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306" r:id="rId7"/>
    <p:sldId id="296" r:id="rId8"/>
    <p:sldId id="297" r:id="rId9"/>
    <p:sldId id="302" r:id="rId10"/>
    <p:sldId id="303" r:id="rId11"/>
    <p:sldId id="305" r:id="rId12"/>
    <p:sldId id="299" r:id="rId13"/>
    <p:sldId id="308" r:id="rId14"/>
    <p:sldId id="307" r:id="rId15"/>
    <p:sldId id="298"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0" autoAdjust="0"/>
    <p:restoredTop sz="96357" autoAdjust="0"/>
  </p:normalViewPr>
  <p:slideViewPr>
    <p:cSldViewPr snapToGrid="0" showGuides="1">
      <p:cViewPr varScale="1">
        <p:scale>
          <a:sx n="110" d="100"/>
          <a:sy n="110" d="100"/>
        </p:scale>
        <p:origin x="1596" y="108"/>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23.09.2020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2025906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err="1"/>
              <a:t>Y_conf</a:t>
            </a:r>
            <a:r>
              <a:rPr lang="de-DE" dirty="0"/>
              <a:t>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a:t>
            </a:r>
            <a:r>
              <a:rPr lang="de-DE" dirty="0" err="1"/>
              <a:t>data</a:t>
            </a:r>
            <a:r>
              <a:rPr lang="de-DE" dirty="0"/>
              <a:t>),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Multiple </a:t>
            </a:r>
            <a:r>
              <a:rPr lang="de-DE" b="1" dirty="0" err="1"/>
              <a:t>testing</a:t>
            </a:r>
            <a:r>
              <a:rPr lang="de-DE" b="1" dirty="0"/>
              <a:t> </a:t>
            </a:r>
            <a:r>
              <a:rPr lang="de-DE" b="1" dirty="0" err="1"/>
              <a:t>problem</a:t>
            </a:r>
            <a:r>
              <a:rPr lang="de-DE" b="1" dirty="0"/>
              <a:t> </a:t>
            </a:r>
            <a:r>
              <a:rPr lang="de-DE" dirty="0"/>
              <a:t>(</a:t>
            </a:r>
            <a:r>
              <a:rPr lang="de-DE" dirty="0" err="1"/>
              <a:t>definition</a:t>
            </a:r>
            <a:r>
              <a:rPr lang="de-DE" dirty="0"/>
              <a:t>): I</a:t>
            </a:r>
            <a:r>
              <a:rPr lang="en-GB" sz="1200" b="0" i="0" kern="1200" dirty="0">
                <a:solidFill>
                  <a:schemeClr val="tx1"/>
                </a:solidFill>
                <a:effectLst/>
                <a:latin typeface="+mn-lt"/>
                <a:ea typeface="+mn-ea"/>
                <a:cs typeface="+mn-cs"/>
              </a:rPr>
              <a:t>t is a problem that arises when implementing a large number of statistical tests in the same experiment since, the more tests we do, the higher probability of obtaining, at least, one test with statistical significance.</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FWER</a:t>
            </a:r>
            <a:r>
              <a:rPr lang="en-GB" sz="1200" b="0" i="0" kern="1200" dirty="0">
                <a:solidFill>
                  <a:schemeClr val="tx1"/>
                </a:solidFill>
                <a:effectLst/>
                <a:latin typeface="+mn-lt"/>
                <a:ea typeface="+mn-ea"/>
                <a:cs typeface="+mn-cs"/>
              </a:rPr>
              <a:t>: If we run a test (α = 0.05) to assess whether there is a statistically significant difference between two groups, the FWER is:</a:t>
            </a:r>
          </a:p>
          <a:p>
            <a:r>
              <a:rPr lang="en-GB" sz="1200" b="0" i="0" kern="1200" dirty="0">
                <a:solidFill>
                  <a:schemeClr val="tx1"/>
                </a:solidFill>
                <a:effectLst/>
                <a:latin typeface="+mn-lt"/>
                <a:ea typeface="+mn-ea"/>
                <a:cs typeface="+mn-cs"/>
              </a:rPr>
              <a:t>However, if we run the same test six times, the FWER would not be 5% anymore, but it would increase to ~26%.</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Graph</a:t>
            </a:r>
            <a:r>
              <a:rPr lang="en-GB" sz="1200" b="0" i="0" kern="1200" dirty="0">
                <a:solidFill>
                  <a:schemeClr val="tx1"/>
                </a:solidFill>
                <a:effectLst/>
                <a:latin typeface="+mn-lt"/>
                <a:ea typeface="+mn-ea"/>
                <a:cs typeface="+mn-cs"/>
              </a:rPr>
              <a:t>: H</a:t>
            </a:r>
            <a:r>
              <a:rPr lang="en-GB" dirty="0"/>
              <a:t>ow the FWER or Type-I error rate increases as the number of tests increases for different values of 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93387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183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7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97"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4"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10</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250825" y="1258718"/>
            <a:ext cx="4348085" cy="3261063"/>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598910" y="2848594"/>
            <a:ext cx="4144655" cy="3108491"/>
          </a:xfrm>
          <a:prstGeom prst="rect">
            <a:avLst/>
          </a:prstGeom>
        </p:spPr>
      </p:pic>
    </p:spTree>
    <p:extLst>
      <p:ext uri="{BB962C8B-B14F-4D97-AF65-F5344CB8AC3E}">
        <p14:creationId xmlns:p14="http://schemas.microsoft.com/office/powerpoint/2010/main" val="65362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13</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a:t>
                </a:r>
                <a:r>
                  <a:rPr lang="de-DE" dirty="0" err="1">
                    <a:solidFill>
                      <a:schemeClr val="tx1"/>
                    </a:solidFill>
                  </a:rPr>
                  <a:t>data</a:t>
                </a:r>
                <a:r>
                  <a:rPr lang="de-DE" dirty="0">
                    <a:solidFill>
                      <a:schemeClr val="tx1"/>
                    </a:solidFill>
                  </a:rPr>
                  <a:t>,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a:stCxn id="19" idx="3"/>
            <a:endCxn id="53" idx="0"/>
          </p:cNvCxnSpPr>
          <p:nvPr/>
        </p:nvCxnSpPr>
        <p:spPr>
          <a:xfrm>
            <a:off x="5359335" y="1178653"/>
            <a:ext cx="1532150" cy="837751"/>
          </a:xfrm>
          <a:prstGeom prst="bentConnector2">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654370"/>
            <a:ext cx="8696581" cy="3066016"/>
            <a:chOff x="234069" y="1762874"/>
            <a:chExt cx="8696581" cy="3066016"/>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12419" y="2118385"/>
              <a:ext cx="2348466" cy="2710505"/>
              <a:chOff x="6086260" y="2183764"/>
              <a:chExt cx="2348466"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28969"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62874"/>
              <a:ext cx="4337932" cy="2689356"/>
              <a:chOff x="440335" y="2292859"/>
              <a:chExt cx="4337932" cy="2689356"/>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06352" y="902085"/>
                <a:ext cx="781141" cy="356268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844405" y="2118385"/>
              <a:ext cx="2086245" cy="2517097"/>
              <a:chOff x="6825329" y="2652168"/>
              <a:chExt cx="2086245" cy="2517097"/>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15170" y="2652168"/>
                <a:ext cx="796404" cy="2436080"/>
                <a:chOff x="8140440" y="2188465"/>
                <a:chExt cx="796404" cy="2436080"/>
              </a:xfrm>
            </p:grpSpPr>
            <p:sp>
              <p:nvSpPr>
                <p:cNvPr id="122" name="Textfeld 121">
                  <a:extLst>
                    <a:ext uri="{FF2B5EF4-FFF2-40B4-BE49-F238E27FC236}">
                      <a16:creationId xmlns:a16="http://schemas.microsoft.com/office/drawing/2014/main" id="{F8F2B0D0-A657-4090-99AA-96CE355B1FCD}"/>
                    </a:ext>
                  </a:extLst>
                </p:cNvPr>
                <p:cNvSpPr txBox="1"/>
                <p:nvPr/>
              </p:nvSpPr>
              <p:spPr>
                <a:xfrm>
                  <a:off x="8140440" y="2188465"/>
                  <a:ext cx="796404" cy="307777"/>
                </a:xfrm>
                <a:prstGeom prst="rect">
                  <a:avLst/>
                </a:prstGeom>
                <a:noFill/>
              </p:spPr>
              <p:txBody>
                <a:bodyPr wrap="square" rtlCol="0">
                  <a:spAutoFit/>
                </a:bodyPr>
                <a:lstStyle/>
                <a:p>
                  <a:pPr algn="ctr"/>
                  <a:r>
                    <a:rPr lang="de-DE" sz="1400" b="1" dirty="0"/>
                    <a:t>Y_conf</a:t>
                  </a:r>
                  <a:endParaRPr lang="en-GB" sz="1400" b="1"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825329" y="2652168"/>
                <a:ext cx="1147106" cy="2517097"/>
                <a:chOff x="6825329" y="2652168"/>
                <a:chExt cx="1147106"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837920" y="2658691"/>
                  <a:ext cx="467590" cy="2436079"/>
                  <a:chOff x="8306065" y="2188466"/>
                  <a:chExt cx="467590" cy="2436079"/>
                </a:xfrm>
              </p:grpSpPr>
              <p:sp>
                <p:nvSpPr>
                  <p:cNvPr id="53" name="Textfeld 52">
                    <a:extLst>
                      <a:ext uri="{FF2B5EF4-FFF2-40B4-BE49-F238E27FC236}">
                        <a16:creationId xmlns:a16="http://schemas.microsoft.com/office/drawing/2014/main" id="{D78B7A90-AA9A-46F9-992D-1625C97A382B}"/>
                      </a:ext>
                    </a:extLst>
                  </p:cNvPr>
                  <p:cNvSpPr txBox="1"/>
                  <p:nvPr/>
                </p:nvSpPr>
                <p:spPr>
                  <a:xfrm>
                    <a:off x="8306065" y="2188466"/>
                    <a:ext cx="467590" cy="307777"/>
                  </a:xfrm>
                  <a:prstGeom prst="rect">
                    <a:avLst/>
                  </a:prstGeom>
                  <a:noFill/>
                </p:spPr>
                <p:txBody>
                  <a:bodyPr wrap="square" rtlCol="0">
                    <a:spAutoFit/>
                  </a:bodyPr>
                  <a:lstStyle/>
                  <a:p>
                    <a:pPr algn="ctr"/>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9858" y="2465953"/>
                    <a:ext cx="274553" cy="2158592"/>
                    <a:chOff x="8399858"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9858" y="2456717"/>
                      <a:ext cx="274553" cy="2158592"/>
                      <a:chOff x="8399858"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1</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504845" y="2652168"/>
                  <a:ext cx="467590" cy="2436079"/>
                  <a:chOff x="8306065" y="2188466"/>
                  <a:chExt cx="467590"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306065" y="2188466"/>
                    <a:ext cx="467590" cy="307777"/>
                  </a:xfrm>
                  <a:prstGeom prst="rect">
                    <a:avLst/>
                  </a:prstGeom>
                  <a:noFill/>
                </p:spPr>
                <p:txBody>
                  <a:bodyPr wrap="square" rtlCol="0">
                    <a:spAutoFit/>
                  </a:bodyPr>
                  <a:lstStyle/>
                  <a:p>
                    <a:pPr algn="ctr"/>
                    <a:r>
                      <a:rPr lang="de-DE" sz="1400" b="1" dirty="0"/>
                      <a:t>Y‘</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9858" y="2465953"/>
                    <a:ext cx="274553" cy="2158592"/>
                    <a:chOff x="8399858" y="2456717"/>
                    <a:chExt cx="27455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9858" y="2456717"/>
                      <a:ext cx="274553" cy="2158592"/>
                      <a:chOff x="8399858" y="2456717"/>
                      <a:chExt cx="27455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825329"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3681197" y="5260772"/>
            <a:ext cx="2181287" cy="1488919"/>
            <a:chOff x="5959589" y="589324"/>
            <a:chExt cx="2193199" cy="1530693"/>
          </a:xfrm>
        </p:grpSpPr>
        <p:sp>
          <p:nvSpPr>
            <p:cNvPr id="171" name="Ellipse 170">
              <a:extLst>
                <a:ext uri="{FF2B5EF4-FFF2-40B4-BE49-F238E27FC236}">
                  <a16:creationId xmlns:a16="http://schemas.microsoft.com/office/drawing/2014/main" id="{B067ADFA-C7D7-478E-8C9B-47803DA590F2}"/>
                </a:ext>
              </a:extLst>
            </p:cNvPr>
            <p:cNvSpPr/>
            <p:nvPr/>
          </p:nvSpPr>
          <p:spPr>
            <a:xfrm>
              <a:off x="5959589" y="589324"/>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65908" y="937364"/>
              <a:ext cx="1659749" cy="5379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noise || signal sample</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640304" y="1750685"/>
              <a:ext cx="1384573"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Tree>
    <p:extLst>
      <p:ext uri="{BB962C8B-B14F-4D97-AF65-F5344CB8AC3E}">
        <p14:creationId xmlns:p14="http://schemas.microsoft.com/office/powerpoint/2010/main" val="197319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15</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933418" y="3171262"/>
            <a:ext cx="1437382" cy="864000"/>
            <a:chOff x="5007957" y="675704"/>
            <a:chExt cx="2277321" cy="8640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2277321" cy="8640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219484" y="957925"/>
              <a:ext cx="1895964" cy="276999"/>
            </a:xfrm>
            <a:prstGeom prst="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noise || signal?</a:t>
              </a:r>
              <a:endParaRPr lang="en-GB" sz="12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4579381" y="4288746"/>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852357" y="2816508"/>
            <a:ext cx="2386159" cy="501203"/>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790212" y="3950192"/>
            <a:ext cx="991894" cy="677108"/>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err="1"/>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43718"/>
            <a:ext cx="1864274" cy="1242349"/>
            <a:chOff x="5688814" y="297355"/>
            <a:chExt cx="1864274" cy="1242349"/>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864274"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925098" y="928279"/>
              <a:ext cx="1395210"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290078" y="297355"/>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a:stCxn id="4" idx="3"/>
            <a:endCxn id="92" idx="1"/>
          </p:cNvCxnSpPr>
          <p:nvPr/>
        </p:nvCxnSpPr>
        <p:spPr>
          <a:xfrm flipV="1">
            <a:off x="1551581" y="2959511"/>
            <a:ext cx="1356293" cy="75069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endCxn id="92" idx="1"/>
          </p:cNvCxnSpPr>
          <p:nvPr/>
        </p:nvCxnSpPr>
        <p:spPr>
          <a:xfrm>
            <a:off x="2024526" y="2454067"/>
            <a:ext cx="883348" cy="505444"/>
          </a:xfrm>
          <a:prstGeom prst="bentConnector3">
            <a:avLst>
              <a:gd name="adj1" fmla="val 2332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stCxn id="101" idx="3"/>
            <a:endCxn id="55" idx="2"/>
          </p:cNvCxnSpPr>
          <p:nvPr/>
        </p:nvCxnSpPr>
        <p:spPr>
          <a:xfrm flipV="1">
            <a:off x="4782106" y="3603262"/>
            <a:ext cx="1151312" cy="68548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66" name="Verbinder: gewinkelt 165">
            <a:extLst>
              <a:ext uri="{FF2B5EF4-FFF2-40B4-BE49-F238E27FC236}">
                <a16:creationId xmlns:a16="http://schemas.microsoft.com/office/drawing/2014/main" id="{2B553997-7BAC-4822-A89D-9A008A484A1F}"/>
              </a:ext>
            </a:extLst>
          </p:cNvPr>
          <p:cNvCxnSpPr>
            <a:cxnSpLocks/>
            <a:stCxn id="99" idx="3"/>
            <a:endCxn id="55" idx="2"/>
          </p:cNvCxnSpPr>
          <p:nvPr/>
        </p:nvCxnSpPr>
        <p:spPr>
          <a:xfrm>
            <a:off x="5076700" y="2955008"/>
            <a:ext cx="856718" cy="648254"/>
          </a:xfrm>
          <a:prstGeom prst="bentConnector3">
            <a:avLst>
              <a:gd name="adj1" fmla="val 32395"/>
            </a:avLst>
          </a:prstGeom>
          <a:ln w="12700">
            <a:tailEnd type="triangle"/>
          </a:ln>
        </p:spPr>
        <p:style>
          <a:lnRef idx="1">
            <a:schemeClr val="dk1"/>
          </a:lnRef>
          <a:fillRef idx="0">
            <a:schemeClr val="dk1"/>
          </a:fillRef>
          <a:effectRef idx="0">
            <a:schemeClr val="dk1"/>
          </a:effectRef>
          <a:fontRef idx="minor">
            <a:schemeClr val="tx1"/>
          </a:fontRef>
        </p:style>
      </p:cxnSp>
      <p:cxnSp>
        <p:nvCxnSpPr>
          <p:cNvPr id="180" name="Gerade Verbindung mit Pfeil 179">
            <a:extLst>
              <a:ext uri="{FF2B5EF4-FFF2-40B4-BE49-F238E27FC236}">
                <a16:creationId xmlns:a16="http://schemas.microsoft.com/office/drawing/2014/main" id="{DFDF8AE7-8397-4442-8119-EFF409AD5CDC}"/>
              </a:ext>
            </a:extLst>
          </p:cNvPr>
          <p:cNvCxnSpPr>
            <a:stCxn id="55" idx="6"/>
          </p:cNvCxnSpPr>
          <p:nvPr/>
        </p:nvCxnSpPr>
        <p:spPr>
          <a:xfrm flipV="1">
            <a:off x="7370800" y="3179211"/>
            <a:ext cx="689114" cy="42405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p:cNvCxnSpPr>
          <p:nvPr/>
        </p:nvCxnSpPr>
        <p:spPr>
          <a:xfrm>
            <a:off x="7370800" y="3603262"/>
            <a:ext cx="689114" cy="4248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4" name="Textfeld 183">
            <a:extLst>
              <a:ext uri="{FF2B5EF4-FFF2-40B4-BE49-F238E27FC236}">
                <a16:creationId xmlns:a16="http://schemas.microsoft.com/office/drawing/2014/main" id="{E42DE4A5-F876-49C2-A685-A34E2D48BEF7}"/>
              </a:ext>
            </a:extLst>
          </p:cNvPr>
          <p:cNvSpPr txBox="1"/>
          <p:nvPr/>
        </p:nvSpPr>
        <p:spPr>
          <a:xfrm>
            <a:off x="7499385" y="3741749"/>
            <a:ext cx="266210" cy="276999"/>
          </a:xfrm>
          <a:prstGeom prst="rect">
            <a:avLst/>
          </a:prstGeom>
          <a:noFill/>
        </p:spPr>
        <p:txBody>
          <a:bodyPr wrap="square" rtlCol="0">
            <a:spAutoFit/>
          </a:bodyPr>
          <a:lstStyle/>
          <a:p>
            <a:r>
              <a:rPr lang="de-DE" sz="1200" dirty="0"/>
              <a:t>0</a:t>
            </a:r>
            <a:endParaRPr lang="en-GB" sz="1200" dirty="0"/>
          </a:p>
        </p:txBody>
      </p:sp>
      <p:sp>
        <p:nvSpPr>
          <p:cNvPr id="185" name="Textfeld 184">
            <a:extLst>
              <a:ext uri="{FF2B5EF4-FFF2-40B4-BE49-F238E27FC236}">
                <a16:creationId xmlns:a16="http://schemas.microsoft.com/office/drawing/2014/main" id="{E1C2C57A-9A3B-4E54-95AA-1DDD332859BE}"/>
              </a:ext>
            </a:extLst>
          </p:cNvPr>
          <p:cNvSpPr txBox="1"/>
          <p:nvPr/>
        </p:nvSpPr>
        <p:spPr>
          <a:xfrm>
            <a:off x="7466870" y="3191364"/>
            <a:ext cx="266210" cy="276999"/>
          </a:xfrm>
          <a:prstGeom prst="rect">
            <a:avLst/>
          </a:prstGeom>
          <a:noFill/>
        </p:spPr>
        <p:txBody>
          <a:bodyPr wrap="square" rtlCol="0">
            <a:spAutoFit/>
          </a:bodyPr>
          <a:lstStyle/>
          <a:p>
            <a:r>
              <a:rPr lang="de-DE" sz="1200" dirty="0"/>
              <a:t>1</a:t>
            </a:r>
            <a:endParaRPr lang="en-GB" sz="1200" dirty="0"/>
          </a:p>
        </p:txBody>
      </p:sp>
      <p:sp>
        <p:nvSpPr>
          <p:cNvPr id="186" name="Textfeld 185">
            <a:extLst>
              <a:ext uri="{FF2B5EF4-FFF2-40B4-BE49-F238E27FC236}">
                <a16:creationId xmlns:a16="http://schemas.microsoft.com/office/drawing/2014/main" id="{93D26D18-E662-4073-A076-06F0F08CEC8C}"/>
              </a:ext>
            </a:extLst>
          </p:cNvPr>
          <p:cNvSpPr txBox="1"/>
          <p:nvPr/>
        </p:nvSpPr>
        <p:spPr>
          <a:xfrm>
            <a:off x="8050151" y="3741749"/>
            <a:ext cx="1065566" cy="646331"/>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nothing predictable about TLF</a:t>
            </a:r>
            <a:endParaRPr lang="en-GB" sz="1200" dirty="0"/>
          </a:p>
        </p:txBody>
      </p:sp>
      <p:sp>
        <p:nvSpPr>
          <p:cNvPr id="187" name="Textfeld 186">
            <a:extLst>
              <a:ext uri="{FF2B5EF4-FFF2-40B4-BE49-F238E27FC236}">
                <a16:creationId xmlns:a16="http://schemas.microsoft.com/office/drawing/2014/main" id="{D0512D62-FA03-476C-91B1-537BFB94E50C}"/>
              </a:ext>
            </a:extLst>
          </p:cNvPr>
          <p:cNvSpPr txBox="1"/>
          <p:nvPr/>
        </p:nvSpPr>
        <p:spPr>
          <a:xfrm>
            <a:off x="8102244" y="3040711"/>
            <a:ext cx="585419" cy="276999"/>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TLF?</a:t>
            </a:r>
            <a:endParaRPr lang="en-GB" sz="1200" dirty="0"/>
          </a:p>
        </p:txBody>
      </p:sp>
      <p:cxnSp>
        <p:nvCxnSpPr>
          <p:cNvPr id="189" name="Gerade Verbindung mit Pfeil 188">
            <a:extLst>
              <a:ext uri="{FF2B5EF4-FFF2-40B4-BE49-F238E27FC236}">
                <a16:creationId xmlns:a16="http://schemas.microsoft.com/office/drawing/2014/main" id="{EA0B4CC9-C45D-4C97-9A4C-540749467A5C}"/>
              </a:ext>
            </a:extLst>
          </p:cNvPr>
          <p:cNvCxnSpPr>
            <a:cxnSpLocks/>
            <a:stCxn id="90" idx="3"/>
            <a:endCxn id="193" idx="2"/>
          </p:cNvCxnSpPr>
          <p:nvPr/>
        </p:nvCxnSpPr>
        <p:spPr>
          <a:xfrm flipH="1" flipV="1">
            <a:off x="3996244" y="2463470"/>
            <a:ext cx="1918" cy="37036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3" name="Textfeld 192">
            <a:extLst>
              <a:ext uri="{FF2B5EF4-FFF2-40B4-BE49-F238E27FC236}">
                <a16:creationId xmlns:a16="http://schemas.microsoft.com/office/drawing/2014/main" id="{AA2082B9-6844-4D69-8775-55269D92AC48}"/>
              </a:ext>
            </a:extLst>
          </p:cNvPr>
          <p:cNvSpPr txBox="1"/>
          <p:nvPr/>
        </p:nvSpPr>
        <p:spPr>
          <a:xfrm>
            <a:off x="3797538" y="2155693"/>
            <a:ext cx="397411" cy="307777"/>
          </a:xfrm>
          <a:prstGeom prst="rect">
            <a:avLst/>
          </a:prstGeom>
          <a:noFill/>
          <a:ln>
            <a:solidFill>
              <a:srgbClr val="FF0000"/>
            </a:solidFill>
          </a:ln>
        </p:spPr>
        <p:txBody>
          <a:bodyPr wrap="square" rtlCol="0">
            <a:spAutoFit/>
          </a:bodyPr>
          <a:lstStyle/>
          <a:p>
            <a:pPr algn="ctr"/>
            <a:r>
              <a:rPr lang="de-DE" sz="1400" b="1" dirty="0"/>
              <a:t>Y‘</a:t>
            </a:r>
            <a:endParaRPr lang="en-GB" sz="1400" b="1" dirty="0"/>
          </a:p>
        </p:txBody>
      </p:sp>
      <p:cxnSp>
        <p:nvCxnSpPr>
          <p:cNvPr id="198" name="Verbinder: gewinkelt 197">
            <a:extLst>
              <a:ext uri="{FF2B5EF4-FFF2-40B4-BE49-F238E27FC236}">
                <a16:creationId xmlns:a16="http://schemas.microsoft.com/office/drawing/2014/main" id="{9949D0B0-57FE-4F8D-84FB-D2A34C2FF19A}"/>
              </a:ext>
            </a:extLst>
          </p:cNvPr>
          <p:cNvCxnSpPr>
            <a:cxnSpLocks/>
            <a:stCxn id="193" idx="3"/>
            <a:endCxn id="187" idx="0"/>
          </p:cNvCxnSpPr>
          <p:nvPr/>
        </p:nvCxnSpPr>
        <p:spPr>
          <a:xfrm>
            <a:off x="4194949" y="2309582"/>
            <a:ext cx="4200005" cy="73112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43EEF-98FD-4365-9040-DA60CF880EB9}"/>
              </a:ext>
            </a:extLst>
          </p:cNvPr>
          <p:cNvSpPr>
            <a:spLocks noGrp="1"/>
          </p:cNvSpPr>
          <p:nvPr>
            <p:ph type="title"/>
          </p:nvPr>
        </p:nvSpPr>
        <p:spPr/>
        <p:txBody>
          <a:bodyPr/>
          <a:lstStyle/>
          <a:p>
            <a:r>
              <a:rPr lang="de-DE" dirty="0"/>
              <a:t>Multiple </a:t>
            </a:r>
            <a:r>
              <a:rPr lang="de-DE" dirty="0" err="1"/>
              <a:t>Testing</a:t>
            </a:r>
            <a:r>
              <a:rPr lang="de-DE" dirty="0"/>
              <a:t> </a:t>
            </a:r>
            <a:r>
              <a:rPr lang="de-DE" dirty="0" err="1"/>
              <a:t>Correction</a:t>
            </a:r>
            <a:endParaRPr lang="en-GB" dirty="0"/>
          </a:p>
        </p:txBody>
      </p:sp>
      <p:sp>
        <p:nvSpPr>
          <p:cNvPr id="3" name="Foliennummernplatzhalter 2">
            <a:extLst>
              <a:ext uri="{FF2B5EF4-FFF2-40B4-BE49-F238E27FC236}">
                <a16:creationId xmlns:a16="http://schemas.microsoft.com/office/drawing/2014/main" id="{057AC57E-5192-427E-859E-916001498E88}"/>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11266" name="Picture 2" descr="Image for post">
            <a:extLst>
              <a:ext uri="{FF2B5EF4-FFF2-40B4-BE49-F238E27FC236}">
                <a16:creationId xmlns:a16="http://schemas.microsoft.com/office/drawing/2014/main" id="{5475DD85-0C42-4BC3-B400-487E8E6E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0" y="1763871"/>
            <a:ext cx="5200650" cy="2446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A1789CD0-CD15-45FC-B467-71989C812052}"/>
              </a:ext>
            </a:extLst>
          </p:cNvPr>
          <p:cNvSpPr txBox="1"/>
          <p:nvPr/>
        </p:nvSpPr>
        <p:spPr>
          <a:xfrm>
            <a:off x="357187" y="1161554"/>
            <a:ext cx="8573463"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FWER</a:t>
            </a:r>
            <a:r>
              <a:rPr lang="en-GB" dirty="0"/>
              <a:t> (family wise error rate): indicates probability of making one or more false discoveries when performing multiple hypotheses tests</a:t>
            </a:r>
          </a:p>
        </p:txBody>
      </p:sp>
    </p:spTree>
    <p:extLst>
      <p:ext uri="{BB962C8B-B14F-4D97-AF65-F5344CB8AC3E}">
        <p14:creationId xmlns:p14="http://schemas.microsoft.com/office/powerpoint/2010/main" val="48189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3987</Words>
  <Application>Microsoft Office PowerPoint</Application>
  <PresentationFormat>Bildschirmpräsentation (4:3)</PresentationFormat>
  <Paragraphs>415</Paragraphs>
  <Slides>15</Slides>
  <Notes>15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Multiple Testing Correction</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415</cp:revision>
  <cp:lastPrinted>2014-05-27T07:39:32Z</cp:lastPrinted>
  <dcterms:created xsi:type="dcterms:W3CDTF">2014-02-03T09:04:14Z</dcterms:created>
  <dcterms:modified xsi:type="dcterms:W3CDTF">2020-09-23T17:58:46Z</dcterms:modified>
</cp:coreProperties>
</file>