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60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644C2-79C2-40A3-A111-04C87689B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7E2B8E-DF13-4DE7-B7A2-FA8766273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788712-A086-48A9-ACF7-479884A3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D38F-409A-4037-9396-192F2ABE8563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108D89-C935-4970-869B-46EBC858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DF0874-A774-4F4C-BB29-066FB220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8995-E521-4F17-AFCB-43E3EA234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90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12ED4-4C28-42E7-AA1D-A44AD7B5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120321-1BD4-42CF-83C8-C5CA7BB3D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AD690-35AF-4264-B549-9F57888A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D38F-409A-4037-9396-192F2ABE8563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6B578-DA59-4208-8555-25BD40D6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660DD-E2BC-402C-B421-9CD65D29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8995-E521-4F17-AFCB-43E3EA234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23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E838BF-429D-4110-A28A-4FCB0E447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9CAF90-82FD-4070-A240-57DE834E6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F5F1C-77E3-4838-9453-FB1E5B65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D38F-409A-4037-9396-192F2ABE8563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05460-2C5E-4D64-9926-2C572C72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BB03BA-1CA0-4AE3-830C-9C4D3B2F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8995-E521-4F17-AFCB-43E3EA234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6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7C01F-2780-4334-8475-AE14B70F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94DEE5-1928-4BEF-8BDA-8C1D1E74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F731D-721B-4E66-84FE-8725E9CB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D38F-409A-4037-9396-192F2ABE8563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B8C81F-6589-42BC-BD67-1EAF15B4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2949A8-B63D-4A29-9E03-165BD58A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8995-E521-4F17-AFCB-43E3EA234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5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72831-E869-4833-87E1-E8E6E4E5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6E879-3FB4-42FE-ACB8-30192F479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927AF8-1975-4035-8BE1-18032D3B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D38F-409A-4037-9396-192F2ABE8563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95882C-43E2-41B7-86ED-DA7C8478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9CB8C9-0745-4F7A-8D57-7CF5343B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8995-E521-4F17-AFCB-43E3EA234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45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0B03D-68F1-4B63-9905-884AFCF9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DEA98-DE27-4F05-BF1C-DC304D7C2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7FD350-3D9D-4EA2-89FB-DD8033895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D52D3D-5341-4987-8499-4447FB09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D38F-409A-4037-9396-192F2ABE8563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5FB039-D1B5-45D6-B658-03CF17CE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55999B-1C5A-4235-AA60-B6368E91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8995-E521-4F17-AFCB-43E3EA234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94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164C7-049E-4310-B156-83D2F43E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22579F-DE11-4D3A-B08F-7B58786C9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2D40ED-FBB2-4FD4-BF8A-CAD6D1AF7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27BA4A-6EC3-4C59-993D-086A66F1E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C63380-0374-4660-A60C-0065E7C7A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740272-F572-48FD-8DE6-E90D1C84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D38F-409A-4037-9396-192F2ABE8563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F10FA6-064B-452C-937E-9B60F9D5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6CF0E1-7AFD-426C-930D-A763C270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8995-E521-4F17-AFCB-43E3EA234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47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09CC6-FF42-4EA4-A164-C5286F8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833B6C-5DC0-44C2-B64A-2FCAE826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D38F-409A-4037-9396-192F2ABE8563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33D916-0165-4549-8A84-FA81C494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8D1DF9-30CC-41C0-9734-174FAC2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8995-E521-4F17-AFCB-43E3EA234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3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CB5826-86A6-4E3F-A84E-E3F906AD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D38F-409A-4037-9396-192F2ABE8563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08CC7C-9E4C-46E2-BB4F-3FA803C1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07E43C-6E3F-4310-A334-A4C8DBAE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8995-E521-4F17-AFCB-43E3EA234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33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972BE-F1C4-46A7-8733-8050DAA3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5A23B-9444-4315-9421-52760E5C1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0C1EBF-22B0-49BF-8785-F4EA92F1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6CCB7F-733E-471B-8F13-1D4266E9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D38F-409A-4037-9396-192F2ABE8563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FFFCA4-29C3-4AA8-BAE4-A601A062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96B57D-50EF-46AE-862C-518BCF5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8995-E521-4F17-AFCB-43E3EA234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54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F1EEA-7218-4983-A519-983F611B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3759C9-4711-4054-9446-C2CB05552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D9323F-34E7-4046-97F0-DDBC0F912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379CE1-A952-46B2-953F-DBF3818B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D38F-409A-4037-9396-192F2ABE8563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87C309-91EF-4F0C-8E95-7EAB540D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C0CE9-D0DC-4CC1-AA80-E46C437F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8995-E521-4F17-AFCB-43E3EA234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6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95CE77-E21A-4A55-A8FB-83840A9C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9461B8-3C0C-4A47-8536-8B3A4784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79B0D-4AF4-4280-9B2C-6D5A266B9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BD38F-409A-4037-9396-192F2ABE8563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ABC02-2434-4B9E-98EB-C71F04A8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17A8C-0621-44C3-9043-6C279CDC5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8995-E521-4F17-AFCB-43E3EA234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69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mjopen.bmj.com/content/bmjopen/7/7/e016236.full.pdf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mjopen.bmj.com/content/bmjopen/7/7/e016236.full.pdf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0548B-6B0A-41F0-A568-5EDF0F57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Adverse Events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31CBC10-765C-4DBB-B8F3-E2C299EF3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4" y="1690688"/>
            <a:ext cx="7670456" cy="435133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EE507F-2531-4F5F-8ECF-69E24F0C19DB}"/>
              </a:ext>
            </a:extLst>
          </p:cNvPr>
          <p:cNvSpPr txBox="1"/>
          <p:nvPr/>
        </p:nvSpPr>
        <p:spPr>
          <a:xfrm>
            <a:off x="6956400" y="4122821"/>
            <a:ext cx="52356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AE – </a:t>
            </a:r>
            <a:r>
              <a:rPr lang="en-GB" dirty="0"/>
              <a:t>Adverse Event</a:t>
            </a:r>
            <a:br>
              <a:rPr lang="en-GB" b="1" dirty="0"/>
            </a:br>
            <a:r>
              <a:rPr lang="en-GB" b="1" dirty="0"/>
              <a:t>SAE – </a:t>
            </a:r>
            <a:r>
              <a:rPr lang="en-GB" dirty="0"/>
              <a:t>Serious Adverse Event</a:t>
            </a:r>
            <a:br>
              <a:rPr lang="en-GB" b="1" dirty="0"/>
            </a:br>
            <a:r>
              <a:rPr lang="en-GB" b="1" dirty="0"/>
              <a:t>ADE – </a:t>
            </a:r>
            <a:r>
              <a:rPr lang="en-GB" dirty="0"/>
              <a:t>Adverse Drug Event</a:t>
            </a:r>
            <a:br>
              <a:rPr lang="en-GB" b="1" dirty="0"/>
            </a:br>
            <a:r>
              <a:rPr lang="en-GB" b="1" dirty="0"/>
              <a:t>USADE - </a:t>
            </a:r>
            <a:r>
              <a:rPr lang="en-GB" dirty="0"/>
              <a:t>Unanticipated Serious Adverse Device Effects</a:t>
            </a:r>
            <a:br>
              <a:rPr lang="en-GB" b="1" dirty="0"/>
            </a:br>
            <a:r>
              <a:rPr lang="en-GB" b="1" dirty="0"/>
              <a:t>ASADE - </a:t>
            </a:r>
            <a:r>
              <a:rPr lang="en-GB" dirty="0"/>
              <a:t>Anticipated Serious Adverse Device Effects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293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3B1F997-0351-4BB8-9A2B-877FCAFF0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419" y="2268623"/>
            <a:ext cx="8210550" cy="4657725"/>
          </a:xfrm>
          <a:prstGeom prst="rect">
            <a:avLst/>
          </a:prstGeom>
        </p:spPr>
      </p:pic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20F46888-4AFE-4ACC-B862-1FB3B4D1FA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756" y="206019"/>
            <a:ext cx="6498244" cy="3686359"/>
          </a:xfrm>
        </p:spPr>
      </p:pic>
    </p:spTree>
    <p:extLst>
      <p:ext uri="{BB962C8B-B14F-4D97-AF65-F5344CB8AC3E}">
        <p14:creationId xmlns:p14="http://schemas.microsoft.com/office/powerpoint/2010/main" val="220686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B12378-34E5-48DC-8C5F-FF77E55F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/>
              <a:t>Ischemic status</a:t>
            </a:r>
            <a:endParaRPr lang="de-DE" dirty="0"/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E5A6E8B-3E9F-454D-BA9B-D5C67D167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71" y="1373056"/>
            <a:ext cx="8860304" cy="5026329"/>
          </a:xfrm>
        </p:spPr>
      </p:pic>
    </p:spTree>
    <p:extLst>
      <p:ext uri="{BB962C8B-B14F-4D97-AF65-F5344CB8AC3E}">
        <p14:creationId xmlns:p14="http://schemas.microsoft.com/office/powerpoint/2010/main" val="155188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63C3160-C321-4C24-9135-6EF89418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b="1"/>
              <a:t>Kaplan-Meier estimates of Clinical Outcomes up to 3 years (n=1770) vs 12 months (n=400)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9B4F88-A830-417D-8EAD-764F97D71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33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61F31E9-2DE4-44B5-ACB2-E7A828B1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3" y="1458741"/>
            <a:ext cx="5902310" cy="334829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51F43D0-CB2C-46E6-8853-EA70DA5D9E0F}"/>
              </a:ext>
            </a:extLst>
          </p:cNvPr>
          <p:cNvSpPr txBox="1"/>
          <p:nvPr/>
        </p:nvSpPr>
        <p:spPr>
          <a:xfrm>
            <a:off x="803188" y="5041170"/>
            <a:ext cx="9873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Question1</a:t>
            </a:r>
            <a:r>
              <a:rPr lang="de-DE" dirty="0"/>
              <a:t>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TLR </a:t>
            </a:r>
            <a:r>
              <a:rPr lang="de-DE" dirty="0" err="1"/>
              <a:t>defined</a:t>
            </a:r>
            <a:r>
              <a:rPr lang="de-DE" dirty="0"/>
              <a:t> in BIOSOLVE IV (</a:t>
            </a:r>
            <a:r>
              <a:rPr lang="de-DE" dirty="0" err="1"/>
              <a:t>used</a:t>
            </a:r>
            <a:r>
              <a:rPr lang="de-DE" dirty="0"/>
              <a:t> for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defintion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https://bmjopen.bmj.com/content/bmjopen/7/7/e016236.full.pdf</a:t>
            </a:r>
            <a:r>
              <a:rPr lang="de-DE" dirty="0"/>
              <a:t>)</a:t>
            </a:r>
          </a:p>
          <a:p>
            <a:r>
              <a:rPr lang="de-DE" b="1" dirty="0"/>
              <a:t>Question2</a:t>
            </a:r>
            <a:r>
              <a:rPr lang="de-DE" dirty="0"/>
              <a:t>: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US" dirty="0"/>
              <a:t>12-month outcomes of the first 400 patients enrolled – Kaplan-Meier estimates: how does sharp </a:t>
            </a:r>
            <a:r>
              <a:rPr lang="en-US" dirty="0" err="1"/>
              <a:t>dop</a:t>
            </a:r>
            <a:r>
              <a:rPr lang="en-US" dirty="0"/>
              <a:t> of patients at risk from 6 month to 12 month explainable?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DDD917-64F7-4DE6-B214-DFAA3A6A1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088429" y="-32052"/>
            <a:ext cx="4067175" cy="55245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59EAFEB-1933-4F27-B28B-6DB4F8B6AF13}"/>
              </a:ext>
            </a:extLst>
          </p:cNvPr>
          <p:cNvSpPr txBox="1"/>
          <p:nvPr/>
        </p:nvSpPr>
        <p:spPr>
          <a:xfrm>
            <a:off x="2397211" y="469557"/>
            <a:ext cx="19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1770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998E11D-5C2D-4617-9E0B-960FFBCA2321}"/>
              </a:ext>
            </a:extLst>
          </p:cNvPr>
          <p:cNvSpPr txBox="1"/>
          <p:nvPr/>
        </p:nvSpPr>
        <p:spPr>
          <a:xfrm>
            <a:off x="8938646" y="327278"/>
            <a:ext cx="252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400</a:t>
            </a:r>
          </a:p>
        </p:txBody>
      </p:sp>
    </p:spTree>
    <p:extLst>
      <p:ext uri="{BB962C8B-B14F-4D97-AF65-F5344CB8AC3E}">
        <p14:creationId xmlns:p14="http://schemas.microsoft.com/office/powerpoint/2010/main" val="20600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61F31E9-2DE4-44B5-ACB2-E7A828B1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39573"/>
            <a:ext cx="6925623" cy="392880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59EAFEB-1933-4F27-B28B-6DB4F8B6AF13}"/>
              </a:ext>
            </a:extLst>
          </p:cNvPr>
          <p:cNvSpPr txBox="1"/>
          <p:nvPr/>
        </p:nvSpPr>
        <p:spPr>
          <a:xfrm>
            <a:off x="2397211" y="469557"/>
            <a:ext cx="19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1770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998E11D-5C2D-4617-9E0B-960FFBCA2321}"/>
              </a:ext>
            </a:extLst>
          </p:cNvPr>
          <p:cNvSpPr txBox="1"/>
          <p:nvPr/>
        </p:nvSpPr>
        <p:spPr>
          <a:xfrm>
            <a:off x="8938646" y="327278"/>
            <a:ext cx="252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400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D15C79A-E582-4461-A6A3-BC7CAE26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403471" y="480994"/>
            <a:ext cx="4215025" cy="536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3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61F31E9-2DE4-44B5-ACB2-E7A828B1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733" y="1458741"/>
            <a:ext cx="5902309" cy="33482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DDD917-64F7-4DE6-B214-DFAA3A6A1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7088429" y="103176"/>
            <a:ext cx="4067175" cy="534054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59EAFEB-1933-4F27-B28B-6DB4F8B6AF13}"/>
              </a:ext>
            </a:extLst>
          </p:cNvPr>
          <p:cNvSpPr txBox="1"/>
          <p:nvPr/>
        </p:nvSpPr>
        <p:spPr>
          <a:xfrm>
            <a:off x="2397211" y="469557"/>
            <a:ext cx="19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1770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998E11D-5C2D-4617-9E0B-960FFBCA2321}"/>
              </a:ext>
            </a:extLst>
          </p:cNvPr>
          <p:cNvSpPr txBox="1"/>
          <p:nvPr/>
        </p:nvSpPr>
        <p:spPr>
          <a:xfrm>
            <a:off x="8938646" y="327278"/>
            <a:ext cx="252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400</a:t>
            </a:r>
          </a:p>
        </p:txBody>
      </p:sp>
    </p:spTree>
    <p:extLst>
      <p:ext uri="{BB962C8B-B14F-4D97-AF65-F5344CB8AC3E}">
        <p14:creationId xmlns:p14="http://schemas.microsoft.com/office/powerpoint/2010/main" val="214734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61F31E9-2DE4-44B5-ACB2-E7A828B1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733" y="1458741"/>
            <a:ext cx="5902309" cy="334829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51F43D0-CB2C-46E6-8853-EA70DA5D9E0F}"/>
              </a:ext>
            </a:extLst>
          </p:cNvPr>
          <p:cNvSpPr txBox="1"/>
          <p:nvPr/>
        </p:nvSpPr>
        <p:spPr>
          <a:xfrm>
            <a:off x="803188" y="5041170"/>
            <a:ext cx="9873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Question1</a:t>
            </a:r>
            <a:r>
              <a:rPr lang="de-DE" dirty="0"/>
              <a:t>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TLR </a:t>
            </a:r>
            <a:r>
              <a:rPr lang="de-DE" dirty="0" err="1"/>
              <a:t>defined</a:t>
            </a:r>
            <a:r>
              <a:rPr lang="de-DE" dirty="0"/>
              <a:t> in BIOSOLVE IV (</a:t>
            </a:r>
            <a:r>
              <a:rPr lang="de-DE" dirty="0" err="1"/>
              <a:t>used</a:t>
            </a:r>
            <a:r>
              <a:rPr lang="de-DE" dirty="0"/>
              <a:t> for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defintion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https://bmjopen.bmj.com/content/bmjopen/7/7/e016236.full.pdf</a:t>
            </a:r>
            <a:r>
              <a:rPr lang="de-DE" dirty="0"/>
              <a:t>)</a:t>
            </a:r>
          </a:p>
          <a:p>
            <a:r>
              <a:rPr lang="de-DE" b="1" dirty="0"/>
              <a:t>Question2</a:t>
            </a:r>
            <a:r>
              <a:rPr lang="de-DE" dirty="0"/>
              <a:t>: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US" dirty="0"/>
              <a:t>12-month outcomes of the first 400 patients enrolled – Kaplan-Meier estimates: how does sharp </a:t>
            </a:r>
            <a:r>
              <a:rPr lang="en-US" dirty="0" err="1"/>
              <a:t>dop</a:t>
            </a:r>
            <a:r>
              <a:rPr lang="en-US" dirty="0"/>
              <a:t> of patients at risk from 6 month to 12 month explainable?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DDD917-64F7-4DE6-B214-DFAA3A6A1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7088429" y="107821"/>
            <a:ext cx="4067175" cy="524475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59EAFEB-1933-4F27-B28B-6DB4F8B6AF13}"/>
              </a:ext>
            </a:extLst>
          </p:cNvPr>
          <p:cNvSpPr txBox="1"/>
          <p:nvPr/>
        </p:nvSpPr>
        <p:spPr>
          <a:xfrm>
            <a:off x="2397211" y="469557"/>
            <a:ext cx="19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1770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998E11D-5C2D-4617-9E0B-960FFBCA2321}"/>
              </a:ext>
            </a:extLst>
          </p:cNvPr>
          <p:cNvSpPr txBox="1"/>
          <p:nvPr/>
        </p:nvSpPr>
        <p:spPr>
          <a:xfrm>
            <a:off x="8938646" y="327278"/>
            <a:ext cx="252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400</a:t>
            </a:r>
          </a:p>
        </p:txBody>
      </p:sp>
    </p:spTree>
    <p:extLst>
      <p:ext uri="{BB962C8B-B14F-4D97-AF65-F5344CB8AC3E}">
        <p14:creationId xmlns:p14="http://schemas.microsoft.com/office/powerpoint/2010/main" val="1988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Breitbild</PresentationFormat>
  <Paragraphs>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Adverse Events</vt:lpstr>
      <vt:lpstr>PowerPoint-Präsentation</vt:lpstr>
      <vt:lpstr>Ischemic status</vt:lpstr>
      <vt:lpstr>Kaplan-Meier estimates of Clinical Outcomes up to 3 years (n=1770) vs 12 months (n=400)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Adverse Events</dc:title>
  <dc:creator>Elly</dc:creator>
  <cp:lastModifiedBy>Elly</cp:lastModifiedBy>
  <cp:revision>2</cp:revision>
  <dcterms:created xsi:type="dcterms:W3CDTF">2020-05-29T11:38:16Z</dcterms:created>
  <dcterms:modified xsi:type="dcterms:W3CDTF">2020-05-29T13:13:58Z</dcterms:modified>
</cp:coreProperties>
</file>