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D9C48-1B4B-4376-A2B7-923CCE70F9F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B1006DD2-47AC-4C94-B07B-C7CA75575F15}">
      <dgm:prSet phldrT="[Text]"/>
      <dgm:spPr>
        <a:solidFill>
          <a:schemeClr val="bg1">
            <a:lumMod val="85000"/>
          </a:schemeClr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de-DE" b="1" dirty="0" err="1">
              <a:solidFill>
                <a:schemeClr val="tx1"/>
              </a:solidFill>
            </a:rPr>
            <a:t>Pre</a:t>
          </a:r>
          <a:r>
            <a:rPr lang="de-DE" b="1" dirty="0">
              <a:solidFill>
                <a:schemeClr val="tx1"/>
              </a:solidFill>
            </a:rPr>
            <a:t>-dilatation</a:t>
          </a:r>
        </a:p>
      </dgm:t>
    </dgm:pt>
    <dgm:pt modelId="{D2C16103-FC12-4B7E-BD35-9A47460BD8E0}" type="parTrans" cxnId="{8A337BF0-495E-4204-85AB-D00C0A3E3D20}">
      <dgm:prSet/>
      <dgm:spPr/>
      <dgm:t>
        <a:bodyPr/>
        <a:lstStyle/>
        <a:p>
          <a:endParaRPr lang="de-DE"/>
        </a:p>
      </dgm:t>
    </dgm:pt>
    <dgm:pt modelId="{17E1DBDC-230B-4BDE-8419-C1E633DF19E9}" type="sibTrans" cxnId="{8A337BF0-495E-4204-85AB-D00C0A3E3D20}">
      <dgm:prSet/>
      <dgm:spPr>
        <a:solidFill>
          <a:srgbClr val="CFCFCF"/>
        </a:solidFill>
      </dgm:spPr>
      <dgm:t>
        <a:bodyPr/>
        <a:lstStyle/>
        <a:p>
          <a:endParaRPr lang="de-DE"/>
        </a:p>
      </dgm:t>
    </dgm:pt>
    <dgm:pt modelId="{A672A2DE-95D7-4951-8062-3F7DFA31CC1B}">
      <dgm:prSet phldrT="[Text]"/>
      <dgm:spPr>
        <a:solidFill>
          <a:schemeClr val="bg1">
            <a:lumMod val="85000"/>
          </a:schemeClr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de-DE" b="1" dirty="0" err="1">
              <a:solidFill>
                <a:schemeClr val="tx1"/>
              </a:solidFill>
            </a:rPr>
            <a:t>Magmaris</a:t>
          </a:r>
          <a:r>
            <a:rPr lang="de-DE" b="1" dirty="0">
              <a:solidFill>
                <a:schemeClr val="tx1"/>
              </a:solidFill>
            </a:rPr>
            <a:t> Scaffold Implantation</a:t>
          </a:r>
        </a:p>
      </dgm:t>
    </dgm:pt>
    <dgm:pt modelId="{43BF1566-D2F1-409D-BC91-B5B200FBB8AC}" type="parTrans" cxnId="{F68BC2AD-C5FA-4C13-9E2E-F25D25076E9E}">
      <dgm:prSet/>
      <dgm:spPr/>
      <dgm:t>
        <a:bodyPr/>
        <a:lstStyle/>
        <a:p>
          <a:endParaRPr lang="de-DE"/>
        </a:p>
      </dgm:t>
    </dgm:pt>
    <dgm:pt modelId="{02A20F37-AB6C-468E-8704-0AC6EC63A3BD}" type="sibTrans" cxnId="{F68BC2AD-C5FA-4C13-9E2E-F25D25076E9E}">
      <dgm:prSet/>
      <dgm:spPr>
        <a:solidFill>
          <a:srgbClr val="CFCFCF"/>
        </a:solidFill>
      </dgm:spPr>
      <dgm:t>
        <a:bodyPr/>
        <a:lstStyle/>
        <a:p>
          <a:endParaRPr lang="de-DE"/>
        </a:p>
      </dgm:t>
    </dgm:pt>
    <dgm:pt modelId="{4DAE69A1-7969-4DF6-89BD-A6DE151AF295}">
      <dgm:prSet phldrT="[Text]"/>
      <dgm:spPr>
        <a:solidFill>
          <a:schemeClr val="bg1">
            <a:lumMod val="85000"/>
          </a:schemeClr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de-DE" b="1" i="0" u="none" dirty="0">
              <a:solidFill>
                <a:schemeClr val="tx1"/>
              </a:solidFill>
            </a:rPr>
            <a:t>Post-dilatation</a:t>
          </a:r>
          <a:endParaRPr lang="de-DE" b="1" dirty="0">
            <a:solidFill>
              <a:schemeClr val="tx1"/>
            </a:solidFill>
          </a:endParaRPr>
        </a:p>
      </dgm:t>
    </dgm:pt>
    <dgm:pt modelId="{1D86732B-3654-416D-ABCF-7993F35BC0A5}" type="parTrans" cxnId="{8FCBE8A8-3BF1-4824-AF1F-0A374D10C0EE}">
      <dgm:prSet/>
      <dgm:spPr/>
      <dgm:t>
        <a:bodyPr/>
        <a:lstStyle/>
        <a:p>
          <a:endParaRPr lang="de-DE"/>
        </a:p>
      </dgm:t>
    </dgm:pt>
    <dgm:pt modelId="{DE100EF9-1E8D-4E64-B423-7C5B3164BFCB}" type="sibTrans" cxnId="{8FCBE8A8-3BF1-4824-AF1F-0A374D10C0EE}">
      <dgm:prSet/>
      <dgm:spPr/>
      <dgm:t>
        <a:bodyPr/>
        <a:lstStyle/>
        <a:p>
          <a:endParaRPr lang="de-DE"/>
        </a:p>
      </dgm:t>
    </dgm:pt>
    <dgm:pt modelId="{9DCAB382-128D-4612-888E-1941F99E8519}">
      <dgm:prSet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dirty="0"/>
            <a:t>Mandatory</a:t>
          </a:r>
          <a:endParaRPr lang="de-DE" dirty="0"/>
        </a:p>
      </dgm:t>
    </dgm:pt>
    <dgm:pt modelId="{56910E8D-CE0B-436B-858D-A29523B7615D}" type="parTrans" cxnId="{12E81492-8FD5-41C5-96BA-324083127AB5}">
      <dgm:prSet/>
      <dgm:spPr/>
      <dgm:t>
        <a:bodyPr/>
        <a:lstStyle/>
        <a:p>
          <a:endParaRPr lang="de-DE"/>
        </a:p>
      </dgm:t>
    </dgm:pt>
    <dgm:pt modelId="{9ADFE121-6FAF-4991-A9AB-9EF3D636924F}" type="sibTrans" cxnId="{12E81492-8FD5-41C5-96BA-324083127AB5}">
      <dgm:prSet/>
      <dgm:spPr/>
      <dgm:t>
        <a:bodyPr/>
        <a:lstStyle/>
        <a:p>
          <a:endParaRPr lang="de-DE"/>
        </a:p>
      </dgm:t>
    </dgm:pt>
    <dgm:pt modelId="{D6BFF09D-F4B0-4A32-A5B4-388425A0E171}">
      <dgm:prSet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dirty="0"/>
            <a:t>With a non-compliant balloon with a 1:1 balloon to artery ratio</a:t>
          </a:r>
          <a:endParaRPr lang="de-DE" dirty="0"/>
        </a:p>
      </dgm:t>
    </dgm:pt>
    <dgm:pt modelId="{C45BE14B-8388-4A40-8112-3A40D8EEF8E0}" type="parTrans" cxnId="{6966FFFA-AFC4-463A-9E35-560F2F465471}">
      <dgm:prSet/>
      <dgm:spPr/>
      <dgm:t>
        <a:bodyPr/>
        <a:lstStyle/>
        <a:p>
          <a:endParaRPr lang="de-DE"/>
        </a:p>
      </dgm:t>
    </dgm:pt>
    <dgm:pt modelId="{16A9E27D-D9BC-451E-856E-9B7A66EA1E01}" type="sibTrans" cxnId="{6966FFFA-AFC4-463A-9E35-560F2F465471}">
      <dgm:prSet/>
      <dgm:spPr/>
      <dgm:t>
        <a:bodyPr/>
        <a:lstStyle/>
        <a:p>
          <a:endParaRPr lang="de-DE"/>
        </a:p>
      </dgm:t>
    </dgm:pt>
    <dgm:pt modelId="{EDF8FDFC-FAC3-4C19-A23D-F04F29A982E4}">
      <dgm:prSet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de-DE" dirty="0"/>
        </a:p>
      </dgm:t>
    </dgm:pt>
    <dgm:pt modelId="{6C5FC771-1C9F-4D3F-B560-D21713DDDF58}" type="parTrans" cxnId="{2E639263-BDEE-41B8-8F34-C217BA797021}">
      <dgm:prSet/>
      <dgm:spPr/>
      <dgm:t>
        <a:bodyPr/>
        <a:lstStyle/>
        <a:p>
          <a:endParaRPr lang="de-DE"/>
        </a:p>
      </dgm:t>
    </dgm:pt>
    <dgm:pt modelId="{538E04AB-C22C-49BB-B798-6D9333CBF19F}" type="sibTrans" cxnId="{2E639263-BDEE-41B8-8F34-C217BA797021}">
      <dgm:prSet/>
      <dgm:spPr/>
      <dgm:t>
        <a:bodyPr/>
        <a:lstStyle/>
        <a:p>
          <a:endParaRPr lang="de-DE"/>
        </a:p>
      </dgm:t>
    </dgm:pt>
    <dgm:pt modelId="{F44AFC7E-6C83-4F5C-9ABF-E712E0A3F3FD}">
      <dgm:prSet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de-DE" dirty="0"/>
            <a:t>Goal: </a:t>
          </a:r>
          <a:r>
            <a:rPr lang="en-GB" dirty="0"/>
            <a:t>residual stenosis &lt;20%, </a:t>
          </a:r>
          <a:endParaRPr lang="de-DE" dirty="0"/>
        </a:p>
      </dgm:t>
    </dgm:pt>
    <dgm:pt modelId="{559F2F59-C228-435B-A912-7C8D0DF38E90}" type="parTrans" cxnId="{0BB6E4E0-F852-414F-91BE-9D12CE2C91CB}">
      <dgm:prSet/>
      <dgm:spPr/>
      <dgm:t>
        <a:bodyPr/>
        <a:lstStyle/>
        <a:p>
          <a:endParaRPr lang="de-DE"/>
        </a:p>
      </dgm:t>
    </dgm:pt>
    <dgm:pt modelId="{82EC5358-3224-498F-9F53-EA154D61F579}" type="sibTrans" cxnId="{0BB6E4E0-F852-414F-91BE-9D12CE2C91CB}">
      <dgm:prSet/>
      <dgm:spPr/>
      <dgm:t>
        <a:bodyPr/>
        <a:lstStyle/>
        <a:p>
          <a:endParaRPr lang="de-DE"/>
        </a:p>
      </dgm:t>
    </dgm:pt>
    <dgm:pt modelId="{2444E09A-94C2-45D4-BCC5-4F4FE4FB01CD}">
      <dgm:prSet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dirty="0"/>
            <a:t>Recommend:</a:t>
          </a:r>
          <a:br>
            <a:rPr lang="en-GB" dirty="0"/>
          </a:br>
          <a:r>
            <a:rPr lang="en-GB" dirty="0"/>
            <a:t>With a non-compliant balloon (0.5 mm &gt; implanted scaffold) at high pressure &gt;16 mm</a:t>
          </a:r>
          <a:endParaRPr lang="de-DE" dirty="0"/>
        </a:p>
      </dgm:t>
    </dgm:pt>
    <dgm:pt modelId="{10C8DD50-9148-4F1D-BE88-C84DD285E4A9}" type="parTrans" cxnId="{5C6C0237-2346-4DAA-9ED5-640A26BA0B5F}">
      <dgm:prSet/>
      <dgm:spPr/>
      <dgm:t>
        <a:bodyPr/>
        <a:lstStyle/>
        <a:p>
          <a:endParaRPr lang="de-DE"/>
        </a:p>
      </dgm:t>
    </dgm:pt>
    <dgm:pt modelId="{EF21DE38-A845-4926-94B9-EC00A765CE92}" type="sibTrans" cxnId="{5C6C0237-2346-4DAA-9ED5-640A26BA0B5F}">
      <dgm:prSet/>
      <dgm:spPr/>
      <dgm:t>
        <a:bodyPr/>
        <a:lstStyle/>
        <a:p>
          <a:endParaRPr lang="de-DE"/>
        </a:p>
      </dgm:t>
    </dgm:pt>
    <dgm:pt modelId="{D2B03585-6871-48DD-B032-A71CEFE3F4F7}">
      <dgm:prSet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de-DE" dirty="0"/>
            <a:t>Goal: </a:t>
          </a:r>
          <a:r>
            <a:rPr lang="en-GB" dirty="0"/>
            <a:t>&lt;20% final residual stenosis</a:t>
          </a:r>
          <a:endParaRPr lang="de-DE" dirty="0"/>
        </a:p>
      </dgm:t>
    </dgm:pt>
    <dgm:pt modelId="{52F8C804-B580-4B44-8B57-317E3B8ECBE3}" type="parTrans" cxnId="{9137C549-D90E-4A2D-975A-19FF60BC4F0C}">
      <dgm:prSet/>
      <dgm:spPr/>
      <dgm:t>
        <a:bodyPr/>
        <a:lstStyle/>
        <a:p>
          <a:endParaRPr lang="de-DE"/>
        </a:p>
      </dgm:t>
    </dgm:pt>
    <dgm:pt modelId="{6DE7C723-0E29-4ED8-81AE-59C4C7CAF5D8}" type="sibTrans" cxnId="{9137C549-D90E-4A2D-975A-19FF60BC4F0C}">
      <dgm:prSet/>
      <dgm:spPr/>
      <dgm:t>
        <a:bodyPr/>
        <a:lstStyle/>
        <a:p>
          <a:endParaRPr lang="de-DE"/>
        </a:p>
      </dgm:t>
    </dgm:pt>
    <dgm:pt modelId="{BFB39F8C-76DF-4386-B068-71AB25F8B438}">
      <dgm:prSet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GB" dirty="0"/>
            <a:t>optical coherence tomography is helpful to assess </a:t>
          </a:r>
          <a:r>
            <a:rPr lang="en-GB" dirty="0" err="1"/>
            <a:t>malappositions</a:t>
          </a:r>
          <a:r>
            <a:rPr lang="en-GB" dirty="0"/>
            <a:t> during the learning phase</a:t>
          </a:r>
          <a:endParaRPr lang="de-DE" dirty="0"/>
        </a:p>
      </dgm:t>
    </dgm:pt>
    <dgm:pt modelId="{98F09AE8-0BA9-460B-A44A-84E4CBA874D1}" type="parTrans" cxnId="{E5C6C3FF-1042-41C6-9CD8-2171D820D8CD}">
      <dgm:prSet/>
      <dgm:spPr/>
      <dgm:t>
        <a:bodyPr/>
        <a:lstStyle/>
        <a:p>
          <a:endParaRPr lang="de-DE"/>
        </a:p>
      </dgm:t>
    </dgm:pt>
    <dgm:pt modelId="{38D18509-401E-4A99-A8DD-10DC0C168376}" type="sibTrans" cxnId="{E5C6C3FF-1042-41C6-9CD8-2171D820D8CD}">
      <dgm:prSet/>
      <dgm:spPr/>
      <dgm:t>
        <a:bodyPr/>
        <a:lstStyle/>
        <a:p>
          <a:endParaRPr lang="de-DE"/>
        </a:p>
      </dgm:t>
    </dgm:pt>
    <dgm:pt modelId="{090E91D3-D2AF-4113-87E1-098B91416906}">
      <dgm:prSet custT="1"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500" u="sng" dirty="0"/>
            <a:t>Patient selection:</a:t>
          </a:r>
          <a:br>
            <a:rPr lang="en-GB" sz="1500" u="sng" dirty="0"/>
          </a:br>
          <a:r>
            <a:rPr lang="en-GB" sz="1400" u="sng" dirty="0"/>
            <a:t>M</a:t>
          </a:r>
          <a:r>
            <a:rPr lang="en-US" sz="1400" dirty="0" err="1"/>
            <a:t>ust</a:t>
          </a:r>
          <a:r>
            <a:rPr lang="en-US" sz="1400" dirty="0"/>
            <a:t> have de novo lesions that are relatively close to the existing </a:t>
          </a:r>
          <a:r>
            <a:rPr lang="en-US" sz="1400" dirty="0" err="1"/>
            <a:t>Magmaris</a:t>
          </a:r>
          <a:r>
            <a:rPr lang="en-US" sz="1400" dirty="0"/>
            <a:t> sizes in terms of </a:t>
          </a:r>
          <a:r>
            <a:rPr lang="en-GB" sz="1400" dirty="0"/>
            <a:t>lesion length and reference vessel diameter</a:t>
          </a:r>
          <a:endParaRPr lang="de-DE" sz="1400" dirty="0"/>
        </a:p>
      </dgm:t>
    </dgm:pt>
    <dgm:pt modelId="{722C667E-77F6-4761-940A-A6A594A3F62A}" type="parTrans" cxnId="{74C4223D-84AA-40A6-BE37-719FD5C7172A}">
      <dgm:prSet/>
      <dgm:spPr/>
      <dgm:t>
        <a:bodyPr/>
        <a:lstStyle/>
        <a:p>
          <a:endParaRPr lang="de-DE"/>
        </a:p>
      </dgm:t>
    </dgm:pt>
    <dgm:pt modelId="{CC828B16-6C5E-409E-9994-200E220D59EC}" type="sibTrans" cxnId="{74C4223D-84AA-40A6-BE37-719FD5C7172A}">
      <dgm:prSet/>
      <dgm:spPr/>
      <dgm:t>
        <a:bodyPr/>
        <a:lstStyle/>
        <a:p>
          <a:endParaRPr lang="de-DE"/>
        </a:p>
      </dgm:t>
    </dgm:pt>
    <dgm:pt modelId="{06A647F2-F469-47F0-A9E4-B5D2A455D266}">
      <dgm:prSet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500" u="sng" dirty="0"/>
            <a:t>Proper sizing (Exclusion criteria for </a:t>
          </a:r>
          <a:r>
            <a:rPr lang="en-GB" sz="1500" u="sng" dirty="0" err="1"/>
            <a:t>Magmaris</a:t>
          </a:r>
          <a:r>
            <a:rPr lang="en-GB" sz="1500" u="sng" dirty="0"/>
            <a:t> implantation):</a:t>
          </a:r>
          <a:endParaRPr lang="de-DE" sz="1500" dirty="0"/>
        </a:p>
      </dgm:t>
    </dgm:pt>
    <dgm:pt modelId="{44AD1548-17E1-47AA-B7D6-B04F68CC503B}" type="parTrans" cxnId="{8F7DAF4B-9D92-4328-BF09-D1CCCD570BB3}">
      <dgm:prSet/>
      <dgm:spPr/>
      <dgm:t>
        <a:bodyPr/>
        <a:lstStyle/>
        <a:p>
          <a:endParaRPr lang="de-DE"/>
        </a:p>
      </dgm:t>
    </dgm:pt>
    <dgm:pt modelId="{87E92EDA-6F8C-4FC1-9ADB-438CB6A9811F}" type="sibTrans" cxnId="{8F7DAF4B-9D92-4328-BF09-D1CCCD570BB3}">
      <dgm:prSet/>
      <dgm:spPr/>
      <dgm:t>
        <a:bodyPr/>
        <a:lstStyle/>
        <a:p>
          <a:endParaRPr lang="de-DE"/>
        </a:p>
      </dgm:t>
    </dgm:pt>
    <dgm:pt modelId="{E695B525-7227-4019-A363-E89C4CD8C7EC}">
      <dgm:prSet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de-DE" sz="1500" dirty="0"/>
        </a:p>
      </dgm:t>
    </dgm:pt>
    <dgm:pt modelId="{5E268432-6F62-4CF6-BC36-C32FD20049DC}" type="parTrans" cxnId="{7F268B10-12D7-44B3-B265-F21244B76BCF}">
      <dgm:prSet/>
      <dgm:spPr/>
      <dgm:t>
        <a:bodyPr/>
        <a:lstStyle/>
        <a:p>
          <a:endParaRPr lang="de-DE"/>
        </a:p>
      </dgm:t>
    </dgm:pt>
    <dgm:pt modelId="{45227E29-2D21-4651-A271-CCE27A1FED24}" type="sibTrans" cxnId="{7F268B10-12D7-44B3-B265-F21244B76BCF}">
      <dgm:prSet/>
      <dgm:spPr/>
      <dgm:t>
        <a:bodyPr/>
        <a:lstStyle/>
        <a:p>
          <a:endParaRPr lang="de-DE"/>
        </a:p>
      </dgm:t>
    </dgm:pt>
    <dgm:pt modelId="{25A6210B-379C-4290-9484-DE3C8AE38AAE}">
      <dgm:prSet custT="1"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sz="1400" dirty="0"/>
            <a:t>vessels &lt;2.7 mm or &gt;3.7 mm</a:t>
          </a:r>
          <a:endParaRPr lang="de-DE" sz="1400" dirty="0"/>
        </a:p>
      </dgm:t>
    </dgm:pt>
    <dgm:pt modelId="{52028521-D41E-43B7-AD8C-88FA181481E8}" type="parTrans" cxnId="{5218BC6E-5AD2-4B09-BF21-EBD331FDDD16}">
      <dgm:prSet/>
      <dgm:spPr/>
      <dgm:t>
        <a:bodyPr/>
        <a:lstStyle/>
        <a:p>
          <a:endParaRPr lang="de-DE"/>
        </a:p>
      </dgm:t>
    </dgm:pt>
    <dgm:pt modelId="{2A6215F1-2237-4043-8B22-0B779B05B965}" type="sibTrans" cxnId="{5218BC6E-5AD2-4B09-BF21-EBD331FDDD16}">
      <dgm:prSet/>
      <dgm:spPr/>
      <dgm:t>
        <a:bodyPr/>
        <a:lstStyle/>
        <a:p>
          <a:endParaRPr lang="de-DE"/>
        </a:p>
      </dgm:t>
    </dgm:pt>
    <dgm:pt modelId="{12B1E2DC-910B-431E-A405-7D6487B7A585}">
      <dgm:prSet custT="1"/>
      <dgm:spPr>
        <a:solidFill>
          <a:schemeClr val="bg1">
            <a:alpha val="90000"/>
          </a:schemeClr>
        </a:solidFill>
        <a:ln w="2222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sz="1400" dirty="0"/>
            <a:t>if uncertain, quantitative lesion evaluation necessary via quantitative coronary angiography IVUS or optical coherence tomography</a:t>
          </a:r>
          <a:endParaRPr lang="de-DE" sz="1400" dirty="0"/>
        </a:p>
      </dgm:t>
    </dgm:pt>
    <dgm:pt modelId="{6A7BDBAD-5CC8-445D-984C-0E3E10362AC7}" type="parTrans" cxnId="{BF8D5BF2-D758-4086-926D-B026C0155B68}">
      <dgm:prSet/>
      <dgm:spPr/>
      <dgm:t>
        <a:bodyPr/>
        <a:lstStyle/>
        <a:p>
          <a:endParaRPr lang="de-DE"/>
        </a:p>
      </dgm:t>
    </dgm:pt>
    <dgm:pt modelId="{7267E9F5-538A-41DF-B783-3BDA724B6210}" type="sibTrans" cxnId="{BF8D5BF2-D758-4086-926D-B026C0155B68}">
      <dgm:prSet/>
      <dgm:spPr/>
      <dgm:t>
        <a:bodyPr/>
        <a:lstStyle/>
        <a:p>
          <a:endParaRPr lang="de-DE"/>
        </a:p>
      </dgm:t>
    </dgm:pt>
    <dgm:pt modelId="{EE2A9F92-E7EC-466F-BC49-C7CB3BC5DF3F}" type="pres">
      <dgm:prSet presAssocID="{610D9C48-1B4B-4376-A2B7-923CCE70F9FA}" presName="linearFlow" presStyleCnt="0">
        <dgm:presLayoutVars>
          <dgm:dir/>
          <dgm:animLvl val="lvl"/>
          <dgm:resizeHandles val="exact"/>
        </dgm:presLayoutVars>
      </dgm:prSet>
      <dgm:spPr/>
    </dgm:pt>
    <dgm:pt modelId="{E4CD2326-B6E4-4143-BC18-6D670AEA9A61}" type="pres">
      <dgm:prSet presAssocID="{B1006DD2-47AC-4C94-B07B-C7CA75575F15}" presName="composite" presStyleCnt="0"/>
      <dgm:spPr/>
    </dgm:pt>
    <dgm:pt modelId="{1E7726FE-2BB8-4339-BD1A-3E701CD44B09}" type="pres">
      <dgm:prSet presAssocID="{B1006DD2-47AC-4C94-B07B-C7CA75575F1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FFFCCF-E6A3-4CDA-9575-5009BDB6A4ED}" type="pres">
      <dgm:prSet presAssocID="{B1006DD2-47AC-4C94-B07B-C7CA75575F15}" presName="parSh" presStyleLbl="node1" presStyleIdx="0" presStyleCnt="3"/>
      <dgm:spPr/>
    </dgm:pt>
    <dgm:pt modelId="{BE0CD538-57F2-4444-BB3F-14A4744DA8ED}" type="pres">
      <dgm:prSet presAssocID="{B1006DD2-47AC-4C94-B07B-C7CA75575F15}" presName="desTx" presStyleLbl="fgAcc1" presStyleIdx="0" presStyleCnt="3">
        <dgm:presLayoutVars>
          <dgm:bulletEnabled val="1"/>
        </dgm:presLayoutVars>
      </dgm:prSet>
      <dgm:spPr/>
    </dgm:pt>
    <dgm:pt modelId="{BC5ED579-4E64-42A9-9513-B9F42444A4D7}" type="pres">
      <dgm:prSet presAssocID="{17E1DBDC-230B-4BDE-8419-C1E633DF19E9}" presName="sibTrans" presStyleLbl="sibTrans2D1" presStyleIdx="0" presStyleCnt="2"/>
      <dgm:spPr/>
    </dgm:pt>
    <dgm:pt modelId="{054AA449-3E02-426E-AAA6-DE1BABCC7A42}" type="pres">
      <dgm:prSet presAssocID="{17E1DBDC-230B-4BDE-8419-C1E633DF19E9}" presName="connTx" presStyleLbl="sibTrans2D1" presStyleIdx="0" presStyleCnt="2"/>
      <dgm:spPr/>
    </dgm:pt>
    <dgm:pt modelId="{BAB2075B-A9CA-4923-A5D7-1264B1D2F0D2}" type="pres">
      <dgm:prSet presAssocID="{A672A2DE-95D7-4951-8062-3F7DFA31CC1B}" presName="composite" presStyleCnt="0"/>
      <dgm:spPr/>
    </dgm:pt>
    <dgm:pt modelId="{06CBA553-52D6-43CA-9E02-659DC90DFB54}" type="pres">
      <dgm:prSet presAssocID="{A672A2DE-95D7-4951-8062-3F7DFA31CC1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A4AA0D9-E9E2-42A3-BB8C-9413209E5D6A}" type="pres">
      <dgm:prSet presAssocID="{A672A2DE-95D7-4951-8062-3F7DFA31CC1B}" presName="parSh" presStyleLbl="node1" presStyleIdx="1" presStyleCnt="3"/>
      <dgm:spPr/>
    </dgm:pt>
    <dgm:pt modelId="{52BBF289-C70D-42EF-A688-E1DADC4E8683}" type="pres">
      <dgm:prSet presAssocID="{A672A2DE-95D7-4951-8062-3F7DFA31CC1B}" presName="desTx" presStyleLbl="fgAcc1" presStyleIdx="1" presStyleCnt="3">
        <dgm:presLayoutVars>
          <dgm:bulletEnabled val="1"/>
        </dgm:presLayoutVars>
      </dgm:prSet>
      <dgm:spPr/>
    </dgm:pt>
    <dgm:pt modelId="{73B34C3A-9B6A-46A2-B17F-6919B32E731B}" type="pres">
      <dgm:prSet presAssocID="{02A20F37-AB6C-468E-8704-0AC6EC63A3BD}" presName="sibTrans" presStyleLbl="sibTrans2D1" presStyleIdx="1" presStyleCnt="2"/>
      <dgm:spPr/>
    </dgm:pt>
    <dgm:pt modelId="{D5397A5E-801D-4747-A78A-60FE52AA1524}" type="pres">
      <dgm:prSet presAssocID="{02A20F37-AB6C-468E-8704-0AC6EC63A3BD}" presName="connTx" presStyleLbl="sibTrans2D1" presStyleIdx="1" presStyleCnt="2"/>
      <dgm:spPr/>
    </dgm:pt>
    <dgm:pt modelId="{615FB0FF-A31D-4FCB-9B4F-C7A3AE68ECA8}" type="pres">
      <dgm:prSet presAssocID="{4DAE69A1-7969-4DF6-89BD-A6DE151AF295}" presName="composite" presStyleCnt="0"/>
      <dgm:spPr/>
    </dgm:pt>
    <dgm:pt modelId="{19A019FB-8BD0-4342-8235-7ED1E8862385}" type="pres">
      <dgm:prSet presAssocID="{4DAE69A1-7969-4DF6-89BD-A6DE151AF29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CCA266C-BBDD-49C7-A4F1-C0CC54E999DF}" type="pres">
      <dgm:prSet presAssocID="{4DAE69A1-7969-4DF6-89BD-A6DE151AF295}" presName="parSh" presStyleLbl="node1" presStyleIdx="2" presStyleCnt="3"/>
      <dgm:spPr/>
    </dgm:pt>
    <dgm:pt modelId="{445F1535-02E9-41A4-A773-A5B3D699B36C}" type="pres">
      <dgm:prSet presAssocID="{4DAE69A1-7969-4DF6-89BD-A6DE151AF29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A7F000A-12D9-4E44-A70C-A836CB6A4EC8}" type="presOf" srcId="{17E1DBDC-230B-4BDE-8419-C1E633DF19E9}" destId="{BC5ED579-4E64-42A9-9513-B9F42444A4D7}" srcOrd="0" destOrd="0" presId="urn:microsoft.com/office/officeart/2005/8/layout/process3"/>
    <dgm:cxn modelId="{7F268B10-12D7-44B3-B265-F21244B76BCF}" srcId="{A672A2DE-95D7-4951-8062-3F7DFA31CC1B}" destId="{E695B525-7227-4019-A363-E89C4CD8C7EC}" srcOrd="2" destOrd="0" parTransId="{5E268432-6F62-4CF6-BC36-C32FD20049DC}" sibTransId="{45227E29-2D21-4651-A271-CCE27A1FED24}"/>
    <dgm:cxn modelId="{6B2B3D17-B3CC-4DDF-8E17-B96710F0CEC1}" type="presOf" srcId="{D2B03585-6871-48DD-B032-A71CEFE3F4F7}" destId="{445F1535-02E9-41A4-A773-A5B3D699B36C}" srcOrd="0" destOrd="1" presId="urn:microsoft.com/office/officeart/2005/8/layout/process3"/>
    <dgm:cxn modelId="{67F3701A-B891-4A91-8940-47EB3DBA9C6F}" type="presOf" srcId="{25A6210B-379C-4290-9484-DE3C8AE38AAE}" destId="{52BBF289-C70D-42EF-A688-E1DADC4E8683}" srcOrd="0" destOrd="2" presId="urn:microsoft.com/office/officeart/2005/8/layout/process3"/>
    <dgm:cxn modelId="{61E8AA20-2697-4A53-A0AC-879A3A71FFC2}" type="presOf" srcId="{2444E09A-94C2-45D4-BCC5-4F4FE4FB01CD}" destId="{445F1535-02E9-41A4-A773-A5B3D699B36C}" srcOrd="0" destOrd="0" presId="urn:microsoft.com/office/officeart/2005/8/layout/process3"/>
    <dgm:cxn modelId="{03765B35-4D4C-4B61-8D0C-85CB96E0BDAB}" type="presOf" srcId="{B1006DD2-47AC-4C94-B07B-C7CA75575F15}" destId="{B1FFFCCF-E6A3-4CDA-9575-5009BDB6A4ED}" srcOrd="1" destOrd="0" presId="urn:microsoft.com/office/officeart/2005/8/layout/process3"/>
    <dgm:cxn modelId="{5C6C0237-2346-4DAA-9ED5-640A26BA0B5F}" srcId="{4DAE69A1-7969-4DF6-89BD-A6DE151AF295}" destId="{2444E09A-94C2-45D4-BCC5-4F4FE4FB01CD}" srcOrd="0" destOrd="0" parTransId="{10C8DD50-9148-4F1D-BE88-C84DD285E4A9}" sibTransId="{EF21DE38-A845-4926-94B9-EC00A765CE92}"/>
    <dgm:cxn modelId="{74C4223D-84AA-40A6-BE37-719FD5C7172A}" srcId="{A672A2DE-95D7-4951-8062-3F7DFA31CC1B}" destId="{090E91D3-D2AF-4113-87E1-098B91416906}" srcOrd="0" destOrd="0" parTransId="{722C667E-77F6-4761-940A-A6A594A3F62A}" sibTransId="{CC828B16-6C5E-409E-9994-200E220D59EC}"/>
    <dgm:cxn modelId="{F8A3A35C-05C8-4E18-8E8B-266B8088144A}" type="presOf" srcId="{E695B525-7227-4019-A363-E89C4CD8C7EC}" destId="{52BBF289-C70D-42EF-A688-E1DADC4E8683}" srcOrd="0" destOrd="4" presId="urn:microsoft.com/office/officeart/2005/8/layout/process3"/>
    <dgm:cxn modelId="{2E639263-BDEE-41B8-8F34-C217BA797021}" srcId="{B1006DD2-47AC-4C94-B07B-C7CA75575F15}" destId="{EDF8FDFC-FAC3-4C19-A23D-F04F29A982E4}" srcOrd="3" destOrd="0" parTransId="{6C5FC771-1C9F-4D3F-B560-D21713DDDF58}" sibTransId="{538E04AB-C22C-49BB-B798-6D9333CBF19F}"/>
    <dgm:cxn modelId="{BDC0DB44-34C4-4535-8B6E-ADC7ADD9546A}" type="presOf" srcId="{9DCAB382-128D-4612-888E-1941F99E8519}" destId="{BE0CD538-57F2-4444-BB3F-14A4744DA8ED}" srcOrd="0" destOrd="0" presId="urn:microsoft.com/office/officeart/2005/8/layout/process3"/>
    <dgm:cxn modelId="{267E7367-F4B7-4252-BDD2-99989ADED0A8}" type="presOf" srcId="{17E1DBDC-230B-4BDE-8419-C1E633DF19E9}" destId="{054AA449-3E02-426E-AAA6-DE1BABCC7A42}" srcOrd="1" destOrd="0" presId="urn:microsoft.com/office/officeart/2005/8/layout/process3"/>
    <dgm:cxn modelId="{AFD6D547-A75D-4666-99F7-75B4CA984846}" type="presOf" srcId="{06A647F2-F469-47F0-A9E4-B5D2A455D266}" destId="{52BBF289-C70D-42EF-A688-E1DADC4E8683}" srcOrd="0" destOrd="1" presId="urn:microsoft.com/office/officeart/2005/8/layout/process3"/>
    <dgm:cxn modelId="{9137C549-D90E-4A2D-975A-19FF60BC4F0C}" srcId="{4DAE69A1-7969-4DF6-89BD-A6DE151AF295}" destId="{D2B03585-6871-48DD-B032-A71CEFE3F4F7}" srcOrd="1" destOrd="0" parTransId="{52F8C804-B580-4B44-8B57-317E3B8ECBE3}" sibTransId="{6DE7C723-0E29-4ED8-81AE-59C4C7CAF5D8}"/>
    <dgm:cxn modelId="{8F7DAF4B-9D92-4328-BF09-D1CCCD570BB3}" srcId="{A672A2DE-95D7-4951-8062-3F7DFA31CC1B}" destId="{06A647F2-F469-47F0-A9E4-B5D2A455D266}" srcOrd="1" destOrd="0" parTransId="{44AD1548-17E1-47AA-B7D6-B04F68CC503B}" sibTransId="{87E92EDA-6F8C-4FC1-9ADB-438CB6A9811F}"/>
    <dgm:cxn modelId="{5218BC6E-5AD2-4B09-BF21-EBD331FDDD16}" srcId="{06A647F2-F469-47F0-A9E4-B5D2A455D266}" destId="{25A6210B-379C-4290-9484-DE3C8AE38AAE}" srcOrd="0" destOrd="0" parTransId="{52028521-D41E-43B7-AD8C-88FA181481E8}" sibTransId="{2A6215F1-2237-4043-8B22-0B779B05B965}"/>
    <dgm:cxn modelId="{BAD02C57-A39C-487A-8A53-692EC4E00C6E}" type="presOf" srcId="{02A20F37-AB6C-468E-8704-0AC6EC63A3BD}" destId="{D5397A5E-801D-4747-A78A-60FE52AA1524}" srcOrd="1" destOrd="0" presId="urn:microsoft.com/office/officeart/2005/8/layout/process3"/>
    <dgm:cxn modelId="{12E81492-8FD5-41C5-96BA-324083127AB5}" srcId="{B1006DD2-47AC-4C94-B07B-C7CA75575F15}" destId="{9DCAB382-128D-4612-888E-1941F99E8519}" srcOrd="0" destOrd="0" parTransId="{56910E8D-CE0B-436B-858D-A29523B7615D}" sibTransId="{9ADFE121-6FAF-4991-A9AB-9EF3D636924F}"/>
    <dgm:cxn modelId="{4B06B096-7975-4B45-AA43-E01DB5994F5B}" type="presOf" srcId="{610D9C48-1B4B-4376-A2B7-923CCE70F9FA}" destId="{EE2A9F92-E7EC-466F-BC49-C7CB3BC5DF3F}" srcOrd="0" destOrd="0" presId="urn:microsoft.com/office/officeart/2005/8/layout/process3"/>
    <dgm:cxn modelId="{CDCBF896-1D63-4259-AAAA-9979A812B155}" type="presOf" srcId="{090E91D3-D2AF-4113-87E1-098B91416906}" destId="{52BBF289-C70D-42EF-A688-E1DADC4E8683}" srcOrd="0" destOrd="0" presId="urn:microsoft.com/office/officeart/2005/8/layout/process3"/>
    <dgm:cxn modelId="{6633EEA0-FB28-4F86-8E79-9E97F4A558E2}" type="presOf" srcId="{A672A2DE-95D7-4951-8062-3F7DFA31CC1B}" destId="{06CBA553-52D6-43CA-9E02-659DC90DFB54}" srcOrd="0" destOrd="0" presId="urn:microsoft.com/office/officeart/2005/8/layout/process3"/>
    <dgm:cxn modelId="{FA76FFA4-14CC-4914-97F4-88F0D879B7CE}" type="presOf" srcId="{B1006DD2-47AC-4C94-B07B-C7CA75575F15}" destId="{1E7726FE-2BB8-4339-BD1A-3E701CD44B09}" srcOrd="0" destOrd="0" presId="urn:microsoft.com/office/officeart/2005/8/layout/process3"/>
    <dgm:cxn modelId="{8FCBE8A8-3BF1-4824-AF1F-0A374D10C0EE}" srcId="{610D9C48-1B4B-4376-A2B7-923CCE70F9FA}" destId="{4DAE69A1-7969-4DF6-89BD-A6DE151AF295}" srcOrd="2" destOrd="0" parTransId="{1D86732B-3654-416D-ABCF-7993F35BC0A5}" sibTransId="{DE100EF9-1E8D-4E64-B423-7C5B3164BFCB}"/>
    <dgm:cxn modelId="{BEC212AD-8A0D-4944-8456-7896EE6296A2}" type="presOf" srcId="{BFB39F8C-76DF-4386-B068-71AB25F8B438}" destId="{445F1535-02E9-41A4-A773-A5B3D699B36C}" srcOrd="0" destOrd="2" presId="urn:microsoft.com/office/officeart/2005/8/layout/process3"/>
    <dgm:cxn modelId="{F68BC2AD-C5FA-4C13-9E2E-F25D25076E9E}" srcId="{610D9C48-1B4B-4376-A2B7-923CCE70F9FA}" destId="{A672A2DE-95D7-4951-8062-3F7DFA31CC1B}" srcOrd="1" destOrd="0" parTransId="{43BF1566-D2F1-409D-BC91-B5B200FBB8AC}" sibTransId="{02A20F37-AB6C-468E-8704-0AC6EC63A3BD}"/>
    <dgm:cxn modelId="{4AE63AAE-8C1F-42BA-B3E0-D7A7643222E2}" type="presOf" srcId="{EDF8FDFC-FAC3-4C19-A23D-F04F29A982E4}" destId="{BE0CD538-57F2-4444-BB3F-14A4744DA8ED}" srcOrd="0" destOrd="3" presId="urn:microsoft.com/office/officeart/2005/8/layout/process3"/>
    <dgm:cxn modelId="{21CBC8B0-3783-49B4-A564-F35E718BDCB0}" type="presOf" srcId="{A672A2DE-95D7-4951-8062-3F7DFA31CC1B}" destId="{4A4AA0D9-E9E2-42A3-BB8C-9413209E5D6A}" srcOrd="1" destOrd="0" presId="urn:microsoft.com/office/officeart/2005/8/layout/process3"/>
    <dgm:cxn modelId="{4707BCB1-BAD9-491C-B7A5-D9EA78AB0BBB}" type="presOf" srcId="{4DAE69A1-7969-4DF6-89BD-A6DE151AF295}" destId="{4CCA266C-BBDD-49C7-A4F1-C0CC54E999DF}" srcOrd="1" destOrd="0" presId="urn:microsoft.com/office/officeart/2005/8/layout/process3"/>
    <dgm:cxn modelId="{5720B8B3-4E91-4D62-A91A-7CD3A22E93E0}" type="presOf" srcId="{12B1E2DC-910B-431E-A405-7D6487B7A585}" destId="{52BBF289-C70D-42EF-A688-E1DADC4E8683}" srcOrd="0" destOrd="3" presId="urn:microsoft.com/office/officeart/2005/8/layout/process3"/>
    <dgm:cxn modelId="{829BF0D0-5591-4190-A77C-AC1A4B00407E}" type="presOf" srcId="{4DAE69A1-7969-4DF6-89BD-A6DE151AF295}" destId="{19A019FB-8BD0-4342-8235-7ED1E8862385}" srcOrd="0" destOrd="0" presId="urn:microsoft.com/office/officeart/2005/8/layout/process3"/>
    <dgm:cxn modelId="{715144DA-EFB1-4EE3-ACF7-1DC76D6D036D}" type="presOf" srcId="{F44AFC7E-6C83-4F5C-9ABF-E712E0A3F3FD}" destId="{BE0CD538-57F2-4444-BB3F-14A4744DA8ED}" srcOrd="0" destOrd="2" presId="urn:microsoft.com/office/officeart/2005/8/layout/process3"/>
    <dgm:cxn modelId="{0BB6E4E0-F852-414F-91BE-9D12CE2C91CB}" srcId="{B1006DD2-47AC-4C94-B07B-C7CA75575F15}" destId="{F44AFC7E-6C83-4F5C-9ABF-E712E0A3F3FD}" srcOrd="2" destOrd="0" parTransId="{559F2F59-C228-435B-A912-7C8D0DF38E90}" sibTransId="{82EC5358-3224-498F-9F53-EA154D61F579}"/>
    <dgm:cxn modelId="{FE5136EE-11CF-4309-A802-1DFB0C1E322B}" type="presOf" srcId="{02A20F37-AB6C-468E-8704-0AC6EC63A3BD}" destId="{73B34C3A-9B6A-46A2-B17F-6919B32E731B}" srcOrd="0" destOrd="0" presId="urn:microsoft.com/office/officeart/2005/8/layout/process3"/>
    <dgm:cxn modelId="{8A337BF0-495E-4204-85AB-D00C0A3E3D20}" srcId="{610D9C48-1B4B-4376-A2B7-923CCE70F9FA}" destId="{B1006DD2-47AC-4C94-B07B-C7CA75575F15}" srcOrd="0" destOrd="0" parTransId="{D2C16103-FC12-4B7E-BD35-9A47460BD8E0}" sibTransId="{17E1DBDC-230B-4BDE-8419-C1E633DF19E9}"/>
    <dgm:cxn modelId="{BF8D5BF2-D758-4086-926D-B026C0155B68}" srcId="{06A647F2-F469-47F0-A9E4-B5D2A455D266}" destId="{12B1E2DC-910B-431E-A405-7D6487B7A585}" srcOrd="1" destOrd="0" parTransId="{6A7BDBAD-5CC8-445D-984C-0E3E10362AC7}" sibTransId="{7267E9F5-538A-41DF-B783-3BDA724B6210}"/>
    <dgm:cxn modelId="{CF25A0F2-724C-4819-8F72-88F1880222C0}" type="presOf" srcId="{D6BFF09D-F4B0-4A32-A5B4-388425A0E171}" destId="{BE0CD538-57F2-4444-BB3F-14A4744DA8ED}" srcOrd="0" destOrd="1" presId="urn:microsoft.com/office/officeart/2005/8/layout/process3"/>
    <dgm:cxn modelId="{6966FFFA-AFC4-463A-9E35-560F2F465471}" srcId="{B1006DD2-47AC-4C94-B07B-C7CA75575F15}" destId="{D6BFF09D-F4B0-4A32-A5B4-388425A0E171}" srcOrd="1" destOrd="0" parTransId="{C45BE14B-8388-4A40-8112-3A40D8EEF8E0}" sibTransId="{16A9E27D-D9BC-451E-856E-9B7A66EA1E01}"/>
    <dgm:cxn modelId="{E5C6C3FF-1042-41C6-9CD8-2171D820D8CD}" srcId="{4DAE69A1-7969-4DF6-89BD-A6DE151AF295}" destId="{BFB39F8C-76DF-4386-B068-71AB25F8B438}" srcOrd="2" destOrd="0" parTransId="{98F09AE8-0BA9-460B-A44A-84E4CBA874D1}" sibTransId="{38D18509-401E-4A99-A8DD-10DC0C168376}"/>
    <dgm:cxn modelId="{D5B5D858-7464-4F81-9A9B-70EAB1AA8150}" type="presParOf" srcId="{EE2A9F92-E7EC-466F-BC49-C7CB3BC5DF3F}" destId="{E4CD2326-B6E4-4143-BC18-6D670AEA9A61}" srcOrd="0" destOrd="0" presId="urn:microsoft.com/office/officeart/2005/8/layout/process3"/>
    <dgm:cxn modelId="{01897CE1-04D7-4924-9A0E-3217C20A5104}" type="presParOf" srcId="{E4CD2326-B6E4-4143-BC18-6D670AEA9A61}" destId="{1E7726FE-2BB8-4339-BD1A-3E701CD44B09}" srcOrd="0" destOrd="0" presId="urn:microsoft.com/office/officeart/2005/8/layout/process3"/>
    <dgm:cxn modelId="{A29E58CD-B7A8-45CB-A039-26AD4AC68D0C}" type="presParOf" srcId="{E4CD2326-B6E4-4143-BC18-6D670AEA9A61}" destId="{B1FFFCCF-E6A3-4CDA-9575-5009BDB6A4ED}" srcOrd="1" destOrd="0" presId="urn:microsoft.com/office/officeart/2005/8/layout/process3"/>
    <dgm:cxn modelId="{C6A44524-4557-463A-8DF7-BEAEB900C2B8}" type="presParOf" srcId="{E4CD2326-B6E4-4143-BC18-6D670AEA9A61}" destId="{BE0CD538-57F2-4444-BB3F-14A4744DA8ED}" srcOrd="2" destOrd="0" presId="urn:microsoft.com/office/officeart/2005/8/layout/process3"/>
    <dgm:cxn modelId="{3CC6AC89-AB3A-4613-BAC0-F73918087147}" type="presParOf" srcId="{EE2A9F92-E7EC-466F-BC49-C7CB3BC5DF3F}" destId="{BC5ED579-4E64-42A9-9513-B9F42444A4D7}" srcOrd="1" destOrd="0" presId="urn:microsoft.com/office/officeart/2005/8/layout/process3"/>
    <dgm:cxn modelId="{B6C4875F-72C9-4D34-82A8-012768EF55E6}" type="presParOf" srcId="{BC5ED579-4E64-42A9-9513-B9F42444A4D7}" destId="{054AA449-3E02-426E-AAA6-DE1BABCC7A42}" srcOrd="0" destOrd="0" presId="urn:microsoft.com/office/officeart/2005/8/layout/process3"/>
    <dgm:cxn modelId="{0E2810BB-4411-4986-B566-DB471AAD95A0}" type="presParOf" srcId="{EE2A9F92-E7EC-466F-BC49-C7CB3BC5DF3F}" destId="{BAB2075B-A9CA-4923-A5D7-1264B1D2F0D2}" srcOrd="2" destOrd="0" presId="urn:microsoft.com/office/officeart/2005/8/layout/process3"/>
    <dgm:cxn modelId="{141293BC-8EBF-407C-AEE2-95A5D1DBF796}" type="presParOf" srcId="{BAB2075B-A9CA-4923-A5D7-1264B1D2F0D2}" destId="{06CBA553-52D6-43CA-9E02-659DC90DFB54}" srcOrd="0" destOrd="0" presId="urn:microsoft.com/office/officeart/2005/8/layout/process3"/>
    <dgm:cxn modelId="{97177575-30C9-49EA-8E90-D93A98B18208}" type="presParOf" srcId="{BAB2075B-A9CA-4923-A5D7-1264B1D2F0D2}" destId="{4A4AA0D9-E9E2-42A3-BB8C-9413209E5D6A}" srcOrd="1" destOrd="0" presId="urn:microsoft.com/office/officeart/2005/8/layout/process3"/>
    <dgm:cxn modelId="{C3C611B2-A116-4994-AE8E-5F43AA476EF2}" type="presParOf" srcId="{BAB2075B-A9CA-4923-A5D7-1264B1D2F0D2}" destId="{52BBF289-C70D-42EF-A688-E1DADC4E8683}" srcOrd="2" destOrd="0" presId="urn:microsoft.com/office/officeart/2005/8/layout/process3"/>
    <dgm:cxn modelId="{A542AA05-3DEB-41E8-9A13-1FD9FE2A0CB9}" type="presParOf" srcId="{EE2A9F92-E7EC-466F-BC49-C7CB3BC5DF3F}" destId="{73B34C3A-9B6A-46A2-B17F-6919B32E731B}" srcOrd="3" destOrd="0" presId="urn:microsoft.com/office/officeart/2005/8/layout/process3"/>
    <dgm:cxn modelId="{7F1BF1C2-68D2-4DFE-81FF-743A82F50B73}" type="presParOf" srcId="{73B34C3A-9B6A-46A2-B17F-6919B32E731B}" destId="{D5397A5E-801D-4747-A78A-60FE52AA1524}" srcOrd="0" destOrd="0" presId="urn:microsoft.com/office/officeart/2005/8/layout/process3"/>
    <dgm:cxn modelId="{BCB81C6F-3C4E-4A13-9BDA-8C6D84881469}" type="presParOf" srcId="{EE2A9F92-E7EC-466F-BC49-C7CB3BC5DF3F}" destId="{615FB0FF-A31D-4FCB-9B4F-C7A3AE68ECA8}" srcOrd="4" destOrd="0" presId="urn:microsoft.com/office/officeart/2005/8/layout/process3"/>
    <dgm:cxn modelId="{E659B84A-3579-4F0E-8270-F9D219E54720}" type="presParOf" srcId="{615FB0FF-A31D-4FCB-9B4F-C7A3AE68ECA8}" destId="{19A019FB-8BD0-4342-8235-7ED1E8862385}" srcOrd="0" destOrd="0" presId="urn:microsoft.com/office/officeart/2005/8/layout/process3"/>
    <dgm:cxn modelId="{62F52A5C-75DC-49D2-A87E-9CB29E76CCE0}" type="presParOf" srcId="{615FB0FF-A31D-4FCB-9B4F-C7A3AE68ECA8}" destId="{4CCA266C-BBDD-49C7-A4F1-C0CC54E999DF}" srcOrd="1" destOrd="0" presId="urn:microsoft.com/office/officeart/2005/8/layout/process3"/>
    <dgm:cxn modelId="{CF91267C-578B-4DB6-88FE-FAF5AC286183}" type="presParOf" srcId="{615FB0FF-A31D-4FCB-9B4F-C7A3AE68ECA8}" destId="{445F1535-02E9-41A4-A773-A5B3D699B36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FFCCF-E6A3-4CDA-9575-5009BDB6A4ED}">
      <dsp:nvSpPr>
        <dsp:cNvPr id="0" name=""/>
        <dsp:cNvSpPr/>
      </dsp:nvSpPr>
      <dsp:spPr>
        <a:xfrm>
          <a:off x="5321" y="8625"/>
          <a:ext cx="2419517" cy="103039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Pre</a:t>
          </a:r>
          <a:r>
            <a:rPr lang="de-DE" sz="1800" b="1" kern="1200" dirty="0">
              <a:solidFill>
                <a:schemeClr val="tx1"/>
              </a:solidFill>
            </a:rPr>
            <a:t>-dilatation</a:t>
          </a:r>
        </a:p>
      </dsp:txBody>
      <dsp:txXfrm>
        <a:off x="5321" y="8625"/>
        <a:ext cx="2419517" cy="686927"/>
      </dsp:txXfrm>
    </dsp:sp>
    <dsp:sp modelId="{BE0CD538-57F2-4444-BB3F-14A4744DA8ED}">
      <dsp:nvSpPr>
        <dsp:cNvPr id="0" name=""/>
        <dsp:cNvSpPr/>
      </dsp:nvSpPr>
      <dsp:spPr>
        <a:xfrm>
          <a:off x="500885" y="695553"/>
          <a:ext cx="2419517" cy="40783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2225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Mandatory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With a non-compliant balloon with a 1:1 balloon to artery ratio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Goal: </a:t>
          </a:r>
          <a:r>
            <a:rPr lang="en-GB" sz="1800" kern="1200" dirty="0"/>
            <a:t>residual stenosis &lt;20%, 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/>
        </a:p>
      </dsp:txBody>
      <dsp:txXfrm>
        <a:off x="571750" y="766418"/>
        <a:ext cx="2277787" cy="3936620"/>
      </dsp:txXfrm>
    </dsp:sp>
    <dsp:sp modelId="{BC5ED579-4E64-42A9-9513-B9F42444A4D7}">
      <dsp:nvSpPr>
        <dsp:cNvPr id="0" name=""/>
        <dsp:cNvSpPr/>
      </dsp:nvSpPr>
      <dsp:spPr>
        <a:xfrm>
          <a:off x="2791628" y="50894"/>
          <a:ext cx="777595" cy="602389"/>
        </a:xfrm>
        <a:prstGeom prst="rightArrow">
          <a:avLst>
            <a:gd name="adj1" fmla="val 60000"/>
            <a:gd name="adj2" fmla="val 50000"/>
          </a:avLst>
        </a:prstGeom>
        <a:solidFill>
          <a:srgbClr val="CFC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791628" y="171372"/>
        <a:ext cx="596878" cy="361433"/>
      </dsp:txXfrm>
    </dsp:sp>
    <dsp:sp modelId="{4A4AA0D9-E9E2-42A3-BB8C-9413209E5D6A}">
      <dsp:nvSpPr>
        <dsp:cNvPr id="0" name=""/>
        <dsp:cNvSpPr/>
      </dsp:nvSpPr>
      <dsp:spPr>
        <a:xfrm>
          <a:off x="3891999" y="8625"/>
          <a:ext cx="2419517" cy="103039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Magmaris</a:t>
          </a:r>
          <a:r>
            <a:rPr lang="de-DE" sz="1800" b="1" kern="1200" dirty="0">
              <a:solidFill>
                <a:schemeClr val="tx1"/>
              </a:solidFill>
            </a:rPr>
            <a:t> Scaffold Implantation</a:t>
          </a:r>
        </a:p>
      </dsp:txBody>
      <dsp:txXfrm>
        <a:off x="3891999" y="8625"/>
        <a:ext cx="2419517" cy="686927"/>
      </dsp:txXfrm>
    </dsp:sp>
    <dsp:sp modelId="{52BBF289-C70D-42EF-A688-E1DADC4E8683}">
      <dsp:nvSpPr>
        <dsp:cNvPr id="0" name=""/>
        <dsp:cNvSpPr/>
      </dsp:nvSpPr>
      <dsp:spPr>
        <a:xfrm>
          <a:off x="4387563" y="695553"/>
          <a:ext cx="2419517" cy="40783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2225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/>
            <a:t>Patient selection:</a:t>
          </a:r>
          <a:br>
            <a:rPr lang="en-GB" sz="1500" u="sng" kern="1200" dirty="0"/>
          </a:br>
          <a:r>
            <a:rPr lang="en-GB" sz="1400" u="sng" kern="1200" dirty="0"/>
            <a:t>M</a:t>
          </a:r>
          <a:r>
            <a:rPr lang="en-US" sz="1400" kern="1200" dirty="0" err="1"/>
            <a:t>ust</a:t>
          </a:r>
          <a:r>
            <a:rPr lang="en-US" sz="1400" kern="1200" dirty="0"/>
            <a:t> have de novo lesions that are relatively close to the existing </a:t>
          </a:r>
          <a:r>
            <a:rPr lang="en-US" sz="1400" kern="1200" dirty="0" err="1"/>
            <a:t>Magmaris</a:t>
          </a:r>
          <a:r>
            <a:rPr lang="en-US" sz="1400" kern="1200" dirty="0"/>
            <a:t> sizes in terms of </a:t>
          </a:r>
          <a:r>
            <a:rPr lang="en-GB" sz="1400" kern="1200" dirty="0"/>
            <a:t>lesion length and reference vessel diameter</a:t>
          </a:r>
          <a:endParaRPr lang="de-DE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/>
            <a:t>Proper sizing (Exclusion criteria for </a:t>
          </a:r>
          <a:r>
            <a:rPr lang="en-GB" sz="1500" u="sng" kern="1200" dirty="0" err="1"/>
            <a:t>Magmaris</a:t>
          </a:r>
          <a:r>
            <a:rPr lang="en-GB" sz="1500" u="sng" kern="1200" dirty="0"/>
            <a:t> implantation):</a:t>
          </a:r>
          <a:endParaRPr lang="de-DE" sz="15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GB" sz="1400" kern="1200" dirty="0"/>
            <a:t>vessels &lt;2.7 mm or &gt;3.7 mm</a:t>
          </a:r>
          <a:endParaRPr lang="de-D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if uncertain, quantitative lesion evaluation necessary via quantitative coronary angiography IVUS or optical coherence tomography</a:t>
          </a:r>
          <a:endParaRPr lang="de-DE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</dsp:txBody>
      <dsp:txXfrm>
        <a:off x="4458428" y="766418"/>
        <a:ext cx="2277787" cy="3936620"/>
      </dsp:txXfrm>
    </dsp:sp>
    <dsp:sp modelId="{73B34C3A-9B6A-46A2-B17F-6919B32E731B}">
      <dsp:nvSpPr>
        <dsp:cNvPr id="0" name=""/>
        <dsp:cNvSpPr/>
      </dsp:nvSpPr>
      <dsp:spPr>
        <a:xfrm>
          <a:off x="6678306" y="50894"/>
          <a:ext cx="777595" cy="602389"/>
        </a:xfrm>
        <a:prstGeom prst="rightArrow">
          <a:avLst>
            <a:gd name="adj1" fmla="val 60000"/>
            <a:gd name="adj2" fmla="val 50000"/>
          </a:avLst>
        </a:prstGeom>
        <a:solidFill>
          <a:srgbClr val="CFC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6678306" y="171372"/>
        <a:ext cx="596878" cy="361433"/>
      </dsp:txXfrm>
    </dsp:sp>
    <dsp:sp modelId="{4CCA266C-BBDD-49C7-A4F1-C0CC54E999DF}">
      <dsp:nvSpPr>
        <dsp:cNvPr id="0" name=""/>
        <dsp:cNvSpPr/>
      </dsp:nvSpPr>
      <dsp:spPr>
        <a:xfrm>
          <a:off x="7778677" y="8625"/>
          <a:ext cx="2419517" cy="103039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i="0" u="none" kern="1200" dirty="0">
              <a:solidFill>
                <a:schemeClr val="tx1"/>
              </a:solidFill>
            </a:rPr>
            <a:t>Post-dilatation</a:t>
          </a:r>
          <a:endParaRPr lang="de-DE" sz="1800" b="1" kern="1200" dirty="0">
            <a:solidFill>
              <a:schemeClr val="tx1"/>
            </a:solidFill>
          </a:endParaRPr>
        </a:p>
      </dsp:txBody>
      <dsp:txXfrm>
        <a:off x="7778677" y="8625"/>
        <a:ext cx="2419517" cy="686927"/>
      </dsp:txXfrm>
    </dsp:sp>
    <dsp:sp modelId="{445F1535-02E9-41A4-A773-A5B3D699B36C}">
      <dsp:nvSpPr>
        <dsp:cNvPr id="0" name=""/>
        <dsp:cNvSpPr/>
      </dsp:nvSpPr>
      <dsp:spPr>
        <a:xfrm>
          <a:off x="8274241" y="695553"/>
          <a:ext cx="2419517" cy="40783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2225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Recommend:</a:t>
          </a:r>
          <a:br>
            <a:rPr lang="en-GB" sz="1800" kern="1200" dirty="0"/>
          </a:br>
          <a:r>
            <a:rPr lang="en-GB" sz="1800" kern="1200" dirty="0"/>
            <a:t>With a non-compliant balloon (0.5 mm &gt; implanted scaffold) at high pressure &gt;16 mm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Goal: </a:t>
          </a:r>
          <a:r>
            <a:rPr lang="en-GB" sz="1800" kern="1200" dirty="0"/>
            <a:t>&lt;20% final residual stenosis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GB" sz="1800" kern="1200" dirty="0"/>
            <a:t>optical coherence tomography is helpful to assess </a:t>
          </a:r>
          <a:r>
            <a:rPr lang="en-GB" sz="1800" kern="1200" dirty="0" err="1"/>
            <a:t>malappositions</a:t>
          </a:r>
          <a:r>
            <a:rPr lang="en-GB" sz="1800" kern="1200" dirty="0"/>
            <a:t> during the learning phase</a:t>
          </a:r>
          <a:endParaRPr lang="de-DE" sz="1800" kern="1200" dirty="0"/>
        </a:p>
      </dsp:txBody>
      <dsp:txXfrm>
        <a:off x="8345106" y="766418"/>
        <a:ext cx="2277787" cy="393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13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1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3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89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7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6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39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2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12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5B859A-FE4C-4DB3-9824-39E6895BF0B6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349199A-5EB9-44F8-8574-3E3ECCF05AF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EC717-6EB7-4537-BDF4-8C7F0B2FC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de-DE" dirty="0"/>
              <a:t>First Data Insight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D1ECFF-AA44-4F01-9EE5-5D814C1A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23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9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41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43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4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7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54FCB5A-481B-43C6-90CA-F940FEB854B4}"/>
              </a:ext>
            </a:extLst>
          </p:cNvPr>
          <p:cNvGrpSpPr/>
          <p:nvPr/>
        </p:nvGrpSpPr>
        <p:grpSpPr>
          <a:xfrm>
            <a:off x="1112890" y="599724"/>
            <a:ext cx="9959422" cy="5200319"/>
            <a:chOff x="320842" y="301349"/>
            <a:chExt cx="10820830" cy="5650103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BA06C542-DC6C-4E1C-8B00-A73CB7CF655D}"/>
                </a:ext>
              </a:extLst>
            </p:cNvPr>
            <p:cNvSpPr/>
            <p:nvPr/>
          </p:nvSpPr>
          <p:spPr>
            <a:xfrm>
              <a:off x="320842" y="309424"/>
              <a:ext cx="1818001" cy="1041059"/>
            </a:xfrm>
            <a:custGeom>
              <a:avLst/>
              <a:gdLst>
                <a:gd name="connsiteX0" fmla="*/ 0 w 1818001"/>
                <a:gd name="connsiteY0" fmla="*/ 104106 h 1041059"/>
                <a:gd name="connsiteX1" fmla="*/ 104106 w 1818001"/>
                <a:gd name="connsiteY1" fmla="*/ 0 h 1041059"/>
                <a:gd name="connsiteX2" fmla="*/ 1713895 w 1818001"/>
                <a:gd name="connsiteY2" fmla="*/ 0 h 1041059"/>
                <a:gd name="connsiteX3" fmla="*/ 1818001 w 1818001"/>
                <a:gd name="connsiteY3" fmla="*/ 104106 h 1041059"/>
                <a:gd name="connsiteX4" fmla="*/ 1818001 w 1818001"/>
                <a:gd name="connsiteY4" fmla="*/ 936953 h 1041059"/>
                <a:gd name="connsiteX5" fmla="*/ 1713895 w 1818001"/>
                <a:gd name="connsiteY5" fmla="*/ 1041059 h 1041059"/>
                <a:gd name="connsiteX6" fmla="*/ 104106 w 1818001"/>
                <a:gd name="connsiteY6" fmla="*/ 1041059 h 1041059"/>
                <a:gd name="connsiteX7" fmla="*/ 0 w 1818001"/>
                <a:gd name="connsiteY7" fmla="*/ 936953 h 1041059"/>
                <a:gd name="connsiteX8" fmla="*/ 0 w 1818001"/>
                <a:gd name="connsiteY8" fmla="*/ 104106 h 104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001" h="1041059">
                  <a:moveTo>
                    <a:pt x="0" y="104106"/>
                  </a:moveTo>
                  <a:cubicBezTo>
                    <a:pt x="0" y="46610"/>
                    <a:pt x="46610" y="0"/>
                    <a:pt x="104106" y="0"/>
                  </a:cubicBezTo>
                  <a:lnTo>
                    <a:pt x="1713895" y="0"/>
                  </a:lnTo>
                  <a:cubicBezTo>
                    <a:pt x="1771391" y="0"/>
                    <a:pt x="1818001" y="46610"/>
                    <a:pt x="1818001" y="104106"/>
                  </a:cubicBezTo>
                  <a:lnTo>
                    <a:pt x="1818001" y="936953"/>
                  </a:lnTo>
                  <a:cubicBezTo>
                    <a:pt x="1818001" y="994449"/>
                    <a:pt x="1771391" y="1041059"/>
                    <a:pt x="1713895" y="1041059"/>
                  </a:cubicBezTo>
                  <a:lnTo>
                    <a:pt x="104106" y="1041059"/>
                  </a:lnTo>
                  <a:cubicBezTo>
                    <a:pt x="46610" y="1041059"/>
                    <a:pt x="0" y="994449"/>
                    <a:pt x="0" y="936953"/>
                  </a:cubicBezTo>
                  <a:lnTo>
                    <a:pt x="0" y="1041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41560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b="1" kern="1200"/>
                <a:t>Baseline Variables</a:t>
              </a:r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B5FFACF-1787-47E6-A697-23E1D2DD58F0}"/>
                </a:ext>
              </a:extLst>
            </p:cNvPr>
            <p:cNvSpPr/>
            <p:nvPr/>
          </p:nvSpPr>
          <p:spPr>
            <a:xfrm>
              <a:off x="389095" y="992651"/>
              <a:ext cx="2322377" cy="4952290"/>
            </a:xfrm>
            <a:custGeom>
              <a:avLst/>
              <a:gdLst>
                <a:gd name="connsiteX0" fmla="*/ 0 w 2322377"/>
                <a:gd name="connsiteY0" fmla="*/ 232238 h 5803060"/>
                <a:gd name="connsiteX1" fmla="*/ 232238 w 2322377"/>
                <a:gd name="connsiteY1" fmla="*/ 0 h 5803060"/>
                <a:gd name="connsiteX2" fmla="*/ 2090139 w 2322377"/>
                <a:gd name="connsiteY2" fmla="*/ 0 h 5803060"/>
                <a:gd name="connsiteX3" fmla="*/ 2322377 w 2322377"/>
                <a:gd name="connsiteY3" fmla="*/ 232238 h 5803060"/>
                <a:gd name="connsiteX4" fmla="*/ 2322377 w 2322377"/>
                <a:gd name="connsiteY4" fmla="*/ 5570822 h 5803060"/>
                <a:gd name="connsiteX5" fmla="*/ 2090139 w 2322377"/>
                <a:gd name="connsiteY5" fmla="*/ 5803060 h 5803060"/>
                <a:gd name="connsiteX6" fmla="*/ 232238 w 2322377"/>
                <a:gd name="connsiteY6" fmla="*/ 5803060 h 5803060"/>
                <a:gd name="connsiteX7" fmla="*/ 0 w 2322377"/>
                <a:gd name="connsiteY7" fmla="*/ 5570822 h 5803060"/>
                <a:gd name="connsiteX8" fmla="*/ 0 w 2322377"/>
                <a:gd name="connsiteY8" fmla="*/ 232238 h 58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2377" h="5803060">
                  <a:moveTo>
                    <a:pt x="0" y="232238"/>
                  </a:moveTo>
                  <a:cubicBezTo>
                    <a:pt x="0" y="103976"/>
                    <a:pt x="103976" y="0"/>
                    <a:pt x="232238" y="0"/>
                  </a:cubicBezTo>
                  <a:lnTo>
                    <a:pt x="2090139" y="0"/>
                  </a:lnTo>
                  <a:cubicBezTo>
                    <a:pt x="2218401" y="0"/>
                    <a:pt x="2322377" y="103976"/>
                    <a:pt x="2322377" y="232238"/>
                  </a:cubicBezTo>
                  <a:lnTo>
                    <a:pt x="2322377" y="5570822"/>
                  </a:lnTo>
                  <a:cubicBezTo>
                    <a:pt x="2322377" y="5699084"/>
                    <a:pt x="2218401" y="5803060"/>
                    <a:pt x="2090139" y="5803060"/>
                  </a:cubicBezTo>
                  <a:lnTo>
                    <a:pt x="232238" y="5803060"/>
                  </a:lnTo>
                  <a:cubicBezTo>
                    <a:pt x="103976" y="5803060"/>
                    <a:pt x="0" y="5699084"/>
                    <a:pt x="0" y="5570822"/>
                  </a:cubicBezTo>
                  <a:lnTo>
                    <a:pt x="0" y="232238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0260" tIns="210260" rIns="210260" bIns="210260" numCol="1" spcCol="1270" anchor="t" anchorCtr="0">
              <a:norm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000" kern="1200" dirty="0"/>
                <a:t>Background </a:t>
              </a:r>
              <a:r>
                <a:rPr lang="de-DE" sz="2000" kern="1200" dirty="0" err="1"/>
                <a:t>information</a:t>
              </a:r>
              <a:r>
                <a:rPr lang="de-DE" sz="2000" kern="1200" dirty="0"/>
                <a:t> </a:t>
              </a:r>
              <a:r>
                <a:rPr lang="de-DE" sz="2000" kern="1200" dirty="0" err="1"/>
                <a:t>before</a:t>
              </a:r>
              <a:r>
                <a:rPr lang="de-DE" sz="2000" kern="1200" dirty="0"/>
                <a:t> </a:t>
              </a:r>
              <a:r>
                <a:rPr lang="de-DE" sz="2000" kern="1200" dirty="0" err="1"/>
                <a:t>procedure</a:t>
              </a:r>
              <a:endParaRPr lang="de-DE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000" kern="1200" dirty="0"/>
                <a:t>Variables:</a:t>
              </a:r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Demographics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Diagnostic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statistics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/>
                <a:t>Medical </a:t>
              </a:r>
              <a:r>
                <a:rPr lang="de-DE" sz="1600" kern="1200" dirty="0" err="1"/>
                <a:t>History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Medication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Pre-existing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illness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/>
                <a:t>Risk </a:t>
              </a:r>
              <a:r>
                <a:rPr lang="de-DE" sz="1600" kern="1200" dirty="0" err="1"/>
                <a:t>factors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/>
                <a:t>Quality </a:t>
              </a:r>
              <a:r>
                <a:rPr lang="de-DE" sz="1600" kern="1200" dirty="0" err="1"/>
                <a:t>of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life</a:t>
              </a:r>
              <a:endParaRPr lang="de-DE" sz="1600" kern="1200" dirty="0"/>
            </a:p>
            <a:p>
              <a:pPr marL="228600" lvl="2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de-DE" sz="1600" kern="1200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E451A0C-8BE8-441F-9710-226C68EE3C5A}"/>
                </a:ext>
              </a:extLst>
            </p:cNvPr>
            <p:cNvSpPr/>
            <p:nvPr/>
          </p:nvSpPr>
          <p:spPr>
            <a:xfrm rot="21591084">
              <a:off x="2290000" y="436617"/>
              <a:ext cx="651600" cy="431567"/>
            </a:xfrm>
            <a:custGeom>
              <a:avLst/>
              <a:gdLst>
                <a:gd name="connsiteX0" fmla="*/ 0 w 687212"/>
                <a:gd name="connsiteY0" fmla="*/ 86313 h 431567"/>
                <a:gd name="connsiteX1" fmla="*/ 471429 w 687212"/>
                <a:gd name="connsiteY1" fmla="*/ 86313 h 431567"/>
                <a:gd name="connsiteX2" fmla="*/ 471429 w 687212"/>
                <a:gd name="connsiteY2" fmla="*/ 0 h 431567"/>
                <a:gd name="connsiteX3" fmla="*/ 687212 w 687212"/>
                <a:gd name="connsiteY3" fmla="*/ 215784 h 431567"/>
                <a:gd name="connsiteX4" fmla="*/ 471429 w 687212"/>
                <a:gd name="connsiteY4" fmla="*/ 431567 h 431567"/>
                <a:gd name="connsiteX5" fmla="*/ 471429 w 687212"/>
                <a:gd name="connsiteY5" fmla="*/ 345254 h 431567"/>
                <a:gd name="connsiteX6" fmla="*/ 0 w 687212"/>
                <a:gd name="connsiteY6" fmla="*/ 345254 h 431567"/>
                <a:gd name="connsiteX7" fmla="*/ 0 w 687212"/>
                <a:gd name="connsiteY7" fmla="*/ 86313 h 43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212" h="431567">
                  <a:moveTo>
                    <a:pt x="0" y="86313"/>
                  </a:moveTo>
                  <a:lnTo>
                    <a:pt x="471429" y="86313"/>
                  </a:lnTo>
                  <a:lnTo>
                    <a:pt x="471429" y="0"/>
                  </a:lnTo>
                  <a:lnTo>
                    <a:pt x="687212" y="215784"/>
                  </a:lnTo>
                  <a:lnTo>
                    <a:pt x="471429" y="431567"/>
                  </a:lnTo>
                  <a:lnTo>
                    <a:pt x="471429" y="345254"/>
                  </a:lnTo>
                  <a:lnTo>
                    <a:pt x="0" y="345254"/>
                  </a:lnTo>
                  <a:lnTo>
                    <a:pt x="0" y="86313"/>
                  </a:lnTo>
                  <a:close/>
                </a:path>
              </a:pathLst>
            </a:custGeom>
            <a:solidFill>
              <a:srgbClr val="CFCFCF"/>
            </a:solidFill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86313" rIns="129470" bIns="86312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400" kern="120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4854D46A-DE03-40BA-BDC9-0A1661D8A605}"/>
                </a:ext>
              </a:extLst>
            </p:cNvPr>
            <p:cNvSpPr/>
            <p:nvPr/>
          </p:nvSpPr>
          <p:spPr>
            <a:xfrm>
              <a:off x="3101828" y="301349"/>
              <a:ext cx="1815502" cy="1041059"/>
            </a:xfrm>
            <a:custGeom>
              <a:avLst/>
              <a:gdLst>
                <a:gd name="connsiteX0" fmla="*/ 0 w 1815502"/>
                <a:gd name="connsiteY0" fmla="*/ 104106 h 1041059"/>
                <a:gd name="connsiteX1" fmla="*/ 104106 w 1815502"/>
                <a:gd name="connsiteY1" fmla="*/ 0 h 1041059"/>
                <a:gd name="connsiteX2" fmla="*/ 1711396 w 1815502"/>
                <a:gd name="connsiteY2" fmla="*/ 0 h 1041059"/>
                <a:gd name="connsiteX3" fmla="*/ 1815502 w 1815502"/>
                <a:gd name="connsiteY3" fmla="*/ 104106 h 1041059"/>
                <a:gd name="connsiteX4" fmla="*/ 1815502 w 1815502"/>
                <a:gd name="connsiteY4" fmla="*/ 936953 h 1041059"/>
                <a:gd name="connsiteX5" fmla="*/ 1711396 w 1815502"/>
                <a:gd name="connsiteY5" fmla="*/ 1041059 h 1041059"/>
                <a:gd name="connsiteX6" fmla="*/ 104106 w 1815502"/>
                <a:gd name="connsiteY6" fmla="*/ 1041059 h 1041059"/>
                <a:gd name="connsiteX7" fmla="*/ 0 w 1815502"/>
                <a:gd name="connsiteY7" fmla="*/ 936953 h 1041059"/>
                <a:gd name="connsiteX8" fmla="*/ 0 w 1815502"/>
                <a:gd name="connsiteY8" fmla="*/ 104106 h 104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502" h="1041059">
                  <a:moveTo>
                    <a:pt x="0" y="104106"/>
                  </a:moveTo>
                  <a:cubicBezTo>
                    <a:pt x="0" y="46610"/>
                    <a:pt x="46610" y="0"/>
                    <a:pt x="104106" y="0"/>
                  </a:cubicBezTo>
                  <a:lnTo>
                    <a:pt x="1711396" y="0"/>
                  </a:lnTo>
                  <a:cubicBezTo>
                    <a:pt x="1768892" y="0"/>
                    <a:pt x="1815502" y="46610"/>
                    <a:pt x="1815502" y="104106"/>
                  </a:cubicBezTo>
                  <a:lnTo>
                    <a:pt x="1815502" y="936953"/>
                  </a:lnTo>
                  <a:cubicBezTo>
                    <a:pt x="1815502" y="994449"/>
                    <a:pt x="1768892" y="1041059"/>
                    <a:pt x="1711396" y="1041059"/>
                  </a:cubicBezTo>
                  <a:lnTo>
                    <a:pt x="104106" y="1041059"/>
                  </a:lnTo>
                  <a:cubicBezTo>
                    <a:pt x="46610" y="1041059"/>
                    <a:pt x="0" y="994449"/>
                    <a:pt x="0" y="936953"/>
                  </a:cubicBezTo>
                  <a:lnTo>
                    <a:pt x="0" y="1041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41560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b="1" kern="1200" err="1"/>
                <a:t>Procedure</a:t>
              </a:r>
              <a:r>
                <a:rPr lang="de-DE" sz="1300" b="1" kern="1200"/>
                <a:t> Information</a:t>
              </a:r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BA0D06E0-3D5D-474D-A4B9-68396B8360F8}"/>
                </a:ext>
              </a:extLst>
            </p:cNvPr>
            <p:cNvSpPr/>
            <p:nvPr/>
          </p:nvSpPr>
          <p:spPr>
            <a:xfrm>
              <a:off x="3173745" y="990050"/>
              <a:ext cx="2325326" cy="4961402"/>
            </a:xfrm>
            <a:custGeom>
              <a:avLst/>
              <a:gdLst>
                <a:gd name="connsiteX0" fmla="*/ 0 w 2325326"/>
                <a:gd name="connsiteY0" fmla="*/ 232533 h 5813737"/>
                <a:gd name="connsiteX1" fmla="*/ 232533 w 2325326"/>
                <a:gd name="connsiteY1" fmla="*/ 0 h 5813737"/>
                <a:gd name="connsiteX2" fmla="*/ 2092793 w 2325326"/>
                <a:gd name="connsiteY2" fmla="*/ 0 h 5813737"/>
                <a:gd name="connsiteX3" fmla="*/ 2325326 w 2325326"/>
                <a:gd name="connsiteY3" fmla="*/ 232533 h 5813737"/>
                <a:gd name="connsiteX4" fmla="*/ 2325326 w 2325326"/>
                <a:gd name="connsiteY4" fmla="*/ 5581204 h 5813737"/>
                <a:gd name="connsiteX5" fmla="*/ 2092793 w 2325326"/>
                <a:gd name="connsiteY5" fmla="*/ 5813737 h 5813737"/>
                <a:gd name="connsiteX6" fmla="*/ 232533 w 2325326"/>
                <a:gd name="connsiteY6" fmla="*/ 5813737 h 5813737"/>
                <a:gd name="connsiteX7" fmla="*/ 0 w 2325326"/>
                <a:gd name="connsiteY7" fmla="*/ 5581204 h 5813737"/>
                <a:gd name="connsiteX8" fmla="*/ 0 w 2325326"/>
                <a:gd name="connsiteY8" fmla="*/ 232533 h 581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5326" h="5813737">
                  <a:moveTo>
                    <a:pt x="0" y="232533"/>
                  </a:moveTo>
                  <a:cubicBezTo>
                    <a:pt x="0" y="104109"/>
                    <a:pt x="104109" y="0"/>
                    <a:pt x="232533" y="0"/>
                  </a:cubicBezTo>
                  <a:lnTo>
                    <a:pt x="2092793" y="0"/>
                  </a:lnTo>
                  <a:cubicBezTo>
                    <a:pt x="2221217" y="0"/>
                    <a:pt x="2325326" y="104109"/>
                    <a:pt x="2325326" y="232533"/>
                  </a:cubicBezTo>
                  <a:lnTo>
                    <a:pt x="2325326" y="5581204"/>
                  </a:lnTo>
                  <a:cubicBezTo>
                    <a:pt x="2325326" y="5709628"/>
                    <a:pt x="2221217" y="5813737"/>
                    <a:pt x="2092793" y="5813737"/>
                  </a:cubicBezTo>
                  <a:lnTo>
                    <a:pt x="232533" y="5813737"/>
                  </a:lnTo>
                  <a:cubicBezTo>
                    <a:pt x="104109" y="5813737"/>
                    <a:pt x="0" y="5709628"/>
                    <a:pt x="0" y="5581204"/>
                  </a:cubicBezTo>
                  <a:lnTo>
                    <a:pt x="0" y="232533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0346" tIns="210346" rIns="210346" bIns="210346" numCol="1" spcCol="1270" anchor="t" anchorCtr="0">
              <a:normAutofit lnSpcReduction="10000"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Information about the procedure (steps, etc.) + used materials (scaffold + balloon size, etc.)</a:t>
              </a:r>
              <a:endParaRPr lang="de-DE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000" kern="1200" dirty="0"/>
                <a:t>Variables:</a:t>
              </a:r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/>
                <a:t>Adverse Events</a:t>
              </a:r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Balloon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specification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600" kern="1200" dirty="0"/>
                <a:t>Device </a:t>
              </a:r>
              <a:r>
                <a:rPr lang="de-DE" sz="1600" kern="1200" dirty="0" err="1"/>
                <a:t>specification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Lesion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description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/>
                <a:t> </a:t>
              </a:r>
              <a:r>
                <a:rPr lang="de-DE" sz="1600" kern="1200" dirty="0" err="1"/>
                <a:t>Medication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de-DE" sz="1600" kern="1200" dirty="0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8C9E418-51EA-4247-8468-E18D50A865F0}"/>
                </a:ext>
              </a:extLst>
            </p:cNvPr>
            <p:cNvSpPr/>
            <p:nvPr/>
          </p:nvSpPr>
          <p:spPr>
            <a:xfrm rot="40337">
              <a:off x="5069487" y="451165"/>
              <a:ext cx="651600" cy="431567"/>
            </a:xfrm>
            <a:custGeom>
              <a:avLst/>
              <a:gdLst>
                <a:gd name="connsiteX0" fmla="*/ 0 w 741804"/>
                <a:gd name="connsiteY0" fmla="*/ 86313 h 431567"/>
                <a:gd name="connsiteX1" fmla="*/ 526021 w 741804"/>
                <a:gd name="connsiteY1" fmla="*/ 86313 h 431567"/>
                <a:gd name="connsiteX2" fmla="*/ 526021 w 741804"/>
                <a:gd name="connsiteY2" fmla="*/ 0 h 431567"/>
                <a:gd name="connsiteX3" fmla="*/ 741804 w 741804"/>
                <a:gd name="connsiteY3" fmla="*/ 215784 h 431567"/>
                <a:gd name="connsiteX4" fmla="*/ 526021 w 741804"/>
                <a:gd name="connsiteY4" fmla="*/ 431567 h 431567"/>
                <a:gd name="connsiteX5" fmla="*/ 526021 w 741804"/>
                <a:gd name="connsiteY5" fmla="*/ 345254 h 431567"/>
                <a:gd name="connsiteX6" fmla="*/ 0 w 741804"/>
                <a:gd name="connsiteY6" fmla="*/ 345254 h 431567"/>
                <a:gd name="connsiteX7" fmla="*/ 0 w 741804"/>
                <a:gd name="connsiteY7" fmla="*/ 86313 h 43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1804" h="431567">
                  <a:moveTo>
                    <a:pt x="0" y="86313"/>
                  </a:moveTo>
                  <a:lnTo>
                    <a:pt x="526021" y="86313"/>
                  </a:lnTo>
                  <a:lnTo>
                    <a:pt x="526021" y="0"/>
                  </a:lnTo>
                  <a:lnTo>
                    <a:pt x="741804" y="215784"/>
                  </a:lnTo>
                  <a:lnTo>
                    <a:pt x="526021" y="431567"/>
                  </a:lnTo>
                  <a:lnTo>
                    <a:pt x="526021" y="345254"/>
                  </a:lnTo>
                  <a:lnTo>
                    <a:pt x="0" y="345254"/>
                  </a:lnTo>
                  <a:lnTo>
                    <a:pt x="0" y="86313"/>
                  </a:lnTo>
                  <a:close/>
                </a:path>
              </a:pathLst>
            </a:custGeom>
            <a:solidFill>
              <a:srgbClr val="CFCFCF"/>
            </a:solidFill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86312" rIns="129470" bIns="86313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400" kern="120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2436441F-B229-40D7-B883-4A334894C3A8}"/>
                </a:ext>
              </a:extLst>
            </p:cNvPr>
            <p:cNvSpPr/>
            <p:nvPr/>
          </p:nvSpPr>
          <p:spPr>
            <a:xfrm>
              <a:off x="5872022" y="339110"/>
              <a:ext cx="1821454" cy="1041059"/>
            </a:xfrm>
            <a:custGeom>
              <a:avLst/>
              <a:gdLst>
                <a:gd name="connsiteX0" fmla="*/ 0 w 1821454"/>
                <a:gd name="connsiteY0" fmla="*/ 104106 h 1041059"/>
                <a:gd name="connsiteX1" fmla="*/ 104106 w 1821454"/>
                <a:gd name="connsiteY1" fmla="*/ 0 h 1041059"/>
                <a:gd name="connsiteX2" fmla="*/ 1717348 w 1821454"/>
                <a:gd name="connsiteY2" fmla="*/ 0 h 1041059"/>
                <a:gd name="connsiteX3" fmla="*/ 1821454 w 1821454"/>
                <a:gd name="connsiteY3" fmla="*/ 104106 h 1041059"/>
                <a:gd name="connsiteX4" fmla="*/ 1821454 w 1821454"/>
                <a:gd name="connsiteY4" fmla="*/ 936953 h 1041059"/>
                <a:gd name="connsiteX5" fmla="*/ 1717348 w 1821454"/>
                <a:gd name="connsiteY5" fmla="*/ 1041059 h 1041059"/>
                <a:gd name="connsiteX6" fmla="*/ 104106 w 1821454"/>
                <a:gd name="connsiteY6" fmla="*/ 1041059 h 1041059"/>
                <a:gd name="connsiteX7" fmla="*/ 0 w 1821454"/>
                <a:gd name="connsiteY7" fmla="*/ 936953 h 1041059"/>
                <a:gd name="connsiteX8" fmla="*/ 0 w 1821454"/>
                <a:gd name="connsiteY8" fmla="*/ 104106 h 104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1454" h="1041059">
                  <a:moveTo>
                    <a:pt x="0" y="104106"/>
                  </a:moveTo>
                  <a:cubicBezTo>
                    <a:pt x="0" y="46610"/>
                    <a:pt x="46610" y="0"/>
                    <a:pt x="104106" y="0"/>
                  </a:cubicBezTo>
                  <a:lnTo>
                    <a:pt x="1717348" y="0"/>
                  </a:lnTo>
                  <a:cubicBezTo>
                    <a:pt x="1774844" y="0"/>
                    <a:pt x="1821454" y="46610"/>
                    <a:pt x="1821454" y="104106"/>
                  </a:cubicBezTo>
                  <a:lnTo>
                    <a:pt x="1821454" y="936953"/>
                  </a:lnTo>
                  <a:cubicBezTo>
                    <a:pt x="1821454" y="994449"/>
                    <a:pt x="1774844" y="1041059"/>
                    <a:pt x="1717348" y="1041059"/>
                  </a:cubicBezTo>
                  <a:lnTo>
                    <a:pt x="104106" y="1041059"/>
                  </a:lnTo>
                  <a:cubicBezTo>
                    <a:pt x="46610" y="1041059"/>
                    <a:pt x="0" y="994449"/>
                    <a:pt x="0" y="936953"/>
                  </a:cubicBezTo>
                  <a:lnTo>
                    <a:pt x="0" y="1041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41560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b="1" i="0" kern="1200" err="1"/>
                <a:t>Postoperatively</a:t>
              </a:r>
              <a:br>
                <a:rPr lang="de-DE" sz="1300" b="1" i="0" kern="1200"/>
              </a:br>
              <a:r>
                <a:rPr lang="de-DE" sz="1300" b="1" kern="1200"/>
                <a:t>Information</a:t>
              </a: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276F709-964E-4F16-BAF6-E154AC85A71E}"/>
                </a:ext>
              </a:extLst>
            </p:cNvPr>
            <p:cNvSpPr/>
            <p:nvPr/>
          </p:nvSpPr>
          <p:spPr>
            <a:xfrm>
              <a:off x="5936669" y="1049275"/>
              <a:ext cx="2324094" cy="4878634"/>
            </a:xfrm>
            <a:custGeom>
              <a:avLst/>
              <a:gdLst>
                <a:gd name="connsiteX0" fmla="*/ 0 w 2324094"/>
                <a:gd name="connsiteY0" fmla="*/ 232409 h 5716751"/>
                <a:gd name="connsiteX1" fmla="*/ 232409 w 2324094"/>
                <a:gd name="connsiteY1" fmla="*/ 0 h 5716751"/>
                <a:gd name="connsiteX2" fmla="*/ 2091685 w 2324094"/>
                <a:gd name="connsiteY2" fmla="*/ 0 h 5716751"/>
                <a:gd name="connsiteX3" fmla="*/ 2324094 w 2324094"/>
                <a:gd name="connsiteY3" fmla="*/ 232409 h 5716751"/>
                <a:gd name="connsiteX4" fmla="*/ 2324094 w 2324094"/>
                <a:gd name="connsiteY4" fmla="*/ 5484342 h 5716751"/>
                <a:gd name="connsiteX5" fmla="*/ 2091685 w 2324094"/>
                <a:gd name="connsiteY5" fmla="*/ 5716751 h 5716751"/>
                <a:gd name="connsiteX6" fmla="*/ 232409 w 2324094"/>
                <a:gd name="connsiteY6" fmla="*/ 5716751 h 5716751"/>
                <a:gd name="connsiteX7" fmla="*/ 0 w 2324094"/>
                <a:gd name="connsiteY7" fmla="*/ 5484342 h 5716751"/>
                <a:gd name="connsiteX8" fmla="*/ 0 w 2324094"/>
                <a:gd name="connsiteY8" fmla="*/ 232409 h 5716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094" h="5716751">
                  <a:moveTo>
                    <a:pt x="0" y="232409"/>
                  </a:moveTo>
                  <a:cubicBezTo>
                    <a:pt x="0" y="104053"/>
                    <a:pt x="104053" y="0"/>
                    <a:pt x="232409" y="0"/>
                  </a:cubicBezTo>
                  <a:lnTo>
                    <a:pt x="2091685" y="0"/>
                  </a:lnTo>
                  <a:cubicBezTo>
                    <a:pt x="2220041" y="0"/>
                    <a:pt x="2324094" y="104053"/>
                    <a:pt x="2324094" y="232409"/>
                  </a:cubicBezTo>
                  <a:lnTo>
                    <a:pt x="2324094" y="5484342"/>
                  </a:lnTo>
                  <a:cubicBezTo>
                    <a:pt x="2324094" y="5612698"/>
                    <a:pt x="2220041" y="5716751"/>
                    <a:pt x="2091685" y="5716751"/>
                  </a:cubicBezTo>
                  <a:lnTo>
                    <a:pt x="232409" y="5716751"/>
                  </a:lnTo>
                  <a:cubicBezTo>
                    <a:pt x="104053" y="5716751"/>
                    <a:pt x="0" y="5612698"/>
                    <a:pt x="0" y="5484342"/>
                  </a:cubicBezTo>
                  <a:lnTo>
                    <a:pt x="0" y="232409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0310" tIns="210310" rIns="210310" bIns="210310" numCol="1" spcCol="1270" anchor="t" anchorCtr="0">
              <a:normAutofit lnSpcReduction="10000"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0" i="0" u="none" kern="1200" dirty="0"/>
                <a:t>Information about time between performed procedure and hospital discharge</a:t>
              </a:r>
              <a:endParaRPr lang="de-DE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000" kern="1200" dirty="0"/>
                <a:t>Variables:</a:t>
              </a:r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/>
                <a:t>Adverse Events</a:t>
              </a:r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/>
                <a:t>Device </a:t>
              </a:r>
              <a:r>
                <a:rPr lang="de-DE" sz="1600" kern="1200" dirty="0" err="1"/>
                <a:t>Deficiency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Diagnostic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Statistic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Lesion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description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Medication</a:t>
              </a:r>
              <a:endParaRPr lang="de-DE" sz="1600" kern="12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2D992084-107E-439B-B32D-5F1718617BB5}"/>
                </a:ext>
              </a:extLst>
            </p:cNvPr>
            <p:cNvSpPr/>
            <p:nvPr/>
          </p:nvSpPr>
          <p:spPr>
            <a:xfrm rot="21590900">
              <a:off x="7865015" y="466258"/>
              <a:ext cx="651818" cy="431567"/>
            </a:xfrm>
            <a:custGeom>
              <a:avLst/>
              <a:gdLst>
                <a:gd name="connsiteX0" fmla="*/ 0 w 651818"/>
                <a:gd name="connsiteY0" fmla="*/ 86313 h 431567"/>
                <a:gd name="connsiteX1" fmla="*/ 436035 w 651818"/>
                <a:gd name="connsiteY1" fmla="*/ 86313 h 431567"/>
                <a:gd name="connsiteX2" fmla="*/ 436035 w 651818"/>
                <a:gd name="connsiteY2" fmla="*/ 0 h 431567"/>
                <a:gd name="connsiteX3" fmla="*/ 651818 w 651818"/>
                <a:gd name="connsiteY3" fmla="*/ 215784 h 431567"/>
                <a:gd name="connsiteX4" fmla="*/ 436035 w 651818"/>
                <a:gd name="connsiteY4" fmla="*/ 431567 h 431567"/>
                <a:gd name="connsiteX5" fmla="*/ 436035 w 651818"/>
                <a:gd name="connsiteY5" fmla="*/ 345254 h 431567"/>
                <a:gd name="connsiteX6" fmla="*/ 0 w 651818"/>
                <a:gd name="connsiteY6" fmla="*/ 345254 h 431567"/>
                <a:gd name="connsiteX7" fmla="*/ 0 w 651818"/>
                <a:gd name="connsiteY7" fmla="*/ 86313 h 43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818" h="431567">
                  <a:moveTo>
                    <a:pt x="0" y="86313"/>
                  </a:moveTo>
                  <a:lnTo>
                    <a:pt x="436035" y="86313"/>
                  </a:lnTo>
                  <a:lnTo>
                    <a:pt x="436035" y="0"/>
                  </a:lnTo>
                  <a:lnTo>
                    <a:pt x="651818" y="215784"/>
                  </a:lnTo>
                  <a:lnTo>
                    <a:pt x="436035" y="431567"/>
                  </a:lnTo>
                  <a:lnTo>
                    <a:pt x="436035" y="345254"/>
                  </a:lnTo>
                  <a:lnTo>
                    <a:pt x="0" y="345254"/>
                  </a:lnTo>
                  <a:lnTo>
                    <a:pt x="0" y="86313"/>
                  </a:lnTo>
                  <a:close/>
                </a:path>
              </a:pathLst>
            </a:custGeom>
            <a:solidFill>
              <a:srgbClr val="CFCFCF"/>
            </a:solidFill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86312" rIns="129470" bIns="86313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400" kern="120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776DF2B1-BFC2-4BB0-BD4B-C2B9D68B6010}"/>
                </a:ext>
              </a:extLst>
            </p:cNvPr>
            <p:cNvSpPr/>
            <p:nvPr/>
          </p:nvSpPr>
          <p:spPr>
            <a:xfrm>
              <a:off x="8651473" y="331047"/>
              <a:ext cx="1810505" cy="1041059"/>
            </a:xfrm>
            <a:custGeom>
              <a:avLst/>
              <a:gdLst>
                <a:gd name="connsiteX0" fmla="*/ 0 w 1810505"/>
                <a:gd name="connsiteY0" fmla="*/ 104106 h 1041059"/>
                <a:gd name="connsiteX1" fmla="*/ 104106 w 1810505"/>
                <a:gd name="connsiteY1" fmla="*/ 0 h 1041059"/>
                <a:gd name="connsiteX2" fmla="*/ 1706399 w 1810505"/>
                <a:gd name="connsiteY2" fmla="*/ 0 h 1041059"/>
                <a:gd name="connsiteX3" fmla="*/ 1810505 w 1810505"/>
                <a:gd name="connsiteY3" fmla="*/ 104106 h 1041059"/>
                <a:gd name="connsiteX4" fmla="*/ 1810505 w 1810505"/>
                <a:gd name="connsiteY4" fmla="*/ 936953 h 1041059"/>
                <a:gd name="connsiteX5" fmla="*/ 1706399 w 1810505"/>
                <a:gd name="connsiteY5" fmla="*/ 1041059 h 1041059"/>
                <a:gd name="connsiteX6" fmla="*/ 104106 w 1810505"/>
                <a:gd name="connsiteY6" fmla="*/ 1041059 h 1041059"/>
                <a:gd name="connsiteX7" fmla="*/ 0 w 1810505"/>
                <a:gd name="connsiteY7" fmla="*/ 936953 h 1041059"/>
                <a:gd name="connsiteX8" fmla="*/ 0 w 1810505"/>
                <a:gd name="connsiteY8" fmla="*/ 104106 h 104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0505" h="1041059">
                  <a:moveTo>
                    <a:pt x="0" y="104106"/>
                  </a:moveTo>
                  <a:cubicBezTo>
                    <a:pt x="0" y="46610"/>
                    <a:pt x="46610" y="0"/>
                    <a:pt x="104106" y="0"/>
                  </a:cubicBezTo>
                  <a:lnTo>
                    <a:pt x="1706399" y="0"/>
                  </a:lnTo>
                  <a:cubicBezTo>
                    <a:pt x="1763895" y="0"/>
                    <a:pt x="1810505" y="46610"/>
                    <a:pt x="1810505" y="104106"/>
                  </a:cubicBezTo>
                  <a:lnTo>
                    <a:pt x="1810505" y="936953"/>
                  </a:lnTo>
                  <a:cubicBezTo>
                    <a:pt x="1810505" y="994449"/>
                    <a:pt x="1763895" y="1041059"/>
                    <a:pt x="1706399" y="1041059"/>
                  </a:cubicBezTo>
                  <a:lnTo>
                    <a:pt x="104106" y="1041059"/>
                  </a:lnTo>
                  <a:cubicBezTo>
                    <a:pt x="46610" y="1041059"/>
                    <a:pt x="0" y="994449"/>
                    <a:pt x="0" y="936953"/>
                  </a:cubicBezTo>
                  <a:lnTo>
                    <a:pt x="0" y="1041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41560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b="1" kern="1200"/>
                <a:t>Follow Up Information</a:t>
              </a: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7C551D4D-D587-478B-968E-529B79C84309}"/>
                </a:ext>
              </a:extLst>
            </p:cNvPr>
            <p:cNvSpPr/>
            <p:nvPr/>
          </p:nvSpPr>
          <p:spPr>
            <a:xfrm>
              <a:off x="8711494" y="1025086"/>
              <a:ext cx="2430178" cy="4906158"/>
            </a:xfrm>
            <a:custGeom>
              <a:avLst/>
              <a:gdLst>
                <a:gd name="connsiteX0" fmla="*/ 0 w 2430178"/>
                <a:gd name="connsiteY0" fmla="*/ 243018 h 5749003"/>
                <a:gd name="connsiteX1" fmla="*/ 243018 w 2430178"/>
                <a:gd name="connsiteY1" fmla="*/ 0 h 5749003"/>
                <a:gd name="connsiteX2" fmla="*/ 2187160 w 2430178"/>
                <a:gd name="connsiteY2" fmla="*/ 0 h 5749003"/>
                <a:gd name="connsiteX3" fmla="*/ 2430178 w 2430178"/>
                <a:gd name="connsiteY3" fmla="*/ 243018 h 5749003"/>
                <a:gd name="connsiteX4" fmla="*/ 2430178 w 2430178"/>
                <a:gd name="connsiteY4" fmla="*/ 5505985 h 5749003"/>
                <a:gd name="connsiteX5" fmla="*/ 2187160 w 2430178"/>
                <a:gd name="connsiteY5" fmla="*/ 5749003 h 5749003"/>
                <a:gd name="connsiteX6" fmla="*/ 243018 w 2430178"/>
                <a:gd name="connsiteY6" fmla="*/ 5749003 h 5749003"/>
                <a:gd name="connsiteX7" fmla="*/ 0 w 2430178"/>
                <a:gd name="connsiteY7" fmla="*/ 5505985 h 5749003"/>
                <a:gd name="connsiteX8" fmla="*/ 0 w 2430178"/>
                <a:gd name="connsiteY8" fmla="*/ 243018 h 57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178" h="5749003">
                  <a:moveTo>
                    <a:pt x="0" y="243018"/>
                  </a:moveTo>
                  <a:cubicBezTo>
                    <a:pt x="0" y="108803"/>
                    <a:pt x="108803" y="0"/>
                    <a:pt x="243018" y="0"/>
                  </a:cubicBezTo>
                  <a:lnTo>
                    <a:pt x="2187160" y="0"/>
                  </a:lnTo>
                  <a:cubicBezTo>
                    <a:pt x="2321375" y="0"/>
                    <a:pt x="2430178" y="108803"/>
                    <a:pt x="2430178" y="243018"/>
                  </a:cubicBezTo>
                  <a:lnTo>
                    <a:pt x="2430178" y="5505985"/>
                  </a:lnTo>
                  <a:cubicBezTo>
                    <a:pt x="2430178" y="5640200"/>
                    <a:pt x="2321375" y="5749003"/>
                    <a:pt x="2187160" y="5749003"/>
                  </a:cubicBezTo>
                  <a:lnTo>
                    <a:pt x="243018" y="5749003"/>
                  </a:lnTo>
                  <a:cubicBezTo>
                    <a:pt x="108803" y="5749003"/>
                    <a:pt x="0" y="5640200"/>
                    <a:pt x="0" y="5505985"/>
                  </a:cubicBezTo>
                  <a:lnTo>
                    <a:pt x="0" y="243018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417" tIns="213417" rIns="213417" bIns="213417" numCol="1" spcCol="1270" anchor="t" anchorCtr="0">
              <a:norm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000" kern="1200" dirty="0"/>
                <a:t>Information after </a:t>
              </a:r>
              <a:r>
                <a:rPr lang="de-DE" sz="2000" kern="1200" dirty="0" err="1"/>
                <a:t>hospital</a:t>
              </a:r>
              <a:r>
                <a:rPr lang="de-DE" sz="2000" kern="1200" dirty="0"/>
                <a:t> </a:t>
              </a:r>
              <a:r>
                <a:rPr lang="de-DE" sz="2000" kern="1200" dirty="0" err="1"/>
                <a:t>discharge</a:t>
              </a:r>
              <a:endParaRPr lang="de-DE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000" kern="1200" dirty="0"/>
                <a:t>Variables:</a:t>
              </a:r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/>
                <a:t>Adverse Events</a:t>
              </a:r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/>
                <a:t>Device </a:t>
              </a:r>
              <a:r>
                <a:rPr lang="de-DE" sz="1600" kern="1200" dirty="0" err="1"/>
                <a:t>Deficiency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Lesion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description</a:t>
              </a:r>
              <a:endParaRPr lang="de-DE" sz="1600" kern="1200" dirty="0"/>
            </a:p>
            <a:p>
              <a:pPr marL="342900" lvl="2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de-DE" sz="1600" kern="1200" dirty="0" err="1"/>
                <a:t>Medication</a:t>
              </a:r>
              <a:endParaRPr lang="de-DE" sz="1600" kern="1200" dirty="0"/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de-DE" sz="2000" kern="1200" dirty="0"/>
            </a:p>
            <a:p>
              <a:pPr marL="457200" lvl="2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de-DE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49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D1B89-53B8-42C1-877B-D56817C8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Baseline Variables -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128B9-BC49-4836-92E7-21012FEB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inclusion criteria must a patient fulfill?</a:t>
            </a:r>
          </a:p>
          <a:p>
            <a:r>
              <a:rPr lang="en-US" dirty="0"/>
              <a:t>Which exclusion criteria must be fulfilled to exclude a person from the clinical trial?</a:t>
            </a:r>
          </a:p>
          <a:p>
            <a:r>
              <a:rPr lang="en-US" dirty="0"/>
              <a:t>How to determine the actual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en-US" dirty="0"/>
              <a:t>? (Is it the number of enrolled patients n = 1770)?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9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8C22E56-4168-4F30-9F6C-5BE66BD7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Procedure</a:t>
            </a:r>
            <a:r>
              <a:rPr lang="de-DE" dirty="0"/>
              <a:t> Information (</a:t>
            </a:r>
            <a:r>
              <a:rPr lang="de-DE" dirty="0" err="1"/>
              <a:t>ImPlantation</a:t>
            </a:r>
            <a:r>
              <a:rPr lang="de-DE" dirty="0"/>
              <a:t> WITH </a:t>
            </a:r>
            <a:r>
              <a:rPr lang="en-GB" dirty="0"/>
              <a:t>4P-guidelines</a:t>
            </a:r>
            <a:r>
              <a:rPr lang="de-DE" dirty="0"/>
              <a:t>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409C036-AED3-4449-B11D-752F0C57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964054"/>
              </p:ext>
            </p:extLst>
          </p:nvPr>
        </p:nvGraphicFramePr>
        <p:xfrm>
          <a:off x="597570" y="1970696"/>
          <a:ext cx="10699080" cy="4782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FDB633D-8232-4890-B477-A0823B74F183}"/>
              </a:ext>
            </a:extLst>
          </p:cNvPr>
          <p:cNvSpPr txBox="1"/>
          <p:nvPr/>
        </p:nvSpPr>
        <p:spPr>
          <a:xfrm>
            <a:off x="597570" y="1594757"/>
            <a:ext cx="1112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According to: Adrian </a:t>
            </a:r>
            <a:r>
              <a:rPr lang="de-DE" sz="1200" dirty="0" err="1"/>
              <a:t>Wlodarczak</a:t>
            </a:r>
            <a:r>
              <a:rPr lang="de-DE" sz="1200" dirty="0"/>
              <a:t>, Luis Antonio Iñigo Garcia, </a:t>
            </a:r>
            <a:r>
              <a:rPr lang="de-DE" sz="1200" i="1" dirty="0"/>
              <a:t>et al.</a:t>
            </a:r>
            <a:r>
              <a:rPr lang="de-DE" sz="1200" dirty="0"/>
              <a:t>, Magnesium 2000 </a:t>
            </a:r>
            <a:r>
              <a:rPr lang="de-DE" sz="1200" dirty="0" err="1"/>
              <a:t>postmarket</a:t>
            </a:r>
            <a:r>
              <a:rPr lang="de-DE" sz="1200" dirty="0"/>
              <a:t> </a:t>
            </a:r>
            <a:r>
              <a:rPr lang="de-DE" sz="1200" dirty="0" err="1"/>
              <a:t>evaluation</a:t>
            </a:r>
            <a:r>
              <a:rPr lang="de-DE" sz="1200" dirty="0"/>
              <a:t>: Guideline </a:t>
            </a:r>
            <a:r>
              <a:rPr lang="de-DE" sz="1200" dirty="0" err="1"/>
              <a:t>adherence</a:t>
            </a:r>
            <a:r>
              <a:rPr lang="de-DE" sz="1200" dirty="0"/>
              <a:t> and </a:t>
            </a:r>
            <a:r>
              <a:rPr lang="de-DE" sz="1200" dirty="0" err="1"/>
              <a:t>intraprocedural</a:t>
            </a:r>
            <a:r>
              <a:rPr lang="de-DE" sz="1200" dirty="0"/>
              <a:t> </a:t>
            </a:r>
            <a:r>
              <a:rPr lang="de-DE" sz="1200" dirty="0" err="1"/>
              <a:t>performance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</a:t>
            </a:r>
            <a:r>
              <a:rPr lang="de-DE" sz="1200" dirty="0" err="1"/>
              <a:t>sirolimus-eluting</a:t>
            </a:r>
            <a:r>
              <a:rPr lang="de-DE" sz="1200" dirty="0"/>
              <a:t> </a:t>
            </a:r>
            <a:r>
              <a:rPr lang="de-DE" sz="1200" dirty="0" err="1"/>
              <a:t>resorbable</a:t>
            </a:r>
            <a:r>
              <a:rPr lang="de-DE" sz="1200" dirty="0"/>
              <a:t> </a:t>
            </a:r>
            <a:r>
              <a:rPr lang="de-DE" sz="1200" dirty="0" err="1"/>
              <a:t>magnesium</a:t>
            </a:r>
            <a:r>
              <a:rPr lang="de-DE" sz="1200" dirty="0"/>
              <a:t> </a:t>
            </a:r>
            <a:r>
              <a:rPr lang="de-DE" sz="1200" dirty="0" err="1"/>
              <a:t>scaffold,Cardiovascular</a:t>
            </a:r>
            <a:r>
              <a:rPr lang="de-DE" sz="1200" dirty="0"/>
              <a:t> </a:t>
            </a:r>
            <a:r>
              <a:rPr lang="de-DE" sz="1200" dirty="0" err="1"/>
              <a:t>Revascularization</a:t>
            </a:r>
            <a:r>
              <a:rPr lang="de-DE" sz="1200" dirty="0"/>
              <a:t> </a:t>
            </a:r>
            <a:r>
              <a:rPr lang="de-DE" sz="1200" dirty="0" err="1"/>
              <a:t>Medicine,Volume</a:t>
            </a:r>
            <a:r>
              <a:rPr lang="de-DE" sz="1200" dirty="0"/>
              <a:t> 20, </a:t>
            </a:r>
            <a:r>
              <a:rPr lang="de-DE" sz="1200" dirty="0" err="1"/>
              <a:t>Issue</a:t>
            </a:r>
            <a:r>
              <a:rPr lang="de-DE" sz="1200" dirty="0"/>
              <a:t> 12,2019,Pages 1140-1145</a:t>
            </a:r>
          </a:p>
        </p:txBody>
      </p:sp>
    </p:spTree>
    <p:extLst>
      <p:ext uri="{BB962C8B-B14F-4D97-AF65-F5344CB8AC3E}">
        <p14:creationId xmlns:p14="http://schemas.microsoft.com/office/powerpoint/2010/main" val="207380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1F7362-5E9E-4854-AE9B-1A1B03A1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A9FF83-0417-42CB-AE52-E6EDB094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Has procedure changed from CIP 1.0 to CIP 2.0 + 3.0</a:t>
            </a:r>
            <a:r>
              <a:rPr lang="en-US">
                <a:sym typeface="Wingdings" panose="05000000000000000000" pitchFamily="2" charset="2"/>
              </a:rPr>
              <a:t>? </a:t>
            </a:r>
          </a:p>
          <a:p>
            <a:r>
              <a:rPr lang="en-US">
                <a:sym typeface="Wingdings" panose="05000000000000000000" pitchFamily="2" charset="2"/>
              </a:rPr>
              <a:t>For </a:t>
            </a:r>
            <a:r>
              <a:rPr lang="en-US" dirty="0">
                <a:sym typeface="Wingdings" panose="05000000000000000000" pitchFamily="2" charset="2"/>
              </a:rPr>
              <a:t>which patients were the 4P-Guidelines used?</a:t>
            </a:r>
            <a:endParaRPr lang="de-DE" dirty="0"/>
          </a:p>
          <a:p>
            <a:r>
              <a:rPr lang="de-DE" dirty="0"/>
              <a:t>Variables </a:t>
            </a:r>
            <a:r>
              <a:rPr lang="de-DE" dirty="0" err="1"/>
              <a:t>used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repeated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“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Angiography</a:t>
            </a:r>
            <a:r>
              <a:rPr lang="de-DE" dirty="0"/>
              <a:t>/Intervention?“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Is pre-&amp; post-dilatation + stenting done in the same steps as the first procedure?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isn‘t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explicitly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Magmaris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stent</a:t>
            </a:r>
            <a:r>
              <a:rPr lang="de-DE" dirty="0">
                <a:sym typeface="Wingdings" panose="05000000000000000000" pitchFamily="2" charset="2"/>
              </a:rPr>
              <a:t> all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time?</a:t>
            </a:r>
          </a:p>
          <a:p>
            <a:r>
              <a:rPr lang="en-US" dirty="0">
                <a:sym typeface="Wingdings" panose="05000000000000000000" pitchFamily="2" charset="2"/>
              </a:rPr>
              <a:t>What is decisive for deciding which step is carried out for which patient?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91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7088-A297-4C5A-BB3C-23AAA420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Primary Outcomes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94FB4A-727D-4CA6-85EB-2DACEA67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48" y="2131068"/>
            <a:ext cx="11029615" cy="3678303"/>
          </a:xfrm>
        </p:spPr>
        <p:txBody>
          <a:bodyPr/>
          <a:lstStyle/>
          <a:p>
            <a:r>
              <a:rPr lang="de-DE" dirty="0"/>
              <a:t>Target </a:t>
            </a:r>
            <a:r>
              <a:rPr lang="de-DE" dirty="0" err="1"/>
              <a:t>Lesion</a:t>
            </a:r>
            <a:r>
              <a:rPr lang="de-DE" dirty="0"/>
              <a:t> </a:t>
            </a:r>
            <a:r>
              <a:rPr lang="de-DE" dirty="0" err="1"/>
              <a:t>Revascularisation</a:t>
            </a:r>
            <a:r>
              <a:rPr lang="de-DE" dirty="0"/>
              <a:t> (TLR) Rate</a:t>
            </a:r>
          </a:p>
          <a:p>
            <a:r>
              <a:rPr lang="de-DE" dirty="0" err="1"/>
              <a:t>Myocardial</a:t>
            </a:r>
            <a:r>
              <a:rPr lang="de-DE" dirty="0"/>
              <a:t> </a:t>
            </a:r>
            <a:r>
              <a:rPr lang="de-DE" dirty="0" err="1"/>
              <a:t>Infarction</a:t>
            </a:r>
            <a:r>
              <a:rPr lang="de-DE" dirty="0"/>
              <a:t> (e.g. Target </a:t>
            </a:r>
            <a:r>
              <a:rPr lang="de-DE" dirty="0" err="1"/>
              <a:t>Vessel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MI)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MI </a:t>
            </a:r>
            <a:r>
              <a:rPr lang="de-DE" dirty="0" err="1">
                <a:sym typeface="Wingdings" panose="05000000000000000000" pitchFamily="2" charset="2"/>
              </a:rPr>
              <a:t>definition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r>
              <a:rPr lang="de-DE" dirty="0">
                <a:sym typeface="Wingdings" panose="05000000000000000000" pitchFamily="2" charset="2"/>
              </a:rPr>
              <a:t> for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  <a:p>
            <a:r>
              <a:rPr lang="de-DE" dirty="0" err="1"/>
              <a:t>Cardiac</a:t>
            </a:r>
            <a:r>
              <a:rPr lang="de-DE" dirty="0"/>
              <a:t> Death</a:t>
            </a:r>
          </a:p>
          <a:p>
            <a:r>
              <a:rPr lang="de-DE" dirty="0"/>
              <a:t>Target </a:t>
            </a:r>
            <a:r>
              <a:rPr lang="de-DE" dirty="0" err="1"/>
              <a:t>Lesion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(TLF) Rate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exactly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defined</a:t>
            </a:r>
            <a:r>
              <a:rPr lang="de-DE" dirty="0">
                <a:sym typeface="Wingdings" panose="05000000000000000000" pitchFamily="2" charset="2"/>
              </a:rPr>
              <a:t>? „</a:t>
            </a:r>
            <a:r>
              <a:rPr lang="en-US" dirty="0"/>
              <a:t>The composite of clinically driven TLR, MI or cardiac death related to the target vessel. </a:t>
            </a:r>
            <a:r>
              <a:rPr lang="de-DE" dirty="0">
                <a:sym typeface="Wingdings" panose="05000000000000000000" pitchFamily="2" charset="2"/>
              </a:rPr>
              <a:t>“</a:t>
            </a:r>
            <a:r>
              <a:rPr lang="de-DE" sz="1200" dirty="0">
                <a:sym typeface="Wingdings" panose="05000000000000000000" pitchFamily="2" charset="2"/>
              </a:rPr>
              <a:t>[</a:t>
            </a:r>
            <a:r>
              <a:rPr lang="en-US" sz="1200" dirty="0"/>
              <a:t>Huntley AL, Chalder M, Shaw ARG, et al. A systematic review to identify and assess the effectiveness of alternatives for people over the age of 65 who are at risk of potentially avoidable hospital admission. BMJ Open 2017;7:e016236. doi:10.1136/ bmjopen-2017-016236</a:t>
            </a:r>
            <a:r>
              <a:rPr lang="de-DE" sz="1200" dirty="0">
                <a:sym typeface="Wingdings" panose="05000000000000000000" pitchFamily="2" charset="2"/>
              </a:rPr>
              <a:t>]</a:t>
            </a:r>
          </a:p>
          <a:p>
            <a:r>
              <a:rPr lang="de-DE" dirty="0">
                <a:sym typeface="Wingdings" panose="05000000000000000000" pitchFamily="2" charset="2"/>
              </a:rPr>
              <a:t>For all </a:t>
            </a:r>
            <a:r>
              <a:rPr lang="de-DE" dirty="0" err="1">
                <a:sym typeface="Wingdings" panose="05000000000000000000" pitchFamily="2" charset="2"/>
              </a:rPr>
              <a:t>outcomes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interest</a:t>
            </a:r>
            <a:r>
              <a:rPr lang="de-DE" dirty="0">
                <a:sym typeface="Wingdings" panose="05000000000000000000" pitchFamily="2" charset="2"/>
              </a:rPr>
              <a:t>:  </a:t>
            </a:r>
            <a:r>
              <a:rPr lang="en-US" dirty="0">
                <a:sym typeface="Wingdings" panose="05000000000000000000" pitchFamily="2" charset="2"/>
              </a:rPr>
              <a:t>What is more accurate/important? AE’s file or adjudicated AE’s from CEC?</a:t>
            </a:r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89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1B6CD1-2389-4CFA-811C-ADA1FD169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6" y="1368339"/>
            <a:ext cx="6508204" cy="369200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E186203-557B-4A8B-9795-55F947FD6B63}"/>
              </a:ext>
            </a:extLst>
          </p:cNvPr>
          <p:cNvSpPr txBox="1"/>
          <p:nvPr/>
        </p:nvSpPr>
        <p:spPr>
          <a:xfrm>
            <a:off x="729047" y="5699725"/>
            <a:ext cx="987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Question</a:t>
            </a:r>
            <a:r>
              <a:rPr lang="de-DE" dirty="0"/>
              <a:t>: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dirty="0"/>
              <a:t>12-month outcomes of the first 400 patients enrolled – Kaplan-Meier estimates: How does sharp </a:t>
            </a:r>
            <a:r>
              <a:rPr lang="en-US" dirty="0" err="1"/>
              <a:t>dop</a:t>
            </a:r>
            <a:r>
              <a:rPr lang="en-US" dirty="0"/>
              <a:t> of patients at risk from 6 month to 12 month explainable?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Death of patients? early leaving of study?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91B142-DB18-43E2-AAF0-280C8903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87284" y="106447"/>
            <a:ext cx="4067175" cy="55245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D53BB9D-CC38-4B5F-9046-DD4E0809A095}"/>
              </a:ext>
            </a:extLst>
          </p:cNvPr>
          <p:cNvSpPr txBox="1"/>
          <p:nvPr/>
        </p:nvSpPr>
        <p:spPr>
          <a:xfrm>
            <a:off x="1974474" y="566090"/>
            <a:ext cx="418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1770 (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enrolled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66E1FE-EECC-4A33-A499-30F8C72E6422}"/>
              </a:ext>
            </a:extLst>
          </p:cNvPr>
          <p:cNvSpPr txBox="1"/>
          <p:nvPr/>
        </p:nvSpPr>
        <p:spPr>
          <a:xfrm>
            <a:off x="8938646" y="327278"/>
            <a:ext cx="252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400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3AAC7B-9A71-4F1A-9963-163B01208254}"/>
              </a:ext>
            </a:extLst>
          </p:cNvPr>
          <p:cNvSpPr txBox="1"/>
          <p:nvPr/>
        </p:nvSpPr>
        <p:spPr>
          <a:xfrm>
            <a:off x="6737956" y="4885507"/>
            <a:ext cx="5454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Verheye</a:t>
            </a:r>
            <a:r>
              <a:rPr lang="de-DE" sz="1200" dirty="0"/>
              <a:t> S et al., </a:t>
            </a:r>
            <a:r>
              <a:rPr lang="de-DE" sz="1200" dirty="0" err="1"/>
              <a:t>Safety</a:t>
            </a:r>
            <a:r>
              <a:rPr lang="de-DE" sz="1200" dirty="0"/>
              <a:t> and </a:t>
            </a:r>
            <a:r>
              <a:rPr lang="en-US" sz="1200" dirty="0"/>
              <a:t>performance of a resorbable magnesium scaffold under real-world conditions: 12-month outcomes of the first 400 patients enrolled in the BIOSOLVE-IV registry. </a:t>
            </a:r>
            <a:r>
              <a:rPr lang="de-DE" sz="1200" i="1" dirty="0" err="1"/>
              <a:t>EuroIntervention</a:t>
            </a:r>
            <a:r>
              <a:rPr lang="de-DE" sz="1200" i="1" dirty="0"/>
              <a:t> </a:t>
            </a:r>
            <a:r>
              <a:rPr lang="de-DE" sz="1200" dirty="0"/>
              <a:t>2019; Jaa-513 2019, </a:t>
            </a:r>
            <a:r>
              <a:rPr lang="de-DE" sz="1200" dirty="0" err="1"/>
              <a:t>doi</a:t>
            </a:r>
            <a:r>
              <a:rPr lang="de-DE" sz="1200" dirty="0"/>
              <a:t>: 10.4244/EIJ-D-18-01058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52DF1E8-954F-42D9-A2D3-8897D26023B2}"/>
              </a:ext>
            </a:extLst>
          </p:cNvPr>
          <p:cNvSpPr/>
          <p:nvPr/>
        </p:nvSpPr>
        <p:spPr>
          <a:xfrm>
            <a:off x="9471453" y="4088067"/>
            <a:ext cx="2261286" cy="404459"/>
          </a:xfrm>
          <a:prstGeom prst="ellipse">
            <a:avLst/>
          </a:prstGeom>
          <a:noFill/>
          <a:ln w="25400">
            <a:solidFill>
              <a:srgbClr val="C0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2DDCC87-905B-4540-806C-EF6910270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33" y="1611141"/>
            <a:ext cx="5902309" cy="33482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3A04A17-46C0-4303-B0FC-436F65016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240829" y="260221"/>
            <a:ext cx="4067175" cy="5244754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0471AE79-FF91-4F41-9603-443313F5350E}"/>
              </a:ext>
            </a:extLst>
          </p:cNvPr>
          <p:cNvSpPr/>
          <p:nvPr/>
        </p:nvSpPr>
        <p:spPr>
          <a:xfrm>
            <a:off x="9442028" y="4071288"/>
            <a:ext cx="2289839" cy="312127"/>
          </a:xfrm>
          <a:prstGeom prst="ellipse">
            <a:avLst/>
          </a:prstGeom>
          <a:noFill/>
          <a:ln w="25400">
            <a:solidFill>
              <a:srgbClr val="C0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475</Words>
  <Application>Microsoft Office PowerPoint</Application>
  <PresentationFormat>Breitbild</PresentationFormat>
  <Paragraphs>68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Gill Sans MT</vt:lpstr>
      <vt:lpstr>Wingdings</vt:lpstr>
      <vt:lpstr>Wingdings 2</vt:lpstr>
      <vt:lpstr>Dividende</vt:lpstr>
      <vt:lpstr>First Data Insight</vt:lpstr>
      <vt:lpstr>PowerPoint-Präsentation</vt:lpstr>
      <vt:lpstr>Baseline Variables - Questions</vt:lpstr>
      <vt:lpstr>Procedure Information (ImPlantation WITH 4P-guidelines)</vt:lpstr>
      <vt:lpstr>Question</vt:lpstr>
      <vt:lpstr>Primary Outcomes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Elly</dc:creator>
  <cp:lastModifiedBy>Elly</cp:lastModifiedBy>
  <cp:revision>17</cp:revision>
  <dcterms:created xsi:type="dcterms:W3CDTF">2020-06-02T10:49:48Z</dcterms:created>
  <dcterms:modified xsi:type="dcterms:W3CDTF">2020-06-02T18:26:57Z</dcterms:modified>
</cp:coreProperties>
</file>