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81" r:id="rId2"/>
    <p:sldId id="286" r:id="rId3"/>
    <p:sldId id="288" r:id="rId4"/>
    <p:sldId id="294" r:id="rId5"/>
    <p:sldId id="295" r:id="rId6"/>
    <p:sldId id="296" r:id="rId7"/>
    <p:sldId id="297" r:id="rId8"/>
    <p:sldId id="302" r:id="rId9"/>
    <p:sldId id="303" r:id="rId10"/>
    <p:sldId id="305" r:id="rId11"/>
    <p:sldId id="299" r:id="rId12"/>
    <p:sldId id="308" r:id="rId13"/>
    <p:sldId id="307" r:id="rId14"/>
    <p:sldId id="298" r:id="rId15"/>
    <p:sldId id="309" r:id="rId16"/>
  </p:sldIdLst>
  <p:sldSz cx="9144000" cy="6858000" type="screen4x3"/>
  <p:notesSz cx="7315200" cy="9601200"/>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y" initials="E" lastIdx="1" clrIdx="0">
    <p:extLst>
      <p:ext uri="{19B8F6BF-5375-455C-9EA6-DF929625EA0E}">
        <p15:presenceInfo xmlns:p15="http://schemas.microsoft.com/office/powerpoint/2012/main" userId="E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6283" autoAdjust="0"/>
  </p:normalViewPr>
  <p:slideViewPr>
    <p:cSldViewPr snapToGrid="0" showGuides="1">
      <p:cViewPr varScale="1">
        <p:scale>
          <a:sx n="115" d="100"/>
          <a:sy n="115" d="100"/>
        </p:scale>
        <p:origin x="1530" y="114"/>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19.10.2020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 http://rasbt.github.io/mlxtend/user_guide/evaluate/ftest/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the context of evaluating machine learning models, the F-test by George W. </a:t>
            </a:r>
            <a:r>
              <a:rPr lang="en-GB" sz="1200" kern="1200" dirty="0" err="1">
                <a:solidFill>
                  <a:schemeClr val="tx1"/>
                </a:solidFill>
                <a:effectLst/>
                <a:latin typeface="+mn-lt"/>
                <a:ea typeface="+mn-ea"/>
                <a:cs typeface="+mn-cs"/>
              </a:rPr>
              <a:t>Snedecor</a:t>
            </a:r>
            <a:r>
              <a:rPr lang="en-GB" sz="1200" kern="1200" dirty="0">
                <a:solidFill>
                  <a:schemeClr val="tx1"/>
                </a:solidFill>
                <a:effectLst/>
                <a:latin typeface="+mn-lt"/>
                <a:ea typeface="+mn-ea"/>
                <a:cs typeface="+mn-cs"/>
              </a:rPr>
              <a:t> [1] can be regarded as analogous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to Cochran's Q test that can be applied to evaluate multiple classifiers (i.e., whether their accuracies estimated on a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test set differ) as described by Looney [2][3].</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More formally, assume the task to test the null hypothesis that there is no difference between the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classification accuracies [1]: pi:H0=p1=p2=⋯=</a:t>
            </a:r>
            <a:r>
              <a:rPr lang="en-GB" sz="1200" kern="1200" dirty="0" err="1">
                <a:solidFill>
                  <a:schemeClr val="tx1"/>
                </a:solidFill>
                <a:effectLst/>
                <a:latin typeface="+mn-lt"/>
                <a:ea typeface="+mn-ea"/>
                <a:cs typeface="+mn-cs"/>
              </a:rPr>
              <a:t>pL.</a:t>
            </a:r>
            <a:r>
              <a:rPr lang="en-GB" sz="1200" kern="1200" dirty="0">
                <a:solidFill>
                  <a:schemeClr val="tx1"/>
                </a:solidFill>
                <a:effectLst/>
                <a:latin typeface="+mn-lt"/>
                <a:ea typeface="+mn-ea"/>
                <a:cs typeface="+mn-cs"/>
              </a:rPr>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After computing the F-value, we can then look up the p-value from a F-distribution table for the corresponding degrees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 freedom or obtain it computationally from a cumulative F-distribution function. In practice, if we successfully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rejected the null hypothesis at a previously chosen significance threshold, we could perform multiple post hoc pair-wise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tests -- for example, </a:t>
            </a:r>
            <a:r>
              <a:rPr lang="en-GB" sz="1200" kern="1200" dirty="0" err="1">
                <a:solidFill>
                  <a:schemeClr val="tx1"/>
                </a:solidFill>
                <a:effectLst/>
                <a:latin typeface="+mn-lt"/>
                <a:ea typeface="+mn-ea"/>
                <a:cs typeface="+mn-cs"/>
              </a:rPr>
              <a:t>McNemar</a:t>
            </a:r>
            <a:r>
              <a:rPr lang="en-GB" sz="1200" kern="1200" dirty="0">
                <a:solidFill>
                  <a:schemeClr val="tx1"/>
                </a:solidFill>
                <a:effectLst/>
                <a:latin typeface="+mn-lt"/>
                <a:ea typeface="+mn-ea"/>
                <a:cs typeface="+mn-cs"/>
              </a:rPr>
              <a:t> tests with a Bonferroni correction -- to determine which pairs have different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population proportions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References: </a:t>
            </a:r>
          </a:p>
          <a:p>
            <a:r>
              <a:rPr lang="en-GB" sz="1200" b="0" i="0" kern="1200" dirty="0">
                <a:solidFill>
                  <a:schemeClr val="tx1"/>
                </a:solidFill>
                <a:effectLst/>
                <a:latin typeface="+mn-lt"/>
                <a:ea typeface="+mn-ea"/>
                <a:cs typeface="+mn-cs"/>
              </a:rPr>
              <a:t>[1] </a:t>
            </a:r>
            <a:r>
              <a:rPr lang="en-GB" sz="1200" b="0" i="0" kern="1200" dirty="0" err="1">
                <a:solidFill>
                  <a:schemeClr val="tx1"/>
                </a:solidFill>
                <a:effectLst/>
                <a:latin typeface="+mn-lt"/>
                <a:ea typeface="+mn-ea"/>
                <a:cs typeface="+mn-cs"/>
              </a:rPr>
              <a:t>Snedecor</a:t>
            </a:r>
            <a:r>
              <a:rPr lang="en-GB" sz="1200" b="0" i="0" kern="1200" dirty="0">
                <a:solidFill>
                  <a:schemeClr val="tx1"/>
                </a:solidFill>
                <a:effectLst/>
                <a:latin typeface="+mn-lt"/>
                <a:ea typeface="+mn-ea"/>
                <a:cs typeface="+mn-cs"/>
              </a:rPr>
              <a:t>, George W. and Cochran, William G. (1989), Statistical Methods, Eighth Edition, Iowa State University Press.</a:t>
            </a:r>
          </a:p>
          <a:p>
            <a:r>
              <a:rPr lang="en-GB" sz="1200" b="0" i="0" kern="1200" dirty="0">
                <a:solidFill>
                  <a:schemeClr val="tx1"/>
                </a:solidFill>
                <a:effectLst/>
                <a:latin typeface="+mn-lt"/>
                <a:ea typeface="+mn-ea"/>
                <a:cs typeface="+mn-cs"/>
              </a:rPr>
              <a:t>[2] Looney, Stephen W. "A statistical technique for comparing the accuracies of several classifiers." Pattern Recognition Letters 8, no. 1 (1988): 5-9.</a:t>
            </a:r>
          </a:p>
          <a:p>
            <a:r>
              <a:rPr lang="en-GB" sz="1200" b="0" i="0" kern="1200" dirty="0">
                <a:solidFill>
                  <a:schemeClr val="tx1"/>
                </a:solidFill>
                <a:effectLst/>
                <a:latin typeface="+mn-lt"/>
                <a:ea typeface="+mn-ea"/>
                <a:cs typeface="+mn-cs"/>
              </a:rPr>
              <a:t>[3] </a:t>
            </a:r>
            <a:r>
              <a:rPr lang="en-GB" sz="1200" b="0" i="0" kern="1200" dirty="0" err="1">
                <a:solidFill>
                  <a:schemeClr val="tx1"/>
                </a:solidFill>
                <a:effectLst/>
                <a:latin typeface="+mn-lt"/>
                <a:ea typeface="+mn-ea"/>
                <a:cs typeface="+mn-cs"/>
              </a:rPr>
              <a:t>Kuncheva</a:t>
            </a:r>
            <a:r>
              <a:rPr lang="en-GB" sz="1200" b="0" i="0" kern="1200" dirty="0">
                <a:solidFill>
                  <a:schemeClr val="tx1"/>
                </a:solidFill>
                <a:effectLst/>
                <a:latin typeface="+mn-lt"/>
                <a:ea typeface="+mn-ea"/>
                <a:cs typeface="+mn-cs"/>
              </a:rPr>
              <a:t>, Ludmila I. Combining pattern classifiers: methods and algorithms. John Wiley &amp; Sons, 2004.</a:t>
            </a:r>
          </a:p>
          <a:p>
            <a:r>
              <a:rPr lang="en-GB" dirty="0"/>
              <a:t/>
            </a:r>
            <a:br>
              <a:rPr lang="en-GB" dirty="0"/>
            </a:b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397392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39675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9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p>
          <a:p>
            <a:endParaRPr lang="de-DE" dirty="0"/>
          </a:p>
          <a:p>
            <a:r>
              <a:rPr lang="de-DE" dirty="0"/>
              <a:t>Y_conf </a:t>
            </a:r>
            <a:r>
              <a:rPr lang="de-DE" dirty="0" err="1"/>
              <a:t>created</a:t>
            </a:r>
            <a:r>
              <a:rPr lang="de-DE" dirty="0"/>
              <a:t> out of XNOR </a:t>
            </a:r>
            <a:r>
              <a:rPr lang="de-DE" dirty="0" err="1"/>
              <a:t>gate</a:t>
            </a:r>
            <a:r>
              <a:rPr lang="de-DE" dirty="0"/>
              <a:t> </a:t>
            </a:r>
            <a:r>
              <a:rPr lang="de-DE" dirty="0" err="1"/>
              <a:t>between</a:t>
            </a:r>
            <a:r>
              <a:rPr lang="de-DE" dirty="0"/>
              <a:t> GT and Y‘ (</a:t>
            </a:r>
            <a:r>
              <a:rPr lang="de-DE" dirty="0" err="1"/>
              <a:t>y_prime</a:t>
            </a:r>
            <a:r>
              <a:rPr lang="de-DE" dirty="0"/>
              <a:t>) with GT = </a:t>
            </a:r>
            <a:r>
              <a:rPr lang="de-DE" dirty="0" err="1"/>
              <a:t>ground</a:t>
            </a:r>
            <a:r>
              <a:rPr lang="de-DE" dirty="0"/>
              <a:t> </a:t>
            </a:r>
            <a:r>
              <a:rPr lang="de-DE" dirty="0" err="1"/>
              <a:t>truth</a:t>
            </a:r>
            <a:r>
              <a:rPr lang="de-DE" dirty="0"/>
              <a:t> (</a:t>
            </a:r>
            <a:r>
              <a:rPr lang="de-DE" dirty="0" err="1"/>
              <a:t>actual</a:t>
            </a:r>
            <a:r>
              <a:rPr lang="de-DE" dirty="0"/>
              <a:t> </a:t>
            </a:r>
            <a:r>
              <a:rPr lang="de-DE" dirty="0" err="1"/>
              <a:t>label</a:t>
            </a:r>
            <a:r>
              <a:rPr lang="de-DE" dirty="0"/>
              <a:t> </a:t>
            </a:r>
            <a:r>
              <a:rPr lang="de-DE" dirty="0" err="1"/>
              <a:t>taken</a:t>
            </a:r>
            <a:r>
              <a:rPr lang="de-DE" dirty="0"/>
              <a:t> from patient data), Y‘ = </a:t>
            </a:r>
            <a:r>
              <a:rPr lang="de-DE" dirty="0" err="1"/>
              <a:t>majority</a:t>
            </a:r>
            <a:r>
              <a:rPr lang="de-DE" dirty="0"/>
              <a:t> vote of 9 </a:t>
            </a:r>
            <a:r>
              <a:rPr lang="de-DE" dirty="0" err="1"/>
              <a:t>weak</a:t>
            </a:r>
            <a:r>
              <a:rPr lang="de-DE" dirty="0"/>
              <a:t> </a:t>
            </a:r>
            <a:r>
              <a:rPr lang="de-DE" dirty="0" err="1"/>
              <a:t>classifiers</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42354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Architecture in </a:t>
            </a:r>
            <a:r>
              <a:rPr lang="de-DE" dirty="0" err="1"/>
              <a:t>use</a:t>
            </a:r>
            <a:r>
              <a:rPr lang="de-DE" dirty="0"/>
              <a:t>:</a:t>
            </a:r>
          </a:p>
          <a:p>
            <a:r>
              <a:rPr lang="de-DE" dirty="0"/>
              <a:t>A new patient </a:t>
            </a:r>
            <a:r>
              <a:rPr lang="de-DE" dirty="0" err="1"/>
              <a:t>should</a:t>
            </a:r>
            <a:r>
              <a:rPr lang="de-DE" dirty="0"/>
              <a:t> </a:t>
            </a:r>
            <a:r>
              <a:rPr lang="de-DE" dirty="0" err="1"/>
              <a:t>be</a:t>
            </a:r>
            <a:r>
              <a:rPr lang="de-DE" dirty="0"/>
              <a:t> </a:t>
            </a:r>
            <a:r>
              <a:rPr lang="de-DE" dirty="0" err="1"/>
              <a:t>tested</a:t>
            </a:r>
            <a:r>
              <a:rPr lang="de-DE" dirty="0"/>
              <a:t> for high </a:t>
            </a:r>
            <a:r>
              <a:rPr lang="de-DE" dirty="0" err="1"/>
              <a:t>risk</a:t>
            </a:r>
            <a:r>
              <a:rPr lang="de-DE" dirty="0"/>
              <a:t> of TLF </a:t>
            </a:r>
            <a:r>
              <a:rPr lang="de-DE" dirty="0" err="1"/>
              <a:t>or</a:t>
            </a:r>
            <a:r>
              <a:rPr lang="de-DE" dirty="0"/>
              <a:t> not. </a:t>
            </a:r>
            <a:r>
              <a:rPr lang="de-DE" dirty="0" err="1"/>
              <a:t>Firstly</a:t>
            </a:r>
            <a:r>
              <a:rPr lang="de-DE" dirty="0"/>
              <a:t>, </a:t>
            </a:r>
            <a:r>
              <a:rPr lang="de-DE" dirty="0" err="1"/>
              <a:t>the</a:t>
            </a:r>
            <a:r>
              <a:rPr lang="de-DE" dirty="0"/>
              <a:t> patient </a:t>
            </a:r>
            <a:r>
              <a:rPr lang="de-DE" dirty="0" err="1"/>
              <a:t>features</a:t>
            </a:r>
            <a:r>
              <a:rPr lang="de-DE" dirty="0"/>
              <a:t> X will </a:t>
            </a:r>
            <a:r>
              <a:rPr lang="de-DE" dirty="0" err="1"/>
              <a:t>be</a:t>
            </a:r>
            <a:r>
              <a:rPr lang="de-DE" dirty="0"/>
              <a:t> </a:t>
            </a:r>
            <a:r>
              <a:rPr lang="de-DE" dirty="0" err="1"/>
              <a:t>used</a:t>
            </a:r>
            <a:r>
              <a:rPr lang="de-DE" dirty="0"/>
              <a:t> with </a:t>
            </a:r>
            <a:r>
              <a:rPr lang="de-DE" dirty="0" err="1"/>
              <a:t>the</a:t>
            </a:r>
            <a:r>
              <a:rPr lang="de-DE" dirty="0"/>
              <a:t> </a:t>
            </a:r>
            <a:r>
              <a:rPr lang="de-DE" dirty="0" err="1"/>
              <a:t>pre-trained</a:t>
            </a:r>
            <a:r>
              <a:rPr lang="de-DE" dirty="0"/>
              <a:t> M_TLF to </a:t>
            </a:r>
            <a:r>
              <a:rPr lang="de-DE" dirty="0" err="1"/>
              <a:t>generate</a:t>
            </a:r>
            <a:r>
              <a:rPr lang="de-DE" dirty="0"/>
              <a:t> </a:t>
            </a:r>
            <a:r>
              <a:rPr lang="de-DE" dirty="0" err="1"/>
              <a:t>the</a:t>
            </a:r>
            <a:r>
              <a:rPr lang="de-DE" dirty="0"/>
              <a:t> </a:t>
            </a:r>
            <a:r>
              <a:rPr lang="de-DE" dirty="0" err="1"/>
              <a:t>second</a:t>
            </a:r>
            <a:r>
              <a:rPr lang="de-DE" dirty="0"/>
              <a:t> </a:t>
            </a:r>
            <a:r>
              <a:rPr lang="de-DE" dirty="0" err="1"/>
              <a:t>database</a:t>
            </a:r>
            <a:r>
              <a:rPr lang="de-DE" dirty="0"/>
              <a:t> – </a:t>
            </a:r>
            <a:r>
              <a:rPr lang="de-DE" dirty="0" err="1"/>
              <a:t>the</a:t>
            </a:r>
            <a:r>
              <a:rPr lang="de-DE" dirty="0"/>
              <a:t> </a:t>
            </a:r>
            <a:r>
              <a:rPr lang="de-DE" dirty="0" err="1"/>
              <a:t>decision</a:t>
            </a:r>
            <a:r>
              <a:rPr lang="de-DE" dirty="0"/>
              <a:t> </a:t>
            </a:r>
            <a:r>
              <a:rPr lang="de-DE" dirty="0" err="1"/>
              <a:t>matrix</a:t>
            </a:r>
            <a:r>
              <a:rPr lang="de-DE" dirty="0"/>
              <a:t> M for </a:t>
            </a:r>
            <a:r>
              <a:rPr lang="de-DE" dirty="0" err="1"/>
              <a:t>each</a:t>
            </a:r>
            <a:r>
              <a:rPr lang="de-DE" dirty="0"/>
              <a:t> </a:t>
            </a:r>
            <a:r>
              <a:rPr lang="de-DE" dirty="0" err="1"/>
              <a:t>weak</a:t>
            </a:r>
            <a:r>
              <a:rPr lang="de-DE" dirty="0"/>
              <a:t> </a:t>
            </a:r>
            <a:r>
              <a:rPr lang="de-DE" dirty="0" err="1"/>
              <a:t>classifier</a:t>
            </a:r>
            <a:r>
              <a:rPr lang="de-DE" dirty="0"/>
              <a:t>. </a:t>
            </a:r>
            <a:r>
              <a:rPr lang="de-DE" dirty="0" err="1"/>
              <a:t>Secondly</a:t>
            </a:r>
            <a:r>
              <a:rPr lang="de-DE" dirty="0"/>
              <a:t>, </a:t>
            </a:r>
            <a:r>
              <a:rPr lang="de-DE" dirty="0" err="1"/>
              <a:t>decision</a:t>
            </a:r>
            <a:r>
              <a:rPr lang="de-DE" dirty="0"/>
              <a:t> Matrix will </a:t>
            </a:r>
            <a:r>
              <a:rPr lang="de-DE" dirty="0" err="1"/>
              <a:t>be</a:t>
            </a:r>
            <a:r>
              <a:rPr lang="de-DE" dirty="0"/>
              <a:t> </a:t>
            </a:r>
            <a:r>
              <a:rPr lang="de-DE" dirty="0" err="1"/>
              <a:t>used</a:t>
            </a:r>
            <a:r>
              <a:rPr lang="de-DE" dirty="0"/>
              <a:t> </a:t>
            </a:r>
            <a:r>
              <a:rPr lang="de-DE" dirty="0" err="1"/>
              <a:t>as</a:t>
            </a:r>
            <a:r>
              <a:rPr lang="de-DE" dirty="0"/>
              <a:t> </a:t>
            </a:r>
            <a:r>
              <a:rPr lang="de-DE" dirty="0" err="1"/>
              <a:t>input</a:t>
            </a:r>
            <a:r>
              <a:rPr lang="de-DE" dirty="0"/>
              <a:t> for </a:t>
            </a:r>
            <a:r>
              <a:rPr lang="de-DE" dirty="0" err="1"/>
              <a:t>pre-trained</a:t>
            </a:r>
            <a:r>
              <a:rPr lang="de-DE" dirty="0"/>
              <a:t> </a:t>
            </a:r>
            <a:r>
              <a:rPr lang="de-DE" dirty="0" err="1"/>
              <a:t>M_conf</a:t>
            </a:r>
            <a:r>
              <a:rPr lang="de-DE" dirty="0"/>
              <a:t> to predict </a:t>
            </a:r>
            <a:r>
              <a:rPr lang="de-DE" dirty="0" err="1"/>
              <a:t>Y_conf</a:t>
            </a:r>
            <a:r>
              <a:rPr lang="de-DE" dirty="0"/>
              <a:t>. If </a:t>
            </a:r>
            <a:r>
              <a:rPr lang="de-DE" dirty="0" err="1"/>
              <a:t>the</a:t>
            </a:r>
            <a:r>
              <a:rPr lang="de-DE" dirty="0"/>
              <a:t> </a:t>
            </a:r>
            <a:r>
              <a:rPr lang="de-DE" dirty="0" err="1"/>
              <a:t>prediction</a:t>
            </a:r>
            <a:r>
              <a:rPr lang="de-DE" dirty="0"/>
              <a:t> </a:t>
            </a:r>
            <a:r>
              <a:rPr lang="de-DE" dirty="0" err="1"/>
              <a:t>says</a:t>
            </a:r>
            <a:r>
              <a:rPr lang="de-DE" dirty="0"/>
              <a:t> </a:t>
            </a:r>
            <a:r>
              <a:rPr lang="de-DE" dirty="0" err="1"/>
              <a:t>that</a:t>
            </a:r>
            <a:r>
              <a:rPr lang="de-DE" dirty="0"/>
              <a:t> new patient </a:t>
            </a:r>
            <a:r>
              <a:rPr lang="de-DE" dirty="0" err="1"/>
              <a:t>has</a:t>
            </a:r>
            <a:r>
              <a:rPr lang="de-DE" dirty="0"/>
              <a:t> </a:t>
            </a:r>
            <a:r>
              <a:rPr lang="de-DE" dirty="0" err="1"/>
              <a:t>zero</a:t>
            </a:r>
            <a:r>
              <a:rPr lang="de-DE" dirty="0"/>
              <a:t> confidence </a:t>
            </a:r>
            <a:r>
              <a:rPr lang="de-DE" dirty="0" err="1"/>
              <a:t>than</a:t>
            </a:r>
            <a:r>
              <a:rPr lang="de-DE" dirty="0"/>
              <a:t> </a:t>
            </a:r>
            <a:r>
              <a:rPr lang="de-DE" dirty="0" err="1"/>
              <a:t>this</a:t>
            </a:r>
            <a:r>
              <a:rPr lang="de-DE" dirty="0"/>
              <a:t> patient </a:t>
            </a:r>
            <a:r>
              <a:rPr lang="de-DE" dirty="0" err="1"/>
              <a:t>belongs</a:t>
            </a:r>
            <a:r>
              <a:rPr lang="de-DE" dirty="0"/>
              <a:t> to </a:t>
            </a:r>
            <a:r>
              <a:rPr lang="de-DE" dirty="0" err="1"/>
              <a:t>the</a:t>
            </a:r>
            <a:r>
              <a:rPr lang="de-DE" dirty="0"/>
              <a:t> noise sample (with confidence of F1 score of </a:t>
            </a:r>
            <a:r>
              <a:rPr lang="de-DE" dirty="0" err="1"/>
              <a:t>M_conf</a:t>
            </a:r>
            <a:r>
              <a:rPr lang="de-DE" dirty="0"/>
              <a:t>) and </a:t>
            </a:r>
            <a:r>
              <a:rPr lang="de-DE" dirty="0" err="1"/>
              <a:t>can‘t</a:t>
            </a:r>
            <a:r>
              <a:rPr lang="de-DE" dirty="0"/>
              <a:t> </a:t>
            </a:r>
            <a:r>
              <a:rPr lang="de-DE" dirty="0" err="1"/>
              <a:t>be</a:t>
            </a:r>
            <a:r>
              <a:rPr lang="de-DE" dirty="0"/>
              <a:t> </a:t>
            </a:r>
            <a:r>
              <a:rPr lang="de-DE" dirty="0" err="1"/>
              <a:t>further</a:t>
            </a:r>
            <a:r>
              <a:rPr lang="de-DE" dirty="0"/>
              <a:t> </a:t>
            </a:r>
            <a:r>
              <a:rPr lang="de-DE" dirty="0" err="1"/>
              <a:t>analysed</a:t>
            </a:r>
            <a:r>
              <a:rPr lang="de-DE" dirty="0"/>
              <a:t> </a:t>
            </a:r>
            <a:r>
              <a:rPr lang="de-DE" dirty="0" err="1"/>
              <a:t>by</a:t>
            </a:r>
            <a:r>
              <a:rPr lang="de-DE" dirty="0"/>
              <a:t> </a:t>
            </a:r>
            <a:r>
              <a:rPr lang="de-DE" dirty="0" err="1"/>
              <a:t>this</a:t>
            </a:r>
            <a:r>
              <a:rPr lang="de-DE" dirty="0"/>
              <a:t> </a:t>
            </a:r>
            <a:r>
              <a:rPr lang="de-DE" dirty="0" err="1"/>
              <a:t>algorithm</a:t>
            </a:r>
            <a:r>
              <a:rPr lang="de-DE" dirty="0"/>
              <a:t>. If </a:t>
            </a:r>
            <a:r>
              <a:rPr lang="de-DE" dirty="0" err="1"/>
              <a:t>the</a:t>
            </a:r>
            <a:r>
              <a:rPr lang="de-DE" dirty="0"/>
              <a:t> patient </a:t>
            </a:r>
            <a:r>
              <a:rPr lang="de-DE" dirty="0" err="1"/>
              <a:t>is</a:t>
            </a:r>
            <a:r>
              <a:rPr lang="de-DE" dirty="0"/>
              <a:t> signal sample (</a:t>
            </a:r>
            <a:r>
              <a:rPr lang="de-DE" dirty="0" err="1"/>
              <a:t>y_conf</a:t>
            </a:r>
            <a:r>
              <a:rPr lang="de-DE" dirty="0"/>
              <a:t> </a:t>
            </a:r>
            <a:r>
              <a:rPr lang="de-DE" dirty="0" err="1"/>
              <a:t>prediction</a:t>
            </a:r>
            <a:r>
              <a:rPr lang="de-DE" dirty="0"/>
              <a:t> = 1), </a:t>
            </a:r>
            <a:r>
              <a:rPr lang="de-DE" dirty="0" err="1"/>
              <a:t>then</a:t>
            </a:r>
            <a:r>
              <a:rPr lang="de-DE" dirty="0"/>
              <a:t> </a:t>
            </a:r>
            <a:r>
              <a:rPr lang="de-DE" dirty="0" err="1"/>
              <a:t>the</a:t>
            </a:r>
            <a:r>
              <a:rPr lang="de-DE" dirty="0"/>
              <a:t> patient </a:t>
            </a:r>
            <a:r>
              <a:rPr lang="de-DE" dirty="0" err="1"/>
              <a:t>can</a:t>
            </a:r>
            <a:r>
              <a:rPr lang="de-DE" dirty="0"/>
              <a:t> </a:t>
            </a:r>
            <a:r>
              <a:rPr lang="de-DE" dirty="0" err="1"/>
              <a:t>be</a:t>
            </a:r>
            <a:r>
              <a:rPr lang="de-DE" dirty="0"/>
              <a:t> </a:t>
            </a:r>
            <a:r>
              <a:rPr lang="de-DE" dirty="0" err="1"/>
              <a:t>further</a:t>
            </a:r>
            <a:r>
              <a:rPr lang="de-DE" dirty="0"/>
              <a:t> </a:t>
            </a:r>
            <a:r>
              <a:rPr lang="de-DE" dirty="0" err="1"/>
              <a:t>analysed</a:t>
            </a:r>
            <a:r>
              <a:rPr lang="de-DE" dirty="0"/>
              <a:t>. If </a:t>
            </a:r>
            <a:r>
              <a:rPr lang="de-DE" dirty="0" err="1"/>
              <a:t>the</a:t>
            </a:r>
            <a:r>
              <a:rPr lang="de-DE" dirty="0"/>
              <a:t> </a:t>
            </a:r>
            <a:r>
              <a:rPr lang="de-DE" dirty="0" err="1"/>
              <a:t>majority</a:t>
            </a:r>
            <a:r>
              <a:rPr lang="de-DE" dirty="0"/>
              <a:t> vote (MJ) of all </a:t>
            </a:r>
            <a:r>
              <a:rPr lang="de-DE" dirty="0" err="1"/>
              <a:t>weak</a:t>
            </a:r>
            <a:r>
              <a:rPr lang="de-DE" dirty="0"/>
              <a:t> </a:t>
            </a:r>
            <a:r>
              <a:rPr lang="de-DE" dirty="0" err="1"/>
              <a:t>classifiers</a:t>
            </a:r>
            <a:r>
              <a:rPr lang="de-DE" dirty="0"/>
              <a:t> in </a:t>
            </a:r>
            <a:r>
              <a:rPr lang="de-DE" dirty="0" err="1"/>
              <a:t>assigns</a:t>
            </a:r>
            <a:r>
              <a:rPr lang="de-DE" dirty="0"/>
              <a:t> new patient to </a:t>
            </a:r>
            <a:r>
              <a:rPr lang="de-DE" dirty="0" err="1"/>
              <a:t>class</a:t>
            </a:r>
            <a:r>
              <a:rPr lang="de-DE" dirty="0"/>
              <a:t> 0, </a:t>
            </a:r>
            <a:r>
              <a:rPr lang="de-DE" dirty="0" err="1"/>
              <a:t>then</a:t>
            </a:r>
            <a:r>
              <a:rPr lang="de-DE" dirty="0"/>
              <a:t> </a:t>
            </a:r>
            <a:r>
              <a:rPr lang="de-DE" dirty="0" err="1"/>
              <a:t>the</a:t>
            </a:r>
            <a:r>
              <a:rPr lang="de-DE" dirty="0"/>
              <a:t> confidence </a:t>
            </a:r>
            <a:r>
              <a:rPr lang="de-DE" dirty="0" err="1"/>
              <a:t>that</a:t>
            </a:r>
            <a:r>
              <a:rPr lang="de-DE" dirty="0"/>
              <a:t> </a:t>
            </a:r>
            <a:r>
              <a:rPr lang="de-DE" dirty="0" err="1"/>
              <a:t>this</a:t>
            </a:r>
            <a:r>
              <a:rPr lang="de-DE" dirty="0"/>
              <a:t> patient will not </a:t>
            </a:r>
            <a:r>
              <a:rPr lang="de-DE" dirty="0" err="1"/>
              <a:t>get</a:t>
            </a:r>
            <a:r>
              <a:rPr lang="de-DE" dirty="0"/>
              <a:t> TLF </a:t>
            </a:r>
            <a:r>
              <a:rPr lang="de-DE" dirty="0" err="1"/>
              <a:t>is</a:t>
            </a:r>
            <a:r>
              <a:rPr lang="de-DE" dirty="0"/>
              <a:t> high. If MJ </a:t>
            </a:r>
            <a:r>
              <a:rPr lang="de-DE" dirty="0" err="1"/>
              <a:t>assignes</a:t>
            </a:r>
            <a:r>
              <a:rPr lang="de-DE" dirty="0"/>
              <a:t> patient to </a:t>
            </a:r>
            <a:r>
              <a:rPr lang="de-DE" dirty="0" err="1"/>
              <a:t>class</a:t>
            </a:r>
            <a:r>
              <a:rPr lang="de-DE" dirty="0"/>
              <a:t> 1, </a:t>
            </a:r>
            <a:r>
              <a:rPr lang="de-DE" dirty="0" err="1"/>
              <a:t>then</a:t>
            </a:r>
            <a:r>
              <a:rPr lang="de-DE" dirty="0"/>
              <a:t> </a:t>
            </a:r>
            <a:r>
              <a:rPr lang="de-DE" dirty="0" err="1"/>
              <a:t>the</a:t>
            </a:r>
            <a:r>
              <a:rPr lang="de-DE" dirty="0"/>
              <a:t> </a:t>
            </a:r>
            <a:r>
              <a:rPr lang="de-DE" dirty="0" err="1"/>
              <a:t>cofidence</a:t>
            </a:r>
            <a:r>
              <a:rPr lang="de-DE" dirty="0"/>
              <a:t> </a:t>
            </a:r>
            <a:r>
              <a:rPr lang="de-DE" dirty="0" err="1"/>
              <a:t>that</a:t>
            </a:r>
            <a:r>
              <a:rPr lang="de-DE" dirty="0"/>
              <a:t> </a:t>
            </a:r>
            <a:r>
              <a:rPr lang="de-DE" dirty="0" err="1"/>
              <a:t>this</a:t>
            </a:r>
            <a:r>
              <a:rPr lang="de-DE" dirty="0"/>
              <a:t> patient </a:t>
            </a:r>
            <a:r>
              <a:rPr lang="de-DE" dirty="0" err="1"/>
              <a:t>should</a:t>
            </a:r>
            <a:r>
              <a:rPr lang="de-DE" dirty="0"/>
              <a:t> </a:t>
            </a:r>
            <a:r>
              <a:rPr lang="de-DE" dirty="0" err="1"/>
              <a:t>be</a:t>
            </a:r>
            <a:r>
              <a:rPr lang="de-DE" dirty="0"/>
              <a:t> </a:t>
            </a:r>
            <a:r>
              <a:rPr lang="de-DE" dirty="0" err="1"/>
              <a:t>closer</a:t>
            </a:r>
            <a:r>
              <a:rPr lang="de-DE" dirty="0"/>
              <a:t> </a:t>
            </a:r>
            <a:r>
              <a:rPr lang="de-DE" dirty="0" err="1"/>
              <a:t>monitored</a:t>
            </a:r>
            <a:r>
              <a:rPr lang="de-DE" dirty="0"/>
              <a:t> </a:t>
            </a:r>
            <a:r>
              <a:rPr lang="de-DE" dirty="0" err="1"/>
              <a:t>because</a:t>
            </a:r>
            <a:r>
              <a:rPr lang="de-DE" dirty="0"/>
              <a:t> of high </a:t>
            </a:r>
            <a:r>
              <a:rPr lang="de-DE" dirty="0" err="1"/>
              <a:t>risk</a:t>
            </a:r>
            <a:r>
              <a:rPr lang="de-DE" dirty="0"/>
              <a:t> for TLF </a:t>
            </a:r>
            <a:r>
              <a:rPr lang="de-DE" dirty="0" err="1"/>
              <a:t>is</a:t>
            </a:r>
            <a:r>
              <a:rPr lang="de-DE" dirty="0"/>
              <a:t> high.</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15</a:t>
            </a:fld>
            <a:endParaRPr lang="de-DE"/>
          </a:p>
        </p:txBody>
      </p:sp>
    </p:spTree>
    <p:extLst>
      <p:ext uri="{BB962C8B-B14F-4D97-AF65-F5344CB8AC3E}">
        <p14:creationId xmlns:p14="http://schemas.microsoft.com/office/powerpoint/2010/main" val="334089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patient data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patient.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patient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patient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patient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838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025906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3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4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6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8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0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5"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34951-5133-4B19-AA9E-10491FF6F664}"/>
              </a:ext>
            </a:extLst>
          </p:cNvPr>
          <p:cNvSpPr>
            <a:spLocks noGrp="1"/>
          </p:cNvSpPr>
          <p:nvPr>
            <p:ph type="title"/>
          </p:nvPr>
        </p:nvSpPr>
        <p:spPr/>
        <p:txBody>
          <a:bodyPr/>
          <a:lstStyle/>
          <a:p>
            <a:r>
              <a:rPr lang="de-DE" dirty="0"/>
              <a:t>F-Test</a:t>
            </a:r>
            <a:endParaRPr lang="en-GB" dirty="0"/>
          </a:p>
        </p:txBody>
      </p:sp>
      <p:sp>
        <p:nvSpPr>
          <p:cNvPr id="3" name="Foliennummernplatzhalter 2">
            <a:extLst>
              <a:ext uri="{FF2B5EF4-FFF2-40B4-BE49-F238E27FC236}">
                <a16:creationId xmlns:a16="http://schemas.microsoft.com/office/drawing/2014/main" id="{03482F62-8E8F-41A9-9045-901F19C4FD30}"/>
              </a:ext>
            </a:extLst>
          </p:cNvPr>
          <p:cNvSpPr>
            <a:spLocks noGrp="1"/>
          </p:cNvSpPr>
          <p:nvPr>
            <p:ph type="sldNum" sz="quarter" idx="12"/>
          </p:nvPr>
        </p:nvSpPr>
        <p:spPr/>
        <p:txBody>
          <a:bodyPr/>
          <a:lstStyle/>
          <a:p>
            <a:fld id="{1744B4DD-8F10-491C-BFC2-D4DC64F16D79}" type="slidenum">
              <a:rPr lang="de-DE" smtClean="0"/>
              <a:pPr/>
              <a:t>10</a:t>
            </a:fld>
            <a:r>
              <a:rPr lang="de-DE">
                <a:ea typeface="Verdana"/>
                <a:cs typeface="Verdana"/>
              </a:rPr>
              <a:t>│</a:t>
            </a:r>
            <a:endParaRPr lang="de-DE" dirty="0"/>
          </a:p>
        </p:txBody>
      </p:sp>
      <p:sp>
        <p:nvSpPr>
          <p:cNvPr id="5" name="Textfeld 4">
            <a:extLst>
              <a:ext uri="{FF2B5EF4-FFF2-40B4-BE49-F238E27FC236}">
                <a16:creationId xmlns:a16="http://schemas.microsoft.com/office/drawing/2014/main" id="{5CF5D87B-FC53-4846-84CE-80324B036E25}"/>
              </a:ext>
            </a:extLst>
          </p:cNvPr>
          <p:cNvSpPr txBox="1"/>
          <p:nvPr/>
        </p:nvSpPr>
        <p:spPr>
          <a:xfrm>
            <a:off x="250825" y="1309958"/>
            <a:ext cx="8150225" cy="923330"/>
          </a:xfrm>
          <a:prstGeom prst="rect">
            <a:avLst/>
          </a:prstGeom>
          <a:noFill/>
        </p:spPr>
        <p:txBody>
          <a:bodyPr wrap="square" rtlCol="0">
            <a:spAutoFit/>
          </a:bodyPr>
          <a:lstStyle/>
          <a:p>
            <a:r>
              <a:rPr lang="de-DE" dirty="0"/>
              <a:t>H0: </a:t>
            </a:r>
            <a:r>
              <a:rPr lang="de-DE" dirty="0" err="1"/>
              <a:t>There</a:t>
            </a:r>
            <a:r>
              <a:rPr lang="de-DE" dirty="0"/>
              <a:t> </a:t>
            </a:r>
            <a:r>
              <a:rPr lang="de-DE" dirty="0" err="1"/>
              <a:t>is</a:t>
            </a:r>
            <a:r>
              <a:rPr lang="de-DE" dirty="0"/>
              <a:t> </a:t>
            </a:r>
            <a:r>
              <a:rPr lang="de-DE" dirty="0" err="1"/>
              <a:t>no</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classifiation</a:t>
            </a:r>
            <a:r>
              <a:rPr lang="de-DE" dirty="0"/>
              <a:t> </a:t>
            </a:r>
            <a:r>
              <a:rPr lang="de-DE" dirty="0" err="1"/>
              <a:t>accurancies</a:t>
            </a:r>
            <a:r>
              <a:rPr lang="de-DE" dirty="0"/>
              <a:t>:  </a:t>
            </a:r>
            <a:r>
              <a:rPr lang="pt-BR" dirty="0"/>
              <a:t>pi:H0=p1=p2=⋯=pL</a:t>
            </a:r>
            <a:br>
              <a:rPr lang="pt-BR" dirty="0"/>
            </a:br>
            <a:endParaRPr lang="en-GB" dirty="0"/>
          </a:p>
        </p:txBody>
      </p:sp>
      <p:graphicFrame>
        <p:nvGraphicFramePr>
          <p:cNvPr id="7" name="Tabelle 7">
            <a:extLst>
              <a:ext uri="{FF2B5EF4-FFF2-40B4-BE49-F238E27FC236}">
                <a16:creationId xmlns:a16="http://schemas.microsoft.com/office/drawing/2014/main" id="{DDD36B4C-7967-4F88-A384-4B89133E61A4}"/>
              </a:ext>
            </a:extLst>
          </p:cNvPr>
          <p:cNvGraphicFramePr>
            <a:graphicFrameLocks noGrp="1"/>
          </p:cNvGraphicFramePr>
          <p:nvPr>
            <p:extLst>
              <p:ext uri="{D42A27DB-BD31-4B8C-83A1-F6EECF244321}">
                <p14:modId xmlns:p14="http://schemas.microsoft.com/office/powerpoint/2010/main" val="1000850974"/>
              </p:ext>
            </p:extLst>
          </p:nvPr>
        </p:nvGraphicFramePr>
        <p:xfrm>
          <a:off x="366712" y="2197013"/>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84596188"/>
                    </a:ext>
                  </a:extLst>
                </a:gridCol>
                <a:gridCol w="2032000">
                  <a:extLst>
                    <a:ext uri="{9D8B030D-6E8A-4147-A177-3AD203B41FA5}">
                      <a16:colId xmlns:a16="http://schemas.microsoft.com/office/drawing/2014/main" val="3651904239"/>
                    </a:ext>
                  </a:extLst>
                </a:gridCol>
                <a:gridCol w="2032000">
                  <a:extLst>
                    <a:ext uri="{9D8B030D-6E8A-4147-A177-3AD203B41FA5}">
                      <a16:colId xmlns:a16="http://schemas.microsoft.com/office/drawing/2014/main" val="2961172854"/>
                    </a:ext>
                  </a:extLst>
                </a:gridCol>
              </a:tblGrid>
              <a:tr h="370840">
                <a:tc>
                  <a:txBody>
                    <a:bodyPr/>
                    <a:lstStyle/>
                    <a:p>
                      <a:r>
                        <a:rPr lang="de-DE" dirty="0"/>
                        <a:t>Models</a:t>
                      </a:r>
                      <a:endParaRPr lang="en-GB" dirty="0"/>
                    </a:p>
                  </a:txBody>
                  <a:tcPr/>
                </a:tc>
                <a:tc>
                  <a:txBody>
                    <a:bodyPr/>
                    <a:lstStyle/>
                    <a:p>
                      <a:r>
                        <a:rPr lang="de-DE" dirty="0"/>
                        <a:t>F-</a:t>
                      </a:r>
                      <a:r>
                        <a:rPr lang="de-DE" dirty="0" err="1"/>
                        <a:t>Statistic</a:t>
                      </a:r>
                      <a:endParaRPr lang="en-GB" dirty="0"/>
                    </a:p>
                  </a:txBody>
                  <a:tcPr/>
                </a:tc>
                <a:tc>
                  <a:txBody>
                    <a:bodyPr/>
                    <a:lstStyle/>
                    <a:p>
                      <a:r>
                        <a:rPr lang="de-DE" dirty="0"/>
                        <a:t>P-Value</a:t>
                      </a:r>
                      <a:endParaRPr lang="en-GB" dirty="0"/>
                    </a:p>
                  </a:txBody>
                  <a:tcPr/>
                </a:tc>
                <a:extLst>
                  <a:ext uri="{0D108BD9-81ED-4DB2-BD59-A6C34878D82A}">
                    <a16:rowId xmlns:a16="http://schemas.microsoft.com/office/drawing/2014/main" val="3872321954"/>
                  </a:ext>
                </a:extLst>
              </a:tr>
              <a:tr h="370840">
                <a:tc>
                  <a:txBody>
                    <a:bodyPr/>
                    <a:lstStyle/>
                    <a:p>
                      <a:r>
                        <a:rPr lang="de-DE" dirty="0"/>
                        <a:t>All</a:t>
                      </a:r>
                      <a:endParaRPr lang="en-GB" dirty="0"/>
                    </a:p>
                  </a:txBody>
                  <a:tcPr/>
                </a:tc>
                <a:tc>
                  <a:txBody>
                    <a:bodyPr/>
                    <a:lstStyle/>
                    <a:p>
                      <a:r>
                        <a:rPr lang="de-DE" dirty="0"/>
                        <a:t>248.88</a:t>
                      </a:r>
                      <a:endParaRPr lang="en-GB" dirty="0"/>
                    </a:p>
                  </a:txBody>
                  <a:tcPr/>
                </a:tc>
                <a:tc>
                  <a:txBody>
                    <a:bodyPr/>
                    <a:lstStyle/>
                    <a:p>
                      <a:r>
                        <a:rPr lang="de-DE" dirty="0"/>
                        <a:t>&lt;0.0001</a:t>
                      </a:r>
                      <a:endParaRPr lang="en-GB" dirty="0"/>
                    </a:p>
                  </a:txBody>
                  <a:tcPr/>
                </a:tc>
                <a:extLst>
                  <a:ext uri="{0D108BD9-81ED-4DB2-BD59-A6C34878D82A}">
                    <a16:rowId xmlns:a16="http://schemas.microsoft.com/office/drawing/2014/main" val="2589380103"/>
                  </a:ext>
                </a:extLst>
              </a:tr>
            </a:tbl>
          </a:graphicData>
        </a:graphic>
      </p:graphicFrame>
      <p:sp>
        <p:nvSpPr>
          <p:cNvPr id="9" name="Textfeld 8">
            <a:extLst>
              <a:ext uri="{FF2B5EF4-FFF2-40B4-BE49-F238E27FC236}">
                <a16:creationId xmlns:a16="http://schemas.microsoft.com/office/drawing/2014/main" id="{7DEC8411-5206-46E9-B750-9A90BA2575B8}"/>
              </a:ext>
            </a:extLst>
          </p:cNvPr>
          <p:cNvSpPr txBox="1"/>
          <p:nvPr/>
        </p:nvSpPr>
        <p:spPr>
          <a:xfrm>
            <a:off x="366711" y="3286125"/>
            <a:ext cx="8777289" cy="1200329"/>
          </a:xfrm>
          <a:prstGeom prst="rect">
            <a:avLst/>
          </a:prstGeom>
          <a:noFill/>
        </p:spPr>
        <p:txBody>
          <a:bodyPr wrap="square" rtlCol="0">
            <a:spAutoFit/>
          </a:bodyPr>
          <a:lstStyle/>
          <a:p>
            <a:r>
              <a:rPr lang="de-DE" dirty="0" err="1"/>
              <a:t>Accept</a:t>
            </a:r>
            <a:r>
              <a:rPr lang="de-DE" dirty="0"/>
              <a:t> H0 </a:t>
            </a:r>
          </a:p>
          <a:p>
            <a:pPr marL="285750" indent="-285750">
              <a:buFont typeface="Wingdings" panose="05000000000000000000" pitchFamily="2" charset="2"/>
              <a:buChar char="à"/>
            </a:pP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differences</a:t>
            </a:r>
            <a:r>
              <a:rPr lang="de-DE" dirty="0">
                <a:sym typeface="Wingdings" panose="05000000000000000000" pitchFamily="2" charset="2"/>
              </a:rPr>
              <a:t> in </a:t>
            </a:r>
            <a:r>
              <a:rPr lang="de-DE" dirty="0" err="1">
                <a:sym typeface="Wingdings" panose="05000000000000000000" pitchFamily="2" charset="2"/>
              </a:rPr>
              <a:t>model</a:t>
            </a:r>
            <a:r>
              <a:rPr lang="de-DE" dirty="0">
                <a:sym typeface="Wingdings" panose="05000000000000000000" pitchFamily="2" charset="2"/>
              </a:rPr>
              <a:t> </a:t>
            </a:r>
            <a:r>
              <a:rPr lang="de-DE" dirty="0" err="1">
                <a:sym typeface="Wingdings" panose="05000000000000000000" pitchFamily="2" charset="2"/>
              </a:rPr>
              <a:t>accurancies</a:t>
            </a:r>
            <a:r>
              <a:rPr lang="de-DE" dirty="0">
                <a:sym typeface="Wingdings" panose="05000000000000000000" pitchFamily="2" charset="2"/>
              </a:rPr>
              <a:t> </a:t>
            </a:r>
          </a:p>
          <a:p>
            <a:pPr marL="285750" indent="-285750">
              <a:buFont typeface="Wingdings" panose="05000000000000000000" pitchFamily="2" charset="2"/>
              <a:buChar char="à"/>
            </a:pPr>
            <a:r>
              <a:rPr lang="de-DE" dirty="0">
                <a:sym typeface="Wingdings" panose="05000000000000000000" pitchFamily="2" charset="2"/>
              </a:rPr>
              <a:t>Models </a:t>
            </a:r>
            <a:r>
              <a:rPr lang="en-GB" dirty="0"/>
              <a:t>can be exchanged at will, statistically seen there will be no difference regarding results.</a:t>
            </a:r>
          </a:p>
        </p:txBody>
      </p:sp>
    </p:spTree>
    <p:extLst>
      <p:ext uri="{BB962C8B-B14F-4D97-AF65-F5344CB8AC3E}">
        <p14:creationId xmlns:p14="http://schemas.microsoft.com/office/powerpoint/2010/main" val="157213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111610" y="2689058"/>
            <a:ext cx="8920779"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err="1"/>
              <a:t>Superlearner</a:t>
            </a:r>
            <a:r>
              <a:rPr lang="de-DE" dirty="0"/>
              <a:t> + confidence </a:t>
            </a:r>
            <a:r>
              <a:rPr lang="de-DE" dirty="0" err="1"/>
              <a:t>layer</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predict with „confidence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449938"/>
            <a:ext cx="8631999" cy="3756140"/>
            <a:chOff x="145472" y="1932709"/>
            <a:chExt cx="8631999" cy="3756140"/>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932709"/>
              <a:ext cx="8631999" cy="3756140"/>
              <a:chOff x="145472" y="1932709"/>
              <a:chExt cx="8631999" cy="3756140"/>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patient data,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2184109"/>
                <a:ext cx="2339386" cy="2710160"/>
                <a:chOff x="6086260" y="2184109"/>
                <a:chExt cx="2339386" cy="2710160"/>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9889" y="2184109"/>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cxnSpLocks/>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00332" y="2176764"/>
                <a:ext cx="477139" cy="2447781"/>
                <a:chOff x="8300332" y="2176764"/>
                <a:chExt cx="477139" cy="2447781"/>
              </a:xfrm>
            </p:grpSpPr>
            <p:sp>
              <p:nvSpPr>
                <p:cNvPr id="53" name="Textfeld 52">
                  <a:extLst>
                    <a:ext uri="{FF2B5EF4-FFF2-40B4-BE49-F238E27FC236}">
                      <a16:creationId xmlns:a16="http://schemas.microsoft.com/office/drawing/2014/main" id="{D78B7A90-AA9A-46F9-992D-1625C97A382B}"/>
                    </a:ext>
                  </a:extLst>
                </p:cNvPr>
                <p:cNvSpPr txBox="1"/>
                <p:nvPr/>
              </p:nvSpPr>
              <p:spPr>
                <a:xfrm>
                  <a:off x="8300332" y="2176764"/>
                  <a:ext cx="477139" cy="307777"/>
                </a:xfrm>
                <a:prstGeom prst="rect">
                  <a:avLst/>
                </a:prstGeom>
                <a:noFill/>
              </p:spPr>
              <p:txBody>
                <a:bodyPr wrap="square" rtlCol="0">
                  <a:spAutoFit/>
                </a:bodyPr>
                <a:lstStyle/>
                <a:p>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147938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uppieren 20">
            <a:extLst>
              <a:ext uri="{FF2B5EF4-FFF2-40B4-BE49-F238E27FC236}">
                <a16:creationId xmlns:a16="http://schemas.microsoft.com/office/drawing/2014/main" id="{815DB352-4847-4A4C-9EA0-DED537C4F58A}"/>
              </a:ext>
            </a:extLst>
          </p:cNvPr>
          <p:cNvGrpSpPr/>
          <p:nvPr/>
        </p:nvGrpSpPr>
        <p:grpSpPr>
          <a:xfrm>
            <a:off x="3045097" y="66907"/>
            <a:ext cx="3053806" cy="1531966"/>
            <a:chOff x="5007957" y="343682"/>
            <a:chExt cx="3053806" cy="1531966"/>
          </a:xfrm>
        </p:grpSpPr>
        <p:sp>
          <p:nvSpPr>
            <p:cNvPr id="10" name="Ellipse 9">
              <a:extLst>
                <a:ext uri="{FF2B5EF4-FFF2-40B4-BE49-F238E27FC236}">
                  <a16:creationId xmlns:a16="http://schemas.microsoft.com/office/drawing/2014/main" id="{F7FF88BA-FF2C-492C-BADF-E69AD8BC2AF6}"/>
                </a:ext>
              </a:extLst>
            </p:cNvPr>
            <p:cNvSpPr/>
            <p:nvPr/>
          </p:nvSpPr>
          <p:spPr>
            <a:xfrm>
              <a:off x="5007957" y="675703"/>
              <a:ext cx="3053806" cy="1199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A679DF2E-B196-46F8-AAC4-14AC38F8EF22}"/>
                </a:ext>
              </a:extLst>
            </p:cNvPr>
            <p:cNvSpPr txBox="1"/>
            <p:nvPr/>
          </p:nvSpPr>
          <p:spPr>
            <a:xfrm>
              <a:off x="5913610" y="889743"/>
              <a:ext cx="1408585" cy="307777"/>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Patient Data</a:t>
              </a:r>
              <a:endParaRPr lang="en-GB" sz="1400" dirty="0"/>
            </a:p>
          </p:txBody>
        </p:sp>
        <p:sp>
          <p:nvSpPr>
            <p:cNvPr id="19" name="Textfeld 18">
              <a:extLst>
                <a:ext uri="{FF2B5EF4-FFF2-40B4-BE49-F238E27FC236}">
                  <a16:creationId xmlns:a16="http://schemas.microsoft.com/office/drawing/2014/main" id="{A9713A0A-F3D0-4DFF-96D1-89207F3B06FC}"/>
                </a:ext>
              </a:extLst>
            </p:cNvPr>
            <p:cNvSpPr txBox="1"/>
            <p:nvPr/>
          </p:nvSpPr>
          <p:spPr>
            <a:xfrm>
              <a:off x="5913610" y="1301539"/>
              <a:ext cx="1408585" cy="30777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Label: TLF</a:t>
              </a:r>
              <a:endParaRPr lang="en-GB" sz="1400" dirty="0"/>
            </a:p>
          </p:txBody>
        </p:sp>
        <p:sp>
          <p:nvSpPr>
            <p:cNvPr id="20" name="Textfeld 19">
              <a:extLst>
                <a:ext uri="{FF2B5EF4-FFF2-40B4-BE49-F238E27FC236}">
                  <a16:creationId xmlns:a16="http://schemas.microsoft.com/office/drawing/2014/main" id="{D758B4CE-6A08-41D9-A40D-23F1A88FDFD9}"/>
                </a:ext>
              </a:extLst>
            </p:cNvPr>
            <p:cNvSpPr txBox="1"/>
            <p:nvPr/>
          </p:nvSpPr>
          <p:spPr>
            <a:xfrm>
              <a:off x="6168515" y="343682"/>
              <a:ext cx="1384573" cy="369332"/>
            </a:xfrm>
            <a:prstGeom prst="rect">
              <a:avLst/>
            </a:prstGeom>
            <a:noFill/>
          </p:spPr>
          <p:txBody>
            <a:bodyPr wrap="square" rtlCol="0">
              <a:spAutoFit/>
            </a:bodyPr>
            <a:lstStyle/>
            <a:p>
              <a:r>
                <a:rPr lang="de-DE" dirty="0"/>
                <a:t>Input</a:t>
              </a:r>
              <a:endParaRPr lang="en-GB" dirty="0"/>
            </a:p>
          </p:txBody>
        </p:sp>
      </p:grpSp>
      <p:cxnSp>
        <p:nvCxnSpPr>
          <p:cNvPr id="108" name="Verbinder: gewinkelt 107">
            <a:extLst>
              <a:ext uri="{FF2B5EF4-FFF2-40B4-BE49-F238E27FC236}">
                <a16:creationId xmlns:a16="http://schemas.microsoft.com/office/drawing/2014/main" id="{7056A6D8-CB7B-43F2-94CB-C497E1EA809C}"/>
              </a:ext>
            </a:extLst>
          </p:cNvPr>
          <p:cNvCxnSpPr>
            <a:cxnSpLocks/>
          </p:cNvCxnSpPr>
          <p:nvPr/>
        </p:nvCxnSpPr>
        <p:spPr>
          <a:xfrm>
            <a:off x="5359335" y="1170982"/>
            <a:ext cx="1539153" cy="853687"/>
          </a:xfrm>
          <a:prstGeom prst="bentConnector3">
            <a:avLst>
              <a:gd name="adj1" fmla="val 99904"/>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9236" name="Gruppieren 9235">
            <a:extLst>
              <a:ext uri="{FF2B5EF4-FFF2-40B4-BE49-F238E27FC236}">
                <a16:creationId xmlns:a16="http://schemas.microsoft.com/office/drawing/2014/main" id="{8BA2ABF3-29A4-4225-946D-D948324304D8}"/>
              </a:ext>
            </a:extLst>
          </p:cNvPr>
          <p:cNvGrpSpPr/>
          <p:nvPr/>
        </p:nvGrpSpPr>
        <p:grpSpPr>
          <a:xfrm>
            <a:off x="34763" y="1598874"/>
            <a:ext cx="8771402" cy="3121512"/>
            <a:chOff x="234069" y="1707378"/>
            <a:chExt cx="8771402" cy="3121512"/>
          </a:xfrm>
        </p:grpSpPr>
        <p:grpSp>
          <p:nvGrpSpPr>
            <p:cNvPr id="87" name="Gruppieren 86">
              <a:extLst>
                <a:ext uri="{FF2B5EF4-FFF2-40B4-BE49-F238E27FC236}">
                  <a16:creationId xmlns:a16="http://schemas.microsoft.com/office/drawing/2014/main" id="{768ED432-0B04-4071-B78A-F6804E962866}"/>
                </a:ext>
              </a:extLst>
            </p:cNvPr>
            <p:cNvGrpSpPr/>
            <p:nvPr/>
          </p:nvGrpSpPr>
          <p:grpSpPr>
            <a:xfrm>
              <a:off x="4526592" y="2118385"/>
              <a:ext cx="2316005" cy="2710505"/>
              <a:chOff x="6100433" y="2183764"/>
              <a:chExt cx="2316005" cy="2710505"/>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0681" y="2183764"/>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8024054"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M9</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113552" y="2438159"/>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grpSp>
          <p:nvGrpSpPr>
            <p:cNvPr id="75" name="Gruppieren 74">
              <a:extLst>
                <a:ext uri="{FF2B5EF4-FFF2-40B4-BE49-F238E27FC236}">
                  <a16:creationId xmlns:a16="http://schemas.microsoft.com/office/drawing/2014/main" id="{8DA63615-6B48-412A-9665-B2C714348D14}"/>
                </a:ext>
              </a:extLst>
            </p:cNvPr>
            <p:cNvGrpSpPr/>
            <p:nvPr/>
          </p:nvGrpSpPr>
          <p:grpSpPr>
            <a:xfrm>
              <a:off x="234069" y="1707378"/>
              <a:ext cx="4537237" cy="2744852"/>
              <a:chOff x="440335" y="2237363"/>
              <a:chExt cx="4537237" cy="2744852"/>
            </a:xfrm>
          </p:grpSpPr>
          <p:sp>
            <p:nvSpPr>
              <p:cNvPr id="5" name="Textfeld 4">
                <a:extLst>
                  <a:ext uri="{FF2B5EF4-FFF2-40B4-BE49-F238E27FC236}">
                    <a16:creationId xmlns:a16="http://schemas.microsoft.com/office/drawing/2014/main" id="{05881590-A339-42B4-A521-70C7A8CD4201}"/>
                  </a:ext>
                </a:extLst>
              </p:cNvPr>
              <p:cNvSpPr txBox="1"/>
              <p:nvPr/>
            </p:nvSpPr>
            <p:spPr>
              <a:xfrm>
                <a:off x="440335" y="3074000"/>
                <a:ext cx="1550484" cy="19082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endParaRPr lang="de-DE" sz="1000" dirty="0"/>
              </a:p>
              <a:p>
                <a:pPr algn="ctr"/>
                <a:endParaRPr lang="de-DE" sz="1000" dirty="0"/>
              </a:p>
              <a:p>
                <a:pPr algn="ctr"/>
                <a:r>
                  <a:rPr lang="de-DE" dirty="0"/>
                  <a:t>TLF_Pipeline</a:t>
                </a:r>
              </a:p>
              <a:p>
                <a:pPr algn="ctr"/>
                <a:endParaRPr lang="de-DE" sz="1000" dirty="0"/>
              </a:p>
              <a:p>
                <a:pPr algn="ctr"/>
                <a:endParaRPr lang="de-DE" sz="1000" dirty="0"/>
              </a:p>
              <a:p>
                <a:pPr algn="ctr"/>
                <a:endParaRPr lang="de-DE" sz="1000" dirty="0"/>
              </a:p>
              <a:p>
                <a:pPr algn="ctr"/>
                <a:endParaRPr lang="de-DE" sz="1000" dirty="0"/>
              </a:p>
              <a:p>
                <a:pPr algn="ctr"/>
                <a:endParaRPr lang="de-DE" sz="1000" dirty="0"/>
              </a:p>
            </p:txBody>
          </p:sp>
          <p:cxnSp>
            <p:nvCxnSpPr>
              <p:cNvPr id="37" name="Verbinder: gewinkelt 36">
                <a:extLst>
                  <a:ext uri="{FF2B5EF4-FFF2-40B4-BE49-F238E27FC236}">
                    <a16:creationId xmlns:a16="http://schemas.microsoft.com/office/drawing/2014/main" id="{FD57BC27-E81F-4210-8DE3-6293BAF3ED06}"/>
                  </a:ext>
                </a:extLst>
              </p:cNvPr>
              <p:cNvCxnSpPr>
                <a:cxnSpLocks/>
                <a:stCxn id="10" idx="4"/>
                <a:endCxn id="5" idx="0"/>
              </p:cNvCxnSpPr>
              <p:nvPr/>
            </p:nvCxnSpPr>
            <p:spPr>
              <a:xfrm rot="5400000">
                <a:off x="2678256" y="774684"/>
                <a:ext cx="836638" cy="3761995"/>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06" name="Gruppieren 105">
              <a:extLst>
                <a:ext uri="{FF2B5EF4-FFF2-40B4-BE49-F238E27FC236}">
                  <a16:creationId xmlns:a16="http://schemas.microsoft.com/office/drawing/2014/main" id="{2451D3FA-3674-4F42-8BC9-12CECEC6A466}"/>
                </a:ext>
              </a:extLst>
            </p:cNvPr>
            <p:cNvGrpSpPr/>
            <p:nvPr/>
          </p:nvGrpSpPr>
          <p:grpSpPr>
            <a:xfrm>
              <a:off x="1779310" y="2473417"/>
              <a:ext cx="2833757" cy="2102234"/>
              <a:chOff x="2032967" y="2982924"/>
              <a:chExt cx="2833757" cy="2102234"/>
            </a:xfrm>
          </p:grpSpPr>
          <p:grpSp>
            <p:nvGrpSpPr>
              <p:cNvPr id="105" name="Gruppieren 104">
                <a:extLst>
                  <a:ext uri="{FF2B5EF4-FFF2-40B4-BE49-F238E27FC236}">
                    <a16:creationId xmlns:a16="http://schemas.microsoft.com/office/drawing/2014/main" id="{1650E044-7AD0-4D76-8347-C761173E3FAD}"/>
                  </a:ext>
                </a:extLst>
              </p:cNvPr>
              <p:cNvGrpSpPr/>
              <p:nvPr/>
            </p:nvGrpSpPr>
            <p:grpSpPr>
              <a:xfrm>
                <a:off x="2032967" y="2982924"/>
                <a:ext cx="2437595" cy="2102234"/>
                <a:chOff x="2032967" y="2982924"/>
                <a:chExt cx="2437595" cy="2102234"/>
              </a:xfrm>
            </p:grpSpPr>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2032967" y="3234052"/>
                  <a:ext cx="39485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2036754" y="3820466"/>
                  <a:ext cx="394853"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a:endCxn id="18" idx="1"/>
                </p:cNvCxnSpPr>
                <p:nvPr/>
              </p:nvCxnSpPr>
              <p:spPr>
                <a:xfrm>
                  <a:off x="2033191" y="4828247"/>
                  <a:ext cx="400756" cy="57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2427819" y="2982924"/>
                  <a:ext cx="2036617"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clf_1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2431607" y="3569469"/>
                  <a:ext cx="2036616"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clf_2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2433947" y="4582899"/>
                  <a:ext cx="2036615"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clf_9 (M9)</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3356407" y="4012473"/>
                  <a:ext cx="467591" cy="600164"/>
                </a:xfrm>
                <a:prstGeom prst="rect">
                  <a:avLst/>
                </a:prstGeom>
                <a:noFill/>
              </p:spPr>
              <p:txBody>
                <a:bodyPr wrap="square" rtlCol="0">
                  <a:spAutoFit/>
                </a:bodyPr>
                <a:lstStyle/>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endParaRPr lang="en-GB" sz="1100" b="1" dirty="0">
                    <a:latin typeface="Aharoni" panose="02010803020104030203" pitchFamily="2" charset="-79"/>
                    <a:cs typeface="Aharoni" panose="02010803020104030203" pitchFamily="2" charset="-79"/>
                  </a:endParaRPr>
                </a:p>
              </p:txBody>
            </p:sp>
          </p:grpSp>
          <p:cxnSp>
            <p:nvCxnSpPr>
              <p:cNvPr id="92" name="Gerade Verbindung mit Pfeil 91">
                <a:extLst>
                  <a:ext uri="{FF2B5EF4-FFF2-40B4-BE49-F238E27FC236}">
                    <a16:creationId xmlns:a16="http://schemas.microsoft.com/office/drawing/2014/main" id="{B6795D37-3175-479B-AF62-4833DD0ACD7B}"/>
                  </a:ext>
                </a:extLst>
              </p:cNvPr>
              <p:cNvCxnSpPr>
                <a:cxnSpLocks/>
              </p:cNvCxnSpPr>
              <p:nvPr/>
            </p:nvCxnSpPr>
            <p:spPr>
              <a:xfrm>
                <a:off x="4470724" y="3209018"/>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3" name="Gerade Verbindung mit Pfeil 92">
                <a:extLst>
                  <a:ext uri="{FF2B5EF4-FFF2-40B4-BE49-F238E27FC236}">
                    <a16:creationId xmlns:a16="http://schemas.microsoft.com/office/drawing/2014/main" id="{1B438E00-4CEF-4100-B467-123914BB4190}"/>
                  </a:ext>
                </a:extLst>
              </p:cNvPr>
              <p:cNvCxnSpPr>
                <a:cxnSpLocks/>
              </p:cNvCxnSpPr>
              <p:nvPr/>
            </p:nvCxnSpPr>
            <p:spPr>
              <a:xfrm>
                <a:off x="4470724" y="3820466"/>
                <a:ext cx="396000"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4" name="Gerade Verbindung mit Pfeil 93">
                <a:extLst>
                  <a:ext uri="{FF2B5EF4-FFF2-40B4-BE49-F238E27FC236}">
                    <a16:creationId xmlns:a16="http://schemas.microsoft.com/office/drawing/2014/main" id="{7A03FAEC-F12C-4C04-92B9-0CF178493A0C}"/>
                  </a:ext>
                </a:extLst>
              </p:cNvPr>
              <p:cNvCxnSpPr>
                <a:cxnSpLocks/>
              </p:cNvCxnSpPr>
              <p:nvPr/>
            </p:nvCxnSpPr>
            <p:spPr>
              <a:xfrm>
                <a:off x="4470724" y="4828247"/>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9220" name="Gruppieren 9219">
              <a:extLst>
                <a:ext uri="{FF2B5EF4-FFF2-40B4-BE49-F238E27FC236}">
                  <a16:creationId xmlns:a16="http://schemas.microsoft.com/office/drawing/2014/main" id="{19D56E99-620F-4826-AED0-9E295F70310B}"/>
                </a:ext>
              </a:extLst>
            </p:cNvPr>
            <p:cNvGrpSpPr/>
            <p:nvPr/>
          </p:nvGrpSpPr>
          <p:grpSpPr>
            <a:xfrm>
              <a:off x="6764391" y="2112507"/>
              <a:ext cx="2241080" cy="2522975"/>
              <a:chOff x="6745315" y="2646290"/>
              <a:chExt cx="2241080" cy="2522975"/>
            </a:xfrm>
          </p:grpSpPr>
          <p:grpSp>
            <p:nvGrpSpPr>
              <p:cNvPr id="121" name="Gruppieren 120">
                <a:extLst>
                  <a:ext uri="{FF2B5EF4-FFF2-40B4-BE49-F238E27FC236}">
                    <a16:creationId xmlns:a16="http://schemas.microsoft.com/office/drawing/2014/main" id="{7F8E007D-563F-4EBC-BE2E-F69DD46FE2A4}"/>
                  </a:ext>
                </a:extLst>
              </p:cNvPr>
              <p:cNvGrpSpPr/>
              <p:nvPr/>
            </p:nvGrpSpPr>
            <p:grpSpPr>
              <a:xfrm>
                <a:off x="8189991" y="2646290"/>
                <a:ext cx="796404" cy="2441958"/>
                <a:chOff x="8215261" y="2182587"/>
                <a:chExt cx="796404" cy="2441958"/>
              </a:xfrm>
            </p:grpSpPr>
            <p:sp>
              <p:nvSpPr>
                <p:cNvPr id="122" name="Textfeld 121">
                  <a:extLst>
                    <a:ext uri="{FF2B5EF4-FFF2-40B4-BE49-F238E27FC236}">
                      <a16:creationId xmlns:a16="http://schemas.microsoft.com/office/drawing/2014/main" id="{F8F2B0D0-A657-4090-99AA-96CE355B1FCD}"/>
                    </a:ext>
                  </a:extLst>
                </p:cNvPr>
                <p:cNvSpPr txBox="1"/>
                <p:nvPr/>
              </p:nvSpPr>
              <p:spPr>
                <a:xfrm>
                  <a:off x="8215261" y="2182587"/>
                  <a:ext cx="796404" cy="307777"/>
                </a:xfrm>
                <a:prstGeom prst="rect">
                  <a:avLst/>
                </a:prstGeom>
                <a:noFill/>
              </p:spPr>
              <p:txBody>
                <a:bodyPr wrap="square" rtlCol="0">
                  <a:spAutoFit/>
                </a:bodyPr>
                <a:lstStyle/>
                <a:p>
                  <a:r>
                    <a:rPr lang="de-DE" sz="1400" dirty="0"/>
                    <a:t>GT</a:t>
                  </a:r>
                  <a:r>
                    <a:rPr lang="de-DE" sz="1400" baseline="-25000" dirty="0"/>
                    <a:t>conf</a:t>
                  </a:r>
                  <a:endParaRPr lang="en-GB" sz="1400" dirty="0"/>
                </a:p>
              </p:txBody>
            </p:sp>
            <p:grpSp>
              <p:nvGrpSpPr>
                <p:cNvPr id="123" name="Gruppieren 122">
                  <a:extLst>
                    <a:ext uri="{FF2B5EF4-FFF2-40B4-BE49-F238E27FC236}">
                      <a16:creationId xmlns:a16="http://schemas.microsoft.com/office/drawing/2014/main" id="{ED2F669F-EFC5-4787-A1E1-FE78A50FBAEC}"/>
                    </a:ext>
                  </a:extLst>
                </p:cNvPr>
                <p:cNvGrpSpPr/>
                <p:nvPr/>
              </p:nvGrpSpPr>
              <p:grpSpPr>
                <a:xfrm>
                  <a:off x="8399858" y="2465953"/>
                  <a:ext cx="274553" cy="2158592"/>
                  <a:chOff x="8399858" y="2456717"/>
                  <a:chExt cx="274553" cy="2158592"/>
                </a:xfrm>
              </p:grpSpPr>
              <p:grpSp>
                <p:nvGrpSpPr>
                  <p:cNvPr id="124" name="Gruppieren 123">
                    <a:extLst>
                      <a:ext uri="{FF2B5EF4-FFF2-40B4-BE49-F238E27FC236}">
                        <a16:creationId xmlns:a16="http://schemas.microsoft.com/office/drawing/2014/main" id="{D07493D9-280A-40AA-BA43-0316E47433DD}"/>
                      </a:ext>
                    </a:extLst>
                  </p:cNvPr>
                  <p:cNvGrpSpPr/>
                  <p:nvPr/>
                </p:nvGrpSpPr>
                <p:grpSpPr>
                  <a:xfrm>
                    <a:off x="8399858" y="2456717"/>
                    <a:ext cx="274553" cy="2158592"/>
                    <a:chOff x="8399858" y="2456717"/>
                    <a:chExt cx="274553" cy="2158592"/>
                  </a:xfrm>
                </p:grpSpPr>
                <p:sp>
                  <p:nvSpPr>
                    <p:cNvPr id="127" name="Rechteck 126">
                      <a:extLst>
                        <a:ext uri="{FF2B5EF4-FFF2-40B4-BE49-F238E27FC236}">
                          <a16:creationId xmlns:a16="http://schemas.microsoft.com/office/drawing/2014/main" id="{247DDC6B-2EB4-40F8-BFAC-867C8DA053FA}"/>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8" name="Gerader Verbinder 127">
                      <a:extLst>
                        <a:ext uri="{FF2B5EF4-FFF2-40B4-BE49-F238E27FC236}">
                          <a16:creationId xmlns:a16="http://schemas.microsoft.com/office/drawing/2014/main" id="{801FCA10-5DC0-41A7-A4C8-19998FD52813}"/>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29" name="Textfeld 128">
                      <a:extLst>
                        <a:ext uri="{FF2B5EF4-FFF2-40B4-BE49-F238E27FC236}">
                          <a16:creationId xmlns:a16="http://schemas.microsoft.com/office/drawing/2014/main" id="{49F7963B-8EF9-419A-9F82-00C2C79FE0F2}"/>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30" name="Textfeld 129">
                      <a:extLst>
                        <a:ext uri="{FF2B5EF4-FFF2-40B4-BE49-F238E27FC236}">
                          <a16:creationId xmlns:a16="http://schemas.microsoft.com/office/drawing/2014/main" id="{53515F7A-EF17-4E72-88A1-B4531235A652}"/>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25" name="Gerader Verbinder 124">
                    <a:extLst>
                      <a:ext uri="{FF2B5EF4-FFF2-40B4-BE49-F238E27FC236}">
                        <a16:creationId xmlns:a16="http://schemas.microsoft.com/office/drawing/2014/main" id="{23370C75-DFE1-43A6-9913-DB679DB2A1C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26" name="Gerader Verbinder 125">
                    <a:extLst>
                      <a:ext uri="{FF2B5EF4-FFF2-40B4-BE49-F238E27FC236}">
                        <a16:creationId xmlns:a16="http://schemas.microsoft.com/office/drawing/2014/main" id="{0D294087-5698-48A1-80DA-D7AA63FFF001}"/>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219" name="Gruppieren 9218">
                <a:extLst>
                  <a:ext uri="{FF2B5EF4-FFF2-40B4-BE49-F238E27FC236}">
                    <a16:creationId xmlns:a16="http://schemas.microsoft.com/office/drawing/2014/main" id="{FC414A59-580B-48D1-BCEE-9AB1217E848E}"/>
                  </a:ext>
                </a:extLst>
              </p:cNvPr>
              <p:cNvGrpSpPr/>
              <p:nvPr/>
            </p:nvGrpSpPr>
            <p:grpSpPr>
              <a:xfrm>
                <a:off x="6745315" y="2652168"/>
                <a:ext cx="1257638" cy="2517097"/>
                <a:chOff x="6745315" y="2652168"/>
                <a:chExt cx="1257638" cy="2517097"/>
              </a:xfrm>
            </p:grpSpPr>
            <p:pic>
              <p:nvPicPr>
                <p:cNvPr id="9218" name="Picture 2">
                  <a:extLst>
                    <a:ext uri="{FF2B5EF4-FFF2-40B4-BE49-F238E27FC236}">
                      <a16:creationId xmlns:a16="http://schemas.microsoft.com/office/drawing/2014/main" id="{150E40B9-9DEA-44DE-8CC8-05920C8B9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76" y="3861684"/>
                  <a:ext cx="464810" cy="232405"/>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uppieren 85">
                  <a:extLst>
                    <a:ext uri="{FF2B5EF4-FFF2-40B4-BE49-F238E27FC236}">
                      <a16:creationId xmlns:a16="http://schemas.microsoft.com/office/drawing/2014/main" id="{4318EFA8-E2B8-4055-9212-0172CDE59979}"/>
                    </a:ext>
                  </a:extLst>
                </p:cNvPr>
                <p:cNvGrpSpPr/>
                <p:nvPr/>
              </p:nvGrpSpPr>
              <p:grpSpPr>
                <a:xfrm>
                  <a:off x="6745315" y="2676153"/>
                  <a:ext cx="897020" cy="2418617"/>
                  <a:chOff x="8213460" y="2205928"/>
                  <a:chExt cx="897020" cy="2418617"/>
                </a:xfrm>
              </p:grpSpPr>
              <p:sp>
                <p:nvSpPr>
                  <p:cNvPr id="53" name="Textfeld 52">
                    <a:extLst>
                      <a:ext uri="{FF2B5EF4-FFF2-40B4-BE49-F238E27FC236}">
                        <a16:creationId xmlns:a16="http://schemas.microsoft.com/office/drawing/2014/main" id="{D78B7A90-AA9A-46F9-992D-1625C97A382B}"/>
                      </a:ext>
                    </a:extLst>
                  </p:cNvPr>
                  <p:cNvSpPr txBox="1"/>
                  <p:nvPr/>
                </p:nvSpPr>
                <p:spPr>
                  <a:xfrm>
                    <a:off x="8213460" y="2205928"/>
                    <a:ext cx="897020" cy="523220"/>
                  </a:xfrm>
                  <a:prstGeom prst="rect">
                    <a:avLst/>
                  </a:prstGeom>
                  <a:noFill/>
                </p:spPr>
                <p:txBody>
                  <a:bodyPr wrap="square" rtlCol="0">
                    <a:spAutoFit/>
                  </a:bodyPr>
                  <a:lstStyle/>
                  <a:p>
                    <a:r>
                      <a:rPr lang="de-DE" sz="1400" dirty="0"/>
                      <a:t>GT</a:t>
                    </a:r>
                    <a:r>
                      <a:rPr lang="de-DE" sz="1400" baseline="-25000" dirty="0"/>
                      <a:t>TLF</a:t>
                    </a:r>
                    <a:endParaRPr lang="en-GB" sz="1400" dirty="0"/>
                  </a:p>
                  <a:p>
                    <a:pPr algn="ct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5641" y="2465953"/>
                    <a:ext cx="273843" cy="2158592"/>
                    <a:chOff x="8395641" y="2456717"/>
                    <a:chExt cx="27384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5641" y="2456717"/>
                      <a:ext cx="273843" cy="2158592"/>
                      <a:chOff x="8395641" y="2456717"/>
                      <a:chExt cx="27384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5641" y="2456717"/>
                        <a:ext cx="269626" cy="276999"/>
                      </a:xfrm>
                      <a:prstGeom prst="rect">
                        <a:avLst/>
                      </a:prstGeom>
                      <a:noFill/>
                    </p:spPr>
                    <p:txBody>
                      <a:bodyPr wrap="none" rtlCol="0">
                        <a:spAutoFit/>
                      </a:bodyPr>
                      <a:lstStyle/>
                      <a:p>
                        <a:pPr algn="ctr"/>
                        <a:r>
                          <a:rPr lang="de-DE" sz="1200" dirty="0"/>
                          <a:t>0</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9858" y="2675730"/>
                        <a:ext cx="269626" cy="276999"/>
                      </a:xfrm>
                      <a:prstGeom prst="rect">
                        <a:avLst/>
                      </a:prstGeom>
                      <a:noFill/>
                    </p:spPr>
                    <p:txBody>
                      <a:bodyPr wrap="none" rtlCol="0">
                        <a:spAutoFit/>
                      </a:bodyPr>
                      <a:lstStyle/>
                      <a:p>
                        <a:pPr algn="ctr"/>
                        <a:r>
                          <a:rPr lang="de-DE" sz="1200" dirty="0"/>
                          <a:t>1</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1" name="Gruppieren 110">
                  <a:extLst>
                    <a:ext uri="{FF2B5EF4-FFF2-40B4-BE49-F238E27FC236}">
                      <a16:creationId xmlns:a16="http://schemas.microsoft.com/office/drawing/2014/main" id="{391EBE07-2F91-4965-8E68-2D71157E54FE}"/>
                    </a:ext>
                  </a:extLst>
                </p:cNvPr>
                <p:cNvGrpSpPr/>
                <p:nvPr/>
              </p:nvGrpSpPr>
              <p:grpSpPr>
                <a:xfrm>
                  <a:off x="7432816" y="2652168"/>
                  <a:ext cx="570137" cy="2436079"/>
                  <a:chOff x="8234036" y="2188466"/>
                  <a:chExt cx="570137" cy="2436079"/>
                </a:xfrm>
              </p:grpSpPr>
              <p:sp>
                <p:nvSpPr>
                  <p:cNvPr id="112" name="Textfeld 111">
                    <a:extLst>
                      <a:ext uri="{FF2B5EF4-FFF2-40B4-BE49-F238E27FC236}">
                        <a16:creationId xmlns:a16="http://schemas.microsoft.com/office/drawing/2014/main" id="{E3C4DDB3-20A1-44CE-BA2D-2D9774F2B38D}"/>
                      </a:ext>
                    </a:extLst>
                  </p:cNvPr>
                  <p:cNvSpPr txBox="1"/>
                  <p:nvPr/>
                </p:nvSpPr>
                <p:spPr>
                  <a:xfrm>
                    <a:off x="8234036" y="2188466"/>
                    <a:ext cx="570137" cy="307777"/>
                  </a:xfrm>
                  <a:prstGeom prst="rect">
                    <a:avLst/>
                  </a:prstGeom>
                  <a:noFill/>
                </p:spPr>
                <p:txBody>
                  <a:bodyPr wrap="square" rtlCol="0">
                    <a:spAutoFit/>
                  </a:bodyPr>
                  <a:lstStyle/>
                  <a:p>
                    <a:pPr algn="ctr"/>
                    <a:r>
                      <a:rPr lang="de-DE" sz="1400" dirty="0"/>
                      <a:t>Y‘</a:t>
                    </a:r>
                    <a:r>
                      <a:rPr lang="de-DE" sz="1400" baseline="-25000" dirty="0"/>
                      <a:t>TLF</a:t>
                    </a:r>
                    <a:endParaRPr lang="en-GB" sz="1400" b="1" dirty="0"/>
                  </a:p>
                </p:txBody>
              </p:sp>
              <p:grpSp>
                <p:nvGrpSpPr>
                  <p:cNvPr id="113" name="Gruppieren 112">
                    <a:extLst>
                      <a:ext uri="{FF2B5EF4-FFF2-40B4-BE49-F238E27FC236}">
                        <a16:creationId xmlns:a16="http://schemas.microsoft.com/office/drawing/2014/main" id="{B0EEA12B-5215-4558-8CAE-5A3C03479C8F}"/>
                      </a:ext>
                    </a:extLst>
                  </p:cNvPr>
                  <p:cNvGrpSpPr/>
                  <p:nvPr/>
                </p:nvGrpSpPr>
                <p:grpSpPr>
                  <a:xfrm>
                    <a:off x="8395641" y="2465953"/>
                    <a:ext cx="273843" cy="2158592"/>
                    <a:chOff x="8395641" y="2456717"/>
                    <a:chExt cx="273843" cy="2158592"/>
                  </a:xfrm>
                </p:grpSpPr>
                <p:grpSp>
                  <p:nvGrpSpPr>
                    <p:cNvPr id="114" name="Gruppieren 113">
                      <a:extLst>
                        <a:ext uri="{FF2B5EF4-FFF2-40B4-BE49-F238E27FC236}">
                          <a16:creationId xmlns:a16="http://schemas.microsoft.com/office/drawing/2014/main" id="{4589AD9A-F9A8-4D46-874C-6CE442A8E564}"/>
                        </a:ext>
                      </a:extLst>
                    </p:cNvPr>
                    <p:cNvGrpSpPr/>
                    <p:nvPr/>
                  </p:nvGrpSpPr>
                  <p:grpSpPr>
                    <a:xfrm>
                      <a:off x="8395641" y="2456717"/>
                      <a:ext cx="273843" cy="2158592"/>
                      <a:chOff x="8395641" y="2456717"/>
                      <a:chExt cx="273843" cy="2158592"/>
                    </a:xfrm>
                  </p:grpSpPr>
                  <p:sp>
                    <p:nvSpPr>
                      <p:cNvPr id="117" name="Rechteck 116">
                        <a:extLst>
                          <a:ext uri="{FF2B5EF4-FFF2-40B4-BE49-F238E27FC236}">
                            <a16:creationId xmlns:a16="http://schemas.microsoft.com/office/drawing/2014/main" id="{124C2E3B-490B-45E4-85EA-8782C14CB300}"/>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18" name="Gerader Verbinder 117">
                        <a:extLst>
                          <a:ext uri="{FF2B5EF4-FFF2-40B4-BE49-F238E27FC236}">
                            <a16:creationId xmlns:a16="http://schemas.microsoft.com/office/drawing/2014/main" id="{9B4AA438-735E-411D-938D-0283D73DB4CD}"/>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9" name="Textfeld 118">
                        <a:extLst>
                          <a:ext uri="{FF2B5EF4-FFF2-40B4-BE49-F238E27FC236}">
                            <a16:creationId xmlns:a16="http://schemas.microsoft.com/office/drawing/2014/main" id="{23751D2A-3ADA-48FF-8483-71A28851621D}"/>
                          </a:ext>
                        </a:extLst>
                      </p:cNvPr>
                      <p:cNvSpPr txBox="1"/>
                      <p:nvPr/>
                    </p:nvSpPr>
                    <p:spPr>
                      <a:xfrm>
                        <a:off x="8395641" y="2456717"/>
                        <a:ext cx="269626" cy="276999"/>
                      </a:xfrm>
                      <a:prstGeom prst="rect">
                        <a:avLst/>
                      </a:prstGeom>
                      <a:noFill/>
                    </p:spPr>
                    <p:txBody>
                      <a:bodyPr wrap="none" rtlCol="0">
                        <a:spAutoFit/>
                      </a:bodyPr>
                      <a:lstStyle/>
                      <a:p>
                        <a:pPr algn="ctr"/>
                        <a:r>
                          <a:rPr lang="en-GB" sz="1200" dirty="0" smtClean="0"/>
                          <a:t>0</a:t>
                        </a:r>
                        <a:endParaRPr lang="en-GB" sz="1200" dirty="0"/>
                      </a:p>
                    </p:txBody>
                  </p:sp>
                  <p:sp>
                    <p:nvSpPr>
                      <p:cNvPr id="120" name="Textfeld 119">
                        <a:extLst>
                          <a:ext uri="{FF2B5EF4-FFF2-40B4-BE49-F238E27FC236}">
                            <a16:creationId xmlns:a16="http://schemas.microsoft.com/office/drawing/2014/main" id="{0013A511-B12C-43C2-BCC9-DEC06D6F04D8}"/>
                          </a:ext>
                        </a:extLst>
                      </p:cNvPr>
                      <p:cNvSpPr txBox="1"/>
                      <p:nvPr/>
                    </p:nvSpPr>
                    <p:spPr>
                      <a:xfrm>
                        <a:off x="8399858" y="2657442"/>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15" name="Gerader Verbinder 114">
                      <a:extLst>
                        <a:ext uri="{FF2B5EF4-FFF2-40B4-BE49-F238E27FC236}">
                          <a16:creationId xmlns:a16="http://schemas.microsoft.com/office/drawing/2014/main" id="{75AADDAA-CBBC-4E2D-9211-5C30C7C931B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16" name="Gerader Verbinder 115">
                      <a:extLst>
                        <a:ext uri="{FF2B5EF4-FFF2-40B4-BE49-F238E27FC236}">
                          <a16:creationId xmlns:a16="http://schemas.microsoft.com/office/drawing/2014/main" id="{C31A9694-6873-4409-A52B-06924F7E2922}"/>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sp>
              <p:nvSpPr>
                <p:cNvPr id="9216" name="Eckige Klammer links 9215">
                  <a:extLst>
                    <a:ext uri="{FF2B5EF4-FFF2-40B4-BE49-F238E27FC236}">
                      <a16:creationId xmlns:a16="http://schemas.microsoft.com/office/drawing/2014/main" id="{D5888DFE-CC90-4A18-A925-09683539EB22}"/>
                    </a:ext>
                  </a:extLst>
                </p:cNvPr>
                <p:cNvSpPr/>
                <p:nvPr/>
              </p:nvSpPr>
              <p:spPr>
                <a:xfrm>
                  <a:off x="6788753" y="2707711"/>
                  <a:ext cx="115200" cy="2461554"/>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3" name="Eckige Klammer links 132">
                  <a:extLst>
                    <a:ext uri="{FF2B5EF4-FFF2-40B4-BE49-F238E27FC236}">
                      <a16:creationId xmlns:a16="http://schemas.microsoft.com/office/drawing/2014/main" id="{B9D67B37-D3D5-4318-AAFF-3ABF7852AB0A}"/>
                    </a:ext>
                  </a:extLst>
                </p:cNvPr>
                <p:cNvSpPr/>
                <p:nvPr/>
              </p:nvSpPr>
              <p:spPr>
                <a:xfrm rot="10800000">
                  <a:off x="7826035" y="2699976"/>
                  <a:ext cx="115906" cy="2461559"/>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9217" name="Gleich 9216">
                <a:extLst>
                  <a:ext uri="{FF2B5EF4-FFF2-40B4-BE49-F238E27FC236}">
                    <a16:creationId xmlns:a16="http://schemas.microsoft.com/office/drawing/2014/main" id="{ACB85CE5-301F-482F-A04D-FDA3C6E22D09}"/>
                  </a:ext>
                </a:extLst>
              </p:cNvPr>
              <p:cNvSpPr/>
              <p:nvPr/>
            </p:nvSpPr>
            <p:spPr>
              <a:xfrm>
                <a:off x="8015345" y="3843411"/>
                <a:ext cx="325658" cy="233094"/>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cxnSp>
        <p:nvCxnSpPr>
          <p:cNvPr id="9228" name="Verbinder: gewinkelt 9227">
            <a:extLst>
              <a:ext uri="{FF2B5EF4-FFF2-40B4-BE49-F238E27FC236}">
                <a16:creationId xmlns:a16="http://schemas.microsoft.com/office/drawing/2014/main" id="{AEF75390-5978-40FA-8BEE-0684A70EADDC}"/>
              </a:ext>
            </a:extLst>
          </p:cNvPr>
          <p:cNvCxnSpPr>
            <a:cxnSpLocks/>
            <a:stCxn id="35" idx="2"/>
            <a:endCxn id="153" idx="0"/>
          </p:cNvCxnSpPr>
          <p:nvPr/>
        </p:nvCxnSpPr>
        <p:spPr>
          <a:xfrm rot="16200000" flipH="1">
            <a:off x="6065038" y="4219724"/>
            <a:ext cx="799008" cy="1257909"/>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8" name="Verbinder: gewinkelt 147">
            <a:extLst>
              <a:ext uri="{FF2B5EF4-FFF2-40B4-BE49-F238E27FC236}">
                <a16:creationId xmlns:a16="http://schemas.microsoft.com/office/drawing/2014/main" id="{0D4CBA07-8B9D-44AA-B71A-CD8CB3E0F1AD}"/>
              </a:ext>
            </a:extLst>
          </p:cNvPr>
          <p:cNvCxnSpPr>
            <a:cxnSpLocks/>
            <a:stCxn id="127" idx="2"/>
            <a:endCxn id="153" idx="0"/>
          </p:cNvCxnSpPr>
          <p:nvPr/>
        </p:nvCxnSpPr>
        <p:spPr>
          <a:xfrm rot="5400000">
            <a:off x="7310575" y="4228884"/>
            <a:ext cx="802222" cy="123637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53" name="Textfeld 152">
            <a:extLst>
              <a:ext uri="{FF2B5EF4-FFF2-40B4-BE49-F238E27FC236}">
                <a16:creationId xmlns:a16="http://schemas.microsoft.com/office/drawing/2014/main" id="{A8DC4297-E386-42BA-94F9-B86B0CC4CF63}"/>
              </a:ext>
            </a:extLst>
          </p:cNvPr>
          <p:cNvSpPr txBox="1"/>
          <p:nvPr/>
        </p:nvSpPr>
        <p:spPr>
          <a:xfrm>
            <a:off x="6289976" y="5248183"/>
            <a:ext cx="1607041" cy="12926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r>
              <a:rPr lang="de-DE" dirty="0"/>
              <a:t>Conf_Pipeline</a:t>
            </a:r>
          </a:p>
          <a:p>
            <a:pPr algn="ctr"/>
            <a:endParaRPr lang="de-DE" sz="1000" dirty="0"/>
          </a:p>
          <a:p>
            <a:pPr algn="ctr"/>
            <a:endParaRPr lang="de-DE" sz="1000" dirty="0"/>
          </a:p>
          <a:p>
            <a:pPr algn="ctr"/>
            <a:endParaRPr lang="de-DE" sz="1000" dirty="0"/>
          </a:p>
        </p:txBody>
      </p:sp>
      <p:sp>
        <p:nvSpPr>
          <p:cNvPr id="9242" name="Geschweifte Klammer links 9241">
            <a:extLst>
              <a:ext uri="{FF2B5EF4-FFF2-40B4-BE49-F238E27FC236}">
                <a16:creationId xmlns:a16="http://schemas.microsoft.com/office/drawing/2014/main" id="{6C4D80BB-A762-4C3F-8540-0D9CDC573A5C}"/>
              </a:ext>
            </a:extLst>
          </p:cNvPr>
          <p:cNvSpPr/>
          <p:nvPr/>
        </p:nvSpPr>
        <p:spPr>
          <a:xfrm rot="16200000">
            <a:off x="1888336" y="2595959"/>
            <a:ext cx="252000" cy="3978000"/>
          </a:xfrm>
          <a:prstGeom prst="leftBrace">
            <a:avLst>
              <a:gd name="adj1" fmla="val 8333"/>
              <a:gd name="adj2" fmla="val 5027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9244" name="Gerade Verbindung mit Pfeil 9243">
            <a:extLst>
              <a:ext uri="{FF2B5EF4-FFF2-40B4-BE49-F238E27FC236}">
                <a16:creationId xmlns:a16="http://schemas.microsoft.com/office/drawing/2014/main" id="{13540CBB-F53C-4BDA-98E8-BD613C8B5566}"/>
              </a:ext>
            </a:extLst>
          </p:cNvPr>
          <p:cNvCxnSpPr>
            <a:cxnSpLocks/>
            <a:stCxn id="153" idx="1"/>
          </p:cNvCxnSpPr>
          <p:nvPr/>
        </p:nvCxnSpPr>
        <p:spPr>
          <a:xfrm flipH="1" flipV="1">
            <a:off x="5892650" y="5891954"/>
            <a:ext cx="397326" cy="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0" name="Gruppieren 169">
            <a:extLst>
              <a:ext uri="{FF2B5EF4-FFF2-40B4-BE49-F238E27FC236}">
                <a16:creationId xmlns:a16="http://schemas.microsoft.com/office/drawing/2014/main" id="{E1EB567A-E762-4026-BBE1-E309EA9C665B}"/>
              </a:ext>
            </a:extLst>
          </p:cNvPr>
          <p:cNvGrpSpPr/>
          <p:nvPr/>
        </p:nvGrpSpPr>
        <p:grpSpPr>
          <a:xfrm>
            <a:off x="4398104" y="5358777"/>
            <a:ext cx="1488101" cy="1303470"/>
            <a:chOff x="6016536" y="468241"/>
            <a:chExt cx="2193199" cy="1547932"/>
          </a:xfrm>
        </p:grpSpPr>
        <p:sp>
          <p:nvSpPr>
            <p:cNvPr id="171" name="Ellipse 170">
              <a:extLst>
                <a:ext uri="{FF2B5EF4-FFF2-40B4-BE49-F238E27FC236}">
                  <a16:creationId xmlns:a16="http://schemas.microsoft.com/office/drawing/2014/main" id="{B067ADFA-C7D7-478E-8C9B-47803DA590F2}"/>
                </a:ext>
              </a:extLst>
            </p:cNvPr>
            <p:cNvSpPr/>
            <p:nvPr/>
          </p:nvSpPr>
          <p:spPr>
            <a:xfrm>
              <a:off x="6016536" y="468241"/>
              <a:ext cx="2193199" cy="12319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Textfeld 172">
              <a:extLst>
                <a:ext uri="{FF2B5EF4-FFF2-40B4-BE49-F238E27FC236}">
                  <a16:creationId xmlns:a16="http://schemas.microsoft.com/office/drawing/2014/main" id="{B6B5AE98-FCF7-4690-BD5F-E7F6D709415E}"/>
                </a:ext>
              </a:extLst>
            </p:cNvPr>
            <p:cNvSpPr txBox="1"/>
            <p:nvPr/>
          </p:nvSpPr>
          <p:spPr>
            <a:xfrm>
              <a:off x="6201323" y="905781"/>
              <a:ext cx="1823624" cy="365500"/>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400" dirty="0"/>
                <a:t>Label: Y</a:t>
              </a:r>
              <a:r>
                <a:rPr lang="de-DE" sz="1400" baseline="-25000" dirty="0"/>
                <a:t>conf</a:t>
              </a:r>
              <a:endParaRPr lang="en-GB" sz="1400" dirty="0"/>
            </a:p>
          </p:txBody>
        </p:sp>
        <p:sp>
          <p:nvSpPr>
            <p:cNvPr id="174" name="Textfeld 173">
              <a:extLst>
                <a:ext uri="{FF2B5EF4-FFF2-40B4-BE49-F238E27FC236}">
                  <a16:creationId xmlns:a16="http://schemas.microsoft.com/office/drawing/2014/main" id="{5A9C37DB-C984-41D5-A741-C1A9425F1466}"/>
                </a:ext>
              </a:extLst>
            </p:cNvPr>
            <p:cNvSpPr txBox="1"/>
            <p:nvPr/>
          </p:nvSpPr>
          <p:spPr>
            <a:xfrm>
              <a:off x="6494754" y="1646841"/>
              <a:ext cx="1384574" cy="369332"/>
            </a:xfrm>
            <a:prstGeom prst="rect">
              <a:avLst/>
            </a:prstGeom>
            <a:noFill/>
          </p:spPr>
          <p:txBody>
            <a:bodyPr wrap="square" rtlCol="0">
              <a:spAutoFit/>
            </a:bodyPr>
            <a:lstStyle/>
            <a:p>
              <a:r>
                <a:rPr lang="de-DE" dirty="0"/>
                <a:t>Output</a:t>
              </a:r>
              <a:endParaRPr lang="en-GB" dirty="0"/>
            </a:p>
          </p:txBody>
        </p:sp>
      </p:grpSp>
      <p:sp>
        <p:nvSpPr>
          <p:cNvPr id="175" name="Geschweifte Klammer links 174">
            <a:extLst>
              <a:ext uri="{FF2B5EF4-FFF2-40B4-BE49-F238E27FC236}">
                <a16:creationId xmlns:a16="http://schemas.microsoft.com/office/drawing/2014/main" id="{FADAED3F-153D-4DF1-83ED-F7FE8023E535}"/>
              </a:ext>
            </a:extLst>
          </p:cNvPr>
          <p:cNvSpPr/>
          <p:nvPr/>
        </p:nvSpPr>
        <p:spPr>
          <a:xfrm rot="10800000">
            <a:off x="7908857" y="5260772"/>
            <a:ext cx="251916" cy="1280780"/>
          </a:xfrm>
          <a:prstGeom prst="leftBrace">
            <a:avLst>
              <a:gd name="adj1" fmla="val 8333"/>
              <a:gd name="adj2" fmla="val 5363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36" name="Textfeld 135">
            <a:extLst>
              <a:ext uri="{FF2B5EF4-FFF2-40B4-BE49-F238E27FC236}">
                <a16:creationId xmlns:a16="http://schemas.microsoft.com/office/drawing/2014/main" id="{4DCCD2D6-E86E-4006-9A97-AF8A081AF197}"/>
              </a:ext>
            </a:extLst>
          </p:cNvPr>
          <p:cNvSpPr txBox="1"/>
          <p:nvPr/>
        </p:nvSpPr>
        <p:spPr>
          <a:xfrm>
            <a:off x="1523234" y="4710959"/>
            <a:ext cx="1054538" cy="369332"/>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dirty="0"/>
              <a:t>M_TLF</a:t>
            </a:r>
            <a:endParaRPr lang="en-GB" dirty="0"/>
          </a:p>
        </p:txBody>
      </p:sp>
      <p:sp>
        <p:nvSpPr>
          <p:cNvPr id="177" name="Textfeld 176">
            <a:extLst>
              <a:ext uri="{FF2B5EF4-FFF2-40B4-BE49-F238E27FC236}">
                <a16:creationId xmlns:a16="http://schemas.microsoft.com/office/drawing/2014/main" id="{AD475342-7969-478C-8671-0100811FE502}"/>
              </a:ext>
            </a:extLst>
          </p:cNvPr>
          <p:cNvSpPr txBox="1"/>
          <p:nvPr/>
        </p:nvSpPr>
        <p:spPr>
          <a:xfrm>
            <a:off x="8160772" y="5608774"/>
            <a:ext cx="907813" cy="338554"/>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sz="1600" dirty="0"/>
              <a:t>M_Conf</a:t>
            </a:r>
            <a:endParaRPr lang="en-GB" sz="1600" dirty="0"/>
          </a:p>
        </p:txBody>
      </p:sp>
      <p:sp>
        <p:nvSpPr>
          <p:cNvPr id="96" name="Textfeld 95">
            <a:extLst>
              <a:ext uri="{FF2B5EF4-FFF2-40B4-BE49-F238E27FC236}">
                <a16:creationId xmlns:a16="http://schemas.microsoft.com/office/drawing/2014/main" id="{2446A619-DA47-4A60-87A2-CFED26D0BAE5}"/>
              </a:ext>
            </a:extLst>
          </p:cNvPr>
          <p:cNvSpPr txBox="1"/>
          <p:nvPr/>
        </p:nvSpPr>
        <p:spPr>
          <a:xfrm>
            <a:off x="4349815" y="2491381"/>
            <a:ext cx="967867" cy="292388"/>
          </a:xfrm>
          <a:prstGeom prst="rect">
            <a:avLst/>
          </a:prstGeom>
          <a:noFill/>
        </p:spPr>
        <p:txBody>
          <a:bodyPr wrap="square" rtlCol="0">
            <a:spAutoFit/>
          </a:bodyPr>
          <a:lstStyle/>
          <a:p>
            <a:r>
              <a:rPr lang="de-DE" sz="1300" dirty="0"/>
              <a:t>Sample 2</a:t>
            </a:r>
            <a:endParaRPr lang="en-GB" sz="1300" dirty="0"/>
          </a:p>
        </p:txBody>
      </p:sp>
      <p:cxnSp>
        <p:nvCxnSpPr>
          <p:cNvPr id="97" name="Gerader Verbinder 96">
            <a:extLst>
              <a:ext uri="{FF2B5EF4-FFF2-40B4-BE49-F238E27FC236}">
                <a16:creationId xmlns:a16="http://schemas.microsoft.com/office/drawing/2014/main" id="{AF1D5DF9-2F8E-429B-823F-F24D95F3ECC8}"/>
              </a:ext>
            </a:extLst>
          </p:cNvPr>
          <p:cNvCxnSpPr/>
          <p:nvPr/>
        </p:nvCxnSpPr>
        <p:spPr>
          <a:xfrm>
            <a:off x="5169587" y="2924286"/>
            <a:ext cx="1332000" cy="0"/>
          </a:xfrm>
          <a:prstGeom prst="line">
            <a:avLst/>
          </a:prstGeom>
        </p:spPr>
        <p:style>
          <a:lnRef idx="1">
            <a:schemeClr val="dk1"/>
          </a:lnRef>
          <a:fillRef idx="0">
            <a:schemeClr val="dk1"/>
          </a:fillRef>
          <a:effectRef idx="0">
            <a:schemeClr val="dk1"/>
          </a:effectRef>
          <a:fontRef idx="minor">
            <a:schemeClr val="tx1"/>
          </a:fontRef>
        </p:style>
      </p:cxnSp>
      <p:sp>
        <p:nvSpPr>
          <p:cNvPr id="99" name="Textfeld 98">
            <a:extLst>
              <a:ext uri="{FF2B5EF4-FFF2-40B4-BE49-F238E27FC236}">
                <a16:creationId xmlns:a16="http://schemas.microsoft.com/office/drawing/2014/main" id="{79DD34BD-485D-437B-B48A-18BE9B8135E0}"/>
              </a:ext>
            </a:extLst>
          </p:cNvPr>
          <p:cNvSpPr txBox="1"/>
          <p:nvPr/>
        </p:nvSpPr>
        <p:spPr>
          <a:xfrm>
            <a:off x="4346767" y="2707789"/>
            <a:ext cx="967867" cy="292388"/>
          </a:xfrm>
          <a:prstGeom prst="rect">
            <a:avLst/>
          </a:prstGeom>
          <a:noFill/>
        </p:spPr>
        <p:txBody>
          <a:bodyPr wrap="square" rtlCol="0">
            <a:spAutoFit/>
          </a:bodyPr>
          <a:lstStyle/>
          <a:p>
            <a:r>
              <a:rPr lang="de-DE" sz="1300" dirty="0"/>
              <a:t>Sample 3</a:t>
            </a:r>
            <a:endParaRPr lang="en-GB" sz="1300" dirty="0"/>
          </a:p>
        </p:txBody>
      </p:sp>
      <p:cxnSp>
        <p:nvCxnSpPr>
          <p:cNvPr id="101" name="Gerader Verbinder 100">
            <a:extLst>
              <a:ext uri="{FF2B5EF4-FFF2-40B4-BE49-F238E27FC236}">
                <a16:creationId xmlns:a16="http://schemas.microsoft.com/office/drawing/2014/main" id="{5430907D-4767-44CA-935C-81B17CCB2361}"/>
              </a:ext>
            </a:extLst>
          </p:cNvPr>
          <p:cNvCxnSpPr>
            <a:cxnSpLocks/>
          </p:cNvCxnSpPr>
          <p:nvPr/>
        </p:nvCxnSpPr>
        <p:spPr>
          <a:xfrm>
            <a:off x="6779930" y="2926707"/>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02" name="Gerader Verbinder 101">
            <a:extLst>
              <a:ext uri="{FF2B5EF4-FFF2-40B4-BE49-F238E27FC236}">
                <a16:creationId xmlns:a16="http://schemas.microsoft.com/office/drawing/2014/main" id="{370447F6-F8D4-4CB5-8E83-D669BD254A9A}"/>
              </a:ext>
            </a:extLst>
          </p:cNvPr>
          <p:cNvCxnSpPr>
            <a:cxnSpLocks/>
          </p:cNvCxnSpPr>
          <p:nvPr/>
        </p:nvCxnSpPr>
        <p:spPr>
          <a:xfrm>
            <a:off x="7446855" y="2920184"/>
            <a:ext cx="240948" cy="0"/>
          </a:xfrm>
          <a:prstGeom prst="line">
            <a:avLst/>
          </a:prstGeom>
        </p:spPr>
        <p:style>
          <a:lnRef idx="1">
            <a:schemeClr val="dk1"/>
          </a:lnRef>
          <a:fillRef idx="0">
            <a:schemeClr val="dk1"/>
          </a:fillRef>
          <a:effectRef idx="0">
            <a:schemeClr val="dk1"/>
          </a:effectRef>
          <a:fontRef idx="minor">
            <a:schemeClr val="tx1"/>
          </a:fontRef>
        </p:style>
      </p:cxnSp>
      <p:sp>
        <p:nvSpPr>
          <p:cNvPr id="103" name="Textfeld 102">
            <a:extLst>
              <a:ext uri="{FF2B5EF4-FFF2-40B4-BE49-F238E27FC236}">
                <a16:creationId xmlns:a16="http://schemas.microsoft.com/office/drawing/2014/main" id="{BAD636C4-D38E-431C-8E6C-586C9894C590}"/>
              </a:ext>
            </a:extLst>
          </p:cNvPr>
          <p:cNvSpPr txBox="1"/>
          <p:nvPr/>
        </p:nvSpPr>
        <p:spPr>
          <a:xfrm>
            <a:off x="6757579" y="2720168"/>
            <a:ext cx="269626" cy="276999"/>
          </a:xfrm>
          <a:prstGeom prst="rect">
            <a:avLst/>
          </a:prstGeom>
          <a:noFill/>
        </p:spPr>
        <p:txBody>
          <a:bodyPr wrap="none" rtlCol="0">
            <a:spAutoFit/>
          </a:bodyPr>
          <a:lstStyle/>
          <a:p>
            <a:pPr algn="ctr"/>
            <a:r>
              <a:rPr lang="de-DE" sz="1200" dirty="0"/>
              <a:t>0</a:t>
            </a:r>
            <a:endParaRPr lang="en-GB" sz="1200" dirty="0"/>
          </a:p>
        </p:txBody>
      </p:sp>
      <p:sp>
        <p:nvSpPr>
          <p:cNvPr id="104" name="Textfeld 103">
            <a:extLst>
              <a:ext uri="{FF2B5EF4-FFF2-40B4-BE49-F238E27FC236}">
                <a16:creationId xmlns:a16="http://schemas.microsoft.com/office/drawing/2014/main" id="{D81F864B-9BEE-4EC8-95B8-75351F382DC5}"/>
              </a:ext>
            </a:extLst>
          </p:cNvPr>
          <p:cNvSpPr txBox="1"/>
          <p:nvPr/>
        </p:nvSpPr>
        <p:spPr>
          <a:xfrm>
            <a:off x="7415360" y="2686213"/>
            <a:ext cx="269626" cy="276999"/>
          </a:xfrm>
          <a:prstGeom prst="rect">
            <a:avLst/>
          </a:prstGeom>
          <a:noFill/>
        </p:spPr>
        <p:txBody>
          <a:bodyPr wrap="none" rtlCol="0">
            <a:spAutoFit/>
          </a:bodyPr>
          <a:lstStyle/>
          <a:p>
            <a:pPr algn="ctr"/>
            <a:r>
              <a:rPr lang="de-DE" sz="1200" dirty="0"/>
              <a:t>1</a:t>
            </a:r>
            <a:endParaRPr lang="en-GB" sz="1200" dirty="0"/>
          </a:p>
        </p:txBody>
      </p:sp>
      <p:sp>
        <p:nvSpPr>
          <p:cNvPr id="107" name="Textfeld 106">
            <a:extLst>
              <a:ext uri="{FF2B5EF4-FFF2-40B4-BE49-F238E27FC236}">
                <a16:creationId xmlns:a16="http://schemas.microsoft.com/office/drawing/2014/main" id="{7021AD05-BD56-4113-9051-3D7772B0F42B}"/>
              </a:ext>
            </a:extLst>
          </p:cNvPr>
          <p:cNvSpPr txBox="1"/>
          <p:nvPr/>
        </p:nvSpPr>
        <p:spPr>
          <a:xfrm>
            <a:off x="8191431" y="2692122"/>
            <a:ext cx="269626" cy="276999"/>
          </a:xfrm>
          <a:prstGeom prst="rect">
            <a:avLst/>
          </a:prstGeom>
          <a:noFill/>
        </p:spPr>
        <p:txBody>
          <a:bodyPr wrap="none" rtlCol="0">
            <a:spAutoFit/>
          </a:bodyPr>
          <a:lstStyle/>
          <a:p>
            <a:pPr algn="ctr"/>
            <a:r>
              <a:rPr lang="de-DE" sz="1200" dirty="0"/>
              <a:t>0</a:t>
            </a:r>
            <a:endParaRPr lang="en-GB" sz="1200" dirty="0"/>
          </a:p>
        </p:txBody>
      </p:sp>
      <p:cxnSp>
        <p:nvCxnSpPr>
          <p:cNvPr id="109" name="Gerader Verbinder 108">
            <a:extLst>
              <a:ext uri="{FF2B5EF4-FFF2-40B4-BE49-F238E27FC236}">
                <a16:creationId xmlns:a16="http://schemas.microsoft.com/office/drawing/2014/main" id="{BCF0E79B-8A46-4023-8068-D103B840109E}"/>
              </a:ext>
            </a:extLst>
          </p:cNvPr>
          <p:cNvCxnSpPr>
            <a:cxnSpLocks/>
          </p:cNvCxnSpPr>
          <p:nvPr/>
        </p:nvCxnSpPr>
        <p:spPr>
          <a:xfrm>
            <a:off x="8201194" y="291874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0" name="Textfeld 109">
            <a:extLst>
              <a:ext uri="{FF2B5EF4-FFF2-40B4-BE49-F238E27FC236}">
                <a16:creationId xmlns:a16="http://schemas.microsoft.com/office/drawing/2014/main" id="{17F8AF7E-C617-4AA1-A54E-E061B7204E3D}"/>
              </a:ext>
            </a:extLst>
          </p:cNvPr>
          <p:cNvSpPr txBox="1"/>
          <p:nvPr/>
        </p:nvSpPr>
        <p:spPr>
          <a:xfrm>
            <a:off x="6763675" y="4216736"/>
            <a:ext cx="269626" cy="276999"/>
          </a:xfrm>
          <a:prstGeom prst="rect">
            <a:avLst/>
          </a:prstGeom>
          <a:noFill/>
        </p:spPr>
        <p:txBody>
          <a:bodyPr wrap="none" rtlCol="0">
            <a:spAutoFit/>
          </a:bodyPr>
          <a:lstStyle/>
          <a:p>
            <a:pPr algn="ctr"/>
            <a:r>
              <a:rPr lang="de-DE" sz="1200" dirty="0"/>
              <a:t>1</a:t>
            </a:r>
            <a:endParaRPr lang="en-GB" sz="1200" dirty="0"/>
          </a:p>
        </p:txBody>
      </p:sp>
      <p:sp>
        <p:nvSpPr>
          <p:cNvPr id="131" name="Textfeld 130">
            <a:extLst>
              <a:ext uri="{FF2B5EF4-FFF2-40B4-BE49-F238E27FC236}">
                <a16:creationId xmlns:a16="http://schemas.microsoft.com/office/drawing/2014/main" id="{DD7C957F-B27B-4269-98DA-1680630CF705}"/>
              </a:ext>
            </a:extLst>
          </p:cNvPr>
          <p:cNvSpPr txBox="1"/>
          <p:nvPr/>
        </p:nvSpPr>
        <p:spPr>
          <a:xfrm>
            <a:off x="7421456" y="4201069"/>
            <a:ext cx="269626" cy="276999"/>
          </a:xfrm>
          <a:prstGeom prst="rect">
            <a:avLst/>
          </a:prstGeom>
          <a:noFill/>
        </p:spPr>
        <p:txBody>
          <a:bodyPr wrap="none" rtlCol="0">
            <a:spAutoFit/>
          </a:bodyPr>
          <a:lstStyle/>
          <a:p>
            <a:pPr algn="ctr"/>
            <a:r>
              <a:rPr lang="de-DE" sz="1200" dirty="0"/>
              <a:t>1</a:t>
            </a:r>
            <a:endParaRPr lang="en-GB" sz="1200" dirty="0"/>
          </a:p>
        </p:txBody>
      </p:sp>
      <p:sp>
        <p:nvSpPr>
          <p:cNvPr id="132" name="Textfeld 131">
            <a:extLst>
              <a:ext uri="{FF2B5EF4-FFF2-40B4-BE49-F238E27FC236}">
                <a16:creationId xmlns:a16="http://schemas.microsoft.com/office/drawing/2014/main" id="{65E04C09-8D09-4EF2-86F7-C58FC9018B5A}"/>
              </a:ext>
            </a:extLst>
          </p:cNvPr>
          <p:cNvSpPr txBox="1"/>
          <p:nvPr/>
        </p:nvSpPr>
        <p:spPr>
          <a:xfrm>
            <a:off x="8197527" y="4188690"/>
            <a:ext cx="269626" cy="276999"/>
          </a:xfrm>
          <a:prstGeom prst="rect">
            <a:avLst/>
          </a:prstGeom>
          <a:noFill/>
        </p:spPr>
        <p:txBody>
          <a:bodyPr wrap="none" rtlCol="0">
            <a:spAutoFit/>
          </a:bodyPr>
          <a:lstStyle/>
          <a:p>
            <a:pPr algn="ctr"/>
            <a:r>
              <a:rPr lang="de-DE" sz="1200" dirty="0"/>
              <a:t>1</a:t>
            </a:r>
            <a:endParaRPr lang="en-GB" sz="1200" dirty="0"/>
          </a:p>
        </p:txBody>
      </p:sp>
    </p:spTree>
    <p:extLst>
      <p:ext uri="{BB962C8B-B14F-4D97-AF65-F5344CB8AC3E}">
        <p14:creationId xmlns:p14="http://schemas.microsoft.com/office/powerpoint/2010/main" val="197319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a:xfrm>
            <a:off x="141398" y="621801"/>
            <a:ext cx="8642350" cy="864000"/>
          </a:xfrm>
        </p:spPr>
        <p:txBody>
          <a:bodyPr/>
          <a:lstStyle/>
          <a:p>
            <a:r>
              <a:rPr lang="de-DE" dirty="0"/>
              <a:t>Architecture at Use</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14</a:t>
            </a:fld>
            <a:r>
              <a:rPr lang="de-DE">
                <a:ea typeface="Verdana"/>
                <a:cs typeface="Verdana"/>
              </a:rPr>
              <a:t>│</a:t>
            </a:r>
            <a:endParaRPr lang="de-DE" dirty="0"/>
          </a:p>
        </p:txBody>
      </p:sp>
      <p:grpSp>
        <p:nvGrpSpPr>
          <p:cNvPr id="54" name="Gruppieren 53">
            <a:extLst>
              <a:ext uri="{FF2B5EF4-FFF2-40B4-BE49-F238E27FC236}">
                <a16:creationId xmlns:a16="http://schemas.microsoft.com/office/drawing/2014/main" id="{0CA5BBBB-C2EA-4140-813F-D0A69A018455}"/>
              </a:ext>
            </a:extLst>
          </p:cNvPr>
          <p:cNvGrpSpPr/>
          <p:nvPr/>
        </p:nvGrpSpPr>
        <p:grpSpPr>
          <a:xfrm>
            <a:off x="5077877" y="3256690"/>
            <a:ext cx="1039537" cy="658800"/>
            <a:chOff x="5007957" y="675704"/>
            <a:chExt cx="1646994" cy="658800"/>
          </a:xfrm>
        </p:grpSpPr>
        <p:sp>
          <p:nvSpPr>
            <p:cNvPr id="55" name="Ellipse 54">
              <a:extLst>
                <a:ext uri="{FF2B5EF4-FFF2-40B4-BE49-F238E27FC236}">
                  <a16:creationId xmlns:a16="http://schemas.microsoft.com/office/drawing/2014/main" id="{4E5BDD00-1FBA-40CC-8F25-417D0A22139F}"/>
                </a:ext>
              </a:extLst>
            </p:cNvPr>
            <p:cNvSpPr/>
            <p:nvPr/>
          </p:nvSpPr>
          <p:spPr>
            <a:xfrm>
              <a:off x="5007957" y="675704"/>
              <a:ext cx="1646994" cy="658800"/>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feld 55">
              <a:extLst>
                <a:ext uri="{FF2B5EF4-FFF2-40B4-BE49-F238E27FC236}">
                  <a16:creationId xmlns:a16="http://schemas.microsoft.com/office/drawing/2014/main" id="{5F5F0667-15D7-4A8D-BE35-C5A2E4523952}"/>
                </a:ext>
              </a:extLst>
            </p:cNvPr>
            <p:cNvSpPr txBox="1"/>
            <p:nvPr/>
          </p:nvSpPr>
          <p:spPr>
            <a:xfrm>
              <a:off x="5414032" y="833906"/>
              <a:ext cx="864805" cy="307777"/>
            </a:xfrm>
            <a:prstGeom prst="rect">
              <a:avLst/>
            </a:prstGeom>
            <a:noFill/>
            <a:ln w="9525"/>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conf</a:t>
              </a:r>
              <a:endParaRPr lang="en-GB" sz="1400" dirty="0"/>
            </a:p>
          </p:txBody>
        </p:sp>
      </p:grpSp>
      <p:sp>
        <p:nvSpPr>
          <p:cNvPr id="4" name="Textfeld 3">
            <a:extLst>
              <a:ext uri="{FF2B5EF4-FFF2-40B4-BE49-F238E27FC236}">
                <a16:creationId xmlns:a16="http://schemas.microsoft.com/office/drawing/2014/main" id="{34748BB4-D0E1-4572-B811-82F4FDDB66DD}"/>
              </a:ext>
            </a:extLst>
          </p:cNvPr>
          <p:cNvSpPr txBox="1"/>
          <p:nvPr/>
        </p:nvSpPr>
        <p:spPr>
          <a:xfrm>
            <a:off x="626028" y="3371651"/>
            <a:ext cx="925553"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r>
              <a:rPr lang="de-DE" dirty="0"/>
              <a:t/>
            </a:r>
            <a:br>
              <a:rPr lang="de-DE" dirty="0"/>
            </a:br>
            <a:r>
              <a:rPr lang="de-DE" dirty="0"/>
              <a:t>M_TLF</a:t>
            </a:r>
            <a:br>
              <a:rPr lang="de-DE" dirty="0"/>
            </a:br>
            <a:r>
              <a:rPr lang="de-DE" sz="1000" dirty="0"/>
              <a:t> </a:t>
            </a:r>
            <a:endParaRPr lang="en-GB" sz="1000" dirty="0"/>
          </a:p>
        </p:txBody>
      </p:sp>
      <p:sp>
        <p:nvSpPr>
          <p:cNvPr id="37" name="Textfeld 36">
            <a:extLst>
              <a:ext uri="{FF2B5EF4-FFF2-40B4-BE49-F238E27FC236}">
                <a16:creationId xmlns:a16="http://schemas.microsoft.com/office/drawing/2014/main" id="{214DC276-1426-4575-9B76-7FC9C83F573B}"/>
              </a:ext>
            </a:extLst>
          </p:cNvPr>
          <p:cNvSpPr txBox="1"/>
          <p:nvPr/>
        </p:nvSpPr>
        <p:spPr>
          <a:xfrm>
            <a:off x="3943172" y="4273975"/>
            <a:ext cx="1851356" cy="276999"/>
          </a:xfrm>
          <a:prstGeom prst="rect">
            <a:avLst/>
          </a:prstGeom>
          <a:noFill/>
        </p:spPr>
        <p:txBody>
          <a:bodyPr wrap="square" rtlCol="0">
            <a:spAutoFit/>
          </a:bodyPr>
          <a:lstStyle/>
          <a:p>
            <a:pPr algn="ctr"/>
            <a:r>
              <a:rPr lang="de-DE" sz="1200" dirty="0"/>
              <a:t>predict confidence</a:t>
            </a:r>
            <a:endParaRPr lang="en-GB" sz="1200" dirty="0"/>
          </a:p>
        </p:txBody>
      </p:sp>
      <p:grpSp>
        <p:nvGrpSpPr>
          <p:cNvPr id="142" name="Gruppieren 141">
            <a:extLst>
              <a:ext uri="{FF2B5EF4-FFF2-40B4-BE49-F238E27FC236}">
                <a16:creationId xmlns:a16="http://schemas.microsoft.com/office/drawing/2014/main" id="{29D77E13-F1AD-4379-B19B-9802E96ACF8E}"/>
              </a:ext>
            </a:extLst>
          </p:cNvPr>
          <p:cNvGrpSpPr/>
          <p:nvPr/>
        </p:nvGrpSpPr>
        <p:grpSpPr>
          <a:xfrm>
            <a:off x="2303717" y="2798220"/>
            <a:ext cx="2386159" cy="592615"/>
            <a:chOff x="1551672" y="3429829"/>
            <a:chExt cx="2386159" cy="501203"/>
          </a:xfrm>
        </p:grpSpPr>
        <p:grpSp>
          <p:nvGrpSpPr>
            <p:cNvPr id="45" name="Gruppieren 44">
              <a:extLst>
                <a:ext uri="{FF2B5EF4-FFF2-40B4-BE49-F238E27FC236}">
                  <a16:creationId xmlns:a16="http://schemas.microsoft.com/office/drawing/2014/main" id="{50CB4AD0-9CCC-425D-ABDB-95E873D56E0E}"/>
                </a:ext>
              </a:extLst>
            </p:cNvPr>
            <p:cNvGrpSpPr/>
            <p:nvPr/>
          </p:nvGrpSpPr>
          <p:grpSpPr>
            <a:xfrm rot="16200000">
              <a:off x="2543891" y="2493128"/>
              <a:ext cx="281502" cy="2154905"/>
              <a:chOff x="8186171" y="2291056"/>
              <a:chExt cx="281502" cy="2154905"/>
            </a:xfrm>
          </p:grpSpPr>
          <p:sp>
            <p:nvSpPr>
              <p:cNvPr id="90" name="Rechteck 89">
                <a:extLst>
                  <a:ext uri="{FF2B5EF4-FFF2-40B4-BE49-F238E27FC236}">
                    <a16:creationId xmlns:a16="http://schemas.microsoft.com/office/drawing/2014/main" id="{95C5C1C1-7965-4965-AA00-24E394DB571D}"/>
                  </a:ext>
                </a:extLst>
              </p:cNvPr>
              <p:cNvSpPr/>
              <p:nvPr/>
            </p:nvSpPr>
            <p:spPr>
              <a:xfrm>
                <a:off x="8209400" y="2316725"/>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91" name="Gerader Verbinder 90">
                <a:extLst>
                  <a:ext uri="{FF2B5EF4-FFF2-40B4-BE49-F238E27FC236}">
                    <a16:creationId xmlns:a16="http://schemas.microsoft.com/office/drawing/2014/main" id="{93471351-09A3-4FDD-9FD5-12F987817005}"/>
                  </a:ext>
                </a:extLst>
              </p:cNvPr>
              <p:cNvCxnSpPr>
                <a:cxnSpLocks/>
              </p:cNvCxnSpPr>
              <p:nvPr/>
            </p:nvCxnSpPr>
            <p:spPr>
              <a:xfrm>
                <a:off x="8209400" y="4231935"/>
                <a:ext cx="240948" cy="0"/>
              </a:xfrm>
              <a:prstGeom prst="line">
                <a:avLst/>
              </a:prstGeom>
            </p:spPr>
            <p:style>
              <a:lnRef idx="1">
                <a:schemeClr val="dk1"/>
              </a:lnRef>
              <a:fillRef idx="0">
                <a:schemeClr val="dk1"/>
              </a:fillRef>
              <a:effectRef idx="0">
                <a:schemeClr val="dk1"/>
              </a:effectRef>
              <a:fontRef idx="minor">
                <a:schemeClr val="tx1"/>
              </a:fontRef>
            </p:style>
          </p:cxnSp>
          <p:sp>
            <p:nvSpPr>
              <p:cNvPr id="92" name="Textfeld 91">
                <a:extLst>
                  <a:ext uri="{FF2B5EF4-FFF2-40B4-BE49-F238E27FC236}">
                    <a16:creationId xmlns:a16="http://schemas.microsoft.com/office/drawing/2014/main" id="{2EB2A6F9-5891-469C-9057-75A44FA05E89}"/>
                  </a:ext>
                </a:extLst>
              </p:cNvPr>
              <p:cNvSpPr txBox="1"/>
              <p:nvPr/>
            </p:nvSpPr>
            <p:spPr>
              <a:xfrm rot="5400000">
                <a:off x="8189858" y="2287369"/>
                <a:ext cx="269626" cy="276999"/>
              </a:xfrm>
              <a:prstGeom prst="rect">
                <a:avLst/>
              </a:prstGeom>
              <a:noFill/>
            </p:spPr>
            <p:txBody>
              <a:bodyPr wrap="none" rtlCol="0">
                <a:spAutoFit/>
              </a:bodyPr>
              <a:lstStyle/>
              <a:p>
                <a:pPr algn="ctr"/>
                <a:r>
                  <a:rPr lang="de-DE" sz="1200" dirty="0"/>
                  <a:t>1</a:t>
                </a:r>
                <a:endParaRPr lang="en-GB" sz="1200" dirty="0"/>
              </a:p>
            </p:txBody>
          </p:sp>
          <p:sp>
            <p:nvSpPr>
              <p:cNvPr id="93" name="Textfeld 92">
                <a:extLst>
                  <a:ext uri="{FF2B5EF4-FFF2-40B4-BE49-F238E27FC236}">
                    <a16:creationId xmlns:a16="http://schemas.microsoft.com/office/drawing/2014/main" id="{32FF2F6F-EBE1-4B0F-B562-0EF3D286585A}"/>
                  </a:ext>
                </a:extLst>
              </p:cNvPr>
              <p:cNvSpPr txBox="1"/>
              <p:nvPr/>
            </p:nvSpPr>
            <p:spPr>
              <a:xfrm rot="5400000">
                <a:off x="8194361" y="2487531"/>
                <a:ext cx="269626" cy="276999"/>
              </a:xfrm>
              <a:prstGeom prst="rect">
                <a:avLst/>
              </a:prstGeom>
              <a:noFill/>
            </p:spPr>
            <p:txBody>
              <a:bodyPr wrap="none" rtlCol="0">
                <a:spAutoFit/>
              </a:bodyPr>
              <a:lstStyle/>
              <a:p>
                <a:pPr algn="ctr"/>
                <a:r>
                  <a:rPr lang="de-DE" sz="1200" dirty="0"/>
                  <a:t>0</a:t>
                </a:r>
                <a:endParaRPr lang="en-GB" sz="1200" dirty="0"/>
              </a:p>
            </p:txBody>
          </p:sp>
          <p:cxnSp>
            <p:nvCxnSpPr>
              <p:cNvPr id="94" name="Gerader Verbinder 93">
                <a:extLst>
                  <a:ext uri="{FF2B5EF4-FFF2-40B4-BE49-F238E27FC236}">
                    <a16:creationId xmlns:a16="http://schemas.microsoft.com/office/drawing/2014/main" id="{4192F0BC-2E90-434F-AF74-E07CD8461713}"/>
                  </a:ext>
                </a:extLst>
              </p:cNvPr>
              <p:cNvCxnSpPr>
                <a:cxnSpLocks/>
              </p:cNvCxnSpPr>
              <p:nvPr/>
            </p:nvCxnSpPr>
            <p:spPr>
              <a:xfrm>
                <a:off x="8204121" y="2733003"/>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95" name="Gerader Verbinder 94">
                <a:extLst>
                  <a:ext uri="{FF2B5EF4-FFF2-40B4-BE49-F238E27FC236}">
                    <a16:creationId xmlns:a16="http://schemas.microsoft.com/office/drawing/2014/main" id="{1143FF72-FC26-4ECB-8CA7-17718BB6CB9A}"/>
                  </a:ext>
                </a:extLst>
              </p:cNvPr>
              <p:cNvCxnSpPr>
                <a:cxnSpLocks/>
              </p:cNvCxnSpPr>
              <p:nvPr/>
            </p:nvCxnSpPr>
            <p:spPr>
              <a:xfrm>
                <a:off x="8209400" y="2525238"/>
                <a:ext cx="240948" cy="0"/>
              </a:xfrm>
              <a:prstGeom prst="line">
                <a:avLst/>
              </a:prstGeom>
            </p:spPr>
            <p:style>
              <a:lnRef idx="1">
                <a:schemeClr val="dk1"/>
              </a:lnRef>
              <a:fillRef idx="0">
                <a:schemeClr val="dk1"/>
              </a:fillRef>
              <a:effectRef idx="0">
                <a:schemeClr val="dk1"/>
              </a:effectRef>
              <a:fontRef idx="minor">
                <a:schemeClr val="tx1"/>
              </a:fontRef>
            </p:style>
          </p:cxnSp>
        </p:grpSp>
        <p:sp>
          <p:nvSpPr>
            <p:cNvPr id="96" name="Textfeld 95">
              <a:extLst>
                <a:ext uri="{FF2B5EF4-FFF2-40B4-BE49-F238E27FC236}">
                  <a16:creationId xmlns:a16="http://schemas.microsoft.com/office/drawing/2014/main" id="{CF6EC3A1-06F7-41BF-8972-E8E65F743D5D}"/>
                </a:ext>
              </a:extLst>
            </p:cNvPr>
            <p:cNvSpPr txBox="1"/>
            <p:nvPr/>
          </p:nvSpPr>
          <p:spPr>
            <a:xfrm>
              <a:off x="1551672" y="3650394"/>
              <a:ext cx="467590" cy="276999"/>
            </a:xfrm>
            <a:prstGeom prst="rect">
              <a:avLst/>
            </a:prstGeom>
            <a:noFill/>
          </p:spPr>
          <p:txBody>
            <a:bodyPr wrap="square" rtlCol="0">
              <a:spAutoFit/>
            </a:bodyPr>
            <a:lstStyle/>
            <a:p>
              <a:r>
                <a:rPr lang="de-DE" sz="1200" dirty="0"/>
                <a:t>M1</a:t>
              </a:r>
              <a:endParaRPr lang="en-GB" sz="1200" dirty="0"/>
            </a:p>
          </p:txBody>
        </p:sp>
        <p:sp>
          <p:nvSpPr>
            <p:cNvPr id="97" name="Textfeld 96">
              <a:extLst>
                <a:ext uri="{FF2B5EF4-FFF2-40B4-BE49-F238E27FC236}">
                  <a16:creationId xmlns:a16="http://schemas.microsoft.com/office/drawing/2014/main" id="{27C8D250-913C-4B5E-A97A-E10D414FD079}"/>
                </a:ext>
              </a:extLst>
            </p:cNvPr>
            <p:cNvSpPr txBox="1"/>
            <p:nvPr/>
          </p:nvSpPr>
          <p:spPr>
            <a:xfrm>
              <a:off x="1790769" y="3654033"/>
              <a:ext cx="467590" cy="276999"/>
            </a:xfrm>
            <a:prstGeom prst="rect">
              <a:avLst/>
            </a:prstGeom>
            <a:noFill/>
          </p:spPr>
          <p:txBody>
            <a:bodyPr wrap="square" rtlCol="0">
              <a:spAutoFit/>
            </a:bodyPr>
            <a:lstStyle/>
            <a:p>
              <a:r>
                <a:rPr lang="de-DE" sz="1200" dirty="0"/>
                <a:t>M2</a:t>
              </a:r>
              <a:endParaRPr lang="en-GB" sz="1200" dirty="0"/>
            </a:p>
          </p:txBody>
        </p:sp>
        <p:sp>
          <p:nvSpPr>
            <p:cNvPr id="98" name="Textfeld 97">
              <a:extLst>
                <a:ext uri="{FF2B5EF4-FFF2-40B4-BE49-F238E27FC236}">
                  <a16:creationId xmlns:a16="http://schemas.microsoft.com/office/drawing/2014/main" id="{590569D5-CA5C-4115-BBE6-C9C7E0609729}"/>
                </a:ext>
              </a:extLst>
            </p:cNvPr>
            <p:cNvSpPr txBox="1"/>
            <p:nvPr/>
          </p:nvSpPr>
          <p:spPr>
            <a:xfrm>
              <a:off x="3470241" y="3650394"/>
              <a:ext cx="467590" cy="276999"/>
            </a:xfrm>
            <a:prstGeom prst="rect">
              <a:avLst/>
            </a:prstGeom>
            <a:noFill/>
          </p:spPr>
          <p:txBody>
            <a:bodyPr wrap="square" rtlCol="0">
              <a:spAutoFit/>
            </a:bodyPr>
            <a:lstStyle/>
            <a:p>
              <a:r>
                <a:rPr lang="de-DE" sz="1200" dirty="0"/>
                <a:t>M9</a:t>
              </a:r>
              <a:endParaRPr lang="en-GB" sz="1200" dirty="0"/>
            </a:p>
          </p:txBody>
        </p:sp>
        <p:sp>
          <p:nvSpPr>
            <p:cNvPr id="99" name="Textfeld 98">
              <a:extLst>
                <a:ext uri="{FF2B5EF4-FFF2-40B4-BE49-F238E27FC236}">
                  <a16:creationId xmlns:a16="http://schemas.microsoft.com/office/drawing/2014/main" id="{ECEA2886-B4FD-436D-83B4-3B7F19FD0274}"/>
                </a:ext>
              </a:extLst>
            </p:cNvPr>
            <p:cNvSpPr txBox="1"/>
            <p:nvPr/>
          </p:nvSpPr>
          <p:spPr>
            <a:xfrm>
              <a:off x="3506389" y="3429829"/>
              <a:ext cx="269626" cy="276999"/>
            </a:xfrm>
            <a:prstGeom prst="rect">
              <a:avLst/>
            </a:prstGeom>
            <a:noFill/>
          </p:spPr>
          <p:txBody>
            <a:bodyPr wrap="none" rtlCol="0">
              <a:spAutoFit/>
            </a:bodyPr>
            <a:lstStyle/>
            <a:p>
              <a:pPr algn="ctr"/>
              <a:r>
                <a:rPr lang="de-DE" sz="1200" dirty="0"/>
                <a:t>0</a:t>
              </a:r>
              <a:endParaRPr lang="en-GB" sz="1200" dirty="0"/>
            </a:p>
          </p:txBody>
        </p:sp>
        <p:sp>
          <p:nvSpPr>
            <p:cNvPr id="100" name="Textfeld 99">
              <a:extLst>
                <a:ext uri="{FF2B5EF4-FFF2-40B4-BE49-F238E27FC236}">
                  <a16:creationId xmlns:a16="http://schemas.microsoft.com/office/drawing/2014/main" id="{20149BCE-37B8-42DC-91B5-5669905F2721}"/>
                </a:ext>
              </a:extLst>
            </p:cNvPr>
            <p:cNvSpPr txBox="1"/>
            <p:nvPr/>
          </p:nvSpPr>
          <p:spPr>
            <a:xfrm rot="16200000">
              <a:off x="2539493" y="3507584"/>
              <a:ext cx="276998"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101" name="Textfeld 100">
            <a:extLst>
              <a:ext uri="{FF2B5EF4-FFF2-40B4-BE49-F238E27FC236}">
                <a16:creationId xmlns:a16="http://schemas.microsoft.com/office/drawing/2014/main" id="{6921DC7F-DFC0-484C-9DDA-1A5328407651}"/>
              </a:ext>
            </a:extLst>
          </p:cNvPr>
          <p:cNvSpPr txBox="1"/>
          <p:nvPr/>
        </p:nvSpPr>
        <p:spPr>
          <a:xfrm>
            <a:off x="3223815" y="3931904"/>
            <a:ext cx="991894"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r>
              <a:rPr lang="de-DE" dirty="0"/>
              <a:t/>
            </a:r>
            <a:br>
              <a:rPr lang="de-DE" dirty="0"/>
            </a:br>
            <a:r>
              <a:rPr lang="de-DE" dirty="0"/>
              <a:t>M_Conf</a:t>
            </a:r>
            <a:br>
              <a:rPr lang="de-DE" dirty="0"/>
            </a:br>
            <a:r>
              <a:rPr lang="de-DE" sz="1000" dirty="0"/>
              <a:t> </a:t>
            </a:r>
            <a:endParaRPr lang="en-GB" sz="1000" dirty="0"/>
          </a:p>
        </p:txBody>
      </p:sp>
      <p:grpSp>
        <p:nvGrpSpPr>
          <p:cNvPr id="102" name="Gruppieren 101">
            <a:extLst>
              <a:ext uri="{FF2B5EF4-FFF2-40B4-BE49-F238E27FC236}">
                <a16:creationId xmlns:a16="http://schemas.microsoft.com/office/drawing/2014/main" id="{B585C9E6-8A18-451B-B29C-6DDE72134698}"/>
              </a:ext>
            </a:extLst>
          </p:cNvPr>
          <p:cNvGrpSpPr/>
          <p:nvPr/>
        </p:nvGrpSpPr>
        <p:grpSpPr>
          <a:xfrm>
            <a:off x="141398" y="1631331"/>
            <a:ext cx="1698352" cy="1254736"/>
            <a:chOff x="5688814" y="284968"/>
            <a:chExt cx="1698352" cy="1254736"/>
          </a:xfrm>
        </p:grpSpPr>
        <p:sp>
          <p:nvSpPr>
            <p:cNvPr id="103" name="Ellipse 102">
              <a:extLst>
                <a:ext uri="{FF2B5EF4-FFF2-40B4-BE49-F238E27FC236}">
                  <a16:creationId xmlns:a16="http://schemas.microsoft.com/office/drawing/2014/main" id="{4E5CDDB5-8FAF-4356-A706-12D94628E4BD}"/>
                </a:ext>
              </a:extLst>
            </p:cNvPr>
            <p:cNvSpPr/>
            <p:nvPr/>
          </p:nvSpPr>
          <p:spPr>
            <a:xfrm>
              <a:off x="5688814" y="675704"/>
              <a:ext cx="1698352" cy="86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feld 103">
              <a:extLst>
                <a:ext uri="{FF2B5EF4-FFF2-40B4-BE49-F238E27FC236}">
                  <a16:creationId xmlns:a16="http://schemas.microsoft.com/office/drawing/2014/main" id="{71EB9C69-9BBE-4F0B-9261-730B292FABB5}"/>
                </a:ext>
              </a:extLst>
            </p:cNvPr>
            <p:cNvSpPr txBox="1"/>
            <p:nvPr/>
          </p:nvSpPr>
          <p:spPr>
            <a:xfrm>
              <a:off x="5870234" y="946567"/>
              <a:ext cx="1358364" cy="276999"/>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new patient data</a:t>
              </a:r>
              <a:endParaRPr lang="en-GB" sz="1200" dirty="0"/>
            </a:p>
          </p:txBody>
        </p:sp>
        <p:sp>
          <p:nvSpPr>
            <p:cNvPr id="105" name="Textfeld 104">
              <a:extLst>
                <a:ext uri="{FF2B5EF4-FFF2-40B4-BE49-F238E27FC236}">
                  <a16:creationId xmlns:a16="http://schemas.microsoft.com/office/drawing/2014/main" id="{B05A4F48-324B-4F36-989C-96EDDB2154B0}"/>
                </a:ext>
              </a:extLst>
            </p:cNvPr>
            <p:cNvSpPr txBox="1"/>
            <p:nvPr/>
          </p:nvSpPr>
          <p:spPr>
            <a:xfrm>
              <a:off x="6191846" y="284968"/>
              <a:ext cx="692287" cy="369332"/>
            </a:xfrm>
            <a:prstGeom prst="rect">
              <a:avLst/>
            </a:prstGeom>
            <a:noFill/>
          </p:spPr>
          <p:txBody>
            <a:bodyPr wrap="square" rtlCol="0">
              <a:spAutoFit/>
            </a:bodyPr>
            <a:lstStyle/>
            <a:p>
              <a:r>
                <a:rPr lang="de-DE" dirty="0"/>
                <a:t>Input</a:t>
              </a:r>
              <a:endParaRPr lang="en-GB" dirty="0"/>
            </a:p>
          </p:txBody>
        </p:sp>
      </p:grpSp>
      <p:sp>
        <p:nvSpPr>
          <p:cNvPr id="137" name="Textfeld 136">
            <a:extLst>
              <a:ext uri="{FF2B5EF4-FFF2-40B4-BE49-F238E27FC236}">
                <a16:creationId xmlns:a16="http://schemas.microsoft.com/office/drawing/2014/main" id="{1246699C-2ED6-4371-A521-B8A49D4EE089}"/>
              </a:ext>
            </a:extLst>
          </p:cNvPr>
          <p:cNvSpPr txBox="1"/>
          <p:nvPr/>
        </p:nvSpPr>
        <p:spPr>
          <a:xfrm>
            <a:off x="1377428" y="3673193"/>
            <a:ext cx="1193246" cy="276999"/>
          </a:xfrm>
          <a:prstGeom prst="rect">
            <a:avLst/>
          </a:prstGeom>
          <a:noFill/>
        </p:spPr>
        <p:txBody>
          <a:bodyPr wrap="square" rtlCol="0">
            <a:spAutoFit/>
          </a:bodyPr>
          <a:lstStyle/>
          <a:p>
            <a:pPr algn="ctr"/>
            <a:r>
              <a:rPr lang="de-DE" sz="1200" dirty="0"/>
              <a:t>predict TLF</a:t>
            </a:r>
            <a:endParaRPr lang="en-GB" sz="1200" dirty="0"/>
          </a:p>
        </p:txBody>
      </p:sp>
      <p:cxnSp>
        <p:nvCxnSpPr>
          <p:cNvPr id="148" name="Verbinder: gewinkelt 147">
            <a:extLst>
              <a:ext uri="{FF2B5EF4-FFF2-40B4-BE49-F238E27FC236}">
                <a16:creationId xmlns:a16="http://schemas.microsoft.com/office/drawing/2014/main" id="{21C4D09F-D89C-4546-8FA1-6832FE45BDDE}"/>
              </a:ext>
            </a:extLst>
          </p:cNvPr>
          <p:cNvCxnSpPr>
            <a:cxnSpLocks/>
          </p:cNvCxnSpPr>
          <p:nvPr/>
        </p:nvCxnSpPr>
        <p:spPr>
          <a:xfrm flipV="1">
            <a:off x="1542437" y="2963629"/>
            <a:ext cx="800419" cy="746576"/>
          </a:xfrm>
          <a:prstGeom prst="bentConnector3">
            <a:avLst>
              <a:gd name="adj1" fmla="val 57997"/>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Verbinder: gewinkelt 151">
            <a:extLst>
              <a:ext uri="{FF2B5EF4-FFF2-40B4-BE49-F238E27FC236}">
                <a16:creationId xmlns:a16="http://schemas.microsoft.com/office/drawing/2014/main" id="{CD6DB383-15D0-40C7-92E6-3FEAEBD27FC6}"/>
              </a:ext>
            </a:extLst>
          </p:cNvPr>
          <p:cNvCxnSpPr>
            <a:cxnSpLocks/>
            <a:stCxn id="103" idx="6"/>
          </p:cNvCxnSpPr>
          <p:nvPr/>
        </p:nvCxnSpPr>
        <p:spPr>
          <a:xfrm>
            <a:off x="1839750" y="2454067"/>
            <a:ext cx="517329" cy="509562"/>
          </a:xfrm>
          <a:prstGeom prst="bentConnector3">
            <a:avLst>
              <a:gd name="adj1" fmla="val 34092"/>
            </a:avLst>
          </a:prstGeom>
          <a:ln w="12700">
            <a:tailEnd type="triangle"/>
          </a:ln>
        </p:spPr>
        <p:style>
          <a:lnRef idx="1">
            <a:schemeClr val="dk1"/>
          </a:lnRef>
          <a:fillRef idx="0">
            <a:schemeClr val="dk1"/>
          </a:fillRef>
          <a:effectRef idx="0">
            <a:schemeClr val="dk1"/>
          </a:effectRef>
          <a:fontRef idx="minor">
            <a:schemeClr val="tx1"/>
          </a:fontRef>
        </p:style>
      </p:cxnSp>
      <p:cxnSp>
        <p:nvCxnSpPr>
          <p:cNvPr id="163" name="Verbinder: gewinkelt 162">
            <a:extLst>
              <a:ext uri="{FF2B5EF4-FFF2-40B4-BE49-F238E27FC236}">
                <a16:creationId xmlns:a16="http://schemas.microsoft.com/office/drawing/2014/main" id="{5A8456D9-0EA4-4C77-8D9A-46887FD0886A}"/>
              </a:ext>
            </a:extLst>
          </p:cNvPr>
          <p:cNvCxnSpPr>
            <a:cxnSpLocks/>
            <a:endCxn id="55" idx="2"/>
          </p:cNvCxnSpPr>
          <p:nvPr/>
        </p:nvCxnSpPr>
        <p:spPr>
          <a:xfrm flipV="1">
            <a:off x="4233466" y="3586090"/>
            <a:ext cx="844411" cy="6843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1" name="Gerade Verbindung mit Pfeil 180">
            <a:extLst>
              <a:ext uri="{FF2B5EF4-FFF2-40B4-BE49-F238E27FC236}">
                <a16:creationId xmlns:a16="http://schemas.microsoft.com/office/drawing/2014/main" id="{FB7B1832-4C6E-4605-AA4B-DFB794237F3E}"/>
              </a:ext>
            </a:extLst>
          </p:cNvPr>
          <p:cNvCxnSpPr>
            <a:cxnSpLocks/>
            <a:stCxn id="55" idx="6"/>
            <a:endCxn id="66" idx="1"/>
          </p:cNvCxnSpPr>
          <p:nvPr/>
        </p:nvCxnSpPr>
        <p:spPr>
          <a:xfrm>
            <a:off x="6117414" y="3586090"/>
            <a:ext cx="316810" cy="126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9" name="Gerade Verbindung mit Pfeil 188">
            <a:extLst>
              <a:ext uri="{FF2B5EF4-FFF2-40B4-BE49-F238E27FC236}">
                <a16:creationId xmlns:a16="http://schemas.microsoft.com/office/drawing/2014/main" id="{EA0B4CC9-C45D-4C97-9A4C-540749467A5C}"/>
              </a:ext>
            </a:extLst>
          </p:cNvPr>
          <p:cNvCxnSpPr>
            <a:cxnSpLocks/>
            <a:endCxn id="58" idx="4"/>
          </p:cNvCxnSpPr>
          <p:nvPr/>
        </p:nvCxnSpPr>
        <p:spPr>
          <a:xfrm flipV="1">
            <a:off x="3449522" y="2532320"/>
            <a:ext cx="0" cy="2608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8" name="Verbinder: gewinkelt 197">
            <a:extLst>
              <a:ext uri="{FF2B5EF4-FFF2-40B4-BE49-F238E27FC236}">
                <a16:creationId xmlns:a16="http://schemas.microsoft.com/office/drawing/2014/main" id="{9949D0B0-57FE-4F8D-84FB-D2A34C2FF19A}"/>
              </a:ext>
            </a:extLst>
          </p:cNvPr>
          <p:cNvCxnSpPr>
            <a:cxnSpLocks/>
            <a:stCxn id="58" idx="6"/>
            <a:endCxn id="66" idx="0"/>
          </p:cNvCxnSpPr>
          <p:nvPr/>
        </p:nvCxnSpPr>
        <p:spPr>
          <a:xfrm>
            <a:off x="3969290" y="2202305"/>
            <a:ext cx="2914934" cy="94645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pSp>
        <p:nvGrpSpPr>
          <p:cNvPr id="57" name="Gruppieren 56">
            <a:extLst>
              <a:ext uri="{FF2B5EF4-FFF2-40B4-BE49-F238E27FC236}">
                <a16:creationId xmlns:a16="http://schemas.microsoft.com/office/drawing/2014/main" id="{2306000D-7832-4ED0-AD1E-1056B2A466D1}"/>
              </a:ext>
            </a:extLst>
          </p:cNvPr>
          <p:cNvGrpSpPr/>
          <p:nvPr/>
        </p:nvGrpSpPr>
        <p:grpSpPr>
          <a:xfrm>
            <a:off x="2929753" y="1872289"/>
            <a:ext cx="1039537" cy="660031"/>
            <a:chOff x="5007957" y="758000"/>
            <a:chExt cx="1646994" cy="712841"/>
          </a:xfrm>
        </p:grpSpPr>
        <p:sp>
          <p:nvSpPr>
            <p:cNvPr id="58" name="Ellipse 57">
              <a:extLst>
                <a:ext uri="{FF2B5EF4-FFF2-40B4-BE49-F238E27FC236}">
                  <a16:creationId xmlns:a16="http://schemas.microsoft.com/office/drawing/2014/main" id="{9381C8F9-5ECB-41FB-9CBC-8AF3974758BF}"/>
                </a:ext>
              </a:extLst>
            </p:cNvPr>
            <p:cNvSpPr/>
            <p:nvPr/>
          </p:nvSpPr>
          <p:spPr>
            <a:xfrm>
              <a:off x="5007957" y="758000"/>
              <a:ext cx="1646994" cy="712841"/>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feld 58">
              <a:extLst>
                <a:ext uri="{FF2B5EF4-FFF2-40B4-BE49-F238E27FC236}">
                  <a16:creationId xmlns:a16="http://schemas.microsoft.com/office/drawing/2014/main" id="{E1E639A0-BB82-460D-9C5F-B655318D34D4}"/>
                </a:ext>
              </a:extLst>
            </p:cNvPr>
            <p:cNvSpPr txBox="1"/>
            <p:nvPr/>
          </p:nvSpPr>
          <p:spPr>
            <a:xfrm>
              <a:off x="5328307" y="934945"/>
              <a:ext cx="1006294" cy="307777"/>
            </a:xfrm>
            <a:prstGeom prst="rect">
              <a:avLst/>
            </a:prstGeom>
            <a:noFill/>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TLF</a:t>
              </a:r>
              <a:endParaRPr lang="en-GB" sz="1400" dirty="0"/>
            </a:p>
          </p:txBody>
        </p:sp>
      </p:grpSp>
      <p:cxnSp>
        <p:nvCxnSpPr>
          <p:cNvPr id="38" name="Verbinder: gewinkelt 37">
            <a:extLst>
              <a:ext uri="{FF2B5EF4-FFF2-40B4-BE49-F238E27FC236}">
                <a16:creationId xmlns:a16="http://schemas.microsoft.com/office/drawing/2014/main" id="{816AAA82-0AE8-4F6B-936A-07E179A433E5}"/>
              </a:ext>
            </a:extLst>
          </p:cNvPr>
          <p:cNvCxnSpPr>
            <a:cxnSpLocks/>
          </p:cNvCxnSpPr>
          <p:nvPr/>
        </p:nvCxnSpPr>
        <p:spPr>
          <a:xfrm rot="16200000" flipH="1">
            <a:off x="4269898" y="3210997"/>
            <a:ext cx="651913" cy="117301"/>
          </a:xfrm>
          <a:prstGeom prst="bentConnector3">
            <a:avLst>
              <a:gd name="adj1" fmla="val 908"/>
            </a:avLst>
          </a:prstGeom>
        </p:spPr>
        <p:style>
          <a:lnRef idx="1">
            <a:schemeClr val="dk1"/>
          </a:lnRef>
          <a:fillRef idx="0">
            <a:schemeClr val="dk1"/>
          </a:fillRef>
          <a:effectRef idx="0">
            <a:schemeClr val="dk1"/>
          </a:effectRef>
          <a:fontRef idx="minor">
            <a:schemeClr val="tx1"/>
          </a:fontRef>
        </p:style>
      </p:cxnSp>
      <p:sp>
        <p:nvSpPr>
          <p:cNvPr id="66" name="Rechteck 65">
            <a:extLst>
              <a:ext uri="{FF2B5EF4-FFF2-40B4-BE49-F238E27FC236}">
                <a16:creationId xmlns:a16="http://schemas.microsoft.com/office/drawing/2014/main" id="{9E5D84AC-1FD9-447A-A3E6-CFA9353583F2}"/>
              </a:ext>
            </a:extLst>
          </p:cNvPr>
          <p:cNvSpPr/>
          <p:nvPr/>
        </p:nvSpPr>
        <p:spPr>
          <a:xfrm>
            <a:off x="6434224" y="3148759"/>
            <a:ext cx="900000" cy="90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70" name="Gerader Verbinder 69">
            <a:extLst>
              <a:ext uri="{FF2B5EF4-FFF2-40B4-BE49-F238E27FC236}">
                <a16:creationId xmlns:a16="http://schemas.microsoft.com/office/drawing/2014/main" id="{B65AD4CD-06EE-4D1E-8041-DCE9DDBE4F87}"/>
              </a:ext>
            </a:extLst>
          </p:cNvPr>
          <p:cNvCxnSpPr>
            <a:stCxn id="66" idx="0"/>
            <a:endCxn id="66" idx="2"/>
          </p:cNvCxnSpPr>
          <p:nvPr/>
        </p:nvCxnSpPr>
        <p:spPr>
          <a:xfrm>
            <a:off x="6884224" y="3148759"/>
            <a:ext cx="0" cy="900000"/>
          </a:xfrm>
          <a:prstGeom prst="line">
            <a:avLst/>
          </a:prstGeom>
        </p:spPr>
        <p:style>
          <a:lnRef idx="1">
            <a:schemeClr val="dk1"/>
          </a:lnRef>
          <a:fillRef idx="0">
            <a:schemeClr val="dk1"/>
          </a:fillRef>
          <a:effectRef idx="0">
            <a:schemeClr val="dk1"/>
          </a:effectRef>
          <a:fontRef idx="minor">
            <a:schemeClr val="tx1"/>
          </a:fontRef>
        </p:style>
      </p:cxnSp>
      <p:cxnSp>
        <p:nvCxnSpPr>
          <p:cNvPr id="106" name="Gerader Verbinder 105">
            <a:extLst>
              <a:ext uri="{FF2B5EF4-FFF2-40B4-BE49-F238E27FC236}">
                <a16:creationId xmlns:a16="http://schemas.microsoft.com/office/drawing/2014/main" id="{B6E07205-29AE-4E87-99CC-FFBA69B50185}"/>
              </a:ext>
            </a:extLst>
          </p:cNvPr>
          <p:cNvCxnSpPr>
            <a:cxnSpLocks/>
            <a:stCxn id="66" idx="1"/>
            <a:endCxn id="66" idx="3"/>
          </p:cNvCxnSpPr>
          <p:nvPr/>
        </p:nvCxnSpPr>
        <p:spPr>
          <a:xfrm>
            <a:off x="6434224" y="3598759"/>
            <a:ext cx="900000" cy="0"/>
          </a:xfrm>
          <a:prstGeom prst="line">
            <a:avLst/>
          </a:prstGeom>
        </p:spPr>
        <p:style>
          <a:lnRef idx="1">
            <a:schemeClr val="dk1"/>
          </a:lnRef>
          <a:fillRef idx="0">
            <a:schemeClr val="dk1"/>
          </a:fillRef>
          <a:effectRef idx="0">
            <a:schemeClr val="dk1"/>
          </a:effectRef>
          <a:fontRef idx="minor">
            <a:schemeClr val="tx1"/>
          </a:fontRef>
        </p:style>
      </p:cxnSp>
      <p:sp>
        <p:nvSpPr>
          <p:cNvPr id="74" name="Textfeld 73">
            <a:extLst>
              <a:ext uri="{FF2B5EF4-FFF2-40B4-BE49-F238E27FC236}">
                <a16:creationId xmlns:a16="http://schemas.microsoft.com/office/drawing/2014/main" id="{F2C4EAFA-475E-444D-97F5-8512F11CA8B1}"/>
              </a:ext>
            </a:extLst>
          </p:cNvPr>
          <p:cNvSpPr txBox="1"/>
          <p:nvPr/>
        </p:nvSpPr>
        <p:spPr>
          <a:xfrm>
            <a:off x="6455773" y="3236946"/>
            <a:ext cx="484631" cy="307777"/>
          </a:xfrm>
          <a:prstGeom prst="rect">
            <a:avLst/>
          </a:prstGeom>
          <a:noFill/>
        </p:spPr>
        <p:txBody>
          <a:bodyPr wrap="square" rtlCol="0">
            <a:spAutoFit/>
          </a:bodyPr>
          <a:lstStyle/>
          <a:p>
            <a:r>
              <a:rPr lang="de-DE" sz="1400" dirty="0"/>
              <a:t>Q1</a:t>
            </a:r>
            <a:endParaRPr lang="en-GB" sz="1400" dirty="0"/>
          </a:p>
        </p:txBody>
      </p:sp>
      <p:sp>
        <p:nvSpPr>
          <p:cNvPr id="107" name="Textfeld 106">
            <a:extLst>
              <a:ext uri="{FF2B5EF4-FFF2-40B4-BE49-F238E27FC236}">
                <a16:creationId xmlns:a16="http://schemas.microsoft.com/office/drawing/2014/main" id="{0D87018E-B307-4F22-8D8F-F673957381F2}"/>
              </a:ext>
            </a:extLst>
          </p:cNvPr>
          <p:cNvSpPr txBox="1"/>
          <p:nvPr/>
        </p:nvSpPr>
        <p:spPr>
          <a:xfrm>
            <a:off x="6909014" y="3236946"/>
            <a:ext cx="484631" cy="307777"/>
          </a:xfrm>
          <a:prstGeom prst="rect">
            <a:avLst/>
          </a:prstGeom>
          <a:noFill/>
        </p:spPr>
        <p:txBody>
          <a:bodyPr wrap="square" rtlCol="0">
            <a:spAutoFit/>
          </a:bodyPr>
          <a:lstStyle/>
          <a:p>
            <a:r>
              <a:rPr lang="de-DE" sz="1400" dirty="0"/>
              <a:t>Q2</a:t>
            </a:r>
            <a:endParaRPr lang="en-GB" sz="1400" dirty="0"/>
          </a:p>
        </p:txBody>
      </p:sp>
      <p:sp>
        <p:nvSpPr>
          <p:cNvPr id="108" name="Textfeld 107">
            <a:extLst>
              <a:ext uri="{FF2B5EF4-FFF2-40B4-BE49-F238E27FC236}">
                <a16:creationId xmlns:a16="http://schemas.microsoft.com/office/drawing/2014/main" id="{B4BCA4D2-D977-416B-B783-A041F8156C3C}"/>
              </a:ext>
            </a:extLst>
          </p:cNvPr>
          <p:cNvSpPr txBox="1"/>
          <p:nvPr/>
        </p:nvSpPr>
        <p:spPr>
          <a:xfrm>
            <a:off x="6455772" y="3646595"/>
            <a:ext cx="484631" cy="307777"/>
          </a:xfrm>
          <a:prstGeom prst="rect">
            <a:avLst/>
          </a:prstGeom>
          <a:noFill/>
        </p:spPr>
        <p:txBody>
          <a:bodyPr wrap="square" rtlCol="0">
            <a:spAutoFit/>
          </a:bodyPr>
          <a:lstStyle/>
          <a:p>
            <a:r>
              <a:rPr lang="de-DE" sz="1400" dirty="0"/>
              <a:t>Q3</a:t>
            </a:r>
            <a:endParaRPr lang="en-GB" sz="1400" dirty="0"/>
          </a:p>
        </p:txBody>
      </p:sp>
      <p:sp>
        <p:nvSpPr>
          <p:cNvPr id="109" name="Textfeld 108">
            <a:extLst>
              <a:ext uri="{FF2B5EF4-FFF2-40B4-BE49-F238E27FC236}">
                <a16:creationId xmlns:a16="http://schemas.microsoft.com/office/drawing/2014/main" id="{F5A027D3-65F9-441A-A4B9-C6EF12E2110D}"/>
              </a:ext>
            </a:extLst>
          </p:cNvPr>
          <p:cNvSpPr txBox="1"/>
          <p:nvPr/>
        </p:nvSpPr>
        <p:spPr>
          <a:xfrm>
            <a:off x="6904142" y="3655738"/>
            <a:ext cx="484631" cy="307777"/>
          </a:xfrm>
          <a:prstGeom prst="rect">
            <a:avLst/>
          </a:prstGeom>
          <a:noFill/>
        </p:spPr>
        <p:txBody>
          <a:bodyPr wrap="square" rtlCol="0">
            <a:spAutoFit/>
          </a:bodyPr>
          <a:lstStyle/>
          <a:p>
            <a:r>
              <a:rPr lang="de-DE" sz="1400" dirty="0"/>
              <a:t>Q4</a:t>
            </a:r>
            <a:endParaRPr lang="en-GB" sz="1400" dirty="0"/>
          </a:p>
        </p:txBody>
      </p:sp>
      <p:sp>
        <p:nvSpPr>
          <p:cNvPr id="46" name="Textfeld 45">
            <a:extLst>
              <a:ext uri="{FF2B5EF4-FFF2-40B4-BE49-F238E27FC236}">
                <a16:creationId xmlns:a16="http://schemas.microsoft.com/office/drawing/2014/main" id="{56801FD6-9412-4750-897C-5D90E6578EBE}"/>
              </a:ext>
            </a:extLst>
          </p:cNvPr>
          <p:cNvSpPr txBox="1"/>
          <p:nvPr/>
        </p:nvSpPr>
        <p:spPr>
          <a:xfrm>
            <a:off x="6133447" y="4057902"/>
            <a:ext cx="1501553" cy="276999"/>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200" dirty="0"/>
              <a:t>Exclusion Matrix </a:t>
            </a:r>
            <a:r>
              <a:rPr lang="de-DE" sz="1200" b="1" dirty="0"/>
              <a:t>Q</a:t>
            </a:r>
            <a:endParaRPr lang="en-GB" sz="1200" b="1" dirty="0"/>
          </a:p>
        </p:txBody>
      </p:sp>
    </p:spTree>
    <p:extLst>
      <p:ext uri="{BB962C8B-B14F-4D97-AF65-F5344CB8AC3E}">
        <p14:creationId xmlns:p14="http://schemas.microsoft.com/office/powerpoint/2010/main" val="254234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Visualization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15</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45264" y="1892175"/>
            <a:ext cx="4687700" cy="3515775"/>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276852" y="1895947"/>
            <a:ext cx="4653157" cy="3489867"/>
          </a:xfrm>
          <a:prstGeom prst="rect">
            <a:avLst/>
          </a:prstGeom>
        </p:spPr>
      </p:pic>
    </p:spTree>
    <p:extLst>
      <p:ext uri="{BB962C8B-B14F-4D97-AF65-F5344CB8AC3E}">
        <p14:creationId xmlns:p14="http://schemas.microsoft.com/office/powerpoint/2010/main" val="147607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720661" y="1104758"/>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28172579"/>
              </p:ext>
            </p:extLst>
          </p:nvPr>
        </p:nvGraphicFramePr>
        <p:xfrm>
          <a:off x="100645" y="1125239"/>
          <a:ext cx="8792530" cy="5147592"/>
        </p:xfrm>
        <a:graphic>
          <a:graphicData uri="http://schemas.openxmlformats.org/drawingml/2006/table">
            <a:tbl>
              <a:tblPr firstRow="1" bandRow="1">
                <a:tableStyleId>{5C22544A-7EE6-4342-B048-85BDC9FD1C3A}</a:tableStyleId>
              </a:tblPr>
              <a:tblGrid>
                <a:gridCol w="3871280">
                  <a:extLst>
                    <a:ext uri="{9D8B030D-6E8A-4147-A177-3AD203B41FA5}">
                      <a16:colId xmlns:a16="http://schemas.microsoft.com/office/drawing/2014/main" val="301231459"/>
                    </a:ext>
                  </a:extLst>
                </a:gridCol>
                <a:gridCol w="1643063">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800" b="1" i="0" u="none" strike="noStrike" dirty="0">
                          <a:solidFill>
                            <a:srgbClr val="FFFFFF"/>
                          </a:solidFill>
                          <a:effectLst/>
                          <a:latin typeface="+mn-lt"/>
                        </a:rPr>
                        <a:t>Pipeline</a:t>
                      </a:r>
                    </a:p>
                  </a:txBody>
                  <a:tcPr marL="9525" marR="9525" marT="9525" marB="0" anchor="ctr"/>
                </a:tc>
                <a:tc>
                  <a:txBody>
                    <a:bodyPr/>
                    <a:lstStyle/>
                    <a:p>
                      <a:pPr algn="l" rtl="0" fontAlgn="ctr"/>
                      <a:r>
                        <a:rPr lang="en-GB" sz="1800" b="1" i="0" u="none" strike="noStrike">
                          <a:solidFill>
                            <a:srgbClr val="FFFFFF"/>
                          </a:solidFill>
                          <a:effectLst/>
                          <a:latin typeface="+mn-lt"/>
                        </a:rPr>
                        <a:t>Train Score (f1)</a:t>
                      </a:r>
                    </a:p>
                  </a:txBody>
                  <a:tcPr marL="9525" marR="9525" marT="9525" marB="0" anchor="ctr"/>
                </a:tc>
                <a:tc>
                  <a:txBody>
                    <a:bodyPr/>
                    <a:lstStyle/>
                    <a:p>
                      <a:pPr algn="l" rtl="0" fontAlgn="ctr"/>
                      <a:r>
                        <a:rPr lang="en-GB" sz="18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8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540071">
                <a:tc>
                  <a:txBody>
                    <a:bodyPr/>
                    <a:lstStyle/>
                    <a:p>
                      <a:pPr algn="l" rtl="0" fontAlgn="ctr"/>
                      <a:r>
                        <a:rPr lang="en-GB" sz="1800" b="0" i="0" u="none" strike="noStrike" dirty="0">
                          <a:solidFill>
                            <a:srgbClr val="333333"/>
                          </a:solidFill>
                          <a:effectLst/>
                          <a:latin typeface="+mn-lt"/>
                        </a:rPr>
                        <a:t>quantile_trans|KNN_imp|smote|l2_norm|no_feature_selector|</a:t>
                      </a:r>
                      <a:r>
                        <a:rPr lang="en-GB" sz="1800" b="1" i="0" u="none" strike="noStrike" dirty="0">
                          <a:solidFill>
                            <a:srgbClr val="333333"/>
                          </a:solidFill>
                          <a:effectLst/>
                          <a:latin typeface="+mn-lt"/>
                        </a:rPr>
                        <a:t>KNN</a:t>
                      </a:r>
                    </a:p>
                  </a:txBody>
                  <a:tcPr marL="9525" marR="9525" marT="9525" marB="0" anchor="ctr"/>
                </a:tc>
                <a:tc>
                  <a:txBody>
                    <a:bodyPr/>
                    <a:lstStyle/>
                    <a:p>
                      <a:pPr algn="l" rtl="0" fontAlgn="ctr"/>
                      <a:r>
                        <a:rPr lang="en-GB" sz="1800" b="0" i="0" u="none" strike="noStrike" dirty="0">
                          <a:solidFill>
                            <a:srgbClr val="333333"/>
                          </a:solidFill>
                          <a:effectLst/>
                          <a:latin typeface="+mn-lt"/>
                        </a:rPr>
                        <a:t>0.1642±0.002</a:t>
                      </a:r>
                    </a:p>
                  </a:txBody>
                  <a:tcPr marL="9525" marR="9525" marT="9525" marB="0" anchor="ctr"/>
                </a:tc>
                <a:tc>
                  <a:txBody>
                    <a:bodyPr/>
                    <a:lstStyle/>
                    <a:p>
                      <a:pPr algn="l" rtl="0" fontAlgn="ctr"/>
                      <a:r>
                        <a:rPr lang="en-GB" sz="1800" b="0" i="0" u="none" strike="noStrike" dirty="0">
                          <a:solidFill>
                            <a:srgbClr val="333333"/>
                          </a:solidFill>
                          <a:effectLst/>
                          <a:latin typeface="+mn-lt"/>
                        </a:rPr>
                        <a:t>0.1404±0.0252</a:t>
                      </a:r>
                    </a:p>
                  </a:txBody>
                  <a:tcPr marL="9525" marR="9525" marT="9525" marB="0" anchor="ctr"/>
                </a:tc>
                <a:tc>
                  <a:txBody>
                    <a:bodyPr/>
                    <a:lstStyle/>
                    <a:p>
                      <a:pPr algn="l" rtl="0" fontAlgn="ctr"/>
                      <a:r>
                        <a:rPr lang="en-GB" sz="1800" b="0" i="0" u="none" strike="noStrike" dirty="0">
                          <a:solidFill>
                            <a:srgbClr val="333333"/>
                          </a:solidFill>
                          <a:effectLst/>
                          <a:latin typeface="+mn-lt"/>
                        </a:rPr>
                        <a:t>0.1315±0</a:t>
                      </a:r>
                    </a:p>
                  </a:txBody>
                  <a:tcPr marL="9525" marR="9525" marT="9525" marB="0" anchor="ctr"/>
                </a:tc>
                <a:extLst>
                  <a:ext uri="{0D108BD9-81ED-4DB2-BD59-A6C34878D82A}">
                    <a16:rowId xmlns:a16="http://schemas.microsoft.com/office/drawing/2014/main" val="723069670"/>
                  </a:ext>
                </a:extLst>
              </a:tr>
              <a:tr h="540071">
                <a:tc>
                  <a:txBody>
                    <a:bodyPr/>
                    <a:lstStyle/>
                    <a:p>
                      <a:pPr algn="l" rtl="0" fontAlgn="ctr"/>
                      <a:r>
                        <a:rPr lang="de-DE" sz="1800" b="1" i="0" u="none" strike="noStrike" dirty="0">
                          <a:solidFill>
                            <a:srgbClr val="333333"/>
                          </a:solidFill>
                          <a:effectLst/>
                          <a:latin typeface="+mn-lt"/>
                        </a:rPr>
                        <a:t>MLP</a:t>
                      </a:r>
                      <a:endParaRPr lang="en-GB" sz="1800" b="1"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extLst>
                  <a:ext uri="{0D108BD9-81ED-4DB2-BD59-A6C34878D82A}">
                    <a16:rowId xmlns:a16="http://schemas.microsoft.com/office/drawing/2014/main" val="1683125298"/>
                  </a:ext>
                </a:extLst>
              </a:tr>
              <a:tr h="540071">
                <a:tc>
                  <a:txBody>
                    <a:bodyPr/>
                    <a:lstStyle/>
                    <a:p>
                      <a:pPr algn="l" rtl="0" fontAlgn="ctr"/>
                      <a:r>
                        <a:rPr lang="en-GB" sz="1800" b="0" i="0" u="none" strike="noStrike" dirty="0">
                          <a:solidFill>
                            <a:srgbClr val="333333"/>
                          </a:solidFill>
                          <a:effectLst/>
                          <a:latin typeface="+mn-lt"/>
                        </a:rPr>
                        <a:t>quantile_trans|KNN_imp|smote|no_normalizer|no_feature_selector|</a:t>
                      </a:r>
                      <a:r>
                        <a:rPr lang="en-GB" sz="1800" b="1" i="0" u="none" strike="noStrike" dirty="0">
                          <a:solidFill>
                            <a:srgbClr val="333333"/>
                          </a:solidFill>
                          <a:effectLst/>
                          <a:latin typeface="+mn-lt"/>
                        </a:rPr>
                        <a:t>RF</a:t>
                      </a:r>
                    </a:p>
                  </a:txBody>
                  <a:tcPr marL="9525" marR="9525" marT="9525" marB="0" anchor="ctr"/>
                </a:tc>
                <a:tc>
                  <a:txBody>
                    <a:bodyPr/>
                    <a:lstStyle/>
                    <a:p>
                      <a:pPr algn="l" rtl="0" fontAlgn="ctr"/>
                      <a:r>
                        <a:rPr lang="en-GB" sz="1800" b="0" i="0" u="none" strike="noStrike" dirty="0">
                          <a:solidFill>
                            <a:srgbClr val="333333"/>
                          </a:solidFill>
                          <a:effectLst/>
                          <a:latin typeface="+mn-lt"/>
                        </a:rPr>
                        <a:t>0.2931±0.0182</a:t>
                      </a:r>
                    </a:p>
                  </a:txBody>
                  <a:tcPr marL="9525" marR="9525" marT="9525" marB="0" anchor="ctr"/>
                </a:tc>
                <a:tc>
                  <a:txBody>
                    <a:bodyPr/>
                    <a:lstStyle/>
                    <a:p>
                      <a:pPr algn="l" rtl="0" fontAlgn="ctr"/>
                      <a:r>
                        <a:rPr lang="en-GB" sz="1800" b="0" i="0" u="none" strike="noStrike">
                          <a:solidFill>
                            <a:srgbClr val="333333"/>
                          </a:solidFill>
                          <a:effectLst/>
                          <a:latin typeface="+mn-lt"/>
                        </a:rPr>
                        <a:t>0.1619±0.0316</a:t>
                      </a:r>
                    </a:p>
                  </a:txBody>
                  <a:tcPr marL="9525" marR="9525" marT="9525" marB="0" anchor="ctr"/>
                </a:tc>
                <a:tc>
                  <a:txBody>
                    <a:bodyPr/>
                    <a:lstStyle/>
                    <a:p>
                      <a:pPr algn="l" rtl="0" fontAlgn="ctr"/>
                      <a:r>
                        <a:rPr lang="en-GB" sz="1800" b="0" i="0" u="none" strike="noStrike">
                          <a:solidFill>
                            <a:srgbClr val="333333"/>
                          </a:solidFill>
                          <a:effectLst/>
                          <a:latin typeface="+mn-lt"/>
                        </a:rPr>
                        <a:t>0.1132±0</a:t>
                      </a:r>
                    </a:p>
                  </a:txBody>
                  <a:tcPr marL="9525" marR="9525" marT="9525" marB="0" anchor="ctr"/>
                </a:tc>
                <a:extLst>
                  <a:ext uri="{0D108BD9-81ED-4DB2-BD59-A6C34878D82A}">
                    <a16:rowId xmlns:a16="http://schemas.microsoft.com/office/drawing/2014/main" val="1937480107"/>
                  </a:ext>
                </a:extLst>
              </a:tr>
              <a:tr h="540071">
                <a:tc>
                  <a:txBody>
                    <a:bodyPr/>
                    <a:lstStyle/>
                    <a:p>
                      <a:pPr algn="l" rtl="0" fontAlgn="ctr"/>
                      <a:r>
                        <a:rPr lang="en-GB" sz="1800" b="0" i="0" u="none" strike="noStrike" dirty="0">
                          <a:solidFill>
                            <a:srgbClr val="333333"/>
                          </a:solidFill>
                          <a:effectLst/>
                          <a:latin typeface="+mn-lt"/>
                        </a:rPr>
                        <a:t>quantile_trans|KNN_imp|smote|l2_normalizer|PCA|</a:t>
                      </a:r>
                      <a:r>
                        <a:rPr lang="en-GB" sz="1800" b="1" i="0" u="none" strike="noStrike" dirty="0">
                          <a:solidFill>
                            <a:srgbClr val="333333"/>
                          </a:solidFill>
                          <a:effectLst/>
                          <a:latin typeface="+mn-lt"/>
                        </a:rPr>
                        <a:t>SVM</a:t>
                      </a:r>
                    </a:p>
                  </a:txBody>
                  <a:tcPr marL="9525" marR="9525" marT="9525" marB="0" anchor="ctr"/>
                </a:tc>
                <a:tc>
                  <a:txBody>
                    <a:bodyPr/>
                    <a:lstStyle/>
                    <a:p>
                      <a:pPr algn="l" rtl="0" fontAlgn="ctr"/>
                      <a:r>
                        <a:rPr lang="en-GB" sz="1800" b="0" i="0" u="none" strike="noStrike" dirty="0">
                          <a:solidFill>
                            <a:srgbClr val="333333"/>
                          </a:solidFill>
                          <a:effectLst/>
                          <a:latin typeface="+mn-lt"/>
                        </a:rPr>
                        <a:t>0.1714±0.008</a:t>
                      </a:r>
                    </a:p>
                  </a:txBody>
                  <a:tcPr marL="9525" marR="9525" marT="9525" marB="0" anchor="ctr"/>
                </a:tc>
                <a:tc>
                  <a:txBody>
                    <a:bodyPr/>
                    <a:lstStyle/>
                    <a:p>
                      <a:pPr algn="l" rtl="0" fontAlgn="ctr"/>
                      <a:r>
                        <a:rPr lang="en-GB" sz="1800" b="0" i="0" u="none" strike="noStrike">
                          <a:solidFill>
                            <a:srgbClr val="333333"/>
                          </a:solidFill>
                          <a:effectLst/>
                          <a:latin typeface="+mn-lt"/>
                        </a:rPr>
                        <a:t>0.1546±0.0247</a:t>
                      </a:r>
                    </a:p>
                  </a:txBody>
                  <a:tcPr marL="9525" marR="9525" marT="9525" marB="0" anchor="ctr"/>
                </a:tc>
                <a:tc>
                  <a:txBody>
                    <a:bodyPr/>
                    <a:lstStyle/>
                    <a:p>
                      <a:pPr algn="l" rtl="0" fontAlgn="ctr"/>
                      <a:r>
                        <a:rPr lang="en-GB" sz="1800" b="0" i="0" u="none" strike="noStrike">
                          <a:solidFill>
                            <a:srgbClr val="333333"/>
                          </a:solidFill>
                          <a:effectLst/>
                          <a:latin typeface="+mn-lt"/>
                        </a:rPr>
                        <a:t>0.1441±0</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GP</a:t>
                      </a:r>
                    </a:p>
                  </a:txBody>
                  <a:tcPr marL="9525" marR="9525" marT="9525" marB="0" anchor="ctr"/>
                </a:tc>
                <a:tc>
                  <a:txBody>
                    <a:bodyPr/>
                    <a:lstStyle/>
                    <a:p>
                      <a:pPr algn="l" rtl="0" fontAlgn="ctr"/>
                      <a:r>
                        <a:rPr lang="en-GB" sz="1800" b="0" i="0" u="none" strike="noStrike" dirty="0">
                          <a:solidFill>
                            <a:srgbClr val="333333"/>
                          </a:solidFill>
                          <a:effectLst/>
                          <a:latin typeface="+mn-lt"/>
                        </a:rPr>
                        <a:t>0.2759±0.0103</a:t>
                      </a:r>
                    </a:p>
                  </a:txBody>
                  <a:tcPr marL="9525" marR="9525" marT="9525" marB="0" anchor="ctr"/>
                </a:tc>
                <a:tc>
                  <a:txBody>
                    <a:bodyPr/>
                    <a:lstStyle/>
                    <a:p>
                      <a:pPr algn="l" rtl="0" fontAlgn="ctr"/>
                      <a:r>
                        <a:rPr lang="en-GB" sz="1800" b="0" i="0" u="none" strike="noStrike" dirty="0">
                          <a:solidFill>
                            <a:srgbClr val="333333"/>
                          </a:solidFill>
                          <a:effectLst/>
                          <a:latin typeface="+mn-lt"/>
                        </a:rPr>
                        <a:t>0.174±0.0509</a:t>
                      </a:r>
                    </a:p>
                  </a:txBody>
                  <a:tcPr marL="9525" marR="9525" marT="9525" marB="0" anchor="ctr"/>
                </a:tc>
                <a:tc>
                  <a:txBody>
                    <a:bodyPr/>
                    <a:lstStyle/>
                    <a:p>
                      <a:pPr algn="l" rtl="0" fontAlgn="ctr"/>
                      <a:r>
                        <a:rPr lang="en-GB" sz="1800" b="0" i="0" u="none" strike="noStrike">
                          <a:solidFill>
                            <a:srgbClr val="333333"/>
                          </a:solidFill>
                          <a:effectLst/>
                          <a:latin typeface="+mn-lt"/>
                        </a:rPr>
                        <a:t>0.1154±0</a:t>
                      </a:r>
                    </a:p>
                  </a:txBody>
                  <a:tcPr marL="9525" marR="9525" marT="9525" marB="0" anchor="ctr"/>
                </a:tc>
                <a:extLst>
                  <a:ext uri="{0D108BD9-81ED-4DB2-BD59-A6C34878D82A}">
                    <a16:rowId xmlns:a16="http://schemas.microsoft.com/office/drawing/2014/main" val="2347927476"/>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GNB</a:t>
                      </a:r>
                    </a:p>
                  </a:txBody>
                  <a:tcPr marL="9525" marR="9525" marT="9525" marB="0" anchor="ctr"/>
                </a:tc>
                <a:tc>
                  <a:txBody>
                    <a:bodyPr/>
                    <a:lstStyle/>
                    <a:p>
                      <a:pPr algn="l" rtl="0" fontAlgn="ctr"/>
                      <a:r>
                        <a:rPr lang="en-GB" sz="1800" b="0" i="0" u="none" strike="noStrike">
                          <a:solidFill>
                            <a:srgbClr val="333333"/>
                          </a:solidFill>
                          <a:effectLst/>
                          <a:latin typeface="+mn-lt"/>
                        </a:rPr>
                        <a:t>0.1924±0.0123</a:t>
                      </a:r>
                    </a:p>
                  </a:txBody>
                  <a:tcPr marL="9525" marR="9525" marT="9525" marB="0" anchor="ctr"/>
                </a:tc>
                <a:tc>
                  <a:txBody>
                    <a:bodyPr/>
                    <a:lstStyle/>
                    <a:p>
                      <a:pPr algn="l" rtl="0" fontAlgn="ctr"/>
                      <a:r>
                        <a:rPr lang="en-GB" sz="1800" b="0" i="0" u="none" strike="noStrike" dirty="0">
                          <a:solidFill>
                            <a:srgbClr val="333333"/>
                          </a:solidFill>
                          <a:effectLst/>
                          <a:latin typeface="+mn-lt"/>
                        </a:rPr>
                        <a:t>0.1428±0.0327</a:t>
                      </a:r>
                    </a:p>
                  </a:txBody>
                  <a:tcPr marL="9525" marR="9525" marT="9525" marB="0" anchor="ctr"/>
                </a:tc>
                <a:tc>
                  <a:txBody>
                    <a:bodyPr/>
                    <a:lstStyle/>
                    <a:p>
                      <a:pPr algn="l" rtl="0" fontAlgn="ctr"/>
                      <a:r>
                        <a:rPr lang="en-GB" sz="1800" b="0" i="0" u="none" strike="noStrike">
                          <a:solidFill>
                            <a:srgbClr val="333333"/>
                          </a:solidFill>
                          <a:effectLst/>
                          <a:latin typeface="+mn-lt"/>
                        </a:rPr>
                        <a:t>0.0938±0</a:t>
                      </a:r>
                    </a:p>
                  </a:txBody>
                  <a:tcPr marL="9525" marR="9525" marT="9525" marB="0" anchor="ctr"/>
                </a:tc>
                <a:extLst>
                  <a:ext uri="{0D108BD9-81ED-4DB2-BD59-A6C34878D82A}">
                    <a16:rowId xmlns:a16="http://schemas.microsoft.com/office/drawing/2014/main" val="953930416"/>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GBM</a:t>
                      </a:r>
                    </a:p>
                  </a:txBody>
                  <a:tcPr marL="9525" marR="9525" marT="9525" marB="0" anchor="ctr"/>
                </a:tc>
                <a:tc>
                  <a:txBody>
                    <a:bodyPr/>
                    <a:lstStyle/>
                    <a:p>
                      <a:pPr algn="l" rtl="0" fontAlgn="ctr"/>
                      <a:r>
                        <a:rPr lang="en-GB" sz="1800" b="0" i="0" u="none" strike="noStrike">
                          <a:solidFill>
                            <a:srgbClr val="333333"/>
                          </a:solidFill>
                          <a:effectLst/>
                          <a:latin typeface="+mn-lt"/>
                        </a:rPr>
                        <a:t>0.2901±0.0258</a:t>
                      </a:r>
                    </a:p>
                  </a:txBody>
                  <a:tcPr marL="9525" marR="9525" marT="9525" marB="0" anchor="ctr"/>
                </a:tc>
                <a:tc>
                  <a:txBody>
                    <a:bodyPr/>
                    <a:lstStyle/>
                    <a:p>
                      <a:pPr algn="l" rtl="0" fontAlgn="ctr"/>
                      <a:r>
                        <a:rPr lang="en-GB" sz="1800" b="0" i="0" u="none" strike="noStrike" dirty="0">
                          <a:solidFill>
                            <a:srgbClr val="333333"/>
                          </a:solidFill>
                          <a:effectLst/>
                          <a:latin typeface="+mn-lt"/>
                        </a:rPr>
                        <a:t>0.1811±0.0388</a:t>
                      </a:r>
                    </a:p>
                  </a:txBody>
                  <a:tcPr marL="9525" marR="9525" marT="9525" marB="0" anchor="ctr"/>
                </a:tc>
                <a:tc>
                  <a:txBody>
                    <a:bodyPr/>
                    <a:lstStyle/>
                    <a:p>
                      <a:pPr algn="l" rtl="0" fontAlgn="ctr"/>
                      <a:r>
                        <a:rPr lang="en-GB" sz="1800" b="0" i="0" u="none" strike="noStrike" dirty="0">
                          <a:solidFill>
                            <a:srgbClr val="333333"/>
                          </a:solidFill>
                          <a:effectLst/>
                          <a:latin typeface="+mn-lt"/>
                        </a:rPr>
                        <a:t>0.0968±0</a:t>
                      </a:r>
                    </a:p>
                  </a:txBody>
                  <a:tcPr marL="9525" marR="9525" marT="9525" marB="0" anchor="ctr"/>
                </a:tc>
                <a:extLst>
                  <a:ext uri="{0D108BD9-81ED-4DB2-BD59-A6C34878D82A}">
                    <a16:rowId xmlns:a16="http://schemas.microsoft.com/office/drawing/2014/main" val="1109703268"/>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ERT</a:t>
                      </a:r>
                    </a:p>
                  </a:txBody>
                  <a:tcPr marL="9525" marR="9525" marT="9525" marB="0" anchor="ctr"/>
                </a:tc>
                <a:tc>
                  <a:txBody>
                    <a:bodyPr/>
                    <a:lstStyle/>
                    <a:p>
                      <a:pPr algn="l" fontAlgn="ctr"/>
                      <a:r>
                        <a:rPr lang="en-GB" sz="1800" b="0" i="0" u="none" strike="noStrike">
                          <a:solidFill>
                            <a:srgbClr val="000000"/>
                          </a:solidFill>
                          <a:effectLst/>
                          <a:latin typeface="+mn-lt"/>
                        </a:rPr>
                        <a:t>0.2759±0.0196</a:t>
                      </a:r>
                    </a:p>
                  </a:txBody>
                  <a:tcPr marL="9525" marR="9525" marT="9525" marB="0" anchor="ctr"/>
                </a:tc>
                <a:tc>
                  <a:txBody>
                    <a:bodyPr/>
                    <a:lstStyle/>
                    <a:p>
                      <a:pPr algn="l" fontAlgn="ctr"/>
                      <a:r>
                        <a:rPr lang="en-GB" sz="1800" b="0" i="0" u="none" strike="noStrike">
                          <a:solidFill>
                            <a:srgbClr val="000000"/>
                          </a:solidFill>
                          <a:effectLst/>
                          <a:latin typeface="+mn-lt"/>
                        </a:rPr>
                        <a:t>0.1614±0.0443</a:t>
                      </a:r>
                    </a:p>
                  </a:txBody>
                  <a:tcPr marL="9525" marR="9525" marT="9525" marB="0" anchor="ctr"/>
                </a:tc>
                <a:tc>
                  <a:txBody>
                    <a:bodyPr/>
                    <a:lstStyle/>
                    <a:p>
                      <a:pPr algn="l" fontAlgn="ctr"/>
                      <a:r>
                        <a:rPr lang="en-GB" sz="1800" b="0" i="0" u="none" strike="noStrike" dirty="0">
                          <a:solidFill>
                            <a:srgbClr val="000000"/>
                          </a:solidFill>
                          <a:effectLst/>
                          <a:latin typeface="+mn-lt"/>
                        </a:rPr>
                        <a:t>0.101±0</a:t>
                      </a:r>
                    </a:p>
                  </a:txBody>
                  <a:tcPr marL="9525" marR="9525" marT="9525" marB="0" anchor="ct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9</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45264" y="1892175"/>
            <a:ext cx="4687700" cy="3515775"/>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276852" y="1895947"/>
            <a:ext cx="4653157" cy="3489868"/>
          </a:xfrm>
          <a:prstGeom prst="rect">
            <a:avLst/>
          </a:prstGeom>
        </p:spPr>
      </p:pic>
    </p:spTree>
    <p:extLst>
      <p:ext uri="{BB962C8B-B14F-4D97-AF65-F5344CB8AC3E}">
        <p14:creationId xmlns:p14="http://schemas.microsoft.com/office/powerpoint/2010/main" val="6536235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3112</Words>
  <Application>Microsoft Office PowerPoint</Application>
  <PresentationFormat>Bildschirmpräsentation (4:3)</PresentationFormat>
  <Paragraphs>415</Paragraphs>
  <Slides>15</Slides>
  <Notes>15</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4" baseType="lpstr">
      <vt:lpstr>Aharoni</vt:lpstr>
      <vt:lpstr>Arial</vt:lpstr>
      <vt:lpstr>Calibri</vt:lpstr>
      <vt:lpstr>Helvetica</vt:lpstr>
      <vt:lpstr>Symbol</vt:lpstr>
      <vt:lpstr>Verdana</vt:lpstr>
      <vt:lpstr>Wingdings</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tSNE</vt:lpstr>
      <vt:lpstr>Supervised Classification Pipeline</vt:lpstr>
      <vt:lpstr>Results (1st round of selection with f1 score)</vt:lpstr>
      <vt:lpstr>Results (Vizualisation)</vt:lpstr>
      <vt:lpstr>F-Test</vt:lpstr>
      <vt:lpstr>Hyperparameter checking (ongoing process)</vt:lpstr>
      <vt:lpstr>Superlearner + confidence layer</vt:lpstr>
      <vt:lpstr>PowerPoint-Präsentation</vt:lpstr>
      <vt:lpstr>Architecture at Use</vt:lpstr>
      <vt:lpstr>Results (Visualization)</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Steffi</cp:lastModifiedBy>
  <cp:revision>431</cp:revision>
  <cp:lastPrinted>2014-05-27T07:39:32Z</cp:lastPrinted>
  <dcterms:created xsi:type="dcterms:W3CDTF">2014-02-03T09:04:14Z</dcterms:created>
  <dcterms:modified xsi:type="dcterms:W3CDTF">2020-10-19T10:23:01Z</dcterms:modified>
</cp:coreProperties>
</file>