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7"/>
  </p:notesMasterIdLst>
  <p:sldIdLst>
    <p:sldId id="256" r:id="rId2"/>
    <p:sldId id="258" r:id="rId3"/>
    <p:sldId id="257" r:id="rId4"/>
    <p:sldId id="259" r:id="rId5"/>
    <p:sldId id="261" r:id="rId6"/>
    <p:sldId id="262" r:id="rId7"/>
    <p:sldId id="263" r:id="rId8"/>
    <p:sldId id="264" r:id="rId9"/>
    <p:sldId id="270" r:id="rId10"/>
    <p:sldId id="267" r:id="rId11"/>
    <p:sldId id="266" r:id="rId12"/>
    <p:sldId id="268" r:id="rId13"/>
    <p:sldId id="269"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302" autoAdjust="0"/>
  </p:normalViewPr>
  <p:slideViewPr>
    <p:cSldViewPr snapToGrid="0">
      <p:cViewPr varScale="1">
        <p:scale>
          <a:sx n="77" d="100"/>
          <a:sy n="77" d="100"/>
        </p:scale>
        <p:origin x="1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8C749-39A3-4704-A65D-CA0F2C548D95}" type="datetimeFigureOut">
              <a:rPr lang="en-GB" smtClean="0"/>
              <a:t>09/09/2020</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100F4-0469-4BE3-89B9-BBB486B1518F}" type="slidenum">
              <a:rPr lang="en-GB" smtClean="0"/>
              <a:t>‹Nr.›</a:t>
            </a:fld>
            <a:endParaRPr lang="en-GB"/>
          </a:p>
        </p:txBody>
      </p:sp>
    </p:spTree>
    <p:extLst>
      <p:ext uri="{BB962C8B-B14F-4D97-AF65-F5344CB8AC3E}">
        <p14:creationId xmlns:p14="http://schemas.microsoft.com/office/powerpoint/2010/main" val="213528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1</a:t>
            </a:fld>
            <a:endParaRPr lang="en-GB"/>
          </a:p>
        </p:txBody>
      </p:sp>
    </p:spTree>
    <p:extLst>
      <p:ext uri="{BB962C8B-B14F-4D97-AF65-F5344CB8AC3E}">
        <p14:creationId xmlns:p14="http://schemas.microsoft.com/office/powerpoint/2010/main" val="31622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sz="1200" b="0" i="0" kern="1200" dirty="0">
                <a:solidFill>
                  <a:schemeClr val="tx1"/>
                </a:solidFill>
                <a:effectLst/>
                <a:latin typeface="+mn-lt"/>
                <a:ea typeface="+mn-ea"/>
                <a:cs typeface="+mn-cs"/>
              </a:rPr>
              <a:t>Using observational patient data to estimate individualized causal effects: </a:t>
            </a:r>
          </a:p>
          <a:p>
            <a:pPr marL="628650" lvl="1" indent="-171450">
              <a:buFontTx/>
              <a:buChar char="-"/>
            </a:pPr>
            <a:r>
              <a:rPr lang="en-GB" sz="1200" b="0" i="0" kern="1200" dirty="0">
                <a:solidFill>
                  <a:schemeClr val="tx1"/>
                </a:solidFill>
                <a:effectLst/>
                <a:latin typeface="+mn-lt"/>
                <a:ea typeface="+mn-ea"/>
                <a:cs typeface="+mn-cs"/>
              </a:rPr>
              <a:t>training data contains information about patient features X , factual treatment W and factual outcome Y</a:t>
            </a:r>
          </a:p>
          <a:p>
            <a:pPr marL="628650" lvl="1" indent="-171450">
              <a:buFontTx/>
              <a:buChar char="-"/>
            </a:pPr>
            <a:r>
              <a:rPr lang="en-GB" sz="1200" b="0" i="0" kern="1200" dirty="0">
                <a:solidFill>
                  <a:schemeClr val="tx1"/>
                </a:solidFill>
                <a:effectLst/>
                <a:latin typeface="+mn-lt"/>
                <a:ea typeface="+mn-ea"/>
                <a:cs typeface="+mn-cs"/>
              </a:rPr>
              <a:t>ground truth causal effect of the treatment is defined as the difference between receiving the treatment  and not receiving the treatment </a:t>
            </a:r>
          </a:p>
          <a:p>
            <a:pPr marL="628650" lvl="1" indent="-171450">
              <a:buFontTx/>
              <a:buChar char="-"/>
            </a:pPr>
            <a:r>
              <a:rPr lang="en-GB" sz="1200" b="0" i="0" kern="1200" dirty="0">
                <a:solidFill>
                  <a:schemeClr val="tx1"/>
                </a:solidFill>
                <a:effectLst/>
                <a:latin typeface="+mn-lt"/>
                <a:ea typeface="+mn-ea"/>
                <a:cs typeface="+mn-cs"/>
              </a:rPr>
              <a:t>factual outcomes only </a:t>
            </a:r>
            <a:r>
              <a:rPr lang="en-GB" sz="1200" b="0" i="0" kern="1200" dirty="0" err="1">
                <a:solidFill>
                  <a:schemeClr val="tx1"/>
                </a:solidFill>
                <a:effectLst/>
                <a:latin typeface="+mn-lt"/>
                <a:ea typeface="+mn-ea"/>
                <a:cs typeface="+mn-cs"/>
              </a:rPr>
              <a:t>oberservable</a:t>
            </a:r>
            <a:r>
              <a:rPr lang="en-GB" sz="1200" b="0" i="0" kern="1200" dirty="0">
                <a:solidFill>
                  <a:schemeClr val="tx1"/>
                </a:solidFill>
                <a:effectLst/>
                <a:latin typeface="+mn-lt"/>
                <a:ea typeface="+mn-ea"/>
                <a:cs typeface="+mn-cs"/>
              </a:rPr>
              <a:t>; the counterfactual one (indicated by dotted lines) is never observed</a:t>
            </a:r>
          </a:p>
          <a:p>
            <a:pPr marL="628650" lvl="1" indent="-171450">
              <a:buFontTx/>
              <a:buChar char="-"/>
            </a:pPr>
            <a:r>
              <a:rPr lang="en-GB" sz="1200" b="0" i="0" kern="1200" dirty="0">
                <a:solidFill>
                  <a:schemeClr val="tx1"/>
                </a:solidFill>
                <a:effectLst/>
                <a:latin typeface="+mn-lt"/>
                <a:ea typeface="+mn-ea"/>
                <a:cs typeface="+mn-cs"/>
              </a:rPr>
              <a:t>The observational data points for patients that have received treatment (red) and patients that have not received the treatment (blue) can be used to learn response surfaces (</a:t>
            </a:r>
            <a:r>
              <a:rPr lang="en-GB" sz="1200" b="0" i="0" u="none" strike="noStrike" kern="1200" dirty="0">
                <a:solidFill>
                  <a:schemeClr val="tx1"/>
                </a:solidFill>
                <a:effectLst/>
                <a:latin typeface="+mn-lt"/>
                <a:ea typeface="+mn-ea"/>
                <a:cs typeface="+mn-cs"/>
                <a:sym typeface="Wingdings" panose="05000000000000000000" pitchFamily="2" charset="2"/>
              </a:rPr>
              <a:t>supervised manner using two separate models for different treatments  allows outcome-specific </a:t>
            </a:r>
            <a:r>
              <a:rPr lang="en-GB" sz="1200" b="0" i="0" u="none" strike="noStrike" kern="1200" dirty="0" err="1">
                <a:solidFill>
                  <a:schemeClr val="tx1"/>
                </a:solidFill>
                <a:effectLst/>
                <a:latin typeface="+mn-lt"/>
                <a:ea typeface="+mn-ea"/>
                <a:cs typeface="+mn-cs"/>
                <a:sym typeface="Wingdings" panose="05000000000000000000" pitchFamily="2" charset="2"/>
              </a:rPr>
              <a:t>hyperparamters</a:t>
            </a:r>
            <a:r>
              <a:rPr lang="en-GB" sz="1200" b="0" i="0" kern="1200" dirty="0">
                <a:solidFill>
                  <a:schemeClr val="tx1"/>
                </a:solidFill>
                <a:effectLst/>
                <a:latin typeface="+mn-lt"/>
                <a:ea typeface="+mn-ea"/>
                <a:cs typeface="+mn-cs"/>
              </a:rPr>
              <a:t>) for each treatment option and thus estimate the causal effect of the treatment.</a:t>
            </a:r>
            <a:endParaRPr lang="en-GB" sz="1200" b="0" i="0" u="none" strike="noStrike" kern="1200" dirty="0">
              <a:solidFill>
                <a:schemeClr val="tx1"/>
              </a:solidFill>
              <a:effectLst/>
              <a:latin typeface="+mn-lt"/>
              <a:ea typeface="+mn-ea"/>
              <a:cs typeface="+mn-cs"/>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10</a:t>
            </a:fld>
            <a:endParaRPr lang="en-GB"/>
          </a:p>
        </p:txBody>
      </p:sp>
    </p:spTree>
    <p:extLst>
      <p:ext uri="{BB962C8B-B14F-4D97-AF65-F5344CB8AC3E}">
        <p14:creationId xmlns:p14="http://schemas.microsoft.com/office/powerpoint/2010/main" val="1426110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 </a:t>
            </a:r>
            <a:r>
              <a:rPr lang="de-DE" dirty="0" err="1"/>
              <a:t>this</a:t>
            </a:r>
            <a:r>
              <a:rPr lang="de-DE" dirty="0"/>
              <a:t> </a:t>
            </a:r>
            <a:r>
              <a:rPr lang="de-DE" dirty="0" err="1"/>
              <a:t>setting</a:t>
            </a:r>
            <a:r>
              <a:rPr lang="de-DE" dirty="0"/>
              <a:t>: </a:t>
            </a:r>
            <a:r>
              <a:rPr lang="en-GB" sz="1200" b="0" i="0" u="none" strike="noStrike" kern="1200" dirty="0">
                <a:solidFill>
                  <a:schemeClr val="tx1"/>
                </a:solidFill>
                <a:effectLst/>
                <a:latin typeface="+mn-lt"/>
                <a:ea typeface="+mn-ea"/>
                <a:cs typeface="+mn-cs"/>
              </a:rPr>
              <a:t>patient history + treatment timing play a role</a:t>
            </a:r>
          </a:p>
          <a:p>
            <a:pPr marL="171450" indent="-171450">
              <a:buFontTx/>
              <a:buChar char="-"/>
            </a:pPr>
            <a:r>
              <a:rPr lang="en-GB" sz="1200" b="0" i="0" u="none" strike="noStrike" kern="1200" dirty="0">
                <a:solidFill>
                  <a:schemeClr val="tx1"/>
                </a:solidFill>
                <a:effectLst/>
                <a:latin typeface="+mn-lt"/>
                <a:ea typeface="+mn-ea"/>
                <a:cs typeface="+mn-cs"/>
              </a:rPr>
              <a:t>Causal inference </a:t>
            </a:r>
            <a:r>
              <a:rPr lang="en-GB" sz="1200" b="0" i="0" u="none" strike="noStrike" kern="1200" dirty="0" err="1">
                <a:solidFill>
                  <a:schemeClr val="tx1"/>
                </a:solidFill>
                <a:effectLst/>
                <a:latin typeface="+mn-lt"/>
                <a:ea typeface="+mn-ea"/>
                <a:cs typeface="+mn-cs"/>
              </a:rPr>
              <a:t>mehods</a:t>
            </a:r>
            <a:r>
              <a:rPr lang="en-GB" sz="1200" b="0" i="0" u="none" strike="noStrike" kern="1200" dirty="0">
                <a:solidFill>
                  <a:schemeClr val="tx1"/>
                </a:solidFill>
                <a:effectLst/>
                <a:latin typeface="+mn-lt"/>
                <a:ea typeface="+mn-ea"/>
                <a:cs typeface="+mn-cs"/>
              </a:rPr>
              <a:t> for estimating individualized effects of time-</a:t>
            </a:r>
            <a:r>
              <a:rPr lang="en-GB" sz="1200" b="0" i="0" u="none" strike="noStrike" kern="1200" dirty="0" err="1">
                <a:solidFill>
                  <a:schemeClr val="tx1"/>
                </a:solidFill>
                <a:effectLst/>
                <a:latin typeface="+mn-lt"/>
                <a:ea typeface="+mn-ea"/>
                <a:cs typeface="+mn-cs"/>
              </a:rPr>
              <a:t>dependet</a:t>
            </a:r>
            <a:r>
              <a:rPr lang="en-GB" sz="1200" b="0" i="0" u="none" strike="noStrike" kern="1200" dirty="0">
                <a:solidFill>
                  <a:schemeClr val="tx1"/>
                </a:solidFill>
                <a:effectLst/>
                <a:latin typeface="+mn-lt"/>
                <a:ea typeface="+mn-ea"/>
                <a:cs typeface="+mn-cs"/>
              </a:rPr>
              <a:t> treatments need model the patient’s history in order make counterfactual predictions of potential outcomes for possible sequences of future treatments (e.g. decide over the best timing and order of treatment of chemotherapy and radiotherapy treatments for a patient with breast cancer)</a:t>
            </a:r>
          </a:p>
          <a:p>
            <a:pPr marL="171450" indent="-171450">
              <a:buFontTx/>
              <a:buChar char="-"/>
            </a:pPr>
            <a:r>
              <a:rPr lang="en-GB" sz="1200" b="0" i="0" u="none" strike="noStrike" kern="1200" dirty="0">
                <a:solidFill>
                  <a:schemeClr val="tx1"/>
                </a:solidFill>
                <a:effectLst/>
                <a:latin typeface="+mn-lt"/>
                <a:ea typeface="+mn-ea"/>
                <a:cs typeface="+mn-cs"/>
              </a:rPr>
              <a:t>Overlap (at each timestep assume that each treatment option has non-zero prob of being administered) + </a:t>
            </a:r>
            <a:r>
              <a:rPr lang="en-GB" sz="1200" b="0" i="0" u="none" strike="noStrike" kern="1200" dirty="0" err="1">
                <a:solidFill>
                  <a:schemeClr val="tx1"/>
                </a:solidFill>
                <a:effectLst/>
                <a:latin typeface="+mn-lt"/>
                <a:ea typeface="+mn-ea"/>
                <a:cs typeface="+mn-cs"/>
              </a:rPr>
              <a:t>unconfoundedness</a:t>
            </a:r>
            <a:r>
              <a:rPr lang="en-GB" sz="1200" b="0" i="0" u="none" strike="noStrike" kern="1200" dirty="0">
                <a:solidFill>
                  <a:schemeClr val="tx1"/>
                </a:solidFill>
                <a:effectLst/>
                <a:latin typeface="+mn-lt"/>
                <a:ea typeface="+mn-ea"/>
                <a:cs typeface="+mn-cs"/>
              </a:rPr>
              <a:t> (at each timepoint all </a:t>
            </a:r>
            <a:r>
              <a:rPr lang="en-GB" sz="1200" b="0" i="0" u="none" strike="noStrike" kern="1200" dirty="0" err="1">
                <a:solidFill>
                  <a:schemeClr val="tx1"/>
                </a:solidFill>
                <a:effectLst/>
                <a:latin typeface="+mn-lt"/>
                <a:ea typeface="+mn-ea"/>
                <a:cs typeface="+mn-cs"/>
              </a:rPr>
              <a:t>vlbs</a:t>
            </a:r>
            <a:r>
              <a:rPr lang="en-GB" sz="1200" b="0" i="0" u="none" strike="noStrike" kern="1200" dirty="0">
                <a:solidFill>
                  <a:schemeClr val="tx1"/>
                </a:solidFill>
                <a:effectLst/>
                <a:latin typeface="+mn-lt"/>
                <a:ea typeface="+mn-ea"/>
                <a:cs typeface="+mn-cs"/>
              </a:rPr>
              <a:t> affecting patient’s treatment + outcome observed)  must hold again</a:t>
            </a:r>
          </a:p>
          <a:p>
            <a:pPr marL="171450" indent="-171450">
              <a:buFontTx/>
              <a:buChar char="-"/>
            </a:pP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choices in the estimation of treatment effects over time involve:</a:t>
            </a:r>
          </a:p>
          <a:p>
            <a:pPr marL="628650" lvl="1" indent="-171450">
              <a:buFontTx/>
              <a:buChar char="-"/>
            </a:pPr>
            <a:r>
              <a:rPr lang="en-GB" sz="1200" b="0" i="0" u="none" strike="noStrike" kern="1200" dirty="0">
                <a:solidFill>
                  <a:schemeClr val="tx1"/>
                </a:solidFill>
                <a:effectLst/>
                <a:latin typeface="+mn-lt"/>
                <a:ea typeface="+mn-ea"/>
                <a:cs typeface="+mn-cs"/>
              </a:rPr>
              <a:t>handling the time-dependent confounding bias</a:t>
            </a:r>
          </a:p>
          <a:p>
            <a:pPr marL="628650" lvl="1" indent="-171450">
              <a:buFontTx/>
              <a:buChar char="-"/>
            </a:pPr>
            <a:r>
              <a:rPr lang="en-GB" sz="1200" b="0" i="0" u="none" strike="noStrike" kern="1200" dirty="0">
                <a:solidFill>
                  <a:schemeClr val="tx1"/>
                </a:solidFill>
                <a:effectLst/>
                <a:latin typeface="+mn-lt"/>
                <a:ea typeface="+mn-ea"/>
                <a:cs typeface="+mn-cs"/>
              </a:rPr>
              <a:t>handling discrete-time or continuous-time interventions</a:t>
            </a:r>
          </a:p>
          <a:p>
            <a:pPr marL="628650" lvl="1" indent="-171450">
              <a:buFontTx/>
              <a:buChar char="-"/>
            </a:pP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the progression of one or multiple patient covariates of interest</a:t>
            </a:r>
          </a:p>
          <a:p>
            <a:pPr marL="628650" lvl="1" indent="-171450">
              <a:buFontTx/>
              <a:buChar char="-"/>
            </a:pPr>
            <a:endParaRPr lang="en-GB" sz="1200" b="0" i="0" u="none" strike="noStrike" kern="1200" dirty="0">
              <a:solidFill>
                <a:schemeClr val="tx1"/>
              </a:solidFill>
              <a:effectLst/>
              <a:latin typeface="+mn-lt"/>
              <a:ea typeface="+mn-ea"/>
              <a:cs typeface="+mn-cs"/>
            </a:endParaRPr>
          </a:p>
          <a:p>
            <a:pPr marL="171450" indent="-171450">
              <a:buFontTx/>
              <a:buChar char="-"/>
            </a:pPr>
            <a:endParaRPr lang="en-GB"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11</a:t>
            </a:fld>
            <a:endParaRPr lang="en-GB"/>
          </a:p>
        </p:txBody>
      </p:sp>
    </p:spTree>
    <p:extLst>
      <p:ext uri="{BB962C8B-B14F-4D97-AF65-F5344CB8AC3E}">
        <p14:creationId xmlns:p14="http://schemas.microsoft.com/office/powerpoint/2010/main" val="289676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My</a:t>
            </a:r>
            <a:r>
              <a:rPr lang="de-DE" dirty="0"/>
              <a:t> </a:t>
            </a:r>
            <a:r>
              <a:rPr lang="de-DE" dirty="0" err="1"/>
              <a:t>opinion</a:t>
            </a:r>
            <a:r>
              <a:rPr lang="de-DE" dirty="0"/>
              <a:t> in </a:t>
            </a:r>
            <a:r>
              <a:rPr lang="de-DE" dirty="0" err="1"/>
              <a:t>the</a:t>
            </a:r>
            <a:r>
              <a:rPr lang="de-DE" dirty="0"/>
              <a:t> </a:t>
            </a:r>
            <a:r>
              <a:rPr lang="de-DE" dirty="0" err="1"/>
              <a:t>paper</a:t>
            </a:r>
            <a:r>
              <a:rPr lang="de-DE" dirty="0"/>
              <a:t>:</a:t>
            </a:r>
          </a:p>
          <a:p>
            <a:pPr marL="171450" indent="-171450">
              <a:buFontTx/>
              <a:buChar char="-"/>
            </a:pPr>
            <a:r>
              <a:rPr lang="de-DE" dirty="0" err="1"/>
              <a:t>Good</a:t>
            </a:r>
            <a:r>
              <a:rPr lang="de-DE" dirty="0"/>
              <a:t> </a:t>
            </a:r>
            <a:r>
              <a:rPr lang="de-DE" dirty="0" err="1"/>
              <a:t>overview</a:t>
            </a:r>
            <a:r>
              <a:rPr lang="de-DE" dirty="0"/>
              <a:t> </a:t>
            </a:r>
            <a:r>
              <a:rPr lang="de-DE" dirty="0" err="1"/>
              <a:t>when</a:t>
            </a:r>
            <a:r>
              <a:rPr lang="de-DE" dirty="0"/>
              <a:t> </a:t>
            </a:r>
            <a:r>
              <a:rPr lang="de-DE" dirty="0" err="1"/>
              <a:t>starting</a:t>
            </a:r>
            <a:r>
              <a:rPr lang="de-DE" dirty="0"/>
              <a:t> with </a:t>
            </a:r>
            <a:r>
              <a:rPr lang="de-DE" dirty="0" err="1"/>
              <a:t>causal</a:t>
            </a:r>
            <a:r>
              <a:rPr lang="de-DE" dirty="0"/>
              <a:t> </a:t>
            </a:r>
            <a:r>
              <a:rPr lang="de-DE" dirty="0" err="1"/>
              <a:t>inference</a:t>
            </a:r>
            <a:r>
              <a:rPr lang="de-DE" dirty="0"/>
              <a:t> in EHRs, </a:t>
            </a:r>
            <a:r>
              <a:rPr lang="de-DE" dirty="0" err="1"/>
              <a:t>gives</a:t>
            </a:r>
            <a:r>
              <a:rPr lang="de-DE" dirty="0"/>
              <a:t> </a:t>
            </a:r>
            <a:r>
              <a:rPr lang="de-DE" dirty="0" err="1"/>
              <a:t>overview</a:t>
            </a:r>
            <a:r>
              <a:rPr lang="de-DE" dirty="0"/>
              <a:t> </a:t>
            </a:r>
            <a:r>
              <a:rPr lang="de-DE" dirty="0" err="1"/>
              <a:t>over</a:t>
            </a:r>
            <a:r>
              <a:rPr lang="de-DE" dirty="0"/>
              <a:t> different </a:t>
            </a:r>
            <a:r>
              <a:rPr lang="de-DE" dirty="0" err="1"/>
              <a:t>setups</a:t>
            </a:r>
            <a:r>
              <a:rPr lang="de-DE" dirty="0"/>
              <a:t> of </a:t>
            </a:r>
            <a:r>
              <a:rPr lang="de-DE" dirty="0" err="1"/>
              <a:t>usage</a:t>
            </a:r>
            <a:r>
              <a:rPr lang="de-DE" dirty="0"/>
              <a:t> and </a:t>
            </a:r>
            <a:r>
              <a:rPr lang="de-DE" dirty="0" err="1"/>
              <a:t>challenges</a:t>
            </a:r>
            <a:r>
              <a:rPr lang="de-DE" dirty="0"/>
              <a:t> to </a:t>
            </a:r>
            <a:r>
              <a:rPr lang="de-DE" dirty="0" err="1"/>
              <a:t>consider</a:t>
            </a:r>
            <a:r>
              <a:rPr lang="en-GB" dirty="0"/>
              <a:t> (question: does two main assumptions: overlap + </a:t>
            </a:r>
            <a:r>
              <a:rPr lang="en-GB" dirty="0" err="1"/>
              <a:t>unconfoundedness</a:t>
            </a:r>
            <a:r>
              <a:rPr lang="en-GB" dirty="0"/>
              <a:t> hold in my dataset?)</a:t>
            </a:r>
          </a:p>
          <a:p>
            <a:pPr marL="171450" indent="-171450">
              <a:buFontTx/>
              <a:buChar char="-"/>
            </a:pPr>
            <a:r>
              <a:rPr lang="en-GB" dirty="0"/>
              <a:t>Methods to use mentioned, not evaluated or compared to each other </a:t>
            </a:r>
            <a:r>
              <a:rPr lang="en-GB" dirty="0">
                <a:sym typeface="Wingdings" panose="05000000000000000000" pitchFamily="2" charset="2"/>
              </a:rPr>
              <a:t> so pro: reader can make his own opinion but have to go into details of advantages + disadvantages each method have</a:t>
            </a:r>
          </a:p>
          <a:p>
            <a:pPr marL="171450" indent="-171450">
              <a:buFontTx/>
              <a:buChar char="-"/>
            </a:pPr>
            <a:r>
              <a:rPr lang="en-GB" dirty="0">
                <a:sym typeface="Wingdings" panose="05000000000000000000" pitchFamily="2" charset="2"/>
              </a:rPr>
              <a:t>Workflow of individual treatment effect estimation is given!</a:t>
            </a:r>
          </a:p>
          <a:p>
            <a:pPr marL="171450" indent="-171450">
              <a:buFontTx/>
              <a:buChar char="-"/>
            </a:pPr>
            <a:r>
              <a:rPr lang="en-GB" dirty="0">
                <a:sym typeface="Wingdings" panose="05000000000000000000" pitchFamily="2" charset="2"/>
              </a:rPr>
              <a:t>Not to much technical details or how to incorporate RCT data into EHR data, but I think the target group were not applied ML researchers, since paper was published in </a:t>
            </a:r>
            <a:r>
              <a:rPr lang="en-GB" sz="1200" b="0" i="1" u="none" strike="noStrike" kern="1200" dirty="0">
                <a:solidFill>
                  <a:schemeClr val="tx1"/>
                </a:solidFill>
                <a:effectLst/>
                <a:latin typeface="+mn-lt"/>
                <a:ea typeface="+mn-ea"/>
                <a:cs typeface="+mn-cs"/>
              </a:rPr>
              <a:t>Clinical Pharmacology &amp; Therapeutics (no to deep technical journal)</a:t>
            </a: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12</a:t>
            </a:fld>
            <a:endParaRPr lang="en-GB"/>
          </a:p>
        </p:txBody>
      </p:sp>
    </p:spTree>
    <p:extLst>
      <p:ext uri="{BB962C8B-B14F-4D97-AF65-F5344CB8AC3E}">
        <p14:creationId xmlns:p14="http://schemas.microsoft.com/office/powerpoint/2010/main" val="64669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 </a:t>
            </a:r>
            <a:r>
              <a:rPr lang="de-DE" dirty="0" err="1"/>
              <a:t>general</a:t>
            </a:r>
            <a:r>
              <a:rPr lang="de-DE" dirty="0"/>
              <a:t>: for a smart </a:t>
            </a:r>
            <a:r>
              <a:rPr lang="en-GB" sz="1200" b="0" i="0" u="none" strike="noStrike" kern="1200" dirty="0">
                <a:solidFill>
                  <a:schemeClr val="tx1"/>
                </a:solidFill>
                <a:effectLst/>
                <a:latin typeface="+mn-lt"/>
                <a:ea typeface="+mn-ea"/>
                <a:cs typeface="+mn-cs"/>
              </a:rPr>
              <a:t>clinical decision support systems + diagnosis decision support systems necessary: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extract only relevant information about particular patient + relevant clinical decisions previously used for similar patients among the wealth of available information (using irrelevant features leads to a performance decrease)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large literature has used data-driven approaches to developing representative rather than personalized healthcare decision support systems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u="none" strike="noStrike" kern="1200" dirty="0">
                <a:solidFill>
                  <a:schemeClr val="tx1"/>
                </a:solidFill>
                <a:effectLst/>
                <a:latin typeface="+mn-lt"/>
                <a:ea typeface="+mn-ea"/>
                <a:cs typeface="+mn-cs"/>
              </a:rPr>
              <a:t>smaller literature is dedicated to developing personalized CDSS</a:t>
            </a:r>
          </a:p>
          <a:p>
            <a:r>
              <a:rPr lang="en-GB" sz="1200" b="1" i="0" u="none" strike="noStrike" kern="1200" dirty="0">
                <a:solidFill>
                  <a:schemeClr val="tx1"/>
                </a:solidFill>
                <a:effectLst/>
                <a:latin typeface="+mn-lt"/>
                <a:ea typeface="+mn-ea"/>
                <a:cs typeface="+mn-cs"/>
              </a:rPr>
              <a:t>Problem: </a:t>
            </a:r>
            <a:endParaRPr lang="en-GB" sz="1200" b="0" i="0" u="none" strike="noStrike" kern="1200" dirty="0">
              <a:solidFill>
                <a:schemeClr val="tx1"/>
              </a:solidFill>
              <a:effectLst/>
              <a:latin typeface="+mn-lt"/>
              <a:ea typeface="+mn-ea"/>
              <a:cs typeface="+mn-cs"/>
            </a:endParaRPr>
          </a:p>
          <a:p>
            <a:pPr marL="171450" indent="-171450">
              <a:buFontTx/>
              <a:buChar char="-"/>
            </a:pPr>
            <a:r>
              <a:rPr lang="en-GB" sz="1200" b="0" i="0" u="none" strike="noStrike" kern="1200" dirty="0">
                <a:solidFill>
                  <a:schemeClr val="tx1"/>
                </a:solidFill>
                <a:effectLst/>
                <a:latin typeface="+mn-lt"/>
                <a:ea typeface="+mn-ea"/>
                <a:cs typeface="+mn-cs"/>
              </a:rPr>
              <a:t>representative guidelines + CDSS cannot be as good as individual, because impossible to include all individual relevant patient information</a:t>
            </a:r>
          </a:p>
          <a:p>
            <a:pPr marL="171450" indent="-171450">
              <a:buFontTx/>
              <a:buChar char="-"/>
            </a:pPr>
            <a:r>
              <a:rPr lang="en-GB" sz="1200" b="0" i="0" u="none" strike="noStrike" kern="1200" dirty="0">
                <a:solidFill>
                  <a:schemeClr val="tx1"/>
                </a:solidFill>
                <a:effectLst/>
                <a:latin typeface="+mn-lt"/>
                <a:ea typeface="+mn-ea"/>
                <a:cs typeface="+mn-cs"/>
              </a:rPr>
              <a:t>proposed CDSS focus on diagnosis recommendations and NOT on the equally important problem of treatment recommendations</a:t>
            </a:r>
          </a:p>
          <a:p>
            <a:pPr marL="171450" indent="-171450">
              <a:buFontTx/>
              <a:buChar char="-"/>
            </a:pPr>
            <a:endParaRPr lang="en-GB" sz="1200" b="0"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GB" sz="1200" b="1"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GB" sz="1200" b="0" i="0" u="none" strike="noStrike" kern="1200" dirty="0">
              <a:solidFill>
                <a:schemeClr val="tx1"/>
              </a:solidFill>
              <a:effectLst/>
              <a:latin typeface="+mn-lt"/>
              <a:ea typeface="+mn-ea"/>
              <a:cs typeface="+mn-cs"/>
            </a:endParaRPr>
          </a:p>
          <a:p>
            <a:pPr marL="628650" lvl="1" indent="-171450">
              <a:buFontTx/>
              <a:buChar char="-"/>
            </a:pP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13</a:t>
            </a:fld>
            <a:endParaRPr lang="en-GB"/>
          </a:p>
        </p:txBody>
      </p:sp>
    </p:spTree>
    <p:extLst>
      <p:ext uri="{BB962C8B-B14F-4D97-AF65-F5344CB8AC3E}">
        <p14:creationId xmlns:p14="http://schemas.microsoft.com/office/powerpoint/2010/main" val="102113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sz="1200" b="0" i="0" u="none" strike="noStrike" kern="1200" dirty="0">
                <a:solidFill>
                  <a:schemeClr val="tx1"/>
                </a:solidFill>
                <a:effectLst/>
                <a:latin typeface="+mn-lt"/>
                <a:ea typeface="+mn-ea"/>
                <a:cs typeface="+mn-cs"/>
              </a:rPr>
              <a:t>CDSS = clinical decision support system</a:t>
            </a:r>
          </a:p>
          <a:p>
            <a:pPr marL="171450" indent="-171450">
              <a:buFontTx/>
              <a:buChar char="-"/>
            </a:pPr>
            <a:r>
              <a:rPr lang="en-GB" sz="1200" b="0" i="0" u="none" strike="noStrike" kern="1200" dirty="0">
                <a:solidFill>
                  <a:schemeClr val="tx1"/>
                </a:solidFill>
                <a:effectLst/>
                <a:latin typeface="+mn-lt"/>
                <a:ea typeface="+mn-ea"/>
                <a:cs typeface="+mn-cs"/>
              </a:rPr>
              <a:t>figure issues personalized clinical recommendation to physician about certain patient</a:t>
            </a:r>
          </a:p>
          <a:p>
            <a:pPr marL="171450" indent="-171450">
              <a:buFontTx/>
              <a:buChar char="-"/>
            </a:pPr>
            <a:r>
              <a:rPr lang="en-GB" sz="1200" b="0" i="0" u="none" strike="noStrike" kern="1200" dirty="0">
                <a:solidFill>
                  <a:schemeClr val="tx1"/>
                </a:solidFill>
                <a:effectLst/>
                <a:latin typeface="+mn-lt"/>
                <a:ea typeface="+mn-ea"/>
                <a:cs typeface="+mn-cs"/>
              </a:rPr>
              <a:t>Gaol of DE: discover the relevant features of each clinical decision a + recommend the optimal clinical decision that corresponds to the discovered relevant patient information</a:t>
            </a:r>
          </a:p>
          <a:p>
            <a:pPr marL="171450" indent="-171450">
              <a:buFontTx/>
              <a:buChar char="-"/>
            </a:pPr>
            <a:r>
              <a:rPr lang="en-GB" sz="1200" b="0" i="0" u="none" strike="noStrike" kern="1200" dirty="0">
                <a:solidFill>
                  <a:schemeClr val="tx1"/>
                </a:solidFill>
                <a:effectLst/>
                <a:latin typeface="+mn-lt"/>
                <a:ea typeface="+mn-ea"/>
                <a:cs typeface="+mn-cs"/>
              </a:rPr>
              <a:t>Actual outcome of certain  clinical decisions are used as a reward to train the DE</a:t>
            </a:r>
          </a:p>
          <a:p>
            <a:pPr marL="171450" indent="-171450">
              <a:buFontTx/>
              <a:buChar char="-"/>
            </a:pPr>
            <a:r>
              <a:rPr lang="en-GB" sz="1200" b="0" i="0" u="none" strike="noStrike" kern="1200" dirty="0">
                <a:solidFill>
                  <a:schemeClr val="tx1"/>
                </a:solidFill>
                <a:effectLst/>
                <a:latin typeface="+mn-lt"/>
                <a:ea typeface="+mn-ea"/>
                <a:cs typeface="+mn-cs"/>
              </a:rPr>
              <a:t>It consists of two algorithms: </a:t>
            </a:r>
          </a:p>
          <a:p>
            <a:pPr marL="628650" lvl="1" indent="-171450">
              <a:buFontTx/>
              <a:buChar char="-"/>
            </a:pPr>
            <a:r>
              <a:rPr lang="en-GB" sz="1200" b="0" i="0" u="none" strike="noStrike" kern="1200" dirty="0">
                <a:solidFill>
                  <a:schemeClr val="tx1"/>
                </a:solidFill>
                <a:effectLst/>
                <a:latin typeface="+mn-lt"/>
                <a:ea typeface="+mn-ea"/>
                <a:cs typeface="+mn-cs"/>
              </a:rPr>
              <a:t>clinical decision dependent feature selection algorithm (CDFS) – DE identifies different relevant features for different clinical decisions,</a:t>
            </a:r>
          </a:p>
          <a:p>
            <a:endParaRPr lang="en-GB" b="0" dirty="0">
              <a:effectLst/>
            </a:endParaRPr>
          </a:p>
          <a:p>
            <a:pPr lvl="2" rtl="0" fontAlgn="base"/>
            <a:r>
              <a:rPr lang="en-GB" sz="1200" b="0" i="0" u="none" strike="noStrike" kern="1200" dirty="0">
                <a:solidFill>
                  <a:schemeClr val="tx1"/>
                </a:solidFill>
                <a:effectLst/>
                <a:latin typeface="+mn-lt"/>
                <a:ea typeface="+mn-ea"/>
                <a:cs typeface="+mn-cs"/>
              </a:rPr>
              <a:t>very different from existing feature selection algorithms which focus on the patients’ characteristics and not on how these characteristics distinctively impact different clinical decisions</a:t>
            </a:r>
          </a:p>
          <a:p>
            <a:pPr marL="1085850" lvl="2" indent="-171450">
              <a:buFontTx/>
              <a:buChar char="-"/>
            </a:pPr>
            <a:endParaRPr lang="en-GB" sz="1200" b="0" i="0" u="none" strike="noStrike" kern="1200" dirty="0">
              <a:solidFill>
                <a:schemeClr val="tx1"/>
              </a:solidFill>
              <a:effectLst/>
              <a:latin typeface="+mn-lt"/>
              <a:ea typeface="+mn-ea"/>
              <a:cs typeface="+mn-cs"/>
            </a:endParaRPr>
          </a:p>
          <a:p>
            <a:pPr marL="628650" lvl="1" indent="-171450">
              <a:buFontTx/>
              <a:buChar char="-"/>
            </a:pPr>
            <a:r>
              <a:rPr lang="en-GB" sz="1200" b="0" i="0" u="none" strike="noStrike" kern="1200" dirty="0">
                <a:solidFill>
                  <a:schemeClr val="tx1"/>
                </a:solidFill>
                <a:effectLst/>
                <a:latin typeface="+mn-lt"/>
                <a:ea typeface="+mn-ea"/>
                <a:cs typeface="+mn-cs"/>
              </a:rPr>
              <a:t>clinical decision recommendation algorithm</a:t>
            </a:r>
          </a:p>
          <a:p>
            <a:pPr marL="628650" lvl="1" indent="-171450">
              <a:buFontTx/>
              <a:buChar char="-"/>
            </a:pPr>
            <a:r>
              <a:rPr lang="en-GB" sz="1200" b="1" i="0" u="none" strike="noStrike" kern="1200" dirty="0">
                <a:solidFill>
                  <a:schemeClr val="tx1"/>
                </a:solidFill>
                <a:effectLst/>
                <a:latin typeface="+mn-lt"/>
                <a:ea typeface="+mn-ea"/>
                <a:cs typeface="+mn-cs"/>
              </a:rPr>
              <a:t>Algo described in details in paper with lot of bad explained formulas (one critic point on the paper: Introduced </a:t>
            </a:r>
            <a:r>
              <a:rPr lang="en-GB" sz="1200" b="1" i="0" u="none" strike="noStrike" kern="1200" dirty="0" err="1">
                <a:solidFill>
                  <a:schemeClr val="tx1"/>
                </a:solidFill>
                <a:effectLst/>
                <a:latin typeface="+mn-lt"/>
                <a:ea typeface="+mn-ea"/>
                <a:cs typeface="+mn-cs"/>
              </a:rPr>
              <a:t>variabl</a:t>
            </a:r>
            <a:r>
              <a:rPr lang="en-GB" sz="1200" b="1" i="0" u="none" strike="noStrike" kern="1200" dirty="0">
                <a:solidFill>
                  <a:schemeClr val="tx1"/>
                </a:solidFill>
                <a:effectLst/>
                <a:latin typeface="+mn-lt"/>
                <a:ea typeface="+mn-ea"/>
                <a:cs typeface="+mn-cs"/>
              </a:rPr>
              <a:t> names not properly as they used them a lot in the paper, would be helpful, also reduce number of formulas and explain the more in detail, that the reader has a chance to understand them</a:t>
            </a:r>
            <a:r>
              <a:rPr lang="en-GB" sz="1200" b="0" i="0" u="none" strike="noStrike" kern="1200" dirty="0">
                <a:solidFill>
                  <a:schemeClr val="tx1"/>
                </a:solidFill>
                <a:effectLst/>
                <a:latin typeface="+mn-lt"/>
                <a:ea typeface="+mn-ea"/>
                <a:cs typeface="+mn-cs"/>
              </a:rPr>
              <a:t>)</a:t>
            </a:r>
          </a:p>
          <a:p>
            <a:pPr marL="457200" lvl="1" indent="0">
              <a:buFontTx/>
              <a:buNone/>
            </a:pPr>
            <a:r>
              <a:rPr lang="en-GB" sz="1200" b="1" i="0" u="none" strike="noStrike" kern="1200" dirty="0">
                <a:solidFill>
                  <a:schemeClr val="tx1"/>
                </a:solidFill>
                <a:effectLst/>
                <a:latin typeface="+mn-lt"/>
                <a:ea typeface="+mn-ea"/>
                <a:cs typeface="+mn-cs"/>
              </a:rPr>
              <a:t>Both algos work also robust with missing data</a:t>
            </a:r>
          </a:p>
          <a:p>
            <a:pPr marL="457200" lvl="1" indent="0">
              <a:buFontTx/>
              <a:buNone/>
            </a:pPr>
            <a:endParaRPr lang="en-GB" sz="1200" b="1"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14</a:t>
            </a:fld>
            <a:endParaRPr lang="en-GB"/>
          </a:p>
        </p:txBody>
      </p:sp>
    </p:spTree>
    <p:extLst>
      <p:ext uri="{BB962C8B-B14F-4D97-AF65-F5344CB8AC3E}">
        <p14:creationId xmlns:p14="http://schemas.microsoft.com/office/powerpoint/2010/main" val="161504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628650" lvl="1" indent="-171450">
              <a:buFontTx/>
              <a:buChar char="-"/>
            </a:pPr>
            <a:r>
              <a:rPr lang="en-GB" sz="1200" b="0" i="0" u="none" strike="noStrike" kern="1200" dirty="0">
                <a:solidFill>
                  <a:schemeClr val="tx1"/>
                </a:solidFill>
                <a:effectLst/>
                <a:latin typeface="+mn-lt"/>
                <a:ea typeface="+mn-ea"/>
                <a:cs typeface="+mn-cs"/>
              </a:rPr>
              <a:t>most valuable rewards: actual patient outcomes, very difficult to obtain in practice</a:t>
            </a:r>
          </a:p>
          <a:p>
            <a:pPr lvl="1" rtl="0" fontAlgn="base"/>
            <a:r>
              <a:rPr lang="en-GB" sz="1200" b="0" i="0" u="none" strike="noStrike" kern="1200" dirty="0">
                <a:solidFill>
                  <a:schemeClr val="tx1"/>
                </a:solidFill>
                <a:effectLst/>
                <a:latin typeface="+mn-lt"/>
                <a:ea typeface="+mn-ea"/>
                <a:cs typeface="+mn-cs"/>
              </a:rPr>
              <a:t>- Solving approach: proxy for outcomes based on external knowledge (literature + clinical practice guidelines)</a:t>
            </a:r>
          </a:p>
          <a:p>
            <a:pPr marL="628650" lvl="1" indent="-171450">
              <a:buFontTx/>
              <a:buChar char="-"/>
            </a:pPr>
            <a:endParaRPr lang="en-GB" sz="1200" b="1"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15</a:t>
            </a:fld>
            <a:endParaRPr lang="en-GB"/>
          </a:p>
        </p:txBody>
      </p:sp>
    </p:spTree>
    <p:extLst>
      <p:ext uri="{BB962C8B-B14F-4D97-AF65-F5344CB8AC3E}">
        <p14:creationId xmlns:p14="http://schemas.microsoft.com/office/powerpoint/2010/main" val="98116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AutoPrognosis</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2</a:t>
            </a:fld>
            <a:endParaRPr lang="en-GB"/>
          </a:p>
        </p:txBody>
      </p:sp>
    </p:spTree>
    <p:extLst>
      <p:ext uri="{BB962C8B-B14F-4D97-AF65-F5344CB8AC3E}">
        <p14:creationId xmlns:p14="http://schemas.microsoft.com/office/powerpoint/2010/main" val="186787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automatically selects and tunes ensembles of ML </a:t>
            </a:r>
            <a:r>
              <a:rPr lang="en-GB" sz="1200" b="0" i="0" u="none" strike="noStrike" kern="1200" dirty="0" err="1">
                <a:solidFill>
                  <a:schemeClr val="tx1"/>
                </a:solidFill>
                <a:effectLst/>
                <a:latin typeface="+mn-lt"/>
                <a:ea typeface="+mn-ea"/>
                <a:cs typeface="+mn-cs"/>
              </a:rPr>
              <a:t>modeling</a:t>
            </a:r>
            <a:r>
              <a:rPr lang="en-GB" sz="1200" b="0" i="0" u="none" strike="noStrike" kern="1200" dirty="0">
                <a:solidFill>
                  <a:schemeClr val="tx1"/>
                </a:solidFill>
                <a:effectLst/>
                <a:latin typeface="+mn-lt"/>
                <a:ea typeface="+mn-ea"/>
                <a:cs typeface="+mn-cs"/>
              </a:rPr>
              <a:t> pipelines (comprising data imputation, feature processing, classification and calibration algorithms).</a:t>
            </a:r>
          </a:p>
          <a:p>
            <a:r>
              <a:rPr lang="en-GB" sz="1200" b="0" i="0" u="none" strike="noStrike" kern="1200" dirty="0">
                <a:solidFill>
                  <a:schemeClr val="tx1"/>
                </a:solidFill>
                <a:effectLst/>
                <a:latin typeface="+mn-lt"/>
                <a:ea typeface="+mn-ea"/>
                <a:cs typeface="+mn-cs"/>
              </a:rPr>
              <a:t>In Figure schematic for framework:</a:t>
            </a:r>
          </a:p>
          <a:p>
            <a:r>
              <a:rPr lang="en-GB" sz="1200" b="0" i="0" u="none" strike="noStrike" kern="120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Given the participants’ variables and CVD outcome,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uses an advanced Bayesian optimization technique in order to 	  	  (automatically) design a prognostic model made out of a weighted ensemble of ML pipelines.</a:t>
            </a:r>
          </a:p>
          <a:p>
            <a:r>
              <a:rPr lang="en-GB" sz="1200" b="0" i="0" u="none" strike="noStrike" kern="1200" baseline="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Each ML pipeline comprises design choices for data imputation, feature processing, classification and calibration algorithms (and their hyper  	  parameters), Calibration = numerical outputs of a model correspond to the actual risk of a CVD event</a:t>
            </a:r>
          </a:p>
          <a:p>
            <a:r>
              <a:rPr lang="en-GB" sz="1200" b="0" i="0" u="none" strike="noStrike" kern="1200" baseline="0" dirty="0">
                <a:solidFill>
                  <a:schemeClr val="tx1"/>
                </a:solidFill>
                <a:effectLst/>
                <a:latin typeface="+mn-lt"/>
                <a:ea typeface="+mn-ea"/>
                <a:cs typeface="+mn-cs"/>
              </a:rPr>
              <a:t>	- </a:t>
            </a:r>
            <a:r>
              <a:rPr lang="en-GB" sz="1200" b="0" i="0" u="none" strike="noStrike" kern="1200" baseline="0" dirty="0">
                <a:solidFill>
                  <a:schemeClr val="tx1"/>
                </a:solidFill>
                <a:latin typeface="+mn-lt"/>
                <a:ea typeface="+mn-ea"/>
                <a:cs typeface="+mn-cs"/>
              </a:rPr>
              <a:t>design space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contains 5,460 possible ML pipelines</a:t>
            </a:r>
          </a:p>
          <a:p>
            <a:r>
              <a:rPr lang="en-GB" sz="1200" b="1" i="0" u="none" strike="noStrike" kern="1200" baseline="0" dirty="0">
                <a:solidFill>
                  <a:schemeClr val="tx1"/>
                </a:solidFill>
                <a:latin typeface="+mn-lt"/>
                <a:ea typeface="+mn-ea"/>
                <a:cs typeface="+mn-cs"/>
              </a:rPr>
              <a:t>Critic: just a short paragraph about </a:t>
            </a:r>
            <a:r>
              <a:rPr lang="en-GB" sz="1200" b="1" i="0" u="none" strike="noStrike" kern="1200" baseline="0" dirty="0" err="1">
                <a:solidFill>
                  <a:schemeClr val="tx1"/>
                </a:solidFill>
                <a:latin typeface="+mn-lt"/>
                <a:ea typeface="+mn-ea"/>
                <a:cs typeface="+mn-cs"/>
              </a:rPr>
              <a:t>autoprognosis</a:t>
            </a:r>
            <a:r>
              <a:rPr lang="en-GB" sz="1200" b="1" i="0" u="none" strike="noStrike" kern="1200" baseline="0" dirty="0">
                <a:solidFill>
                  <a:schemeClr val="tx1"/>
                </a:solidFill>
                <a:latin typeface="+mn-lt"/>
                <a:ea typeface="+mn-ea"/>
                <a:cs typeface="+mn-cs"/>
              </a:rPr>
              <a:t>, but this is a new developed tool </a:t>
            </a:r>
            <a:r>
              <a:rPr lang="en-GB" sz="1200" b="1" i="0" u="none" strike="noStrike" kern="1200" baseline="0" dirty="0">
                <a:solidFill>
                  <a:schemeClr val="tx1"/>
                </a:solidFill>
                <a:latin typeface="+mn-lt"/>
                <a:ea typeface="+mn-ea"/>
                <a:cs typeface="+mn-cs"/>
                <a:sym typeface="Wingdings" panose="05000000000000000000" pitchFamily="2" charset="2"/>
              </a:rPr>
              <a:t> should be more explained!</a:t>
            </a:r>
            <a:endParaRPr lang="en-GB" sz="1200" b="1"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effectLst/>
                <a:latin typeface="+mn-lt"/>
                <a:ea typeface="+mn-ea"/>
                <a:cs typeface="+mn-cs"/>
              </a:rPr>
              <a:t>Model training:</a:t>
            </a:r>
          </a:p>
          <a:p>
            <a:r>
              <a:rPr lang="en-GB" sz="1200" b="0" i="0" u="none" strike="noStrike" kern="1200" dirty="0">
                <a:solidFill>
                  <a:schemeClr val="tx1"/>
                </a:solidFill>
                <a:effectLst/>
                <a:latin typeface="+mn-lt"/>
                <a:ea typeface="+mn-ea"/>
                <a:cs typeface="+mn-cs"/>
              </a:rPr>
              <a:t>- 200 iterations of </a:t>
            </a: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each iterations explores new pipeline and tunes its hyperparameters</a:t>
            </a:r>
          </a:p>
          <a:p>
            <a:pPr marL="171450" indent="-171450">
              <a:buFontTx/>
              <a:buChar char="-"/>
            </a:pPr>
            <a:r>
              <a:rPr lang="en-GB" sz="1200" b="0" i="0" u="none" strike="noStrike" kern="1200" dirty="0">
                <a:solidFill>
                  <a:schemeClr val="tx1"/>
                </a:solidFill>
                <a:effectLst/>
                <a:latin typeface="+mn-lt"/>
                <a:ea typeface="+mn-ea"/>
                <a:cs typeface="+mn-cs"/>
              </a:rPr>
              <a:t>CV (10-fold stratified) used in each iterations for performance evaluation with AUC-ROC (</a:t>
            </a: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as well as models for comparison)</a:t>
            </a:r>
          </a:p>
          <a:p>
            <a:pPr marL="171450" indent="-171450">
              <a:buFontTx/>
              <a:buChar char="-"/>
            </a:pPr>
            <a:r>
              <a:rPr lang="en-GB" sz="1200" b="0" i="0" u="none" strike="noStrike" kern="1200" dirty="0" err="1">
                <a:solidFill>
                  <a:schemeClr val="tx1"/>
                </a:solidFill>
                <a:effectLst/>
                <a:latin typeface="+mn-lt"/>
                <a:ea typeface="+mn-ea"/>
                <a:cs typeface="+mn-cs"/>
              </a:rPr>
              <a:t>AutoPrognosis</a:t>
            </a:r>
            <a:r>
              <a:rPr lang="en-GB" sz="1200" b="0" i="0" u="none" strike="noStrike" kern="1200" dirty="0">
                <a:solidFill>
                  <a:schemeClr val="tx1"/>
                </a:solidFill>
                <a:effectLst/>
                <a:latin typeface="+mn-lt"/>
                <a:ea typeface="+mn-ea"/>
                <a:cs typeface="+mn-cs"/>
              </a:rPr>
              <a:t> learned 200 weighted ML pipelines + different combinations </a:t>
            </a:r>
            <a:r>
              <a:rPr lang="en-GB" sz="1200" b="0" i="0" u="none" strike="noStrike" kern="1200" dirty="0">
                <a:solidFill>
                  <a:schemeClr val="tx1"/>
                </a:solidFill>
                <a:effectLst/>
                <a:latin typeface="+mn-lt"/>
                <a:ea typeface="+mn-ea"/>
                <a:cs typeface="+mn-cs"/>
                <a:sym typeface="Wingdings" panose="05000000000000000000" pitchFamily="2" charset="2"/>
              </a:rPr>
              <a:t> strongest: </a:t>
            </a:r>
            <a:r>
              <a:rPr lang="en-GB" sz="1200" b="0" i="0" u="none" strike="noStrike" kern="1200" dirty="0" err="1">
                <a:solidFill>
                  <a:schemeClr val="tx1"/>
                </a:solidFill>
                <a:effectLst/>
                <a:latin typeface="+mn-lt"/>
                <a:ea typeface="+mn-ea"/>
                <a:cs typeface="+mn-cs"/>
                <a:sym typeface="Wingdings" panose="05000000000000000000" pitchFamily="2" charset="2"/>
              </a:rPr>
              <a:t>MissForest</a:t>
            </a:r>
            <a:r>
              <a:rPr lang="en-GB" sz="1200" b="0" i="0" u="none" strike="noStrike" kern="1200" dirty="0">
                <a:solidFill>
                  <a:schemeClr val="tx1"/>
                </a:solidFill>
                <a:effectLst/>
                <a:latin typeface="+mn-lt"/>
                <a:ea typeface="+mn-ea"/>
                <a:cs typeface="+mn-cs"/>
                <a:sym typeface="Wingdings" panose="05000000000000000000" pitchFamily="2" charset="2"/>
              </a:rPr>
              <a:t> data imputation, no feature selection, </a:t>
            </a:r>
            <a:r>
              <a:rPr lang="en-GB" sz="1200" b="0" i="0" u="none" strike="noStrike" kern="1200" dirty="0" err="1">
                <a:solidFill>
                  <a:schemeClr val="tx1"/>
                </a:solidFill>
                <a:effectLst/>
                <a:latin typeface="+mn-lt"/>
                <a:ea typeface="+mn-ea"/>
                <a:cs typeface="+mn-cs"/>
                <a:sym typeface="Wingdings" panose="05000000000000000000" pitchFamily="2" charset="2"/>
              </a:rPr>
              <a:t>XGBoost</a:t>
            </a:r>
            <a:r>
              <a:rPr lang="en-GB" sz="1200" b="0" i="0" u="none" strike="noStrike" kern="1200" dirty="0">
                <a:solidFill>
                  <a:schemeClr val="tx1"/>
                </a:solidFill>
                <a:effectLst/>
                <a:latin typeface="+mn-lt"/>
                <a:ea typeface="+mn-ea"/>
                <a:cs typeface="+mn-cs"/>
                <a:sym typeface="Wingdings" panose="05000000000000000000" pitchFamily="2" charset="2"/>
              </a:rPr>
              <a:t> ensemble classifier + sigmoid regression for calibration</a:t>
            </a:r>
            <a:endParaRPr lang="en-GB" sz="1200" b="0" i="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E12100F4-0469-4BE3-89B9-BBB486B1518F}" type="slidenum">
              <a:rPr lang="en-GB" smtClean="0"/>
              <a:t>3</a:t>
            </a:fld>
            <a:endParaRPr lang="en-GB"/>
          </a:p>
        </p:txBody>
      </p:sp>
    </p:spTree>
    <p:extLst>
      <p:ext uri="{BB962C8B-B14F-4D97-AF65-F5344CB8AC3E}">
        <p14:creationId xmlns:p14="http://schemas.microsoft.com/office/powerpoint/2010/main" val="30900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GB" sz="1200" b="0" i="0" u="none" strike="noStrike" kern="1200" baseline="0" dirty="0">
                <a:solidFill>
                  <a:schemeClr val="tx1"/>
                </a:solidFill>
                <a:latin typeface="+mn-lt"/>
                <a:ea typeface="+mn-ea"/>
                <a:cs typeface="+mn-cs"/>
              </a:rPr>
              <a:t>- prediction accuracy of the different models under consideration evaluated at a 5-year horizon</a:t>
            </a:r>
          </a:p>
          <a:p>
            <a:pPr marL="171450" indent="-171450">
              <a:buFontTx/>
              <a:buChar char="-"/>
            </a:pP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all achieved a significantly higher AUC-ROC than baseline (Framingham) </a:t>
            </a: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automated ML system managed to automatically select and tune the “right” ML model</a:t>
            </a:r>
          </a:p>
          <a:p>
            <a:pPr marL="171450" indent="-171450">
              <a:buFontTx/>
              <a:buChar char="-"/>
            </a:pPr>
            <a:r>
              <a:rPr lang="en-GB" sz="1200" b="0" i="0" u="none" strike="noStrike" kern="1200" baseline="0" dirty="0">
                <a:solidFill>
                  <a:schemeClr val="tx1"/>
                </a:solidFill>
                <a:latin typeface="+mn-lt"/>
                <a:ea typeface="+mn-ea"/>
                <a:cs typeface="+mn-cs"/>
              </a:rPr>
              <a:t>Critic: Paper included many tables with a lot of numbers, but no plots where one can see results better (visualization for the win!)</a:t>
            </a:r>
          </a:p>
          <a:p>
            <a:pPr marL="171450" indent="-171450">
              <a:buFontTx/>
              <a:buChar char="-"/>
            </a:pP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with different number of variables: To disentangle the “</a:t>
            </a:r>
            <a:r>
              <a:rPr lang="en-GB" sz="1200" b="0" i="0" u="none" strike="noStrike" kern="1200" baseline="0" dirty="0" err="1">
                <a:solidFill>
                  <a:schemeClr val="tx1"/>
                </a:solidFill>
                <a:latin typeface="+mn-lt"/>
                <a:ea typeface="+mn-ea"/>
                <a:cs typeface="+mn-cs"/>
              </a:rPr>
              <a:t>modeling</a:t>
            </a:r>
            <a:r>
              <a:rPr lang="en-GB" sz="1200" b="0" i="0" u="none" strike="noStrike" kern="1200" baseline="0" dirty="0">
                <a:solidFill>
                  <a:schemeClr val="tx1"/>
                </a:solidFill>
                <a:latin typeface="+mn-lt"/>
                <a:ea typeface="+mn-ea"/>
                <a:cs typeface="+mn-cs"/>
              </a:rPr>
              <a:t> gain” (more complex models) from “information gain” (more variables), </a:t>
            </a:r>
          </a:p>
          <a:p>
            <a:pPr marL="0" indent="0">
              <a:buFontTx/>
              <a:buNone/>
            </a:pP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simpler version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(same 7 core risk factors (age, gender, systolic blood pressure, smoking status, treatment of hypertension, history of diabetes, and BMI) used by the existing prediction algorithm</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4</a:t>
            </a:fld>
            <a:endParaRPr lang="en-GB"/>
          </a:p>
        </p:txBody>
      </p:sp>
    </p:spTree>
    <p:extLst>
      <p:ext uri="{BB962C8B-B14F-4D97-AF65-F5344CB8AC3E}">
        <p14:creationId xmlns:p14="http://schemas.microsoft.com/office/powerpoint/2010/main" val="260302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 Table: Variable ranking </a:t>
            </a:r>
            <a:r>
              <a:rPr lang="en-GB" sz="1200" b="0" i="0" u="none" strike="noStrike" kern="1200" baseline="0" dirty="0">
                <a:solidFill>
                  <a:schemeClr val="tx1"/>
                </a:solidFill>
                <a:latin typeface="+mn-lt"/>
                <a:ea typeface="+mn-ea"/>
                <a:cs typeface="+mn-cs"/>
                <a:sym typeface="Wingdings" panose="05000000000000000000" pitchFamily="2" charset="2"/>
              </a:rPr>
              <a:t> contribution to predictions of </a:t>
            </a:r>
            <a:r>
              <a:rPr lang="en-GB" sz="1200" b="0" i="0" u="none" strike="noStrike" kern="1200" baseline="0" dirty="0" err="1">
                <a:solidFill>
                  <a:schemeClr val="tx1"/>
                </a:solidFill>
                <a:latin typeface="+mn-lt"/>
                <a:ea typeface="+mn-ea"/>
                <a:cs typeface="+mn-cs"/>
                <a:sym typeface="Wingdings" panose="05000000000000000000" pitchFamily="2" charset="2"/>
              </a:rPr>
              <a:t>AutoPrognosis</a:t>
            </a:r>
            <a:r>
              <a:rPr lang="en-GB" sz="1200" b="0" i="0" u="none" strike="noStrike" kern="1200" baseline="0" dirty="0">
                <a:solidFill>
                  <a:schemeClr val="tx1"/>
                </a:solidFill>
                <a:latin typeface="+mn-lt"/>
                <a:ea typeface="+mn-ea"/>
                <a:cs typeface="+mn-cs"/>
                <a:sym typeface="Wingdings" panose="05000000000000000000" pitchFamily="2" charset="2"/>
              </a:rPr>
              <a:t>, via </a:t>
            </a:r>
            <a:r>
              <a:rPr lang="en-GB" sz="1200" b="0" i="1" u="none" strike="noStrike" kern="1200" baseline="0" dirty="0">
                <a:solidFill>
                  <a:schemeClr val="tx1"/>
                </a:solidFill>
                <a:latin typeface="+mn-lt"/>
                <a:ea typeface="+mn-ea"/>
                <a:cs typeface="+mn-cs"/>
              </a:rPr>
              <a:t>post-hoc </a:t>
            </a:r>
            <a:r>
              <a:rPr lang="en-GB" sz="1200" b="0" i="0" u="none" strike="noStrike" kern="1200" baseline="0" dirty="0">
                <a:solidFill>
                  <a:schemeClr val="tx1"/>
                </a:solidFill>
                <a:latin typeface="+mn-lt"/>
                <a:ea typeface="+mn-ea"/>
                <a:cs typeface="+mn-cs"/>
              </a:rPr>
              <a:t>approach (fitting a random forest model with the participants’</a:t>
            </a:r>
          </a:p>
          <a:p>
            <a:r>
              <a:rPr lang="en-GB" sz="1200" b="0" i="0" u="none" strike="noStrike" kern="1200" baseline="0" dirty="0">
                <a:solidFill>
                  <a:schemeClr val="tx1"/>
                </a:solidFill>
                <a:latin typeface="+mn-lt"/>
                <a:ea typeface="+mn-ea"/>
                <a:cs typeface="+mn-cs"/>
              </a:rPr>
              <a:t>variables as the inputs, and the predictions of our model as the outputs </a:t>
            </a:r>
            <a:r>
              <a:rPr lang="en-GB" sz="1200" b="0" i="0" u="none" strike="noStrike" kern="1200" baseline="0" dirty="0">
                <a:solidFill>
                  <a:schemeClr val="tx1"/>
                </a:solidFill>
                <a:latin typeface="+mn-lt"/>
                <a:ea typeface="+mn-ea"/>
                <a:cs typeface="+mn-cs"/>
                <a:sym typeface="Wingdings" panose="05000000000000000000" pitchFamily="2" charset="2"/>
              </a:rPr>
              <a:t> </a:t>
            </a:r>
            <a:r>
              <a:rPr lang="en-GB" sz="1200" b="0" i="0" u="none" strike="noStrike" kern="1200" baseline="0" dirty="0">
                <a:solidFill>
                  <a:schemeClr val="tx1"/>
                </a:solidFill>
                <a:latin typeface="+mn-lt"/>
                <a:ea typeface="+mn-ea"/>
                <a:cs typeface="+mn-cs"/>
              </a:rPr>
              <a:t>assigning variable importance scores using standard permutation method)</a:t>
            </a:r>
          </a:p>
          <a:p>
            <a:r>
              <a:rPr lang="en-GB" sz="1200" b="0" i="0" u="none" strike="noStrike" kern="1200" baseline="0" dirty="0">
                <a:solidFill>
                  <a:schemeClr val="tx1"/>
                </a:solidFill>
                <a:latin typeface="+mn-lt"/>
                <a:ea typeface="+mn-ea"/>
                <a:cs typeface="+mn-cs"/>
              </a:rPr>
              <a:t>Critic: </a:t>
            </a:r>
            <a:r>
              <a:rPr lang="en-GB" sz="1200" b="1" i="0" u="none" strike="noStrike" kern="1200" baseline="0" dirty="0">
                <a:solidFill>
                  <a:schemeClr val="tx1"/>
                </a:solidFill>
                <a:latin typeface="+mn-lt"/>
                <a:ea typeface="+mn-ea"/>
                <a:cs typeface="+mn-cs"/>
              </a:rPr>
              <a:t>name of the standard permutation method?</a:t>
            </a:r>
          </a:p>
          <a:p>
            <a:pPr marL="171450" indent="-171450">
              <a:buFont typeface="Wingdings" panose="05000000000000000000" pitchFamily="2" charset="2"/>
              <a:buChar char="à"/>
            </a:pPr>
            <a:r>
              <a:rPr lang="en-GB" sz="1200" b="1" i="0" u="none" strike="noStrike" kern="1200" baseline="0" dirty="0">
                <a:solidFill>
                  <a:schemeClr val="tx1"/>
                </a:solidFill>
                <a:latin typeface="+mn-lt"/>
                <a:ea typeface="+mn-ea"/>
                <a:cs typeface="+mn-cs"/>
                <a:sym typeface="Wingdings" panose="05000000000000000000" pitchFamily="2" charset="2"/>
              </a:rPr>
              <a:t>result: </a:t>
            </a:r>
            <a:r>
              <a:rPr lang="en-GB" sz="1200" b="0" i="0" u="none" strike="noStrike" kern="1200" baseline="0" dirty="0">
                <a:solidFill>
                  <a:schemeClr val="tx1"/>
                </a:solidFill>
                <a:latin typeface="+mn-lt"/>
                <a:ea typeface="+mn-ea"/>
                <a:cs typeface="+mn-cs"/>
              </a:rPr>
              <a:t>features related to physical activity + information on blood measurements more important that conventional risk factors (for women: “ankle spacing width”, linked to symptoms of poor blood circulation </a:t>
            </a:r>
            <a:r>
              <a:rPr lang="en-GB" sz="1200" b="0" i="0" u="none" strike="noStrike" kern="1200" baseline="0" dirty="0">
                <a:solidFill>
                  <a:schemeClr val="tx1"/>
                </a:solidFill>
                <a:latin typeface="+mn-lt"/>
                <a:ea typeface="+mn-ea"/>
                <a:cs typeface="+mn-cs"/>
                <a:sym typeface="Wingdings" panose="05000000000000000000" pitchFamily="2" charset="2"/>
              </a:rPr>
              <a:t> predictive of future CVD events</a:t>
            </a:r>
            <a:r>
              <a:rPr lang="en-GB" sz="1200" b="0" i="0" u="none" strike="noStrike" kern="1200" baseline="0" dirty="0">
                <a:solidFill>
                  <a:schemeClr val="tx1"/>
                </a:solidFill>
                <a:latin typeface="+mn-lt"/>
                <a:ea typeface="+mn-ea"/>
                <a:cs typeface="+mn-cs"/>
              </a:rPr>
              <a:t>)</a:t>
            </a:r>
          </a:p>
        </p:txBody>
      </p:sp>
      <p:sp>
        <p:nvSpPr>
          <p:cNvPr id="4" name="Foliennummernplatzhalter 3"/>
          <p:cNvSpPr>
            <a:spLocks noGrp="1"/>
          </p:cNvSpPr>
          <p:nvPr>
            <p:ph type="sldNum" sz="quarter" idx="5"/>
          </p:nvPr>
        </p:nvSpPr>
        <p:spPr/>
        <p:txBody>
          <a:bodyPr/>
          <a:lstStyle/>
          <a:p>
            <a:fld id="{E12100F4-0469-4BE3-89B9-BBB486B1518F}" type="slidenum">
              <a:rPr lang="en-GB" smtClean="0"/>
              <a:t>5</a:t>
            </a:fld>
            <a:endParaRPr lang="en-GB"/>
          </a:p>
        </p:txBody>
      </p:sp>
    </p:spTree>
    <p:extLst>
      <p:ext uri="{BB962C8B-B14F-4D97-AF65-F5344CB8AC3E}">
        <p14:creationId xmlns:p14="http://schemas.microsoft.com/office/powerpoint/2010/main" val="330036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Performance of </a:t>
            </a:r>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and the Framingham score validated separately on a testing cohort of diabetic</a:t>
            </a:r>
          </a:p>
          <a:p>
            <a:r>
              <a:rPr lang="en-GB" sz="1200" b="0" i="0" u="none" strike="noStrike" kern="1200" baseline="0" dirty="0">
                <a:solidFill>
                  <a:schemeClr val="tx1"/>
                </a:solidFill>
                <a:latin typeface="+mn-lt"/>
                <a:ea typeface="+mn-ea"/>
                <a:cs typeface="+mn-cs"/>
              </a:rPr>
              <a:t>patients (1,790 participants), and a testing cohort of non-diabetic patients (40,570 participants) via 10-fold </a:t>
            </a:r>
            <a:r>
              <a:rPr lang="en-GB" sz="1200" b="0" i="0" u="none" strike="noStrike" kern="1200" baseline="0" dirty="0" err="1">
                <a:solidFill>
                  <a:schemeClr val="tx1"/>
                </a:solidFill>
                <a:latin typeface="+mn-lt"/>
                <a:ea typeface="+mn-ea"/>
                <a:cs typeface="+mn-cs"/>
              </a:rPr>
              <a:t>crossvalidation</a:t>
            </a:r>
            <a:r>
              <a:rPr lang="en-GB" sz="1200" b="0" i="0" u="none" strike="noStrike" kern="1200" baseline="0" dirty="0">
                <a:solidFill>
                  <a:schemeClr val="tx1"/>
                </a:solidFill>
                <a:latin typeface="+mn-lt"/>
                <a:ea typeface="+mn-ea"/>
                <a:cs typeface="+mn-cs"/>
              </a:rPr>
              <a:t>.</a:t>
            </a:r>
          </a:p>
          <a:p>
            <a:r>
              <a:rPr lang="en-GB" sz="1200" b="0" i="0" u="none" strike="noStrike" kern="1200" baseline="0" dirty="0" err="1">
                <a:solidFill>
                  <a:schemeClr val="tx1"/>
                </a:solidFill>
                <a:latin typeface="+mn-lt"/>
                <a:ea typeface="+mn-ea"/>
                <a:cs typeface="+mn-cs"/>
              </a:rPr>
              <a:t>AutoPrognosis</a:t>
            </a:r>
            <a:r>
              <a:rPr lang="en-GB" sz="1200" b="0" i="0" u="none" strike="noStrike" kern="1200" baseline="0" dirty="0">
                <a:solidFill>
                  <a:schemeClr val="tx1"/>
                </a:solidFill>
                <a:latin typeface="+mn-lt"/>
                <a:ea typeface="+mn-ea"/>
                <a:cs typeface="+mn-cs"/>
              </a:rPr>
              <a:t> was trained using the entire training cohort that combines both diabetic and non-diabetic</a:t>
            </a:r>
          </a:p>
          <a:p>
            <a:r>
              <a:rPr lang="en-GB" sz="1200" b="0" i="0" u="none" strike="noStrike" kern="1200" baseline="0" dirty="0">
                <a:solidFill>
                  <a:schemeClr val="tx1"/>
                </a:solidFill>
                <a:latin typeface="+mn-lt"/>
                <a:ea typeface="+mn-ea"/>
                <a:cs typeface="+mn-cs"/>
              </a:rPr>
              <a:t>individuals (381,244 participants).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Also risk predictors were evaluated</a:t>
            </a:r>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6</a:t>
            </a:fld>
            <a:endParaRPr lang="en-GB"/>
          </a:p>
        </p:txBody>
      </p:sp>
    </p:spTree>
    <p:extLst>
      <p:ext uri="{BB962C8B-B14F-4D97-AF65-F5344CB8AC3E}">
        <p14:creationId xmlns:p14="http://schemas.microsoft.com/office/powerpoint/2010/main" val="62729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7</a:t>
            </a:fld>
            <a:endParaRPr lang="en-GB"/>
          </a:p>
        </p:txBody>
      </p:sp>
    </p:spTree>
    <p:extLst>
      <p:ext uri="{BB962C8B-B14F-4D97-AF65-F5344CB8AC3E}">
        <p14:creationId xmlns:p14="http://schemas.microsoft.com/office/powerpoint/2010/main" val="103637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Paper </a:t>
            </a:r>
            <a:r>
              <a:rPr lang="de-DE" dirty="0" err="1"/>
              <a:t>adresses</a:t>
            </a:r>
            <a:r>
              <a:rPr lang="de-DE" dirty="0"/>
              <a:t> </a:t>
            </a:r>
            <a:r>
              <a:rPr lang="de-DE" dirty="0" err="1"/>
              <a:t>issue</a:t>
            </a:r>
            <a:r>
              <a:rPr lang="de-DE" dirty="0"/>
              <a:t> with </a:t>
            </a:r>
            <a:r>
              <a:rPr lang="de-DE" dirty="0" err="1"/>
              <a:t>randomized</a:t>
            </a:r>
            <a:r>
              <a:rPr lang="de-DE" dirty="0"/>
              <a:t> </a:t>
            </a:r>
            <a:r>
              <a:rPr lang="de-DE" dirty="0" err="1"/>
              <a:t>control</a:t>
            </a:r>
            <a:r>
              <a:rPr lang="de-DE" dirty="0"/>
              <a:t> </a:t>
            </a:r>
            <a:r>
              <a:rPr lang="de-DE" dirty="0" err="1"/>
              <a:t>trials</a:t>
            </a:r>
            <a:r>
              <a:rPr lang="de-DE" dirty="0"/>
              <a:t>: </a:t>
            </a:r>
          </a:p>
          <a:p>
            <a:r>
              <a:rPr lang="de-DE" dirty="0"/>
              <a:t>-For </a:t>
            </a:r>
            <a:r>
              <a:rPr lang="de-DE" dirty="0" err="1"/>
              <a:t>new</a:t>
            </a:r>
            <a:r>
              <a:rPr lang="de-DE" dirty="0"/>
              <a:t> </a:t>
            </a:r>
            <a:r>
              <a:rPr lang="de-DE" dirty="0" err="1"/>
              <a:t>drugs</a:t>
            </a:r>
            <a:r>
              <a:rPr lang="de-DE" dirty="0"/>
              <a:t>: dose </a:t>
            </a:r>
            <a:r>
              <a:rPr lang="de-DE" dirty="0" err="1"/>
              <a:t>adjustment</a:t>
            </a:r>
            <a:r>
              <a:rPr lang="de-DE" dirty="0"/>
              <a:t> + </a:t>
            </a:r>
            <a:r>
              <a:rPr lang="de-DE" dirty="0" err="1"/>
              <a:t>indentification</a:t>
            </a:r>
            <a:r>
              <a:rPr lang="de-DE" dirty="0"/>
              <a:t> of </a:t>
            </a:r>
            <a:r>
              <a:rPr lang="de-DE" dirty="0" err="1"/>
              <a:t>patient</a:t>
            </a:r>
            <a:r>
              <a:rPr lang="de-DE" dirty="0"/>
              <a:t> </a:t>
            </a:r>
            <a:r>
              <a:rPr lang="de-DE" dirty="0" err="1"/>
              <a:t>population</a:t>
            </a:r>
            <a:r>
              <a:rPr lang="de-DE" dirty="0"/>
              <a:t> </a:t>
            </a:r>
            <a:r>
              <a:rPr lang="de-DE" dirty="0" err="1"/>
              <a:t>required</a:t>
            </a:r>
            <a:r>
              <a:rPr lang="de-DE" dirty="0"/>
              <a:t> </a:t>
            </a:r>
            <a:r>
              <a:rPr lang="de-DE" dirty="0">
                <a:sym typeface="Wingdings" panose="05000000000000000000" pitchFamily="2" charset="2"/>
              </a:rPr>
              <a:t> RCTs, Problem: </a:t>
            </a:r>
            <a:r>
              <a:rPr lang="de-DE" dirty="0" err="1">
                <a:sym typeface="Wingdings" panose="05000000000000000000" pitchFamily="2" charset="2"/>
              </a:rPr>
              <a:t>no</a:t>
            </a:r>
            <a:r>
              <a:rPr lang="de-DE" dirty="0">
                <a:sym typeface="Wingdings" panose="05000000000000000000" pitchFamily="2" charset="2"/>
              </a:rPr>
              <a:t> real-</a:t>
            </a:r>
            <a:r>
              <a:rPr lang="de-DE" dirty="0" err="1">
                <a:sym typeface="Wingdings" panose="05000000000000000000" pitchFamily="2" charset="2"/>
              </a:rPr>
              <a:t>world</a:t>
            </a:r>
            <a:r>
              <a:rPr lang="de-DE" dirty="0">
                <a:sym typeface="Wingdings" panose="05000000000000000000" pitchFamily="2" charset="2"/>
              </a:rPr>
              <a:t> </a:t>
            </a:r>
            <a:r>
              <a:rPr lang="de-DE" dirty="0" err="1">
                <a:sym typeface="Wingdings" panose="05000000000000000000" pitchFamily="2" charset="2"/>
              </a:rPr>
              <a:t>setting</a:t>
            </a:r>
            <a:r>
              <a:rPr lang="de-DE" dirty="0">
                <a:sym typeface="Wingdings" panose="05000000000000000000" pitchFamily="2" charset="2"/>
              </a:rPr>
              <a:t>, external </a:t>
            </a:r>
            <a:r>
              <a:rPr lang="de-DE" dirty="0" err="1">
                <a:sym typeface="Wingdings" panose="05000000000000000000" pitchFamily="2" charset="2"/>
              </a:rPr>
              <a:t>validity</a:t>
            </a:r>
            <a:r>
              <a:rPr lang="de-DE" dirty="0">
                <a:sym typeface="Wingdings" panose="05000000000000000000" pitchFamily="2" charset="2"/>
              </a:rPr>
              <a:t> not possible  fail to </a:t>
            </a:r>
            <a:r>
              <a:rPr lang="de-DE" dirty="0" err="1">
                <a:sym typeface="Wingdings" panose="05000000000000000000" pitchFamily="2" charset="2"/>
              </a:rPr>
              <a:t>generalize</a:t>
            </a:r>
            <a:r>
              <a:rPr lang="de-DE" dirty="0">
                <a:sym typeface="Wingdings" panose="05000000000000000000" pitchFamily="2" charset="2"/>
              </a:rPr>
              <a:t> </a:t>
            </a:r>
            <a:r>
              <a:rPr lang="de-DE" dirty="0" err="1">
                <a:sym typeface="Wingdings" panose="05000000000000000000" pitchFamily="2" charset="2"/>
              </a:rPr>
              <a:t>beyond</a:t>
            </a:r>
            <a:r>
              <a:rPr lang="de-DE" dirty="0">
                <a:sym typeface="Wingdings" panose="05000000000000000000" pitchFamily="2" charset="2"/>
              </a:rPr>
              <a:t> </a:t>
            </a:r>
            <a:r>
              <a:rPr lang="de-DE" dirty="0" err="1">
                <a:sym typeface="Wingdings" panose="05000000000000000000" pitchFamily="2" charset="2"/>
              </a:rPr>
              <a:t>study</a:t>
            </a:r>
            <a:r>
              <a:rPr lang="de-DE" dirty="0">
                <a:sym typeface="Wingdings" panose="05000000000000000000" pitchFamily="2" charset="2"/>
              </a:rPr>
              <a:t> </a:t>
            </a:r>
            <a:r>
              <a:rPr lang="de-DE" dirty="0" err="1">
                <a:sym typeface="Wingdings" panose="05000000000000000000" pitchFamily="2" charset="2"/>
              </a:rPr>
              <a:t>population</a:t>
            </a:r>
            <a:endParaRPr lang="de-D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ym typeface="Wingdings" panose="05000000000000000000" pitchFamily="2" charset="2"/>
              </a:rPr>
              <a:t>- EHRs in USA: </a:t>
            </a:r>
            <a:r>
              <a:rPr lang="en-GB" sz="1200" b="0" i="0" u="none" strike="noStrike" kern="1200" dirty="0">
                <a:solidFill>
                  <a:schemeClr val="tx1"/>
                </a:solidFill>
                <a:effectLst/>
                <a:latin typeface="+mn-lt"/>
                <a:ea typeface="+mn-ea"/>
                <a:cs typeface="+mn-cs"/>
              </a:rPr>
              <a:t>after FDA-approved, drugs given to a much varied population → each patient’s medical history + adverse/beneficial effects caused by spec. drug documented, EHRs less </a:t>
            </a:r>
            <a:r>
              <a:rPr lang="en-GB" sz="1200" b="0" i="0" u="none" strike="noStrike" kern="1200" dirty="0" err="1">
                <a:solidFill>
                  <a:schemeClr val="tx1"/>
                </a:solidFill>
                <a:effectLst/>
                <a:latin typeface="+mn-lt"/>
                <a:ea typeface="+mn-ea"/>
                <a:cs typeface="+mn-cs"/>
              </a:rPr>
              <a:t>accpeted</a:t>
            </a:r>
            <a:r>
              <a:rPr lang="en-GB" sz="1200" b="0" i="0" u="none" strike="noStrike" kern="1200" dirty="0">
                <a:solidFill>
                  <a:schemeClr val="tx1"/>
                </a:solidFill>
                <a:effectLst/>
                <a:latin typeface="+mn-lt"/>
                <a:ea typeface="+mn-ea"/>
                <a:cs typeface="+mn-cs"/>
              </a:rPr>
              <a:t> compared to RCTs (e.g. </a:t>
            </a:r>
            <a:r>
              <a:rPr lang="en-GB" sz="1200" b="1" i="0" u="none" strike="noStrike" kern="1200" dirty="0">
                <a:solidFill>
                  <a:schemeClr val="tx1"/>
                </a:solidFill>
                <a:effectLst/>
                <a:latin typeface="+mn-lt"/>
                <a:ea typeface="+mn-ea"/>
                <a:cs typeface="+mn-cs"/>
              </a:rPr>
              <a:t>Problem</a:t>
            </a:r>
            <a:r>
              <a:rPr lang="en-GB" sz="1200" b="0" i="0" u="none" strike="noStrike" kern="1200" dirty="0">
                <a:solidFill>
                  <a:schemeClr val="tx1"/>
                </a:solidFill>
                <a:effectLst/>
                <a:latin typeface="+mn-lt"/>
                <a:ea typeface="+mn-ea"/>
                <a:cs typeface="+mn-cs"/>
              </a:rPr>
              <a:t>: </a:t>
            </a:r>
            <a:r>
              <a:rPr lang="en-GB" sz="1200" b="0" i="0" u="none" strike="noStrike" kern="1200" dirty="0" err="1">
                <a:solidFill>
                  <a:schemeClr val="tx1"/>
                </a:solidFill>
                <a:effectLst/>
                <a:latin typeface="+mn-lt"/>
                <a:ea typeface="+mn-ea"/>
                <a:cs typeface="+mn-cs"/>
              </a:rPr>
              <a:t>oberservational</a:t>
            </a:r>
            <a:r>
              <a:rPr lang="en-GB" sz="1200" b="0" i="0" u="none" strike="noStrike" kern="1200" dirty="0">
                <a:solidFill>
                  <a:schemeClr val="tx1"/>
                </a:solidFill>
                <a:effectLst/>
                <a:latin typeface="+mn-lt"/>
                <a:ea typeface="+mn-ea"/>
                <a:cs typeface="+mn-cs"/>
              </a:rPr>
              <a:t> bias)</a:t>
            </a:r>
          </a:p>
          <a:p>
            <a:endParaRPr lang="en-GB" dirty="0"/>
          </a:p>
        </p:txBody>
      </p:sp>
      <p:sp>
        <p:nvSpPr>
          <p:cNvPr id="4" name="Foliennummernplatzhalter 3"/>
          <p:cNvSpPr>
            <a:spLocks noGrp="1"/>
          </p:cNvSpPr>
          <p:nvPr>
            <p:ph type="sldNum" sz="quarter" idx="5"/>
          </p:nvPr>
        </p:nvSpPr>
        <p:spPr/>
        <p:txBody>
          <a:bodyPr/>
          <a:lstStyle/>
          <a:p>
            <a:fld id="{E12100F4-0469-4BE3-89B9-BBB486B1518F}" type="slidenum">
              <a:rPr lang="en-GB" smtClean="0"/>
              <a:t>8</a:t>
            </a:fld>
            <a:endParaRPr lang="en-GB"/>
          </a:p>
        </p:txBody>
      </p:sp>
    </p:spTree>
    <p:extLst>
      <p:ext uri="{BB962C8B-B14F-4D97-AF65-F5344CB8AC3E}">
        <p14:creationId xmlns:p14="http://schemas.microsoft.com/office/powerpoint/2010/main" val="2439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Definition: </a:t>
            </a:r>
            <a:r>
              <a:rPr lang="en-GB" sz="1200" b="0" i="0" u="none" strike="noStrike" kern="1200" dirty="0">
                <a:solidFill>
                  <a:schemeClr val="tx1"/>
                </a:solidFill>
                <a:effectLst/>
                <a:latin typeface="+mn-lt"/>
                <a:ea typeface="+mn-ea"/>
                <a:cs typeface="+mn-cs"/>
              </a:rPr>
              <a:t>Single treatment decision based on current patient features, use observational data to predict outcome of treatment and no treatment</a:t>
            </a:r>
          </a:p>
          <a:p>
            <a:pPr marL="171450" indent="-171450">
              <a:buFontTx/>
              <a:buChar char="-"/>
            </a:pPr>
            <a:r>
              <a:rPr lang="en-GB" sz="1200" b="0" i="0" u="none" strike="noStrike" kern="1200" dirty="0">
                <a:solidFill>
                  <a:schemeClr val="tx1"/>
                </a:solidFill>
                <a:effectLst/>
                <a:latin typeface="+mn-lt"/>
                <a:ea typeface="+mn-ea"/>
                <a:cs typeface="+mn-cs"/>
              </a:rPr>
              <a:t>Scenario: Causal inference models can be trained on observational patient data from EHRs </a:t>
            </a:r>
            <a:r>
              <a:rPr lang="en-GB" sz="1200" b="0" i="0" u="none" strike="noStrike" kern="1200" dirty="0">
                <a:solidFill>
                  <a:schemeClr val="tx1"/>
                </a:solidFill>
                <a:effectLst/>
                <a:latin typeface="+mn-lt"/>
                <a:ea typeface="+mn-ea"/>
                <a:cs typeface="+mn-cs"/>
                <a:sym typeface="Wingdings" panose="05000000000000000000" pitchFamily="2" charset="2"/>
              </a:rPr>
              <a:t> estimate individualized patient outcomes under possible treatment options, here illustrate how estimates can be used to decide at diagnosis time the chemotherapy is beneficial and the optimal dosage for the patient.</a:t>
            </a:r>
          </a:p>
          <a:p>
            <a:pPr marL="171450" indent="-171450">
              <a:buFontTx/>
              <a:buChar char="-"/>
            </a:pPr>
            <a:r>
              <a:rPr lang="en-GB" sz="1200" b="0" i="0" u="none" strike="noStrike" kern="1200" dirty="0">
                <a:solidFill>
                  <a:schemeClr val="tx1"/>
                </a:solidFill>
                <a:effectLst/>
                <a:latin typeface="+mn-lt"/>
                <a:ea typeface="+mn-ea"/>
                <a:cs typeface="+mn-cs"/>
                <a:sym typeface="Wingdings" panose="05000000000000000000" pitchFamily="2" charset="2"/>
              </a:rPr>
              <a:t>Challenges: </a:t>
            </a:r>
          </a:p>
          <a:p>
            <a:pPr marL="628650" lvl="1" indent="-171450">
              <a:buFontTx/>
              <a:buChar char="-"/>
            </a:pPr>
            <a:r>
              <a:rPr lang="en-GB" sz="1200" b="0" i="0" u="none" strike="noStrike" kern="1200" dirty="0">
                <a:solidFill>
                  <a:schemeClr val="tx1"/>
                </a:solidFill>
                <a:effectLst/>
                <a:latin typeface="+mn-lt"/>
                <a:ea typeface="+mn-ea"/>
                <a:cs typeface="+mn-cs"/>
              </a:rPr>
              <a:t>RCTs treatment assigned randomly, observational data: treatment based on patient’s clinical characteristics → treatment selection bias</a:t>
            </a:r>
          </a:p>
          <a:p>
            <a:pPr marL="628650" lvl="1" indent="-171450">
              <a:buFontTx/>
              <a:buChar char="-"/>
            </a:pPr>
            <a:r>
              <a:rPr lang="en-GB" sz="1200" b="0" i="0" u="none" strike="noStrike" kern="1200" dirty="0">
                <a:solidFill>
                  <a:schemeClr val="tx1"/>
                </a:solidFill>
                <a:effectLst/>
                <a:latin typeface="+mn-lt"/>
                <a:ea typeface="+mn-ea"/>
                <a:cs typeface="+mn-cs"/>
              </a:rPr>
              <a:t>Assumptions for causal inference: overlap (a.k.a. positivity) + </a:t>
            </a:r>
            <a:r>
              <a:rPr lang="en-GB" sz="1200" b="0" i="0" u="none" strike="noStrike" kern="1200" dirty="0" err="1">
                <a:solidFill>
                  <a:schemeClr val="tx1"/>
                </a:solidFill>
                <a:effectLst/>
                <a:latin typeface="+mn-lt"/>
                <a:ea typeface="+mn-ea"/>
                <a:cs typeface="+mn-cs"/>
              </a:rPr>
              <a:t>unconfoundness</a:t>
            </a:r>
            <a:r>
              <a:rPr lang="en-GB" sz="1200" b="0" i="0" u="none" strike="noStrike" kern="1200" dirty="0">
                <a:solidFill>
                  <a:schemeClr val="tx1"/>
                </a:solidFill>
                <a:effectLst/>
                <a:latin typeface="+mn-lt"/>
                <a:ea typeface="+mn-ea"/>
                <a:cs typeface="+mn-cs"/>
              </a:rPr>
              <a:t> (all confounders – all bls affecting treatment assignment + outcome observed) </a:t>
            </a:r>
            <a:r>
              <a:rPr lang="en-GB" sz="1200" b="0" i="0" u="none" strike="noStrike" kern="1200" dirty="0">
                <a:solidFill>
                  <a:schemeClr val="tx1"/>
                </a:solidFill>
                <a:effectLst/>
                <a:latin typeface="+mn-lt"/>
                <a:ea typeface="+mn-ea"/>
                <a:cs typeface="+mn-cs"/>
                <a:sym typeface="Wingdings" panose="05000000000000000000" pitchFamily="2" charset="2"/>
              </a:rPr>
              <a:t> not testable, domain knowledge necessary</a:t>
            </a:r>
          </a:p>
          <a:p>
            <a:pPr marL="171450" indent="-171450">
              <a:buFontTx/>
              <a:buChar char="-"/>
            </a:pPr>
            <a:r>
              <a:rPr lang="en-GB" sz="1200" b="0" i="0" u="none" strike="noStrike" kern="1200" dirty="0">
                <a:solidFill>
                  <a:schemeClr val="tx1"/>
                </a:solidFill>
                <a:effectLst/>
                <a:latin typeface="+mn-lt"/>
                <a:ea typeface="+mn-ea"/>
                <a:cs typeface="+mn-cs"/>
                <a:sym typeface="Wingdings" panose="05000000000000000000" pitchFamily="2" charset="2"/>
              </a:rPr>
              <a:t>Paper named different scenarios of usage of causal inference in static setting</a:t>
            </a:r>
          </a:p>
          <a:p>
            <a:pPr marL="0" indent="0">
              <a:buFontTx/>
              <a:buNone/>
            </a:pPr>
            <a:r>
              <a:rPr lang="en-GB" sz="1200" b="1" i="0" u="none" strike="noStrike" kern="1200" dirty="0">
                <a:solidFill>
                  <a:schemeClr val="tx1"/>
                </a:solidFill>
                <a:effectLst/>
                <a:latin typeface="+mn-lt"/>
                <a:ea typeface="+mn-ea"/>
                <a:cs typeface="+mn-cs"/>
                <a:sym typeface="Wingdings" panose="05000000000000000000" pitchFamily="2" charset="2"/>
              </a:rPr>
              <a:t>Critic: Paper just give overview of theoretical background, but no comparison of mentioned methods</a:t>
            </a:r>
          </a:p>
        </p:txBody>
      </p:sp>
      <p:sp>
        <p:nvSpPr>
          <p:cNvPr id="4" name="Foliennummernplatzhalter 3"/>
          <p:cNvSpPr>
            <a:spLocks noGrp="1"/>
          </p:cNvSpPr>
          <p:nvPr>
            <p:ph type="sldNum" sz="quarter" idx="5"/>
          </p:nvPr>
        </p:nvSpPr>
        <p:spPr/>
        <p:txBody>
          <a:bodyPr/>
          <a:lstStyle/>
          <a:p>
            <a:fld id="{E12100F4-0469-4BE3-89B9-BBB486B1518F}" type="slidenum">
              <a:rPr lang="en-GB" smtClean="0"/>
              <a:t>9</a:t>
            </a:fld>
            <a:endParaRPr lang="en-GB"/>
          </a:p>
        </p:txBody>
      </p:sp>
    </p:spTree>
    <p:extLst>
      <p:ext uri="{BB962C8B-B14F-4D97-AF65-F5344CB8AC3E}">
        <p14:creationId xmlns:p14="http://schemas.microsoft.com/office/powerpoint/2010/main" val="331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09/09/2020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09/09/2020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316196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09/09/2020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56399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C682384-F214-4ECF-BE65-A9DAC235BA21}" type="datetimeFigureOut">
              <a:rPr lang="en-GB" smtClean="0"/>
              <a:t>09/09/2020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398569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C682384-F214-4ECF-BE65-A9DAC235BA21}" type="datetimeFigureOut">
              <a:rPr lang="en-GB" smtClean="0"/>
              <a:t>09/09/2020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0D00A3F-B42E-4C35-A185-F32BA4155D04}" type="slidenum">
              <a:rPr lang="en-GB" smtClean="0"/>
              <a:t>‹Nr.›</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11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C682384-F214-4ECF-BE65-A9DAC235BA21}" type="datetimeFigureOut">
              <a:rPr lang="en-GB" smtClean="0"/>
              <a:t>09/09/2020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230687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C682384-F214-4ECF-BE65-A9DAC235BA21}" type="datetimeFigureOut">
              <a:rPr lang="en-GB" smtClean="0"/>
              <a:t>09/09/2020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78865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C682384-F214-4ECF-BE65-A9DAC235BA21}" type="datetimeFigureOut">
              <a:rPr lang="en-GB" smtClean="0"/>
              <a:t>09/09/2020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83004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682384-F214-4ECF-BE65-A9DAC235BA21}" type="datetimeFigureOut">
              <a:rPr lang="en-GB" smtClean="0"/>
              <a:t>09/09/2020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40366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682384-F214-4ECF-BE65-A9DAC235BA21}" type="datetimeFigureOut">
              <a:rPr lang="en-GB" smtClean="0"/>
              <a:t>09/09/2020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D00A3F-B42E-4C35-A185-F32BA4155D04}" type="slidenum">
              <a:rPr lang="en-GB" smtClean="0"/>
              <a:t>‹Nr.›</a:t>
            </a:fld>
            <a:endParaRPr lang="en-GB"/>
          </a:p>
        </p:txBody>
      </p:sp>
    </p:spTree>
    <p:extLst>
      <p:ext uri="{BB962C8B-B14F-4D97-AF65-F5344CB8AC3E}">
        <p14:creationId xmlns:p14="http://schemas.microsoft.com/office/powerpoint/2010/main" val="243315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C682384-F214-4ECF-BE65-A9DAC235BA21}" type="datetimeFigureOut">
              <a:rPr lang="en-GB" smtClean="0"/>
              <a:t>09/09/2020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0D00A3F-B42E-4C35-A185-F32BA4155D04}" type="slidenum">
              <a:rPr lang="en-GB" smtClean="0"/>
              <a:t>‹Nr.›</a:t>
            </a:fld>
            <a:endParaRPr lang="en-GB"/>
          </a:p>
        </p:txBody>
      </p:sp>
    </p:spTree>
    <p:extLst>
      <p:ext uri="{BB962C8B-B14F-4D97-AF65-F5344CB8AC3E}">
        <p14:creationId xmlns:p14="http://schemas.microsoft.com/office/powerpoint/2010/main" val="25141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682384-F214-4ECF-BE65-A9DAC235BA21}" type="datetimeFigureOut">
              <a:rPr lang="en-GB" smtClean="0"/>
              <a:t>09/09/2020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D00A3F-B42E-4C35-A185-F32BA4155D04}" type="slidenum">
              <a:rPr lang="en-GB" smtClean="0"/>
              <a:t>‹Nr.›</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37374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rmAutofit/>
          </a:bodyPr>
          <a:lstStyle/>
          <a:p>
            <a:r>
              <a:rPr lang="en-GB" sz="4500" dirty="0"/>
              <a:t>Cardiovascular disease risk prediction using</a:t>
            </a:r>
            <a:br>
              <a:rPr lang="en-GB" sz="4500" dirty="0"/>
            </a:br>
            <a:r>
              <a:rPr lang="en-GB" sz="4500" dirty="0"/>
              <a:t>automated machine learning: A prospective</a:t>
            </a:r>
            <a:br>
              <a:rPr lang="en-GB" sz="4500" dirty="0"/>
            </a:br>
            <a:r>
              <a:rPr lang="en-GB" sz="4500" dirty="0"/>
              <a:t>study of 423,604 UK Biobank participants</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b="1" dirty="0"/>
              <a:t>Ahmed M. </a:t>
            </a:r>
            <a:r>
              <a:rPr lang="en-GB" b="1" dirty="0" err="1"/>
              <a:t>AlaaID</a:t>
            </a:r>
            <a:r>
              <a:rPr lang="en-GB" b="1" dirty="0"/>
              <a:t> et al.</a:t>
            </a:r>
            <a:endParaRPr lang="en-GB" dirty="0"/>
          </a:p>
        </p:txBody>
      </p:sp>
    </p:spTree>
    <p:extLst>
      <p:ext uri="{BB962C8B-B14F-4D97-AF65-F5344CB8AC3E}">
        <p14:creationId xmlns:p14="http://schemas.microsoft.com/office/powerpoint/2010/main" val="260194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INDIVIDUALIZED TREATMENT RECOMMENDATIONS IN THE STATIC SETTING</a:t>
            </a:r>
          </a:p>
        </p:txBody>
      </p:sp>
      <p:pic>
        <p:nvPicPr>
          <p:cNvPr id="1026" name="Picture 2">
            <a:extLst>
              <a:ext uri="{FF2B5EF4-FFF2-40B4-BE49-F238E27FC236}">
                <a16:creationId xmlns:a16="http://schemas.microsoft.com/office/drawing/2014/main" id="{3EBB2545-6BEA-41FB-A198-D7B13ABF55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1810741" y="2167669"/>
            <a:ext cx="8570518" cy="314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2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4ADDC-EC9B-4E23-BC93-152D4BD31653}"/>
              </a:ext>
            </a:extLst>
          </p:cNvPr>
          <p:cNvSpPr>
            <a:spLocks noGrp="1"/>
          </p:cNvSpPr>
          <p:nvPr>
            <p:ph type="title"/>
          </p:nvPr>
        </p:nvSpPr>
        <p:spPr/>
        <p:txBody>
          <a:bodyPr>
            <a:normAutofit/>
          </a:bodyPr>
          <a:lstStyle/>
          <a:p>
            <a:r>
              <a:rPr lang="en-GB" sz="4300" dirty="0"/>
              <a:t>INDIVIDUALIZED EFFECTS OF TIME-DEPENDENT TREATMENTS</a:t>
            </a:r>
          </a:p>
        </p:txBody>
      </p:sp>
      <p:pic>
        <p:nvPicPr>
          <p:cNvPr id="2050" name="Picture 2" descr="image">
            <a:extLst>
              <a:ext uri="{FF2B5EF4-FFF2-40B4-BE49-F238E27FC236}">
                <a16:creationId xmlns:a16="http://schemas.microsoft.com/office/drawing/2014/main" id="{2F1EA3D8-8E91-4A01-AC11-ECD2D62229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0565" y="1999330"/>
            <a:ext cx="11410870" cy="406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196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B2ED1-23F0-44E8-80F6-C6E0DC850C2D}"/>
              </a:ext>
            </a:extLst>
          </p:cNvPr>
          <p:cNvSpPr>
            <a:spLocks noGrp="1"/>
          </p:cNvSpPr>
          <p:nvPr>
            <p:ph type="title"/>
          </p:nvPr>
        </p:nvSpPr>
        <p:spPr/>
        <p:txBody>
          <a:bodyPr/>
          <a:lstStyle/>
          <a:p>
            <a:r>
              <a:rPr lang="de-DE" dirty="0" err="1"/>
              <a:t>Limitations</a:t>
            </a:r>
            <a:endParaRPr lang="en-GB" dirty="0"/>
          </a:p>
        </p:txBody>
      </p:sp>
      <p:sp>
        <p:nvSpPr>
          <p:cNvPr id="3" name="Inhaltsplatzhalter 2">
            <a:extLst>
              <a:ext uri="{FF2B5EF4-FFF2-40B4-BE49-F238E27FC236}">
                <a16:creationId xmlns:a16="http://schemas.microsoft.com/office/drawing/2014/main" id="{838999CB-508A-4FAF-BBCB-138AE6C7D340}"/>
              </a:ext>
            </a:extLst>
          </p:cNvPr>
          <p:cNvSpPr>
            <a:spLocks noGrp="1"/>
          </p:cNvSpPr>
          <p:nvPr>
            <p:ph idx="1"/>
          </p:nvPr>
        </p:nvSpPr>
        <p:spPr/>
        <p:txBody>
          <a:bodyPr/>
          <a:lstStyle/>
          <a:p>
            <a:endParaRPr lang="en-GB" dirty="0"/>
          </a:p>
          <a:p>
            <a:pPr marL="201168" lvl="1" indent="0" fontAlgn="base">
              <a:buNone/>
            </a:pPr>
            <a:r>
              <a:rPr lang="en-GB" sz="2000" dirty="0"/>
              <a:t>Incorporating ML models into clinical decision support systems entails challenges of its own:</a:t>
            </a:r>
          </a:p>
          <a:p>
            <a:pPr marL="726948" lvl="2" indent="-342900" fontAlgn="base">
              <a:buFont typeface="+mj-lt"/>
              <a:buAutoNum type="arabicPeriod"/>
            </a:pPr>
            <a:r>
              <a:rPr lang="en-GB" sz="2000" dirty="0"/>
              <a:t>Domain knowledge critical for providing assurance that the </a:t>
            </a:r>
            <a:r>
              <a:rPr lang="en-GB" sz="2000" dirty="0" err="1"/>
              <a:t>unconfoundedness</a:t>
            </a:r>
            <a:r>
              <a:rPr lang="en-GB" sz="2000" dirty="0"/>
              <a:t> assumption actually hold</a:t>
            </a:r>
          </a:p>
          <a:p>
            <a:pPr marL="726948" lvl="2" indent="-342900" fontAlgn="base">
              <a:buFont typeface="+mj-lt"/>
              <a:buAutoNum type="arabicPeriod"/>
            </a:pPr>
            <a:r>
              <a:rPr lang="en-GB" sz="2000" dirty="0"/>
              <a:t>Counterfactuals never observed </a:t>
            </a:r>
            <a:r>
              <a:rPr lang="en-GB" sz="2000" dirty="0">
                <a:sym typeface="Wingdings" panose="05000000000000000000" pitchFamily="2" charset="2"/>
              </a:rPr>
              <a:t></a:t>
            </a:r>
            <a:r>
              <a:rPr lang="en-GB" sz="2000" dirty="0"/>
              <a:t> expert knowledge always needed to validate the model’s estimates of the treatment effects</a:t>
            </a:r>
          </a:p>
          <a:p>
            <a:pPr marL="726948" lvl="2" indent="-342900" fontAlgn="base">
              <a:buFont typeface="+mj-lt"/>
              <a:buAutoNum type="arabicPeriod"/>
            </a:pPr>
            <a:r>
              <a:rPr lang="en-GB" sz="2000" dirty="0"/>
              <a:t>Must ensure that the patient population used to train the model is representative of the patient population the model is to be deployed on</a:t>
            </a:r>
          </a:p>
          <a:p>
            <a:pPr marL="726948" lvl="2" indent="-342900" fontAlgn="base">
              <a:buFont typeface="+mj-lt"/>
              <a:buAutoNum type="arabicPeriod"/>
            </a:pPr>
            <a:endParaRPr lang="en-GB" sz="2000" dirty="0"/>
          </a:p>
          <a:p>
            <a:pPr marL="457200" indent="-457200">
              <a:buFont typeface="+mj-lt"/>
              <a:buAutoNum type="arabicPeriod"/>
            </a:pPr>
            <a:endParaRPr lang="en-GB" dirty="0"/>
          </a:p>
        </p:txBody>
      </p:sp>
    </p:spTree>
    <p:extLst>
      <p:ext uri="{BB962C8B-B14F-4D97-AF65-F5344CB8AC3E}">
        <p14:creationId xmlns:p14="http://schemas.microsoft.com/office/powerpoint/2010/main" val="33774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Autofit/>
          </a:bodyPr>
          <a:lstStyle/>
          <a:p>
            <a:r>
              <a:rPr lang="en-GB" sz="4500" dirty="0"/>
              <a:t>Discovery and Clinical Decision Support for Personalized Healthcare</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dirty="0" err="1"/>
              <a:t>Jinsung</a:t>
            </a:r>
            <a:r>
              <a:rPr lang="en-GB" dirty="0"/>
              <a:t> Yoon ET al.</a:t>
            </a:r>
          </a:p>
        </p:txBody>
      </p:sp>
    </p:spTree>
    <p:extLst>
      <p:ext uri="{BB962C8B-B14F-4D97-AF65-F5344CB8AC3E}">
        <p14:creationId xmlns:p14="http://schemas.microsoft.com/office/powerpoint/2010/main" val="225283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Personalized CDSS using discovery engine (DE)</a:t>
            </a:r>
          </a:p>
        </p:txBody>
      </p:sp>
      <p:pic>
        <p:nvPicPr>
          <p:cNvPr id="5" name="Grafik 4">
            <a:extLst>
              <a:ext uri="{FF2B5EF4-FFF2-40B4-BE49-F238E27FC236}">
                <a16:creationId xmlns:a16="http://schemas.microsoft.com/office/drawing/2014/main" id="{DFAD2FA6-95B7-4DDB-AE4D-DFB6937BD165}"/>
              </a:ext>
            </a:extLst>
          </p:cNvPr>
          <p:cNvPicPr>
            <a:picLocks noChangeAspect="1"/>
          </p:cNvPicPr>
          <p:nvPr/>
        </p:nvPicPr>
        <p:blipFill>
          <a:blip r:embed="rId3"/>
          <a:stretch>
            <a:fillRect/>
          </a:stretch>
        </p:blipFill>
        <p:spPr>
          <a:xfrm>
            <a:off x="764251" y="1737360"/>
            <a:ext cx="10663498" cy="4430537"/>
          </a:xfrm>
          <a:prstGeom prst="rect">
            <a:avLst/>
          </a:prstGeom>
        </p:spPr>
      </p:pic>
    </p:spTree>
    <p:extLst>
      <p:ext uri="{BB962C8B-B14F-4D97-AF65-F5344CB8AC3E}">
        <p14:creationId xmlns:p14="http://schemas.microsoft.com/office/powerpoint/2010/main" val="29297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Transfer Reward Estimation</a:t>
            </a:r>
          </a:p>
        </p:txBody>
      </p:sp>
      <p:pic>
        <p:nvPicPr>
          <p:cNvPr id="5" name="Grafik 4">
            <a:extLst>
              <a:ext uri="{FF2B5EF4-FFF2-40B4-BE49-F238E27FC236}">
                <a16:creationId xmlns:a16="http://schemas.microsoft.com/office/drawing/2014/main" id="{DFAD2FA6-95B7-4DDB-AE4D-DFB6937BD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6694" y="1737360"/>
            <a:ext cx="5718611" cy="4599752"/>
          </a:xfrm>
          <a:prstGeom prst="rect">
            <a:avLst/>
          </a:prstGeom>
        </p:spPr>
      </p:pic>
    </p:spTree>
    <p:extLst>
      <p:ext uri="{BB962C8B-B14F-4D97-AF65-F5344CB8AC3E}">
        <p14:creationId xmlns:p14="http://schemas.microsoft.com/office/powerpoint/2010/main" val="371741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0746DE-FBBE-4F50-B7DB-C6A815D7AECC}"/>
              </a:ext>
            </a:extLst>
          </p:cNvPr>
          <p:cNvSpPr>
            <a:spLocks noGrp="1"/>
          </p:cNvSpPr>
          <p:nvPr>
            <p:ph type="title"/>
          </p:nvPr>
        </p:nvSpPr>
        <p:spPr/>
        <p:txBody>
          <a:bodyPr/>
          <a:lstStyle/>
          <a:p>
            <a:r>
              <a:rPr lang="de-DE" dirty="0" err="1"/>
              <a:t>Aims</a:t>
            </a:r>
            <a:endParaRPr lang="en-GB" dirty="0"/>
          </a:p>
        </p:txBody>
      </p:sp>
      <p:sp>
        <p:nvSpPr>
          <p:cNvPr id="3" name="Inhaltsplatzhalter 2">
            <a:extLst>
              <a:ext uri="{FF2B5EF4-FFF2-40B4-BE49-F238E27FC236}">
                <a16:creationId xmlns:a16="http://schemas.microsoft.com/office/drawing/2014/main" id="{83097D48-A7C1-4384-9282-F8C4804C8159}"/>
              </a:ext>
            </a:extLst>
          </p:cNvPr>
          <p:cNvSpPr>
            <a:spLocks noGrp="1"/>
          </p:cNvSpPr>
          <p:nvPr>
            <p:ph idx="1"/>
          </p:nvPr>
        </p:nvSpPr>
        <p:spPr/>
        <p:txBody>
          <a:bodyPr/>
          <a:lstStyle/>
          <a:p>
            <a:pPr marL="457200" indent="-457200">
              <a:buFont typeface="+mj-lt"/>
              <a:buAutoNum type="arabicPeriod"/>
            </a:pPr>
            <a:r>
              <a:rPr lang="de-DE" dirty="0" err="1"/>
              <a:t>Introduce</a:t>
            </a:r>
            <a:r>
              <a:rPr lang="de-DE" dirty="0"/>
              <a:t> </a:t>
            </a:r>
            <a:r>
              <a:rPr lang="de-DE" dirty="0" err="1"/>
              <a:t>AutoPrognisis</a:t>
            </a:r>
            <a:r>
              <a:rPr lang="de-DE" dirty="0"/>
              <a:t> </a:t>
            </a:r>
            <a:r>
              <a:rPr lang="de-DE" dirty="0" err="1"/>
              <a:t>as</a:t>
            </a:r>
            <a:r>
              <a:rPr lang="de-DE" dirty="0"/>
              <a:t> </a:t>
            </a:r>
            <a:r>
              <a:rPr lang="de-DE" dirty="0" err="1"/>
              <a:t>new</a:t>
            </a:r>
            <a:r>
              <a:rPr lang="de-DE" dirty="0"/>
              <a:t> </a:t>
            </a:r>
            <a:r>
              <a:rPr lang="de-DE" dirty="0" err="1"/>
              <a:t>automated</a:t>
            </a:r>
            <a:r>
              <a:rPr lang="de-DE" dirty="0"/>
              <a:t> ML </a:t>
            </a:r>
            <a:r>
              <a:rPr lang="de-DE" dirty="0" err="1"/>
              <a:t>framework</a:t>
            </a:r>
            <a:endParaRPr lang="de-DE" dirty="0"/>
          </a:p>
          <a:p>
            <a:pPr marL="457200" indent="-457200">
              <a:buFont typeface="+mj-lt"/>
              <a:buAutoNum type="arabicPeriod"/>
            </a:pPr>
            <a:r>
              <a:rPr lang="de-DE" dirty="0" err="1"/>
              <a:t>Improve</a:t>
            </a:r>
            <a:r>
              <a:rPr lang="de-DE" dirty="0"/>
              <a:t> CVD </a:t>
            </a:r>
            <a:r>
              <a:rPr lang="de-DE" dirty="0" err="1"/>
              <a:t>risk</a:t>
            </a:r>
            <a:r>
              <a:rPr lang="de-DE" dirty="0"/>
              <a:t> </a:t>
            </a:r>
            <a:r>
              <a:rPr lang="de-DE" dirty="0" err="1"/>
              <a:t>prediction</a:t>
            </a:r>
            <a:r>
              <a:rPr lang="de-DE" dirty="0"/>
              <a:t> </a:t>
            </a:r>
            <a:r>
              <a:rPr lang="de-DE" dirty="0" err="1"/>
              <a:t>compared</a:t>
            </a:r>
            <a:r>
              <a:rPr lang="de-DE" dirty="0"/>
              <a:t> to traditional </a:t>
            </a:r>
            <a:r>
              <a:rPr lang="de-DE" dirty="0" err="1"/>
              <a:t>approaches</a:t>
            </a:r>
            <a:r>
              <a:rPr lang="de-DE" dirty="0"/>
              <a:t> (</a:t>
            </a:r>
            <a:r>
              <a:rPr lang="de-DE" dirty="0" err="1"/>
              <a:t>especially</a:t>
            </a:r>
            <a:r>
              <a:rPr lang="de-DE" dirty="0"/>
              <a:t> in sub-</a:t>
            </a:r>
            <a:r>
              <a:rPr lang="de-DE" dirty="0" err="1"/>
              <a:t>populations</a:t>
            </a:r>
            <a:r>
              <a:rPr lang="de-DE" dirty="0"/>
              <a:t>)</a:t>
            </a:r>
          </a:p>
          <a:p>
            <a:pPr marL="457200" indent="-457200">
              <a:buFont typeface="+mj-lt"/>
              <a:buAutoNum type="arabicPeriod"/>
            </a:pPr>
            <a:r>
              <a:rPr lang="de-DE" dirty="0"/>
              <a:t>Test if </a:t>
            </a:r>
            <a:r>
              <a:rPr lang="de-DE" dirty="0" err="1"/>
              <a:t>consideration</a:t>
            </a:r>
            <a:r>
              <a:rPr lang="de-DE" dirty="0"/>
              <a:t> of non-traditional </a:t>
            </a:r>
            <a:r>
              <a:rPr lang="de-DE" dirty="0" err="1"/>
              <a:t>features</a:t>
            </a:r>
            <a:r>
              <a:rPr lang="de-DE" dirty="0"/>
              <a:t> in CDV </a:t>
            </a:r>
            <a:r>
              <a:rPr lang="de-DE" dirty="0" err="1"/>
              <a:t>risk</a:t>
            </a:r>
            <a:r>
              <a:rPr lang="de-DE" dirty="0"/>
              <a:t> </a:t>
            </a:r>
            <a:r>
              <a:rPr lang="de-DE" dirty="0" err="1"/>
              <a:t>prediction</a:t>
            </a:r>
            <a:r>
              <a:rPr lang="de-DE" dirty="0"/>
              <a:t> </a:t>
            </a:r>
            <a:r>
              <a:rPr lang="de-DE" dirty="0" err="1"/>
              <a:t>increases</a:t>
            </a:r>
            <a:r>
              <a:rPr lang="de-DE" dirty="0"/>
              <a:t> </a:t>
            </a:r>
            <a:r>
              <a:rPr lang="de-DE" dirty="0" err="1"/>
              <a:t>accurany</a:t>
            </a:r>
            <a:endParaRPr lang="de-DE" dirty="0"/>
          </a:p>
          <a:p>
            <a:pPr marL="0" indent="0">
              <a:buNone/>
            </a:pPr>
            <a:r>
              <a:rPr lang="en-GB" dirty="0">
                <a:sym typeface="Wingdings" panose="05000000000000000000" pitchFamily="2" charset="2"/>
              </a:rPr>
              <a:t> Results presented based on cohort from </a:t>
            </a:r>
            <a:r>
              <a:rPr lang="en-GB" dirty="0"/>
              <a:t>UK Biobank with 423,604 participants without history of CVD at baseline (outcome: 5-year risk of a CVD event)</a:t>
            </a:r>
            <a:endParaRPr lang="de-DE" dirty="0"/>
          </a:p>
        </p:txBody>
      </p:sp>
    </p:spTree>
    <p:extLst>
      <p:ext uri="{BB962C8B-B14F-4D97-AF65-F5344CB8AC3E}">
        <p14:creationId xmlns:p14="http://schemas.microsoft.com/office/powerpoint/2010/main" val="137693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08DA91-E1DB-4C0A-92AA-8AF5627EB9CF}"/>
              </a:ext>
            </a:extLst>
          </p:cNvPr>
          <p:cNvSpPr>
            <a:spLocks noGrp="1"/>
          </p:cNvSpPr>
          <p:nvPr>
            <p:ph type="title"/>
          </p:nvPr>
        </p:nvSpPr>
        <p:spPr/>
        <p:txBody>
          <a:bodyPr/>
          <a:lstStyle/>
          <a:p>
            <a:r>
              <a:rPr lang="de-DE" dirty="0" err="1"/>
              <a:t>AutoPrognosis</a:t>
            </a:r>
            <a:r>
              <a:rPr lang="de-DE" dirty="0"/>
              <a:t> - Architecture</a:t>
            </a:r>
            <a:endParaRPr lang="en-GB" dirty="0"/>
          </a:p>
        </p:txBody>
      </p:sp>
      <p:pic>
        <p:nvPicPr>
          <p:cNvPr id="4" name="Inhaltsplatzhalter 3">
            <a:extLst>
              <a:ext uri="{FF2B5EF4-FFF2-40B4-BE49-F238E27FC236}">
                <a16:creationId xmlns:a16="http://schemas.microsoft.com/office/drawing/2014/main" id="{2DCD6B0B-E1F3-4EB4-B488-61F525928ADE}"/>
              </a:ext>
            </a:extLst>
          </p:cNvPr>
          <p:cNvPicPr>
            <a:picLocks noGrp="1" noChangeAspect="1"/>
          </p:cNvPicPr>
          <p:nvPr>
            <p:ph idx="1"/>
          </p:nvPr>
        </p:nvPicPr>
        <p:blipFill>
          <a:blip r:embed="rId3"/>
          <a:stretch>
            <a:fillRect/>
          </a:stretch>
        </p:blipFill>
        <p:spPr>
          <a:xfrm>
            <a:off x="158355" y="1737360"/>
            <a:ext cx="11800561" cy="3893419"/>
          </a:xfrm>
          <a:prstGeom prst="rect">
            <a:avLst/>
          </a:prstGeom>
        </p:spPr>
      </p:pic>
    </p:spTree>
    <p:extLst>
      <p:ext uri="{BB962C8B-B14F-4D97-AF65-F5344CB8AC3E}">
        <p14:creationId xmlns:p14="http://schemas.microsoft.com/office/powerpoint/2010/main" val="242938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nhaltsplatzhalter 3">
            <a:extLst>
              <a:ext uri="{FF2B5EF4-FFF2-40B4-BE49-F238E27FC236}">
                <a16:creationId xmlns:a16="http://schemas.microsoft.com/office/drawing/2014/main" id="{8F12CA3A-C807-4949-8DCD-3E54FAE7344C}"/>
              </a:ext>
            </a:extLst>
          </p:cNvPr>
          <p:cNvPicPr>
            <a:picLocks noChangeAspect="1"/>
          </p:cNvPicPr>
          <p:nvPr/>
        </p:nvPicPr>
        <p:blipFill>
          <a:blip r:embed="rId3"/>
          <a:stretch>
            <a:fillRect/>
          </a:stretch>
        </p:blipFill>
        <p:spPr>
          <a:xfrm>
            <a:off x="1240015" y="643467"/>
            <a:ext cx="9711969" cy="5050225"/>
          </a:xfrm>
          <a:prstGeom prst="rect">
            <a:avLst/>
          </a:prstGeom>
        </p:spPr>
      </p:pic>
    </p:spTree>
    <p:extLst>
      <p:ext uri="{BB962C8B-B14F-4D97-AF65-F5344CB8AC3E}">
        <p14:creationId xmlns:p14="http://schemas.microsoft.com/office/powerpoint/2010/main" val="233086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14809C-AB06-455C-9E09-733EC00DD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F9612D73-1056-4289-A977-92C9190C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a:extLst>
              <a:ext uri="{FF2B5EF4-FFF2-40B4-BE49-F238E27FC236}">
                <a16:creationId xmlns:a16="http://schemas.microsoft.com/office/drawing/2014/main" id="{8F12CA3A-C807-4949-8DCD-3E54FAE7344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822537" y="631819"/>
            <a:ext cx="9536023" cy="5244811"/>
          </a:xfrm>
          <a:prstGeom prst="rect">
            <a:avLst/>
          </a:prstGeom>
        </p:spPr>
      </p:pic>
      <p:sp>
        <p:nvSpPr>
          <p:cNvPr id="33" name="Rectangle 32">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12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4F3C8B-B6B1-4954-B521-AC5CA2D482AA}"/>
              </a:ext>
            </a:extLst>
          </p:cNvPr>
          <p:cNvSpPr>
            <a:spLocks noGrp="1"/>
          </p:cNvSpPr>
          <p:nvPr>
            <p:ph type="title"/>
          </p:nvPr>
        </p:nvSpPr>
        <p:spPr/>
        <p:txBody>
          <a:bodyPr/>
          <a:lstStyle/>
          <a:p>
            <a:r>
              <a:rPr lang="de-DE" dirty="0"/>
              <a:t>Sub-population: </a:t>
            </a:r>
            <a:r>
              <a:rPr lang="de-DE" dirty="0" err="1"/>
              <a:t>diabetes</a:t>
            </a:r>
            <a:endParaRPr lang="en-GB" dirty="0"/>
          </a:p>
        </p:txBody>
      </p:sp>
      <p:pic>
        <p:nvPicPr>
          <p:cNvPr id="4" name="Grafik 3">
            <a:extLst>
              <a:ext uri="{FF2B5EF4-FFF2-40B4-BE49-F238E27FC236}">
                <a16:creationId xmlns:a16="http://schemas.microsoft.com/office/drawing/2014/main" id="{2B14AF17-5B82-47C6-8508-5F2F1450A0AD}"/>
              </a:ext>
            </a:extLst>
          </p:cNvPr>
          <p:cNvPicPr>
            <a:picLocks noChangeAspect="1"/>
          </p:cNvPicPr>
          <p:nvPr/>
        </p:nvPicPr>
        <p:blipFill>
          <a:blip r:embed="rId3"/>
          <a:stretch>
            <a:fillRect/>
          </a:stretch>
        </p:blipFill>
        <p:spPr>
          <a:xfrm>
            <a:off x="1195648" y="2410938"/>
            <a:ext cx="8780463" cy="1334344"/>
          </a:xfrm>
          <a:prstGeom prst="rect">
            <a:avLst/>
          </a:prstGeom>
        </p:spPr>
      </p:pic>
    </p:spTree>
    <p:extLst>
      <p:ext uri="{BB962C8B-B14F-4D97-AF65-F5344CB8AC3E}">
        <p14:creationId xmlns:p14="http://schemas.microsoft.com/office/powerpoint/2010/main" val="217915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7DEC3B-D736-42F8-A4EF-771C88146F53}"/>
              </a:ext>
            </a:extLst>
          </p:cNvPr>
          <p:cNvSpPr>
            <a:spLocks noGrp="1"/>
          </p:cNvSpPr>
          <p:nvPr>
            <p:ph type="title"/>
          </p:nvPr>
        </p:nvSpPr>
        <p:spPr/>
        <p:txBody>
          <a:bodyPr/>
          <a:lstStyle/>
          <a:p>
            <a:r>
              <a:rPr lang="de-DE" dirty="0" err="1"/>
              <a:t>Conclusions</a:t>
            </a:r>
            <a:endParaRPr lang="en-GB" dirty="0"/>
          </a:p>
        </p:txBody>
      </p:sp>
      <p:sp>
        <p:nvSpPr>
          <p:cNvPr id="3" name="Inhaltsplatzhalter 2">
            <a:extLst>
              <a:ext uri="{FF2B5EF4-FFF2-40B4-BE49-F238E27FC236}">
                <a16:creationId xmlns:a16="http://schemas.microsoft.com/office/drawing/2014/main" id="{EA4E7AB5-8D0A-412B-BDF8-9B44B6D72371}"/>
              </a:ext>
            </a:extLst>
          </p:cNvPr>
          <p:cNvSpPr>
            <a:spLocks noGrp="1"/>
          </p:cNvSpPr>
          <p:nvPr>
            <p:ph idx="1"/>
          </p:nvPr>
        </p:nvSpPr>
        <p:spPr/>
        <p:txBody>
          <a:bodyPr/>
          <a:lstStyle/>
          <a:p>
            <a:pPr marL="457200" indent="-457200">
              <a:buFont typeface="+mj-lt"/>
              <a:buAutoNum type="arabicPeriod"/>
            </a:pPr>
            <a:r>
              <a:rPr lang="en-GB" dirty="0" err="1"/>
              <a:t>AutoPrognosis</a:t>
            </a:r>
            <a:r>
              <a:rPr lang="en-GB" dirty="0"/>
              <a:t> improved accuracy of CVD risk prediction (compared to well-established scoring systems)</a:t>
            </a:r>
          </a:p>
          <a:p>
            <a:pPr marL="457200" indent="-457200">
              <a:buFont typeface="+mj-lt"/>
              <a:buAutoNum type="arabicPeriod"/>
            </a:pPr>
            <a:r>
              <a:rPr lang="en-GB" dirty="0"/>
              <a:t>Discovery of new predictors of CVD risk (including non-laboratory features </a:t>
            </a:r>
            <a:r>
              <a:rPr lang="en-GB" dirty="0">
                <a:sym typeface="Wingdings" panose="05000000000000000000" pitchFamily="2" charset="2"/>
              </a:rPr>
              <a:t> </a:t>
            </a:r>
            <a:r>
              <a:rPr lang="en-GB" dirty="0"/>
              <a:t>easy to collect)</a:t>
            </a:r>
          </a:p>
          <a:p>
            <a:pPr marL="457200" indent="-457200">
              <a:buFont typeface="+mj-lt"/>
              <a:buAutoNum type="arabicPeriod"/>
            </a:pPr>
            <a:r>
              <a:rPr lang="en-GB" dirty="0" err="1"/>
              <a:t>AutoPrognosis</a:t>
            </a:r>
            <a:r>
              <a:rPr lang="en-GB" dirty="0"/>
              <a:t> uncovered complex interaction effects between different characteristics of an individual </a:t>
            </a:r>
            <a:r>
              <a:rPr lang="en-GB" dirty="0">
                <a:sym typeface="Wingdings" panose="05000000000000000000" pitchFamily="2" charset="2"/>
              </a:rPr>
              <a:t> </a:t>
            </a:r>
            <a:r>
              <a:rPr lang="en-GB" dirty="0"/>
              <a:t>recognition of risk predictors specific to certain sub-populations (existing guidelines provides unreliable predictions</a:t>
            </a:r>
          </a:p>
        </p:txBody>
      </p:sp>
    </p:spTree>
    <p:extLst>
      <p:ext uri="{BB962C8B-B14F-4D97-AF65-F5344CB8AC3E}">
        <p14:creationId xmlns:p14="http://schemas.microsoft.com/office/powerpoint/2010/main" val="312920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4277B8-92A0-45E7-9F6B-22D2521E3050}"/>
              </a:ext>
            </a:extLst>
          </p:cNvPr>
          <p:cNvSpPr>
            <a:spLocks noGrp="1"/>
          </p:cNvSpPr>
          <p:nvPr>
            <p:ph type="ctrTitle"/>
          </p:nvPr>
        </p:nvSpPr>
        <p:spPr/>
        <p:txBody>
          <a:bodyPr>
            <a:noAutofit/>
          </a:bodyPr>
          <a:lstStyle/>
          <a:p>
            <a:r>
              <a:rPr lang="en-GB" sz="4500" dirty="0"/>
              <a:t>From Real-World Patient Data to Individualized Treatment Effects Using Machine Learning: Current and Future Methods to Address Underlying Challenges</a:t>
            </a:r>
          </a:p>
        </p:txBody>
      </p:sp>
      <p:sp>
        <p:nvSpPr>
          <p:cNvPr id="4" name="Untertitel 3">
            <a:extLst>
              <a:ext uri="{FF2B5EF4-FFF2-40B4-BE49-F238E27FC236}">
                <a16:creationId xmlns:a16="http://schemas.microsoft.com/office/drawing/2014/main" id="{456AD0A6-5A5E-4BC8-BD8C-D19FB7E7A357}"/>
              </a:ext>
            </a:extLst>
          </p:cNvPr>
          <p:cNvSpPr>
            <a:spLocks noGrp="1"/>
          </p:cNvSpPr>
          <p:nvPr>
            <p:ph type="subTitle" idx="1"/>
          </p:nvPr>
        </p:nvSpPr>
        <p:spPr/>
        <p:txBody>
          <a:bodyPr/>
          <a:lstStyle/>
          <a:p>
            <a:r>
              <a:rPr lang="en-GB" b="1" u="sng" dirty="0"/>
              <a:t>Iona </a:t>
            </a:r>
            <a:r>
              <a:rPr lang="en-GB" b="1" u="sng" dirty="0" err="1"/>
              <a:t>Bca</a:t>
            </a:r>
            <a:r>
              <a:rPr lang="en-GB" b="1" u="sng" dirty="0"/>
              <a:t> et al.</a:t>
            </a:r>
            <a:endParaRPr lang="en-GB" dirty="0"/>
          </a:p>
        </p:txBody>
      </p:sp>
    </p:spTree>
    <p:extLst>
      <p:ext uri="{BB962C8B-B14F-4D97-AF65-F5344CB8AC3E}">
        <p14:creationId xmlns:p14="http://schemas.microsoft.com/office/powerpoint/2010/main" val="4757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140B6F-5B4B-4A2C-9D67-33A9D9894B30}"/>
              </a:ext>
            </a:extLst>
          </p:cNvPr>
          <p:cNvSpPr>
            <a:spLocks noGrp="1"/>
          </p:cNvSpPr>
          <p:nvPr>
            <p:ph type="title"/>
          </p:nvPr>
        </p:nvSpPr>
        <p:spPr/>
        <p:txBody>
          <a:bodyPr>
            <a:noAutofit/>
          </a:bodyPr>
          <a:lstStyle/>
          <a:p>
            <a:r>
              <a:rPr lang="en-GB" sz="4300" dirty="0"/>
              <a:t>INDIVIDUALIZED TREATMENT RECOMMENDATIONS IN THE STATIC SETTING</a:t>
            </a:r>
          </a:p>
        </p:txBody>
      </p:sp>
      <p:pic>
        <p:nvPicPr>
          <p:cNvPr id="1026" name="Picture 2" descr="image">
            <a:extLst>
              <a:ext uri="{FF2B5EF4-FFF2-40B4-BE49-F238E27FC236}">
                <a16:creationId xmlns:a16="http://schemas.microsoft.com/office/drawing/2014/main" id="{3EBB2545-6BEA-41FB-A198-D7B13ABF55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607" y="2167669"/>
            <a:ext cx="11520786" cy="314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556070"/>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Breitbild</PresentationFormat>
  <Paragraphs>119</Paragraphs>
  <Slides>15</Slides>
  <Notes>15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Wingdings</vt:lpstr>
      <vt:lpstr>Rückblick</vt:lpstr>
      <vt:lpstr>Cardiovascular disease risk prediction using automated machine learning: A prospective study of 423,604 UK Biobank participants</vt:lpstr>
      <vt:lpstr>Aims</vt:lpstr>
      <vt:lpstr>AutoPrognosis - Architecture</vt:lpstr>
      <vt:lpstr>PowerPoint-Präsentation</vt:lpstr>
      <vt:lpstr>PowerPoint-Präsentation</vt:lpstr>
      <vt:lpstr>Sub-population: diabetes</vt:lpstr>
      <vt:lpstr>Conclusions</vt:lpstr>
      <vt:lpstr>From Real-World Patient Data to Individualized Treatment Effects Using Machine Learning: Current and Future Methods to Address Underlying Challenges</vt:lpstr>
      <vt:lpstr>INDIVIDUALIZED TREATMENT RECOMMENDATIONS IN THE STATIC SETTING</vt:lpstr>
      <vt:lpstr>INDIVIDUALIZED TREATMENT RECOMMENDATIONS IN THE STATIC SETTING</vt:lpstr>
      <vt:lpstr>INDIVIDUALIZED EFFECTS OF TIME-DEPENDENT TREATMENTS</vt:lpstr>
      <vt:lpstr>Limitations</vt:lpstr>
      <vt:lpstr>Discovery and Clinical Decision Support for Personalized Healthcare</vt:lpstr>
      <vt:lpstr>Personalized CDSS using discovery engine (DE)</vt:lpstr>
      <vt:lpstr>Transfer Reward Estimation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disease risk prediction using automated machine learning: A prospective study of 423,604 UK Biobank participants</dc:title>
  <dc:creator>Elly</dc:creator>
  <cp:lastModifiedBy>Elly</cp:lastModifiedBy>
  <cp:revision>12</cp:revision>
  <dcterms:created xsi:type="dcterms:W3CDTF">2020-09-09T07:16:39Z</dcterms:created>
  <dcterms:modified xsi:type="dcterms:W3CDTF">2020-09-09T12:01:35Z</dcterms:modified>
</cp:coreProperties>
</file>