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81" r:id="rId2"/>
    <p:sldId id="298" r:id="rId3"/>
    <p:sldId id="286" r:id="rId4"/>
    <p:sldId id="288" r:id="rId5"/>
    <p:sldId id="294" r:id="rId6"/>
    <p:sldId id="299" r:id="rId7"/>
    <p:sldId id="297" r:id="rId8"/>
    <p:sldId id="296" r:id="rId9"/>
  </p:sldIdLst>
  <p:sldSz cx="9144000" cy="6858000" type="screen4x3"/>
  <p:notesSz cx="7315200" cy="9601200"/>
  <p:custDataLst>
    <p:tags r:id="rId1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65"/>
    <a:srgbClr val="E4003A"/>
    <a:srgbClr val="FFFFFF"/>
    <a:srgbClr val="E9E9E9"/>
    <a:srgbClr val="828282"/>
    <a:srgbClr val="095A99"/>
    <a:srgbClr val="F1CBC3"/>
    <a:srgbClr val="F29D89"/>
    <a:srgbClr val="E9342B"/>
    <a:srgbClr val="04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78378" autoAdjust="0"/>
  </p:normalViewPr>
  <p:slideViewPr>
    <p:cSldViewPr snapToGrid="0" showGuides="1">
      <p:cViewPr varScale="1">
        <p:scale>
          <a:sx n="84" d="100"/>
          <a:sy n="84" d="100"/>
        </p:scale>
        <p:origin x="714" y="84"/>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 r:id="rId2" collapse="1"/>
    </p:sldLst>
  </p:outlineViewPr>
  <p:notesTextViewPr>
    <p:cViewPr>
      <p:scale>
        <a:sx n="1" d="1"/>
        <a:sy n="1" d="1"/>
      </p:scale>
      <p:origin x="0" y="-2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9E2E6-BD1F-43AC-B238-C8408E025EC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de-DE"/>
        </a:p>
      </dgm:t>
    </dgm:pt>
    <dgm:pt modelId="{896F5F90-E854-42C2-86D8-81AC9CDE6E8B}">
      <dgm:prSet phldrT="[Text]"/>
      <dgm:spPr/>
      <dgm:t>
        <a:bodyPr/>
        <a:lstStyle/>
        <a:p>
          <a:r>
            <a:rPr lang="de-DE" dirty="0"/>
            <a:t>Baseline</a:t>
          </a:r>
        </a:p>
      </dgm:t>
    </dgm:pt>
    <dgm:pt modelId="{36F1350E-6B95-4D90-ACFB-989FB5CF7A0E}" type="parTrans" cxnId="{82FAEE07-3DD6-4F84-AC9E-0ABAC78A02BE}">
      <dgm:prSet/>
      <dgm:spPr/>
      <dgm:t>
        <a:bodyPr/>
        <a:lstStyle/>
        <a:p>
          <a:endParaRPr lang="de-DE"/>
        </a:p>
      </dgm:t>
    </dgm:pt>
    <dgm:pt modelId="{EC3DDBC8-AE07-431A-8CF8-CA6FC22D2685}" type="sibTrans" cxnId="{82FAEE07-3DD6-4F84-AC9E-0ABAC78A02BE}">
      <dgm:prSet/>
      <dgm:spPr/>
      <dgm:t>
        <a:bodyPr/>
        <a:lstStyle/>
        <a:p>
          <a:endParaRPr lang="de-DE"/>
        </a:p>
      </dgm:t>
    </dgm:pt>
    <dgm:pt modelId="{CCB2E938-3D72-47DE-B37E-65B64B26A84E}">
      <dgm:prSet phldrT="[Text]" custT="1"/>
      <dgm:spPr>
        <a:solidFill>
          <a:schemeClr val="accent1">
            <a:lumMod val="60000"/>
            <a:lumOff val="40000"/>
            <a:alpha val="90000"/>
          </a:schemeClr>
        </a:solidFill>
      </dgm:spPr>
      <dgm:t>
        <a:bodyPr/>
        <a:lstStyle/>
        <a:p>
          <a:pPr algn="ctr">
            <a:buNone/>
          </a:pPr>
          <a:r>
            <a:rPr lang="de-DE" sz="1800" dirty="0"/>
            <a:t>   </a:t>
          </a:r>
        </a:p>
      </dgm:t>
    </dgm:pt>
    <dgm:pt modelId="{23734AEF-9408-4808-A37B-6C2104E7DE27}" type="parTrans" cxnId="{EF0BBDC7-A111-4995-833A-353E2356A928}">
      <dgm:prSet/>
      <dgm:spPr/>
      <dgm:t>
        <a:bodyPr/>
        <a:lstStyle/>
        <a:p>
          <a:endParaRPr lang="de-DE"/>
        </a:p>
      </dgm:t>
    </dgm:pt>
    <dgm:pt modelId="{375819D9-209F-4D0E-8DC2-A6D1C41F3DFB}" type="sibTrans" cxnId="{EF0BBDC7-A111-4995-833A-353E2356A928}">
      <dgm:prSet/>
      <dgm:spPr/>
      <dgm:t>
        <a:bodyPr/>
        <a:lstStyle/>
        <a:p>
          <a:endParaRPr lang="de-DE"/>
        </a:p>
      </dgm:t>
    </dgm:pt>
    <dgm:pt modelId="{D3E02016-71D5-42F4-8A9C-771C5982ED10}">
      <dgm:prSet phldrT="[Text]"/>
      <dgm:spPr/>
      <dgm:t>
        <a:bodyPr/>
        <a:lstStyle/>
        <a:p>
          <a:r>
            <a:rPr lang="de-DE" dirty="0"/>
            <a:t>Baseline + Procedural Information</a:t>
          </a:r>
        </a:p>
      </dgm:t>
    </dgm:pt>
    <dgm:pt modelId="{2F5DF40A-D3D3-4E69-8983-97688D73440C}" type="parTrans" cxnId="{4E9CEE22-7282-4F36-829B-2F91A85B02AF}">
      <dgm:prSet/>
      <dgm:spPr/>
      <dgm:t>
        <a:bodyPr/>
        <a:lstStyle/>
        <a:p>
          <a:endParaRPr lang="de-DE"/>
        </a:p>
      </dgm:t>
    </dgm:pt>
    <dgm:pt modelId="{06FAFFB1-E5F8-4ED3-91B6-EFC849176E0C}" type="sibTrans" cxnId="{4E9CEE22-7282-4F36-829B-2F91A85B02AF}">
      <dgm:prSet/>
      <dgm:spPr/>
      <dgm:t>
        <a:bodyPr/>
        <a:lstStyle/>
        <a:p>
          <a:endParaRPr lang="de-DE"/>
        </a:p>
      </dgm:t>
    </dgm:pt>
    <dgm:pt modelId="{24C2704E-9D22-4DBF-8EFD-96D5EE74152E}">
      <dgm:prSet phldrT="[Text]" custT="1"/>
      <dgm:spPr>
        <a:solidFill>
          <a:schemeClr val="accent1">
            <a:lumMod val="60000"/>
            <a:lumOff val="40000"/>
            <a:alpha val="90000"/>
          </a:schemeClr>
        </a:solidFill>
      </dgm:spPr>
      <dgm:t>
        <a:bodyPr/>
        <a:lstStyle/>
        <a:p>
          <a:pPr algn="l">
            <a:buNone/>
          </a:pPr>
          <a:r>
            <a:rPr lang="de-DE" sz="1800" dirty="0"/>
            <a:t>   TLF</a:t>
          </a:r>
        </a:p>
      </dgm:t>
    </dgm:pt>
    <dgm:pt modelId="{332AB849-02A6-4510-B0D5-93D07FDE2F7D}" type="parTrans" cxnId="{F84E639A-FD43-415A-B27B-4D9594546C58}">
      <dgm:prSet/>
      <dgm:spPr/>
      <dgm:t>
        <a:bodyPr/>
        <a:lstStyle/>
        <a:p>
          <a:endParaRPr lang="de-DE"/>
        </a:p>
      </dgm:t>
    </dgm:pt>
    <dgm:pt modelId="{3BD3E5A9-05DD-42B9-8F30-BD28831344B3}" type="sibTrans" cxnId="{F84E639A-FD43-415A-B27B-4D9594546C58}">
      <dgm:prSet/>
      <dgm:spPr/>
      <dgm:t>
        <a:bodyPr/>
        <a:lstStyle/>
        <a:p>
          <a:endParaRPr lang="de-DE"/>
        </a:p>
      </dgm:t>
    </dgm:pt>
    <dgm:pt modelId="{F9030B63-93E6-4340-B0CD-FD8DB2671AC4}">
      <dgm:prSet phldrT="[Text]" custT="1"/>
      <dgm:spPr>
        <a:solidFill>
          <a:schemeClr val="accent1">
            <a:lumMod val="60000"/>
            <a:lumOff val="40000"/>
            <a:alpha val="90000"/>
          </a:schemeClr>
        </a:solidFill>
      </dgm:spPr>
      <dgm:t>
        <a:bodyPr/>
        <a:lstStyle/>
        <a:p>
          <a:pPr algn="l">
            <a:buNone/>
          </a:pPr>
          <a:r>
            <a:rPr lang="de-DE" sz="1800" dirty="0"/>
            <a:t>   TLF</a:t>
          </a:r>
        </a:p>
      </dgm:t>
    </dgm:pt>
    <dgm:pt modelId="{5DFE9DF7-0E89-4FA1-BA28-332DA36D9AB9}" type="sibTrans" cxnId="{E7F3C606-3E31-4794-A69E-D9C8FBA0D1C9}">
      <dgm:prSet/>
      <dgm:spPr/>
      <dgm:t>
        <a:bodyPr/>
        <a:lstStyle/>
        <a:p>
          <a:endParaRPr lang="de-DE"/>
        </a:p>
      </dgm:t>
    </dgm:pt>
    <dgm:pt modelId="{EA0D4BD2-D1F7-454F-93C1-2733F81D5511}" type="parTrans" cxnId="{E7F3C606-3E31-4794-A69E-D9C8FBA0D1C9}">
      <dgm:prSet/>
      <dgm:spPr/>
      <dgm:t>
        <a:bodyPr/>
        <a:lstStyle/>
        <a:p>
          <a:endParaRPr lang="de-DE"/>
        </a:p>
      </dgm:t>
    </dgm:pt>
    <dgm:pt modelId="{35C2421B-F135-4C0F-98A0-67523D215957}">
      <dgm:prSet phldrT="[Text]" custT="1"/>
      <dgm:spPr>
        <a:solidFill>
          <a:schemeClr val="accent1">
            <a:lumMod val="60000"/>
            <a:lumOff val="40000"/>
            <a:alpha val="90000"/>
          </a:schemeClr>
        </a:solidFill>
      </dgm:spPr>
      <dgm:t>
        <a:bodyPr/>
        <a:lstStyle/>
        <a:p>
          <a:pPr algn="l">
            <a:buNone/>
          </a:pPr>
          <a:endParaRPr lang="de-DE" sz="1800" dirty="0"/>
        </a:p>
      </dgm:t>
    </dgm:pt>
    <dgm:pt modelId="{D6ADA059-B188-4EFE-A2E9-AAAEFD1FA6B8}" type="parTrans" cxnId="{57659BDC-0B13-4C11-8223-0C18FF4E9B91}">
      <dgm:prSet/>
      <dgm:spPr/>
      <dgm:t>
        <a:bodyPr/>
        <a:lstStyle/>
        <a:p>
          <a:endParaRPr lang="de-DE"/>
        </a:p>
      </dgm:t>
    </dgm:pt>
    <dgm:pt modelId="{B2562955-66B7-4E9A-BB20-F77012929545}" type="sibTrans" cxnId="{57659BDC-0B13-4C11-8223-0C18FF4E9B91}">
      <dgm:prSet/>
      <dgm:spPr/>
      <dgm:t>
        <a:bodyPr/>
        <a:lstStyle/>
        <a:p>
          <a:endParaRPr lang="de-DE"/>
        </a:p>
      </dgm:t>
    </dgm:pt>
    <dgm:pt modelId="{8A96BADE-62B5-440D-A5D6-DAE9CD7938B4}" type="pres">
      <dgm:prSet presAssocID="{9779E2E6-BD1F-43AC-B238-C8408E025ECA}" presName="Name0" presStyleCnt="0">
        <dgm:presLayoutVars>
          <dgm:dir/>
          <dgm:animLvl val="lvl"/>
          <dgm:resizeHandles/>
        </dgm:presLayoutVars>
      </dgm:prSet>
      <dgm:spPr/>
    </dgm:pt>
    <dgm:pt modelId="{70A6668F-D8B4-444A-8598-302B18DAB6CE}" type="pres">
      <dgm:prSet presAssocID="{896F5F90-E854-42C2-86D8-81AC9CDE6E8B}" presName="linNode" presStyleCnt="0"/>
      <dgm:spPr/>
    </dgm:pt>
    <dgm:pt modelId="{BC8FC3B2-9373-4D5D-801F-F3187D011FEA}" type="pres">
      <dgm:prSet presAssocID="{896F5F90-E854-42C2-86D8-81AC9CDE6E8B}" presName="parentShp" presStyleLbl="node1" presStyleIdx="0" presStyleCnt="2" custScaleX="95448" custLinFactNeighborX="14" custLinFactNeighborY="-26">
        <dgm:presLayoutVars>
          <dgm:bulletEnabled val="1"/>
        </dgm:presLayoutVars>
      </dgm:prSet>
      <dgm:spPr/>
    </dgm:pt>
    <dgm:pt modelId="{30989DDB-370C-4632-A3DA-5A75223D14E1}" type="pres">
      <dgm:prSet presAssocID="{896F5F90-E854-42C2-86D8-81AC9CDE6E8B}" presName="childShp" presStyleLbl="bgAccFollowNode1" presStyleIdx="0" presStyleCnt="2" custScaleX="38603">
        <dgm:presLayoutVars>
          <dgm:bulletEnabled val="1"/>
        </dgm:presLayoutVars>
      </dgm:prSet>
      <dgm:spPr/>
    </dgm:pt>
    <dgm:pt modelId="{F1E34072-AF50-42B6-A4E0-D058BE8152EC}" type="pres">
      <dgm:prSet presAssocID="{EC3DDBC8-AE07-431A-8CF8-CA6FC22D2685}" presName="spacing" presStyleCnt="0"/>
      <dgm:spPr/>
    </dgm:pt>
    <dgm:pt modelId="{F634E6B9-C77A-49FA-AF24-4018BAC3DD6B}" type="pres">
      <dgm:prSet presAssocID="{D3E02016-71D5-42F4-8A9C-771C5982ED10}" presName="linNode" presStyleCnt="0"/>
      <dgm:spPr/>
    </dgm:pt>
    <dgm:pt modelId="{1AEBE0D3-3B19-4C3E-99AE-46999455F2A6}" type="pres">
      <dgm:prSet presAssocID="{D3E02016-71D5-42F4-8A9C-771C5982ED10}" presName="parentShp" presStyleLbl="node1" presStyleIdx="1" presStyleCnt="2" custScaleX="96912">
        <dgm:presLayoutVars>
          <dgm:bulletEnabled val="1"/>
        </dgm:presLayoutVars>
      </dgm:prSet>
      <dgm:spPr/>
    </dgm:pt>
    <dgm:pt modelId="{691C260B-96E1-45FC-8383-190DEFB8DF2B}" type="pres">
      <dgm:prSet presAssocID="{D3E02016-71D5-42F4-8A9C-771C5982ED10}" presName="childShp" presStyleLbl="bgAccFollowNode1" presStyleIdx="1" presStyleCnt="2" custScaleX="38098">
        <dgm:presLayoutVars>
          <dgm:bulletEnabled val="1"/>
        </dgm:presLayoutVars>
      </dgm:prSet>
      <dgm:spPr/>
    </dgm:pt>
  </dgm:ptLst>
  <dgm:cxnLst>
    <dgm:cxn modelId="{E7F3C606-3E31-4794-A69E-D9C8FBA0D1C9}" srcId="{896F5F90-E854-42C2-86D8-81AC9CDE6E8B}" destId="{F9030B63-93E6-4340-B0CD-FD8DB2671AC4}" srcOrd="1" destOrd="0" parTransId="{EA0D4BD2-D1F7-454F-93C1-2733F81D5511}" sibTransId="{5DFE9DF7-0E89-4FA1-BA28-332DA36D9AB9}"/>
    <dgm:cxn modelId="{82FAEE07-3DD6-4F84-AC9E-0ABAC78A02BE}" srcId="{9779E2E6-BD1F-43AC-B238-C8408E025ECA}" destId="{896F5F90-E854-42C2-86D8-81AC9CDE6E8B}" srcOrd="0" destOrd="0" parTransId="{36F1350E-6B95-4D90-ACFB-989FB5CF7A0E}" sibTransId="{EC3DDBC8-AE07-431A-8CF8-CA6FC22D2685}"/>
    <dgm:cxn modelId="{03E3341A-F970-40EA-87E2-3A13112A4377}" type="presOf" srcId="{24C2704E-9D22-4DBF-8EFD-96D5EE74152E}" destId="{691C260B-96E1-45FC-8383-190DEFB8DF2B}" srcOrd="0" destOrd="1" presId="urn:microsoft.com/office/officeart/2005/8/layout/vList6"/>
    <dgm:cxn modelId="{23F5081B-E386-42C0-9C3F-E51B270E5092}" type="presOf" srcId="{D3E02016-71D5-42F4-8A9C-771C5982ED10}" destId="{1AEBE0D3-3B19-4C3E-99AE-46999455F2A6}" srcOrd="0" destOrd="0" presId="urn:microsoft.com/office/officeart/2005/8/layout/vList6"/>
    <dgm:cxn modelId="{4E9CEE22-7282-4F36-829B-2F91A85B02AF}" srcId="{9779E2E6-BD1F-43AC-B238-C8408E025ECA}" destId="{D3E02016-71D5-42F4-8A9C-771C5982ED10}" srcOrd="1" destOrd="0" parTransId="{2F5DF40A-D3D3-4E69-8983-97688D73440C}" sibTransId="{06FAFFB1-E5F8-4ED3-91B6-EFC849176E0C}"/>
    <dgm:cxn modelId="{6313462E-DB57-4E15-A762-C830169F291C}" type="presOf" srcId="{896F5F90-E854-42C2-86D8-81AC9CDE6E8B}" destId="{BC8FC3B2-9373-4D5D-801F-F3187D011FEA}" srcOrd="0" destOrd="0" presId="urn:microsoft.com/office/officeart/2005/8/layout/vList6"/>
    <dgm:cxn modelId="{49C6616C-3120-41D5-B4C0-16863CC8E14F}" type="presOf" srcId="{F9030B63-93E6-4340-B0CD-FD8DB2671AC4}" destId="{30989DDB-370C-4632-A3DA-5A75223D14E1}" srcOrd="0" destOrd="1" presId="urn:microsoft.com/office/officeart/2005/8/layout/vList6"/>
    <dgm:cxn modelId="{F84E639A-FD43-415A-B27B-4D9594546C58}" srcId="{D3E02016-71D5-42F4-8A9C-771C5982ED10}" destId="{24C2704E-9D22-4DBF-8EFD-96D5EE74152E}" srcOrd="1" destOrd="0" parTransId="{332AB849-02A6-4510-B0D5-93D07FDE2F7D}" sibTransId="{3BD3E5A9-05DD-42B9-8F30-BD28831344B3}"/>
    <dgm:cxn modelId="{EF0BBDC7-A111-4995-833A-353E2356A928}" srcId="{896F5F90-E854-42C2-86D8-81AC9CDE6E8B}" destId="{CCB2E938-3D72-47DE-B37E-65B64B26A84E}" srcOrd="0" destOrd="0" parTransId="{23734AEF-9408-4808-A37B-6C2104E7DE27}" sibTransId="{375819D9-209F-4D0E-8DC2-A6D1C41F3DFB}"/>
    <dgm:cxn modelId="{B1DCB2DA-6AA5-41C0-BE1A-A9C003D2ACC9}" type="presOf" srcId="{CCB2E938-3D72-47DE-B37E-65B64B26A84E}" destId="{30989DDB-370C-4632-A3DA-5A75223D14E1}" srcOrd="0" destOrd="0" presId="urn:microsoft.com/office/officeart/2005/8/layout/vList6"/>
    <dgm:cxn modelId="{57659BDC-0B13-4C11-8223-0C18FF4E9B91}" srcId="{D3E02016-71D5-42F4-8A9C-771C5982ED10}" destId="{35C2421B-F135-4C0F-98A0-67523D215957}" srcOrd="0" destOrd="0" parTransId="{D6ADA059-B188-4EFE-A2E9-AAAEFD1FA6B8}" sibTransId="{B2562955-66B7-4E9A-BB20-F77012929545}"/>
    <dgm:cxn modelId="{7E46D1DE-54BF-4B71-B45F-5ECD5B566BF6}" type="presOf" srcId="{35C2421B-F135-4C0F-98A0-67523D215957}" destId="{691C260B-96E1-45FC-8383-190DEFB8DF2B}" srcOrd="0" destOrd="0" presId="urn:microsoft.com/office/officeart/2005/8/layout/vList6"/>
    <dgm:cxn modelId="{CD8DC0EC-B1EC-4AEF-A01C-C8CB239FFC38}" type="presOf" srcId="{9779E2E6-BD1F-43AC-B238-C8408E025ECA}" destId="{8A96BADE-62B5-440D-A5D6-DAE9CD7938B4}" srcOrd="0" destOrd="0" presId="urn:microsoft.com/office/officeart/2005/8/layout/vList6"/>
    <dgm:cxn modelId="{AEA105E7-9713-459C-A3C6-72D62C90FF54}" type="presParOf" srcId="{8A96BADE-62B5-440D-A5D6-DAE9CD7938B4}" destId="{70A6668F-D8B4-444A-8598-302B18DAB6CE}" srcOrd="0" destOrd="0" presId="urn:microsoft.com/office/officeart/2005/8/layout/vList6"/>
    <dgm:cxn modelId="{6B4A9210-60B8-4E66-B7BE-1378EBDFC60D}" type="presParOf" srcId="{70A6668F-D8B4-444A-8598-302B18DAB6CE}" destId="{BC8FC3B2-9373-4D5D-801F-F3187D011FEA}" srcOrd="0" destOrd="0" presId="urn:microsoft.com/office/officeart/2005/8/layout/vList6"/>
    <dgm:cxn modelId="{EF098076-7327-41D4-B971-5E7ED0BD5727}" type="presParOf" srcId="{70A6668F-D8B4-444A-8598-302B18DAB6CE}" destId="{30989DDB-370C-4632-A3DA-5A75223D14E1}" srcOrd="1" destOrd="0" presId="urn:microsoft.com/office/officeart/2005/8/layout/vList6"/>
    <dgm:cxn modelId="{DBBA4EAF-0699-4D41-92C2-63716A1BF461}" type="presParOf" srcId="{8A96BADE-62B5-440D-A5D6-DAE9CD7938B4}" destId="{F1E34072-AF50-42B6-A4E0-D058BE8152EC}" srcOrd="1" destOrd="0" presId="urn:microsoft.com/office/officeart/2005/8/layout/vList6"/>
    <dgm:cxn modelId="{B8377028-5A8A-424F-84F9-CDD2F479AF32}" type="presParOf" srcId="{8A96BADE-62B5-440D-A5D6-DAE9CD7938B4}" destId="{F634E6B9-C77A-49FA-AF24-4018BAC3DD6B}" srcOrd="2" destOrd="0" presId="urn:microsoft.com/office/officeart/2005/8/layout/vList6"/>
    <dgm:cxn modelId="{E69C70E2-488D-4D47-BE27-0720D58B9049}" type="presParOf" srcId="{F634E6B9-C77A-49FA-AF24-4018BAC3DD6B}" destId="{1AEBE0D3-3B19-4C3E-99AE-46999455F2A6}" srcOrd="0" destOrd="0" presId="urn:microsoft.com/office/officeart/2005/8/layout/vList6"/>
    <dgm:cxn modelId="{E2A338F9-88B2-4E56-B9CC-7F8C603E2A1B}" type="presParOf" srcId="{F634E6B9-C77A-49FA-AF24-4018BAC3DD6B}" destId="{691C260B-96E1-45FC-8383-190DEFB8DF2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9DDB-370C-4632-A3DA-5A75223D14E1}">
      <dsp:nvSpPr>
        <dsp:cNvPr id="0" name=""/>
        <dsp:cNvSpPr/>
      </dsp:nvSpPr>
      <dsp:spPr>
        <a:xfrm>
          <a:off x="4218613" y="277"/>
          <a:ext cx="1699059"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l" defTabSz="800100">
            <a:lnSpc>
              <a:spcPct val="90000"/>
            </a:lnSpc>
            <a:spcBef>
              <a:spcPct val="0"/>
            </a:spcBef>
            <a:spcAft>
              <a:spcPct val="15000"/>
            </a:spcAft>
            <a:buNone/>
          </a:pPr>
          <a:r>
            <a:rPr lang="de-DE" sz="1800" kern="1200" dirty="0"/>
            <a:t>   TLF</a:t>
          </a:r>
        </a:p>
      </dsp:txBody>
      <dsp:txXfrm>
        <a:off x="4218613" y="135599"/>
        <a:ext cx="1293092" cy="811934"/>
      </dsp:txXfrm>
    </dsp:sp>
    <dsp:sp modelId="{BC8FC3B2-9373-4D5D-801F-F3187D011FEA}">
      <dsp:nvSpPr>
        <dsp:cNvPr id="0" name=""/>
        <dsp:cNvSpPr/>
      </dsp:nvSpPr>
      <dsp:spPr>
        <a:xfrm>
          <a:off x="1418552" y="0"/>
          <a:ext cx="2800676"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dirty="0"/>
            <a:t>Baseline</a:t>
          </a:r>
        </a:p>
      </dsp:txBody>
      <dsp:txXfrm>
        <a:off x="1471399" y="52847"/>
        <a:ext cx="2694982" cy="976884"/>
      </dsp:txXfrm>
    </dsp:sp>
    <dsp:sp modelId="{691C260B-96E1-45FC-8383-190DEFB8DF2B}">
      <dsp:nvSpPr>
        <dsp:cNvPr id="0" name=""/>
        <dsp:cNvSpPr/>
      </dsp:nvSpPr>
      <dsp:spPr>
        <a:xfrm>
          <a:off x="4251205" y="1191113"/>
          <a:ext cx="1676832"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endParaRPr lang="de-DE" sz="1800" kern="1200" dirty="0"/>
        </a:p>
        <a:p>
          <a:pPr marL="171450" lvl="1" indent="-171450" algn="l" defTabSz="800100">
            <a:lnSpc>
              <a:spcPct val="90000"/>
            </a:lnSpc>
            <a:spcBef>
              <a:spcPct val="0"/>
            </a:spcBef>
            <a:spcAft>
              <a:spcPct val="15000"/>
            </a:spcAft>
            <a:buNone/>
          </a:pPr>
          <a:r>
            <a:rPr lang="de-DE" sz="1800" kern="1200" dirty="0"/>
            <a:t>   TLF</a:t>
          </a:r>
        </a:p>
      </dsp:txBody>
      <dsp:txXfrm>
        <a:off x="4251205" y="1326435"/>
        <a:ext cx="1270865" cy="811934"/>
      </dsp:txXfrm>
    </dsp:sp>
    <dsp:sp modelId="{1AEBE0D3-3B19-4C3E-99AE-46999455F2A6}">
      <dsp:nvSpPr>
        <dsp:cNvPr id="0" name=""/>
        <dsp:cNvSpPr/>
      </dsp:nvSpPr>
      <dsp:spPr>
        <a:xfrm>
          <a:off x="1407571" y="1191113"/>
          <a:ext cx="2843634"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dirty="0"/>
            <a:t>Baseline + Procedural Information</a:t>
          </a:r>
        </a:p>
      </dsp:txBody>
      <dsp:txXfrm>
        <a:off x="1460418" y="1243960"/>
        <a:ext cx="2737940" cy="97688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29.07.2020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I was </a:t>
            </a:r>
            <a:r>
              <a:rPr lang="de-DE" dirty="0" err="1"/>
              <a:t>born</a:t>
            </a:r>
            <a:r>
              <a:rPr lang="de-DE" dirty="0"/>
              <a:t> and </a:t>
            </a:r>
            <a:r>
              <a:rPr lang="de-DE" dirty="0" err="1"/>
              <a:t>raised</a:t>
            </a:r>
            <a:r>
              <a:rPr lang="de-DE" dirty="0"/>
              <a:t> </a:t>
            </a:r>
            <a:r>
              <a:rPr lang="de-DE" dirty="0" err="1"/>
              <a:t>here</a:t>
            </a:r>
            <a:r>
              <a:rPr lang="de-DE" dirty="0"/>
              <a:t> in Munich. </a:t>
            </a:r>
            <a:r>
              <a:rPr lang="en-GB" sz="1200" b="0" i="0" kern="1200" dirty="0">
                <a:solidFill>
                  <a:schemeClr val="tx1"/>
                </a:solidFill>
                <a:effectLst/>
                <a:latin typeface="+mn-lt"/>
                <a:ea typeface="+mn-ea"/>
                <a:cs typeface="+mn-cs"/>
              </a:rPr>
              <a:t>I studied bioinformatics in both the Bachelor and the Master. I’ll be finish at the end of the year and let’s see what comes next. </a:t>
            </a:r>
          </a:p>
          <a:p>
            <a:pPr algn="l"/>
            <a:r>
              <a:rPr lang="de-DE" dirty="0"/>
              <a:t>If </a:t>
            </a:r>
            <a:r>
              <a:rPr lang="de-DE" dirty="0" err="1"/>
              <a:t>I‘m</a:t>
            </a:r>
            <a:r>
              <a:rPr lang="de-DE" dirty="0"/>
              <a:t> not in front of a screen, i like all different </a:t>
            </a:r>
            <a:r>
              <a:rPr lang="de-DE" dirty="0" err="1"/>
              <a:t>kind</a:t>
            </a:r>
            <a:r>
              <a:rPr lang="de-DE" dirty="0"/>
              <a:t> of </a:t>
            </a:r>
            <a:r>
              <a:rPr lang="de-DE" dirty="0" err="1"/>
              <a:t>outdoor</a:t>
            </a:r>
            <a:r>
              <a:rPr lang="de-DE" dirty="0"/>
              <a:t> </a:t>
            </a:r>
            <a:r>
              <a:rPr lang="de-DE" dirty="0" err="1"/>
              <a:t>activities</a:t>
            </a:r>
            <a:r>
              <a:rPr lang="de-DE" dirty="0"/>
              <a:t> like </a:t>
            </a:r>
            <a:r>
              <a:rPr lang="de-DE" dirty="0" err="1"/>
              <a:t>go</a:t>
            </a:r>
            <a:r>
              <a:rPr lang="de-DE" dirty="0"/>
              <a:t> </a:t>
            </a:r>
            <a:r>
              <a:rPr lang="de-DE" dirty="0" err="1"/>
              <a:t>hiking</a:t>
            </a:r>
            <a:r>
              <a:rPr lang="de-DE" dirty="0"/>
              <a:t> with </a:t>
            </a:r>
            <a:r>
              <a:rPr lang="de-DE" dirty="0" err="1"/>
              <a:t>lamas</a:t>
            </a:r>
            <a:r>
              <a:rPr lang="de-DE" dirty="0"/>
              <a:t>. </a:t>
            </a:r>
            <a:r>
              <a:rPr lang="de-DE" dirty="0" err="1"/>
              <a:t>It‘s</a:t>
            </a:r>
            <a:r>
              <a:rPr lang="de-DE" dirty="0"/>
              <a:t> </a:t>
            </a:r>
            <a:r>
              <a:rPr lang="de-DE" dirty="0" err="1"/>
              <a:t>very</a:t>
            </a:r>
            <a:r>
              <a:rPr lang="de-DE" dirty="0"/>
              <a:t> </a:t>
            </a:r>
            <a:r>
              <a:rPr lang="en-GB" dirty="0"/>
              <a:t>relaxing.</a:t>
            </a: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185704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come back to my project some background information:</a:t>
            </a:r>
            <a:br>
              <a:rPr lang="en-US" dirty="0"/>
            </a:br>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a:t>
            </a:r>
            <a:r>
              <a:rPr lang="en-US" sz="1200" b="0" i="0" kern="1200">
                <a:solidFill>
                  <a:schemeClr val="tx1"/>
                </a:solidFill>
                <a:effectLst/>
                <a:latin typeface="+mn-lt"/>
                <a:ea typeface="+mn-ea"/>
                <a:cs typeface="+mn-cs"/>
              </a:rPr>
              <a:t>with an </a:t>
            </a:r>
            <a:r>
              <a:rPr lang="en-US" sz="1200" b="0" i="0" kern="1200" dirty="0">
                <a:solidFill>
                  <a:schemeClr val="tx1"/>
                </a:solidFill>
                <a:effectLst/>
                <a:latin typeface="+mn-lt"/>
                <a:ea typeface="+mn-ea"/>
                <a:cs typeface="+mn-cs"/>
              </a:rPr>
              <a:t>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r>
              <a:rPr lang="en-GB" sz="1200" b="0" i="0" kern="1200" dirty="0">
                <a:solidFill>
                  <a:schemeClr val="tx1"/>
                </a:solidFill>
                <a:effectLst/>
                <a:latin typeface="+mn-lt"/>
                <a:ea typeface="+mn-ea"/>
                <a:cs typeface="+mn-cs"/>
              </a:rPr>
              <a:t>Here I hope to be able to make my contribution and come up with an algorithm that can be used for this kind of risk assessment.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heart’s arteries become blocked by plaque, a blood clot can suddenly form and completely block the blood flow, leading to a heart attack.</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DES’s:</a:t>
            </a:r>
          </a:p>
          <a:p>
            <a:r>
              <a:rPr lang="en-US" sz="1200" b="0" i="0" kern="1200" dirty="0">
                <a:solidFill>
                  <a:schemeClr val="tx1"/>
                </a:solidFill>
                <a:effectLst/>
                <a:latin typeface="+mn-lt"/>
                <a:ea typeface="+mn-ea"/>
                <a:cs typeface="+mn-cs"/>
              </a:rPr>
              <a:t>Stent coated antiproliferative drug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leading to a significant reduction of restenosis rate. They can’t overcome the issue of late (&gt;30 days) and very late (&gt;12 month) stent thrombosis</a:t>
            </a:r>
          </a:p>
          <a:p>
            <a:r>
              <a:rPr lang="en-US" sz="1200" b="0" i="0" kern="1200" dirty="0">
                <a:solidFill>
                  <a:schemeClr val="tx1"/>
                </a:solidFill>
                <a:effectLst/>
                <a:latin typeface="+mn-lt"/>
                <a:ea typeface="+mn-ea"/>
                <a:cs typeface="+mn-cs"/>
              </a:rPr>
              <a:t>#Limitations:</a:t>
            </a:r>
          </a:p>
          <a:p>
            <a:pPr marL="171450" indent="-171450">
              <a:buFontTx/>
              <a:buChar char="-"/>
            </a:pPr>
            <a:r>
              <a:rPr lang="en-US" sz="1200" b="0" i="0" kern="1200" dirty="0">
                <a:solidFill>
                  <a:schemeClr val="tx1"/>
                </a:solidFill>
                <a:effectLst/>
                <a:latin typeface="+mn-lt"/>
                <a:ea typeface="+mn-ea"/>
                <a:cs typeface="+mn-cs"/>
              </a:rPr>
              <a:t>thrombosis: </a:t>
            </a:r>
            <a:r>
              <a:rPr lang="en-US" sz="1200" b="0" i="0" u="none" strike="noStrike" kern="1200" dirty="0">
                <a:solidFill>
                  <a:schemeClr val="tx1"/>
                </a:solidFill>
                <a:effectLst/>
                <a:latin typeface="+mn-lt"/>
                <a:ea typeface="+mn-ea"/>
                <a:cs typeface="+mn-cs"/>
              </a:rPr>
              <a:t>acute thrombotic occlusion of an artery within an implanted stent which occurs suddenly </a:t>
            </a:r>
            <a:r>
              <a:rPr lang="en-US" sz="1200" b="0" i="0" u="none" strike="noStrike" kern="1200" dirty="0">
                <a:solidFill>
                  <a:schemeClr val="tx1"/>
                </a:solidFill>
                <a:effectLst/>
                <a:latin typeface="+mn-lt"/>
                <a:ea typeface="+mn-ea"/>
                <a:cs typeface="+mn-cs"/>
                <a:sym typeface="Wingdings" panose="05000000000000000000" pitchFamily="2" charset="2"/>
              </a:rPr>
              <a:t>  </a:t>
            </a:r>
            <a:r>
              <a:rPr lang="en-US" sz="1200" b="0" i="0" u="none" strike="noStrike" kern="1200" dirty="0">
                <a:solidFill>
                  <a:schemeClr val="tx1"/>
                </a:solidFill>
                <a:effectLst/>
                <a:latin typeface="+mn-lt"/>
                <a:ea typeface="+mn-ea"/>
                <a:cs typeface="+mn-cs"/>
              </a:rPr>
              <a:t>potentially life-threatening event</a:t>
            </a:r>
          </a:p>
          <a:p>
            <a:pPr marL="171450" indent="-171450">
              <a:buFontTx/>
              <a:buChar char="-"/>
            </a:pPr>
            <a:r>
              <a:rPr lang="en-US" sz="1200" b="0" i="0" u="none" strike="noStrike" kern="1200" dirty="0">
                <a:solidFill>
                  <a:schemeClr val="tx1"/>
                </a:solidFill>
                <a:effectLst/>
                <a:latin typeface="+mn-lt"/>
                <a:ea typeface="+mn-ea"/>
                <a:cs typeface="+mn-cs"/>
              </a:rPr>
              <a:t>Restenosis: R</a:t>
            </a:r>
            <a:r>
              <a:rPr lang="de-DE" sz="1200" b="0" i="0" u="none" strike="noStrike" kern="1200" dirty="0">
                <a:solidFill>
                  <a:schemeClr val="tx1"/>
                </a:solidFill>
                <a:effectLst/>
                <a:latin typeface="+mn-lt"/>
                <a:ea typeface="+mn-ea"/>
                <a:cs typeface="+mn-cs"/>
              </a:rPr>
              <a:t>e-</a:t>
            </a:r>
            <a:r>
              <a:rPr lang="de-DE" sz="1200" b="0" i="0" u="none" strike="noStrike" kern="1200" dirty="0" err="1">
                <a:solidFill>
                  <a:schemeClr val="tx1"/>
                </a:solidFill>
                <a:effectLst/>
                <a:latin typeface="+mn-lt"/>
                <a:ea typeface="+mn-ea"/>
                <a:cs typeface="+mn-cs"/>
              </a:rPr>
              <a:t>narrowing</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vessel</a:t>
            </a:r>
            <a:r>
              <a:rPr lang="de-DE" sz="1200" b="0" i="0" u="none" strike="noStrike" kern="1200" dirty="0">
                <a:solidFill>
                  <a:schemeClr val="tx1"/>
                </a:solidFill>
                <a:effectLst/>
                <a:latin typeface="+mn-lt"/>
                <a:ea typeface="+mn-ea"/>
                <a:cs typeface="+mn-cs"/>
              </a:rPr>
              <a:t> </a:t>
            </a:r>
          </a:p>
          <a:p>
            <a:pPr marL="171450" indent="-171450">
              <a:buFontTx/>
              <a:buChar char="-"/>
            </a:pPr>
            <a:r>
              <a:rPr lang="en-US" sz="1100" kern="1200" dirty="0">
                <a:solidFill>
                  <a:schemeClr val="tx1"/>
                </a:solidFill>
                <a:latin typeface="+mn-lt"/>
                <a:ea typeface="+mn-ea"/>
                <a:cs typeface="+mn-cs"/>
              </a:rPr>
              <a:t>TLF = composite of different adverse outcomes(e.g. cardiac death, Myocardial Infarction, CABG)</a:t>
            </a:r>
            <a:endParaRPr lang="de-DE" dirty="0"/>
          </a:p>
          <a:p>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a:t>
            </a:r>
            <a:r>
              <a:rPr lang="de-DE" dirty="0" err="1"/>
              <a:t>patient</a:t>
            </a:r>
            <a:r>
              <a:rPr lang="de-DE" dirty="0"/>
              <a: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patient</a:t>
            </a:r>
            <a:r>
              <a:rPr lang="de-DE" sz="1200" b="0" i="0" u="none" strike="noStrike" kern="1200" dirty="0">
                <a:solidFill>
                  <a:schemeClr val="tx1"/>
                </a:solidFill>
                <a:effectLst/>
                <a:latin typeface="+mn-lt"/>
                <a:ea typeface="+mn-ea"/>
                <a:cs typeface="+mn-cs"/>
              </a:rPr>
              <a: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a:t>
            </a:r>
            <a:r>
              <a:rPr lang="de-DE" dirty="0" err="1"/>
              <a:t>patient</a:t>
            </a:r>
            <a:r>
              <a:rPr lang="de-DE" dirty="0"/>
              <a: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a:t>
            </a:r>
            <a:r>
              <a:rPr lang="de-DE" dirty="0" err="1"/>
              <a:t>patient</a:t>
            </a:r>
            <a:r>
              <a:rPr lang="de-DE" dirty="0"/>
              <a: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a:t>
            </a:r>
            <a:r>
              <a:rPr lang="de-DE" dirty="0" err="1"/>
              <a:t>patient</a:t>
            </a:r>
            <a:r>
              <a:rPr lang="de-DE" dirty="0"/>
              <a: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even</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and </a:t>
            </a:r>
            <a:r>
              <a:rPr lang="de-DE" dirty="0" err="1"/>
              <a:t>use</a:t>
            </a:r>
            <a:r>
              <a:rPr lang="de-DE" dirty="0"/>
              <a:t> </a:t>
            </a:r>
            <a:r>
              <a:rPr lang="de-DE" dirty="0" err="1"/>
              <a:t>the</a:t>
            </a:r>
            <a:r>
              <a:rPr lang="de-DE" dirty="0"/>
              <a:t> </a:t>
            </a:r>
            <a:r>
              <a:rPr lang="de-DE" dirty="0" err="1"/>
              <a:t>knowledge</a:t>
            </a:r>
            <a:r>
              <a:rPr lang="de-DE" dirty="0"/>
              <a:t> </a:t>
            </a:r>
            <a:r>
              <a:rPr lang="de-DE" dirty="0" err="1"/>
              <a:t>the</a:t>
            </a:r>
            <a:r>
              <a:rPr lang="de-DE" dirty="0"/>
              <a:t> </a:t>
            </a:r>
            <a:r>
              <a:rPr lang="de-DE" dirty="0" err="1"/>
              <a:t>team</a:t>
            </a:r>
            <a:r>
              <a:rPr lang="de-DE" dirty="0"/>
              <a:t> </a:t>
            </a:r>
            <a:r>
              <a:rPr lang="de-DE" dirty="0" err="1"/>
              <a:t>gained</a:t>
            </a:r>
            <a:r>
              <a:rPr lang="de-DE" dirty="0"/>
              <a:t> from Theresas </a:t>
            </a:r>
            <a:r>
              <a:rPr lang="de-DE" dirty="0" err="1"/>
              <a:t>thalassemia</a:t>
            </a:r>
            <a:r>
              <a:rPr lang="de-DE" dirty="0"/>
              <a:t> </a:t>
            </a:r>
            <a:r>
              <a:rPr lang="de-DE" dirty="0" err="1"/>
              <a:t>project</a:t>
            </a:r>
            <a:r>
              <a:rPr lang="de-DE" dirty="0"/>
              <a:t> with </a:t>
            </a:r>
            <a:r>
              <a:rPr lang="de-DE" dirty="0" err="1"/>
              <a:t>the</a:t>
            </a:r>
            <a:r>
              <a:rPr lang="de-DE" dirty="0"/>
              <a:t> </a:t>
            </a:r>
            <a:r>
              <a:rPr lang="de-DE" dirty="0" err="1"/>
              <a:t>problem</a:t>
            </a:r>
            <a:r>
              <a:rPr lang="de-DE" dirty="0"/>
              <a:t> to </a:t>
            </a:r>
            <a:r>
              <a:rPr lang="de-DE" dirty="0" err="1"/>
              <a:t>solve</a:t>
            </a:r>
            <a:r>
              <a:rPr lang="de-DE" dirty="0"/>
              <a:t> of </a:t>
            </a:r>
            <a:r>
              <a:rPr lang="de-DE" dirty="0" err="1"/>
              <a:t>imbalanced</a:t>
            </a:r>
            <a:r>
              <a:rPr lang="de-DE" dirty="0"/>
              <a:t> </a:t>
            </a:r>
            <a:r>
              <a:rPr lang="de-DE" dirty="0" err="1"/>
              <a:t>classes</a:t>
            </a:r>
            <a:r>
              <a:rPr lang="de-DE" dirty="0"/>
              <a:t> with a </a:t>
            </a:r>
            <a:r>
              <a:rPr lang="de-DE" dirty="0" err="1"/>
              <a:t>ratio</a:t>
            </a:r>
            <a:r>
              <a:rPr lang="de-DE" dirty="0"/>
              <a:t> of 1:15 </a:t>
            </a:r>
            <a:r>
              <a:rPr lang="de-DE" dirty="0" err="1"/>
              <a:t>or</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 and </a:t>
            </a:r>
            <a:r>
              <a:rPr lang="de-DE" dirty="0" err="1"/>
              <a:t>use</a:t>
            </a:r>
            <a:r>
              <a:rPr lang="de-DE" dirty="0"/>
              <a:t> </a:t>
            </a:r>
            <a:r>
              <a:rPr lang="de-DE" dirty="0" err="1"/>
              <a:t>the</a:t>
            </a:r>
            <a:r>
              <a:rPr lang="de-DE" dirty="0"/>
              <a:t> </a:t>
            </a:r>
            <a:r>
              <a:rPr lang="de-DE" dirty="0" err="1"/>
              <a:t>expertise</a:t>
            </a:r>
            <a:r>
              <a:rPr lang="de-DE" dirty="0"/>
              <a:t> from </a:t>
            </a:r>
            <a:r>
              <a:rPr lang="de-DE" dirty="0" err="1"/>
              <a:t>Flatiron</a:t>
            </a:r>
            <a:r>
              <a:rPr lang="de-DE" dirty="0"/>
              <a:t> </a:t>
            </a:r>
            <a:r>
              <a:rPr lang="de-DE" dirty="0" err="1"/>
              <a:t>project</a:t>
            </a:r>
            <a:r>
              <a:rPr lang="de-DE" dirty="0"/>
              <a:t> from Hugo.</a:t>
            </a: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background information:</a:t>
            </a:r>
            <a:br>
              <a:rPr lang="en-US" dirty="0"/>
            </a:br>
            <a:r>
              <a:rPr lang="en-US" dirty="0"/>
              <a:t>Angioplasty tries to open blocked heart arteries and to restore the normal blood flow. </a:t>
            </a:r>
            <a:r>
              <a:rPr lang="en-US" sz="1200" b="0" i="0" kern="1200" dirty="0">
                <a:solidFill>
                  <a:schemeClr val="tx1"/>
                </a:solidFill>
                <a:effectLst/>
                <a:latin typeface="+mn-lt"/>
                <a:ea typeface="+mn-ea"/>
                <a:cs typeface="+mn-cs"/>
              </a:rPr>
              <a:t>Stents may be placed in this blocked area and left there to help keep the artery open. With stent </a:t>
            </a:r>
            <a:r>
              <a:rPr lang="en-US" sz="1200" b="0" i="0" kern="1200" dirty="0" err="1">
                <a:solidFill>
                  <a:schemeClr val="tx1"/>
                </a:solidFill>
                <a:effectLst/>
                <a:latin typeface="+mn-lt"/>
                <a:ea typeface="+mn-ea"/>
                <a:cs typeface="+mn-cs"/>
              </a:rPr>
              <a:t>implantantion</a:t>
            </a:r>
            <a:r>
              <a:rPr lang="en-US" sz="1200" b="0" i="0" kern="1200" dirty="0">
                <a:solidFill>
                  <a:schemeClr val="tx1"/>
                </a:solidFill>
                <a:effectLst/>
                <a:latin typeface="+mn-lt"/>
                <a:ea typeface="+mn-ea"/>
                <a:cs typeface="+mn-cs"/>
              </a:rPr>
              <a:t> come a few risks: Stent thrombosis, Restenosis and TLF (a summary term for different types of adverse outcomes associated with a stent). This will be the main focus of my project. </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different stent technologies on the market, for the example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so called  “bioresorbable stents”. One example is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Bioresorbable stents fully support the vessel during the critical period of vessel healing, and then resorb from the body when it is no longer needed. In theory this should overcome the issues with stent thrombosis and restenosis. But in practice, there are not the answer to everything.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With the increasing number of implanted stents, the number of patients suffering from different adverse outcomes </a:t>
            </a:r>
            <a:r>
              <a:rPr lang="en-GB" dirty="0"/>
              <a:t>due </a:t>
            </a:r>
            <a:r>
              <a:rPr lang="en-GB" sz="1200" b="0" i="0" kern="1200" dirty="0">
                <a:solidFill>
                  <a:schemeClr val="tx1"/>
                </a:solidFill>
                <a:effectLst/>
                <a:latin typeface="+mn-lt"/>
                <a:ea typeface="+mn-ea"/>
                <a:cs typeface="+mn-cs"/>
              </a:rPr>
              <a:t>to angioplasty also increases. The 4</a:t>
            </a:r>
            <a:r>
              <a:rPr lang="en-GB" sz="1200" b="0" i="0" kern="1200" baseline="30000" dirty="0">
                <a:solidFill>
                  <a:schemeClr val="tx1"/>
                </a:solidFill>
                <a:effectLst/>
                <a:latin typeface="+mn-lt"/>
                <a:ea typeface="+mn-ea"/>
                <a:cs typeface="+mn-cs"/>
              </a:rPr>
              <a:t>th</a:t>
            </a:r>
            <a:r>
              <a:rPr lang="en-GB" sz="1200" b="0" i="0" kern="1200" dirty="0">
                <a:solidFill>
                  <a:schemeClr val="tx1"/>
                </a:solidFill>
                <a:effectLst/>
                <a:latin typeface="+mn-lt"/>
                <a:ea typeface="+mn-ea"/>
                <a:cs typeface="+mn-cs"/>
              </a:rPr>
              <a:t> generation stents are not the answer to everything.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For example: The TLF rate of Magmaris (as example of a BRS) in comparison to two non-BRS stents is not so much lower. TLF rate overall is estimated to be approximately 6%.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In Germany 624 stents per 100.000 population are implanted per year. This corresponds to around 38 patients who suffer from a TLF event every year, which often has fatal consequences. Doctors have no idea what exactly triggers TLF in connection with implanted stents. The big goal is to lower the TLF rate at Magmaris. For this, a risk assessment should be made possible individually for each patient before the implantation. Here we hope to be able to make our contribution.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heart’s arteries become blocked by plaque, a blood clot can suddenly form and completely block the blood flow, leading to a heart attack.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DES’s:</a:t>
            </a:r>
          </a:p>
          <a:p>
            <a:r>
              <a:rPr lang="en-US" sz="1200" b="0" i="0" kern="1200" dirty="0">
                <a:solidFill>
                  <a:schemeClr val="tx1"/>
                </a:solidFill>
                <a:effectLst/>
                <a:latin typeface="+mn-lt"/>
                <a:ea typeface="+mn-ea"/>
                <a:cs typeface="+mn-cs"/>
              </a:rPr>
              <a:t>Stent coated antiproliferative drug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leading to a significant reduction of restenosis rate. They can’t overcome the issue of late (&gt;30 days) and very late (&gt;12 month) stent thrombosis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#Limitations:</a:t>
            </a:r>
          </a:p>
          <a:p>
            <a:pPr marL="171450" indent="-171450">
              <a:buFontTx/>
              <a:buChar char="-"/>
            </a:pPr>
            <a:r>
              <a:rPr lang="en-US" sz="1200" b="0" i="0" kern="1200" dirty="0">
                <a:solidFill>
                  <a:schemeClr val="tx1"/>
                </a:solidFill>
                <a:effectLst/>
                <a:latin typeface="+mn-lt"/>
                <a:ea typeface="+mn-ea"/>
                <a:cs typeface="+mn-cs"/>
              </a:rPr>
              <a:t>thrombosis: </a:t>
            </a:r>
            <a:r>
              <a:rPr lang="en-US" sz="1200" b="0" i="0" u="none" strike="noStrike" kern="1200" dirty="0">
                <a:solidFill>
                  <a:schemeClr val="tx1"/>
                </a:solidFill>
                <a:effectLst/>
                <a:latin typeface="+mn-lt"/>
                <a:ea typeface="+mn-ea"/>
                <a:cs typeface="+mn-cs"/>
              </a:rPr>
              <a:t>acute thrombotic occlusion of an artery within an implanted stent which occurs suddenly </a:t>
            </a:r>
            <a:r>
              <a:rPr lang="en-US" sz="1200" b="0" i="0" u="none" strike="noStrike" kern="1200" dirty="0">
                <a:solidFill>
                  <a:schemeClr val="tx1"/>
                </a:solidFill>
                <a:effectLst/>
                <a:latin typeface="+mn-lt"/>
                <a:ea typeface="+mn-ea"/>
                <a:cs typeface="+mn-cs"/>
                <a:sym typeface="Wingdings" panose="05000000000000000000" pitchFamily="2" charset="2"/>
              </a:rPr>
              <a:t>  </a:t>
            </a:r>
            <a:r>
              <a:rPr lang="en-US" sz="1200" b="0" i="0" u="none" strike="noStrike" kern="1200" dirty="0">
                <a:solidFill>
                  <a:schemeClr val="tx1"/>
                </a:solidFill>
                <a:effectLst/>
                <a:latin typeface="+mn-lt"/>
                <a:ea typeface="+mn-ea"/>
                <a:cs typeface="+mn-cs"/>
              </a:rPr>
              <a:t>potentially life-threatening event</a:t>
            </a:r>
          </a:p>
          <a:p>
            <a:pPr marL="171450" indent="-171450">
              <a:buFontTx/>
              <a:buChar char="-"/>
            </a:pPr>
            <a:r>
              <a:rPr lang="en-US" sz="1200" b="0" i="0" u="none" strike="noStrike" kern="1200" dirty="0">
                <a:solidFill>
                  <a:schemeClr val="tx1"/>
                </a:solidFill>
                <a:effectLst/>
                <a:latin typeface="+mn-lt"/>
                <a:ea typeface="+mn-ea"/>
                <a:cs typeface="+mn-cs"/>
              </a:rPr>
              <a:t>Restenosis: R</a:t>
            </a:r>
            <a:r>
              <a:rPr lang="de-DE" sz="1200" b="0" i="0" u="none" strike="noStrike" kern="1200" dirty="0">
                <a:solidFill>
                  <a:schemeClr val="tx1"/>
                </a:solidFill>
                <a:effectLst/>
                <a:latin typeface="+mn-lt"/>
                <a:ea typeface="+mn-ea"/>
                <a:cs typeface="+mn-cs"/>
              </a:rPr>
              <a:t>e-</a:t>
            </a:r>
            <a:r>
              <a:rPr lang="de-DE" sz="1200" b="0" i="0" u="none" strike="noStrike" kern="1200" dirty="0" err="1">
                <a:solidFill>
                  <a:schemeClr val="tx1"/>
                </a:solidFill>
                <a:effectLst/>
                <a:latin typeface="+mn-lt"/>
                <a:ea typeface="+mn-ea"/>
                <a:cs typeface="+mn-cs"/>
              </a:rPr>
              <a:t>narrowing</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vessel</a:t>
            </a:r>
            <a:r>
              <a:rPr lang="de-DE" sz="1200" b="0" i="0" u="none" strike="noStrike" kern="1200" dirty="0">
                <a:solidFill>
                  <a:schemeClr val="tx1"/>
                </a:solidFill>
                <a:effectLst/>
                <a:latin typeface="+mn-lt"/>
                <a:ea typeface="+mn-ea"/>
                <a:cs typeface="+mn-cs"/>
              </a:rPr>
              <a:t> </a:t>
            </a:r>
          </a:p>
          <a:p>
            <a:pPr marL="171450" indent="-171450">
              <a:buFontTx/>
              <a:buChar char="-"/>
            </a:pPr>
            <a:r>
              <a:rPr lang="en-US" sz="1100" kern="1200" dirty="0">
                <a:solidFill>
                  <a:schemeClr val="tx1"/>
                </a:solidFill>
                <a:latin typeface="+mn-lt"/>
                <a:ea typeface="+mn-ea"/>
                <a:cs typeface="+mn-cs"/>
              </a:rPr>
              <a:t>TLF = composite of different adverse outcomes(e.g. cardiac death, Myocardial Infarction, CABG)</a:t>
            </a:r>
            <a:endParaRPr lang="de-DE" dirty="0"/>
          </a:p>
          <a:p>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2200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52200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155604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8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9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1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3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5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6"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dirty="0">
                <a:latin typeface="+mn-lt"/>
              </a:rPr>
              <a:t>23</a:t>
            </a:r>
            <a:r>
              <a:rPr lang="de-DE" baseline="30000" dirty="0">
                <a:latin typeface="+mn-lt"/>
              </a:rPr>
              <a:t>rd</a:t>
            </a:r>
            <a:r>
              <a:rPr lang="en-GB" noProof="0" dirty="0">
                <a:latin typeface="Helvetica" panose="020B0604020202020204" pitchFamily="34" charset="0"/>
                <a:cs typeface="Helvetica" panose="020B0604020202020204" pitchFamily="34" charset="0"/>
              </a:rPr>
              <a:t> July 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08E92-C618-4FD2-9758-63EB4B9B2B09}"/>
              </a:ext>
            </a:extLst>
          </p:cNvPr>
          <p:cNvSpPr>
            <a:spLocks noGrp="1"/>
          </p:cNvSpPr>
          <p:nvPr>
            <p:ph type="title"/>
          </p:nvPr>
        </p:nvSpPr>
        <p:spPr/>
        <p:txBody>
          <a:bodyPr/>
          <a:lstStyle/>
          <a:p>
            <a:r>
              <a:rPr lang="de-DE" dirty="0" err="1"/>
              <a:t>My</a:t>
            </a:r>
            <a:r>
              <a:rPr lang="de-DE" dirty="0"/>
              <a:t> life</a:t>
            </a:r>
            <a:endParaRPr lang="en-GB" dirty="0"/>
          </a:p>
        </p:txBody>
      </p:sp>
      <p:sp>
        <p:nvSpPr>
          <p:cNvPr id="3" name="Foliennummernplatzhalter 2">
            <a:extLst>
              <a:ext uri="{FF2B5EF4-FFF2-40B4-BE49-F238E27FC236}">
                <a16:creationId xmlns:a16="http://schemas.microsoft.com/office/drawing/2014/main" id="{E0C733B6-F660-4ED2-B1AA-4A04E861897F}"/>
              </a:ext>
            </a:extLst>
          </p:cNvPr>
          <p:cNvSpPr>
            <a:spLocks noGrp="1"/>
          </p:cNvSpPr>
          <p:nvPr>
            <p:ph type="sldNum" sz="quarter" idx="12"/>
          </p:nvPr>
        </p:nvSpPr>
        <p:spPr/>
        <p:txBody>
          <a:bodyPr/>
          <a:lstStyle/>
          <a:p>
            <a:fld id="{1744B4DD-8F10-491C-BFC2-D4DC64F16D79}" type="slidenum">
              <a:rPr lang="de-DE" smtClean="0"/>
              <a:pPr/>
              <a:t>2</a:t>
            </a:fld>
            <a:r>
              <a:rPr lang="de-DE">
                <a:ea typeface="Verdana"/>
                <a:cs typeface="Verdana"/>
              </a:rPr>
              <a:t>│</a:t>
            </a:r>
            <a:endParaRPr lang="de-DE" dirty="0"/>
          </a:p>
        </p:txBody>
      </p:sp>
      <p:cxnSp>
        <p:nvCxnSpPr>
          <p:cNvPr id="5" name="Gerader Verbinder 4">
            <a:extLst>
              <a:ext uri="{FF2B5EF4-FFF2-40B4-BE49-F238E27FC236}">
                <a16:creationId xmlns:a16="http://schemas.microsoft.com/office/drawing/2014/main" id="{439943E6-0905-4CB5-B777-FA29DFCB4CD8}"/>
              </a:ext>
            </a:extLst>
          </p:cNvPr>
          <p:cNvCxnSpPr/>
          <p:nvPr/>
        </p:nvCxnSpPr>
        <p:spPr>
          <a:xfrm>
            <a:off x="1297459" y="1260389"/>
            <a:ext cx="0" cy="4510216"/>
          </a:xfrm>
          <a:prstGeom prst="line">
            <a:avLst/>
          </a:prstGeom>
          <a:ln w="177800"/>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9C44BFE8-2D67-4A72-9831-6C424E645A9C}"/>
              </a:ext>
            </a:extLst>
          </p:cNvPr>
          <p:cNvSpPr txBox="1"/>
          <p:nvPr/>
        </p:nvSpPr>
        <p:spPr>
          <a:xfrm>
            <a:off x="1396313" y="1470453"/>
            <a:ext cx="1631087" cy="369332"/>
          </a:xfrm>
          <a:prstGeom prst="rect">
            <a:avLst/>
          </a:prstGeom>
          <a:noFill/>
        </p:spPr>
        <p:txBody>
          <a:bodyPr wrap="square" rtlCol="0">
            <a:spAutoFit/>
          </a:bodyPr>
          <a:lstStyle/>
          <a:p>
            <a:r>
              <a:rPr lang="de-DE" dirty="0"/>
              <a:t>1996, Munich</a:t>
            </a:r>
            <a:endParaRPr lang="en-GB" dirty="0"/>
          </a:p>
        </p:txBody>
      </p:sp>
      <p:sp>
        <p:nvSpPr>
          <p:cNvPr id="11" name="Textfeld 10">
            <a:extLst>
              <a:ext uri="{FF2B5EF4-FFF2-40B4-BE49-F238E27FC236}">
                <a16:creationId xmlns:a16="http://schemas.microsoft.com/office/drawing/2014/main" id="{61C01219-A0F1-4ECD-A9B1-E3E0F6C803B1}"/>
              </a:ext>
            </a:extLst>
          </p:cNvPr>
          <p:cNvSpPr txBox="1"/>
          <p:nvPr/>
        </p:nvSpPr>
        <p:spPr>
          <a:xfrm>
            <a:off x="1396312" y="2409573"/>
            <a:ext cx="2162433" cy="369332"/>
          </a:xfrm>
          <a:prstGeom prst="rect">
            <a:avLst/>
          </a:prstGeom>
          <a:noFill/>
        </p:spPr>
        <p:txBody>
          <a:bodyPr wrap="square" rtlCol="0">
            <a:spAutoFit/>
          </a:bodyPr>
          <a:lstStyle/>
          <a:p>
            <a:r>
              <a:rPr lang="de-DE" dirty="0"/>
              <a:t>2015, High School</a:t>
            </a:r>
            <a:endParaRPr lang="en-GB" dirty="0"/>
          </a:p>
        </p:txBody>
      </p:sp>
      <p:sp>
        <p:nvSpPr>
          <p:cNvPr id="14" name="Textfeld 13">
            <a:extLst>
              <a:ext uri="{FF2B5EF4-FFF2-40B4-BE49-F238E27FC236}">
                <a16:creationId xmlns:a16="http://schemas.microsoft.com/office/drawing/2014/main" id="{D79012B1-E778-45EA-99DF-B545DCC11ACD}"/>
              </a:ext>
            </a:extLst>
          </p:cNvPr>
          <p:cNvSpPr txBox="1"/>
          <p:nvPr/>
        </p:nvSpPr>
        <p:spPr>
          <a:xfrm>
            <a:off x="1396312" y="3273225"/>
            <a:ext cx="2014147" cy="646331"/>
          </a:xfrm>
          <a:prstGeom prst="rect">
            <a:avLst/>
          </a:prstGeom>
          <a:noFill/>
        </p:spPr>
        <p:txBody>
          <a:bodyPr wrap="square" rtlCol="0">
            <a:spAutoFit/>
          </a:bodyPr>
          <a:lstStyle/>
          <a:p>
            <a:r>
              <a:rPr lang="de-DE" dirty="0"/>
              <a:t>2018, </a:t>
            </a:r>
            <a:r>
              <a:rPr lang="de-DE" dirty="0" err="1"/>
              <a:t>BSc</a:t>
            </a:r>
            <a:r>
              <a:rPr lang="de-DE" dirty="0"/>
              <a:t> </a:t>
            </a:r>
            <a:r>
              <a:rPr lang="de-DE" dirty="0" err="1"/>
              <a:t>Bioinformatics</a:t>
            </a:r>
            <a:endParaRPr lang="en-GB" dirty="0"/>
          </a:p>
        </p:txBody>
      </p:sp>
      <p:sp>
        <p:nvSpPr>
          <p:cNvPr id="15" name="Textfeld 14">
            <a:extLst>
              <a:ext uri="{FF2B5EF4-FFF2-40B4-BE49-F238E27FC236}">
                <a16:creationId xmlns:a16="http://schemas.microsoft.com/office/drawing/2014/main" id="{E8714582-4E1E-4C48-92F9-41FECE393BEA}"/>
              </a:ext>
            </a:extLst>
          </p:cNvPr>
          <p:cNvSpPr txBox="1"/>
          <p:nvPr/>
        </p:nvSpPr>
        <p:spPr>
          <a:xfrm>
            <a:off x="1396312" y="4336564"/>
            <a:ext cx="2014141" cy="646331"/>
          </a:xfrm>
          <a:prstGeom prst="rect">
            <a:avLst/>
          </a:prstGeom>
          <a:noFill/>
        </p:spPr>
        <p:txBody>
          <a:bodyPr wrap="square" rtlCol="0">
            <a:spAutoFit/>
          </a:bodyPr>
          <a:lstStyle/>
          <a:p>
            <a:r>
              <a:rPr lang="de-DE" dirty="0"/>
              <a:t>2020, </a:t>
            </a:r>
            <a:r>
              <a:rPr lang="de-DE" dirty="0" err="1"/>
              <a:t>MSc</a:t>
            </a:r>
            <a:r>
              <a:rPr lang="de-DE" dirty="0"/>
              <a:t> </a:t>
            </a:r>
            <a:r>
              <a:rPr lang="de-DE" dirty="0" err="1"/>
              <a:t>Bioinformatics</a:t>
            </a:r>
            <a:endParaRPr lang="en-GB" dirty="0"/>
          </a:p>
        </p:txBody>
      </p:sp>
      <p:sp>
        <p:nvSpPr>
          <p:cNvPr id="16" name="Textfeld 15">
            <a:extLst>
              <a:ext uri="{FF2B5EF4-FFF2-40B4-BE49-F238E27FC236}">
                <a16:creationId xmlns:a16="http://schemas.microsoft.com/office/drawing/2014/main" id="{B3600FEB-36A5-4F14-AFD7-93FAEF28800A}"/>
              </a:ext>
            </a:extLst>
          </p:cNvPr>
          <p:cNvSpPr txBox="1"/>
          <p:nvPr/>
        </p:nvSpPr>
        <p:spPr>
          <a:xfrm>
            <a:off x="1396312" y="5399903"/>
            <a:ext cx="2014139" cy="369332"/>
          </a:xfrm>
          <a:prstGeom prst="rect">
            <a:avLst/>
          </a:prstGeom>
          <a:noFill/>
        </p:spPr>
        <p:txBody>
          <a:bodyPr wrap="square" rtlCol="0">
            <a:spAutoFit/>
          </a:bodyPr>
          <a:lstStyle/>
          <a:p>
            <a:r>
              <a:rPr lang="de-DE" dirty="0"/>
              <a:t>2021, Surprise?</a:t>
            </a:r>
            <a:endParaRPr lang="en-GB" dirty="0"/>
          </a:p>
        </p:txBody>
      </p:sp>
      <p:pic>
        <p:nvPicPr>
          <p:cNvPr id="18" name="Grafik 17">
            <a:extLst>
              <a:ext uri="{FF2B5EF4-FFF2-40B4-BE49-F238E27FC236}">
                <a16:creationId xmlns:a16="http://schemas.microsoft.com/office/drawing/2014/main" id="{F2488624-D098-4A7A-BE0C-3FFC0E6705F5}"/>
              </a:ext>
            </a:extLst>
          </p:cNvPr>
          <p:cNvPicPr>
            <a:picLocks noChangeAspect="1"/>
          </p:cNvPicPr>
          <p:nvPr/>
        </p:nvPicPr>
        <p:blipFill>
          <a:blip r:embed="rId3"/>
          <a:stretch>
            <a:fillRect/>
          </a:stretch>
        </p:blipFill>
        <p:spPr>
          <a:xfrm>
            <a:off x="5693278" y="1445949"/>
            <a:ext cx="2727290" cy="3213780"/>
          </a:xfrm>
          <a:prstGeom prst="rect">
            <a:avLst/>
          </a:prstGeom>
        </p:spPr>
      </p:pic>
      <p:pic>
        <p:nvPicPr>
          <p:cNvPr id="17" name="Grafik 16">
            <a:extLst>
              <a:ext uri="{FF2B5EF4-FFF2-40B4-BE49-F238E27FC236}">
                <a16:creationId xmlns:a16="http://schemas.microsoft.com/office/drawing/2014/main" id="{63E13A41-5079-4608-A046-70C7E8113A48}"/>
              </a:ext>
            </a:extLst>
          </p:cNvPr>
          <p:cNvPicPr>
            <a:picLocks noChangeAspect="1"/>
          </p:cNvPicPr>
          <p:nvPr/>
        </p:nvPicPr>
        <p:blipFill>
          <a:blip r:embed="rId4"/>
          <a:stretch>
            <a:fillRect/>
          </a:stretch>
        </p:blipFill>
        <p:spPr>
          <a:xfrm>
            <a:off x="4943930" y="3138740"/>
            <a:ext cx="2047677" cy="2395648"/>
          </a:xfrm>
          <a:prstGeom prst="rect">
            <a:avLst/>
          </a:prstGeom>
        </p:spPr>
      </p:pic>
    </p:spTree>
    <p:extLst>
      <p:ext uri="{BB962C8B-B14F-4D97-AF65-F5344CB8AC3E}">
        <p14:creationId xmlns:p14="http://schemas.microsoft.com/office/powerpoint/2010/main" val="264837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pic>
        <p:nvPicPr>
          <p:cNvPr id="7" name="Grafik 6">
            <a:extLst>
              <a:ext uri="{FF2B5EF4-FFF2-40B4-BE49-F238E27FC236}">
                <a16:creationId xmlns:a16="http://schemas.microsoft.com/office/drawing/2014/main" id="{3999CAA2-B034-4B15-8A72-B75C1E15C6DC}"/>
              </a:ext>
            </a:extLst>
          </p:cNvPr>
          <p:cNvPicPr>
            <a:picLocks noChangeAspect="1"/>
          </p:cNvPicPr>
          <p:nvPr/>
        </p:nvPicPr>
        <p:blipFill>
          <a:blip r:embed="rId3"/>
          <a:srcRect/>
          <a:stretch/>
        </p:blipFill>
        <p:spPr>
          <a:xfrm>
            <a:off x="2837871" y="283456"/>
            <a:ext cx="6273411" cy="3268223"/>
          </a:xfrm>
          <a:prstGeom prst="rect">
            <a:avLst/>
          </a:prstGeom>
        </p:spPr>
      </p:pic>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1200329"/>
          </a:xfrm>
          <a:prstGeom prst="rect">
            <a:avLst/>
          </a:prstGeom>
          <a:noFill/>
        </p:spPr>
        <p:txBody>
          <a:bodyPr wrap="square" rtlCol="0">
            <a:spAutoFit/>
          </a:bodyPr>
          <a:lstStyle/>
          <a:p>
            <a:r>
              <a:rPr lang="de-DE" dirty="0" err="1">
                <a:latin typeface="+mj-lt"/>
              </a:rPr>
              <a:t>Supervised</a:t>
            </a:r>
            <a:r>
              <a:rPr lang="de-DE" dirty="0">
                <a:latin typeface="+mj-lt"/>
              </a:rPr>
              <a:t> Binary Classification</a:t>
            </a:r>
          </a:p>
          <a:p>
            <a:pPr marL="285750" indent="-285750">
              <a:buFont typeface="Wingdings" panose="05000000000000000000" pitchFamily="2" charset="2"/>
              <a:buChar char="à"/>
            </a:pPr>
            <a:r>
              <a:rPr lang="de-DE" dirty="0" err="1">
                <a:sym typeface="Wingdings" panose="05000000000000000000" pitchFamily="2" charset="2"/>
              </a:rPr>
              <a:t>Thalassemia</a:t>
            </a:r>
            <a:r>
              <a:rPr lang="de-DE" dirty="0">
                <a:sym typeface="Wingdings" panose="05000000000000000000" pitchFamily="2" charset="2"/>
              </a:rPr>
              <a:t> Project (Theresa)</a:t>
            </a:r>
          </a:p>
          <a:p>
            <a:pPr marL="285750" indent="-285750">
              <a:buFont typeface="Wingdings" panose="05000000000000000000" pitchFamily="2" charset="2"/>
              <a:buChar char="à"/>
            </a:pPr>
            <a:r>
              <a:rPr lang="de-DE" dirty="0">
                <a:sym typeface="Wingdings" panose="05000000000000000000" pitchFamily="2" charset="2"/>
              </a:rPr>
              <a:t>Problem: </a:t>
            </a:r>
            <a:r>
              <a:rPr lang="de-DE" dirty="0" err="1">
                <a:sym typeface="Wingdings" panose="05000000000000000000" pitchFamily="2" charset="2"/>
              </a:rPr>
              <a:t>Imbalanced</a:t>
            </a:r>
            <a:r>
              <a:rPr lang="de-DE" dirty="0">
                <a:sym typeface="Wingdings" panose="05000000000000000000" pitchFamily="2" charset="2"/>
              </a:rPr>
              <a:t> </a:t>
            </a:r>
            <a:r>
              <a:rPr lang="de-DE" dirty="0" err="1">
                <a:sym typeface="Wingdings" panose="05000000000000000000" pitchFamily="2" charset="2"/>
              </a:rPr>
              <a:t>classes</a:t>
            </a:r>
            <a:r>
              <a:rPr lang="de-DE" dirty="0">
                <a:sym typeface="Wingdings" panose="05000000000000000000" pitchFamily="2" charset="2"/>
              </a:rPr>
              <a:t> (1:15) </a:t>
            </a:r>
            <a:endParaRPr lang="de-DE" dirty="0"/>
          </a:p>
          <a:p>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1015663"/>
          </a:xfrm>
          <a:prstGeom prst="rect">
            <a:avLst/>
          </a:prstGeom>
          <a:noFill/>
        </p:spPr>
        <p:txBody>
          <a:bodyPr wrap="square" rtlCol="0">
            <a:spAutoFit/>
          </a:bodyPr>
          <a:lstStyle/>
          <a:p>
            <a:r>
              <a:rPr lang="de-DE" dirty="0"/>
              <a:t>Time-to-Event</a:t>
            </a:r>
            <a:r>
              <a:rPr lang="de-DE" sz="2000" dirty="0"/>
              <a:t> Analysis</a:t>
            </a:r>
          </a:p>
          <a:p>
            <a:r>
              <a:rPr lang="de-DE" dirty="0">
                <a:sym typeface="Wingdings" panose="05000000000000000000" pitchFamily="2" charset="2"/>
              </a:rPr>
              <a:t> </a:t>
            </a:r>
            <a:r>
              <a:rPr lang="de-DE" dirty="0" err="1">
                <a:sym typeface="Wingdings" panose="05000000000000000000" pitchFamily="2" charset="2"/>
              </a:rPr>
              <a:t>FlatIron</a:t>
            </a:r>
            <a:r>
              <a:rPr lang="de-DE" dirty="0">
                <a:sym typeface="Wingdings" panose="05000000000000000000" pitchFamily="2" charset="2"/>
              </a:rPr>
              <a:t> Project (Hugo)</a:t>
            </a:r>
            <a:endParaRPr lang="en-GB" dirty="0"/>
          </a:p>
          <a:p>
            <a:endParaRPr lang="en-GB" sz="2000" b="1" dirty="0"/>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665831" y="1096351"/>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Tree>
    <p:extLst>
      <p:ext uri="{BB962C8B-B14F-4D97-AF65-F5344CB8AC3E}">
        <p14:creationId xmlns:p14="http://schemas.microsoft.com/office/powerpoint/2010/main" val="100217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6</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graphicFrame>
        <p:nvGraphicFramePr>
          <p:cNvPr id="8" name="Tabelle 8">
            <a:extLst>
              <a:ext uri="{FF2B5EF4-FFF2-40B4-BE49-F238E27FC236}">
                <a16:creationId xmlns:a16="http://schemas.microsoft.com/office/drawing/2014/main" id="{C72B090A-1698-43A2-B67E-B9C5918C85A1}"/>
              </a:ext>
            </a:extLst>
          </p:cNvPr>
          <p:cNvGraphicFramePr>
            <a:graphicFrameLocks noGrp="1"/>
          </p:cNvGraphicFramePr>
          <p:nvPr/>
        </p:nvGraphicFramePr>
        <p:xfrm>
          <a:off x="1371601" y="4581085"/>
          <a:ext cx="2268076" cy="1390007"/>
        </p:xfrm>
        <a:graphic>
          <a:graphicData uri="http://schemas.openxmlformats.org/drawingml/2006/table">
            <a:tbl>
              <a:tblPr bandRow="1">
                <a:tableStyleId>{5C22544A-7EE6-4342-B048-85BDC9FD1C3A}</a:tableStyleId>
              </a:tblPr>
              <a:tblGrid>
                <a:gridCol w="827903">
                  <a:extLst>
                    <a:ext uri="{9D8B030D-6E8A-4147-A177-3AD203B41FA5}">
                      <a16:colId xmlns:a16="http://schemas.microsoft.com/office/drawing/2014/main" val="3611530091"/>
                    </a:ext>
                  </a:extLst>
                </a:gridCol>
                <a:gridCol w="1440173">
                  <a:extLst>
                    <a:ext uri="{9D8B030D-6E8A-4147-A177-3AD203B41FA5}">
                      <a16:colId xmlns:a16="http://schemas.microsoft.com/office/drawing/2014/main" val="4021953717"/>
                    </a:ext>
                  </a:extLst>
                </a:gridCol>
              </a:tblGrid>
              <a:tr h="605448">
                <a:tc>
                  <a:txBody>
                    <a:bodyPr/>
                    <a:lstStyle/>
                    <a:p>
                      <a:r>
                        <a:rPr lang="de-DE" sz="1200" b="1" dirty="0"/>
                        <a:t>Region</a:t>
                      </a:r>
                      <a:endParaRPr lang="en-GB" sz="1200" b="1" dirty="0"/>
                    </a:p>
                  </a:txBody>
                  <a:tcPr/>
                </a:tc>
                <a:tc>
                  <a:txBody>
                    <a:bodyPr/>
                    <a:lstStyle/>
                    <a:p>
                      <a:r>
                        <a:rPr lang="de-DE" sz="1200" b="1" dirty="0" err="1"/>
                        <a:t>Implanted</a:t>
                      </a:r>
                      <a:r>
                        <a:rPr lang="de-DE" sz="1200" b="1" dirty="0"/>
                        <a:t> Stents/ 100.000 </a:t>
                      </a:r>
                      <a:r>
                        <a:rPr lang="de-DE" sz="1200" b="1" dirty="0" err="1"/>
                        <a:t>population</a:t>
                      </a:r>
                      <a:endParaRPr lang="en-GB" sz="1200" b="1" dirty="0"/>
                    </a:p>
                  </a:txBody>
                  <a:tcPr/>
                </a:tc>
                <a:extLst>
                  <a:ext uri="{0D108BD9-81ED-4DB2-BD59-A6C34878D82A}">
                    <a16:rowId xmlns:a16="http://schemas.microsoft.com/office/drawing/2014/main" val="2637265817"/>
                  </a:ext>
                </a:extLst>
              </a:tr>
              <a:tr h="321068">
                <a:tc>
                  <a:txBody>
                    <a:bodyPr/>
                    <a:lstStyle/>
                    <a:p>
                      <a:r>
                        <a:rPr lang="de-DE" sz="1200" dirty="0"/>
                        <a:t>Europe</a:t>
                      </a:r>
                      <a:endParaRPr lang="en-GB" sz="1200" dirty="0"/>
                    </a:p>
                  </a:txBody>
                  <a:tcPr/>
                </a:tc>
                <a:tc>
                  <a:txBody>
                    <a:bodyPr/>
                    <a:lstStyle/>
                    <a:p>
                      <a:r>
                        <a:rPr lang="de-DE" sz="1200" dirty="0"/>
                        <a:t>191</a:t>
                      </a:r>
                      <a:endParaRPr lang="en-GB" sz="1200" dirty="0"/>
                    </a:p>
                  </a:txBody>
                  <a:tcPr/>
                </a:tc>
                <a:extLst>
                  <a:ext uri="{0D108BD9-81ED-4DB2-BD59-A6C34878D82A}">
                    <a16:rowId xmlns:a16="http://schemas.microsoft.com/office/drawing/2014/main" val="1452235716"/>
                  </a:ext>
                </a:extLst>
              </a:tr>
              <a:tr h="428859">
                <a:tc>
                  <a:txBody>
                    <a:bodyPr/>
                    <a:lstStyle/>
                    <a:p>
                      <a:r>
                        <a:rPr lang="de-DE" sz="1200" dirty="0"/>
                        <a:t>Germany</a:t>
                      </a:r>
                      <a:endParaRPr lang="en-GB" sz="1200" dirty="0"/>
                    </a:p>
                  </a:txBody>
                  <a:tcPr/>
                </a:tc>
                <a:tc>
                  <a:txBody>
                    <a:bodyPr/>
                    <a:lstStyle/>
                    <a:p>
                      <a:r>
                        <a:rPr lang="en-GB" sz="1200" b="0" i="0" kern="1200" dirty="0">
                          <a:solidFill>
                            <a:schemeClr val="dk1"/>
                          </a:solidFill>
                          <a:effectLst/>
                          <a:latin typeface="+mn-lt"/>
                          <a:ea typeface="+mn-ea"/>
                          <a:cs typeface="+mn-cs"/>
                        </a:rPr>
                        <a:t>624 </a:t>
                      </a:r>
                      <a:endParaRPr lang="en-GB" sz="1200" dirty="0"/>
                    </a:p>
                  </a:txBody>
                  <a:tcPr/>
                </a:tc>
                <a:extLst>
                  <a:ext uri="{0D108BD9-81ED-4DB2-BD59-A6C34878D82A}">
                    <a16:rowId xmlns:a16="http://schemas.microsoft.com/office/drawing/2014/main" val="488407122"/>
                  </a:ext>
                </a:extLst>
              </a:tr>
            </a:tbl>
          </a:graphicData>
        </a:graphic>
      </p:graphicFrame>
    </p:spTree>
    <p:extLst>
      <p:ext uri="{BB962C8B-B14F-4D97-AF65-F5344CB8AC3E}">
        <p14:creationId xmlns:p14="http://schemas.microsoft.com/office/powerpoint/2010/main" val="207250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94A42-6E8A-4CCC-8678-5D78CC190E13}"/>
              </a:ext>
            </a:extLst>
          </p:cNvPr>
          <p:cNvSpPr>
            <a:spLocks noGrp="1"/>
          </p:cNvSpPr>
          <p:nvPr>
            <p:ph type="title"/>
          </p:nvPr>
        </p:nvSpPr>
        <p:spPr/>
        <p:txBody>
          <a:bodyPr/>
          <a:lstStyle/>
          <a:p>
            <a:r>
              <a:rPr lang="en-GB" noProof="0" dirty="0"/>
              <a:t>Dataset</a:t>
            </a:r>
          </a:p>
        </p:txBody>
      </p:sp>
      <p:sp>
        <p:nvSpPr>
          <p:cNvPr id="3" name="Foliennummernplatzhalter 2">
            <a:extLst>
              <a:ext uri="{FF2B5EF4-FFF2-40B4-BE49-F238E27FC236}">
                <a16:creationId xmlns:a16="http://schemas.microsoft.com/office/drawing/2014/main" id="{8A6FA2E3-203D-4F86-8B61-04C6DBACCD5C}"/>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sp>
        <p:nvSpPr>
          <p:cNvPr id="4" name="Rechteck 3">
            <a:extLst>
              <a:ext uri="{FF2B5EF4-FFF2-40B4-BE49-F238E27FC236}">
                <a16:creationId xmlns:a16="http://schemas.microsoft.com/office/drawing/2014/main" id="{711BE8B2-3F74-4D12-B091-94DBE5DAC0B2}"/>
              </a:ext>
            </a:extLst>
          </p:cNvPr>
          <p:cNvSpPr/>
          <p:nvPr/>
        </p:nvSpPr>
        <p:spPr>
          <a:xfrm>
            <a:off x="1792706" y="1852864"/>
            <a:ext cx="5274468" cy="28626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69D086FE-75C8-4635-A493-647B2200086D}"/>
              </a:ext>
            </a:extLst>
          </p:cNvPr>
          <p:cNvCxnSpPr>
            <a:cxnSpLocks/>
          </p:cNvCxnSpPr>
          <p:nvPr/>
        </p:nvCxnSpPr>
        <p:spPr>
          <a:xfrm>
            <a:off x="3585396" y="1852864"/>
            <a:ext cx="1" cy="2859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585742F1-B72B-4999-83DE-DA098DD72FF2}"/>
              </a:ext>
            </a:extLst>
          </p:cNvPr>
          <p:cNvCxnSpPr>
            <a:cxnSpLocks/>
          </p:cNvCxnSpPr>
          <p:nvPr/>
        </p:nvCxnSpPr>
        <p:spPr>
          <a:xfrm>
            <a:off x="6039853" y="1852864"/>
            <a:ext cx="1" cy="285973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5EB3F91-F7CD-4107-9384-E21726C2D581}"/>
              </a:ext>
            </a:extLst>
          </p:cNvPr>
          <p:cNvSpPr txBox="1"/>
          <p:nvPr/>
        </p:nvSpPr>
        <p:spPr>
          <a:xfrm>
            <a:off x="6112044" y="1957500"/>
            <a:ext cx="657723" cy="369332"/>
          </a:xfrm>
          <a:prstGeom prst="rect">
            <a:avLst/>
          </a:prstGeom>
          <a:noFill/>
        </p:spPr>
        <p:txBody>
          <a:bodyPr wrap="square" rtlCol="0">
            <a:spAutoFit/>
          </a:bodyPr>
          <a:lstStyle/>
          <a:p>
            <a:r>
              <a:rPr lang="de-DE" dirty="0"/>
              <a:t>TLF</a:t>
            </a:r>
          </a:p>
        </p:txBody>
      </p:sp>
      <p:pic>
        <p:nvPicPr>
          <p:cNvPr id="18" name="Grafik 17">
            <a:extLst>
              <a:ext uri="{FF2B5EF4-FFF2-40B4-BE49-F238E27FC236}">
                <a16:creationId xmlns:a16="http://schemas.microsoft.com/office/drawing/2014/main" id="{82B60E52-D22D-4854-8634-5A0CFED545B0}"/>
              </a:ext>
            </a:extLst>
          </p:cNvPr>
          <p:cNvPicPr>
            <a:picLocks noChangeAspect="1"/>
          </p:cNvPicPr>
          <p:nvPr/>
        </p:nvPicPr>
        <p:blipFill>
          <a:blip r:embed="rId3"/>
          <a:stretch>
            <a:fillRect/>
          </a:stretch>
        </p:blipFill>
        <p:spPr>
          <a:xfrm>
            <a:off x="6291066" y="2720602"/>
            <a:ext cx="354305" cy="447803"/>
          </a:xfrm>
          <a:prstGeom prst="rect">
            <a:avLst/>
          </a:prstGeom>
        </p:spPr>
      </p:pic>
      <p:sp>
        <p:nvSpPr>
          <p:cNvPr id="19" name="Textfeld 18">
            <a:extLst>
              <a:ext uri="{FF2B5EF4-FFF2-40B4-BE49-F238E27FC236}">
                <a16:creationId xmlns:a16="http://schemas.microsoft.com/office/drawing/2014/main" id="{81316F3B-FE5A-42BC-954D-5E2DF8B58EE0}"/>
              </a:ext>
            </a:extLst>
          </p:cNvPr>
          <p:cNvSpPr txBox="1"/>
          <p:nvPr/>
        </p:nvSpPr>
        <p:spPr>
          <a:xfrm>
            <a:off x="4078677" y="1852864"/>
            <a:ext cx="1644309" cy="1200329"/>
          </a:xfrm>
          <a:prstGeom prst="rect">
            <a:avLst/>
          </a:prstGeom>
          <a:noFill/>
        </p:spPr>
        <p:txBody>
          <a:bodyPr wrap="square" rtlCol="0">
            <a:spAutoFit/>
          </a:bodyPr>
          <a:lstStyle/>
          <a:p>
            <a:r>
              <a:rPr lang="de-DE" dirty="0"/>
              <a:t>Procedural Information</a:t>
            </a:r>
          </a:p>
          <a:p>
            <a:r>
              <a:rPr lang="de-DE" dirty="0"/>
              <a:t>~ 100 </a:t>
            </a:r>
            <a:r>
              <a:rPr lang="de-DE" dirty="0" err="1"/>
              <a:t>features</a:t>
            </a:r>
            <a:endParaRPr lang="de-DE" dirty="0"/>
          </a:p>
        </p:txBody>
      </p:sp>
      <p:sp>
        <p:nvSpPr>
          <p:cNvPr id="27" name="Textfeld 26">
            <a:extLst>
              <a:ext uri="{FF2B5EF4-FFF2-40B4-BE49-F238E27FC236}">
                <a16:creationId xmlns:a16="http://schemas.microsoft.com/office/drawing/2014/main" id="{6A6E2AE0-5B57-4EA9-BE94-3B49AD2C1866}"/>
              </a:ext>
            </a:extLst>
          </p:cNvPr>
          <p:cNvSpPr txBox="1"/>
          <p:nvPr/>
        </p:nvSpPr>
        <p:spPr>
          <a:xfrm>
            <a:off x="1997255" y="1852864"/>
            <a:ext cx="1669587" cy="923330"/>
          </a:xfrm>
          <a:prstGeom prst="rect">
            <a:avLst/>
          </a:prstGeom>
          <a:noFill/>
        </p:spPr>
        <p:txBody>
          <a:bodyPr wrap="square" rtlCol="0">
            <a:spAutoFit/>
          </a:bodyPr>
          <a:lstStyle/>
          <a:p>
            <a:r>
              <a:rPr lang="de-DE" dirty="0"/>
              <a:t>Baseline Information</a:t>
            </a:r>
          </a:p>
          <a:p>
            <a:r>
              <a:rPr lang="de-DE" dirty="0"/>
              <a:t>~ 55 </a:t>
            </a:r>
            <a:r>
              <a:rPr lang="de-DE" dirty="0" err="1"/>
              <a:t>features</a:t>
            </a:r>
            <a:endParaRPr lang="de-DE" dirty="0"/>
          </a:p>
        </p:txBody>
      </p:sp>
      <p:sp>
        <p:nvSpPr>
          <p:cNvPr id="21" name="Geschweifte Klammer rechts 20">
            <a:extLst>
              <a:ext uri="{FF2B5EF4-FFF2-40B4-BE49-F238E27FC236}">
                <a16:creationId xmlns:a16="http://schemas.microsoft.com/office/drawing/2014/main" id="{5E0047A8-62F4-4386-AAD4-7394DD4FE018}"/>
              </a:ext>
            </a:extLst>
          </p:cNvPr>
          <p:cNvSpPr/>
          <p:nvPr/>
        </p:nvSpPr>
        <p:spPr>
          <a:xfrm rot="16200000">
            <a:off x="6456167" y="1203681"/>
            <a:ext cx="266888" cy="9551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 name="Textfeld 21">
            <a:extLst>
              <a:ext uri="{FF2B5EF4-FFF2-40B4-BE49-F238E27FC236}">
                <a16:creationId xmlns:a16="http://schemas.microsoft.com/office/drawing/2014/main" id="{55D2B544-816B-4FEA-9D41-C78574893E5A}"/>
              </a:ext>
            </a:extLst>
          </p:cNvPr>
          <p:cNvSpPr txBox="1"/>
          <p:nvPr/>
        </p:nvSpPr>
        <p:spPr>
          <a:xfrm>
            <a:off x="6206239" y="1169851"/>
            <a:ext cx="766008" cy="369332"/>
          </a:xfrm>
          <a:prstGeom prst="rect">
            <a:avLst/>
          </a:prstGeom>
          <a:noFill/>
        </p:spPr>
        <p:txBody>
          <a:bodyPr wrap="square" rtlCol="0">
            <a:spAutoFit/>
          </a:bodyPr>
          <a:lstStyle/>
          <a:p>
            <a:r>
              <a:rPr lang="de-DE" dirty="0"/>
              <a:t>Label</a:t>
            </a:r>
          </a:p>
        </p:txBody>
      </p:sp>
      <p:sp>
        <p:nvSpPr>
          <p:cNvPr id="23" name="Geschweifte Klammer rechts 22">
            <a:extLst>
              <a:ext uri="{FF2B5EF4-FFF2-40B4-BE49-F238E27FC236}">
                <a16:creationId xmlns:a16="http://schemas.microsoft.com/office/drawing/2014/main" id="{E16AAE21-DE23-4DAA-AE13-099119B7E8DA}"/>
              </a:ext>
            </a:extLst>
          </p:cNvPr>
          <p:cNvSpPr/>
          <p:nvPr/>
        </p:nvSpPr>
        <p:spPr>
          <a:xfrm rot="16200000">
            <a:off x="3782837" y="-442328"/>
            <a:ext cx="266884" cy="42471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4" name="Textfeld 23">
            <a:extLst>
              <a:ext uri="{FF2B5EF4-FFF2-40B4-BE49-F238E27FC236}">
                <a16:creationId xmlns:a16="http://schemas.microsoft.com/office/drawing/2014/main" id="{CD95534F-17EE-4F5D-A99A-6E7206D5E309}"/>
              </a:ext>
            </a:extLst>
          </p:cNvPr>
          <p:cNvSpPr txBox="1"/>
          <p:nvPr/>
        </p:nvSpPr>
        <p:spPr>
          <a:xfrm>
            <a:off x="3069085" y="1164204"/>
            <a:ext cx="1707453" cy="369332"/>
          </a:xfrm>
          <a:prstGeom prst="rect">
            <a:avLst/>
          </a:prstGeom>
          <a:noFill/>
        </p:spPr>
        <p:txBody>
          <a:bodyPr wrap="square" rtlCol="0">
            <a:spAutoFit/>
          </a:bodyPr>
          <a:lstStyle/>
          <a:p>
            <a:r>
              <a:rPr lang="de-DE" dirty="0"/>
              <a:t>&gt; 150 </a:t>
            </a:r>
            <a:r>
              <a:rPr lang="de-DE" dirty="0" err="1"/>
              <a:t>features</a:t>
            </a:r>
            <a:endParaRPr lang="de-DE" dirty="0"/>
          </a:p>
        </p:txBody>
      </p:sp>
      <p:sp>
        <p:nvSpPr>
          <p:cNvPr id="25" name="Textfeld 24">
            <a:extLst>
              <a:ext uri="{FF2B5EF4-FFF2-40B4-BE49-F238E27FC236}">
                <a16:creationId xmlns:a16="http://schemas.microsoft.com/office/drawing/2014/main" id="{6D37BDE5-CC77-431E-8084-A072BA79B293}"/>
              </a:ext>
            </a:extLst>
          </p:cNvPr>
          <p:cNvSpPr txBox="1"/>
          <p:nvPr/>
        </p:nvSpPr>
        <p:spPr>
          <a:xfrm>
            <a:off x="351107" y="1800845"/>
            <a:ext cx="1631676" cy="2862322"/>
          </a:xfrm>
          <a:prstGeom prst="rect">
            <a:avLst/>
          </a:prstGeom>
          <a:noFill/>
        </p:spPr>
        <p:txBody>
          <a:bodyPr wrap="square" rtlCol="0">
            <a:spAutoFit/>
          </a:bodyPr>
          <a:lstStyle/>
          <a:p>
            <a:r>
              <a:rPr lang="de-DE" dirty="0"/>
              <a:t>Patient 1</a:t>
            </a:r>
          </a:p>
          <a:p>
            <a:endParaRPr lang="de-DE" dirty="0"/>
          </a:p>
          <a:p>
            <a:endParaRPr lang="de-DE" dirty="0"/>
          </a:p>
          <a:p>
            <a:r>
              <a:rPr lang="de-DE" dirty="0"/>
              <a:t>      …</a:t>
            </a:r>
          </a:p>
          <a:p>
            <a:endParaRPr lang="de-DE" dirty="0"/>
          </a:p>
          <a:p>
            <a:endParaRPr lang="de-DE" dirty="0"/>
          </a:p>
          <a:p>
            <a:endParaRPr lang="de-DE" dirty="0"/>
          </a:p>
          <a:p>
            <a:endParaRPr lang="de-DE" dirty="0"/>
          </a:p>
          <a:p>
            <a:endParaRPr lang="de-DE" dirty="0"/>
          </a:p>
          <a:p>
            <a:r>
              <a:rPr lang="de-DE" dirty="0"/>
              <a:t>Patient 1985</a:t>
            </a:r>
          </a:p>
        </p:txBody>
      </p:sp>
      <p:sp>
        <p:nvSpPr>
          <p:cNvPr id="34" name="Geschweifte Klammer rechts 33">
            <a:extLst>
              <a:ext uri="{FF2B5EF4-FFF2-40B4-BE49-F238E27FC236}">
                <a16:creationId xmlns:a16="http://schemas.microsoft.com/office/drawing/2014/main" id="{EF2FA305-33A8-44DD-95E1-E9F58A16B05C}"/>
              </a:ext>
            </a:extLst>
          </p:cNvPr>
          <p:cNvSpPr/>
          <p:nvPr/>
        </p:nvSpPr>
        <p:spPr>
          <a:xfrm rot="5400000">
            <a:off x="2569552" y="4000864"/>
            <a:ext cx="262991" cy="17686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7" name="Textfeld 36">
            <a:extLst>
              <a:ext uri="{FF2B5EF4-FFF2-40B4-BE49-F238E27FC236}">
                <a16:creationId xmlns:a16="http://schemas.microsoft.com/office/drawing/2014/main" id="{CC339F9D-08A5-4A90-872D-38279D4EDE56}"/>
              </a:ext>
            </a:extLst>
          </p:cNvPr>
          <p:cNvSpPr txBox="1"/>
          <p:nvPr/>
        </p:nvSpPr>
        <p:spPr>
          <a:xfrm>
            <a:off x="2388048" y="4964235"/>
            <a:ext cx="986591" cy="369332"/>
          </a:xfrm>
          <a:prstGeom prst="rect">
            <a:avLst/>
          </a:prstGeom>
          <a:noFill/>
        </p:spPr>
        <p:txBody>
          <a:bodyPr wrap="square" rtlCol="0">
            <a:spAutoFit/>
          </a:bodyPr>
          <a:lstStyle/>
          <a:p>
            <a:r>
              <a:rPr lang="de-DE" dirty="0"/>
              <a:t>Input 1</a:t>
            </a:r>
          </a:p>
        </p:txBody>
      </p:sp>
      <p:sp>
        <p:nvSpPr>
          <p:cNvPr id="46" name="Geschweifte Klammer rechts 45">
            <a:extLst>
              <a:ext uri="{FF2B5EF4-FFF2-40B4-BE49-F238E27FC236}">
                <a16:creationId xmlns:a16="http://schemas.microsoft.com/office/drawing/2014/main" id="{A24F3BD7-29A4-4161-8734-99F126CD41C0}"/>
              </a:ext>
            </a:extLst>
          </p:cNvPr>
          <p:cNvSpPr/>
          <p:nvPr/>
        </p:nvSpPr>
        <p:spPr>
          <a:xfrm rot="5400000">
            <a:off x="3779383" y="3184726"/>
            <a:ext cx="270000" cy="425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7" name="Textfeld 46">
            <a:extLst>
              <a:ext uri="{FF2B5EF4-FFF2-40B4-BE49-F238E27FC236}">
                <a16:creationId xmlns:a16="http://schemas.microsoft.com/office/drawing/2014/main" id="{F1A35382-E516-439C-8CA4-1B0B07D514FC}"/>
              </a:ext>
            </a:extLst>
          </p:cNvPr>
          <p:cNvSpPr txBox="1"/>
          <p:nvPr/>
        </p:nvSpPr>
        <p:spPr>
          <a:xfrm>
            <a:off x="3491477" y="5401831"/>
            <a:ext cx="938463" cy="369332"/>
          </a:xfrm>
          <a:prstGeom prst="rect">
            <a:avLst/>
          </a:prstGeom>
          <a:noFill/>
        </p:spPr>
        <p:txBody>
          <a:bodyPr wrap="square" rtlCol="0">
            <a:spAutoFit/>
          </a:bodyPr>
          <a:lstStyle/>
          <a:p>
            <a:r>
              <a:rPr lang="de-DE" dirty="0"/>
              <a:t>Input 2</a:t>
            </a:r>
          </a:p>
        </p:txBody>
      </p:sp>
      <p:sp>
        <p:nvSpPr>
          <p:cNvPr id="40" name="Pfeil: nach rechts 39">
            <a:extLst>
              <a:ext uri="{FF2B5EF4-FFF2-40B4-BE49-F238E27FC236}">
                <a16:creationId xmlns:a16="http://schemas.microsoft.com/office/drawing/2014/main" id="{8EEA7B8A-E3D0-4E3E-A893-AAFC36DD9A66}"/>
              </a:ext>
            </a:extLst>
          </p:cNvPr>
          <p:cNvSpPr/>
          <p:nvPr/>
        </p:nvSpPr>
        <p:spPr>
          <a:xfrm>
            <a:off x="6384989" y="4939736"/>
            <a:ext cx="559251" cy="28384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03DE6BD3-A3A1-476A-8282-37055FB50F39}"/>
              </a:ext>
            </a:extLst>
          </p:cNvPr>
          <p:cNvSpPr txBox="1"/>
          <p:nvPr/>
        </p:nvSpPr>
        <p:spPr>
          <a:xfrm>
            <a:off x="7153503" y="4663167"/>
            <a:ext cx="1516284" cy="923330"/>
          </a:xfrm>
          <a:prstGeom prst="rect">
            <a:avLst/>
          </a:prstGeom>
          <a:noFill/>
        </p:spPr>
        <p:txBody>
          <a:bodyPr wrap="square" rtlCol="0">
            <a:spAutoFit/>
          </a:bodyPr>
          <a:lstStyle/>
          <a:p>
            <a:r>
              <a:rPr lang="de-DE" dirty="0" err="1"/>
              <a:t>Supervised</a:t>
            </a:r>
            <a:r>
              <a:rPr lang="de-DE" dirty="0"/>
              <a:t> </a:t>
            </a:r>
            <a:r>
              <a:rPr lang="de-DE" dirty="0" err="1"/>
              <a:t>clustering</a:t>
            </a:r>
            <a:r>
              <a:rPr lang="de-DE" dirty="0"/>
              <a:t> </a:t>
            </a:r>
            <a:r>
              <a:rPr lang="de-DE" dirty="0" err="1"/>
              <a:t>algorithm</a:t>
            </a:r>
            <a:endParaRPr lang="de-DE" dirty="0"/>
          </a:p>
        </p:txBody>
      </p:sp>
      <p:pic>
        <p:nvPicPr>
          <p:cNvPr id="52" name="Picture 2" descr="100+ kostenlose Rotes Kreuz &amp; Kreuz Illustrationen - Pixabay">
            <a:extLst>
              <a:ext uri="{FF2B5EF4-FFF2-40B4-BE49-F238E27FC236}">
                <a16:creationId xmlns:a16="http://schemas.microsoft.com/office/drawing/2014/main" id="{38C4E2D7-1856-45BE-94AB-476B12DED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241170" y="2347956"/>
            <a:ext cx="368067" cy="25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8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20DA6-7CF5-49CC-9EB4-702BF7B37D8C}"/>
              </a:ext>
            </a:extLst>
          </p:cNvPr>
          <p:cNvSpPr>
            <a:spLocks noGrp="1"/>
          </p:cNvSpPr>
          <p:nvPr>
            <p:ph type="title"/>
          </p:nvPr>
        </p:nvSpPr>
        <p:spPr/>
        <p:txBody>
          <a:bodyPr/>
          <a:lstStyle/>
          <a:p>
            <a:r>
              <a:rPr lang="en-GB" noProof="0" dirty="0"/>
              <a:t>Study Question + Clinical Impact</a:t>
            </a:r>
          </a:p>
        </p:txBody>
      </p:sp>
      <p:sp>
        <p:nvSpPr>
          <p:cNvPr id="3" name="Foliennummernplatzhalter 2">
            <a:extLst>
              <a:ext uri="{FF2B5EF4-FFF2-40B4-BE49-F238E27FC236}">
                <a16:creationId xmlns:a16="http://schemas.microsoft.com/office/drawing/2014/main" id="{770C3036-DD2D-48B3-95D0-837308D38ABA}"/>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sp>
        <p:nvSpPr>
          <p:cNvPr id="6" name="Rechteck 5">
            <a:extLst>
              <a:ext uri="{FF2B5EF4-FFF2-40B4-BE49-F238E27FC236}">
                <a16:creationId xmlns:a16="http://schemas.microsoft.com/office/drawing/2014/main" id="{75603524-D06F-49AF-A265-59EF01CA355D}"/>
              </a:ext>
            </a:extLst>
          </p:cNvPr>
          <p:cNvSpPr/>
          <p:nvPr/>
        </p:nvSpPr>
        <p:spPr>
          <a:xfrm>
            <a:off x="340306" y="1272764"/>
            <a:ext cx="8075028" cy="369332"/>
          </a:xfrm>
          <a:prstGeom prst="rect">
            <a:avLst/>
          </a:prstGeom>
        </p:spPr>
        <p:txBody>
          <a:bodyPr wrap="square">
            <a:spAutoFit/>
          </a:bodyPr>
          <a:lstStyle/>
          <a:p>
            <a:r>
              <a:rPr lang="en-US" b="1" dirty="0"/>
              <a:t>How to find patients with high risk for TLF?</a:t>
            </a:r>
            <a:endParaRPr lang="de-DE" b="1" dirty="0"/>
          </a:p>
        </p:txBody>
      </p:sp>
      <p:grpSp>
        <p:nvGrpSpPr>
          <p:cNvPr id="13" name="Gruppieren 12">
            <a:extLst>
              <a:ext uri="{FF2B5EF4-FFF2-40B4-BE49-F238E27FC236}">
                <a16:creationId xmlns:a16="http://schemas.microsoft.com/office/drawing/2014/main" id="{9D986344-AFD5-4B81-8211-ABB34B3E0AF8}"/>
              </a:ext>
            </a:extLst>
          </p:cNvPr>
          <p:cNvGrpSpPr/>
          <p:nvPr/>
        </p:nvGrpSpPr>
        <p:grpSpPr>
          <a:xfrm>
            <a:off x="-1140450" y="1939467"/>
            <a:ext cx="10071100" cy="2315282"/>
            <a:chOff x="-1140450" y="2636818"/>
            <a:chExt cx="10071100" cy="2315282"/>
          </a:xfrm>
        </p:grpSpPr>
        <p:grpSp>
          <p:nvGrpSpPr>
            <p:cNvPr id="4" name="Gruppieren 3">
              <a:extLst>
                <a:ext uri="{FF2B5EF4-FFF2-40B4-BE49-F238E27FC236}">
                  <a16:creationId xmlns:a16="http://schemas.microsoft.com/office/drawing/2014/main" id="{FD6DDA22-39EE-44D0-A6E7-B011EEFB64D0}"/>
                </a:ext>
              </a:extLst>
            </p:cNvPr>
            <p:cNvGrpSpPr/>
            <p:nvPr/>
          </p:nvGrpSpPr>
          <p:grpSpPr>
            <a:xfrm>
              <a:off x="-1140450" y="2636818"/>
              <a:ext cx="10071100" cy="2315282"/>
              <a:chOff x="-1140450" y="2636818"/>
              <a:chExt cx="10071100" cy="2315282"/>
            </a:xfrm>
          </p:grpSpPr>
          <p:graphicFrame>
            <p:nvGraphicFramePr>
              <p:cNvPr id="5" name="Diagramm 4">
                <a:extLst>
                  <a:ext uri="{FF2B5EF4-FFF2-40B4-BE49-F238E27FC236}">
                    <a16:creationId xmlns:a16="http://schemas.microsoft.com/office/drawing/2014/main" id="{7650171D-A05F-4927-AC77-8BC8F340950E}"/>
                  </a:ext>
                </a:extLst>
              </p:cNvPr>
              <p:cNvGraphicFramePr/>
              <p:nvPr>
                <p:extLst>
                  <p:ext uri="{D42A27DB-BD31-4B8C-83A1-F6EECF244321}">
                    <p14:modId xmlns:p14="http://schemas.microsoft.com/office/powerpoint/2010/main" val="231297750"/>
                  </p:ext>
                </p:extLst>
              </p:nvPr>
            </p:nvGraphicFramePr>
            <p:xfrm>
              <a:off x="-1140450" y="2678131"/>
              <a:ext cx="7335609" cy="2273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uppieren 6">
                <a:extLst>
                  <a:ext uri="{FF2B5EF4-FFF2-40B4-BE49-F238E27FC236}">
                    <a16:creationId xmlns:a16="http://schemas.microsoft.com/office/drawing/2014/main" id="{1C299681-D42C-4BC2-822A-1CA8366ECF29}"/>
                  </a:ext>
                </a:extLst>
              </p:cNvPr>
              <p:cNvGrpSpPr/>
              <p:nvPr/>
            </p:nvGrpSpPr>
            <p:grpSpPr>
              <a:xfrm>
                <a:off x="4827103" y="2636818"/>
                <a:ext cx="4103547" cy="1082578"/>
                <a:chOff x="3227868" y="277"/>
                <a:chExt cx="4841802" cy="1082578"/>
              </a:xfrm>
              <a:solidFill>
                <a:schemeClr val="accent1">
                  <a:lumMod val="20000"/>
                  <a:lumOff val="80000"/>
                </a:schemeClr>
              </a:solidFill>
            </p:grpSpPr>
            <p:sp>
              <p:nvSpPr>
                <p:cNvPr id="11" name="Pfeil: nach rechts 10">
                  <a:extLst>
                    <a:ext uri="{FF2B5EF4-FFF2-40B4-BE49-F238E27FC236}">
                      <a16:creationId xmlns:a16="http://schemas.microsoft.com/office/drawing/2014/main" id="{B05F6139-6D82-4EE3-89E8-80362A130E50}"/>
                    </a:ext>
                  </a:extLst>
                </p:cNvPr>
                <p:cNvSpPr/>
                <p:nvPr/>
              </p:nvSpPr>
              <p:spPr>
                <a:xfrm>
                  <a:off x="3227868" y="277"/>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Pfeil: nach rechts 4">
                  <a:extLst>
                    <a:ext uri="{FF2B5EF4-FFF2-40B4-BE49-F238E27FC236}">
                      <a16:creationId xmlns:a16="http://schemas.microsoft.com/office/drawing/2014/main" id="{1F50CDA9-E8FC-49BC-855E-5AC53D1583A8}"/>
                    </a:ext>
                  </a:extLst>
                </p:cNvPr>
                <p:cNvSpPr txBox="1"/>
                <p:nvPr/>
              </p:nvSpPr>
              <p:spPr>
                <a:xfrm>
                  <a:off x="3227868" y="135599"/>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ctr" defTabSz="800100">
                    <a:lnSpc>
                      <a:spcPct val="90000"/>
                    </a:lnSpc>
                    <a:spcBef>
                      <a:spcPct val="0"/>
                    </a:spcBef>
                    <a:spcAft>
                      <a:spcPct val="15000"/>
                    </a:spcAft>
                    <a:buNone/>
                  </a:pPr>
                  <a:r>
                    <a:rPr lang="de-DE" sz="1800" kern="1200" dirty="0"/>
                    <a:t>Find </a:t>
                  </a:r>
                  <a:r>
                    <a:rPr lang="de-DE" sz="1800" kern="1200" dirty="0" err="1"/>
                    <a:t>better</a:t>
                  </a:r>
                  <a:r>
                    <a:rPr lang="de-DE" sz="1800" kern="1200" dirty="0"/>
                    <a:t> </a:t>
                  </a:r>
                  <a:r>
                    <a:rPr lang="de-DE" sz="1800" kern="1200" dirty="0" err="1"/>
                    <a:t>fitting</a:t>
                  </a:r>
                  <a:r>
                    <a:rPr lang="de-DE" sz="1800" kern="1200" dirty="0"/>
                    <a:t> </a:t>
                  </a:r>
                  <a:r>
                    <a:rPr lang="de-DE" sz="1800" kern="1200" dirty="0" err="1"/>
                    <a:t>therapy</a:t>
                  </a:r>
                  <a:endParaRPr lang="de-DE" sz="1800" kern="1200" dirty="0"/>
                </a:p>
              </p:txBody>
            </p:sp>
          </p:grpSp>
          <p:grpSp>
            <p:nvGrpSpPr>
              <p:cNvPr id="8" name="Gruppieren 7">
                <a:extLst>
                  <a:ext uri="{FF2B5EF4-FFF2-40B4-BE49-F238E27FC236}">
                    <a16:creationId xmlns:a16="http://schemas.microsoft.com/office/drawing/2014/main" id="{0D9FD9BF-FB17-4DC9-BE3A-DF0E3576D8CA}"/>
                  </a:ext>
                </a:extLst>
              </p:cNvPr>
              <p:cNvGrpSpPr/>
              <p:nvPr/>
            </p:nvGrpSpPr>
            <p:grpSpPr>
              <a:xfrm>
                <a:off x="4827103" y="3802304"/>
                <a:ext cx="4103547" cy="1082578"/>
                <a:chOff x="3227868" y="1191113"/>
                <a:chExt cx="4841802" cy="1082578"/>
              </a:xfrm>
              <a:solidFill>
                <a:schemeClr val="accent1">
                  <a:lumMod val="20000"/>
                  <a:lumOff val="80000"/>
                </a:schemeClr>
              </a:solidFill>
            </p:grpSpPr>
            <p:sp>
              <p:nvSpPr>
                <p:cNvPr id="9" name="Pfeil: nach rechts 8">
                  <a:extLst>
                    <a:ext uri="{FF2B5EF4-FFF2-40B4-BE49-F238E27FC236}">
                      <a16:creationId xmlns:a16="http://schemas.microsoft.com/office/drawing/2014/main" id="{F694F407-D155-4565-B094-FF3DFF433989}"/>
                    </a:ext>
                  </a:extLst>
                </p:cNvPr>
                <p:cNvSpPr/>
                <p:nvPr/>
              </p:nvSpPr>
              <p:spPr>
                <a:xfrm>
                  <a:off x="3227868" y="1191113"/>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Pfeil: nach rechts 6">
                  <a:extLst>
                    <a:ext uri="{FF2B5EF4-FFF2-40B4-BE49-F238E27FC236}">
                      <a16:creationId xmlns:a16="http://schemas.microsoft.com/office/drawing/2014/main" id="{6BA87EBB-7895-4DB8-AD57-D8151EC451DA}"/>
                    </a:ext>
                  </a:extLst>
                </p:cNvPr>
                <p:cNvSpPr txBox="1"/>
                <p:nvPr/>
              </p:nvSpPr>
              <p:spPr>
                <a:xfrm>
                  <a:off x="3227868" y="1326435"/>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de-DE" sz="1800" kern="1200" dirty="0"/>
                    <a:t>   </a:t>
                  </a:r>
                  <a:r>
                    <a:rPr lang="de-DE" sz="1800" kern="1200" dirty="0" err="1"/>
                    <a:t>Make</a:t>
                  </a:r>
                  <a:r>
                    <a:rPr lang="de-DE" sz="1800" kern="1200" dirty="0"/>
                    <a:t> </a:t>
                  </a:r>
                  <a:r>
                    <a:rPr lang="de-DE" sz="1800" kern="1200" dirty="0" err="1"/>
                    <a:t>appropiate</a:t>
                  </a:r>
                  <a:r>
                    <a:rPr lang="de-DE" sz="1800" kern="1200" dirty="0"/>
                    <a:t> </a:t>
                  </a:r>
                  <a:r>
                    <a:rPr lang="de-DE" sz="1800" kern="1200" dirty="0" err="1"/>
                    <a:t>actions</a:t>
                  </a:r>
                  <a:r>
                    <a:rPr lang="de-DE" sz="1800" kern="1200" dirty="0"/>
                    <a:t> </a:t>
                  </a:r>
                  <a:r>
                    <a:rPr lang="de-DE" sz="1800" kern="1200" dirty="0" err="1"/>
                    <a:t>earlier</a:t>
                  </a:r>
                  <a:endParaRPr lang="de-DE" sz="1800" kern="1200" dirty="0"/>
                </a:p>
                <a:p>
                  <a:pPr marL="171450" lvl="1" indent="-171450" algn="l" defTabSz="800100">
                    <a:lnSpc>
                      <a:spcPct val="90000"/>
                    </a:lnSpc>
                    <a:spcBef>
                      <a:spcPct val="0"/>
                    </a:spcBef>
                    <a:spcAft>
                      <a:spcPct val="15000"/>
                    </a:spcAft>
                    <a:buNone/>
                  </a:pPr>
                  <a:r>
                    <a:rPr lang="de-DE" sz="1800" kern="1200" dirty="0">
                      <a:sym typeface="Wingdings" panose="05000000000000000000" pitchFamily="2" charset="2"/>
                    </a:rPr>
                    <a:t>    </a:t>
                  </a:r>
                  <a:r>
                    <a:rPr lang="de-DE" sz="1800" kern="1200" dirty="0" err="1"/>
                    <a:t>reduce</a:t>
                  </a:r>
                  <a:r>
                    <a:rPr lang="de-DE" sz="1800" kern="1200" dirty="0"/>
                    <a:t> </a:t>
                  </a:r>
                  <a:r>
                    <a:rPr lang="de-DE" sz="1800" kern="1200" dirty="0" err="1"/>
                    <a:t>number</a:t>
                  </a:r>
                  <a:r>
                    <a:rPr lang="de-DE" sz="1800" kern="1200" dirty="0"/>
                    <a:t> of adverse </a:t>
                  </a:r>
                  <a:r>
                    <a:rPr lang="de-DE" sz="1800" kern="1200" dirty="0" err="1"/>
                    <a:t>outcomes</a:t>
                  </a:r>
                  <a:r>
                    <a:rPr lang="de-DE" sz="1800" kern="1200" dirty="0"/>
                    <a:t> (e.g. TLF)</a:t>
                  </a:r>
                </a:p>
              </p:txBody>
            </p:sp>
          </p:grpSp>
        </p:grpSp>
        <p:pic>
          <p:nvPicPr>
            <p:cNvPr id="17" name="Grafik 16">
              <a:extLst>
                <a:ext uri="{FF2B5EF4-FFF2-40B4-BE49-F238E27FC236}">
                  <a16:creationId xmlns:a16="http://schemas.microsoft.com/office/drawing/2014/main" id="{22E18C09-057B-497D-8FAD-5D137AD0A80C}"/>
                </a:ext>
              </a:extLst>
            </p:cNvPr>
            <p:cNvPicPr>
              <a:picLocks noChangeAspect="1"/>
            </p:cNvPicPr>
            <p:nvPr/>
          </p:nvPicPr>
          <p:blipFill>
            <a:blip r:embed="rId8"/>
            <a:stretch>
              <a:fillRect/>
            </a:stretch>
          </p:blipFill>
          <p:spPr>
            <a:xfrm>
              <a:off x="3776523" y="4211052"/>
              <a:ext cx="274799" cy="347316"/>
            </a:xfrm>
            <a:prstGeom prst="rect">
              <a:avLst/>
            </a:prstGeom>
          </p:spPr>
        </p:pic>
        <p:pic>
          <p:nvPicPr>
            <p:cNvPr id="18" name="Grafik 17">
              <a:extLst>
                <a:ext uri="{FF2B5EF4-FFF2-40B4-BE49-F238E27FC236}">
                  <a16:creationId xmlns:a16="http://schemas.microsoft.com/office/drawing/2014/main" id="{B3232003-82DB-4571-AA7F-F842440221E8}"/>
                </a:ext>
              </a:extLst>
            </p:cNvPr>
            <p:cNvPicPr>
              <a:picLocks noChangeAspect="1"/>
            </p:cNvPicPr>
            <p:nvPr/>
          </p:nvPicPr>
          <p:blipFill>
            <a:blip r:embed="rId8"/>
            <a:stretch>
              <a:fillRect/>
            </a:stretch>
          </p:blipFill>
          <p:spPr>
            <a:xfrm>
              <a:off x="3776522" y="3040476"/>
              <a:ext cx="274799" cy="347316"/>
            </a:xfrm>
            <a:prstGeom prst="rect">
              <a:avLst/>
            </a:prstGeom>
          </p:spPr>
        </p:pic>
      </p:grpSp>
      <p:sp>
        <p:nvSpPr>
          <p:cNvPr id="16" name="Rechteck 15">
            <a:extLst>
              <a:ext uri="{FF2B5EF4-FFF2-40B4-BE49-F238E27FC236}">
                <a16:creationId xmlns:a16="http://schemas.microsoft.com/office/drawing/2014/main" id="{14A34811-7AC4-48C3-9C5E-5A7BEAA42EA1}"/>
              </a:ext>
            </a:extLst>
          </p:cNvPr>
          <p:cNvSpPr/>
          <p:nvPr/>
        </p:nvSpPr>
        <p:spPr>
          <a:xfrm>
            <a:off x="250825" y="4506137"/>
            <a:ext cx="8075028" cy="646331"/>
          </a:xfrm>
          <a:prstGeom prst="rect">
            <a:avLst/>
          </a:prstGeom>
        </p:spPr>
        <p:txBody>
          <a:bodyPr wrap="square">
            <a:spAutoFit/>
          </a:bodyPr>
          <a:lstStyle/>
          <a:p>
            <a:r>
              <a:rPr lang="en-US" b="1" dirty="0"/>
              <a:t>Supervised classification methods </a:t>
            </a:r>
            <a:r>
              <a:rPr lang="en-US" dirty="0"/>
              <a:t>and </a:t>
            </a:r>
            <a:r>
              <a:rPr lang="en-US" b="1" dirty="0"/>
              <a:t>“time to event” prediction </a:t>
            </a:r>
            <a:r>
              <a:rPr lang="en-US" dirty="0"/>
              <a:t>(Survival Analysis)</a:t>
            </a:r>
            <a:r>
              <a:rPr lang="en-US" b="1" dirty="0"/>
              <a:t> </a:t>
            </a:r>
            <a:endParaRPr lang="de-DE" b="1" dirty="0"/>
          </a:p>
        </p:txBody>
      </p:sp>
    </p:spTree>
    <p:extLst>
      <p:ext uri="{BB962C8B-B14F-4D97-AF65-F5344CB8AC3E}">
        <p14:creationId xmlns:p14="http://schemas.microsoft.com/office/powerpoint/2010/main" val="2176896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1504</Words>
  <Application>Microsoft Office PowerPoint</Application>
  <PresentationFormat>Bildschirmpräsentation (4:3)</PresentationFormat>
  <Paragraphs>154</Paragraphs>
  <Slides>8</Slides>
  <Notes>8</Notes>
  <HiddenSlides>3</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8</vt:i4>
      </vt:variant>
    </vt:vector>
  </HeadingPairs>
  <TitlesOfParts>
    <vt:vector size="15" baseType="lpstr">
      <vt:lpstr>Arial</vt:lpstr>
      <vt:lpstr>Calibri</vt:lpstr>
      <vt:lpstr>Helvetica</vt:lpstr>
      <vt:lpstr>Symbol</vt:lpstr>
      <vt:lpstr>Wingdings</vt:lpstr>
      <vt:lpstr>HelmholtzZentrum münchen</vt:lpstr>
      <vt:lpstr>think-cell Folie</vt:lpstr>
      <vt:lpstr>Prediction of Outcome for Angioplasty Surgery Patients</vt:lpstr>
      <vt:lpstr>My life</vt:lpstr>
      <vt:lpstr>Background - Motivation</vt:lpstr>
      <vt:lpstr>Data and Cohort</vt:lpstr>
      <vt:lpstr>Labels and “Point-of-View”</vt:lpstr>
      <vt:lpstr>Background - Motivation</vt:lpstr>
      <vt:lpstr>Dataset</vt:lpstr>
      <vt:lpstr>Study Question + Clinical Impact</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345</cp:revision>
  <cp:lastPrinted>2014-05-27T07:39:32Z</cp:lastPrinted>
  <dcterms:created xsi:type="dcterms:W3CDTF">2014-02-03T09:04:14Z</dcterms:created>
  <dcterms:modified xsi:type="dcterms:W3CDTF">2020-07-29T12:11:27Z</dcterms:modified>
</cp:coreProperties>
</file>