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81" r:id="rId2"/>
    <p:sldId id="286" r:id="rId3"/>
    <p:sldId id="288" r:id="rId4"/>
    <p:sldId id="297" r:id="rId5"/>
    <p:sldId id="296" r:id="rId6"/>
    <p:sldId id="294" r:id="rId7"/>
  </p:sldIdLst>
  <p:sldSz cx="9144000" cy="6858000" type="screen4x3"/>
  <p:notesSz cx="7315200" cy="9601200"/>
  <p:custDataLst>
    <p:tags r:id="rId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03A"/>
    <a:srgbClr val="FF2F65"/>
    <a:srgbClr val="095A99"/>
    <a:srgbClr val="F1CBC3"/>
    <a:srgbClr val="F29D89"/>
    <a:srgbClr val="E9342B"/>
    <a:srgbClr val="045799"/>
    <a:srgbClr val="005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9" autoAdjust="0"/>
    <p:restoredTop sz="71823" autoAdjust="0"/>
  </p:normalViewPr>
  <p:slideViewPr>
    <p:cSldViewPr snapToGrid="0" showGuides="1">
      <p:cViewPr>
        <p:scale>
          <a:sx n="80" d="100"/>
          <a:sy n="80" d="100"/>
        </p:scale>
        <p:origin x="2466" y="24"/>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9E2E6-BD1F-43AC-B238-C8408E025ECA}"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de-DE"/>
        </a:p>
      </dgm:t>
    </dgm:pt>
    <dgm:pt modelId="{896F5F90-E854-42C2-86D8-81AC9CDE6E8B}">
      <dgm:prSet phldrT="[Text]"/>
      <dgm:spPr/>
      <dgm:t>
        <a:bodyPr/>
        <a:lstStyle/>
        <a:p>
          <a:r>
            <a:rPr lang="de-DE" dirty="0"/>
            <a:t>New Input 1 (Baseline)</a:t>
          </a:r>
        </a:p>
      </dgm:t>
    </dgm:pt>
    <dgm:pt modelId="{36F1350E-6B95-4D90-ACFB-989FB5CF7A0E}" type="parTrans" cxnId="{82FAEE07-3DD6-4F84-AC9E-0ABAC78A02BE}">
      <dgm:prSet/>
      <dgm:spPr/>
      <dgm:t>
        <a:bodyPr/>
        <a:lstStyle/>
        <a:p>
          <a:endParaRPr lang="de-DE"/>
        </a:p>
      </dgm:t>
    </dgm:pt>
    <dgm:pt modelId="{EC3DDBC8-AE07-431A-8CF8-CA6FC22D2685}" type="sibTrans" cxnId="{82FAEE07-3DD6-4F84-AC9E-0ABAC78A02BE}">
      <dgm:prSet/>
      <dgm:spPr/>
      <dgm:t>
        <a:bodyPr/>
        <a:lstStyle/>
        <a:p>
          <a:endParaRPr lang="de-DE"/>
        </a:p>
      </dgm:t>
    </dgm:pt>
    <dgm:pt modelId="{CCB2E938-3D72-47DE-B37E-65B64B26A84E}">
      <dgm:prSet phldrT="[Text]" custT="1"/>
      <dgm:spPr>
        <a:solidFill>
          <a:schemeClr val="accent1">
            <a:lumMod val="60000"/>
            <a:lumOff val="40000"/>
            <a:alpha val="90000"/>
          </a:schemeClr>
        </a:solidFill>
      </dgm:spPr>
      <dgm:t>
        <a:bodyPr/>
        <a:lstStyle/>
        <a:p>
          <a:pPr algn="ctr">
            <a:buNone/>
          </a:pPr>
          <a:r>
            <a:rPr lang="de-DE" sz="1800" dirty="0"/>
            <a:t>   </a:t>
          </a:r>
        </a:p>
      </dgm:t>
    </dgm:pt>
    <dgm:pt modelId="{23734AEF-9408-4808-A37B-6C2104E7DE27}" type="parTrans" cxnId="{EF0BBDC7-A111-4995-833A-353E2356A928}">
      <dgm:prSet/>
      <dgm:spPr/>
      <dgm:t>
        <a:bodyPr/>
        <a:lstStyle/>
        <a:p>
          <a:endParaRPr lang="de-DE"/>
        </a:p>
      </dgm:t>
    </dgm:pt>
    <dgm:pt modelId="{375819D9-209F-4D0E-8DC2-A6D1C41F3DFB}" type="sibTrans" cxnId="{EF0BBDC7-A111-4995-833A-353E2356A928}">
      <dgm:prSet/>
      <dgm:spPr/>
      <dgm:t>
        <a:bodyPr/>
        <a:lstStyle/>
        <a:p>
          <a:endParaRPr lang="de-DE"/>
        </a:p>
      </dgm:t>
    </dgm:pt>
    <dgm:pt modelId="{D3E02016-71D5-42F4-8A9C-771C5982ED10}">
      <dgm:prSet phldrT="[Text]"/>
      <dgm:spPr/>
      <dgm:t>
        <a:bodyPr/>
        <a:lstStyle/>
        <a:p>
          <a:r>
            <a:rPr lang="de-DE" dirty="0"/>
            <a:t>New Input 2</a:t>
          </a:r>
        </a:p>
        <a:p>
          <a:r>
            <a:rPr lang="de-DE" dirty="0"/>
            <a:t>(Baseline + </a:t>
          </a:r>
          <a:r>
            <a:rPr lang="de-DE" dirty="0" err="1"/>
            <a:t>Procedural</a:t>
          </a:r>
          <a:r>
            <a:rPr lang="de-DE" dirty="0"/>
            <a:t> Information)</a:t>
          </a:r>
        </a:p>
      </dgm:t>
    </dgm:pt>
    <dgm:pt modelId="{2F5DF40A-D3D3-4E69-8983-97688D73440C}" type="parTrans" cxnId="{4E9CEE22-7282-4F36-829B-2F91A85B02AF}">
      <dgm:prSet/>
      <dgm:spPr/>
      <dgm:t>
        <a:bodyPr/>
        <a:lstStyle/>
        <a:p>
          <a:endParaRPr lang="de-DE"/>
        </a:p>
      </dgm:t>
    </dgm:pt>
    <dgm:pt modelId="{06FAFFB1-E5F8-4ED3-91B6-EFC849176E0C}" type="sibTrans" cxnId="{4E9CEE22-7282-4F36-829B-2F91A85B02AF}">
      <dgm:prSet/>
      <dgm:spPr/>
      <dgm:t>
        <a:bodyPr/>
        <a:lstStyle/>
        <a:p>
          <a:endParaRPr lang="de-DE"/>
        </a:p>
      </dgm:t>
    </dgm:pt>
    <dgm:pt modelId="{24C2704E-9D22-4DBF-8EFD-96D5EE74152E}">
      <dgm:prSet phldrT="[Text]" custT="1"/>
      <dgm:spPr>
        <a:solidFill>
          <a:schemeClr val="accent1">
            <a:lumMod val="60000"/>
            <a:lumOff val="40000"/>
            <a:alpha val="90000"/>
          </a:schemeClr>
        </a:solidFill>
      </dgm:spPr>
      <dgm:t>
        <a:bodyPr/>
        <a:lstStyle/>
        <a:p>
          <a:pPr algn="l">
            <a:buNone/>
          </a:pPr>
          <a:r>
            <a:rPr lang="de-DE" sz="1800" dirty="0"/>
            <a:t>   TLF</a:t>
          </a:r>
        </a:p>
      </dgm:t>
    </dgm:pt>
    <dgm:pt modelId="{332AB849-02A6-4510-B0D5-93D07FDE2F7D}" type="parTrans" cxnId="{F84E639A-FD43-415A-B27B-4D9594546C58}">
      <dgm:prSet/>
      <dgm:spPr/>
      <dgm:t>
        <a:bodyPr/>
        <a:lstStyle/>
        <a:p>
          <a:endParaRPr lang="de-DE"/>
        </a:p>
      </dgm:t>
    </dgm:pt>
    <dgm:pt modelId="{3BD3E5A9-05DD-42B9-8F30-BD28831344B3}" type="sibTrans" cxnId="{F84E639A-FD43-415A-B27B-4D9594546C58}">
      <dgm:prSet/>
      <dgm:spPr/>
      <dgm:t>
        <a:bodyPr/>
        <a:lstStyle/>
        <a:p>
          <a:endParaRPr lang="de-DE"/>
        </a:p>
      </dgm:t>
    </dgm:pt>
    <dgm:pt modelId="{F9030B63-93E6-4340-B0CD-FD8DB2671AC4}">
      <dgm:prSet phldrT="[Text]" custT="1"/>
      <dgm:spPr>
        <a:solidFill>
          <a:schemeClr val="accent1">
            <a:lumMod val="60000"/>
            <a:lumOff val="40000"/>
            <a:alpha val="90000"/>
          </a:schemeClr>
        </a:solidFill>
      </dgm:spPr>
      <dgm:t>
        <a:bodyPr/>
        <a:lstStyle/>
        <a:p>
          <a:pPr algn="l">
            <a:buNone/>
          </a:pPr>
          <a:r>
            <a:rPr lang="de-DE" sz="1800" dirty="0"/>
            <a:t>   TLF</a:t>
          </a:r>
        </a:p>
      </dgm:t>
    </dgm:pt>
    <dgm:pt modelId="{5DFE9DF7-0E89-4FA1-BA28-332DA36D9AB9}" type="sibTrans" cxnId="{E7F3C606-3E31-4794-A69E-D9C8FBA0D1C9}">
      <dgm:prSet/>
      <dgm:spPr/>
      <dgm:t>
        <a:bodyPr/>
        <a:lstStyle/>
        <a:p>
          <a:endParaRPr lang="de-DE"/>
        </a:p>
      </dgm:t>
    </dgm:pt>
    <dgm:pt modelId="{EA0D4BD2-D1F7-454F-93C1-2733F81D5511}" type="parTrans" cxnId="{E7F3C606-3E31-4794-A69E-D9C8FBA0D1C9}">
      <dgm:prSet/>
      <dgm:spPr/>
      <dgm:t>
        <a:bodyPr/>
        <a:lstStyle/>
        <a:p>
          <a:endParaRPr lang="de-DE"/>
        </a:p>
      </dgm:t>
    </dgm:pt>
    <dgm:pt modelId="{35C2421B-F135-4C0F-98A0-67523D215957}">
      <dgm:prSet phldrT="[Text]" custT="1"/>
      <dgm:spPr>
        <a:solidFill>
          <a:schemeClr val="accent1">
            <a:lumMod val="60000"/>
            <a:lumOff val="40000"/>
            <a:alpha val="90000"/>
          </a:schemeClr>
        </a:solidFill>
      </dgm:spPr>
      <dgm:t>
        <a:bodyPr/>
        <a:lstStyle/>
        <a:p>
          <a:pPr algn="l">
            <a:buNone/>
          </a:pPr>
          <a:endParaRPr lang="de-DE" sz="1800" dirty="0"/>
        </a:p>
      </dgm:t>
    </dgm:pt>
    <dgm:pt modelId="{D6ADA059-B188-4EFE-A2E9-AAAEFD1FA6B8}" type="parTrans" cxnId="{57659BDC-0B13-4C11-8223-0C18FF4E9B91}">
      <dgm:prSet/>
      <dgm:spPr/>
      <dgm:t>
        <a:bodyPr/>
        <a:lstStyle/>
        <a:p>
          <a:endParaRPr lang="de-DE"/>
        </a:p>
      </dgm:t>
    </dgm:pt>
    <dgm:pt modelId="{B2562955-66B7-4E9A-BB20-F77012929545}" type="sibTrans" cxnId="{57659BDC-0B13-4C11-8223-0C18FF4E9B91}">
      <dgm:prSet/>
      <dgm:spPr/>
      <dgm:t>
        <a:bodyPr/>
        <a:lstStyle/>
        <a:p>
          <a:endParaRPr lang="de-DE"/>
        </a:p>
      </dgm:t>
    </dgm:pt>
    <dgm:pt modelId="{8A96BADE-62B5-440D-A5D6-DAE9CD7938B4}" type="pres">
      <dgm:prSet presAssocID="{9779E2E6-BD1F-43AC-B238-C8408E025ECA}" presName="Name0" presStyleCnt="0">
        <dgm:presLayoutVars>
          <dgm:dir/>
          <dgm:animLvl val="lvl"/>
          <dgm:resizeHandles/>
        </dgm:presLayoutVars>
      </dgm:prSet>
      <dgm:spPr/>
    </dgm:pt>
    <dgm:pt modelId="{70A6668F-D8B4-444A-8598-302B18DAB6CE}" type="pres">
      <dgm:prSet presAssocID="{896F5F90-E854-42C2-86D8-81AC9CDE6E8B}" presName="linNode" presStyleCnt="0"/>
      <dgm:spPr/>
    </dgm:pt>
    <dgm:pt modelId="{BC8FC3B2-9373-4D5D-801F-F3187D011FEA}" type="pres">
      <dgm:prSet presAssocID="{896F5F90-E854-42C2-86D8-81AC9CDE6E8B}" presName="parentShp" presStyleLbl="node1" presStyleIdx="0" presStyleCnt="2" custScaleX="95448" custLinFactNeighborX="14" custLinFactNeighborY="-26">
        <dgm:presLayoutVars>
          <dgm:bulletEnabled val="1"/>
        </dgm:presLayoutVars>
      </dgm:prSet>
      <dgm:spPr/>
    </dgm:pt>
    <dgm:pt modelId="{30989DDB-370C-4632-A3DA-5A75223D14E1}" type="pres">
      <dgm:prSet presAssocID="{896F5F90-E854-42C2-86D8-81AC9CDE6E8B}" presName="childShp" presStyleLbl="bgAccFollowNode1" presStyleIdx="0" presStyleCnt="2" custScaleX="38603">
        <dgm:presLayoutVars>
          <dgm:bulletEnabled val="1"/>
        </dgm:presLayoutVars>
      </dgm:prSet>
      <dgm:spPr/>
    </dgm:pt>
    <dgm:pt modelId="{F1E34072-AF50-42B6-A4E0-D058BE8152EC}" type="pres">
      <dgm:prSet presAssocID="{EC3DDBC8-AE07-431A-8CF8-CA6FC22D2685}" presName="spacing" presStyleCnt="0"/>
      <dgm:spPr/>
    </dgm:pt>
    <dgm:pt modelId="{F634E6B9-C77A-49FA-AF24-4018BAC3DD6B}" type="pres">
      <dgm:prSet presAssocID="{D3E02016-71D5-42F4-8A9C-771C5982ED10}" presName="linNode" presStyleCnt="0"/>
      <dgm:spPr/>
    </dgm:pt>
    <dgm:pt modelId="{1AEBE0D3-3B19-4C3E-99AE-46999455F2A6}" type="pres">
      <dgm:prSet presAssocID="{D3E02016-71D5-42F4-8A9C-771C5982ED10}" presName="parentShp" presStyleLbl="node1" presStyleIdx="1" presStyleCnt="2" custScaleX="96912">
        <dgm:presLayoutVars>
          <dgm:bulletEnabled val="1"/>
        </dgm:presLayoutVars>
      </dgm:prSet>
      <dgm:spPr/>
    </dgm:pt>
    <dgm:pt modelId="{691C260B-96E1-45FC-8383-190DEFB8DF2B}" type="pres">
      <dgm:prSet presAssocID="{D3E02016-71D5-42F4-8A9C-771C5982ED10}" presName="childShp" presStyleLbl="bgAccFollowNode1" presStyleIdx="1" presStyleCnt="2" custScaleX="38098">
        <dgm:presLayoutVars>
          <dgm:bulletEnabled val="1"/>
        </dgm:presLayoutVars>
      </dgm:prSet>
      <dgm:spPr/>
    </dgm:pt>
  </dgm:ptLst>
  <dgm:cxnLst>
    <dgm:cxn modelId="{E7F3C606-3E31-4794-A69E-D9C8FBA0D1C9}" srcId="{896F5F90-E854-42C2-86D8-81AC9CDE6E8B}" destId="{F9030B63-93E6-4340-B0CD-FD8DB2671AC4}" srcOrd="1" destOrd="0" parTransId="{EA0D4BD2-D1F7-454F-93C1-2733F81D5511}" sibTransId="{5DFE9DF7-0E89-4FA1-BA28-332DA36D9AB9}"/>
    <dgm:cxn modelId="{82FAEE07-3DD6-4F84-AC9E-0ABAC78A02BE}" srcId="{9779E2E6-BD1F-43AC-B238-C8408E025ECA}" destId="{896F5F90-E854-42C2-86D8-81AC9CDE6E8B}" srcOrd="0" destOrd="0" parTransId="{36F1350E-6B95-4D90-ACFB-989FB5CF7A0E}" sibTransId="{EC3DDBC8-AE07-431A-8CF8-CA6FC22D2685}"/>
    <dgm:cxn modelId="{03E3341A-F970-40EA-87E2-3A13112A4377}" type="presOf" srcId="{24C2704E-9D22-4DBF-8EFD-96D5EE74152E}" destId="{691C260B-96E1-45FC-8383-190DEFB8DF2B}" srcOrd="0" destOrd="1" presId="urn:microsoft.com/office/officeart/2005/8/layout/vList6"/>
    <dgm:cxn modelId="{23F5081B-E386-42C0-9C3F-E51B270E5092}" type="presOf" srcId="{D3E02016-71D5-42F4-8A9C-771C5982ED10}" destId="{1AEBE0D3-3B19-4C3E-99AE-46999455F2A6}" srcOrd="0" destOrd="0" presId="urn:microsoft.com/office/officeart/2005/8/layout/vList6"/>
    <dgm:cxn modelId="{4E9CEE22-7282-4F36-829B-2F91A85B02AF}" srcId="{9779E2E6-BD1F-43AC-B238-C8408E025ECA}" destId="{D3E02016-71D5-42F4-8A9C-771C5982ED10}" srcOrd="1" destOrd="0" parTransId="{2F5DF40A-D3D3-4E69-8983-97688D73440C}" sibTransId="{06FAFFB1-E5F8-4ED3-91B6-EFC849176E0C}"/>
    <dgm:cxn modelId="{6313462E-DB57-4E15-A762-C830169F291C}" type="presOf" srcId="{896F5F90-E854-42C2-86D8-81AC9CDE6E8B}" destId="{BC8FC3B2-9373-4D5D-801F-F3187D011FEA}" srcOrd="0" destOrd="0" presId="urn:microsoft.com/office/officeart/2005/8/layout/vList6"/>
    <dgm:cxn modelId="{49C6616C-3120-41D5-B4C0-16863CC8E14F}" type="presOf" srcId="{F9030B63-93E6-4340-B0CD-FD8DB2671AC4}" destId="{30989DDB-370C-4632-A3DA-5A75223D14E1}" srcOrd="0" destOrd="1" presId="urn:microsoft.com/office/officeart/2005/8/layout/vList6"/>
    <dgm:cxn modelId="{F84E639A-FD43-415A-B27B-4D9594546C58}" srcId="{D3E02016-71D5-42F4-8A9C-771C5982ED10}" destId="{24C2704E-9D22-4DBF-8EFD-96D5EE74152E}" srcOrd="1" destOrd="0" parTransId="{332AB849-02A6-4510-B0D5-93D07FDE2F7D}" sibTransId="{3BD3E5A9-05DD-42B9-8F30-BD28831344B3}"/>
    <dgm:cxn modelId="{EF0BBDC7-A111-4995-833A-353E2356A928}" srcId="{896F5F90-E854-42C2-86D8-81AC9CDE6E8B}" destId="{CCB2E938-3D72-47DE-B37E-65B64B26A84E}" srcOrd="0" destOrd="0" parTransId="{23734AEF-9408-4808-A37B-6C2104E7DE27}" sibTransId="{375819D9-209F-4D0E-8DC2-A6D1C41F3DFB}"/>
    <dgm:cxn modelId="{B1DCB2DA-6AA5-41C0-BE1A-A9C003D2ACC9}" type="presOf" srcId="{CCB2E938-3D72-47DE-B37E-65B64B26A84E}" destId="{30989DDB-370C-4632-A3DA-5A75223D14E1}" srcOrd="0" destOrd="0" presId="urn:microsoft.com/office/officeart/2005/8/layout/vList6"/>
    <dgm:cxn modelId="{57659BDC-0B13-4C11-8223-0C18FF4E9B91}" srcId="{D3E02016-71D5-42F4-8A9C-771C5982ED10}" destId="{35C2421B-F135-4C0F-98A0-67523D215957}" srcOrd="0" destOrd="0" parTransId="{D6ADA059-B188-4EFE-A2E9-AAAEFD1FA6B8}" sibTransId="{B2562955-66B7-4E9A-BB20-F77012929545}"/>
    <dgm:cxn modelId="{7E46D1DE-54BF-4B71-B45F-5ECD5B566BF6}" type="presOf" srcId="{35C2421B-F135-4C0F-98A0-67523D215957}" destId="{691C260B-96E1-45FC-8383-190DEFB8DF2B}" srcOrd="0" destOrd="0" presId="urn:microsoft.com/office/officeart/2005/8/layout/vList6"/>
    <dgm:cxn modelId="{CD8DC0EC-B1EC-4AEF-A01C-C8CB239FFC38}" type="presOf" srcId="{9779E2E6-BD1F-43AC-B238-C8408E025ECA}" destId="{8A96BADE-62B5-440D-A5D6-DAE9CD7938B4}" srcOrd="0" destOrd="0" presId="urn:microsoft.com/office/officeart/2005/8/layout/vList6"/>
    <dgm:cxn modelId="{AEA105E7-9713-459C-A3C6-72D62C90FF54}" type="presParOf" srcId="{8A96BADE-62B5-440D-A5D6-DAE9CD7938B4}" destId="{70A6668F-D8B4-444A-8598-302B18DAB6CE}" srcOrd="0" destOrd="0" presId="urn:microsoft.com/office/officeart/2005/8/layout/vList6"/>
    <dgm:cxn modelId="{6B4A9210-60B8-4E66-B7BE-1378EBDFC60D}" type="presParOf" srcId="{70A6668F-D8B4-444A-8598-302B18DAB6CE}" destId="{BC8FC3B2-9373-4D5D-801F-F3187D011FEA}" srcOrd="0" destOrd="0" presId="urn:microsoft.com/office/officeart/2005/8/layout/vList6"/>
    <dgm:cxn modelId="{EF098076-7327-41D4-B971-5E7ED0BD5727}" type="presParOf" srcId="{70A6668F-D8B4-444A-8598-302B18DAB6CE}" destId="{30989DDB-370C-4632-A3DA-5A75223D14E1}" srcOrd="1" destOrd="0" presId="urn:microsoft.com/office/officeart/2005/8/layout/vList6"/>
    <dgm:cxn modelId="{DBBA4EAF-0699-4D41-92C2-63716A1BF461}" type="presParOf" srcId="{8A96BADE-62B5-440D-A5D6-DAE9CD7938B4}" destId="{F1E34072-AF50-42B6-A4E0-D058BE8152EC}" srcOrd="1" destOrd="0" presId="urn:microsoft.com/office/officeart/2005/8/layout/vList6"/>
    <dgm:cxn modelId="{B8377028-5A8A-424F-84F9-CDD2F479AF32}" type="presParOf" srcId="{8A96BADE-62B5-440D-A5D6-DAE9CD7938B4}" destId="{F634E6B9-C77A-49FA-AF24-4018BAC3DD6B}" srcOrd="2" destOrd="0" presId="urn:microsoft.com/office/officeart/2005/8/layout/vList6"/>
    <dgm:cxn modelId="{E69C70E2-488D-4D47-BE27-0720D58B9049}" type="presParOf" srcId="{F634E6B9-C77A-49FA-AF24-4018BAC3DD6B}" destId="{1AEBE0D3-3B19-4C3E-99AE-46999455F2A6}" srcOrd="0" destOrd="0" presId="urn:microsoft.com/office/officeart/2005/8/layout/vList6"/>
    <dgm:cxn modelId="{E2A338F9-88B2-4E56-B9CC-7F8C603E2A1B}" type="presParOf" srcId="{F634E6B9-C77A-49FA-AF24-4018BAC3DD6B}" destId="{691C260B-96E1-45FC-8383-190DEFB8DF2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9DDB-370C-4632-A3DA-5A75223D14E1}">
      <dsp:nvSpPr>
        <dsp:cNvPr id="0" name=""/>
        <dsp:cNvSpPr/>
      </dsp:nvSpPr>
      <dsp:spPr>
        <a:xfrm>
          <a:off x="4218613" y="277"/>
          <a:ext cx="1699059" cy="1082578"/>
        </a:xfrm>
        <a:prstGeom prst="rightArrow">
          <a:avLst>
            <a:gd name="adj1" fmla="val 75000"/>
            <a:gd name="adj2" fmla="val 50000"/>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None/>
          </a:pPr>
          <a:r>
            <a:rPr lang="de-DE" sz="1800" kern="1200" dirty="0"/>
            <a:t>   </a:t>
          </a:r>
        </a:p>
        <a:p>
          <a:pPr marL="171450" lvl="1" indent="-171450" algn="l" defTabSz="800100">
            <a:lnSpc>
              <a:spcPct val="90000"/>
            </a:lnSpc>
            <a:spcBef>
              <a:spcPct val="0"/>
            </a:spcBef>
            <a:spcAft>
              <a:spcPct val="15000"/>
            </a:spcAft>
            <a:buNone/>
          </a:pPr>
          <a:r>
            <a:rPr lang="de-DE" sz="1800" kern="1200" dirty="0"/>
            <a:t>   TLF</a:t>
          </a:r>
        </a:p>
      </dsp:txBody>
      <dsp:txXfrm>
        <a:off x="4218613" y="135599"/>
        <a:ext cx="1293092" cy="811934"/>
      </dsp:txXfrm>
    </dsp:sp>
    <dsp:sp modelId="{BC8FC3B2-9373-4D5D-801F-F3187D011FEA}">
      <dsp:nvSpPr>
        <dsp:cNvPr id="0" name=""/>
        <dsp:cNvSpPr/>
      </dsp:nvSpPr>
      <dsp:spPr>
        <a:xfrm>
          <a:off x="1418552" y="0"/>
          <a:ext cx="2800676" cy="1082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2000" kern="1200" dirty="0"/>
            <a:t>New Input 1 (Baseline)</a:t>
          </a:r>
        </a:p>
      </dsp:txBody>
      <dsp:txXfrm>
        <a:off x="1471399" y="52847"/>
        <a:ext cx="2694982" cy="976884"/>
      </dsp:txXfrm>
    </dsp:sp>
    <dsp:sp modelId="{691C260B-96E1-45FC-8383-190DEFB8DF2B}">
      <dsp:nvSpPr>
        <dsp:cNvPr id="0" name=""/>
        <dsp:cNvSpPr/>
      </dsp:nvSpPr>
      <dsp:spPr>
        <a:xfrm>
          <a:off x="4251205" y="1191113"/>
          <a:ext cx="1676832" cy="1082578"/>
        </a:xfrm>
        <a:prstGeom prst="rightArrow">
          <a:avLst>
            <a:gd name="adj1" fmla="val 75000"/>
            <a:gd name="adj2" fmla="val 50000"/>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endParaRPr lang="de-DE" sz="1800" kern="1200" dirty="0"/>
        </a:p>
        <a:p>
          <a:pPr marL="171450" lvl="1" indent="-171450" algn="l" defTabSz="800100">
            <a:lnSpc>
              <a:spcPct val="90000"/>
            </a:lnSpc>
            <a:spcBef>
              <a:spcPct val="0"/>
            </a:spcBef>
            <a:spcAft>
              <a:spcPct val="15000"/>
            </a:spcAft>
            <a:buNone/>
          </a:pPr>
          <a:r>
            <a:rPr lang="de-DE" sz="1800" kern="1200" dirty="0"/>
            <a:t>   TLF</a:t>
          </a:r>
        </a:p>
      </dsp:txBody>
      <dsp:txXfrm>
        <a:off x="4251205" y="1326435"/>
        <a:ext cx="1270865" cy="811934"/>
      </dsp:txXfrm>
    </dsp:sp>
    <dsp:sp modelId="{1AEBE0D3-3B19-4C3E-99AE-46999455F2A6}">
      <dsp:nvSpPr>
        <dsp:cNvPr id="0" name=""/>
        <dsp:cNvSpPr/>
      </dsp:nvSpPr>
      <dsp:spPr>
        <a:xfrm>
          <a:off x="1407571" y="1191113"/>
          <a:ext cx="2843634" cy="1082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2000" kern="1200" dirty="0"/>
            <a:t>New Input 2</a:t>
          </a:r>
        </a:p>
        <a:p>
          <a:pPr marL="0" lvl="0" indent="0" algn="ctr" defTabSz="889000">
            <a:lnSpc>
              <a:spcPct val="90000"/>
            </a:lnSpc>
            <a:spcBef>
              <a:spcPct val="0"/>
            </a:spcBef>
            <a:spcAft>
              <a:spcPct val="35000"/>
            </a:spcAft>
            <a:buNone/>
          </a:pPr>
          <a:r>
            <a:rPr lang="de-DE" sz="2000" kern="1200" dirty="0"/>
            <a:t>(Baseline + </a:t>
          </a:r>
          <a:r>
            <a:rPr lang="de-DE" sz="2000" kern="1200" dirty="0" err="1"/>
            <a:t>Procedural</a:t>
          </a:r>
          <a:r>
            <a:rPr lang="de-DE" sz="2000" kern="1200" dirty="0"/>
            <a:t> Information)</a:t>
          </a:r>
        </a:p>
      </dsp:txBody>
      <dsp:txXfrm>
        <a:off x="1460418" y="1243960"/>
        <a:ext cx="2737940" cy="97688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10.07.2020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Introduce</a:t>
            </a:r>
            <a:r>
              <a:rPr lang="de-DE" dirty="0"/>
              <a:t> </a:t>
            </a:r>
            <a:r>
              <a:rPr lang="de-DE" dirty="0" err="1"/>
              <a:t>myself</a:t>
            </a:r>
            <a:r>
              <a:rPr lang="de-DE" dirty="0"/>
              <a:t>,</a:t>
            </a:r>
          </a:p>
          <a:p>
            <a:r>
              <a:rPr lang="de-DE" dirty="0"/>
              <a:t>Talk </a:t>
            </a:r>
            <a:r>
              <a:rPr lang="de-DE" dirty="0" err="1"/>
              <a:t>short</a:t>
            </a:r>
            <a:r>
              <a:rPr lang="de-DE" dirty="0"/>
              <a:t> </a:t>
            </a:r>
            <a:r>
              <a:rPr lang="de-DE" dirty="0" err="1"/>
              <a:t>about</a:t>
            </a:r>
            <a:r>
              <a:rPr lang="de-DE" dirty="0"/>
              <a:t> </a:t>
            </a:r>
            <a:r>
              <a:rPr lang="de-DE" dirty="0" err="1"/>
              <a:t>project</a:t>
            </a:r>
            <a:r>
              <a:rPr lang="de-DE" dirty="0"/>
              <a:t>:</a:t>
            </a:r>
          </a:p>
          <a:p>
            <a:r>
              <a:rPr lang="de-DE" dirty="0"/>
              <a:t>- 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technology (e.g. first German pacemaker, first implantable </a:t>
            </a:r>
            <a:r>
              <a:rPr lang="en-US" sz="1200" b="0" i="0" u="none" strike="noStrike" kern="1200" dirty="0" err="1">
                <a:solidFill>
                  <a:schemeClr val="tx1"/>
                </a:solidFill>
                <a:effectLst/>
                <a:latin typeface="+mn-lt"/>
                <a:ea typeface="+mn-ea"/>
                <a:cs typeface="+mn-cs"/>
              </a:rPr>
              <a:t>defibriliators</a:t>
            </a:r>
            <a:r>
              <a:rPr lang="en-US" sz="1200" b="0" i="0" u="none" strike="noStrike" kern="1200" dirty="0">
                <a:solidFill>
                  <a:schemeClr val="tx1"/>
                </a:solidFill>
                <a:effectLst/>
                <a:latin typeface="+mn-lt"/>
                <a:ea typeface="+mn-ea"/>
                <a:cs typeface="+mn-cs"/>
              </a:rPr>
              <a:t>, developed </a:t>
            </a:r>
            <a:r>
              <a:rPr lang="de-DE" dirty="0" err="1"/>
              <a:t>today's</a:t>
            </a:r>
            <a:r>
              <a:rPr lang="de-DE" dirty="0"/>
              <a:t> </a:t>
            </a:r>
            <a:r>
              <a:rPr lang="en-US" sz="1200" b="0" i="0" u="none" strike="noStrike" kern="1200" dirty="0">
                <a:solidFill>
                  <a:schemeClr val="tx1"/>
                </a:solidFill>
                <a:effectLst/>
                <a:latin typeface="+mn-lt"/>
                <a:ea typeface="+mn-ea"/>
                <a:cs typeface="+mn-cs"/>
              </a:rPr>
              <a:t> “gold standard” stent in the treatment for CAD)</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Your heart’s arteries can become blocked or narrowed from a buildup of cholesterol, cells or other substances (plaque). This can reduce blood flow to your heart and cause chest discomfort. Sometimes a blood clot can suddenly form or get worse and completely block blood flow, leading to a heart attack.</a:t>
            </a:r>
          </a:p>
          <a:p>
            <a:r>
              <a:rPr lang="en-US" dirty="0"/>
              <a:t>Angioplasty opens blocked arteries and restores normal blood flow to your heart muscle by </a:t>
            </a:r>
            <a:r>
              <a:rPr lang="de-DE" sz="1200" b="0" i="0" kern="1200" dirty="0" err="1">
                <a:solidFill>
                  <a:schemeClr val="tx1"/>
                </a:solidFill>
                <a:effectLst/>
                <a:latin typeface="+mn-lt"/>
                <a:ea typeface="+mn-ea"/>
                <a:cs typeface="+mn-cs"/>
              </a:rPr>
              <a:t>inflating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baloon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catheter</a:t>
            </a:r>
            <a:r>
              <a:rPr lang="de-D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stent may then be placed in this blocked area along with the balloon catheter. It expands when the balloon is inflated. The stent is left there to help keep the artery open.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Limitations:</a:t>
            </a:r>
          </a:p>
          <a:p>
            <a:pPr marL="171450" indent="-171450">
              <a:buFontTx/>
              <a:buChar char="-"/>
            </a:pPr>
            <a:r>
              <a:rPr lang="en-US" sz="1200" b="0" i="0" kern="1200" dirty="0">
                <a:solidFill>
                  <a:schemeClr val="tx1"/>
                </a:solidFill>
                <a:effectLst/>
                <a:latin typeface="+mn-lt"/>
                <a:ea typeface="+mn-ea"/>
                <a:cs typeface="+mn-cs"/>
              </a:rPr>
              <a:t>thrombosis: </a:t>
            </a:r>
            <a:r>
              <a:rPr lang="en-US" sz="1200" b="0" i="0" u="none" strike="noStrike" kern="1200" dirty="0">
                <a:solidFill>
                  <a:schemeClr val="tx1"/>
                </a:solidFill>
                <a:effectLst/>
                <a:latin typeface="+mn-lt"/>
                <a:ea typeface="+mn-ea"/>
                <a:cs typeface="+mn-cs"/>
              </a:rPr>
              <a:t>acute thrombotic occlusion of an artery within an implanted stent which occurs suddenly </a:t>
            </a:r>
            <a:r>
              <a:rPr lang="en-US" sz="1200" b="0" i="0" u="none" strike="noStrike" kern="1200" dirty="0">
                <a:solidFill>
                  <a:schemeClr val="tx1"/>
                </a:solidFill>
                <a:effectLst/>
                <a:latin typeface="+mn-lt"/>
                <a:ea typeface="+mn-ea"/>
                <a:cs typeface="+mn-cs"/>
                <a:sym typeface="Wingdings" panose="05000000000000000000" pitchFamily="2" charset="2"/>
              </a:rPr>
              <a:t> </a:t>
            </a:r>
            <a:r>
              <a:rPr lang="en-US" sz="1200" b="0" i="0" u="none" strike="noStrike" kern="1200" dirty="0">
                <a:solidFill>
                  <a:schemeClr val="tx1"/>
                </a:solidFill>
                <a:effectLst/>
                <a:latin typeface="+mn-lt"/>
                <a:ea typeface="+mn-ea"/>
                <a:cs typeface="+mn-cs"/>
              </a:rPr>
              <a:t>sudden circulatory disorder and is therefore a potentially life-threatening event</a:t>
            </a:r>
          </a:p>
          <a:p>
            <a:pPr marL="171450" indent="-171450">
              <a:buFontTx/>
              <a:buChar char="-"/>
            </a:pPr>
            <a:r>
              <a:rPr lang="en-US" sz="1200" b="0" i="0" u="none" strike="noStrike" kern="1200" dirty="0">
                <a:solidFill>
                  <a:schemeClr val="tx1"/>
                </a:solidFill>
                <a:effectLst/>
                <a:latin typeface="+mn-lt"/>
                <a:ea typeface="+mn-ea"/>
                <a:cs typeface="+mn-cs"/>
              </a:rPr>
              <a:t>Restenosis: R</a:t>
            </a:r>
            <a:r>
              <a:rPr lang="de-DE" sz="1200" b="0" i="0" u="none" strike="noStrike" kern="1200" dirty="0">
                <a:solidFill>
                  <a:schemeClr val="tx1"/>
                </a:solidFill>
                <a:effectLst/>
                <a:latin typeface="+mn-lt"/>
                <a:ea typeface="+mn-ea"/>
                <a:cs typeface="+mn-cs"/>
              </a:rPr>
              <a:t>e-</a:t>
            </a:r>
            <a:r>
              <a:rPr lang="de-DE" sz="1200" b="0" i="0" u="none" strike="noStrike" kern="1200" dirty="0" err="1">
                <a:solidFill>
                  <a:schemeClr val="tx1"/>
                </a:solidFill>
                <a:effectLst/>
                <a:latin typeface="+mn-lt"/>
                <a:ea typeface="+mn-ea"/>
                <a:cs typeface="+mn-cs"/>
              </a:rPr>
              <a:t>narrowing</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vessel</a:t>
            </a:r>
            <a:r>
              <a:rPr lang="de-DE" sz="1200" b="0" i="0" u="none" strike="noStrike" kern="1200" dirty="0">
                <a:solidFill>
                  <a:schemeClr val="tx1"/>
                </a:solidFill>
                <a:effectLst/>
                <a:latin typeface="+mn-lt"/>
                <a:ea typeface="+mn-ea"/>
                <a:cs typeface="+mn-cs"/>
              </a:rPr>
              <a:t> (procedure </a:t>
            </a:r>
            <a:r>
              <a:rPr lang="de-DE" sz="1200" b="0" i="0" u="none" strike="noStrike" kern="1200" dirty="0" err="1">
                <a:solidFill>
                  <a:schemeClr val="tx1"/>
                </a:solidFill>
                <a:effectLst/>
                <a:latin typeface="+mn-lt"/>
                <a:ea typeface="+mn-ea"/>
                <a:cs typeface="+mn-cs"/>
              </a:rPr>
              <a:t>without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success</a:t>
            </a:r>
            <a:r>
              <a:rPr lang="de-DE" sz="1200" b="0" i="0" u="none" strike="noStrike"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kern="1200" dirty="0">
                <a:solidFill>
                  <a:schemeClr val="tx1"/>
                </a:solidFill>
                <a:latin typeface="+mn-lt"/>
                <a:ea typeface="+mn-ea"/>
                <a:cs typeface="+mn-cs"/>
              </a:rPr>
              <a:t>TLF = composite of cardiac death, target vessel  Myocardial Infarction, CABG and clinically driven Target Lesion Revascularization </a:t>
            </a:r>
            <a:endParaRPr lang="de-DE" dirty="0"/>
          </a:p>
          <a:p>
            <a:pPr marL="171450" indent="-171450">
              <a:buFontTx/>
              <a:buChar cha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DES’s:</a:t>
            </a:r>
          </a:p>
          <a:p>
            <a:r>
              <a:rPr lang="en-US" sz="1200" b="0" i="0" kern="1200" dirty="0">
                <a:solidFill>
                  <a:schemeClr val="tx1"/>
                </a:solidFill>
                <a:effectLst/>
                <a:latin typeface="+mn-lt"/>
                <a:ea typeface="+mn-ea"/>
                <a:cs typeface="+mn-cs"/>
              </a:rPr>
              <a:t>Stent coated antiproliferative drug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leading to a significant reduction of restenosis rate. They can’t overcome the issue of late (&gt;30 days) and very late (&gt;12 month) stent thrombosis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BRS:</a:t>
            </a:r>
          </a:p>
          <a:p>
            <a:r>
              <a:rPr lang="en-US" sz="1200" b="0" i="0" kern="1200" dirty="0">
                <a:solidFill>
                  <a:schemeClr val="tx1"/>
                </a:solidFill>
                <a:effectLst/>
                <a:latin typeface="+mn-lt"/>
                <a:ea typeface="+mn-ea"/>
                <a:cs typeface="+mn-cs"/>
              </a:rPr>
              <a:t>Studies have shown that the most critical period of vessel healing is largely complete by approximately three to nine month. Therefore, the goal of a bioresorbable or “temporary” stent is to fully support the vessel during this critical period, and then resorb from the body when it is no longer needed.</a:t>
            </a: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a:t>
            </a:r>
            <a:r>
              <a:rPr lang="de-DE" dirty="0" err="1"/>
              <a:t>patient</a:t>
            </a:r>
            <a:r>
              <a:rPr lang="de-DE" dirty="0"/>
              <a: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third</a:t>
            </a:r>
            <a:r>
              <a:rPr lang="de-DE" dirty="0"/>
              <a:t> </a:t>
            </a:r>
            <a:r>
              <a:rPr lang="de-DE" dirty="0" err="1"/>
              <a:t>study</a:t>
            </a:r>
            <a:r>
              <a:rPr lang="de-DE" dirty="0"/>
              <a:t> </a:t>
            </a:r>
            <a:r>
              <a:rPr lang="de-DE" dirty="0" err="1"/>
              <a:t>regarding</a:t>
            </a:r>
            <a:r>
              <a:rPr lang="de-DE" dirty="0"/>
              <a:t> </a:t>
            </a:r>
            <a:r>
              <a:rPr lang="de-DE" dirty="0" err="1"/>
              <a:t>Biotroniks</a:t>
            </a:r>
            <a:r>
              <a:rPr lang="de-DE" dirty="0"/>
              <a:t> </a:t>
            </a:r>
            <a:r>
              <a:rPr lang="de-DE" dirty="0" err="1"/>
              <a:t>bioresorbable</a:t>
            </a:r>
            <a:r>
              <a:rPr lang="de-DE" dirty="0"/>
              <a:t> </a:t>
            </a:r>
            <a:r>
              <a:rPr lang="de-DE" dirty="0" err="1"/>
              <a:t>stent</a:t>
            </a:r>
            <a:r>
              <a:rPr lang="de-DE" dirty="0"/>
              <a:t> Magmaris. CE </a:t>
            </a:r>
            <a:r>
              <a:rPr lang="de-DE" dirty="0" err="1"/>
              <a:t>certified</a:t>
            </a:r>
            <a:r>
              <a:rPr lang="de-DE" dirty="0"/>
              <a:t> </a:t>
            </a:r>
            <a:r>
              <a:rPr lang="de-DE" dirty="0" err="1"/>
              <a:t>since</a:t>
            </a:r>
            <a:r>
              <a:rPr lang="de-DE" dirty="0"/>
              <a:t> June 2016, but not </a:t>
            </a:r>
            <a:r>
              <a:rPr lang="de-DE" dirty="0" err="1"/>
              <a:t>widley</a:t>
            </a:r>
            <a:r>
              <a:rPr lang="de-DE" dirty="0"/>
              <a:t> </a:t>
            </a:r>
            <a:r>
              <a:rPr lang="de-DE" dirty="0" err="1"/>
              <a:t>used</a:t>
            </a:r>
            <a:r>
              <a:rPr lang="de-DE" dirty="0"/>
              <a:t> at </a:t>
            </a:r>
            <a:r>
              <a:rPr lang="de-DE" dirty="0" err="1"/>
              <a:t>the</a:t>
            </a:r>
            <a:r>
              <a:rPr lang="de-DE" dirty="0"/>
              <a:t> </a:t>
            </a:r>
            <a:r>
              <a:rPr lang="de-DE" dirty="0" err="1"/>
              <a:t>moment</a:t>
            </a:r>
            <a:r>
              <a:rPr lang="de-DE" dirty="0"/>
              <a:t> </a:t>
            </a:r>
            <a:r>
              <a:rPr lang="de-DE" dirty="0" err="1"/>
              <a:t>because</a:t>
            </a:r>
            <a:r>
              <a:rPr lang="de-DE" dirty="0"/>
              <a:t> of negative </a:t>
            </a:r>
            <a:r>
              <a:rPr lang="de-DE" dirty="0" err="1"/>
              <a:t>results</a:t>
            </a:r>
            <a:r>
              <a:rPr lang="de-DE" dirty="0"/>
              <a:t> of an BRS from </a:t>
            </a:r>
            <a:r>
              <a:rPr lang="de-DE" dirty="0" err="1"/>
              <a:t>another</a:t>
            </a:r>
            <a:r>
              <a:rPr lang="de-DE" dirty="0"/>
              <a:t> </a:t>
            </a:r>
            <a:r>
              <a:rPr lang="de-DE" dirty="0" err="1"/>
              <a:t>company</a:t>
            </a:r>
            <a:r>
              <a:rPr lang="de-DE" dirty="0"/>
              <a:t> </a:t>
            </a:r>
            <a:r>
              <a:rPr lang="de-DE" dirty="0">
                <a:sym typeface="Wingdings" panose="05000000000000000000" pitchFamily="2" charset="2"/>
              </a:rPr>
              <a:t> </a:t>
            </a:r>
            <a:r>
              <a:rPr lang="de-DE" dirty="0" err="1">
                <a:sym typeface="Wingdings" panose="05000000000000000000" pitchFamily="2" charset="2"/>
              </a:rPr>
              <a:t>uncertainity</a:t>
            </a:r>
            <a:r>
              <a:rPr lang="de-DE" dirty="0">
                <a:sym typeface="Wingdings" panose="05000000000000000000" pitchFamily="2" charset="2"/>
              </a:rPr>
              <a:t> </a:t>
            </a:r>
            <a:r>
              <a:rPr lang="de-DE" dirty="0" err="1">
                <a:sym typeface="Wingdings" panose="05000000000000000000" pitchFamily="2" charset="2"/>
              </a:rPr>
              <a:t>regarding</a:t>
            </a:r>
            <a:r>
              <a:rPr lang="de-DE" dirty="0">
                <a:sym typeface="Wingdings" panose="05000000000000000000" pitchFamily="2" charset="2"/>
              </a:rPr>
              <a:t> </a:t>
            </a:r>
            <a:r>
              <a:rPr lang="de-DE" dirty="0" err="1">
                <a:sym typeface="Wingdings" panose="05000000000000000000" pitchFamily="2" charset="2"/>
              </a:rPr>
              <a:t>safety</a:t>
            </a:r>
            <a:r>
              <a:rPr lang="de-DE" dirty="0">
                <a:sym typeface="Wingdings" panose="05000000000000000000" pitchFamily="2" charset="2"/>
              </a:rPr>
              <a:t> and </a:t>
            </a:r>
            <a:r>
              <a:rPr lang="de-DE" dirty="0" err="1">
                <a:sym typeface="Wingdings" panose="05000000000000000000" pitchFamily="2" charset="2"/>
              </a:rPr>
              <a:t>peformance</a:t>
            </a:r>
            <a:r>
              <a:rPr lang="de-DE" dirty="0">
                <a:sym typeface="Wingdings" panose="05000000000000000000" pitchFamily="2" charset="2"/>
              </a:rPr>
              <a:t> of BRS in </a:t>
            </a:r>
            <a:r>
              <a:rPr lang="de-DE" dirty="0" err="1">
                <a:sym typeface="Wingdings" panose="05000000000000000000" pitchFamily="2" charset="2"/>
              </a:rPr>
              <a:t>general</a:t>
            </a:r>
            <a:r>
              <a:rPr lang="de-DE" dirty="0">
                <a:sym typeface="Wingdings" panose="05000000000000000000" pitchFamily="2" charset="2"/>
              </a:rPr>
              <a:t>. </a:t>
            </a:r>
            <a:r>
              <a:rPr lang="de-DE" dirty="0" err="1">
                <a:sym typeface="Wingdings" panose="05000000000000000000" pitchFamily="2" charset="2"/>
              </a:rPr>
              <a:t>Phyisians</a:t>
            </a:r>
            <a:r>
              <a:rPr lang="de-DE" dirty="0">
                <a:sym typeface="Wingdings" panose="05000000000000000000" pitchFamily="2" charset="2"/>
              </a:rPr>
              <a:t> </a:t>
            </a:r>
            <a:r>
              <a:rPr lang="de-DE" dirty="0" err="1">
                <a:sym typeface="Wingdings" panose="05000000000000000000" pitchFamily="2" charset="2"/>
              </a:rPr>
              <a:t>could</a:t>
            </a:r>
            <a:r>
              <a:rPr lang="de-DE" dirty="0">
                <a:sym typeface="Wingdings" panose="05000000000000000000" pitchFamily="2" charset="2"/>
              </a:rPr>
              <a:t> </a:t>
            </a:r>
            <a:r>
              <a:rPr lang="de-DE" dirty="0" err="1">
                <a:sym typeface="Wingdings" panose="05000000000000000000" pitchFamily="2" charset="2"/>
              </a:rPr>
              <a:t>use</a:t>
            </a:r>
            <a:r>
              <a:rPr lang="de-DE" dirty="0">
                <a:sym typeface="Wingdings" panose="05000000000000000000" pitchFamily="2" charset="2"/>
              </a:rPr>
              <a:t> Magmaris, but </a:t>
            </a:r>
            <a:r>
              <a:rPr lang="de-DE" dirty="0" err="1">
                <a:sym typeface="Wingdings" panose="05000000000000000000" pitchFamily="2" charset="2"/>
              </a:rPr>
              <a:t>there</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recommendation</a:t>
            </a:r>
            <a:r>
              <a:rPr lang="de-DE" dirty="0">
                <a:sym typeface="Wingdings" panose="05000000000000000000" pitchFamily="2" charset="2"/>
              </a:rPr>
              <a:t> not to do it.</a:t>
            </a:r>
          </a:p>
          <a:p>
            <a:endParaRPr lang="de-DE" dirty="0">
              <a:sym typeface="Wingdings" panose="05000000000000000000" pitchFamily="2" charset="2"/>
            </a:endParaRPr>
          </a:p>
          <a:p>
            <a:r>
              <a:rPr lang="de-DE" dirty="0" err="1">
                <a:sym typeface="Wingdings" panose="05000000000000000000" pitchFamily="2" charset="2"/>
              </a:rPr>
              <a:t>Biosolve</a:t>
            </a:r>
            <a:r>
              <a:rPr lang="de-DE" dirty="0">
                <a:sym typeface="Wingdings" panose="05000000000000000000" pitchFamily="2" charset="2"/>
              </a:rPr>
              <a:t> IV:</a:t>
            </a:r>
          </a:p>
          <a:p>
            <a:r>
              <a:rPr lang="de-DE" sz="1200" b="0" i="0" u="none" strike="noStrike" kern="1200" dirty="0" err="1">
                <a:solidFill>
                  <a:schemeClr val="tx1"/>
                </a:solidFill>
                <a:effectLst/>
                <a:latin typeface="+mn-lt"/>
                <a:ea typeface="+mn-ea"/>
                <a:cs typeface="+mn-cs"/>
              </a:rPr>
              <a:t>prospective</a:t>
            </a:r>
            <a:r>
              <a:rPr lang="de-DE" sz="1200" b="0" i="0" u="none" strike="noStrike" kern="1200" dirty="0">
                <a:solidFill>
                  <a:schemeClr val="tx1"/>
                </a:solidFill>
                <a:effectLst/>
                <a:latin typeface="+mn-lt"/>
                <a:ea typeface="+mn-ea"/>
                <a:cs typeface="+mn-cs"/>
              </a:rPr>
              <a:t>, single-arm, multi-</a:t>
            </a:r>
            <a:r>
              <a:rPr lang="de-DE" sz="1200" b="0" i="0" u="none" strike="noStrike" kern="1200" dirty="0" err="1">
                <a:solidFill>
                  <a:schemeClr val="tx1"/>
                </a:solidFill>
                <a:effectLst/>
                <a:latin typeface="+mn-lt"/>
                <a:ea typeface="+mn-ea"/>
                <a:cs typeface="+mn-cs"/>
              </a:rPr>
              <a:t>centric</a:t>
            </a:r>
            <a:r>
              <a:rPr lang="de-DE" sz="1200" b="0" i="0" u="none" strike="noStrike" kern="1200" dirty="0">
                <a:solidFill>
                  <a:schemeClr val="tx1"/>
                </a:solidFill>
                <a:effectLst/>
                <a:latin typeface="+mn-lt"/>
                <a:ea typeface="+mn-ea"/>
                <a:cs typeface="+mn-cs"/>
              </a:rPr>
              <a:t>, open </a:t>
            </a:r>
            <a:r>
              <a:rPr lang="de-DE" sz="1200" b="0" i="0" u="none" strike="noStrike" kern="1200" dirty="0" err="1">
                <a:solidFill>
                  <a:schemeClr val="tx1"/>
                </a:solidFill>
                <a:effectLst/>
                <a:latin typeface="+mn-lt"/>
                <a:ea typeface="+mn-ea"/>
                <a:cs typeface="+mn-cs"/>
              </a:rPr>
              <a:t>label</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registry</a:t>
            </a:r>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Study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goal</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reached</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nearly</a:t>
            </a:r>
            <a:r>
              <a:rPr lang="de-DE" sz="1200" b="0" i="0" u="none" strike="noStrike" kern="1200" dirty="0">
                <a:solidFill>
                  <a:schemeClr val="tx1"/>
                </a:solidFill>
                <a:effectLst/>
                <a:latin typeface="+mn-lt"/>
                <a:ea typeface="+mn-ea"/>
                <a:cs typeface="+mn-cs"/>
              </a:rPr>
              <a:t>), 5-year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patient</a:t>
            </a:r>
            <a:r>
              <a:rPr lang="de-DE" sz="1200" b="0" i="0" u="none" strike="noStrike" kern="1200" dirty="0">
                <a:solidFill>
                  <a:schemeClr val="tx1"/>
                </a:solidFill>
                <a:effectLst/>
                <a:latin typeface="+mn-lt"/>
                <a:ea typeface="+mn-ea"/>
                <a:cs typeface="+mn-cs"/>
              </a:rPr>
              <a:t> -&gt; in 2025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finished</a:t>
            </a:r>
            <a:endParaRPr lang="de-DE" sz="1200" b="0" i="0" u="none" strike="noStrike" kern="1200" dirty="0">
              <a:solidFill>
                <a:schemeClr val="tx1"/>
              </a:solidFill>
              <a:effectLst/>
              <a:latin typeface="+mn-lt"/>
              <a:ea typeface="+mn-ea"/>
              <a:cs typeface="+mn-cs"/>
            </a:endParaRPr>
          </a:p>
          <a:p>
            <a:endParaRPr lang="de-DE" dirty="0">
              <a:sym typeface="Wingdings" panose="05000000000000000000" pitchFamily="2" charset="2"/>
            </a:endParaRPr>
          </a:p>
          <a:p>
            <a:r>
              <a:rPr lang="en-US" sz="1200" b="0" i="0" u="none" strike="noStrike" kern="1200" dirty="0">
                <a:solidFill>
                  <a:schemeClr val="tx1"/>
                </a:solidFill>
                <a:effectLst/>
                <a:latin typeface="+mn-lt"/>
                <a:ea typeface="+mn-ea"/>
                <a:cs typeface="+mn-cs"/>
              </a:rPr>
              <a:t>Aims to investigate the clinical performance and long-term safety of Magmaris in a real world setting with patients having symptomatic coronary artery disease and individual de novo native coronary artery lesions.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study is open for male and female subjects which are at least 18 years old (mainly older adults enrolled, female (~1/3) mean-age = 65, male ~ 2/3, mean-age  ~ 61). 1985 enrolled by now, Patients from all over the world. </a:t>
            </a:r>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52200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1556040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5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6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8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0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2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5"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de-DE" dirty="0">
                <a:latin typeface="Helvetica" panose="020B0604020202020204" pitchFamily="34" charset="0"/>
                <a:cs typeface="Helvetica" panose="020B0604020202020204" pitchFamily="34" charset="0"/>
              </a:rPr>
              <a:t>Pachl, Elisabeth</a:t>
            </a:r>
            <a:br>
              <a:rPr lang="de-DE" dirty="0">
                <a:latin typeface="Helvetica" panose="020B0604020202020204" pitchFamily="34" charset="0"/>
                <a:cs typeface="Helvetica" panose="020B0604020202020204" pitchFamily="34" charset="0"/>
              </a:rPr>
            </a:br>
            <a:r>
              <a:rPr lang="de-DE" dirty="0">
                <a:latin typeface="Helvetica" panose="020B0604020202020204" pitchFamily="34" charset="0"/>
                <a:cs typeface="Helvetica" panose="020B0604020202020204" pitchFamily="34" charset="0"/>
              </a:rPr>
              <a:t>23 </a:t>
            </a:r>
            <a:r>
              <a:rPr lang="de-DE" dirty="0" err="1">
                <a:latin typeface="Helvetica" panose="020B0604020202020204" pitchFamily="34" charset="0"/>
                <a:cs typeface="Helvetica" panose="020B0604020202020204" pitchFamily="34" charset="0"/>
              </a:rPr>
              <a:t>July</a:t>
            </a:r>
            <a:r>
              <a:rPr lang="de-DE" dirty="0">
                <a:latin typeface="Helvetica" panose="020B0604020202020204" pitchFamily="34" charset="0"/>
                <a:cs typeface="Helvetica" panose="020B0604020202020204" pitchFamily="34" charset="0"/>
              </a:rPr>
              <a:t> 2020</a:t>
            </a:r>
          </a:p>
        </p:txBody>
      </p:sp>
      <p:sp>
        <p:nvSpPr>
          <p:cNvPr id="3" name="Titel 2"/>
          <p:cNvSpPr>
            <a:spLocks noGrp="1"/>
          </p:cNvSpPr>
          <p:nvPr>
            <p:ph type="ctrTitle"/>
          </p:nvPr>
        </p:nvSpPr>
        <p:spPr/>
        <p:txBody>
          <a:bodyPr/>
          <a:lstStyle/>
          <a:p>
            <a:r>
              <a:rPr lang="en-US" b="1" dirty="0">
                <a:latin typeface="+mj-lt"/>
              </a:rPr>
              <a:t>Prediction of Outcome for Angioplasty Surgery Patients</a:t>
            </a:r>
            <a:endParaRPr lang="en-US"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grpSp>
        <p:nvGrpSpPr>
          <p:cNvPr id="9" name="Gruppieren 8">
            <a:extLst>
              <a:ext uri="{FF2B5EF4-FFF2-40B4-BE49-F238E27FC236}">
                <a16:creationId xmlns:a16="http://schemas.microsoft.com/office/drawing/2014/main" id="{AFB1DDDB-7610-4CB3-AFF4-4690EE736210}"/>
              </a:ext>
            </a:extLst>
          </p:cNvPr>
          <p:cNvGrpSpPr/>
          <p:nvPr/>
        </p:nvGrpSpPr>
        <p:grpSpPr>
          <a:xfrm>
            <a:off x="1618488" y="4580382"/>
            <a:ext cx="2085477" cy="425540"/>
            <a:chOff x="1636776" y="4630833"/>
            <a:chExt cx="2085477" cy="425540"/>
          </a:xfrm>
        </p:grpSpPr>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1636776" y="4630833"/>
              <a:ext cx="425540" cy="425540"/>
            </a:xfrm>
            <a:prstGeom prst="rect">
              <a:avLst/>
            </a:prstGeom>
          </p:spPr>
        </p:pic>
        <p:sp>
          <p:nvSpPr>
            <p:cNvPr id="8" name="Textfeld 7">
              <a:extLst>
                <a:ext uri="{FF2B5EF4-FFF2-40B4-BE49-F238E27FC236}">
                  <a16:creationId xmlns:a16="http://schemas.microsoft.com/office/drawing/2014/main" id="{F8B8AFC0-348F-46BE-A44B-086D73CEB6C2}"/>
                </a:ext>
              </a:extLst>
            </p:cNvPr>
            <p:cNvSpPr txBox="1"/>
            <p:nvPr/>
          </p:nvSpPr>
          <p:spPr>
            <a:xfrm>
              <a:off x="2062316" y="4648822"/>
              <a:ext cx="1659937" cy="400110"/>
            </a:xfrm>
            <a:prstGeom prst="rect">
              <a:avLst/>
            </a:prstGeom>
            <a:noFill/>
          </p:spPr>
          <p:txBody>
            <a:bodyPr wrap="square" rtlCol="0">
              <a:spAutoFit/>
            </a:bodyPr>
            <a:lstStyle/>
            <a:p>
              <a:r>
                <a:rPr lang="de-DE" sz="2000" b="1" dirty="0">
                  <a:solidFill>
                    <a:srgbClr val="095A99"/>
                  </a:solidFill>
                </a:rPr>
                <a:t>Ahmidi Lab</a:t>
              </a:r>
            </a:p>
          </p:txBody>
        </p:sp>
      </p:grpSp>
    </p:spTree>
    <p:extLst>
      <p:ext uri="{BB962C8B-B14F-4D97-AF65-F5344CB8AC3E}">
        <p14:creationId xmlns:p14="http://schemas.microsoft.com/office/powerpoint/2010/main" val="39190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Medical Background - Angioplasty</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30" y="1200969"/>
            <a:ext cx="2935580" cy="445606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 Verbindung mit Pfeil 5">
            <a:extLst>
              <a:ext uri="{FF2B5EF4-FFF2-40B4-BE49-F238E27FC236}">
                <a16:creationId xmlns:a16="http://schemas.microsoft.com/office/drawing/2014/main" id="{17ADAE28-65BD-404C-92BD-BCF1F7FBAF98}"/>
              </a:ext>
            </a:extLst>
          </p:cNvPr>
          <p:cNvCxnSpPr>
            <a:cxnSpLocks/>
          </p:cNvCxnSpPr>
          <p:nvPr/>
        </p:nvCxnSpPr>
        <p:spPr>
          <a:xfrm flipH="1">
            <a:off x="2027106" y="3536414"/>
            <a:ext cx="2159305" cy="9474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feld 12">
            <a:extLst>
              <a:ext uri="{FF2B5EF4-FFF2-40B4-BE49-F238E27FC236}">
                <a16:creationId xmlns:a16="http://schemas.microsoft.com/office/drawing/2014/main" id="{B1D77F8B-630A-42B4-B343-053B3C906D4C}"/>
              </a:ext>
            </a:extLst>
          </p:cNvPr>
          <p:cNvSpPr txBox="1"/>
          <p:nvPr/>
        </p:nvSpPr>
        <p:spPr>
          <a:xfrm>
            <a:off x="4186411" y="1997839"/>
            <a:ext cx="4957589" cy="2862322"/>
          </a:xfrm>
          <a:prstGeom prst="rect">
            <a:avLst/>
          </a:prstGeom>
          <a:noFill/>
        </p:spPr>
        <p:txBody>
          <a:bodyPr wrap="square" rtlCol="0">
            <a:spAutoFit/>
          </a:bodyPr>
          <a:lstStyle/>
          <a:p>
            <a:r>
              <a:rPr lang="de-DE" b="1" u="sng" dirty="0" err="1"/>
              <a:t>Limitations</a:t>
            </a:r>
            <a:r>
              <a:rPr lang="de-DE" b="1" u="sng" dirty="0"/>
              <a:t> and </a:t>
            </a:r>
            <a:r>
              <a:rPr lang="de-DE" b="1" u="sng" dirty="0" err="1"/>
              <a:t>risks</a:t>
            </a:r>
            <a:r>
              <a:rPr lang="de-DE" b="1" u="sng" dirty="0"/>
              <a:t> of </a:t>
            </a:r>
            <a:r>
              <a:rPr lang="de-DE" b="1" u="sng" dirty="0" err="1"/>
              <a:t>angioplasty</a:t>
            </a:r>
            <a:r>
              <a:rPr lang="de-DE" b="1" u="sng" dirty="0"/>
              <a:t>:</a:t>
            </a:r>
          </a:p>
          <a:p>
            <a:pPr marL="285750" indent="-285750">
              <a:buFont typeface="Arial" panose="020B0604020202020204" pitchFamily="34" charset="0"/>
              <a:buChar char="•"/>
            </a:pPr>
            <a:r>
              <a:rPr lang="en-US" dirty="0"/>
              <a:t>Bleeding/Infected insertion site</a:t>
            </a:r>
          </a:p>
          <a:p>
            <a:pPr marL="285750" indent="-285750">
              <a:buFont typeface="Arial" panose="020B0604020202020204" pitchFamily="34" charset="0"/>
              <a:buChar char="•"/>
            </a:pPr>
            <a:r>
              <a:rPr lang="de-DE" dirty="0"/>
              <a:t>Stent </a:t>
            </a:r>
            <a:r>
              <a:rPr lang="de-DE" dirty="0" err="1"/>
              <a:t>thrombosis</a:t>
            </a:r>
            <a:endParaRPr lang="de-DE" dirty="0"/>
          </a:p>
          <a:p>
            <a:pPr marL="285750" indent="-285750">
              <a:buFont typeface="Arial" panose="020B0604020202020204" pitchFamily="34" charset="0"/>
              <a:buChar char="•"/>
            </a:pPr>
            <a:r>
              <a:rPr lang="de-DE" dirty="0" err="1"/>
              <a:t>Restenosis</a:t>
            </a:r>
            <a:endParaRPr lang="de-DE" dirty="0"/>
          </a:p>
          <a:p>
            <a:pPr marL="285750" indent="-285750">
              <a:buFont typeface="Arial" panose="020B0604020202020204" pitchFamily="34" charset="0"/>
              <a:buChar char="•"/>
            </a:pPr>
            <a:r>
              <a:rPr lang="de-DE" dirty="0"/>
              <a:t>Target Lesion </a:t>
            </a:r>
            <a:r>
              <a:rPr lang="de-DE" dirty="0" err="1"/>
              <a:t>Failure</a:t>
            </a:r>
            <a:r>
              <a:rPr lang="de-DE" dirty="0"/>
              <a:t> (</a:t>
            </a:r>
            <a:r>
              <a:rPr lang="de-DE" b="1" dirty="0"/>
              <a:t>TLF</a:t>
            </a:r>
            <a:r>
              <a:rPr lang="de-DE" dirty="0"/>
              <a:t>)</a:t>
            </a:r>
          </a:p>
          <a:p>
            <a:endParaRPr lang="de-DE" dirty="0"/>
          </a:p>
          <a:p>
            <a:r>
              <a:rPr lang="de-DE" b="1" u="sng" dirty="0"/>
              <a:t>“Gold Standard“- Stents</a:t>
            </a:r>
            <a:r>
              <a:rPr lang="de-DE" dirty="0"/>
              <a:t>: Drug-</a:t>
            </a:r>
            <a:r>
              <a:rPr lang="de-DE" dirty="0" err="1"/>
              <a:t>Eluting</a:t>
            </a:r>
            <a:r>
              <a:rPr lang="de-DE" dirty="0"/>
              <a:t> Stents</a:t>
            </a:r>
          </a:p>
          <a:p>
            <a:endParaRPr lang="de-DE" b="1" u="sng" dirty="0"/>
          </a:p>
          <a:p>
            <a:r>
              <a:rPr lang="de-DE" b="1" u="sng" dirty="0"/>
              <a:t>“4th Generation“-Stents</a:t>
            </a:r>
            <a:r>
              <a:rPr lang="de-DE" dirty="0"/>
              <a:t>: </a:t>
            </a:r>
            <a:r>
              <a:rPr lang="de-DE" dirty="0" err="1"/>
              <a:t>Bioresorbable</a:t>
            </a:r>
            <a:r>
              <a:rPr lang="de-DE" dirty="0"/>
              <a:t> Stents (e.g. </a:t>
            </a:r>
            <a:r>
              <a:rPr lang="de-DE" dirty="0" err="1"/>
              <a:t>Biotronik‘s</a:t>
            </a:r>
            <a:r>
              <a:rPr lang="de-DE" dirty="0"/>
              <a:t> Magmaris)</a:t>
            </a:r>
          </a:p>
        </p:txBody>
      </p:sp>
    </p:spTree>
    <p:extLst>
      <p:ext uri="{BB962C8B-B14F-4D97-AF65-F5344CB8AC3E}">
        <p14:creationId xmlns:p14="http://schemas.microsoft.com/office/powerpoint/2010/main" val="42691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3"/>
          <p:cNvSpPr>
            <a:spLocks noGrp="1"/>
          </p:cNvSpPr>
          <p:nvPr>
            <p:ph type="title"/>
          </p:nvPr>
        </p:nvSpPr>
        <p:spPr/>
        <p:txBody>
          <a:bodyPr/>
          <a:lstStyle/>
          <a:p>
            <a:r>
              <a:rPr lang="en-US" dirty="0"/>
              <a:t>Data and Cohort</a:t>
            </a:r>
            <a:endParaRPr lang="de-DE" dirty="0"/>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7" name="Grafik 6">
            <a:extLst>
              <a:ext uri="{FF2B5EF4-FFF2-40B4-BE49-F238E27FC236}">
                <a16:creationId xmlns:a16="http://schemas.microsoft.com/office/drawing/2014/main" id="{3999CAA2-B034-4B15-8A72-B75C1E15C6DC}"/>
              </a:ext>
            </a:extLst>
          </p:cNvPr>
          <p:cNvPicPr>
            <a:picLocks noChangeAspect="1"/>
          </p:cNvPicPr>
          <p:nvPr/>
        </p:nvPicPr>
        <p:blipFill>
          <a:blip r:embed="rId3"/>
          <a:srcRect/>
          <a:stretch/>
        </p:blipFill>
        <p:spPr>
          <a:xfrm>
            <a:off x="2776102" y="308135"/>
            <a:ext cx="6273411" cy="3268223"/>
          </a:xfrm>
          <a:prstGeom prst="rect">
            <a:avLst/>
          </a:prstGeom>
        </p:spPr>
      </p:pic>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7"/>
            <a:ext cx="3386130" cy="1508992"/>
            <a:chOff x="190502" y="2971339"/>
            <a:chExt cx="3255435" cy="1646494"/>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rgbClr val="E4003A">
                      <a:shade val="30000"/>
                      <a:satMod val="115000"/>
                    </a:srgbClr>
                  </a:gs>
                  <a:gs pos="50000">
                    <a:srgbClr val="E4003A">
                      <a:shade val="67500"/>
                      <a:satMod val="115000"/>
                    </a:srgbClr>
                  </a:gs>
                  <a:gs pos="100000">
                    <a:srgbClr val="E4003A">
                      <a:shade val="100000"/>
                      <a:satMod val="115000"/>
                    </a:srgbClr>
                  </a:gs>
                </a:gsLst>
                <a:lin ang="2700000" scaled="1"/>
                <a:tileRect/>
              </a:gradFill>
              <a:ln>
                <a:solidFill>
                  <a:srgbClr val="E40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75110" y="3015362"/>
              <a:ext cx="1035421" cy="335822"/>
            </a:xfrm>
            <a:prstGeom prst="rect">
              <a:avLst/>
            </a:prstGeom>
            <a:noFill/>
          </p:spPr>
          <p:txBody>
            <a:bodyPr wrap="square" rtlCol="0">
              <a:spAutoFit/>
            </a:bodyPr>
            <a:lstStyle/>
            <a:p>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1053822" y="4046937"/>
              <a:ext cx="1295399" cy="570896"/>
            </a:xfrm>
            <a:prstGeom prst="rect">
              <a:avLst/>
            </a:prstGeom>
            <a:noFill/>
          </p:spPr>
          <p:txBody>
            <a:bodyPr wrap="square" rtlCol="0">
              <a:spAutoFit/>
            </a:bodyPr>
            <a:lstStyle/>
            <a:p>
              <a:pPr algn="ctr"/>
              <a:r>
                <a:rPr lang="de-DE" sz="1400" dirty="0" err="1"/>
                <a:t>Enrolment</a:t>
              </a:r>
              <a:r>
                <a:rPr lang="de-DE" sz="1400" dirty="0"/>
                <a:t> </a:t>
              </a:r>
              <a:r>
                <a:rPr lang="de-DE" sz="1400" dirty="0" err="1"/>
                <a:t>Finished</a:t>
              </a:r>
              <a:endParaRPr lang="de-DE" sz="1400" dirty="0"/>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r>
                <a:rPr lang="de-DE" sz="1400" dirty="0"/>
                <a:t>Study </a:t>
              </a:r>
              <a:r>
                <a:rPr lang="de-DE" sz="1400" dirty="0" err="1"/>
                <a:t>Completed</a:t>
              </a:r>
              <a:endParaRPr lang="de-DE" sz="1400" dirty="0"/>
            </a:p>
          </p:txBody>
        </p:sp>
      </p:grpSp>
      <p:grpSp>
        <p:nvGrpSpPr>
          <p:cNvPr id="44" name="Gruppieren 43">
            <a:extLst>
              <a:ext uri="{FF2B5EF4-FFF2-40B4-BE49-F238E27FC236}">
                <a16:creationId xmlns:a16="http://schemas.microsoft.com/office/drawing/2014/main" id="{3662A373-91AB-4090-BFA0-38B6F255BA69}"/>
              </a:ext>
            </a:extLst>
          </p:cNvPr>
          <p:cNvGrpSpPr/>
          <p:nvPr/>
        </p:nvGrpSpPr>
        <p:grpSpPr>
          <a:xfrm>
            <a:off x="242652" y="3578949"/>
            <a:ext cx="8396566" cy="3156006"/>
            <a:chOff x="25840" y="2374174"/>
            <a:chExt cx="8396566" cy="3156006"/>
          </a:xfrm>
        </p:grpSpPr>
        <p:sp>
          <p:nvSpPr>
            <p:cNvPr id="45" name="Textfeld 44">
              <a:extLst>
                <a:ext uri="{FF2B5EF4-FFF2-40B4-BE49-F238E27FC236}">
                  <a16:creationId xmlns:a16="http://schemas.microsoft.com/office/drawing/2014/main" id="{BB9888EC-F260-4893-AEA1-BF4510F50497}"/>
                </a:ext>
              </a:extLst>
            </p:cNvPr>
            <p:cNvSpPr txBox="1"/>
            <p:nvPr/>
          </p:nvSpPr>
          <p:spPr>
            <a:xfrm>
              <a:off x="25840" y="2592373"/>
              <a:ext cx="1591987" cy="1169551"/>
            </a:xfrm>
            <a:prstGeom prst="rect">
              <a:avLst/>
            </a:prstGeom>
            <a:noFill/>
          </p:spPr>
          <p:txBody>
            <a:bodyPr wrap="square" rtlCol="0">
              <a:spAutoFit/>
            </a:bodyPr>
            <a:lstStyle/>
            <a:p>
              <a:pPr marL="285750" indent="-285750">
                <a:buFont typeface="Arial" panose="020B0604020202020204" pitchFamily="34" charset="0"/>
                <a:buChar char="•"/>
              </a:pPr>
              <a:r>
                <a:rPr lang="de-DE" sz="1400" dirty="0" err="1"/>
                <a:t>Enrolment</a:t>
              </a:r>
              <a:endParaRPr lang="de-DE" sz="1400" dirty="0"/>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err="1"/>
                <a:t>Procedural</a:t>
              </a:r>
              <a:r>
                <a:rPr lang="de-DE" sz="1400" dirty="0"/>
                <a:t>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614219" y="2374174"/>
              <a:ext cx="168105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err="1"/>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 </a:t>
              </a:r>
              <a:r>
                <a:rPr lang="de-DE" sz="1400" dirty="0" err="1"/>
                <a:t>up</a:t>
              </a:r>
              <a:r>
                <a:rPr lang="de-DE" sz="1400" dirty="0"/>
                <a:t> </a:t>
              </a:r>
              <a:r>
                <a:rPr lang="de-DE" sz="1400" dirty="0" err="1"/>
                <a:t>assessments</a:t>
              </a:r>
              <a:endParaRPr lang="de-DE" sz="1400" dirty="0"/>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58996" y="3715642"/>
              <a:ext cx="7963410" cy="1119568"/>
              <a:chOff x="458996" y="3715642"/>
              <a:chExt cx="7963410"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54698" y="4299980"/>
                <a:ext cx="14213"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58996" y="3735657"/>
                <a:ext cx="7963410" cy="711178"/>
                <a:chOff x="458996" y="3735657"/>
                <a:chExt cx="7963410"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4003A">
                        <a:shade val="30000"/>
                        <a:satMod val="115000"/>
                      </a:srgbClr>
                    </a:gs>
                    <a:gs pos="50000">
                      <a:srgbClr val="E4003A">
                        <a:shade val="67500"/>
                        <a:satMod val="115000"/>
                      </a:srgbClr>
                    </a:gs>
                    <a:gs pos="100000">
                      <a:srgbClr val="E4003A">
                        <a:shade val="100000"/>
                        <a:satMod val="115000"/>
                      </a:srgbClr>
                    </a:gs>
                  </a:gsLst>
                  <a:lin ang="2700000" scaled="1"/>
                  <a:tileRect/>
                </a:gradFill>
                <a:ln>
                  <a:solidFill>
                    <a:srgbClr val="E40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58996" y="3939320"/>
                  <a:ext cx="7963410" cy="310715"/>
                  <a:chOff x="458996" y="3939320"/>
                  <a:chExt cx="7963410" cy="310715"/>
                </a:xfrm>
              </p:grpSpPr>
              <p:sp>
                <p:nvSpPr>
                  <p:cNvPr id="60" name="Textfeld 59">
                    <a:extLst>
                      <a:ext uri="{FF2B5EF4-FFF2-40B4-BE49-F238E27FC236}">
                        <a16:creationId xmlns:a16="http://schemas.microsoft.com/office/drawing/2014/main" id="{8367708B-63C8-4757-9887-7DB71FDE0736}"/>
                      </a:ext>
                    </a:extLst>
                  </p:cNvPr>
                  <p:cNvSpPr txBox="1"/>
                  <p:nvPr/>
                </p:nvSpPr>
                <p:spPr>
                  <a:xfrm>
                    <a:off x="458996" y="3942106"/>
                    <a:ext cx="867066" cy="307777"/>
                  </a:xfrm>
                  <a:prstGeom prst="rect">
                    <a:avLst/>
                  </a:prstGeom>
                  <a:noFill/>
                </p:spPr>
                <p:txBody>
                  <a:bodyPr wrap="square" rtlCol="0">
                    <a:spAutoFit/>
                  </a:bodyPr>
                  <a:lstStyle/>
                  <a:p>
                    <a:r>
                      <a:rPr lang="de-DE" sz="1400" b="1" dirty="0"/>
                      <a:t>Start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361850" y="3942258"/>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94A42-6E8A-4CCC-8678-5D78CC190E13}"/>
              </a:ext>
            </a:extLst>
          </p:cNvPr>
          <p:cNvSpPr>
            <a:spLocks noGrp="1"/>
          </p:cNvSpPr>
          <p:nvPr>
            <p:ph type="title"/>
          </p:nvPr>
        </p:nvSpPr>
        <p:spPr/>
        <p:txBody>
          <a:bodyPr/>
          <a:lstStyle/>
          <a:p>
            <a:r>
              <a:rPr lang="de-DE" dirty="0"/>
              <a:t>Dataset</a:t>
            </a:r>
          </a:p>
        </p:txBody>
      </p:sp>
      <p:sp>
        <p:nvSpPr>
          <p:cNvPr id="3" name="Foliennummernplatzhalter 2">
            <a:extLst>
              <a:ext uri="{FF2B5EF4-FFF2-40B4-BE49-F238E27FC236}">
                <a16:creationId xmlns:a16="http://schemas.microsoft.com/office/drawing/2014/main" id="{8A6FA2E3-203D-4F86-8B61-04C6DBACCD5C}"/>
              </a:ext>
            </a:extLst>
          </p:cNvPr>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4" name="Rechteck 3">
            <a:extLst>
              <a:ext uri="{FF2B5EF4-FFF2-40B4-BE49-F238E27FC236}">
                <a16:creationId xmlns:a16="http://schemas.microsoft.com/office/drawing/2014/main" id="{711BE8B2-3F74-4D12-B091-94DBE5DAC0B2}"/>
              </a:ext>
            </a:extLst>
          </p:cNvPr>
          <p:cNvSpPr/>
          <p:nvPr/>
        </p:nvSpPr>
        <p:spPr>
          <a:xfrm>
            <a:off x="1792706" y="1852864"/>
            <a:ext cx="5274468" cy="28626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69D086FE-75C8-4635-A493-647B2200086D}"/>
              </a:ext>
            </a:extLst>
          </p:cNvPr>
          <p:cNvCxnSpPr>
            <a:cxnSpLocks/>
          </p:cNvCxnSpPr>
          <p:nvPr/>
        </p:nvCxnSpPr>
        <p:spPr>
          <a:xfrm>
            <a:off x="3585396" y="1852864"/>
            <a:ext cx="1" cy="2859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585742F1-B72B-4999-83DE-DA098DD72FF2}"/>
              </a:ext>
            </a:extLst>
          </p:cNvPr>
          <p:cNvCxnSpPr>
            <a:cxnSpLocks/>
          </p:cNvCxnSpPr>
          <p:nvPr/>
        </p:nvCxnSpPr>
        <p:spPr>
          <a:xfrm>
            <a:off x="6039853" y="1852864"/>
            <a:ext cx="1" cy="285973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5EB3F91-F7CD-4107-9384-E21726C2D581}"/>
              </a:ext>
            </a:extLst>
          </p:cNvPr>
          <p:cNvSpPr txBox="1"/>
          <p:nvPr/>
        </p:nvSpPr>
        <p:spPr>
          <a:xfrm>
            <a:off x="6112044" y="1957500"/>
            <a:ext cx="657723" cy="369332"/>
          </a:xfrm>
          <a:prstGeom prst="rect">
            <a:avLst/>
          </a:prstGeom>
          <a:noFill/>
        </p:spPr>
        <p:txBody>
          <a:bodyPr wrap="square" rtlCol="0">
            <a:spAutoFit/>
          </a:bodyPr>
          <a:lstStyle/>
          <a:p>
            <a:r>
              <a:rPr lang="de-DE" dirty="0"/>
              <a:t>TLF</a:t>
            </a:r>
          </a:p>
        </p:txBody>
      </p:sp>
      <p:pic>
        <p:nvPicPr>
          <p:cNvPr id="18" name="Grafik 17">
            <a:extLst>
              <a:ext uri="{FF2B5EF4-FFF2-40B4-BE49-F238E27FC236}">
                <a16:creationId xmlns:a16="http://schemas.microsoft.com/office/drawing/2014/main" id="{82B60E52-D22D-4854-8634-5A0CFED545B0}"/>
              </a:ext>
            </a:extLst>
          </p:cNvPr>
          <p:cNvPicPr>
            <a:picLocks noChangeAspect="1"/>
          </p:cNvPicPr>
          <p:nvPr/>
        </p:nvPicPr>
        <p:blipFill>
          <a:blip r:embed="rId3"/>
          <a:stretch>
            <a:fillRect/>
          </a:stretch>
        </p:blipFill>
        <p:spPr>
          <a:xfrm>
            <a:off x="6291066" y="2720602"/>
            <a:ext cx="354305" cy="447803"/>
          </a:xfrm>
          <a:prstGeom prst="rect">
            <a:avLst/>
          </a:prstGeom>
        </p:spPr>
      </p:pic>
      <p:sp>
        <p:nvSpPr>
          <p:cNvPr id="19" name="Textfeld 18">
            <a:extLst>
              <a:ext uri="{FF2B5EF4-FFF2-40B4-BE49-F238E27FC236}">
                <a16:creationId xmlns:a16="http://schemas.microsoft.com/office/drawing/2014/main" id="{81316F3B-FE5A-42BC-954D-5E2DF8B58EE0}"/>
              </a:ext>
            </a:extLst>
          </p:cNvPr>
          <p:cNvSpPr txBox="1"/>
          <p:nvPr/>
        </p:nvSpPr>
        <p:spPr>
          <a:xfrm>
            <a:off x="4078677" y="1852864"/>
            <a:ext cx="1644309" cy="1200329"/>
          </a:xfrm>
          <a:prstGeom prst="rect">
            <a:avLst/>
          </a:prstGeom>
          <a:noFill/>
        </p:spPr>
        <p:txBody>
          <a:bodyPr wrap="square" rtlCol="0">
            <a:spAutoFit/>
          </a:bodyPr>
          <a:lstStyle/>
          <a:p>
            <a:r>
              <a:rPr lang="de-DE" dirty="0" err="1"/>
              <a:t>Procedural</a:t>
            </a:r>
            <a:r>
              <a:rPr lang="de-DE" dirty="0"/>
              <a:t> Information</a:t>
            </a:r>
          </a:p>
          <a:p>
            <a:r>
              <a:rPr lang="de-DE" dirty="0"/>
              <a:t>~ 100 </a:t>
            </a:r>
            <a:r>
              <a:rPr lang="de-DE" dirty="0" err="1"/>
              <a:t>features</a:t>
            </a:r>
            <a:endParaRPr lang="de-DE" dirty="0"/>
          </a:p>
        </p:txBody>
      </p:sp>
      <p:sp>
        <p:nvSpPr>
          <p:cNvPr id="27" name="Textfeld 26">
            <a:extLst>
              <a:ext uri="{FF2B5EF4-FFF2-40B4-BE49-F238E27FC236}">
                <a16:creationId xmlns:a16="http://schemas.microsoft.com/office/drawing/2014/main" id="{6A6E2AE0-5B57-4EA9-BE94-3B49AD2C1866}"/>
              </a:ext>
            </a:extLst>
          </p:cNvPr>
          <p:cNvSpPr txBox="1"/>
          <p:nvPr/>
        </p:nvSpPr>
        <p:spPr>
          <a:xfrm>
            <a:off x="1997255" y="1852864"/>
            <a:ext cx="1669587" cy="923330"/>
          </a:xfrm>
          <a:prstGeom prst="rect">
            <a:avLst/>
          </a:prstGeom>
          <a:noFill/>
        </p:spPr>
        <p:txBody>
          <a:bodyPr wrap="square" rtlCol="0">
            <a:spAutoFit/>
          </a:bodyPr>
          <a:lstStyle/>
          <a:p>
            <a:r>
              <a:rPr lang="de-DE" dirty="0"/>
              <a:t>Baseline Information</a:t>
            </a:r>
          </a:p>
          <a:p>
            <a:r>
              <a:rPr lang="de-DE" dirty="0"/>
              <a:t>~ 55 </a:t>
            </a:r>
            <a:r>
              <a:rPr lang="de-DE" dirty="0" err="1"/>
              <a:t>features</a:t>
            </a:r>
            <a:endParaRPr lang="de-DE" dirty="0"/>
          </a:p>
        </p:txBody>
      </p:sp>
      <p:sp>
        <p:nvSpPr>
          <p:cNvPr id="21" name="Geschweifte Klammer rechts 20">
            <a:extLst>
              <a:ext uri="{FF2B5EF4-FFF2-40B4-BE49-F238E27FC236}">
                <a16:creationId xmlns:a16="http://schemas.microsoft.com/office/drawing/2014/main" id="{5E0047A8-62F4-4386-AAD4-7394DD4FE018}"/>
              </a:ext>
            </a:extLst>
          </p:cNvPr>
          <p:cNvSpPr/>
          <p:nvPr/>
        </p:nvSpPr>
        <p:spPr>
          <a:xfrm rot="16200000">
            <a:off x="6456167" y="1203681"/>
            <a:ext cx="266888" cy="9551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 name="Textfeld 21">
            <a:extLst>
              <a:ext uri="{FF2B5EF4-FFF2-40B4-BE49-F238E27FC236}">
                <a16:creationId xmlns:a16="http://schemas.microsoft.com/office/drawing/2014/main" id="{55D2B544-816B-4FEA-9D41-C78574893E5A}"/>
              </a:ext>
            </a:extLst>
          </p:cNvPr>
          <p:cNvSpPr txBox="1"/>
          <p:nvPr/>
        </p:nvSpPr>
        <p:spPr>
          <a:xfrm>
            <a:off x="6206239" y="1169851"/>
            <a:ext cx="766008" cy="369332"/>
          </a:xfrm>
          <a:prstGeom prst="rect">
            <a:avLst/>
          </a:prstGeom>
          <a:noFill/>
        </p:spPr>
        <p:txBody>
          <a:bodyPr wrap="square" rtlCol="0">
            <a:spAutoFit/>
          </a:bodyPr>
          <a:lstStyle/>
          <a:p>
            <a:r>
              <a:rPr lang="de-DE" dirty="0"/>
              <a:t>Label</a:t>
            </a:r>
          </a:p>
        </p:txBody>
      </p:sp>
      <p:sp>
        <p:nvSpPr>
          <p:cNvPr id="23" name="Geschweifte Klammer rechts 22">
            <a:extLst>
              <a:ext uri="{FF2B5EF4-FFF2-40B4-BE49-F238E27FC236}">
                <a16:creationId xmlns:a16="http://schemas.microsoft.com/office/drawing/2014/main" id="{E16AAE21-DE23-4DAA-AE13-099119B7E8DA}"/>
              </a:ext>
            </a:extLst>
          </p:cNvPr>
          <p:cNvSpPr/>
          <p:nvPr/>
        </p:nvSpPr>
        <p:spPr>
          <a:xfrm rot="16200000">
            <a:off x="3782837" y="-442328"/>
            <a:ext cx="266884" cy="42471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4" name="Textfeld 23">
            <a:extLst>
              <a:ext uri="{FF2B5EF4-FFF2-40B4-BE49-F238E27FC236}">
                <a16:creationId xmlns:a16="http://schemas.microsoft.com/office/drawing/2014/main" id="{CD95534F-17EE-4F5D-A99A-6E7206D5E309}"/>
              </a:ext>
            </a:extLst>
          </p:cNvPr>
          <p:cNvSpPr txBox="1"/>
          <p:nvPr/>
        </p:nvSpPr>
        <p:spPr>
          <a:xfrm>
            <a:off x="3069085" y="1164204"/>
            <a:ext cx="1707453" cy="369332"/>
          </a:xfrm>
          <a:prstGeom prst="rect">
            <a:avLst/>
          </a:prstGeom>
          <a:noFill/>
        </p:spPr>
        <p:txBody>
          <a:bodyPr wrap="square" rtlCol="0">
            <a:spAutoFit/>
          </a:bodyPr>
          <a:lstStyle/>
          <a:p>
            <a:r>
              <a:rPr lang="de-DE" dirty="0"/>
              <a:t>&gt; 150 </a:t>
            </a:r>
            <a:r>
              <a:rPr lang="de-DE" dirty="0" err="1"/>
              <a:t>features</a:t>
            </a:r>
            <a:endParaRPr lang="de-DE" dirty="0"/>
          </a:p>
        </p:txBody>
      </p:sp>
      <p:sp>
        <p:nvSpPr>
          <p:cNvPr id="25" name="Textfeld 24">
            <a:extLst>
              <a:ext uri="{FF2B5EF4-FFF2-40B4-BE49-F238E27FC236}">
                <a16:creationId xmlns:a16="http://schemas.microsoft.com/office/drawing/2014/main" id="{6D37BDE5-CC77-431E-8084-A072BA79B293}"/>
              </a:ext>
            </a:extLst>
          </p:cNvPr>
          <p:cNvSpPr txBox="1"/>
          <p:nvPr/>
        </p:nvSpPr>
        <p:spPr>
          <a:xfrm>
            <a:off x="351107" y="1800845"/>
            <a:ext cx="1631676" cy="2862322"/>
          </a:xfrm>
          <a:prstGeom prst="rect">
            <a:avLst/>
          </a:prstGeom>
          <a:noFill/>
        </p:spPr>
        <p:txBody>
          <a:bodyPr wrap="square" rtlCol="0">
            <a:spAutoFit/>
          </a:bodyPr>
          <a:lstStyle/>
          <a:p>
            <a:r>
              <a:rPr lang="de-DE" dirty="0"/>
              <a:t>Patient 1</a:t>
            </a:r>
          </a:p>
          <a:p>
            <a:endParaRPr lang="de-DE" dirty="0"/>
          </a:p>
          <a:p>
            <a:endParaRPr lang="de-DE" dirty="0"/>
          </a:p>
          <a:p>
            <a:r>
              <a:rPr lang="de-DE" dirty="0"/>
              <a:t>      …</a:t>
            </a:r>
          </a:p>
          <a:p>
            <a:endParaRPr lang="de-DE" dirty="0"/>
          </a:p>
          <a:p>
            <a:endParaRPr lang="de-DE" dirty="0"/>
          </a:p>
          <a:p>
            <a:endParaRPr lang="de-DE" dirty="0"/>
          </a:p>
          <a:p>
            <a:endParaRPr lang="de-DE" dirty="0"/>
          </a:p>
          <a:p>
            <a:endParaRPr lang="de-DE" dirty="0"/>
          </a:p>
          <a:p>
            <a:r>
              <a:rPr lang="de-DE" dirty="0"/>
              <a:t>Patient 1985</a:t>
            </a:r>
          </a:p>
        </p:txBody>
      </p:sp>
      <p:sp>
        <p:nvSpPr>
          <p:cNvPr id="34" name="Geschweifte Klammer rechts 33">
            <a:extLst>
              <a:ext uri="{FF2B5EF4-FFF2-40B4-BE49-F238E27FC236}">
                <a16:creationId xmlns:a16="http://schemas.microsoft.com/office/drawing/2014/main" id="{EF2FA305-33A8-44DD-95E1-E9F58A16B05C}"/>
              </a:ext>
            </a:extLst>
          </p:cNvPr>
          <p:cNvSpPr/>
          <p:nvPr/>
        </p:nvSpPr>
        <p:spPr>
          <a:xfrm rot="5400000">
            <a:off x="2569552" y="4000864"/>
            <a:ext cx="262991" cy="17686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7" name="Textfeld 36">
            <a:extLst>
              <a:ext uri="{FF2B5EF4-FFF2-40B4-BE49-F238E27FC236}">
                <a16:creationId xmlns:a16="http://schemas.microsoft.com/office/drawing/2014/main" id="{CC339F9D-08A5-4A90-872D-38279D4EDE56}"/>
              </a:ext>
            </a:extLst>
          </p:cNvPr>
          <p:cNvSpPr txBox="1"/>
          <p:nvPr/>
        </p:nvSpPr>
        <p:spPr>
          <a:xfrm>
            <a:off x="2388048" y="4964235"/>
            <a:ext cx="986591" cy="369332"/>
          </a:xfrm>
          <a:prstGeom prst="rect">
            <a:avLst/>
          </a:prstGeom>
          <a:noFill/>
        </p:spPr>
        <p:txBody>
          <a:bodyPr wrap="square" rtlCol="0">
            <a:spAutoFit/>
          </a:bodyPr>
          <a:lstStyle/>
          <a:p>
            <a:r>
              <a:rPr lang="de-DE" dirty="0"/>
              <a:t>Input 1</a:t>
            </a:r>
          </a:p>
        </p:txBody>
      </p:sp>
      <p:sp>
        <p:nvSpPr>
          <p:cNvPr id="46" name="Geschweifte Klammer rechts 45">
            <a:extLst>
              <a:ext uri="{FF2B5EF4-FFF2-40B4-BE49-F238E27FC236}">
                <a16:creationId xmlns:a16="http://schemas.microsoft.com/office/drawing/2014/main" id="{A24F3BD7-29A4-4161-8734-99F126CD41C0}"/>
              </a:ext>
            </a:extLst>
          </p:cNvPr>
          <p:cNvSpPr/>
          <p:nvPr/>
        </p:nvSpPr>
        <p:spPr>
          <a:xfrm rot="5400000">
            <a:off x="3779383" y="3184726"/>
            <a:ext cx="270000" cy="425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7" name="Textfeld 46">
            <a:extLst>
              <a:ext uri="{FF2B5EF4-FFF2-40B4-BE49-F238E27FC236}">
                <a16:creationId xmlns:a16="http://schemas.microsoft.com/office/drawing/2014/main" id="{F1A35382-E516-439C-8CA4-1B0B07D514FC}"/>
              </a:ext>
            </a:extLst>
          </p:cNvPr>
          <p:cNvSpPr txBox="1"/>
          <p:nvPr/>
        </p:nvSpPr>
        <p:spPr>
          <a:xfrm>
            <a:off x="3491477" y="5401831"/>
            <a:ext cx="938463" cy="369332"/>
          </a:xfrm>
          <a:prstGeom prst="rect">
            <a:avLst/>
          </a:prstGeom>
          <a:noFill/>
        </p:spPr>
        <p:txBody>
          <a:bodyPr wrap="square" rtlCol="0">
            <a:spAutoFit/>
          </a:bodyPr>
          <a:lstStyle/>
          <a:p>
            <a:r>
              <a:rPr lang="de-DE" dirty="0"/>
              <a:t>Input 2</a:t>
            </a:r>
          </a:p>
        </p:txBody>
      </p:sp>
      <p:sp>
        <p:nvSpPr>
          <p:cNvPr id="40" name="Pfeil: nach rechts 39">
            <a:extLst>
              <a:ext uri="{FF2B5EF4-FFF2-40B4-BE49-F238E27FC236}">
                <a16:creationId xmlns:a16="http://schemas.microsoft.com/office/drawing/2014/main" id="{8EEA7B8A-E3D0-4E3E-A893-AAFC36DD9A66}"/>
              </a:ext>
            </a:extLst>
          </p:cNvPr>
          <p:cNvSpPr/>
          <p:nvPr/>
        </p:nvSpPr>
        <p:spPr>
          <a:xfrm>
            <a:off x="6384989" y="4939736"/>
            <a:ext cx="559251" cy="28384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03DE6BD3-A3A1-476A-8282-37055FB50F39}"/>
              </a:ext>
            </a:extLst>
          </p:cNvPr>
          <p:cNvSpPr txBox="1"/>
          <p:nvPr/>
        </p:nvSpPr>
        <p:spPr>
          <a:xfrm>
            <a:off x="7153503" y="4663167"/>
            <a:ext cx="1516284" cy="923330"/>
          </a:xfrm>
          <a:prstGeom prst="rect">
            <a:avLst/>
          </a:prstGeom>
          <a:noFill/>
        </p:spPr>
        <p:txBody>
          <a:bodyPr wrap="square" rtlCol="0">
            <a:spAutoFit/>
          </a:bodyPr>
          <a:lstStyle/>
          <a:p>
            <a:r>
              <a:rPr lang="de-DE" dirty="0" err="1"/>
              <a:t>Supervised</a:t>
            </a:r>
            <a:r>
              <a:rPr lang="de-DE" dirty="0"/>
              <a:t> </a:t>
            </a:r>
            <a:r>
              <a:rPr lang="de-DE" dirty="0" err="1"/>
              <a:t>clustering</a:t>
            </a:r>
            <a:r>
              <a:rPr lang="de-DE" dirty="0"/>
              <a:t> </a:t>
            </a:r>
            <a:r>
              <a:rPr lang="de-DE" dirty="0" err="1"/>
              <a:t>algorithm</a:t>
            </a:r>
            <a:endParaRPr lang="de-DE" dirty="0"/>
          </a:p>
        </p:txBody>
      </p:sp>
      <p:pic>
        <p:nvPicPr>
          <p:cNvPr id="52" name="Picture 2" descr="100+ kostenlose Rotes Kreuz &amp; Kreuz Illustrationen - Pixabay">
            <a:extLst>
              <a:ext uri="{FF2B5EF4-FFF2-40B4-BE49-F238E27FC236}">
                <a16:creationId xmlns:a16="http://schemas.microsoft.com/office/drawing/2014/main" id="{38C4E2D7-1856-45BE-94AB-476B12DED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241170" y="2347956"/>
            <a:ext cx="368067" cy="25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8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20DA6-7CF5-49CC-9EB4-702BF7B37D8C}"/>
              </a:ext>
            </a:extLst>
          </p:cNvPr>
          <p:cNvSpPr>
            <a:spLocks noGrp="1"/>
          </p:cNvSpPr>
          <p:nvPr>
            <p:ph type="title"/>
          </p:nvPr>
        </p:nvSpPr>
        <p:spPr/>
        <p:txBody>
          <a:bodyPr/>
          <a:lstStyle/>
          <a:p>
            <a:r>
              <a:rPr lang="de-DE" dirty="0"/>
              <a:t>Study Question + Clinical Impact</a:t>
            </a:r>
          </a:p>
        </p:txBody>
      </p:sp>
      <p:sp>
        <p:nvSpPr>
          <p:cNvPr id="3" name="Foliennummernplatzhalter 2">
            <a:extLst>
              <a:ext uri="{FF2B5EF4-FFF2-40B4-BE49-F238E27FC236}">
                <a16:creationId xmlns:a16="http://schemas.microsoft.com/office/drawing/2014/main" id="{770C3036-DD2D-48B3-95D0-837308D38ABA}"/>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graphicFrame>
        <p:nvGraphicFramePr>
          <p:cNvPr id="5" name="Diagramm 4">
            <a:extLst>
              <a:ext uri="{FF2B5EF4-FFF2-40B4-BE49-F238E27FC236}">
                <a16:creationId xmlns:a16="http://schemas.microsoft.com/office/drawing/2014/main" id="{7650171D-A05F-4927-AC77-8BC8F340950E}"/>
              </a:ext>
            </a:extLst>
          </p:cNvPr>
          <p:cNvGraphicFramePr/>
          <p:nvPr>
            <p:extLst>
              <p:ext uri="{D42A27DB-BD31-4B8C-83A1-F6EECF244321}">
                <p14:modId xmlns:p14="http://schemas.microsoft.com/office/powerpoint/2010/main" val="4230981865"/>
              </p:ext>
            </p:extLst>
          </p:nvPr>
        </p:nvGraphicFramePr>
        <p:xfrm>
          <a:off x="-1140450" y="2678131"/>
          <a:ext cx="7335609" cy="2273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hteck 5">
            <a:extLst>
              <a:ext uri="{FF2B5EF4-FFF2-40B4-BE49-F238E27FC236}">
                <a16:creationId xmlns:a16="http://schemas.microsoft.com/office/drawing/2014/main" id="{75603524-D06F-49AF-A265-59EF01CA355D}"/>
              </a:ext>
            </a:extLst>
          </p:cNvPr>
          <p:cNvSpPr/>
          <p:nvPr/>
        </p:nvSpPr>
        <p:spPr>
          <a:xfrm>
            <a:off x="463874" y="1602440"/>
            <a:ext cx="8075028" cy="369332"/>
          </a:xfrm>
          <a:prstGeom prst="rect">
            <a:avLst/>
          </a:prstGeom>
        </p:spPr>
        <p:txBody>
          <a:bodyPr wrap="square">
            <a:spAutoFit/>
          </a:bodyPr>
          <a:lstStyle/>
          <a:p>
            <a:r>
              <a:rPr lang="en-US" b="1" dirty="0"/>
              <a:t>Early markers in the trajectory of the patient that leads to TLF?</a:t>
            </a:r>
            <a:endParaRPr lang="de-DE" b="1" dirty="0"/>
          </a:p>
        </p:txBody>
      </p:sp>
      <p:grpSp>
        <p:nvGrpSpPr>
          <p:cNvPr id="7" name="Gruppieren 6">
            <a:extLst>
              <a:ext uri="{FF2B5EF4-FFF2-40B4-BE49-F238E27FC236}">
                <a16:creationId xmlns:a16="http://schemas.microsoft.com/office/drawing/2014/main" id="{1C299681-D42C-4BC2-822A-1CA8366ECF29}"/>
              </a:ext>
            </a:extLst>
          </p:cNvPr>
          <p:cNvGrpSpPr/>
          <p:nvPr/>
        </p:nvGrpSpPr>
        <p:grpSpPr>
          <a:xfrm>
            <a:off x="4827103" y="2636818"/>
            <a:ext cx="4103547" cy="1082578"/>
            <a:chOff x="3227868" y="277"/>
            <a:chExt cx="4841802" cy="1082578"/>
          </a:xfrm>
          <a:solidFill>
            <a:schemeClr val="accent1">
              <a:lumMod val="20000"/>
              <a:lumOff val="80000"/>
            </a:schemeClr>
          </a:solidFill>
        </p:grpSpPr>
        <p:sp>
          <p:nvSpPr>
            <p:cNvPr id="11" name="Pfeil: nach rechts 10">
              <a:extLst>
                <a:ext uri="{FF2B5EF4-FFF2-40B4-BE49-F238E27FC236}">
                  <a16:creationId xmlns:a16="http://schemas.microsoft.com/office/drawing/2014/main" id="{B05F6139-6D82-4EE3-89E8-80362A130E50}"/>
                </a:ext>
              </a:extLst>
            </p:cNvPr>
            <p:cNvSpPr/>
            <p:nvPr/>
          </p:nvSpPr>
          <p:spPr>
            <a:xfrm>
              <a:off x="3227868" y="277"/>
              <a:ext cx="4841802" cy="1082578"/>
            </a:xfrm>
            <a:prstGeom prst="rightArrow">
              <a:avLst>
                <a:gd name="adj1" fmla="val 75000"/>
                <a:gd name="adj2" fmla="val 50000"/>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Pfeil: nach rechts 4">
              <a:extLst>
                <a:ext uri="{FF2B5EF4-FFF2-40B4-BE49-F238E27FC236}">
                  <a16:creationId xmlns:a16="http://schemas.microsoft.com/office/drawing/2014/main" id="{1F50CDA9-E8FC-49BC-855E-5AC53D1583A8}"/>
                </a:ext>
              </a:extLst>
            </p:cNvPr>
            <p:cNvSpPr txBox="1"/>
            <p:nvPr/>
          </p:nvSpPr>
          <p:spPr>
            <a:xfrm>
              <a:off x="3227868" y="135599"/>
              <a:ext cx="4435835" cy="8119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None/>
              </a:pPr>
              <a:r>
                <a:rPr lang="de-DE" sz="1800" kern="1200" dirty="0"/>
                <a:t>   </a:t>
              </a:r>
            </a:p>
            <a:p>
              <a:pPr marL="171450" lvl="1" indent="-171450" algn="ctr" defTabSz="800100">
                <a:lnSpc>
                  <a:spcPct val="90000"/>
                </a:lnSpc>
                <a:spcBef>
                  <a:spcPct val="0"/>
                </a:spcBef>
                <a:spcAft>
                  <a:spcPct val="15000"/>
                </a:spcAft>
                <a:buNone/>
              </a:pPr>
              <a:r>
                <a:rPr lang="de-DE" sz="1800" kern="1200" dirty="0"/>
                <a:t>Find </a:t>
              </a:r>
              <a:r>
                <a:rPr lang="de-DE" sz="1800" kern="1200" dirty="0" err="1"/>
                <a:t>better</a:t>
              </a:r>
              <a:r>
                <a:rPr lang="de-DE" sz="1800" kern="1200" dirty="0"/>
                <a:t> </a:t>
              </a:r>
              <a:r>
                <a:rPr lang="de-DE" sz="1800" kern="1200" dirty="0" err="1"/>
                <a:t>fitting</a:t>
              </a:r>
              <a:r>
                <a:rPr lang="de-DE" sz="1800" kern="1200" dirty="0"/>
                <a:t> </a:t>
              </a:r>
              <a:r>
                <a:rPr lang="de-DE" sz="1800" kern="1200" dirty="0" err="1"/>
                <a:t>therapy</a:t>
              </a:r>
              <a:endParaRPr lang="de-DE" sz="1800" kern="1200" dirty="0"/>
            </a:p>
          </p:txBody>
        </p:sp>
      </p:grpSp>
      <p:grpSp>
        <p:nvGrpSpPr>
          <p:cNvPr id="8" name="Gruppieren 7">
            <a:extLst>
              <a:ext uri="{FF2B5EF4-FFF2-40B4-BE49-F238E27FC236}">
                <a16:creationId xmlns:a16="http://schemas.microsoft.com/office/drawing/2014/main" id="{0D9FD9BF-FB17-4DC9-BE3A-DF0E3576D8CA}"/>
              </a:ext>
            </a:extLst>
          </p:cNvPr>
          <p:cNvGrpSpPr/>
          <p:nvPr/>
        </p:nvGrpSpPr>
        <p:grpSpPr>
          <a:xfrm>
            <a:off x="4827103" y="3802304"/>
            <a:ext cx="4103547" cy="1082578"/>
            <a:chOff x="3227868" y="1191113"/>
            <a:chExt cx="4841802" cy="1082578"/>
          </a:xfrm>
          <a:solidFill>
            <a:schemeClr val="accent1">
              <a:lumMod val="20000"/>
              <a:lumOff val="80000"/>
            </a:schemeClr>
          </a:solidFill>
        </p:grpSpPr>
        <p:sp>
          <p:nvSpPr>
            <p:cNvPr id="9" name="Pfeil: nach rechts 8">
              <a:extLst>
                <a:ext uri="{FF2B5EF4-FFF2-40B4-BE49-F238E27FC236}">
                  <a16:creationId xmlns:a16="http://schemas.microsoft.com/office/drawing/2014/main" id="{F694F407-D155-4565-B094-FF3DFF433989}"/>
                </a:ext>
              </a:extLst>
            </p:cNvPr>
            <p:cNvSpPr/>
            <p:nvPr/>
          </p:nvSpPr>
          <p:spPr>
            <a:xfrm>
              <a:off x="3227868" y="1191113"/>
              <a:ext cx="4841802" cy="1082578"/>
            </a:xfrm>
            <a:prstGeom prst="rightArrow">
              <a:avLst>
                <a:gd name="adj1" fmla="val 75000"/>
                <a:gd name="adj2" fmla="val 50000"/>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Pfeil: nach rechts 6">
              <a:extLst>
                <a:ext uri="{FF2B5EF4-FFF2-40B4-BE49-F238E27FC236}">
                  <a16:creationId xmlns:a16="http://schemas.microsoft.com/office/drawing/2014/main" id="{6BA87EBB-7895-4DB8-AD57-D8151EC451DA}"/>
                </a:ext>
              </a:extLst>
            </p:cNvPr>
            <p:cNvSpPr txBox="1"/>
            <p:nvPr/>
          </p:nvSpPr>
          <p:spPr>
            <a:xfrm>
              <a:off x="3227868" y="1326435"/>
              <a:ext cx="4435835" cy="8119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de-DE" sz="1800" kern="1200" dirty="0"/>
                <a:t>   </a:t>
              </a:r>
              <a:r>
                <a:rPr lang="de-DE" sz="1800" kern="1200" dirty="0" err="1"/>
                <a:t>Make</a:t>
              </a:r>
              <a:r>
                <a:rPr lang="de-DE" sz="1800" kern="1200" dirty="0"/>
                <a:t> </a:t>
              </a:r>
              <a:r>
                <a:rPr lang="de-DE" sz="1800" kern="1200" dirty="0" err="1"/>
                <a:t>appropiate</a:t>
              </a:r>
              <a:r>
                <a:rPr lang="de-DE" sz="1800" kern="1200" dirty="0"/>
                <a:t> </a:t>
              </a:r>
              <a:r>
                <a:rPr lang="de-DE" sz="1800" kern="1200" dirty="0" err="1"/>
                <a:t>actions</a:t>
              </a:r>
              <a:r>
                <a:rPr lang="de-DE" sz="1800" kern="1200" dirty="0"/>
                <a:t> </a:t>
              </a:r>
              <a:r>
                <a:rPr lang="de-DE" sz="1800" kern="1200" dirty="0" err="1"/>
                <a:t>earlier</a:t>
              </a:r>
              <a:endParaRPr lang="de-DE" sz="1800" kern="1200" dirty="0"/>
            </a:p>
            <a:p>
              <a:pPr marL="171450" lvl="1" indent="-171450" algn="l" defTabSz="800100">
                <a:lnSpc>
                  <a:spcPct val="90000"/>
                </a:lnSpc>
                <a:spcBef>
                  <a:spcPct val="0"/>
                </a:spcBef>
                <a:spcAft>
                  <a:spcPct val="15000"/>
                </a:spcAft>
                <a:buNone/>
              </a:pPr>
              <a:r>
                <a:rPr lang="de-DE" sz="1800" kern="1200" dirty="0">
                  <a:sym typeface="Wingdings" panose="05000000000000000000" pitchFamily="2" charset="2"/>
                </a:rPr>
                <a:t>    </a:t>
              </a:r>
              <a:r>
                <a:rPr lang="de-DE" sz="1800" kern="1200" dirty="0" err="1"/>
                <a:t>redurce</a:t>
              </a:r>
              <a:r>
                <a:rPr lang="de-DE" sz="1800" kern="1200" dirty="0"/>
                <a:t> </a:t>
              </a:r>
              <a:r>
                <a:rPr lang="de-DE" sz="1800" kern="1200" dirty="0" err="1"/>
                <a:t>number</a:t>
              </a:r>
              <a:r>
                <a:rPr lang="de-DE" sz="1800" kern="1200" dirty="0"/>
                <a:t> of adverse </a:t>
              </a:r>
              <a:r>
                <a:rPr lang="de-DE" sz="1800" kern="1200" dirty="0" err="1"/>
                <a:t>outcomes</a:t>
              </a:r>
              <a:r>
                <a:rPr lang="de-DE" sz="1800" kern="1200" dirty="0"/>
                <a:t> (e.g. TLF)</a:t>
              </a:r>
            </a:p>
          </p:txBody>
        </p:sp>
      </p:grpSp>
      <p:pic>
        <p:nvPicPr>
          <p:cNvPr id="17" name="Grafik 16">
            <a:extLst>
              <a:ext uri="{FF2B5EF4-FFF2-40B4-BE49-F238E27FC236}">
                <a16:creationId xmlns:a16="http://schemas.microsoft.com/office/drawing/2014/main" id="{22E18C09-057B-497D-8FAD-5D137AD0A80C}"/>
              </a:ext>
            </a:extLst>
          </p:cNvPr>
          <p:cNvPicPr>
            <a:picLocks noChangeAspect="1"/>
          </p:cNvPicPr>
          <p:nvPr/>
        </p:nvPicPr>
        <p:blipFill>
          <a:blip r:embed="rId8"/>
          <a:stretch>
            <a:fillRect/>
          </a:stretch>
        </p:blipFill>
        <p:spPr>
          <a:xfrm>
            <a:off x="3776523" y="4211052"/>
            <a:ext cx="274799" cy="347316"/>
          </a:xfrm>
          <a:prstGeom prst="rect">
            <a:avLst/>
          </a:prstGeom>
        </p:spPr>
      </p:pic>
      <p:pic>
        <p:nvPicPr>
          <p:cNvPr id="18" name="Grafik 17">
            <a:extLst>
              <a:ext uri="{FF2B5EF4-FFF2-40B4-BE49-F238E27FC236}">
                <a16:creationId xmlns:a16="http://schemas.microsoft.com/office/drawing/2014/main" id="{B3232003-82DB-4571-AA7F-F842440221E8}"/>
              </a:ext>
            </a:extLst>
          </p:cNvPr>
          <p:cNvPicPr>
            <a:picLocks noChangeAspect="1"/>
          </p:cNvPicPr>
          <p:nvPr/>
        </p:nvPicPr>
        <p:blipFill>
          <a:blip r:embed="rId8"/>
          <a:stretch>
            <a:fillRect/>
          </a:stretch>
        </p:blipFill>
        <p:spPr>
          <a:xfrm>
            <a:off x="3776522" y="3040476"/>
            <a:ext cx="274799" cy="347316"/>
          </a:xfrm>
          <a:prstGeom prst="rect">
            <a:avLst/>
          </a:prstGeom>
        </p:spPr>
      </p:pic>
    </p:spTree>
    <p:extLst>
      <p:ext uri="{BB962C8B-B14F-4D97-AF65-F5344CB8AC3E}">
        <p14:creationId xmlns:p14="http://schemas.microsoft.com/office/powerpoint/2010/main" val="217689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de-DE" dirty="0"/>
              <a:t>Future Work</a:t>
            </a:r>
          </a:p>
        </p:txBody>
      </p:sp>
      <p:sp>
        <p:nvSpPr>
          <p:cNvPr id="3" name="Foliennummernplatzhalter 2"/>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sp>
        <p:nvSpPr>
          <p:cNvPr id="4" name="Textfeld 3">
            <a:extLst>
              <a:ext uri="{FF2B5EF4-FFF2-40B4-BE49-F238E27FC236}">
                <a16:creationId xmlns:a16="http://schemas.microsoft.com/office/drawing/2014/main" id="{7FBE96CD-7F66-48F5-B120-6F4FF8653FE7}"/>
              </a:ext>
            </a:extLst>
          </p:cNvPr>
          <p:cNvSpPr txBox="1"/>
          <p:nvPr/>
        </p:nvSpPr>
        <p:spPr>
          <a:xfrm>
            <a:off x="250825" y="1335505"/>
            <a:ext cx="7653922" cy="2862322"/>
          </a:xfrm>
          <a:prstGeom prst="rect">
            <a:avLst/>
          </a:prstGeom>
          <a:noFill/>
        </p:spPr>
        <p:txBody>
          <a:bodyPr wrap="square" rtlCol="0">
            <a:spAutoFit/>
          </a:bodyPr>
          <a:lstStyle/>
          <a:p>
            <a:pPr marL="285750" indent="-285750">
              <a:buFont typeface="Arial" panose="020B0604020202020204" pitchFamily="34" charset="0"/>
              <a:buChar char="•"/>
            </a:pPr>
            <a:r>
              <a:rPr lang="de-DE" u="sng" dirty="0"/>
              <a:t>So </a:t>
            </a:r>
            <a:r>
              <a:rPr lang="de-DE" u="sng" dirty="0" err="1"/>
              <a:t>far</a:t>
            </a:r>
            <a:r>
              <a:rPr lang="de-DE" u="sng" dirty="0"/>
              <a:t> </a:t>
            </a:r>
            <a:r>
              <a:rPr lang="de-DE" u="sng" dirty="0" err="1"/>
              <a:t>done</a:t>
            </a:r>
            <a:r>
              <a:rPr lang="de-DE" u="sng" dirty="0"/>
              <a:t>:</a:t>
            </a:r>
          </a:p>
          <a:p>
            <a:pPr marL="742950" lvl="1" indent="-285750">
              <a:buFont typeface="Symbol" panose="05050102010706020507" pitchFamily="18" charset="2"/>
              <a:buChar char="-"/>
            </a:pPr>
            <a:r>
              <a:rPr lang="de-DE" dirty="0" err="1"/>
              <a:t>Define</a:t>
            </a:r>
            <a:r>
              <a:rPr lang="de-DE" dirty="0"/>
              <a:t> Problem</a:t>
            </a:r>
          </a:p>
          <a:p>
            <a:pPr marL="742950" lvl="1" indent="-285750">
              <a:buFont typeface="Symbol" panose="05050102010706020507" pitchFamily="18" charset="2"/>
              <a:buChar char="-"/>
            </a:pPr>
            <a:r>
              <a:rPr lang="de-DE" dirty="0" err="1"/>
              <a:t>Define</a:t>
            </a:r>
            <a:r>
              <a:rPr lang="de-DE" dirty="0"/>
              <a:t> Outcome</a:t>
            </a:r>
          </a:p>
          <a:p>
            <a:pPr marL="742950" lvl="1" indent="-285750">
              <a:buFont typeface="Symbol" panose="05050102010706020507" pitchFamily="18" charset="2"/>
              <a:buChar char="-"/>
            </a:pPr>
            <a:r>
              <a:rPr lang="de-DE" dirty="0"/>
              <a:t>Data </a:t>
            </a:r>
            <a:r>
              <a:rPr lang="de-DE" dirty="0" err="1"/>
              <a:t>Cleaning</a:t>
            </a:r>
            <a:endParaRPr lang="de-DE" dirty="0"/>
          </a:p>
          <a:p>
            <a:pPr marL="285750" indent="-285750">
              <a:buFont typeface="Arial" panose="020B0604020202020204" pitchFamily="34" charset="0"/>
              <a:buChar char="•"/>
            </a:pPr>
            <a:r>
              <a:rPr lang="de-DE" u="sng" dirty="0"/>
              <a:t>Next </a:t>
            </a:r>
            <a:r>
              <a:rPr lang="de-DE" u="sng" dirty="0" err="1"/>
              <a:t>steps</a:t>
            </a:r>
            <a:r>
              <a:rPr lang="de-DE" u="sng" dirty="0"/>
              <a:t>:</a:t>
            </a:r>
          </a:p>
          <a:p>
            <a:pPr marL="742950" lvl="1" indent="-285750">
              <a:buFont typeface="Symbol" panose="05050102010706020507" pitchFamily="18" charset="2"/>
              <a:buChar char="-"/>
            </a:pPr>
            <a:r>
              <a:rPr lang="de-DE" dirty="0"/>
              <a:t>Different </a:t>
            </a:r>
            <a:r>
              <a:rPr lang="de-DE" dirty="0" err="1"/>
              <a:t>clustering</a:t>
            </a:r>
            <a:r>
              <a:rPr lang="de-DE" dirty="0"/>
              <a:t> </a:t>
            </a:r>
            <a:r>
              <a:rPr lang="de-DE" dirty="0" err="1"/>
              <a:t>appraoches</a:t>
            </a:r>
            <a:r>
              <a:rPr lang="de-DE" dirty="0"/>
              <a:t> on </a:t>
            </a:r>
            <a:r>
              <a:rPr lang="de-DE" dirty="0" err="1"/>
              <a:t>baseline</a:t>
            </a:r>
            <a:r>
              <a:rPr lang="de-DE" dirty="0"/>
              <a:t> </a:t>
            </a:r>
            <a:r>
              <a:rPr lang="de-DE" dirty="0" err="1"/>
              <a:t>data</a:t>
            </a:r>
            <a:endParaRPr lang="de-DE" dirty="0"/>
          </a:p>
          <a:p>
            <a:pPr marL="742950" lvl="1" indent="-285750">
              <a:buFont typeface="Symbol" panose="05050102010706020507" pitchFamily="18" charset="2"/>
              <a:buChar char="-"/>
            </a:pPr>
            <a:r>
              <a:rPr lang="de-DE" dirty="0"/>
              <a:t>Find </a:t>
            </a:r>
            <a:r>
              <a:rPr lang="de-DE" dirty="0" err="1"/>
              <a:t>metric</a:t>
            </a:r>
            <a:r>
              <a:rPr lang="de-DE" dirty="0"/>
              <a:t> for informativ </a:t>
            </a:r>
            <a:r>
              <a:rPr lang="de-DE" dirty="0" err="1"/>
              <a:t>validation</a:t>
            </a:r>
            <a:endParaRPr lang="de-DE" dirty="0"/>
          </a:p>
          <a:p>
            <a:pPr lvl="1"/>
            <a:endParaRPr lang="de-DE" dirty="0"/>
          </a:p>
          <a:p>
            <a:pPr lvl="1"/>
            <a:r>
              <a:rPr lang="de-DE" dirty="0"/>
              <a:t>TODO: FIND MORE PRECISE FORMULATION</a:t>
            </a:r>
          </a:p>
          <a:p>
            <a:pPr marL="742950" lvl="1" indent="-285750">
              <a:buFont typeface="Symbol" panose="05050102010706020507" pitchFamily="18" charset="2"/>
              <a:buChar char="-"/>
            </a:pPr>
            <a:endParaRPr lang="de-DE" u="sng" dirty="0"/>
          </a:p>
        </p:txBody>
      </p:sp>
    </p:spTree>
    <p:extLst>
      <p:ext uri="{BB962C8B-B14F-4D97-AF65-F5344CB8AC3E}">
        <p14:creationId xmlns:p14="http://schemas.microsoft.com/office/powerpoint/2010/main" val="1002176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Bildschirmpräsentation (4:3)</PresentationFormat>
  <Paragraphs>118</Paragraphs>
  <Slides>6</Slides>
  <Notes>5</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6</vt:i4>
      </vt:variant>
    </vt:vector>
  </HeadingPairs>
  <TitlesOfParts>
    <vt:vector size="12" baseType="lpstr">
      <vt:lpstr>Arial</vt:lpstr>
      <vt:lpstr>Calibri</vt:lpstr>
      <vt:lpstr>Helvetica</vt:lpstr>
      <vt:lpstr>Symbol</vt:lpstr>
      <vt:lpstr>HelmholtzZentrum münchen</vt:lpstr>
      <vt:lpstr>think-cell Folie</vt:lpstr>
      <vt:lpstr>Prediction of Outcome for Angioplasty Surgery Patients</vt:lpstr>
      <vt:lpstr>Medical Background - Angioplasty</vt:lpstr>
      <vt:lpstr>Data and Cohort</vt:lpstr>
      <vt:lpstr>Dataset</vt:lpstr>
      <vt:lpstr>Study Question + Clinical Impact</vt:lpstr>
      <vt:lpstr>Future Work</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283</cp:revision>
  <cp:lastPrinted>2014-05-27T07:39:32Z</cp:lastPrinted>
  <dcterms:created xsi:type="dcterms:W3CDTF">2014-02-03T09:04:14Z</dcterms:created>
  <dcterms:modified xsi:type="dcterms:W3CDTF">2020-07-10T11:34:11Z</dcterms:modified>
</cp:coreProperties>
</file>