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sldIdLst>
    <p:sldId id="281" r:id="rId2"/>
    <p:sldId id="286" r:id="rId3"/>
    <p:sldId id="288" r:id="rId4"/>
    <p:sldId id="294" r:id="rId5"/>
    <p:sldId id="295" r:id="rId6"/>
    <p:sldId id="306" r:id="rId7"/>
    <p:sldId id="296" r:id="rId8"/>
    <p:sldId id="297" r:id="rId9"/>
    <p:sldId id="302" r:id="rId10"/>
    <p:sldId id="303" r:id="rId11"/>
    <p:sldId id="305" r:id="rId12"/>
    <p:sldId id="299" r:id="rId13"/>
    <p:sldId id="308" r:id="rId14"/>
    <p:sldId id="307" r:id="rId15"/>
    <p:sldId id="298" r:id="rId16"/>
  </p:sldIdLst>
  <p:sldSz cx="9144000" cy="6858000" type="screen4x3"/>
  <p:notesSz cx="7315200" cy="9601200"/>
  <p:custDataLst>
    <p:tags r:id="rId1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66">
          <p15:clr>
            <a:srgbClr val="A4A3A4"/>
          </p15:clr>
        </p15:guide>
        <p15:guide id="2" orient="horz" pos="3817">
          <p15:clr>
            <a:srgbClr val="A4A3A4"/>
          </p15:clr>
        </p15:guide>
        <p15:guide id="3" orient="horz" pos="3847">
          <p15:clr>
            <a:srgbClr val="A4A3A4"/>
          </p15:clr>
        </p15:guide>
        <p15:guide id="4" orient="horz" pos="1025">
          <p15:clr>
            <a:srgbClr val="A4A3A4"/>
          </p15:clr>
        </p15:guide>
        <p15:guide id="5" orient="horz" pos="2433">
          <p15:clr>
            <a:srgbClr val="A4A3A4"/>
          </p15:clr>
        </p15:guide>
        <p15:guide id="6" orient="horz" pos="1053">
          <p15:clr>
            <a:srgbClr val="A4A3A4"/>
          </p15:clr>
        </p15:guide>
        <p15:guide id="7" orient="horz" pos="725">
          <p15:clr>
            <a:srgbClr val="A4A3A4"/>
          </p15:clr>
        </p15:guide>
        <p15:guide id="8" orient="horz" pos="1260">
          <p15:clr>
            <a:srgbClr val="A4A3A4"/>
          </p15:clr>
        </p15:guide>
        <p15:guide id="9" pos="2880">
          <p15:clr>
            <a:srgbClr val="A4A3A4"/>
          </p15:clr>
        </p15:guide>
        <p15:guide id="10" pos="158">
          <p15:clr>
            <a:srgbClr val="A4A3A4"/>
          </p15:clr>
        </p15:guide>
        <p15:guide id="11" pos="5602">
          <p15:clr>
            <a:srgbClr val="A4A3A4"/>
          </p15:clr>
        </p15:guide>
        <p15:guide id="12" pos="2834">
          <p15:clr>
            <a:srgbClr val="A4A3A4"/>
          </p15:clr>
        </p15:guide>
        <p15:guide id="13" pos="2925">
          <p15:clr>
            <a:srgbClr val="A4A3A4"/>
          </p15:clr>
        </p15:guide>
        <p15:guide id="14" pos="1905">
          <p15:clr>
            <a:srgbClr val="A4A3A4"/>
          </p15:clr>
        </p15:guide>
        <p15:guide id="15" pos="1996">
          <p15:clr>
            <a:srgbClr val="A4A3A4"/>
          </p15:clr>
        </p15:guide>
        <p15:guide id="16" pos="3764">
          <p15:clr>
            <a:srgbClr val="A4A3A4"/>
          </p15:clr>
        </p15:guide>
        <p15:guide id="17" pos="385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y" initials="E" lastIdx="1" clrIdx="0">
    <p:extLst>
      <p:ext uri="{19B8F6BF-5375-455C-9EA6-DF929625EA0E}">
        <p15:presenceInfo xmlns:p15="http://schemas.microsoft.com/office/powerpoint/2012/main" userId="Ell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40541"/>
    <a:srgbClr val="FF2F65"/>
    <a:srgbClr val="E4003A"/>
    <a:srgbClr val="E9E9E9"/>
    <a:srgbClr val="828282"/>
    <a:srgbClr val="095A99"/>
    <a:srgbClr val="F1CBC3"/>
    <a:srgbClr val="F29D89"/>
    <a:srgbClr val="E934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0" autoAdjust="0"/>
    <p:restoredTop sz="95887" autoAdjust="0"/>
  </p:normalViewPr>
  <p:slideViewPr>
    <p:cSldViewPr snapToGrid="0" showGuides="1">
      <p:cViewPr varScale="1">
        <p:scale>
          <a:sx n="110" d="100"/>
          <a:sy n="110" d="100"/>
        </p:scale>
        <p:origin x="1596" y="108"/>
      </p:cViewPr>
      <p:guideLst>
        <p:guide orient="horz" pos="4166"/>
        <p:guide orient="horz" pos="3817"/>
        <p:guide orient="horz" pos="3847"/>
        <p:guide orient="horz" pos="1025"/>
        <p:guide orient="horz" pos="2433"/>
        <p:guide orient="horz" pos="1053"/>
        <p:guide orient="horz" pos="725"/>
        <p:guide orient="horz" pos="1260"/>
        <p:guide pos="2880"/>
        <p:guide pos="158"/>
        <p:guide pos="5602"/>
        <p:guide pos="2834"/>
        <p:guide pos="2925"/>
        <p:guide pos="1905"/>
        <p:guide pos="1996"/>
        <p:guide pos="3764"/>
        <p:guide pos="3855"/>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de-DE"/>
          </a:p>
        </p:txBody>
      </p:sp>
      <p:sp>
        <p:nvSpPr>
          <p:cNvPr id="3" name="Datumsplatzhalter 2"/>
          <p:cNvSpPr>
            <a:spLocks noGrp="1"/>
          </p:cNvSpPr>
          <p:nvPr>
            <p:ph type="dt" idx="1"/>
          </p:nvPr>
        </p:nvSpPr>
        <p:spPr>
          <a:xfrm>
            <a:off x="4143589" y="0"/>
            <a:ext cx="3169920" cy="480060"/>
          </a:xfrm>
          <a:prstGeom prst="rect">
            <a:avLst/>
          </a:prstGeom>
        </p:spPr>
        <p:txBody>
          <a:bodyPr vert="horz" lIns="96661" tIns="48331" rIns="96661" bIns="48331" rtlCol="0"/>
          <a:lstStyle>
            <a:lvl1pPr algn="r">
              <a:defRPr sz="1300"/>
            </a:lvl1pPr>
          </a:lstStyle>
          <a:p>
            <a:fld id="{7E109A6C-D884-45F8-B5EB-D7A1699C6653}" type="datetimeFigureOut">
              <a:rPr lang="de-DE" smtClean="0"/>
              <a:t>29.09.2020</a:t>
            </a:fld>
            <a:endParaRPr lang="de-DE"/>
          </a:p>
        </p:txBody>
      </p:sp>
      <p:sp>
        <p:nvSpPr>
          <p:cNvPr id="4" name="Folienbildplatzhalt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de-DE"/>
          </a:p>
        </p:txBody>
      </p:sp>
      <p:sp>
        <p:nvSpPr>
          <p:cNvPr id="5" name="Notizenplatzhalter 4"/>
          <p:cNvSpPr>
            <a:spLocks noGrp="1"/>
          </p:cNvSpPr>
          <p:nvPr>
            <p:ph type="body" sz="quarter" idx="3"/>
          </p:nvPr>
        </p:nvSpPr>
        <p:spPr>
          <a:xfrm>
            <a:off x="731522" y="4560571"/>
            <a:ext cx="5852160" cy="4320540"/>
          </a:xfrm>
          <a:prstGeom prst="rect">
            <a:avLst/>
          </a:prstGeom>
        </p:spPr>
        <p:txBody>
          <a:bodyPr vert="horz" lIns="96661" tIns="48331" rIns="96661" bIns="48331"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de-DE"/>
          </a:p>
        </p:txBody>
      </p:sp>
      <p:sp>
        <p:nvSpPr>
          <p:cNvPr id="7" name="Foliennummernplatzhalter 6"/>
          <p:cNvSpPr>
            <a:spLocks noGrp="1"/>
          </p:cNvSpPr>
          <p:nvPr>
            <p:ph type="sldNum" sz="quarter" idx="5"/>
          </p:nvPr>
        </p:nvSpPr>
        <p:spPr>
          <a:xfrm>
            <a:off x="4143589" y="9119474"/>
            <a:ext cx="3169920" cy="480060"/>
          </a:xfrm>
          <a:prstGeom prst="rect">
            <a:avLst/>
          </a:prstGeom>
        </p:spPr>
        <p:txBody>
          <a:bodyPr vert="horz" lIns="96661" tIns="48331" rIns="96661" bIns="48331" rtlCol="0" anchor="b"/>
          <a:lstStyle>
            <a:lvl1pPr algn="r">
              <a:defRPr sz="1300"/>
            </a:lvl1pPr>
          </a:lstStyle>
          <a:p>
            <a:fld id="{098BD289-3A29-45E8-AD20-ACE8C932FF07}" type="slidenum">
              <a:rPr lang="de-DE" smtClean="0"/>
              <a:t>‹Nr.›</a:t>
            </a:fld>
            <a:endParaRPr lang="de-DE"/>
          </a:p>
        </p:txBody>
      </p:sp>
    </p:spTree>
    <p:extLst>
      <p:ext uri="{BB962C8B-B14F-4D97-AF65-F5344CB8AC3E}">
        <p14:creationId xmlns:p14="http://schemas.microsoft.com/office/powerpoint/2010/main" val="2158671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a:t>
            </a:r>
            <a:r>
              <a:rPr lang="de-DE" dirty="0" err="1"/>
              <a:t>cooperation</a:t>
            </a:r>
            <a:r>
              <a:rPr lang="de-DE" dirty="0"/>
              <a:t> with Biotronik (</a:t>
            </a:r>
            <a:r>
              <a:rPr lang="en-US" sz="1200" b="0" i="0" u="none" strike="noStrike" kern="1200" dirty="0">
                <a:solidFill>
                  <a:schemeClr val="tx1"/>
                </a:solidFill>
                <a:effectLst/>
                <a:latin typeface="+mn-lt"/>
                <a:ea typeface="+mn-ea"/>
                <a:cs typeface="+mn-cs"/>
              </a:rPr>
              <a:t>one of the world's leading manufacturers of cardiovascular medical </a:t>
            </a:r>
            <a:r>
              <a:rPr lang="en-GB" sz="1200" b="0" i="0" u="none" strike="noStrike" kern="1200" dirty="0">
                <a:solidFill>
                  <a:schemeClr val="tx1"/>
                </a:solidFill>
                <a:effectLst/>
                <a:latin typeface="+mn-lt"/>
                <a:ea typeface="+mn-ea"/>
                <a:cs typeface="+mn-cs"/>
              </a:rPr>
              <a:t>technology </a:t>
            </a:r>
            <a:r>
              <a:rPr lang="de-DE" dirty="0"/>
              <a:t>)</a:t>
            </a:r>
          </a:p>
        </p:txBody>
      </p:sp>
      <p:sp>
        <p:nvSpPr>
          <p:cNvPr id="4" name="Foliennummernplatzhalter 3"/>
          <p:cNvSpPr>
            <a:spLocks noGrp="1"/>
          </p:cNvSpPr>
          <p:nvPr>
            <p:ph type="sldNum" sz="quarter" idx="5"/>
          </p:nvPr>
        </p:nvSpPr>
        <p:spPr/>
        <p:txBody>
          <a:bodyPr/>
          <a:lstStyle/>
          <a:p>
            <a:fld id="{098BD289-3A29-45E8-AD20-ACE8C932FF07}" type="slidenum">
              <a:rPr lang="de-DE" smtClean="0"/>
              <a:t>1</a:t>
            </a:fld>
            <a:endParaRPr lang="de-DE"/>
          </a:p>
        </p:txBody>
      </p:sp>
    </p:spTree>
    <p:extLst>
      <p:ext uri="{BB962C8B-B14F-4D97-AF65-F5344CB8AC3E}">
        <p14:creationId xmlns:p14="http://schemas.microsoft.com/office/powerpoint/2010/main" val="972163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Short </a:t>
            </a:r>
            <a:r>
              <a:rPr lang="de-DE" dirty="0" err="1"/>
              <a:t>example</a:t>
            </a:r>
            <a:r>
              <a:rPr lang="de-DE" dirty="0"/>
              <a:t> </a:t>
            </a:r>
            <a:r>
              <a:rPr lang="de-DE" dirty="0" err="1"/>
              <a:t>how</a:t>
            </a:r>
            <a:r>
              <a:rPr lang="de-DE" dirty="0"/>
              <a:t> </a:t>
            </a:r>
            <a:r>
              <a:rPr lang="de-DE" dirty="0" err="1"/>
              <a:t>evaluation</a:t>
            </a:r>
            <a:r>
              <a:rPr lang="de-DE" dirty="0"/>
              <a:t> of final </a:t>
            </a:r>
            <a:r>
              <a:rPr lang="de-DE" dirty="0" err="1"/>
              <a:t>chosen</a:t>
            </a:r>
            <a:r>
              <a:rPr lang="de-DE" dirty="0"/>
              <a:t> </a:t>
            </a:r>
            <a:r>
              <a:rPr lang="de-DE" dirty="0" err="1"/>
              <a:t>pipelines</a:t>
            </a:r>
            <a:r>
              <a:rPr lang="de-DE" dirty="0"/>
              <a:t> will </a:t>
            </a:r>
            <a:r>
              <a:rPr lang="de-DE" dirty="0" err="1"/>
              <a:t>look</a:t>
            </a:r>
            <a:r>
              <a:rPr lang="de-DE" dirty="0"/>
              <a:t> like. </a:t>
            </a:r>
            <a:r>
              <a:rPr lang="de-DE" dirty="0" err="1"/>
              <a:t>We</a:t>
            </a:r>
            <a:r>
              <a:rPr lang="de-DE" dirty="0"/>
              <a:t> </a:t>
            </a:r>
            <a:r>
              <a:rPr lang="de-DE" dirty="0" err="1"/>
              <a:t>see</a:t>
            </a:r>
            <a:r>
              <a:rPr lang="de-DE" dirty="0"/>
              <a:t> – </a:t>
            </a:r>
            <a:r>
              <a:rPr lang="de-DE" dirty="0" err="1"/>
              <a:t>expected</a:t>
            </a:r>
            <a:r>
              <a:rPr lang="de-DE" dirty="0"/>
              <a:t> from </a:t>
            </a:r>
            <a:r>
              <a:rPr lang="de-DE" dirty="0" err="1"/>
              <a:t>the</a:t>
            </a:r>
            <a:r>
              <a:rPr lang="de-DE" dirty="0"/>
              <a:t> </a:t>
            </a:r>
            <a:r>
              <a:rPr lang="de-DE" dirty="0" err="1"/>
              <a:t>low</a:t>
            </a:r>
            <a:r>
              <a:rPr lang="de-DE" dirty="0"/>
              <a:t> </a:t>
            </a:r>
            <a:r>
              <a:rPr lang="de-DE" dirty="0" err="1"/>
              <a:t>scores</a:t>
            </a:r>
            <a:r>
              <a:rPr lang="de-DE" dirty="0"/>
              <a:t> – ROC </a:t>
            </a:r>
            <a:r>
              <a:rPr lang="de-DE" dirty="0" err="1"/>
              <a:t>curve</a:t>
            </a:r>
            <a:r>
              <a:rPr lang="de-DE" dirty="0"/>
              <a:t> </a:t>
            </a:r>
            <a:r>
              <a:rPr lang="de-DE" dirty="0" err="1"/>
              <a:t>near</a:t>
            </a:r>
            <a:r>
              <a:rPr lang="de-DE" dirty="0"/>
              <a:t> </a:t>
            </a:r>
            <a:r>
              <a:rPr lang="de-DE" dirty="0" err="1"/>
              <a:t>the</a:t>
            </a:r>
            <a:r>
              <a:rPr lang="de-DE" dirty="0"/>
              <a:t> </a:t>
            </a:r>
            <a:r>
              <a:rPr lang="de-DE" dirty="0" err="1"/>
              <a:t>random</a:t>
            </a:r>
            <a:r>
              <a:rPr lang="de-DE" dirty="0"/>
              <a:t> </a:t>
            </a:r>
            <a:r>
              <a:rPr lang="de-DE" dirty="0" err="1"/>
              <a:t>line</a:t>
            </a:r>
            <a:r>
              <a:rPr lang="de-DE" dirty="0"/>
              <a:t> and </a:t>
            </a:r>
            <a:r>
              <a:rPr lang="de-DE" dirty="0" err="1"/>
              <a:t>prec</a:t>
            </a:r>
            <a:r>
              <a:rPr lang="de-DE" dirty="0"/>
              <a:t>/</a:t>
            </a:r>
            <a:r>
              <a:rPr lang="de-DE" dirty="0" err="1"/>
              <a:t>rec</a:t>
            </a:r>
            <a:r>
              <a:rPr lang="de-DE" dirty="0"/>
              <a:t> </a:t>
            </a:r>
            <a:r>
              <a:rPr lang="de-DE" dirty="0" err="1"/>
              <a:t>curve</a:t>
            </a:r>
            <a:r>
              <a:rPr lang="de-DE" dirty="0"/>
              <a:t> </a:t>
            </a:r>
            <a:r>
              <a:rPr lang="en-GB" sz="1200" b="0" i="0" kern="1200" dirty="0">
                <a:solidFill>
                  <a:schemeClr val="tx1"/>
                </a:solidFill>
                <a:effectLst/>
                <a:latin typeface="+mn-lt"/>
                <a:ea typeface="+mn-ea"/>
                <a:cs typeface="+mn-cs"/>
              </a:rPr>
              <a:t>just a little better than no skill (= prevalence of disease, in my case TLF = 5%)</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10</a:t>
            </a:fld>
            <a:endParaRPr lang="de-DE"/>
          </a:p>
        </p:txBody>
      </p:sp>
    </p:spTree>
    <p:extLst>
      <p:ext uri="{BB962C8B-B14F-4D97-AF65-F5344CB8AC3E}">
        <p14:creationId xmlns:p14="http://schemas.microsoft.com/office/powerpoint/2010/main" val="2025906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dirty="0">
                <a:solidFill>
                  <a:schemeClr val="tx1"/>
                </a:solidFill>
                <a:effectLst/>
                <a:latin typeface="+mn-lt"/>
                <a:ea typeface="+mn-ea"/>
                <a:cs typeface="+mn-cs"/>
              </a:rPr>
              <a:t> http://rasbt.github.io/mlxtend/user_guide/evaluate/ftest/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In the context of evaluating machine learning models, the F-test by George W. </a:t>
            </a:r>
            <a:r>
              <a:rPr lang="en-GB" sz="1200" kern="1200" dirty="0" err="1">
                <a:solidFill>
                  <a:schemeClr val="tx1"/>
                </a:solidFill>
                <a:effectLst/>
                <a:latin typeface="+mn-lt"/>
                <a:ea typeface="+mn-ea"/>
                <a:cs typeface="+mn-cs"/>
              </a:rPr>
              <a:t>Snedecor</a:t>
            </a:r>
            <a:r>
              <a:rPr lang="en-GB" sz="1200" kern="1200" dirty="0">
                <a:solidFill>
                  <a:schemeClr val="tx1"/>
                </a:solidFill>
                <a:effectLst/>
                <a:latin typeface="+mn-lt"/>
                <a:ea typeface="+mn-ea"/>
                <a:cs typeface="+mn-cs"/>
              </a:rPr>
              <a:t> [1] can be regarded as analogous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to Cochran's Q test that can be applied to evaluate multiple classifiers (i.e., whether their accuracies estimated on a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test set differ) as described by Looney [2][3].</a:t>
            </a:r>
            <a:br>
              <a:rPr lang="en-GB" sz="1200" kern="1200" dirty="0">
                <a:solidFill>
                  <a:schemeClr val="tx1"/>
                </a:solidFill>
                <a:effectLst/>
                <a:latin typeface="+mn-lt"/>
                <a:ea typeface="+mn-ea"/>
                <a:cs typeface="+mn-cs"/>
              </a:rPr>
            </a:b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More formally, assume the task to test the null hypothesis that there is no difference between the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classification accuracies [1]: pi:H0=p1=p2=⋯=</a:t>
            </a:r>
            <a:r>
              <a:rPr lang="en-GB" sz="1200" kern="1200" dirty="0" err="1">
                <a:solidFill>
                  <a:schemeClr val="tx1"/>
                </a:solidFill>
                <a:effectLst/>
                <a:latin typeface="+mn-lt"/>
                <a:ea typeface="+mn-ea"/>
                <a:cs typeface="+mn-cs"/>
              </a:rPr>
              <a:t>pL.</a:t>
            </a:r>
            <a:br>
              <a:rPr lang="en-GB" sz="1200" kern="1200" dirty="0">
                <a:solidFill>
                  <a:schemeClr val="tx1"/>
                </a:solidFill>
                <a:effectLst/>
                <a:latin typeface="+mn-lt"/>
                <a:ea typeface="+mn-ea"/>
                <a:cs typeface="+mn-cs"/>
              </a:rPr>
            </a:b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After computing the F-value, we can then look up the p-value from a F-distribution table for the corresponding degrees</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of freedom or obtain it computationally from a cumulative F-distribution function. In practice, if we successfully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rejected the null hypothesis at a previously chosen significance threshold, we could perform multiple post hoc pair-wise</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tests -- for example, </a:t>
            </a:r>
            <a:r>
              <a:rPr lang="en-GB" sz="1200" kern="1200" dirty="0" err="1">
                <a:solidFill>
                  <a:schemeClr val="tx1"/>
                </a:solidFill>
                <a:effectLst/>
                <a:latin typeface="+mn-lt"/>
                <a:ea typeface="+mn-ea"/>
                <a:cs typeface="+mn-cs"/>
              </a:rPr>
              <a:t>McNemar</a:t>
            </a:r>
            <a:r>
              <a:rPr lang="en-GB" sz="1200" kern="1200" dirty="0">
                <a:solidFill>
                  <a:schemeClr val="tx1"/>
                </a:solidFill>
                <a:effectLst/>
                <a:latin typeface="+mn-lt"/>
                <a:ea typeface="+mn-ea"/>
                <a:cs typeface="+mn-cs"/>
              </a:rPr>
              <a:t> tests with a Bonferroni correction -- to determine which pairs have different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population proportions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References: </a:t>
            </a:r>
          </a:p>
          <a:p>
            <a:r>
              <a:rPr lang="en-GB" sz="1200" b="0" i="0" kern="1200" dirty="0">
                <a:solidFill>
                  <a:schemeClr val="tx1"/>
                </a:solidFill>
                <a:effectLst/>
                <a:latin typeface="+mn-lt"/>
                <a:ea typeface="+mn-ea"/>
                <a:cs typeface="+mn-cs"/>
              </a:rPr>
              <a:t>[1] </a:t>
            </a:r>
            <a:r>
              <a:rPr lang="en-GB" sz="1200" b="0" i="0" kern="1200" dirty="0" err="1">
                <a:solidFill>
                  <a:schemeClr val="tx1"/>
                </a:solidFill>
                <a:effectLst/>
                <a:latin typeface="+mn-lt"/>
                <a:ea typeface="+mn-ea"/>
                <a:cs typeface="+mn-cs"/>
              </a:rPr>
              <a:t>Snedecor</a:t>
            </a:r>
            <a:r>
              <a:rPr lang="en-GB" sz="1200" b="0" i="0" kern="1200" dirty="0">
                <a:solidFill>
                  <a:schemeClr val="tx1"/>
                </a:solidFill>
                <a:effectLst/>
                <a:latin typeface="+mn-lt"/>
                <a:ea typeface="+mn-ea"/>
                <a:cs typeface="+mn-cs"/>
              </a:rPr>
              <a:t>, George W. and Cochran, William G. (1989), Statistical Methods, Eighth Edition, Iowa State University Press.</a:t>
            </a:r>
          </a:p>
          <a:p>
            <a:r>
              <a:rPr lang="en-GB" sz="1200" b="0" i="0" kern="1200" dirty="0">
                <a:solidFill>
                  <a:schemeClr val="tx1"/>
                </a:solidFill>
                <a:effectLst/>
                <a:latin typeface="+mn-lt"/>
                <a:ea typeface="+mn-ea"/>
                <a:cs typeface="+mn-cs"/>
              </a:rPr>
              <a:t>[2] Looney, Stephen W. "A statistical technique for comparing the accuracies of several classifiers." Pattern Recognition Letters 8, no. 1 (1988): 5-9.</a:t>
            </a:r>
          </a:p>
          <a:p>
            <a:r>
              <a:rPr lang="en-GB" sz="1200" b="0" i="0" kern="1200" dirty="0">
                <a:solidFill>
                  <a:schemeClr val="tx1"/>
                </a:solidFill>
                <a:effectLst/>
                <a:latin typeface="+mn-lt"/>
                <a:ea typeface="+mn-ea"/>
                <a:cs typeface="+mn-cs"/>
              </a:rPr>
              <a:t>[3] </a:t>
            </a:r>
            <a:r>
              <a:rPr lang="en-GB" sz="1200" b="0" i="0" kern="1200" dirty="0" err="1">
                <a:solidFill>
                  <a:schemeClr val="tx1"/>
                </a:solidFill>
                <a:effectLst/>
                <a:latin typeface="+mn-lt"/>
                <a:ea typeface="+mn-ea"/>
                <a:cs typeface="+mn-cs"/>
              </a:rPr>
              <a:t>Kuncheva</a:t>
            </a:r>
            <a:r>
              <a:rPr lang="en-GB" sz="1200" b="0" i="0" kern="1200" dirty="0">
                <a:solidFill>
                  <a:schemeClr val="tx1"/>
                </a:solidFill>
                <a:effectLst/>
                <a:latin typeface="+mn-lt"/>
                <a:ea typeface="+mn-ea"/>
                <a:cs typeface="+mn-cs"/>
              </a:rPr>
              <a:t>, Ludmila I. Combining pattern classifiers: methods and algorithms. John Wiley &amp; Sons, 2004.</a:t>
            </a:r>
          </a:p>
          <a:p>
            <a:br>
              <a:rPr lang="en-GB" dirty="0"/>
            </a:b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11</a:t>
            </a:fld>
            <a:endParaRPr lang="de-DE"/>
          </a:p>
        </p:txBody>
      </p:sp>
    </p:spTree>
    <p:extLst>
      <p:ext uri="{BB962C8B-B14F-4D97-AF65-F5344CB8AC3E}">
        <p14:creationId xmlns:p14="http://schemas.microsoft.com/office/powerpoint/2010/main" val="3973927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To </a:t>
            </a:r>
            <a:r>
              <a:rPr lang="de-DE" dirty="0" err="1"/>
              <a:t>proceed</a:t>
            </a:r>
            <a:r>
              <a:rPr lang="de-DE" dirty="0"/>
              <a:t> with </a:t>
            </a:r>
            <a:r>
              <a:rPr lang="de-DE" dirty="0" err="1"/>
              <a:t>the</a:t>
            </a:r>
            <a:r>
              <a:rPr lang="de-DE" dirty="0"/>
              <a:t> </a:t>
            </a:r>
            <a:r>
              <a:rPr lang="de-DE" dirty="0" err="1"/>
              <a:t>project</a:t>
            </a:r>
            <a:r>
              <a:rPr lang="de-DE" dirty="0"/>
              <a:t> and </a:t>
            </a:r>
            <a:r>
              <a:rPr lang="en-GB" sz="1200" b="0" i="0" kern="1200" dirty="0">
                <a:solidFill>
                  <a:schemeClr val="tx1"/>
                </a:solidFill>
                <a:effectLst/>
                <a:latin typeface="+mn-lt"/>
                <a:ea typeface="+mn-ea"/>
                <a:cs typeface="+mn-cs"/>
              </a:rPr>
              <a:t>to be able to present tangible results, I have to be 100% sure about the chosen pipelines/methods. I have to somehow </a:t>
            </a:r>
            <a:r>
              <a:rPr lang="en-GB" sz="1200" b="0" i="0" kern="1200" dirty="0" err="1">
                <a:solidFill>
                  <a:schemeClr val="tx1"/>
                </a:solidFill>
                <a:effectLst/>
                <a:latin typeface="+mn-lt"/>
                <a:ea typeface="+mn-ea"/>
                <a:cs typeface="+mn-cs"/>
              </a:rPr>
              <a:t>clearifiy</a:t>
            </a:r>
            <a:r>
              <a:rPr lang="en-GB" sz="1200" b="0" i="0" kern="1200" dirty="0">
                <a:solidFill>
                  <a:schemeClr val="tx1"/>
                </a:solidFill>
                <a:effectLst/>
                <a:latin typeface="+mn-lt"/>
                <a:ea typeface="+mn-ea"/>
                <a:cs typeface="+mn-cs"/>
              </a:rPr>
              <a:t> which one is the best under the failing ones. This is important so that nobody can argue that I’ve made a mistake in hyperparameter tuning and missed the model fitting to the data.</a:t>
            </a:r>
          </a:p>
          <a:p>
            <a:r>
              <a:rPr lang="en-GB" sz="1200" b="0" i="0" kern="1200" dirty="0">
                <a:solidFill>
                  <a:schemeClr val="tx1"/>
                </a:solidFill>
                <a:effectLst/>
                <a:latin typeface="+mn-lt"/>
                <a:ea typeface="+mn-ea"/>
                <a:cs typeface="+mn-cs"/>
              </a:rPr>
              <a:t>For that I have to identify for each used classifier the hyperparameters which influences the model complexity and thus controls under / overfitting. Then set one parameter  to a fix value to </a:t>
            </a:r>
            <a:r>
              <a:rPr lang="en-GB" sz="1200" b="0" i="0" kern="1200" dirty="0">
                <a:solidFill>
                  <a:schemeClr val="tx1"/>
                </a:solidFill>
                <a:effectLst/>
                <a:latin typeface="+mn-lt"/>
                <a:ea typeface="+mn-ea"/>
                <a:cs typeface="+mn-cs"/>
                <a:sym typeface="Wingdings" panose="05000000000000000000" pitchFamily="2" charset="2"/>
              </a:rPr>
              <a:t>make score graphs for the other variable hyperparameters and decide: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sym typeface="Wingdings" panose="05000000000000000000" pitchFamily="2" charset="2"/>
              </a:rPr>
              <a:t>- </a:t>
            </a:r>
            <a:r>
              <a:rPr lang="en-GB" sz="1200" u="sng" kern="1200" dirty="0">
                <a:solidFill>
                  <a:schemeClr val="tx1"/>
                </a:solidFill>
                <a:effectLst/>
                <a:latin typeface="+mn-lt"/>
                <a:ea typeface="+mn-ea"/>
                <a:cs typeface="+mn-cs"/>
              </a:rPr>
              <a:t>What is the point where adding more complexity, does not increase train score anymore?</a:t>
            </a: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t>
            </a:r>
            <a:r>
              <a:rPr lang="en-GB" sz="1200" kern="1200" dirty="0">
                <a:solidFill>
                  <a:schemeClr val="tx1"/>
                </a:solidFill>
                <a:effectLst/>
                <a:latin typeface="+mn-lt"/>
                <a:ea typeface="+mn-ea"/>
                <a:cs typeface="+mn-cs"/>
              </a:rPr>
              <a:t>What is the point where train + validation score start to diverge?</a:t>
            </a:r>
          </a:p>
          <a:p>
            <a:pPr marL="171450" indent="-171450">
              <a:buFontTx/>
              <a:buChar char="-"/>
            </a:pPr>
            <a:r>
              <a:rPr lang="en-GB" sz="1200" kern="1200" dirty="0">
                <a:solidFill>
                  <a:schemeClr val="tx1"/>
                </a:solidFill>
                <a:effectLst/>
                <a:latin typeface="+mn-lt"/>
                <a:ea typeface="+mn-ea"/>
                <a:cs typeface="+mn-cs"/>
              </a:rPr>
              <a:t>If “unhealthy” behaviour </a:t>
            </a:r>
            <a:r>
              <a:rPr lang="en-GB" dirty="0"/>
              <a:t>observed</a:t>
            </a:r>
            <a:r>
              <a:rPr lang="en-GB" sz="1200" kern="1200" dirty="0">
                <a:solidFill>
                  <a:schemeClr val="tx1"/>
                </a:solidFill>
                <a:effectLst/>
                <a:latin typeface="+mn-lt"/>
                <a:ea typeface="+mn-ea"/>
                <a:cs typeface="+mn-cs"/>
              </a:rPr>
              <a:t>, plot can be seen as one more example of randomness of data.</a:t>
            </a:r>
          </a:p>
          <a:p>
            <a:pPr marL="171450" indent="-171450">
              <a:buFontTx/>
              <a:buChar char="-"/>
            </a:pPr>
            <a:endParaRPr lang="en-GB" sz="1200" kern="1200" dirty="0">
              <a:solidFill>
                <a:schemeClr val="tx1"/>
              </a:solidFill>
              <a:effectLst/>
              <a:latin typeface="+mn-lt"/>
              <a:ea typeface="+mn-ea"/>
              <a:cs typeface="+mn-cs"/>
            </a:endParaRPr>
          </a:p>
          <a:p>
            <a:pPr marL="0" indent="0">
              <a:buFontTx/>
              <a:buNone/>
            </a:pPr>
            <a:r>
              <a:rPr lang="en-GB" sz="1200" kern="1200" dirty="0">
                <a:solidFill>
                  <a:schemeClr val="tx1"/>
                </a:solidFill>
                <a:effectLst/>
                <a:latin typeface="+mn-lt"/>
                <a:ea typeface="+mn-ea"/>
                <a:cs typeface="+mn-cs"/>
              </a:rPr>
              <a:t>Example with </a:t>
            </a:r>
            <a:r>
              <a:rPr lang="en-GB" sz="1200" kern="1200" dirty="0" err="1">
                <a:solidFill>
                  <a:schemeClr val="tx1"/>
                </a:solidFill>
                <a:effectLst/>
                <a:latin typeface="+mn-lt"/>
                <a:ea typeface="+mn-ea"/>
                <a:cs typeface="+mn-cs"/>
              </a:rPr>
              <a:t>RandomForest</a:t>
            </a:r>
            <a:r>
              <a:rPr lang="en-GB" sz="1200" kern="1200" dirty="0">
                <a:solidFill>
                  <a:schemeClr val="tx1"/>
                </a:solidFill>
                <a:effectLst/>
                <a:latin typeface="+mn-lt"/>
                <a:ea typeface="+mn-ea"/>
                <a:cs typeface="+mn-cs"/>
              </a:rPr>
              <a:t>: Hyperparameters responsible for model complexity are the number of trees in the forest and the depth of each tree, namely the number of samples required to be at a leaf node. First, I set parameter </a:t>
            </a:r>
            <a:r>
              <a:rPr lang="en-GB" sz="1200" kern="1200" dirty="0" err="1">
                <a:solidFill>
                  <a:schemeClr val="tx1"/>
                </a:solidFill>
                <a:effectLst/>
                <a:latin typeface="+mn-lt"/>
                <a:ea typeface="+mn-ea"/>
                <a:cs typeface="+mn-cs"/>
              </a:rPr>
              <a:t>min_sample_leaf</a:t>
            </a:r>
            <a:r>
              <a:rPr lang="en-GB" sz="1200" kern="1200" dirty="0">
                <a:solidFill>
                  <a:schemeClr val="tx1"/>
                </a:solidFill>
                <a:effectLst/>
                <a:latin typeface="+mn-lt"/>
                <a:ea typeface="+mn-ea"/>
                <a:cs typeface="+mn-cs"/>
              </a:rPr>
              <a:t> to 5 and </a:t>
            </a:r>
            <a:r>
              <a:rPr lang="en-GB" sz="1200" kern="1200" dirty="0" err="1">
                <a:solidFill>
                  <a:schemeClr val="tx1"/>
                </a:solidFill>
                <a:effectLst/>
                <a:latin typeface="+mn-lt"/>
                <a:ea typeface="+mn-ea"/>
                <a:cs typeface="+mn-cs"/>
              </a:rPr>
              <a:t>plottet</a:t>
            </a:r>
            <a:r>
              <a:rPr lang="en-GB" sz="1200" kern="1200" dirty="0">
                <a:solidFill>
                  <a:schemeClr val="tx1"/>
                </a:solidFill>
                <a:effectLst/>
                <a:latin typeface="+mn-lt"/>
                <a:ea typeface="+mn-ea"/>
                <a:cs typeface="+mn-cs"/>
              </a:rPr>
              <a:t> the score graph for number of trees in the forest. The number of trees do not seem to play a big role in under/overfitting, but I would choose 10 for the parameter, because as going higher no significant improvement seen. The next step was to set the number of trees to 10, based on </a:t>
            </a:r>
            <a:r>
              <a:rPr lang="en-GB" sz="1200" kern="1200" dirty="0" err="1">
                <a:solidFill>
                  <a:schemeClr val="tx1"/>
                </a:solidFill>
                <a:effectLst/>
                <a:latin typeface="+mn-lt"/>
                <a:ea typeface="+mn-ea"/>
                <a:cs typeface="+mn-cs"/>
              </a:rPr>
              <a:t>previos</a:t>
            </a:r>
            <a:r>
              <a:rPr lang="en-GB" sz="1200" kern="1200" dirty="0">
                <a:solidFill>
                  <a:schemeClr val="tx1"/>
                </a:solidFill>
                <a:effectLst/>
                <a:latin typeface="+mn-lt"/>
                <a:ea typeface="+mn-ea"/>
                <a:cs typeface="+mn-cs"/>
              </a:rPr>
              <a:t> results, and plot now the score graph for the number of samples needed to be at a </a:t>
            </a:r>
            <a:r>
              <a:rPr lang="en-GB" sz="1200" kern="1200" dirty="0" err="1">
                <a:solidFill>
                  <a:schemeClr val="tx1"/>
                </a:solidFill>
                <a:effectLst/>
                <a:latin typeface="+mn-lt"/>
                <a:ea typeface="+mn-ea"/>
                <a:cs typeface="+mn-cs"/>
              </a:rPr>
              <a:t>leadf</a:t>
            </a:r>
            <a:r>
              <a:rPr lang="en-GB" sz="1200" kern="1200" dirty="0">
                <a:solidFill>
                  <a:schemeClr val="tx1"/>
                </a:solidFill>
                <a:effectLst/>
                <a:latin typeface="+mn-lt"/>
                <a:ea typeface="+mn-ea"/>
                <a:cs typeface="+mn-cs"/>
              </a:rPr>
              <a:t> node. This parameter seem to play a role in under/overfitting. Show more of a healthy train/test score behaviour. 80 is an optimal value for this parameter. Validate </a:t>
            </a:r>
            <a:r>
              <a:rPr lang="en-GB" sz="1200" kern="1200" dirty="0" err="1">
                <a:solidFill>
                  <a:schemeClr val="tx1"/>
                </a:solidFill>
                <a:effectLst/>
                <a:latin typeface="+mn-lt"/>
                <a:ea typeface="+mn-ea"/>
                <a:cs typeface="+mn-cs"/>
              </a:rPr>
              <a:t>behavoir</a:t>
            </a:r>
            <a:r>
              <a:rPr lang="en-GB" sz="1200" kern="1200" dirty="0">
                <a:solidFill>
                  <a:schemeClr val="tx1"/>
                </a:solidFill>
                <a:effectLst/>
                <a:latin typeface="+mn-lt"/>
                <a:ea typeface="+mn-ea"/>
                <a:cs typeface="+mn-cs"/>
              </a:rPr>
              <a:t> of </a:t>
            </a:r>
            <a:r>
              <a:rPr lang="en-GB" sz="1200" kern="1200" dirty="0" err="1">
                <a:solidFill>
                  <a:schemeClr val="tx1"/>
                </a:solidFill>
                <a:effectLst/>
                <a:latin typeface="+mn-lt"/>
                <a:ea typeface="+mn-ea"/>
                <a:cs typeface="+mn-cs"/>
              </a:rPr>
              <a:t>num</a:t>
            </a:r>
            <a:r>
              <a:rPr lang="en-GB" sz="1200" kern="1200" dirty="0">
                <a:solidFill>
                  <a:schemeClr val="tx1"/>
                </a:solidFill>
                <a:effectLst/>
                <a:latin typeface="+mn-lt"/>
                <a:ea typeface="+mn-ea"/>
                <a:cs typeface="+mn-cs"/>
              </a:rPr>
              <a:t> trees with another fixed value of </a:t>
            </a:r>
            <a:r>
              <a:rPr lang="en-GB" sz="1200" kern="1200" dirty="0" err="1">
                <a:solidFill>
                  <a:schemeClr val="tx1"/>
                </a:solidFill>
                <a:effectLst/>
                <a:latin typeface="+mn-lt"/>
                <a:ea typeface="+mn-ea"/>
                <a:cs typeface="+mn-cs"/>
              </a:rPr>
              <a:t>min_sample</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leafs</a:t>
            </a:r>
            <a:r>
              <a:rPr lang="en-GB" sz="1200" kern="1200" dirty="0">
                <a:solidFill>
                  <a:schemeClr val="tx1"/>
                </a:solidFill>
                <a:effectLst/>
                <a:latin typeface="+mn-lt"/>
                <a:ea typeface="+mn-ea"/>
                <a:cs typeface="+mn-cs"/>
              </a:rPr>
              <a:t>, shows the same tendency.</a:t>
            </a:r>
          </a:p>
          <a:p>
            <a:pPr marL="0" indent="0">
              <a:buFontTx/>
              <a:buNone/>
            </a:pPr>
            <a:endParaRPr lang="en-GB" sz="1200" kern="1200" dirty="0">
              <a:solidFill>
                <a:schemeClr val="tx1"/>
              </a:solidFill>
              <a:effectLst/>
              <a:latin typeface="+mn-lt"/>
              <a:ea typeface="+mn-ea"/>
              <a:cs typeface="+mn-cs"/>
            </a:endParaRPr>
          </a:p>
          <a:p>
            <a:pPr marL="0" indent="0">
              <a:buFontTx/>
              <a:buNone/>
            </a:pPr>
            <a:r>
              <a:rPr lang="en-GB" sz="1200" kern="1200" dirty="0">
                <a:solidFill>
                  <a:schemeClr val="tx1"/>
                </a:solidFill>
                <a:effectLst/>
                <a:latin typeface="+mn-lt"/>
                <a:ea typeface="+mn-ea"/>
                <a:cs typeface="+mn-cs"/>
              </a:rPr>
              <a:t>In this way I want to set each parameter to a optimal value to be sure to work with the best possible pipeline/method.</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12</a:t>
            </a:fld>
            <a:endParaRPr lang="de-DE"/>
          </a:p>
        </p:txBody>
      </p:sp>
    </p:spTree>
    <p:extLst>
      <p:ext uri="{BB962C8B-B14F-4D97-AF65-F5344CB8AC3E}">
        <p14:creationId xmlns:p14="http://schemas.microsoft.com/office/powerpoint/2010/main" val="2596438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The </a:t>
            </a:r>
            <a:r>
              <a:rPr lang="de-DE" dirty="0" err="1"/>
              <a:t>general</a:t>
            </a:r>
            <a:r>
              <a:rPr lang="de-DE" dirty="0"/>
              <a:t> </a:t>
            </a:r>
            <a:r>
              <a:rPr lang="de-DE" dirty="0" err="1"/>
              <a:t>cohort</a:t>
            </a:r>
            <a:r>
              <a:rPr lang="de-DE" dirty="0"/>
              <a:t> </a:t>
            </a:r>
            <a:r>
              <a:rPr lang="de-DE" dirty="0" err="1"/>
              <a:t>seems</a:t>
            </a:r>
            <a:r>
              <a:rPr lang="de-DE" dirty="0"/>
              <a:t> to </a:t>
            </a:r>
            <a:r>
              <a:rPr lang="de-DE" dirty="0" err="1"/>
              <a:t>be</a:t>
            </a:r>
            <a:r>
              <a:rPr lang="de-DE" dirty="0"/>
              <a:t> </a:t>
            </a:r>
            <a:r>
              <a:rPr lang="de-DE" dirty="0" err="1"/>
              <a:t>very</a:t>
            </a:r>
            <a:r>
              <a:rPr lang="de-DE" dirty="0"/>
              <a:t> </a:t>
            </a:r>
            <a:r>
              <a:rPr lang="de-DE" dirty="0" err="1"/>
              <a:t>confusing</a:t>
            </a:r>
            <a:r>
              <a:rPr lang="de-DE" dirty="0"/>
              <a:t> for </a:t>
            </a:r>
            <a:r>
              <a:rPr lang="de-DE" dirty="0" err="1"/>
              <a:t>classifiers</a:t>
            </a:r>
            <a:r>
              <a:rPr lang="de-DE" dirty="0"/>
              <a:t>, but </a:t>
            </a:r>
            <a:r>
              <a:rPr lang="de-DE" dirty="0" err="1"/>
              <a:t>there</a:t>
            </a:r>
            <a:r>
              <a:rPr lang="de-DE" dirty="0"/>
              <a:t> </a:t>
            </a:r>
            <a:r>
              <a:rPr lang="de-DE" dirty="0" err="1"/>
              <a:t>are</a:t>
            </a:r>
            <a:r>
              <a:rPr lang="de-DE" dirty="0"/>
              <a:t> </a:t>
            </a:r>
            <a:r>
              <a:rPr lang="de-DE" dirty="0" err="1"/>
              <a:t>samples</a:t>
            </a:r>
            <a:r>
              <a:rPr lang="de-DE" dirty="0"/>
              <a:t> </a:t>
            </a:r>
            <a:r>
              <a:rPr lang="de-DE" dirty="0" err="1"/>
              <a:t>that</a:t>
            </a:r>
            <a:r>
              <a:rPr lang="de-DE" dirty="0"/>
              <a:t> </a:t>
            </a:r>
            <a:r>
              <a:rPr lang="de-DE" dirty="0" err="1"/>
              <a:t>are</a:t>
            </a:r>
            <a:r>
              <a:rPr lang="de-DE" dirty="0"/>
              <a:t> </a:t>
            </a:r>
            <a:r>
              <a:rPr lang="de-DE" dirty="0" err="1"/>
              <a:t>predicted</a:t>
            </a:r>
            <a:r>
              <a:rPr lang="de-DE" dirty="0"/>
              <a:t> </a:t>
            </a:r>
            <a:r>
              <a:rPr lang="de-DE" dirty="0" err="1"/>
              <a:t>correctly</a:t>
            </a:r>
            <a:r>
              <a:rPr lang="de-DE" dirty="0"/>
              <a:t>, </a:t>
            </a:r>
            <a:r>
              <a:rPr lang="de-DE" dirty="0" err="1"/>
              <a:t>even</a:t>
            </a:r>
            <a:r>
              <a:rPr lang="de-DE" dirty="0"/>
              <a:t> if </a:t>
            </a:r>
            <a:r>
              <a:rPr lang="de-DE" dirty="0" err="1"/>
              <a:t>the</a:t>
            </a:r>
            <a:r>
              <a:rPr lang="de-DE" dirty="0"/>
              <a:t> </a:t>
            </a:r>
            <a:r>
              <a:rPr lang="de-DE" dirty="0" err="1"/>
              <a:t>sumber</a:t>
            </a:r>
            <a:r>
              <a:rPr lang="de-DE" dirty="0"/>
              <a:t> </a:t>
            </a:r>
            <a:r>
              <a:rPr lang="de-DE" dirty="0" err="1"/>
              <a:t>is</a:t>
            </a:r>
            <a:r>
              <a:rPr lang="de-DE" dirty="0"/>
              <a:t> </a:t>
            </a:r>
            <a:r>
              <a:rPr lang="de-DE" dirty="0" err="1"/>
              <a:t>very</a:t>
            </a:r>
            <a:r>
              <a:rPr lang="de-DE" dirty="0"/>
              <a:t> </a:t>
            </a:r>
            <a:r>
              <a:rPr lang="de-DE" dirty="0" err="1"/>
              <a:t>low</a:t>
            </a:r>
            <a:r>
              <a:rPr lang="de-DE" dirty="0"/>
              <a:t>. This </a:t>
            </a:r>
            <a:r>
              <a:rPr lang="de-DE" dirty="0" err="1"/>
              <a:t>could</a:t>
            </a:r>
            <a:r>
              <a:rPr lang="de-DE" dirty="0"/>
              <a:t> </a:t>
            </a:r>
            <a:r>
              <a:rPr lang="de-DE" dirty="0" err="1"/>
              <a:t>be</a:t>
            </a:r>
            <a:r>
              <a:rPr lang="de-DE" dirty="0"/>
              <a:t> </a:t>
            </a:r>
            <a:r>
              <a:rPr lang="de-DE" dirty="0" err="1"/>
              <a:t>by</a:t>
            </a:r>
            <a:r>
              <a:rPr lang="de-DE" dirty="0"/>
              <a:t> </a:t>
            </a:r>
            <a:r>
              <a:rPr lang="de-DE" dirty="0" err="1"/>
              <a:t>chance</a:t>
            </a:r>
            <a:r>
              <a:rPr lang="de-DE" dirty="0"/>
              <a:t> </a:t>
            </a:r>
            <a:r>
              <a:rPr lang="de-DE" dirty="0" err="1"/>
              <a:t>or</a:t>
            </a:r>
            <a:r>
              <a:rPr lang="de-DE" dirty="0"/>
              <a:t> </a:t>
            </a:r>
            <a:r>
              <a:rPr lang="de-DE" dirty="0" err="1"/>
              <a:t>they</a:t>
            </a:r>
            <a:r>
              <a:rPr lang="de-DE" dirty="0"/>
              <a:t> </a:t>
            </a:r>
            <a:r>
              <a:rPr lang="de-DE" dirty="0" err="1"/>
              <a:t>are</a:t>
            </a:r>
            <a:r>
              <a:rPr lang="de-DE" dirty="0"/>
              <a:t> </a:t>
            </a:r>
            <a:r>
              <a:rPr lang="de-DE" dirty="0" err="1"/>
              <a:t>easier</a:t>
            </a:r>
            <a:r>
              <a:rPr lang="de-DE" dirty="0"/>
              <a:t> to predict. If so, </a:t>
            </a:r>
            <a:r>
              <a:rPr lang="de-DE" dirty="0" err="1"/>
              <a:t>it</a:t>
            </a:r>
            <a:r>
              <a:rPr lang="de-DE" dirty="0"/>
              <a:t> </a:t>
            </a:r>
            <a:r>
              <a:rPr lang="de-DE" dirty="0" err="1"/>
              <a:t>is</a:t>
            </a:r>
            <a:r>
              <a:rPr lang="de-DE" dirty="0"/>
              <a:t> </a:t>
            </a:r>
            <a:r>
              <a:rPr lang="de-DE" dirty="0" err="1"/>
              <a:t>interesting</a:t>
            </a:r>
            <a:r>
              <a:rPr lang="de-DE" dirty="0"/>
              <a:t> to </a:t>
            </a:r>
            <a:r>
              <a:rPr lang="de-DE" dirty="0" err="1"/>
              <a:t>see</a:t>
            </a:r>
            <a:r>
              <a:rPr lang="de-DE" dirty="0"/>
              <a:t> </a:t>
            </a:r>
            <a:r>
              <a:rPr lang="de-DE" dirty="0" err="1"/>
              <a:t>what</a:t>
            </a:r>
            <a:r>
              <a:rPr lang="de-DE" dirty="0"/>
              <a:t> </a:t>
            </a:r>
            <a:r>
              <a:rPr lang="de-DE" dirty="0" err="1"/>
              <a:t>makes</a:t>
            </a:r>
            <a:r>
              <a:rPr lang="de-DE" dirty="0"/>
              <a:t> </a:t>
            </a:r>
            <a:r>
              <a:rPr lang="de-DE" dirty="0" err="1"/>
              <a:t>the</a:t>
            </a:r>
            <a:r>
              <a:rPr lang="de-DE" dirty="0"/>
              <a:t> different from </a:t>
            </a:r>
            <a:r>
              <a:rPr lang="de-DE" dirty="0" err="1"/>
              <a:t>other</a:t>
            </a:r>
            <a:r>
              <a:rPr lang="de-DE" dirty="0"/>
              <a:t> </a:t>
            </a:r>
            <a:r>
              <a:rPr lang="de-DE" dirty="0" err="1"/>
              <a:t>patients</a:t>
            </a:r>
            <a:r>
              <a:rPr lang="de-DE" dirty="0"/>
              <a:t> with TLF.</a:t>
            </a:r>
          </a:p>
          <a:p>
            <a:endParaRPr lang="de-DE" dirty="0"/>
          </a:p>
          <a:p>
            <a:r>
              <a:rPr lang="de-DE" dirty="0"/>
              <a:t>To </a:t>
            </a:r>
            <a:r>
              <a:rPr lang="de-DE" dirty="0" err="1"/>
              <a:t>tackle</a:t>
            </a:r>
            <a:r>
              <a:rPr lang="de-DE" dirty="0"/>
              <a:t> </a:t>
            </a:r>
            <a:r>
              <a:rPr lang="de-DE" dirty="0" err="1"/>
              <a:t>this</a:t>
            </a:r>
            <a:r>
              <a:rPr lang="de-DE" dirty="0"/>
              <a:t> </a:t>
            </a:r>
            <a:r>
              <a:rPr lang="de-DE" dirty="0" err="1"/>
              <a:t>problem</a:t>
            </a:r>
            <a:r>
              <a:rPr lang="de-DE" dirty="0"/>
              <a:t>, </a:t>
            </a:r>
            <a:r>
              <a:rPr lang="de-DE" dirty="0" err="1"/>
              <a:t>we</a:t>
            </a:r>
            <a:r>
              <a:rPr lang="de-DE" dirty="0"/>
              <a:t> </a:t>
            </a:r>
            <a:r>
              <a:rPr lang="de-DE" dirty="0" err="1"/>
              <a:t>intend</a:t>
            </a:r>
            <a:r>
              <a:rPr lang="de-DE" dirty="0"/>
              <a:t> to </a:t>
            </a:r>
            <a:r>
              <a:rPr lang="de-DE" dirty="0" err="1"/>
              <a:t>add</a:t>
            </a:r>
            <a:r>
              <a:rPr lang="de-DE" dirty="0"/>
              <a:t> a </a:t>
            </a:r>
            <a:r>
              <a:rPr lang="de-DE" dirty="0" err="1"/>
              <a:t>second</a:t>
            </a:r>
            <a:r>
              <a:rPr lang="de-DE" dirty="0"/>
              <a:t> </a:t>
            </a:r>
            <a:r>
              <a:rPr lang="de-DE" dirty="0" err="1"/>
              <a:t>layer</a:t>
            </a:r>
            <a:r>
              <a:rPr lang="de-DE" dirty="0"/>
              <a:t> to </a:t>
            </a:r>
            <a:r>
              <a:rPr lang="de-DE" dirty="0" err="1"/>
              <a:t>already</a:t>
            </a:r>
            <a:r>
              <a:rPr lang="de-DE" dirty="0"/>
              <a:t> </a:t>
            </a:r>
            <a:r>
              <a:rPr lang="de-DE" dirty="0" err="1"/>
              <a:t>used</a:t>
            </a:r>
            <a:r>
              <a:rPr lang="de-DE" dirty="0"/>
              <a:t> </a:t>
            </a:r>
            <a:r>
              <a:rPr lang="de-DE" dirty="0" err="1"/>
              <a:t>pipeline</a:t>
            </a:r>
            <a:r>
              <a:rPr lang="de-DE" dirty="0"/>
              <a:t> – </a:t>
            </a:r>
            <a:r>
              <a:rPr lang="de-DE" dirty="0" err="1"/>
              <a:t>the</a:t>
            </a:r>
            <a:r>
              <a:rPr lang="de-DE" dirty="0"/>
              <a:t> so </a:t>
            </a:r>
            <a:r>
              <a:rPr lang="de-DE" dirty="0" err="1"/>
              <a:t>called</a:t>
            </a:r>
            <a:r>
              <a:rPr lang="de-DE" dirty="0"/>
              <a:t> confidence </a:t>
            </a:r>
            <a:r>
              <a:rPr lang="de-DE" dirty="0" err="1"/>
              <a:t>layer</a:t>
            </a:r>
            <a:r>
              <a:rPr lang="de-DE" dirty="0"/>
              <a:t>. From </a:t>
            </a:r>
            <a:r>
              <a:rPr lang="de-DE" dirty="0" err="1"/>
              <a:t>the</a:t>
            </a:r>
            <a:r>
              <a:rPr lang="de-DE" dirty="0"/>
              <a:t> </a:t>
            </a:r>
            <a:r>
              <a:rPr lang="de-DE" dirty="0" err="1"/>
              <a:t>originial</a:t>
            </a:r>
            <a:r>
              <a:rPr lang="de-DE" dirty="0"/>
              <a:t> </a:t>
            </a:r>
            <a:r>
              <a:rPr lang="de-DE" dirty="0" err="1"/>
              <a:t>pipeline</a:t>
            </a:r>
            <a:r>
              <a:rPr lang="de-DE" dirty="0"/>
              <a:t> 8 </a:t>
            </a:r>
            <a:r>
              <a:rPr lang="de-DE" dirty="0" err="1"/>
              <a:t>models</a:t>
            </a:r>
            <a:r>
              <a:rPr lang="de-DE" dirty="0"/>
              <a:t> with different </a:t>
            </a:r>
            <a:r>
              <a:rPr lang="de-DE" dirty="0" err="1"/>
              <a:t>classifiers</a:t>
            </a:r>
            <a:r>
              <a:rPr lang="de-DE" dirty="0"/>
              <a:t> will </a:t>
            </a:r>
            <a:r>
              <a:rPr lang="de-DE" dirty="0" err="1"/>
              <a:t>be</a:t>
            </a:r>
            <a:r>
              <a:rPr lang="de-DE" dirty="0"/>
              <a:t> </a:t>
            </a:r>
            <a:r>
              <a:rPr lang="de-DE" dirty="0" err="1"/>
              <a:t>derived</a:t>
            </a:r>
            <a:r>
              <a:rPr lang="de-DE" dirty="0"/>
              <a:t>. </a:t>
            </a:r>
            <a:r>
              <a:rPr lang="de-DE" dirty="0" err="1"/>
              <a:t>Their</a:t>
            </a:r>
            <a:r>
              <a:rPr lang="de-DE" dirty="0"/>
              <a:t> individual </a:t>
            </a:r>
            <a:r>
              <a:rPr lang="de-DE" dirty="0" err="1"/>
              <a:t>decisions</a:t>
            </a:r>
            <a:r>
              <a:rPr lang="de-DE" dirty="0"/>
              <a:t> </a:t>
            </a:r>
            <a:r>
              <a:rPr lang="de-DE" dirty="0" err="1"/>
              <a:t>over</a:t>
            </a:r>
            <a:r>
              <a:rPr lang="de-DE" dirty="0"/>
              <a:t> </a:t>
            </a:r>
            <a:r>
              <a:rPr lang="de-DE" dirty="0" err="1"/>
              <a:t>each</a:t>
            </a:r>
            <a:r>
              <a:rPr lang="de-DE" dirty="0"/>
              <a:t> sample will </a:t>
            </a:r>
            <a:r>
              <a:rPr lang="de-DE" dirty="0" err="1"/>
              <a:t>be</a:t>
            </a:r>
            <a:r>
              <a:rPr lang="de-DE" dirty="0"/>
              <a:t> </a:t>
            </a:r>
            <a:r>
              <a:rPr lang="de-DE" dirty="0" err="1"/>
              <a:t>put</a:t>
            </a:r>
            <a:r>
              <a:rPr lang="de-DE" dirty="0"/>
              <a:t> </a:t>
            </a:r>
            <a:r>
              <a:rPr lang="de-DE" dirty="0" err="1"/>
              <a:t>tohether</a:t>
            </a:r>
            <a:r>
              <a:rPr lang="de-DE" dirty="0"/>
              <a:t> </a:t>
            </a:r>
            <a:r>
              <a:rPr lang="de-DE" dirty="0" err="1"/>
              <a:t>into</a:t>
            </a:r>
            <a:r>
              <a:rPr lang="de-DE" dirty="0"/>
              <a:t> a </a:t>
            </a:r>
            <a:r>
              <a:rPr lang="de-DE" dirty="0" err="1"/>
              <a:t>decision</a:t>
            </a:r>
            <a:r>
              <a:rPr lang="de-DE" dirty="0"/>
              <a:t> </a:t>
            </a:r>
            <a:r>
              <a:rPr lang="de-DE" dirty="0" err="1"/>
              <a:t>matrix</a:t>
            </a:r>
            <a:r>
              <a:rPr lang="de-DE" dirty="0"/>
              <a:t> M. From </a:t>
            </a:r>
            <a:r>
              <a:rPr lang="de-DE" dirty="0" err="1"/>
              <a:t>that</a:t>
            </a:r>
            <a:r>
              <a:rPr lang="de-DE" dirty="0"/>
              <a:t> a confidence </a:t>
            </a:r>
            <a:r>
              <a:rPr lang="de-DE" dirty="0" err="1"/>
              <a:t>label</a:t>
            </a:r>
            <a:r>
              <a:rPr lang="de-DE" dirty="0"/>
              <a:t> Y </a:t>
            </a:r>
            <a:r>
              <a:rPr lang="de-DE" dirty="0" err="1"/>
              <a:t>is</a:t>
            </a:r>
            <a:r>
              <a:rPr lang="de-DE" dirty="0"/>
              <a:t> </a:t>
            </a:r>
            <a:r>
              <a:rPr lang="de-DE" dirty="0" err="1"/>
              <a:t>gernerated</a:t>
            </a:r>
            <a:r>
              <a:rPr lang="de-DE" dirty="0"/>
              <a:t> </a:t>
            </a:r>
            <a:r>
              <a:rPr lang="de-DE" dirty="0" err="1"/>
              <a:t>based</a:t>
            </a:r>
            <a:r>
              <a:rPr lang="de-DE" dirty="0"/>
              <a:t> on </a:t>
            </a:r>
            <a:r>
              <a:rPr lang="de-DE" dirty="0" err="1"/>
              <a:t>majority</a:t>
            </a:r>
            <a:r>
              <a:rPr lang="de-DE" dirty="0"/>
              <a:t> vote for </a:t>
            </a:r>
            <a:r>
              <a:rPr lang="de-DE" dirty="0" err="1"/>
              <a:t>each</a:t>
            </a:r>
            <a:r>
              <a:rPr lang="de-DE" dirty="0"/>
              <a:t> sample. </a:t>
            </a:r>
            <a:r>
              <a:rPr lang="de-DE" dirty="0" err="1"/>
              <a:t>Newly</a:t>
            </a:r>
            <a:r>
              <a:rPr lang="de-DE" dirty="0"/>
              <a:t> </a:t>
            </a:r>
            <a:r>
              <a:rPr lang="de-DE" dirty="0" err="1"/>
              <a:t>generated</a:t>
            </a:r>
            <a:r>
              <a:rPr lang="de-DE" dirty="0"/>
              <a:t> M + Y </a:t>
            </a:r>
            <a:r>
              <a:rPr lang="de-DE" dirty="0" err="1"/>
              <a:t>are</a:t>
            </a:r>
            <a:r>
              <a:rPr lang="de-DE" dirty="0"/>
              <a:t> </a:t>
            </a:r>
            <a:r>
              <a:rPr lang="de-DE" dirty="0" err="1"/>
              <a:t>input</a:t>
            </a:r>
            <a:r>
              <a:rPr lang="de-DE" dirty="0"/>
              <a:t> and </a:t>
            </a:r>
            <a:r>
              <a:rPr lang="de-DE" dirty="0" err="1"/>
              <a:t>label</a:t>
            </a:r>
            <a:r>
              <a:rPr lang="de-DE" dirty="0"/>
              <a:t> for a </a:t>
            </a:r>
            <a:r>
              <a:rPr lang="de-DE" dirty="0" err="1"/>
              <a:t>second</a:t>
            </a:r>
            <a:r>
              <a:rPr lang="de-DE" dirty="0"/>
              <a:t> </a:t>
            </a:r>
            <a:r>
              <a:rPr lang="de-DE" dirty="0" err="1"/>
              <a:t>round</a:t>
            </a:r>
            <a:r>
              <a:rPr lang="de-DE" dirty="0"/>
              <a:t> with </a:t>
            </a:r>
            <a:r>
              <a:rPr lang="de-DE" dirty="0" err="1"/>
              <a:t>the</a:t>
            </a:r>
            <a:r>
              <a:rPr lang="de-DE" dirty="0"/>
              <a:t> </a:t>
            </a:r>
            <a:r>
              <a:rPr lang="de-DE" dirty="0" err="1"/>
              <a:t>pipeline</a:t>
            </a:r>
            <a:r>
              <a:rPr lang="de-DE" dirty="0"/>
              <a:t> to </a:t>
            </a:r>
            <a:r>
              <a:rPr lang="de-DE" dirty="0" err="1"/>
              <a:t>see</a:t>
            </a:r>
            <a:r>
              <a:rPr lang="de-DE" dirty="0"/>
              <a:t> confidence in </a:t>
            </a:r>
            <a:r>
              <a:rPr lang="de-DE" dirty="0" err="1"/>
              <a:t>predictions</a:t>
            </a:r>
            <a:r>
              <a:rPr lang="de-DE" dirty="0"/>
              <a:t>. </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13</a:t>
            </a:fld>
            <a:endParaRPr lang="de-DE"/>
          </a:p>
        </p:txBody>
      </p:sp>
    </p:spTree>
    <p:extLst>
      <p:ext uri="{BB962C8B-B14F-4D97-AF65-F5344CB8AC3E}">
        <p14:creationId xmlns:p14="http://schemas.microsoft.com/office/powerpoint/2010/main" val="396758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The </a:t>
            </a:r>
            <a:r>
              <a:rPr lang="de-DE" dirty="0" err="1"/>
              <a:t>general</a:t>
            </a:r>
            <a:r>
              <a:rPr lang="de-DE" dirty="0"/>
              <a:t> </a:t>
            </a:r>
            <a:r>
              <a:rPr lang="de-DE" dirty="0" err="1"/>
              <a:t>cohort</a:t>
            </a:r>
            <a:r>
              <a:rPr lang="de-DE" dirty="0"/>
              <a:t> </a:t>
            </a:r>
            <a:r>
              <a:rPr lang="de-DE" dirty="0" err="1"/>
              <a:t>seems</a:t>
            </a:r>
            <a:r>
              <a:rPr lang="de-DE" dirty="0"/>
              <a:t> to </a:t>
            </a:r>
            <a:r>
              <a:rPr lang="de-DE" dirty="0" err="1"/>
              <a:t>be</a:t>
            </a:r>
            <a:r>
              <a:rPr lang="de-DE" dirty="0"/>
              <a:t> </a:t>
            </a:r>
            <a:r>
              <a:rPr lang="de-DE" dirty="0" err="1"/>
              <a:t>very</a:t>
            </a:r>
            <a:r>
              <a:rPr lang="de-DE" dirty="0"/>
              <a:t> </a:t>
            </a:r>
            <a:r>
              <a:rPr lang="de-DE" dirty="0" err="1"/>
              <a:t>confusing</a:t>
            </a:r>
            <a:r>
              <a:rPr lang="de-DE" dirty="0"/>
              <a:t> for </a:t>
            </a:r>
            <a:r>
              <a:rPr lang="de-DE" dirty="0" err="1"/>
              <a:t>classifiers</a:t>
            </a:r>
            <a:r>
              <a:rPr lang="de-DE" dirty="0"/>
              <a:t>, but </a:t>
            </a:r>
            <a:r>
              <a:rPr lang="de-DE" dirty="0" err="1"/>
              <a:t>there</a:t>
            </a:r>
            <a:r>
              <a:rPr lang="de-DE" dirty="0"/>
              <a:t> </a:t>
            </a:r>
            <a:r>
              <a:rPr lang="de-DE" dirty="0" err="1"/>
              <a:t>are</a:t>
            </a:r>
            <a:r>
              <a:rPr lang="de-DE" dirty="0"/>
              <a:t> </a:t>
            </a:r>
            <a:r>
              <a:rPr lang="de-DE" dirty="0" err="1"/>
              <a:t>samples</a:t>
            </a:r>
            <a:r>
              <a:rPr lang="de-DE" dirty="0"/>
              <a:t> </a:t>
            </a:r>
            <a:r>
              <a:rPr lang="de-DE" dirty="0" err="1"/>
              <a:t>that</a:t>
            </a:r>
            <a:r>
              <a:rPr lang="de-DE" dirty="0"/>
              <a:t> </a:t>
            </a:r>
            <a:r>
              <a:rPr lang="de-DE" dirty="0" err="1"/>
              <a:t>are</a:t>
            </a:r>
            <a:r>
              <a:rPr lang="de-DE" dirty="0"/>
              <a:t> </a:t>
            </a:r>
            <a:r>
              <a:rPr lang="de-DE" dirty="0" err="1"/>
              <a:t>predicted</a:t>
            </a:r>
            <a:r>
              <a:rPr lang="de-DE" dirty="0"/>
              <a:t> </a:t>
            </a:r>
            <a:r>
              <a:rPr lang="de-DE" dirty="0" err="1"/>
              <a:t>correctly</a:t>
            </a:r>
            <a:r>
              <a:rPr lang="de-DE" dirty="0"/>
              <a:t>, </a:t>
            </a:r>
            <a:r>
              <a:rPr lang="de-DE" dirty="0" err="1"/>
              <a:t>even</a:t>
            </a:r>
            <a:r>
              <a:rPr lang="de-DE" dirty="0"/>
              <a:t> if </a:t>
            </a:r>
            <a:r>
              <a:rPr lang="de-DE" dirty="0" err="1"/>
              <a:t>the</a:t>
            </a:r>
            <a:r>
              <a:rPr lang="de-DE" dirty="0"/>
              <a:t> </a:t>
            </a:r>
            <a:r>
              <a:rPr lang="de-DE" dirty="0" err="1"/>
              <a:t>sumber</a:t>
            </a:r>
            <a:r>
              <a:rPr lang="de-DE" dirty="0"/>
              <a:t> </a:t>
            </a:r>
            <a:r>
              <a:rPr lang="de-DE" dirty="0" err="1"/>
              <a:t>is</a:t>
            </a:r>
            <a:r>
              <a:rPr lang="de-DE" dirty="0"/>
              <a:t> </a:t>
            </a:r>
            <a:r>
              <a:rPr lang="de-DE" dirty="0" err="1"/>
              <a:t>very</a:t>
            </a:r>
            <a:r>
              <a:rPr lang="de-DE" dirty="0"/>
              <a:t> </a:t>
            </a:r>
            <a:r>
              <a:rPr lang="de-DE" dirty="0" err="1"/>
              <a:t>low</a:t>
            </a:r>
            <a:r>
              <a:rPr lang="de-DE" dirty="0"/>
              <a:t>. This </a:t>
            </a:r>
            <a:r>
              <a:rPr lang="de-DE" dirty="0" err="1"/>
              <a:t>could</a:t>
            </a:r>
            <a:r>
              <a:rPr lang="de-DE" dirty="0"/>
              <a:t> </a:t>
            </a:r>
            <a:r>
              <a:rPr lang="de-DE" dirty="0" err="1"/>
              <a:t>be</a:t>
            </a:r>
            <a:r>
              <a:rPr lang="de-DE" dirty="0"/>
              <a:t> </a:t>
            </a:r>
            <a:r>
              <a:rPr lang="de-DE" dirty="0" err="1"/>
              <a:t>by</a:t>
            </a:r>
            <a:r>
              <a:rPr lang="de-DE" dirty="0"/>
              <a:t> </a:t>
            </a:r>
            <a:r>
              <a:rPr lang="de-DE" dirty="0" err="1"/>
              <a:t>chance</a:t>
            </a:r>
            <a:r>
              <a:rPr lang="de-DE" dirty="0"/>
              <a:t> </a:t>
            </a:r>
            <a:r>
              <a:rPr lang="de-DE" dirty="0" err="1"/>
              <a:t>or</a:t>
            </a:r>
            <a:r>
              <a:rPr lang="de-DE" dirty="0"/>
              <a:t> </a:t>
            </a:r>
            <a:r>
              <a:rPr lang="de-DE" dirty="0" err="1"/>
              <a:t>they</a:t>
            </a:r>
            <a:r>
              <a:rPr lang="de-DE" dirty="0"/>
              <a:t> </a:t>
            </a:r>
            <a:r>
              <a:rPr lang="de-DE" dirty="0" err="1"/>
              <a:t>are</a:t>
            </a:r>
            <a:r>
              <a:rPr lang="de-DE" dirty="0"/>
              <a:t> </a:t>
            </a:r>
            <a:r>
              <a:rPr lang="de-DE" dirty="0" err="1"/>
              <a:t>easier</a:t>
            </a:r>
            <a:r>
              <a:rPr lang="de-DE" dirty="0"/>
              <a:t> to predict. If so, </a:t>
            </a:r>
            <a:r>
              <a:rPr lang="de-DE" dirty="0" err="1"/>
              <a:t>it</a:t>
            </a:r>
            <a:r>
              <a:rPr lang="de-DE" dirty="0"/>
              <a:t> </a:t>
            </a:r>
            <a:r>
              <a:rPr lang="de-DE" dirty="0" err="1"/>
              <a:t>is</a:t>
            </a:r>
            <a:r>
              <a:rPr lang="de-DE" dirty="0"/>
              <a:t> </a:t>
            </a:r>
            <a:r>
              <a:rPr lang="de-DE" dirty="0" err="1"/>
              <a:t>interesting</a:t>
            </a:r>
            <a:r>
              <a:rPr lang="de-DE" dirty="0"/>
              <a:t> to </a:t>
            </a:r>
            <a:r>
              <a:rPr lang="de-DE" dirty="0" err="1"/>
              <a:t>see</a:t>
            </a:r>
            <a:r>
              <a:rPr lang="de-DE" dirty="0"/>
              <a:t> </a:t>
            </a:r>
            <a:r>
              <a:rPr lang="de-DE" dirty="0" err="1"/>
              <a:t>what</a:t>
            </a:r>
            <a:r>
              <a:rPr lang="de-DE" dirty="0"/>
              <a:t> </a:t>
            </a:r>
            <a:r>
              <a:rPr lang="de-DE" dirty="0" err="1"/>
              <a:t>makes</a:t>
            </a:r>
            <a:r>
              <a:rPr lang="de-DE" dirty="0"/>
              <a:t> </a:t>
            </a:r>
            <a:r>
              <a:rPr lang="de-DE" dirty="0" err="1"/>
              <a:t>the</a:t>
            </a:r>
            <a:r>
              <a:rPr lang="de-DE" dirty="0"/>
              <a:t> different from </a:t>
            </a:r>
            <a:r>
              <a:rPr lang="de-DE" dirty="0" err="1"/>
              <a:t>other</a:t>
            </a:r>
            <a:r>
              <a:rPr lang="de-DE" dirty="0"/>
              <a:t> </a:t>
            </a:r>
            <a:r>
              <a:rPr lang="de-DE" dirty="0" err="1"/>
              <a:t>patients</a:t>
            </a:r>
            <a:r>
              <a:rPr lang="de-DE" dirty="0"/>
              <a:t> with TLF.</a:t>
            </a:r>
          </a:p>
          <a:p>
            <a:endParaRPr lang="de-DE" dirty="0"/>
          </a:p>
          <a:p>
            <a:r>
              <a:rPr lang="de-DE" dirty="0"/>
              <a:t>To </a:t>
            </a:r>
            <a:r>
              <a:rPr lang="de-DE" dirty="0" err="1"/>
              <a:t>tackle</a:t>
            </a:r>
            <a:r>
              <a:rPr lang="de-DE" dirty="0"/>
              <a:t> </a:t>
            </a:r>
            <a:r>
              <a:rPr lang="de-DE" dirty="0" err="1"/>
              <a:t>this</a:t>
            </a:r>
            <a:r>
              <a:rPr lang="de-DE" dirty="0"/>
              <a:t> </a:t>
            </a:r>
            <a:r>
              <a:rPr lang="de-DE" dirty="0" err="1"/>
              <a:t>problem</a:t>
            </a:r>
            <a:r>
              <a:rPr lang="de-DE" dirty="0"/>
              <a:t>, </a:t>
            </a:r>
            <a:r>
              <a:rPr lang="de-DE" dirty="0" err="1"/>
              <a:t>we</a:t>
            </a:r>
            <a:r>
              <a:rPr lang="de-DE" dirty="0"/>
              <a:t> </a:t>
            </a:r>
            <a:r>
              <a:rPr lang="de-DE" dirty="0" err="1"/>
              <a:t>intend</a:t>
            </a:r>
            <a:r>
              <a:rPr lang="de-DE" dirty="0"/>
              <a:t> to </a:t>
            </a:r>
            <a:r>
              <a:rPr lang="de-DE" dirty="0" err="1"/>
              <a:t>add</a:t>
            </a:r>
            <a:r>
              <a:rPr lang="de-DE" dirty="0"/>
              <a:t> a </a:t>
            </a:r>
            <a:r>
              <a:rPr lang="de-DE" dirty="0" err="1"/>
              <a:t>second</a:t>
            </a:r>
            <a:r>
              <a:rPr lang="de-DE" dirty="0"/>
              <a:t> </a:t>
            </a:r>
            <a:r>
              <a:rPr lang="de-DE" dirty="0" err="1"/>
              <a:t>layer</a:t>
            </a:r>
            <a:r>
              <a:rPr lang="de-DE" dirty="0"/>
              <a:t> to </a:t>
            </a:r>
            <a:r>
              <a:rPr lang="de-DE" dirty="0" err="1"/>
              <a:t>already</a:t>
            </a:r>
            <a:r>
              <a:rPr lang="de-DE" dirty="0"/>
              <a:t> </a:t>
            </a:r>
            <a:r>
              <a:rPr lang="de-DE" dirty="0" err="1"/>
              <a:t>used</a:t>
            </a:r>
            <a:r>
              <a:rPr lang="de-DE" dirty="0"/>
              <a:t> </a:t>
            </a:r>
            <a:r>
              <a:rPr lang="de-DE" dirty="0" err="1"/>
              <a:t>pipeline</a:t>
            </a:r>
            <a:r>
              <a:rPr lang="de-DE" dirty="0"/>
              <a:t> – </a:t>
            </a:r>
            <a:r>
              <a:rPr lang="de-DE" dirty="0" err="1"/>
              <a:t>the</a:t>
            </a:r>
            <a:r>
              <a:rPr lang="de-DE" dirty="0"/>
              <a:t> so </a:t>
            </a:r>
            <a:r>
              <a:rPr lang="de-DE" dirty="0" err="1"/>
              <a:t>called</a:t>
            </a:r>
            <a:r>
              <a:rPr lang="de-DE" dirty="0"/>
              <a:t> confidence </a:t>
            </a:r>
            <a:r>
              <a:rPr lang="de-DE" dirty="0" err="1"/>
              <a:t>layer</a:t>
            </a:r>
            <a:r>
              <a:rPr lang="de-DE" dirty="0"/>
              <a:t>. From </a:t>
            </a:r>
            <a:r>
              <a:rPr lang="de-DE" dirty="0" err="1"/>
              <a:t>the</a:t>
            </a:r>
            <a:r>
              <a:rPr lang="de-DE" dirty="0"/>
              <a:t> </a:t>
            </a:r>
            <a:r>
              <a:rPr lang="de-DE" dirty="0" err="1"/>
              <a:t>originial</a:t>
            </a:r>
            <a:r>
              <a:rPr lang="de-DE" dirty="0"/>
              <a:t> </a:t>
            </a:r>
            <a:r>
              <a:rPr lang="de-DE" dirty="0" err="1"/>
              <a:t>pipeline</a:t>
            </a:r>
            <a:r>
              <a:rPr lang="de-DE" dirty="0"/>
              <a:t> 9 </a:t>
            </a:r>
            <a:r>
              <a:rPr lang="de-DE" dirty="0" err="1"/>
              <a:t>models</a:t>
            </a:r>
            <a:r>
              <a:rPr lang="de-DE" dirty="0"/>
              <a:t> with different </a:t>
            </a:r>
            <a:r>
              <a:rPr lang="de-DE" dirty="0" err="1"/>
              <a:t>classifiers</a:t>
            </a:r>
            <a:r>
              <a:rPr lang="de-DE" dirty="0"/>
              <a:t> will </a:t>
            </a:r>
            <a:r>
              <a:rPr lang="de-DE" dirty="0" err="1"/>
              <a:t>be</a:t>
            </a:r>
            <a:r>
              <a:rPr lang="de-DE" dirty="0"/>
              <a:t> </a:t>
            </a:r>
            <a:r>
              <a:rPr lang="de-DE" dirty="0" err="1"/>
              <a:t>derived</a:t>
            </a:r>
            <a:r>
              <a:rPr lang="de-DE" dirty="0"/>
              <a:t>. </a:t>
            </a:r>
            <a:r>
              <a:rPr lang="de-DE" dirty="0" err="1"/>
              <a:t>Their</a:t>
            </a:r>
            <a:r>
              <a:rPr lang="de-DE" dirty="0"/>
              <a:t> individual </a:t>
            </a:r>
            <a:r>
              <a:rPr lang="de-DE" dirty="0" err="1"/>
              <a:t>decisions</a:t>
            </a:r>
            <a:r>
              <a:rPr lang="de-DE" dirty="0"/>
              <a:t> </a:t>
            </a:r>
            <a:r>
              <a:rPr lang="de-DE" dirty="0" err="1"/>
              <a:t>over</a:t>
            </a:r>
            <a:r>
              <a:rPr lang="de-DE" dirty="0"/>
              <a:t> </a:t>
            </a:r>
            <a:r>
              <a:rPr lang="de-DE" dirty="0" err="1"/>
              <a:t>each</a:t>
            </a:r>
            <a:r>
              <a:rPr lang="de-DE" dirty="0"/>
              <a:t> sample will </a:t>
            </a:r>
            <a:r>
              <a:rPr lang="de-DE" dirty="0" err="1"/>
              <a:t>be</a:t>
            </a:r>
            <a:r>
              <a:rPr lang="de-DE" dirty="0"/>
              <a:t> </a:t>
            </a:r>
            <a:r>
              <a:rPr lang="de-DE" dirty="0" err="1"/>
              <a:t>put</a:t>
            </a:r>
            <a:r>
              <a:rPr lang="de-DE" dirty="0"/>
              <a:t> </a:t>
            </a:r>
            <a:r>
              <a:rPr lang="de-DE" dirty="0" err="1"/>
              <a:t>tohether</a:t>
            </a:r>
            <a:r>
              <a:rPr lang="de-DE" dirty="0"/>
              <a:t> </a:t>
            </a:r>
            <a:r>
              <a:rPr lang="de-DE" dirty="0" err="1"/>
              <a:t>into</a:t>
            </a:r>
            <a:r>
              <a:rPr lang="de-DE" dirty="0"/>
              <a:t> a </a:t>
            </a:r>
            <a:r>
              <a:rPr lang="de-DE" dirty="0" err="1"/>
              <a:t>decision</a:t>
            </a:r>
            <a:r>
              <a:rPr lang="de-DE" dirty="0"/>
              <a:t> </a:t>
            </a:r>
            <a:r>
              <a:rPr lang="de-DE" dirty="0" err="1"/>
              <a:t>matrix</a:t>
            </a:r>
            <a:r>
              <a:rPr lang="de-DE" dirty="0"/>
              <a:t> M. From </a:t>
            </a:r>
            <a:r>
              <a:rPr lang="de-DE" dirty="0" err="1"/>
              <a:t>that</a:t>
            </a:r>
            <a:r>
              <a:rPr lang="de-DE" dirty="0"/>
              <a:t> a confidence </a:t>
            </a:r>
            <a:r>
              <a:rPr lang="de-DE" dirty="0" err="1"/>
              <a:t>label</a:t>
            </a:r>
            <a:r>
              <a:rPr lang="de-DE" dirty="0"/>
              <a:t> Y </a:t>
            </a:r>
            <a:r>
              <a:rPr lang="de-DE" dirty="0" err="1"/>
              <a:t>is</a:t>
            </a:r>
            <a:r>
              <a:rPr lang="de-DE" dirty="0"/>
              <a:t> </a:t>
            </a:r>
            <a:r>
              <a:rPr lang="de-DE" dirty="0" err="1"/>
              <a:t>gernerated</a:t>
            </a:r>
            <a:r>
              <a:rPr lang="de-DE" dirty="0"/>
              <a:t> </a:t>
            </a:r>
            <a:r>
              <a:rPr lang="de-DE" dirty="0" err="1"/>
              <a:t>based</a:t>
            </a:r>
            <a:r>
              <a:rPr lang="de-DE" dirty="0"/>
              <a:t> on </a:t>
            </a:r>
            <a:r>
              <a:rPr lang="de-DE" dirty="0" err="1"/>
              <a:t>majority</a:t>
            </a:r>
            <a:r>
              <a:rPr lang="de-DE" dirty="0"/>
              <a:t> vote for </a:t>
            </a:r>
            <a:r>
              <a:rPr lang="de-DE" dirty="0" err="1"/>
              <a:t>each</a:t>
            </a:r>
            <a:r>
              <a:rPr lang="de-DE" dirty="0"/>
              <a:t> sample. </a:t>
            </a:r>
            <a:r>
              <a:rPr lang="de-DE" dirty="0" err="1"/>
              <a:t>Newly</a:t>
            </a:r>
            <a:r>
              <a:rPr lang="de-DE" dirty="0"/>
              <a:t> </a:t>
            </a:r>
            <a:r>
              <a:rPr lang="de-DE" dirty="0" err="1"/>
              <a:t>generated</a:t>
            </a:r>
            <a:r>
              <a:rPr lang="de-DE" dirty="0"/>
              <a:t> M + Y </a:t>
            </a:r>
            <a:r>
              <a:rPr lang="de-DE" dirty="0" err="1"/>
              <a:t>are</a:t>
            </a:r>
            <a:r>
              <a:rPr lang="de-DE" dirty="0"/>
              <a:t> </a:t>
            </a:r>
            <a:r>
              <a:rPr lang="de-DE" dirty="0" err="1"/>
              <a:t>input</a:t>
            </a:r>
            <a:r>
              <a:rPr lang="de-DE" dirty="0"/>
              <a:t> and </a:t>
            </a:r>
            <a:r>
              <a:rPr lang="de-DE" dirty="0" err="1"/>
              <a:t>label</a:t>
            </a:r>
            <a:r>
              <a:rPr lang="de-DE" dirty="0"/>
              <a:t> for a </a:t>
            </a:r>
            <a:r>
              <a:rPr lang="de-DE" dirty="0" err="1"/>
              <a:t>second</a:t>
            </a:r>
            <a:r>
              <a:rPr lang="de-DE" dirty="0"/>
              <a:t> </a:t>
            </a:r>
            <a:r>
              <a:rPr lang="de-DE" dirty="0" err="1"/>
              <a:t>round</a:t>
            </a:r>
            <a:r>
              <a:rPr lang="de-DE" dirty="0"/>
              <a:t> with </a:t>
            </a:r>
            <a:r>
              <a:rPr lang="de-DE" dirty="0" err="1"/>
              <a:t>the</a:t>
            </a:r>
            <a:r>
              <a:rPr lang="de-DE" dirty="0"/>
              <a:t> </a:t>
            </a:r>
            <a:r>
              <a:rPr lang="de-DE" dirty="0" err="1"/>
              <a:t>pipeline</a:t>
            </a:r>
            <a:r>
              <a:rPr lang="de-DE" dirty="0"/>
              <a:t> to </a:t>
            </a:r>
            <a:r>
              <a:rPr lang="de-DE" dirty="0" err="1"/>
              <a:t>see</a:t>
            </a:r>
            <a:r>
              <a:rPr lang="de-DE" dirty="0"/>
              <a:t> confidence in </a:t>
            </a:r>
            <a:r>
              <a:rPr lang="de-DE" dirty="0" err="1"/>
              <a:t>predictions</a:t>
            </a:r>
            <a:r>
              <a:rPr lang="de-DE" dirty="0"/>
              <a:t>. </a:t>
            </a:r>
          </a:p>
          <a:p>
            <a:endParaRPr lang="de-DE" dirty="0"/>
          </a:p>
          <a:p>
            <a:r>
              <a:rPr lang="de-DE" dirty="0"/>
              <a:t>Y_conf </a:t>
            </a:r>
            <a:r>
              <a:rPr lang="de-DE" dirty="0" err="1"/>
              <a:t>created</a:t>
            </a:r>
            <a:r>
              <a:rPr lang="de-DE" dirty="0"/>
              <a:t> out of XNOR </a:t>
            </a:r>
            <a:r>
              <a:rPr lang="de-DE" dirty="0" err="1"/>
              <a:t>gate</a:t>
            </a:r>
            <a:r>
              <a:rPr lang="de-DE" dirty="0"/>
              <a:t> </a:t>
            </a:r>
            <a:r>
              <a:rPr lang="de-DE" dirty="0" err="1"/>
              <a:t>between</a:t>
            </a:r>
            <a:r>
              <a:rPr lang="de-DE" dirty="0"/>
              <a:t> GT and Y‘ (</a:t>
            </a:r>
            <a:r>
              <a:rPr lang="de-DE" dirty="0" err="1"/>
              <a:t>y_prime</a:t>
            </a:r>
            <a:r>
              <a:rPr lang="de-DE" dirty="0"/>
              <a:t>) with GT = </a:t>
            </a:r>
            <a:r>
              <a:rPr lang="de-DE" dirty="0" err="1"/>
              <a:t>ground</a:t>
            </a:r>
            <a:r>
              <a:rPr lang="de-DE" dirty="0"/>
              <a:t> </a:t>
            </a:r>
            <a:r>
              <a:rPr lang="de-DE" dirty="0" err="1"/>
              <a:t>truth</a:t>
            </a:r>
            <a:r>
              <a:rPr lang="de-DE" dirty="0"/>
              <a:t> (</a:t>
            </a:r>
            <a:r>
              <a:rPr lang="de-DE" dirty="0" err="1"/>
              <a:t>actual</a:t>
            </a:r>
            <a:r>
              <a:rPr lang="de-DE" dirty="0"/>
              <a:t> </a:t>
            </a:r>
            <a:r>
              <a:rPr lang="de-DE" dirty="0" err="1"/>
              <a:t>label</a:t>
            </a:r>
            <a:r>
              <a:rPr lang="de-DE" dirty="0"/>
              <a:t> </a:t>
            </a:r>
            <a:r>
              <a:rPr lang="de-DE" dirty="0" err="1"/>
              <a:t>taken</a:t>
            </a:r>
            <a:r>
              <a:rPr lang="de-DE" dirty="0"/>
              <a:t> from patient data), Y‘ = </a:t>
            </a:r>
            <a:r>
              <a:rPr lang="de-DE" dirty="0" err="1"/>
              <a:t>majority</a:t>
            </a:r>
            <a:r>
              <a:rPr lang="de-DE" dirty="0"/>
              <a:t> vote of 9 </a:t>
            </a:r>
            <a:r>
              <a:rPr lang="de-DE" dirty="0" err="1"/>
              <a:t>weak</a:t>
            </a:r>
            <a:r>
              <a:rPr lang="de-DE" dirty="0"/>
              <a:t> </a:t>
            </a:r>
            <a:r>
              <a:rPr lang="de-DE" dirty="0" err="1"/>
              <a:t>classifiers</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14</a:t>
            </a:fld>
            <a:endParaRPr lang="de-DE"/>
          </a:p>
        </p:txBody>
      </p:sp>
    </p:spTree>
    <p:extLst>
      <p:ext uri="{BB962C8B-B14F-4D97-AF65-F5344CB8AC3E}">
        <p14:creationId xmlns:p14="http://schemas.microsoft.com/office/powerpoint/2010/main" val="423546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Architecture in </a:t>
            </a:r>
            <a:r>
              <a:rPr lang="de-DE" dirty="0" err="1"/>
              <a:t>use</a:t>
            </a:r>
            <a:r>
              <a:rPr lang="de-DE" dirty="0"/>
              <a:t>:</a:t>
            </a:r>
          </a:p>
          <a:p>
            <a:r>
              <a:rPr lang="de-DE" dirty="0"/>
              <a:t>A new patient </a:t>
            </a:r>
            <a:r>
              <a:rPr lang="de-DE" dirty="0" err="1"/>
              <a:t>should</a:t>
            </a:r>
            <a:r>
              <a:rPr lang="de-DE" dirty="0"/>
              <a:t> </a:t>
            </a:r>
            <a:r>
              <a:rPr lang="de-DE" dirty="0" err="1"/>
              <a:t>be</a:t>
            </a:r>
            <a:r>
              <a:rPr lang="de-DE" dirty="0"/>
              <a:t> </a:t>
            </a:r>
            <a:r>
              <a:rPr lang="de-DE" dirty="0" err="1"/>
              <a:t>tested</a:t>
            </a:r>
            <a:r>
              <a:rPr lang="de-DE" dirty="0"/>
              <a:t> for high </a:t>
            </a:r>
            <a:r>
              <a:rPr lang="de-DE" dirty="0" err="1"/>
              <a:t>risk</a:t>
            </a:r>
            <a:r>
              <a:rPr lang="de-DE" dirty="0"/>
              <a:t> of TLF </a:t>
            </a:r>
            <a:r>
              <a:rPr lang="de-DE" dirty="0" err="1"/>
              <a:t>or</a:t>
            </a:r>
            <a:r>
              <a:rPr lang="de-DE" dirty="0"/>
              <a:t> not. </a:t>
            </a:r>
            <a:r>
              <a:rPr lang="de-DE" dirty="0" err="1"/>
              <a:t>Firstly</a:t>
            </a:r>
            <a:r>
              <a:rPr lang="de-DE" dirty="0"/>
              <a:t>, </a:t>
            </a:r>
            <a:r>
              <a:rPr lang="de-DE" dirty="0" err="1"/>
              <a:t>the</a:t>
            </a:r>
            <a:r>
              <a:rPr lang="de-DE" dirty="0"/>
              <a:t> patient </a:t>
            </a:r>
            <a:r>
              <a:rPr lang="de-DE" dirty="0" err="1"/>
              <a:t>features</a:t>
            </a:r>
            <a:r>
              <a:rPr lang="de-DE" dirty="0"/>
              <a:t> X will </a:t>
            </a:r>
            <a:r>
              <a:rPr lang="de-DE" dirty="0" err="1"/>
              <a:t>be</a:t>
            </a:r>
            <a:r>
              <a:rPr lang="de-DE" dirty="0"/>
              <a:t> </a:t>
            </a:r>
            <a:r>
              <a:rPr lang="de-DE" dirty="0" err="1"/>
              <a:t>used</a:t>
            </a:r>
            <a:r>
              <a:rPr lang="de-DE" dirty="0"/>
              <a:t> with </a:t>
            </a:r>
            <a:r>
              <a:rPr lang="de-DE" dirty="0" err="1"/>
              <a:t>the</a:t>
            </a:r>
            <a:r>
              <a:rPr lang="de-DE" dirty="0"/>
              <a:t> </a:t>
            </a:r>
            <a:r>
              <a:rPr lang="de-DE" dirty="0" err="1"/>
              <a:t>pre-trained</a:t>
            </a:r>
            <a:r>
              <a:rPr lang="de-DE" dirty="0"/>
              <a:t> M_TLF to </a:t>
            </a:r>
            <a:r>
              <a:rPr lang="de-DE" dirty="0" err="1"/>
              <a:t>generate</a:t>
            </a:r>
            <a:r>
              <a:rPr lang="de-DE" dirty="0"/>
              <a:t> </a:t>
            </a:r>
            <a:r>
              <a:rPr lang="de-DE" dirty="0" err="1"/>
              <a:t>the</a:t>
            </a:r>
            <a:r>
              <a:rPr lang="de-DE" dirty="0"/>
              <a:t> </a:t>
            </a:r>
            <a:r>
              <a:rPr lang="de-DE" dirty="0" err="1"/>
              <a:t>second</a:t>
            </a:r>
            <a:r>
              <a:rPr lang="de-DE" dirty="0"/>
              <a:t> </a:t>
            </a:r>
            <a:r>
              <a:rPr lang="de-DE" dirty="0" err="1"/>
              <a:t>database</a:t>
            </a:r>
            <a:r>
              <a:rPr lang="de-DE" dirty="0"/>
              <a:t> – </a:t>
            </a:r>
            <a:r>
              <a:rPr lang="de-DE" dirty="0" err="1"/>
              <a:t>the</a:t>
            </a:r>
            <a:r>
              <a:rPr lang="de-DE" dirty="0"/>
              <a:t> </a:t>
            </a:r>
            <a:r>
              <a:rPr lang="de-DE" dirty="0" err="1"/>
              <a:t>decision</a:t>
            </a:r>
            <a:r>
              <a:rPr lang="de-DE" dirty="0"/>
              <a:t> </a:t>
            </a:r>
            <a:r>
              <a:rPr lang="de-DE" dirty="0" err="1"/>
              <a:t>matrix</a:t>
            </a:r>
            <a:r>
              <a:rPr lang="de-DE" dirty="0"/>
              <a:t> M for </a:t>
            </a:r>
            <a:r>
              <a:rPr lang="de-DE" dirty="0" err="1"/>
              <a:t>each</a:t>
            </a:r>
            <a:r>
              <a:rPr lang="de-DE" dirty="0"/>
              <a:t> </a:t>
            </a:r>
            <a:r>
              <a:rPr lang="de-DE" dirty="0" err="1"/>
              <a:t>weak</a:t>
            </a:r>
            <a:r>
              <a:rPr lang="de-DE" dirty="0"/>
              <a:t> </a:t>
            </a:r>
            <a:r>
              <a:rPr lang="de-DE" dirty="0" err="1"/>
              <a:t>classifier</a:t>
            </a:r>
            <a:r>
              <a:rPr lang="de-DE" dirty="0"/>
              <a:t>. </a:t>
            </a:r>
            <a:r>
              <a:rPr lang="de-DE" dirty="0" err="1"/>
              <a:t>Secondly</a:t>
            </a:r>
            <a:r>
              <a:rPr lang="de-DE" dirty="0"/>
              <a:t>, </a:t>
            </a:r>
            <a:r>
              <a:rPr lang="de-DE" dirty="0" err="1"/>
              <a:t>decision</a:t>
            </a:r>
            <a:r>
              <a:rPr lang="de-DE" dirty="0"/>
              <a:t> Matrix will </a:t>
            </a:r>
            <a:r>
              <a:rPr lang="de-DE" dirty="0" err="1"/>
              <a:t>be</a:t>
            </a:r>
            <a:r>
              <a:rPr lang="de-DE" dirty="0"/>
              <a:t> </a:t>
            </a:r>
            <a:r>
              <a:rPr lang="de-DE" dirty="0" err="1"/>
              <a:t>used</a:t>
            </a:r>
            <a:r>
              <a:rPr lang="de-DE" dirty="0"/>
              <a:t> </a:t>
            </a:r>
            <a:r>
              <a:rPr lang="de-DE" dirty="0" err="1"/>
              <a:t>as</a:t>
            </a:r>
            <a:r>
              <a:rPr lang="de-DE" dirty="0"/>
              <a:t> </a:t>
            </a:r>
            <a:r>
              <a:rPr lang="de-DE" dirty="0" err="1"/>
              <a:t>input</a:t>
            </a:r>
            <a:r>
              <a:rPr lang="de-DE" dirty="0"/>
              <a:t> for </a:t>
            </a:r>
            <a:r>
              <a:rPr lang="de-DE" dirty="0" err="1"/>
              <a:t>pre-trained</a:t>
            </a:r>
            <a:r>
              <a:rPr lang="de-DE" dirty="0"/>
              <a:t> </a:t>
            </a:r>
            <a:r>
              <a:rPr lang="de-DE" dirty="0" err="1"/>
              <a:t>M_conf</a:t>
            </a:r>
            <a:r>
              <a:rPr lang="de-DE" dirty="0"/>
              <a:t> to predict </a:t>
            </a:r>
            <a:r>
              <a:rPr lang="de-DE" dirty="0" err="1"/>
              <a:t>Y_conf</a:t>
            </a:r>
            <a:r>
              <a:rPr lang="de-DE" dirty="0"/>
              <a:t>. If </a:t>
            </a:r>
            <a:r>
              <a:rPr lang="de-DE" dirty="0" err="1"/>
              <a:t>the</a:t>
            </a:r>
            <a:r>
              <a:rPr lang="de-DE" dirty="0"/>
              <a:t> </a:t>
            </a:r>
            <a:r>
              <a:rPr lang="de-DE" dirty="0" err="1"/>
              <a:t>prediction</a:t>
            </a:r>
            <a:r>
              <a:rPr lang="de-DE" dirty="0"/>
              <a:t> </a:t>
            </a:r>
            <a:r>
              <a:rPr lang="de-DE" dirty="0" err="1"/>
              <a:t>says</a:t>
            </a:r>
            <a:r>
              <a:rPr lang="de-DE" dirty="0"/>
              <a:t> </a:t>
            </a:r>
            <a:r>
              <a:rPr lang="de-DE" dirty="0" err="1"/>
              <a:t>that</a:t>
            </a:r>
            <a:r>
              <a:rPr lang="de-DE" dirty="0"/>
              <a:t> new patient </a:t>
            </a:r>
            <a:r>
              <a:rPr lang="de-DE" dirty="0" err="1"/>
              <a:t>has</a:t>
            </a:r>
            <a:r>
              <a:rPr lang="de-DE" dirty="0"/>
              <a:t> </a:t>
            </a:r>
            <a:r>
              <a:rPr lang="de-DE" dirty="0" err="1"/>
              <a:t>zero</a:t>
            </a:r>
            <a:r>
              <a:rPr lang="de-DE" dirty="0"/>
              <a:t> confidence </a:t>
            </a:r>
            <a:r>
              <a:rPr lang="de-DE" dirty="0" err="1"/>
              <a:t>than</a:t>
            </a:r>
            <a:r>
              <a:rPr lang="de-DE" dirty="0"/>
              <a:t> </a:t>
            </a:r>
            <a:r>
              <a:rPr lang="de-DE" dirty="0" err="1"/>
              <a:t>this</a:t>
            </a:r>
            <a:r>
              <a:rPr lang="de-DE" dirty="0"/>
              <a:t> patient </a:t>
            </a:r>
            <a:r>
              <a:rPr lang="de-DE" dirty="0" err="1"/>
              <a:t>belongs</a:t>
            </a:r>
            <a:r>
              <a:rPr lang="de-DE" dirty="0"/>
              <a:t> to </a:t>
            </a:r>
            <a:r>
              <a:rPr lang="de-DE" dirty="0" err="1"/>
              <a:t>the</a:t>
            </a:r>
            <a:r>
              <a:rPr lang="de-DE" dirty="0"/>
              <a:t> noise sample (with confidence of F1 score of </a:t>
            </a:r>
            <a:r>
              <a:rPr lang="de-DE" dirty="0" err="1"/>
              <a:t>M_conf</a:t>
            </a:r>
            <a:r>
              <a:rPr lang="de-DE" dirty="0"/>
              <a:t>) and </a:t>
            </a:r>
            <a:r>
              <a:rPr lang="de-DE" dirty="0" err="1"/>
              <a:t>can‘t</a:t>
            </a:r>
            <a:r>
              <a:rPr lang="de-DE" dirty="0"/>
              <a:t> </a:t>
            </a:r>
            <a:r>
              <a:rPr lang="de-DE" dirty="0" err="1"/>
              <a:t>be</a:t>
            </a:r>
            <a:r>
              <a:rPr lang="de-DE" dirty="0"/>
              <a:t> </a:t>
            </a:r>
            <a:r>
              <a:rPr lang="de-DE" dirty="0" err="1"/>
              <a:t>further</a:t>
            </a:r>
            <a:r>
              <a:rPr lang="de-DE" dirty="0"/>
              <a:t> </a:t>
            </a:r>
            <a:r>
              <a:rPr lang="de-DE" dirty="0" err="1"/>
              <a:t>analysed</a:t>
            </a:r>
            <a:r>
              <a:rPr lang="de-DE" dirty="0"/>
              <a:t> </a:t>
            </a:r>
            <a:r>
              <a:rPr lang="de-DE" dirty="0" err="1"/>
              <a:t>by</a:t>
            </a:r>
            <a:r>
              <a:rPr lang="de-DE" dirty="0"/>
              <a:t> </a:t>
            </a:r>
            <a:r>
              <a:rPr lang="de-DE" dirty="0" err="1"/>
              <a:t>this</a:t>
            </a:r>
            <a:r>
              <a:rPr lang="de-DE" dirty="0"/>
              <a:t> </a:t>
            </a:r>
            <a:r>
              <a:rPr lang="de-DE" dirty="0" err="1"/>
              <a:t>algorithm</a:t>
            </a:r>
            <a:r>
              <a:rPr lang="de-DE" dirty="0"/>
              <a:t>. If </a:t>
            </a:r>
            <a:r>
              <a:rPr lang="de-DE" dirty="0" err="1"/>
              <a:t>the</a:t>
            </a:r>
            <a:r>
              <a:rPr lang="de-DE" dirty="0"/>
              <a:t> patient </a:t>
            </a:r>
            <a:r>
              <a:rPr lang="de-DE" dirty="0" err="1"/>
              <a:t>is</a:t>
            </a:r>
            <a:r>
              <a:rPr lang="de-DE" dirty="0"/>
              <a:t> signal sample (</a:t>
            </a:r>
            <a:r>
              <a:rPr lang="de-DE" dirty="0" err="1"/>
              <a:t>y_conf</a:t>
            </a:r>
            <a:r>
              <a:rPr lang="de-DE" dirty="0"/>
              <a:t> </a:t>
            </a:r>
            <a:r>
              <a:rPr lang="de-DE" dirty="0" err="1"/>
              <a:t>prediction</a:t>
            </a:r>
            <a:r>
              <a:rPr lang="de-DE" dirty="0"/>
              <a:t> = 1), </a:t>
            </a:r>
            <a:r>
              <a:rPr lang="de-DE" dirty="0" err="1"/>
              <a:t>then</a:t>
            </a:r>
            <a:r>
              <a:rPr lang="de-DE" dirty="0"/>
              <a:t> </a:t>
            </a:r>
            <a:r>
              <a:rPr lang="de-DE" dirty="0" err="1"/>
              <a:t>the</a:t>
            </a:r>
            <a:r>
              <a:rPr lang="de-DE" dirty="0"/>
              <a:t> patient </a:t>
            </a:r>
            <a:r>
              <a:rPr lang="de-DE" dirty="0" err="1"/>
              <a:t>can</a:t>
            </a:r>
            <a:r>
              <a:rPr lang="de-DE" dirty="0"/>
              <a:t> </a:t>
            </a:r>
            <a:r>
              <a:rPr lang="de-DE" dirty="0" err="1"/>
              <a:t>be</a:t>
            </a:r>
            <a:r>
              <a:rPr lang="de-DE" dirty="0"/>
              <a:t> </a:t>
            </a:r>
            <a:r>
              <a:rPr lang="de-DE" dirty="0" err="1"/>
              <a:t>further</a:t>
            </a:r>
            <a:r>
              <a:rPr lang="de-DE" dirty="0"/>
              <a:t> </a:t>
            </a:r>
            <a:r>
              <a:rPr lang="de-DE" dirty="0" err="1"/>
              <a:t>analysed</a:t>
            </a:r>
            <a:r>
              <a:rPr lang="de-DE" dirty="0"/>
              <a:t>. If </a:t>
            </a:r>
            <a:r>
              <a:rPr lang="de-DE" dirty="0" err="1"/>
              <a:t>the</a:t>
            </a:r>
            <a:r>
              <a:rPr lang="de-DE" dirty="0"/>
              <a:t> </a:t>
            </a:r>
            <a:r>
              <a:rPr lang="de-DE" dirty="0" err="1"/>
              <a:t>majority</a:t>
            </a:r>
            <a:r>
              <a:rPr lang="de-DE" dirty="0"/>
              <a:t> vote (MJ) of all </a:t>
            </a:r>
            <a:r>
              <a:rPr lang="de-DE" dirty="0" err="1"/>
              <a:t>weak</a:t>
            </a:r>
            <a:r>
              <a:rPr lang="de-DE" dirty="0"/>
              <a:t> </a:t>
            </a:r>
            <a:r>
              <a:rPr lang="de-DE" dirty="0" err="1"/>
              <a:t>classifiers</a:t>
            </a:r>
            <a:r>
              <a:rPr lang="de-DE" dirty="0"/>
              <a:t> in </a:t>
            </a:r>
            <a:r>
              <a:rPr lang="de-DE" dirty="0" err="1"/>
              <a:t>assigns</a:t>
            </a:r>
            <a:r>
              <a:rPr lang="de-DE" dirty="0"/>
              <a:t> new patient to </a:t>
            </a:r>
            <a:r>
              <a:rPr lang="de-DE" dirty="0" err="1"/>
              <a:t>class</a:t>
            </a:r>
            <a:r>
              <a:rPr lang="de-DE" dirty="0"/>
              <a:t> 0, </a:t>
            </a:r>
            <a:r>
              <a:rPr lang="de-DE" dirty="0" err="1"/>
              <a:t>then</a:t>
            </a:r>
            <a:r>
              <a:rPr lang="de-DE" dirty="0"/>
              <a:t> </a:t>
            </a:r>
            <a:r>
              <a:rPr lang="de-DE" dirty="0" err="1"/>
              <a:t>the</a:t>
            </a:r>
            <a:r>
              <a:rPr lang="de-DE" dirty="0"/>
              <a:t> confidence </a:t>
            </a:r>
            <a:r>
              <a:rPr lang="de-DE" dirty="0" err="1"/>
              <a:t>that</a:t>
            </a:r>
            <a:r>
              <a:rPr lang="de-DE" dirty="0"/>
              <a:t> </a:t>
            </a:r>
            <a:r>
              <a:rPr lang="de-DE" dirty="0" err="1"/>
              <a:t>this</a:t>
            </a:r>
            <a:r>
              <a:rPr lang="de-DE" dirty="0"/>
              <a:t> patient will not </a:t>
            </a:r>
            <a:r>
              <a:rPr lang="de-DE" dirty="0" err="1"/>
              <a:t>get</a:t>
            </a:r>
            <a:r>
              <a:rPr lang="de-DE" dirty="0"/>
              <a:t> TLF </a:t>
            </a:r>
            <a:r>
              <a:rPr lang="de-DE" dirty="0" err="1"/>
              <a:t>is</a:t>
            </a:r>
            <a:r>
              <a:rPr lang="de-DE" dirty="0"/>
              <a:t> high. If MJ </a:t>
            </a:r>
            <a:r>
              <a:rPr lang="de-DE" dirty="0" err="1"/>
              <a:t>assignes</a:t>
            </a:r>
            <a:r>
              <a:rPr lang="de-DE" dirty="0"/>
              <a:t> patient to </a:t>
            </a:r>
            <a:r>
              <a:rPr lang="de-DE" dirty="0" err="1"/>
              <a:t>class</a:t>
            </a:r>
            <a:r>
              <a:rPr lang="de-DE" dirty="0"/>
              <a:t> 1, </a:t>
            </a:r>
            <a:r>
              <a:rPr lang="de-DE" dirty="0" err="1"/>
              <a:t>then</a:t>
            </a:r>
            <a:r>
              <a:rPr lang="de-DE" dirty="0"/>
              <a:t> </a:t>
            </a:r>
            <a:r>
              <a:rPr lang="de-DE" dirty="0" err="1"/>
              <a:t>the</a:t>
            </a:r>
            <a:r>
              <a:rPr lang="de-DE" dirty="0"/>
              <a:t> </a:t>
            </a:r>
            <a:r>
              <a:rPr lang="de-DE" dirty="0" err="1"/>
              <a:t>cofidence</a:t>
            </a:r>
            <a:r>
              <a:rPr lang="de-DE" dirty="0"/>
              <a:t> </a:t>
            </a:r>
            <a:r>
              <a:rPr lang="de-DE" dirty="0" err="1"/>
              <a:t>that</a:t>
            </a:r>
            <a:r>
              <a:rPr lang="de-DE" dirty="0"/>
              <a:t> </a:t>
            </a:r>
            <a:r>
              <a:rPr lang="de-DE" dirty="0" err="1"/>
              <a:t>this</a:t>
            </a:r>
            <a:r>
              <a:rPr lang="de-DE" dirty="0"/>
              <a:t> patient </a:t>
            </a:r>
            <a:r>
              <a:rPr lang="de-DE" dirty="0" err="1"/>
              <a:t>should</a:t>
            </a:r>
            <a:r>
              <a:rPr lang="de-DE" dirty="0"/>
              <a:t> </a:t>
            </a:r>
            <a:r>
              <a:rPr lang="de-DE" dirty="0" err="1"/>
              <a:t>be</a:t>
            </a:r>
            <a:r>
              <a:rPr lang="de-DE" dirty="0"/>
              <a:t> </a:t>
            </a:r>
            <a:r>
              <a:rPr lang="de-DE" dirty="0" err="1"/>
              <a:t>closer</a:t>
            </a:r>
            <a:r>
              <a:rPr lang="de-DE" dirty="0"/>
              <a:t> </a:t>
            </a:r>
            <a:r>
              <a:rPr lang="de-DE" dirty="0" err="1"/>
              <a:t>monitored</a:t>
            </a:r>
            <a:r>
              <a:rPr lang="de-DE" dirty="0"/>
              <a:t> </a:t>
            </a:r>
            <a:r>
              <a:rPr lang="de-DE" dirty="0" err="1"/>
              <a:t>because</a:t>
            </a:r>
            <a:r>
              <a:rPr lang="de-DE" dirty="0"/>
              <a:t> of high </a:t>
            </a:r>
            <a:r>
              <a:rPr lang="de-DE" dirty="0" err="1"/>
              <a:t>risk</a:t>
            </a:r>
            <a:r>
              <a:rPr lang="de-DE" dirty="0"/>
              <a:t> for TLF </a:t>
            </a:r>
            <a:r>
              <a:rPr lang="de-DE" dirty="0" err="1"/>
              <a:t>is</a:t>
            </a:r>
            <a:r>
              <a:rPr lang="de-DE" dirty="0"/>
              <a:t> high.</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15</a:t>
            </a:fld>
            <a:endParaRPr lang="de-DE"/>
          </a:p>
        </p:txBody>
      </p:sp>
    </p:spTree>
    <p:extLst>
      <p:ext uri="{BB962C8B-B14F-4D97-AF65-F5344CB8AC3E}">
        <p14:creationId xmlns:p14="http://schemas.microsoft.com/office/powerpoint/2010/main" val="4170845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Angioplasty is needed when the hearts arteries are narrowed. </a:t>
            </a:r>
            <a:r>
              <a:rPr lang="en-US" sz="1200" b="0" i="0" kern="1200" dirty="0">
                <a:solidFill>
                  <a:schemeClr val="tx1"/>
                </a:solidFill>
                <a:effectLst/>
                <a:latin typeface="+mn-lt"/>
                <a:ea typeface="+mn-ea"/>
                <a:cs typeface="+mn-cs"/>
              </a:rPr>
              <a:t>Stents are placed in the blocked area and left there to keep the artery open. With stent implantation come a few risks: Stent thrombosis, Restenosis and TLF (a summary term for different types of adverse outcomes associated with an implanted stent with fatal consequences, for example myocardial infarction or cardiac death).</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Bioresorbable stents are the 4</a:t>
            </a:r>
            <a:r>
              <a:rPr lang="en-US" sz="1200" b="0" i="0" kern="1200" baseline="30000" dirty="0">
                <a:solidFill>
                  <a:schemeClr val="tx1"/>
                </a:solidFill>
                <a:effectLst/>
                <a:latin typeface="+mn-lt"/>
                <a:ea typeface="+mn-ea"/>
                <a:cs typeface="+mn-cs"/>
              </a:rPr>
              <a:t>th</a:t>
            </a:r>
            <a:r>
              <a:rPr lang="en-US" sz="1200" b="0" i="0" kern="1200" dirty="0">
                <a:solidFill>
                  <a:schemeClr val="tx1"/>
                </a:solidFill>
                <a:effectLst/>
                <a:latin typeface="+mn-lt"/>
                <a:ea typeface="+mn-ea"/>
                <a:cs typeface="+mn-cs"/>
              </a:rPr>
              <a:t> generation stents (for example </a:t>
            </a:r>
            <a:r>
              <a:rPr lang="en-US" sz="1200" b="0" i="0" kern="1200" dirty="0" err="1">
                <a:solidFill>
                  <a:schemeClr val="tx1"/>
                </a:solidFill>
                <a:effectLst/>
                <a:latin typeface="+mn-lt"/>
                <a:ea typeface="+mn-ea"/>
                <a:cs typeface="+mn-cs"/>
              </a:rPr>
              <a:t>Biotronik’s</a:t>
            </a:r>
            <a:r>
              <a:rPr lang="en-US" sz="1200" b="0" i="0" kern="1200" dirty="0">
                <a:solidFill>
                  <a:schemeClr val="tx1"/>
                </a:solidFill>
                <a:effectLst/>
                <a:latin typeface="+mn-lt"/>
                <a:ea typeface="+mn-ea"/>
                <a:cs typeface="+mn-cs"/>
              </a:rPr>
              <a:t> Magmaris). They fully support the artery during healing, and then resorb from the body when they are no longer needed. In theory this should overcome some of the risks. But in practice f</a:t>
            </a:r>
            <a:r>
              <a:rPr lang="en-GB" sz="1200" b="0" i="0" kern="1200" dirty="0">
                <a:solidFill>
                  <a:schemeClr val="tx1"/>
                </a:solidFill>
                <a:effectLst/>
                <a:latin typeface="+mn-lt"/>
                <a:ea typeface="+mn-ea"/>
                <a:cs typeface="+mn-cs"/>
              </a:rPr>
              <a:t>or example the TLF rate is overall the same for Magmaris in comparison to two “older” stents. So far, doctors have no idea what exactly triggers TLF. Individual risk assessment for each patient regarding for example TLF before stent implantation </a:t>
            </a:r>
            <a:r>
              <a:rPr lang="en-GB" sz="1200" b="0" i="0" u="none" strike="noStrike" kern="1200" dirty="0">
                <a:solidFill>
                  <a:schemeClr val="tx1"/>
                </a:solidFill>
                <a:effectLst/>
                <a:latin typeface="+mn-lt"/>
                <a:ea typeface="+mn-ea"/>
                <a:cs typeface="+mn-cs"/>
              </a:rPr>
              <a:t>helps physicians to make appropriate actions earlier to reduce the number and consequences of adverse outcome. </a:t>
            </a:r>
            <a:endParaRPr lang="en-US" sz="1200" b="0" i="0" kern="1200" dirty="0">
              <a:solidFill>
                <a:schemeClr val="tx1"/>
              </a:solidFill>
              <a:effectLst/>
              <a:latin typeface="+mn-lt"/>
              <a:ea typeface="+mn-ea"/>
              <a:cs typeface="+mn-cs"/>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2</a:t>
            </a:fld>
            <a:endParaRPr lang="de-DE"/>
          </a:p>
        </p:txBody>
      </p:sp>
    </p:spTree>
    <p:extLst>
      <p:ext uri="{BB962C8B-B14F-4D97-AF65-F5344CB8AC3E}">
        <p14:creationId xmlns:p14="http://schemas.microsoft.com/office/powerpoint/2010/main" val="826749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We</a:t>
            </a:r>
            <a:r>
              <a:rPr lang="de-DE" dirty="0"/>
              <a:t> </a:t>
            </a:r>
            <a:r>
              <a:rPr lang="de-DE" dirty="0" err="1"/>
              <a:t>are</a:t>
            </a:r>
            <a:r>
              <a:rPr lang="de-DE" dirty="0"/>
              <a:t> </a:t>
            </a:r>
            <a:r>
              <a:rPr lang="de-DE" dirty="0" err="1"/>
              <a:t>working</a:t>
            </a:r>
            <a:r>
              <a:rPr lang="de-DE" dirty="0"/>
              <a:t> with patient data from </a:t>
            </a:r>
            <a:r>
              <a:rPr lang="de-DE" dirty="0" err="1"/>
              <a:t>Biotroniks</a:t>
            </a:r>
            <a:r>
              <a:rPr lang="de-DE" dirty="0"/>
              <a:t> BIOSOLVE IV </a:t>
            </a:r>
            <a:r>
              <a:rPr lang="de-DE" dirty="0" err="1"/>
              <a:t>study</a:t>
            </a:r>
            <a:r>
              <a:rPr lang="de-DE" dirty="0"/>
              <a:t>. The </a:t>
            </a:r>
            <a:r>
              <a:rPr lang="de-DE" dirty="0" err="1"/>
              <a:t>s</a:t>
            </a:r>
            <a:r>
              <a:rPr lang="de-DE" sz="1200" b="0" i="0" u="none" strike="noStrike" kern="1200" dirty="0" err="1">
                <a:solidFill>
                  <a:schemeClr val="tx1"/>
                </a:solidFill>
                <a:effectLst/>
                <a:latin typeface="+mn-lt"/>
                <a:ea typeface="+mn-ea"/>
                <a:cs typeface="+mn-cs"/>
              </a:rPr>
              <a:t>tudy</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started</a:t>
            </a:r>
            <a:r>
              <a:rPr lang="de-DE" sz="1200" b="0" i="0" u="none" strike="noStrike" kern="1200" dirty="0">
                <a:solidFill>
                  <a:schemeClr val="tx1"/>
                </a:solidFill>
                <a:effectLst/>
                <a:latin typeface="+mn-lt"/>
                <a:ea typeface="+mn-ea"/>
                <a:cs typeface="+mn-cs"/>
              </a:rPr>
              <a:t> with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first</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enrolment</a:t>
            </a:r>
            <a:r>
              <a:rPr lang="de-DE" sz="1200" b="0" i="0" u="none" strike="noStrike" kern="1200" dirty="0">
                <a:solidFill>
                  <a:schemeClr val="tx1"/>
                </a:solidFill>
                <a:effectLst/>
                <a:latin typeface="+mn-lt"/>
                <a:ea typeface="+mn-ea"/>
                <a:cs typeface="+mn-cs"/>
              </a:rPr>
              <a:t> of </a:t>
            </a:r>
            <a:r>
              <a:rPr lang="de-DE" sz="1200" b="0" i="0" u="none" strike="noStrike" kern="1200" dirty="0" err="1">
                <a:solidFill>
                  <a:schemeClr val="tx1"/>
                </a:solidFill>
                <a:effectLst/>
                <a:latin typeface="+mn-lt"/>
                <a:ea typeface="+mn-ea"/>
                <a:cs typeface="+mn-cs"/>
              </a:rPr>
              <a:t>patients</a:t>
            </a:r>
            <a:r>
              <a:rPr lang="de-DE" sz="1200" b="0" i="0" u="none" strike="noStrike" kern="1200" dirty="0">
                <a:solidFill>
                  <a:schemeClr val="tx1"/>
                </a:solidFill>
                <a:effectLst/>
                <a:latin typeface="+mn-lt"/>
                <a:ea typeface="+mn-ea"/>
                <a:cs typeface="+mn-cs"/>
              </a:rPr>
              <a:t> in 2016, </a:t>
            </a:r>
            <a:r>
              <a:rPr lang="de-DE" sz="1200" b="0" i="0" u="none" strike="noStrike" kern="1200" dirty="0" err="1">
                <a:solidFill>
                  <a:schemeClr val="tx1"/>
                </a:solidFill>
                <a:effectLst/>
                <a:latin typeface="+mn-lt"/>
                <a:ea typeface="+mn-ea"/>
                <a:cs typeface="+mn-cs"/>
              </a:rPr>
              <a:t>by</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end of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year</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approx</a:t>
            </a:r>
            <a:r>
              <a:rPr lang="de-DE" sz="1200" b="0" i="0" u="none" strike="noStrike" kern="1200" dirty="0">
                <a:solidFill>
                  <a:schemeClr val="tx1"/>
                </a:solidFill>
                <a:effectLst/>
                <a:latin typeface="+mn-lt"/>
                <a:ea typeface="+mn-ea"/>
                <a:cs typeface="+mn-cs"/>
              </a:rPr>
              <a:t>. 2000 </a:t>
            </a:r>
            <a:r>
              <a:rPr lang="de-DE" sz="1200" b="0" i="0" u="none" strike="noStrike" kern="1200" dirty="0" err="1">
                <a:solidFill>
                  <a:schemeClr val="tx1"/>
                </a:solidFill>
                <a:effectLst/>
                <a:latin typeface="+mn-lt"/>
                <a:ea typeface="+mn-ea"/>
                <a:cs typeface="+mn-cs"/>
              </a:rPr>
              <a:t>patients</a:t>
            </a:r>
            <a:r>
              <a:rPr lang="de-DE" sz="1200" b="0" i="0" u="none" strike="noStrike" kern="1200" dirty="0">
                <a:solidFill>
                  <a:schemeClr val="tx1"/>
                </a:solidFill>
                <a:effectLst/>
                <a:latin typeface="+mn-lt"/>
                <a:ea typeface="+mn-ea"/>
                <a:cs typeface="+mn-cs"/>
              </a:rPr>
              <a:t> will </a:t>
            </a:r>
            <a:r>
              <a:rPr lang="de-DE" sz="1200" b="0" i="0" u="none" strike="noStrike" kern="1200" dirty="0" err="1">
                <a:solidFill>
                  <a:schemeClr val="tx1"/>
                </a:solidFill>
                <a:effectLst/>
                <a:latin typeface="+mn-lt"/>
                <a:ea typeface="+mn-ea"/>
                <a:cs typeface="+mn-cs"/>
              </a:rPr>
              <a:t>be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enrolled</a:t>
            </a:r>
            <a:r>
              <a:rPr lang="de-DE" sz="1200" b="0" i="0" u="none" strike="noStrike" kern="1200" dirty="0">
                <a:solidFill>
                  <a:schemeClr val="tx1"/>
                </a:solidFill>
                <a:effectLst/>
                <a:latin typeface="+mn-lt"/>
                <a:ea typeface="+mn-ea"/>
                <a:cs typeface="+mn-cs"/>
              </a:rPr>
              <a:t>. In 2025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results</a:t>
            </a:r>
            <a:r>
              <a:rPr lang="de-DE" sz="1200" b="0" i="0" u="none" strike="noStrike" kern="1200" dirty="0">
                <a:solidFill>
                  <a:schemeClr val="tx1"/>
                </a:solidFill>
                <a:effectLst/>
                <a:latin typeface="+mn-lt"/>
                <a:ea typeface="+mn-ea"/>
                <a:cs typeface="+mn-cs"/>
              </a:rPr>
              <a:t> will </a:t>
            </a:r>
            <a:r>
              <a:rPr lang="de-DE" sz="1200" b="0" i="0" u="none" strike="noStrike" kern="1200" dirty="0" err="1">
                <a:solidFill>
                  <a:schemeClr val="tx1"/>
                </a:solidFill>
                <a:effectLst/>
                <a:latin typeface="+mn-lt"/>
                <a:ea typeface="+mn-ea"/>
                <a:cs typeface="+mn-cs"/>
              </a:rPr>
              <a:t>be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complete</a:t>
            </a:r>
            <a:r>
              <a:rPr lang="de-DE" sz="1200" b="0" i="0" u="none" strike="noStrike" kern="1200" dirty="0">
                <a:solidFill>
                  <a:schemeClr val="tx1"/>
                </a:solidFill>
                <a:effectLst/>
                <a:latin typeface="+mn-lt"/>
                <a:ea typeface="+mn-ea"/>
                <a:cs typeface="+mn-cs"/>
              </a:rPr>
              <a:t> due to 5 </a:t>
            </a:r>
            <a:r>
              <a:rPr lang="de-DE" sz="1200" b="0" i="0" u="none" strike="noStrike" kern="1200" dirty="0" err="1">
                <a:solidFill>
                  <a:schemeClr val="tx1"/>
                </a:solidFill>
                <a:effectLst/>
                <a:latin typeface="+mn-lt"/>
                <a:ea typeface="+mn-ea"/>
                <a:cs typeface="+mn-cs"/>
              </a:rPr>
              <a:t>year</a:t>
            </a:r>
            <a:r>
              <a:rPr lang="de-DE" sz="1200" b="0" i="0" u="none" strike="noStrike" kern="1200" dirty="0">
                <a:solidFill>
                  <a:schemeClr val="tx1"/>
                </a:solidFill>
                <a:effectLst/>
                <a:latin typeface="+mn-lt"/>
                <a:ea typeface="+mn-ea"/>
                <a:cs typeface="+mn-cs"/>
              </a:rPr>
              <a:t> follow-</a:t>
            </a:r>
            <a:r>
              <a:rPr lang="de-DE" sz="1200" b="0" i="0" u="none" strike="noStrike" kern="1200" dirty="0" err="1">
                <a:solidFill>
                  <a:schemeClr val="tx1"/>
                </a:solidFill>
                <a:effectLst/>
                <a:latin typeface="+mn-lt"/>
                <a:ea typeface="+mn-ea"/>
                <a:cs typeface="+mn-cs"/>
              </a:rPr>
              <a:t>up</a:t>
            </a:r>
            <a:r>
              <a:rPr lang="de-DE" sz="1200" b="0" i="0" u="none" strike="noStrike" kern="1200" dirty="0">
                <a:solidFill>
                  <a:schemeClr val="tx1"/>
                </a:solidFill>
                <a:effectLst/>
                <a:latin typeface="+mn-lt"/>
                <a:ea typeface="+mn-ea"/>
                <a:cs typeface="+mn-cs"/>
              </a:rPr>
              <a:t> for </a:t>
            </a:r>
            <a:r>
              <a:rPr lang="de-DE" sz="1200" b="0" i="0" u="none" strike="noStrike" kern="1200" dirty="0" err="1">
                <a:solidFill>
                  <a:schemeClr val="tx1"/>
                </a:solidFill>
                <a:effectLst/>
                <a:latin typeface="+mn-lt"/>
                <a:ea typeface="+mn-ea"/>
                <a:cs typeface="+mn-cs"/>
              </a:rPr>
              <a:t>each</a:t>
            </a:r>
            <a:r>
              <a:rPr lang="de-DE" sz="1200" b="0" i="0" u="none" strike="noStrike" kern="1200" dirty="0">
                <a:solidFill>
                  <a:schemeClr val="tx1"/>
                </a:solidFill>
                <a:effectLst/>
                <a:latin typeface="+mn-lt"/>
                <a:ea typeface="+mn-ea"/>
                <a:cs typeface="+mn-cs"/>
              </a:rPr>
              <a:t> patient. The </a:t>
            </a:r>
            <a:r>
              <a:rPr lang="de-DE" sz="1200" b="0" i="0" u="none" strike="noStrike" kern="1200" dirty="0" err="1">
                <a:solidFill>
                  <a:schemeClr val="tx1"/>
                </a:solidFill>
                <a:effectLst/>
                <a:latin typeface="+mn-lt"/>
                <a:ea typeface="+mn-ea"/>
                <a:cs typeface="+mn-cs"/>
              </a:rPr>
              <a:t>study</a:t>
            </a:r>
            <a:r>
              <a:rPr lang="de-DE" sz="1200" b="0" i="0" u="none" strike="noStrike" kern="1200" dirty="0">
                <a:solidFill>
                  <a:schemeClr val="tx1"/>
                </a:solidFill>
                <a:effectLst/>
                <a:latin typeface="+mn-lt"/>
                <a:ea typeface="+mn-ea"/>
                <a:cs typeface="+mn-cs"/>
              </a:rPr>
              <a:t> a</a:t>
            </a:r>
            <a:r>
              <a:rPr lang="en-US" sz="1200" b="0" i="0" u="none" strike="noStrike" kern="1200" dirty="0" err="1">
                <a:solidFill>
                  <a:schemeClr val="tx1"/>
                </a:solidFill>
                <a:effectLst/>
                <a:latin typeface="+mn-lt"/>
                <a:ea typeface="+mn-ea"/>
                <a:cs typeface="+mn-cs"/>
              </a:rPr>
              <a:t>ims</a:t>
            </a:r>
            <a:r>
              <a:rPr lang="en-US" sz="1200" b="0" i="0" u="none" strike="noStrike" kern="1200" dirty="0">
                <a:solidFill>
                  <a:schemeClr val="tx1"/>
                </a:solidFill>
                <a:effectLst/>
                <a:latin typeface="+mn-lt"/>
                <a:ea typeface="+mn-ea"/>
                <a:cs typeface="+mn-cs"/>
              </a:rPr>
              <a:t> to investigate the clinical performance and long-term safety of Magmaris in a real world setting with patients from all over the world. Patients can be any gender and age.</a:t>
            </a:r>
          </a:p>
          <a:p>
            <a:endParaRPr lang="en-US" sz="1200" b="0" i="0" u="none" strike="noStrike" kern="1200" dirty="0">
              <a:solidFill>
                <a:schemeClr val="tx1"/>
              </a:solidFill>
              <a:effectLst/>
              <a:latin typeface="+mn-lt"/>
              <a:ea typeface="+mn-ea"/>
              <a:cs typeface="+mn-cs"/>
            </a:endParaRPr>
          </a:p>
          <a:p>
            <a:r>
              <a:rPr lang="de-DE" dirty="0"/>
              <a:t>Study Design:</a:t>
            </a:r>
            <a:br>
              <a:rPr lang="de-DE" dirty="0"/>
            </a:br>
            <a:r>
              <a:rPr lang="de-DE" dirty="0"/>
              <a:t>After </a:t>
            </a:r>
            <a:r>
              <a:rPr lang="de-DE" dirty="0" err="1"/>
              <a:t>patients</a:t>
            </a:r>
            <a:r>
              <a:rPr lang="de-DE" dirty="0"/>
              <a:t> </a:t>
            </a:r>
            <a:r>
              <a:rPr lang="de-DE" dirty="0" err="1"/>
              <a:t>enrolment</a:t>
            </a:r>
            <a:r>
              <a:rPr lang="de-DE" dirty="0"/>
              <a:t> </a:t>
            </a:r>
            <a:r>
              <a:rPr lang="de-DE" dirty="0" err="1"/>
              <a:t>some</a:t>
            </a:r>
            <a:r>
              <a:rPr lang="de-DE" dirty="0"/>
              <a:t> </a:t>
            </a:r>
            <a:r>
              <a:rPr lang="de-DE" dirty="0" err="1"/>
              <a:t>baseline</a:t>
            </a:r>
            <a:r>
              <a:rPr lang="de-DE" dirty="0"/>
              <a:t> information </a:t>
            </a:r>
            <a:r>
              <a:rPr lang="de-DE" dirty="0" err="1"/>
              <a:t>are</a:t>
            </a:r>
            <a:r>
              <a:rPr lang="de-DE" dirty="0"/>
              <a:t> </a:t>
            </a:r>
            <a:r>
              <a:rPr lang="de-DE" dirty="0" err="1"/>
              <a:t>reported</a:t>
            </a:r>
            <a:r>
              <a:rPr lang="de-DE" dirty="0"/>
              <a:t> like </a:t>
            </a:r>
            <a:r>
              <a:rPr lang="de-DE" dirty="0" err="1"/>
              <a:t>age</a:t>
            </a:r>
            <a:r>
              <a:rPr lang="de-DE" dirty="0"/>
              <a:t>, sex, </a:t>
            </a:r>
            <a:r>
              <a:rPr lang="de-DE" dirty="0" err="1"/>
              <a:t>medical</a:t>
            </a:r>
            <a:r>
              <a:rPr lang="de-DE" dirty="0"/>
              <a:t> </a:t>
            </a:r>
            <a:r>
              <a:rPr lang="de-DE" dirty="0" err="1"/>
              <a:t>history</a:t>
            </a:r>
            <a:r>
              <a:rPr lang="de-DE" dirty="0"/>
              <a:t>. </a:t>
            </a:r>
            <a:r>
              <a:rPr lang="de-DE" dirty="0" err="1"/>
              <a:t>Few</a:t>
            </a:r>
            <a:r>
              <a:rPr lang="de-DE" dirty="0"/>
              <a:t> </a:t>
            </a:r>
            <a:r>
              <a:rPr lang="de-DE" dirty="0" err="1"/>
              <a:t>days</a:t>
            </a:r>
            <a:r>
              <a:rPr lang="de-DE" dirty="0"/>
              <a:t> before procedure </a:t>
            </a:r>
            <a:r>
              <a:rPr lang="de-DE" dirty="0" err="1"/>
              <a:t>the</a:t>
            </a:r>
            <a:r>
              <a:rPr lang="de-DE" dirty="0"/>
              <a:t> patient </a:t>
            </a:r>
            <a:r>
              <a:rPr lang="de-DE" dirty="0" err="1"/>
              <a:t>comes</a:t>
            </a:r>
            <a:r>
              <a:rPr lang="de-DE" dirty="0"/>
              <a:t> to </a:t>
            </a:r>
            <a:r>
              <a:rPr lang="de-DE" dirty="0" err="1"/>
              <a:t>the</a:t>
            </a:r>
            <a:r>
              <a:rPr lang="de-DE" dirty="0"/>
              <a:t> </a:t>
            </a:r>
            <a:r>
              <a:rPr lang="de-DE" dirty="0" err="1"/>
              <a:t>hospital</a:t>
            </a:r>
            <a:r>
              <a:rPr lang="de-DE" dirty="0"/>
              <a:t> for </a:t>
            </a:r>
            <a:r>
              <a:rPr lang="de-DE" dirty="0" err="1"/>
              <a:t>some</a:t>
            </a:r>
            <a:r>
              <a:rPr lang="de-DE" dirty="0"/>
              <a:t> </a:t>
            </a:r>
            <a:r>
              <a:rPr lang="de-DE" dirty="0" err="1"/>
              <a:t>blood</a:t>
            </a:r>
            <a:r>
              <a:rPr lang="de-DE" dirty="0"/>
              <a:t> </a:t>
            </a:r>
            <a:r>
              <a:rPr lang="de-DE" dirty="0" err="1"/>
              <a:t>tests</a:t>
            </a:r>
            <a:r>
              <a:rPr lang="de-DE" dirty="0"/>
              <a:t>. The procedure </a:t>
            </a:r>
            <a:r>
              <a:rPr lang="de-DE" dirty="0" err="1"/>
              <a:t>itself</a:t>
            </a:r>
            <a:r>
              <a:rPr lang="de-DE" dirty="0"/>
              <a:t> </a:t>
            </a:r>
            <a:r>
              <a:rPr lang="de-DE" dirty="0" err="1"/>
              <a:t>is</a:t>
            </a:r>
            <a:r>
              <a:rPr lang="de-DE" dirty="0"/>
              <a:t> </a:t>
            </a:r>
            <a:r>
              <a:rPr lang="de-DE" dirty="0" err="1"/>
              <a:t>documented</a:t>
            </a:r>
            <a:r>
              <a:rPr lang="de-DE" dirty="0"/>
              <a:t> </a:t>
            </a:r>
            <a:r>
              <a:rPr lang="de-DE" dirty="0" err="1"/>
              <a:t>very</a:t>
            </a:r>
            <a:r>
              <a:rPr lang="de-DE" dirty="0"/>
              <a:t> </a:t>
            </a:r>
            <a:r>
              <a:rPr lang="de-DE" dirty="0" err="1"/>
              <a:t>closley</a:t>
            </a:r>
            <a:r>
              <a:rPr lang="de-DE" dirty="0"/>
              <a:t>. After </a:t>
            </a:r>
            <a:r>
              <a:rPr lang="de-DE" dirty="0" err="1"/>
              <a:t>discharge</a:t>
            </a:r>
            <a:r>
              <a:rPr lang="de-DE" dirty="0"/>
              <a:t> </a:t>
            </a:r>
            <a:r>
              <a:rPr lang="de-DE" dirty="0" err="1"/>
              <a:t>the</a:t>
            </a:r>
            <a:r>
              <a:rPr lang="de-DE" dirty="0"/>
              <a:t> patient </a:t>
            </a:r>
            <a:r>
              <a:rPr lang="de-DE" dirty="0" err="1"/>
              <a:t>comes</a:t>
            </a:r>
            <a:r>
              <a:rPr lang="de-DE" dirty="0"/>
              <a:t> back after 6 and 12 </a:t>
            </a:r>
            <a:r>
              <a:rPr lang="de-DE" dirty="0" err="1"/>
              <a:t>month</a:t>
            </a:r>
            <a:r>
              <a:rPr lang="de-DE" dirty="0"/>
              <a:t> and </a:t>
            </a:r>
            <a:r>
              <a:rPr lang="de-DE" dirty="0" err="1"/>
              <a:t>then</a:t>
            </a:r>
            <a:r>
              <a:rPr lang="de-DE" dirty="0"/>
              <a:t> </a:t>
            </a:r>
            <a:r>
              <a:rPr lang="de-DE" dirty="0" err="1"/>
              <a:t>annullay</a:t>
            </a:r>
            <a:r>
              <a:rPr lang="de-DE" dirty="0"/>
              <a:t> </a:t>
            </a:r>
            <a:r>
              <a:rPr lang="de-DE" dirty="0" err="1"/>
              <a:t>up</a:t>
            </a:r>
            <a:r>
              <a:rPr lang="de-DE" dirty="0"/>
              <a:t> to 5 </a:t>
            </a:r>
            <a:r>
              <a:rPr lang="de-DE" dirty="0" err="1"/>
              <a:t>years</a:t>
            </a:r>
            <a:r>
              <a:rPr lang="de-DE" dirty="0"/>
              <a:t>. </a:t>
            </a:r>
            <a:r>
              <a:rPr lang="de-DE" dirty="0" err="1"/>
              <a:t>Between</a:t>
            </a:r>
            <a:r>
              <a:rPr lang="de-DE" dirty="0"/>
              <a:t> follow-</a:t>
            </a:r>
            <a:r>
              <a:rPr lang="de-DE" dirty="0" err="1"/>
              <a:t>up</a:t>
            </a:r>
            <a:r>
              <a:rPr lang="de-DE" dirty="0"/>
              <a:t> </a:t>
            </a:r>
            <a:r>
              <a:rPr lang="de-DE" dirty="0" err="1"/>
              <a:t>assessments</a:t>
            </a:r>
            <a:r>
              <a:rPr lang="de-DE" dirty="0"/>
              <a:t> </a:t>
            </a:r>
            <a:r>
              <a:rPr lang="de-DE" dirty="0" err="1"/>
              <a:t>any</a:t>
            </a:r>
            <a:r>
              <a:rPr lang="de-DE" dirty="0"/>
              <a:t> happend adverse </a:t>
            </a:r>
            <a:r>
              <a:rPr lang="de-DE" dirty="0" err="1"/>
              <a:t>event</a:t>
            </a:r>
            <a:r>
              <a:rPr lang="de-DE" dirty="0"/>
              <a:t> </a:t>
            </a:r>
            <a:r>
              <a:rPr lang="de-DE" dirty="0" err="1"/>
              <a:t>is</a:t>
            </a:r>
            <a:r>
              <a:rPr lang="de-DE" dirty="0"/>
              <a:t> </a:t>
            </a:r>
            <a:r>
              <a:rPr lang="de-DE" dirty="0" err="1"/>
              <a:t>repoted</a:t>
            </a:r>
            <a:r>
              <a:rPr lang="de-DE" dirty="0"/>
              <a:t>. From </a:t>
            </a:r>
            <a:r>
              <a:rPr lang="de-DE" dirty="0" err="1"/>
              <a:t>that</a:t>
            </a:r>
            <a:r>
              <a:rPr lang="de-DE" dirty="0"/>
              <a:t> </a:t>
            </a:r>
            <a:r>
              <a:rPr lang="de-DE" dirty="0" err="1"/>
              <a:t>we</a:t>
            </a:r>
            <a:r>
              <a:rPr lang="de-DE" dirty="0"/>
              <a:t> </a:t>
            </a:r>
            <a:r>
              <a:rPr lang="de-DE" dirty="0" err="1"/>
              <a:t>can</a:t>
            </a:r>
            <a:r>
              <a:rPr lang="de-DE" dirty="0"/>
              <a:t> </a:t>
            </a:r>
            <a:r>
              <a:rPr lang="de-DE" dirty="0" err="1"/>
              <a:t>derive</a:t>
            </a:r>
            <a:r>
              <a:rPr lang="de-DE" dirty="0"/>
              <a:t> </a:t>
            </a:r>
            <a:r>
              <a:rPr lang="de-DE" dirty="0" err="1"/>
              <a:t>our</a:t>
            </a:r>
            <a:r>
              <a:rPr lang="de-DE" dirty="0"/>
              <a:t> </a:t>
            </a:r>
            <a:r>
              <a:rPr lang="de-DE" dirty="0" err="1"/>
              <a:t>labels</a:t>
            </a:r>
            <a:r>
              <a:rPr lang="de-DE" dirty="0"/>
              <a:t>. </a:t>
            </a:r>
            <a:r>
              <a:rPr lang="de-DE" dirty="0" err="1"/>
              <a:t>There</a:t>
            </a:r>
            <a:r>
              <a:rPr lang="de-DE" dirty="0"/>
              <a:t> </a:t>
            </a:r>
            <a:r>
              <a:rPr lang="de-DE" dirty="0" err="1"/>
              <a:t>are</a:t>
            </a:r>
            <a:r>
              <a:rPr lang="de-DE" dirty="0"/>
              <a:t> different </a:t>
            </a:r>
            <a:r>
              <a:rPr lang="de-DE" dirty="0" err="1"/>
              <a:t>angles</a:t>
            </a:r>
            <a:r>
              <a:rPr lang="de-DE" dirty="0"/>
              <a:t> to </a:t>
            </a:r>
            <a:r>
              <a:rPr lang="de-DE" dirty="0" err="1"/>
              <a:t>look</a:t>
            </a:r>
            <a:r>
              <a:rPr lang="de-DE" dirty="0"/>
              <a:t> at it.</a:t>
            </a:r>
            <a:endParaRPr lang="de-DE" dirty="0">
              <a:sym typeface="Wingdings" panose="05000000000000000000" pitchFamily="2" charset="2"/>
            </a:endParaRPr>
          </a:p>
          <a:p>
            <a:endParaRPr lang="de-DE" dirty="0"/>
          </a:p>
          <a:p>
            <a:endParaRPr lang="de-DE" dirty="0"/>
          </a:p>
          <a:p>
            <a:endParaRPr lang="de-DE" dirty="0"/>
          </a:p>
        </p:txBody>
      </p:sp>
      <p:sp>
        <p:nvSpPr>
          <p:cNvPr id="4" name="Foliennummernplatzhalter 3"/>
          <p:cNvSpPr>
            <a:spLocks noGrp="1"/>
          </p:cNvSpPr>
          <p:nvPr>
            <p:ph type="sldNum" sz="quarter" idx="5"/>
          </p:nvPr>
        </p:nvSpPr>
        <p:spPr/>
        <p:txBody>
          <a:bodyPr/>
          <a:lstStyle/>
          <a:p>
            <a:fld id="{098BD289-3A29-45E8-AD20-ACE8C932FF07}" type="slidenum">
              <a:rPr lang="de-DE" smtClean="0"/>
              <a:t>3</a:t>
            </a:fld>
            <a:endParaRPr lang="de-DE"/>
          </a:p>
        </p:txBody>
      </p:sp>
    </p:spTree>
    <p:extLst>
      <p:ext uri="{BB962C8B-B14F-4D97-AF65-F5344CB8AC3E}">
        <p14:creationId xmlns:p14="http://schemas.microsoft.com/office/powerpoint/2010/main" val="209783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Here </a:t>
            </a:r>
            <a:r>
              <a:rPr lang="de-DE" dirty="0" err="1"/>
              <a:t>we</a:t>
            </a:r>
            <a:r>
              <a:rPr lang="de-DE" dirty="0"/>
              <a:t> </a:t>
            </a:r>
            <a:r>
              <a:rPr lang="de-DE" dirty="0" err="1"/>
              <a:t>can</a:t>
            </a:r>
            <a:r>
              <a:rPr lang="de-DE" dirty="0"/>
              <a:t> </a:t>
            </a:r>
            <a:r>
              <a:rPr lang="de-DE" dirty="0" err="1"/>
              <a:t>see</a:t>
            </a:r>
            <a:r>
              <a:rPr lang="de-DE" dirty="0"/>
              <a:t> a </a:t>
            </a:r>
            <a:r>
              <a:rPr lang="de-DE" dirty="0" err="1"/>
              <a:t>example</a:t>
            </a:r>
            <a:r>
              <a:rPr lang="de-DE" dirty="0"/>
              <a:t> time </a:t>
            </a:r>
            <a:r>
              <a:rPr lang="de-DE" dirty="0" err="1"/>
              <a:t>line</a:t>
            </a:r>
            <a:r>
              <a:rPr lang="de-DE" dirty="0"/>
              <a:t> for a patient </a:t>
            </a:r>
            <a:r>
              <a:rPr lang="de-DE" dirty="0" err="1"/>
              <a:t>having</a:t>
            </a:r>
            <a:r>
              <a:rPr lang="de-DE" dirty="0"/>
              <a:t> a TLF </a:t>
            </a:r>
            <a:r>
              <a:rPr lang="de-DE" dirty="0" err="1"/>
              <a:t>causing</a:t>
            </a:r>
            <a:r>
              <a:rPr lang="de-DE" dirty="0"/>
              <a:t> </a:t>
            </a:r>
            <a:r>
              <a:rPr lang="de-DE" dirty="0" err="1"/>
              <a:t>event</a:t>
            </a:r>
            <a:r>
              <a:rPr lang="de-DE" dirty="0"/>
              <a:t> (in orange). Blue </a:t>
            </a:r>
            <a:r>
              <a:rPr lang="de-DE" dirty="0" err="1"/>
              <a:t>are</a:t>
            </a:r>
            <a:r>
              <a:rPr lang="de-DE" dirty="0"/>
              <a:t> </a:t>
            </a:r>
            <a:r>
              <a:rPr lang="de-DE" dirty="0" err="1"/>
              <a:t>other</a:t>
            </a:r>
            <a:r>
              <a:rPr lang="de-DE" dirty="0"/>
              <a:t> </a:t>
            </a:r>
            <a:r>
              <a:rPr lang="de-DE" dirty="0" err="1"/>
              <a:t>reported</a:t>
            </a:r>
            <a:r>
              <a:rPr lang="de-DE" dirty="0"/>
              <a:t> adverse events. I </a:t>
            </a:r>
            <a:r>
              <a:rPr lang="de-DE" dirty="0" err="1"/>
              <a:t>try</a:t>
            </a:r>
            <a:r>
              <a:rPr lang="de-DE" dirty="0"/>
              <a:t> to </a:t>
            </a:r>
            <a:r>
              <a:rPr lang="de-DE" dirty="0" err="1"/>
              <a:t>address</a:t>
            </a:r>
            <a:r>
              <a:rPr lang="de-DE" dirty="0"/>
              <a:t> </a:t>
            </a:r>
            <a:r>
              <a:rPr lang="de-DE" dirty="0" err="1"/>
              <a:t>the</a:t>
            </a:r>
            <a:r>
              <a:rPr lang="de-DE" dirty="0"/>
              <a:t> </a:t>
            </a:r>
            <a:r>
              <a:rPr lang="de-DE" dirty="0" err="1"/>
              <a:t>question</a:t>
            </a:r>
            <a:r>
              <a:rPr lang="de-DE" dirty="0"/>
              <a:t> of </a:t>
            </a:r>
            <a:r>
              <a:rPr lang="de-DE" dirty="0" err="1"/>
              <a:t>how</a:t>
            </a:r>
            <a:r>
              <a:rPr lang="de-DE" dirty="0"/>
              <a:t> to find </a:t>
            </a:r>
            <a:r>
              <a:rPr lang="de-DE" dirty="0" err="1"/>
              <a:t>patients</a:t>
            </a:r>
            <a:r>
              <a:rPr lang="de-DE" dirty="0"/>
              <a:t> with high </a:t>
            </a:r>
            <a:r>
              <a:rPr lang="de-DE" dirty="0" err="1"/>
              <a:t>risk</a:t>
            </a:r>
            <a:r>
              <a:rPr lang="de-DE" dirty="0"/>
              <a:t> for TLF? For </a:t>
            </a:r>
            <a:r>
              <a:rPr lang="de-DE" dirty="0" err="1"/>
              <a:t>that</a:t>
            </a:r>
            <a:r>
              <a:rPr lang="de-DE" dirty="0"/>
              <a:t> i </a:t>
            </a:r>
            <a:r>
              <a:rPr lang="de-DE" dirty="0" err="1"/>
              <a:t>derive</a:t>
            </a:r>
            <a:r>
              <a:rPr lang="de-DE" dirty="0"/>
              <a:t> a </a:t>
            </a:r>
            <a:r>
              <a:rPr lang="de-DE" dirty="0" err="1"/>
              <a:t>label</a:t>
            </a:r>
            <a:r>
              <a:rPr lang="de-DE" dirty="0"/>
              <a:t> </a:t>
            </a:r>
            <a:r>
              <a:rPr lang="de-DE" dirty="0" err="1"/>
              <a:t>matrix</a:t>
            </a:r>
            <a:r>
              <a:rPr lang="de-DE" dirty="0"/>
              <a:t> </a:t>
            </a:r>
            <a:r>
              <a:rPr lang="de-DE" dirty="0" err="1"/>
              <a:t>consisting</a:t>
            </a:r>
            <a:r>
              <a:rPr lang="de-DE" dirty="0"/>
              <a:t> of </a:t>
            </a:r>
            <a:r>
              <a:rPr lang="de-DE" dirty="0" err="1"/>
              <a:t>the</a:t>
            </a:r>
            <a:r>
              <a:rPr lang="de-DE" dirty="0"/>
              <a:t> different TLF </a:t>
            </a:r>
            <a:r>
              <a:rPr lang="de-DE" dirty="0" err="1"/>
              <a:t>causing</a:t>
            </a:r>
            <a:r>
              <a:rPr lang="de-DE" dirty="0"/>
              <a:t> events (</a:t>
            </a:r>
            <a:r>
              <a:rPr lang="de-DE" dirty="0" err="1"/>
              <a:t>reminder</a:t>
            </a:r>
            <a:r>
              <a:rPr lang="de-DE" dirty="0"/>
              <a:t>: TLF </a:t>
            </a:r>
            <a:r>
              <a:rPr lang="de-DE" dirty="0" err="1"/>
              <a:t>is</a:t>
            </a:r>
            <a:r>
              <a:rPr lang="de-DE" dirty="0"/>
              <a:t> just a </a:t>
            </a:r>
            <a:r>
              <a:rPr lang="de-DE" dirty="0" err="1"/>
              <a:t>summary</a:t>
            </a:r>
            <a:r>
              <a:rPr lang="de-DE" dirty="0"/>
              <a:t> </a:t>
            </a:r>
            <a:r>
              <a:rPr lang="de-DE" dirty="0" err="1"/>
              <a:t>term</a:t>
            </a:r>
            <a:r>
              <a:rPr lang="de-DE" dirty="0"/>
              <a:t>) and TLF </a:t>
            </a:r>
            <a:r>
              <a:rPr lang="de-DE" dirty="0" err="1"/>
              <a:t>itself</a:t>
            </a:r>
            <a:r>
              <a:rPr lang="de-DE" dirty="0"/>
              <a:t>. The </a:t>
            </a:r>
            <a:r>
              <a:rPr lang="de-DE" dirty="0" err="1"/>
              <a:t>value</a:t>
            </a:r>
            <a:r>
              <a:rPr lang="de-DE" dirty="0"/>
              <a:t> of </a:t>
            </a:r>
            <a:r>
              <a:rPr lang="de-DE" dirty="0" err="1"/>
              <a:t>the</a:t>
            </a:r>
            <a:r>
              <a:rPr lang="de-DE" dirty="0"/>
              <a:t> </a:t>
            </a:r>
            <a:r>
              <a:rPr lang="de-DE" dirty="0" err="1"/>
              <a:t>label</a:t>
            </a:r>
            <a:r>
              <a:rPr lang="de-DE" dirty="0"/>
              <a:t> </a:t>
            </a:r>
            <a:r>
              <a:rPr lang="de-DE" dirty="0" err="1"/>
              <a:t>is</a:t>
            </a:r>
            <a:r>
              <a:rPr lang="de-DE" dirty="0"/>
              <a:t> </a:t>
            </a:r>
            <a:r>
              <a:rPr lang="de-DE" dirty="0" err="1"/>
              <a:t>the</a:t>
            </a:r>
            <a:r>
              <a:rPr lang="de-DE" dirty="0"/>
              <a:t> time to </a:t>
            </a:r>
            <a:r>
              <a:rPr lang="de-DE" dirty="0" err="1"/>
              <a:t>evet</a:t>
            </a:r>
            <a:r>
              <a:rPr lang="de-DE" dirty="0"/>
              <a:t> after procedure. In </a:t>
            </a:r>
            <a:r>
              <a:rPr lang="de-DE" dirty="0" err="1"/>
              <a:t>the</a:t>
            </a:r>
            <a:r>
              <a:rPr lang="de-DE" dirty="0"/>
              <a:t> </a:t>
            </a:r>
            <a:r>
              <a:rPr lang="de-DE" dirty="0" err="1"/>
              <a:t>example</a:t>
            </a:r>
            <a:r>
              <a:rPr lang="de-DE" dirty="0"/>
              <a:t> </a:t>
            </a:r>
            <a:r>
              <a:rPr lang="de-DE" dirty="0" err="1"/>
              <a:t>above</a:t>
            </a:r>
            <a:r>
              <a:rPr lang="de-DE" dirty="0"/>
              <a:t>: 150 </a:t>
            </a:r>
            <a:r>
              <a:rPr lang="de-DE" dirty="0" err="1"/>
              <a:t>days</a:t>
            </a:r>
            <a:r>
              <a:rPr lang="de-DE" dirty="0"/>
              <a:t>. </a:t>
            </a:r>
            <a:r>
              <a:rPr lang="de-DE" dirty="0" err="1"/>
              <a:t>We</a:t>
            </a:r>
            <a:r>
              <a:rPr lang="de-DE" dirty="0"/>
              <a:t> </a:t>
            </a:r>
            <a:r>
              <a:rPr lang="de-DE" dirty="0" err="1"/>
              <a:t>can</a:t>
            </a:r>
            <a:r>
              <a:rPr lang="de-DE" dirty="0"/>
              <a:t> </a:t>
            </a:r>
            <a:r>
              <a:rPr lang="de-DE" dirty="0" err="1"/>
              <a:t>encode</a:t>
            </a:r>
            <a:r>
              <a:rPr lang="de-DE" dirty="0"/>
              <a:t> from </a:t>
            </a:r>
            <a:r>
              <a:rPr lang="de-DE" dirty="0" err="1"/>
              <a:t>that</a:t>
            </a:r>
            <a:r>
              <a:rPr lang="de-DE" dirty="0"/>
              <a:t> a </a:t>
            </a:r>
            <a:r>
              <a:rPr lang="de-DE" dirty="0" err="1"/>
              <a:t>classical</a:t>
            </a:r>
            <a:r>
              <a:rPr lang="de-DE" dirty="0"/>
              <a:t> fully </a:t>
            </a:r>
            <a:r>
              <a:rPr lang="de-DE" dirty="0" err="1"/>
              <a:t>supervised</a:t>
            </a:r>
            <a:r>
              <a:rPr lang="de-DE" dirty="0"/>
              <a:t> </a:t>
            </a:r>
            <a:r>
              <a:rPr lang="de-DE" dirty="0" err="1"/>
              <a:t>binary</a:t>
            </a:r>
            <a:r>
              <a:rPr lang="de-DE" dirty="0"/>
              <a:t> </a:t>
            </a:r>
            <a:r>
              <a:rPr lang="de-DE" dirty="0" err="1"/>
              <a:t>classification</a:t>
            </a:r>
            <a:r>
              <a:rPr lang="de-DE" dirty="0"/>
              <a:t> </a:t>
            </a:r>
            <a:r>
              <a:rPr lang="de-DE" dirty="0" err="1"/>
              <a:t>problem</a:t>
            </a:r>
            <a:r>
              <a:rPr lang="de-DE" dirty="0"/>
              <a:t> </a:t>
            </a:r>
            <a:r>
              <a:rPr lang="de-DE" dirty="0" err="1"/>
              <a:t>use</a:t>
            </a:r>
            <a:r>
              <a:rPr lang="de-DE" dirty="0"/>
              <a:t> </a:t>
            </a:r>
            <a:r>
              <a:rPr lang="de-DE" dirty="0" err="1"/>
              <a:t>the</a:t>
            </a:r>
            <a:r>
              <a:rPr lang="de-DE" dirty="0"/>
              <a:t> time </a:t>
            </a:r>
            <a:r>
              <a:rPr lang="de-DE" dirty="0" err="1"/>
              <a:t>itself</a:t>
            </a:r>
            <a:r>
              <a:rPr lang="de-DE" dirty="0"/>
              <a:t> for a time-to-event </a:t>
            </a:r>
            <a:r>
              <a:rPr lang="de-DE" dirty="0" err="1"/>
              <a:t>analysis</a:t>
            </a:r>
            <a:r>
              <a:rPr lang="de-DE" dirty="0"/>
              <a:t>.</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4</a:t>
            </a:fld>
            <a:endParaRPr lang="de-DE"/>
          </a:p>
        </p:txBody>
      </p:sp>
    </p:spTree>
    <p:extLst>
      <p:ext uri="{BB962C8B-B14F-4D97-AF65-F5344CB8AC3E}">
        <p14:creationId xmlns:p14="http://schemas.microsoft.com/office/powerpoint/2010/main" val="3891615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dirty="0">
                <a:solidFill>
                  <a:schemeClr val="tx1"/>
                </a:solidFill>
                <a:effectLst/>
                <a:latin typeface="+mn-lt"/>
                <a:ea typeface="+mn-ea"/>
                <a:cs typeface="+mn-cs"/>
              </a:rPr>
              <a:t>The first thing after </a:t>
            </a:r>
            <a:r>
              <a:rPr lang="en-GB" sz="1200" b="0" i="0" kern="1200" dirty="0" err="1">
                <a:solidFill>
                  <a:schemeClr val="tx1"/>
                </a:solidFill>
                <a:effectLst/>
                <a:latin typeface="+mn-lt"/>
                <a:ea typeface="+mn-ea"/>
                <a:cs typeface="+mn-cs"/>
              </a:rPr>
              <a:t>finisishing</a:t>
            </a:r>
            <a:r>
              <a:rPr lang="en-GB" sz="1200" b="0" i="0" kern="1200" dirty="0">
                <a:solidFill>
                  <a:schemeClr val="tx1"/>
                </a:solidFill>
                <a:effectLst/>
                <a:latin typeface="+mn-lt"/>
                <a:ea typeface="+mn-ea"/>
                <a:cs typeface="+mn-cs"/>
              </a:rPr>
              <a:t> data pre-processing was looking at descriptive stats and distribution of each feature. </a:t>
            </a:r>
            <a:r>
              <a:rPr lang="de-DE" dirty="0" err="1"/>
              <a:t>Categorical</a:t>
            </a:r>
            <a:r>
              <a:rPr lang="de-DE" dirty="0"/>
              <a:t> </a:t>
            </a:r>
            <a:r>
              <a:rPr lang="de-DE" dirty="0" err="1"/>
              <a:t>features</a:t>
            </a:r>
            <a:r>
              <a:rPr lang="de-DE" dirty="0"/>
              <a:t> </a:t>
            </a:r>
            <a:r>
              <a:rPr lang="de-DE" dirty="0" err="1"/>
              <a:t>are</a:t>
            </a:r>
            <a:r>
              <a:rPr lang="de-DE" dirty="0"/>
              <a:t> </a:t>
            </a:r>
            <a:r>
              <a:rPr lang="de-DE" dirty="0" err="1"/>
              <a:t>presented</a:t>
            </a:r>
            <a:r>
              <a:rPr lang="de-DE" dirty="0"/>
              <a:t> </a:t>
            </a:r>
            <a:r>
              <a:rPr lang="de-DE" dirty="0" err="1"/>
              <a:t>as</a:t>
            </a:r>
            <a:r>
              <a:rPr lang="de-DE" dirty="0"/>
              <a:t> absolute </a:t>
            </a:r>
            <a:r>
              <a:rPr lang="de-DE" dirty="0" err="1"/>
              <a:t>numbers</a:t>
            </a:r>
            <a:r>
              <a:rPr lang="de-DE" dirty="0"/>
              <a:t> and </a:t>
            </a:r>
            <a:r>
              <a:rPr lang="de-DE" dirty="0" err="1"/>
              <a:t>percentages</a:t>
            </a:r>
            <a:r>
              <a:rPr lang="de-DE" dirty="0"/>
              <a:t>, </a:t>
            </a:r>
            <a:r>
              <a:rPr lang="de-DE" dirty="0" err="1"/>
              <a:t>whereas</a:t>
            </a:r>
            <a:r>
              <a:rPr lang="de-DE" dirty="0"/>
              <a:t> </a:t>
            </a:r>
            <a:r>
              <a:rPr lang="de-DE" dirty="0" err="1"/>
              <a:t>continous</a:t>
            </a:r>
            <a:r>
              <a:rPr lang="de-DE" dirty="0"/>
              <a:t> variables </a:t>
            </a:r>
            <a:r>
              <a:rPr lang="de-DE" dirty="0" err="1"/>
              <a:t>as</a:t>
            </a:r>
            <a:r>
              <a:rPr lang="de-DE" dirty="0"/>
              <a:t> </a:t>
            </a:r>
            <a:r>
              <a:rPr lang="de-DE" dirty="0" err="1"/>
              <a:t>mean</a:t>
            </a:r>
            <a:r>
              <a:rPr lang="de-DE" dirty="0"/>
              <a:t> ± </a:t>
            </a:r>
            <a:r>
              <a:rPr lang="de-DE" dirty="0" err="1"/>
              <a:t>standard</a:t>
            </a:r>
            <a:r>
              <a:rPr lang="de-DE" dirty="0"/>
              <a:t> </a:t>
            </a:r>
            <a:r>
              <a:rPr lang="de-DE" dirty="0" err="1"/>
              <a:t>deviation</a:t>
            </a:r>
            <a:r>
              <a:rPr lang="de-DE" dirty="0"/>
              <a:t>. The </a:t>
            </a:r>
            <a:r>
              <a:rPr lang="de-DE" dirty="0" err="1"/>
              <a:t>shown</a:t>
            </a:r>
            <a:r>
              <a:rPr lang="de-DE" dirty="0"/>
              <a:t> </a:t>
            </a:r>
            <a:r>
              <a:rPr lang="de-DE" dirty="0" err="1"/>
              <a:t>pValue</a:t>
            </a:r>
            <a:r>
              <a:rPr lang="de-DE" dirty="0"/>
              <a:t> </a:t>
            </a:r>
            <a:r>
              <a:rPr lang="de-DE" dirty="0" err="1"/>
              <a:t>is</a:t>
            </a:r>
            <a:r>
              <a:rPr lang="de-DE" dirty="0"/>
              <a:t> from univariate </a:t>
            </a:r>
            <a:r>
              <a:rPr lang="de-DE" dirty="0" err="1"/>
              <a:t>analysis</a:t>
            </a:r>
            <a:r>
              <a:rPr lang="de-DE" dirty="0"/>
              <a:t> </a:t>
            </a:r>
            <a:r>
              <a:rPr lang="de-DE" dirty="0" err="1"/>
              <a:t>using</a:t>
            </a:r>
            <a:r>
              <a:rPr lang="de-DE" dirty="0"/>
              <a:t> </a:t>
            </a:r>
            <a:r>
              <a:rPr lang="de-DE" dirty="0" err="1"/>
              <a:t>chi-square</a:t>
            </a:r>
            <a:r>
              <a:rPr lang="de-DE" dirty="0"/>
              <a:t> </a:t>
            </a:r>
            <a:r>
              <a:rPr lang="de-DE" dirty="0" err="1"/>
              <a:t>test</a:t>
            </a:r>
            <a:r>
              <a:rPr lang="de-DE" dirty="0"/>
              <a:t>, </a:t>
            </a:r>
            <a:r>
              <a:rPr lang="de-DE" dirty="0" err="1"/>
              <a:t>point</a:t>
            </a:r>
            <a:r>
              <a:rPr lang="de-DE" dirty="0"/>
              <a:t> </a:t>
            </a:r>
            <a:r>
              <a:rPr lang="de-DE" dirty="0" err="1"/>
              <a:t>biserial</a:t>
            </a:r>
            <a:r>
              <a:rPr lang="de-DE" dirty="0"/>
              <a:t> </a:t>
            </a:r>
            <a:r>
              <a:rPr lang="de-DE" dirty="0" err="1"/>
              <a:t>correlation</a:t>
            </a:r>
            <a:r>
              <a:rPr lang="de-DE" dirty="0"/>
              <a:t> </a:t>
            </a:r>
            <a:r>
              <a:rPr lang="de-DE" dirty="0" err="1"/>
              <a:t>test</a:t>
            </a:r>
            <a:r>
              <a:rPr lang="de-DE" dirty="0"/>
              <a:t> and Z-test. With </a:t>
            </a:r>
            <a:r>
              <a:rPr lang="de-DE" dirty="0" err="1"/>
              <a:t>this</a:t>
            </a:r>
            <a:r>
              <a:rPr lang="de-DE" dirty="0"/>
              <a:t> i </a:t>
            </a:r>
            <a:r>
              <a:rPr lang="de-DE" dirty="0" err="1"/>
              <a:t>wanted</a:t>
            </a:r>
            <a:r>
              <a:rPr lang="de-DE" dirty="0"/>
              <a:t> to find </a:t>
            </a:r>
            <a:r>
              <a:rPr lang="de-DE" dirty="0" err="1"/>
              <a:t>evidence</a:t>
            </a:r>
            <a:r>
              <a:rPr lang="de-DE" dirty="0"/>
              <a:t> of </a:t>
            </a:r>
            <a:r>
              <a:rPr lang="de-DE" dirty="0" err="1"/>
              <a:t>what</a:t>
            </a:r>
            <a:r>
              <a:rPr lang="de-DE" dirty="0"/>
              <a:t> </a:t>
            </a:r>
            <a:r>
              <a:rPr lang="de-DE" dirty="0" err="1"/>
              <a:t>features</a:t>
            </a:r>
            <a:r>
              <a:rPr lang="de-DE" dirty="0"/>
              <a:t> </a:t>
            </a:r>
            <a:r>
              <a:rPr lang="de-DE" dirty="0" err="1"/>
              <a:t>are</a:t>
            </a:r>
            <a:r>
              <a:rPr lang="de-DE" dirty="0"/>
              <a:t> </a:t>
            </a:r>
            <a:r>
              <a:rPr lang="de-DE" dirty="0" err="1"/>
              <a:t>more</a:t>
            </a:r>
            <a:r>
              <a:rPr lang="de-DE" dirty="0"/>
              <a:t> </a:t>
            </a:r>
            <a:r>
              <a:rPr lang="de-DE" dirty="0" err="1"/>
              <a:t>important</a:t>
            </a:r>
            <a:r>
              <a:rPr lang="de-DE" dirty="0"/>
              <a:t>. The </a:t>
            </a:r>
            <a:r>
              <a:rPr lang="de-DE" dirty="0" err="1"/>
              <a:t>presented</a:t>
            </a:r>
            <a:r>
              <a:rPr lang="de-DE" dirty="0"/>
              <a:t> </a:t>
            </a:r>
            <a:r>
              <a:rPr lang="de-DE" dirty="0" err="1"/>
              <a:t>features</a:t>
            </a:r>
            <a:r>
              <a:rPr lang="de-DE" dirty="0"/>
              <a:t> </a:t>
            </a:r>
            <a:r>
              <a:rPr lang="de-DE" dirty="0" err="1"/>
              <a:t>are</a:t>
            </a:r>
            <a:r>
              <a:rPr lang="de-DE" dirty="0"/>
              <a:t> just a </a:t>
            </a:r>
            <a:r>
              <a:rPr lang="de-DE" dirty="0" err="1"/>
              <a:t>short</a:t>
            </a:r>
            <a:r>
              <a:rPr lang="de-DE" dirty="0"/>
              <a:t> </a:t>
            </a:r>
            <a:r>
              <a:rPr lang="de-DE" dirty="0" err="1"/>
              <a:t>excerpt</a:t>
            </a:r>
            <a:r>
              <a:rPr lang="de-DE" dirty="0"/>
              <a:t> from all 75 </a:t>
            </a:r>
            <a:r>
              <a:rPr lang="de-DE" dirty="0" err="1"/>
              <a:t>features</a:t>
            </a:r>
            <a:r>
              <a:rPr lang="de-DE" dirty="0"/>
              <a:t>. These </a:t>
            </a:r>
            <a:r>
              <a:rPr lang="de-DE" dirty="0" err="1"/>
              <a:t>are</a:t>
            </a:r>
            <a:r>
              <a:rPr lang="de-DE" dirty="0"/>
              <a:t> </a:t>
            </a:r>
            <a:r>
              <a:rPr lang="de-DE" dirty="0" err="1"/>
              <a:t>predictors</a:t>
            </a:r>
            <a:r>
              <a:rPr lang="de-DE" dirty="0"/>
              <a:t> for TLF </a:t>
            </a:r>
            <a:r>
              <a:rPr lang="de-DE" dirty="0" err="1"/>
              <a:t>suggested</a:t>
            </a:r>
            <a:r>
              <a:rPr lang="de-DE" dirty="0"/>
              <a:t> in </a:t>
            </a:r>
            <a:r>
              <a:rPr lang="de-DE" dirty="0" err="1"/>
              <a:t>literature</a:t>
            </a:r>
            <a:r>
              <a:rPr lang="de-DE" dirty="0"/>
              <a:t>. </a:t>
            </a:r>
            <a:r>
              <a:rPr lang="de-DE" dirty="0" err="1"/>
              <a:t>Only</a:t>
            </a:r>
            <a:r>
              <a:rPr lang="de-DE" dirty="0"/>
              <a:t> </a:t>
            </a:r>
            <a:r>
              <a:rPr lang="de-DE" dirty="0" err="1"/>
              <a:t>two</a:t>
            </a:r>
            <a:r>
              <a:rPr lang="de-DE" dirty="0"/>
              <a:t> of </a:t>
            </a:r>
            <a:r>
              <a:rPr lang="de-DE" dirty="0" err="1"/>
              <a:t>them</a:t>
            </a:r>
            <a:r>
              <a:rPr lang="de-DE" dirty="0"/>
              <a:t> </a:t>
            </a:r>
            <a:r>
              <a:rPr lang="de-DE" dirty="0" err="1"/>
              <a:t>have</a:t>
            </a:r>
            <a:r>
              <a:rPr lang="de-DE" dirty="0"/>
              <a:t> a </a:t>
            </a:r>
            <a:r>
              <a:rPr lang="de-DE" dirty="0" err="1"/>
              <a:t>significant</a:t>
            </a:r>
            <a:r>
              <a:rPr lang="de-DE" dirty="0"/>
              <a:t> </a:t>
            </a:r>
            <a:r>
              <a:rPr lang="de-DE" dirty="0" err="1"/>
              <a:t>pValue</a:t>
            </a:r>
            <a:r>
              <a:rPr lang="de-DE" dirty="0"/>
              <a:t> – </a:t>
            </a:r>
            <a:r>
              <a:rPr lang="de-DE" dirty="0" err="1"/>
              <a:t>ischemic</a:t>
            </a:r>
            <a:r>
              <a:rPr lang="de-DE" dirty="0"/>
              <a:t> </a:t>
            </a:r>
            <a:r>
              <a:rPr lang="de-DE" dirty="0" err="1"/>
              <a:t>status</a:t>
            </a:r>
            <a:r>
              <a:rPr lang="de-DE" dirty="0"/>
              <a:t> </a:t>
            </a:r>
            <a:r>
              <a:rPr lang="de-DE" dirty="0" err="1"/>
              <a:t>pre</a:t>
            </a:r>
            <a:r>
              <a:rPr lang="de-DE" dirty="0"/>
              <a:t>-procedure and total </a:t>
            </a:r>
            <a:r>
              <a:rPr lang="de-DE" dirty="0" err="1"/>
              <a:t>stent</a:t>
            </a:r>
            <a:r>
              <a:rPr lang="de-DE" dirty="0"/>
              <a:t> </a:t>
            </a:r>
            <a:r>
              <a:rPr lang="de-DE" dirty="0" err="1"/>
              <a:t>length</a:t>
            </a:r>
            <a:r>
              <a:rPr lang="de-DE" dirty="0"/>
              <a:t>. All </a:t>
            </a:r>
            <a:r>
              <a:rPr lang="de-DE" dirty="0" err="1"/>
              <a:t>other</a:t>
            </a:r>
            <a:r>
              <a:rPr lang="de-DE" dirty="0"/>
              <a:t> </a:t>
            </a:r>
            <a:r>
              <a:rPr lang="de-DE" dirty="0" err="1"/>
              <a:t>features</a:t>
            </a:r>
            <a:r>
              <a:rPr lang="de-DE" dirty="0"/>
              <a:t> </a:t>
            </a:r>
            <a:r>
              <a:rPr lang="de-DE" dirty="0" err="1"/>
              <a:t>show</a:t>
            </a:r>
            <a:r>
              <a:rPr lang="de-DE" dirty="0"/>
              <a:t> </a:t>
            </a:r>
            <a:r>
              <a:rPr lang="de-DE" dirty="0" err="1"/>
              <a:t>quite</a:t>
            </a:r>
            <a:r>
              <a:rPr lang="de-DE" dirty="0"/>
              <a:t> high </a:t>
            </a:r>
            <a:r>
              <a:rPr lang="de-DE" dirty="0" err="1"/>
              <a:t>pValue</a:t>
            </a:r>
            <a:r>
              <a:rPr lang="de-DE" dirty="0"/>
              <a:t>, w</a:t>
            </a:r>
            <a:r>
              <a:rPr lang="en-GB" dirty="0" err="1"/>
              <a:t>hich</a:t>
            </a:r>
            <a:r>
              <a:rPr lang="en-GB" dirty="0"/>
              <a:t> gives reason to believe that </a:t>
            </a:r>
          </a:p>
          <a:p>
            <a:r>
              <a:rPr lang="en-GB" dirty="0"/>
              <a:t>the data contains weak to no signals.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table and the </a:t>
            </a:r>
            <a:r>
              <a:rPr lang="en-GB" sz="1200" b="0" i="0" kern="1200" dirty="0" err="1">
                <a:solidFill>
                  <a:schemeClr val="tx1"/>
                </a:solidFill>
                <a:effectLst/>
                <a:latin typeface="+mn-lt"/>
                <a:ea typeface="+mn-ea"/>
                <a:cs typeface="+mn-cs"/>
              </a:rPr>
              <a:t>missigness</a:t>
            </a:r>
            <a:r>
              <a:rPr lang="en-GB" sz="1200" b="0" i="0" kern="1200" dirty="0">
                <a:solidFill>
                  <a:schemeClr val="tx1"/>
                </a:solidFill>
                <a:effectLst/>
                <a:latin typeface="+mn-lt"/>
                <a:ea typeface="+mn-ea"/>
                <a:cs typeface="+mn-cs"/>
              </a:rPr>
              <a:t> plots show the proportion of missingness of each feature and sample. It is not really high, so resolving </a:t>
            </a:r>
            <a:r>
              <a:rPr lang="en-GB" sz="1200" b="0" i="0" kern="1200" dirty="0" err="1">
                <a:solidFill>
                  <a:schemeClr val="tx1"/>
                </a:solidFill>
                <a:effectLst/>
                <a:latin typeface="+mn-lt"/>
                <a:ea typeface="+mn-ea"/>
                <a:cs typeface="+mn-cs"/>
              </a:rPr>
              <a:t>missigness</a:t>
            </a:r>
            <a:r>
              <a:rPr lang="en-GB" sz="1200" b="0" i="0" kern="1200" dirty="0">
                <a:solidFill>
                  <a:schemeClr val="tx1"/>
                </a:solidFill>
                <a:effectLst/>
                <a:latin typeface="+mn-lt"/>
                <a:ea typeface="+mn-ea"/>
                <a:cs typeface="+mn-cs"/>
              </a:rPr>
              <a:t> is not the main issue here. Speaking of challenges. The rate of TLF is about 5%, leading to an imbalanced data set with a ratio of 1:15. The question is how to resolve imbalance in context of classification properly. </a:t>
            </a:r>
          </a:p>
          <a:p>
            <a:endParaRPr lang="de-DE" dirty="0"/>
          </a:p>
        </p:txBody>
      </p:sp>
      <p:sp>
        <p:nvSpPr>
          <p:cNvPr id="4" name="Foliennummernplatzhalter 3"/>
          <p:cNvSpPr>
            <a:spLocks noGrp="1"/>
          </p:cNvSpPr>
          <p:nvPr>
            <p:ph type="sldNum" sz="quarter" idx="5"/>
          </p:nvPr>
        </p:nvSpPr>
        <p:spPr/>
        <p:txBody>
          <a:bodyPr/>
          <a:lstStyle/>
          <a:p>
            <a:fld id="{098BD289-3A29-45E8-AD20-ACE8C932FF07}" type="slidenum">
              <a:rPr lang="de-DE" smtClean="0"/>
              <a:t>5</a:t>
            </a:fld>
            <a:endParaRPr lang="de-DE"/>
          </a:p>
        </p:txBody>
      </p:sp>
    </p:spTree>
    <p:extLst>
      <p:ext uri="{BB962C8B-B14F-4D97-AF65-F5344CB8AC3E}">
        <p14:creationId xmlns:p14="http://schemas.microsoft.com/office/powerpoint/2010/main" val="820994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Multiple </a:t>
            </a:r>
            <a:r>
              <a:rPr lang="de-DE" b="1" dirty="0" err="1"/>
              <a:t>testing</a:t>
            </a:r>
            <a:r>
              <a:rPr lang="de-DE" b="1" dirty="0"/>
              <a:t> </a:t>
            </a:r>
            <a:r>
              <a:rPr lang="de-DE" b="1" dirty="0" err="1"/>
              <a:t>problem</a:t>
            </a:r>
            <a:r>
              <a:rPr lang="de-DE" b="1" dirty="0"/>
              <a:t> </a:t>
            </a:r>
            <a:r>
              <a:rPr lang="de-DE" dirty="0"/>
              <a:t>(</a:t>
            </a:r>
            <a:r>
              <a:rPr lang="de-DE" dirty="0" err="1"/>
              <a:t>definition</a:t>
            </a:r>
            <a:r>
              <a:rPr lang="de-DE" dirty="0"/>
              <a:t>): I</a:t>
            </a:r>
            <a:r>
              <a:rPr lang="en-GB" sz="1200" b="0" i="0" kern="1200" dirty="0">
                <a:solidFill>
                  <a:schemeClr val="tx1"/>
                </a:solidFill>
                <a:effectLst/>
                <a:latin typeface="+mn-lt"/>
                <a:ea typeface="+mn-ea"/>
                <a:cs typeface="+mn-cs"/>
              </a:rPr>
              <a:t>t is a problem that arises when implementing a large number of statistical tests in the same experiment since, the more tests we do, the higher probability of obtaining, at least, one test with statistical significance.</a:t>
            </a:r>
          </a:p>
          <a:p>
            <a:endParaRPr lang="en-GB" sz="1200" b="0"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FWER</a:t>
            </a:r>
            <a:r>
              <a:rPr lang="en-GB" sz="1200" b="0" i="0" kern="1200" dirty="0">
                <a:solidFill>
                  <a:schemeClr val="tx1"/>
                </a:solidFill>
                <a:effectLst/>
                <a:latin typeface="+mn-lt"/>
                <a:ea typeface="+mn-ea"/>
                <a:cs typeface="+mn-cs"/>
              </a:rPr>
              <a:t>: If we run a test (α = 0.05) to assess whether there is a statistically significant difference between two groups, the FWER is:</a:t>
            </a:r>
          </a:p>
          <a:p>
            <a:r>
              <a:rPr lang="en-GB" sz="1200" b="0" i="0" kern="1200" dirty="0">
                <a:solidFill>
                  <a:schemeClr val="tx1"/>
                </a:solidFill>
                <a:effectLst/>
                <a:latin typeface="+mn-lt"/>
                <a:ea typeface="+mn-ea"/>
                <a:cs typeface="+mn-cs"/>
              </a:rPr>
              <a:t>However, if we run the same test six times, the FWER would not be 5% anymore, but it would increase to ~26%.</a:t>
            </a:r>
          </a:p>
          <a:p>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Graph</a:t>
            </a:r>
            <a:r>
              <a:rPr lang="en-GB" sz="1200" b="0" i="0" kern="1200" dirty="0">
                <a:solidFill>
                  <a:schemeClr val="tx1"/>
                </a:solidFill>
                <a:effectLst/>
                <a:latin typeface="+mn-lt"/>
                <a:ea typeface="+mn-ea"/>
                <a:cs typeface="+mn-cs"/>
              </a:rPr>
              <a:t>: H</a:t>
            </a:r>
            <a:r>
              <a:rPr lang="en-GB" dirty="0"/>
              <a:t>ow the FWER or Type-I error rate increases as the number of tests increases for different values of α</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6</a:t>
            </a:fld>
            <a:endParaRPr lang="de-DE"/>
          </a:p>
        </p:txBody>
      </p:sp>
    </p:spTree>
    <p:extLst>
      <p:ext uri="{BB962C8B-B14F-4D97-AF65-F5344CB8AC3E}">
        <p14:creationId xmlns:p14="http://schemas.microsoft.com/office/powerpoint/2010/main" val="933879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dirty="0">
                <a:solidFill>
                  <a:schemeClr val="tx1"/>
                </a:solidFill>
                <a:effectLst/>
                <a:latin typeface="+mn-lt"/>
                <a:ea typeface="+mn-ea"/>
                <a:cs typeface="+mn-cs"/>
              </a:rPr>
              <a:t>I used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to visualize the data. It was normalized before plotting, because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is sensitive to outliers and noisy data. The goal of applying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was to visualise the data with all it‘s dimensions to see maybe first distinguishable cluster in the data space and to find sub-cohorts that are less confusing than the complete cohort. Plots are coloured based on label and other features obtained from literature (often listed as predictors for TLF) like diabetes or the total lesion length. Features that were used for colouring are not used in dimensionality reduction. Based on the plots, I can conclude that dimensionality reduction cannot pick up a signal for POS/NEG case distinction (visually optimization is fair enough here) and that none of the presented predictors in literature seems to be an important feature, since dimensionality reduction can‘t pick any signal for these too.</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There are a few limitations to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It relies on visual evaluation, since no objective measurement is done and even so only tendencies can be observed. Many more hyperparameters are available for optimization, but due to not promising results not further investigated.</a:t>
            </a:r>
          </a:p>
          <a:p>
            <a:endParaRPr lang="de-DE" dirty="0">
              <a:sym typeface="Wingdings" panose="05000000000000000000" pitchFamily="2" charset="2"/>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7</a:t>
            </a:fld>
            <a:endParaRPr lang="de-DE"/>
          </a:p>
        </p:txBody>
      </p:sp>
    </p:spTree>
    <p:extLst>
      <p:ext uri="{BB962C8B-B14F-4D97-AF65-F5344CB8AC3E}">
        <p14:creationId xmlns:p14="http://schemas.microsoft.com/office/powerpoint/2010/main" val="3199263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This pipeline architecture should be familiar. In the first place I tried as many different combinations as possible as I don’t know what would work on that particular dataset. I adapted the pipeline from Alireza to fit more to my data. I included the SMOTE algorithm after imputation to deal with imbalance and changed training performance to f1 score or </a:t>
            </a:r>
            <a:r>
              <a:rPr lang="en-GB" sz="1200" kern="1200" dirty="0" err="1">
                <a:solidFill>
                  <a:schemeClr val="tx1"/>
                </a:solidFill>
                <a:effectLst/>
                <a:latin typeface="+mn-lt"/>
                <a:ea typeface="+mn-ea"/>
                <a:cs typeface="+mn-cs"/>
              </a:rPr>
              <a:t>cohen</a:t>
            </a:r>
            <a:r>
              <a:rPr lang="en-GB" sz="1200" kern="1200" dirty="0">
                <a:solidFill>
                  <a:schemeClr val="tx1"/>
                </a:solidFill>
                <a:effectLst/>
                <a:latin typeface="+mn-lt"/>
                <a:ea typeface="+mn-ea"/>
                <a:cs typeface="+mn-cs"/>
              </a:rPr>
              <a:t> kappa score as refit score in </a:t>
            </a:r>
            <a:r>
              <a:rPr lang="en-GB" sz="1200" kern="1200" dirty="0" err="1">
                <a:solidFill>
                  <a:schemeClr val="tx1"/>
                </a:solidFill>
                <a:effectLst/>
                <a:latin typeface="+mn-lt"/>
                <a:ea typeface="+mn-ea"/>
                <a:cs typeface="+mn-cs"/>
              </a:rPr>
              <a:t>hyperparamter</a:t>
            </a:r>
            <a:r>
              <a:rPr lang="en-GB" sz="1200" kern="1200" dirty="0">
                <a:solidFill>
                  <a:schemeClr val="tx1"/>
                </a:solidFill>
                <a:effectLst/>
                <a:latin typeface="+mn-lt"/>
                <a:ea typeface="+mn-ea"/>
                <a:cs typeface="+mn-cs"/>
              </a:rPr>
              <a:t> tuning, because of its robustness regarding imbalance. Stratification of data into 80% </a:t>
            </a:r>
            <a:r>
              <a:rPr lang="en-GB" sz="1200" kern="1200" dirty="0" err="1">
                <a:solidFill>
                  <a:schemeClr val="tx1"/>
                </a:solidFill>
                <a:effectLst/>
                <a:latin typeface="+mn-lt"/>
                <a:ea typeface="+mn-ea"/>
                <a:cs typeface="+mn-cs"/>
              </a:rPr>
              <a:t>traingng</a:t>
            </a:r>
            <a:r>
              <a:rPr lang="en-GB" sz="1200" kern="1200" dirty="0">
                <a:solidFill>
                  <a:schemeClr val="tx1"/>
                </a:solidFill>
                <a:effectLst/>
                <a:latin typeface="+mn-lt"/>
                <a:ea typeface="+mn-ea"/>
                <a:cs typeface="+mn-cs"/>
              </a:rPr>
              <a:t> and 20% test set was done by label. Training was based on a 5-fold cross validation. Training set went through processing. Transformation, imputation and </a:t>
            </a:r>
            <a:r>
              <a:rPr lang="en-GB" sz="1200" kern="1200" dirty="0" err="1">
                <a:solidFill>
                  <a:schemeClr val="tx1"/>
                </a:solidFill>
                <a:effectLst/>
                <a:latin typeface="+mn-lt"/>
                <a:ea typeface="+mn-ea"/>
                <a:cs typeface="+mn-cs"/>
              </a:rPr>
              <a:t>upsamling</a:t>
            </a:r>
            <a:r>
              <a:rPr lang="en-GB" sz="1200" kern="1200" dirty="0">
                <a:solidFill>
                  <a:schemeClr val="tx1"/>
                </a:solidFill>
                <a:effectLst/>
                <a:latin typeface="+mn-lt"/>
                <a:ea typeface="+mn-ea"/>
                <a:cs typeface="+mn-cs"/>
              </a:rPr>
              <a:t> of minor class using SMOTE was mandatory. Normalization and feature scaling were optional. In the second step different classifiers were trained alongside with their specific hyperparameters using </a:t>
            </a:r>
            <a:r>
              <a:rPr lang="en-GB" sz="1200" kern="1200" dirty="0" err="1">
                <a:solidFill>
                  <a:schemeClr val="tx1"/>
                </a:solidFill>
                <a:effectLst/>
                <a:latin typeface="+mn-lt"/>
                <a:ea typeface="+mn-ea"/>
                <a:cs typeface="+mn-cs"/>
              </a:rPr>
              <a:t>RandomSearch</a:t>
            </a:r>
            <a:r>
              <a:rPr lang="en-GB" sz="1200" kern="1200" dirty="0">
                <a:solidFill>
                  <a:schemeClr val="tx1"/>
                </a:solidFill>
                <a:effectLst/>
                <a:latin typeface="+mn-lt"/>
                <a:ea typeface="+mn-ea"/>
                <a:cs typeface="+mn-cs"/>
              </a:rPr>
              <a:t> based on a wide parameter grid. Model evaluation was done with the hold-out test set. </a:t>
            </a:r>
          </a:p>
          <a:p>
            <a:endParaRPr lang="en-GB" sz="1200" b="0" i="0" kern="1200" dirty="0">
              <a:solidFill>
                <a:schemeClr val="tx1"/>
              </a:solidFill>
              <a:effectLst/>
              <a:latin typeface="+mn-lt"/>
              <a:ea typeface="+mn-ea"/>
              <a:cs typeface="+mn-cs"/>
            </a:endParaRPr>
          </a:p>
          <a:p>
            <a:endParaRPr lang="de-DE" dirty="0"/>
          </a:p>
          <a:p>
            <a:pPr marL="171450" indent="-171450">
              <a:buFontTx/>
              <a:buChar char="-"/>
            </a:pPr>
            <a:endParaRPr lang="en-GB" dirty="0">
              <a:sym typeface="Wingdings" panose="05000000000000000000" pitchFamily="2" charset="2"/>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8</a:t>
            </a:fld>
            <a:endParaRPr lang="de-DE"/>
          </a:p>
        </p:txBody>
      </p:sp>
    </p:spTree>
    <p:extLst>
      <p:ext uri="{BB962C8B-B14F-4D97-AF65-F5344CB8AC3E}">
        <p14:creationId xmlns:p14="http://schemas.microsoft.com/office/powerpoint/2010/main" val="2136036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dirty="0">
                <a:solidFill>
                  <a:schemeClr val="tx1"/>
                </a:solidFill>
                <a:effectLst/>
                <a:latin typeface="+mn-lt"/>
                <a:ea typeface="+mn-ea"/>
                <a:cs typeface="+mn-cs"/>
              </a:rPr>
              <a:t>These are the results from the latest run of the pipeline. We double checked the correctness of code and the order of processing steps to rule out a bug in the code. The used hyperparameter grid is quite big. The idea behind it was to narrow down the search space by multiple runs with </a:t>
            </a:r>
            <a:r>
              <a:rPr lang="en-GB" sz="1200" kern="1200" dirty="0" err="1">
                <a:solidFill>
                  <a:schemeClr val="tx1"/>
                </a:solidFill>
                <a:effectLst/>
                <a:latin typeface="+mn-lt"/>
                <a:ea typeface="+mn-ea"/>
                <a:cs typeface="+mn-cs"/>
              </a:rPr>
              <a:t>RandomSearch</a:t>
            </a:r>
            <a:r>
              <a:rPr lang="en-GB" sz="1200" kern="1200" dirty="0">
                <a:solidFill>
                  <a:schemeClr val="tx1"/>
                </a:solidFill>
                <a:effectLst/>
                <a:latin typeface="+mn-lt"/>
                <a:ea typeface="+mn-ea"/>
                <a:cs typeface="+mn-cs"/>
              </a:rPr>
              <a:t> and take the best parameters settings for an exhaustive </a:t>
            </a:r>
            <a:r>
              <a:rPr lang="en-GB" sz="1200" kern="1200" dirty="0" err="1">
                <a:solidFill>
                  <a:schemeClr val="tx1"/>
                </a:solidFill>
                <a:effectLst/>
                <a:latin typeface="+mn-lt"/>
                <a:ea typeface="+mn-ea"/>
                <a:cs typeface="+mn-cs"/>
              </a:rPr>
              <a:t>GridSearch</a:t>
            </a:r>
            <a:r>
              <a:rPr lang="en-GB" sz="1200" kern="1200" dirty="0">
                <a:solidFill>
                  <a:schemeClr val="tx1"/>
                </a:solidFill>
                <a:effectLst/>
                <a:latin typeface="+mn-lt"/>
                <a:ea typeface="+mn-ea"/>
                <a:cs typeface="+mn-cs"/>
              </a:rPr>
              <a:t>. But this is not possible, since the models seems to overfit/underfit and therefore further analysis regarding hyperparameter tuning and setting is necessary (started with that yesterday). Best pipeline per classifier is not chosen automatically. I chose the one with the smallest ration of train/validation score, because difference between train/test is what gives you a clue regarding overfitting/underfitting phenomena.</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Generally speaking, all possible classifiers have very low validation and test scores. It ranges between 13 and 17%, which is almost the worst possible outcome. I tried different amount of input features, for example using just medical history of the patient or baseline + lesion characteristics, but the scores never changed significantly. Another strange behaviour I could observe in my tests in nearly all classifiers was a strange behaviour regarding the influence of an increasing training score on the evaluation score. The trainings score increased, but the validation score stayed the same all the time. With these first results the impression solidifies that data includes randomness at least there is no signal to grasp.</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Hyperparameters per </a:t>
            </a:r>
            <a:r>
              <a:rPr lang="de-DE" dirty="0" err="1"/>
              <a:t>pipeline</a:t>
            </a:r>
            <a:r>
              <a:rPr lang="de-DE" dirty="0"/>
              <a:t> (from </a:t>
            </a:r>
            <a:r>
              <a:rPr lang="de-DE" dirty="0" err="1"/>
              <a:t>latest</a:t>
            </a:r>
            <a:r>
              <a:rPr lang="de-DE" dirty="0"/>
              <a:t> </a:t>
            </a:r>
            <a:r>
              <a:rPr lang="de-DE" dirty="0" err="1"/>
              <a:t>pipeline</a:t>
            </a:r>
            <a:r>
              <a:rPr lang="de-DE" dirty="0"/>
              <a:t> </a:t>
            </a:r>
            <a:r>
              <a:rPr lang="de-DE" dirty="0" err="1"/>
              <a:t>run</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KNN</a:t>
            </a:r>
            <a:r>
              <a:rPr lang="de-DE" dirty="0"/>
              <a:t>: </a:t>
            </a:r>
            <a:r>
              <a:rPr lang="en-GB" dirty="0"/>
              <a:t> - `sampling__</a:t>
            </a:r>
            <a:r>
              <a:rPr lang="en-GB" dirty="0" err="1"/>
              <a:t>k_neighbors</a:t>
            </a:r>
            <a:r>
              <a:rPr lang="en-GB"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imputer__weights</a:t>
            </a:r>
            <a:r>
              <a:rPr lang="en-GB"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`imputer__</a:t>
            </a:r>
            <a:r>
              <a:rPr lang="en-GB" dirty="0" err="1"/>
              <a:t>n_neighbors</a:t>
            </a:r>
            <a:r>
              <a:rPr lang="en-GB" dirty="0"/>
              <a:t>`: `24`</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feature_selector__whiten</a:t>
            </a:r>
            <a:r>
              <a:rPr lang="en-GB" dirty="0"/>
              <a:t>`: `True`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classifier__weights</a:t>
            </a:r>
            <a:r>
              <a:rPr lang="en-GB"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`classifier__</a:t>
            </a:r>
            <a:r>
              <a:rPr lang="en-GB" dirty="0" err="1"/>
              <a:t>n_neighbors</a:t>
            </a:r>
            <a:r>
              <a:rPr lang="en-GB" dirty="0"/>
              <a:t>`: `10`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MLP (</a:t>
            </a:r>
            <a:r>
              <a:rPr lang="en-GB" sz="1200" b="1" i="0" kern="1200" dirty="0">
                <a:solidFill>
                  <a:schemeClr val="tx1"/>
                </a:solidFill>
                <a:effectLst/>
                <a:latin typeface="+mn-lt"/>
                <a:ea typeface="+mn-ea"/>
                <a:cs typeface="+mn-cs"/>
              </a:rPr>
              <a:t>Multi Layer Perception</a:t>
            </a:r>
            <a:r>
              <a:rPr lang="en-GB" b="1" dirty="0"/>
              <a:t>)</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`sampling__</a:t>
            </a:r>
            <a:r>
              <a:rPr lang="en-GB" dirty="0" err="1"/>
              <a:t>k_neighbors</a:t>
            </a:r>
            <a:r>
              <a:rPr lang="en-GB"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imputer__weights</a:t>
            </a:r>
            <a:r>
              <a:rPr lang="en-GB"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`imputer__</a:t>
            </a:r>
            <a:r>
              <a:rPr lang="en-GB" dirty="0" err="1"/>
              <a:t>n_neighbors</a:t>
            </a:r>
            <a:r>
              <a:rPr lang="en-GB" dirty="0"/>
              <a:t>`: `36`</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`classifier__</a:t>
            </a:r>
            <a:r>
              <a:rPr lang="en-GB" dirty="0" err="1"/>
              <a:t>hidden_layer_sizes</a:t>
            </a:r>
            <a:r>
              <a:rPr lang="en-GB" dirty="0"/>
              <a:t>`: `(30, 50)`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classifier__epsilon</a:t>
            </a:r>
            <a:r>
              <a:rPr lang="en-GB" dirty="0"/>
              <a:t>`: `0.01`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classifier__alpha</a:t>
            </a:r>
            <a:r>
              <a:rPr lang="en-GB" dirty="0"/>
              <a:t>`: `1e-07`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classifier__activation</a:t>
            </a:r>
            <a:r>
              <a:rPr lang="en-GB" dirty="0"/>
              <a:t>`: `tanh`</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RF: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`8`</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n_estimators</a:t>
            </a:r>
            <a:r>
              <a:rPr lang="en-GB" b="0" dirty="0"/>
              <a:t>`: `161`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min_samples_leaf</a:t>
            </a:r>
            <a:r>
              <a:rPr lang="en-GB" b="0" dirty="0"/>
              <a:t>`: `91`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max_features</a:t>
            </a:r>
            <a:r>
              <a:rPr lang="en-GB" b="0" dirty="0"/>
              <a:t>`: `log2`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SVM</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err="1"/>
              <a:t>sampling</a:t>
            </a:r>
            <a:r>
              <a:rPr lang="de-DE" dirty="0"/>
              <a:t>__</a:t>
            </a:r>
            <a:r>
              <a:rPr lang="de-DE" dirty="0" err="1"/>
              <a:t>k_neighbors</a:t>
            </a:r>
            <a:r>
              <a:rPr lang="de-DE" dirty="0"/>
              <a:t>`: `8`</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imputer</a:t>
            </a:r>
            <a:r>
              <a:rPr lang="de-DE" dirty="0"/>
              <a:t>__</a:t>
            </a:r>
            <a:r>
              <a:rPr lang="de-DE" dirty="0" err="1"/>
              <a:t>weights</a:t>
            </a:r>
            <a:r>
              <a:rPr lang="de-DE"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imputer</a:t>
            </a:r>
            <a:r>
              <a:rPr lang="de-DE" dirty="0"/>
              <a:t>__</a:t>
            </a:r>
            <a:r>
              <a:rPr lang="de-DE" dirty="0" err="1"/>
              <a:t>n_neighbors</a:t>
            </a:r>
            <a:r>
              <a:rPr lang="de-DE" dirty="0"/>
              <a:t>`: `7`</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a:t>
            </a:r>
            <a:r>
              <a:rPr lang="de-DE" dirty="0" err="1"/>
              <a:t>kernel</a:t>
            </a:r>
            <a:r>
              <a:rPr lang="de-DE" dirty="0"/>
              <a:t>`: `</a:t>
            </a:r>
            <a:r>
              <a:rPr lang="de-DE" dirty="0" err="1"/>
              <a:t>sigmoid</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a:t>
            </a:r>
            <a:r>
              <a:rPr lang="de-DE" dirty="0" err="1"/>
              <a:t>gamma</a:t>
            </a:r>
            <a:r>
              <a:rPr lang="de-DE"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__C`: `1`</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GP (</a:t>
            </a:r>
            <a:r>
              <a:rPr lang="de-DE" b="1" dirty="0" err="1"/>
              <a:t>Gaussian</a:t>
            </a:r>
            <a:r>
              <a:rPr lang="de-DE" b="1" dirty="0"/>
              <a:t> </a:t>
            </a:r>
            <a:r>
              <a:rPr lang="de-DE" b="1" dirty="0" err="1"/>
              <a:t>Processes</a:t>
            </a:r>
            <a:r>
              <a:rPr lang="de-DE"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`12`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GNB (Gaussian Naïve Bayes):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feature_selector__whiten</a:t>
            </a:r>
            <a:r>
              <a:rPr lang="en-GB" b="0" dirty="0"/>
              <a:t>`: `True`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GBM (Gradient Boosting):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1" dirty="0"/>
          </a:p>
        </p:txBody>
      </p:sp>
      <p:sp>
        <p:nvSpPr>
          <p:cNvPr id="4" name="Foliennummernplatzhalter 3"/>
          <p:cNvSpPr>
            <a:spLocks noGrp="1"/>
          </p:cNvSpPr>
          <p:nvPr>
            <p:ph type="sldNum" sz="quarter" idx="5"/>
          </p:nvPr>
        </p:nvSpPr>
        <p:spPr/>
        <p:txBody>
          <a:bodyPr/>
          <a:lstStyle/>
          <a:p>
            <a:fld id="{098BD289-3A29-45E8-AD20-ACE8C932FF07}" type="slidenum">
              <a:rPr lang="de-DE" smtClean="0"/>
              <a:t>9</a:t>
            </a:fld>
            <a:endParaRPr lang="de-DE"/>
          </a:p>
        </p:txBody>
      </p:sp>
    </p:spTree>
    <p:extLst>
      <p:ext uri="{BB962C8B-B14F-4D97-AF65-F5344CB8AC3E}">
        <p14:creationId xmlns:p14="http://schemas.microsoft.com/office/powerpoint/2010/main" val="218385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Untertitel 2"/>
          <p:cNvSpPr>
            <a:spLocks noGrp="1"/>
          </p:cNvSpPr>
          <p:nvPr>
            <p:ph type="subTitle" idx="1"/>
          </p:nvPr>
        </p:nvSpPr>
        <p:spPr>
          <a:xfrm>
            <a:off x="816964" y="3470229"/>
            <a:ext cx="8327036" cy="1034322"/>
          </a:xfrm>
          <a:solidFill>
            <a:schemeClr val="bg2"/>
          </a:solidFill>
        </p:spPr>
        <p:txBody>
          <a:bodyPr lIns="180000" tIns="252000" anchor="t" anchorCtr="0"/>
          <a:lstStyle>
            <a:lvl1pPr marL="0" indent="0" algn="l">
              <a:spcBef>
                <a:spcPts val="0"/>
              </a:spcBef>
              <a:buNone/>
              <a:defRPr sz="1800">
                <a:solidFill>
                  <a:schemeClr val="tx1">
                    <a:tint val="75000"/>
                  </a:schemeClr>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2" name="Titel 1"/>
          <p:cNvSpPr>
            <a:spLocks noGrp="1"/>
          </p:cNvSpPr>
          <p:nvPr>
            <p:ph type="ctrTitle"/>
          </p:nvPr>
        </p:nvSpPr>
        <p:spPr>
          <a:xfrm>
            <a:off x="-1" y="2256020"/>
            <a:ext cx="8893175" cy="1404000"/>
          </a:xfrm>
          <a:solidFill>
            <a:schemeClr val="tx2"/>
          </a:solidFill>
        </p:spPr>
        <p:txBody>
          <a:bodyPr lIns="1008000" tIns="144000" bIns="144000" anchor="b" anchorCtr="0"/>
          <a:lstStyle>
            <a:lvl1pPr>
              <a:defRPr>
                <a:solidFill>
                  <a:schemeClr val="bg1"/>
                </a:solidFill>
                <a:latin typeface="Calibri" panose="020F0502020204030204" pitchFamily="34" charset="0"/>
              </a:defRPr>
            </a:lvl1pPr>
          </a:lstStyle>
          <a:p>
            <a:r>
              <a:rPr lang="de-DE" dirty="0"/>
              <a:t>Titelmasterformat durch Klicken bearbeiten</a:t>
            </a:r>
          </a:p>
        </p:txBody>
      </p:sp>
      <p:pic>
        <p:nvPicPr>
          <p:cNvPr id="10" name="Picture 5" descr="rgb_a4_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1690664"/>
            <a:ext cx="3919111" cy="51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8" name="Picture 2" descr="N:\Leitungsbüro\Administration\Logo Vorlagen u Corporate Design\Logos Vorlagen Stand Sept 2017\HGF\aktuelle HGF Logos\Helmholtz Branding_sept 2017\01_CMYK\2017_H_Logo_CMYK_EN.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43326" y="4522788"/>
            <a:ext cx="3200674" cy="55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26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pic>
        <p:nvPicPr>
          <p:cNvPr id="8" name="Grafik 7">
            <a:extLst>
              <a:ext uri="{FF2B5EF4-FFF2-40B4-BE49-F238E27FC236}">
                <a16:creationId xmlns:a16="http://schemas.microsoft.com/office/drawing/2014/main" id="{7DFAF174-D9EE-4BB9-BDA0-5C088A006A7C}"/>
              </a:ext>
            </a:extLst>
          </p:cNvPr>
          <p:cNvPicPr>
            <a:picLocks noChangeAspect="1"/>
          </p:cNvPicPr>
          <p:nvPr userDrawn="1"/>
        </p:nvPicPr>
        <p:blipFill>
          <a:blip r:embed="rId2"/>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976145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_Subtitel">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2450156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25"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1" name="Textplatzhalter 10"/>
          <p:cNvSpPr>
            <a:spLocks noGrp="1"/>
          </p:cNvSpPr>
          <p:nvPr>
            <p:ph type="body" sz="quarter" idx="13" hasCustomPrompt="1"/>
          </p:nvPr>
        </p:nvSpPr>
        <p:spPr>
          <a:xfrm>
            <a:off x="250825" y="1146748"/>
            <a:ext cx="8642350" cy="480441"/>
          </a:xfrm>
        </p:spPr>
        <p:txBody>
          <a:bodyPr anchor="b" anchorCtr="0"/>
          <a:lstStyle>
            <a:lvl1pPr marL="0" indent="0">
              <a:buNone/>
              <a:defRPr sz="1800">
                <a:solidFill>
                  <a:schemeClr val="tx2"/>
                </a:solidFill>
                <a:latin typeface="Calibri" panose="020F0502020204030204" pitchFamily="34" charset="0"/>
              </a:defRPr>
            </a:lvl1pPr>
          </a:lstStyle>
          <a:p>
            <a:pPr lvl="0"/>
            <a:r>
              <a:rPr lang="de-DE" dirty="0" err="1"/>
              <a:t>Subtitle</a:t>
            </a:r>
            <a:endParaRPr lang="en-US" dirty="0"/>
          </a:p>
        </p:txBody>
      </p:sp>
      <p:pic>
        <p:nvPicPr>
          <p:cNvPr id="13" name="Grafik 12">
            <a:extLst>
              <a:ext uri="{FF2B5EF4-FFF2-40B4-BE49-F238E27FC236}">
                <a16:creationId xmlns:a16="http://schemas.microsoft.com/office/drawing/2014/main" id="{7878B3F4-DD1F-4C19-BFFF-BD94FB4A54FC}"/>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1645772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_Subtitel_Text">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40582665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90"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1"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sp>
        <p:nvSpPr>
          <p:cNvPr id="15" name="Textplatzhalter 14"/>
          <p:cNvSpPr>
            <a:spLocks noGrp="1"/>
          </p:cNvSpPr>
          <p:nvPr>
            <p:ph type="body" sz="quarter" idx="14"/>
          </p:nvPr>
        </p:nvSpPr>
        <p:spPr>
          <a:xfrm>
            <a:off x="250825" y="1681162"/>
            <a:ext cx="864235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pic>
        <p:nvPicPr>
          <p:cNvPr id="13" name="Grafik 12">
            <a:extLst>
              <a:ext uri="{FF2B5EF4-FFF2-40B4-BE49-F238E27FC236}">
                <a16:creationId xmlns:a16="http://schemas.microsoft.com/office/drawing/2014/main" id="{325440E2-FD7A-49E9-AD74-D47270A1A9B5}"/>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914922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_Subtitle_3-Textfelder">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7807734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35"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5" name="Textplatzhalter 14"/>
          <p:cNvSpPr>
            <a:spLocks noGrp="1"/>
          </p:cNvSpPr>
          <p:nvPr>
            <p:ph type="body" sz="quarter" idx="14"/>
          </p:nvPr>
        </p:nvSpPr>
        <p:spPr>
          <a:xfrm>
            <a:off x="250825" y="1681162"/>
            <a:ext cx="2773363"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3" name="Textplatzhalter 14"/>
          <p:cNvSpPr>
            <a:spLocks noGrp="1"/>
          </p:cNvSpPr>
          <p:nvPr>
            <p:ph type="body" sz="quarter" idx="15"/>
          </p:nvPr>
        </p:nvSpPr>
        <p:spPr>
          <a:xfrm>
            <a:off x="3168650" y="1681162"/>
            <a:ext cx="280670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4" name="Textplatzhalter 14"/>
          <p:cNvSpPr>
            <a:spLocks noGrp="1"/>
          </p:cNvSpPr>
          <p:nvPr>
            <p:ph type="body" sz="quarter" idx="16"/>
          </p:nvPr>
        </p:nvSpPr>
        <p:spPr>
          <a:xfrm>
            <a:off x="6121583" y="1681162"/>
            <a:ext cx="2771592"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6"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7" name="Grafik 16">
            <a:extLst>
              <a:ext uri="{FF2B5EF4-FFF2-40B4-BE49-F238E27FC236}">
                <a16:creationId xmlns:a16="http://schemas.microsoft.com/office/drawing/2014/main" id="{EF533AF0-1087-40F2-BDD8-75C59EA2FDC1}"/>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89690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_Subtitle_Bild-2-Textfelder">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4422670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59"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3" name="Textplatzhalter 14"/>
          <p:cNvSpPr>
            <a:spLocks noGrp="1"/>
          </p:cNvSpPr>
          <p:nvPr>
            <p:ph type="body" sz="quarter" idx="15"/>
          </p:nvPr>
        </p:nvSpPr>
        <p:spPr>
          <a:xfrm>
            <a:off x="3168650" y="1681162"/>
            <a:ext cx="280670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4" name="Textplatzhalter 14"/>
          <p:cNvSpPr>
            <a:spLocks noGrp="1"/>
          </p:cNvSpPr>
          <p:nvPr>
            <p:ph type="body" sz="quarter" idx="16"/>
          </p:nvPr>
        </p:nvSpPr>
        <p:spPr>
          <a:xfrm>
            <a:off x="6121583" y="1681162"/>
            <a:ext cx="2771592"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Bildplatzhalter 6"/>
          <p:cNvSpPr>
            <a:spLocks noGrp="1"/>
          </p:cNvSpPr>
          <p:nvPr>
            <p:ph type="pic" sz="quarter" idx="17"/>
          </p:nvPr>
        </p:nvSpPr>
        <p:spPr>
          <a:xfrm>
            <a:off x="250824" y="1681162"/>
            <a:ext cx="2773363" cy="4378325"/>
          </a:xfrm>
        </p:spPr>
        <p:txBody>
          <a:bodyPr/>
          <a:lstStyle>
            <a:lvl1pPr marL="0" indent="0">
              <a:buNone/>
              <a:defRPr>
                <a:latin typeface="Calibri" panose="020F0502020204030204" pitchFamily="34" charset="0"/>
              </a:defRPr>
            </a:lvl1pPr>
          </a:lstStyle>
          <a:p>
            <a:endParaRPr lang="en-US" dirty="0"/>
          </a:p>
        </p:txBody>
      </p:sp>
      <p:sp>
        <p:nvSpPr>
          <p:cNvPr id="15"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6" name="Grafik 15">
            <a:extLst>
              <a:ext uri="{FF2B5EF4-FFF2-40B4-BE49-F238E27FC236}">
                <a16:creationId xmlns:a16="http://schemas.microsoft.com/office/drawing/2014/main" id="{664F7466-236A-4D41-A284-A25681197970}"/>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68336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Nur Titel">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19996541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82"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5" name="Textplatzhalter 14"/>
          <p:cNvSpPr>
            <a:spLocks noGrp="1"/>
          </p:cNvSpPr>
          <p:nvPr>
            <p:ph type="body" sz="quarter" idx="14"/>
          </p:nvPr>
        </p:nvSpPr>
        <p:spPr>
          <a:xfrm>
            <a:off x="250825" y="3573463"/>
            <a:ext cx="8642350" cy="2486024"/>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7" name="Bildplatzhalter 6"/>
          <p:cNvSpPr>
            <a:spLocks noGrp="1"/>
          </p:cNvSpPr>
          <p:nvPr>
            <p:ph type="pic" sz="quarter" idx="15"/>
          </p:nvPr>
        </p:nvSpPr>
        <p:spPr>
          <a:xfrm>
            <a:off x="250825" y="1681163"/>
            <a:ext cx="8642350" cy="1747837"/>
          </a:xfrm>
        </p:spPr>
        <p:txBody>
          <a:bodyPr/>
          <a:lstStyle>
            <a:lvl1pPr marL="0" indent="0">
              <a:buNone/>
              <a:defRPr>
                <a:latin typeface="Calibri" panose="020F0502020204030204" pitchFamily="34" charset="0"/>
              </a:defRPr>
            </a:lvl1pPr>
          </a:lstStyle>
          <a:p>
            <a:endParaRPr lang="en-US" dirty="0"/>
          </a:p>
        </p:txBody>
      </p:sp>
      <p:sp>
        <p:nvSpPr>
          <p:cNvPr id="13"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4" name="Grafik 13">
            <a:extLst>
              <a:ext uri="{FF2B5EF4-FFF2-40B4-BE49-F238E27FC236}">
                <a16:creationId xmlns:a16="http://schemas.microsoft.com/office/drawing/2014/main" id="{92B94442-02F2-4E6F-9EAB-D6387A1CE8DC}"/>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32489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3" name="Fußzeilenplatzhalter 2"/>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4" name="Foliennummernplatzhalter 3"/>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endParaRPr lang="de-DE" dirty="0"/>
          </a:p>
        </p:txBody>
      </p:sp>
      <p:pic>
        <p:nvPicPr>
          <p:cNvPr id="5" name="Grafik 4">
            <a:extLst>
              <a:ext uri="{FF2B5EF4-FFF2-40B4-BE49-F238E27FC236}">
                <a16:creationId xmlns:a16="http://schemas.microsoft.com/office/drawing/2014/main" id="{0CB5CC4E-F2F2-476C-AF0D-C5101A78BC1B}"/>
              </a:ext>
            </a:extLst>
          </p:cNvPr>
          <p:cNvPicPr>
            <a:picLocks noChangeAspect="1"/>
          </p:cNvPicPr>
          <p:nvPr userDrawn="1"/>
        </p:nvPicPr>
        <p:blipFill>
          <a:blip r:embed="rId2"/>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05779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schnittsfolie_roter-Balken_Bild_variabel">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108127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402"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Bildplatzhalter 3"/>
          <p:cNvSpPr>
            <a:spLocks noGrp="1"/>
          </p:cNvSpPr>
          <p:nvPr>
            <p:ph type="pic" sz="quarter" idx="13"/>
          </p:nvPr>
        </p:nvSpPr>
        <p:spPr>
          <a:xfrm>
            <a:off x="0" y="0"/>
            <a:ext cx="9144000" cy="4647398"/>
          </a:xfrm>
        </p:spPr>
        <p:txBody>
          <a:bodyPr/>
          <a:lstStyle>
            <a:lvl1pPr marL="0" indent="0">
              <a:buNone/>
              <a:defRPr/>
            </a:lvl1pPr>
          </a:lstStyle>
          <a:p>
            <a:endParaRPr lang="en-US" dirty="0"/>
          </a:p>
        </p:txBody>
      </p:sp>
      <p:sp>
        <p:nvSpPr>
          <p:cNvPr id="12" name="Rechteck 11"/>
          <p:cNvSpPr/>
          <p:nvPr userDrawn="1"/>
        </p:nvSpPr>
        <p:spPr>
          <a:xfrm>
            <a:off x="3848100" y="4647398"/>
            <a:ext cx="5295900" cy="276226"/>
          </a:xfrm>
          <a:prstGeom prst="rect">
            <a:avLst/>
          </a:prstGeom>
          <a:solidFill>
            <a:schemeClr val="bg2"/>
          </a:solidFill>
        </p:spPr>
        <p:txBody>
          <a:bodyPr vert="horz" lIns="180000" tIns="252000" rIns="0" bIns="0" rtlCol="0" anchor="t" anchorCtr="0">
            <a:noAutofit/>
          </a:bodyPr>
          <a:lstStyle/>
          <a:p>
            <a:pPr lvl="0" indent="0">
              <a:spcBef>
                <a:spcPts val="0"/>
              </a:spcBef>
              <a:buFont typeface="Arial" panose="020B0604020202020204" pitchFamily="34" charset="0"/>
              <a:buNone/>
            </a:pPr>
            <a:endParaRPr lang="en-US">
              <a:solidFill>
                <a:schemeClr val="tx1">
                  <a:tint val="75000"/>
                </a:schemeClr>
              </a:solidFill>
              <a:latin typeface="+mj-lt"/>
            </a:endParaRPr>
          </a:p>
        </p:txBody>
      </p:sp>
      <p:sp>
        <p:nvSpPr>
          <p:cNvPr id="2" name="Titel 1"/>
          <p:cNvSpPr>
            <a:spLocks noGrp="1"/>
          </p:cNvSpPr>
          <p:nvPr>
            <p:ph type="title" hasCustomPrompt="1"/>
          </p:nvPr>
        </p:nvSpPr>
        <p:spPr>
          <a:xfrm>
            <a:off x="0" y="3429393"/>
            <a:ext cx="8893175" cy="1362075"/>
          </a:xfrm>
          <a:solidFill>
            <a:schemeClr val="accent1"/>
          </a:solidFill>
        </p:spPr>
        <p:txBody>
          <a:bodyPr vert="horz" wrap="square" lIns="1008000" tIns="144000" rIns="0" bIns="144000" rtlCol="0" anchor="b" anchorCtr="0">
            <a:noAutofit/>
          </a:bodyPr>
          <a:lstStyle>
            <a:lvl1pPr>
              <a:defRPr lang="de-DE" dirty="0">
                <a:solidFill>
                  <a:schemeClr val="bg1"/>
                </a:solidFill>
              </a:defRPr>
            </a:lvl1pPr>
          </a:lstStyle>
          <a:p>
            <a:pPr lvl="0"/>
            <a:r>
              <a:rPr lang="de-DE" dirty="0"/>
              <a:t>Trennblatt/Kapitelfolie durch Klicken bearbeiten</a:t>
            </a:r>
          </a:p>
        </p:txBody>
      </p:sp>
      <p:pic>
        <p:nvPicPr>
          <p:cNvPr id="8" name="Picture 5" descr="rgb_a4_e"/>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98475" y="5018073"/>
            <a:ext cx="3919111" cy="51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1877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1" name="Objekt 10" hidden="1"/>
          <p:cNvGraphicFramePr>
            <a:graphicFrameLocks noChangeAspect="1"/>
          </p:cNvGraphicFramePr>
          <p:nvPr userDrawn="1">
            <p:custDataLst>
              <p:tags r:id="rId12"/>
            </p:custDataLst>
            <p:extLst>
              <p:ext uri="{D42A27DB-BD31-4B8C-83A1-F6EECF244321}">
                <p14:modId xmlns:p14="http://schemas.microsoft.com/office/powerpoint/2010/main" val="22960745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69" name="think-cell Folie" r:id="rId13" imgW="270" imgH="270" progId="TCLayout.ActiveDocument.1">
                  <p:embed/>
                </p:oleObj>
              </mc:Choice>
              <mc:Fallback>
                <p:oleObj name="think-cell Folie" r:id="rId13" imgW="270" imgH="270"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10" name="Rechteck 9"/>
          <p:cNvSpPr/>
          <p:nvPr userDrawn="1"/>
        </p:nvSpPr>
        <p:spPr>
          <a:xfrm>
            <a:off x="0" y="-1"/>
            <a:ext cx="9144000" cy="1086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2" name="Titelplatzhalter 1"/>
          <p:cNvSpPr>
            <a:spLocks noGrp="1"/>
          </p:cNvSpPr>
          <p:nvPr>
            <p:ph type="title"/>
          </p:nvPr>
        </p:nvSpPr>
        <p:spPr>
          <a:xfrm>
            <a:off x="250825" y="111393"/>
            <a:ext cx="8642350" cy="864000"/>
          </a:xfrm>
          <a:prstGeom prst="rect">
            <a:avLst/>
          </a:prstGeom>
        </p:spPr>
        <p:txBody>
          <a:bodyPr vert="horz" wrap="square" lIns="0" tIns="0" rIns="0" bIns="0" rtlCol="0" anchor="t" anchorCtr="0">
            <a:noAutofit/>
          </a:bodyPr>
          <a:lstStyle/>
          <a:p>
            <a:r>
              <a:rPr lang="de-DE" dirty="0"/>
              <a:t>Headline durch Klicken bearbeiten</a:t>
            </a:r>
          </a:p>
        </p:txBody>
      </p:sp>
      <p:sp>
        <p:nvSpPr>
          <p:cNvPr id="3" name="Textplatzhalter 2"/>
          <p:cNvSpPr>
            <a:spLocks noGrp="1"/>
          </p:cNvSpPr>
          <p:nvPr>
            <p:ph type="body" idx="1"/>
          </p:nvPr>
        </p:nvSpPr>
        <p:spPr>
          <a:xfrm>
            <a:off x="250825" y="1681163"/>
            <a:ext cx="8642350" cy="4378325"/>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250824" y="6613525"/>
            <a:ext cx="4193760" cy="242860"/>
          </a:xfrm>
          <a:prstGeom prst="rect">
            <a:avLst/>
          </a:prstGeom>
        </p:spPr>
        <p:txBody>
          <a:bodyPr vert="horz" lIns="0" tIns="0" rIns="0" bIns="0" rtlCol="0" anchor="ctr"/>
          <a:lstStyle>
            <a:lvl1pPr algn="l">
              <a:defRPr sz="1000">
                <a:solidFill>
                  <a:schemeClr val="tx1"/>
                </a:solidFill>
                <a:latin typeface="Calibri" panose="020F0502020204030204" pitchFamily="34" charset="0"/>
              </a:defRPr>
            </a:lvl1pPr>
          </a:lstStyle>
          <a:p>
            <a:endParaRPr lang="de-DE" dirty="0"/>
          </a:p>
        </p:txBody>
      </p:sp>
      <p:sp>
        <p:nvSpPr>
          <p:cNvPr id="5" name="Fußzeilenplatzhalter 4"/>
          <p:cNvSpPr>
            <a:spLocks noGrp="1"/>
          </p:cNvSpPr>
          <p:nvPr>
            <p:ph type="ftr" sz="quarter" idx="3"/>
          </p:nvPr>
        </p:nvSpPr>
        <p:spPr>
          <a:xfrm>
            <a:off x="4572000" y="6613525"/>
            <a:ext cx="3432748" cy="242860"/>
          </a:xfrm>
          <a:prstGeom prst="rect">
            <a:avLst/>
          </a:prstGeom>
        </p:spPr>
        <p:txBody>
          <a:bodyPr vert="horz" lIns="0" tIns="0" rIns="0" bIns="0" rtlCol="0" anchor="ctr"/>
          <a:lstStyle>
            <a:lvl1pPr>
              <a:defRPr lang="de-DE" sz="1000" smtClean="0">
                <a:solidFill>
                  <a:schemeClr val="tx1"/>
                </a:solidFill>
                <a:latin typeface="Calibri" panose="020F0502020204030204" pitchFamily="34" charset="0"/>
              </a:defRPr>
            </a:lvl1pPr>
          </a:lstStyle>
          <a:p>
            <a:endParaRPr lang="en-US" dirty="0"/>
          </a:p>
        </p:txBody>
      </p:sp>
      <p:sp>
        <p:nvSpPr>
          <p:cNvPr id="6" name="Foliennummernplatzhalter 5"/>
          <p:cNvSpPr>
            <a:spLocks noGrp="1"/>
          </p:cNvSpPr>
          <p:nvPr>
            <p:ph type="sldNum" sz="quarter" idx="4"/>
          </p:nvPr>
        </p:nvSpPr>
        <p:spPr>
          <a:xfrm>
            <a:off x="8147154" y="6613525"/>
            <a:ext cx="783496" cy="242860"/>
          </a:xfrm>
          <a:prstGeom prst="rect">
            <a:avLst/>
          </a:prstGeom>
        </p:spPr>
        <p:txBody>
          <a:bodyPr vert="horz" lIns="0" tIns="0" rIns="0" bIns="0" rtlCol="0" anchor="ctr"/>
          <a:lstStyle>
            <a:lvl1pPr algn="r">
              <a:defRPr sz="1000">
                <a:solidFill>
                  <a:schemeClr val="tx1"/>
                </a:solidFill>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2" name="Rechteck 11"/>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3" name="Rechteck 12"/>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pic>
        <p:nvPicPr>
          <p:cNvPr id="15" name="Picture 5" descr="rgb_a4_e"/>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295775" y="6274497"/>
            <a:ext cx="2631502" cy="34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6" name="Picture 152" descr="N:\Leitungsbüro\Administration\Logo Vorlagen u Corporate Design\Logos Vorlagen Stand Sept 2017\HGF\aktuelle HGF Logos\Helmholtz Branding_sept 2017\01_CMYK\2017_H_Logo_CMYK_EN.jp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6884699" y="6233710"/>
            <a:ext cx="2259300" cy="388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070212"/>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2" r:id="rId3"/>
    <p:sldLayoutId id="2147483656" r:id="rId4"/>
    <p:sldLayoutId id="2147483658" r:id="rId5"/>
    <p:sldLayoutId id="2147483659" r:id="rId6"/>
    <p:sldLayoutId id="2147483660" r:id="rId7"/>
    <p:sldLayoutId id="2147483655" r:id="rId8"/>
    <p:sldLayoutId id="2147483661" r:id="rId9"/>
  </p:sldLayoutIdLst>
  <p:hf hdr="0" ftr="0" dt="0"/>
  <p:txStyles>
    <p:titleStyle>
      <a:lvl1pPr algn="l" defTabSz="914400" rtl="0" eaLnBrk="1" latinLnBrk="0" hangingPunct="1">
        <a:spcBef>
          <a:spcPct val="0"/>
        </a:spcBef>
        <a:buNone/>
        <a:defRPr sz="2800" kern="1200">
          <a:solidFill>
            <a:schemeClr val="tx1"/>
          </a:solidFill>
          <a:latin typeface="Calibri" panose="020F0502020204030204" pitchFamily="34" charset="0"/>
          <a:ea typeface="+mj-ea"/>
          <a:cs typeface="+mj-cs"/>
        </a:defRPr>
      </a:lvl1pPr>
    </p:titleStyle>
    <p:bodyStyle>
      <a:lvl1pPr marL="179388" indent="-179388" algn="l" defTabSz="914400" rtl="0" eaLnBrk="1" latinLnBrk="0" hangingPunct="1">
        <a:spcBef>
          <a:spcPct val="20000"/>
        </a:spcBef>
        <a:buFont typeface="Arial" panose="020B0604020202020204" pitchFamily="34" charset="0"/>
        <a:buChar char="•"/>
        <a:defRPr sz="1400" kern="1200">
          <a:solidFill>
            <a:schemeClr val="tx1"/>
          </a:solidFill>
          <a:latin typeface="Calibri" panose="020F0502020204030204" pitchFamily="34" charset="0"/>
          <a:ea typeface="+mn-ea"/>
          <a:cs typeface="+mn-cs"/>
        </a:defRPr>
      </a:lvl1pPr>
      <a:lvl2pPr marL="360363" indent="-180975"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2pPr>
      <a:lvl3pPr marL="539750" indent="-179388"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3pPr>
      <a:lvl4pPr marL="719138" indent="-179388"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4pPr>
      <a:lvl5pPr marL="900113" indent="-180975"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816964" y="3470229"/>
            <a:ext cx="8327036" cy="1034322"/>
          </a:xfrm>
        </p:spPr>
        <p:txBody>
          <a:bodyPr/>
          <a:lstStyle/>
          <a:p>
            <a:r>
              <a:rPr lang="en-GB" noProof="0" dirty="0" err="1">
                <a:latin typeface="Helvetica" panose="020B0604020202020204" pitchFamily="34" charset="0"/>
                <a:cs typeface="Helvetica" panose="020B0604020202020204" pitchFamily="34" charset="0"/>
              </a:rPr>
              <a:t>Pachl</a:t>
            </a:r>
            <a:r>
              <a:rPr lang="en-GB" noProof="0" dirty="0">
                <a:latin typeface="Helvetica" panose="020B0604020202020204" pitchFamily="34" charset="0"/>
                <a:cs typeface="Helvetica" panose="020B0604020202020204" pitchFamily="34" charset="0"/>
              </a:rPr>
              <a:t>, Elisabeth</a:t>
            </a:r>
            <a:br>
              <a:rPr lang="en-GB" noProof="0" dirty="0">
                <a:latin typeface="Helvetica" panose="020B0604020202020204" pitchFamily="34" charset="0"/>
                <a:cs typeface="Helvetica" panose="020B0604020202020204" pitchFamily="34" charset="0"/>
              </a:rPr>
            </a:br>
            <a:r>
              <a:rPr lang="de-DE" noProof="0" dirty="0">
                <a:latin typeface="+mn-lt"/>
                <a:cs typeface="Helvetica" panose="020B0604020202020204" pitchFamily="34" charset="0"/>
              </a:rPr>
              <a:t>10</a:t>
            </a:r>
            <a:r>
              <a:rPr lang="de-DE" baseline="30000" noProof="0" dirty="0">
                <a:latin typeface="+mn-lt"/>
                <a:cs typeface="Helvetica" panose="020B0604020202020204" pitchFamily="34" charset="0"/>
              </a:rPr>
              <a:t>th</a:t>
            </a:r>
            <a:r>
              <a:rPr lang="en-GB" noProof="0">
                <a:latin typeface="Helvetica" panose="020B0604020202020204" pitchFamily="34" charset="0"/>
                <a:cs typeface="Helvetica" panose="020B0604020202020204" pitchFamily="34" charset="0"/>
              </a:rPr>
              <a:t> Sep </a:t>
            </a:r>
            <a:r>
              <a:rPr lang="en-GB" noProof="0" dirty="0">
                <a:latin typeface="Helvetica" panose="020B0604020202020204" pitchFamily="34" charset="0"/>
                <a:cs typeface="Helvetica" panose="020B0604020202020204" pitchFamily="34" charset="0"/>
              </a:rPr>
              <a:t>2020</a:t>
            </a:r>
          </a:p>
        </p:txBody>
      </p:sp>
      <p:sp>
        <p:nvSpPr>
          <p:cNvPr id="3" name="Titel 2"/>
          <p:cNvSpPr>
            <a:spLocks noGrp="1"/>
          </p:cNvSpPr>
          <p:nvPr>
            <p:ph type="ctrTitle"/>
          </p:nvPr>
        </p:nvSpPr>
        <p:spPr/>
        <p:txBody>
          <a:bodyPr/>
          <a:lstStyle/>
          <a:p>
            <a:r>
              <a:rPr lang="en-GB" b="1" noProof="0" dirty="0">
                <a:latin typeface="+mj-lt"/>
              </a:rPr>
              <a:t>Prediction of Outcome for Angioplasty Surgery Patients</a:t>
            </a:r>
            <a:endParaRPr lang="en-GB" noProof="0" dirty="0">
              <a:latin typeface="+mj-lt"/>
              <a:cs typeface="Helvetica" panose="020B0604020202020204" pitchFamily="34" charset="0"/>
            </a:endParaRPr>
          </a:p>
        </p:txBody>
      </p:sp>
      <p:pic>
        <p:nvPicPr>
          <p:cNvPr id="6" name="Grafik 5">
            <a:extLst>
              <a:ext uri="{FF2B5EF4-FFF2-40B4-BE49-F238E27FC236}">
                <a16:creationId xmlns:a16="http://schemas.microsoft.com/office/drawing/2014/main" id="{3DA41681-195A-4690-8499-15A29C75438C}"/>
              </a:ext>
            </a:extLst>
          </p:cNvPr>
          <p:cNvPicPr>
            <a:picLocks noChangeAspect="1"/>
          </p:cNvPicPr>
          <p:nvPr/>
        </p:nvPicPr>
        <p:blipFill>
          <a:blip r:embed="rId3"/>
          <a:stretch>
            <a:fillRect/>
          </a:stretch>
        </p:blipFill>
        <p:spPr>
          <a:xfrm>
            <a:off x="3703965" y="4504551"/>
            <a:ext cx="2136486" cy="619272"/>
          </a:xfrm>
          <a:prstGeom prst="rect">
            <a:avLst/>
          </a:prstGeom>
        </p:spPr>
      </p:pic>
      <p:pic>
        <p:nvPicPr>
          <p:cNvPr id="5" name="Grafik 4" descr="Ein Bild, das Zeichnung, Teller enthält.&#10;&#10;Automatisch generierte Beschreibung">
            <a:extLst>
              <a:ext uri="{FF2B5EF4-FFF2-40B4-BE49-F238E27FC236}">
                <a16:creationId xmlns:a16="http://schemas.microsoft.com/office/drawing/2014/main" id="{1A7298DF-C570-414E-9186-2F35C9BAF5FB}"/>
              </a:ext>
            </a:extLst>
          </p:cNvPr>
          <p:cNvPicPr>
            <a:picLocks noChangeAspect="1"/>
          </p:cNvPicPr>
          <p:nvPr/>
        </p:nvPicPr>
        <p:blipFill>
          <a:blip r:embed="rId4"/>
          <a:stretch>
            <a:fillRect/>
          </a:stretch>
        </p:blipFill>
        <p:spPr>
          <a:xfrm>
            <a:off x="4146460" y="1636748"/>
            <a:ext cx="425540" cy="425540"/>
          </a:xfrm>
          <a:prstGeom prst="rect">
            <a:avLst/>
          </a:prstGeom>
        </p:spPr>
      </p:pic>
    </p:spTree>
    <p:extLst>
      <p:ext uri="{BB962C8B-B14F-4D97-AF65-F5344CB8AC3E}">
        <p14:creationId xmlns:p14="http://schemas.microsoft.com/office/powerpoint/2010/main" val="3919031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EC5F35-6FE5-4B8E-AA44-21515C97AB49}"/>
              </a:ext>
            </a:extLst>
          </p:cNvPr>
          <p:cNvSpPr>
            <a:spLocks noGrp="1"/>
          </p:cNvSpPr>
          <p:nvPr>
            <p:ph type="title"/>
          </p:nvPr>
        </p:nvSpPr>
        <p:spPr/>
        <p:txBody>
          <a:bodyPr/>
          <a:lstStyle/>
          <a:p>
            <a:r>
              <a:rPr lang="de-DE" dirty="0" err="1"/>
              <a:t>Results</a:t>
            </a:r>
            <a:r>
              <a:rPr lang="de-DE" dirty="0"/>
              <a:t> (</a:t>
            </a:r>
            <a:r>
              <a:rPr lang="de-DE" dirty="0" err="1"/>
              <a:t>Vizualisation</a:t>
            </a:r>
            <a:r>
              <a:rPr lang="de-DE" dirty="0"/>
              <a:t>)</a:t>
            </a:r>
            <a:endParaRPr lang="en-GB" dirty="0"/>
          </a:p>
        </p:txBody>
      </p:sp>
      <p:sp>
        <p:nvSpPr>
          <p:cNvPr id="3" name="Foliennummernplatzhalter 2">
            <a:extLst>
              <a:ext uri="{FF2B5EF4-FFF2-40B4-BE49-F238E27FC236}">
                <a16:creationId xmlns:a16="http://schemas.microsoft.com/office/drawing/2014/main" id="{344CC3F9-70AB-4CC8-908A-81D4ED20B285}"/>
              </a:ext>
            </a:extLst>
          </p:cNvPr>
          <p:cNvSpPr>
            <a:spLocks noGrp="1"/>
          </p:cNvSpPr>
          <p:nvPr>
            <p:ph type="sldNum" sz="quarter" idx="12"/>
          </p:nvPr>
        </p:nvSpPr>
        <p:spPr/>
        <p:txBody>
          <a:bodyPr/>
          <a:lstStyle/>
          <a:p>
            <a:fld id="{1744B4DD-8F10-491C-BFC2-D4DC64F16D79}" type="slidenum">
              <a:rPr lang="de-DE" smtClean="0"/>
              <a:pPr/>
              <a:t>10</a:t>
            </a:fld>
            <a:r>
              <a:rPr lang="de-DE" dirty="0">
                <a:ea typeface="Verdana"/>
                <a:cs typeface="Verdana"/>
              </a:rPr>
              <a:t>│</a:t>
            </a:r>
            <a:endParaRPr lang="de-DE" dirty="0"/>
          </a:p>
        </p:txBody>
      </p:sp>
      <p:pic>
        <p:nvPicPr>
          <p:cNvPr id="4" name="Grafik 3">
            <a:extLst>
              <a:ext uri="{FF2B5EF4-FFF2-40B4-BE49-F238E27FC236}">
                <a16:creationId xmlns:a16="http://schemas.microsoft.com/office/drawing/2014/main" id="{AEDDA1A2-2F37-4706-B508-4138618C9419}"/>
              </a:ext>
            </a:extLst>
          </p:cNvPr>
          <p:cNvPicPr>
            <a:picLocks noChangeAspect="1"/>
          </p:cNvPicPr>
          <p:nvPr/>
        </p:nvPicPr>
        <p:blipFill>
          <a:blip r:embed="rId3"/>
          <a:srcRect/>
          <a:stretch/>
        </p:blipFill>
        <p:spPr>
          <a:xfrm>
            <a:off x="250825" y="1258718"/>
            <a:ext cx="4348085" cy="3261063"/>
          </a:xfrm>
          <a:prstGeom prst="rect">
            <a:avLst/>
          </a:prstGeom>
        </p:spPr>
      </p:pic>
      <p:pic>
        <p:nvPicPr>
          <p:cNvPr id="5" name="Grafik 4">
            <a:extLst>
              <a:ext uri="{FF2B5EF4-FFF2-40B4-BE49-F238E27FC236}">
                <a16:creationId xmlns:a16="http://schemas.microsoft.com/office/drawing/2014/main" id="{52889DB0-48E3-4F05-856A-276007C06071}"/>
              </a:ext>
            </a:extLst>
          </p:cNvPr>
          <p:cNvPicPr>
            <a:picLocks noChangeAspect="1"/>
          </p:cNvPicPr>
          <p:nvPr/>
        </p:nvPicPr>
        <p:blipFill>
          <a:blip r:embed="rId4"/>
          <a:srcRect/>
          <a:stretch/>
        </p:blipFill>
        <p:spPr>
          <a:xfrm>
            <a:off x="4598910" y="2848594"/>
            <a:ext cx="4144655" cy="3108491"/>
          </a:xfrm>
          <a:prstGeom prst="rect">
            <a:avLst/>
          </a:prstGeom>
        </p:spPr>
      </p:pic>
    </p:spTree>
    <p:extLst>
      <p:ext uri="{BB962C8B-B14F-4D97-AF65-F5344CB8AC3E}">
        <p14:creationId xmlns:p14="http://schemas.microsoft.com/office/powerpoint/2010/main" val="653623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F34951-5133-4B19-AA9E-10491FF6F664}"/>
              </a:ext>
            </a:extLst>
          </p:cNvPr>
          <p:cNvSpPr>
            <a:spLocks noGrp="1"/>
          </p:cNvSpPr>
          <p:nvPr>
            <p:ph type="title"/>
          </p:nvPr>
        </p:nvSpPr>
        <p:spPr/>
        <p:txBody>
          <a:bodyPr/>
          <a:lstStyle/>
          <a:p>
            <a:r>
              <a:rPr lang="de-DE" dirty="0"/>
              <a:t>F-Test</a:t>
            </a:r>
            <a:endParaRPr lang="en-GB" dirty="0"/>
          </a:p>
        </p:txBody>
      </p:sp>
      <p:sp>
        <p:nvSpPr>
          <p:cNvPr id="3" name="Foliennummernplatzhalter 2">
            <a:extLst>
              <a:ext uri="{FF2B5EF4-FFF2-40B4-BE49-F238E27FC236}">
                <a16:creationId xmlns:a16="http://schemas.microsoft.com/office/drawing/2014/main" id="{03482F62-8E8F-41A9-9045-901F19C4FD30}"/>
              </a:ext>
            </a:extLst>
          </p:cNvPr>
          <p:cNvSpPr>
            <a:spLocks noGrp="1"/>
          </p:cNvSpPr>
          <p:nvPr>
            <p:ph type="sldNum" sz="quarter" idx="12"/>
          </p:nvPr>
        </p:nvSpPr>
        <p:spPr/>
        <p:txBody>
          <a:bodyPr/>
          <a:lstStyle/>
          <a:p>
            <a:fld id="{1744B4DD-8F10-491C-BFC2-D4DC64F16D79}" type="slidenum">
              <a:rPr lang="de-DE" smtClean="0"/>
              <a:pPr/>
              <a:t>11</a:t>
            </a:fld>
            <a:r>
              <a:rPr lang="de-DE">
                <a:ea typeface="Verdana"/>
                <a:cs typeface="Verdana"/>
              </a:rPr>
              <a:t>│</a:t>
            </a:r>
            <a:endParaRPr lang="de-DE" dirty="0"/>
          </a:p>
        </p:txBody>
      </p:sp>
      <p:sp>
        <p:nvSpPr>
          <p:cNvPr id="5" name="Textfeld 4">
            <a:extLst>
              <a:ext uri="{FF2B5EF4-FFF2-40B4-BE49-F238E27FC236}">
                <a16:creationId xmlns:a16="http://schemas.microsoft.com/office/drawing/2014/main" id="{5CF5D87B-FC53-4846-84CE-80324B036E25}"/>
              </a:ext>
            </a:extLst>
          </p:cNvPr>
          <p:cNvSpPr txBox="1"/>
          <p:nvPr/>
        </p:nvSpPr>
        <p:spPr>
          <a:xfrm>
            <a:off x="250825" y="1309958"/>
            <a:ext cx="8150225" cy="923330"/>
          </a:xfrm>
          <a:prstGeom prst="rect">
            <a:avLst/>
          </a:prstGeom>
          <a:noFill/>
        </p:spPr>
        <p:txBody>
          <a:bodyPr wrap="square" rtlCol="0">
            <a:spAutoFit/>
          </a:bodyPr>
          <a:lstStyle/>
          <a:p>
            <a:r>
              <a:rPr lang="de-DE" dirty="0"/>
              <a:t>H0: </a:t>
            </a:r>
            <a:r>
              <a:rPr lang="de-DE" dirty="0" err="1"/>
              <a:t>There</a:t>
            </a:r>
            <a:r>
              <a:rPr lang="de-DE" dirty="0"/>
              <a:t> </a:t>
            </a:r>
            <a:r>
              <a:rPr lang="de-DE" dirty="0" err="1"/>
              <a:t>is</a:t>
            </a:r>
            <a:r>
              <a:rPr lang="de-DE" dirty="0"/>
              <a:t> </a:t>
            </a:r>
            <a:r>
              <a:rPr lang="de-DE" dirty="0" err="1"/>
              <a:t>no</a:t>
            </a:r>
            <a:r>
              <a:rPr lang="de-DE" dirty="0"/>
              <a:t> </a:t>
            </a:r>
            <a:r>
              <a:rPr lang="de-DE" dirty="0" err="1"/>
              <a:t>difference</a:t>
            </a:r>
            <a:r>
              <a:rPr lang="de-DE" dirty="0"/>
              <a:t> </a:t>
            </a:r>
            <a:r>
              <a:rPr lang="de-DE" dirty="0" err="1"/>
              <a:t>between</a:t>
            </a:r>
            <a:r>
              <a:rPr lang="de-DE" dirty="0"/>
              <a:t> </a:t>
            </a:r>
            <a:r>
              <a:rPr lang="de-DE" dirty="0" err="1"/>
              <a:t>the</a:t>
            </a:r>
            <a:r>
              <a:rPr lang="de-DE" dirty="0"/>
              <a:t> </a:t>
            </a:r>
            <a:r>
              <a:rPr lang="de-DE" dirty="0" err="1"/>
              <a:t>classifiation</a:t>
            </a:r>
            <a:r>
              <a:rPr lang="de-DE" dirty="0"/>
              <a:t> </a:t>
            </a:r>
            <a:r>
              <a:rPr lang="de-DE" dirty="0" err="1"/>
              <a:t>accurancies</a:t>
            </a:r>
            <a:r>
              <a:rPr lang="de-DE" dirty="0"/>
              <a:t>:  </a:t>
            </a:r>
            <a:r>
              <a:rPr lang="pt-BR" dirty="0"/>
              <a:t>pi:H0=p1=p2=⋯=pL</a:t>
            </a:r>
            <a:br>
              <a:rPr lang="pt-BR" dirty="0"/>
            </a:br>
            <a:endParaRPr lang="en-GB" dirty="0"/>
          </a:p>
        </p:txBody>
      </p:sp>
      <p:graphicFrame>
        <p:nvGraphicFramePr>
          <p:cNvPr id="7" name="Tabelle 7">
            <a:extLst>
              <a:ext uri="{FF2B5EF4-FFF2-40B4-BE49-F238E27FC236}">
                <a16:creationId xmlns:a16="http://schemas.microsoft.com/office/drawing/2014/main" id="{DDD36B4C-7967-4F88-A384-4B89133E61A4}"/>
              </a:ext>
            </a:extLst>
          </p:cNvPr>
          <p:cNvGraphicFramePr>
            <a:graphicFrameLocks noGrp="1"/>
          </p:cNvGraphicFramePr>
          <p:nvPr>
            <p:extLst>
              <p:ext uri="{D42A27DB-BD31-4B8C-83A1-F6EECF244321}">
                <p14:modId xmlns:p14="http://schemas.microsoft.com/office/powerpoint/2010/main" val="1000850974"/>
              </p:ext>
            </p:extLst>
          </p:nvPr>
        </p:nvGraphicFramePr>
        <p:xfrm>
          <a:off x="366712" y="2197013"/>
          <a:ext cx="6096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584596188"/>
                    </a:ext>
                  </a:extLst>
                </a:gridCol>
                <a:gridCol w="2032000">
                  <a:extLst>
                    <a:ext uri="{9D8B030D-6E8A-4147-A177-3AD203B41FA5}">
                      <a16:colId xmlns:a16="http://schemas.microsoft.com/office/drawing/2014/main" val="3651904239"/>
                    </a:ext>
                  </a:extLst>
                </a:gridCol>
                <a:gridCol w="2032000">
                  <a:extLst>
                    <a:ext uri="{9D8B030D-6E8A-4147-A177-3AD203B41FA5}">
                      <a16:colId xmlns:a16="http://schemas.microsoft.com/office/drawing/2014/main" val="2961172854"/>
                    </a:ext>
                  </a:extLst>
                </a:gridCol>
              </a:tblGrid>
              <a:tr h="370840">
                <a:tc>
                  <a:txBody>
                    <a:bodyPr/>
                    <a:lstStyle/>
                    <a:p>
                      <a:r>
                        <a:rPr lang="de-DE" dirty="0"/>
                        <a:t>Models</a:t>
                      </a:r>
                      <a:endParaRPr lang="en-GB" dirty="0"/>
                    </a:p>
                  </a:txBody>
                  <a:tcPr/>
                </a:tc>
                <a:tc>
                  <a:txBody>
                    <a:bodyPr/>
                    <a:lstStyle/>
                    <a:p>
                      <a:r>
                        <a:rPr lang="de-DE" dirty="0"/>
                        <a:t>F-</a:t>
                      </a:r>
                      <a:r>
                        <a:rPr lang="de-DE" dirty="0" err="1"/>
                        <a:t>Statistic</a:t>
                      </a:r>
                      <a:endParaRPr lang="en-GB" dirty="0"/>
                    </a:p>
                  </a:txBody>
                  <a:tcPr/>
                </a:tc>
                <a:tc>
                  <a:txBody>
                    <a:bodyPr/>
                    <a:lstStyle/>
                    <a:p>
                      <a:r>
                        <a:rPr lang="de-DE" dirty="0"/>
                        <a:t>P-Value</a:t>
                      </a:r>
                      <a:endParaRPr lang="en-GB" dirty="0"/>
                    </a:p>
                  </a:txBody>
                  <a:tcPr/>
                </a:tc>
                <a:extLst>
                  <a:ext uri="{0D108BD9-81ED-4DB2-BD59-A6C34878D82A}">
                    <a16:rowId xmlns:a16="http://schemas.microsoft.com/office/drawing/2014/main" val="3872321954"/>
                  </a:ext>
                </a:extLst>
              </a:tr>
              <a:tr h="370840">
                <a:tc>
                  <a:txBody>
                    <a:bodyPr/>
                    <a:lstStyle/>
                    <a:p>
                      <a:r>
                        <a:rPr lang="de-DE" dirty="0"/>
                        <a:t>All</a:t>
                      </a:r>
                      <a:endParaRPr lang="en-GB" dirty="0"/>
                    </a:p>
                  </a:txBody>
                  <a:tcPr/>
                </a:tc>
                <a:tc>
                  <a:txBody>
                    <a:bodyPr/>
                    <a:lstStyle/>
                    <a:p>
                      <a:r>
                        <a:rPr lang="de-DE" dirty="0"/>
                        <a:t>248.88</a:t>
                      </a:r>
                      <a:endParaRPr lang="en-GB" dirty="0"/>
                    </a:p>
                  </a:txBody>
                  <a:tcPr/>
                </a:tc>
                <a:tc>
                  <a:txBody>
                    <a:bodyPr/>
                    <a:lstStyle/>
                    <a:p>
                      <a:r>
                        <a:rPr lang="de-DE" dirty="0"/>
                        <a:t>&lt;0.0001</a:t>
                      </a:r>
                      <a:endParaRPr lang="en-GB" dirty="0"/>
                    </a:p>
                  </a:txBody>
                  <a:tcPr/>
                </a:tc>
                <a:extLst>
                  <a:ext uri="{0D108BD9-81ED-4DB2-BD59-A6C34878D82A}">
                    <a16:rowId xmlns:a16="http://schemas.microsoft.com/office/drawing/2014/main" val="2589380103"/>
                  </a:ext>
                </a:extLst>
              </a:tr>
            </a:tbl>
          </a:graphicData>
        </a:graphic>
      </p:graphicFrame>
      <p:sp>
        <p:nvSpPr>
          <p:cNvPr id="9" name="Textfeld 8">
            <a:extLst>
              <a:ext uri="{FF2B5EF4-FFF2-40B4-BE49-F238E27FC236}">
                <a16:creationId xmlns:a16="http://schemas.microsoft.com/office/drawing/2014/main" id="{7DEC8411-5206-46E9-B750-9A90BA2575B8}"/>
              </a:ext>
            </a:extLst>
          </p:cNvPr>
          <p:cNvSpPr txBox="1"/>
          <p:nvPr/>
        </p:nvSpPr>
        <p:spPr>
          <a:xfrm>
            <a:off x="366711" y="3286125"/>
            <a:ext cx="8777289" cy="1200329"/>
          </a:xfrm>
          <a:prstGeom prst="rect">
            <a:avLst/>
          </a:prstGeom>
          <a:noFill/>
        </p:spPr>
        <p:txBody>
          <a:bodyPr wrap="square" rtlCol="0">
            <a:spAutoFit/>
          </a:bodyPr>
          <a:lstStyle/>
          <a:p>
            <a:r>
              <a:rPr lang="de-DE" dirty="0" err="1"/>
              <a:t>Accept</a:t>
            </a:r>
            <a:r>
              <a:rPr lang="de-DE" dirty="0"/>
              <a:t> H0 </a:t>
            </a:r>
          </a:p>
          <a:p>
            <a:pPr marL="285750" indent="-285750">
              <a:buFont typeface="Wingdings" panose="05000000000000000000" pitchFamily="2" charset="2"/>
              <a:buChar char="à"/>
            </a:pPr>
            <a:r>
              <a:rPr lang="de-DE" dirty="0" err="1">
                <a:sym typeface="Wingdings" panose="05000000000000000000" pitchFamily="2" charset="2"/>
              </a:rPr>
              <a:t>no</a:t>
            </a:r>
            <a:r>
              <a:rPr lang="de-DE" dirty="0">
                <a:sym typeface="Wingdings" panose="05000000000000000000" pitchFamily="2" charset="2"/>
              </a:rPr>
              <a:t> </a:t>
            </a:r>
            <a:r>
              <a:rPr lang="de-DE" dirty="0" err="1">
                <a:sym typeface="Wingdings" panose="05000000000000000000" pitchFamily="2" charset="2"/>
              </a:rPr>
              <a:t>differences</a:t>
            </a:r>
            <a:r>
              <a:rPr lang="de-DE" dirty="0">
                <a:sym typeface="Wingdings" panose="05000000000000000000" pitchFamily="2" charset="2"/>
              </a:rPr>
              <a:t> in </a:t>
            </a:r>
            <a:r>
              <a:rPr lang="de-DE" dirty="0" err="1">
                <a:sym typeface="Wingdings" panose="05000000000000000000" pitchFamily="2" charset="2"/>
              </a:rPr>
              <a:t>model</a:t>
            </a:r>
            <a:r>
              <a:rPr lang="de-DE" dirty="0">
                <a:sym typeface="Wingdings" panose="05000000000000000000" pitchFamily="2" charset="2"/>
              </a:rPr>
              <a:t> </a:t>
            </a:r>
            <a:r>
              <a:rPr lang="de-DE" dirty="0" err="1">
                <a:sym typeface="Wingdings" panose="05000000000000000000" pitchFamily="2" charset="2"/>
              </a:rPr>
              <a:t>accurancies</a:t>
            </a:r>
            <a:r>
              <a:rPr lang="de-DE" dirty="0">
                <a:sym typeface="Wingdings" panose="05000000000000000000" pitchFamily="2" charset="2"/>
              </a:rPr>
              <a:t> </a:t>
            </a:r>
          </a:p>
          <a:p>
            <a:pPr marL="285750" indent="-285750">
              <a:buFont typeface="Wingdings" panose="05000000000000000000" pitchFamily="2" charset="2"/>
              <a:buChar char="à"/>
            </a:pPr>
            <a:r>
              <a:rPr lang="de-DE" dirty="0">
                <a:sym typeface="Wingdings" panose="05000000000000000000" pitchFamily="2" charset="2"/>
              </a:rPr>
              <a:t>Models </a:t>
            </a:r>
            <a:r>
              <a:rPr lang="en-GB" dirty="0"/>
              <a:t>can be exchanged at will, statistically seen there will be no difference regarding results.</a:t>
            </a:r>
          </a:p>
        </p:txBody>
      </p:sp>
    </p:spTree>
    <p:extLst>
      <p:ext uri="{BB962C8B-B14F-4D97-AF65-F5344CB8AC3E}">
        <p14:creationId xmlns:p14="http://schemas.microsoft.com/office/powerpoint/2010/main" val="157213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3A1D8D-8DE5-463A-BCCF-8A4A51415E11}"/>
              </a:ext>
            </a:extLst>
          </p:cNvPr>
          <p:cNvSpPr>
            <a:spLocks noGrp="1"/>
          </p:cNvSpPr>
          <p:nvPr>
            <p:ph type="title"/>
          </p:nvPr>
        </p:nvSpPr>
        <p:spPr/>
        <p:txBody>
          <a:bodyPr/>
          <a:lstStyle/>
          <a:p>
            <a:r>
              <a:rPr lang="de-DE" dirty="0"/>
              <a:t>Hyperparameter </a:t>
            </a:r>
            <a:r>
              <a:rPr lang="de-DE" dirty="0" err="1"/>
              <a:t>checking</a:t>
            </a:r>
            <a:r>
              <a:rPr lang="de-DE" dirty="0"/>
              <a:t> (</a:t>
            </a:r>
            <a:r>
              <a:rPr lang="de-DE" dirty="0" err="1"/>
              <a:t>ongoing</a:t>
            </a:r>
            <a:r>
              <a:rPr lang="de-DE" dirty="0"/>
              <a:t> </a:t>
            </a:r>
            <a:r>
              <a:rPr lang="de-DE" dirty="0" err="1"/>
              <a:t>process</a:t>
            </a:r>
            <a:r>
              <a:rPr lang="de-DE" dirty="0"/>
              <a:t>)</a:t>
            </a:r>
            <a:endParaRPr lang="en-GB" dirty="0"/>
          </a:p>
        </p:txBody>
      </p:sp>
      <p:sp>
        <p:nvSpPr>
          <p:cNvPr id="3" name="Foliennummernplatzhalter 2">
            <a:extLst>
              <a:ext uri="{FF2B5EF4-FFF2-40B4-BE49-F238E27FC236}">
                <a16:creationId xmlns:a16="http://schemas.microsoft.com/office/drawing/2014/main" id="{79DCCF7C-F882-4A5D-B06D-9FC6A5417EC7}"/>
              </a:ext>
            </a:extLst>
          </p:cNvPr>
          <p:cNvSpPr>
            <a:spLocks noGrp="1"/>
          </p:cNvSpPr>
          <p:nvPr>
            <p:ph type="sldNum" sz="quarter" idx="12"/>
          </p:nvPr>
        </p:nvSpPr>
        <p:spPr/>
        <p:txBody>
          <a:bodyPr/>
          <a:lstStyle/>
          <a:p>
            <a:fld id="{1744B4DD-8F10-491C-BFC2-D4DC64F16D79}" type="slidenum">
              <a:rPr lang="de-DE" smtClean="0"/>
              <a:pPr/>
              <a:t>12</a:t>
            </a:fld>
            <a:r>
              <a:rPr lang="de-DE">
                <a:ea typeface="Verdana"/>
                <a:cs typeface="Verdana"/>
              </a:rPr>
              <a:t>│</a:t>
            </a:r>
            <a:endParaRPr lang="de-DE" dirty="0"/>
          </a:p>
        </p:txBody>
      </p:sp>
      <p:sp>
        <p:nvSpPr>
          <p:cNvPr id="4" name="Textfeld 3">
            <a:extLst>
              <a:ext uri="{FF2B5EF4-FFF2-40B4-BE49-F238E27FC236}">
                <a16:creationId xmlns:a16="http://schemas.microsoft.com/office/drawing/2014/main" id="{F5CD0042-07C6-4096-B0CD-E4C07EDB3FB9}"/>
              </a:ext>
            </a:extLst>
          </p:cNvPr>
          <p:cNvSpPr txBox="1"/>
          <p:nvPr/>
        </p:nvSpPr>
        <p:spPr>
          <a:xfrm>
            <a:off x="213350" y="1238864"/>
            <a:ext cx="8679825" cy="646331"/>
          </a:xfrm>
          <a:prstGeom prst="rect">
            <a:avLst/>
          </a:prstGeom>
          <a:noFill/>
        </p:spPr>
        <p:txBody>
          <a:bodyPr wrap="square" rtlCol="0">
            <a:spAutoFit/>
          </a:bodyPr>
          <a:lstStyle/>
          <a:p>
            <a:r>
              <a:rPr lang="de-DE" dirty="0"/>
              <a:t>Analyse </a:t>
            </a:r>
            <a:r>
              <a:rPr lang="en-GB" dirty="0"/>
              <a:t>score plots for each classifier, compare to normal healthy train/test score plot </a:t>
            </a:r>
          </a:p>
        </p:txBody>
      </p:sp>
      <p:pic>
        <p:nvPicPr>
          <p:cNvPr id="5" name="Grafik 4">
            <a:extLst>
              <a:ext uri="{FF2B5EF4-FFF2-40B4-BE49-F238E27FC236}">
                <a16:creationId xmlns:a16="http://schemas.microsoft.com/office/drawing/2014/main" id="{65E7DA8E-217D-4204-BF80-5E5933D8D7C7}"/>
              </a:ext>
            </a:extLst>
          </p:cNvPr>
          <p:cNvPicPr>
            <a:picLocks noChangeAspect="1"/>
          </p:cNvPicPr>
          <p:nvPr/>
        </p:nvPicPr>
        <p:blipFill>
          <a:blip r:embed="rId3"/>
          <a:srcRect/>
          <a:stretch/>
        </p:blipFill>
        <p:spPr>
          <a:xfrm>
            <a:off x="111610" y="2689058"/>
            <a:ext cx="8920779" cy="2210802"/>
          </a:xfrm>
          <a:prstGeom prst="rect">
            <a:avLst/>
          </a:prstGeom>
        </p:spPr>
      </p:pic>
    </p:spTree>
    <p:extLst>
      <p:ext uri="{BB962C8B-B14F-4D97-AF65-F5344CB8AC3E}">
        <p14:creationId xmlns:p14="http://schemas.microsoft.com/office/powerpoint/2010/main" val="3739848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35A983-3F5B-47F1-9257-FA21DDC3C471}"/>
              </a:ext>
            </a:extLst>
          </p:cNvPr>
          <p:cNvSpPr>
            <a:spLocks noGrp="1"/>
          </p:cNvSpPr>
          <p:nvPr>
            <p:ph type="title"/>
          </p:nvPr>
        </p:nvSpPr>
        <p:spPr/>
        <p:txBody>
          <a:bodyPr/>
          <a:lstStyle/>
          <a:p>
            <a:r>
              <a:rPr lang="de-DE" dirty="0" err="1"/>
              <a:t>Superlearner</a:t>
            </a:r>
            <a:r>
              <a:rPr lang="de-DE" dirty="0"/>
              <a:t> + confidence </a:t>
            </a:r>
            <a:r>
              <a:rPr lang="de-DE" dirty="0" err="1"/>
              <a:t>layer</a:t>
            </a:r>
            <a:endParaRPr lang="en-GB" dirty="0"/>
          </a:p>
        </p:txBody>
      </p:sp>
      <p:sp>
        <p:nvSpPr>
          <p:cNvPr id="3" name="Foliennummernplatzhalter 2">
            <a:extLst>
              <a:ext uri="{FF2B5EF4-FFF2-40B4-BE49-F238E27FC236}">
                <a16:creationId xmlns:a16="http://schemas.microsoft.com/office/drawing/2014/main" id="{E78FB244-668C-4A91-8125-68CD2038C3FC}"/>
              </a:ext>
            </a:extLst>
          </p:cNvPr>
          <p:cNvSpPr>
            <a:spLocks noGrp="1"/>
          </p:cNvSpPr>
          <p:nvPr>
            <p:ph type="sldNum" sz="quarter" idx="12"/>
          </p:nvPr>
        </p:nvSpPr>
        <p:spPr/>
        <p:txBody>
          <a:bodyPr/>
          <a:lstStyle/>
          <a:p>
            <a:fld id="{1744B4DD-8F10-491C-BFC2-D4DC64F16D79}" type="slidenum">
              <a:rPr lang="de-DE" smtClean="0"/>
              <a:pPr/>
              <a:t>13</a:t>
            </a:fld>
            <a:r>
              <a:rPr lang="de-DE">
                <a:ea typeface="Verdana"/>
                <a:cs typeface="Verdana"/>
              </a:rPr>
              <a:t>│</a:t>
            </a:r>
            <a:endParaRPr lang="de-DE" dirty="0"/>
          </a:p>
        </p:txBody>
      </p:sp>
      <p:sp>
        <p:nvSpPr>
          <p:cNvPr id="80" name="Textfeld 79">
            <a:extLst>
              <a:ext uri="{FF2B5EF4-FFF2-40B4-BE49-F238E27FC236}">
                <a16:creationId xmlns:a16="http://schemas.microsoft.com/office/drawing/2014/main" id="{31CA3DAD-F463-44AC-8EC7-C52334A1EADF}"/>
              </a:ext>
            </a:extLst>
          </p:cNvPr>
          <p:cNvSpPr txBox="1"/>
          <p:nvPr/>
        </p:nvSpPr>
        <p:spPr>
          <a:xfrm>
            <a:off x="145472" y="1172160"/>
            <a:ext cx="8425584" cy="646331"/>
          </a:xfrm>
          <a:prstGeom prst="rect">
            <a:avLst/>
          </a:prstGeom>
          <a:noFill/>
        </p:spPr>
        <p:txBody>
          <a:bodyPr wrap="square" rtlCol="0">
            <a:spAutoFit/>
          </a:bodyPr>
          <a:lstStyle/>
          <a:p>
            <a:pPr marL="285750" indent="-285750">
              <a:buFont typeface="Arial" panose="020B0604020202020204" pitchFamily="34" charset="0"/>
              <a:buChar char="•"/>
            </a:pPr>
            <a:r>
              <a:rPr lang="de-DE" dirty="0">
                <a:sym typeface="Wingdings" panose="05000000000000000000" pitchFamily="2" charset="2"/>
              </a:rPr>
              <a:t>Find sub-</a:t>
            </a:r>
            <a:r>
              <a:rPr lang="de-DE" dirty="0" err="1">
                <a:sym typeface="Wingdings" panose="05000000000000000000" pitchFamily="2" charset="2"/>
              </a:rPr>
              <a:t>populations</a:t>
            </a:r>
            <a:r>
              <a:rPr lang="de-DE" dirty="0">
                <a:sym typeface="Wingdings" panose="05000000000000000000" pitchFamily="2" charset="2"/>
              </a:rPr>
              <a:t>/</a:t>
            </a:r>
            <a:r>
              <a:rPr lang="de-DE" dirty="0" err="1">
                <a:sym typeface="Wingdings" panose="05000000000000000000" pitchFamily="2" charset="2"/>
              </a:rPr>
              <a:t>samples</a:t>
            </a:r>
            <a:r>
              <a:rPr lang="de-DE" dirty="0">
                <a:sym typeface="Wingdings" panose="05000000000000000000" pitchFamily="2" charset="2"/>
              </a:rPr>
              <a:t> easy to predict with „confidence </a:t>
            </a:r>
            <a:r>
              <a:rPr lang="de-DE" dirty="0" err="1">
                <a:sym typeface="Wingdings" panose="05000000000000000000" pitchFamily="2" charset="2"/>
              </a:rPr>
              <a:t>layer</a:t>
            </a:r>
            <a:r>
              <a:rPr lang="de-DE" dirty="0">
                <a:sym typeface="Wingdings" panose="05000000000000000000" pitchFamily="2" charset="2"/>
              </a:rPr>
              <a:t>“ </a:t>
            </a:r>
            <a:r>
              <a:rPr lang="de-DE" dirty="0" err="1">
                <a:sym typeface="Wingdings" panose="05000000000000000000" pitchFamily="2" charset="2"/>
              </a:rPr>
              <a:t>as</a:t>
            </a:r>
            <a:r>
              <a:rPr lang="de-DE" dirty="0">
                <a:sym typeface="Wingdings" panose="05000000000000000000" pitchFamily="2" charset="2"/>
              </a:rPr>
              <a:t> 2nd </a:t>
            </a:r>
            <a:r>
              <a:rPr lang="de-DE" dirty="0" err="1">
                <a:sym typeface="Wingdings" panose="05000000000000000000" pitchFamily="2" charset="2"/>
              </a:rPr>
              <a:t>layer</a:t>
            </a:r>
            <a:r>
              <a:rPr lang="de-DE" dirty="0">
                <a:sym typeface="Wingdings" panose="05000000000000000000" pitchFamily="2" charset="2"/>
              </a:rPr>
              <a:t> to </a:t>
            </a:r>
            <a:r>
              <a:rPr lang="de-DE" dirty="0" err="1">
                <a:sym typeface="Wingdings" panose="05000000000000000000" pitchFamily="2" charset="2"/>
              </a:rPr>
              <a:t>established</a:t>
            </a:r>
            <a:r>
              <a:rPr lang="de-DE" dirty="0">
                <a:sym typeface="Wingdings" panose="05000000000000000000" pitchFamily="2" charset="2"/>
              </a:rPr>
              <a:t> </a:t>
            </a:r>
            <a:r>
              <a:rPr lang="de-DE" dirty="0" err="1">
                <a:sym typeface="Wingdings" panose="05000000000000000000" pitchFamily="2" charset="2"/>
              </a:rPr>
              <a:t>pipeline</a:t>
            </a:r>
            <a:endParaRPr lang="de-DE" dirty="0">
              <a:sym typeface="Wingdings" panose="05000000000000000000" pitchFamily="2" charset="2"/>
            </a:endParaRPr>
          </a:p>
        </p:txBody>
      </p:sp>
      <p:grpSp>
        <p:nvGrpSpPr>
          <p:cNvPr id="89" name="Gruppieren 88">
            <a:extLst>
              <a:ext uri="{FF2B5EF4-FFF2-40B4-BE49-F238E27FC236}">
                <a16:creationId xmlns:a16="http://schemas.microsoft.com/office/drawing/2014/main" id="{06C08D6B-D148-44A9-B6F8-5D97080DB725}"/>
              </a:ext>
            </a:extLst>
          </p:cNvPr>
          <p:cNvGrpSpPr/>
          <p:nvPr/>
        </p:nvGrpSpPr>
        <p:grpSpPr>
          <a:xfrm>
            <a:off x="145472" y="2449938"/>
            <a:ext cx="8631999" cy="3756140"/>
            <a:chOff x="145472" y="1932709"/>
            <a:chExt cx="8631999" cy="3756140"/>
          </a:xfrm>
        </p:grpSpPr>
        <p:cxnSp>
          <p:nvCxnSpPr>
            <p:cNvPr id="74" name="Gerade Verbindung mit Pfeil 73">
              <a:extLst>
                <a:ext uri="{FF2B5EF4-FFF2-40B4-BE49-F238E27FC236}">
                  <a16:creationId xmlns:a16="http://schemas.microsoft.com/office/drawing/2014/main" id="{CBAAA587-18D9-4E02-8641-C2A9EDCBF2AE}"/>
                </a:ext>
              </a:extLst>
            </p:cNvPr>
            <p:cNvCxnSpPr>
              <a:cxnSpLocks/>
            </p:cNvCxnSpPr>
            <p:nvPr/>
          </p:nvCxnSpPr>
          <p:spPr>
            <a:xfrm flipH="1">
              <a:off x="4956464" y="5351318"/>
              <a:ext cx="971543" cy="8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a:extLst>
                <a:ext uri="{FF2B5EF4-FFF2-40B4-BE49-F238E27FC236}">
                  <a16:creationId xmlns:a16="http://schemas.microsoft.com/office/drawing/2014/main" id="{D1716065-50AC-4A7A-A6B8-A955B631F105}"/>
                </a:ext>
              </a:extLst>
            </p:cNvPr>
            <p:cNvCxnSpPr>
              <a:cxnSpLocks/>
            </p:cNvCxnSpPr>
            <p:nvPr/>
          </p:nvCxnSpPr>
          <p:spPr>
            <a:xfrm flipV="1">
              <a:off x="5932221" y="5339743"/>
              <a:ext cx="972000" cy="7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8" name="Gruppieren 87">
              <a:extLst>
                <a:ext uri="{FF2B5EF4-FFF2-40B4-BE49-F238E27FC236}">
                  <a16:creationId xmlns:a16="http://schemas.microsoft.com/office/drawing/2014/main" id="{7339C61A-D742-48A5-83C7-DD2DDE3BAD05}"/>
                </a:ext>
              </a:extLst>
            </p:cNvPr>
            <p:cNvGrpSpPr/>
            <p:nvPr/>
          </p:nvGrpSpPr>
          <p:grpSpPr>
            <a:xfrm>
              <a:off x="145472" y="1932709"/>
              <a:ext cx="8631999" cy="3756140"/>
              <a:chOff x="145472" y="1932709"/>
              <a:chExt cx="8631999" cy="3756140"/>
            </a:xfrm>
          </p:grpSpPr>
          <p:sp>
            <p:nvSpPr>
              <p:cNvPr id="5" name="Textfeld 4">
                <a:extLst>
                  <a:ext uri="{FF2B5EF4-FFF2-40B4-BE49-F238E27FC236}">
                    <a16:creationId xmlns:a16="http://schemas.microsoft.com/office/drawing/2014/main" id="{05881590-A339-42B4-A521-70C7A8CD4201}"/>
                  </a:ext>
                </a:extLst>
              </p:cNvPr>
              <p:cNvSpPr txBox="1"/>
              <p:nvPr/>
            </p:nvSpPr>
            <p:spPr>
              <a:xfrm>
                <a:off x="2098966" y="2486073"/>
                <a:ext cx="164176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de-DE" dirty="0"/>
              </a:p>
              <a:p>
                <a:pPr algn="ctr"/>
                <a:endParaRPr lang="de-DE" dirty="0"/>
              </a:p>
              <a:p>
                <a:pPr algn="ctr"/>
                <a:endParaRPr lang="de-DE" dirty="0"/>
              </a:p>
              <a:p>
                <a:pPr algn="ctr"/>
                <a:r>
                  <a:rPr lang="de-DE" dirty="0"/>
                  <a:t>Pipeline</a:t>
                </a:r>
              </a:p>
              <a:p>
                <a:pPr algn="ctr"/>
                <a:endParaRPr lang="de-DE" dirty="0"/>
              </a:p>
              <a:p>
                <a:pPr algn="ctr"/>
                <a:endParaRPr lang="de-DE" dirty="0"/>
              </a:p>
              <a:p>
                <a:pPr algn="ctr"/>
                <a:endParaRPr lang="en-GB" dirty="0"/>
              </a:p>
            </p:txBody>
          </p:sp>
          <p:sp>
            <p:nvSpPr>
              <p:cNvPr id="6" name="Ellipse 5">
                <a:extLst>
                  <a:ext uri="{FF2B5EF4-FFF2-40B4-BE49-F238E27FC236}">
                    <a16:creationId xmlns:a16="http://schemas.microsoft.com/office/drawing/2014/main" id="{7D97FDFA-6B64-4FEB-8069-A23BCDC15F45}"/>
                  </a:ext>
                </a:extLst>
              </p:cNvPr>
              <p:cNvSpPr/>
              <p:nvPr/>
            </p:nvSpPr>
            <p:spPr>
              <a:xfrm>
                <a:off x="145472" y="2805543"/>
                <a:ext cx="1641763" cy="140277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Input: patient data, </a:t>
                </a:r>
                <a:r>
                  <a:rPr lang="de-DE" dirty="0" err="1">
                    <a:solidFill>
                      <a:schemeClr val="tx1"/>
                    </a:solidFill>
                  </a:rPr>
                  <a:t>label</a:t>
                </a:r>
                <a:r>
                  <a:rPr lang="de-DE" dirty="0">
                    <a:solidFill>
                      <a:schemeClr val="tx1"/>
                    </a:solidFill>
                  </a:rPr>
                  <a:t>: TLF</a:t>
                </a:r>
                <a:endParaRPr lang="en-GB" dirty="0">
                  <a:solidFill>
                    <a:schemeClr val="tx1"/>
                  </a:solidFill>
                </a:endParaRPr>
              </a:p>
            </p:txBody>
          </p:sp>
          <p:cxnSp>
            <p:nvCxnSpPr>
              <p:cNvPr id="8" name="Gerade Verbindung mit Pfeil 7">
                <a:extLst>
                  <a:ext uri="{FF2B5EF4-FFF2-40B4-BE49-F238E27FC236}">
                    <a16:creationId xmlns:a16="http://schemas.microsoft.com/office/drawing/2014/main" id="{C15D7ADF-4D63-4885-B3D0-AAE14C5745ED}"/>
                  </a:ext>
                </a:extLst>
              </p:cNvPr>
              <p:cNvCxnSpPr>
                <a:cxnSpLocks/>
                <a:stCxn id="6" idx="6"/>
                <a:endCxn id="5" idx="1"/>
              </p:cNvCxnSpPr>
              <p:nvPr/>
            </p:nvCxnSpPr>
            <p:spPr>
              <a:xfrm flipV="1">
                <a:off x="1787235" y="3501736"/>
                <a:ext cx="311731" cy="5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68CEE75B-86E5-4792-984B-1A640378A7DB}"/>
                  </a:ext>
                </a:extLst>
              </p:cNvPr>
              <p:cNvCxnSpPr>
                <a:cxnSpLocks/>
                <a:endCxn id="16" idx="1"/>
              </p:cNvCxnSpPr>
              <p:nvPr/>
            </p:nvCxnSpPr>
            <p:spPr>
              <a:xfrm>
                <a:off x="3740729" y="2744950"/>
                <a:ext cx="3948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a:extLst>
                  <a:ext uri="{FF2B5EF4-FFF2-40B4-BE49-F238E27FC236}">
                    <a16:creationId xmlns:a16="http://schemas.microsoft.com/office/drawing/2014/main" id="{F55E7032-AB17-4BFA-95C2-0776617B9C4F}"/>
                  </a:ext>
                </a:extLst>
              </p:cNvPr>
              <p:cNvCxnSpPr>
                <a:cxnSpLocks/>
                <a:endCxn id="17" idx="1"/>
              </p:cNvCxnSpPr>
              <p:nvPr/>
            </p:nvCxnSpPr>
            <p:spPr>
              <a:xfrm>
                <a:off x="3740729" y="3356398"/>
                <a:ext cx="394853" cy="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Gerade Verbindung mit Pfeil 14">
                <a:extLst>
                  <a:ext uri="{FF2B5EF4-FFF2-40B4-BE49-F238E27FC236}">
                    <a16:creationId xmlns:a16="http://schemas.microsoft.com/office/drawing/2014/main" id="{98941EC1-647F-4D35-A6E1-60A1455D42F5}"/>
                  </a:ext>
                </a:extLst>
              </p:cNvPr>
              <p:cNvCxnSpPr>
                <a:cxnSpLocks/>
              </p:cNvCxnSpPr>
              <p:nvPr/>
            </p:nvCxnSpPr>
            <p:spPr>
              <a:xfrm flipV="1">
                <a:off x="3740729" y="4364180"/>
                <a:ext cx="363677" cy="5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hteck 15">
                <a:extLst>
                  <a:ext uri="{FF2B5EF4-FFF2-40B4-BE49-F238E27FC236}">
                    <a16:creationId xmlns:a16="http://schemas.microsoft.com/office/drawing/2014/main" id="{F80272A6-D326-4C0A-BFF8-C7ACA95E5437}"/>
                  </a:ext>
                </a:extLst>
              </p:cNvPr>
              <p:cNvSpPr/>
              <p:nvPr/>
            </p:nvSpPr>
            <p:spPr>
              <a:xfrm>
                <a:off x="4135582" y="2493822"/>
                <a:ext cx="1641764" cy="502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a:t>
                </a:r>
                <a:r>
                  <a:rPr lang="de-DE" sz="1300" dirty="0" err="1">
                    <a:solidFill>
                      <a:schemeClr val="tx1"/>
                    </a:solidFill>
                  </a:rPr>
                  <a:t>best</a:t>
                </a:r>
                <a:r>
                  <a:rPr lang="de-DE" sz="1300" dirty="0">
                    <a:solidFill>
                      <a:schemeClr val="tx1"/>
                    </a:solidFill>
                  </a:rPr>
                  <a:t> </a:t>
                </a:r>
                <a:r>
                  <a:rPr lang="de-DE" sz="1300" dirty="0" err="1">
                    <a:solidFill>
                      <a:schemeClr val="tx1"/>
                    </a:solidFill>
                  </a:rPr>
                  <a:t>clf</a:t>
                </a:r>
                <a:r>
                  <a:rPr lang="de-DE" sz="1300" dirty="0">
                    <a:solidFill>
                      <a:schemeClr val="tx1"/>
                    </a:solidFill>
                  </a:rPr>
                  <a:t> 1 </a:t>
                </a:r>
                <a:r>
                  <a:rPr lang="de-DE" sz="1300" dirty="0" err="1">
                    <a:solidFill>
                      <a:schemeClr val="tx1"/>
                    </a:solidFill>
                  </a:rPr>
                  <a:t>model</a:t>
                </a:r>
                <a:r>
                  <a:rPr lang="de-DE" sz="1300" dirty="0">
                    <a:solidFill>
                      <a:schemeClr val="tx1"/>
                    </a:solidFill>
                  </a:rPr>
                  <a:t> (M1)</a:t>
                </a:r>
                <a:endParaRPr lang="en-GB" sz="1300" dirty="0">
                  <a:solidFill>
                    <a:schemeClr val="tx1"/>
                  </a:solidFill>
                </a:endParaRPr>
              </a:p>
            </p:txBody>
          </p:sp>
          <p:sp>
            <p:nvSpPr>
              <p:cNvPr id="17" name="Rechteck 16">
                <a:extLst>
                  <a:ext uri="{FF2B5EF4-FFF2-40B4-BE49-F238E27FC236}">
                    <a16:creationId xmlns:a16="http://schemas.microsoft.com/office/drawing/2014/main" id="{692E437A-47AB-4831-BD37-3C777F1C3BC3}"/>
                  </a:ext>
                </a:extLst>
              </p:cNvPr>
              <p:cNvSpPr/>
              <p:nvPr/>
            </p:nvSpPr>
            <p:spPr>
              <a:xfrm>
                <a:off x="4135582" y="3105401"/>
                <a:ext cx="1641764"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a:t>
                </a:r>
                <a:r>
                  <a:rPr lang="de-DE" sz="1300" dirty="0" err="1">
                    <a:solidFill>
                      <a:schemeClr val="tx1"/>
                    </a:solidFill>
                  </a:rPr>
                  <a:t>best</a:t>
                </a:r>
                <a:r>
                  <a:rPr lang="de-DE" sz="1300" dirty="0">
                    <a:solidFill>
                      <a:schemeClr val="tx1"/>
                    </a:solidFill>
                  </a:rPr>
                  <a:t> </a:t>
                </a:r>
                <a:r>
                  <a:rPr lang="de-DE" sz="1300" dirty="0" err="1">
                    <a:solidFill>
                      <a:schemeClr val="tx1"/>
                    </a:solidFill>
                  </a:rPr>
                  <a:t>clf</a:t>
                </a:r>
                <a:r>
                  <a:rPr lang="de-DE" sz="1300" dirty="0">
                    <a:solidFill>
                      <a:schemeClr val="tx1"/>
                    </a:solidFill>
                  </a:rPr>
                  <a:t> 2 </a:t>
                </a:r>
                <a:r>
                  <a:rPr lang="de-DE" sz="1300" dirty="0" err="1">
                    <a:solidFill>
                      <a:schemeClr val="tx1"/>
                    </a:solidFill>
                  </a:rPr>
                  <a:t>model</a:t>
                </a:r>
                <a:r>
                  <a:rPr lang="de-DE" sz="1300" dirty="0">
                    <a:solidFill>
                      <a:schemeClr val="tx1"/>
                    </a:solidFill>
                  </a:rPr>
                  <a:t> (M2)</a:t>
                </a:r>
                <a:endParaRPr lang="en-GB" sz="1300" dirty="0">
                  <a:solidFill>
                    <a:schemeClr val="tx1"/>
                  </a:solidFill>
                </a:endParaRPr>
              </a:p>
            </p:txBody>
          </p:sp>
          <p:sp>
            <p:nvSpPr>
              <p:cNvPr id="18" name="Rechteck 17">
                <a:extLst>
                  <a:ext uri="{FF2B5EF4-FFF2-40B4-BE49-F238E27FC236}">
                    <a16:creationId xmlns:a16="http://schemas.microsoft.com/office/drawing/2014/main" id="{0E6DDC18-13E6-486C-A77F-E75033054FDD}"/>
                  </a:ext>
                </a:extLst>
              </p:cNvPr>
              <p:cNvSpPr/>
              <p:nvPr/>
            </p:nvSpPr>
            <p:spPr>
              <a:xfrm>
                <a:off x="4104406" y="4113050"/>
                <a:ext cx="1641764"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a:t>
                </a:r>
                <a:r>
                  <a:rPr lang="de-DE" sz="1300" dirty="0" err="1">
                    <a:solidFill>
                      <a:schemeClr val="tx1"/>
                    </a:solidFill>
                  </a:rPr>
                  <a:t>best</a:t>
                </a:r>
                <a:r>
                  <a:rPr lang="de-DE" sz="1300" dirty="0">
                    <a:solidFill>
                      <a:schemeClr val="tx1"/>
                    </a:solidFill>
                  </a:rPr>
                  <a:t> </a:t>
                </a:r>
                <a:r>
                  <a:rPr lang="de-DE" sz="1300" dirty="0" err="1">
                    <a:solidFill>
                      <a:schemeClr val="tx1"/>
                    </a:solidFill>
                  </a:rPr>
                  <a:t>clf</a:t>
                </a:r>
                <a:r>
                  <a:rPr lang="de-DE" sz="1300" dirty="0">
                    <a:solidFill>
                      <a:schemeClr val="tx1"/>
                    </a:solidFill>
                  </a:rPr>
                  <a:t> 8 </a:t>
                </a:r>
                <a:r>
                  <a:rPr lang="de-DE" sz="1300" dirty="0" err="1">
                    <a:solidFill>
                      <a:schemeClr val="tx1"/>
                    </a:solidFill>
                  </a:rPr>
                  <a:t>model</a:t>
                </a:r>
                <a:r>
                  <a:rPr lang="de-DE" sz="1300" dirty="0">
                    <a:solidFill>
                      <a:schemeClr val="tx1"/>
                    </a:solidFill>
                  </a:rPr>
                  <a:t> (M8)</a:t>
                </a:r>
                <a:endParaRPr lang="en-GB" sz="1300" dirty="0">
                  <a:solidFill>
                    <a:schemeClr val="tx1"/>
                  </a:solidFill>
                </a:endParaRPr>
              </a:p>
            </p:txBody>
          </p:sp>
          <p:sp>
            <p:nvSpPr>
              <p:cNvPr id="28" name="Textfeld 27">
                <a:extLst>
                  <a:ext uri="{FF2B5EF4-FFF2-40B4-BE49-F238E27FC236}">
                    <a16:creationId xmlns:a16="http://schemas.microsoft.com/office/drawing/2014/main" id="{71B5BB74-E88E-44DD-8202-D70A4EB17AED}"/>
                  </a:ext>
                </a:extLst>
              </p:cNvPr>
              <p:cNvSpPr txBox="1"/>
              <p:nvPr/>
            </p:nvSpPr>
            <p:spPr>
              <a:xfrm>
                <a:off x="4816179" y="3559052"/>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cxnSp>
            <p:nvCxnSpPr>
              <p:cNvPr id="31" name="Gerade Verbindung mit Pfeil 30">
                <a:extLst>
                  <a:ext uri="{FF2B5EF4-FFF2-40B4-BE49-F238E27FC236}">
                    <a16:creationId xmlns:a16="http://schemas.microsoft.com/office/drawing/2014/main" id="{0956CD82-13C5-47A2-8CE4-EB5CDD6C72D1}"/>
                  </a:ext>
                </a:extLst>
              </p:cNvPr>
              <p:cNvCxnSpPr>
                <a:cxnSpLocks/>
              </p:cNvCxnSpPr>
              <p:nvPr/>
            </p:nvCxnSpPr>
            <p:spPr>
              <a:xfrm>
                <a:off x="5777346" y="2744977"/>
                <a:ext cx="3948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Gerade Verbindung mit Pfeil 31">
                <a:extLst>
                  <a:ext uri="{FF2B5EF4-FFF2-40B4-BE49-F238E27FC236}">
                    <a16:creationId xmlns:a16="http://schemas.microsoft.com/office/drawing/2014/main" id="{EEB3B89F-E7F8-4A59-AA5C-29F46BAD0D19}"/>
                  </a:ext>
                </a:extLst>
              </p:cNvPr>
              <p:cNvCxnSpPr>
                <a:cxnSpLocks/>
              </p:cNvCxnSpPr>
              <p:nvPr/>
            </p:nvCxnSpPr>
            <p:spPr>
              <a:xfrm>
                <a:off x="5787743" y="3354367"/>
                <a:ext cx="394853" cy="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Gerade Verbindung mit Pfeil 32">
                <a:extLst>
                  <a:ext uri="{FF2B5EF4-FFF2-40B4-BE49-F238E27FC236}">
                    <a16:creationId xmlns:a16="http://schemas.microsoft.com/office/drawing/2014/main" id="{03ED3A05-FE3E-4A59-83AD-47E42CFF5DA8}"/>
                  </a:ext>
                </a:extLst>
              </p:cNvPr>
              <p:cNvCxnSpPr>
                <a:cxnSpLocks/>
              </p:cNvCxnSpPr>
              <p:nvPr/>
            </p:nvCxnSpPr>
            <p:spPr>
              <a:xfrm flipV="1">
                <a:off x="5746169" y="4364179"/>
                <a:ext cx="363677" cy="5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7" name="Gruppieren 86">
                <a:extLst>
                  <a:ext uri="{FF2B5EF4-FFF2-40B4-BE49-F238E27FC236}">
                    <a16:creationId xmlns:a16="http://schemas.microsoft.com/office/drawing/2014/main" id="{768ED432-0B04-4071-B78A-F6804E962866}"/>
                  </a:ext>
                </a:extLst>
              </p:cNvPr>
              <p:cNvGrpSpPr/>
              <p:nvPr/>
            </p:nvGrpSpPr>
            <p:grpSpPr>
              <a:xfrm>
                <a:off x="6086260" y="2184109"/>
                <a:ext cx="2339386" cy="2710160"/>
                <a:chOff x="6086260" y="2184109"/>
                <a:chExt cx="2339386" cy="2710160"/>
              </a:xfrm>
            </p:grpSpPr>
            <p:sp>
              <p:nvSpPr>
                <p:cNvPr id="35" name="Rechteck 34">
                  <a:extLst>
                    <a:ext uri="{FF2B5EF4-FFF2-40B4-BE49-F238E27FC236}">
                      <a16:creationId xmlns:a16="http://schemas.microsoft.com/office/drawing/2014/main" id="{A39763F5-0045-45DF-A8F6-26F9F27DD478}"/>
                    </a:ext>
                  </a:extLst>
                </p:cNvPr>
                <p:cNvSpPr/>
                <p:nvPr/>
              </p:nvSpPr>
              <p:spPr>
                <a:xfrm>
                  <a:off x="6933325" y="2493822"/>
                  <a:ext cx="1350819"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6" name="Textfeld 35">
                  <a:extLst>
                    <a:ext uri="{FF2B5EF4-FFF2-40B4-BE49-F238E27FC236}">
                      <a16:creationId xmlns:a16="http://schemas.microsoft.com/office/drawing/2014/main" id="{E5C36A0C-6F53-4994-8363-7274E4D194F3}"/>
                    </a:ext>
                  </a:extLst>
                </p:cNvPr>
                <p:cNvSpPr txBox="1"/>
                <p:nvPr/>
              </p:nvSpPr>
              <p:spPr>
                <a:xfrm>
                  <a:off x="6819889" y="2184109"/>
                  <a:ext cx="1605757" cy="307777"/>
                </a:xfrm>
                <a:prstGeom prst="rect">
                  <a:avLst/>
                </a:prstGeom>
                <a:noFill/>
              </p:spPr>
              <p:txBody>
                <a:bodyPr wrap="square" rtlCol="0">
                  <a:spAutoFit/>
                </a:bodyPr>
                <a:lstStyle/>
                <a:p>
                  <a:r>
                    <a:rPr lang="de-DE" sz="1400" dirty="0"/>
                    <a:t>Decision Matrix </a:t>
                  </a:r>
                  <a:r>
                    <a:rPr lang="de-DE" sz="1400" b="1" dirty="0"/>
                    <a:t>M</a:t>
                  </a:r>
                  <a:endParaRPr lang="en-GB" sz="1400" dirty="0"/>
                </a:p>
              </p:txBody>
            </p:sp>
            <p:cxnSp>
              <p:nvCxnSpPr>
                <p:cNvPr id="38" name="Gerader Verbinder 37">
                  <a:extLst>
                    <a:ext uri="{FF2B5EF4-FFF2-40B4-BE49-F238E27FC236}">
                      <a16:creationId xmlns:a16="http://schemas.microsoft.com/office/drawing/2014/main" id="{3137F953-274C-4BBB-A8DE-B803DCFFEE48}"/>
                    </a:ext>
                  </a:extLst>
                </p:cNvPr>
                <p:cNvCxnSpPr/>
                <p:nvPr/>
              </p:nvCxnSpPr>
              <p:spPr>
                <a:xfrm>
                  <a:off x="7172316"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39" name="Gerader Verbinder 38">
                  <a:extLst>
                    <a:ext uri="{FF2B5EF4-FFF2-40B4-BE49-F238E27FC236}">
                      <a16:creationId xmlns:a16="http://schemas.microsoft.com/office/drawing/2014/main" id="{A0551399-1B1F-4B77-90AD-9D45223CD271}"/>
                    </a:ext>
                  </a:extLst>
                </p:cNvPr>
                <p:cNvCxnSpPr/>
                <p:nvPr/>
              </p:nvCxnSpPr>
              <p:spPr>
                <a:xfrm>
                  <a:off x="7418235"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40" name="Gerader Verbinder 39">
                  <a:extLst>
                    <a:ext uri="{FF2B5EF4-FFF2-40B4-BE49-F238E27FC236}">
                      <a16:creationId xmlns:a16="http://schemas.microsoft.com/office/drawing/2014/main" id="{7621280D-AE20-4172-822F-6D1674466DA6}"/>
                    </a:ext>
                  </a:extLst>
                </p:cNvPr>
                <p:cNvCxnSpPr/>
                <p:nvPr/>
              </p:nvCxnSpPr>
              <p:spPr>
                <a:xfrm>
                  <a:off x="7990601" y="2478401"/>
                  <a:ext cx="0" cy="2129236"/>
                </a:xfrm>
                <a:prstGeom prst="line">
                  <a:avLst/>
                </a:prstGeom>
              </p:spPr>
              <p:style>
                <a:lnRef idx="1">
                  <a:schemeClr val="dk1"/>
                </a:lnRef>
                <a:fillRef idx="0">
                  <a:schemeClr val="dk1"/>
                </a:fillRef>
                <a:effectRef idx="0">
                  <a:schemeClr val="dk1"/>
                </a:effectRef>
                <a:fontRef idx="minor">
                  <a:schemeClr val="tx1"/>
                </a:fontRef>
              </p:style>
            </p:cxnSp>
            <p:sp>
              <p:nvSpPr>
                <p:cNvPr id="41" name="Textfeld 40">
                  <a:extLst>
                    <a:ext uri="{FF2B5EF4-FFF2-40B4-BE49-F238E27FC236}">
                      <a16:creationId xmlns:a16="http://schemas.microsoft.com/office/drawing/2014/main" id="{E5E8791A-73D6-4770-BD82-83EB89A60471}"/>
                    </a:ext>
                  </a:extLst>
                </p:cNvPr>
                <p:cNvSpPr txBox="1"/>
                <p:nvPr/>
              </p:nvSpPr>
              <p:spPr>
                <a:xfrm>
                  <a:off x="6819889" y="4597583"/>
                  <a:ext cx="467590" cy="292388"/>
                </a:xfrm>
                <a:prstGeom prst="rect">
                  <a:avLst/>
                </a:prstGeom>
                <a:noFill/>
              </p:spPr>
              <p:txBody>
                <a:bodyPr wrap="square" rtlCol="0">
                  <a:spAutoFit/>
                </a:bodyPr>
                <a:lstStyle/>
                <a:p>
                  <a:r>
                    <a:rPr lang="de-DE" sz="1300" dirty="0"/>
                    <a:t>M1</a:t>
                  </a:r>
                  <a:endParaRPr lang="en-GB" sz="1300" dirty="0"/>
                </a:p>
              </p:txBody>
            </p:sp>
            <p:sp>
              <p:nvSpPr>
                <p:cNvPr id="42" name="Textfeld 41">
                  <a:extLst>
                    <a:ext uri="{FF2B5EF4-FFF2-40B4-BE49-F238E27FC236}">
                      <a16:creationId xmlns:a16="http://schemas.microsoft.com/office/drawing/2014/main" id="{B3504183-75AE-4B59-823D-2CBD3375462B}"/>
                    </a:ext>
                  </a:extLst>
                </p:cNvPr>
                <p:cNvSpPr txBox="1"/>
                <p:nvPr/>
              </p:nvSpPr>
              <p:spPr>
                <a:xfrm>
                  <a:off x="7132482" y="4601881"/>
                  <a:ext cx="467590" cy="292388"/>
                </a:xfrm>
                <a:prstGeom prst="rect">
                  <a:avLst/>
                </a:prstGeom>
                <a:noFill/>
              </p:spPr>
              <p:txBody>
                <a:bodyPr wrap="square" rtlCol="0">
                  <a:spAutoFit/>
                </a:bodyPr>
                <a:lstStyle/>
                <a:p>
                  <a:r>
                    <a:rPr lang="de-DE" sz="1300" dirty="0"/>
                    <a:t>M2</a:t>
                  </a:r>
                  <a:endParaRPr lang="en-GB" sz="1300" dirty="0"/>
                </a:p>
              </p:txBody>
            </p:sp>
            <p:sp>
              <p:nvSpPr>
                <p:cNvPr id="43" name="Textfeld 42">
                  <a:extLst>
                    <a:ext uri="{FF2B5EF4-FFF2-40B4-BE49-F238E27FC236}">
                      <a16:creationId xmlns:a16="http://schemas.microsoft.com/office/drawing/2014/main" id="{B30B8060-8CDE-4D30-BDCF-B79AE58A9476}"/>
                    </a:ext>
                  </a:extLst>
                </p:cNvPr>
                <p:cNvSpPr txBox="1"/>
                <p:nvPr/>
              </p:nvSpPr>
              <p:spPr>
                <a:xfrm rot="16200000">
                  <a:off x="7432001" y="3232484"/>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sp>
              <p:nvSpPr>
                <p:cNvPr id="44" name="Textfeld 43">
                  <a:extLst>
                    <a:ext uri="{FF2B5EF4-FFF2-40B4-BE49-F238E27FC236}">
                      <a16:creationId xmlns:a16="http://schemas.microsoft.com/office/drawing/2014/main" id="{DC25EC38-F387-4661-8C3C-3AFD74C7666A}"/>
                    </a:ext>
                  </a:extLst>
                </p:cNvPr>
                <p:cNvSpPr txBox="1"/>
                <p:nvPr/>
              </p:nvSpPr>
              <p:spPr>
                <a:xfrm>
                  <a:off x="7947310" y="4597583"/>
                  <a:ext cx="467590" cy="292388"/>
                </a:xfrm>
                <a:prstGeom prst="rect">
                  <a:avLst/>
                </a:prstGeom>
                <a:noFill/>
              </p:spPr>
              <p:txBody>
                <a:bodyPr wrap="square" rtlCol="0">
                  <a:spAutoFit/>
                </a:bodyPr>
                <a:lstStyle/>
                <a:p>
                  <a:r>
                    <a:rPr lang="de-DE" sz="1300" dirty="0"/>
                    <a:t>M8</a:t>
                  </a:r>
                  <a:endParaRPr lang="en-GB" sz="1300" dirty="0"/>
                </a:p>
              </p:txBody>
            </p:sp>
            <p:cxnSp>
              <p:nvCxnSpPr>
                <p:cNvPr id="46" name="Gerader Verbinder 45">
                  <a:extLst>
                    <a:ext uri="{FF2B5EF4-FFF2-40B4-BE49-F238E27FC236}">
                      <a16:creationId xmlns:a16="http://schemas.microsoft.com/office/drawing/2014/main" id="{756E9292-B9C7-4F9F-B870-B67B682DFB24}"/>
                    </a:ext>
                  </a:extLst>
                </p:cNvPr>
                <p:cNvCxnSpPr/>
                <p:nvPr/>
              </p:nvCxnSpPr>
              <p:spPr>
                <a:xfrm>
                  <a:off x="6942734" y="2678213"/>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7" name="Gerader Verbinder 46">
                  <a:extLst>
                    <a:ext uri="{FF2B5EF4-FFF2-40B4-BE49-F238E27FC236}">
                      <a16:creationId xmlns:a16="http://schemas.microsoft.com/office/drawing/2014/main" id="{C82A27B7-73F3-4E87-8F5A-392B08C5FC09}"/>
                    </a:ext>
                  </a:extLst>
                </p:cNvPr>
                <p:cNvCxnSpPr/>
                <p:nvPr/>
              </p:nvCxnSpPr>
              <p:spPr>
                <a:xfrm>
                  <a:off x="6933325" y="2892959"/>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8" name="Gerader Verbinder 47">
                  <a:extLst>
                    <a:ext uri="{FF2B5EF4-FFF2-40B4-BE49-F238E27FC236}">
                      <a16:creationId xmlns:a16="http://schemas.microsoft.com/office/drawing/2014/main" id="{B47E8EE0-1741-4D4A-A996-F00C808DDED1}"/>
                    </a:ext>
                  </a:extLst>
                </p:cNvPr>
                <p:cNvCxnSpPr/>
                <p:nvPr/>
              </p:nvCxnSpPr>
              <p:spPr>
                <a:xfrm>
                  <a:off x="6933325" y="4406565"/>
                  <a:ext cx="1332000" cy="0"/>
                </a:xfrm>
                <a:prstGeom prst="line">
                  <a:avLst/>
                </a:prstGeom>
              </p:spPr>
              <p:style>
                <a:lnRef idx="1">
                  <a:schemeClr val="dk1"/>
                </a:lnRef>
                <a:fillRef idx="0">
                  <a:schemeClr val="dk1"/>
                </a:fillRef>
                <a:effectRef idx="0">
                  <a:schemeClr val="dk1"/>
                </a:effectRef>
                <a:fontRef idx="minor">
                  <a:schemeClr val="tx1"/>
                </a:fontRef>
              </p:style>
            </p:cxnSp>
            <p:sp>
              <p:nvSpPr>
                <p:cNvPr id="49" name="Textfeld 48">
                  <a:extLst>
                    <a:ext uri="{FF2B5EF4-FFF2-40B4-BE49-F238E27FC236}">
                      <a16:creationId xmlns:a16="http://schemas.microsoft.com/office/drawing/2014/main" id="{FB0D6DE4-C251-4594-8441-CFBA6B9C4C4F}"/>
                    </a:ext>
                  </a:extLst>
                </p:cNvPr>
                <p:cNvSpPr txBox="1"/>
                <p:nvPr/>
              </p:nvSpPr>
              <p:spPr>
                <a:xfrm>
                  <a:off x="6100433" y="4370282"/>
                  <a:ext cx="967867" cy="292388"/>
                </a:xfrm>
                <a:prstGeom prst="rect">
                  <a:avLst/>
                </a:prstGeom>
                <a:noFill/>
              </p:spPr>
              <p:txBody>
                <a:bodyPr wrap="square" rtlCol="0">
                  <a:spAutoFit/>
                </a:bodyPr>
                <a:lstStyle/>
                <a:p>
                  <a:r>
                    <a:rPr lang="de-DE" sz="1300" dirty="0"/>
                    <a:t>Sample n</a:t>
                  </a:r>
                  <a:endParaRPr lang="en-GB" sz="1300" dirty="0"/>
                </a:p>
              </p:txBody>
            </p:sp>
            <p:sp>
              <p:nvSpPr>
                <p:cNvPr id="50" name="Textfeld 49">
                  <a:extLst>
                    <a:ext uri="{FF2B5EF4-FFF2-40B4-BE49-F238E27FC236}">
                      <a16:creationId xmlns:a16="http://schemas.microsoft.com/office/drawing/2014/main" id="{6FDF4301-C809-48A0-8471-D7E8321843DE}"/>
                    </a:ext>
                  </a:extLst>
                </p:cNvPr>
                <p:cNvSpPr txBox="1"/>
                <p:nvPr/>
              </p:nvSpPr>
              <p:spPr>
                <a:xfrm>
                  <a:off x="6086260" y="2466933"/>
                  <a:ext cx="967867" cy="292388"/>
                </a:xfrm>
                <a:prstGeom prst="rect">
                  <a:avLst/>
                </a:prstGeom>
                <a:noFill/>
              </p:spPr>
              <p:txBody>
                <a:bodyPr wrap="square" rtlCol="0">
                  <a:spAutoFit/>
                </a:bodyPr>
                <a:lstStyle/>
                <a:p>
                  <a:r>
                    <a:rPr lang="de-DE" sz="1300" dirty="0"/>
                    <a:t>Sample 1</a:t>
                  </a:r>
                  <a:endParaRPr lang="en-GB" sz="1300" dirty="0"/>
                </a:p>
              </p:txBody>
            </p:sp>
            <p:sp>
              <p:nvSpPr>
                <p:cNvPr id="51" name="Textfeld 50">
                  <a:extLst>
                    <a:ext uri="{FF2B5EF4-FFF2-40B4-BE49-F238E27FC236}">
                      <a16:creationId xmlns:a16="http://schemas.microsoft.com/office/drawing/2014/main" id="{F2491B16-372C-4988-9C9A-5323CF39375F}"/>
                    </a:ext>
                  </a:extLst>
                </p:cNvPr>
                <p:cNvSpPr txBox="1"/>
                <p:nvPr/>
              </p:nvSpPr>
              <p:spPr>
                <a:xfrm>
                  <a:off x="6403388" y="3159750"/>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grpSp>
          <p:sp>
            <p:nvSpPr>
              <p:cNvPr id="60" name="Geschweifte Klammer rechts 59">
                <a:extLst>
                  <a:ext uri="{FF2B5EF4-FFF2-40B4-BE49-F238E27FC236}">
                    <a16:creationId xmlns:a16="http://schemas.microsoft.com/office/drawing/2014/main" id="{4180EDAD-20A0-4730-8800-467C9D529049}"/>
                  </a:ext>
                </a:extLst>
              </p:cNvPr>
              <p:cNvSpPr/>
              <p:nvPr/>
            </p:nvSpPr>
            <p:spPr>
              <a:xfrm rot="5400000">
                <a:off x="7640525" y="4143126"/>
                <a:ext cx="342896" cy="180084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62" name="Gerader Verbinder 61">
                <a:extLst>
                  <a:ext uri="{FF2B5EF4-FFF2-40B4-BE49-F238E27FC236}">
                    <a16:creationId xmlns:a16="http://schemas.microsoft.com/office/drawing/2014/main" id="{CD76E1BA-CDCD-4802-BF8E-4B2823E94364}"/>
                  </a:ext>
                </a:extLst>
              </p:cNvPr>
              <p:cNvCxnSpPr>
                <a:stCxn id="60" idx="1"/>
              </p:cNvCxnSpPr>
              <p:nvPr/>
            </p:nvCxnSpPr>
            <p:spPr>
              <a:xfrm flipH="1">
                <a:off x="2919848" y="5214995"/>
                <a:ext cx="4892125" cy="0"/>
              </a:xfrm>
              <a:prstGeom prst="line">
                <a:avLst/>
              </a:prstGeom>
            </p:spPr>
            <p:style>
              <a:lnRef idx="1">
                <a:schemeClr val="dk1"/>
              </a:lnRef>
              <a:fillRef idx="0">
                <a:schemeClr val="dk1"/>
              </a:fillRef>
              <a:effectRef idx="0">
                <a:schemeClr val="dk1"/>
              </a:effectRef>
              <a:fontRef idx="minor">
                <a:schemeClr val="tx1"/>
              </a:fontRef>
            </p:style>
          </p:cxnSp>
          <p:cxnSp>
            <p:nvCxnSpPr>
              <p:cNvPr id="64" name="Gerade Verbindung mit Pfeil 63">
                <a:extLst>
                  <a:ext uri="{FF2B5EF4-FFF2-40B4-BE49-F238E27FC236}">
                    <a16:creationId xmlns:a16="http://schemas.microsoft.com/office/drawing/2014/main" id="{3CC2EA40-0AE3-4F6A-A1BB-9F2E5F71C72C}"/>
                  </a:ext>
                </a:extLst>
              </p:cNvPr>
              <p:cNvCxnSpPr>
                <a:cxnSpLocks/>
                <a:endCxn id="5" idx="2"/>
              </p:cNvCxnSpPr>
              <p:nvPr/>
            </p:nvCxnSpPr>
            <p:spPr>
              <a:xfrm flipV="1">
                <a:off x="2919848" y="4517398"/>
                <a:ext cx="0" cy="697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Gerader Verbinder 66">
                <a:extLst>
                  <a:ext uri="{FF2B5EF4-FFF2-40B4-BE49-F238E27FC236}">
                    <a16:creationId xmlns:a16="http://schemas.microsoft.com/office/drawing/2014/main" id="{9687128D-EAFD-4D7A-B979-613E53459824}"/>
                  </a:ext>
                </a:extLst>
              </p:cNvPr>
              <p:cNvCxnSpPr>
                <a:cxnSpLocks/>
              </p:cNvCxnSpPr>
              <p:nvPr/>
            </p:nvCxnSpPr>
            <p:spPr>
              <a:xfrm>
                <a:off x="5921435" y="1932709"/>
                <a:ext cx="17815" cy="3625184"/>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8" name="Textfeld 77">
                <a:extLst>
                  <a:ext uri="{FF2B5EF4-FFF2-40B4-BE49-F238E27FC236}">
                    <a16:creationId xmlns:a16="http://schemas.microsoft.com/office/drawing/2014/main" id="{A2CAE10F-0E24-47B1-92FF-370300747E9D}"/>
                  </a:ext>
                </a:extLst>
              </p:cNvPr>
              <p:cNvSpPr txBox="1"/>
              <p:nvPr/>
            </p:nvSpPr>
            <p:spPr>
              <a:xfrm>
                <a:off x="5930343" y="5350295"/>
                <a:ext cx="1947756" cy="338554"/>
              </a:xfrm>
              <a:prstGeom prst="rect">
                <a:avLst/>
              </a:prstGeom>
              <a:noFill/>
            </p:spPr>
            <p:txBody>
              <a:bodyPr wrap="square" rtlCol="0">
                <a:spAutoFit/>
              </a:bodyPr>
              <a:lstStyle/>
              <a:p>
                <a:r>
                  <a:rPr lang="de-DE" sz="1600" dirty="0"/>
                  <a:t>Confidence </a:t>
                </a:r>
                <a:r>
                  <a:rPr lang="de-DE" sz="1600" dirty="0" err="1"/>
                  <a:t>layer</a:t>
                </a:r>
                <a:endParaRPr lang="en-GB" sz="1600" dirty="0"/>
              </a:p>
            </p:txBody>
          </p:sp>
          <p:sp>
            <p:nvSpPr>
              <p:cNvPr id="79" name="Textfeld 78">
                <a:extLst>
                  <a:ext uri="{FF2B5EF4-FFF2-40B4-BE49-F238E27FC236}">
                    <a16:creationId xmlns:a16="http://schemas.microsoft.com/office/drawing/2014/main" id="{E5A790DD-7A66-4D30-A9C7-A8F875650F18}"/>
                  </a:ext>
                </a:extLst>
              </p:cNvPr>
              <p:cNvSpPr txBox="1"/>
              <p:nvPr/>
            </p:nvSpPr>
            <p:spPr>
              <a:xfrm>
                <a:off x="4260971" y="5336320"/>
                <a:ext cx="1947756" cy="338554"/>
              </a:xfrm>
              <a:prstGeom prst="rect">
                <a:avLst/>
              </a:prstGeom>
              <a:noFill/>
            </p:spPr>
            <p:txBody>
              <a:bodyPr wrap="square" rtlCol="0">
                <a:spAutoFit/>
              </a:bodyPr>
              <a:lstStyle/>
              <a:p>
                <a:r>
                  <a:rPr lang="de-DE" sz="1600" dirty="0" err="1"/>
                  <a:t>Prediction</a:t>
                </a:r>
                <a:r>
                  <a:rPr lang="de-DE" sz="1600" dirty="0"/>
                  <a:t> </a:t>
                </a:r>
                <a:r>
                  <a:rPr lang="de-DE" sz="1600" dirty="0" err="1"/>
                  <a:t>layer</a:t>
                </a:r>
                <a:endParaRPr lang="en-GB" sz="1600" dirty="0"/>
              </a:p>
            </p:txBody>
          </p:sp>
          <p:grpSp>
            <p:nvGrpSpPr>
              <p:cNvPr id="86" name="Gruppieren 85">
                <a:extLst>
                  <a:ext uri="{FF2B5EF4-FFF2-40B4-BE49-F238E27FC236}">
                    <a16:creationId xmlns:a16="http://schemas.microsoft.com/office/drawing/2014/main" id="{4318EFA8-E2B8-4055-9212-0172CDE59979}"/>
                  </a:ext>
                </a:extLst>
              </p:cNvPr>
              <p:cNvGrpSpPr/>
              <p:nvPr/>
            </p:nvGrpSpPr>
            <p:grpSpPr>
              <a:xfrm>
                <a:off x="8300332" y="2176764"/>
                <a:ext cx="477139" cy="2447781"/>
                <a:chOff x="8300332" y="2176764"/>
                <a:chExt cx="477139" cy="2447781"/>
              </a:xfrm>
            </p:grpSpPr>
            <p:sp>
              <p:nvSpPr>
                <p:cNvPr id="53" name="Textfeld 52">
                  <a:extLst>
                    <a:ext uri="{FF2B5EF4-FFF2-40B4-BE49-F238E27FC236}">
                      <a16:creationId xmlns:a16="http://schemas.microsoft.com/office/drawing/2014/main" id="{D78B7A90-AA9A-46F9-992D-1625C97A382B}"/>
                    </a:ext>
                  </a:extLst>
                </p:cNvPr>
                <p:cNvSpPr txBox="1"/>
                <p:nvPr/>
              </p:nvSpPr>
              <p:spPr>
                <a:xfrm>
                  <a:off x="8300332" y="2176764"/>
                  <a:ext cx="477139" cy="307777"/>
                </a:xfrm>
                <a:prstGeom prst="rect">
                  <a:avLst/>
                </a:prstGeom>
                <a:noFill/>
              </p:spPr>
              <p:txBody>
                <a:bodyPr wrap="square" rtlCol="0">
                  <a:spAutoFit/>
                </a:bodyPr>
                <a:lstStyle/>
                <a:p>
                  <a:r>
                    <a:rPr lang="de-DE" sz="1400" b="1" dirty="0"/>
                    <a:t>GT</a:t>
                  </a:r>
                  <a:endParaRPr lang="en-GB" sz="1400" b="1" dirty="0"/>
                </a:p>
              </p:txBody>
            </p:sp>
            <p:grpSp>
              <p:nvGrpSpPr>
                <p:cNvPr id="85" name="Gruppieren 84">
                  <a:extLst>
                    <a:ext uri="{FF2B5EF4-FFF2-40B4-BE49-F238E27FC236}">
                      <a16:creationId xmlns:a16="http://schemas.microsoft.com/office/drawing/2014/main" id="{C888CF53-78E5-4DA3-A9C3-BD53AD12426B}"/>
                    </a:ext>
                  </a:extLst>
                </p:cNvPr>
                <p:cNvGrpSpPr/>
                <p:nvPr/>
              </p:nvGrpSpPr>
              <p:grpSpPr>
                <a:xfrm>
                  <a:off x="8391149" y="2465953"/>
                  <a:ext cx="274553" cy="2158592"/>
                  <a:chOff x="8391149" y="2456717"/>
                  <a:chExt cx="274553" cy="2158592"/>
                </a:xfrm>
              </p:grpSpPr>
              <p:grpSp>
                <p:nvGrpSpPr>
                  <p:cNvPr id="81" name="Gruppieren 80">
                    <a:extLst>
                      <a:ext uri="{FF2B5EF4-FFF2-40B4-BE49-F238E27FC236}">
                        <a16:creationId xmlns:a16="http://schemas.microsoft.com/office/drawing/2014/main" id="{563E98F6-DAE5-4C80-97F2-A50E5928B45A}"/>
                      </a:ext>
                    </a:extLst>
                  </p:cNvPr>
                  <p:cNvGrpSpPr/>
                  <p:nvPr/>
                </p:nvGrpSpPr>
                <p:grpSpPr>
                  <a:xfrm>
                    <a:off x="8391149" y="2456717"/>
                    <a:ext cx="274553" cy="2158592"/>
                    <a:chOff x="8391149" y="2456717"/>
                    <a:chExt cx="274553" cy="2158592"/>
                  </a:xfrm>
                </p:grpSpPr>
                <p:sp>
                  <p:nvSpPr>
                    <p:cNvPr id="52" name="Rechteck 51">
                      <a:extLst>
                        <a:ext uri="{FF2B5EF4-FFF2-40B4-BE49-F238E27FC236}">
                          <a16:creationId xmlns:a16="http://schemas.microsoft.com/office/drawing/2014/main" id="{1F9C6484-4038-41AF-9DB1-AAB002DDBC0C}"/>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57" name="Gerader Verbinder 56">
                      <a:extLst>
                        <a:ext uri="{FF2B5EF4-FFF2-40B4-BE49-F238E27FC236}">
                          <a16:creationId xmlns:a16="http://schemas.microsoft.com/office/drawing/2014/main" id="{A2D69F51-5D91-4300-9001-2781C7D306A6}"/>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58" name="Textfeld 57">
                      <a:extLst>
                        <a:ext uri="{FF2B5EF4-FFF2-40B4-BE49-F238E27FC236}">
                          <a16:creationId xmlns:a16="http://schemas.microsoft.com/office/drawing/2014/main" id="{7E30E435-9134-4213-9836-E8D8B16FBD0F}"/>
                        </a:ext>
                      </a:extLst>
                    </p:cNvPr>
                    <p:cNvSpPr txBox="1"/>
                    <p:nvPr/>
                  </p:nvSpPr>
                  <p:spPr>
                    <a:xfrm>
                      <a:off x="8396076" y="2456717"/>
                      <a:ext cx="269626" cy="276999"/>
                    </a:xfrm>
                    <a:prstGeom prst="rect">
                      <a:avLst/>
                    </a:prstGeom>
                    <a:noFill/>
                  </p:spPr>
                  <p:txBody>
                    <a:bodyPr wrap="none" rtlCol="0">
                      <a:spAutoFit/>
                    </a:bodyPr>
                    <a:lstStyle/>
                    <a:p>
                      <a:r>
                        <a:rPr lang="de-DE" sz="1200" dirty="0"/>
                        <a:t>1</a:t>
                      </a:r>
                      <a:endParaRPr lang="en-GB" sz="1200" dirty="0"/>
                    </a:p>
                  </p:txBody>
                </p:sp>
                <p:sp>
                  <p:nvSpPr>
                    <p:cNvPr id="59" name="Textfeld 58">
                      <a:extLst>
                        <a:ext uri="{FF2B5EF4-FFF2-40B4-BE49-F238E27FC236}">
                          <a16:creationId xmlns:a16="http://schemas.microsoft.com/office/drawing/2014/main" id="{12595C9A-05E7-4C28-96B1-A9982619AA40}"/>
                        </a:ext>
                      </a:extLst>
                    </p:cNvPr>
                    <p:cNvSpPr txBox="1"/>
                    <p:nvPr/>
                  </p:nvSpPr>
                  <p:spPr>
                    <a:xfrm>
                      <a:off x="8391149" y="2675730"/>
                      <a:ext cx="269626" cy="276999"/>
                    </a:xfrm>
                    <a:prstGeom prst="rect">
                      <a:avLst/>
                    </a:prstGeom>
                    <a:noFill/>
                  </p:spPr>
                  <p:txBody>
                    <a:bodyPr wrap="none" rtlCol="0">
                      <a:spAutoFit/>
                    </a:bodyPr>
                    <a:lstStyle/>
                    <a:p>
                      <a:r>
                        <a:rPr lang="de-DE" sz="1200" dirty="0"/>
                        <a:t>0</a:t>
                      </a:r>
                      <a:endParaRPr lang="en-GB" sz="1200" dirty="0"/>
                    </a:p>
                  </p:txBody>
                </p:sp>
              </p:grpSp>
              <p:cxnSp>
                <p:nvCxnSpPr>
                  <p:cNvPr id="83" name="Gerader Verbinder 82">
                    <a:extLst>
                      <a:ext uri="{FF2B5EF4-FFF2-40B4-BE49-F238E27FC236}">
                        <a16:creationId xmlns:a16="http://schemas.microsoft.com/office/drawing/2014/main" id="{2D9710E4-E241-43C9-9D5D-0E834DC8427E}"/>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84" name="Gerader Verbinder 83">
                    <a:extLst>
                      <a:ext uri="{FF2B5EF4-FFF2-40B4-BE49-F238E27FC236}">
                        <a16:creationId xmlns:a16="http://schemas.microsoft.com/office/drawing/2014/main" id="{97DCD760-87F4-4AAE-ACEE-B33BDC597350}"/>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grpSp>
      </p:grpSp>
    </p:spTree>
    <p:extLst>
      <p:ext uri="{BB962C8B-B14F-4D97-AF65-F5344CB8AC3E}">
        <p14:creationId xmlns:p14="http://schemas.microsoft.com/office/powerpoint/2010/main" val="1479383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1" name="Gruppieren 20">
            <a:extLst>
              <a:ext uri="{FF2B5EF4-FFF2-40B4-BE49-F238E27FC236}">
                <a16:creationId xmlns:a16="http://schemas.microsoft.com/office/drawing/2014/main" id="{815DB352-4847-4A4C-9EA0-DED537C4F58A}"/>
              </a:ext>
            </a:extLst>
          </p:cNvPr>
          <p:cNvGrpSpPr/>
          <p:nvPr/>
        </p:nvGrpSpPr>
        <p:grpSpPr>
          <a:xfrm>
            <a:off x="3045097" y="66907"/>
            <a:ext cx="3053806" cy="1531966"/>
            <a:chOff x="5007957" y="343682"/>
            <a:chExt cx="3053806" cy="1531966"/>
          </a:xfrm>
        </p:grpSpPr>
        <p:sp>
          <p:nvSpPr>
            <p:cNvPr id="10" name="Ellipse 9">
              <a:extLst>
                <a:ext uri="{FF2B5EF4-FFF2-40B4-BE49-F238E27FC236}">
                  <a16:creationId xmlns:a16="http://schemas.microsoft.com/office/drawing/2014/main" id="{F7FF88BA-FF2C-492C-BADF-E69AD8BC2AF6}"/>
                </a:ext>
              </a:extLst>
            </p:cNvPr>
            <p:cNvSpPr/>
            <p:nvPr/>
          </p:nvSpPr>
          <p:spPr>
            <a:xfrm>
              <a:off x="5007957" y="675703"/>
              <a:ext cx="3053806" cy="119994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feld 12">
              <a:extLst>
                <a:ext uri="{FF2B5EF4-FFF2-40B4-BE49-F238E27FC236}">
                  <a16:creationId xmlns:a16="http://schemas.microsoft.com/office/drawing/2014/main" id="{A679DF2E-B196-46F8-AAC4-14AC38F8EF22}"/>
                </a:ext>
              </a:extLst>
            </p:cNvPr>
            <p:cNvSpPr txBox="1"/>
            <p:nvPr/>
          </p:nvSpPr>
          <p:spPr>
            <a:xfrm>
              <a:off x="5913610" y="889743"/>
              <a:ext cx="1408585" cy="307777"/>
            </a:xfrm>
            <a:prstGeom prst="rect">
              <a:avLst/>
            </a:prstGeom>
            <a:noFill/>
            <a:ln w="12700"/>
          </p:spPr>
          <p:style>
            <a:lnRef idx="2">
              <a:schemeClr val="dk1"/>
            </a:lnRef>
            <a:fillRef idx="1">
              <a:schemeClr val="lt1"/>
            </a:fillRef>
            <a:effectRef idx="0">
              <a:schemeClr val="dk1"/>
            </a:effectRef>
            <a:fontRef idx="minor">
              <a:schemeClr val="dk1"/>
            </a:fontRef>
          </p:style>
          <p:txBody>
            <a:bodyPr wrap="square" rtlCol="0">
              <a:spAutoFit/>
            </a:bodyPr>
            <a:lstStyle/>
            <a:p>
              <a:r>
                <a:rPr lang="de-DE" sz="1400" dirty="0"/>
                <a:t>Patient Data</a:t>
              </a:r>
              <a:endParaRPr lang="en-GB" sz="1400" dirty="0"/>
            </a:p>
          </p:txBody>
        </p:sp>
        <p:sp>
          <p:nvSpPr>
            <p:cNvPr id="19" name="Textfeld 18">
              <a:extLst>
                <a:ext uri="{FF2B5EF4-FFF2-40B4-BE49-F238E27FC236}">
                  <a16:creationId xmlns:a16="http://schemas.microsoft.com/office/drawing/2014/main" id="{A9713A0A-F3D0-4DFF-96D1-89207F3B06FC}"/>
                </a:ext>
              </a:extLst>
            </p:cNvPr>
            <p:cNvSpPr txBox="1"/>
            <p:nvPr/>
          </p:nvSpPr>
          <p:spPr>
            <a:xfrm>
              <a:off x="5913610" y="1301539"/>
              <a:ext cx="1408585" cy="307777"/>
            </a:xfrm>
            <a:prstGeom prst="rect">
              <a:avLst/>
            </a:prstGeom>
            <a:noFill/>
            <a:ln w="127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de-DE" sz="1400" dirty="0"/>
                <a:t>Label: TLF</a:t>
              </a:r>
              <a:endParaRPr lang="en-GB" sz="1400" dirty="0"/>
            </a:p>
          </p:txBody>
        </p:sp>
        <p:sp>
          <p:nvSpPr>
            <p:cNvPr id="20" name="Textfeld 19">
              <a:extLst>
                <a:ext uri="{FF2B5EF4-FFF2-40B4-BE49-F238E27FC236}">
                  <a16:creationId xmlns:a16="http://schemas.microsoft.com/office/drawing/2014/main" id="{D758B4CE-6A08-41D9-A40D-23F1A88FDFD9}"/>
                </a:ext>
              </a:extLst>
            </p:cNvPr>
            <p:cNvSpPr txBox="1"/>
            <p:nvPr/>
          </p:nvSpPr>
          <p:spPr>
            <a:xfrm>
              <a:off x="6168515" y="343682"/>
              <a:ext cx="1384573" cy="369332"/>
            </a:xfrm>
            <a:prstGeom prst="rect">
              <a:avLst/>
            </a:prstGeom>
            <a:noFill/>
          </p:spPr>
          <p:txBody>
            <a:bodyPr wrap="square" rtlCol="0">
              <a:spAutoFit/>
            </a:bodyPr>
            <a:lstStyle/>
            <a:p>
              <a:r>
                <a:rPr lang="de-DE" dirty="0"/>
                <a:t>Input</a:t>
              </a:r>
              <a:endParaRPr lang="en-GB" dirty="0"/>
            </a:p>
          </p:txBody>
        </p:sp>
      </p:grpSp>
      <p:cxnSp>
        <p:nvCxnSpPr>
          <p:cNvPr id="108" name="Verbinder: gewinkelt 107">
            <a:extLst>
              <a:ext uri="{FF2B5EF4-FFF2-40B4-BE49-F238E27FC236}">
                <a16:creationId xmlns:a16="http://schemas.microsoft.com/office/drawing/2014/main" id="{7056A6D8-CB7B-43F2-94CB-C497E1EA809C}"/>
              </a:ext>
            </a:extLst>
          </p:cNvPr>
          <p:cNvCxnSpPr>
            <a:cxnSpLocks/>
          </p:cNvCxnSpPr>
          <p:nvPr/>
        </p:nvCxnSpPr>
        <p:spPr>
          <a:xfrm>
            <a:off x="5359335" y="1170982"/>
            <a:ext cx="1539153" cy="853687"/>
          </a:xfrm>
          <a:prstGeom prst="bentConnector3">
            <a:avLst>
              <a:gd name="adj1" fmla="val 99904"/>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grpSp>
        <p:nvGrpSpPr>
          <p:cNvPr id="9236" name="Gruppieren 9235">
            <a:extLst>
              <a:ext uri="{FF2B5EF4-FFF2-40B4-BE49-F238E27FC236}">
                <a16:creationId xmlns:a16="http://schemas.microsoft.com/office/drawing/2014/main" id="{8BA2ABF3-29A4-4225-946D-D948324304D8}"/>
              </a:ext>
            </a:extLst>
          </p:cNvPr>
          <p:cNvGrpSpPr/>
          <p:nvPr/>
        </p:nvGrpSpPr>
        <p:grpSpPr>
          <a:xfrm>
            <a:off x="34763" y="1654370"/>
            <a:ext cx="8771402" cy="3066016"/>
            <a:chOff x="234069" y="1762874"/>
            <a:chExt cx="8771402" cy="3066016"/>
          </a:xfrm>
        </p:grpSpPr>
        <p:grpSp>
          <p:nvGrpSpPr>
            <p:cNvPr id="87" name="Gruppieren 86">
              <a:extLst>
                <a:ext uri="{FF2B5EF4-FFF2-40B4-BE49-F238E27FC236}">
                  <a16:creationId xmlns:a16="http://schemas.microsoft.com/office/drawing/2014/main" id="{768ED432-0B04-4071-B78A-F6804E962866}"/>
                </a:ext>
              </a:extLst>
            </p:cNvPr>
            <p:cNvGrpSpPr/>
            <p:nvPr/>
          </p:nvGrpSpPr>
          <p:grpSpPr>
            <a:xfrm>
              <a:off x="4526592" y="2118385"/>
              <a:ext cx="2316005" cy="2710505"/>
              <a:chOff x="6100433" y="2183764"/>
              <a:chExt cx="2316005" cy="2710505"/>
            </a:xfrm>
          </p:grpSpPr>
          <p:sp>
            <p:nvSpPr>
              <p:cNvPr id="35" name="Rechteck 34">
                <a:extLst>
                  <a:ext uri="{FF2B5EF4-FFF2-40B4-BE49-F238E27FC236}">
                    <a16:creationId xmlns:a16="http://schemas.microsoft.com/office/drawing/2014/main" id="{A39763F5-0045-45DF-A8F6-26F9F27DD478}"/>
                  </a:ext>
                </a:extLst>
              </p:cNvPr>
              <p:cNvSpPr/>
              <p:nvPr/>
            </p:nvSpPr>
            <p:spPr>
              <a:xfrm>
                <a:off x="6933325" y="2493822"/>
                <a:ext cx="1350819"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6" name="Textfeld 35">
                <a:extLst>
                  <a:ext uri="{FF2B5EF4-FFF2-40B4-BE49-F238E27FC236}">
                    <a16:creationId xmlns:a16="http://schemas.microsoft.com/office/drawing/2014/main" id="{E5C36A0C-6F53-4994-8363-7274E4D194F3}"/>
                  </a:ext>
                </a:extLst>
              </p:cNvPr>
              <p:cNvSpPr txBox="1"/>
              <p:nvPr/>
            </p:nvSpPr>
            <p:spPr>
              <a:xfrm>
                <a:off x="6810681" y="2183764"/>
                <a:ext cx="1605757" cy="307777"/>
              </a:xfrm>
              <a:prstGeom prst="rect">
                <a:avLst/>
              </a:prstGeom>
              <a:noFill/>
            </p:spPr>
            <p:txBody>
              <a:bodyPr wrap="square" rtlCol="0">
                <a:spAutoFit/>
              </a:bodyPr>
              <a:lstStyle/>
              <a:p>
                <a:r>
                  <a:rPr lang="de-DE" sz="1400" dirty="0"/>
                  <a:t>Decision Matrix </a:t>
                </a:r>
                <a:r>
                  <a:rPr lang="de-DE" sz="1400" b="1" dirty="0"/>
                  <a:t>M</a:t>
                </a:r>
                <a:endParaRPr lang="en-GB" sz="1400" dirty="0"/>
              </a:p>
            </p:txBody>
          </p:sp>
          <p:cxnSp>
            <p:nvCxnSpPr>
              <p:cNvPr id="38" name="Gerader Verbinder 37">
                <a:extLst>
                  <a:ext uri="{FF2B5EF4-FFF2-40B4-BE49-F238E27FC236}">
                    <a16:creationId xmlns:a16="http://schemas.microsoft.com/office/drawing/2014/main" id="{3137F953-274C-4BBB-A8DE-B803DCFFEE48}"/>
                  </a:ext>
                </a:extLst>
              </p:cNvPr>
              <p:cNvCxnSpPr/>
              <p:nvPr/>
            </p:nvCxnSpPr>
            <p:spPr>
              <a:xfrm>
                <a:off x="7172316"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39" name="Gerader Verbinder 38">
                <a:extLst>
                  <a:ext uri="{FF2B5EF4-FFF2-40B4-BE49-F238E27FC236}">
                    <a16:creationId xmlns:a16="http://schemas.microsoft.com/office/drawing/2014/main" id="{A0551399-1B1F-4B77-90AD-9D45223CD271}"/>
                  </a:ext>
                </a:extLst>
              </p:cNvPr>
              <p:cNvCxnSpPr/>
              <p:nvPr/>
            </p:nvCxnSpPr>
            <p:spPr>
              <a:xfrm>
                <a:off x="7418235"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40" name="Gerader Verbinder 39">
                <a:extLst>
                  <a:ext uri="{FF2B5EF4-FFF2-40B4-BE49-F238E27FC236}">
                    <a16:creationId xmlns:a16="http://schemas.microsoft.com/office/drawing/2014/main" id="{7621280D-AE20-4172-822F-6D1674466DA6}"/>
                  </a:ext>
                </a:extLst>
              </p:cNvPr>
              <p:cNvCxnSpPr/>
              <p:nvPr/>
            </p:nvCxnSpPr>
            <p:spPr>
              <a:xfrm>
                <a:off x="8024054" y="2478401"/>
                <a:ext cx="0" cy="2129236"/>
              </a:xfrm>
              <a:prstGeom prst="line">
                <a:avLst/>
              </a:prstGeom>
            </p:spPr>
            <p:style>
              <a:lnRef idx="1">
                <a:schemeClr val="dk1"/>
              </a:lnRef>
              <a:fillRef idx="0">
                <a:schemeClr val="dk1"/>
              </a:fillRef>
              <a:effectRef idx="0">
                <a:schemeClr val="dk1"/>
              </a:effectRef>
              <a:fontRef idx="minor">
                <a:schemeClr val="tx1"/>
              </a:fontRef>
            </p:style>
          </p:cxnSp>
          <p:sp>
            <p:nvSpPr>
              <p:cNvPr id="41" name="Textfeld 40">
                <a:extLst>
                  <a:ext uri="{FF2B5EF4-FFF2-40B4-BE49-F238E27FC236}">
                    <a16:creationId xmlns:a16="http://schemas.microsoft.com/office/drawing/2014/main" id="{E5E8791A-73D6-4770-BD82-83EB89A60471}"/>
                  </a:ext>
                </a:extLst>
              </p:cNvPr>
              <p:cNvSpPr txBox="1"/>
              <p:nvPr/>
            </p:nvSpPr>
            <p:spPr>
              <a:xfrm>
                <a:off x="6819889" y="4597583"/>
                <a:ext cx="467590" cy="292388"/>
              </a:xfrm>
              <a:prstGeom prst="rect">
                <a:avLst/>
              </a:prstGeom>
              <a:noFill/>
            </p:spPr>
            <p:txBody>
              <a:bodyPr wrap="square" rtlCol="0">
                <a:spAutoFit/>
              </a:bodyPr>
              <a:lstStyle/>
              <a:p>
                <a:r>
                  <a:rPr lang="de-DE" sz="1300" dirty="0"/>
                  <a:t>M1</a:t>
                </a:r>
                <a:endParaRPr lang="en-GB" sz="1300" dirty="0"/>
              </a:p>
            </p:txBody>
          </p:sp>
          <p:sp>
            <p:nvSpPr>
              <p:cNvPr id="42" name="Textfeld 41">
                <a:extLst>
                  <a:ext uri="{FF2B5EF4-FFF2-40B4-BE49-F238E27FC236}">
                    <a16:creationId xmlns:a16="http://schemas.microsoft.com/office/drawing/2014/main" id="{B3504183-75AE-4B59-823D-2CBD3375462B}"/>
                  </a:ext>
                </a:extLst>
              </p:cNvPr>
              <p:cNvSpPr txBox="1"/>
              <p:nvPr/>
            </p:nvSpPr>
            <p:spPr>
              <a:xfrm>
                <a:off x="7132482" y="4601881"/>
                <a:ext cx="467590" cy="292388"/>
              </a:xfrm>
              <a:prstGeom prst="rect">
                <a:avLst/>
              </a:prstGeom>
              <a:noFill/>
            </p:spPr>
            <p:txBody>
              <a:bodyPr wrap="square" rtlCol="0">
                <a:spAutoFit/>
              </a:bodyPr>
              <a:lstStyle/>
              <a:p>
                <a:r>
                  <a:rPr lang="de-DE" sz="1300" dirty="0"/>
                  <a:t>M2</a:t>
                </a:r>
                <a:endParaRPr lang="en-GB" sz="1300" dirty="0"/>
              </a:p>
            </p:txBody>
          </p:sp>
          <p:sp>
            <p:nvSpPr>
              <p:cNvPr id="43" name="Textfeld 42">
                <a:extLst>
                  <a:ext uri="{FF2B5EF4-FFF2-40B4-BE49-F238E27FC236}">
                    <a16:creationId xmlns:a16="http://schemas.microsoft.com/office/drawing/2014/main" id="{B30B8060-8CDE-4D30-BDCF-B79AE58A9476}"/>
                  </a:ext>
                </a:extLst>
              </p:cNvPr>
              <p:cNvSpPr txBox="1"/>
              <p:nvPr/>
            </p:nvSpPr>
            <p:spPr>
              <a:xfrm rot="16200000">
                <a:off x="7432001" y="3232484"/>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sp>
            <p:nvSpPr>
              <p:cNvPr id="44" name="Textfeld 43">
                <a:extLst>
                  <a:ext uri="{FF2B5EF4-FFF2-40B4-BE49-F238E27FC236}">
                    <a16:creationId xmlns:a16="http://schemas.microsoft.com/office/drawing/2014/main" id="{DC25EC38-F387-4661-8C3C-3AFD74C7666A}"/>
                  </a:ext>
                </a:extLst>
              </p:cNvPr>
              <p:cNvSpPr txBox="1"/>
              <p:nvPr/>
            </p:nvSpPr>
            <p:spPr>
              <a:xfrm>
                <a:off x="7947310" y="4597583"/>
                <a:ext cx="467590" cy="292388"/>
              </a:xfrm>
              <a:prstGeom prst="rect">
                <a:avLst/>
              </a:prstGeom>
              <a:noFill/>
            </p:spPr>
            <p:txBody>
              <a:bodyPr wrap="square" rtlCol="0">
                <a:spAutoFit/>
              </a:bodyPr>
              <a:lstStyle/>
              <a:p>
                <a:r>
                  <a:rPr lang="de-DE" sz="1300" dirty="0"/>
                  <a:t>M9</a:t>
                </a:r>
                <a:endParaRPr lang="en-GB" sz="1300" dirty="0"/>
              </a:p>
            </p:txBody>
          </p:sp>
          <p:cxnSp>
            <p:nvCxnSpPr>
              <p:cNvPr id="46" name="Gerader Verbinder 45">
                <a:extLst>
                  <a:ext uri="{FF2B5EF4-FFF2-40B4-BE49-F238E27FC236}">
                    <a16:creationId xmlns:a16="http://schemas.microsoft.com/office/drawing/2014/main" id="{756E9292-B9C7-4F9F-B870-B67B682DFB24}"/>
                  </a:ext>
                </a:extLst>
              </p:cNvPr>
              <p:cNvCxnSpPr/>
              <p:nvPr/>
            </p:nvCxnSpPr>
            <p:spPr>
              <a:xfrm>
                <a:off x="6942734" y="2678213"/>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7" name="Gerader Verbinder 46">
                <a:extLst>
                  <a:ext uri="{FF2B5EF4-FFF2-40B4-BE49-F238E27FC236}">
                    <a16:creationId xmlns:a16="http://schemas.microsoft.com/office/drawing/2014/main" id="{C82A27B7-73F3-4E87-8F5A-392B08C5FC09}"/>
                  </a:ext>
                </a:extLst>
              </p:cNvPr>
              <p:cNvCxnSpPr/>
              <p:nvPr/>
            </p:nvCxnSpPr>
            <p:spPr>
              <a:xfrm>
                <a:off x="6933325" y="2892959"/>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8" name="Gerader Verbinder 47">
                <a:extLst>
                  <a:ext uri="{FF2B5EF4-FFF2-40B4-BE49-F238E27FC236}">
                    <a16:creationId xmlns:a16="http://schemas.microsoft.com/office/drawing/2014/main" id="{B47E8EE0-1741-4D4A-A996-F00C808DDED1}"/>
                  </a:ext>
                </a:extLst>
              </p:cNvPr>
              <p:cNvCxnSpPr/>
              <p:nvPr/>
            </p:nvCxnSpPr>
            <p:spPr>
              <a:xfrm>
                <a:off x="6933325" y="4406565"/>
                <a:ext cx="1332000" cy="0"/>
              </a:xfrm>
              <a:prstGeom prst="line">
                <a:avLst/>
              </a:prstGeom>
            </p:spPr>
            <p:style>
              <a:lnRef idx="1">
                <a:schemeClr val="dk1"/>
              </a:lnRef>
              <a:fillRef idx="0">
                <a:schemeClr val="dk1"/>
              </a:fillRef>
              <a:effectRef idx="0">
                <a:schemeClr val="dk1"/>
              </a:effectRef>
              <a:fontRef idx="minor">
                <a:schemeClr val="tx1"/>
              </a:fontRef>
            </p:style>
          </p:cxnSp>
          <p:sp>
            <p:nvSpPr>
              <p:cNvPr id="49" name="Textfeld 48">
                <a:extLst>
                  <a:ext uri="{FF2B5EF4-FFF2-40B4-BE49-F238E27FC236}">
                    <a16:creationId xmlns:a16="http://schemas.microsoft.com/office/drawing/2014/main" id="{FB0D6DE4-C251-4594-8441-CFBA6B9C4C4F}"/>
                  </a:ext>
                </a:extLst>
              </p:cNvPr>
              <p:cNvSpPr txBox="1"/>
              <p:nvPr/>
            </p:nvSpPr>
            <p:spPr>
              <a:xfrm>
                <a:off x="6100433" y="4370282"/>
                <a:ext cx="967867" cy="292388"/>
              </a:xfrm>
              <a:prstGeom prst="rect">
                <a:avLst/>
              </a:prstGeom>
              <a:noFill/>
            </p:spPr>
            <p:txBody>
              <a:bodyPr wrap="square" rtlCol="0">
                <a:spAutoFit/>
              </a:bodyPr>
              <a:lstStyle/>
              <a:p>
                <a:r>
                  <a:rPr lang="de-DE" sz="1300" dirty="0"/>
                  <a:t>Sample n</a:t>
                </a:r>
                <a:endParaRPr lang="en-GB" sz="1300" dirty="0"/>
              </a:p>
            </p:txBody>
          </p:sp>
          <p:sp>
            <p:nvSpPr>
              <p:cNvPr id="50" name="Textfeld 49">
                <a:extLst>
                  <a:ext uri="{FF2B5EF4-FFF2-40B4-BE49-F238E27FC236}">
                    <a16:creationId xmlns:a16="http://schemas.microsoft.com/office/drawing/2014/main" id="{6FDF4301-C809-48A0-8471-D7E8321843DE}"/>
                  </a:ext>
                </a:extLst>
              </p:cNvPr>
              <p:cNvSpPr txBox="1"/>
              <p:nvPr/>
            </p:nvSpPr>
            <p:spPr>
              <a:xfrm>
                <a:off x="6113552" y="2438159"/>
                <a:ext cx="967867" cy="292388"/>
              </a:xfrm>
              <a:prstGeom prst="rect">
                <a:avLst/>
              </a:prstGeom>
              <a:noFill/>
            </p:spPr>
            <p:txBody>
              <a:bodyPr wrap="square" rtlCol="0">
                <a:spAutoFit/>
              </a:bodyPr>
              <a:lstStyle/>
              <a:p>
                <a:r>
                  <a:rPr lang="de-DE" sz="1300" dirty="0"/>
                  <a:t>Sample 1</a:t>
                </a:r>
                <a:endParaRPr lang="en-GB" sz="1300" dirty="0"/>
              </a:p>
            </p:txBody>
          </p:sp>
          <p:sp>
            <p:nvSpPr>
              <p:cNvPr id="51" name="Textfeld 50">
                <a:extLst>
                  <a:ext uri="{FF2B5EF4-FFF2-40B4-BE49-F238E27FC236}">
                    <a16:creationId xmlns:a16="http://schemas.microsoft.com/office/drawing/2014/main" id="{F2491B16-372C-4988-9C9A-5323CF39375F}"/>
                  </a:ext>
                </a:extLst>
              </p:cNvPr>
              <p:cNvSpPr txBox="1"/>
              <p:nvPr/>
            </p:nvSpPr>
            <p:spPr>
              <a:xfrm>
                <a:off x="6403388" y="3159750"/>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grpSp>
        <p:grpSp>
          <p:nvGrpSpPr>
            <p:cNvPr id="75" name="Gruppieren 74">
              <a:extLst>
                <a:ext uri="{FF2B5EF4-FFF2-40B4-BE49-F238E27FC236}">
                  <a16:creationId xmlns:a16="http://schemas.microsoft.com/office/drawing/2014/main" id="{8DA63615-6B48-412A-9665-B2C714348D14}"/>
                </a:ext>
              </a:extLst>
            </p:cNvPr>
            <p:cNvGrpSpPr/>
            <p:nvPr/>
          </p:nvGrpSpPr>
          <p:grpSpPr>
            <a:xfrm>
              <a:off x="234069" y="1762874"/>
              <a:ext cx="4337932" cy="2689356"/>
              <a:chOff x="440335" y="2292859"/>
              <a:chExt cx="4337932" cy="2689356"/>
            </a:xfrm>
          </p:grpSpPr>
          <p:sp>
            <p:nvSpPr>
              <p:cNvPr id="5" name="Textfeld 4">
                <a:extLst>
                  <a:ext uri="{FF2B5EF4-FFF2-40B4-BE49-F238E27FC236}">
                    <a16:creationId xmlns:a16="http://schemas.microsoft.com/office/drawing/2014/main" id="{05881590-A339-42B4-A521-70C7A8CD4201}"/>
                  </a:ext>
                </a:extLst>
              </p:cNvPr>
              <p:cNvSpPr txBox="1"/>
              <p:nvPr/>
            </p:nvSpPr>
            <p:spPr>
              <a:xfrm>
                <a:off x="440335" y="3074000"/>
                <a:ext cx="1550484" cy="19082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de-DE" sz="1000" dirty="0"/>
              </a:p>
              <a:p>
                <a:pPr algn="ctr"/>
                <a:endParaRPr lang="de-DE" sz="1000" dirty="0"/>
              </a:p>
              <a:p>
                <a:pPr algn="ctr"/>
                <a:endParaRPr lang="de-DE" sz="1000" dirty="0"/>
              </a:p>
              <a:p>
                <a:pPr algn="ctr"/>
                <a:endParaRPr lang="de-DE" sz="1000" dirty="0"/>
              </a:p>
              <a:p>
                <a:pPr algn="ctr"/>
                <a:endParaRPr lang="de-DE" sz="1000" dirty="0"/>
              </a:p>
              <a:p>
                <a:pPr algn="ctr"/>
                <a:r>
                  <a:rPr lang="de-DE" dirty="0"/>
                  <a:t>TLF_Pipeline</a:t>
                </a:r>
              </a:p>
              <a:p>
                <a:pPr algn="ctr"/>
                <a:endParaRPr lang="de-DE" sz="1000" dirty="0"/>
              </a:p>
              <a:p>
                <a:pPr algn="ctr"/>
                <a:endParaRPr lang="de-DE" sz="1000" dirty="0"/>
              </a:p>
              <a:p>
                <a:pPr algn="ctr"/>
                <a:endParaRPr lang="de-DE" sz="1000" dirty="0"/>
              </a:p>
              <a:p>
                <a:pPr algn="ctr"/>
                <a:endParaRPr lang="de-DE" sz="1000" dirty="0"/>
              </a:p>
              <a:p>
                <a:pPr algn="ctr"/>
                <a:endParaRPr lang="de-DE" sz="1000" dirty="0"/>
              </a:p>
            </p:txBody>
          </p:sp>
          <p:cxnSp>
            <p:nvCxnSpPr>
              <p:cNvPr id="37" name="Verbinder: gewinkelt 36">
                <a:extLst>
                  <a:ext uri="{FF2B5EF4-FFF2-40B4-BE49-F238E27FC236}">
                    <a16:creationId xmlns:a16="http://schemas.microsoft.com/office/drawing/2014/main" id="{FD57BC27-E81F-4210-8DE3-6293BAF3ED06}"/>
                  </a:ext>
                </a:extLst>
              </p:cNvPr>
              <p:cNvCxnSpPr>
                <a:cxnSpLocks/>
                <a:stCxn id="10" idx="4"/>
                <a:endCxn id="5" idx="0"/>
              </p:cNvCxnSpPr>
              <p:nvPr/>
            </p:nvCxnSpPr>
            <p:spPr>
              <a:xfrm rot="5400000">
                <a:off x="2606352" y="902085"/>
                <a:ext cx="781141" cy="3562689"/>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grpSp>
        <p:grpSp>
          <p:nvGrpSpPr>
            <p:cNvPr id="106" name="Gruppieren 105">
              <a:extLst>
                <a:ext uri="{FF2B5EF4-FFF2-40B4-BE49-F238E27FC236}">
                  <a16:creationId xmlns:a16="http://schemas.microsoft.com/office/drawing/2014/main" id="{2451D3FA-3674-4F42-8BC9-12CECEC6A466}"/>
                </a:ext>
              </a:extLst>
            </p:cNvPr>
            <p:cNvGrpSpPr/>
            <p:nvPr/>
          </p:nvGrpSpPr>
          <p:grpSpPr>
            <a:xfrm>
              <a:off x="1779310" y="2473417"/>
              <a:ext cx="2833757" cy="2102234"/>
              <a:chOff x="2032967" y="2982924"/>
              <a:chExt cx="2833757" cy="2102234"/>
            </a:xfrm>
          </p:grpSpPr>
          <p:grpSp>
            <p:nvGrpSpPr>
              <p:cNvPr id="105" name="Gruppieren 104">
                <a:extLst>
                  <a:ext uri="{FF2B5EF4-FFF2-40B4-BE49-F238E27FC236}">
                    <a16:creationId xmlns:a16="http://schemas.microsoft.com/office/drawing/2014/main" id="{1650E044-7AD0-4D76-8347-C761173E3FAD}"/>
                  </a:ext>
                </a:extLst>
              </p:cNvPr>
              <p:cNvGrpSpPr/>
              <p:nvPr/>
            </p:nvGrpSpPr>
            <p:grpSpPr>
              <a:xfrm>
                <a:off x="2032967" y="2982924"/>
                <a:ext cx="2437595" cy="2102234"/>
                <a:chOff x="2032967" y="2982924"/>
                <a:chExt cx="2437595" cy="2102234"/>
              </a:xfrm>
            </p:grpSpPr>
            <p:cxnSp>
              <p:nvCxnSpPr>
                <p:cNvPr id="11" name="Gerade Verbindung mit Pfeil 10">
                  <a:extLst>
                    <a:ext uri="{FF2B5EF4-FFF2-40B4-BE49-F238E27FC236}">
                      <a16:creationId xmlns:a16="http://schemas.microsoft.com/office/drawing/2014/main" id="{68CEE75B-86E5-4792-984B-1A640378A7DB}"/>
                    </a:ext>
                  </a:extLst>
                </p:cNvPr>
                <p:cNvCxnSpPr>
                  <a:cxnSpLocks/>
                  <a:endCxn id="16" idx="1"/>
                </p:cNvCxnSpPr>
                <p:nvPr/>
              </p:nvCxnSpPr>
              <p:spPr>
                <a:xfrm>
                  <a:off x="2032967" y="3234052"/>
                  <a:ext cx="394852"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a:extLst>
                    <a:ext uri="{FF2B5EF4-FFF2-40B4-BE49-F238E27FC236}">
                      <a16:creationId xmlns:a16="http://schemas.microsoft.com/office/drawing/2014/main" id="{F55E7032-AB17-4BFA-95C2-0776617B9C4F}"/>
                    </a:ext>
                  </a:extLst>
                </p:cNvPr>
                <p:cNvCxnSpPr>
                  <a:cxnSpLocks/>
                  <a:endCxn id="17" idx="1"/>
                </p:cNvCxnSpPr>
                <p:nvPr/>
              </p:nvCxnSpPr>
              <p:spPr>
                <a:xfrm>
                  <a:off x="2036754" y="3820466"/>
                  <a:ext cx="394853" cy="13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 name="Gerade Verbindung mit Pfeil 14">
                  <a:extLst>
                    <a:ext uri="{FF2B5EF4-FFF2-40B4-BE49-F238E27FC236}">
                      <a16:creationId xmlns:a16="http://schemas.microsoft.com/office/drawing/2014/main" id="{98941EC1-647F-4D35-A6E1-60A1455D42F5}"/>
                    </a:ext>
                  </a:extLst>
                </p:cNvPr>
                <p:cNvCxnSpPr>
                  <a:cxnSpLocks/>
                  <a:endCxn id="18" idx="1"/>
                </p:cNvCxnSpPr>
                <p:nvPr/>
              </p:nvCxnSpPr>
              <p:spPr>
                <a:xfrm>
                  <a:off x="2033191" y="4828247"/>
                  <a:ext cx="400756" cy="578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 name="Rechteck 15">
                  <a:extLst>
                    <a:ext uri="{FF2B5EF4-FFF2-40B4-BE49-F238E27FC236}">
                      <a16:creationId xmlns:a16="http://schemas.microsoft.com/office/drawing/2014/main" id="{F80272A6-D326-4C0A-BFF8-C7ACA95E5437}"/>
                    </a:ext>
                  </a:extLst>
                </p:cNvPr>
                <p:cNvSpPr/>
                <p:nvPr/>
              </p:nvSpPr>
              <p:spPr>
                <a:xfrm>
                  <a:off x="2427819" y="2982924"/>
                  <a:ext cx="2036617" cy="502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clf_1 (M1)</a:t>
                  </a:r>
                  <a:endParaRPr lang="en-GB" sz="1300" dirty="0">
                    <a:solidFill>
                      <a:schemeClr val="tx1"/>
                    </a:solidFill>
                  </a:endParaRPr>
                </a:p>
              </p:txBody>
            </p:sp>
            <p:sp>
              <p:nvSpPr>
                <p:cNvPr id="17" name="Rechteck 16">
                  <a:extLst>
                    <a:ext uri="{FF2B5EF4-FFF2-40B4-BE49-F238E27FC236}">
                      <a16:creationId xmlns:a16="http://schemas.microsoft.com/office/drawing/2014/main" id="{692E437A-47AB-4831-BD37-3C777F1C3BC3}"/>
                    </a:ext>
                  </a:extLst>
                </p:cNvPr>
                <p:cNvSpPr/>
                <p:nvPr/>
              </p:nvSpPr>
              <p:spPr>
                <a:xfrm>
                  <a:off x="2431607" y="3569469"/>
                  <a:ext cx="2036616"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clf_2 (M2)</a:t>
                  </a:r>
                  <a:endParaRPr lang="en-GB" sz="1300" dirty="0">
                    <a:solidFill>
                      <a:schemeClr val="tx1"/>
                    </a:solidFill>
                  </a:endParaRPr>
                </a:p>
              </p:txBody>
            </p:sp>
            <p:sp>
              <p:nvSpPr>
                <p:cNvPr id="18" name="Rechteck 17">
                  <a:extLst>
                    <a:ext uri="{FF2B5EF4-FFF2-40B4-BE49-F238E27FC236}">
                      <a16:creationId xmlns:a16="http://schemas.microsoft.com/office/drawing/2014/main" id="{0E6DDC18-13E6-486C-A77F-E75033054FDD}"/>
                    </a:ext>
                  </a:extLst>
                </p:cNvPr>
                <p:cNvSpPr/>
                <p:nvPr/>
              </p:nvSpPr>
              <p:spPr>
                <a:xfrm>
                  <a:off x="2433947" y="4582899"/>
                  <a:ext cx="2036615"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clf_9 (M9)</a:t>
                  </a:r>
                  <a:endParaRPr lang="en-GB" sz="1300" dirty="0">
                    <a:solidFill>
                      <a:schemeClr val="tx1"/>
                    </a:solidFill>
                  </a:endParaRPr>
                </a:p>
              </p:txBody>
            </p:sp>
            <p:sp>
              <p:nvSpPr>
                <p:cNvPr id="28" name="Textfeld 27">
                  <a:extLst>
                    <a:ext uri="{FF2B5EF4-FFF2-40B4-BE49-F238E27FC236}">
                      <a16:creationId xmlns:a16="http://schemas.microsoft.com/office/drawing/2014/main" id="{71B5BB74-E88E-44DD-8202-D70A4EB17AED}"/>
                    </a:ext>
                  </a:extLst>
                </p:cNvPr>
                <p:cNvSpPr txBox="1"/>
                <p:nvPr/>
              </p:nvSpPr>
              <p:spPr>
                <a:xfrm>
                  <a:off x="3356407" y="4012473"/>
                  <a:ext cx="467591" cy="600164"/>
                </a:xfrm>
                <a:prstGeom prst="rect">
                  <a:avLst/>
                </a:prstGeom>
                <a:noFill/>
              </p:spPr>
              <p:txBody>
                <a:bodyPr wrap="square" rtlCol="0">
                  <a:spAutoFit/>
                </a:bodyPr>
                <a:lstStyle/>
                <a:p>
                  <a:r>
                    <a:rPr lang="de-DE" sz="1100" b="1" dirty="0">
                      <a:latin typeface="Aharoni" panose="02010803020104030203" pitchFamily="2" charset="-79"/>
                      <a:cs typeface="Aharoni" panose="02010803020104030203" pitchFamily="2" charset="-79"/>
                    </a:rPr>
                    <a:t>.</a:t>
                  </a:r>
                </a:p>
                <a:p>
                  <a:r>
                    <a:rPr lang="de-DE" sz="1100" b="1" dirty="0">
                      <a:latin typeface="Aharoni" panose="02010803020104030203" pitchFamily="2" charset="-79"/>
                      <a:cs typeface="Aharoni" panose="02010803020104030203" pitchFamily="2" charset="-79"/>
                    </a:rPr>
                    <a:t>.</a:t>
                  </a:r>
                </a:p>
                <a:p>
                  <a:r>
                    <a:rPr lang="de-DE" sz="1100" b="1" dirty="0">
                      <a:latin typeface="Aharoni" panose="02010803020104030203" pitchFamily="2" charset="-79"/>
                      <a:cs typeface="Aharoni" panose="02010803020104030203" pitchFamily="2" charset="-79"/>
                    </a:rPr>
                    <a:t>.</a:t>
                  </a:r>
                  <a:endParaRPr lang="en-GB" sz="1100" b="1" dirty="0">
                    <a:latin typeface="Aharoni" panose="02010803020104030203" pitchFamily="2" charset="-79"/>
                    <a:cs typeface="Aharoni" panose="02010803020104030203" pitchFamily="2" charset="-79"/>
                  </a:endParaRPr>
                </a:p>
              </p:txBody>
            </p:sp>
          </p:grpSp>
          <p:cxnSp>
            <p:nvCxnSpPr>
              <p:cNvPr id="92" name="Gerade Verbindung mit Pfeil 91">
                <a:extLst>
                  <a:ext uri="{FF2B5EF4-FFF2-40B4-BE49-F238E27FC236}">
                    <a16:creationId xmlns:a16="http://schemas.microsoft.com/office/drawing/2014/main" id="{B6795D37-3175-479B-AF62-4833DD0ACD7B}"/>
                  </a:ext>
                </a:extLst>
              </p:cNvPr>
              <p:cNvCxnSpPr>
                <a:cxnSpLocks/>
              </p:cNvCxnSpPr>
              <p:nvPr/>
            </p:nvCxnSpPr>
            <p:spPr>
              <a:xfrm>
                <a:off x="4470724" y="3209018"/>
                <a:ext cx="396000"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3" name="Gerade Verbindung mit Pfeil 92">
                <a:extLst>
                  <a:ext uri="{FF2B5EF4-FFF2-40B4-BE49-F238E27FC236}">
                    <a16:creationId xmlns:a16="http://schemas.microsoft.com/office/drawing/2014/main" id="{1B438E00-4CEF-4100-B467-123914BB4190}"/>
                  </a:ext>
                </a:extLst>
              </p:cNvPr>
              <p:cNvCxnSpPr>
                <a:cxnSpLocks/>
              </p:cNvCxnSpPr>
              <p:nvPr/>
            </p:nvCxnSpPr>
            <p:spPr>
              <a:xfrm>
                <a:off x="4470724" y="3820466"/>
                <a:ext cx="396000" cy="13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4" name="Gerade Verbindung mit Pfeil 93">
                <a:extLst>
                  <a:ext uri="{FF2B5EF4-FFF2-40B4-BE49-F238E27FC236}">
                    <a16:creationId xmlns:a16="http://schemas.microsoft.com/office/drawing/2014/main" id="{7A03FAEC-F12C-4C04-92B9-0CF178493A0C}"/>
                  </a:ext>
                </a:extLst>
              </p:cNvPr>
              <p:cNvCxnSpPr>
                <a:cxnSpLocks/>
              </p:cNvCxnSpPr>
              <p:nvPr/>
            </p:nvCxnSpPr>
            <p:spPr>
              <a:xfrm>
                <a:off x="4470724" y="4828247"/>
                <a:ext cx="396000"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grpSp>
          <p:nvGrpSpPr>
            <p:cNvPr id="9220" name="Gruppieren 9219">
              <a:extLst>
                <a:ext uri="{FF2B5EF4-FFF2-40B4-BE49-F238E27FC236}">
                  <a16:creationId xmlns:a16="http://schemas.microsoft.com/office/drawing/2014/main" id="{19D56E99-620F-4826-AED0-9E295F70310B}"/>
                </a:ext>
              </a:extLst>
            </p:cNvPr>
            <p:cNvGrpSpPr/>
            <p:nvPr/>
          </p:nvGrpSpPr>
          <p:grpSpPr>
            <a:xfrm>
              <a:off x="6764391" y="2112507"/>
              <a:ext cx="2241080" cy="2522975"/>
              <a:chOff x="6745315" y="2646290"/>
              <a:chExt cx="2241080" cy="2522975"/>
            </a:xfrm>
          </p:grpSpPr>
          <p:grpSp>
            <p:nvGrpSpPr>
              <p:cNvPr id="121" name="Gruppieren 120">
                <a:extLst>
                  <a:ext uri="{FF2B5EF4-FFF2-40B4-BE49-F238E27FC236}">
                    <a16:creationId xmlns:a16="http://schemas.microsoft.com/office/drawing/2014/main" id="{7F8E007D-563F-4EBC-BE2E-F69DD46FE2A4}"/>
                  </a:ext>
                </a:extLst>
              </p:cNvPr>
              <p:cNvGrpSpPr/>
              <p:nvPr/>
            </p:nvGrpSpPr>
            <p:grpSpPr>
              <a:xfrm>
                <a:off x="8189991" y="2646290"/>
                <a:ext cx="796404" cy="2441958"/>
                <a:chOff x="8215261" y="2182587"/>
                <a:chExt cx="796404" cy="2441958"/>
              </a:xfrm>
            </p:grpSpPr>
            <p:sp>
              <p:nvSpPr>
                <p:cNvPr id="122" name="Textfeld 121">
                  <a:extLst>
                    <a:ext uri="{FF2B5EF4-FFF2-40B4-BE49-F238E27FC236}">
                      <a16:creationId xmlns:a16="http://schemas.microsoft.com/office/drawing/2014/main" id="{F8F2B0D0-A657-4090-99AA-96CE355B1FCD}"/>
                    </a:ext>
                  </a:extLst>
                </p:cNvPr>
                <p:cNvSpPr txBox="1"/>
                <p:nvPr/>
              </p:nvSpPr>
              <p:spPr>
                <a:xfrm>
                  <a:off x="8215261" y="2182587"/>
                  <a:ext cx="796404" cy="307777"/>
                </a:xfrm>
                <a:prstGeom prst="rect">
                  <a:avLst/>
                </a:prstGeom>
                <a:noFill/>
              </p:spPr>
              <p:txBody>
                <a:bodyPr wrap="square" rtlCol="0">
                  <a:spAutoFit/>
                </a:bodyPr>
                <a:lstStyle/>
                <a:p>
                  <a:r>
                    <a:rPr lang="de-DE" sz="1400" dirty="0"/>
                    <a:t>GT</a:t>
                  </a:r>
                  <a:r>
                    <a:rPr lang="de-DE" sz="1400" baseline="-25000" dirty="0"/>
                    <a:t>conf</a:t>
                  </a:r>
                  <a:endParaRPr lang="en-GB" sz="1400" dirty="0"/>
                </a:p>
              </p:txBody>
            </p:sp>
            <p:grpSp>
              <p:nvGrpSpPr>
                <p:cNvPr id="123" name="Gruppieren 122">
                  <a:extLst>
                    <a:ext uri="{FF2B5EF4-FFF2-40B4-BE49-F238E27FC236}">
                      <a16:creationId xmlns:a16="http://schemas.microsoft.com/office/drawing/2014/main" id="{ED2F669F-EFC5-4787-A1E1-FE78A50FBAEC}"/>
                    </a:ext>
                  </a:extLst>
                </p:cNvPr>
                <p:cNvGrpSpPr/>
                <p:nvPr/>
              </p:nvGrpSpPr>
              <p:grpSpPr>
                <a:xfrm>
                  <a:off x="8399858" y="2465953"/>
                  <a:ext cx="274553" cy="2158592"/>
                  <a:chOff x="8399858" y="2456717"/>
                  <a:chExt cx="274553" cy="2158592"/>
                </a:xfrm>
              </p:grpSpPr>
              <p:grpSp>
                <p:nvGrpSpPr>
                  <p:cNvPr id="124" name="Gruppieren 123">
                    <a:extLst>
                      <a:ext uri="{FF2B5EF4-FFF2-40B4-BE49-F238E27FC236}">
                        <a16:creationId xmlns:a16="http://schemas.microsoft.com/office/drawing/2014/main" id="{D07493D9-280A-40AA-BA43-0316E47433DD}"/>
                      </a:ext>
                    </a:extLst>
                  </p:cNvPr>
                  <p:cNvGrpSpPr/>
                  <p:nvPr/>
                </p:nvGrpSpPr>
                <p:grpSpPr>
                  <a:xfrm>
                    <a:off x="8399858" y="2456717"/>
                    <a:ext cx="274553" cy="2158592"/>
                    <a:chOff x="8399858" y="2456717"/>
                    <a:chExt cx="274553" cy="2158592"/>
                  </a:xfrm>
                </p:grpSpPr>
                <p:sp>
                  <p:nvSpPr>
                    <p:cNvPr id="127" name="Rechteck 126">
                      <a:extLst>
                        <a:ext uri="{FF2B5EF4-FFF2-40B4-BE49-F238E27FC236}">
                          <a16:creationId xmlns:a16="http://schemas.microsoft.com/office/drawing/2014/main" id="{247DDC6B-2EB4-40F8-BFAC-867C8DA053FA}"/>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128" name="Gerader Verbinder 127">
                      <a:extLst>
                        <a:ext uri="{FF2B5EF4-FFF2-40B4-BE49-F238E27FC236}">
                          <a16:creationId xmlns:a16="http://schemas.microsoft.com/office/drawing/2014/main" id="{801FCA10-5DC0-41A7-A4C8-19998FD52813}"/>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129" name="Textfeld 128">
                      <a:extLst>
                        <a:ext uri="{FF2B5EF4-FFF2-40B4-BE49-F238E27FC236}">
                          <a16:creationId xmlns:a16="http://schemas.microsoft.com/office/drawing/2014/main" id="{49F7963B-8EF9-419A-9F82-00C2C79FE0F2}"/>
                        </a:ext>
                      </a:extLst>
                    </p:cNvPr>
                    <p:cNvSpPr txBox="1"/>
                    <p:nvPr/>
                  </p:nvSpPr>
                  <p:spPr>
                    <a:xfrm>
                      <a:off x="8404785" y="2456717"/>
                      <a:ext cx="269626" cy="276999"/>
                    </a:xfrm>
                    <a:prstGeom prst="rect">
                      <a:avLst/>
                    </a:prstGeom>
                    <a:noFill/>
                  </p:spPr>
                  <p:txBody>
                    <a:bodyPr wrap="none" rtlCol="0">
                      <a:spAutoFit/>
                    </a:bodyPr>
                    <a:lstStyle/>
                    <a:p>
                      <a:pPr algn="ctr"/>
                      <a:r>
                        <a:rPr lang="de-DE" sz="1200" dirty="0"/>
                        <a:t>1</a:t>
                      </a:r>
                      <a:endParaRPr lang="en-GB" sz="1200" dirty="0"/>
                    </a:p>
                  </p:txBody>
                </p:sp>
                <p:sp>
                  <p:nvSpPr>
                    <p:cNvPr id="130" name="Textfeld 129">
                      <a:extLst>
                        <a:ext uri="{FF2B5EF4-FFF2-40B4-BE49-F238E27FC236}">
                          <a16:creationId xmlns:a16="http://schemas.microsoft.com/office/drawing/2014/main" id="{53515F7A-EF17-4E72-88A1-B4531235A652}"/>
                        </a:ext>
                      </a:extLst>
                    </p:cNvPr>
                    <p:cNvSpPr txBox="1"/>
                    <p:nvPr/>
                  </p:nvSpPr>
                  <p:spPr>
                    <a:xfrm>
                      <a:off x="8399858" y="2675730"/>
                      <a:ext cx="269626" cy="276999"/>
                    </a:xfrm>
                    <a:prstGeom prst="rect">
                      <a:avLst/>
                    </a:prstGeom>
                    <a:noFill/>
                  </p:spPr>
                  <p:txBody>
                    <a:bodyPr wrap="none" rtlCol="0">
                      <a:spAutoFit/>
                    </a:bodyPr>
                    <a:lstStyle/>
                    <a:p>
                      <a:pPr algn="ctr"/>
                      <a:r>
                        <a:rPr lang="de-DE" sz="1200" dirty="0"/>
                        <a:t>0</a:t>
                      </a:r>
                      <a:endParaRPr lang="en-GB" sz="1200" dirty="0"/>
                    </a:p>
                  </p:txBody>
                </p:sp>
              </p:grpSp>
              <p:cxnSp>
                <p:nvCxnSpPr>
                  <p:cNvPr id="125" name="Gerader Verbinder 124">
                    <a:extLst>
                      <a:ext uri="{FF2B5EF4-FFF2-40B4-BE49-F238E27FC236}">
                        <a16:creationId xmlns:a16="http://schemas.microsoft.com/office/drawing/2014/main" id="{23370C75-DFE1-43A6-9913-DB679DB2A1C0}"/>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126" name="Gerader Verbinder 125">
                    <a:extLst>
                      <a:ext uri="{FF2B5EF4-FFF2-40B4-BE49-F238E27FC236}">
                        <a16:creationId xmlns:a16="http://schemas.microsoft.com/office/drawing/2014/main" id="{0D294087-5698-48A1-80DA-D7AA63FFF001}"/>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9219" name="Gruppieren 9218">
                <a:extLst>
                  <a:ext uri="{FF2B5EF4-FFF2-40B4-BE49-F238E27FC236}">
                    <a16:creationId xmlns:a16="http://schemas.microsoft.com/office/drawing/2014/main" id="{FC414A59-580B-48D1-BCEE-9AB1217E848E}"/>
                  </a:ext>
                </a:extLst>
              </p:cNvPr>
              <p:cNvGrpSpPr/>
              <p:nvPr/>
            </p:nvGrpSpPr>
            <p:grpSpPr>
              <a:xfrm>
                <a:off x="6745315" y="2652168"/>
                <a:ext cx="1257638" cy="2517097"/>
                <a:chOff x="6745315" y="2652168"/>
                <a:chExt cx="1257638" cy="2517097"/>
              </a:xfrm>
            </p:grpSpPr>
            <p:pic>
              <p:nvPicPr>
                <p:cNvPr id="9218" name="Picture 2">
                  <a:extLst>
                    <a:ext uri="{FF2B5EF4-FFF2-40B4-BE49-F238E27FC236}">
                      <a16:creationId xmlns:a16="http://schemas.microsoft.com/office/drawing/2014/main" id="{150E40B9-9DEA-44DE-8CC8-05920C8B9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9076" y="3861684"/>
                  <a:ext cx="464810" cy="232405"/>
                </a:xfrm>
                <a:prstGeom prst="rect">
                  <a:avLst/>
                </a:prstGeom>
                <a:noFill/>
                <a:extLst>
                  <a:ext uri="{909E8E84-426E-40DD-AFC4-6F175D3DCCD1}">
                    <a14:hiddenFill xmlns:a14="http://schemas.microsoft.com/office/drawing/2010/main">
                      <a:solidFill>
                        <a:srgbClr val="FFFFFF"/>
                      </a:solidFill>
                    </a14:hiddenFill>
                  </a:ext>
                </a:extLst>
              </p:spPr>
            </p:pic>
            <p:grpSp>
              <p:nvGrpSpPr>
                <p:cNvPr id="86" name="Gruppieren 85">
                  <a:extLst>
                    <a:ext uri="{FF2B5EF4-FFF2-40B4-BE49-F238E27FC236}">
                      <a16:creationId xmlns:a16="http://schemas.microsoft.com/office/drawing/2014/main" id="{4318EFA8-E2B8-4055-9212-0172CDE59979}"/>
                    </a:ext>
                  </a:extLst>
                </p:cNvPr>
                <p:cNvGrpSpPr/>
                <p:nvPr/>
              </p:nvGrpSpPr>
              <p:grpSpPr>
                <a:xfrm>
                  <a:off x="6745315" y="2676153"/>
                  <a:ext cx="897020" cy="2418617"/>
                  <a:chOff x="8213460" y="2205928"/>
                  <a:chExt cx="897020" cy="2418617"/>
                </a:xfrm>
              </p:grpSpPr>
              <p:sp>
                <p:nvSpPr>
                  <p:cNvPr id="53" name="Textfeld 52">
                    <a:extLst>
                      <a:ext uri="{FF2B5EF4-FFF2-40B4-BE49-F238E27FC236}">
                        <a16:creationId xmlns:a16="http://schemas.microsoft.com/office/drawing/2014/main" id="{D78B7A90-AA9A-46F9-992D-1625C97A382B}"/>
                      </a:ext>
                    </a:extLst>
                  </p:cNvPr>
                  <p:cNvSpPr txBox="1"/>
                  <p:nvPr/>
                </p:nvSpPr>
                <p:spPr>
                  <a:xfrm>
                    <a:off x="8213460" y="2205928"/>
                    <a:ext cx="897020" cy="523220"/>
                  </a:xfrm>
                  <a:prstGeom prst="rect">
                    <a:avLst/>
                  </a:prstGeom>
                  <a:noFill/>
                </p:spPr>
                <p:txBody>
                  <a:bodyPr wrap="square" rtlCol="0">
                    <a:spAutoFit/>
                  </a:bodyPr>
                  <a:lstStyle/>
                  <a:p>
                    <a:r>
                      <a:rPr lang="de-DE" sz="1400" dirty="0"/>
                      <a:t>GT</a:t>
                    </a:r>
                    <a:r>
                      <a:rPr lang="de-DE" sz="1400" baseline="-25000" dirty="0"/>
                      <a:t>TLF</a:t>
                    </a:r>
                    <a:endParaRPr lang="en-GB" sz="1400" dirty="0"/>
                  </a:p>
                  <a:p>
                    <a:pPr algn="ctr"/>
                    <a:endParaRPr lang="en-GB" sz="1400" b="1" dirty="0"/>
                  </a:p>
                </p:txBody>
              </p:sp>
              <p:grpSp>
                <p:nvGrpSpPr>
                  <p:cNvPr id="85" name="Gruppieren 84">
                    <a:extLst>
                      <a:ext uri="{FF2B5EF4-FFF2-40B4-BE49-F238E27FC236}">
                        <a16:creationId xmlns:a16="http://schemas.microsoft.com/office/drawing/2014/main" id="{C888CF53-78E5-4DA3-A9C3-BD53AD12426B}"/>
                      </a:ext>
                    </a:extLst>
                  </p:cNvPr>
                  <p:cNvGrpSpPr/>
                  <p:nvPr/>
                </p:nvGrpSpPr>
                <p:grpSpPr>
                  <a:xfrm>
                    <a:off x="8395641" y="2465953"/>
                    <a:ext cx="273843" cy="2158592"/>
                    <a:chOff x="8395641" y="2456717"/>
                    <a:chExt cx="273843" cy="2158592"/>
                  </a:xfrm>
                </p:grpSpPr>
                <p:grpSp>
                  <p:nvGrpSpPr>
                    <p:cNvPr id="81" name="Gruppieren 80">
                      <a:extLst>
                        <a:ext uri="{FF2B5EF4-FFF2-40B4-BE49-F238E27FC236}">
                          <a16:creationId xmlns:a16="http://schemas.microsoft.com/office/drawing/2014/main" id="{563E98F6-DAE5-4C80-97F2-A50E5928B45A}"/>
                        </a:ext>
                      </a:extLst>
                    </p:cNvPr>
                    <p:cNvGrpSpPr/>
                    <p:nvPr/>
                  </p:nvGrpSpPr>
                  <p:grpSpPr>
                    <a:xfrm>
                      <a:off x="8395641" y="2456717"/>
                      <a:ext cx="273843" cy="2158592"/>
                      <a:chOff x="8395641" y="2456717"/>
                      <a:chExt cx="273843" cy="2158592"/>
                    </a:xfrm>
                  </p:grpSpPr>
                  <p:sp>
                    <p:nvSpPr>
                      <p:cNvPr id="52" name="Rechteck 51">
                        <a:extLst>
                          <a:ext uri="{FF2B5EF4-FFF2-40B4-BE49-F238E27FC236}">
                            <a16:creationId xmlns:a16="http://schemas.microsoft.com/office/drawing/2014/main" id="{1F9C6484-4038-41AF-9DB1-AAB002DDBC0C}"/>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57" name="Gerader Verbinder 56">
                        <a:extLst>
                          <a:ext uri="{FF2B5EF4-FFF2-40B4-BE49-F238E27FC236}">
                            <a16:creationId xmlns:a16="http://schemas.microsoft.com/office/drawing/2014/main" id="{A2D69F51-5D91-4300-9001-2781C7D306A6}"/>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58" name="Textfeld 57">
                        <a:extLst>
                          <a:ext uri="{FF2B5EF4-FFF2-40B4-BE49-F238E27FC236}">
                            <a16:creationId xmlns:a16="http://schemas.microsoft.com/office/drawing/2014/main" id="{7E30E435-9134-4213-9836-E8D8B16FBD0F}"/>
                          </a:ext>
                        </a:extLst>
                      </p:cNvPr>
                      <p:cNvSpPr txBox="1"/>
                      <p:nvPr/>
                    </p:nvSpPr>
                    <p:spPr>
                      <a:xfrm>
                        <a:off x="8395641" y="2456717"/>
                        <a:ext cx="269626" cy="276999"/>
                      </a:xfrm>
                      <a:prstGeom prst="rect">
                        <a:avLst/>
                      </a:prstGeom>
                      <a:noFill/>
                    </p:spPr>
                    <p:txBody>
                      <a:bodyPr wrap="none" rtlCol="0">
                        <a:spAutoFit/>
                      </a:bodyPr>
                      <a:lstStyle/>
                      <a:p>
                        <a:pPr algn="ctr"/>
                        <a:r>
                          <a:rPr lang="de-DE" sz="1200" dirty="0"/>
                          <a:t>1</a:t>
                        </a:r>
                        <a:endParaRPr lang="en-GB" sz="1200" dirty="0"/>
                      </a:p>
                    </p:txBody>
                  </p:sp>
                  <p:sp>
                    <p:nvSpPr>
                      <p:cNvPr id="59" name="Textfeld 58">
                        <a:extLst>
                          <a:ext uri="{FF2B5EF4-FFF2-40B4-BE49-F238E27FC236}">
                            <a16:creationId xmlns:a16="http://schemas.microsoft.com/office/drawing/2014/main" id="{12595C9A-05E7-4C28-96B1-A9982619AA40}"/>
                          </a:ext>
                        </a:extLst>
                      </p:cNvPr>
                      <p:cNvSpPr txBox="1"/>
                      <p:nvPr/>
                    </p:nvSpPr>
                    <p:spPr>
                      <a:xfrm>
                        <a:off x="8399858" y="2675730"/>
                        <a:ext cx="269626" cy="276999"/>
                      </a:xfrm>
                      <a:prstGeom prst="rect">
                        <a:avLst/>
                      </a:prstGeom>
                      <a:noFill/>
                    </p:spPr>
                    <p:txBody>
                      <a:bodyPr wrap="none" rtlCol="0">
                        <a:spAutoFit/>
                      </a:bodyPr>
                      <a:lstStyle/>
                      <a:p>
                        <a:pPr algn="ctr"/>
                        <a:r>
                          <a:rPr lang="de-DE" sz="1200" dirty="0"/>
                          <a:t>1</a:t>
                        </a:r>
                        <a:endParaRPr lang="en-GB" sz="1200" dirty="0"/>
                      </a:p>
                    </p:txBody>
                  </p:sp>
                </p:grpSp>
                <p:cxnSp>
                  <p:nvCxnSpPr>
                    <p:cNvPr id="83" name="Gerader Verbinder 82">
                      <a:extLst>
                        <a:ext uri="{FF2B5EF4-FFF2-40B4-BE49-F238E27FC236}">
                          <a16:creationId xmlns:a16="http://schemas.microsoft.com/office/drawing/2014/main" id="{2D9710E4-E241-43C9-9D5D-0E834DC8427E}"/>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84" name="Gerader Verbinder 83">
                      <a:extLst>
                        <a:ext uri="{FF2B5EF4-FFF2-40B4-BE49-F238E27FC236}">
                          <a16:creationId xmlns:a16="http://schemas.microsoft.com/office/drawing/2014/main" id="{97DCD760-87F4-4AAE-ACEE-B33BDC597350}"/>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111" name="Gruppieren 110">
                  <a:extLst>
                    <a:ext uri="{FF2B5EF4-FFF2-40B4-BE49-F238E27FC236}">
                      <a16:creationId xmlns:a16="http://schemas.microsoft.com/office/drawing/2014/main" id="{391EBE07-2F91-4965-8E68-2D71157E54FE}"/>
                    </a:ext>
                  </a:extLst>
                </p:cNvPr>
                <p:cNvGrpSpPr/>
                <p:nvPr/>
              </p:nvGrpSpPr>
              <p:grpSpPr>
                <a:xfrm>
                  <a:off x="7432816" y="2652168"/>
                  <a:ext cx="570137" cy="2436079"/>
                  <a:chOff x="8234036" y="2188466"/>
                  <a:chExt cx="570137" cy="2436079"/>
                </a:xfrm>
              </p:grpSpPr>
              <p:sp>
                <p:nvSpPr>
                  <p:cNvPr id="112" name="Textfeld 111">
                    <a:extLst>
                      <a:ext uri="{FF2B5EF4-FFF2-40B4-BE49-F238E27FC236}">
                        <a16:creationId xmlns:a16="http://schemas.microsoft.com/office/drawing/2014/main" id="{E3C4DDB3-20A1-44CE-BA2D-2D9774F2B38D}"/>
                      </a:ext>
                    </a:extLst>
                  </p:cNvPr>
                  <p:cNvSpPr txBox="1"/>
                  <p:nvPr/>
                </p:nvSpPr>
                <p:spPr>
                  <a:xfrm>
                    <a:off x="8234036" y="2188466"/>
                    <a:ext cx="570137" cy="307777"/>
                  </a:xfrm>
                  <a:prstGeom prst="rect">
                    <a:avLst/>
                  </a:prstGeom>
                  <a:noFill/>
                </p:spPr>
                <p:txBody>
                  <a:bodyPr wrap="square" rtlCol="0">
                    <a:spAutoFit/>
                  </a:bodyPr>
                  <a:lstStyle/>
                  <a:p>
                    <a:pPr algn="ctr"/>
                    <a:r>
                      <a:rPr lang="de-DE" sz="1400" dirty="0"/>
                      <a:t>Y‘</a:t>
                    </a:r>
                    <a:r>
                      <a:rPr lang="de-DE" sz="1400" baseline="-25000" dirty="0"/>
                      <a:t>TLF</a:t>
                    </a:r>
                    <a:endParaRPr lang="en-GB" sz="1400" b="1" dirty="0"/>
                  </a:p>
                </p:txBody>
              </p:sp>
              <p:grpSp>
                <p:nvGrpSpPr>
                  <p:cNvPr id="113" name="Gruppieren 112">
                    <a:extLst>
                      <a:ext uri="{FF2B5EF4-FFF2-40B4-BE49-F238E27FC236}">
                        <a16:creationId xmlns:a16="http://schemas.microsoft.com/office/drawing/2014/main" id="{B0EEA12B-5215-4558-8CAE-5A3C03479C8F}"/>
                      </a:ext>
                    </a:extLst>
                  </p:cNvPr>
                  <p:cNvGrpSpPr/>
                  <p:nvPr/>
                </p:nvGrpSpPr>
                <p:grpSpPr>
                  <a:xfrm>
                    <a:off x="8395641" y="2465953"/>
                    <a:ext cx="273843" cy="2158592"/>
                    <a:chOff x="8395641" y="2456717"/>
                    <a:chExt cx="273843" cy="2158592"/>
                  </a:xfrm>
                </p:grpSpPr>
                <p:grpSp>
                  <p:nvGrpSpPr>
                    <p:cNvPr id="114" name="Gruppieren 113">
                      <a:extLst>
                        <a:ext uri="{FF2B5EF4-FFF2-40B4-BE49-F238E27FC236}">
                          <a16:creationId xmlns:a16="http://schemas.microsoft.com/office/drawing/2014/main" id="{4589AD9A-F9A8-4D46-874C-6CE442A8E564}"/>
                        </a:ext>
                      </a:extLst>
                    </p:cNvPr>
                    <p:cNvGrpSpPr/>
                    <p:nvPr/>
                  </p:nvGrpSpPr>
                  <p:grpSpPr>
                    <a:xfrm>
                      <a:off x="8395641" y="2456717"/>
                      <a:ext cx="273843" cy="2158592"/>
                      <a:chOff x="8395641" y="2456717"/>
                      <a:chExt cx="273843" cy="2158592"/>
                    </a:xfrm>
                  </p:grpSpPr>
                  <p:sp>
                    <p:nvSpPr>
                      <p:cNvPr id="117" name="Rechteck 116">
                        <a:extLst>
                          <a:ext uri="{FF2B5EF4-FFF2-40B4-BE49-F238E27FC236}">
                            <a16:creationId xmlns:a16="http://schemas.microsoft.com/office/drawing/2014/main" id="{124C2E3B-490B-45E4-85EA-8782C14CB300}"/>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118" name="Gerader Verbinder 117">
                        <a:extLst>
                          <a:ext uri="{FF2B5EF4-FFF2-40B4-BE49-F238E27FC236}">
                            <a16:creationId xmlns:a16="http://schemas.microsoft.com/office/drawing/2014/main" id="{9B4AA438-735E-411D-938D-0283D73DB4CD}"/>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119" name="Textfeld 118">
                        <a:extLst>
                          <a:ext uri="{FF2B5EF4-FFF2-40B4-BE49-F238E27FC236}">
                            <a16:creationId xmlns:a16="http://schemas.microsoft.com/office/drawing/2014/main" id="{23751D2A-3ADA-48FF-8483-71A28851621D}"/>
                          </a:ext>
                        </a:extLst>
                      </p:cNvPr>
                      <p:cNvSpPr txBox="1"/>
                      <p:nvPr/>
                    </p:nvSpPr>
                    <p:spPr>
                      <a:xfrm>
                        <a:off x="8395641" y="2456717"/>
                        <a:ext cx="269626" cy="276999"/>
                      </a:xfrm>
                      <a:prstGeom prst="rect">
                        <a:avLst/>
                      </a:prstGeom>
                      <a:noFill/>
                    </p:spPr>
                    <p:txBody>
                      <a:bodyPr wrap="none" rtlCol="0">
                        <a:spAutoFit/>
                      </a:bodyPr>
                      <a:lstStyle/>
                      <a:p>
                        <a:pPr algn="ctr"/>
                        <a:r>
                          <a:rPr lang="de-DE" sz="1200" dirty="0"/>
                          <a:t>1</a:t>
                        </a:r>
                        <a:endParaRPr lang="en-GB" sz="1200" dirty="0"/>
                      </a:p>
                    </p:txBody>
                  </p:sp>
                  <p:sp>
                    <p:nvSpPr>
                      <p:cNvPr id="120" name="Textfeld 119">
                        <a:extLst>
                          <a:ext uri="{FF2B5EF4-FFF2-40B4-BE49-F238E27FC236}">
                            <a16:creationId xmlns:a16="http://schemas.microsoft.com/office/drawing/2014/main" id="{0013A511-B12C-43C2-BCC9-DEC06D6F04D8}"/>
                          </a:ext>
                        </a:extLst>
                      </p:cNvPr>
                      <p:cNvSpPr txBox="1"/>
                      <p:nvPr/>
                    </p:nvSpPr>
                    <p:spPr>
                      <a:xfrm>
                        <a:off x="8399858" y="2657442"/>
                        <a:ext cx="269626" cy="276999"/>
                      </a:xfrm>
                      <a:prstGeom prst="rect">
                        <a:avLst/>
                      </a:prstGeom>
                      <a:noFill/>
                    </p:spPr>
                    <p:txBody>
                      <a:bodyPr wrap="none" rtlCol="0">
                        <a:spAutoFit/>
                      </a:bodyPr>
                      <a:lstStyle/>
                      <a:p>
                        <a:pPr algn="ctr"/>
                        <a:r>
                          <a:rPr lang="de-DE" sz="1200" dirty="0"/>
                          <a:t>0</a:t>
                        </a:r>
                        <a:endParaRPr lang="en-GB" sz="1200" dirty="0"/>
                      </a:p>
                    </p:txBody>
                  </p:sp>
                </p:grpSp>
                <p:cxnSp>
                  <p:nvCxnSpPr>
                    <p:cNvPr id="115" name="Gerader Verbinder 114">
                      <a:extLst>
                        <a:ext uri="{FF2B5EF4-FFF2-40B4-BE49-F238E27FC236}">
                          <a16:creationId xmlns:a16="http://schemas.microsoft.com/office/drawing/2014/main" id="{75AADDAA-CBBC-4E2D-9211-5C30C7C931B0}"/>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116" name="Gerader Verbinder 115">
                      <a:extLst>
                        <a:ext uri="{FF2B5EF4-FFF2-40B4-BE49-F238E27FC236}">
                          <a16:creationId xmlns:a16="http://schemas.microsoft.com/office/drawing/2014/main" id="{C31A9694-6873-4409-A52B-06924F7E2922}"/>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sp>
              <p:nvSpPr>
                <p:cNvPr id="9216" name="Eckige Klammer links 9215">
                  <a:extLst>
                    <a:ext uri="{FF2B5EF4-FFF2-40B4-BE49-F238E27FC236}">
                      <a16:creationId xmlns:a16="http://schemas.microsoft.com/office/drawing/2014/main" id="{D5888DFE-CC90-4A18-A925-09683539EB22}"/>
                    </a:ext>
                  </a:extLst>
                </p:cNvPr>
                <p:cNvSpPr/>
                <p:nvPr/>
              </p:nvSpPr>
              <p:spPr>
                <a:xfrm>
                  <a:off x="6788753" y="2707711"/>
                  <a:ext cx="115200" cy="2461554"/>
                </a:xfrm>
                <a:prstGeom prst="leftBracket">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33" name="Eckige Klammer links 132">
                  <a:extLst>
                    <a:ext uri="{FF2B5EF4-FFF2-40B4-BE49-F238E27FC236}">
                      <a16:creationId xmlns:a16="http://schemas.microsoft.com/office/drawing/2014/main" id="{B9D67B37-D3D5-4318-AAFF-3ABF7852AB0A}"/>
                    </a:ext>
                  </a:extLst>
                </p:cNvPr>
                <p:cNvSpPr/>
                <p:nvPr/>
              </p:nvSpPr>
              <p:spPr>
                <a:xfrm rot="10800000">
                  <a:off x="7826035" y="2699976"/>
                  <a:ext cx="115906" cy="2461559"/>
                </a:xfrm>
                <a:prstGeom prst="leftBracket">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grpSp>
          <p:sp>
            <p:nvSpPr>
              <p:cNvPr id="9217" name="Gleich 9216">
                <a:extLst>
                  <a:ext uri="{FF2B5EF4-FFF2-40B4-BE49-F238E27FC236}">
                    <a16:creationId xmlns:a16="http://schemas.microsoft.com/office/drawing/2014/main" id="{ACB85CE5-301F-482F-A04D-FDA3C6E22D09}"/>
                  </a:ext>
                </a:extLst>
              </p:cNvPr>
              <p:cNvSpPr/>
              <p:nvPr/>
            </p:nvSpPr>
            <p:spPr>
              <a:xfrm>
                <a:off x="8015345" y="3843411"/>
                <a:ext cx="325658" cy="233094"/>
              </a:xfrm>
              <a:prstGeom prst="mathEqual">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cxnSp>
        <p:nvCxnSpPr>
          <p:cNvPr id="9228" name="Verbinder: gewinkelt 9227">
            <a:extLst>
              <a:ext uri="{FF2B5EF4-FFF2-40B4-BE49-F238E27FC236}">
                <a16:creationId xmlns:a16="http://schemas.microsoft.com/office/drawing/2014/main" id="{AEF75390-5978-40FA-8BEE-0684A70EADDC}"/>
              </a:ext>
            </a:extLst>
          </p:cNvPr>
          <p:cNvCxnSpPr>
            <a:cxnSpLocks/>
            <a:stCxn id="35" idx="2"/>
            <a:endCxn id="153" idx="0"/>
          </p:cNvCxnSpPr>
          <p:nvPr/>
        </p:nvCxnSpPr>
        <p:spPr>
          <a:xfrm rot="16200000" flipH="1">
            <a:off x="6065038" y="4219724"/>
            <a:ext cx="799008" cy="1257909"/>
          </a:xfrm>
          <a:prstGeom prst="bentConnector3">
            <a:avLst/>
          </a:prstGeom>
          <a:ln w="12700">
            <a:tailEnd type="triangle"/>
          </a:ln>
        </p:spPr>
        <p:style>
          <a:lnRef idx="1">
            <a:schemeClr val="dk1"/>
          </a:lnRef>
          <a:fillRef idx="0">
            <a:schemeClr val="dk1"/>
          </a:fillRef>
          <a:effectRef idx="0">
            <a:schemeClr val="dk1"/>
          </a:effectRef>
          <a:fontRef idx="minor">
            <a:schemeClr val="tx1"/>
          </a:fontRef>
        </p:style>
      </p:cxnSp>
      <p:cxnSp>
        <p:nvCxnSpPr>
          <p:cNvPr id="148" name="Verbinder: gewinkelt 147">
            <a:extLst>
              <a:ext uri="{FF2B5EF4-FFF2-40B4-BE49-F238E27FC236}">
                <a16:creationId xmlns:a16="http://schemas.microsoft.com/office/drawing/2014/main" id="{0D4CBA07-8B9D-44AA-B71A-CD8CB3E0F1AD}"/>
              </a:ext>
            </a:extLst>
          </p:cNvPr>
          <p:cNvCxnSpPr>
            <a:cxnSpLocks/>
            <a:stCxn id="127" idx="2"/>
            <a:endCxn id="153" idx="0"/>
          </p:cNvCxnSpPr>
          <p:nvPr/>
        </p:nvCxnSpPr>
        <p:spPr>
          <a:xfrm rot="5400000">
            <a:off x="7310575" y="4228884"/>
            <a:ext cx="802222" cy="1236377"/>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153" name="Textfeld 152">
            <a:extLst>
              <a:ext uri="{FF2B5EF4-FFF2-40B4-BE49-F238E27FC236}">
                <a16:creationId xmlns:a16="http://schemas.microsoft.com/office/drawing/2014/main" id="{A8DC4297-E386-42BA-94F9-B86B0CC4CF63}"/>
              </a:ext>
            </a:extLst>
          </p:cNvPr>
          <p:cNvSpPr txBox="1"/>
          <p:nvPr/>
        </p:nvSpPr>
        <p:spPr>
          <a:xfrm>
            <a:off x="6289976" y="5248183"/>
            <a:ext cx="1607041" cy="129266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de-DE" sz="1000" dirty="0"/>
          </a:p>
          <a:p>
            <a:pPr algn="ctr"/>
            <a:endParaRPr lang="de-DE" sz="1000" dirty="0"/>
          </a:p>
          <a:p>
            <a:pPr algn="ctr"/>
            <a:endParaRPr lang="de-DE" sz="1000" dirty="0"/>
          </a:p>
          <a:p>
            <a:pPr algn="ctr"/>
            <a:r>
              <a:rPr lang="de-DE" dirty="0"/>
              <a:t>Conf_Pipeline</a:t>
            </a:r>
          </a:p>
          <a:p>
            <a:pPr algn="ctr"/>
            <a:endParaRPr lang="de-DE" sz="1000" dirty="0"/>
          </a:p>
          <a:p>
            <a:pPr algn="ctr"/>
            <a:endParaRPr lang="de-DE" sz="1000" dirty="0"/>
          </a:p>
          <a:p>
            <a:pPr algn="ctr"/>
            <a:endParaRPr lang="de-DE" sz="1000" dirty="0"/>
          </a:p>
        </p:txBody>
      </p:sp>
      <p:sp>
        <p:nvSpPr>
          <p:cNvPr id="9242" name="Geschweifte Klammer links 9241">
            <a:extLst>
              <a:ext uri="{FF2B5EF4-FFF2-40B4-BE49-F238E27FC236}">
                <a16:creationId xmlns:a16="http://schemas.microsoft.com/office/drawing/2014/main" id="{6C4D80BB-A762-4C3F-8540-0D9CDC573A5C}"/>
              </a:ext>
            </a:extLst>
          </p:cNvPr>
          <p:cNvSpPr/>
          <p:nvPr/>
        </p:nvSpPr>
        <p:spPr>
          <a:xfrm rot="16200000">
            <a:off x="1888336" y="2595959"/>
            <a:ext cx="252000" cy="3978000"/>
          </a:xfrm>
          <a:prstGeom prst="leftBrace">
            <a:avLst>
              <a:gd name="adj1" fmla="val 8333"/>
              <a:gd name="adj2" fmla="val 50277"/>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cxnSp>
        <p:nvCxnSpPr>
          <p:cNvPr id="9244" name="Gerade Verbindung mit Pfeil 9243">
            <a:extLst>
              <a:ext uri="{FF2B5EF4-FFF2-40B4-BE49-F238E27FC236}">
                <a16:creationId xmlns:a16="http://schemas.microsoft.com/office/drawing/2014/main" id="{13540CBB-F53C-4BDA-98E8-BD613C8B5566}"/>
              </a:ext>
            </a:extLst>
          </p:cNvPr>
          <p:cNvCxnSpPr>
            <a:cxnSpLocks/>
            <a:stCxn id="153" idx="1"/>
          </p:cNvCxnSpPr>
          <p:nvPr/>
        </p:nvCxnSpPr>
        <p:spPr>
          <a:xfrm flipH="1" flipV="1">
            <a:off x="5892650" y="5891954"/>
            <a:ext cx="397326" cy="2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70" name="Gruppieren 169">
            <a:extLst>
              <a:ext uri="{FF2B5EF4-FFF2-40B4-BE49-F238E27FC236}">
                <a16:creationId xmlns:a16="http://schemas.microsoft.com/office/drawing/2014/main" id="{E1EB567A-E762-4026-BBE1-E309EA9C665B}"/>
              </a:ext>
            </a:extLst>
          </p:cNvPr>
          <p:cNvGrpSpPr/>
          <p:nvPr/>
        </p:nvGrpSpPr>
        <p:grpSpPr>
          <a:xfrm>
            <a:off x="4398104" y="5358777"/>
            <a:ext cx="1488101" cy="1303470"/>
            <a:chOff x="6016536" y="468241"/>
            <a:chExt cx="2193199" cy="1547932"/>
          </a:xfrm>
        </p:grpSpPr>
        <p:sp>
          <p:nvSpPr>
            <p:cNvPr id="171" name="Ellipse 170">
              <a:extLst>
                <a:ext uri="{FF2B5EF4-FFF2-40B4-BE49-F238E27FC236}">
                  <a16:creationId xmlns:a16="http://schemas.microsoft.com/office/drawing/2014/main" id="{B067ADFA-C7D7-478E-8C9B-47803DA590F2}"/>
                </a:ext>
              </a:extLst>
            </p:cNvPr>
            <p:cNvSpPr/>
            <p:nvPr/>
          </p:nvSpPr>
          <p:spPr>
            <a:xfrm>
              <a:off x="6016536" y="468241"/>
              <a:ext cx="2193199" cy="1231931"/>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3" name="Textfeld 172">
              <a:extLst>
                <a:ext uri="{FF2B5EF4-FFF2-40B4-BE49-F238E27FC236}">
                  <a16:creationId xmlns:a16="http://schemas.microsoft.com/office/drawing/2014/main" id="{B6B5AE98-FCF7-4690-BD5F-E7F6D709415E}"/>
                </a:ext>
              </a:extLst>
            </p:cNvPr>
            <p:cNvSpPr txBox="1"/>
            <p:nvPr/>
          </p:nvSpPr>
          <p:spPr>
            <a:xfrm>
              <a:off x="6201323" y="905781"/>
              <a:ext cx="1823624" cy="365500"/>
            </a:xfrm>
            <a:prstGeom prst="rect">
              <a:avLst/>
            </a:prstGeom>
            <a:noFill/>
            <a:ln w="127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de-DE" sz="1400" dirty="0"/>
                <a:t>Label: Y</a:t>
              </a:r>
              <a:r>
                <a:rPr lang="de-DE" sz="1400" baseline="-25000" dirty="0"/>
                <a:t>conf</a:t>
              </a:r>
              <a:endParaRPr lang="en-GB" sz="1400" dirty="0"/>
            </a:p>
          </p:txBody>
        </p:sp>
        <p:sp>
          <p:nvSpPr>
            <p:cNvPr id="174" name="Textfeld 173">
              <a:extLst>
                <a:ext uri="{FF2B5EF4-FFF2-40B4-BE49-F238E27FC236}">
                  <a16:creationId xmlns:a16="http://schemas.microsoft.com/office/drawing/2014/main" id="{5A9C37DB-C984-41D5-A741-C1A9425F1466}"/>
                </a:ext>
              </a:extLst>
            </p:cNvPr>
            <p:cNvSpPr txBox="1"/>
            <p:nvPr/>
          </p:nvSpPr>
          <p:spPr>
            <a:xfrm>
              <a:off x="6494754" y="1646841"/>
              <a:ext cx="1384574" cy="369332"/>
            </a:xfrm>
            <a:prstGeom prst="rect">
              <a:avLst/>
            </a:prstGeom>
            <a:noFill/>
          </p:spPr>
          <p:txBody>
            <a:bodyPr wrap="square" rtlCol="0">
              <a:spAutoFit/>
            </a:bodyPr>
            <a:lstStyle/>
            <a:p>
              <a:r>
                <a:rPr lang="de-DE" dirty="0"/>
                <a:t>Output</a:t>
              </a:r>
              <a:endParaRPr lang="en-GB" dirty="0"/>
            </a:p>
          </p:txBody>
        </p:sp>
      </p:grpSp>
      <p:sp>
        <p:nvSpPr>
          <p:cNvPr id="175" name="Geschweifte Klammer links 174">
            <a:extLst>
              <a:ext uri="{FF2B5EF4-FFF2-40B4-BE49-F238E27FC236}">
                <a16:creationId xmlns:a16="http://schemas.microsoft.com/office/drawing/2014/main" id="{FADAED3F-153D-4DF1-83ED-F7FE8023E535}"/>
              </a:ext>
            </a:extLst>
          </p:cNvPr>
          <p:cNvSpPr/>
          <p:nvPr/>
        </p:nvSpPr>
        <p:spPr>
          <a:xfrm rot="10800000">
            <a:off x="7908857" y="5260772"/>
            <a:ext cx="251916" cy="1280780"/>
          </a:xfrm>
          <a:prstGeom prst="leftBrace">
            <a:avLst>
              <a:gd name="adj1" fmla="val 8333"/>
              <a:gd name="adj2" fmla="val 53637"/>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136" name="Textfeld 135">
            <a:extLst>
              <a:ext uri="{FF2B5EF4-FFF2-40B4-BE49-F238E27FC236}">
                <a16:creationId xmlns:a16="http://schemas.microsoft.com/office/drawing/2014/main" id="{4DCCD2D6-E86E-4006-9A97-AF8A081AF197}"/>
              </a:ext>
            </a:extLst>
          </p:cNvPr>
          <p:cNvSpPr txBox="1"/>
          <p:nvPr/>
        </p:nvSpPr>
        <p:spPr>
          <a:xfrm>
            <a:off x="1523234" y="4710959"/>
            <a:ext cx="1054538" cy="369332"/>
          </a:xfrm>
          <a:prstGeom prst="rect">
            <a:avLst/>
          </a:prstGeom>
          <a:ln w="19050"/>
        </p:spPr>
        <p:style>
          <a:lnRef idx="2">
            <a:schemeClr val="accent5"/>
          </a:lnRef>
          <a:fillRef idx="1">
            <a:schemeClr val="lt1"/>
          </a:fillRef>
          <a:effectRef idx="0">
            <a:schemeClr val="accent5"/>
          </a:effectRef>
          <a:fontRef idx="minor">
            <a:schemeClr val="dk1"/>
          </a:fontRef>
        </p:style>
        <p:txBody>
          <a:bodyPr wrap="square" rtlCol="0">
            <a:spAutoFit/>
          </a:bodyPr>
          <a:lstStyle/>
          <a:p>
            <a:r>
              <a:rPr lang="de-DE" dirty="0"/>
              <a:t>M_TLF</a:t>
            </a:r>
            <a:endParaRPr lang="en-GB" dirty="0"/>
          </a:p>
        </p:txBody>
      </p:sp>
      <p:sp>
        <p:nvSpPr>
          <p:cNvPr id="177" name="Textfeld 176">
            <a:extLst>
              <a:ext uri="{FF2B5EF4-FFF2-40B4-BE49-F238E27FC236}">
                <a16:creationId xmlns:a16="http://schemas.microsoft.com/office/drawing/2014/main" id="{AD475342-7969-478C-8671-0100811FE502}"/>
              </a:ext>
            </a:extLst>
          </p:cNvPr>
          <p:cNvSpPr txBox="1"/>
          <p:nvPr/>
        </p:nvSpPr>
        <p:spPr>
          <a:xfrm>
            <a:off x="8160772" y="5608774"/>
            <a:ext cx="907813" cy="338554"/>
          </a:xfrm>
          <a:prstGeom prst="rect">
            <a:avLst/>
          </a:prstGeom>
          <a:ln w="19050"/>
        </p:spPr>
        <p:style>
          <a:lnRef idx="2">
            <a:schemeClr val="accent5"/>
          </a:lnRef>
          <a:fillRef idx="1">
            <a:schemeClr val="lt1"/>
          </a:fillRef>
          <a:effectRef idx="0">
            <a:schemeClr val="accent5"/>
          </a:effectRef>
          <a:fontRef idx="minor">
            <a:schemeClr val="dk1"/>
          </a:fontRef>
        </p:style>
        <p:txBody>
          <a:bodyPr wrap="square" rtlCol="0">
            <a:spAutoFit/>
          </a:bodyPr>
          <a:lstStyle/>
          <a:p>
            <a:r>
              <a:rPr lang="de-DE" sz="1600" dirty="0"/>
              <a:t>M_Conf</a:t>
            </a:r>
            <a:endParaRPr lang="en-GB" sz="1600" dirty="0"/>
          </a:p>
        </p:txBody>
      </p:sp>
      <p:sp>
        <p:nvSpPr>
          <p:cNvPr id="96" name="Textfeld 95">
            <a:extLst>
              <a:ext uri="{FF2B5EF4-FFF2-40B4-BE49-F238E27FC236}">
                <a16:creationId xmlns:a16="http://schemas.microsoft.com/office/drawing/2014/main" id="{2446A619-DA47-4A60-87A2-CFED26D0BAE5}"/>
              </a:ext>
            </a:extLst>
          </p:cNvPr>
          <p:cNvSpPr txBox="1"/>
          <p:nvPr/>
        </p:nvSpPr>
        <p:spPr>
          <a:xfrm>
            <a:off x="4349815" y="2491381"/>
            <a:ext cx="967867" cy="292388"/>
          </a:xfrm>
          <a:prstGeom prst="rect">
            <a:avLst/>
          </a:prstGeom>
          <a:noFill/>
        </p:spPr>
        <p:txBody>
          <a:bodyPr wrap="square" rtlCol="0">
            <a:spAutoFit/>
          </a:bodyPr>
          <a:lstStyle/>
          <a:p>
            <a:r>
              <a:rPr lang="de-DE" sz="1300" dirty="0"/>
              <a:t>Sample 2</a:t>
            </a:r>
            <a:endParaRPr lang="en-GB" sz="1300" dirty="0"/>
          </a:p>
        </p:txBody>
      </p:sp>
      <p:cxnSp>
        <p:nvCxnSpPr>
          <p:cNvPr id="97" name="Gerader Verbinder 96">
            <a:extLst>
              <a:ext uri="{FF2B5EF4-FFF2-40B4-BE49-F238E27FC236}">
                <a16:creationId xmlns:a16="http://schemas.microsoft.com/office/drawing/2014/main" id="{AF1D5DF9-2F8E-429B-823F-F24D95F3ECC8}"/>
              </a:ext>
            </a:extLst>
          </p:cNvPr>
          <p:cNvCxnSpPr/>
          <p:nvPr/>
        </p:nvCxnSpPr>
        <p:spPr>
          <a:xfrm>
            <a:off x="5169587" y="2924286"/>
            <a:ext cx="1332000" cy="0"/>
          </a:xfrm>
          <a:prstGeom prst="line">
            <a:avLst/>
          </a:prstGeom>
        </p:spPr>
        <p:style>
          <a:lnRef idx="1">
            <a:schemeClr val="dk1"/>
          </a:lnRef>
          <a:fillRef idx="0">
            <a:schemeClr val="dk1"/>
          </a:fillRef>
          <a:effectRef idx="0">
            <a:schemeClr val="dk1"/>
          </a:effectRef>
          <a:fontRef idx="minor">
            <a:schemeClr val="tx1"/>
          </a:fontRef>
        </p:style>
      </p:cxnSp>
      <p:sp>
        <p:nvSpPr>
          <p:cNvPr id="99" name="Textfeld 98">
            <a:extLst>
              <a:ext uri="{FF2B5EF4-FFF2-40B4-BE49-F238E27FC236}">
                <a16:creationId xmlns:a16="http://schemas.microsoft.com/office/drawing/2014/main" id="{79DD34BD-485D-437B-B48A-18BE9B8135E0}"/>
              </a:ext>
            </a:extLst>
          </p:cNvPr>
          <p:cNvSpPr txBox="1"/>
          <p:nvPr/>
        </p:nvSpPr>
        <p:spPr>
          <a:xfrm>
            <a:off x="4346767" y="2707789"/>
            <a:ext cx="967867" cy="292388"/>
          </a:xfrm>
          <a:prstGeom prst="rect">
            <a:avLst/>
          </a:prstGeom>
          <a:noFill/>
        </p:spPr>
        <p:txBody>
          <a:bodyPr wrap="square" rtlCol="0">
            <a:spAutoFit/>
          </a:bodyPr>
          <a:lstStyle/>
          <a:p>
            <a:r>
              <a:rPr lang="de-DE" sz="1300" dirty="0"/>
              <a:t>Sample 3</a:t>
            </a:r>
            <a:endParaRPr lang="en-GB" sz="1300" dirty="0"/>
          </a:p>
        </p:txBody>
      </p:sp>
      <p:cxnSp>
        <p:nvCxnSpPr>
          <p:cNvPr id="101" name="Gerader Verbinder 100">
            <a:extLst>
              <a:ext uri="{FF2B5EF4-FFF2-40B4-BE49-F238E27FC236}">
                <a16:creationId xmlns:a16="http://schemas.microsoft.com/office/drawing/2014/main" id="{5430907D-4767-44CA-935C-81B17CCB2361}"/>
              </a:ext>
            </a:extLst>
          </p:cNvPr>
          <p:cNvCxnSpPr>
            <a:cxnSpLocks/>
          </p:cNvCxnSpPr>
          <p:nvPr/>
        </p:nvCxnSpPr>
        <p:spPr>
          <a:xfrm>
            <a:off x="6779930" y="2926707"/>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102" name="Gerader Verbinder 101">
            <a:extLst>
              <a:ext uri="{FF2B5EF4-FFF2-40B4-BE49-F238E27FC236}">
                <a16:creationId xmlns:a16="http://schemas.microsoft.com/office/drawing/2014/main" id="{370447F6-F8D4-4CB5-8E83-D669BD254A9A}"/>
              </a:ext>
            </a:extLst>
          </p:cNvPr>
          <p:cNvCxnSpPr>
            <a:cxnSpLocks/>
          </p:cNvCxnSpPr>
          <p:nvPr/>
        </p:nvCxnSpPr>
        <p:spPr>
          <a:xfrm>
            <a:off x="7446855" y="2920184"/>
            <a:ext cx="240948" cy="0"/>
          </a:xfrm>
          <a:prstGeom prst="line">
            <a:avLst/>
          </a:prstGeom>
        </p:spPr>
        <p:style>
          <a:lnRef idx="1">
            <a:schemeClr val="dk1"/>
          </a:lnRef>
          <a:fillRef idx="0">
            <a:schemeClr val="dk1"/>
          </a:fillRef>
          <a:effectRef idx="0">
            <a:schemeClr val="dk1"/>
          </a:effectRef>
          <a:fontRef idx="minor">
            <a:schemeClr val="tx1"/>
          </a:fontRef>
        </p:style>
      </p:cxnSp>
      <p:sp>
        <p:nvSpPr>
          <p:cNvPr id="103" name="Textfeld 102">
            <a:extLst>
              <a:ext uri="{FF2B5EF4-FFF2-40B4-BE49-F238E27FC236}">
                <a16:creationId xmlns:a16="http://schemas.microsoft.com/office/drawing/2014/main" id="{BAD636C4-D38E-431C-8E6C-586C9894C590}"/>
              </a:ext>
            </a:extLst>
          </p:cNvPr>
          <p:cNvSpPr txBox="1"/>
          <p:nvPr/>
        </p:nvSpPr>
        <p:spPr>
          <a:xfrm>
            <a:off x="6757579" y="2720168"/>
            <a:ext cx="269626" cy="276999"/>
          </a:xfrm>
          <a:prstGeom prst="rect">
            <a:avLst/>
          </a:prstGeom>
          <a:noFill/>
        </p:spPr>
        <p:txBody>
          <a:bodyPr wrap="none" rtlCol="0">
            <a:spAutoFit/>
          </a:bodyPr>
          <a:lstStyle/>
          <a:p>
            <a:pPr algn="ctr"/>
            <a:r>
              <a:rPr lang="de-DE" sz="1200" dirty="0"/>
              <a:t>0</a:t>
            </a:r>
            <a:endParaRPr lang="en-GB" sz="1200" dirty="0"/>
          </a:p>
        </p:txBody>
      </p:sp>
      <p:sp>
        <p:nvSpPr>
          <p:cNvPr id="104" name="Textfeld 103">
            <a:extLst>
              <a:ext uri="{FF2B5EF4-FFF2-40B4-BE49-F238E27FC236}">
                <a16:creationId xmlns:a16="http://schemas.microsoft.com/office/drawing/2014/main" id="{D81F864B-9BEE-4EC8-95B8-75351F382DC5}"/>
              </a:ext>
            </a:extLst>
          </p:cNvPr>
          <p:cNvSpPr txBox="1"/>
          <p:nvPr/>
        </p:nvSpPr>
        <p:spPr>
          <a:xfrm>
            <a:off x="7415360" y="2686213"/>
            <a:ext cx="269626" cy="276999"/>
          </a:xfrm>
          <a:prstGeom prst="rect">
            <a:avLst/>
          </a:prstGeom>
          <a:noFill/>
        </p:spPr>
        <p:txBody>
          <a:bodyPr wrap="none" rtlCol="0">
            <a:spAutoFit/>
          </a:bodyPr>
          <a:lstStyle/>
          <a:p>
            <a:pPr algn="ctr"/>
            <a:r>
              <a:rPr lang="de-DE" sz="1200" dirty="0"/>
              <a:t>1</a:t>
            </a:r>
            <a:endParaRPr lang="en-GB" sz="1200" dirty="0"/>
          </a:p>
        </p:txBody>
      </p:sp>
      <p:sp>
        <p:nvSpPr>
          <p:cNvPr id="107" name="Textfeld 106">
            <a:extLst>
              <a:ext uri="{FF2B5EF4-FFF2-40B4-BE49-F238E27FC236}">
                <a16:creationId xmlns:a16="http://schemas.microsoft.com/office/drawing/2014/main" id="{7021AD05-BD56-4113-9051-3D7772B0F42B}"/>
              </a:ext>
            </a:extLst>
          </p:cNvPr>
          <p:cNvSpPr txBox="1"/>
          <p:nvPr/>
        </p:nvSpPr>
        <p:spPr>
          <a:xfrm>
            <a:off x="8191431" y="2692122"/>
            <a:ext cx="269626" cy="276999"/>
          </a:xfrm>
          <a:prstGeom prst="rect">
            <a:avLst/>
          </a:prstGeom>
          <a:noFill/>
        </p:spPr>
        <p:txBody>
          <a:bodyPr wrap="none" rtlCol="0">
            <a:spAutoFit/>
          </a:bodyPr>
          <a:lstStyle/>
          <a:p>
            <a:pPr algn="ctr"/>
            <a:r>
              <a:rPr lang="de-DE" sz="1200" dirty="0"/>
              <a:t>0</a:t>
            </a:r>
            <a:endParaRPr lang="en-GB" sz="1200" dirty="0"/>
          </a:p>
        </p:txBody>
      </p:sp>
      <p:cxnSp>
        <p:nvCxnSpPr>
          <p:cNvPr id="109" name="Gerader Verbinder 108">
            <a:extLst>
              <a:ext uri="{FF2B5EF4-FFF2-40B4-BE49-F238E27FC236}">
                <a16:creationId xmlns:a16="http://schemas.microsoft.com/office/drawing/2014/main" id="{BCF0E79B-8A46-4023-8068-D103B840109E}"/>
              </a:ext>
            </a:extLst>
          </p:cNvPr>
          <p:cNvCxnSpPr>
            <a:cxnSpLocks/>
          </p:cNvCxnSpPr>
          <p:nvPr/>
        </p:nvCxnSpPr>
        <p:spPr>
          <a:xfrm>
            <a:off x="8201194" y="2918743"/>
            <a:ext cx="240948" cy="0"/>
          </a:xfrm>
          <a:prstGeom prst="line">
            <a:avLst/>
          </a:prstGeom>
        </p:spPr>
        <p:style>
          <a:lnRef idx="1">
            <a:schemeClr val="dk1"/>
          </a:lnRef>
          <a:fillRef idx="0">
            <a:schemeClr val="dk1"/>
          </a:fillRef>
          <a:effectRef idx="0">
            <a:schemeClr val="dk1"/>
          </a:effectRef>
          <a:fontRef idx="minor">
            <a:schemeClr val="tx1"/>
          </a:fontRef>
        </p:style>
      </p:cxnSp>
      <p:sp>
        <p:nvSpPr>
          <p:cNvPr id="110" name="Textfeld 109">
            <a:extLst>
              <a:ext uri="{FF2B5EF4-FFF2-40B4-BE49-F238E27FC236}">
                <a16:creationId xmlns:a16="http://schemas.microsoft.com/office/drawing/2014/main" id="{17F8AF7E-C617-4AA1-A54E-E061B7204E3D}"/>
              </a:ext>
            </a:extLst>
          </p:cNvPr>
          <p:cNvSpPr txBox="1"/>
          <p:nvPr/>
        </p:nvSpPr>
        <p:spPr>
          <a:xfrm>
            <a:off x="6763675" y="4216736"/>
            <a:ext cx="269626" cy="276999"/>
          </a:xfrm>
          <a:prstGeom prst="rect">
            <a:avLst/>
          </a:prstGeom>
          <a:noFill/>
        </p:spPr>
        <p:txBody>
          <a:bodyPr wrap="none" rtlCol="0">
            <a:spAutoFit/>
          </a:bodyPr>
          <a:lstStyle/>
          <a:p>
            <a:pPr algn="ctr"/>
            <a:r>
              <a:rPr lang="de-DE" sz="1200" dirty="0"/>
              <a:t>1</a:t>
            </a:r>
            <a:endParaRPr lang="en-GB" sz="1200" dirty="0"/>
          </a:p>
        </p:txBody>
      </p:sp>
      <p:sp>
        <p:nvSpPr>
          <p:cNvPr id="131" name="Textfeld 130">
            <a:extLst>
              <a:ext uri="{FF2B5EF4-FFF2-40B4-BE49-F238E27FC236}">
                <a16:creationId xmlns:a16="http://schemas.microsoft.com/office/drawing/2014/main" id="{DD7C957F-B27B-4269-98DA-1680630CF705}"/>
              </a:ext>
            </a:extLst>
          </p:cNvPr>
          <p:cNvSpPr txBox="1"/>
          <p:nvPr/>
        </p:nvSpPr>
        <p:spPr>
          <a:xfrm>
            <a:off x="7421456" y="4201069"/>
            <a:ext cx="269626" cy="276999"/>
          </a:xfrm>
          <a:prstGeom prst="rect">
            <a:avLst/>
          </a:prstGeom>
          <a:noFill/>
        </p:spPr>
        <p:txBody>
          <a:bodyPr wrap="none" rtlCol="0">
            <a:spAutoFit/>
          </a:bodyPr>
          <a:lstStyle/>
          <a:p>
            <a:pPr algn="ctr"/>
            <a:r>
              <a:rPr lang="de-DE" sz="1200" dirty="0"/>
              <a:t>1</a:t>
            </a:r>
            <a:endParaRPr lang="en-GB" sz="1200" dirty="0"/>
          </a:p>
        </p:txBody>
      </p:sp>
      <p:sp>
        <p:nvSpPr>
          <p:cNvPr id="132" name="Textfeld 131">
            <a:extLst>
              <a:ext uri="{FF2B5EF4-FFF2-40B4-BE49-F238E27FC236}">
                <a16:creationId xmlns:a16="http://schemas.microsoft.com/office/drawing/2014/main" id="{65E04C09-8D09-4EF2-86F7-C58FC9018B5A}"/>
              </a:ext>
            </a:extLst>
          </p:cNvPr>
          <p:cNvSpPr txBox="1"/>
          <p:nvPr/>
        </p:nvSpPr>
        <p:spPr>
          <a:xfrm>
            <a:off x="8197527" y="4188690"/>
            <a:ext cx="269626" cy="276999"/>
          </a:xfrm>
          <a:prstGeom prst="rect">
            <a:avLst/>
          </a:prstGeom>
          <a:noFill/>
        </p:spPr>
        <p:txBody>
          <a:bodyPr wrap="none" rtlCol="0">
            <a:spAutoFit/>
          </a:bodyPr>
          <a:lstStyle/>
          <a:p>
            <a:pPr algn="ctr"/>
            <a:r>
              <a:rPr lang="de-DE" sz="1200" dirty="0"/>
              <a:t>1</a:t>
            </a:r>
            <a:endParaRPr lang="en-GB" sz="1200" dirty="0"/>
          </a:p>
        </p:txBody>
      </p:sp>
    </p:spTree>
    <p:extLst>
      <p:ext uri="{BB962C8B-B14F-4D97-AF65-F5344CB8AC3E}">
        <p14:creationId xmlns:p14="http://schemas.microsoft.com/office/powerpoint/2010/main" val="1973191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35A983-3F5B-47F1-9257-FA21DDC3C471}"/>
              </a:ext>
            </a:extLst>
          </p:cNvPr>
          <p:cNvSpPr>
            <a:spLocks noGrp="1"/>
          </p:cNvSpPr>
          <p:nvPr>
            <p:ph type="title"/>
          </p:nvPr>
        </p:nvSpPr>
        <p:spPr>
          <a:xfrm>
            <a:off x="141398" y="621801"/>
            <a:ext cx="8642350" cy="864000"/>
          </a:xfrm>
        </p:spPr>
        <p:txBody>
          <a:bodyPr/>
          <a:lstStyle/>
          <a:p>
            <a:r>
              <a:rPr lang="de-DE" dirty="0"/>
              <a:t>Architecture at Use</a:t>
            </a:r>
            <a:endParaRPr lang="en-GB" dirty="0"/>
          </a:p>
        </p:txBody>
      </p:sp>
      <p:sp>
        <p:nvSpPr>
          <p:cNvPr id="3" name="Foliennummernplatzhalter 2">
            <a:extLst>
              <a:ext uri="{FF2B5EF4-FFF2-40B4-BE49-F238E27FC236}">
                <a16:creationId xmlns:a16="http://schemas.microsoft.com/office/drawing/2014/main" id="{E78FB244-668C-4A91-8125-68CD2038C3FC}"/>
              </a:ext>
            </a:extLst>
          </p:cNvPr>
          <p:cNvSpPr>
            <a:spLocks noGrp="1"/>
          </p:cNvSpPr>
          <p:nvPr>
            <p:ph type="sldNum" sz="quarter" idx="12"/>
          </p:nvPr>
        </p:nvSpPr>
        <p:spPr/>
        <p:txBody>
          <a:bodyPr/>
          <a:lstStyle/>
          <a:p>
            <a:fld id="{1744B4DD-8F10-491C-BFC2-D4DC64F16D79}" type="slidenum">
              <a:rPr lang="de-DE" smtClean="0"/>
              <a:pPr/>
              <a:t>15</a:t>
            </a:fld>
            <a:r>
              <a:rPr lang="de-DE">
                <a:ea typeface="Verdana"/>
                <a:cs typeface="Verdana"/>
              </a:rPr>
              <a:t>│</a:t>
            </a:r>
            <a:endParaRPr lang="de-DE" dirty="0"/>
          </a:p>
        </p:txBody>
      </p:sp>
      <p:grpSp>
        <p:nvGrpSpPr>
          <p:cNvPr id="54" name="Gruppieren 53">
            <a:extLst>
              <a:ext uri="{FF2B5EF4-FFF2-40B4-BE49-F238E27FC236}">
                <a16:creationId xmlns:a16="http://schemas.microsoft.com/office/drawing/2014/main" id="{0CA5BBBB-C2EA-4140-813F-D0A69A018455}"/>
              </a:ext>
            </a:extLst>
          </p:cNvPr>
          <p:cNvGrpSpPr/>
          <p:nvPr/>
        </p:nvGrpSpPr>
        <p:grpSpPr>
          <a:xfrm>
            <a:off x="5077877" y="3256690"/>
            <a:ext cx="1039537" cy="658800"/>
            <a:chOff x="5007957" y="675704"/>
            <a:chExt cx="1646994" cy="658800"/>
          </a:xfrm>
        </p:grpSpPr>
        <p:sp>
          <p:nvSpPr>
            <p:cNvPr id="55" name="Ellipse 54">
              <a:extLst>
                <a:ext uri="{FF2B5EF4-FFF2-40B4-BE49-F238E27FC236}">
                  <a16:creationId xmlns:a16="http://schemas.microsoft.com/office/drawing/2014/main" id="{4E5BDD00-1FBA-40CC-8F25-417D0A22139F}"/>
                </a:ext>
              </a:extLst>
            </p:cNvPr>
            <p:cNvSpPr/>
            <p:nvPr/>
          </p:nvSpPr>
          <p:spPr>
            <a:xfrm>
              <a:off x="5007957" y="675704"/>
              <a:ext cx="1646994" cy="658800"/>
            </a:xfrm>
            <a:prstGeom prst="ellipse">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feld 55">
              <a:extLst>
                <a:ext uri="{FF2B5EF4-FFF2-40B4-BE49-F238E27FC236}">
                  <a16:creationId xmlns:a16="http://schemas.microsoft.com/office/drawing/2014/main" id="{5F5F0667-15D7-4A8D-BE35-C5A2E4523952}"/>
                </a:ext>
              </a:extLst>
            </p:cNvPr>
            <p:cNvSpPr txBox="1"/>
            <p:nvPr/>
          </p:nvSpPr>
          <p:spPr>
            <a:xfrm>
              <a:off x="5414032" y="833906"/>
              <a:ext cx="864805" cy="307777"/>
            </a:xfrm>
            <a:prstGeom prst="rect">
              <a:avLst/>
            </a:prstGeom>
            <a:noFill/>
            <a:ln w="9525"/>
          </p:spPr>
          <p:style>
            <a:lnRef idx="2">
              <a:schemeClr val="dk1"/>
            </a:lnRef>
            <a:fillRef idx="1">
              <a:schemeClr val="lt1"/>
            </a:fillRef>
            <a:effectRef idx="0">
              <a:schemeClr val="dk1"/>
            </a:effectRef>
            <a:fontRef idx="minor">
              <a:schemeClr val="dk1"/>
            </a:fontRef>
          </p:style>
          <p:txBody>
            <a:bodyPr wrap="square" rtlCol="0">
              <a:spAutoFit/>
            </a:bodyPr>
            <a:lstStyle/>
            <a:p>
              <a:r>
                <a:rPr lang="de-DE" sz="1400" dirty="0"/>
                <a:t>Y</a:t>
              </a:r>
              <a:r>
                <a:rPr lang="de-DE" sz="1400" baseline="-25000" dirty="0"/>
                <a:t>conf</a:t>
              </a:r>
              <a:endParaRPr lang="en-GB" sz="1400" dirty="0"/>
            </a:p>
          </p:txBody>
        </p:sp>
      </p:grpSp>
      <p:sp>
        <p:nvSpPr>
          <p:cNvPr id="4" name="Textfeld 3">
            <a:extLst>
              <a:ext uri="{FF2B5EF4-FFF2-40B4-BE49-F238E27FC236}">
                <a16:creationId xmlns:a16="http://schemas.microsoft.com/office/drawing/2014/main" id="{34748BB4-D0E1-4572-B811-82F4FDDB66DD}"/>
              </a:ext>
            </a:extLst>
          </p:cNvPr>
          <p:cNvSpPr txBox="1"/>
          <p:nvPr/>
        </p:nvSpPr>
        <p:spPr>
          <a:xfrm>
            <a:off x="626028" y="3371651"/>
            <a:ext cx="925553" cy="677108"/>
          </a:xfrm>
          <a:prstGeom prst="rect">
            <a:avLst/>
          </a:prstGeom>
          <a:ln w="1905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de-DE" sz="1000" dirty="0"/>
              <a:t> </a:t>
            </a:r>
            <a:br>
              <a:rPr lang="de-DE" dirty="0"/>
            </a:br>
            <a:r>
              <a:rPr lang="de-DE" dirty="0"/>
              <a:t>M_TLF</a:t>
            </a:r>
            <a:br>
              <a:rPr lang="de-DE" dirty="0"/>
            </a:br>
            <a:r>
              <a:rPr lang="de-DE" sz="1000" dirty="0"/>
              <a:t> </a:t>
            </a:r>
            <a:endParaRPr lang="en-GB" sz="1000" dirty="0"/>
          </a:p>
        </p:txBody>
      </p:sp>
      <p:sp>
        <p:nvSpPr>
          <p:cNvPr id="37" name="Textfeld 36">
            <a:extLst>
              <a:ext uri="{FF2B5EF4-FFF2-40B4-BE49-F238E27FC236}">
                <a16:creationId xmlns:a16="http://schemas.microsoft.com/office/drawing/2014/main" id="{214DC276-1426-4575-9B76-7FC9C83F573B}"/>
              </a:ext>
            </a:extLst>
          </p:cNvPr>
          <p:cNvSpPr txBox="1"/>
          <p:nvPr/>
        </p:nvSpPr>
        <p:spPr>
          <a:xfrm>
            <a:off x="3943172" y="4273975"/>
            <a:ext cx="1851356" cy="276999"/>
          </a:xfrm>
          <a:prstGeom prst="rect">
            <a:avLst/>
          </a:prstGeom>
          <a:noFill/>
        </p:spPr>
        <p:txBody>
          <a:bodyPr wrap="square" rtlCol="0">
            <a:spAutoFit/>
          </a:bodyPr>
          <a:lstStyle/>
          <a:p>
            <a:pPr algn="ctr"/>
            <a:r>
              <a:rPr lang="de-DE" sz="1200" dirty="0"/>
              <a:t>predict confidence</a:t>
            </a:r>
            <a:endParaRPr lang="en-GB" sz="1200" dirty="0"/>
          </a:p>
        </p:txBody>
      </p:sp>
      <p:grpSp>
        <p:nvGrpSpPr>
          <p:cNvPr id="142" name="Gruppieren 141">
            <a:extLst>
              <a:ext uri="{FF2B5EF4-FFF2-40B4-BE49-F238E27FC236}">
                <a16:creationId xmlns:a16="http://schemas.microsoft.com/office/drawing/2014/main" id="{29D77E13-F1AD-4379-B19B-9802E96ACF8E}"/>
              </a:ext>
            </a:extLst>
          </p:cNvPr>
          <p:cNvGrpSpPr/>
          <p:nvPr/>
        </p:nvGrpSpPr>
        <p:grpSpPr>
          <a:xfrm>
            <a:off x="2303717" y="2798220"/>
            <a:ext cx="2386159" cy="592615"/>
            <a:chOff x="1551672" y="3429829"/>
            <a:chExt cx="2386159" cy="501203"/>
          </a:xfrm>
        </p:grpSpPr>
        <p:grpSp>
          <p:nvGrpSpPr>
            <p:cNvPr id="45" name="Gruppieren 44">
              <a:extLst>
                <a:ext uri="{FF2B5EF4-FFF2-40B4-BE49-F238E27FC236}">
                  <a16:creationId xmlns:a16="http://schemas.microsoft.com/office/drawing/2014/main" id="{50CB4AD0-9CCC-425D-ABDB-95E873D56E0E}"/>
                </a:ext>
              </a:extLst>
            </p:cNvPr>
            <p:cNvGrpSpPr/>
            <p:nvPr/>
          </p:nvGrpSpPr>
          <p:grpSpPr>
            <a:xfrm rot="16200000">
              <a:off x="2543891" y="2493128"/>
              <a:ext cx="281502" cy="2154905"/>
              <a:chOff x="8186171" y="2291056"/>
              <a:chExt cx="281502" cy="2154905"/>
            </a:xfrm>
          </p:grpSpPr>
          <p:sp>
            <p:nvSpPr>
              <p:cNvPr id="90" name="Rechteck 89">
                <a:extLst>
                  <a:ext uri="{FF2B5EF4-FFF2-40B4-BE49-F238E27FC236}">
                    <a16:creationId xmlns:a16="http://schemas.microsoft.com/office/drawing/2014/main" id="{95C5C1C1-7965-4965-AA00-24E394DB571D}"/>
                  </a:ext>
                </a:extLst>
              </p:cNvPr>
              <p:cNvSpPr/>
              <p:nvPr/>
            </p:nvSpPr>
            <p:spPr>
              <a:xfrm>
                <a:off x="8209400" y="2316725"/>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91" name="Gerader Verbinder 90">
                <a:extLst>
                  <a:ext uri="{FF2B5EF4-FFF2-40B4-BE49-F238E27FC236}">
                    <a16:creationId xmlns:a16="http://schemas.microsoft.com/office/drawing/2014/main" id="{93471351-09A3-4FDD-9FD5-12F987817005}"/>
                  </a:ext>
                </a:extLst>
              </p:cNvPr>
              <p:cNvCxnSpPr>
                <a:cxnSpLocks/>
              </p:cNvCxnSpPr>
              <p:nvPr/>
            </p:nvCxnSpPr>
            <p:spPr>
              <a:xfrm>
                <a:off x="8209400" y="4231935"/>
                <a:ext cx="240948" cy="0"/>
              </a:xfrm>
              <a:prstGeom prst="line">
                <a:avLst/>
              </a:prstGeom>
            </p:spPr>
            <p:style>
              <a:lnRef idx="1">
                <a:schemeClr val="dk1"/>
              </a:lnRef>
              <a:fillRef idx="0">
                <a:schemeClr val="dk1"/>
              </a:fillRef>
              <a:effectRef idx="0">
                <a:schemeClr val="dk1"/>
              </a:effectRef>
              <a:fontRef idx="minor">
                <a:schemeClr val="tx1"/>
              </a:fontRef>
            </p:style>
          </p:cxnSp>
          <p:sp>
            <p:nvSpPr>
              <p:cNvPr id="92" name="Textfeld 91">
                <a:extLst>
                  <a:ext uri="{FF2B5EF4-FFF2-40B4-BE49-F238E27FC236}">
                    <a16:creationId xmlns:a16="http://schemas.microsoft.com/office/drawing/2014/main" id="{2EB2A6F9-5891-469C-9057-75A44FA05E89}"/>
                  </a:ext>
                </a:extLst>
              </p:cNvPr>
              <p:cNvSpPr txBox="1"/>
              <p:nvPr/>
            </p:nvSpPr>
            <p:spPr>
              <a:xfrm rot="5400000">
                <a:off x="8189858" y="2287369"/>
                <a:ext cx="269626" cy="276999"/>
              </a:xfrm>
              <a:prstGeom prst="rect">
                <a:avLst/>
              </a:prstGeom>
              <a:noFill/>
            </p:spPr>
            <p:txBody>
              <a:bodyPr wrap="none" rtlCol="0">
                <a:spAutoFit/>
              </a:bodyPr>
              <a:lstStyle/>
              <a:p>
                <a:pPr algn="ctr"/>
                <a:r>
                  <a:rPr lang="de-DE" sz="1200" dirty="0"/>
                  <a:t>1</a:t>
                </a:r>
                <a:endParaRPr lang="en-GB" sz="1200" dirty="0"/>
              </a:p>
            </p:txBody>
          </p:sp>
          <p:sp>
            <p:nvSpPr>
              <p:cNvPr id="93" name="Textfeld 92">
                <a:extLst>
                  <a:ext uri="{FF2B5EF4-FFF2-40B4-BE49-F238E27FC236}">
                    <a16:creationId xmlns:a16="http://schemas.microsoft.com/office/drawing/2014/main" id="{32FF2F6F-EBE1-4B0F-B562-0EF3D286585A}"/>
                  </a:ext>
                </a:extLst>
              </p:cNvPr>
              <p:cNvSpPr txBox="1"/>
              <p:nvPr/>
            </p:nvSpPr>
            <p:spPr>
              <a:xfrm rot="5400000">
                <a:off x="8194361" y="2487531"/>
                <a:ext cx="269626" cy="276999"/>
              </a:xfrm>
              <a:prstGeom prst="rect">
                <a:avLst/>
              </a:prstGeom>
              <a:noFill/>
            </p:spPr>
            <p:txBody>
              <a:bodyPr wrap="none" rtlCol="0">
                <a:spAutoFit/>
              </a:bodyPr>
              <a:lstStyle/>
              <a:p>
                <a:pPr algn="ctr"/>
                <a:r>
                  <a:rPr lang="de-DE" sz="1200" dirty="0"/>
                  <a:t>0</a:t>
                </a:r>
                <a:endParaRPr lang="en-GB" sz="1200" dirty="0"/>
              </a:p>
            </p:txBody>
          </p:sp>
          <p:cxnSp>
            <p:nvCxnSpPr>
              <p:cNvPr id="94" name="Gerader Verbinder 93">
                <a:extLst>
                  <a:ext uri="{FF2B5EF4-FFF2-40B4-BE49-F238E27FC236}">
                    <a16:creationId xmlns:a16="http://schemas.microsoft.com/office/drawing/2014/main" id="{4192F0BC-2E90-434F-AF74-E07CD8461713}"/>
                  </a:ext>
                </a:extLst>
              </p:cNvPr>
              <p:cNvCxnSpPr>
                <a:cxnSpLocks/>
              </p:cNvCxnSpPr>
              <p:nvPr/>
            </p:nvCxnSpPr>
            <p:spPr>
              <a:xfrm>
                <a:off x="8204121" y="2733003"/>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95" name="Gerader Verbinder 94">
                <a:extLst>
                  <a:ext uri="{FF2B5EF4-FFF2-40B4-BE49-F238E27FC236}">
                    <a16:creationId xmlns:a16="http://schemas.microsoft.com/office/drawing/2014/main" id="{1143FF72-FC26-4ECB-8CA7-17718BB6CB9A}"/>
                  </a:ext>
                </a:extLst>
              </p:cNvPr>
              <p:cNvCxnSpPr>
                <a:cxnSpLocks/>
              </p:cNvCxnSpPr>
              <p:nvPr/>
            </p:nvCxnSpPr>
            <p:spPr>
              <a:xfrm>
                <a:off x="8209400" y="2525238"/>
                <a:ext cx="240948" cy="0"/>
              </a:xfrm>
              <a:prstGeom prst="line">
                <a:avLst/>
              </a:prstGeom>
            </p:spPr>
            <p:style>
              <a:lnRef idx="1">
                <a:schemeClr val="dk1"/>
              </a:lnRef>
              <a:fillRef idx="0">
                <a:schemeClr val="dk1"/>
              </a:fillRef>
              <a:effectRef idx="0">
                <a:schemeClr val="dk1"/>
              </a:effectRef>
              <a:fontRef idx="minor">
                <a:schemeClr val="tx1"/>
              </a:fontRef>
            </p:style>
          </p:cxnSp>
        </p:grpSp>
        <p:sp>
          <p:nvSpPr>
            <p:cNvPr id="96" name="Textfeld 95">
              <a:extLst>
                <a:ext uri="{FF2B5EF4-FFF2-40B4-BE49-F238E27FC236}">
                  <a16:creationId xmlns:a16="http://schemas.microsoft.com/office/drawing/2014/main" id="{CF6EC3A1-06F7-41BF-8972-E8E65F743D5D}"/>
                </a:ext>
              </a:extLst>
            </p:cNvPr>
            <p:cNvSpPr txBox="1"/>
            <p:nvPr/>
          </p:nvSpPr>
          <p:spPr>
            <a:xfrm>
              <a:off x="1551672" y="3650394"/>
              <a:ext cx="467590" cy="276999"/>
            </a:xfrm>
            <a:prstGeom prst="rect">
              <a:avLst/>
            </a:prstGeom>
            <a:noFill/>
          </p:spPr>
          <p:txBody>
            <a:bodyPr wrap="square" rtlCol="0">
              <a:spAutoFit/>
            </a:bodyPr>
            <a:lstStyle/>
            <a:p>
              <a:r>
                <a:rPr lang="de-DE" sz="1200" dirty="0"/>
                <a:t>M1</a:t>
              </a:r>
              <a:endParaRPr lang="en-GB" sz="1200" dirty="0"/>
            </a:p>
          </p:txBody>
        </p:sp>
        <p:sp>
          <p:nvSpPr>
            <p:cNvPr id="97" name="Textfeld 96">
              <a:extLst>
                <a:ext uri="{FF2B5EF4-FFF2-40B4-BE49-F238E27FC236}">
                  <a16:creationId xmlns:a16="http://schemas.microsoft.com/office/drawing/2014/main" id="{27C8D250-913C-4B5E-A97A-E10D414FD079}"/>
                </a:ext>
              </a:extLst>
            </p:cNvPr>
            <p:cNvSpPr txBox="1"/>
            <p:nvPr/>
          </p:nvSpPr>
          <p:spPr>
            <a:xfrm>
              <a:off x="1790769" y="3654033"/>
              <a:ext cx="467590" cy="276999"/>
            </a:xfrm>
            <a:prstGeom prst="rect">
              <a:avLst/>
            </a:prstGeom>
            <a:noFill/>
          </p:spPr>
          <p:txBody>
            <a:bodyPr wrap="square" rtlCol="0">
              <a:spAutoFit/>
            </a:bodyPr>
            <a:lstStyle/>
            <a:p>
              <a:r>
                <a:rPr lang="de-DE" sz="1200" dirty="0"/>
                <a:t>M2</a:t>
              </a:r>
              <a:endParaRPr lang="en-GB" sz="1200" dirty="0"/>
            </a:p>
          </p:txBody>
        </p:sp>
        <p:sp>
          <p:nvSpPr>
            <p:cNvPr id="98" name="Textfeld 97">
              <a:extLst>
                <a:ext uri="{FF2B5EF4-FFF2-40B4-BE49-F238E27FC236}">
                  <a16:creationId xmlns:a16="http://schemas.microsoft.com/office/drawing/2014/main" id="{590569D5-CA5C-4115-BBE6-C9C7E0609729}"/>
                </a:ext>
              </a:extLst>
            </p:cNvPr>
            <p:cNvSpPr txBox="1"/>
            <p:nvPr/>
          </p:nvSpPr>
          <p:spPr>
            <a:xfrm>
              <a:off x="3470241" y="3650394"/>
              <a:ext cx="467590" cy="276999"/>
            </a:xfrm>
            <a:prstGeom prst="rect">
              <a:avLst/>
            </a:prstGeom>
            <a:noFill/>
          </p:spPr>
          <p:txBody>
            <a:bodyPr wrap="square" rtlCol="0">
              <a:spAutoFit/>
            </a:bodyPr>
            <a:lstStyle/>
            <a:p>
              <a:r>
                <a:rPr lang="de-DE" sz="1200" dirty="0"/>
                <a:t>M9</a:t>
              </a:r>
              <a:endParaRPr lang="en-GB" sz="1200" dirty="0"/>
            </a:p>
          </p:txBody>
        </p:sp>
        <p:sp>
          <p:nvSpPr>
            <p:cNvPr id="99" name="Textfeld 98">
              <a:extLst>
                <a:ext uri="{FF2B5EF4-FFF2-40B4-BE49-F238E27FC236}">
                  <a16:creationId xmlns:a16="http://schemas.microsoft.com/office/drawing/2014/main" id="{ECEA2886-B4FD-436D-83B4-3B7F19FD0274}"/>
                </a:ext>
              </a:extLst>
            </p:cNvPr>
            <p:cNvSpPr txBox="1"/>
            <p:nvPr/>
          </p:nvSpPr>
          <p:spPr>
            <a:xfrm>
              <a:off x="3506389" y="3429829"/>
              <a:ext cx="269626" cy="276999"/>
            </a:xfrm>
            <a:prstGeom prst="rect">
              <a:avLst/>
            </a:prstGeom>
            <a:noFill/>
          </p:spPr>
          <p:txBody>
            <a:bodyPr wrap="none" rtlCol="0">
              <a:spAutoFit/>
            </a:bodyPr>
            <a:lstStyle/>
            <a:p>
              <a:pPr algn="ctr"/>
              <a:r>
                <a:rPr lang="de-DE" sz="1200" dirty="0"/>
                <a:t>0</a:t>
              </a:r>
              <a:endParaRPr lang="en-GB" sz="1200" dirty="0"/>
            </a:p>
          </p:txBody>
        </p:sp>
        <p:sp>
          <p:nvSpPr>
            <p:cNvPr id="100" name="Textfeld 99">
              <a:extLst>
                <a:ext uri="{FF2B5EF4-FFF2-40B4-BE49-F238E27FC236}">
                  <a16:creationId xmlns:a16="http://schemas.microsoft.com/office/drawing/2014/main" id="{20149BCE-37B8-42DC-91B5-5669905F2721}"/>
                </a:ext>
              </a:extLst>
            </p:cNvPr>
            <p:cNvSpPr txBox="1"/>
            <p:nvPr/>
          </p:nvSpPr>
          <p:spPr>
            <a:xfrm rot="16200000">
              <a:off x="2539493" y="3507584"/>
              <a:ext cx="276998"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grpSp>
      <p:sp>
        <p:nvSpPr>
          <p:cNvPr id="101" name="Textfeld 100">
            <a:extLst>
              <a:ext uri="{FF2B5EF4-FFF2-40B4-BE49-F238E27FC236}">
                <a16:creationId xmlns:a16="http://schemas.microsoft.com/office/drawing/2014/main" id="{6921DC7F-DFC0-484C-9DDA-1A5328407651}"/>
              </a:ext>
            </a:extLst>
          </p:cNvPr>
          <p:cNvSpPr txBox="1"/>
          <p:nvPr/>
        </p:nvSpPr>
        <p:spPr>
          <a:xfrm>
            <a:off x="3223815" y="3931904"/>
            <a:ext cx="991894" cy="677108"/>
          </a:xfrm>
          <a:prstGeom prst="rect">
            <a:avLst/>
          </a:prstGeom>
          <a:ln w="1905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de-DE" sz="1000" dirty="0"/>
              <a:t> </a:t>
            </a:r>
            <a:br>
              <a:rPr lang="de-DE" dirty="0"/>
            </a:br>
            <a:r>
              <a:rPr lang="de-DE" dirty="0"/>
              <a:t>M_Conf</a:t>
            </a:r>
            <a:br>
              <a:rPr lang="de-DE" dirty="0"/>
            </a:br>
            <a:r>
              <a:rPr lang="de-DE" sz="1000" dirty="0"/>
              <a:t> </a:t>
            </a:r>
            <a:endParaRPr lang="en-GB" sz="1000" dirty="0"/>
          </a:p>
        </p:txBody>
      </p:sp>
      <p:grpSp>
        <p:nvGrpSpPr>
          <p:cNvPr id="102" name="Gruppieren 101">
            <a:extLst>
              <a:ext uri="{FF2B5EF4-FFF2-40B4-BE49-F238E27FC236}">
                <a16:creationId xmlns:a16="http://schemas.microsoft.com/office/drawing/2014/main" id="{B585C9E6-8A18-451B-B29C-6DDE72134698}"/>
              </a:ext>
            </a:extLst>
          </p:cNvPr>
          <p:cNvGrpSpPr/>
          <p:nvPr/>
        </p:nvGrpSpPr>
        <p:grpSpPr>
          <a:xfrm>
            <a:off x="141398" y="1631331"/>
            <a:ext cx="1698352" cy="1254736"/>
            <a:chOff x="5688814" y="284968"/>
            <a:chExt cx="1698352" cy="1254736"/>
          </a:xfrm>
        </p:grpSpPr>
        <p:sp>
          <p:nvSpPr>
            <p:cNvPr id="103" name="Ellipse 102">
              <a:extLst>
                <a:ext uri="{FF2B5EF4-FFF2-40B4-BE49-F238E27FC236}">
                  <a16:creationId xmlns:a16="http://schemas.microsoft.com/office/drawing/2014/main" id="{4E5CDDB5-8FAF-4356-A706-12D94628E4BD}"/>
                </a:ext>
              </a:extLst>
            </p:cNvPr>
            <p:cNvSpPr/>
            <p:nvPr/>
          </p:nvSpPr>
          <p:spPr>
            <a:xfrm>
              <a:off x="5688814" y="675704"/>
              <a:ext cx="1698352" cy="864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Textfeld 103">
              <a:extLst>
                <a:ext uri="{FF2B5EF4-FFF2-40B4-BE49-F238E27FC236}">
                  <a16:creationId xmlns:a16="http://schemas.microsoft.com/office/drawing/2014/main" id="{71EB9C69-9BBE-4F0B-9261-730B292FABB5}"/>
                </a:ext>
              </a:extLst>
            </p:cNvPr>
            <p:cNvSpPr txBox="1"/>
            <p:nvPr/>
          </p:nvSpPr>
          <p:spPr>
            <a:xfrm>
              <a:off x="5870234" y="946567"/>
              <a:ext cx="1358364" cy="276999"/>
            </a:xfrm>
            <a:prstGeom prst="rect">
              <a:avLst/>
            </a:prstGeom>
            <a:noFill/>
            <a:ln w="12700"/>
          </p:spPr>
          <p:style>
            <a:lnRef idx="2">
              <a:schemeClr val="dk1"/>
            </a:lnRef>
            <a:fillRef idx="1">
              <a:schemeClr val="lt1"/>
            </a:fillRef>
            <a:effectRef idx="0">
              <a:schemeClr val="dk1"/>
            </a:effectRef>
            <a:fontRef idx="minor">
              <a:schemeClr val="dk1"/>
            </a:fontRef>
          </p:style>
          <p:txBody>
            <a:bodyPr wrap="square" rtlCol="0">
              <a:spAutoFit/>
            </a:bodyPr>
            <a:lstStyle/>
            <a:p>
              <a:r>
                <a:rPr lang="de-DE" sz="1200" dirty="0"/>
                <a:t>new patient data</a:t>
              </a:r>
              <a:endParaRPr lang="en-GB" sz="1200" dirty="0"/>
            </a:p>
          </p:txBody>
        </p:sp>
        <p:sp>
          <p:nvSpPr>
            <p:cNvPr id="105" name="Textfeld 104">
              <a:extLst>
                <a:ext uri="{FF2B5EF4-FFF2-40B4-BE49-F238E27FC236}">
                  <a16:creationId xmlns:a16="http://schemas.microsoft.com/office/drawing/2014/main" id="{B05A4F48-324B-4F36-989C-96EDDB2154B0}"/>
                </a:ext>
              </a:extLst>
            </p:cNvPr>
            <p:cNvSpPr txBox="1"/>
            <p:nvPr/>
          </p:nvSpPr>
          <p:spPr>
            <a:xfrm>
              <a:off x="6191846" y="284968"/>
              <a:ext cx="692287" cy="369332"/>
            </a:xfrm>
            <a:prstGeom prst="rect">
              <a:avLst/>
            </a:prstGeom>
            <a:noFill/>
          </p:spPr>
          <p:txBody>
            <a:bodyPr wrap="square" rtlCol="0">
              <a:spAutoFit/>
            </a:bodyPr>
            <a:lstStyle/>
            <a:p>
              <a:r>
                <a:rPr lang="de-DE" dirty="0"/>
                <a:t>Input</a:t>
              </a:r>
              <a:endParaRPr lang="en-GB" dirty="0"/>
            </a:p>
          </p:txBody>
        </p:sp>
      </p:grpSp>
      <p:sp>
        <p:nvSpPr>
          <p:cNvPr id="137" name="Textfeld 136">
            <a:extLst>
              <a:ext uri="{FF2B5EF4-FFF2-40B4-BE49-F238E27FC236}">
                <a16:creationId xmlns:a16="http://schemas.microsoft.com/office/drawing/2014/main" id="{1246699C-2ED6-4371-A521-B8A49D4EE089}"/>
              </a:ext>
            </a:extLst>
          </p:cNvPr>
          <p:cNvSpPr txBox="1"/>
          <p:nvPr/>
        </p:nvSpPr>
        <p:spPr>
          <a:xfrm>
            <a:off x="1377428" y="3673193"/>
            <a:ext cx="1193246" cy="276999"/>
          </a:xfrm>
          <a:prstGeom prst="rect">
            <a:avLst/>
          </a:prstGeom>
          <a:noFill/>
        </p:spPr>
        <p:txBody>
          <a:bodyPr wrap="square" rtlCol="0">
            <a:spAutoFit/>
          </a:bodyPr>
          <a:lstStyle/>
          <a:p>
            <a:pPr algn="ctr"/>
            <a:r>
              <a:rPr lang="de-DE" sz="1200" dirty="0"/>
              <a:t>predict TLF</a:t>
            </a:r>
            <a:endParaRPr lang="en-GB" sz="1200" dirty="0"/>
          </a:p>
        </p:txBody>
      </p:sp>
      <p:cxnSp>
        <p:nvCxnSpPr>
          <p:cNvPr id="148" name="Verbinder: gewinkelt 147">
            <a:extLst>
              <a:ext uri="{FF2B5EF4-FFF2-40B4-BE49-F238E27FC236}">
                <a16:creationId xmlns:a16="http://schemas.microsoft.com/office/drawing/2014/main" id="{21C4D09F-D89C-4546-8FA1-6832FE45BDDE}"/>
              </a:ext>
            </a:extLst>
          </p:cNvPr>
          <p:cNvCxnSpPr>
            <a:cxnSpLocks/>
          </p:cNvCxnSpPr>
          <p:nvPr/>
        </p:nvCxnSpPr>
        <p:spPr>
          <a:xfrm flipV="1">
            <a:off x="1542437" y="2963629"/>
            <a:ext cx="800419" cy="746576"/>
          </a:xfrm>
          <a:prstGeom prst="bentConnector3">
            <a:avLst>
              <a:gd name="adj1" fmla="val 57997"/>
            </a:avLst>
          </a:prstGeom>
          <a:ln w="12700">
            <a:tailEnd type="triangle"/>
          </a:ln>
        </p:spPr>
        <p:style>
          <a:lnRef idx="1">
            <a:schemeClr val="dk1"/>
          </a:lnRef>
          <a:fillRef idx="0">
            <a:schemeClr val="dk1"/>
          </a:fillRef>
          <a:effectRef idx="0">
            <a:schemeClr val="dk1"/>
          </a:effectRef>
          <a:fontRef idx="minor">
            <a:schemeClr val="tx1"/>
          </a:fontRef>
        </p:style>
      </p:cxnSp>
      <p:cxnSp>
        <p:nvCxnSpPr>
          <p:cNvPr id="152" name="Verbinder: gewinkelt 151">
            <a:extLst>
              <a:ext uri="{FF2B5EF4-FFF2-40B4-BE49-F238E27FC236}">
                <a16:creationId xmlns:a16="http://schemas.microsoft.com/office/drawing/2014/main" id="{CD6DB383-15D0-40C7-92E6-3FEAEBD27FC6}"/>
              </a:ext>
            </a:extLst>
          </p:cNvPr>
          <p:cNvCxnSpPr>
            <a:cxnSpLocks/>
            <a:stCxn id="103" idx="6"/>
          </p:cNvCxnSpPr>
          <p:nvPr/>
        </p:nvCxnSpPr>
        <p:spPr>
          <a:xfrm>
            <a:off x="1839750" y="2454067"/>
            <a:ext cx="517329" cy="509562"/>
          </a:xfrm>
          <a:prstGeom prst="bentConnector3">
            <a:avLst>
              <a:gd name="adj1" fmla="val 34092"/>
            </a:avLst>
          </a:prstGeom>
          <a:ln w="12700">
            <a:tailEnd type="triangle"/>
          </a:ln>
        </p:spPr>
        <p:style>
          <a:lnRef idx="1">
            <a:schemeClr val="dk1"/>
          </a:lnRef>
          <a:fillRef idx="0">
            <a:schemeClr val="dk1"/>
          </a:fillRef>
          <a:effectRef idx="0">
            <a:schemeClr val="dk1"/>
          </a:effectRef>
          <a:fontRef idx="minor">
            <a:schemeClr val="tx1"/>
          </a:fontRef>
        </p:style>
      </p:cxnSp>
      <p:cxnSp>
        <p:nvCxnSpPr>
          <p:cNvPr id="163" name="Verbinder: gewinkelt 162">
            <a:extLst>
              <a:ext uri="{FF2B5EF4-FFF2-40B4-BE49-F238E27FC236}">
                <a16:creationId xmlns:a16="http://schemas.microsoft.com/office/drawing/2014/main" id="{5A8456D9-0EA4-4C77-8D9A-46887FD0886A}"/>
              </a:ext>
            </a:extLst>
          </p:cNvPr>
          <p:cNvCxnSpPr>
            <a:cxnSpLocks/>
            <a:endCxn id="55" idx="2"/>
          </p:cNvCxnSpPr>
          <p:nvPr/>
        </p:nvCxnSpPr>
        <p:spPr>
          <a:xfrm flipV="1">
            <a:off x="4233466" y="3586090"/>
            <a:ext cx="844411" cy="68437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81" name="Gerade Verbindung mit Pfeil 180">
            <a:extLst>
              <a:ext uri="{FF2B5EF4-FFF2-40B4-BE49-F238E27FC236}">
                <a16:creationId xmlns:a16="http://schemas.microsoft.com/office/drawing/2014/main" id="{FB7B1832-4C6E-4605-AA4B-DFB794237F3E}"/>
              </a:ext>
            </a:extLst>
          </p:cNvPr>
          <p:cNvCxnSpPr>
            <a:cxnSpLocks/>
            <a:stCxn id="55" idx="6"/>
            <a:endCxn id="66" idx="1"/>
          </p:cNvCxnSpPr>
          <p:nvPr/>
        </p:nvCxnSpPr>
        <p:spPr>
          <a:xfrm>
            <a:off x="6117414" y="3586090"/>
            <a:ext cx="316810" cy="1266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89" name="Gerade Verbindung mit Pfeil 188">
            <a:extLst>
              <a:ext uri="{FF2B5EF4-FFF2-40B4-BE49-F238E27FC236}">
                <a16:creationId xmlns:a16="http://schemas.microsoft.com/office/drawing/2014/main" id="{EA0B4CC9-C45D-4C97-9A4C-540749467A5C}"/>
              </a:ext>
            </a:extLst>
          </p:cNvPr>
          <p:cNvCxnSpPr>
            <a:cxnSpLocks/>
            <a:endCxn id="58" idx="4"/>
          </p:cNvCxnSpPr>
          <p:nvPr/>
        </p:nvCxnSpPr>
        <p:spPr>
          <a:xfrm flipV="1">
            <a:off x="3449522" y="2532320"/>
            <a:ext cx="0" cy="26085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98" name="Verbinder: gewinkelt 197">
            <a:extLst>
              <a:ext uri="{FF2B5EF4-FFF2-40B4-BE49-F238E27FC236}">
                <a16:creationId xmlns:a16="http://schemas.microsoft.com/office/drawing/2014/main" id="{9949D0B0-57FE-4F8D-84FB-D2A34C2FF19A}"/>
              </a:ext>
            </a:extLst>
          </p:cNvPr>
          <p:cNvCxnSpPr>
            <a:cxnSpLocks/>
            <a:stCxn id="58" idx="6"/>
            <a:endCxn id="66" idx="0"/>
          </p:cNvCxnSpPr>
          <p:nvPr/>
        </p:nvCxnSpPr>
        <p:spPr>
          <a:xfrm>
            <a:off x="3969290" y="2202305"/>
            <a:ext cx="2914934" cy="946454"/>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grpSp>
        <p:nvGrpSpPr>
          <p:cNvPr id="57" name="Gruppieren 56">
            <a:extLst>
              <a:ext uri="{FF2B5EF4-FFF2-40B4-BE49-F238E27FC236}">
                <a16:creationId xmlns:a16="http://schemas.microsoft.com/office/drawing/2014/main" id="{2306000D-7832-4ED0-AD1E-1056B2A466D1}"/>
              </a:ext>
            </a:extLst>
          </p:cNvPr>
          <p:cNvGrpSpPr/>
          <p:nvPr/>
        </p:nvGrpSpPr>
        <p:grpSpPr>
          <a:xfrm>
            <a:off x="2929753" y="1872289"/>
            <a:ext cx="1039537" cy="660031"/>
            <a:chOff x="5007957" y="758000"/>
            <a:chExt cx="1646994" cy="712841"/>
          </a:xfrm>
        </p:grpSpPr>
        <p:sp>
          <p:nvSpPr>
            <p:cNvPr id="58" name="Ellipse 57">
              <a:extLst>
                <a:ext uri="{FF2B5EF4-FFF2-40B4-BE49-F238E27FC236}">
                  <a16:creationId xmlns:a16="http://schemas.microsoft.com/office/drawing/2014/main" id="{9381C8F9-5ECB-41FB-9CBC-8AF3974758BF}"/>
                </a:ext>
              </a:extLst>
            </p:cNvPr>
            <p:cNvSpPr/>
            <p:nvPr/>
          </p:nvSpPr>
          <p:spPr>
            <a:xfrm>
              <a:off x="5007957" y="758000"/>
              <a:ext cx="1646994" cy="712841"/>
            </a:xfrm>
            <a:prstGeom prst="ellipse">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Textfeld 58">
              <a:extLst>
                <a:ext uri="{FF2B5EF4-FFF2-40B4-BE49-F238E27FC236}">
                  <a16:creationId xmlns:a16="http://schemas.microsoft.com/office/drawing/2014/main" id="{E1E639A0-BB82-460D-9C5F-B655318D34D4}"/>
                </a:ext>
              </a:extLst>
            </p:cNvPr>
            <p:cNvSpPr txBox="1"/>
            <p:nvPr/>
          </p:nvSpPr>
          <p:spPr>
            <a:xfrm>
              <a:off x="5328307" y="934945"/>
              <a:ext cx="1006294" cy="307777"/>
            </a:xfrm>
            <a:prstGeom prst="rect">
              <a:avLst/>
            </a:prstGeom>
            <a:noFill/>
            <a:ln w="952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de-DE" sz="1400" dirty="0"/>
                <a:t>Y‘</a:t>
              </a:r>
              <a:r>
                <a:rPr lang="de-DE" sz="1400" baseline="-25000" dirty="0"/>
                <a:t>TLF</a:t>
              </a:r>
              <a:endParaRPr lang="en-GB" sz="1400" dirty="0"/>
            </a:p>
          </p:txBody>
        </p:sp>
      </p:grpSp>
      <p:cxnSp>
        <p:nvCxnSpPr>
          <p:cNvPr id="38" name="Verbinder: gewinkelt 37">
            <a:extLst>
              <a:ext uri="{FF2B5EF4-FFF2-40B4-BE49-F238E27FC236}">
                <a16:creationId xmlns:a16="http://schemas.microsoft.com/office/drawing/2014/main" id="{816AAA82-0AE8-4F6B-936A-07E179A433E5}"/>
              </a:ext>
            </a:extLst>
          </p:cNvPr>
          <p:cNvCxnSpPr>
            <a:cxnSpLocks/>
          </p:cNvCxnSpPr>
          <p:nvPr/>
        </p:nvCxnSpPr>
        <p:spPr>
          <a:xfrm rot="16200000" flipH="1">
            <a:off x="4269898" y="3210997"/>
            <a:ext cx="651913" cy="117301"/>
          </a:xfrm>
          <a:prstGeom prst="bentConnector3">
            <a:avLst>
              <a:gd name="adj1" fmla="val 908"/>
            </a:avLst>
          </a:prstGeom>
        </p:spPr>
        <p:style>
          <a:lnRef idx="1">
            <a:schemeClr val="dk1"/>
          </a:lnRef>
          <a:fillRef idx="0">
            <a:schemeClr val="dk1"/>
          </a:fillRef>
          <a:effectRef idx="0">
            <a:schemeClr val="dk1"/>
          </a:effectRef>
          <a:fontRef idx="minor">
            <a:schemeClr val="tx1"/>
          </a:fontRef>
        </p:style>
      </p:cxnSp>
      <p:sp>
        <p:nvSpPr>
          <p:cNvPr id="66" name="Rechteck 65">
            <a:extLst>
              <a:ext uri="{FF2B5EF4-FFF2-40B4-BE49-F238E27FC236}">
                <a16:creationId xmlns:a16="http://schemas.microsoft.com/office/drawing/2014/main" id="{9E5D84AC-1FD9-447A-A3E6-CFA9353583F2}"/>
              </a:ext>
            </a:extLst>
          </p:cNvPr>
          <p:cNvSpPr/>
          <p:nvPr/>
        </p:nvSpPr>
        <p:spPr>
          <a:xfrm>
            <a:off x="6434224" y="3148759"/>
            <a:ext cx="900000" cy="9000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70" name="Gerader Verbinder 69">
            <a:extLst>
              <a:ext uri="{FF2B5EF4-FFF2-40B4-BE49-F238E27FC236}">
                <a16:creationId xmlns:a16="http://schemas.microsoft.com/office/drawing/2014/main" id="{B65AD4CD-06EE-4D1E-8041-DCE9DDBE4F87}"/>
              </a:ext>
            </a:extLst>
          </p:cNvPr>
          <p:cNvCxnSpPr>
            <a:stCxn id="66" idx="0"/>
            <a:endCxn id="66" idx="2"/>
          </p:cNvCxnSpPr>
          <p:nvPr/>
        </p:nvCxnSpPr>
        <p:spPr>
          <a:xfrm>
            <a:off x="6884224" y="3148759"/>
            <a:ext cx="0" cy="900000"/>
          </a:xfrm>
          <a:prstGeom prst="line">
            <a:avLst/>
          </a:prstGeom>
        </p:spPr>
        <p:style>
          <a:lnRef idx="1">
            <a:schemeClr val="dk1"/>
          </a:lnRef>
          <a:fillRef idx="0">
            <a:schemeClr val="dk1"/>
          </a:fillRef>
          <a:effectRef idx="0">
            <a:schemeClr val="dk1"/>
          </a:effectRef>
          <a:fontRef idx="minor">
            <a:schemeClr val="tx1"/>
          </a:fontRef>
        </p:style>
      </p:cxnSp>
      <p:cxnSp>
        <p:nvCxnSpPr>
          <p:cNvPr id="106" name="Gerader Verbinder 105">
            <a:extLst>
              <a:ext uri="{FF2B5EF4-FFF2-40B4-BE49-F238E27FC236}">
                <a16:creationId xmlns:a16="http://schemas.microsoft.com/office/drawing/2014/main" id="{B6E07205-29AE-4E87-99CC-FFBA69B50185}"/>
              </a:ext>
            </a:extLst>
          </p:cNvPr>
          <p:cNvCxnSpPr>
            <a:cxnSpLocks/>
            <a:stCxn id="66" idx="1"/>
            <a:endCxn id="66" idx="3"/>
          </p:cNvCxnSpPr>
          <p:nvPr/>
        </p:nvCxnSpPr>
        <p:spPr>
          <a:xfrm>
            <a:off x="6434224" y="3598759"/>
            <a:ext cx="900000" cy="0"/>
          </a:xfrm>
          <a:prstGeom prst="line">
            <a:avLst/>
          </a:prstGeom>
        </p:spPr>
        <p:style>
          <a:lnRef idx="1">
            <a:schemeClr val="dk1"/>
          </a:lnRef>
          <a:fillRef idx="0">
            <a:schemeClr val="dk1"/>
          </a:fillRef>
          <a:effectRef idx="0">
            <a:schemeClr val="dk1"/>
          </a:effectRef>
          <a:fontRef idx="minor">
            <a:schemeClr val="tx1"/>
          </a:fontRef>
        </p:style>
      </p:cxnSp>
      <p:sp>
        <p:nvSpPr>
          <p:cNvPr id="74" name="Textfeld 73">
            <a:extLst>
              <a:ext uri="{FF2B5EF4-FFF2-40B4-BE49-F238E27FC236}">
                <a16:creationId xmlns:a16="http://schemas.microsoft.com/office/drawing/2014/main" id="{F2C4EAFA-475E-444D-97F5-8512F11CA8B1}"/>
              </a:ext>
            </a:extLst>
          </p:cNvPr>
          <p:cNvSpPr txBox="1"/>
          <p:nvPr/>
        </p:nvSpPr>
        <p:spPr>
          <a:xfrm>
            <a:off x="6455773" y="3236946"/>
            <a:ext cx="484631" cy="307777"/>
          </a:xfrm>
          <a:prstGeom prst="rect">
            <a:avLst/>
          </a:prstGeom>
          <a:noFill/>
        </p:spPr>
        <p:txBody>
          <a:bodyPr wrap="square" rtlCol="0">
            <a:spAutoFit/>
          </a:bodyPr>
          <a:lstStyle/>
          <a:p>
            <a:r>
              <a:rPr lang="de-DE" sz="1400" dirty="0"/>
              <a:t>Q1</a:t>
            </a:r>
            <a:endParaRPr lang="en-GB" sz="1400" dirty="0"/>
          </a:p>
        </p:txBody>
      </p:sp>
      <p:sp>
        <p:nvSpPr>
          <p:cNvPr id="107" name="Textfeld 106">
            <a:extLst>
              <a:ext uri="{FF2B5EF4-FFF2-40B4-BE49-F238E27FC236}">
                <a16:creationId xmlns:a16="http://schemas.microsoft.com/office/drawing/2014/main" id="{0D87018E-B307-4F22-8D8F-F673957381F2}"/>
              </a:ext>
            </a:extLst>
          </p:cNvPr>
          <p:cNvSpPr txBox="1"/>
          <p:nvPr/>
        </p:nvSpPr>
        <p:spPr>
          <a:xfrm>
            <a:off x="6909014" y="3236946"/>
            <a:ext cx="484631" cy="307777"/>
          </a:xfrm>
          <a:prstGeom prst="rect">
            <a:avLst/>
          </a:prstGeom>
          <a:noFill/>
        </p:spPr>
        <p:txBody>
          <a:bodyPr wrap="square" rtlCol="0">
            <a:spAutoFit/>
          </a:bodyPr>
          <a:lstStyle/>
          <a:p>
            <a:r>
              <a:rPr lang="de-DE" sz="1400" dirty="0"/>
              <a:t>Q2</a:t>
            </a:r>
            <a:endParaRPr lang="en-GB" sz="1400" dirty="0"/>
          </a:p>
        </p:txBody>
      </p:sp>
      <p:sp>
        <p:nvSpPr>
          <p:cNvPr id="108" name="Textfeld 107">
            <a:extLst>
              <a:ext uri="{FF2B5EF4-FFF2-40B4-BE49-F238E27FC236}">
                <a16:creationId xmlns:a16="http://schemas.microsoft.com/office/drawing/2014/main" id="{B4BCA4D2-D977-416B-B783-A041F8156C3C}"/>
              </a:ext>
            </a:extLst>
          </p:cNvPr>
          <p:cNvSpPr txBox="1"/>
          <p:nvPr/>
        </p:nvSpPr>
        <p:spPr>
          <a:xfrm>
            <a:off x="6455772" y="3646595"/>
            <a:ext cx="484631" cy="307777"/>
          </a:xfrm>
          <a:prstGeom prst="rect">
            <a:avLst/>
          </a:prstGeom>
          <a:noFill/>
        </p:spPr>
        <p:txBody>
          <a:bodyPr wrap="square" rtlCol="0">
            <a:spAutoFit/>
          </a:bodyPr>
          <a:lstStyle/>
          <a:p>
            <a:r>
              <a:rPr lang="de-DE" sz="1400" dirty="0"/>
              <a:t>Q3</a:t>
            </a:r>
            <a:endParaRPr lang="en-GB" sz="1400" dirty="0"/>
          </a:p>
        </p:txBody>
      </p:sp>
      <p:sp>
        <p:nvSpPr>
          <p:cNvPr id="109" name="Textfeld 108">
            <a:extLst>
              <a:ext uri="{FF2B5EF4-FFF2-40B4-BE49-F238E27FC236}">
                <a16:creationId xmlns:a16="http://schemas.microsoft.com/office/drawing/2014/main" id="{F5A027D3-65F9-441A-A4B9-C6EF12E2110D}"/>
              </a:ext>
            </a:extLst>
          </p:cNvPr>
          <p:cNvSpPr txBox="1"/>
          <p:nvPr/>
        </p:nvSpPr>
        <p:spPr>
          <a:xfrm>
            <a:off x="6904142" y="3655738"/>
            <a:ext cx="484631" cy="307777"/>
          </a:xfrm>
          <a:prstGeom prst="rect">
            <a:avLst/>
          </a:prstGeom>
          <a:noFill/>
        </p:spPr>
        <p:txBody>
          <a:bodyPr wrap="square" rtlCol="0">
            <a:spAutoFit/>
          </a:bodyPr>
          <a:lstStyle/>
          <a:p>
            <a:r>
              <a:rPr lang="de-DE" sz="1400" dirty="0"/>
              <a:t>Q4</a:t>
            </a:r>
            <a:endParaRPr lang="en-GB" sz="1400" dirty="0"/>
          </a:p>
        </p:txBody>
      </p:sp>
      <p:sp>
        <p:nvSpPr>
          <p:cNvPr id="46" name="Textfeld 45">
            <a:extLst>
              <a:ext uri="{FF2B5EF4-FFF2-40B4-BE49-F238E27FC236}">
                <a16:creationId xmlns:a16="http://schemas.microsoft.com/office/drawing/2014/main" id="{56801FD6-9412-4750-897C-5D90E6578EBE}"/>
              </a:ext>
            </a:extLst>
          </p:cNvPr>
          <p:cNvSpPr txBox="1"/>
          <p:nvPr/>
        </p:nvSpPr>
        <p:spPr>
          <a:xfrm>
            <a:off x="6133447" y="4057902"/>
            <a:ext cx="1501553" cy="276999"/>
          </a:xfrm>
          <a:prstGeom prst="rect">
            <a:avLst/>
          </a:prstGeom>
          <a:noFill/>
          <a:ln w="12700">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de-DE" sz="1200" dirty="0"/>
              <a:t>Exclusion Matrix </a:t>
            </a:r>
            <a:r>
              <a:rPr lang="de-DE" sz="1200" b="1" dirty="0"/>
              <a:t>Q</a:t>
            </a:r>
            <a:endParaRPr lang="en-GB" sz="1200" b="1" dirty="0"/>
          </a:p>
        </p:txBody>
      </p:sp>
    </p:spTree>
    <p:extLst>
      <p:ext uri="{BB962C8B-B14F-4D97-AF65-F5344CB8AC3E}">
        <p14:creationId xmlns:p14="http://schemas.microsoft.com/office/powerpoint/2010/main" val="2542340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a:t>Background - Motivation</a:t>
            </a:r>
          </a:p>
        </p:txBody>
      </p:sp>
      <p:sp>
        <p:nvSpPr>
          <p:cNvPr id="3" name="Foliennummernplatzhalter 2"/>
          <p:cNvSpPr>
            <a:spLocks noGrp="1"/>
          </p:cNvSpPr>
          <p:nvPr>
            <p:ph type="sldNum" sz="quarter" idx="12"/>
          </p:nvPr>
        </p:nvSpPr>
        <p:spPr/>
        <p:txBody>
          <a:bodyPr/>
          <a:lstStyle/>
          <a:p>
            <a:fld id="{1744B4DD-8F10-491C-BFC2-D4DC64F16D79}" type="slidenum">
              <a:rPr lang="de-DE" smtClean="0"/>
              <a:pPr/>
              <a:t>2</a:t>
            </a:fld>
            <a:r>
              <a:rPr lang="de-DE"/>
              <a:t>│</a:t>
            </a:r>
            <a:endParaRPr lang="de-DE" dirty="0"/>
          </a:p>
        </p:txBody>
      </p:sp>
      <p:pic>
        <p:nvPicPr>
          <p:cNvPr id="4" name="Picture 8">
            <a:extLst>
              <a:ext uri="{FF2B5EF4-FFF2-40B4-BE49-F238E27FC236}">
                <a16:creationId xmlns:a16="http://schemas.microsoft.com/office/drawing/2014/main" id="{2B3FE8D7-507D-47EF-B6F7-DC159B931A04}"/>
              </a:ext>
            </a:extLst>
          </p:cNvPr>
          <p:cNvPicPr>
            <a:picLocks noChangeAspect="1" noChangeArrowheads="1"/>
          </p:cNvPicPr>
          <p:nvPr/>
        </p:nvPicPr>
        <p:blipFill>
          <a:blip r:embed="rId3"/>
          <a:srcRect/>
          <a:stretch/>
        </p:blipFill>
        <p:spPr bwMode="auto">
          <a:xfrm>
            <a:off x="250825" y="1114704"/>
            <a:ext cx="2745148" cy="2602121"/>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B1D77F8B-630A-42B4-B343-053B3C906D4C}"/>
              </a:ext>
            </a:extLst>
          </p:cNvPr>
          <p:cNvSpPr txBox="1"/>
          <p:nvPr/>
        </p:nvSpPr>
        <p:spPr>
          <a:xfrm>
            <a:off x="3109857" y="1101725"/>
            <a:ext cx="4957589" cy="1846659"/>
          </a:xfrm>
          <a:prstGeom prst="rect">
            <a:avLst/>
          </a:prstGeom>
          <a:noFill/>
        </p:spPr>
        <p:txBody>
          <a:bodyPr wrap="square" rtlCol="0">
            <a:spAutoFit/>
          </a:bodyPr>
          <a:lstStyle/>
          <a:p>
            <a:r>
              <a:rPr lang="de-DE" sz="1600" b="1" u="sng" dirty="0" err="1"/>
              <a:t>Risks</a:t>
            </a:r>
            <a:r>
              <a:rPr lang="de-DE" sz="1600" b="1" u="sng" dirty="0"/>
              <a:t> of </a:t>
            </a:r>
            <a:r>
              <a:rPr lang="de-DE" sz="1600" b="1" u="sng" dirty="0" err="1"/>
              <a:t>stent</a:t>
            </a:r>
            <a:r>
              <a:rPr lang="de-DE" sz="1600" b="1" u="sng" dirty="0"/>
              <a:t> </a:t>
            </a:r>
            <a:r>
              <a:rPr lang="de-DE" sz="1600" b="1" u="sng" dirty="0" err="1"/>
              <a:t>implantation</a:t>
            </a:r>
            <a:r>
              <a:rPr lang="de-DE" sz="1600" b="1" u="sng" dirty="0"/>
              <a:t>:</a:t>
            </a:r>
          </a:p>
          <a:p>
            <a:pPr marL="285750" indent="-285750">
              <a:buFont typeface="Arial" panose="020B0604020202020204" pitchFamily="34" charset="0"/>
              <a:buChar char="•"/>
            </a:pPr>
            <a:r>
              <a:rPr lang="de-DE" sz="1600" dirty="0"/>
              <a:t>Stent </a:t>
            </a:r>
            <a:r>
              <a:rPr lang="de-DE" sz="1600" dirty="0" err="1"/>
              <a:t>thrombosis</a:t>
            </a:r>
            <a:endParaRPr lang="de-DE" sz="1600" dirty="0"/>
          </a:p>
          <a:p>
            <a:pPr marL="285750" indent="-285750">
              <a:buFont typeface="Arial" panose="020B0604020202020204" pitchFamily="34" charset="0"/>
              <a:buChar char="•"/>
            </a:pPr>
            <a:r>
              <a:rPr lang="de-DE" sz="1600" dirty="0" err="1"/>
              <a:t>Restenosis</a:t>
            </a:r>
            <a:endParaRPr lang="de-DE" sz="1600" dirty="0"/>
          </a:p>
          <a:p>
            <a:pPr marL="285750" indent="-285750">
              <a:buFont typeface="Arial" panose="020B0604020202020204" pitchFamily="34" charset="0"/>
              <a:buChar char="•"/>
            </a:pPr>
            <a:r>
              <a:rPr lang="de-DE" sz="1600" dirty="0"/>
              <a:t>Target Lesion </a:t>
            </a:r>
            <a:r>
              <a:rPr lang="de-DE" sz="1600" dirty="0" err="1"/>
              <a:t>Failure</a:t>
            </a:r>
            <a:r>
              <a:rPr lang="de-DE" sz="1600" dirty="0"/>
              <a:t> (</a:t>
            </a:r>
            <a:r>
              <a:rPr lang="de-DE" sz="1600" b="1" dirty="0"/>
              <a:t>TLF</a:t>
            </a:r>
            <a:r>
              <a:rPr lang="de-DE" sz="1600" dirty="0"/>
              <a:t>)</a:t>
            </a:r>
            <a:br>
              <a:rPr lang="de-DE" sz="1600" dirty="0"/>
            </a:br>
            <a:endParaRPr lang="de-DE" dirty="0"/>
          </a:p>
          <a:p>
            <a:r>
              <a:rPr lang="de-DE" sz="1600" b="1" u="sng" dirty="0"/>
              <a:t>“4th </a:t>
            </a:r>
            <a:r>
              <a:rPr lang="de-DE" sz="1600" b="1" u="sng" dirty="0" err="1"/>
              <a:t>generation</a:t>
            </a:r>
            <a:r>
              <a:rPr lang="de-DE" sz="1600" b="1" u="sng" dirty="0"/>
              <a:t>“ </a:t>
            </a:r>
            <a:r>
              <a:rPr lang="de-DE" sz="1600" b="1" u="sng" dirty="0" err="1"/>
              <a:t>stents</a:t>
            </a:r>
            <a:r>
              <a:rPr lang="de-DE" sz="1600" dirty="0"/>
              <a:t>: </a:t>
            </a:r>
          </a:p>
          <a:p>
            <a:pPr marL="285750" indent="-285750">
              <a:buFont typeface="Arial" panose="020B0604020202020204" pitchFamily="34" charset="0"/>
              <a:buChar char="•"/>
            </a:pPr>
            <a:r>
              <a:rPr lang="de-DE" sz="1600" dirty="0" err="1"/>
              <a:t>Bioresorbable</a:t>
            </a:r>
            <a:r>
              <a:rPr lang="de-DE" sz="1600" dirty="0"/>
              <a:t> Stents (e.g. </a:t>
            </a:r>
            <a:r>
              <a:rPr lang="de-DE" sz="1600" dirty="0" err="1"/>
              <a:t>Biotronik‘s</a:t>
            </a:r>
            <a:r>
              <a:rPr lang="de-DE" sz="1600" dirty="0"/>
              <a:t> Magmaris)</a:t>
            </a:r>
          </a:p>
        </p:txBody>
      </p:sp>
      <p:pic>
        <p:nvPicPr>
          <p:cNvPr id="7" name="Grafik 6">
            <a:extLst>
              <a:ext uri="{FF2B5EF4-FFF2-40B4-BE49-F238E27FC236}">
                <a16:creationId xmlns:a16="http://schemas.microsoft.com/office/drawing/2014/main" id="{DFE8BB92-6968-47DC-AE71-FD30EE0852BA}"/>
              </a:ext>
            </a:extLst>
          </p:cNvPr>
          <p:cNvPicPr>
            <a:picLocks noChangeAspect="1"/>
          </p:cNvPicPr>
          <p:nvPr/>
        </p:nvPicPr>
        <p:blipFill>
          <a:blip r:embed="rId4"/>
          <a:stretch>
            <a:fillRect/>
          </a:stretch>
        </p:blipFill>
        <p:spPr>
          <a:xfrm>
            <a:off x="3750887" y="3380514"/>
            <a:ext cx="5142288" cy="2602122"/>
          </a:xfrm>
          <a:prstGeom prst="rect">
            <a:avLst/>
          </a:prstGeom>
        </p:spPr>
      </p:pic>
    </p:spTree>
    <p:extLst>
      <p:ext uri="{BB962C8B-B14F-4D97-AF65-F5344CB8AC3E}">
        <p14:creationId xmlns:p14="http://schemas.microsoft.com/office/powerpoint/2010/main" val="42691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 name="Rechteck 65">
            <a:extLst>
              <a:ext uri="{FF2B5EF4-FFF2-40B4-BE49-F238E27FC236}">
                <a16:creationId xmlns:a16="http://schemas.microsoft.com/office/drawing/2014/main" id="{1D21B0BB-83D5-4681-80B5-04D2D983673F}"/>
              </a:ext>
            </a:extLst>
          </p:cNvPr>
          <p:cNvSpPr/>
          <p:nvPr/>
        </p:nvSpPr>
        <p:spPr>
          <a:xfrm>
            <a:off x="0" y="-1"/>
            <a:ext cx="9111282" cy="11195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42" name="Picture 2">
            <a:extLst>
              <a:ext uri="{FF2B5EF4-FFF2-40B4-BE49-F238E27FC236}">
                <a16:creationId xmlns:a16="http://schemas.microsoft.com/office/drawing/2014/main" id="{D44B3878-75F9-4830-B8E4-5F2EA4D07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922" y="601958"/>
            <a:ext cx="6825448" cy="3197105"/>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p:txBody>
          <a:bodyPr/>
          <a:lstStyle/>
          <a:p>
            <a:r>
              <a:rPr lang="en-GB" noProof="0" dirty="0"/>
              <a:t>Data and Cohort</a:t>
            </a:r>
          </a:p>
        </p:txBody>
      </p:sp>
      <p:sp>
        <p:nvSpPr>
          <p:cNvPr id="3" name="Foliennummernplatzhalter 2"/>
          <p:cNvSpPr>
            <a:spLocks noGrp="1"/>
          </p:cNvSpPr>
          <p:nvPr>
            <p:ph type="sldNum" sz="quarter" idx="12"/>
          </p:nvPr>
        </p:nvSpPr>
        <p:spPr/>
        <p:txBody>
          <a:bodyPr/>
          <a:lstStyle/>
          <a:p>
            <a:fld id="{1744B4DD-8F10-491C-BFC2-D4DC64F16D79}" type="slidenum">
              <a:rPr lang="de-DE" smtClean="0"/>
              <a:pPr/>
              <a:t>3</a:t>
            </a:fld>
            <a:r>
              <a:rPr lang="de-DE">
                <a:ea typeface="Verdana"/>
                <a:cs typeface="Verdana"/>
              </a:rPr>
              <a:t>│</a:t>
            </a:r>
            <a:endParaRPr lang="de-DE" dirty="0"/>
          </a:p>
        </p:txBody>
      </p:sp>
      <p:pic>
        <p:nvPicPr>
          <p:cNvPr id="8" name="Grafik 7">
            <a:extLst>
              <a:ext uri="{FF2B5EF4-FFF2-40B4-BE49-F238E27FC236}">
                <a16:creationId xmlns:a16="http://schemas.microsoft.com/office/drawing/2014/main" id="{28CA9BD7-D9E1-41B2-918E-8F159CC373EE}"/>
              </a:ext>
            </a:extLst>
          </p:cNvPr>
          <p:cNvPicPr>
            <a:picLocks noChangeAspect="1"/>
          </p:cNvPicPr>
          <p:nvPr/>
        </p:nvPicPr>
        <p:blipFill>
          <a:blip r:embed="rId4"/>
          <a:stretch>
            <a:fillRect/>
          </a:stretch>
        </p:blipFill>
        <p:spPr>
          <a:xfrm>
            <a:off x="5610645" y="2834090"/>
            <a:ext cx="2945732" cy="2014770"/>
          </a:xfrm>
          <a:prstGeom prst="rect">
            <a:avLst/>
          </a:prstGeom>
        </p:spPr>
      </p:pic>
      <p:grpSp>
        <p:nvGrpSpPr>
          <p:cNvPr id="9" name="Gruppieren 8">
            <a:extLst>
              <a:ext uri="{FF2B5EF4-FFF2-40B4-BE49-F238E27FC236}">
                <a16:creationId xmlns:a16="http://schemas.microsoft.com/office/drawing/2014/main" id="{64AC89F9-A443-4974-B07B-41F1950862D5}"/>
              </a:ext>
            </a:extLst>
          </p:cNvPr>
          <p:cNvGrpSpPr/>
          <p:nvPr/>
        </p:nvGrpSpPr>
        <p:grpSpPr>
          <a:xfrm>
            <a:off x="266764" y="1331826"/>
            <a:ext cx="3386130" cy="1725339"/>
            <a:chOff x="190502" y="2971339"/>
            <a:chExt cx="3255435" cy="1882555"/>
          </a:xfrm>
        </p:grpSpPr>
        <p:grpSp>
          <p:nvGrpSpPr>
            <p:cNvPr id="10" name="Gruppieren 9">
              <a:extLst>
                <a:ext uri="{FF2B5EF4-FFF2-40B4-BE49-F238E27FC236}">
                  <a16:creationId xmlns:a16="http://schemas.microsoft.com/office/drawing/2014/main" id="{F8ED7BBB-15DC-4BCA-B1A6-54E043B22960}"/>
                </a:ext>
              </a:extLst>
            </p:cNvPr>
            <p:cNvGrpSpPr/>
            <p:nvPr/>
          </p:nvGrpSpPr>
          <p:grpSpPr>
            <a:xfrm>
              <a:off x="190502" y="3325805"/>
              <a:ext cx="3255435" cy="784335"/>
              <a:chOff x="190502" y="3325805"/>
              <a:chExt cx="3255435" cy="784335"/>
            </a:xfrm>
          </p:grpSpPr>
          <p:sp>
            <p:nvSpPr>
              <p:cNvPr id="14" name="Pfeil: nach rechts 13">
                <a:extLst>
                  <a:ext uri="{FF2B5EF4-FFF2-40B4-BE49-F238E27FC236}">
                    <a16:creationId xmlns:a16="http://schemas.microsoft.com/office/drawing/2014/main" id="{82B511EE-61B4-41E2-B85B-F80874F382E6}"/>
                  </a:ext>
                </a:extLst>
              </p:cNvPr>
              <p:cNvSpPr/>
              <p:nvPr/>
            </p:nvSpPr>
            <p:spPr>
              <a:xfrm>
                <a:off x="190502" y="3368476"/>
                <a:ext cx="3255435" cy="695524"/>
              </a:xfrm>
              <a:prstGeom prst="rightArrow">
                <a:avLst/>
              </a:prstGeom>
              <a:gradFill flip="none" rotWithShape="1">
                <a:gsLst>
                  <a:gs pos="0">
                    <a:schemeClr val="accent1">
                      <a:lumMod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r Verbinder 14">
                <a:extLst>
                  <a:ext uri="{FF2B5EF4-FFF2-40B4-BE49-F238E27FC236}">
                    <a16:creationId xmlns:a16="http://schemas.microsoft.com/office/drawing/2014/main" id="{037CEB8D-0E3C-4FE5-B285-8BA0E48F8115}"/>
                  </a:ext>
                </a:extLst>
              </p:cNvPr>
              <p:cNvCxnSpPr/>
              <p:nvPr/>
            </p:nvCxnSpPr>
            <p:spPr>
              <a:xfrm>
                <a:off x="776964" y="3325805"/>
                <a:ext cx="0" cy="19640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6" name="Gruppieren 15">
                <a:extLst>
                  <a:ext uri="{FF2B5EF4-FFF2-40B4-BE49-F238E27FC236}">
                    <a16:creationId xmlns:a16="http://schemas.microsoft.com/office/drawing/2014/main" id="{3AC3EA12-9154-4028-97F1-ABA06C71A2AB}"/>
                  </a:ext>
                </a:extLst>
              </p:cNvPr>
              <p:cNvGrpSpPr/>
              <p:nvPr/>
            </p:nvGrpSpPr>
            <p:grpSpPr>
              <a:xfrm>
                <a:off x="533400" y="3534024"/>
                <a:ext cx="2583448" cy="576116"/>
                <a:chOff x="533400" y="3534024"/>
                <a:chExt cx="2583448" cy="576116"/>
              </a:xfrm>
            </p:grpSpPr>
            <p:sp>
              <p:nvSpPr>
                <p:cNvPr id="18" name="Textfeld 17">
                  <a:extLst>
                    <a:ext uri="{FF2B5EF4-FFF2-40B4-BE49-F238E27FC236}">
                      <a16:creationId xmlns:a16="http://schemas.microsoft.com/office/drawing/2014/main" id="{70DF9505-5C3F-4D66-9109-CF69D56F4F3F}"/>
                    </a:ext>
                  </a:extLst>
                </p:cNvPr>
                <p:cNvSpPr txBox="1"/>
                <p:nvPr/>
              </p:nvSpPr>
              <p:spPr>
                <a:xfrm>
                  <a:off x="533400" y="3534024"/>
                  <a:ext cx="774700" cy="335822"/>
                </a:xfrm>
                <a:prstGeom prst="rect">
                  <a:avLst/>
                </a:prstGeom>
                <a:noFill/>
              </p:spPr>
              <p:txBody>
                <a:bodyPr wrap="square" rtlCol="0">
                  <a:spAutoFit/>
                </a:bodyPr>
                <a:lstStyle/>
                <a:p>
                  <a:r>
                    <a:rPr lang="de-DE" sz="1400" b="1" dirty="0"/>
                    <a:t>2016</a:t>
                  </a:r>
                </a:p>
              </p:txBody>
            </p:sp>
            <p:sp>
              <p:nvSpPr>
                <p:cNvPr id="19" name="Textfeld 18">
                  <a:extLst>
                    <a:ext uri="{FF2B5EF4-FFF2-40B4-BE49-F238E27FC236}">
                      <a16:creationId xmlns:a16="http://schemas.microsoft.com/office/drawing/2014/main" id="{DF58B38B-8853-44C5-B2AB-518D244828E7}"/>
                    </a:ext>
                  </a:extLst>
                </p:cNvPr>
                <p:cNvSpPr txBox="1"/>
                <p:nvPr/>
              </p:nvSpPr>
              <p:spPr>
                <a:xfrm>
                  <a:off x="1417144" y="3546724"/>
                  <a:ext cx="774700" cy="335822"/>
                </a:xfrm>
                <a:prstGeom prst="rect">
                  <a:avLst/>
                </a:prstGeom>
                <a:noFill/>
              </p:spPr>
              <p:txBody>
                <a:bodyPr wrap="square" rtlCol="0">
                  <a:spAutoFit/>
                </a:bodyPr>
                <a:lstStyle/>
                <a:p>
                  <a:r>
                    <a:rPr lang="de-DE" sz="1400" b="1" dirty="0"/>
                    <a:t>2020</a:t>
                  </a:r>
                </a:p>
              </p:txBody>
            </p:sp>
            <p:cxnSp>
              <p:nvCxnSpPr>
                <p:cNvPr id="20" name="Gerader Verbinder 19">
                  <a:extLst>
                    <a:ext uri="{FF2B5EF4-FFF2-40B4-BE49-F238E27FC236}">
                      <a16:creationId xmlns:a16="http://schemas.microsoft.com/office/drawing/2014/main" id="{A5C13579-4FC7-4BF7-8CFE-6B1FCC071242}"/>
                    </a:ext>
                  </a:extLst>
                </p:cNvPr>
                <p:cNvCxnSpPr>
                  <a:cxnSpLocks/>
                </p:cNvCxnSpPr>
                <p:nvPr/>
              </p:nvCxnSpPr>
              <p:spPr>
                <a:xfrm>
                  <a:off x="1676121" y="3913738"/>
                  <a:ext cx="12699" cy="19640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B5D2758D-5A19-4F1E-B820-D7B82451DD44}"/>
                    </a:ext>
                  </a:extLst>
                </p:cNvPr>
                <p:cNvSpPr txBox="1"/>
                <p:nvPr/>
              </p:nvSpPr>
              <p:spPr>
                <a:xfrm>
                  <a:off x="2342148" y="3534024"/>
                  <a:ext cx="774700" cy="335822"/>
                </a:xfrm>
                <a:prstGeom prst="rect">
                  <a:avLst/>
                </a:prstGeom>
                <a:noFill/>
              </p:spPr>
              <p:txBody>
                <a:bodyPr wrap="square" rtlCol="0">
                  <a:spAutoFit/>
                </a:bodyPr>
                <a:lstStyle/>
                <a:p>
                  <a:r>
                    <a:rPr lang="de-DE" sz="1400" b="1" dirty="0"/>
                    <a:t>2025</a:t>
                  </a:r>
                  <a:endParaRPr lang="de-DE" b="1" dirty="0"/>
                </a:p>
              </p:txBody>
            </p:sp>
          </p:grpSp>
          <p:cxnSp>
            <p:nvCxnSpPr>
              <p:cNvPr id="17" name="Gerader Verbinder 16">
                <a:extLst>
                  <a:ext uri="{FF2B5EF4-FFF2-40B4-BE49-F238E27FC236}">
                    <a16:creationId xmlns:a16="http://schemas.microsoft.com/office/drawing/2014/main" id="{661C510C-F51A-46A7-AA4D-5004C23E310E}"/>
                  </a:ext>
                </a:extLst>
              </p:cNvPr>
              <p:cNvCxnSpPr/>
              <p:nvPr/>
            </p:nvCxnSpPr>
            <p:spPr>
              <a:xfrm>
                <a:off x="2585554" y="3335841"/>
                <a:ext cx="0" cy="19640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1" name="Textfeld 10">
              <a:extLst>
                <a:ext uri="{FF2B5EF4-FFF2-40B4-BE49-F238E27FC236}">
                  <a16:creationId xmlns:a16="http://schemas.microsoft.com/office/drawing/2014/main" id="{31719CB2-C791-4D45-9A48-DBDE19671164}"/>
                </a:ext>
              </a:extLst>
            </p:cNvPr>
            <p:cNvSpPr txBox="1"/>
            <p:nvPr/>
          </p:nvSpPr>
          <p:spPr>
            <a:xfrm>
              <a:off x="251350" y="3015362"/>
              <a:ext cx="1035421" cy="335822"/>
            </a:xfrm>
            <a:prstGeom prst="rect">
              <a:avLst/>
            </a:prstGeom>
            <a:noFill/>
          </p:spPr>
          <p:txBody>
            <a:bodyPr wrap="square" rtlCol="0">
              <a:spAutoFit/>
            </a:bodyPr>
            <a:lstStyle/>
            <a:p>
              <a:pPr algn="ctr"/>
              <a:r>
                <a:rPr lang="de-DE" sz="1400" dirty="0"/>
                <a:t>Study Start</a:t>
              </a:r>
            </a:p>
          </p:txBody>
        </p:sp>
        <p:sp>
          <p:nvSpPr>
            <p:cNvPr id="12" name="Textfeld 11">
              <a:extLst>
                <a:ext uri="{FF2B5EF4-FFF2-40B4-BE49-F238E27FC236}">
                  <a16:creationId xmlns:a16="http://schemas.microsoft.com/office/drawing/2014/main" id="{11CF2EF8-1E5B-4939-B120-738D4F6D55CB}"/>
                </a:ext>
              </a:extLst>
            </p:cNvPr>
            <p:cNvSpPr txBox="1"/>
            <p:nvPr/>
          </p:nvSpPr>
          <p:spPr>
            <a:xfrm>
              <a:off x="932591" y="4047921"/>
              <a:ext cx="1530541" cy="805973"/>
            </a:xfrm>
            <a:prstGeom prst="rect">
              <a:avLst/>
            </a:prstGeom>
            <a:noFill/>
          </p:spPr>
          <p:txBody>
            <a:bodyPr wrap="square" rtlCol="0">
              <a:spAutoFit/>
            </a:bodyPr>
            <a:lstStyle/>
            <a:p>
              <a:pPr algn="ctr"/>
              <a:r>
                <a:rPr lang="de-DE" sz="1400" dirty="0"/>
                <a:t>Enrolment </a:t>
              </a:r>
              <a:r>
                <a:rPr lang="de-DE" sz="1400" dirty="0" err="1"/>
                <a:t>Finished</a:t>
              </a:r>
              <a:r>
                <a:rPr lang="de-DE" sz="1400" dirty="0"/>
                <a:t> </a:t>
              </a:r>
            </a:p>
            <a:p>
              <a:pPr algn="ctr"/>
              <a:r>
                <a:rPr lang="de-DE" sz="1400" dirty="0"/>
                <a:t>(~2000 </a:t>
              </a:r>
              <a:r>
                <a:rPr lang="de-DE" sz="1400" dirty="0" err="1"/>
                <a:t>patients</a:t>
              </a:r>
              <a:r>
                <a:rPr lang="de-DE" sz="1400" dirty="0"/>
                <a:t>)</a:t>
              </a:r>
            </a:p>
          </p:txBody>
        </p:sp>
        <p:sp>
          <p:nvSpPr>
            <p:cNvPr id="13" name="Textfeld 12">
              <a:extLst>
                <a:ext uri="{FF2B5EF4-FFF2-40B4-BE49-F238E27FC236}">
                  <a16:creationId xmlns:a16="http://schemas.microsoft.com/office/drawing/2014/main" id="{93E386A5-02CA-440F-A582-A342E721F2FB}"/>
                </a:ext>
              </a:extLst>
            </p:cNvPr>
            <p:cNvSpPr txBox="1"/>
            <p:nvPr/>
          </p:nvSpPr>
          <p:spPr>
            <a:xfrm>
              <a:off x="1833267" y="2971339"/>
              <a:ext cx="1513089" cy="335822"/>
            </a:xfrm>
            <a:prstGeom prst="rect">
              <a:avLst/>
            </a:prstGeom>
            <a:noFill/>
          </p:spPr>
          <p:txBody>
            <a:bodyPr wrap="square" rtlCol="0">
              <a:spAutoFit/>
            </a:bodyPr>
            <a:lstStyle/>
            <a:p>
              <a:pPr algn="ctr"/>
              <a:r>
                <a:rPr lang="de-DE" sz="1400" dirty="0"/>
                <a:t>Study </a:t>
              </a:r>
              <a:r>
                <a:rPr lang="de-DE" sz="1400" dirty="0" err="1"/>
                <a:t>Completed</a:t>
              </a:r>
              <a:endParaRPr lang="de-DE" sz="1400" dirty="0"/>
            </a:p>
          </p:txBody>
        </p:sp>
      </p:grpSp>
      <p:grpSp>
        <p:nvGrpSpPr>
          <p:cNvPr id="22" name="Gruppieren 21">
            <a:extLst>
              <a:ext uri="{FF2B5EF4-FFF2-40B4-BE49-F238E27FC236}">
                <a16:creationId xmlns:a16="http://schemas.microsoft.com/office/drawing/2014/main" id="{83469021-C04F-456D-BCEF-37EA2C97DC5C}"/>
              </a:ext>
            </a:extLst>
          </p:cNvPr>
          <p:cNvGrpSpPr/>
          <p:nvPr/>
        </p:nvGrpSpPr>
        <p:grpSpPr>
          <a:xfrm>
            <a:off x="289852" y="3508462"/>
            <a:ext cx="8373478" cy="3172137"/>
            <a:chOff x="265740" y="3562818"/>
            <a:chExt cx="8373478" cy="3172137"/>
          </a:xfrm>
        </p:grpSpPr>
        <p:grpSp>
          <p:nvGrpSpPr>
            <p:cNvPr id="44" name="Gruppieren 43">
              <a:extLst>
                <a:ext uri="{FF2B5EF4-FFF2-40B4-BE49-F238E27FC236}">
                  <a16:creationId xmlns:a16="http://schemas.microsoft.com/office/drawing/2014/main" id="{3662A373-91AB-4090-BFA0-38B6F255BA69}"/>
                </a:ext>
              </a:extLst>
            </p:cNvPr>
            <p:cNvGrpSpPr/>
            <p:nvPr/>
          </p:nvGrpSpPr>
          <p:grpSpPr>
            <a:xfrm>
              <a:off x="265740" y="3562818"/>
              <a:ext cx="8373478" cy="3172137"/>
              <a:chOff x="48928" y="2358043"/>
              <a:chExt cx="8373478" cy="3172137"/>
            </a:xfrm>
          </p:grpSpPr>
          <p:sp>
            <p:nvSpPr>
              <p:cNvPr id="45" name="Textfeld 44">
                <a:extLst>
                  <a:ext uri="{FF2B5EF4-FFF2-40B4-BE49-F238E27FC236}">
                    <a16:creationId xmlns:a16="http://schemas.microsoft.com/office/drawing/2014/main" id="{BB9888EC-F260-4893-AEA1-BF4510F50497}"/>
                  </a:ext>
                </a:extLst>
              </p:cNvPr>
              <p:cNvSpPr txBox="1"/>
              <p:nvPr/>
            </p:nvSpPr>
            <p:spPr>
              <a:xfrm>
                <a:off x="48928" y="2358043"/>
                <a:ext cx="1591987" cy="1384995"/>
              </a:xfrm>
              <a:prstGeom prst="rect">
                <a:avLst/>
              </a:prstGeom>
              <a:noFill/>
            </p:spPr>
            <p:txBody>
              <a:bodyPr wrap="square" rtlCol="0">
                <a:spAutoFit/>
              </a:bodyPr>
              <a:lstStyle/>
              <a:p>
                <a:pPr marL="285750" indent="-285750">
                  <a:buFont typeface="Arial" panose="020B0604020202020204" pitchFamily="34" charset="0"/>
                  <a:buChar char="•"/>
                </a:pPr>
                <a:r>
                  <a:rPr lang="de-DE" sz="1400" dirty="0"/>
                  <a:t>Sex</a:t>
                </a:r>
              </a:p>
              <a:p>
                <a:pPr marL="285750" indent="-285750">
                  <a:buFont typeface="Arial" panose="020B0604020202020204" pitchFamily="34" charset="0"/>
                  <a:buChar char="•"/>
                </a:pPr>
                <a:r>
                  <a:rPr lang="de-DE" sz="1400" dirty="0"/>
                  <a:t>Age</a:t>
                </a:r>
              </a:p>
              <a:p>
                <a:pPr marL="285750" indent="-285750">
                  <a:buFont typeface="Arial" panose="020B0604020202020204" pitchFamily="34" charset="0"/>
                  <a:buChar char="•"/>
                </a:pPr>
                <a:r>
                  <a:rPr lang="de-DE" sz="1400" dirty="0"/>
                  <a:t>Medical History</a:t>
                </a:r>
              </a:p>
              <a:p>
                <a:pPr marL="285750" indent="-285750">
                  <a:buFont typeface="Arial" panose="020B0604020202020204" pitchFamily="34" charset="0"/>
                  <a:buChar char="•"/>
                </a:pPr>
                <a:r>
                  <a:rPr lang="de-DE" sz="1400" dirty="0"/>
                  <a:t>Medication</a:t>
                </a:r>
              </a:p>
              <a:p>
                <a:pPr marL="285750" indent="-285750">
                  <a:buFont typeface="Arial" panose="020B0604020202020204" pitchFamily="34" charset="0"/>
                  <a:buChar char="•"/>
                </a:pPr>
                <a:r>
                  <a:rPr lang="de-DE" sz="1400" dirty="0"/>
                  <a:t>Risk Factors</a:t>
                </a:r>
              </a:p>
            </p:txBody>
          </p:sp>
          <p:sp>
            <p:nvSpPr>
              <p:cNvPr id="46" name="Textfeld 45">
                <a:extLst>
                  <a:ext uri="{FF2B5EF4-FFF2-40B4-BE49-F238E27FC236}">
                    <a16:creationId xmlns:a16="http://schemas.microsoft.com/office/drawing/2014/main" id="{97564373-B662-4697-B936-5D58448DC690}"/>
                  </a:ext>
                </a:extLst>
              </p:cNvPr>
              <p:cNvSpPr txBox="1"/>
              <p:nvPr/>
            </p:nvSpPr>
            <p:spPr>
              <a:xfrm>
                <a:off x="821834" y="4436145"/>
                <a:ext cx="2494154" cy="738664"/>
              </a:xfrm>
              <a:prstGeom prst="rect">
                <a:avLst/>
              </a:prstGeom>
              <a:noFill/>
            </p:spPr>
            <p:txBody>
              <a:bodyPr wrap="square" rtlCol="0">
                <a:spAutoFit/>
              </a:bodyPr>
              <a:lstStyle/>
              <a:p>
                <a:pPr marL="285750" indent="-285750">
                  <a:buFont typeface="Arial" panose="020B0604020202020204" pitchFamily="34" charset="0"/>
                  <a:buChar char="•"/>
                </a:pPr>
                <a:r>
                  <a:rPr lang="de-DE" sz="1400" dirty="0"/>
                  <a:t>Procedural Information</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sp>
            <p:nvSpPr>
              <p:cNvPr id="47" name="Textfeld 46">
                <a:extLst>
                  <a:ext uri="{FF2B5EF4-FFF2-40B4-BE49-F238E27FC236}">
                    <a16:creationId xmlns:a16="http://schemas.microsoft.com/office/drawing/2014/main" id="{FB712312-7A47-43C3-BABF-46D8E806AF9E}"/>
                  </a:ext>
                </a:extLst>
              </p:cNvPr>
              <p:cNvSpPr txBox="1"/>
              <p:nvPr/>
            </p:nvSpPr>
            <p:spPr>
              <a:xfrm>
                <a:off x="2405022" y="2533761"/>
                <a:ext cx="2200592" cy="1169551"/>
              </a:xfrm>
              <a:prstGeom prst="rect">
                <a:avLst/>
              </a:prstGeom>
              <a:noFill/>
            </p:spPr>
            <p:txBody>
              <a:bodyPr wrap="square" rtlCol="0">
                <a:spAutoFit/>
              </a:bodyPr>
              <a:lstStyle/>
              <a:p>
                <a:pPr marL="285750" indent="-285750">
                  <a:buFont typeface="Arial" panose="020B0604020202020204" pitchFamily="34" charset="0"/>
                  <a:buChar char="•"/>
                </a:pPr>
                <a:r>
                  <a:rPr lang="en-GB" sz="1400" dirty="0"/>
                  <a:t>Concomitant</a:t>
                </a:r>
                <a:r>
                  <a:rPr lang="de-DE" sz="1400" dirty="0"/>
                  <a:t>  Medication</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sp>
            <p:nvSpPr>
              <p:cNvPr id="48" name="Rechteck 47">
                <a:extLst>
                  <a:ext uri="{FF2B5EF4-FFF2-40B4-BE49-F238E27FC236}">
                    <a16:creationId xmlns:a16="http://schemas.microsoft.com/office/drawing/2014/main" id="{94B2BF83-7597-4A98-B49E-F2B3E8BF3A10}"/>
                  </a:ext>
                </a:extLst>
              </p:cNvPr>
              <p:cNvSpPr/>
              <p:nvPr/>
            </p:nvSpPr>
            <p:spPr>
              <a:xfrm>
                <a:off x="5109362" y="4791516"/>
                <a:ext cx="2449321" cy="738664"/>
              </a:xfrm>
              <a:prstGeom prst="rect">
                <a:avLst/>
              </a:prstGeom>
            </p:spPr>
            <p:txBody>
              <a:bodyPr wrap="square">
                <a:spAutoFit/>
              </a:bodyPr>
              <a:lstStyle/>
              <a:p>
                <a:pPr marL="285750" indent="-285750">
                  <a:buFont typeface="Arial" panose="020B0604020202020204" pitchFamily="34" charset="0"/>
                  <a:buChar char="•"/>
                </a:pPr>
                <a:r>
                  <a:rPr lang="de-DE" sz="1400" dirty="0"/>
                  <a:t>Follow-Up Assessment</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grpSp>
            <p:nvGrpSpPr>
              <p:cNvPr id="49" name="Gruppieren 48">
                <a:extLst>
                  <a:ext uri="{FF2B5EF4-FFF2-40B4-BE49-F238E27FC236}">
                    <a16:creationId xmlns:a16="http://schemas.microsoft.com/office/drawing/2014/main" id="{9EEACF15-8809-4AA4-B143-8EDA23F766B3}"/>
                  </a:ext>
                </a:extLst>
              </p:cNvPr>
              <p:cNvGrpSpPr/>
              <p:nvPr/>
            </p:nvGrpSpPr>
            <p:grpSpPr>
              <a:xfrm>
                <a:off x="409567" y="3715642"/>
                <a:ext cx="8012839" cy="1119568"/>
                <a:chOff x="409567" y="3715642"/>
                <a:chExt cx="8012839" cy="1119568"/>
              </a:xfrm>
            </p:grpSpPr>
            <p:cxnSp>
              <p:nvCxnSpPr>
                <p:cNvPr id="50" name="Gerader Verbinder 49">
                  <a:extLst>
                    <a:ext uri="{FF2B5EF4-FFF2-40B4-BE49-F238E27FC236}">
                      <a16:creationId xmlns:a16="http://schemas.microsoft.com/office/drawing/2014/main" id="{41219E4E-64C0-4A3B-A73D-D7512DC9BB1D}"/>
                    </a:ext>
                  </a:extLst>
                </p:cNvPr>
                <p:cNvCxnSpPr/>
                <p:nvPr/>
              </p:nvCxnSpPr>
              <p:spPr>
                <a:xfrm>
                  <a:off x="814351" y="3752942"/>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FDC49FCE-04B7-478A-8DD6-00AEC5E7AC6E}"/>
                    </a:ext>
                  </a:extLst>
                </p:cNvPr>
                <p:cNvCxnSpPr>
                  <a:cxnSpLocks/>
                </p:cNvCxnSpPr>
                <p:nvPr/>
              </p:nvCxnSpPr>
              <p:spPr>
                <a:xfrm>
                  <a:off x="2068911" y="4282322"/>
                  <a:ext cx="0" cy="18530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1E6B8761-3DD3-4B82-84A2-017BF2CB3CD2}"/>
                    </a:ext>
                  </a:extLst>
                </p:cNvPr>
                <p:cNvCxnSpPr/>
                <p:nvPr/>
              </p:nvCxnSpPr>
              <p:spPr>
                <a:xfrm>
                  <a:off x="3465620" y="3715642"/>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3" name="Gruppieren 52">
                  <a:extLst>
                    <a:ext uri="{FF2B5EF4-FFF2-40B4-BE49-F238E27FC236}">
                      <a16:creationId xmlns:a16="http://schemas.microsoft.com/office/drawing/2014/main" id="{1766C7E7-0EC8-4DCB-8AE5-84986AF43DFA}"/>
                    </a:ext>
                  </a:extLst>
                </p:cNvPr>
                <p:cNvGrpSpPr/>
                <p:nvPr/>
              </p:nvGrpSpPr>
              <p:grpSpPr>
                <a:xfrm>
                  <a:off x="409567" y="3735657"/>
                  <a:ext cx="8012839" cy="711178"/>
                  <a:chOff x="409567" y="3735657"/>
                  <a:chExt cx="8012839" cy="711178"/>
                </a:xfrm>
              </p:grpSpPr>
              <p:sp>
                <p:nvSpPr>
                  <p:cNvPr id="58" name="Pfeil: nach rechts 57">
                    <a:extLst>
                      <a:ext uri="{FF2B5EF4-FFF2-40B4-BE49-F238E27FC236}">
                        <a16:creationId xmlns:a16="http://schemas.microsoft.com/office/drawing/2014/main" id="{99C89F81-F82D-4511-996A-67294C2D3606}"/>
                      </a:ext>
                    </a:extLst>
                  </p:cNvPr>
                  <p:cNvSpPr/>
                  <p:nvPr/>
                </p:nvSpPr>
                <p:spPr>
                  <a:xfrm>
                    <a:off x="458998" y="3735657"/>
                    <a:ext cx="7963408" cy="711178"/>
                  </a:xfrm>
                  <a:prstGeom prst="rightArrow">
                    <a:avLst/>
                  </a:prstGeom>
                  <a:gradFill flip="none" rotWithShape="1">
                    <a:gsLst>
                      <a:gs pos="0">
                        <a:srgbClr val="E9E9E9">
                          <a:shade val="30000"/>
                          <a:satMod val="115000"/>
                        </a:srgbClr>
                      </a:gs>
                      <a:gs pos="50000">
                        <a:srgbClr val="E9E9E9">
                          <a:shade val="67500"/>
                          <a:satMod val="115000"/>
                        </a:srgbClr>
                      </a:gs>
                      <a:gs pos="100000">
                        <a:srgbClr val="E9E9E9">
                          <a:shade val="100000"/>
                          <a:satMod val="115000"/>
                        </a:srgbClr>
                      </a:gs>
                    </a:gsLst>
                    <a:lin ang="27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grpSp>
                <p:nvGrpSpPr>
                  <p:cNvPr id="59" name="Gruppieren 58">
                    <a:extLst>
                      <a:ext uri="{FF2B5EF4-FFF2-40B4-BE49-F238E27FC236}">
                        <a16:creationId xmlns:a16="http://schemas.microsoft.com/office/drawing/2014/main" id="{88AB3641-38E7-41C4-9C1F-B3FC8182B3C4}"/>
                      </a:ext>
                    </a:extLst>
                  </p:cNvPr>
                  <p:cNvGrpSpPr/>
                  <p:nvPr/>
                </p:nvGrpSpPr>
                <p:grpSpPr>
                  <a:xfrm>
                    <a:off x="409567" y="3931467"/>
                    <a:ext cx="8012839" cy="318568"/>
                    <a:chOff x="409567" y="3931467"/>
                    <a:chExt cx="8012839" cy="318568"/>
                  </a:xfrm>
                </p:grpSpPr>
                <p:sp>
                  <p:nvSpPr>
                    <p:cNvPr id="60" name="Textfeld 59">
                      <a:extLst>
                        <a:ext uri="{FF2B5EF4-FFF2-40B4-BE49-F238E27FC236}">
                          <a16:creationId xmlns:a16="http://schemas.microsoft.com/office/drawing/2014/main" id="{8367708B-63C8-4757-9887-7DB71FDE0736}"/>
                        </a:ext>
                      </a:extLst>
                    </p:cNvPr>
                    <p:cNvSpPr txBox="1"/>
                    <p:nvPr/>
                  </p:nvSpPr>
                  <p:spPr>
                    <a:xfrm>
                      <a:off x="409567" y="3942106"/>
                      <a:ext cx="1197217" cy="307777"/>
                    </a:xfrm>
                    <a:prstGeom prst="rect">
                      <a:avLst/>
                    </a:prstGeom>
                    <a:noFill/>
                  </p:spPr>
                  <p:txBody>
                    <a:bodyPr wrap="square" rtlCol="0">
                      <a:spAutoFit/>
                    </a:bodyPr>
                    <a:lstStyle/>
                    <a:p>
                      <a:r>
                        <a:rPr lang="de-DE" sz="1400" b="1" dirty="0"/>
                        <a:t>Enrolment</a:t>
                      </a:r>
                    </a:p>
                  </p:txBody>
                </p:sp>
                <p:sp>
                  <p:nvSpPr>
                    <p:cNvPr id="61" name="Textfeld 60">
                      <a:extLst>
                        <a:ext uri="{FF2B5EF4-FFF2-40B4-BE49-F238E27FC236}">
                          <a16:creationId xmlns:a16="http://schemas.microsoft.com/office/drawing/2014/main" id="{98D051B6-CAFF-4985-A696-4442AD65DFB4}"/>
                        </a:ext>
                      </a:extLst>
                    </p:cNvPr>
                    <p:cNvSpPr txBox="1"/>
                    <p:nvPr/>
                  </p:nvSpPr>
                  <p:spPr>
                    <a:xfrm>
                      <a:off x="1553961" y="3931467"/>
                      <a:ext cx="1591990" cy="307777"/>
                    </a:xfrm>
                    <a:prstGeom prst="rect">
                      <a:avLst/>
                    </a:prstGeom>
                    <a:noFill/>
                  </p:spPr>
                  <p:txBody>
                    <a:bodyPr wrap="square" rtlCol="0">
                      <a:spAutoFit/>
                    </a:bodyPr>
                    <a:lstStyle/>
                    <a:p>
                      <a:r>
                        <a:rPr lang="de-DE" sz="1400" b="1" dirty="0"/>
                        <a:t>Procedure</a:t>
                      </a:r>
                    </a:p>
                  </p:txBody>
                </p:sp>
                <p:sp>
                  <p:nvSpPr>
                    <p:cNvPr id="62" name="Textfeld 61">
                      <a:extLst>
                        <a:ext uri="{FF2B5EF4-FFF2-40B4-BE49-F238E27FC236}">
                          <a16:creationId xmlns:a16="http://schemas.microsoft.com/office/drawing/2014/main" id="{94E1600A-213B-4F6F-BE03-F3273558733A}"/>
                        </a:ext>
                      </a:extLst>
                    </p:cNvPr>
                    <p:cNvSpPr txBox="1"/>
                    <p:nvPr/>
                  </p:nvSpPr>
                  <p:spPr>
                    <a:xfrm>
                      <a:off x="2887017" y="3939320"/>
                      <a:ext cx="1591987" cy="307777"/>
                    </a:xfrm>
                    <a:prstGeom prst="rect">
                      <a:avLst/>
                    </a:prstGeom>
                    <a:noFill/>
                  </p:spPr>
                  <p:txBody>
                    <a:bodyPr wrap="square" rtlCol="0">
                      <a:spAutoFit/>
                    </a:bodyPr>
                    <a:lstStyle/>
                    <a:p>
                      <a:r>
                        <a:rPr lang="en-GB" sz="1400" b="1" dirty="0"/>
                        <a:t>Discharge</a:t>
                      </a:r>
                      <a:endParaRPr lang="de-DE" sz="1400" b="1" dirty="0"/>
                    </a:p>
                  </p:txBody>
                </p:sp>
                <p:sp>
                  <p:nvSpPr>
                    <p:cNvPr id="63" name="Textfeld 62">
                      <a:extLst>
                        <a:ext uri="{FF2B5EF4-FFF2-40B4-BE49-F238E27FC236}">
                          <a16:creationId xmlns:a16="http://schemas.microsoft.com/office/drawing/2014/main" id="{9CFD01A9-77BD-4BCA-9C86-0ED950481B22}"/>
                        </a:ext>
                      </a:extLst>
                    </p:cNvPr>
                    <p:cNvSpPr txBox="1"/>
                    <p:nvPr/>
                  </p:nvSpPr>
                  <p:spPr>
                    <a:xfrm>
                      <a:off x="4433285" y="3942258"/>
                      <a:ext cx="1085852" cy="307777"/>
                    </a:xfrm>
                    <a:prstGeom prst="rect">
                      <a:avLst/>
                    </a:prstGeom>
                    <a:noFill/>
                  </p:spPr>
                  <p:txBody>
                    <a:bodyPr wrap="square" rtlCol="0">
                      <a:spAutoFit/>
                    </a:bodyPr>
                    <a:lstStyle/>
                    <a:p>
                      <a:r>
                        <a:rPr lang="de-DE" sz="1400" b="1" dirty="0"/>
                        <a:t>6 M FUP</a:t>
                      </a:r>
                    </a:p>
                  </p:txBody>
                </p:sp>
                <p:sp>
                  <p:nvSpPr>
                    <p:cNvPr id="64" name="Textfeld 63">
                      <a:extLst>
                        <a:ext uri="{FF2B5EF4-FFF2-40B4-BE49-F238E27FC236}">
                          <a16:creationId xmlns:a16="http://schemas.microsoft.com/office/drawing/2014/main" id="{17EA4D13-F14C-435A-BFED-6E1488AB0553}"/>
                        </a:ext>
                      </a:extLst>
                    </p:cNvPr>
                    <p:cNvSpPr txBox="1"/>
                    <p:nvPr/>
                  </p:nvSpPr>
                  <p:spPr>
                    <a:xfrm>
                      <a:off x="5709803" y="3942106"/>
                      <a:ext cx="1276352" cy="307777"/>
                    </a:xfrm>
                    <a:prstGeom prst="rect">
                      <a:avLst/>
                    </a:prstGeom>
                    <a:noFill/>
                  </p:spPr>
                  <p:txBody>
                    <a:bodyPr wrap="square" rtlCol="0">
                      <a:spAutoFit/>
                    </a:bodyPr>
                    <a:lstStyle/>
                    <a:p>
                      <a:r>
                        <a:rPr lang="de-DE" sz="1400" b="1" dirty="0"/>
                        <a:t>12 M FUP</a:t>
                      </a:r>
                    </a:p>
                  </p:txBody>
                </p:sp>
                <p:sp>
                  <p:nvSpPr>
                    <p:cNvPr id="65" name="Textfeld 64">
                      <a:extLst>
                        <a:ext uri="{FF2B5EF4-FFF2-40B4-BE49-F238E27FC236}">
                          <a16:creationId xmlns:a16="http://schemas.microsoft.com/office/drawing/2014/main" id="{ADA37E86-9840-4BA8-A911-6A555330353C}"/>
                        </a:ext>
                      </a:extLst>
                    </p:cNvPr>
                    <p:cNvSpPr txBox="1"/>
                    <p:nvPr/>
                  </p:nvSpPr>
                  <p:spPr>
                    <a:xfrm>
                      <a:off x="7146054" y="3939320"/>
                      <a:ext cx="1276352" cy="307777"/>
                    </a:xfrm>
                    <a:prstGeom prst="rect">
                      <a:avLst/>
                    </a:prstGeom>
                    <a:noFill/>
                  </p:spPr>
                  <p:txBody>
                    <a:bodyPr wrap="square" rtlCol="0">
                      <a:spAutoFit/>
                    </a:bodyPr>
                    <a:lstStyle/>
                    <a:p>
                      <a:r>
                        <a:rPr lang="en-GB" sz="1400" b="1" dirty="0"/>
                        <a:t>Annually</a:t>
                      </a:r>
                      <a:endParaRPr lang="de-DE" sz="1400" dirty="0"/>
                    </a:p>
                  </p:txBody>
                </p:sp>
              </p:grpSp>
            </p:grpSp>
            <p:cxnSp>
              <p:nvCxnSpPr>
                <p:cNvPr id="54" name="Gerader Verbinder 53">
                  <a:extLst>
                    <a:ext uri="{FF2B5EF4-FFF2-40B4-BE49-F238E27FC236}">
                      <a16:creationId xmlns:a16="http://schemas.microsoft.com/office/drawing/2014/main" id="{4C145244-FEE9-43E0-9CC3-359B2E5A3E8B}"/>
                    </a:ext>
                  </a:extLst>
                </p:cNvPr>
                <p:cNvCxnSpPr/>
                <p:nvPr/>
              </p:nvCxnSpPr>
              <p:spPr>
                <a:xfrm>
                  <a:off x="4988243" y="4299180"/>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1A0468B6-8ABF-4308-B716-A982DA4DAB5A}"/>
                    </a:ext>
                  </a:extLst>
                </p:cNvPr>
                <p:cNvCxnSpPr>
                  <a:cxnSpLocks/>
                </p:cNvCxnSpPr>
                <p:nvPr/>
              </p:nvCxnSpPr>
              <p:spPr>
                <a:xfrm>
                  <a:off x="6335948" y="4294679"/>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069DEE50-0EEB-47E3-A187-13189B4A7E21}"/>
                    </a:ext>
                  </a:extLst>
                </p:cNvPr>
                <p:cNvCxnSpPr/>
                <p:nvPr/>
              </p:nvCxnSpPr>
              <p:spPr>
                <a:xfrm>
                  <a:off x="7683527" y="4299180"/>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7" name="Geschweifte Klammer rechts 56">
                  <a:extLst>
                    <a:ext uri="{FF2B5EF4-FFF2-40B4-BE49-F238E27FC236}">
                      <a16:creationId xmlns:a16="http://schemas.microsoft.com/office/drawing/2014/main" id="{AF596F80-2348-4C0D-B96C-2B4CB75F98EE}"/>
                    </a:ext>
                  </a:extLst>
                </p:cNvPr>
                <p:cNvSpPr/>
                <p:nvPr/>
              </p:nvSpPr>
              <p:spPr>
                <a:xfrm rot="5400000">
                  <a:off x="6149311" y="3304717"/>
                  <a:ext cx="369425" cy="2691562"/>
                </a:xfrm>
                <a:prstGeom prst="rightBrace">
                  <a:avLst>
                    <a:gd name="adj1" fmla="val 0"/>
                    <a:gd name="adj2" fmla="val 50000"/>
                  </a:avLst>
                </a:prstGeom>
                <a:ln w="19050">
                  <a:solidFill>
                    <a:schemeClr val="tx1"/>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400"/>
                </a:p>
              </p:txBody>
            </p:sp>
          </p:grpSp>
        </p:grpSp>
        <p:cxnSp>
          <p:nvCxnSpPr>
            <p:cNvPr id="5" name="Gerader Verbinder 4">
              <a:extLst>
                <a:ext uri="{FF2B5EF4-FFF2-40B4-BE49-F238E27FC236}">
                  <a16:creationId xmlns:a16="http://schemas.microsoft.com/office/drawing/2014/main" id="{361ADA93-8C75-441F-B4C1-B4EC58EF7C4C}"/>
                </a:ext>
              </a:extLst>
            </p:cNvPr>
            <p:cNvCxnSpPr>
              <a:cxnSpLocks/>
              <a:endCxn id="57" idx="1"/>
            </p:cNvCxnSpPr>
            <p:nvPr/>
          </p:nvCxnSpPr>
          <p:spPr>
            <a:xfrm>
              <a:off x="6550834" y="5642383"/>
              <a:ext cx="2" cy="397603"/>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2" name="Stern: 5 Zacken 1">
            <a:extLst>
              <a:ext uri="{FF2B5EF4-FFF2-40B4-BE49-F238E27FC236}">
                <a16:creationId xmlns:a16="http://schemas.microsoft.com/office/drawing/2014/main" id="{E50A998E-58B8-459D-8FE4-5208EA4CED46}"/>
              </a:ext>
            </a:extLst>
          </p:cNvPr>
          <p:cNvSpPr/>
          <p:nvPr/>
        </p:nvSpPr>
        <p:spPr>
          <a:xfrm>
            <a:off x="1635290" y="5085932"/>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Stern: 5 Zacken 66">
            <a:extLst>
              <a:ext uri="{FF2B5EF4-FFF2-40B4-BE49-F238E27FC236}">
                <a16:creationId xmlns:a16="http://schemas.microsoft.com/office/drawing/2014/main" id="{59BA3747-76CF-4DBB-8AD2-45EA55BEF4E8}"/>
              </a:ext>
            </a:extLst>
          </p:cNvPr>
          <p:cNvSpPr/>
          <p:nvPr/>
        </p:nvSpPr>
        <p:spPr>
          <a:xfrm>
            <a:off x="2788588" y="5114762"/>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Stern: 5 Zacken 67">
            <a:extLst>
              <a:ext uri="{FF2B5EF4-FFF2-40B4-BE49-F238E27FC236}">
                <a16:creationId xmlns:a16="http://schemas.microsoft.com/office/drawing/2014/main" id="{0115BF69-EE85-4BC5-8D2B-3C0E365507B0}"/>
              </a:ext>
            </a:extLst>
          </p:cNvPr>
          <p:cNvSpPr/>
          <p:nvPr/>
        </p:nvSpPr>
        <p:spPr>
          <a:xfrm>
            <a:off x="369380" y="6329870"/>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feld 5">
            <a:extLst>
              <a:ext uri="{FF2B5EF4-FFF2-40B4-BE49-F238E27FC236}">
                <a16:creationId xmlns:a16="http://schemas.microsoft.com/office/drawing/2014/main" id="{227F42F6-06A3-4E39-A9E0-0407E643BDA3}"/>
              </a:ext>
            </a:extLst>
          </p:cNvPr>
          <p:cNvSpPr txBox="1"/>
          <p:nvPr/>
        </p:nvSpPr>
        <p:spPr>
          <a:xfrm>
            <a:off x="439761" y="6325427"/>
            <a:ext cx="1275887" cy="307777"/>
          </a:xfrm>
          <a:prstGeom prst="rect">
            <a:avLst/>
          </a:prstGeom>
          <a:noFill/>
        </p:spPr>
        <p:txBody>
          <a:bodyPr wrap="square" rtlCol="0">
            <a:spAutoFit/>
          </a:bodyPr>
          <a:lstStyle/>
          <a:p>
            <a:r>
              <a:rPr lang="de-DE" sz="1400" dirty="0" err="1">
                <a:solidFill>
                  <a:schemeClr val="bg1">
                    <a:lumMod val="65000"/>
                  </a:schemeClr>
                </a:solidFill>
              </a:rPr>
              <a:t>input</a:t>
            </a:r>
            <a:r>
              <a:rPr lang="de-DE" sz="1400" dirty="0">
                <a:solidFill>
                  <a:schemeClr val="bg1">
                    <a:lumMod val="65000"/>
                  </a:schemeClr>
                </a:solidFill>
              </a:rPr>
              <a:t> </a:t>
            </a:r>
            <a:r>
              <a:rPr lang="de-DE" sz="1400" dirty="0" err="1">
                <a:solidFill>
                  <a:schemeClr val="bg1">
                    <a:lumMod val="65000"/>
                  </a:schemeClr>
                </a:solidFill>
              </a:rPr>
              <a:t>features</a:t>
            </a:r>
            <a:endParaRPr lang="en-GB" sz="1400" dirty="0">
              <a:solidFill>
                <a:schemeClr val="bg1">
                  <a:lumMod val="65000"/>
                </a:schemeClr>
              </a:solidFill>
            </a:endParaRPr>
          </a:p>
        </p:txBody>
      </p:sp>
      <p:sp>
        <p:nvSpPr>
          <p:cNvPr id="69" name="Stern: 5 Zacken 68">
            <a:extLst>
              <a:ext uri="{FF2B5EF4-FFF2-40B4-BE49-F238E27FC236}">
                <a16:creationId xmlns:a16="http://schemas.microsoft.com/office/drawing/2014/main" id="{4A1A77AE-3F73-400B-B5C3-332280709641}"/>
              </a:ext>
            </a:extLst>
          </p:cNvPr>
          <p:cNvSpPr/>
          <p:nvPr/>
        </p:nvSpPr>
        <p:spPr>
          <a:xfrm>
            <a:off x="7561307" y="5941210"/>
            <a:ext cx="144000" cy="144000"/>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Stern: 5 Zacken 69">
            <a:extLst>
              <a:ext uri="{FF2B5EF4-FFF2-40B4-BE49-F238E27FC236}">
                <a16:creationId xmlns:a16="http://schemas.microsoft.com/office/drawing/2014/main" id="{0D56F434-B327-4F3D-AEFD-F73348961B0C}"/>
              </a:ext>
            </a:extLst>
          </p:cNvPr>
          <p:cNvSpPr/>
          <p:nvPr/>
        </p:nvSpPr>
        <p:spPr>
          <a:xfrm>
            <a:off x="1847627" y="6345035"/>
            <a:ext cx="144000" cy="144000"/>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Textfeld 70">
            <a:extLst>
              <a:ext uri="{FF2B5EF4-FFF2-40B4-BE49-F238E27FC236}">
                <a16:creationId xmlns:a16="http://schemas.microsoft.com/office/drawing/2014/main" id="{70CC1A0C-3E99-4EA4-83AA-4B510433A7DE}"/>
              </a:ext>
            </a:extLst>
          </p:cNvPr>
          <p:cNvSpPr txBox="1"/>
          <p:nvPr/>
        </p:nvSpPr>
        <p:spPr>
          <a:xfrm>
            <a:off x="1958162" y="6311767"/>
            <a:ext cx="2008549" cy="307777"/>
          </a:xfrm>
          <a:prstGeom prst="rect">
            <a:avLst/>
          </a:prstGeom>
          <a:noFill/>
        </p:spPr>
        <p:txBody>
          <a:bodyPr wrap="square" rtlCol="0">
            <a:spAutoFit/>
          </a:bodyPr>
          <a:lstStyle/>
          <a:p>
            <a:r>
              <a:rPr lang="de-DE" sz="1400" dirty="0" err="1">
                <a:solidFill>
                  <a:schemeClr val="bg1">
                    <a:lumMod val="65000"/>
                  </a:schemeClr>
                </a:solidFill>
              </a:rPr>
              <a:t>Derive</a:t>
            </a:r>
            <a:r>
              <a:rPr lang="de-DE" sz="1400" dirty="0">
                <a:solidFill>
                  <a:schemeClr val="bg1">
                    <a:lumMod val="65000"/>
                  </a:schemeClr>
                </a:solidFill>
              </a:rPr>
              <a:t> Label</a:t>
            </a:r>
            <a:endParaRPr lang="en-GB" sz="1400" dirty="0">
              <a:solidFill>
                <a:schemeClr val="bg1">
                  <a:lumMod val="65000"/>
                </a:schemeClr>
              </a:solidFill>
            </a:endParaRPr>
          </a:p>
        </p:txBody>
      </p:sp>
    </p:spTree>
    <p:extLst>
      <p:ext uri="{BB962C8B-B14F-4D97-AF65-F5344CB8AC3E}">
        <p14:creationId xmlns:p14="http://schemas.microsoft.com/office/powerpoint/2010/main" val="395297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9E1B82-F424-4058-81D4-6E67097F31E7}"/>
              </a:ext>
            </a:extLst>
          </p:cNvPr>
          <p:cNvSpPr>
            <a:spLocks noGrp="1"/>
          </p:cNvSpPr>
          <p:nvPr>
            <p:ph type="title"/>
          </p:nvPr>
        </p:nvSpPr>
        <p:spPr/>
        <p:txBody>
          <a:bodyPr/>
          <a:lstStyle/>
          <a:p>
            <a:r>
              <a:rPr lang="en-GB" noProof="0" dirty="0"/>
              <a:t>Labels and “Point-of-View”</a:t>
            </a:r>
          </a:p>
        </p:txBody>
      </p:sp>
      <p:sp>
        <p:nvSpPr>
          <p:cNvPr id="3" name="Foliennummernplatzhalter 2"/>
          <p:cNvSpPr>
            <a:spLocks noGrp="1"/>
          </p:cNvSpPr>
          <p:nvPr>
            <p:ph type="sldNum" sz="quarter" idx="12"/>
          </p:nvPr>
        </p:nvSpPr>
        <p:spPr/>
        <p:txBody>
          <a:bodyPr/>
          <a:lstStyle/>
          <a:p>
            <a:fld id="{1744B4DD-8F10-491C-BFC2-D4DC64F16D79}" type="slidenum">
              <a:rPr lang="de-DE" smtClean="0"/>
              <a:pPr/>
              <a:t>4</a:t>
            </a:fld>
            <a:r>
              <a:rPr lang="de-DE">
                <a:ea typeface="Verdana"/>
                <a:cs typeface="Verdana"/>
              </a:rPr>
              <a:t>│</a:t>
            </a:r>
            <a:endParaRPr lang="de-DE" dirty="0"/>
          </a:p>
        </p:txBody>
      </p:sp>
      <p:sp>
        <p:nvSpPr>
          <p:cNvPr id="9" name="Textfeld 8">
            <a:extLst>
              <a:ext uri="{FF2B5EF4-FFF2-40B4-BE49-F238E27FC236}">
                <a16:creationId xmlns:a16="http://schemas.microsoft.com/office/drawing/2014/main" id="{615AC4E2-BE0C-4696-A40F-DA369252BA1E}"/>
              </a:ext>
            </a:extLst>
          </p:cNvPr>
          <p:cNvSpPr txBox="1"/>
          <p:nvPr/>
        </p:nvSpPr>
        <p:spPr>
          <a:xfrm>
            <a:off x="192139" y="4945259"/>
            <a:ext cx="4388674" cy="369332"/>
          </a:xfrm>
          <a:prstGeom prst="rect">
            <a:avLst/>
          </a:prstGeom>
          <a:noFill/>
        </p:spPr>
        <p:txBody>
          <a:bodyPr wrap="square" rtlCol="0">
            <a:spAutoFit/>
          </a:bodyPr>
          <a:lstStyle/>
          <a:p>
            <a:r>
              <a:rPr lang="de-DE" dirty="0">
                <a:latin typeface="+mj-lt"/>
              </a:rPr>
              <a:t>Fully </a:t>
            </a:r>
            <a:r>
              <a:rPr lang="de-DE" dirty="0" err="1">
                <a:latin typeface="+mj-lt"/>
              </a:rPr>
              <a:t>Supervised</a:t>
            </a:r>
            <a:r>
              <a:rPr lang="de-DE" dirty="0">
                <a:latin typeface="+mj-lt"/>
              </a:rPr>
              <a:t> Binary Classification</a:t>
            </a:r>
            <a:endParaRPr lang="en-GB" dirty="0">
              <a:latin typeface="+mj-lt"/>
            </a:endParaRPr>
          </a:p>
        </p:txBody>
      </p:sp>
      <p:sp>
        <p:nvSpPr>
          <p:cNvPr id="10" name="Textfeld 9">
            <a:extLst>
              <a:ext uri="{FF2B5EF4-FFF2-40B4-BE49-F238E27FC236}">
                <a16:creationId xmlns:a16="http://schemas.microsoft.com/office/drawing/2014/main" id="{612FEDD5-9E54-4F02-8DE8-864CDDD98F09}"/>
              </a:ext>
            </a:extLst>
          </p:cNvPr>
          <p:cNvSpPr txBox="1"/>
          <p:nvPr/>
        </p:nvSpPr>
        <p:spPr>
          <a:xfrm>
            <a:off x="5660439" y="4976288"/>
            <a:ext cx="4266344" cy="400110"/>
          </a:xfrm>
          <a:prstGeom prst="rect">
            <a:avLst/>
          </a:prstGeom>
          <a:noFill/>
        </p:spPr>
        <p:txBody>
          <a:bodyPr wrap="square" rtlCol="0">
            <a:spAutoFit/>
          </a:bodyPr>
          <a:lstStyle/>
          <a:p>
            <a:r>
              <a:rPr lang="de-DE" dirty="0"/>
              <a:t>Time-to-Event</a:t>
            </a:r>
            <a:r>
              <a:rPr lang="de-DE" sz="2000" dirty="0"/>
              <a:t> Analysis</a:t>
            </a:r>
          </a:p>
        </p:txBody>
      </p:sp>
      <p:pic>
        <p:nvPicPr>
          <p:cNvPr id="8" name="Grafik 7">
            <a:extLst>
              <a:ext uri="{FF2B5EF4-FFF2-40B4-BE49-F238E27FC236}">
                <a16:creationId xmlns:a16="http://schemas.microsoft.com/office/drawing/2014/main" id="{7C7231A5-70C4-4DFE-9851-B73B8A500295}"/>
              </a:ext>
            </a:extLst>
          </p:cNvPr>
          <p:cNvPicPr>
            <a:picLocks noChangeAspect="1"/>
          </p:cNvPicPr>
          <p:nvPr/>
        </p:nvPicPr>
        <p:blipFill>
          <a:blip r:embed="rId3"/>
          <a:srcRect/>
          <a:stretch/>
        </p:blipFill>
        <p:spPr>
          <a:xfrm>
            <a:off x="1720661" y="1104758"/>
            <a:ext cx="5702677" cy="1748169"/>
          </a:xfrm>
          <a:prstGeom prst="rect">
            <a:avLst/>
          </a:prstGeom>
        </p:spPr>
      </p:pic>
      <p:sp>
        <p:nvSpPr>
          <p:cNvPr id="16" name="Textfeld 15">
            <a:extLst>
              <a:ext uri="{FF2B5EF4-FFF2-40B4-BE49-F238E27FC236}">
                <a16:creationId xmlns:a16="http://schemas.microsoft.com/office/drawing/2014/main" id="{0D9590C7-E777-4F16-AADB-F577324B3A42}"/>
              </a:ext>
            </a:extLst>
          </p:cNvPr>
          <p:cNvSpPr txBox="1"/>
          <p:nvPr/>
        </p:nvSpPr>
        <p:spPr>
          <a:xfrm>
            <a:off x="2476567" y="2839840"/>
            <a:ext cx="4458276" cy="369332"/>
          </a:xfrm>
          <a:prstGeom prst="rect">
            <a:avLst/>
          </a:prstGeom>
          <a:noFill/>
        </p:spPr>
        <p:txBody>
          <a:bodyPr wrap="square" rtlCol="0">
            <a:spAutoFit/>
          </a:bodyPr>
          <a:lstStyle/>
          <a:p>
            <a:pPr algn="ctr"/>
            <a:r>
              <a:rPr lang="de-DE" dirty="0" err="1"/>
              <a:t>How</a:t>
            </a:r>
            <a:r>
              <a:rPr lang="de-DE" dirty="0"/>
              <a:t> to find </a:t>
            </a:r>
            <a:r>
              <a:rPr lang="de-DE" dirty="0" err="1"/>
              <a:t>patients</a:t>
            </a:r>
            <a:r>
              <a:rPr lang="de-DE" dirty="0"/>
              <a:t> with </a:t>
            </a:r>
            <a:r>
              <a:rPr lang="de-DE" dirty="0" err="1"/>
              <a:t>risk</a:t>
            </a:r>
            <a:r>
              <a:rPr lang="de-DE" dirty="0"/>
              <a:t> for TLF?</a:t>
            </a:r>
            <a:endParaRPr lang="en-GB" dirty="0"/>
          </a:p>
        </p:txBody>
      </p:sp>
      <p:sp>
        <p:nvSpPr>
          <p:cNvPr id="17" name="Pfeil: nach unten 16">
            <a:extLst>
              <a:ext uri="{FF2B5EF4-FFF2-40B4-BE49-F238E27FC236}">
                <a16:creationId xmlns:a16="http://schemas.microsoft.com/office/drawing/2014/main" id="{B70D0875-7DD5-410B-BE0D-E1B0DD6F8BD6}"/>
              </a:ext>
            </a:extLst>
          </p:cNvPr>
          <p:cNvSpPr/>
          <p:nvPr/>
        </p:nvSpPr>
        <p:spPr>
          <a:xfrm>
            <a:off x="4477732" y="3256639"/>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hteck 18">
            <a:extLst>
              <a:ext uri="{FF2B5EF4-FFF2-40B4-BE49-F238E27FC236}">
                <a16:creationId xmlns:a16="http://schemas.microsoft.com/office/drawing/2014/main" id="{125515B3-5133-4CE2-903B-95ED2B12B530}"/>
              </a:ext>
            </a:extLst>
          </p:cNvPr>
          <p:cNvSpPr/>
          <p:nvPr/>
        </p:nvSpPr>
        <p:spPr>
          <a:xfrm>
            <a:off x="3836710" y="3718305"/>
            <a:ext cx="1677600" cy="6584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0" name="Gerader Verbinder 19">
            <a:extLst>
              <a:ext uri="{FF2B5EF4-FFF2-40B4-BE49-F238E27FC236}">
                <a16:creationId xmlns:a16="http://schemas.microsoft.com/office/drawing/2014/main" id="{EC6A8160-F256-4D9B-99F9-BBB54D46A7C0}"/>
              </a:ext>
            </a:extLst>
          </p:cNvPr>
          <p:cNvCxnSpPr>
            <a:cxnSpLocks/>
          </p:cNvCxnSpPr>
          <p:nvPr/>
        </p:nvCxnSpPr>
        <p:spPr>
          <a:xfrm>
            <a:off x="4108591" y="3718304"/>
            <a:ext cx="0" cy="658441"/>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6E3CF75B-32C4-4A20-A438-C32B704ACC93}"/>
              </a:ext>
            </a:extLst>
          </p:cNvPr>
          <p:cNvSpPr txBox="1"/>
          <p:nvPr/>
        </p:nvSpPr>
        <p:spPr>
          <a:xfrm>
            <a:off x="5135220" y="4350138"/>
            <a:ext cx="1089811" cy="292388"/>
          </a:xfrm>
          <a:prstGeom prst="rect">
            <a:avLst/>
          </a:prstGeom>
          <a:noFill/>
        </p:spPr>
        <p:txBody>
          <a:bodyPr wrap="square" rtlCol="0">
            <a:spAutoFit/>
          </a:bodyPr>
          <a:lstStyle/>
          <a:p>
            <a:r>
              <a:rPr lang="de-DE" sz="1300" dirty="0"/>
              <a:t>TLF</a:t>
            </a:r>
          </a:p>
        </p:txBody>
      </p:sp>
      <p:pic>
        <p:nvPicPr>
          <p:cNvPr id="23" name="Grafik 22">
            <a:extLst>
              <a:ext uri="{FF2B5EF4-FFF2-40B4-BE49-F238E27FC236}">
                <a16:creationId xmlns:a16="http://schemas.microsoft.com/office/drawing/2014/main" id="{A376B2B2-2431-466E-870A-438C98E56F9C}"/>
              </a:ext>
            </a:extLst>
          </p:cNvPr>
          <p:cNvPicPr>
            <a:picLocks noChangeAspect="1"/>
          </p:cNvPicPr>
          <p:nvPr/>
        </p:nvPicPr>
        <p:blipFill>
          <a:blip r:embed="rId4"/>
          <a:stretch>
            <a:fillRect/>
          </a:stretch>
        </p:blipFill>
        <p:spPr>
          <a:xfrm>
            <a:off x="3188612" y="4642500"/>
            <a:ext cx="152356" cy="192561"/>
          </a:xfrm>
          <a:prstGeom prst="rect">
            <a:avLst/>
          </a:prstGeom>
        </p:spPr>
      </p:pic>
      <p:pic>
        <p:nvPicPr>
          <p:cNvPr id="24" name="Picture 2" descr="100+ kostenlose Rotes Kreuz &amp; Kreuz Illustrationen - Pixabay">
            <a:extLst>
              <a:ext uri="{FF2B5EF4-FFF2-40B4-BE49-F238E27FC236}">
                <a16:creationId xmlns:a16="http://schemas.microsoft.com/office/drawing/2014/main" id="{EA088681-B5AC-4149-8CE6-F783CE0218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380839" y="4670208"/>
            <a:ext cx="243728" cy="165735"/>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Gerader Verbinder 27">
            <a:extLst>
              <a:ext uri="{FF2B5EF4-FFF2-40B4-BE49-F238E27FC236}">
                <a16:creationId xmlns:a16="http://schemas.microsoft.com/office/drawing/2014/main" id="{D4A7494E-0B36-4168-9C63-BC5DFEE7585D}"/>
              </a:ext>
            </a:extLst>
          </p:cNvPr>
          <p:cNvCxnSpPr>
            <a:cxnSpLocks/>
          </p:cNvCxnSpPr>
          <p:nvPr/>
        </p:nvCxnSpPr>
        <p:spPr>
          <a:xfrm>
            <a:off x="4458341" y="3718304"/>
            <a:ext cx="0" cy="658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28B767C9-7452-471E-A326-DE722C8BAE82}"/>
              </a:ext>
            </a:extLst>
          </p:cNvPr>
          <p:cNvCxnSpPr>
            <a:cxnSpLocks/>
          </p:cNvCxnSpPr>
          <p:nvPr/>
        </p:nvCxnSpPr>
        <p:spPr>
          <a:xfrm>
            <a:off x="4811165" y="3718304"/>
            <a:ext cx="0" cy="658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EC321A44-55A2-4A51-8C8F-6EC73328269D}"/>
              </a:ext>
            </a:extLst>
          </p:cNvPr>
          <p:cNvCxnSpPr>
            <a:cxnSpLocks/>
          </p:cNvCxnSpPr>
          <p:nvPr/>
        </p:nvCxnSpPr>
        <p:spPr>
          <a:xfrm>
            <a:off x="5167539" y="3718304"/>
            <a:ext cx="0" cy="658441"/>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56750FA3-9941-4A72-B3E2-CF63016BB627}"/>
              </a:ext>
            </a:extLst>
          </p:cNvPr>
          <p:cNvSpPr txBox="1"/>
          <p:nvPr/>
        </p:nvSpPr>
        <p:spPr>
          <a:xfrm>
            <a:off x="4580813" y="3257469"/>
            <a:ext cx="1857385" cy="276999"/>
          </a:xfrm>
          <a:prstGeom prst="rect">
            <a:avLst/>
          </a:prstGeom>
          <a:noFill/>
        </p:spPr>
        <p:txBody>
          <a:bodyPr wrap="square" rtlCol="0">
            <a:spAutoFit/>
          </a:bodyPr>
          <a:lstStyle/>
          <a:p>
            <a:r>
              <a:rPr lang="de-DE" sz="1200" dirty="0" err="1"/>
              <a:t>label</a:t>
            </a:r>
            <a:r>
              <a:rPr lang="de-DE" sz="1200" dirty="0"/>
              <a:t> </a:t>
            </a:r>
            <a:r>
              <a:rPr lang="de-DE" sz="1200" dirty="0" err="1"/>
              <a:t>matrix</a:t>
            </a:r>
            <a:endParaRPr lang="en-GB" sz="1200" dirty="0"/>
          </a:p>
        </p:txBody>
      </p:sp>
      <p:sp>
        <p:nvSpPr>
          <p:cNvPr id="37" name="Geschweifte Klammer rechts 36">
            <a:extLst>
              <a:ext uri="{FF2B5EF4-FFF2-40B4-BE49-F238E27FC236}">
                <a16:creationId xmlns:a16="http://schemas.microsoft.com/office/drawing/2014/main" id="{EDD5245E-3333-4B73-B114-D513C65458C2}"/>
              </a:ext>
            </a:extLst>
          </p:cNvPr>
          <p:cNvSpPr/>
          <p:nvPr/>
        </p:nvSpPr>
        <p:spPr>
          <a:xfrm rot="5400000">
            <a:off x="4454427" y="3843488"/>
            <a:ext cx="95395" cy="13308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8" name="Textfeld 37">
            <a:extLst>
              <a:ext uri="{FF2B5EF4-FFF2-40B4-BE49-F238E27FC236}">
                <a16:creationId xmlns:a16="http://schemas.microsoft.com/office/drawing/2014/main" id="{88B6385C-4720-443B-B0B0-535CD2F26261}"/>
              </a:ext>
            </a:extLst>
          </p:cNvPr>
          <p:cNvSpPr txBox="1"/>
          <p:nvPr/>
        </p:nvSpPr>
        <p:spPr>
          <a:xfrm>
            <a:off x="3744471" y="4578099"/>
            <a:ext cx="1545396" cy="492443"/>
          </a:xfrm>
          <a:prstGeom prst="rect">
            <a:avLst/>
          </a:prstGeom>
          <a:noFill/>
        </p:spPr>
        <p:txBody>
          <a:bodyPr wrap="square" rtlCol="0">
            <a:spAutoFit/>
          </a:bodyPr>
          <a:lstStyle/>
          <a:p>
            <a:pPr algn="ctr"/>
            <a:r>
              <a:rPr lang="de-DE" sz="1300" dirty="0"/>
              <a:t>TLF </a:t>
            </a:r>
            <a:r>
              <a:rPr lang="de-DE" sz="1300" dirty="0" err="1"/>
              <a:t>causing</a:t>
            </a:r>
            <a:r>
              <a:rPr lang="de-DE" sz="1300" dirty="0"/>
              <a:t> events</a:t>
            </a:r>
          </a:p>
        </p:txBody>
      </p:sp>
      <p:cxnSp>
        <p:nvCxnSpPr>
          <p:cNvPr id="40" name="Gerader Verbinder 39">
            <a:extLst>
              <a:ext uri="{FF2B5EF4-FFF2-40B4-BE49-F238E27FC236}">
                <a16:creationId xmlns:a16="http://schemas.microsoft.com/office/drawing/2014/main" id="{BB7F94D9-EB6A-4498-B34E-28AD1434C070}"/>
              </a:ext>
            </a:extLst>
          </p:cNvPr>
          <p:cNvCxnSpPr/>
          <p:nvPr/>
        </p:nvCxnSpPr>
        <p:spPr>
          <a:xfrm>
            <a:off x="3836711" y="3855563"/>
            <a:ext cx="16729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AC958849-51BD-4503-86EB-DE6D074DABAB}"/>
              </a:ext>
            </a:extLst>
          </p:cNvPr>
          <p:cNvCxnSpPr/>
          <p:nvPr/>
        </p:nvCxnSpPr>
        <p:spPr>
          <a:xfrm>
            <a:off x="3836711" y="4036243"/>
            <a:ext cx="16729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0E0BDB24-8D95-49E8-B3D4-A12D3465F512}"/>
              </a:ext>
            </a:extLst>
          </p:cNvPr>
          <p:cNvCxnSpPr>
            <a:cxnSpLocks/>
          </p:cNvCxnSpPr>
          <p:nvPr/>
        </p:nvCxnSpPr>
        <p:spPr>
          <a:xfrm>
            <a:off x="3844281" y="4226350"/>
            <a:ext cx="1665389"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eck 45">
            <a:extLst>
              <a:ext uri="{FF2B5EF4-FFF2-40B4-BE49-F238E27FC236}">
                <a16:creationId xmlns:a16="http://schemas.microsoft.com/office/drawing/2014/main" id="{C7232A41-353B-4957-988E-25FD543E1385}"/>
              </a:ext>
            </a:extLst>
          </p:cNvPr>
          <p:cNvSpPr/>
          <p:nvPr/>
        </p:nvSpPr>
        <p:spPr>
          <a:xfrm>
            <a:off x="5176965" y="3718304"/>
            <a:ext cx="342129" cy="137252"/>
          </a:xfrm>
          <a:prstGeom prst="rect">
            <a:avLst/>
          </a:prstGeom>
          <a:solidFill>
            <a:srgbClr val="E4003A">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Gerade Verbindung mit Pfeil 47">
            <a:extLst>
              <a:ext uri="{FF2B5EF4-FFF2-40B4-BE49-F238E27FC236}">
                <a16:creationId xmlns:a16="http://schemas.microsoft.com/office/drawing/2014/main" id="{30BC7CA4-816C-4398-A09A-1FECD3499283}"/>
              </a:ext>
            </a:extLst>
          </p:cNvPr>
          <p:cNvCxnSpPr>
            <a:cxnSpLocks/>
          </p:cNvCxnSpPr>
          <p:nvPr/>
        </p:nvCxnSpPr>
        <p:spPr>
          <a:xfrm>
            <a:off x="5295913" y="3786930"/>
            <a:ext cx="656844" cy="0"/>
          </a:xfrm>
          <a:prstGeom prst="straightConnector1">
            <a:avLst/>
          </a:prstGeom>
          <a:ln>
            <a:solidFill>
              <a:srgbClr val="FF2F65">
                <a:alpha val="49000"/>
              </a:srgb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feld 48">
            <a:extLst>
              <a:ext uri="{FF2B5EF4-FFF2-40B4-BE49-F238E27FC236}">
                <a16:creationId xmlns:a16="http://schemas.microsoft.com/office/drawing/2014/main" id="{AE92F7F5-9140-41ED-9791-8C5B4A04B0E4}"/>
              </a:ext>
            </a:extLst>
          </p:cNvPr>
          <p:cNvSpPr txBox="1"/>
          <p:nvPr/>
        </p:nvSpPr>
        <p:spPr>
          <a:xfrm>
            <a:off x="5952757" y="3633041"/>
            <a:ext cx="1344780" cy="307777"/>
          </a:xfrm>
          <a:prstGeom prst="rect">
            <a:avLst/>
          </a:prstGeom>
          <a:noFill/>
        </p:spPr>
        <p:txBody>
          <a:bodyPr wrap="square" rtlCol="0">
            <a:spAutoFit/>
          </a:bodyPr>
          <a:lstStyle/>
          <a:p>
            <a:r>
              <a:rPr lang="de-DE" sz="1400" dirty="0"/>
              <a:t>time to </a:t>
            </a:r>
            <a:r>
              <a:rPr lang="de-DE" sz="1400" dirty="0" err="1"/>
              <a:t>event</a:t>
            </a:r>
            <a:endParaRPr lang="en-GB" sz="1400" dirty="0"/>
          </a:p>
        </p:txBody>
      </p:sp>
      <p:sp>
        <p:nvSpPr>
          <p:cNvPr id="50" name="Pfeil: nach unten 49">
            <a:extLst>
              <a:ext uri="{FF2B5EF4-FFF2-40B4-BE49-F238E27FC236}">
                <a16:creationId xmlns:a16="http://schemas.microsoft.com/office/drawing/2014/main" id="{50E3F7A5-02C2-43F4-980F-DC944B8C6E79}"/>
              </a:ext>
            </a:extLst>
          </p:cNvPr>
          <p:cNvSpPr/>
          <p:nvPr/>
        </p:nvSpPr>
        <p:spPr>
          <a:xfrm rot="19023029">
            <a:off x="5440071" y="4716939"/>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Pfeil: nach unten 50">
            <a:extLst>
              <a:ext uri="{FF2B5EF4-FFF2-40B4-BE49-F238E27FC236}">
                <a16:creationId xmlns:a16="http://schemas.microsoft.com/office/drawing/2014/main" id="{D520F360-68F5-47D3-AB02-F62E63BD6DCE}"/>
              </a:ext>
            </a:extLst>
          </p:cNvPr>
          <p:cNvSpPr/>
          <p:nvPr/>
        </p:nvSpPr>
        <p:spPr>
          <a:xfrm rot="2580000">
            <a:off x="3600617" y="4700795"/>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feld 51">
            <a:extLst>
              <a:ext uri="{FF2B5EF4-FFF2-40B4-BE49-F238E27FC236}">
                <a16:creationId xmlns:a16="http://schemas.microsoft.com/office/drawing/2014/main" id="{0AE32DAC-2426-4463-B500-82B12993FF9D}"/>
              </a:ext>
            </a:extLst>
          </p:cNvPr>
          <p:cNvSpPr txBox="1"/>
          <p:nvPr/>
        </p:nvSpPr>
        <p:spPr>
          <a:xfrm>
            <a:off x="2755967" y="4609218"/>
            <a:ext cx="486036" cy="292388"/>
          </a:xfrm>
          <a:prstGeom prst="rect">
            <a:avLst/>
          </a:prstGeom>
          <a:noFill/>
        </p:spPr>
        <p:txBody>
          <a:bodyPr wrap="square" rtlCol="0">
            <a:spAutoFit/>
          </a:bodyPr>
          <a:lstStyle/>
          <a:p>
            <a:r>
              <a:rPr lang="de-DE" sz="1300" dirty="0"/>
              <a:t>TLF</a:t>
            </a:r>
          </a:p>
        </p:txBody>
      </p:sp>
      <p:sp>
        <p:nvSpPr>
          <p:cNvPr id="4" name="Rechteck 3">
            <a:extLst>
              <a:ext uri="{FF2B5EF4-FFF2-40B4-BE49-F238E27FC236}">
                <a16:creationId xmlns:a16="http://schemas.microsoft.com/office/drawing/2014/main" id="{EF2A86DD-C512-4530-8BC1-68CAA3BB43CD}"/>
              </a:ext>
            </a:extLst>
          </p:cNvPr>
          <p:cNvSpPr/>
          <p:nvPr/>
        </p:nvSpPr>
        <p:spPr>
          <a:xfrm>
            <a:off x="250825" y="4944254"/>
            <a:ext cx="3857766" cy="371341"/>
          </a:xfrm>
          <a:prstGeom prst="rect">
            <a:avLst/>
          </a:prstGeom>
          <a:noFill/>
          <a:ln w="28575">
            <a:solidFill>
              <a:srgbClr val="D4054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00217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53D02728-42FA-4740-A71E-CB5042F85F3E}"/>
              </a:ext>
            </a:extLst>
          </p:cNvPr>
          <p:cNvSpPr>
            <a:spLocks noGrp="1"/>
          </p:cNvSpPr>
          <p:nvPr>
            <p:ph type="title"/>
          </p:nvPr>
        </p:nvSpPr>
        <p:spPr/>
        <p:txBody>
          <a:bodyPr/>
          <a:lstStyle/>
          <a:p>
            <a:r>
              <a:rPr lang="de-DE" dirty="0"/>
              <a:t>Population </a:t>
            </a:r>
            <a:r>
              <a:rPr lang="de-DE" dirty="0" err="1"/>
              <a:t>Characteristics</a:t>
            </a:r>
            <a:endParaRPr lang="en-GB" dirty="0"/>
          </a:p>
        </p:txBody>
      </p:sp>
      <p:sp>
        <p:nvSpPr>
          <p:cNvPr id="3" name="Foliennummernplatzhalter 2">
            <a:extLst>
              <a:ext uri="{FF2B5EF4-FFF2-40B4-BE49-F238E27FC236}">
                <a16:creationId xmlns:a16="http://schemas.microsoft.com/office/drawing/2014/main" id="{F0A1A143-4604-425B-8FA8-CD8CA8A177D5}"/>
              </a:ext>
            </a:extLst>
          </p:cNvPr>
          <p:cNvSpPr>
            <a:spLocks noGrp="1"/>
          </p:cNvSpPr>
          <p:nvPr>
            <p:ph type="sldNum" sz="quarter" idx="12"/>
          </p:nvPr>
        </p:nvSpPr>
        <p:spPr/>
        <p:txBody>
          <a:bodyPr/>
          <a:lstStyle/>
          <a:p>
            <a:fld id="{1744B4DD-8F10-491C-BFC2-D4DC64F16D79}" type="slidenum">
              <a:rPr lang="de-DE" smtClean="0"/>
              <a:pPr/>
              <a:t>5</a:t>
            </a:fld>
            <a:r>
              <a:rPr lang="de-DE">
                <a:ea typeface="Verdana"/>
                <a:cs typeface="Verdana"/>
              </a:rPr>
              <a:t>│</a:t>
            </a:r>
            <a:endParaRPr lang="de-DE" dirty="0"/>
          </a:p>
        </p:txBody>
      </p:sp>
      <p:sp>
        <p:nvSpPr>
          <p:cNvPr id="11" name="Rechteck 10">
            <a:extLst>
              <a:ext uri="{FF2B5EF4-FFF2-40B4-BE49-F238E27FC236}">
                <a16:creationId xmlns:a16="http://schemas.microsoft.com/office/drawing/2014/main" id="{920DA668-E056-46BA-87C1-2BB2CF9FBC95}"/>
              </a:ext>
            </a:extLst>
          </p:cNvPr>
          <p:cNvSpPr/>
          <p:nvPr/>
        </p:nvSpPr>
        <p:spPr>
          <a:xfrm>
            <a:off x="18000" y="6032429"/>
            <a:ext cx="9108000" cy="536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0" name="Tabelle 9">
            <a:extLst>
              <a:ext uri="{FF2B5EF4-FFF2-40B4-BE49-F238E27FC236}">
                <a16:creationId xmlns:a16="http://schemas.microsoft.com/office/drawing/2014/main" id="{FBE2A679-180F-4C13-9401-F82AC2C3E8C4}"/>
              </a:ext>
            </a:extLst>
          </p:cNvPr>
          <p:cNvGraphicFramePr>
            <a:graphicFrameLocks noGrp="1"/>
          </p:cNvGraphicFramePr>
          <p:nvPr>
            <p:extLst>
              <p:ext uri="{D42A27DB-BD31-4B8C-83A1-F6EECF244321}">
                <p14:modId xmlns:p14="http://schemas.microsoft.com/office/powerpoint/2010/main" val="903439876"/>
              </p:ext>
            </p:extLst>
          </p:nvPr>
        </p:nvGraphicFramePr>
        <p:xfrm>
          <a:off x="47496" y="1248869"/>
          <a:ext cx="5293441" cy="5320135"/>
        </p:xfrm>
        <a:graphic>
          <a:graphicData uri="http://schemas.openxmlformats.org/drawingml/2006/table">
            <a:tbl>
              <a:tblPr>
                <a:tableStyleId>{5C22544A-7EE6-4342-B048-85BDC9FD1C3A}</a:tableStyleId>
              </a:tblPr>
              <a:tblGrid>
                <a:gridCol w="1870804">
                  <a:extLst>
                    <a:ext uri="{9D8B030D-6E8A-4147-A177-3AD203B41FA5}">
                      <a16:colId xmlns:a16="http://schemas.microsoft.com/office/drawing/2014/main" val="3724942735"/>
                    </a:ext>
                  </a:extLst>
                </a:gridCol>
                <a:gridCol w="575188">
                  <a:extLst>
                    <a:ext uri="{9D8B030D-6E8A-4147-A177-3AD203B41FA5}">
                      <a16:colId xmlns:a16="http://schemas.microsoft.com/office/drawing/2014/main" val="2380211771"/>
                    </a:ext>
                  </a:extLst>
                </a:gridCol>
                <a:gridCol w="545690">
                  <a:extLst>
                    <a:ext uri="{9D8B030D-6E8A-4147-A177-3AD203B41FA5}">
                      <a16:colId xmlns:a16="http://schemas.microsoft.com/office/drawing/2014/main" val="4161493382"/>
                    </a:ext>
                  </a:extLst>
                </a:gridCol>
                <a:gridCol w="560439">
                  <a:extLst>
                    <a:ext uri="{9D8B030D-6E8A-4147-A177-3AD203B41FA5}">
                      <a16:colId xmlns:a16="http://schemas.microsoft.com/office/drawing/2014/main" val="578440546"/>
                    </a:ext>
                  </a:extLst>
                </a:gridCol>
                <a:gridCol w="589935">
                  <a:extLst>
                    <a:ext uri="{9D8B030D-6E8A-4147-A177-3AD203B41FA5}">
                      <a16:colId xmlns:a16="http://schemas.microsoft.com/office/drawing/2014/main" val="3679283279"/>
                    </a:ext>
                  </a:extLst>
                </a:gridCol>
                <a:gridCol w="427703">
                  <a:extLst>
                    <a:ext uri="{9D8B030D-6E8A-4147-A177-3AD203B41FA5}">
                      <a16:colId xmlns:a16="http://schemas.microsoft.com/office/drawing/2014/main" val="710567674"/>
                    </a:ext>
                  </a:extLst>
                </a:gridCol>
                <a:gridCol w="723682">
                  <a:extLst>
                    <a:ext uri="{9D8B030D-6E8A-4147-A177-3AD203B41FA5}">
                      <a16:colId xmlns:a16="http://schemas.microsoft.com/office/drawing/2014/main" val="346132698"/>
                    </a:ext>
                  </a:extLst>
                </a:gridCol>
              </a:tblGrid>
              <a:tr h="211048">
                <a:tc>
                  <a:txBody>
                    <a:bodyPr/>
                    <a:lstStyle/>
                    <a:p>
                      <a:pPr algn="l" fontAlgn="b"/>
                      <a:r>
                        <a:rPr lang="en-GB" sz="1050" b="1" i="1" u="sng" strike="noStrike" dirty="0">
                          <a:effectLst/>
                        </a:rPr>
                        <a:t>Patient characteristics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3531008"/>
                  </a:ext>
                </a:extLst>
              </a:tr>
              <a:tr h="387472">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TLF (n=123)</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no TLF (n=1761)</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total (n=1884)</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dirty="0" err="1">
                          <a:effectLst/>
                        </a:rPr>
                        <a:t>pVal</a:t>
                      </a:r>
                      <a:endParaRPr lang="en-GB" sz="1050" b="0" i="0"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missigness [%]</a:t>
                      </a:r>
                      <a:endParaRPr lang="en-GB" sz="1050" b="0" i="0" u="sng"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4067671"/>
                  </a:ext>
                </a:extLst>
              </a:tr>
              <a:tr h="387472">
                <a:tc>
                  <a:txBody>
                    <a:bodyPr/>
                    <a:lstStyle/>
                    <a:p>
                      <a:pPr algn="l" fontAlgn="b"/>
                      <a:r>
                        <a:rPr lang="en-GB" sz="1050" u="none" strike="noStrike" dirty="0">
                          <a:effectLst/>
                        </a:rPr>
                        <a:t>Age (years)</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effectLst/>
                        </a:rPr>
                        <a:t>59.92±</a:t>
                      </a:r>
                    </a:p>
                    <a:p>
                      <a:pPr algn="r" fontAlgn="ctr"/>
                      <a:r>
                        <a:rPr lang="en-GB" sz="1050" u="none" strike="noStrike" dirty="0">
                          <a:effectLst/>
                        </a:rPr>
                        <a:t>10.92</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a:effectLst/>
                        </a:rPr>
                        <a:t>61.8±10.44</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dirty="0">
                          <a:effectLst/>
                        </a:rPr>
                        <a:t>61.68±</a:t>
                      </a:r>
                    </a:p>
                    <a:p>
                      <a:pPr algn="r" fontAlgn="ctr"/>
                      <a:r>
                        <a:rPr lang="en-GB" sz="1050" u="none" strike="noStrike" dirty="0">
                          <a:effectLst/>
                        </a:rPr>
                        <a:t>10.48</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a:effectLst/>
                        </a:rPr>
                        <a:t>0.054</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dirty="0">
                          <a:effectLst/>
                        </a:rPr>
                        <a:t>0</a:t>
                      </a:r>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587537"/>
                  </a:ext>
                </a:extLst>
              </a:tr>
              <a:tr h="387472">
                <a:tc>
                  <a:txBody>
                    <a:bodyPr/>
                    <a:lstStyle/>
                    <a:p>
                      <a:pPr algn="l" fontAlgn="b"/>
                      <a:r>
                        <a:rPr lang="en-GB" sz="1050" u="none" strike="noStrike" dirty="0">
                          <a:effectLst/>
                        </a:rPr>
                        <a:t>Male</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99 (80%)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1296 (74%)</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1395 (74%)</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0.092</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7674556"/>
                  </a:ext>
                </a:extLst>
              </a:tr>
              <a:tr h="387472">
                <a:tc>
                  <a:txBody>
                    <a:bodyPr/>
                    <a:lstStyle/>
                    <a:p>
                      <a:pPr algn="l" fontAlgn="b"/>
                      <a:r>
                        <a:rPr lang="en-GB" sz="1050" u="none" strike="noStrike">
                          <a:effectLst/>
                        </a:rPr>
                        <a:t>Smoking</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73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1049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1122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0.365</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0.4</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1995859"/>
                  </a:ext>
                </a:extLst>
              </a:tr>
              <a:tr h="387472">
                <a:tc>
                  <a:txBody>
                    <a:bodyPr/>
                    <a:lstStyle/>
                    <a:p>
                      <a:pPr algn="l" fontAlgn="b"/>
                      <a:r>
                        <a:rPr lang="en-GB" sz="1050" u="none" strike="noStrike">
                          <a:effectLst/>
                        </a:rPr>
                        <a:t>Diabetes</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28 (23%)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372 (21%)</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400 (21%)</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0.893</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0850100"/>
                  </a:ext>
                </a:extLst>
              </a:tr>
              <a:tr h="211048">
                <a:tc>
                  <a:txBody>
                    <a:bodyPr/>
                    <a:lstStyle/>
                    <a:p>
                      <a:pPr algn="l" fontAlgn="b"/>
                      <a:r>
                        <a:rPr lang="en-GB" sz="1050" u="none" strike="noStrike" dirty="0">
                          <a:solidFill>
                            <a:srgbClr val="D40541"/>
                          </a:solidFill>
                          <a:effectLst/>
                        </a:rPr>
                        <a:t>Ischemic status pre-procedure</a:t>
                      </a:r>
                      <a:endParaRPr lang="en-GB" sz="1050" b="0" i="0" u="none" strike="noStrike" dirty="0">
                        <a:solidFill>
                          <a:srgbClr val="D40541"/>
                        </a:solidFill>
                        <a:effectLst/>
                        <a:latin typeface="Calibri" panose="020F0502020204030204" pitchFamily="34" charset="0"/>
                      </a:endParaRPr>
                    </a:p>
                  </a:txBody>
                  <a:tcPr marL="9525" marR="9525" marT="9525" marB="0" anchor="b"/>
                </a:tc>
                <a:tc>
                  <a:txBody>
                    <a:bodyPr/>
                    <a:lstStyle/>
                    <a:p>
                      <a:pPr algn="l" fontAlgn="b"/>
                      <a:r>
                        <a:rPr lang="en-GB" sz="1050" u="none" strike="noStrike">
                          <a:effectLst/>
                        </a:rPr>
                        <a:t>STEMI</a:t>
                      </a:r>
                      <a:endParaRPr lang="en-GB" sz="1050" b="0" i="0" u="none" strike="noStrike" dirty="0">
                        <a:solidFill>
                          <a:srgbClr val="D40541"/>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0 (0%)</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4 (0.2%)</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4 (0.2%)</a:t>
                      </a:r>
                      <a:endParaRPr lang="en-GB" sz="1050" b="0" i="0" u="none" strike="noStrike" dirty="0">
                        <a:solidFill>
                          <a:srgbClr val="000000"/>
                        </a:solidFill>
                        <a:effectLst/>
                        <a:latin typeface="Calibri" panose="020F0502020204030204" pitchFamily="34" charset="0"/>
                      </a:endParaRPr>
                    </a:p>
                  </a:txBody>
                  <a:tcPr marL="9525" marR="9525" marT="9525" marB="0" anchor="b"/>
                </a:tc>
                <a:tc rowSpan="2">
                  <a:txBody>
                    <a:bodyPr/>
                    <a:lstStyle/>
                    <a:p>
                      <a:pPr algn="r" fontAlgn="ctr"/>
                      <a:r>
                        <a:rPr lang="en-GB" sz="1050" u="none" strike="noStrike" dirty="0">
                          <a:solidFill>
                            <a:srgbClr val="D40541"/>
                          </a:solidFill>
                          <a:effectLst/>
                        </a:rPr>
                        <a:t>0.017</a:t>
                      </a:r>
                      <a:endParaRPr lang="en-GB" sz="1050" b="1" i="0" u="none" strike="noStrike" dirty="0">
                        <a:solidFill>
                          <a:srgbClr val="D40541"/>
                        </a:solidFill>
                        <a:effectLst/>
                        <a:latin typeface="Calibri" panose="020F0502020204030204" pitchFamily="34" charset="0"/>
                      </a:endParaRPr>
                    </a:p>
                  </a:txBody>
                  <a:tcPr marL="9525" marR="9525" marT="9525" marB="0" anchor="ctr"/>
                </a:tc>
                <a:tc rowSpan="2">
                  <a:txBody>
                    <a:bodyPr/>
                    <a:lstStyle/>
                    <a:p>
                      <a:pPr algn="r" fontAlgn="ctr"/>
                      <a:r>
                        <a:rPr lang="en-GB" sz="1050" u="none" strike="noStrike" dirty="0">
                          <a:effectLst/>
                        </a:rPr>
                        <a:t>0.1</a:t>
                      </a:r>
                      <a:endParaRPr lang="en-GB"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90588677"/>
                  </a:ext>
                </a:extLst>
              </a:tr>
              <a:tr h="387472">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none" strike="noStrike">
                          <a:effectLst/>
                        </a:rPr>
                        <a:t>NSTEMI</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34 (27.6%)</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309 (17.5%)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343 (18%)</a:t>
                      </a:r>
                      <a:endParaRPr lang="en-GB" sz="105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013208122"/>
                  </a:ext>
                </a:extLst>
              </a:tr>
              <a:tr h="211048">
                <a:tc>
                  <a:txBody>
                    <a:bodyPr/>
                    <a:lstStyle/>
                    <a:p>
                      <a:pPr algn="l" fontAlgn="b"/>
                      <a:r>
                        <a:rPr lang="en-GB" sz="1050" b="1" i="1" u="sng" strike="noStrike" dirty="0">
                          <a:effectLst/>
                        </a:rPr>
                        <a:t>Lesion Characteristics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4393945"/>
                  </a:ext>
                </a:extLst>
              </a:tr>
              <a:tr h="387472">
                <a:tc gridSpan="2">
                  <a:txBody>
                    <a:bodyPr/>
                    <a:lstStyle/>
                    <a:p>
                      <a:pPr algn="l" fontAlgn="b"/>
                      <a:r>
                        <a:rPr lang="en-GB" sz="1050" u="none" strike="noStrike" dirty="0">
                          <a:effectLst/>
                        </a:rPr>
                        <a:t>Moderate/Severe Calcification</a:t>
                      </a:r>
                      <a:endParaRPr lang="en-GB" sz="105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GB"/>
                    </a:p>
                  </a:txBody>
                  <a:tcPr/>
                </a:tc>
                <a:tc>
                  <a:txBody>
                    <a:bodyPr/>
                    <a:lstStyle/>
                    <a:p>
                      <a:pPr algn="r" fontAlgn="b"/>
                      <a:r>
                        <a:rPr lang="en-GB" sz="1050" u="none" strike="noStrike">
                          <a:effectLst/>
                        </a:rPr>
                        <a:t>7 (5.7%)</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130 (7.3%)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137 (7.3%(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0.88</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0.1</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4775286"/>
                  </a:ext>
                </a:extLst>
              </a:tr>
              <a:tr h="211048">
                <a:tc>
                  <a:txBody>
                    <a:bodyPr/>
                    <a:lstStyle/>
                    <a:p>
                      <a:pPr algn="l" fontAlgn="b"/>
                      <a:r>
                        <a:rPr lang="en-GB" sz="1050" u="none" strike="noStrike">
                          <a:effectLst/>
                        </a:rPr>
                        <a:t>Lesion length [mm]</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15.2±</a:t>
                      </a:r>
                    </a:p>
                    <a:p>
                      <a:pPr algn="r" fontAlgn="b"/>
                      <a:r>
                        <a:rPr lang="en-GB" sz="1050" u="none" strike="noStrike" dirty="0">
                          <a:effectLst/>
                        </a:rPr>
                        <a:t>5.1</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14.8±3.9</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14.8±4</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0.189</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0.1</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011253"/>
                  </a:ext>
                </a:extLst>
              </a:tr>
              <a:tr h="211048">
                <a:tc>
                  <a:txBody>
                    <a:bodyPr/>
                    <a:lstStyle/>
                    <a:p>
                      <a:pPr algn="l" fontAlgn="b"/>
                      <a:r>
                        <a:rPr lang="en-GB" sz="1050" u="none" strike="noStrike">
                          <a:effectLst/>
                        </a:rPr>
                        <a:t>Reference vessel diameter [mm]</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3.2±0.3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3.2±0.3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3.2±0.3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0.449</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0.2</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6456070"/>
                  </a:ext>
                </a:extLst>
              </a:tr>
              <a:tr h="387472">
                <a:tc>
                  <a:txBody>
                    <a:bodyPr/>
                    <a:lstStyle/>
                    <a:p>
                      <a:pPr algn="l" fontAlgn="b"/>
                      <a:r>
                        <a:rPr lang="en-GB" sz="1050" u="none" strike="noStrike">
                          <a:effectLst/>
                        </a:rPr>
                        <a:t>Stenosis pre-procedure in %</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83.5±</a:t>
                      </a:r>
                    </a:p>
                    <a:p>
                      <a:pPr algn="r" fontAlgn="b"/>
                      <a:r>
                        <a:rPr lang="en-GB" sz="1050" u="none" strike="noStrike" dirty="0">
                          <a:effectLst/>
                        </a:rPr>
                        <a:t>10.6</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82.1±</a:t>
                      </a:r>
                    </a:p>
                    <a:p>
                      <a:pPr algn="r" fontAlgn="b"/>
                      <a:r>
                        <a:rPr lang="en-GB" sz="1050" u="none" strike="noStrike" dirty="0">
                          <a:effectLst/>
                        </a:rPr>
                        <a:t>10.7</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82.2±</a:t>
                      </a:r>
                    </a:p>
                    <a:p>
                      <a:pPr algn="r" fontAlgn="b"/>
                      <a:r>
                        <a:rPr lang="en-GB" sz="1050" u="none" strike="noStrike" dirty="0">
                          <a:effectLst/>
                        </a:rPr>
                        <a:t>10.7</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0.168</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0.05</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0278125"/>
                  </a:ext>
                </a:extLst>
              </a:tr>
              <a:tr h="211048">
                <a:tc>
                  <a:txBody>
                    <a:bodyPr/>
                    <a:lstStyle/>
                    <a:p>
                      <a:pPr algn="l" fontAlgn="b"/>
                      <a:r>
                        <a:rPr lang="en-GB" sz="1050" b="1" i="1" u="sng" strike="noStrike" dirty="0">
                          <a:effectLst/>
                        </a:rPr>
                        <a:t>Device Details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886892"/>
                  </a:ext>
                </a:extLst>
              </a:tr>
              <a:tr h="211048">
                <a:tc>
                  <a:txBody>
                    <a:bodyPr/>
                    <a:lstStyle/>
                    <a:p>
                      <a:pPr algn="l" fontAlgn="b"/>
                      <a:r>
                        <a:rPr lang="en-GB" sz="1050" u="none" strike="noStrike" dirty="0">
                          <a:solidFill>
                            <a:srgbClr val="D40541"/>
                          </a:solidFill>
                          <a:effectLst/>
                        </a:rPr>
                        <a:t>Total </a:t>
                      </a:r>
                      <a:r>
                        <a:rPr lang="en-GB" sz="1050" u="none" strike="noStrike" dirty="0" err="1">
                          <a:solidFill>
                            <a:srgbClr val="D40541"/>
                          </a:solidFill>
                          <a:effectLst/>
                        </a:rPr>
                        <a:t>magmaris</a:t>
                      </a:r>
                      <a:r>
                        <a:rPr lang="en-GB" sz="1050" u="none" strike="noStrike" dirty="0">
                          <a:solidFill>
                            <a:srgbClr val="D40541"/>
                          </a:solidFill>
                          <a:effectLst/>
                        </a:rPr>
                        <a:t> scaffold length [mm]</a:t>
                      </a:r>
                      <a:endParaRPr lang="en-GB" sz="1050" b="1" i="0" u="none" strike="noStrike" dirty="0">
                        <a:solidFill>
                          <a:srgbClr val="D40541"/>
                        </a:solidFill>
                        <a:effectLst/>
                        <a:latin typeface="Calibri" panose="020F0502020204030204" pitchFamily="34" charset="0"/>
                      </a:endParaRPr>
                    </a:p>
                  </a:txBody>
                  <a:tcPr marL="9525" marR="9525" marT="9525" marB="0" anchor="b"/>
                </a:tc>
                <a:tc>
                  <a:txBody>
                    <a:bodyPr/>
                    <a:lstStyle/>
                    <a:p>
                      <a:pPr algn="l" fontAlgn="b"/>
                      <a:endParaRPr lang="en-GB" sz="1050" b="1" i="0" u="none" strike="noStrike" dirty="0">
                        <a:solidFill>
                          <a:srgbClr val="D40541"/>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21.2±</a:t>
                      </a:r>
                    </a:p>
                    <a:p>
                      <a:pPr algn="r" fontAlgn="b"/>
                      <a:r>
                        <a:rPr lang="en-GB" sz="1050" u="none" strike="noStrike" dirty="0">
                          <a:effectLst/>
                        </a:rPr>
                        <a:t>7.1</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20±4.9</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20±5</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solidFill>
                            <a:srgbClr val="D40541"/>
                          </a:solidFill>
                          <a:effectLst/>
                        </a:rPr>
                        <a:t>0.011</a:t>
                      </a:r>
                      <a:endParaRPr lang="en-GB" sz="1050" b="1" i="0" u="none" strike="noStrike" dirty="0">
                        <a:solidFill>
                          <a:srgbClr val="D40541"/>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1.6</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0561274"/>
                  </a:ext>
                </a:extLst>
              </a:tr>
              <a:tr h="387472">
                <a:tc>
                  <a:txBody>
                    <a:bodyPr/>
                    <a:lstStyle/>
                    <a:p>
                      <a:pPr algn="l" fontAlgn="b"/>
                      <a:r>
                        <a:rPr lang="en-GB" sz="1050" u="none" strike="noStrike" dirty="0">
                          <a:effectLst/>
                        </a:rPr>
                        <a:t>Magmaris scaffold diameter [mm]</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effectLst/>
                        </a:rPr>
                        <a:t>0.4322</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dirty="0">
                          <a:effectLst/>
                        </a:rPr>
                        <a:t>1.6</a:t>
                      </a:r>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5508395"/>
                  </a:ext>
                </a:extLst>
              </a:tr>
            </a:tbl>
          </a:graphicData>
        </a:graphic>
      </p:graphicFrame>
      <p:pic>
        <p:nvPicPr>
          <p:cNvPr id="9218" name="Picture 2">
            <a:extLst>
              <a:ext uri="{FF2B5EF4-FFF2-40B4-BE49-F238E27FC236}">
                <a16:creationId xmlns:a16="http://schemas.microsoft.com/office/drawing/2014/main" id="{E9AA18B2-938D-44D4-B81C-96E6040D0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0433" y="1118770"/>
            <a:ext cx="37909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4FCDE6D1-EA52-4F29-ABF8-94F5D6A9DE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556" y="3766720"/>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01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E43EEF-98FD-4365-9040-DA60CF880EB9}"/>
              </a:ext>
            </a:extLst>
          </p:cNvPr>
          <p:cNvSpPr>
            <a:spLocks noGrp="1"/>
          </p:cNvSpPr>
          <p:nvPr>
            <p:ph type="title"/>
          </p:nvPr>
        </p:nvSpPr>
        <p:spPr/>
        <p:txBody>
          <a:bodyPr/>
          <a:lstStyle/>
          <a:p>
            <a:r>
              <a:rPr lang="de-DE" dirty="0"/>
              <a:t>Multiple </a:t>
            </a:r>
            <a:r>
              <a:rPr lang="de-DE" dirty="0" err="1"/>
              <a:t>Testing</a:t>
            </a:r>
            <a:r>
              <a:rPr lang="de-DE" dirty="0"/>
              <a:t> </a:t>
            </a:r>
            <a:r>
              <a:rPr lang="de-DE" dirty="0" err="1"/>
              <a:t>Correction</a:t>
            </a:r>
            <a:endParaRPr lang="en-GB" dirty="0"/>
          </a:p>
        </p:txBody>
      </p:sp>
      <p:sp>
        <p:nvSpPr>
          <p:cNvPr id="3" name="Foliennummernplatzhalter 2">
            <a:extLst>
              <a:ext uri="{FF2B5EF4-FFF2-40B4-BE49-F238E27FC236}">
                <a16:creationId xmlns:a16="http://schemas.microsoft.com/office/drawing/2014/main" id="{057AC57E-5192-427E-859E-916001498E88}"/>
              </a:ext>
            </a:extLst>
          </p:cNvPr>
          <p:cNvSpPr>
            <a:spLocks noGrp="1"/>
          </p:cNvSpPr>
          <p:nvPr>
            <p:ph type="sldNum" sz="quarter" idx="12"/>
          </p:nvPr>
        </p:nvSpPr>
        <p:spPr/>
        <p:txBody>
          <a:bodyPr/>
          <a:lstStyle/>
          <a:p>
            <a:fld id="{1744B4DD-8F10-491C-BFC2-D4DC64F16D79}" type="slidenum">
              <a:rPr lang="de-DE" smtClean="0"/>
              <a:pPr/>
              <a:t>6</a:t>
            </a:fld>
            <a:r>
              <a:rPr lang="de-DE">
                <a:ea typeface="Verdana"/>
                <a:cs typeface="Verdana"/>
              </a:rPr>
              <a:t>│</a:t>
            </a:r>
            <a:endParaRPr lang="de-DE" dirty="0"/>
          </a:p>
        </p:txBody>
      </p:sp>
      <p:pic>
        <p:nvPicPr>
          <p:cNvPr id="11266" name="Picture 2" descr="Image for post">
            <a:extLst>
              <a:ext uri="{FF2B5EF4-FFF2-40B4-BE49-F238E27FC236}">
                <a16:creationId xmlns:a16="http://schemas.microsoft.com/office/drawing/2014/main" id="{5475DD85-0C42-4BC3-B400-487E8E6E1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50" y="1763871"/>
            <a:ext cx="5200650" cy="2446834"/>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A1789CD0-CD15-45FC-B467-71989C812052}"/>
              </a:ext>
            </a:extLst>
          </p:cNvPr>
          <p:cNvSpPr txBox="1"/>
          <p:nvPr/>
        </p:nvSpPr>
        <p:spPr>
          <a:xfrm>
            <a:off x="357187" y="1161554"/>
            <a:ext cx="8573463" cy="646331"/>
          </a:xfrm>
          <a:prstGeom prst="rect">
            <a:avLst/>
          </a:prstGeom>
          <a:noFill/>
        </p:spPr>
        <p:txBody>
          <a:bodyPr wrap="square" rtlCol="0">
            <a:spAutoFit/>
          </a:bodyPr>
          <a:lstStyle/>
          <a:p>
            <a:pPr marL="285750" indent="-285750">
              <a:buFont typeface="Arial" panose="020B0604020202020204" pitchFamily="34" charset="0"/>
              <a:buChar char="•"/>
            </a:pPr>
            <a:r>
              <a:rPr lang="en-GB" b="1" dirty="0"/>
              <a:t>FWER</a:t>
            </a:r>
            <a:r>
              <a:rPr lang="en-GB" dirty="0"/>
              <a:t> (family wise error rate): indicates probability of making one or more false discoveries when performing multiple hypotheses tests</a:t>
            </a:r>
          </a:p>
        </p:txBody>
      </p:sp>
    </p:spTree>
    <p:extLst>
      <p:ext uri="{BB962C8B-B14F-4D97-AF65-F5344CB8AC3E}">
        <p14:creationId xmlns:p14="http://schemas.microsoft.com/office/powerpoint/2010/main" val="481895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CAF1E0-82D0-4EA7-B547-656225D043BE}"/>
              </a:ext>
            </a:extLst>
          </p:cNvPr>
          <p:cNvSpPr>
            <a:spLocks noGrp="1"/>
          </p:cNvSpPr>
          <p:nvPr>
            <p:ph type="title"/>
          </p:nvPr>
        </p:nvSpPr>
        <p:spPr/>
        <p:txBody>
          <a:bodyPr/>
          <a:lstStyle/>
          <a:p>
            <a:r>
              <a:rPr lang="de-DE" dirty="0" err="1"/>
              <a:t>tSNE</a:t>
            </a:r>
            <a:endParaRPr lang="en-GB" dirty="0"/>
          </a:p>
        </p:txBody>
      </p:sp>
      <p:sp>
        <p:nvSpPr>
          <p:cNvPr id="3" name="Foliennummernplatzhalter 2">
            <a:extLst>
              <a:ext uri="{FF2B5EF4-FFF2-40B4-BE49-F238E27FC236}">
                <a16:creationId xmlns:a16="http://schemas.microsoft.com/office/drawing/2014/main" id="{A10E5427-D666-47D3-B1F9-74D5457DDF6D}"/>
              </a:ext>
            </a:extLst>
          </p:cNvPr>
          <p:cNvSpPr>
            <a:spLocks noGrp="1"/>
          </p:cNvSpPr>
          <p:nvPr>
            <p:ph type="sldNum" sz="quarter" idx="12"/>
          </p:nvPr>
        </p:nvSpPr>
        <p:spPr/>
        <p:txBody>
          <a:bodyPr/>
          <a:lstStyle/>
          <a:p>
            <a:fld id="{1744B4DD-8F10-491C-BFC2-D4DC64F16D79}" type="slidenum">
              <a:rPr lang="de-DE" smtClean="0"/>
              <a:pPr/>
              <a:t>7</a:t>
            </a:fld>
            <a:r>
              <a:rPr lang="de-DE">
                <a:ea typeface="Verdana"/>
                <a:cs typeface="Verdana"/>
              </a:rPr>
              <a:t>│</a:t>
            </a:r>
            <a:endParaRPr lang="de-DE" dirty="0"/>
          </a:p>
        </p:txBody>
      </p:sp>
      <p:pic>
        <p:nvPicPr>
          <p:cNvPr id="4" name="Grafik 3">
            <a:extLst>
              <a:ext uri="{FF2B5EF4-FFF2-40B4-BE49-F238E27FC236}">
                <a16:creationId xmlns:a16="http://schemas.microsoft.com/office/drawing/2014/main" id="{86A1FEED-F198-43F1-AD7E-E6E6DFFB7521}"/>
              </a:ext>
            </a:extLst>
          </p:cNvPr>
          <p:cNvPicPr>
            <a:picLocks noChangeAspect="1"/>
          </p:cNvPicPr>
          <p:nvPr/>
        </p:nvPicPr>
        <p:blipFill>
          <a:blip r:embed="rId3"/>
          <a:stretch>
            <a:fillRect/>
          </a:stretch>
        </p:blipFill>
        <p:spPr>
          <a:xfrm>
            <a:off x="137160" y="906813"/>
            <a:ext cx="3372802" cy="2975222"/>
          </a:xfrm>
          <a:prstGeom prst="rect">
            <a:avLst/>
          </a:prstGeom>
        </p:spPr>
      </p:pic>
      <p:pic>
        <p:nvPicPr>
          <p:cNvPr id="5" name="Grafik 4">
            <a:extLst>
              <a:ext uri="{FF2B5EF4-FFF2-40B4-BE49-F238E27FC236}">
                <a16:creationId xmlns:a16="http://schemas.microsoft.com/office/drawing/2014/main" id="{37E51290-B565-4E8B-BCE5-6EDAC26F6F97}"/>
              </a:ext>
            </a:extLst>
          </p:cNvPr>
          <p:cNvPicPr>
            <a:picLocks noChangeAspect="1"/>
          </p:cNvPicPr>
          <p:nvPr/>
        </p:nvPicPr>
        <p:blipFill>
          <a:blip r:embed="rId4"/>
          <a:srcRect/>
          <a:stretch/>
        </p:blipFill>
        <p:spPr>
          <a:xfrm>
            <a:off x="2660852" y="2674620"/>
            <a:ext cx="3540716" cy="3398547"/>
          </a:xfrm>
          <a:prstGeom prst="rect">
            <a:avLst/>
          </a:prstGeom>
        </p:spPr>
      </p:pic>
      <p:pic>
        <p:nvPicPr>
          <p:cNvPr id="6" name="Grafik 5">
            <a:extLst>
              <a:ext uri="{FF2B5EF4-FFF2-40B4-BE49-F238E27FC236}">
                <a16:creationId xmlns:a16="http://schemas.microsoft.com/office/drawing/2014/main" id="{2D5692B3-4AB4-42C8-BE73-C5808FFD73F8}"/>
              </a:ext>
            </a:extLst>
          </p:cNvPr>
          <p:cNvPicPr>
            <a:picLocks noChangeAspect="1"/>
          </p:cNvPicPr>
          <p:nvPr/>
        </p:nvPicPr>
        <p:blipFill>
          <a:blip r:embed="rId5"/>
          <a:stretch>
            <a:fillRect/>
          </a:stretch>
        </p:blipFill>
        <p:spPr>
          <a:xfrm>
            <a:off x="5705315" y="906813"/>
            <a:ext cx="3228975" cy="3057525"/>
          </a:xfrm>
          <a:prstGeom prst="rect">
            <a:avLst/>
          </a:prstGeom>
        </p:spPr>
      </p:pic>
      <p:pic>
        <p:nvPicPr>
          <p:cNvPr id="7" name="Grafik 6">
            <a:extLst>
              <a:ext uri="{FF2B5EF4-FFF2-40B4-BE49-F238E27FC236}">
                <a16:creationId xmlns:a16="http://schemas.microsoft.com/office/drawing/2014/main" id="{07E00865-B445-43BE-8E32-E45EE73AAEAA}"/>
              </a:ext>
            </a:extLst>
          </p:cNvPr>
          <p:cNvPicPr>
            <a:picLocks noChangeAspect="1"/>
          </p:cNvPicPr>
          <p:nvPr/>
        </p:nvPicPr>
        <p:blipFill>
          <a:blip r:embed="rId6"/>
          <a:stretch>
            <a:fillRect/>
          </a:stretch>
        </p:blipFill>
        <p:spPr>
          <a:xfrm>
            <a:off x="5705315" y="5243299"/>
            <a:ext cx="992505" cy="488846"/>
          </a:xfrm>
          <a:prstGeom prst="rect">
            <a:avLst/>
          </a:prstGeom>
        </p:spPr>
      </p:pic>
    </p:spTree>
    <p:extLst>
      <p:ext uri="{BB962C8B-B14F-4D97-AF65-F5344CB8AC3E}">
        <p14:creationId xmlns:p14="http://schemas.microsoft.com/office/powerpoint/2010/main" val="110623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D88CB3-0E0C-4E6A-A3E8-75027F36FB22}"/>
              </a:ext>
            </a:extLst>
          </p:cNvPr>
          <p:cNvSpPr>
            <a:spLocks noGrp="1"/>
          </p:cNvSpPr>
          <p:nvPr>
            <p:ph type="title"/>
          </p:nvPr>
        </p:nvSpPr>
        <p:spPr/>
        <p:txBody>
          <a:bodyPr/>
          <a:lstStyle/>
          <a:p>
            <a:r>
              <a:rPr lang="de-DE" dirty="0" err="1"/>
              <a:t>Supervised</a:t>
            </a:r>
            <a:r>
              <a:rPr lang="de-DE" dirty="0"/>
              <a:t> Classification Pipeline</a:t>
            </a:r>
            <a:endParaRPr lang="en-GB" dirty="0"/>
          </a:p>
        </p:txBody>
      </p:sp>
      <p:sp>
        <p:nvSpPr>
          <p:cNvPr id="3" name="Foliennummernplatzhalter 2">
            <a:extLst>
              <a:ext uri="{FF2B5EF4-FFF2-40B4-BE49-F238E27FC236}">
                <a16:creationId xmlns:a16="http://schemas.microsoft.com/office/drawing/2014/main" id="{46B020B2-80C0-481A-BF61-0976C2120686}"/>
              </a:ext>
            </a:extLst>
          </p:cNvPr>
          <p:cNvSpPr>
            <a:spLocks noGrp="1"/>
          </p:cNvSpPr>
          <p:nvPr>
            <p:ph type="sldNum" sz="quarter" idx="12"/>
          </p:nvPr>
        </p:nvSpPr>
        <p:spPr/>
        <p:txBody>
          <a:bodyPr/>
          <a:lstStyle/>
          <a:p>
            <a:fld id="{1744B4DD-8F10-491C-BFC2-D4DC64F16D79}" type="slidenum">
              <a:rPr lang="de-DE" smtClean="0"/>
              <a:pPr/>
              <a:t>8</a:t>
            </a:fld>
            <a:r>
              <a:rPr lang="de-DE">
                <a:ea typeface="Verdana"/>
                <a:cs typeface="Verdana"/>
              </a:rPr>
              <a:t>│</a:t>
            </a:r>
            <a:endParaRPr lang="de-DE" dirty="0"/>
          </a:p>
        </p:txBody>
      </p:sp>
      <p:pic>
        <p:nvPicPr>
          <p:cNvPr id="5" name="Grafik 4">
            <a:extLst>
              <a:ext uri="{FF2B5EF4-FFF2-40B4-BE49-F238E27FC236}">
                <a16:creationId xmlns:a16="http://schemas.microsoft.com/office/drawing/2014/main" id="{05C24A82-E1E2-4907-821F-FFDC18C0BE9E}"/>
              </a:ext>
            </a:extLst>
          </p:cNvPr>
          <p:cNvPicPr>
            <a:picLocks noChangeAspect="1"/>
          </p:cNvPicPr>
          <p:nvPr/>
        </p:nvPicPr>
        <p:blipFill>
          <a:blip r:embed="rId3"/>
          <a:srcRect/>
          <a:stretch/>
        </p:blipFill>
        <p:spPr>
          <a:xfrm>
            <a:off x="396642" y="1261850"/>
            <a:ext cx="8329662" cy="4519518"/>
          </a:xfrm>
          <a:prstGeom prst="rect">
            <a:avLst/>
          </a:prstGeom>
        </p:spPr>
      </p:pic>
    </p:spTree>
    <p:extLst>
      <p:ext uri="{BB962C8B-B14F-4D97-AF65-F5344CB8AC3E}">
        <p14:creationId xmlns:p14="http://schemas.microsoft.com/office/powerpoint/2010/main" val="3116393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33A1C0-999F-4CFD-9732-C55B39D04C35}"/>
              </a:ext>
            </a:extLst>
          </p:cNvPr>
          <p:cNvSpPr>
            <a:spLocks noGrp="1"/>
          </p:cNvSpPr>
          <p:nvPr>
            <p:ph type="title"/>
          </p:nvPr>
        </p:nvSpPr>
        <p:spPr/>
        <p:txBody>
          <a:bodyPr/>
          <a:lstStyle/>
          <a:p>
            <a:r>
              <a:rPr lang="de-DE" dirty="0" err="1"/>
              <a:t>Results</a:t>
            </a:r>
            <a:r>
              <a:rPr lang="de-DE" dirty="0"/>
              <a:t> (1st </a:t>
            </a:r>
            <a:r>
              <a:rPr lang="de-DE" dirty="0" err="1"/>
              <a:t>round</a:t>
            </a:r>
            <a:r>
              <a:rPr lang="de-DE" dirty="0"/>
              <a:t> of </a:t>
            </a:r>
            <a:r>
              <a:rPr lang="de-DE" dirty="0" err="1"/>
              <a:t>selection</a:t>
            </a:r>
            <a:r>
              <a:rPr lang="de-DE" dirty="0"/>
              <a:t> with f1 score)</a:t>
            </a:r>
            <a:endParaRPr lang="en-GB" dirty="0"/>
          </a:p>
        </p:txBody>
      </p:sp>
      <p:sp>
        <p:nvSpPr>
          <p:cNvPr id="3" name="Foliennummernplatzhalter 2">
            <a:extLst>
              <a:ext uri="{FF2B5EF4-FFF2-40B4-BE49-F238E27FC236}">
                <a16:creationId xmlns:a16="http://schemas.microsoft.com/office/drawing/2014/main" id="{B49C299A-BAA4-4F91-B898-0A51E4243D02}"/>
              </a:ext>
            </a:extLst>
          </p:cNvPr>
          <p:cNvSpPr>
            <a:spLocks noGrp="1"/>
          </p:cNvSpPr>
          <p:nvPr>
            <p:ph type="sldNum" sz="quarter" idx="12"/>
          </p:nvPr>
        </p:nvSpPr>
        <p:spPr/>
        <p:txBody>
          <a:bodyPr/>
          <a:lstStyle/>
          <a:p>
            <a:fld id="{1744B4DD-8F10-491C-BFC2-D4DC64F16D79}" type="slidenum">
              <a:rPr lang="de-DE" smtClean="0"/>
              <a:pPr/>
              <a:t>9</a:t>
            </a:fld>
            <a:r>
              <a:rPr lang="de-DE">
                <a:ea typeface="Verdana"/>
                <a:cs typeface="Verdana"/>
              </a:rPr>
              <a:t>│</a:t>
            </a:r>
            <a:endParaRPr lang="de-DE" dirty="0"/>
          </a:p>
        </p:txBody>
      </p:sp>
      <p:graphicFrame>
        <p:nvGraphicFramePr>
          <p:cNvPr id="4" name="Tabelle 4">
            <a:extLst>
              <a:ext uri="{FF2B5EF4-FFF2-40B4-BE49-F238E27FC236}">
                <a16:creationId xmlns:a16="http://schemas.microsoft.com/office/drawing/2014/main" id="{4DD0829A-DE15-42DF-96BF-2E1B1DF4A547}"/>
              </a:ext>
            </a:extLst>
          </p:cNvPr>
          <p:cNvGraphicFramePr>
            <a:graphicFrameLocks noGrp="1"/>
          </p:cNvGraphicFramePr>
          <p:nvPr>
            <p:extLst>
              <p:ext uri="{D42A27DB-BD31-4B8C-83A1-F6EECF244321}">
                <p14:modId xmlns:p14="http://schemas.microsoft.com/office/powerpoint/2010/main" val="328172579"/>
              </p:ext>
            </p:extLst>
          </p:nvPr>
        </p:nvGraphicFramePr>
        <p:xfrm>
          <a:off x="100645" y="1125239"/>
          <a:ext cx="8792530" cy="5147592"/>
        </p:xfrm>
        <a:graphic>
          <a:graphicData uri="http://schemas.openxmlformats.org/drawingml/2006/table">
            <a:tbl>
              <a:tblPr firstRow="1" bandRow="1">
                <a:tableStyleId>{5C22544A-7EE6-4342-B048-85BDC9FD1C3A}</a:tableStyleId>
              </a:tblPr>
              <a:tblGrid>
                <a:gridCol w="3871280">
                  <a:extLst>
                    <a:ext uri="{9D8B030D-6E8A-4147-A177-3AD203B41FA5}">
                      <a16:colId xmlns:a16="http://schemas.microsoft.com/office/drawing/2014/main" val="301231459"/>
                    </a:ext>
                  </a:extLst>
                </a:gridCol>
                <a:gridCol w="1643063">
                  <a:extLst>
                    <a:ext uri="{9D8B030D-6E8A-4147-A177-3AD203B41FA5}">
                      <a16:colId xmlns:a16="http://schemas.microsoft.com/office/drawing/2014/main" val="1375073158"/>
                    </a:ext>
                  </a:extLst>
                </a:gridCol>
                <a:gridCol w="1723910">
                  <a:extLst>
                    <a:ext uri="{9D8B030D-6E8A-4147-A177-3AD203B41FA5}">
                      <a16:colId xmlns:a16="http://schemas.microsoft.com/office/drawing/2014/main" val="1026297322"/>
                    </a:ext>
                  </a:extLst>
                </a:gridCol>
                <a:gridCol w="1554277">
                  <a:extLst>
                    <a:ext uri="{9D8B030D-6E8A-4147-A177-3AD203B41FA5}">
                      <a16:colId xmlns:a16="http://schemas.microsoft.com/office/drawing/2014/main" val="652560326"/>
                    </a:ext>
                  </a:extLst>
                </a:gridCol>
              </a:tblGrid>
              <a:tr h="700366">
                <a:tc>
                  <a:txBody>
                    <a:bodyPr/>
                    <a:lstStyle/>
                    <a:p>
                      <a:pPr algn="l" rtl="0" fontAlgn="ctr"/>
                      <a:r>
                        <a:rPr lang="en-GB" sz="1800" b="1" i="0" u="none" strike="noStrike" dirty="0">
                          <a:solidFill>
                            <a:srgbClr val="FFFFFF"/>
                          </a:solidFill>
                          <a:effectLst/>
                          <a:latin typeface="+mn-lt"/>
                        </a:rPr>
                        <a:t>Pipeline</a:t>
                      </a:r>
                    </a:p>
                  </a:txBody>
                  <a:tcPr marL="9525" marR="9525" marT="9525" marB="0" anchor="ctr"/>
                </a:tc>
                <a:tc>
                  <a:txBody>
                    <a:bodyPr/>
                    <a:lstStyle/>
                    <a:p>
                      <a:pPr algn="l" rtl="0" fontAlgn="ctr"/>
                      <a:r>
                        <a:rPr lang="en-GB" sz="1800" b="1" i="0" u="none" strike="noStrike">
                          <a:solidFill>
                            <a:srgbClr val="FFFFFF"/>
                          </a:solidFill>
                          <a:effectLst/>
                          <a:latin typeface="+mn-lt"/>
                        </a:rPr>
                        <a:t>Train Score (f1)</a:t>
                      </a:r>
                    </a:p>
                  </a:txBody>
                  <a:tcPr marL="9525" marR="9525" marT="9525" marB="0" anchor="ctr"/>
                </a:tc>
                <a:tc>
                  <a:txBody>
                    <a:bodyPr/>
                    <a:lstStyle/>
                    <a:p>
                      <a:pPr algn="l" rtl="0" fontAlgn="ctr"/>
                      <a:r>
                        <a:rPr lang="en-GB" sz="1800" b="1" i="0" u="none" strike="noStrike" dirty="0">
                          <a:solidFill>
                            <a:srgbClr val="FFFFFF"/>
                          </a:solidFill>
                          <a:effectLst/>
                          <a:latin typeface="+mn-lt"/>
                        </a:rPr>
                        <a:t>Validation Score (f1)</a:t>
                      </a:r>
                    </a:p>
                  </a:txBody>
                  <a:tcPr marL="9525" marR="9525" marT="9525" marB="0" anchor="ctr"/>
                </a:tc>
                <a:tc>
                  <a:txBody>
                    <a:bodyPr/>
                    <a:lstStyle/>
                    <a:p>
                      <a:pPr algn="l" rtl="0" fontAlgn="ctr"/>
                      <a:r>
                        <a:rPr lang="en-GB" sz="1800" b="1" i="0" u="none" strike="noStrike" dirty="0">
                          <a:solidFill>
                            <a:srgbClr val="FFFFFF"/>
                          </a:solidFill>
                          <a:effectLst/>
                          <a:latin typeface="+mn-lt"/>
                        </a:rPr>
                        <a:t>Test Score (f1)</a:t>
                      </a:r>
                    </a:p>
                  </a:txBody>
                  <a:tcPr marL="9525" marR="9525" marT="9525" marB="0" anchor="ctr"/>
                </a:tc>
                <a:extLst>
                  <a:ext uri="{0D108BD9-81ED-4DB2-BD59-A6C34878D82A}">
                    <a16:rowId xmlns:a16="http://schemas.microsoft.com/office/drawing/2014/main" val="4000350686"/>
                  </a:ext>
                </a:extLst>
              </a:tr>
              <a:tr h="540071">
                <a:tc>
                  <a:txBody>
                    <a:bodyPr/>
                    <a:lstStyle/>
                    <a:p>
                      <a:pPr algn="l" rtl="0" fontAlgn="ctr"/>
                      <a:r>
                        <a:rPr lang="en-GB" sz="1800" b="0" i="0" u="none" strike="noStrike" dirty="0">
                          <a:solidFill>
                            <a:srgbClr val="333333"/>
                          </a:solidFill>
                          <a:effectLst/>
                          <a:latin typeface="+mn-lt"/>
                        </a:rPr>
                        <a:t>quantile_trans|KNN_imp|smote|l2_norm|no_feature_selector|</a:t>
                      </a:r>
                      <a:r>
                        <a:rPr lang="en-GB" sz="1800" b="1" i="0" u="none" strike="noStrike" dirty="0">
                          <a:solidFill>
                            <a:srgbClr val="333333"/>
                          </a:solidFill>
                          <a:effectLst/>
                          <a:latin typeface="+mn-lt"/>
                        </a:rPr>
                        <a:t>KNN</a:t>
                      </a:r>
                    </a:p>
                  </a:txBody>
                  <a:tcPr marL="9525" marR="9525" marT="9525" marB="0" anchor="ctr"/>
                </a:tc>
                <a:tc>
                  <a:txBody>
                    <a:bodyPr/>
                    <a:lstStyle/>
                    <a:p>
                      <a:pPr algn="l" rtl="0" fontAlgn="ctr"/>
                      <a:r>
                        <a:rPr lang="en-GB" sz="1800" b="0" i="0" u="none" strike="noStrike" dirty="0">
                          <a:solidFill>
                            <a:srgbClr val="333333"/>
                          </a:solidFill>
                          <a:effectLst/>
                          <a:latin typeface="+mn-lt"/>
                        </a:rPr>
                        <a:t>0.1642±0.002</a:t>
                      </a:r>
                    </a:p>
                  </a:txBody>
                  <a:tcPr marL="9525" marR="9525" marT="9525" marB="0" anchor="ctr"/>
                </a:tc>
                <a:tc>
                  <a:txBody>
                    <a:bodyPr/>
                    <a:lstStyle/>
                    <a:p>
                      <a:pPr algn="l" rtl="0" fontAlgn="ctr"/>
                      <a:r>
                        <a:rPr lang="en-GB" sz="1800" b="0" i="0" u="none" strike="noStrike" dirty="0">
                          <a:solidFill>
                            <a:srgbClr val="333333"/>
                          </a:solidFill>
                          <a:effectLst/>
                          <a:latin typeface="+mn-lt"/>
                        </a:rPr>
                        <a:t>0.1404±0.0252</a:t>
                      </a:r>
                    </a:p>
                  </a:txBody>
                  <a:tcPr marL="9525" marR="9525" marT="9525" marB="0" anchor="ctr"/>
                </a:tc>
                <a:tc>
                  <a:txBody>
                    <a:bodyPr/>
                    <a:lstStyle/>
                    <a:p>
                      <a:pPr algn="l" rtl="0" fontAlgn="ctr"/>
                      <a:r>
                        <a:rPr lang="en-GB" sz="1800" b="0" i="0" u="none" strike="noStrike" dirty="0">
                          <a:solidFill>
                            <a:srgbClr val="333333"/>
                          </a:solidFill>
                          <a:effectLst/>
                          <a:latin typeface="+mn-lt"/>
                        </a:rPr>
                        <a:t>0.1315±0</a:t>
                      </a:r>
                    </a:p>
                  </a:txBody>
                  <a:tcPr marL="9525" marR="9525" marT="9525" marB="0" anchor="ctr"/>
                </a:tc>
                <a:extLst>
                  <a:ext uri="{0D108BD9-81ED-4DB2-BD59-A6C34878D82A}">
                    <a16:rowId xmlns:a16="http://schemas.microsoft.com/office/drawing/2014/main" val="723069670"/>
                  </a:ext>
                </a:extLst>
              </a:tr>
              <a:tr h="540071">
                <a:tc>
                  <a:txBody>
                    <a:bodyPr/>
                    <a:lstStyle/>
                    <a:p>
                      <a:pPr algn="l" rtl="0" fontAlgn="ctr"/>
                      <a:r>
                        <a:rPr lang="de-DE" sz="1800" b="1" i="0" u="none" strike="noStrike" dirty="0">
                          <a:solidFill>
                            <a:srgbClr val="333333"/>
                          </a:solidFill>
                          <a:effectLst/>
                          <a:latin typeface="+mn-lt"/>
                        </a:rPr>
                        <a:t>MLP</a:t>
                      </a:r>
                      <a:endParaRPr lang="en-GB" sz="1800" b="1" i="0" u="none" strike="noStrike" dirty="0">
                        <a:solidFill>
                          <a:srgbClr val="333333"/>
                        </a:solidFill>
                        <a:effectLst/>
                        <a:latin typeface="+mn-lt"/>
                      </a:endParaRPr>
                    </a:p>
                  </a:txBody>
                  <a:tcPr marL="9525" marR="9525" marT="9525" marB="0" anchor="ctr"/>
                </a:tc>
                <a:tc>
                  <a:txBody>
                    <a:bodyPr/>
                    <a:lstStyle/>
                    <a:p>
                      <a:pPr algn="l" rtl="0" fontAlgn="ctr"/>
                      <a:endParaRPr lang="en-GB" sz="1800" b="0" i="0" u="none" strike="noStrike" dirty="0">
                        <a:solidFill>
                          <a:srgbClr val="333333"/>
                        </a:solidFill>
                        <a:effectLst/>
                        <a:latin typeface="+mn-lt"/>
                      </a:endParaRPr>
                    </a:p>
                  </a:txBody>
                  <a:tcPr marL="9525" marR="9525" marT="9525" marB="0" anchor="ctr"/>
                </a:tc>
                <a:tc>
                  <a:txBody>
                    <a:bodyPr/>
                    <a:lstStyle/>
                    <a:p>
                      <a:pPr algn="l" rtl="0" fontAlgn="ctr"/>
                      <a:endParaRPr lang="en-GB" sz="1800" b="0" i="0" u="none" strike="noStrike" dirty="0">
                        <a:solidFill>
                          <a:srgbClr val="333333"/>
                        </a:solidFill>
                        <a:effectLst/>
                        <a:latin typeface="+mn-lt"/>
                      </a:endParaRPr>
                    </a:p>
                  </a:txBody>
                  <a:tcPr marL="9525" marR="9525" marT="9525" marB="0" anchor="ctr"/>
                </a:tc>
                <a:tc>
                  <a:txBody>
                    <a:bodyPr/>
                    <a:lstStyle/>
                    <a:p>
                      <a:pPr algn="l" rtl="0" fontAlgn="ctr"/>
                      <a:endParaRPr lang="en-GB" sz="1800" b="0" i="0" u="none" strike="noStrike" dirty="0">
                        <a:solidFill>
                          <a:srgbClr val="333333"/>
                        </a:solidFill>
                        <a:effectLst/>
                        <a:latin typeface="+mn-lt"/>
                      </a:endParaRPr>
                    </a:p>
                  </a:txBody>
                  <a:tcPr marL="9525" marR="9525" marT="9525" marB="0" anchor="ctr"/>
                </a:tc>
                <a:extLst>
                  <a:ext uri="{0D108BD9-81ED-4DB2-BD59-A6C34878D82A}">
                    <a16:rowId xmlns:a16="http://schemas.microsoft.com/office/drawing/2014/main" val="1683125298"/>
                  </a:ext>
                </a:extLst>
              </a:tr>
              <a:tr h="540071">
                <a:tc>
                  <a:txBody>
                    <a:bodyPr/>
                    <a:lstStyle/>
                    <a:p>
                      <a:pPr algn="l" rtl="0" fontAlgn="ctr"/>
                      <a:r>
                        <a:rPr lang="en-GB" sz="1800" b="0" i="0" u="none" strike="noStrike" dirty="0">
                          <a:solidFill>
                            <a:srgbClr val="333333"/>
                          </a:solidFill>
                          <a:effectLst/>
                          <a:latin typeface="+mn-lt"/>
                        </a:rPr>
                        <a:t>quantile_trans|KNN_imp|smote|no_normalizer|no_feature_selector|</a:t>
                      </a:r>
                      <a:r>
                        <a:rPr lang="en-GB" sz="1800" b="1" i="0" u="none" strike="noStrike" dirty="0">
                          <a:solidFill>
                            <a:srgbClr val="333333"/>
                          </a:solidFill>
                          <a:effectLst/>
                          <a:latin typeface="+mn-lt"/>
                        </a:rPr>
                        <a:t>RF</a:t>
                      </a:r>
                    </a:p>
                  </a:txBody>
                  <a:tcPr marL="9525" marR="9525" marT="9525" marB="0" anchor="ctr"/>
                </a:tc>
                <a:tc>
                  <a:txBody>
                    <a:bodyPr/>
                    <a:lstStyle/>
                    <a:p>
                      <a:pPr algn="l" rtl="0" fontAlgn="ctr"/>
                      <a:r>
                        <a:rPr lang="en-GB" sz="1800" b="0" i="0" u="none" strike="noStrike" dirty="0">
                          <a:solidFill>
                            <a:srgbClr val="333333"/>
                          </a:solidFill>
                          <a:effectLst/>
                          <a:latin typeface="+mn-lt"/>
                        </a:rPr>
                        <a:t>0.2931±0.0182</a:t>
                      </a:r>
                    </a:p>
                  </a:txBody>
                  <a:tcPr marL="9525" marR="9525" marT="9525" marB="0" anchor="ctr"/>
                </a:tc>
                <a:tc>
                  <a:txBody>
                    <a:bodyPr/>
                    <a:lstStyle/>
                    <a:p>
                      <a:pPr algn="l" rtl="0" fontAlgn="ctr"/>
                      <a:r>
                        <a:rPr lang="en-GB" sz="1800" b="0" i="0" u="none" strike="noStrike">
                          <a:solidFill>
                            <a:srgbClr val="333333"/>
                          </a:solidFill>
                          <a:effectLst/>
                          <a:latin typeface="+mn-lt"/>
                        </a:rPr>
                        <a:t>0.1619±0.0316</a:t>
                      </a:r>
                    </a:p>
                  </a:txBody>
                  <a:tcPr marL="9525" marR="9525" marT="9525" marB="0" anchor="ctr"/>
                </a:tc>
                <a:tc>
                  <a:txBody>
                    <a:bodyPr/>
                    <a:lstStyle/>
                    <a:p>
                      <a:pPr algn="l" rtl="0" fontAlgn="ctr"/>
                      <a:r>
                        <a:rPr lang="en-GB" sz="1800" b="0" i="0" u="none" strike="noStrike">
                          <a:solidFill>
                            <a:srgbClr val="333333"/>
                          </a:solidFill>
                          <a:effectLst/>
                          <a:latin typeface="+mn-lt"/>
                        </a:rPr>
                        <a:t>0.1132±0</a:t>
                      </a:r>
                    </a:p>
                  </a:txBody>
                  <a:tcPr marL="9525" marR="9525" marT="9525" marB="0" anchor="ctr"/>
                </a:tc>
                <a:extLst>
                  <a:ext uri="{0D108BD9-81ED-4DB2-BD59-A6C34878D82A}">
                    <a16:rowId xmlns:a16="http://schemas.microsoft.com/office/drawing/2014/main" val="1937480107"/>
                  </a:ext>
                </a:extLst>
              </a:tr>
              <a:tr h="540071">
                <a:tc>
                  <a:txBody>
                    <a:bodyPr/>
                    <a:lstStyle/>
                    <a:p>
                      <a:pPr algn="l" rtl="0" fontAlgn="ctr"/>
                      <a:r>
                        <a:rPr lang="en-GB" sz="1800" b="0" i="0" u="none" strike="noStrike" dirty="0">
                          <a:solidFill>
                            <a:srgbClr val="333333"/>
                          </a:solidFill>
                          <a:effectLst/>
                          <a:latin typeface="+mn-lt"/>
                        </a:rPr>
                        <a:t>quantile_trans|KNN_imp|smote|l2_normalizer|PCA|</a:t>
                      </a:r>
                      <a:r>
                        <a:rPr lang="en-GB" sz="1800" b="1" i="0" u="none" strike="noStrike" dirty="0">
                          <a:solidFill>
                            <a:srgbClr val="333333"/>
                          </a:solidFill>
                          <a:effectLst/>
                          <a:latin typeface="+mn-lt"/>
                        </a:rPr>
                        <a:t>SVM</a:t>
                      </a:r>
                    </a:p>
                  </a:txBody>
                  <a:tcPr marL="9525" marR="9525" marT="9525" marB="0" anchor="ctr"/>
                </a:tc>
                <a:tc>
                  <a:txBody>
                    <a:bodyPr/>
                    <a:lstStyle/>
                    <a:p>
                      <a:pPr algn="l" rtl="0" fontAlgn="ctr"/>
                      <a:r>
                        <a:rPr lang="en-GB" sz="1800" b="0" i="0" u="none" strike="noStrike" dirty="0">
                          <a:solidFill>
                            <a:srgbClr val="333333"/>
                          </a:solidFill>
                          <a:effectLst/>
                          <a:latin typeface="+mn-lt"/>
                        </a:rPr>
                        <a:t>0.1714±0.008</a:t>
                      </a:r>
                    </a:p>
                  </a:txBody>
                  <a:tcPr marL="9525" marR="9525" marT="9525" marB="0" anchor="ctr"/>
                </a:tc>
                <a:tc>
                  <a:txBody>
                    <a:bodyPr/>
                    <a:lstStyle/>
                    <a:p>
                      <a:pPr algn="l" rtl="0" fontAlgn="ctr"/>
                      <a:r>
                        <a:rPr lang="en-GB" sz="1800" b="0" i="0" u="none" strike="noStrike">
                          <a:solidFill>
                            <a:srgbClr val="333333"/>
                          </a:solidFill>
                          <a:effectLst/>
                          <a:latin typeface="+mn-lt"/>
                        </a:rPr>
                        <a:t>0.1546±0.0247</a:t>
                      </a:r>
                    </a:p>
                  </a:txBody>
                  <a:tcPr marL="9525" marR="9525" marT="9525" marB="0" anchor="ctr"/>
                </a:tc>
                <a:tc>
                  <a:txBody>
                    <a:bodyPr/>
                    <a:lstStyle/>
                    <a:p>
                      <a:pPr algn="l" rtl="0" fontAlgn="ctr"/>
                      <a:r>
                        <a:rPr lang="en-GB" sz="1800" b="0" i="0" u="none" strike="noStrike">
                          <a:solidFill>
                            <a:srgbClr val="333333"/>
                          </a:solidFill>
                          <a:effectLst/>
                          <a:latin typeface="+mn-lt"/>
                        </a:rPr>
                        <a:t>0.1441±0</a:t>
                      </a:r>
                    </a:p>
                  </a:txBody>
                  <a:tcPr marL="9525" marR="9525" marT="9525" marB="0" anchor="ctr"/>
                </a:tc>
                <a:extLst>
                  <a:ext uri="{0D108BD9-81ED-4DB2-BD59-A6C34878D82A}">
                    <a16:rowId xmlns:a16="http://schemas.microsoft.com/office/drawing/2014/main" val="3385726281"/>
                  </a:ext>
                </a:extLst>
              </a:tr>
              <a:tr h="540071">
                <a:tc>
                  <a:txBody>
                    <a:bodyPr/>
                    <a:lstStyle/>
                    <a:p>
                      <a:pPr algn="l" rtl="0" fontAlgn="ctr"/>
                      <a:r>
                        <a:rPr lang="en-GB" sz="1800" b="0" i="0" u="none" strike="noStrike" dirty="0">
                          <a:solidFill>
                            <a:srgbClr val="333333"/>
                          </a:solidFill>
                          <a:effectLst/>
                          <a:latin typeface="+mn-lt"/>
                        </a:rPr>
                        <a:t>quantile_trans|KNN_imp|smote|l2_normalizer|no_feature_selector|</a:t>
                      </a:r>
                      <a:r>
                        <a:rPr lang="en-GB" sz="1800" b="1" i="0" u="none" strike="noStrike" dirty="0">
                          <a:solidFill>
                            <a:srgbClr val="333333"/>
                          </a:solidFill>
                          <a:effectLst/>
                          <a:latin typeface="+mn-lt"/>
                        </a:rPr>
                        <a:t>GP</a:t>
                      </a:r>
                    </a:p>
                  </a:txBody>
                  <a:tcPr marL="9525" marR="9525" marT="9525" marB="0" anchor="ctr"/>
                </a:tc>
                <a:tc>
                  <a:txBody>
                    <a:bodyPr/>
                    <a:lstStyle/>
                    <a:p>
                      <a:pPr algn="l" rtl="0" fontAlgn="ctr"/>
                      <a:r>
                        <a:rPr lang="en-GB" sz="1800" b="0" i="0" u="none" strike="noStrike" dirty="0">
                          <a:solidFill>
                            <a:srgbClr val="333333"/>
                          </a:solidFill>
                          <a:effectLst/>
                          <a:latin typeface="+mn-lt"/>
                        </a:rPr>
                        <a:t>0.2759±0.0103</a:t>
                      </a:r>
                    </a:p>
                  </a:txBody>
                  <a:tcPr marL="9525" marR="9525" marT="9525" marB="0" anchor="ctr"/>
                </a:tc>
                <a:tc>
                  <a:txBody>
                    <a:bodyPr/>
                    <a:lstStyle/>
                    <a:p>
                      <a:pPr algn="l" rtl="0" fontAlgn="ctr"/>
                      <a:r>
                        <a:rPr lang="en-GB" sz="1800" b="0" i="0" u="none" strike="noStrike" dirty="0">
                          <a:solidFill>
                            <a:srgbClr val="333333"/>
                          </a:solidFill>
                          <a:effectLst/>
                          <a:latin typeface="+mn-lt"/>
                        </a:rPr>
                        <a:t>0.174±0.0509</a:t>
                      </a:r>
                    </a:p>
                  </a:txBody>
                  <a:tcPr marL="9525" marR="9525" marT="9525" marB="0" anchor="ctr"/>
                </a:tc>
                <a:tc>
                  <a:txBody>
                    <a:bodyPr/>
                    <a:lstStyle/>
                    <a:p>
                      <a:pPr algn="l" rtl="0" fontAlgn="ctr"/>
                      <a:r>
                        <a:rPr lang="en-GB" sz="1800" b="0" i="0" u="none" strike="noStrike">
                          <a:solidFill>
                            <a:srgbClr val="333333"/>
                          </a:solidFill>
                          <a:effectLst/>
                          <a:latin typeface="+mn-lt"/>
                        </a:rPr>
                        <a:t>0.1154±0</a:t>
                      </a:r>
                    </a:p>
                  </a:txBody>
                  <a:tcPr marL="9525" marR="9525" marT="9525" marB="0" anchor="ctr"/>
                </a:tc>
                <a:extLst>
                  <a:ext uri="{0D108BD9-81ED-4DB2-BD59-A6C34878D82A}">
                    <a16:rowId xmlns:a16="http://schemas.microsoft.com/office/drawing/2014/main" val="2347927476"/>
                  </a:ext>
                </a:extLst>
              </a:tr>
              <a:tr h="540071">
                <a:tc>
                  <a:txBody>
                    <a:bodyPr/>
                    <a:lstStyle/>
                    <a:p>
                      <a:pPr algn="l" rtl="0" fontAlgn="ctr"/>
                      <a:r>
                        <a:rPr lang="en-GB" sz="1800" b="0" i="0" u="none" strike="noStrike" dirty="0">
                          <a:solidFill>
                            <a:srgbClr val="333333"/>
                          </a:solidFill>
                          <a:effectLst/>
                          <a:latin typeface="+mn-lt"/>
                        </a:rPr>
                        <a:t>quantile_trans|KNN_imp|smote|l2_normalizer|no_feature_selector|</a:t>
                      </a:r>
                      <a:r>
                        <a:rPr lang="en-GB" sz="1800" b="1" i="0" u="none" strike="noStrike" dirty="0">
                          <a:solidFill>
                            <a:srgbClr val="333333"/>
                          </a:solidFill>
                          <a:effectLst/>
                          <a:latin typeface="+mn-lt"/>
                        </a:rPr>
                        <a:t>GNB</a:t>
                      </a:r>
                    </a:p>
                  </a:txBody>
                  <a:tcPr marL="9525" marR="9525" marT="9525" marB="0" anchor="ctr"/>
                </a:tc>
                <a:tc>
                  <a:txBody>
                    <a:bodyPr/>
                    <a:lstStyle/>
                    <a:p>
                      <a:pPr algn="l" rtl="0" fontAlgn="ctr"/>
                      <a:r>
                        <a:rPr lang="en-GB" sz="1800" b="0" i="0" u="none" strike="noStrike">
                          <a:solidFill>
                            <a:srgbClr val="333333"/>
                          </a:solidFill>
                          <a:effectLst/>
                          <a:latin typeface="+mn-lt"/>
                        </a:rPr>
                        <a:t>0.1924±0.0123</a:t>
                      </a:r>
                    </a:p>
                  </a:txBody>
                  <a:tcPr marL="9525" marR="9525" marT="9525" marB="0" anchor="ctr"/>
                </a:tc>
                <a:tc>
                  <a:txBody>
                    <a:bodyPr/>
                    <a:lstStyle/>
                    <a:p>
                      <a:pPr algn="l" rtl="0" fontAlgn="ctr"/>
                      <a:r>
                        <a:rPr lang="en-GB" sz="1800" b="0" i="0" u="none" strike="noStrike" dirty="0">
                          <a:solidFill>
                            <a:srgbClr val="333333"/>
                          </a:solidFill>
                          <a:effectLst/>
                          <a:latin typeface="+mn-lt"/>
                        </a:rPr>
                        <a:t>0.1428±0.0327</a:t>
                      </a:r>
                    </a:p>
                  </a:txBody>
                  <a:tcPr marL="9525" marR="9525" marT="9525" marB="0" anchor="ctr"/>
                </a:tc>
                <a:tc>
                  <a:txBody>
                    <a:bodyPr/>
                    <a:lstStyle/>
                    <a:p>
                      <a:pPr algn="l" rtl="0" fontAlgn="ctr"/>
                      <a:r>
                        <a:rPr lang="en-GB" sz="1800" b="0" i="0" u="none" strike="noStrike">
                          <a:solidFill>
                            <a:srgbClr val="333333"/>
                          </a:solidFill>
                          <a:effectLst/>
                          <a:latin typeface="+mn-lt"/>
                        </a:rPr>
                        <a:t>0.0938±0</a:t>
                      </a:r>
                    </a:p>
                  </a:txBody>
                  <a:tcPr marL="9525" marR="9525" marT="9525" marB="0" anchor="ctr"/>
                </a:tc>
                <a:extLst>
                  <a:ext uri="{0D108BD9-81ED-4DB2-BD59-A6C34878D82A}">
                    <a16:rowId xmlns:a16="http://schemas.microsoft.com/office/drawing/2014/main" val="953930416"/>
                  </a:ext>
                </a:extLst>
              </a:tr>
              <a:tr h="540071">
                <a:tc>
                  <a:txBody>
                    <a:bodyPr/>
                    <a:lstStyle/>
                    <a:p>
                      <a:pPr algn="l" rtl="0" fontAlgn="ctr"/>
                      <a:r>
                        <a:rPr lang="en-GB" sz="1800" b="0" i="0" u="none" strike="noStrike" dirty="0">
                          <a:solidFill>
                            <a:srgbClr val="333333"/>
                          </a:solidFill>
                          <a:effectLst/>
                          <a:latin typeface="+mn-lt"/>
                        </a:rPr>
                        <a:t>quantile_transf|KNN_imp|smote|no_normalizer|no_feature_selector|</a:t>
                      </a:r>
                      <a:r>
                        <a:rPr lang="en-GB" sz="1800" b="1" i="0" u="none" strike="noStrike" dirty="0">
                          <a:solidFill>
                            <a:srgbClr val="333333"/>
                          </a:solidFill>
                          <a:effectLst/>
                          <a:latin typeface="+mn-lt"/>
                        </a:rPr>
                        <a:t>GBM</a:t>
                      </a:r>
                    </a:p>
                  </a:txBody>
                  <a:tcPr marL="9525" marR="9525" marT="9525" marB="0" anchor="ctr"/>
                </a:tc>
                <a:tc>
                  <a:txBody>
                    <a:bodyPr/>
                    <a:lstStyle/>
                    <a:p>
                      <a:pPr algn="l" rtl="0" fontAlgn="ctr"/>
                      <a:r>
                        <a:rPr lang="en-GB" sz="1800" b="0" i="0" u="none" strike="noStrike">
                          <a:solidFill>
                            <a:srgbClr val="333333"/>
                          </a:solidFill>
                          <a:effectLst/>
                          <a:latin typeface="+mn-lt"/>
                        </a:rPr>
                        <a:t>0.2901±0.0258</a:t>
                      </a:r>
                    </a:p>
                  </a:txBody>
                  <a:tcPr marL="9525" marR="9525" marT="9525" marB="0" anchor="ctr"/>
                </a:tc>
                <a:tc>
                  <a:txBody>
                    <a:bodyPr/>
                    <a:lstStyle/>
                    <a:p>
                      <a:pPr algn="l" rtl="0" fontAlgn="ctr"/>
                      <a:r>
                        <a:rPr lang="en-GB" sz="1800" b="0" i="0" u="none" strike="noStrike" dirty="0">
                          <a:solidFill>
                            <a:srgbClr val="333333"/>
                          </a:solidFill>
                          <a:effectLst/>
                          <a:latin typeface="+mn-lt"/>
                        </a:rPr>
                        <a:t>0.1811±0.0388</a:t>
                      </a:r>
                    </a:p>
                  </a:txBody>
                  <a:tcPr marL="9525" marR="9525" marT="9525" marB="0" anchor="ctr"/>
                </a:tc>
                <a:tc>
                  <a:txBody>
                    <a:bodyPr/>
                    <a:lstStyle/>
                    <a:p>
                      <a:pPr algn="l" rtl="0" fontAlgn="ctr"/>
                      <a:r>
                        <a:rPr lang="en-GB" sz="1800" b="0" i="0" u="none" strike="noStrike" dirty="0">
                          <a:solidFill>
                            <a:srgbClr val="333333"/>
                          </a:solidFill>
                          <a:effectLst/>
                          <a:latin typeface="+mn-lt"/>
                        </a:rPr>
                        <a:t>0.0968±0</a:t>
                      </a:r>
                    </a:p>
                  </a:txBody>
                  <a:tcPr marL="9525" marR="9525" marT="9525" marB="0" anchor="ctr"/>
                </a:tc>
                <a:extLst>
                  <a:ext uri="{0D108BD9-81ED-4DB2-BD59-A6C34878D82A}">
                    <a16:rowId xmlns:a16="http://schemas.microsoft.com/office/drawing/2014/main" val="1109703268"/>
                  </a:ext>
                </a:extLst>
              </a:tr>
              <a:tr h="540071">
                <a:tc>
                  <a:txBody>
                    <a:bodyPr/>
                    <a:lstStyle/>
                    <a:p>
                      <a:pPr algn="l" rtl="0" fontAlgn="ctr"/>
                      <a:r>
                        <a:rPr lang="en-GB" sz="1800" b="0" i="0" u="none" strike="noStrike" dirty="0">
                          <a:solidFill>
                            <a:srgbClr val="333333"/>
                          </a:solidFill>
                          <a:effectLst/>
                          <a:latin typeface="+mn-lt"/>
                        </a:rPr>
                        <a:t>quantile_transf|KNN_imp|smote|no_normalizer|no_feature_selector|</a:t>
                      </a:r>
                      <a:r>
                        <a:rPr lang="en-GB" sz="1800" b="1" i="0" u="none" strike="noStrike" dirty="0">
                          <a:solidFill>
                            <a:srgbClr val="333333"/>
                          </a:solidFill>
                          <a:effectLst/>
                          <a:latin typeface="+mn-lt"/>
                        </a:rPr>
                        <a:t>ERT</a:t>
                      </a:r>
                    </a:p>
                  </a:txBody>
                  <a:tcPr marL="9525" marR="9525" marT="9525" marB="0" anchor="ctr"/>
                </a:tc>
                <a:tc>
                  <a:txBody>
                    <a:bodyPr/>
                    <a:lstStyle/>
                    <a:p>
                      <a:pPr algn="l" fontAlgn="ctr"/>
                      <a:r>
                        <a:rPr lang="en-GB" sz="1800" b="0" i="0" u="none" strike="noStrike">
                          <a:solidFill>
                            <a:srgbClr val="000000"/>
                          </a:solidFill>
                          <a:effectLst/>
                          <a:latin typeface="+mn-lt"/>
                        </a:rPr>
                        <a:t>0.2759±0.0196</a:t>
                      </a:r>
                    </a:p>
                  </a:txBody>
                  <a:tcPr marL="9525" marR="9525" marT="9525" marB="0" anchor="ctr"/>
                </a:tc>
                <a:tc>
                  <a:txBody>
                    <a:bodyPr/>
                    <a:lstStyle/>
                    <a:p>
                      <a:pPr algn="l" fontAlgn="ctr"/>
                      <a:r>
                        <a:rPr lang="en-GB" sz="1800" b="0" i="0" u="none" strike="noStrike">
                          <a:solidFill>
                            <a:srgbClr val="000000"/>
                          </a:solidFill>
                          <a:effectLst/>
                          <a:latin typeface="+mn-lt"/>
                        </a:rPr>
                        <a:t>0.1614±0.0443</a:t>
                      </a:r>
                    </a:p>
                  </a:txBody>
                  <a:tcPr marL="9525" marR="9525" marT="9525" marB="0" anchor="ctr"/>
                </a:tc>
                <a:tc>
                  <a:txBody>
                    <a:bodyPr/>
                    <a:lstStyle/>
                    <a:p>
                      <a:pPr algn="l" fontAlgn="ctr"/>
                      <a:r>
                        <a:rPr lang="en-GB" sz="1800" b="0" i="0" u="none" strike="noStrike" dirty="0">
                          <a:solidFill>
                            <a:srgbClr val="000000"/>
                          </a:solidFill>
                          <a:effectLst/>
                          <a:latin typeface="+mn-lt"/>
                        </a:rPr>
                        <a:t>0.101±0</a:t>
                      </a:r>
                    </a:p>
                  </a:txBody>
                  <a:tcPr marL="9525" marR="9525" marT="9525" marB="0" anchor="ctr"/>
                </a:tc>
                <a:extLst>
                  <a:ext uri="{0D108BD9-81ED-4DB2-BD59-A6C34878D82A}">
                    <a16:rowId xmlns:a16="http://schemas.microsoft.com/office/drawing/2014/main" val="176995312"/>
                  </a:ext>
                </a:extLst>
              </a:tr>
            </a:tbl>
          </a:graphicData>
        </a:graphic>
      </p:graphicFrame>
    </p:spTree>
    <p:extLst>
      <p:ext uri="{BB962C8B-B14F-4D97-AF65-F5344CB8AC3E}">
        <p14:creationId xmlns:p14="http://schemas.microsoft.com/office/powerpoint/2010/main" val="37997368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HelmholtzZentrum münchen">
  <a:themeElements>
    <a:clrScheme name="HMGU Farben">
      <a:dk1>
        <a:srgbClr val="333333"/>
      </a:dk1>
      <a:lt1>
        <a:sysClr val="window" lastClr="FFFFFF"/>
      </a:lt1>
      <a:dk2>
        <a:srgbClr val="E4003A"/>
      </a:dk2>
      <a:lt2>
        <a:srgbClr val="E9E9E9"/>
      </a:lt2>
      <a:accent1>
        <a:srgbClr val="BEBEBE"/>
      </a:accent1>
      <a:accent2>
        <a:srgbClr val="999999"/>
      </a:accent2>
      <a:accent3>
        <a:srgbClr val="333333"/>
      </a:accent3>
      <a:accent4>
        <a:srgbClr val="045799"/>
      </a:accent4>
      <a:accent5>
        <a:srgbClr val="34A0FA"/>
      </a:accent5>
      <a:accent6>
        <a:srgbClr val="E2C8D6"/>
      </a:accent6>
      <a:hlink>
        <a:srgbClr val="E4003A"/>
      </a:hlink>
      <a:folHlink>
        <a:srgbClr val="F36389"/>
      </a:folHlink>
    </a:clrScheme>
    <a:fontScheme name="Helvetica">
      <a:majorFont>
        <a:latin typeface="Helvetica"/>
        <a:ea typeface=""/>
        <a:cs typeface=""/>
      </a:majorFont>
      <a:minorFont>
        <a:latin typeface="Helvetic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3992</Words>
  <Application>Microsoft Office PowerPoint</Application>
  <PresentationFormat>Bildschirmpräsentation (4:3)</PresentationFormat>
  <Paragraphs>424</Paragraphs>
  <Slides>15</Slides>
  <Notes>15</Notes>
  <HiddenSlides>0</HiddenSlides>
  <MMClips>0</MMClips>
  <ScaleCrop>false</ScaleCrop>
  <HeadingPairs>
    <vt:vector size="8" baseType="variant">
      <vt:variant>
        <vt:lpstr>Verwendete Schriftarten</vt:lpstr>
      </vt:variant>
      <vt:variant>
        <vt:i4>6</vt:i4>
      </vt:variant>
      <vt:variant>
        <vt:lpstr>Design</vt:lpstr>
      </vt:variant>
      <vt:variant>
        <vt:i4>1</vt:i4>
      </vt:variant>
      <vt:variant>
        <vt:lpstr>Eingebettete OLE-Server</vt:lpstr>
      </vt:variant>
      <vt:variant>
        <vt:i4>1</vt:i4>
      </vt:variant>
      <vt:variant>
        <vt:lpstr>Folientitel</vt:lpstr>
      </vt:variant>
      <vt:variant>
        <vt:i4>15</vt:i4>
      </vt:variant>
    </vt:vector>
  </HeadingPairs>
  <TitlesOfParts>
    <vt:vector size="23" baseType="lpstr">
      <vt:lpstr>Aharoni</vt:lpstr>
      <vt:lpstr>Arial</vt:lpstr>
      <vt:lpstr>Calibri</vt:lpstr>
      <vt:lpstr>Helvetica</vt:lpstr>
      <vt:lpstr>Symbol</vt:lpstr>
      <vt:lpstr>Wingdings</vt:lpstr>
      <vt:lpstr>HelmholtzZentrum münchen</vt:lpstr>
      <vt:lpstr>think-cell Folie</vt:lpstr>
      <vt:lpstr>Prediction of Outcome for Angioplasty Surgery Patients</vt:lpstr>
      <vt:lpstr>Background - Motivation</vt:lpstr>
      <vt:lpstr>Data and Cohort</vt:lpstr>
      <vt:lpstr>Labels and “Point-of-View”</vt:lpstr>
      <vt:lpstr>Population Characteristics</vt:lpstr>
      <vt:lpstr>Multiple Testing Correction</vt:lpstr>
      <vt:lpstr>tSNE</vt:lpstr>
      <vt:lpstr>Supervised Classification Pipeline</vt:lpstr>
      <vt:lpstr>Results (1st round of selection with f1 score)</vt:lpstr>
      <vt:lpstr>Results (Vizualisation)</vt:lpstr>
      <vt:lpstr>F-Test</vt:lpstr>
      <vt:lpstr>Hyperparameter checking (ongoing process)</vt:lpstr>
      <vt:lpstr>Superlearner + confidence layer</vt:lpstr>
      <vt:lpstr>PowerPoint-Präsentation</vt:lpstr>
      <vt:lpstr>Architecture at Use</vt:lpstr>
    </vt:vector>
  </TitlesOfParts>
  <Company>Helmholtz Zentrum München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Styleguide HMGU</dc:title>
  <dc:creator>Günther Wess;Angelika Jurik;susanne.rosenblatt</dc:creator>
  <cp:lastModifiedBy>Elly</cp:lastModifiedBy>
  <cp:revision>423</cp:revision>
  <cp:lastPrinted>2014-05-27T07:39:32Z</cp:lastPrinted>
  <dcterms:created xsi:type="dcterms:W3CDTF">2014-02-03T09:04:14Z</dcterms:created>
  <dcterms:modified xsi:type="dcterms:W3CDTF">2020-09-29T12:51:56Z</dcterms:modified>
</cp:coreProperties>
</file>