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81" r:id="rId2"/>
    <p:sldId id="286" r:id="rId3"/>
    <p:sldId id="298" r:id="rId4"/>
    <p:sldId id="288" r:id="rId5"/>
    <p:sldId id="297" r:id="rId6"/>
    <p:sldId id="296" r:id="rId7"/>
    <p:sldId id="294" r:id="rId8"/>
  </p:sldIdLst>
  <p:sldSz cx="9144000" cy="6858000" type="screen4x3"/>
  <p:notesSz cx="7315200" cy="9601200"/>
  <p:custDataLst>
    <p:tags r:id="rId1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66">
          <p15:clr>
            <a:srgbClr val="A4A3A4"/>
          </p15:clr>
        </p15:guide>
        <p15:guide id="2" orient="horz" pos="3817">
          <p15:clr>
            <a:srgbClr val="A4A3A4"/>
          </p15:clr>
        </p15:guide>
        <p15:guide id="3" orient="horz" pos="3847">
          <p15:clr>
            <a:srgbClr val="A4A3A4"/>
          </p15:clr>
        </p15:guide>
        <p15:guide id="4" orient="horz" pos="1025">
          <p15:clr>
            <a:srgbClr val="A4A3A4"/>
          </p15:clr>
        </p15:guide>
        <p15:guide id="5" orient="horz" pos="2433">
          <p15:clr>
            <a:srgbClr val="A4A3A4"/>
          </p15:clr>
        </p15:guide>
        <p15:guide id="6" orient="horz" pos="1053">
          <p15:clr>
            <a:srgbClr val="A4A3A4"/>
          </p15:clr>
        </p15:guide>
        <p15:guide id="7" orient="horz" pos="725">
          <p15:clr>
            <a:srgbClr val="A4A3A4"/>
          </p15:clr>
        </p15:guide>
        <p15:guide id="8" orient="horz" pos="1260">
          <p15:clr>
            <a:srgbClr val="A4A3A4"/>
          </p15:clr>
        </p15:guide>
        <p15:guide id="9" pos="2880">
          <p15:clr>
            <a:srgbClr val="A4A3A4"/>
          </p15:clr>
        </p15:guide>
        <p15:guide id="10" pos="158">
          <p15:clr>
            <a:srgbClr val="A4A3A4"/>
          </p15:clr>
        </p15:guide>
        <p15:guide id="11" pos="5602">
          <p15:clr>
            <a:srgbClr val="A4A3A4"/>
          </p15:clr>
        </p15:guide>
        <p15:guide id="12" pos="2834">
          <p15:clr>
            <a:srgbClr val="A4A3A4"/>
          </p15:clr>
        </p15:guide>
        <p15:guide id="13" pos="2925">
          <p15:clr>
            <a:srgbClr val="A4A3A4"/>
          </p15:clr>
        </p15:guide>
        <p15:guide id="14" pos="1905">
          <p15:clr>
            <a:srgbClr val="A4A3A4"/>
          </p15:clr>
        </p15:guide>
        <p15:guide id="15" pos="1996">
          <p15:clr>
            <a:srgbClr val="A4A3A4"/>
          </p15:clr>
        </p15:guide>
        <p15:guide id="16" pos="3764">
          <p15:clr>
            <a:srgbClr val="A4A3A4"/>
          </p15:clr>
        </p15:guide>
        <p15:guide id="17" pos="38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4003A"/>
    <a:srgbClr val="E9E9E9"/>
    <a:srgbClr val="828282"/>
    <a:srgbClr val="FF2F65"/>
    <a:srgbClr val="095A99"/>
    <a:srgbClr val="F1CBC3"/>
    <a:srgbClr val="F29D89"/>
    <a:srgbClr val="E9342B"/>
    <a:srgbClr val="045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71798" autoAdjust="0"/>
  </p:normalViewPr>
  <p:slideViewPr>
    <p:cSldViewPr snapToGrid="0" showGuides="1">
      <p:cViewPr varScale="1">
        <p:scale>
          <a:sx n="76" d="100"/>
          <a:sy n="76" d="100"/>
        </p:scale>
        <p:origin x="954" y="96"/>
      </p:cViewPr>
      <p:guideLst>
        <p:guide orient="horz" pos="4166"/>
        <p:guide orient="horz" pos="3817"/>
        <p:guide orient="horz" pos="3847"/>
        <p:guide orient="horz" pos="1025"/>
        <p:guide orient="horz" pos="2433"/>
        <p:guide orient="horz" pos="1053"/>
        <p:guide orient="horz" pos="725"/>
        <p:guide orient="horz" pos="1260"/>
        <p:guide pos="2880"/>
        <p:guide pos="158"/>
        <p:guide pos="5602"/>
        <p:guide pos="2834"/>
        <p:guide pos="2925"/>
        <p:guide pos="1905"/>
        <p:guide pos="1996"/>
        <p:guide pos="3764"/>
        <p:guide pos="3855"/>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9E2E6-BD1F-43AC-B238-C8408E025ECA}"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de-DE"/>
        </a:p>
      </dgm:t>
    </dgm:pt>
    <dgm:pt modelId="{896F5F90-E854-42C2-86D8-81AC9CDE6E8B}">
      <dgm:prSet phldrT="[Text]"/>
      <dgm:spPr/>
      <dgm:t>
        <a:bodyPr/>
        <a:lstStyle/>
        <a:p>
          <a:r>
            <a:rPr lang="de-DE" dirty="0"/>
            <a:t>Baseline</a:t>
          </a:r>
        </a:p>
      </dgm:t>
    </dgm:pt>
    <dgm:pt modelId="{36F1350E-6B95-4D90-ACFB-989FB5CF7A0E}" type="parTrans" cxnId="{82FAEE07-3DD6-4F84-AC9E-0ABAC78A02BE}">
      <dgm:prSet/>
      <dgm:spPr/>
      <dgm:t>
        <a:bodyPr/>
        <a:lstStyle/>
        <a:p>
          <a:endParaRPr lang="de-DE"/>
        </a:p>
      </dgm:t>
    </dgm:pt>
    <dgm:pt modelId="{EC3DDBC8-AE07-431A-8CF8-CA6FC22D2685}" type="sibTrans" cxnId="{82FAEE07-3DD6-4F84-AC9E-0ABAC78A02BE}">
      <dgm:prSet/>
      <dgm:spPr/>
      <dgm:t>
        <a:bodyPr/>
        <a:lstStyle/>
        <a:p>
          <a:endParaRPr lang="de-DE"/>
        </a:p>
      </dgm:t>
    </dgm:pt>
    <dgm:pt modelId="{CCB2E938-3D72-47DE-B37E-65B64B26A84E}">
      <dgm:prSet phldrT="[Text]" custT="1"/>
      <dgm:spPr>
        <a:solidFill>
          <a:schemeClr val="accent1">
            <a:lumMod val="60000"/>
            <a:lumOff val="40000"/>
            <a:alpha val="90000"/>
          </a:schemeClr>
        </a:solidFill>
      </dgm:spPr>
      <dgm:t>
        <a:bodyPr/>
        <a:lstStyle/>
        <a:p>
          <a:pPr algn="ctr">
            <a:buNone/>
          </a:pPr>
          <a:r>
            <a:rPr lang="de-DE" sz="1800" dirty="0"/>
            <a:t>   </a:t>
          </a:r>
        </a:p>
      </dgm:t>
    </dgm:pt>
    <dgm:pt modelId="{23734AEF-9408-4808-A37B-6C2104E7DE27}" type="parTrans" cxnId="{EF0BBDC7-A111-4995-833A-353E2356A928}">
      <dgm:prSet/>
      <dgm:spPr/>
      <dgm:t>
        <a:bodyPr/>
        <a:lstStyle/>
        <a:p>
          <a:endParaRPr lang="de-DE"/>
        </a:p>
      </dgm:t>
    </dgm:pt>
    <dgm:pt modelId="{375819D9-209F-4D0E-8DC2-A6D1C41F3DFB}" type="sibTrans" cxnId="{EF0BBDC7-A111-4995-833A-353E2356A928}">
      <dgm:prSet/>
      <dgm:spPr/>
      <dgm:t>
        <a:bodyPr/>
        <a:lstStyle/>
        <a:p>
          <a:endParaRPr lang="de-DE"/>
        </a:p>
      </dgm:t>
    </dgm:pt>
    <dgm:pt modelId="{D3E02016-71D5-42F4-8A9C-771C5982ED10}">
      <dgm:prSet phldrT="[Text]"/>
      <dgm:spPr/>
      <dgm:t>
        <a:bodyPr/>
        <a:lstStyle/>
        <a:p>
          <a:r>
            <a:rPr lang="de-DE" dirty="0"/>
            <a:t>Baseline + Procedural Information</a:t>
          </a:r>
        </a:p>
      </dgm:t>
    </dgm:pt>
    <dgm:pt modelId="{2F5DF40A-D3D3-4E69-8983-97688D73440C}" type="parTrans" cxnId="{4E9CEE22-7282-4F36-829B-2F91A85B02AF}">
      <dgm:prSet/>
      <dgm:spPr/>
      <dgm:t>
        <a:bodyPr/>
        <a:lstStyle/>
        <a:p>
          <a:endParaRPr lang="de-DE"/>
        </a:p>
      </dgm:t>
    </dgm:pt>
    <dgm:pt modelId="{06FAFFB1-E5F8-4ED3-91B6-EFC849176E0C}" type="sibTrans" cxnId="{4E9CEE22-7282-4F36-829B-2F91A85B02AF}">
      <dgm:prSet/>
      <dgm:spPr/>
      <dgm:t>
        <a:bodyPr/>
        <a:lstStyle/>
        <a:p>
          <a:endParaRPr lang="de-DE"/>
        </a:p>
      </dgm:t>
    </dgm:pt>
    <dgm:pt modelId="{24C2704E-9D22-4DBF-8EFD-96D5EE74152E}">
      <dgm:prSet phldrT="[Text]" custT="1"/>
      <dgm:spPr>
        <a:solidFill>
          <a:schemeClr val="accent1">
            <a:lumMod val="60000"/>
            <a:lumOff val="40000"/>
            <a:alpha val="90000"/>
          </a:schemeClr>
        </a:solidFill>
      </dgm:spPr>
      <dgm:t>
        <a:bodyPr/>
        <a:lstStyle/>
        <a:p>
          <a:pPr algn="l">
            <a:buNone/>
          </a:pPr>
          <a:r>
            <a:rPr lang="de-DE" sz="1800" dirty="0"/>
            <a:t>   TLF</a:t>
          </a:r>
        </a:p>
      </dgm:t>
    </dgm:pt>
    <dgm:pt modelId="{332AB849-02A6-4510-B0D5-93D07FDE2F7D}" type="parTrans" cxnId="{F84E639A-FD43-415A-B27B-4D9594546C58}">
      <dgm:prSet/>
      <dgm:spPr/>
      <dgm:t>
        <a:bodyPr/>
        <a:lstStyle/>
        <a:p>
          <a:endParaRPr lang="de-DE"/>
        </a:p>
      </dgm:t>
    </dgm:pt>
    <dgm:pt modelId="{3BD3E5A9-05DD-42B9-8F30-BD28831344B3}" type="sibTrans" cxnId="{F84E639A-FD43-415A-B27B-4D9594546C58}">
      <dgm:prSet/>
      <dgm:spPr/>
      <dgm:t>
        <a:bodyPr/>
        <a:lstStyle/>
        <a:p>
          <a:endParaRPr lang="de-DE"/>
        </a:p>
      </dgm:t>
    </dgm:pt>
    <dgm:pt modelId="{F9030B63-93E6-4340-B0CD-FD8DB2671AC4}">
      <dgm:prSet phldrT="[Text]" custT="1"/>
      <dgm:spPr>
        <a:solidFill>
          <a:schemeClr val="accent1">
            <a:lumMod val="60000"/>
            <a:lumOff val="40000"/>
            <a:alpha val="90000"/>
          </a:schemeClr>
        </a:solidFill>
      </dgm:spPr>
      <dgm:t>
        <a:bodyPr/>
        <a:lstStyle/>
        <a:p>
          <a:pPr algn="l">
            <a:buNone/>
          </a:pPr>
          <a:r>
            <a:rPr lang="de-DE" sz="1800" dirty="0"/>
            <a:t>   TLF</a:t>
          </a:r>
        </a:p>
      </dgm:t>
    </dgm:pt>
    <dgm:pt modelId="{5DFE9DF7-0E89-4FA1-BA28-332DA36D9AB9}" type="sibTrans" cxnId="{E7F3C606-3E31-4794-A69E-D9C8FBA0D1C9}">
      <dgm:prSet/>
      <dgm:spPr/>
      <dgm:t>
        <a:bodyPr/>
        <a:lstStyle/>
        <a:p>
          <a:endParaRPr lang="de-DE"/>
        </a:p>
      </dgm:t>
    </dgm:pt>
    <dgm:pt modelId="{EA0D4BD2-D1F7-454F-93C1-2733F81D5511}" type="parTrans" cxnId="{E7F3C606-3E31-4794-A69E-D9C8FBA0D1C9}">
      <dgm:prSet/>
      <dgm:spPr/>
      <dgm:t>
        <a:bodyPr/>
        <a:lstStyle/>
        <a:p>
          <a:endParaRPr lang="de-DE"/>
        </a:p>
      </dgm:t>
    </dgm:pt>
    <dgm:pt modelId="{35C2421B-F135-4C0F-98A0-67523D215957}">
      <dgm:prSet phldrT="[Text]" custT="1"/>
      <dgm:spPr>
        <a:solidFill>
          <a:schemeClr val="accent1">
            <a:lumMod val="60000"/>
            <a:lumOff val="40000"/>
            <a:alpha val="90000"/>
          </a:schemeClr>
        </a:solidFill>
      </dgm:spPr>
      <dgm:t>
        <a:bodyPr/>
        <a:lstStyle/>
        <a:p>
          <a:pPr algn="l">
            <a:buNone/>
          </a:pPr>
          <a:endParaRPr lang="de-DE" sz="1800" dirty="0"/>
        </a:p>
      </dgm:t>
    </dgm:pt>
    <dgm:pt modelId="{D6ADA059-B188-4EFE-A2E9-AAAEFD1FA6B8}" type="parTrans" cxnId="{57659BDC-0B13-4C11-8223-0C18FF4E9B91}">
      <dgm:prSet/>
      <dgm:spPr/>
      <dgm:t>
        <a:bodyPr/>
        <a:lstStyle/>
        <a:p>
          <a:endParaRPr lang="de-DE"/>
        </a:p>
      </dgm:t>
    </dgm:pt>
    <dgm:pt modelId="{B2562955-66B7-4E9A-BB20-F77012929545}" type="sibTrans" cxnId="{57659BDC-0B13-4C11-8223-0C18FF4E9B91}">
      <dgm:prSet/>
      <dgm:spPr/>
      <dgm:t>
        <a:bodyPr/>
        <a:lstStyle/>
        <a:p>
          <a:endParaRPr lang="de-DE"/>
        </a:p>
      </dgm:t>
    </dgm:pt>
    <dgm:pt modelId="{8A96BADE-62B5-440D-A5D6-DAE9CD7938B4}" type="pres">
      <dgm:prSet presAssocID="{9779E2E6-BD1F-43AC-B238-C8408E025ECA}" presName="Name0" presStyleCnt="0">
        <dgm:presLayoutVars>
          <dgm:dir/>
          <dgm:animLvl val="lvl"/>
          <dgm:resizeHandles/>
        </dgm:presLayoutVars>
      </dgm:prSet>
      <dgm:spPr/>
    </dgm:pt>
    <dgm:pt modelId="{70A6668F-D8B4-444A-8598-302B18DAB6CE}" type="pres">
      <dgm:prSet presAssocID="{896F5F90-E854-42C2-86D8-81AC9CDE6E8B}" presName="linNode" presStyleCnt="0"/>
      <dgm:spPr/>
    </dgm:pt>
    <dgm:pt modelId="{BC8FC3B2-9373-4D5D-801F-F3187D011FEA}" type="pres">
      <dgm:prSet presAssocID="{896F5F90-E854-42C2-86D8-81AC9CDE6E8B}" presName="parentShp" presStyleLbl="node1" presStyleIdx="0" presStyleCnt="2" custScaleX="95448" custLinFactNeighborX="14" custLinFactNeighborY="-26">
        <dgm:presLayoutVars>
          <dgm:bulletEnabled val="1"/>
        </dgm:presLayoutVars>
      </dgm:prSet>
      <dgm:spPr/>
    </dgm:pt>
    <dgm:pt modelId="{30989DDB-370C-4632-A3DA-5A75223D14E1}" type="pres">
      <dgm:prSet presAssocID="{896F5F90-E854-42C2-86D8-81AC9CDE6E8B}" presName="childShp" presStyleLbl="bgAccFollowNode1" presStyleIdx="0" presStyleCnt="2" custScaleX="38603">
        <dgm:presLayoutVars>
          <dgm:bulletEnabled val="1"/>
        </dgm:presLayoutVars>
      </dgm:prSet>
      <dgm:spPr/>
    </dgm:pt>
    <dgm:pt modelId="{F1E34072-AF50-42B6-A4E0-D058BE8152EC}" type="pres">
      <dgm:prSet presAssocID="{EC3DDBC8-AE07-431A-8CF8-CA6FC22D2685}" presName="spacing" presStyleCnt="0"/>
      <dgm:spPr/>
    </dgm:pt>
    <dgm:pt modelId="{F634E6B9-C77A-49FA-AF24-4018BAC3DD6B}" type="pres">
      <dgm:prSet presAssocID="{D3E02016-71D5-42F4-8A9C-771C5982ED10}" presName="linNode" presStyleCnt="0"/>
      <dgm:spPr/>
    </dgm:pt>
    <dgm:pt modelId="{1AEBE0D3-3B19-4C3E-99AE-46999455F2A6}" type="pres">
      <dgm:prSet presAssocID="{D3E02016-71D5-42F4-8A9C-771C5982ED10}" presName="parentShp" presStyleLbl="node1" presStyleIdx="1" presStyleCnt="2" custScaleX="96912">
        <dgm:presLayoutVars>
          <dgm:bulletEnabled val="1"/>
        </dgm:presLayoutVars>
      </dgm:prSet>
      <dgm:spPr/>
    </dgm:pt>
    <dgm:pt modelId="{691C260B-96E1-45FC-8383-190DEFB8DF2B}" type="pres">
      <dgm:prSet presAssocID="{D3E02016-71D5-42F4-8A9C-771C5982ED10}" presName="childShp" presStyleLbl="bgAccFollowNode1" presStyleIdx="1" presStyleCnt="2" custScaleX="38098">
        <dgm:presLayoutVars>
          <dgm:bulletEnabled val="1"/>
        </dgm:presLayoutVars>
      </dgm:prSet>
      <dgm:spPr/>
    </dgm:pt>
  </dgm:ptLst>
  <dgm:cxnLst>
    <dgm:cxn modelId="{E7F3C606-3E31-4794-A69E-D9C8FBA0D1C9}" srcId="{896F5F90-E854-42C2-86D8-81AC9CDE6E8B}" destId="{F9030B63-93E6-4340-B0CD-FD8DB2671AC4}" srcOrd="1" destOrd="0" parTransId="{EA0D4BD2-D1F7-454F-93C1-2733F81D5511}" sibTransId="{5DFE9DF7-0E89-4FA1-BA28-332DA36D9AB9}"/>
    <dgm:cxn modelId="{82FAEE07-3DD6-4F84-AC9E-0ABAC78A02BE}" srcId="{9779E2E6-BD1F-43AC-B238-C8408E025ECA}" destId="{896F5F90-E854-42C2-86D8-81AC9CDE6E8B}" srcOrd="0" destOrd="0" parTransId="{36F1350E-6B95-4D90-ACFB-989FB5CF7A0E}" sibTransId="{EC3DDBC8-AE07-431A-8CF8-CA6FC22D2685}"/>
    <dgm:cxn modelId="{03E3341A-F970-40EA-87E2-3A13112A4377}" type="presOf" srcId="{24C2704E-9D22-4DBF-8EFD-96D5EE74152E}" destId="{691C260B-96E1-45FC-8383-190DEFB8DF2B}" srcOrd="0" destOrd="1" presId="urn:microsoft.com/office/officeart/2005/8/layout/vList6"/>
    <dgm:cxn modelId="{23F5081B-E386-42C0-9C3F-E51B270E5092}" type="presOf" srcId="{D3E02016-71D5-42F4-8A9C-771C5982ED10}" destId="{1AEBE0D3-3B19-4C3E-99AE-46999455F2A6}" srcOrd="0" destOrd="0" presId="urn:microsoft.com/office/officeart/2005/8/layout/vList6"/>
    <dgm:cxn modelId="{4E9CEE22-7282-4F36-829B-2F91A85B02AF}" srcId="{9779E2E6-BD1F-43AC-B238-C8408E025ECA}" destId="{D3E02016-71D5-42F4-8A9C-771C5982ED10}" srcOrd="1" destOrd="0" parTransId="{2F5DF40A-D3D3-4E69-8983-97688D73440C}" sibTransId="{06FAFFB1-E5F8-4ED3-91B6-EFC849176E0C}"/>
    <dgm:cxn modelId="{6313462E-DB57-4E15-A762-C830169F291C}" type="presOf" srcId="{896F5F90-E854-42C2-86D8-81AC9CDE6E8B}" destId="{BC8FC3B2-9373-4D5D-801F-F3187D011FEA}" srcOrd="0" destOrd="0" presId="urn:microsoft.com/office/officeart/2005/8/layout/vList6"/>
    <dgm:cxn modelId="{49C6616C-3120-41D5-B4C0-16863CC8E14F}" type="presOf" srcId="{F9030B63-93E6-4340-B0CD-FD8DB2671AC4}" destId="{30989DDB-370C-4632-A3DA-5A75223D14E1}" srcOrd="0" destOrd="1" presId="urn:microsoft.com/office/officeart/2005/8/layout/vList6"/>
    <dgm:cxn modelId="{F84E639A-FD43-415A-B27B-4D9594546C58}" srcId="{D3E02016-71D5-42F4-8A9C-771C5982ED10}" destId="{24C2704E-9D22-4DBF-8EFD-96D5EE74152E}" srcOrd="1" destOrd="0" parTransId="{332AB849-02A6-4510-B0D5-93D07FDE2F7D}" sibTransId="{3BD3E5A9-05DD-42B9-8F30-BD28831344B3}"/>
    <dgm:cxn modelId="{EF0BBDC7-A111-4995-833A-353E2356A928}" srcId="{896F5F90-E854-42C2-86D8-81AC9CDE6E8B}" destId="{CCB2E938-3D72-47DE-B37E-65B64B26A84E}" srcOrd="0" destOrd="0" parTransId="{23734AEF-9408-4808-A37B-6C2104E7DE27}" sibTransId="{375819D9-209F-4D0E-8DC2-A6D1C41F3DFB}"/>
    <dgm:cxn modelId="{B1DCB2DA-6AA5-41C0-BE1A-A9C003D2ACC9}" type="presOf" srcId="{CCB2E938-3D72-47DE-B37E-65B64B26A84E}" destId="{30989DDB-370C-4632-A3DA-5A75223D14E1}" srcOrd="0" destOrd="0" presId="urn:microsoft.com/office/officeart/2005/8/layout/vList6"/>
    <dgm:cxn modelId="{57659BDC-0B13-4C11-8223-0C18FF4E9B91}" srcId="{D3E02016-71D5-42F4-8A9C-771C5982ED10}" destId="{35C2421B-F135-4C0F-98A0-67523D215957}" srcOrd="0" destOrd="0" parTransId="{D6ADA059-B188-4EFE-A2E9-AAAEFD1FA6B8}" sibTransId="{B2562955-66B7-4E9A-BB20-F77012929545}"/>
    <dgm:cxn modelId="{7E46D1DE-54BF-4B71-B45F-5ECD5B566BF6}" type="presOf" srcId="{35C2421B-F135-4C0F-98A0-67523D215957}" destId="{691C260B-96E1-45FC-8383-190DEFB8DF2B}" srcOrd="0" destOrd="0" presId="urn:microsoft.com/office/officeart/2005/8/layout/vList6"/>
    <dgm:cxn modelId="{CD8DC0EC-B1EC-4AEF-A01C-C8CB239FFC38}" type="presOf" srcId="{9779E2E6-BD1F-43AC-B238-C8408E025ECA}" destId="{8A96BADE-62B5-440D-A5D6-DAE9CD7938B4}" srcOrd="0" destOrd="0" presId="urn:microsoft.com/office/officeart/2005/8/layout/vList6"/>
    <dgm:cxn modelId="{AEA105E7-9713-459C-A3C6-72D62C90FF54}" type="presParOf" srcId="{8A96BADE-62B5-440D-A5D6-DAE9CD7938B4}" destId="{70A6668F-D8B4-444A-8598-302B18DAB6CE}" srcOrd="0" destOrd="0" presId="urn:microsoft.com/office/officeart/2005/8/layout/vList6"/>
    <dgm:cxn modelId="{6B4A9210-60B8-4E66-B7BE-1378EBDFC60D}" type="presParOf" srcId="{70A6668F-D8B4-444A-8598-302B18DAB6CE}" destId="{BC8FC3B2-9373-4D5D-801F-F3187D011FEA}" srcOrd="0" destOrd="0" presId="urn:microsoft.com/office/officeart/2005/8/layout/vList6"/>
    <dgm:cxn modelId="{EF098076-7327-41D4-B971-5E7ED0BD5727}" type="presParOf" srcId="{70A6668F-D8B4-444A-8598-302B18DAB6CE}" destId="{30989DDB-370C-4632-A3DA-5A75223D14E1}" srcOrd="1" destOrd="0" presId="urn:microsoft.com/office/officeart/2005/8/layout/vList6"/>
    <dgm:cxn modelId="{DBBA4EAF-0699-4D41-92C2-63716A1BF461}" type="presParOf" srcId="{8A96BADE-62B5-440D-A5D6-DAE9CD7938B4}" destId="{F1E34072-AF50-42B6-A4E0-D058BE8152EC}" srcOrd="1" destOrd="0" presId="urn:microsoft.com/office/officeart/2005/8/layout/vList6"/>
    <dgm:cxn modelId="{B8377028-5A8A-424F-84F9-CDD2F479AF32}" type="presParOf" srcId="{8A96BADE-62B5-440D-A5D6-DAE9CD7938B4}" destId="{F634E6B9-C77A-49FA-AF24-4018BAC3DD6B}" srcOrd="2" destOrd="0" presId="urn:microsoft.com/office/officeart/2005/8/layout/vList6"/>
    <dgm:cxn modelId="{E69C70E2-488D-4D47-BE27-0720D58B9049}" type="presParOf" srcId="{F634E6B9-C77A-49FA-AF24-4018BAC3DD6B}" destId="{1AEBE0D3-3B19-4C3E-99AE-46999455F2A6}" srcOrd="0" destOrd="0" presId="urn:microsoft.com/office/officeart/2005/8/layout/vList6"/>
    <dgm:cxn modelId="{E2A338F9-88B2-4E56-B9CC-7F8C603E2A1B}" type="presParOf" srcId="{F634E6B9-C77A-49FA-AF24-4018BAC3DD6B}" destId="{691C260B-96E1-45FC-8383-190DEFB8DF2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89DDB-370C-4632-A3DA-5A75223D14E1}">
      <dsp:nvSpPr>
        <dsp:cNvPr id="0" name=""/>
        <dsp:cNvSpPr/>
      </dsp:nvSpPr>
      <dsp:spPr>
        <a:xfrm>
          <a:off x="4218613" y="277"/>
          <a:ext cx="1699059"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l" defTabSz="800100">
            <a:lnSpc>
              <a:spcPct val="90000"/>
            </a:lnSpc>
            <a:spcBef>
              <a:spcPct val="0"/>
            </a:spcBef>
            <a:spcAft>
              <a:spcPct val="15000"/>
            </a:spcAft>
            <a:buNone/>
          </a:pPr>
          <a:r>
            <a:rPr lang="de-DE" sz="1800" kern="1200" dirty="0"/>
            <a:t>   TLF</a:t>
          </a:r>
        </a:p>
      </dsp:txBody>
      <dsp:txXfrm>
        <a:off x="4218613" y="135599"/>
        <a:ext cx="1293092" cy="811934"/>
      </dsp:txXfrm>
    </dsp:sp>
    <dsp:sp modelId="{BC8FC3B2-9373-4D5D-801F-F3187D011FEA}">
      <dsp:nvSpPr>
        <dsp:cNvPr id="0" name=""/>
        <dsp:cNvSpPr/>
      </dsp:nvSpPr>
      <dsp:spPr>
        <a:xfrm>
          <a:off x="1418552" y="0"/>
          <a:ext cx="2800676"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dirty="0"/>
            <a:t>Baseline</a:t>
          </a:r>
        </a:p>
      </dsp:txBody>
      <dsp:txXfrm>
        <a:off x="1471399" y="52847"/>
        <a:ext cx="2694982" cy="976884"/>
      </dsp:txXfrm>
    </dsp:sp>
    <dsp:sp modelId="{691C260B-96E1-45FC-8383-190DEFB8DF2B}">
      <dsp:nvSpPr>
        <dsp:cNvPr id="0" name=""/>
        <dsp:cNvSpPr/>
      </dsp:nvSpPr>
      <dsp:spPr>
        <a:xfrm>
          <a:off x="4251205" y="1191113"/>
          <a:ext cx="1676832" cy="1082578"/>
        </a:xfrm>
        <a:prstGeom prst="rightArrow">
          <a:avLst>
            <a:gd name="adj1" fmla="val 75000"/>
            <a:gd name="adj2" fmla="val 50000"/>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endParaRPr lang="de-DE" sz="1800" kern="1200" dirty="0"/>
        </a:p>
        <a:p>
          <a:pPr marL="171450" lvl="1" indent="-171450" algn="l" defTabSz="800100">
            <a:lnSpc>
              <a:spcPct val="90000"/>
            </a:lnSpc>
            <a:spcBef>
              <a:spcPct val="0"/>
            </a:spcBef>
            <a:spcAft>
              <a:spcPct val="15000"/>
            </a:spcAft>
            <a:buNone/>
          </a:pPr>
          <a:r>
            <a:rPr lang="de-DE" sz="1800" kern="1200" dirty="0"/>
            <a:t>   TLF</a:t>
          </a:r>
        </a:p>
      </dsp:txBody>
      <dsp:txXfrm>
        <a:off x="4251205" y="1326435"/>
        <a:ext cx="1270865" cy="811934"/>
      </dsp:txXfrm>
    </dsp:sp>
    <dsp:sp modelId="{1AEBE0D3-3B19-4C3E-99AE-46999455F2A6}">
      <dsp:nvSpPr>
        <dsp:cNvPr id="0" name=""/>
        <dsp:cNvSpPr/>
      </dsp:nvSpPr>
      <dsp:spPr>
        <a:xfrm>
          <a:off x="1407571" y="1191113"/>
          <a:ext cx="2843634" cy="10825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de-DE" sz="2200" kern="1200" dirty="0"/>
            <a:t>Baseline + Procedural Information</a:t>
          </a:r>
        </a:p>
      </dsp:txBody>
      <dsp:txXfrm>
        <a:off x="1460418" y="1243960"/>
        <a:ext cx="2737940" cy="97688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a:p>
        </p:txBody>
      </p:sp>
      <p:sp>
        <p:nvSpPr>
          <p:cNvPr id="3" name="Datumsplatzhalter 2"/>
          <p:cNvSpPr>
            <a:spLocks noGrp="1"/>
          </p:cNvSpPr>
          <p:nvPr>
            <p:ph type="dt" idx="1"/>
          </p:nvPr>
        </p:nvSpPr>
        <p:spPr>
          <a:xfrm>
            <a:off x="4143589" y="0"/>
            <a:ext cx="3169920" cy="480060"/>
          </a:xfrm>
          <a:prstGeom prst="rect">
            <a:avLst/>
          </a:prstGeom>
        </p:spPr>
        <p:txBody>
          <a:bodyPr vert="horz" lIns="96661" tIns="48331" rIns="96661" bIns="48331" rtlCol="0"/>
          <a:lstStyle>
            <a:lvl1pPr algn="r">
              <a:defRPr sz="1300"/>
            </a:lvl1pPr>
          </a:lstStyle>
          <a:p>
            <a:fld id="{7E109A6C-D884-45F8-B5EB-D7A1699C6653}" type="datetimeFigureOut">
              <a:rPr lang="de-DE" smtClean="0"/>
              <a:t>13.07.2020</a:t>
            </a:fld>
            <a:endParaRPr lang="de-DE"/>
          </a:p>
        </p:txBody>
      </p:sp>
      <p:sp>
        <p:nvSpPr>
          <p:cNvPr id="4" name="Folienbildplatzhalt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de-DE"/>
          </a:p>
        </p:txBody>
      </p:sp>
      <p:sp>
        <p:nvSpPr>
          <p:cNvPr id="5" name="Notizenplatzhalter 4"/>
          <p:cNvSpPr>
            <a:spLocks noGrp="1"/>
          </p:cNvSpPr>
          <p:nvPr>
            <p:ph type="body" sz="quarter" idx="3"/>
          </p:nvPr>
        </p:nvSpPr>
        <p:spPr>
          <a:xfrm>
            <a:off x="731522" y="4560571"/>
            <a:ext cx="5852160" cy="4320540"/>
          </a:xfrm>
          <a:prstGeom prst="rect">
            <a:avLst/>
          </a:prstGeom>
        </p:spPr>
        <p:txBody>
          <a:bodyPr vert="horz" lIns="96661" tIns="48331" rIns="96661" bIns="48331"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a:p>
        </p:txBody>
      </p:sp>
      <p:sp>
        <p:nvSpPr>
          <p:cNvPr id="7" name="Foliennummernplatzhalter 6"/>
          <p:cNvSpPr>
            <a:spLocks noGrp="1"/>
          </p:cNvSpPr>
          <p:nvPr>
            <p:ph type="sldNum" sz="quarter" idx="5"/>
          </p:nvPr>
        </p:nvSpPr>
        <p:spPr>
          <a:xfrm>
            <a:off x="4143589" y="9119474"/>
            <a:ext cx="3169920" cy="480060"/>
          </a:xfrm>
          <a:prstGeom prst="rect">
            <a:avLst/>
          </a:prstGeom>
        </p:spPr>
        <p:txBody>
          <a:bodyPr vert="horz" lIns="96661" tIns="48331" rIns="96661" bIns="48331" rtlCol="0" anchor="b"/>
          <a:lstStyle>
            <a:lvl1pPr algn="r">
              <a:defRPr sz="1300"/>
            </a:lvl1pPr>
          </a:lstStyle>
          <a:p>
            <a:fld id="{098BD289-3A29-45E8-AD20-ACE8C932FF07}" type="slidenum">
              <a:rPr lang="de-DE" smtClean="0"/>
              <a:t>‹Nr.›</a:t>
            </a:fld>
            <a:endParaRPr lang="de-DE"/>
          </a:p>
        </p:txBody>
      </p:sp>
    </p:spTree>
    <p:extLst>
      <p:ext uri="{BB962C8B-B14F-4D97-AF65-F5344CB8AC3E}">
        <p14:creationId xmlns:p14="http://schemas.microsoft.com/office/powerpoint/2010/main" val="2158671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Introduce</a:t>
            </a:r>
            <a:r>
              <a:rPr lang="de-DE" dirty="0"/>
              <a:t> </a:t>
            </a:r>
            <a:r>
              <a:rPr lang="de-DE" dirty="0" err="1"/>
              <a:t>myself</a:t>
            </a:r>
            <a:r>
              <a:rPr lang="de-DE" dirty="0"/>
              <a:t>,</a:t>
            </a:r>
          </a:p>
          <a:p>
            <a:r>
              <a:rPr lang="de-DE" dirty="0"/>
              <a:t>Talk </a:t>
            </a:r>
            <a:r>
              <a:rPr lang="de-DE" dirty="0" err="1"/>
              <a:t>short</a:t>
            </a:r>
            <a:r>
              <a:rPr lang="de-DE" dirty="0"/>
              <a:t> </a:t>
            </a:r>
            <a:r>
              <a:rPr lang="de-DE" dirty="0" err="1"/>
              <a:t>about</a:t>
            </a:r>
            <a:r>
              <a:rPr lang="de-DE" dirty="0"/>
              <a:t> </a:t>
            </a:r>
            <a:r>
              <a:rPr lang="de-DE" dirty="0" err="1"/>
              <a:t>project</a:t>
            </a:r>
            <a:r>
              <a:rPr lang="de-DE" dirty="0"/>
              <a:t>:</a:t>
            </a:r>
          </a:p>
          <a:p>
            <a:r>
              <a:rPr lang="de-DE" dirty="0"/>
              <a:t>- In </a:t>
            </a:r>
            <a:r>
              <a:rPr lang="de-DE" dirty="0" err="1"/>
              <a:t>cooperation</a:t>
            </a:r>
            <a:r>
              <a:rPr lang="de-DE" dirty="0"/>
              <a:t> with Biotronik (</a:t>
            </a:r>
            <a:r>
              <a:rPr lang="en-US" sz="1200" b="0" i="0" u="none" strike="noStrike" kern="1200" dirty="0">
                <a:solidFill>
                  <a:schemeClr val="tx1"/>
                </a:solidFill>
                <a:effectLst/>
                <a:latin typeface="+mn-lt"/>
                <a:ea typeface="+mn-ea"/>
                <a:cs typeface="+mn-cs"/>
              </a:rPr>
              <a:t>one of the world's leading manufacturers of cardiovascular medical technology (e.g. first German pacemaker, first implantable </a:t>
            </a:r>
            <a:r>
              <a:rPr lang="en-US" sz="1200" b="0" i="0" u="none" strike="noStrike" kern="1200" dirty="0" err="1">
                <a:solidFill>
                  <a:schemeClr val="tx1"/>
                </a:solidFill>
                <a:effectLst/>
                <a:latin typeface="+mn-lt"/>
                <a:ea typeface="+mn-ea"/>
                <a:cs typeface="+mn-cs"/>
              </a:rPr>
              <a:t>defibriliators</a:t>
            </a:r>
            <a:r>
              <a:rPr lang="en-US" sz="1200" b="0" i="0" u="none" strike="noStrike" kern="1200" dirty="0">
                <a:solidFill>
                  <a:schemeClr val="tx1"/>
                </a:solidFill>
                <a:effectLst/>
                <a:latin typeface="+mn-lt"/>
                <a:ea typeface="+mn-ea"/>
                <a:cs typeface="+mn-cs"/>
              </a:rPr>
              <a:t>, developed </a:t>
            </a:r>
            <a:r>
              <a:rPr lang="de-DE" dirty="0" err="1"/>
              <a:t>today's</a:t>
            </a:r>
            <a:r>
              <a:rPr lang="de-DE" dirty="0"/>
              <a:t> </a:t>
            </a:r>
            <a:r>
              <a:rPr lang="en-US" sz="1200" b="0" i="0" u="none" strike="noStrike" kern="1200" dirty="0">
                <a:solidFill>
                  <a:schemeClr val="tx1"/>
                </a:solidFill>
                <a:effectLst/>
                <a:latin typeface="+mn-lt"/>
                <a:ea typeface="+mn-ea"/>
                <a:cs typeface="+mn-cs"/>
              </a:rPr>
              <a:t> “gold standard” stent in the treatment for CAD)</a:t>
            </a:r>
            <a:r>
              <a:rPr lang="de-DE" dirty="0"/>
              <a:t>)</a:t>
            </a:r>
          </a:p>
        </p:txBody>
      </p:sp>
      <p:sp>
        <p:nvSpPr>
          <p:cNvPr id="4" name="Foliennummernplatzhalter 3"/>
          <p:cNvSpPr>
            <a:spLocks noGrp="1"/>
          </p:cNvSpPr>
          <p:nvPr>
            <p:ph type="sldNum" sz="quarter" idx="5"/>
          </p:nvPr>
        </p:nvSpPr>
        <p:spPr/>
        <p:txBody>
          <a:bodyPr/>
          <a:lstStyle/>
          <a:p>
            <a:fld id="{098BD289-3A29-45E8-AD20-ACE8C932FF07}" type="slidenum">
              <a:rPr lang="de-DE" smtClean="0"/>
              <a:t>1</a:t>
            </a:fld>
            <a:endParaRPr lang="de-DE"/>
          </a:p>
        </p:txBody>
      </p:sp>
    </p:spTree>
    <p:extLst>
      <p:ext uri="{BB962C8B-B14F-4D97-AF65-F5344CB8AC3E}">
        <p14:creationId xmlns:p14="http://schemas.microsoft.com/office/powerpoint/2010/main" val="972163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Your heart’s arteries can become blocked or narrowed from a buildup of cholesterol, cells or other substances (plaque). This can reduce blood flow to your heart and cause chest discomfort. Sometimes a blood clot can suddenly form or get worse and completely block blood flow, leading to a heart attack.</a:t>
            </a:r>
          </a:p>
          <a:p>
            <a:r>
              <a:rPr lang="en-US" dirty="0"/>
              <a:t>Angioplasty opens blocked arteries and restores normal blood flow to your heart muscle by </a:t>
            </a:r>
            <a:r>
              <a:rPr lang="de-DE" sz="1200" b="0" i="0" kern="1200" dirty="0" err="1">
                <a:solidFill>
                  <a:schemeClr val="tx1"/>
                </a:solidFill>
                <a:effectLst/>
                <a:latin typeface="+mn-lt"/>
                <a:ea typeface="+mn-ea"/>
                <a:cs typeface="+mn-cs"/>
              </a:rPr>
              <a:t>inflating</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the</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baloon</a:t>
            </a:r>
            <a:r>
              <a:rPr lang="de-DE" sz="1200" b="0" i="0" kern="1200" dirty="0">
                <a:solidFill>
                  <a:schemeClr val="tx1"/>
                </a:solidFill>
                <a:effectLst/>
                <a:latin typeface="+mn-lt"/>
                <a:ea typeface="+mn-ea"/>
                <a:cs typeface="+mn-cs"/>
              </a:rPr>
              <a:t> </a:t>
            </a:r>
            <a:r>
              <a:rPr lang="de-DE" sz="1200" b="0" i="0" kern="1200" dirty="0" err="1">
                <a:solidFill>
                  <a:schemeClr val="tx1"/>
                </a:solidFill>
                <a:effectLst/>
                <a:latin typeface="+mn-lt"/>
                <a:ea typeface="+mn-ea"/>
                <a:cs typeface="+mn-cs"/>
              </a:rPr>
              <a:t>catheter</a:t>
            </a:r>
            <a:r>
              <a:rPr lang="de-DE"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stent may then be placed in this blocked area along with the balloon catheter. It expands when the balloon is inflated. The stent is left there to help keep the artery open.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Limitations:</a:t>
            </a:r>
          </a:p>
          <a:p>
            <a:pPr marL="171450" indent="-171450">
              <a:buFontTx/>
              <a:buChar char="-"/>
            </a:pPr>
            <a:r>
              <a:rPr lang="en-US" sz="1200" b="0" i="0" kern="1200" dirty="0">
                <a:solidFill>
                  <a:schemeClr val="tx1"/>
                </a:solidFill>
                <a:effectLst/>
                <a:latin typeface="+mn-lt"/>
                <a:ea typeface="+mn-ea"/>
                <a:cs typeface="+mn-cs"/>
              </a:rPr>
              <a:t>thrombosis: </a:t>
            </a:r>
            <a:r>
              <a:rPr lang="en-US" sz="1200" b="0" i="0" u="none" strike="noStrike" kern="1200" dirty="0">
                <a:solidFill>
                  <a:schemeClr val="tx1"/>
                </a:solidFill>
                <a:effectLst/>
                <a:latin typeface="+mn-lt"/>
                <a:ea typeface="+mn-ea"/>
                <a:cs typeface="+mn-cs"/>
              </a:rPr>
              <a:t>acute thrombotic occlusion of an artery within an implanted stent which occurs suddenly </a:t>
            </a:r>
            <a:r>
              <a:rPr lang="en-US" sz="1200" b="0" i="0" u="none" strike="noStrike" kern="1200" dirty="0">
                <a:solidFill>
                  <a:schemeClr val="tx1"/>
                </a:solidFill>
                <a:effectLst/>
                <a:latin typeface="+mn-lt"/>
                <a:ea typeface="+mn-ea"/>
                <a:cs typeface="+mn-cs"/>
                <a:sym typeface="Wingdings" panose="05000000000000000000" pitchFamily="2" charset="2"/>
              </a:rPr>
              <a:t> </a:t>
            </a:r>
            <a:r>
              <a:rPr lang="en-US" sz="1200" b="0" i="0" u="none" strike="noStrike" kern="1200" dirty="0">
                <a:solidFill>
                  <a:schemeClr val="tx1"/>
                </a:solidFill>
                <a:effectLst/>
                <a:latin typeface="+mn-lt"/>
                <a:ea typeface="+mn-ea"/>
                <a:cs typeface="+mn-cs"/>
              </a:rPr>
              <a:t>sudden circulatory disorder and is therefore a potentially life-threatening event</a:t>
            </a:r>
          </a:p>
          <a:p>
            <a:pPr marL="171450" indent="-171450">
              <a:buFontTx/>
              <a:buChar char="-"/>
            </a:pPr>
            <a:r>
              <a:rPr lang="en-US" sz="1200" b="0" i="0" u="none" strike="noStrike" kern="1200" dirty="0">
                <a:solidFill>
                  <a:schemeClr val="tx1"/>
                </a:solidFill>
                <a:effectLst/>
                <a:latin typeface="+mn-lt"/>
                <a:ea typeface="+mn-ea"/>
                <a:cs typeface="+mn-cs"/>
              </a:rPr>
              <a:t>Restenosis: R</a:t>
            </a:r>
            <a:r>
              <a:rPr lang="de-DE" sz="1200" b="0" i="0" u="none" strike="noStrike" kern="1200" dirty="0">
                <a:solidFill>
                  <a:schemeClr val="tx1"/>
                </a:solidFill>
                <a:effectLst/>
                <a:latin typeface="+mn-lt"/>
                <a:ea typeface="+mn-ea"/>
                <a:cs typeface="+mn-cs"/>
              </a:rPr>
              <a:t>e-</a:t>
            </a:r>
            <a:r>
              <a:rPr lang="de-DE" sz="1200" b="0" i="0" u="none" strike="noStrike" kern="1200" dirty="0" err="1">
                <a:solidFill>
                  <a:schemeClr val="tx1"/>
                </a:solidFill>
                <a:effectLst/>
                <a:latin typeface="+mn-lt"/>
                <a:ea typeface="+mn-ea"/>
                <a:cs typeface="+mn-cs"/>
              </a:rPr>
              <a:t>narrowing</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vessel</a:t>
            </a:r>
            <a:r>
              <a:rPr lang="de-DE" sz="1200" b="0" i="0" u="none" strike="noStrike" kern="1200" dirty="0">
                <a:solidFill>
                  <a:schemeClr val="tx1"/>
                </a:solidFill>
                <a:effectLst/>
                <a:latin typeface="+mn-lt"/>
                <a:ea typeface="+mn-ea"/>
                <a:cs typeface="+mn-cs"/>
              </a:rPr>
              <a:t> (procedure </a:t>
            </a:r>
            <a:r>
              <a:rPr lang="de-DE" sz="1200" b="0" i="0" u="none" strike="noStrike" kern="1200" dirty="0" err="1">
                <a:solidFill>
                  <a:schemeClr val="tx1"/>
                </a:solidFill>
                <a:effectLst/>
                <a:latin typeface="+mn-lt"/>
                <a:ea typeface="+mn-ea"/>
                <a:cs typeface="+mn-cs"/>
              </a:rPr>
              <a:t>without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success</a:t>
            </a:r>
            <a:r>
              <a:rPr lang="de-DE" sz="1200" b="0" i="0" u="none" strike="noStrike"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100" kern="1200" dirty="0">
                <a:solidFill>
                  <a:schemeClr val="tx1"/>
                </a:solidFill>
                <a:latin typeface="+mn-lt"/>
                <a:ea typeface="+mn-ea"/>
                <a:cs typeface="+mn-cs"/>
              </a:rPr>
              <a:t>TLF = composite of cardiac death, target vessel  Myocardial Infarction, CABG and clinically driven Target Lesion Revascularization </a:t>
            </a:r>
            <a:endParaRPr lang="de-DE" dirty="0"/>
          </a:p>
          <a:p>
            <a:pPr marL="171450" indent="-171450">
              <a:buFontTx/>
              <a:buChar char="-"/>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DES’s:</a:t>
            </a:r>
          </a:p>
          <a:p>
            <a:r>
              <a:rPr lang="en-US" sz="1200" b="0" i="0" kern="1200" dirty="0">
                <a:solidFill>
                  <a:schemeClr val="tx1"/>
                </a:solidFill>
                <a:effectLst/>
                <a:latin typeface="+mn-lt"/>
                <a:ea typeface="+mn-ea"/>
                <a:cs typeface="+mn-cs"/>
              </a:rPr>
              <a:t>Stent coated antiproliferative drug </a:t>
            </a:r>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leading to a significant reduction of restenosis rate. They can’t overcome the issue of late (&gt;30 days) and very late (&gt;12 month) stent thrombosis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BRS:</a:t>
            </a:r>
          </a:p>
          <a:p>
            <a:r>
              <a:rPr lang="en-US" sz="1200" b="0" i="0" kern="1200" dirty="0">
                <a:solidFill>
                  <a:schemeClr val="tx1"/>
                </a:solidFill>
                <a:effectLst/>
                <a:latin typeface="+mn-lt"/>
                <a:ea typeface="+mn-ea"/>
                <a:cs typeface="+mn-cs"/>
              </a:rPr>
              <a:t>Studies have shown that the most critical period of vessel healing is largely complete by approximately three to nine month. Therefore, the goal of a bioresorbable or “temporary” stent is to fully support the vessel during this critical period, and then resorb from the body when it is no longer needed.</a:t>
            </a:r>
          </a:p>
        </p:txBody>
      </p:sp>
      <p:sp>
        <p:nvSpPr>
          <p:cNvPr id="4" name="Foliennummernplatzhalter 3"/>
          <p:cNvSpPr>
            <a:spLocks noGrp="1"/>
          </p:cNvSpPr>
          <p:nvPr>
            <p:ph type="sldNum" sz="quarter" idx="5"/>
          </p:nvPr>
        </p:nvSpPr>
        <p:spPr/>
        <p:txBody>
          <a:bodyPr/>
          <a:lstStyle/>
          <a:p>
            <a:fld id="{098BD289-3A29-45E8-AD20-ACE8C932FF07}" type="slidenum">
              <a:rPr lang="de-DE" smtClean="0"/>
              <a:t>2</a:t>
            </a:fld>
            <a:endParaRPr lang="de-DE"/>
          </a:p>
        </p:txBody>
      </p:sp>
    </p:spTree>
    <p:extLst>
      <p:ext uri="{BB962C8B-B14F-4D97-AF65-F5344CB8AC3E}">
        <p14:creationId xmlns:p14="http://schemas.microsoft.com/office/powerpoint/2010/main" val="82674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dirty="0">
                <a:solidFill>
                  <a:schemeClr val="tx1"/>
                </a:solidFill>
                <a:effectLst/>
                <a:latin typeface="+mn-lt"/>
                <a:ea typeface="+mn-ea"/>
                <a:cs typeface="+mn-cs"/>
              </a:rPr>
              <a:t>There is an increased number of heart diseases among the people, and to treat them surgeons prefer minimally invasive procedures rather than open heart surgeries as they provide improved life quality and less pain. This has propelled the demand for vascular stents in the European region. The types of vascular stents provided by the regulatory agencies in the region are drug-eluting and bioabsorbable stents. This is proliferating the availability of these stents and is also increasing their sales in the region.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As the number of patients with implanted stents increases, the number of patients suffering from different adverse outcomes </a:t>
            </a:r>
            <a:r>
              <a:rPr lang="en-GB" dirty="0"/>
              <a:t>due </a:t>
            </a:r>
            <a:r>
              <a:rPr lang="en-GB" sz="1200" b="0" i="0" kern="1200" dirty="0">
                <a:solidFill>
                  <a:schemeClr val="tx1"/>
                </a:solidFill>
                <a:effectLst/>
                <a:latin typeface="+mn-lt"/>
                <a:ea typeface="+mn-ea"/>
                <a:cs typeface="+mn-cs"/>
              </a:rPr>
              <a:t>to angioplasty. There is no stent technology/product in the field at the moment lowering all of the risks. For example TLF rate of Magmaris, </a:t>
            </a:r>
            <a:r>
              <a:rPr lang="en-GB" sz="1200" b="0" i="0" kern="1200" dirty="0" err="1">
                <a:solidFill>
                  <a:schemeClr val="tx1"/>
                </a:solidFill>
                <a:effectLst/>
                <a:latin typeface="+mn-lt"/>
                <a:ea typeface="+mn-ea"/>
                <a:cs typeface="+mn-cs"/>
              </a:rPr>
              <a:t>Xience</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Snyergy</a:t>
            </a:r>
            <a:r>
              <a:rPr lang="en-GB" sz="1200" b="0" i="0" kern="1200" dirty="0">
                <a:solidFill>
                  <a:schemeClr val="tx1"/>
                </a:solidFill>
                <a:effectLst/>
                <a:latin typeface="+mn-lt"/>
                <a:ea typeface="+mn-ea"/>
                <a:cs typeface="+mn-cs"/>
              </a:rPr>
              <a:t> is in the same range as well as scaffold thrombosis.  In Europe per year ca 191 stents </a:t>
            </a:r>
            <a:r>
              <a:rPr lang="en-GB" sz="1200" b="0" i="0" kern="1200" dirty="0" err="1">
                <a:solidFill>
                  <a:schemeClr val="tx1"/>
                </a:solidFill>
                <a:effectLst/>
                <a:latin typeface="+mn-lt"/>
                <a:ea typeface="+mn-ea"/>
                <a:cs typeface="+mn-cs"/>
              </a:rPr>
              <a:t>implantet</a:t>
            </a:r>
            <a:r>
              <a:rPr lang="en-GB" sz="1200" b="0" i="0" kern="1200" dirty="0">
                <a:solidFill>
                  <a:schemeClr val="tx1"/>
                </a:solidFill>
                <a:effectLst/>
                <a:latin typeface="+mn-lt"/>
                <a:ea typeface="+mn-ea"/>
                <a:cs typeface="+mn-cs"/>
              </a:rPr>
              <a:t> per 100.000 population, in Germany the number with 624 is 3.3 times higher. </a:t>
            </a:r>
            <a:br>
              <a:rPr lang="en-GB" dirty="0"/>
            </a:br>
            <a:r>
              <a:rPr lang="en-GB" sz="1200" b="0" i="0" kern="1200" dirty="0">
                <a:solidFill>
                  <a:schemeClr val="tx1"/>
                </a:solidFill>
                <a:effectLst/>
                <a:latin typeface="+mn-lt"/>
                <a:ea typeface="+mn-ea"/>
                <a:cs typeface="+mn-cs"/>
              </a:rPr>
              <a:t>TLF rate is estimated to be approximately 6% (average of all conventional stents from different clinical studies). In Germany, this corresponds to around 38 patients who suffer from a TLF event every year, which often has fatal consequences. Doctors have no idea what exactly triggers TLF in connection with implanted stents. The big goal is to lower the TLF rate at Magmaris. For this, a risk assessment should be made possible individually for each patient before the implantation. Here we hope to be able to make our contribution.</a:t>
            </a:r>
          </a:p>
          <a:p>
            <a:br>
              <a:rPr lang="en-GB" dirty="0"/>
            </a:br>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3</a:t>
            </a:fld>
            <a:endParaRPr lang="de-DE"/>
          </a:p>
        </p:txBody>
      </p:sp>
    </p:spTree>
    <p:extLst>
      <p:ext uri="{BB962C8B-B14F-4D97-AF65-F5344CB8AC3E}">
        <p14:creationId xmlns:p14="http://schemas.microsoft.com/office/powerpoint/2010/main" val="3272696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We</a:t>
            </a:r>
            <a:r>
              <a:rPr lang="de-DE" dirty="0"/>
              <a:t> </a:t>
            </a:r>
            <a:r>
              <a:rPr lang="de-DE" dirty="0" err="1"/>
              <a:t>are</a:t>
            </a:r>
            <a:r>
              <a:rPr lang="de-DE" dirty="0"/>
              <a:t> </a:t>
            </a:r>
            <a:r>
              <a:rPr lang="de-DE" dirty="0" err="1"/>
              <a:t>working</a:t>
            </a:r>
            <a:r>
              <a:rPr lang="de-DE" dirty="0"/>
              <a:t> with </a:t>
            </a:r>
            <a:r>
              <a:rPr lang="de-DE" dirty="0" err="1"/>
              <a:t>patient</a:t>
            </a:r>
            <a:r>
              <a:rPr lang="de-DE" dirty="0"/>
              <a:t> </a:t>
            </a:r>
            <a:r>
              <a:rPr lang="de-DE" dirty="0" err="1"/>
              <a:t>data</a:t>
            </a:r>
            <a:r>
              <a:rPr lang="de-DE" dirty="0"/>
              <a:t> from </a:t>
            </a:r>
            <a:r>
              <a:rPr lang="de-DE" dirty="0" err="1"/>
              <a:t>Biotroniks</a:t>
            </a:r>
            <a:r>
              <a:rPr lang="de-DE" dirty="0"/>
              <a:t> BIOSOLVE IV </a:t>
            </a:r>
            <a:r>
              <a:rPr lang="de-DE" dirty="0" err="1"/>
              <a:t>study</a:t>
            </a:r>
            <a:r>
              <a:rPr lang="de-DE" dirty="0"/>
              <a:t>. The </a:t>
            </a:r>
            <a:r>
              <a:rPr lang="de-DE" dirty="0" err="1"/>
              <a:t>third</a:t>
            </a:r>
            <a:r>
              <a:rPr lang="de-DE" dirty="0"/>
              <a:t> </a:t>
            </a:r>
            <a:r>
              <a:rPr lang="de-DE" dirty="0" err="1"/>
              <a:t>study</a:t>
            </a:r>
            <a:r>
              <a:rPr lang="de-DE" dirty="0"/>
              <a:t> </a:t>
            </a:r>
            <a:r>
              <a:rPr lang="de-DE" dirty="0" err="1"/>
              <a:t>regarding</a:t>
            </a:r>
            <a:r>
              <a:rPr lang="de-DE" dirty="0"/>
              <a:t> </a:t>
            </a:r>
            <a:r>
              <a:rPr lang="de-DE" dirty="0" err="1"/>
              <a:t>Biotroniks</a:t>
            </a:r>
            <a:r>
              <a:rPr lang="de-DE" dirty="0"/>
              <a:t> </a:t>
            </a:r>
            <a:r>
              <a:rPr lang="de-DE" dirty="0" err="1"/>
              <a:t>bioresorbable</a:t>
            </a:r>
            <a:r>
              <a:rPr lang="de-DE" dirty="0"/>
              <a:t> </a:t>
            </a:r>
            <a:r>
              <a:rPr lang="de-DE" dirty="0" err="1"/>
              <a:t>stent</a:t>
            </a:r>
            <a:r>
              <a:rPr lang="de-DE" dirty="0"/>
              <a:t> Magmaris. CE </a:t>
            </a:r>
            <a:r>
              <a:rPr lang="de-DE" dirty="0" err="1"/>
              <a:t>certified</a:t>
            </a:r>
            <a:r>
              <a:rPr lang="de-DE" dirty="0"/>
              <a:t> </a:t>
            </a:r>
            <a:r>
              <a:rPr lang="de-DE" dirty="0" err="1"/>
              <a:t>since</a:t>
            </a:r>
            <a:r>
              <a:rPr lang="de-DE" dirty="0"/>
              <a:t> June 2016, but not </a:t>
            </a:r>
            <a:r>
              <a:rPr lang="de-DE" dirty="0" err="1"/>
              <a:t>widley</a:t>
            </a:r>
            <a:r>
              <a:rPr lang="de-DE" dirty="0"/>
              <a:t> </a:t>
            </a:r>
            <a:r>
              <a:rPr lang="de-DE" dirty="0" err="1"/>
              <a:t>used</a:t>
            </a:r>
            <a:r>
              <a:rPr lang="de-DE" dirty="0"/>
              <a:t> at </a:t>
            </a:r>
            <a:r>
              <a:rPr lang="de-DE" dirty="0" err="1"/>
              <a:t>the</a:t>
            </a:r>
            <a:r>
              <a:rPr lang="de-DE" dirty="0"/>
              <a:t> </a:t>
            </a:r>
            <a:r>
              <a:rPr lang="de-DE" dirty="0" err="1"/>
              <a:t>moment</a:t>
            </a:r>
            <a:r>
              <a:rPr lang="de-DE" dirty="0"/>
              <a:t> </a:t>
            </a:r>
            <a:r>
              <a:rPr lang="de-DE" dirty="0" err="1"/>
              <a:t>because</a:t>
            </a:r>
            <a:r>
              <a:rPr lang="de-DE" dirty="0"/>
              <a:t> of negative </a:t>
            </a:r>
            <a:r>
              <a:rPr lang="de-DE" dirty="0" err="1"/>
              <a:t>results</a:t>
            </a:r>
            <a:r>
              <a:rPr lang="de-DE" dirty="0"/>
              <a:t> of an BRS from </a:t>
            </a:r>
            <a:r>
              <a:rPr lang="de-DE" dirty="0" err="1"/>
              <a:t>another</a:t>
            </a:r>
            <a:r>
              <a:rPr lang="de-DE" dirty="0"/>
              <a:t> </a:t>
            </a:r>
            <a:r>
              <a:rPr lang="de-DE" dirty="0" err="1"/>
              <a:t>company</a:t>
            </a:r>
            <a:r>
              <a:rPr lang="de-DE" dirty="0"/>
              <a:t> </a:t>
            </a:r>
            <a:r>
              <a:rPr lang="de-DE" dirty="0">
                <a:sym typeface="Wingdings" panose="05000000000000000000" pitchFamily="2" charset="2"/>
              </a:rPr>
              <a:t> </a:t>
            </a:r>
            <a:r>
              <a:rPr lang="de-DE" dirty="0" err="1">
                <a:sym typeface="Wingdings" panose="05000000000000000000" pitchFamily="2" charset="2"/>
              </a:rPr>
              <a:t>uncertainity</a:t>
            </a:r>
            <a:r>
              <a:rPr lang="de-DE" dirty="0">
                <a:sym typeface="Wingdings" panose="05000000000000000000" pitchFamily="2" charset="2"/>
              </a:rPr>
              <a:t> </a:t>
            </a:r>
            <a:r>
              <a:rPr lang="de-DE" dirty="0" err="1">
                <a:sym typeface="Wingdings" panose="05000000000000000000" pitchFamily="2" charset="2"/>
              </a:rPr>
              <a:t>regarding</a:t>
            </a:r>
            <a:r>
              <a:rPr lang="de-DE" dirty="0">
                <a:sym typeface="Wingdings" panose="05000000000000000000" pitchFamily="2" charset="2"/>
              </a:rPr>
              <a:t> </a:t>
            </a:r>
            <a:r>
              <a:rPr lang="de-DE" dirty="0" err="1">
                <a:sym typeface="Wingdings" panose="05000000000000000000" pitchFamily="2" charset="2"/>
              </a:rPr>
              <a:t>safety</a:t>
            </a:r>
            <a:r>
              <a:rPr lang="de-DE" dirty="0">
                <a:sym typeface="Wingdings" panose="05000000000000000000" pitchFamily="2" charset="2"/>
              </a:rPr>
              <a:t> and </a:t>
            </a:r>
            <a:r>
              <a:rPr lang="de-DE" dirty="0" err="1">
                <a:sym typeface="Wingdings" panose="05000000000000000000" pitchFamily="2" charset="2"/>
              </a:rPr>
              <a:t>peformance</a:t>
            </a:r>
            <a:r>
              <a:rPr lang="de-DE" dirty="0">
                <a:sym typeface="Wingdings" panose="05000000000000000000" pitchFamily="2" charset="2"/>
              </a:rPr>
              <a:t> of BRS in </a:t>
            </a:r>
            <a:r>
              <a:rPr lang="de-DE" dirty="0" err="1">
                <a:sym typeface="Wingdings" panose="05000000000000000000" pitchFamily="2" charset="2"/>
              </a:rPr>
              <a:t>general</a:t>
            </a:r>
            <a:r>
              <a:rPr lang="de-DE" dirty="0">
                <a:sym typeface="Wingdings" panose="05000000000000000000" pitchFamily="2" charset="2"/>
              </a:rPr>
              <a:t>. </a:t>
            </a:r>
            <a:r>
              <a:rPr lang="de-DE" dirty="0" err="1">
                <a:sym typeface="Wingdings" panose="05000000000000000000" pitchFamily="2" charset="2"/>
              </a:rPr>
              <a:t>Phyisians</a:t>
            </a:r>
            <a:r>
              <a:rPr lang="de-DE" dirty="0">
                <a:sym typeface="Wingdings" panose="05000000000000000000" pitchFamily="2" charset="2"/>
              </a:rPr>
              <a:t> </a:t>
            </a:r>
            <a:r>
              <a:rPr lang="de-DE" dirty="0" err="1">
                <a:sym typeface="Wingdings" panose="05000000000000000000" pitchFamily="2" charset="2"/>
              </a:rPr>
              <a:t>could</a:t>
            </a:r>
            <a:r>
              <a:rPr lang="de-DE" dirty="0">
                <a:sym typeface="Wingdings" panose="05000000000000000000" pitchFamily="2" charset="2"/>
              </a:rPr>
              <a:t> </a:t>
            </a:r>
            <a:r>
              <a:rPr lang="de-DE" dirty="0" err="1">
                <a:sym typeface="Wingdings" panose="05000000000000000000" pitchFamily="2" charset="2"/>
              </a:rPr>
              <a:t>use</a:t>
            </a:r>
            <a:r>
              <a:rPr lang="de-DE" dirty="0">
                <a:sym typeface="Wingdings" panose="05000000000000000000" pitchFamily="2" charset="2"/>
              </a:rPr>
              <a:t> Magmaris, but </a:t>
            </a:r>
            <a:r>
              <a:rPr lang="de-DE" dirty="0" err="1">
                <a:sym typeface="Wingdings" panose="05000000000000000000" pitchFamily="2" charset="2"/>
              </a:rPr>
              <a:t>there</a:t>
            </a:r>
            <a:r>
              <a:rPr lang="de-DE" dirty="0">
                <a:sym typeface="Wingdings" panose="05000000000000000000" pitchFamily="2" charset="2"/>
              </a:rPr>
              <a:t>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recommendation</a:t>
            </a:r>
            <a:r>
              <a:rPr lang="de-DE" dirty="0">
                <a:sym typeface="Wingdings" panose="05000000000000000000" pitchFamily="2" charset="2"/>
              </a:rPr>
              <a:t> not to do it.</a:t>
            </a:r>
          </a:p>
          <a:p>
            <a:endParaRPr lang="de-DE" dirty="0">
              <a:sym typeface="Wingdings" panose="05000000000000000000" pitchFamily="2" charset="2"/>
            </a:endParaRPr>
          </a:p>
          <a:p>
            <a:r>
              <a:rPr lang="de-DE" dirty="0" err="1">
                <a:sym typeface="Wingdings" panose="05000000000000000000" pitchFamily="2" charset="2"/>
              </a:rPr>
              <a:t>Biosolve</a:t>
            </a:r>
            <a:r>
              <a:rPr lang="de-DE" dirty="0">
                <a:sym typeface="Wingdings" panose="05000000000000000000" pitchFamily="2" charset="2"/>
              </a:rPr>
              <a:t> IV:</a:t>
            </a:r>
          </a:p>
          <a:p>
            <a:r>
              <a:rPr lang="de-DE" sz="1200" b="0" i="0" u="none" strike="noStrike" kern="1200" dirty="0" err="1">
                <a:solidFill>
                  <a:schemeClr val="tx1"/>
                </a:solidFill>
                <a:effectLst/>
                <a:latin typeface="+mn-lt"/>
                <a:ea typeface="+mn-ea"/>
                <a:cs typeface="+mn-cs"/>
              </a:rPr>
              <a:t>prospective</a:t>
            </a:r>
            <a:r>
              <a:rPr lang="de-DE" sz="1200" b="0" i="0" u="none" strike="noStrike" kern="1200" dirty="0">
                <a:solidFill>
                  <a:schemeClr val="tx1"/>
                </a:solidFill>
                <a:effectLst/>
                <a:latin typeface="+mn-lt"/>
                <a:ea typeface="+mn-ea"/>
                <a:cs typeface="+mn-cs"/>
              </a:rPr>
              <a:t>, single-arm, multi-</a:t>
            </a:r>
            <a:r>
              <a:rPr lang="de-DE" sz="1200" b="0" i="0" u="none" strike="noStrike" kern="1200" dirty="0" err="1">
                <a:solidFill>
                  <a:schemeClr val="tx1"/>
                </a:solidFill>
                <a:effectLst/>
                <a:latin typeface="+mn-lt"/>
                <a:ea typeface="+mn-ea"/>
                <a:cs typeface="+mn-cs"/>
              </a:rPr>
              <a:t>centric</a:t>
            </a:r>
            <a:r>
              <a:rPr lang="de-DE" sz="1200" b="0" i="0" u="none" strike="noStrike" kern="1200" dirty="0">
                <a:solidFill>
                  <a:schemeClr val="tx1"/>
                </a:solidFill>
                <a:effectLst/>
                <a:latin typeface="+mn-lt"/>
                <a:ea typeface="+mn-ea"/>
                <a:cs typeface="+mn-cs"/>
              </a:rPr>
              <a:t>, open </a:t>
            </a:r>
            <a:r>
              <a:rPr lang="de-DE" sz="1200" b="0" i="0" u="none" strike="noStrike" kern="1200" dirty="0" err="1">
                <a:solidFill>
                  <a:schemeClr val="tx1"/>
                </a:solidFill>
                <a:effectLst/>
                <a:latin typeface="+mn-lt"/>
                <a:ea typeface="+mn-ea"/>
                <a:cs typeface="+mn-cs"/>
              </a:rPr>
              <a:t>label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registry</a:t>
            </a:r>
            <a:endParaRPr lang="de-DE" sz="1200" b="0" i="0" u="none" strike="noStrike" kern="1200" dirty="0">
              <a:solidFill>
                <a:schemeClr val="tx1"/>
              </a:solidFill>
              <a:effectLst/>
              <a:latin typeface="+mn-lt"/>
              <a:ea typeface="+mn-ea"/>
              <a:cs typeface="+mn-cs"/>
            </a:endParaRPr>
          </a:p>
          <a:p>
            <a:r>
              <a:rPr lang="de-DE" sz="1200" b="0" i="0" u="none" strike="noStrike" kern="1200" dirty="0">
                <a:solidFill>
                  <a:schemeClr val="tx1"/>
                </a:solidFill>
                <a:effectLst/>
                <a:latin typeface="+mn-lt"/>
                <a:ea typeface="+mn-ea"/>
                <a:cs typeface="+mn-cs"/>
              </a:rPr>
              <a:t>Study </a:t>
            </a:r>
            <a:r>
              <a:rPr lang="de-DE" sz="1200" b="0" i="0" u="none" strike="noStrike" kern="1200" dirty="0" err="1">
                <a:solidFill>
                  <a:schemeClr val="tx1"/>
                </a:solidFill>
                <a:effectLst/>
                <a:latin typeface="+mn-lt"/>
                <a:ea typeface="+mn-ea"/>
                <a:cs typeface="+mn-cs"/>
              </a:rPr>
              <a:t>started</a:t>
            </a:r>
            <a:r>
              <a:rPr lang="de-DE" sz="1200" b="0" i="0" u="none" strike="noStrike" kern="1200" dirty="0">
                <a:solidFill>
                  <a:schemeClr val="tx1"/>
                </a:solidFill>
                <a:effectLst/>
                <a:latin typeface="+mn-lt"/>
                <a:ea typeface="+mn-ea"/>
                <a:cs typeface="+mn-cs"/>
              </a:rPr>
              <a:t> with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first</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enrolment</a:t>
            </a:r>
            <a:r>
              <a:rPr lang="de-DE" sz="1200" b="0" i="0" u="none" strike="noStrike" kern="1200" dirty="0">
                <a:solidFill>
                  <a:schemeClr val="tx1"/>
                </a:solidFill>
                <a:effectLst/>
                <a:latin typeface="+mn-lt"/>
                <a:ea typeface="+mn-ea"/>
                <a:cs typeface="+mn-cs"/>
              </a:rPr>
              <a:t> of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in 2016, </a:t>
            </a:r>
            <a:r>
              <a:rPr lang="de-DE" sz="1200" b="0" i="0" u="none" strike="noStrike" kern="1200" dirty="0" err="1">
                <a:solidFill>
                  <a:schemeClr val="tx1"/>
                </a:solidFill>
                <a:effectLst/>
                <a:latin typeface="+mn-lt"/>
                <a:ea typeface="+mn-ea"/>
                <a:cs typeface="+mn-cs"/>
              </a:rPr>
              <a:t>by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end of </a:t>
            </a:r>
            <a:r>
              <a:rPr lang="de-DE" sz="1200" b="0" i="0" u="none" strike="noStrike" kern="1200" dirty="0" err="1">
                <a:solidFill>
                  <a:schemeClr val="tx1"/>
                </a:solidFill>
                <a:effectLst/>
                <a:latin typeface="+mn-lt"/>
                <a:ea typeface="+mn-ea"/>
                <a:cs typeface="+mn-cs"/>
              </a:rPr>
              <a:t>the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year</a:t>
            </a:r>
            <a:r>
              <a:rPr lang="de-DE" sz="1200" b="0" i="0" u="none" strike="noStrike" kern="1200" dirty="0">
                <a:solidFill>
                  <a:schemeClr val="tx1"/>
                </a:solidFill>
                <a:effectLst/>
                <a:latin typeface="+mn-lt"/>
                <a:ea typeface="+mn-ea"/>
                <a:cs typeface="+mn-cs"/>
              </a:rPr>
              <a:t> ~2000 </a:t>
            </a:r>
            <a:r>
              <a:rPr lang="de-DE" sz="1200" b="0" i="0" u="none" strike="noStrike" kern="1200" dirty="0" err="1">
                <a:solidFill>
                  <a:schemeClr val="tx1"/>
                </a:solidFill>
                <a:effectLst/>
                <a:latin typeface="+mn-lt"/>
                <a:ea typeface="+mn-ea"/>
                <a:cs typeface="+mn-cs"/>
              </a:rPr>
              <a:t>patients</a:t>
            </a:r>
            <a:r>
              <a:rPr lang="de-DE" sz="1200" b="0" i="0" u="none" strike="noStrike" kern="1200" dirty="0">
                <a:solidFill>
                  <a:schemeClr val="tx1"/>
                </a:solidFill>
                <a:effectLst/>
                <a:latin typeface="+mn-lt"/>
                <a:ea typeface="+mn-ea"/>
                <a:cs typeface="+mn-cs"/>
              </a:rPr>
              <a:t> will </a:t>
            </a:r>
            <a:r>
              <a:rPr lang="de-DE" sz="1200" b="0" i="0" u="none" strike="noStrike" kern="1200" dirty="0" err="1">
                <a:solidFill>
                  <a:schemeClr val="tx1"/>
                </a:solidFill>
                <a:effectLst/>
                <a:latin typeface="+mn-lt"/>
                <a:ea typeface="+mn-ea"/>
                <a:cs typeface="+mn-cs"/>
              </a:rPr>
              <a:t>be</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enrolled</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goal</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reached</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nearly</a:t>
            </a:r>
            <a:r>
              <a:rPr lang="de-DE" sz="1200" b="0" i="0" u="none" strike="noStrike" kern="1200" dirty="0">
                <a:solidFill>
                  <a:schemeClr val="tx1"/>
                </a:solidFill>
                <a:effectLst/>
                <a:latin typeface="+mn-lt"/>
                <a:ea typeface="+mn-ea"/>
                <a:cs typeface="+mn-cs"/>
              </a:rPr>
              <a:t>), 5-year follow-</a:t>
            </a:r>
            <a:r>
              <a:rPr lang="de-DE" sz="1200" b="0" i="0" u="none" strike="noStrike" kern="1200" dirty="0" err="1">
                <a:solidFill>
                  <a:schemeClr val="tx1"/>
                </a:solidFill>
                <a:effectLst/>
                <a:latin typeface="+mn-lt"/>
                <a:ea typeface="+mn-ea"/>
                <a:cs typeface="+mn-cs"/>
              </a:rPr>
              <a:t>up</a:t>
            </a:r>
            <a:r>
              <a:rPr lang="de-DE" sz="1200" b="0" i="0" u="none" strike="noStrike" kern="1200" dirty="0">
                <a:solidFill>
                  <a:schemeClr val="tx1"/>
                </a:solidFill>
                <a:effectLst/>
                <a:latin typeface="+mn-lt"/>
                <a:ea typeface="+mn-ea"/>
                <a:cs typeface="+mn-cs"/>
              </a:rPr>
              <a:t> for </a:t>
            </a:r>
            <a:r>
              <a:rPr lang="de-DE" sz="1200" b="0" i="0" u="none" strike="noStrike" kern="1200" dirty="0" err="1">
                <a:solidFill>
                  <a:schemeClr val="tx1"/>
                </a:solidFill>
                <a:effectLst/>
                <a:latin typeface="+mn-lt"/>
                <a:ea typeface="+mn-ea"/>
                <a:cs typeface="+mn-cs"/>
              </a:rPr>
              <a:t>each</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patient</a:t>
            </a:r>
            <a:r>
              <a:rPr lang="de-DE" sz="1200" b="0" i="0" u="none" strike="noStrike" kern="1200" dirty="0">
                <a:solidFill>
                  <a:schemeClr val="tx1"/>
                </a:solidFill>
                <a:effectLst/>
                <a:latin typeface="+mn-lt"/>
                <a:ea typeface="+mn-ea"/>
                <a:cs typeface="+mn-cs"/>
              </a:rPr>
              <a:t> -&gt; in 2025 </a:t>
            </a:r>
            <a:r>
              <a:rPr lang="de-DE" sz="1200" b="0" i="0" u="none" strike="noStrike" kern="1200" dirty="0" err="1">
                <a:solidFill>
                  <a:schemeClr val="tx1"/>
                </a:solidFill>
                <a:effectLst/>
                <a:latin typeface="+mn-lt"/>
                <a:ea typeface="+mn-ea"/>
                <a:cs typeface="+mn-cs"/>
              </a:rPr>
              <a:t>study</a:t>
            </a:r>
            <a:r>
              <a:rPr lang="de-DE" sz="1200" b="0" i="0" u="none" strike="noStrike" kern="1200" dirty="0">
                <a:solidFill>
                  <a:schemeClr val="tx1"/>
                </a:solidFill>
                <a:effectLst/>
                <a:latin typeface="+mn-lt"/>
                <a:ea typeface="+mn-ea"/>
                <a:cs typeface="+mn-cs"/>
              </a:rPr>
              <a:t> </a:t>
            </a:r>
            <a:r>
              <a:rPr lang="de-DE" sz="1200" b="0" i="0" u="none" strike="noStrike" kern="1200" dirty="0" err="1">
                <a:solidFill>
                  <a:schemeClr val="tx1"/>
                </a:solidFill>
                <a:effectLst/>
                <a:latin typeface="+mn-lt"/>
                <a:ea typeface="+mn-ea"/>
                <a:cs typeface="+mn-cs"/>
              </a:rPr>
              <a:t>finished</a:t>
            </a:r>
            <a:endParaRPr lang="de-DE"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Aims to investigate the clinical performance and long-term safety of Magmaris in a real world setting with patients having symptomatic coronary artery disease and individual de novo native coronary artery lesions. </a:t>
            </a:r>
          </a:p>
          <a:p>
            <a:r>
              <a:rPr lang="en-US" sz="1200" b="0" i="0" u="none" strike="noStrike" kern="1200" dirty="0">
                <a:solidFill>
                  <a:schemeClr val="tx1"/>
                </a:solidFill>
                <a:effectLst/>
                <a:latin typeface="+mn-lt"/>
                <a:ea typeface="+mn-ea"/>
                <a:cs typeface="+mn-cs"/>
              </a:rPr>
              <a:t>The study is open for male and female subjects which are at least 18 years old (mainly older adults enrolled, female (~1/3) mean-age = 65, male ~ 2/3, mean-age  ~ 61). 1985 enrolled by now, Patients from all over the world. </a:t>
            </a:r>
          </a:p>
          <a:p>
            <a:endParaRPr lang="en-US" sz="1200" b="0" i="0" u="none" strike="noStrike" kern="1200" dirty="0">
              <a:solidFill>
                <a:schemeClr val="tx1"/>
              </a:solidFill>
              <a:effectLst/>
              <a:latin typeface="+mn-lt"/>
              <a:ea typeface="+mn-ea"/>
              <a:cs typeface="+mn-cs"/>
            </a:endParaRPr>
          </a:p>
          <a:p>
            <a:r>
              <a:rPr lang="de-DE" dirty="0"/>
              <a:t>Study Design:</a:t>
            </a:r>
          </a:p>
          <a:p>
            <a:r>
              <a:rPr lang="de-DE" dirty="0"/>
              <a:t>Patient </a:t>
            </a:r>
            <a:r>
              <a:rPr lang="de-DE" dirty="0" err="1"/>
              <a:t>is</a:t>
            </a:r>
            <a:r>
              <a:rPr lang="de-DE" dirty="0"/>
              <a:t> </a:t>
            </a:r>
            <a:r>
              <a:rPr lang="de-DE" dirty="0" err="1"/>
              <a:t>enroled</a:t>
            </a:r>
            <a:r>
              <a:rPr lang="de-DE" dirty="0"/>
              <a:t> and before </a:t>
            </a:r>
            <a:r>
              <a:rPr lang="de-DE" dirty="0" err="1"/>
              <a:t>the</a:t>
            </a:r>
            <a:r>
              <a:rPr lang="de-DE" dirty="0"/>
              <a:t> procedure, </a:t>
            </a:r>
            <a:r>
              <a:rPr lang="de-DE" dirty="0" err="1"/>
              <a:t>some</a:t>
            </a:r>
            <a:r>
              <a:rPr lang="de-DE" dirty="0"/>
              <a:t> </a:t>
            </a:r>
            <a:r>
              <a:rPr lang="de-DE" dirty="0" err="1"/>
              <a:t>baseline</a:t>
            </a:r>
            <a:r>
              <a:rPr lang="de-DE" dirty="0"/>
              <a:t> information </a:t>
            </a:r>
            <a:r>
              <a:rPr lang="de-DE" dirty="0" err="1"/>
              <a:t>are</a:t>
            </a:r>
            <a:r>
              <a:rPr lang="de-DE" dirty="0"/>
              <a:t> </a:t>
            </a:r>
            <a:r>
              <a:rPr lang="de-DE" dirty="0" err="1"/>
              <a:t>given</a:t>
            </a:r>
            <a:r>
              <a:rPr lang="de-DE" dirty="0"/>
              <a:t> like Medical History, Risk </a:t>
            </a:r>
            <a:r>
              <a:rPr lang="de-DE" dirty="0" err="1"/>
              <a:t>Facorts</a:t>
            </a:r>
            <a:r>
              <a:rPr lang="de-DE" dirty="0"/>
              <a:t> (e.g. Smoking Habit).</a:t>
            </a:r>
          </a:p>
          <a:p>
            <a:r>
              <a:rPr lang="de-DE" dirty="0"/>
              <a:t>Procedure </a:t>
            </a:r>
            <a:r>
              <a:rPr lang="de-DE" dirty="0" err="1"/>
              <a:t>is</a:t>
            </a:r>
            <a:r>
              <a:rPr lang="de-DE" dirty="0"/>
              <a:t> </a:t>
            </a:r>
            <a:r>
              <a:rPr lang="de-DE" dirty="0" err="1"/>
              <a:t>documented</a:t>
            </a:r>
            <a:r>
              <a:rPr lang="de-DE" dirty="0"/>
              <a:t> </a:t>
            </a:r>
            <a:r>
              <a:rPr lang="de-DE" dirty="0" err="1"/>
              <a:t>very</a:t>
            </a:r>
            <a:r>
              <a:rPr lang="de-DE" dirty="0"/>
              <a:t> </a:t>
            </a:r>
            <a:r>
              <a:rPr lang="de-DE" dirty="0" err="1"/>
              <a:t>closely</a:t>
            </a:r>
            <a:r>
              <a:rPr lang="de-DE" dirty="0"/>
              <a:t> (</a:t>
            </a:r>
            <a:r>
              <a:rPr lang="de-DE" dirty="0" err="1"/>
              <a:t>duration</a:t>
            </a:r>
            <a:r>
              <a:rPr lang="de-DE" dirty="0"/>
              <a:t>, </a:t>
            </a:r>
            <a:r>
              <a:rPr lang="de-DE" dirty="0" err="1"/>
              <a:t>given</a:t>
            </a:r>
            <a:r>
              <a:rPr lang="de-DE" dirty="0"/>
              <a:t> </a:t>
            </a:r>
            <a:r>
              <a:rPr lang="de-DE" dirty="0" err="1"/>
              <a:t>medication</a:t>
            </a:r>
            <a:r>
              <a:rPr lang="de-DE" dirty="0"/>
              <a:t>, </a:t>
            </a:r>
            <a:r>
              <a:rPr lang="de-DE" dirty="0" err="1"/>
              <a:t>every</a:t>
            </a:r>
            <a:r>
              <a:rPr lang="de-DE" dirty="0"/>
              <a:t> advers </a:t>
            </a:r>
            <a:r>
              <a:rPr lang="de-DE" dirty="0" err="1"/>
              <a:t>event</a:t>
            </a:r>
            <a:r>
              <a:rPr lang="de-DE" dirty="0"/>
              <a:t> </a:t>
            </a:r>
            <a:r>
              <a:rPr lang="de-DE" dirty="0" err="1"/>
              <a:t>is</a:t>
            </a:r>
            <a:r>
              <a:rPr lang="de-DE" dirty="0"/>
              <a:t> </a:t>
            </a:r>
            <a:r>
              <a:rPr lang="de-DE" dirty="0" err="1"/>
              <a:t>reported</a:t>
            </a:r>
            <a:r>
              <a:rPr lang="de-DE" dirty="0"/>
              <a:t> </a:t>
            </a:r>
            <a:r>
              <a:rPr lang="de-DE" dirty="0" err="1"/>
              <a:t>as</a:t>
            </a:r>
            <a:r>
              <a:rPr lang="de-DE" dirty="0"/>
              <a:t> </a:t>
            </a:r>
            <a:r>
              <a:rPr lang="de-DE" dirty="0" err="1"/>
              <a:t>well</a:t>
            </a:r>
            <a:r>
              <a:rPr lang="de-DE" dirty="0"/>
              <a:t> </a:t>
            </a:r>
            <a:r>
              <a:rPr lang="de-DE" dirty="0" err="1"/>
              <a:t>as</a:t>
            </a:r>
            <a:r>
              <a:rPr lang="de-DE" dirty="0"/>
              <a:t> if </a:t>
            </a:r>
            <a:r>
              <a:rPr lang="de-DE" dirty="0" err="1"/>
              <a:t>any</a:t>
            </a:r>
            <a:r>
              <a:rPr lang="de-DE" dirty="0"/>
              <a:t> </a:t>
            </a:r>
            <a:r>
              <a:rPr lang="de-DE" dirty="0" err="1"/>
              <a:t>device</a:t>
            </a:r>
            <a:r>
              <a:rPr lang="de-DE" dirty="0"/>
              <a:t> </a:t>
            </a:r>
            <a:r>
              <a:rPr lang="de-DE" dirty="0" err="1"/>
              <a:t>deficiens</a:t>
            </a:r>
            <a:r>
              <a:rPr lang="de-DE" dirty="0"/>
              <a:t> </a:t>
            </a:r>
            <a:r>
              <a:rPr lang="de-DE" dirty="0" err="1"/>
              <a:t>are</a:t>
            </a:r>
            <a:r>
              <a:rPr lang="de-DE" dirty="0"/>
              <a:t> happend)</a:t>
            </a:r>
          </a:p>
          <a:p>
            <a:r>
              <a:rPr lang="de-DE" dirty="0"/>
              <a:t>For </a:t>
            </a:r>
            <a:r>
              <a:rPr lang="de-DE" dirty="0" err="1"/>
              <a:t>each</a:t>
            </a:r>
            <a:r>
              <a:rPr lang="de-DE" dirty="0"/>
              <a:t> follow-</a:t>
            </a:r>
            <a:r>
              <a:rPr lang="de-DE" dirty="0" err="1"/>
              <a:t>up</a:t>
            </a:r>
            <a:r>
              <a:rPr lang="de-DE" dirty="0"/>
              <a:t> </a:t>
            </a:r>
            <a:r>
              <a:rPr lang="de-DE" dirty="0" err="1"/>
              <a:t>the</a:t>
            </a:r>
            <a:r>
              <a:rPr lang="de-DE" dirty="0"/>
              <a:t> same </a:t>
            </a:r>
            <a:r>
              <a:rPr lang="de-DE" dirty="0" err="1"/>
              <a:t>things</a:t>
            </a:r>
            <a:r>
              <a:rPr lang="de-DE" dirty="0"/>
              <a:t> </a:t>
            </a:r>
            <a:r>
              <a:rPr lang="de-DE" dirty="0" err="1"/>
              <a:t>are</a:t>
            </a:r>
            <a:r>
              <a:rPr lang="de-DE" dirty="0"/>
              <a:t> </a:t>
            </a:r>
            <a:r>
              <a:rPr lang="de-DE" dirty="0" err="1"/>
              <a:t>reported</a:t>
            </a:r>
            <a:r>
              <a:rPr lang="de-DE" dirty="0"/>
              <a:t> </a:t>
            </a:r>
            <a:r>
              <a:rPr lang="de-DE" dirty="0">
                <a:sym typeface="Wingdings" panose="05000000000000000000" pitchFamily="2" charset="2"/>
              </a:rPr>
              <a:t> </a:t>
            </a:r>
            <a:r>
              <a:rPr lang="de-DE" dirty="0" err="1">
                <a:sym typeface="Wingdings" panose="05000000000000000000" pitchFamily="2" charset="2"/>
              </a:rPr>
              <a:t>issues</a:t>
            </a:r>
            <a:r>
              <a:rPr lang="de-DE" dirty="0">
                <a:sym typeface="Wingdings" panose="05000000000000000000" pitchFamily="2" charset="2"/>
              </a:rPr>
              <a:t> with </a:t>
            </a:r>
            <a:r>
              <a:rPr lang="de-DE" dirty="0" err="1">
                <a:sym typeface="Wingdings" panose="05000000000000000000" pitchFamily="2" charset="2"/>
              </a:rPr>
              <a:t>device</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a:t>
            </a:r>
            <a:r>
              <a:rPr lang="de-DE" dirty="0" err="1">
                <a:sym typeface="Wingdings" panose="05000000000000000000" pitchFamily="2" charset="2"/>
              </a:rPr>
              <a:t>other</a:t>
            </a:r>
            <a:r>
              <a:rPr lang="de-DE" dirty="0">
                <a:sym typeface="Wingdings" panose="05000000000000000000" pitchFamily="2" charset="2"/>
              </a:rPr>
              <a:t> adverse events</a:t>
            </a:r>
          </a:p>
          <a:p>
            <a:endParaRPr lang="de-DE" dirty="0">
              <a:sym typeface="Wingdings" panose="05000000000000000000" pitchFamily="2" charset="2"/>
            </a:endParaRP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4</a:t>
            </a:fld>
            <a:endParaRPr lang="de-DE"/>
          </a:p>
        </p:txBody>
      </p:sp>
    </p:spTree>
    <p:extLst>
      <p:ext uri="{BB962C8B-B14F-4D97-AF65-F5344CB8AC3E}">
        <p14:creationId xmlns:p14="http://schemas.microsoft.com/office/powerpoint/2010/main" val="20978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5</a:t>
            </a:fld>
            <a:endParaRPr lang="de-DE"/>
          </a:p>
        </p:txBody>
      </p:sp>
    </p:spTree>
    <p:extLst>
      <p:ext uri="{BB962C8B-B14F-4D97-AF65-F5344CB8AC3E}">
        <p14:creationId xmlns:p14="http://schemas.microsoft.com/office/powerpoint/2010/main" val="52200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8BD289-3A29-45E8-AD20-ACE8C932FF07}" type="slidenum">
              <a:rPr lang="de-DE" smtClean="0"/>
              <a:t>6</a:t>
            </a:fld>
            <a:endParaRPr lang="de-DE"/>
          </a:p>
        </p:txBody>
      </p:sp>
    </p:spTree>
    <p:extLst>
      <p:ext uri="{BB962C8B-B14F-4D97-AF65-F5344CB8AC3E}">
        <p14:creationId xmlns:p14="http://schemas.microsoft.com/office/powerpoint/2010/main" val="1556040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098BD289-3A29-45E8-AD20-ACE8C932FF07}" type="slidenum">
              <a:rPr lang="de-DE" smtClean="0"/>
              <a:t>7</a:t>
            </a:fld>
            <a:endParaRPr lang="de-DE"/>
          </a:p>
        </p:txBody>
      </p:sp>
    </p:spTree>
    <p:extLst>
      <p:ext uri="{BB962C8B-B14F-4D97-AF65-F5344CB8AC3E}">
        <p14:creationId xmlns:p14="http://schemas.microsoft.com/office/powerpoint/2010/main" val="3891615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816964" y="3470229"/>
            <a:ext cx="8327036" cy="1034322"/>
          </a:xfrm>
          <a:solidFill>
            <a:schemeClr val="bg2"/>
          </a:solidFill>
        </p:spPr>
        <p:txBody>
          <a:bodyPr lIns="180000" tIns="252000" anchor="t" anchorCtr="0"/>
          <a:lstStyle>
            <a:lvl1pPr marL="0" indent="0" algn="l">
              <a:spcBef>
                <a:spcPts val="0"/>
              </a:spcBef>
              <a:buNone/>
              <a:defRPr sz="1800">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2" name="Titel 1"/>
          <p:cNvSpPr>
            <a:spLocks noGrp="1"/>
          </p:cNvSpPr>
          <p:nvPr>
            <p:ph type="ctrTitle"/>
          </p:nvPr>
        </p:nvSpPr>
        <p:spPr>
          <a:xfrm>
            <a:off x="-1" y="2256020"/>
            <a:ext cx="8893175" cy="1404000"/>
          </a:xfrm>
          <a:solidFill>
            <a:schemeClr val="tx2"/>
          </a:solidFill>
        </p:spPr>
        <p:txBody>
          <a:bodyPr lIns="1008000" tIns="144000" bIns="144000" anchor="b" anchorCtr="0"/>
          <a:lstStyle>
            <a:lvl1pPr>
              <a:defRPr>
                <a:solidFill>
                  <a:schemeClr val="bg1"/>
                </a:solidFill>
                <a:latin typeface="Calibri" panose="020F0502020204030204" pitchFamily="34" charset="0"/>
              </a:defRPr>
            </a:lvl1pPr>
          </a:lstStyle>
          <a:p>
            <a:r>
              <a:rPr lang="de-DE" dirty="0"/>
              <a:t>Titelmasterformat durch Klicken bearbeiten</a:t>
            </a:r>
          </a:p>
        </p:txBody>
      </p:sp>
      <p:pic>
        <p:nvPicPr>
          <p:cNvPr id="10" name="Picture 5" descr="rgb_a4_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1690664"/>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8" name="Picture 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3326" y="4522788"/>
            <a:ext cx="3200674" cy="55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264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pic>
        <p:nvPicPr>
          <p:cNvPr id="8" name="Grafik 7">
            <a:extLst>
              <a:ext uri="{FF2B5EF4-FFF2-40B4-BE49-F238E27FC236}">
                <a16:creationId xmlns:a16="http://schemas.microsoft.com/office/drawing/2014/main" id="{7DFAF174-D9EE-4BB9-BDA0-5C088A006A7C}"/>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97614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_Sub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2450156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5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anchor="b" anchorCtr="0"/>
          <a:lstStyle>
            <a:lvl1pPr marL="0" indent="0">
              <a:buNone/>
              <a:defRPr sz="1800">
                <a:solidFill>
                  <a:schemeClr val="tx2"/>
                </a:solidFill>
                <a:latin typeface="Calibri" panose="020F0502020204030204" pitchFamily="34" charset="0"/>
              </a:defRPr>
            </a:lvl1pPr>
          </a:lstStyle>
          <a:p>
            <a:pPr lvl="0"/>
            <a:r>
              <a:rPr lang="de-DE" dirty="0" err="1"/>
              <a:t>Subtitle</a:t>
            </a:r>
            <a:endParaRPr lang="en-US" dirty="0"/>
          </a:p>
        </p:txBody>
      </p:sp>
      <p:pic>
        <p:nvPicPr>
          <p:cNvPr id="13" name="Grafik 12">
            <a:extLst>
              <a:ext uri="{FF2B5EF4-FFF2-40B4-BE49-F238E27FC236}">
                <a16:creationId xmlns:a16="http://schemas.microsoft.com/office/drawing/2014/main" id="{7878B3F4-DD1F-4C19-BFFF-BD94FB4A54F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164577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_Subtitel_Text">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40582665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23"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1"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sp>
        <p:nvSpPr>
          <p:cNvPr id="15" name="Textplatzhalter 14"/>
          <p:cNvSpPr>
            <a:spLocks noGrp="1"/>
          </p:cNvSpPr>
          <p:nvPr>
            <p:ph type="body" sz="quarter" idx="14"/>
          </p:nvPr>
        </p:nvSpPr>
        <p:spPr>
          <a:xfrm>
            <a:off x="250825" y="1681162"/>
            <a:ext cx="864235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13" name="Grafik 12">
            <a:extLst>
              <a:ext uri="{FF2B5EF4-FFF2-40B4-BE49-F238E27FC236}">
                <a16:creationId xmlns:a16="http://schemas.microsoft.com/office/drawing/2014/main" id="{325440E2-FD7A-49E9-AD74-D47270A1A9B5}"/>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91492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_Subtitle_3-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780773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68"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1681162"/>
            <a:ext cx="2773363"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6"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7" name="Grafik 16">
            <a:extLst>
              <a:ext uri="{FF2B5EF4-FFF2-40B4-BE49-F238E27FC236}">
                <a16:creationId xmlns:a16="http://schemas.microsoft.com/office/drawing/2014/main" id="{EF533AF0-1087-40F2-BDD8-75C59EA2FDC1}"/>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89690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_Subtitle_Bild-2-Textfelder">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3442267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92"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Textplatzhalter 14"/>
          <p:cNvSpPr>
            <a:spLocks noGrp="1"/>
          </p:cNvSpPr>
          <p:nvPr>
            <p:ph type="body" sz="quarter" idx="15"/>
          </p:nvPr>
        </p:nvSpPr>
        <p:spPr>
          <a:xfrm>
            <a:off x="3168650" y="1681162"/>
            <a:ext cx="2806700"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14" name="Textplatzhalter 14"/>
          <p:cNvSpPr>
            <a:spLocks noGrp="1"/>
          </p:cNvSpPr>
          <p:nvPr>
            <p:ph type="body" sz="quarter" idx="16"/>
          </p:nvPr>
        </p:nvSpPr>
        <p:spPr>
          <a:xfrm>
            <a:off x="6121583" y="1681162"/>
            <a:ext cx="2771592" cy="4378325"/>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Bildplatzhalter 6"/>
          <p:cNvSpPr>
            <a:spLocks noGrp="1"/>
          </p:cNvSpPr>
          <p:nvPr>
            <p:ph type="pic" sz="quarter" idx="17"/>
          </p:nvPr>
        </p:nvSpPr>
        <p:spPr>
          <a:xfrm>
            <a:off x="250824" y="1681162"/>
            <a:ext cx="2773363" cy="4378325"/>
          </a:xfrm>
        </p:spPr>
        <p:txBody>
          <a:bodyPr/>
          <a:lstStyle>
            <a:lvl1pPr marL="0" indent="0">
              <a:buNone/>
              <a:defRPr>
                <a:latin typeface="Calibri" panose="020F0502020204030204" pitchFamily="34" charset="0"/>
              </a:defRPr>
            </a:lvl1pPr>
          </a:lstStyle>
          <a:p>
            <a:endParaRPr lang="en-US" dirty="0"/>
          </a:p>
        </p:txBody>
      </p:sp>
      <p:sp>
        <p:nvSpPr>
          <p:cNvPr id="15"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6" name="Grafik 15">
            <a:extLst>
              <a:ext uri="{FF2B5EF4-FFF2-40B4-BE49-F238E27FC236}">
                <a16:creationId xmlns:a16="http://schemas.microsoft.com/office/drawing/2014/main" id="{664F7466-236A-4D41-A284-A25681197970}"/>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68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graphicFrame>
        <p:nvGraphicFramePr>
          <p:cNvPr id="12" name="Objekt 11" hidden="1"/>
          <p:cNvGraphicFramePr>
            <a:graphicFrameLocks noChangeAspect="1"/>
          </p:cNvGraphicFramePr>
          <p:nvPr userDrawn="1">
            <p:custDataLst>
              <p:tags r:id="rId2"/>
            </p:custDataLst>
            <p:extLst>
              <p:ext uri="{D42A27DB-BD31-4B8C-83A1-F6EECF244321}">
                <p14:modId xmlns:p14="http://schemas.microsoft.com/office/powerpoint/2010/main" val="19996541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1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p:nvPr>
        </p:nvSpPr>
        <p:spPr/>
        <p:txBody>
          <a:bodyPr/>
          <a:lstStyle>
            <a:lvl1pPr>
              <a:defRPr>
                <a:latin typeface="Calibri" panose="020F0502020204030204" pitchFamily="34" charset="0"/>
              </a:defRPr>
            </a:lvl1pPr>
          </a:lstStyle>
          <a:p>
            <a:r>
              <a:rPr lang="de-DE" dirty="0"/>
              <a:t>Titelmasterformat durch Klicken bearbeiten</a:t>
            </a:r>
          </a:p>
        </p:txBody>
      </p:sp>
      <p:sp>
        <p:nvSpPr>
          <p:cNvPr id="3" name="Datumsplatzhalter 2"/>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4" name="Fußzeilenplatzhalter 3"/>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5" name="Foliennummernplatzhalter 4"/>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0" name="Rechteck 9"/>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9" name="Rechteck 8"/>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5" name="Textplatzhalter 14"/>
          <p:cNvSpPr>
            <a:spLocks noGrp="1"/>
          </p:cNvSpPr>
          <p:nvPr>
            <p:ph type="body" sz="quarter" idx="14"/>
          </p:nvPr>
        </p:nvSpPr>
        <p:spPr>
          <a:xfrm>
            <a:off x="250825" y="3573463"/>
            <a:ext cx="8642350" cy="2486024"/>
          </a:xfrm>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Bildplatzhalter 6"/>
          <p:cNvSpPr>
            <a:spLocks noGrp="1"/>
          </p:cNvSpPr>
          <p:nvPr>
            <p:ph type="pic" sz="quarter" idx="15"/>
          </p:nvPr>
        </p:nvSpPr>
        <p:spPr>
          <a:xfrm>
            <a:off x="250825" y="1681163"/>
            <a:ext cx="8642350" cy="1747837"/>
          </a:xfrm>
        </p:spPr>
        <p:txBody>
          <a:bodyPr/>
          <a:lstStyle>
            <a:lvl1pPr marL="0" indent="0">
              <a:buNone/>
              <a:defRPr>
                <a:latin typeface="Calibri" panose="020F0502020204030204" pitchFamily="34" charset="0"/>
              </a:defRPr>
            </a:lvl1pPr>
          </a:lstStyle>
          <a:p>
            <a:endParaRPr lang="en-US" dirty="0"/>
          </a:p>
        </p:txBody>
      </p:sp>
      <p:sp>
        <p:nvSpPr>
          <p:cNvPr id="13" name="Textplatzhalter 10"/>
          <p:cNvSpPr>
            <a:spLocks noGrp="1"/>
          </p:cNvSpPr>
          <p:nvPr>
            <p:ph type="body" sz="quarter" idx="13" hasCustomPrompt="1"/>
          </p:nvPr>
        </p:nvSpPr>
        <p:spPr>
          <a:xfrm>
            <a:off x="250825" y="1146748"/>
            <a:ext cx="8642350" cy="480441"/>
          </a:xfrm>
        </p:spPr>
        <p:txBody>
          <a:bodyPr vert="horz" lIns="0" tIns="0" rIns="0" bIns="0" rtlCol="0" anchor="b" anchorCtr="0">
            <a:noAutofit/>
          </a:bodyPr>
          <a:lstStyle>
            <a:lvl1pPr>
              <a:defRPr lang="en-US" sz="1800" dirty="0">
                <a:solidFill>
                  <a:schemeClr val="tx2"/>
                </a:solidFill>
                <a:latin typeface="Calibri" panose="020F0502020204030204" pitchFamily="34" charset="0"/>
              </a:defRPr>
            </a:lvl1pPr>
          </a:lstStyle>
          <a:p>
            <a:pPr marL="0" lvl="0" indent="0">
              <a:buNone/>
            </a:pPr>
            <a:r>
              <a:rPr lang="de-DE" dirty="0" err="1"/>
              <a:t>Subtitle</a:t>
            </a:r>
            <a:endParaRPr lang="en-US" dirty="0"/>
          </a:p>
        </p:txBody>
      </p:sp>
      <p:pic>
        <p:nvPicPr>
          <p:cNvPr id="14" name="Grafik 13">
            <a:extLst>
              <a:ext uri="{FF2B5EF4-FFF2-40B4-BE49-F238E27FC236}">
                <a16:creationId xmlns:a16="http://schemas.microsoft.com/office/drawing/2014/main" id="{92B94442-02F2-4E6F-9EAB-D6387A1CE8DC}"/>
              </a:ext>
            </a:extLst>
          </p:cNvPr>
          <p:cNvPicPr>
            <a:picLocks noChangeAspect="1"/>
          </p:cNvPicPr>
          <p:nvPr userDrawn="1"/>
        </p:nvPicPr>
        <p:blipFill>
          <a:blip r:embed="rId6"/>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23248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atin typeface="Calibri" panose="020F0502020204030204" pitchFamily="34" charset="0"/>
              </a:defRPr>
            </a:lvl1pPr>
          </a:lstStyle>
          <a:p>
            <a:endParaRPr lang="de-DE" dirty="0"/>
          </a:p>
        </p:txBody>
      </p:sp>
      <p:sp>
        <p:nvSpPr>
          <p:cNvPr id="3" name="Fußzeilenplatzhalter 2"/>
          <p:cNvSpPr>
            <a:spLocks noGrp="1"/>
          </p:cNvSpPr>
          <p:nvPr>
            <p:ph type="ftr" sz="quarter" idx="11"/>
          </p:nvPr>
        </p:nvSpPr>
        <p:spPr/>
        <p:txBody>
          <a:bodyPr/>
          <a:lstStyle>
            <a:lvl1pPr>
              <a:defRPr>
                <a:latin typeface="Calibri" panose="020F0502020204030204" pitchFamily="34" charset="0"/>
              </a:defRPr>
            </a:lvl1pPr>
          </a:lstStyle>
          <a:p>
            <a:endParaRPr lang="en-US" dirty="0"/>
          </a:p>
        </p:txBody>
      </p:sp>
      <p:sp>
        <p:nvSpPr>
          <p:cNvPr id="4" name="Foliennummernplatzhalter 3"/>
          <p:cNvSpPr>
            <a:spLocks noGrp="1"/>
          </p:cNvSpPr>
          <p:nvPr>
            <p:ph type="sldNum" sz="quarter" idx="12"/>
          </p:nvPr>
        </p:nvSpPr>
        <p:spPr/>
        <p:txBody>
          <a:bodyPr/>
          <a:lstStyle>
            <a:lvl1pPr>
              <a:defRPr>
                <a:latin typeface="Calibri" panose="020F0502020204030204" pitchFamily="34" charset="0"/>
              </a:defRPr>
            </a:lvl1pPr>
          </a:lstStyle>
          <a:p>
            <a:fld id="{1744B4DD-8F10-491C-BFC2-D4DC64F16D79}" type="slidenum">
              <a:rPr lang="de-DE" smtClean="0"/>
              <a:pPr/>
              <a:t>‹Nr.›</a:t>
            </a:fld>
            <a:endParaRPr lang="de-DE" dirty="0"/>
          </a:p>
        </p:txBody>
      </p:sp>
      <p:pic>
        <p:nvPicPr>
          <p:cNvPr id="5" name="Grafik 4">
            <a:extLst>
              <a:ext uri="{FF2B5EF4-FFF2-40B4-BE49-F238E27FC236}">
                <a16:creationId xmlns:a16="http://schemas.microsoft.com/office/drawing/2014/main" id="{0CB5CC4E-F2F2-476C-AF0D-C5101A78BC1B}"/>
              </a:ext>
            </a:extLst>
          </p:cNvPr>
          <p:cNvPicPr>
            <a:picLocks noChangeAspect="1"/>
          </p:cNvPicPr>
          <p:nvPr userDrawn="1"/>
        </p:nvPicPr>
        <p:blipFill>
          <a:blip r:embed="rId2"/>
          <a:stretch>
            <a:fillRect/>
          </a:stretch>
        </p:blipFill>
        <p:spPr>
          <a:xfrm>
            <a:off x="2777705" y="6231619"/>
            <a:ext cx="1317575" cy="381906"/>
          </a:xfrm>
          <a:prstGeom prst="rect">
            <a:avLst/>
          </a:prstGeom>
        </p:spPr>
      </p:pic>
    </p:spTree>
    <p:extLst>
      <p:ext uri="{BB962C8B-B14F-4D97-AF65-F5344CB8AC3E}">
        <p14:creationId xmlns:p14="http://schemas.microsoft.com/office/powerpoint/2010/main" val="305779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schnittsfolie_roter-Balken_Bild_variabel">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2"/>
            </p:custDataLst>
            <p:extLst>
              <p:ext uri="{D42A27DB-BD31-4B8C-83A1-F6EECF244321}">
                <p14:modId xmlns:p14="http://schemas.microsoft.com/office/powerpoint/2010/main" val="108127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335"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3"/>
          <p:cNvSpPr>
            <a:spLocks noGrp="1"/>
          </p:cNvSpPr>
          <p:nvPr>
            <p:ph type="pic" sz="quarter" idx="13"/>
          </p:nvPr>
        </p:nvSpPr>
        <p:spPr>
          <a:xfrm>
            <a:off x="0" y="0"/>
            <a:ext cx="9144000" cy="4647398"/>
          </a:xfrm>
        </p:spPr>
        <p:txBody>
          <a:bodyPr/>
          <a:lstStyle>
            <a:lvl1pPr marL="0" indent="0">
              <a:buNone/>
              <a:defRPr/>
            </a:lvl1pPr>
          </a:lstStyle>
          <a:p>
            <a:endParaRPr lang="en-US" dirty="0"/>
          </a:p>
        </p:txBody>
      </p:sp>
      <p:sp>
        <p:nvSpPr>
          <p:cNvPr id="12" name="Rechteck 11"/>
          <p:cNvSpPr/>
          <p:nvPr userDrawn="1"/>
        </p:nvSpPr>
        <p:spPr>
          <a:xfrm>
            <a:off x="3848100" y="4647398"/>
            <a:ext cx="5295900" cy="276226"/>
          </a:xfrm>
          <a:prstGeom prst="rect">
            <a:avLst/>
          </a:prstGeom>
          <a:solidFill>
            <a:schemeClr val="bg2"/>
          </a:solidFill>
        </p:spPr>
        <p:txBody>
          <a:bodyPr vert="horz" lIns="180000" tIns="252000" rIns="0" bIns="0" rtlCol="0" anchor="t" anchorCtr="0">
            <a:noAutofit/>
          </a:bodyPr>
          <a:lstStyle/>
          <a:p>
            <a:pPr lvl="0" indent="0">
              <a:spcBef>
                <a:spcPts val="0"/>
              </a:spcBef>
              <a:buFont typeface="Arial" panose="020B0604020202020204" pitchFamily="34" charset="0"/>
              <a:buNone/>
            </a:pPr>
            <a:endParaRPr lang="en-US">
              <a:solidFill>
                <a:schemeClr val="tx1">
                  <a:tint val="75000"/>
                </a:schemeClr>
              </a:solidFill>
              <a:latin typeface="+mj-lt"/>
            </a:endParaRPr>
          </a:p>
        </p:txBody>
      </p:sp>
      <p:sp>
        <p:nvSpPr>
          <p:cNvPr id="2" name="Titel 1"/>
          <p:cNvSpPr>
            <a:spLocks noGrp="1"/>
          </p:cNvSpPr>
          <p:nvPr>
            <p:ph type="title" hasCustomPrompt="1"/>
          </p:nvPr>
        </p:nvSpPr>
        <p:spPr>
          <a:xfrm>
            <a:off x="0" y="3429393"/>
            <a:ext cx="8893175" cy="1362075"/>
          </a:xfrm>
          <a:solidFill>
            <a:schemeClr val="accent1"/>
          </a:solidFill>
        </p:spPr>
        <p:txBody>
          <a:bodyPr vert="horz" wrap="square" lIns="1008000" tIns="144000" rIns="0" bIns="144000" rtlCol="0" anchor="b" anchorCtr="0">
            <a:noAutofit/>
          </a:bodyPr>
          <a:lstStyle>
            <a:lvl1pPr>
              <a:defRPr lang="de-DE" dirty="0">
                <a:solidFill>
                  <a:schemeClr val="bg1"/>
                </a:solidFill>
              </a:defRPr>
            </a:lvl1pPr>
          </a:lstStyle>
          <a:p>
            <a:pPr lvl="0"/>
            <a:r>
              <a:rPr lang="de-DE" dirty="0"/>
              <a:t>Trennblatt/Kapitelfolie durch Klicken bearbeiten</a:t>
            </a:r>
          </a:p>
        </p:txBody>
      </p:sp>
      <p:pic>
        <p:nvPicPr>
          <p:cNvPr id="8" name="Picture 5" descr="rgb_a4_e"/>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98475" y="5018073"/>
            <a:ext cx="3919111" cy="51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877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userDrawn="1">
            <p:custDataLst>
              <p:tags r:id="rId12"/>
            </p:custDataLst>
            <p:extLst>
              <p:ext uri="{D42A27DB-BD31-4B8C-83A1-F6EECF244321}">
                <p14:modId xmlns:p14="http://schemas.microsoft.com/office/powerpoint/2010/main" val="22960745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2" name="think-cell Folie" r:id="rId13" imgW="270" imgH="270" progId="TCLayout.ActiveDocument.1">
                  <p:embed/>
                </p:oleObj>
              </mc:Choice>
              <mc:Fallback>
                <p:oleObj name="think-cell Folie" r:id="rId13" imgW="270" imgH="270" progId="TCLayout.ActiveDocument.1">
                  <p:embed/>
                  <p:pic>
                    <p:nvPicPr>
                      <p:cNvPr id="0" name=""/>
                      <p:cNvPicPr/>
                      <p:nvPr/>
                    </p:nvPicPr>
                    <p:blipFill>
                      <a:blip r:embed="rId14"/>
                      <a:stretch>
                        <a:fillRect/>
                      </a:stretch>
                    </p:blipFill>
                    <p:spPr>
                      <a:xfrm>
                        <a:off x="1588" y="1588"/>
                        <a:ext cx="1587" cy="1587"/>
                      </a:xfrm>
                      <a:prstGeom prst="rect">
                        <a:avLst/>
                      </a:prstGeom>
                    </p:spPr>
                  </p:pic>
                </p:oleObj>
              </mc:Fallback>
            </mc:AlternateContent>
          </a:graphicData>
        </a:graphic>
      </p:graphicFrame>
      <p:sp>
        <p:nvSpPr>
          <p:cNvPr id="10" name="Rechteck 9"/>
          <p:cNvSpPr/>
          <p:nvPr userDrawn="1"/>
        </p:nvSpPr>
        <p:spPr>
          <a:xfrm>
            <a:off x="0" y="-1"/>
            <a:ext cx="9144000" cy="1086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2" name="Titelplatzhalter 1"/>
          <p:cNvSpPr>
            <a:spLocks noGrp="1"/>
          </p:cNvSpPr>
          <p:nvPr>
            <p:ph type="title"/>
          </p:nvPr>
        </p:nvSpPr>
        <p:spPr>
          <a:xfrm>
            <a:off x="250825" y="111393"/>
            <a:ext cx="8642350" cy="864000"/>
          </a:xfrm>
          <a:prstGeom prst="rect">
            <a:avLst/>
          </a:prstGeom>
        </p:spPr>
        <p:txBody>
          <a:bodyPr vert="horz" wrap="square" lIns="0" tIns="0" rIns="0" bIns="0" rtlCol="0" anchor="t" anchorCtr="0">
            <a:noAutofit/>
          </a:bodyPr>
          <a:lstStyle/>
          <a:p>
            <a:r>
              <a:rPr lang="de-DE" dirty="0"/>
              <a:t>Headline durch Klicken bearbeiten</a:t>
            </a:r>
          </a:p>
        </p:txBody>
      </p:sp>
      <p:sp>
        <p:nvSpPr>
          <p:cNvPr id="3" name="Textplatzhalter 2"/>
          <p:cNvSpPr>
            <a:spLocks noGrp="1"/>
          </p:cNvSpPr>
          <p:nvPr>
            <p:ph type="body" idx="1"/>
          </p:nvPr>
        </p:nvSpPr>
        <p:spPr>
          <a:xfrm>
            <a:off x="250825" y="1681163"/>
            <a:ext cx="8642350" cy="4378325"/>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50824" y="6613525"/>
            <a:ext cx="4193760" cy="242860"/>
          </a:xfrm>
          <a:prstGeom prst="rect">
            <a:avLst/>
          </a:prstGeom>
        </p:spPr>
        <p:txBody>
          <a:bodyPr vert="horz" lIns="0" tIns="0" rIns="0" bIns="0" rtlCol="0" anchor="ctr"/>
          <a:lstStyle>
            <a:lvl1pPr algn="l">
              <a:defRPr sz="1000">
                <a:solidFill>
                  <a:schemeClr val="tx1"/>
                </a:solidFill>
                <a:latin typeface="Calibri" panose="020F0502020204030204" pitchFamily="34" charset="0"/>
              </a:defRPr>
            </a:lvl1pPr>
          </a:lstStyle>
          <a:p>
            <a:endParaRPr lang="de-DE" dirty="0"/>
          </a:p>
        </p:txBody>
      </p:sp>
      <p:sp>
        <p:nvSpPr>
          <p:cNvPr id="5" name="Fußzeilenplatzhalter 4"/>
          <p:cNvSpPr>
            <a:spLocks noGrp="1"/>
          </p:cNvSpPr>
          <p:nvPr>
            <p:ph type="ftr" sz="quarter" idx="3"/>
          </p:nvPr>
        </p:nvSpPr>
        <p:spPr>
          <a:xfrm>
            <a:off x="4572000" y="6613525"/>
            <a:ext cx="3432748" cy="242860"/>
          </a:xfrm>
          <a:prstGeom prst="rect">
            <a:avLst/>
          </a:prstGeom>
        </p:spPr>
        <p:txBody>
          <a:bodyPr vert="horz" lIns="0" tIns="0" rIns="0" bIns="0" rtlCol="0" anchor="ctr"/>
          <a:lstStyle>
            <a:lvl1pPr>
              <a:defRPr lang="de-DE" sz="1000" smtClean="0">
                <a:solidFill>
                  <a:schemeClr val="tx1"/>
                </a:solidFill>
                <a:latin typeface="Calibri" panose="020F0502020204030204" pitchFamily="34" charset="0"/>
              </a:defRPr>
            </a:lvl1pPr>
          </a:lstStyle>
          <a:p>
            <a:endParaRPr lang="en-US" dirty="0"/>
          </a:p>
        </p:txBody>
      </p:sp>
      <p:sp>
        <p:nvSpPr>
          <p:cNvPr id="6" name="Foliennummernplatzhalter 5"/>
          <p:cNvSpPr>
            <a:spLocks noGrp="1"/>
          </p:cNvSpPr>
          <p:nvPr>
            <p:ph type="sldNum" sz="quarter" idx="4"/>
          </p:nvPr>
        </p:nvSpPr>
        <p:spPr>
          <a:xfrm>
            <a:off x="8147154" y="6613525"/>
            <a:ext cx="783496" cy="242860"/>
          </a:xfrm>
          <a:prstGeom prst="rect">
            <a:avLst/>
          </a:prstGeom>
        </p:spPr>
        <p:txBody>
          <a:bodyPr vert="horz" lIns="0" tIns="0" rIns="0" bIns="0" rtlCol="0" anchor="ctr"/>
          <a:lstStyle>
            <a:lvl1pPr algn="r">
              <a:defRPr sz="1000">
                <a:solidFill>
                  <a:schemeClr val="tx1"/>
                </a:solidFill>
                <a:latin typeface="Calibri" panose="020F0502020204030204" pitchFamily="34" charset="0"/>
              </a:defRPr>
            </a:lvl1pPr>
          </a:lstStyle>
          <a:p>
            <a:fld id="{1744B4DD-8F10-491C-BFC2-D4DC64F16D79}" type="slidenum">
              <a:rPr lang="de-DE" smtClean="0"/>
              <a:pPr/>
              <a:t>‹Nr.›</a:t>
            </a:fld>
            <a:r>
              <a:rPr lang="de-DE" dirty="0">
                <a:ea typeface="Verdana"/>
                <a:cs typeface="Verdana"/>
              </a:rPr>
              <a:t>│</a:t>
            </a:r>
            <a:endParaRPr lang="de-DE" dirty="0"/>
          </a:p>
        </p:txBody>
      </p:sp>
      <p:sp>
        <p:nvSpPr>
          <p:cNvPr id="12" name="Rechteck 11"/>
          <p:cNvSpPr/>
          <p:nvPr userDrawn="1"/>
        </p:nvSpPr>
        <p:spPr>
          <a:xfrm>
            <a:off x="2734592" y="6135343"/>
            <a:ext cx="6409407" cy="84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sp>
        <p:nvSpPr>
          <p:cNvPr id="13" name="Rechteck 12"/>
          <p:cNvSpPr/>
          <p:nvPr userDrawn="1"/>
        </p:nvSpPr>
        <p:spPr>
          <a:xfrm>
            <a:off x="0" y="6107114"/>
            <a:ext cx="3600000" cy="84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Calibri" panose="020F0502020204030204" pitchFamily="34" charset="0"/>
            </a:endParaRPr>
          </a:p>
        </p:txBody>
      </p:sp>
      <p:pic>
        <p:nvPicPr>
          <p:cNvPr id="15" name="Picture 5" descr="rgb_a4_e"/>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295775" y="6274497"/>
            <a:ext cx="2631502" cy="34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6" name="Picture 152" descr="N:\Leitungsbüro\Administration\Logo Vorlagen u Corporate Design\Logos Vorlagen Stand Sept 2017\HGF\aktuelle HGF Logos\Helmholtz Branding_sept 2017\01_CMYK\2017_H_Logo_CMYK_EN.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884699" y="6233710"/>
            <a:ext cx="2259300" cy="38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7021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2" r:id="rId3"/>
    <p:sldLayoutId id="2147483656" r:id="rId4"/>
    <p:sldLayoutId id="2147483658" r:id="rId5"/>
    <p:sldLayoutId id="2147483659" r:id="rId6"/>
    <p:sldLayoutId id="2147483660" r:id="rId7"/>
    <p:sldLayoutId id="2147483655" r:id="rId8"/>
    <p:sldLayoutId id="2147483661" r:id="rId9"/>
  </p:sldLayoutIdLst>
  <p:hf hdr="0" ftr="0" dt="0"/>
  <p:txStyles>
    <p:titleStyle>
      <a:lvl1pPr algn="l" defTabSz="914400" rtl="0" eaLnBrk="1" latinLnBrk="0" hangingPunct="1">
        <a:spcBef>
          <a:spcPct val="0"/>
        </a:spcBef>
        <a:buNone/>
        <a:defRPr sz="2800" kern="1200">
          <a:solidFill>
            <a:schemeClr val="tx1"/>
          </a:solidFill>
          <a:latin typeface="Calibri" panose="020F0502020204030204" pitchFamily="34" charset="0"/>
          <a:ea typeface="+mj-ea"/>
          <a:cs typeface="+mj-cs"/>
        </a:defRPr>
      </a:lvl1pPr>
    </p:titleStyle>
    <p:bodyStyle>
      <a:lvl1pPr marL="179388" indent="-179388" algn="l" defTabSz="914400" rtl="0" eaLnBrk="1" latinLnBrk="0" hangingPunct="1">
        <a:spcBef>
          <a:spcPct val="20000"/>
        </a:spcBef>
        <a:buFont typeface="Arial" panose="020B0604020202020204" pitchFamily="34" charset="0"/>
        <a:buChar char="•"/>
        <a:defRPr sz="1400" kern="1200">
          <a:solidFill>
            <a:schemeClr val="tx1"/>
          </a:solidFill>
          <a:latin typeface="Calibri" panose="020F0502020204030204" pitchFamily="34" charset="0"/>
          <a:ea typeface="+mn-ea"/>
          <a:cs typeface="+mn-cs"/>
        </a:defRPr>
      </a:lvl1pPr>
      <a:lvl2pPr marL="36036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2pPr>
      <a:lvl3pPr marL="539750"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3pPr>
      <a:lvl4pPr marL="719138" indent="-179388"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4pPr>
      <a:lvl5pPr marL="900113" indent="-180975" algn="l" defTabSz="914400" rtl="0" eaLnBrk="1" latinLnBrk="0" hangingPunct="1">
        <a:spcBef>
          <a:spcPct val="20000"/>
        </a:spcBef>
        <a:buFont typeface="Symbol" panose="05050102010706020507" pitchFamily="18" charset="2"/>
        <a:buChar char="-"/>
        <a:defRPr sz="14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16964" y="3470229"/>
            <a:ext cx="8327036" cy="1034322"/>
          </a:xfrm>
        </p:spPr>
        <p:txBody>
          <a:bodyPr/>
          <a:lstStyle/>
          <a:p>
            <a:r>
              <a:rPr lang="en-GB" noProof="0" dirty="0" err="1">
                <a:latin typeface="Helvetica" panose="020B0604020202020204" pitchFamily="34" charset="0"/>
                <a:cs typeface="Helvetica" panose="020B0604020202020204" pitchFamily="34" charset="0"/>
              </a:rPr>
              <a:t>Pachl</a:t>
            </a:r>
            <a:r>
              <a:rPr lang="en-GB" noProof="0" dirty="0">
                <a:latin typeface="Helvetica" panose="020B0604020202020204" pitchFamily="34" charset="0"/>
                <a:cs typeface="Helvetica" panose="020B0604020202020204" pitchFamily="34" charset="0"/>
              </a:rPr>
              <a:t>, Elisabeth</a:t>
            </a:r>
            <a:br>
              <a:rPr lang="en-GB" noProof="0" dirty="0">
                <a:latin typeface="Helvetica" panose="020B0604020202020204" pitchFamily="34" charset="0"/>
                <a:cs typeface="Helvetica" panose="020B0604020202020204" pitchFamily="34" charset="0"/>
              </a:rPr>
            </a:br>
            <a:r>
              <a:rPr lang="en-GB" noProof="0" dirty="0">
                <a:latin typeface="Helvetica" panose="020B0604020202020204" pitchFamily="34" charset="0"/>
                <a:cs typeface="Helvetica" panose="020B0604020202020204" pitchFamily="34" charset="0"/>
              </a:rPr>
              <a:t>23 July 2020</a:t>
            </a:r>
          </a:p>
        </p:txBody>
      </p:sp>
      <p:sp>
        <p:nvSpPr>
          <p:cNvPr id="3" name="Titel 2"/>
          <p:cNvSpPr>
            <a:spLocks noGrp="1"/>
          </p:cNvSpPr>
          <p:nvPr>
            <p:ph type="ctrTitle"/>
          </p:nvPr>
        </p:nvSpPr>
        <p:spPr/>
        <p:txBody>
          <a:bodyPr/>
          <a:lstStyle/>
          <a:p>
            <a:r>
              <a:rPr lang="en-GB" b="1" noProof="0" dirty="0">
                <a:latin typeface="+mj-lt"/>
              </a:rPr>
              <a:t>Prediction of Outcome for Angioplasty Surgery Patients</a:t>
            </a:r>
            <a:endParaRPr lang="en-GB" noProof="0" dirty="0">
              <a:latin typeface="+mj-lt"/>
              <a:cs typeface="Helvetica" panose="020B0604020202020204" pitchFamily="34" charset="0"/>
            </a:endParaRPr>
          </a:p>
        </p:txBody>
      </p:sp>
      <p:pic>
        <p:nvPicPr>
          <p:cNvPr id="6" name="Grafik 5">
            <a:extLst>
              <a:ext uri="{FF2B5EF4-FFF2-40B4-BE49-F238E27FC236}">
                <a16:creationId xmlns:a16="http://schemas.microsoft.com/office/drawing/2014/main" id="{3DA41681-195A-4690-8499-15A29C75438C}"/>
              </a:ext>
            </a:extLst>
          </p:cNvPr>
          <p:cNvPicPr>
            <a:picLocks noChangeAspect="1"/>
          </p:cNvPicPr>
          <p:nvPr/>
        </p:nvPicPr>
        <p:blipFill>
          <a:blip r:embed="rId3"/>
          <a:stretch>
            <a:fillRect/>
          </a:stretch>
        </p:blipFill>
        <p:spPr>
          <a:xfrm>
            <a:off x="3703965" y="4504551"/>
            <a:ext cx="2136486" cy="619272"/>
          </a:xfrm>
          <a:prstGeom prst="rect">
            <a:avLst/>
          </a:prstGeom>
        </p:spPr>
      </p:pic>
      <p:grpSp>
        <p:nvGrpSpPr>
          <p:cNvPr id="9" name="Gruppieren 8">
            <a:extLst>
              <a:ext uri="{FF2B5EF4-FFF2-40B4-BE49-F238E27FC236}">
                <a16:creationId xmlns:a16="http://schemas.microsoft.com/office/drawing/2014/main" id="{AFB1DDDB-7610-4CB3-AFF4-4690EE736210}"/>
              </a:ext>
            </a:extLst>
          </p:cNvPr>
          <p:cNvGrpSpPr/>
          <p:nvPr/>
        </p:nvGrpSpPr>
        <p:grpSpPr>
          <a:xfrm>
            <a:off x="1618488" y="4580382"/>
            <a:ext cx="2085477" cy="425540"/>
            <a:chOff x="1636776" y="4630833"/>
            <a:chExt cx="2085477" cy="425540"/>
          </a:xfrm>
        </p:grpSpPr>
        <p:pic>
          <p:nvPicPr>
            <p:cNvPr id="5" name="Grafik 4" descr="Ein Bild, das Zeichnung, Teller enthält.&#10;&#10;Automatisch generierte Beschreibung">
              <a:extLst>
                <a:ext uri="{FF2B5EF4-FFF2-40B4-BE49-F238E27FC236}">
                  <a16:creationId xmlns:a16="http://schemas.microsoft.com/office/drawing/2014/main" id="{1A7298DF-C570-414E-9186-2F35C9BAF5FB}"/>
                </a:ext>
              </a:extLst>
            </p:cNvPr>
            <p:cNvPicPr>
              <a:picLocks noChangeAspect="1"/>
            </p:cNvPicPr>
            <p:nvPr/>
          </p:nvPicPr>
          <p:blipFill>
            <a:blip r:embed="rId4"/>
            <a:stretch>
              <a:fillRect/>
            </a:stretch>
          </p:blipFill>
          <p:spPr>
            <a:xfrm>
              <a:off x="1636776" y="4630833"/>
              <a:ext cx="425540" cy="425540"/>
            </a:xfrm>
            <a:prstGeom prst="rect">
              <a:avLst/>
            </a:prstGeom>
          </p:spPr>
        </p:pic>
        <p:sp>
          <p:nvSpPr>
            <p:cNvPr id="8" name="Textfeld 7">
              <a:extLst>
                <a:ext uri="{FF2B5EF4-FFF2-40B4-BE49-F238E27FC236}">
                  <a16:creationId xmlns:a16="http://schemas.microsoft.com/office/drawing/2014/main" id="{F8B8AFC0-348F-46BE-A44B-086D73CEB6C2}"/>
                </a:ext>
              </a:extLst>
            </p:cNvPr>
            <p:cNvSpPr txBox="1"/>
            <p:nvPr/>
          </p:nvSpPr>
          <p:spPr>
            <a:xfrm>
              <a:off x="2062316" y="4648822"/>
              <a:ext cx="1659937" cy="400110"/>
            </a:xfrm>
            <a:prstGeom prst="rect">
              <a:avLst/>
            </a:prstGeom>
            <a:noFill/>
          </p:spPr>
          <p:txBody>
            <a:bodyPr wrap="square" rtlCol="0">
              <a:spAutoFit/>
            </a:bodyPr>
            <a:lstStyle/>
            <a:p>
              <a:r>
                <a:rPr lang="de-DE" sz="2000" b="1" dirty="0">
                  <a:solidFill>
                    <a:srgbClr val="095A99"/>
                  </a:solidFill>
                </a:rPr>
                <a:t>Ahmidi Lab</a:t>
              </a:r>
            </a:p>
          </p:txBody>
        </p:sp>
      </p:grpSp>
    </p:spTree>
    <p:extLst>
      <p:ext uri="{BB962C8B-B14F-4D97-AF65-F5344CB8AC3E}">
        <p14:creationId xmlns:p14="http://schemas.microsoft.com/office/powerpoint/2010/main" val="391903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noProof="0" dirty="0"/>
              <a:t>Medical Background - Angioplasty</a:t>
            </a:r>
          </a:p>
        </p:txBody>
      </p:sp>
      <p:sp>
        <p:nvSpPr>
          <p:cNvPr id="3" name="Foliennummernplatzhalter 2"/>
          <p:cNvSpPr>
            <a:spLocks noGrp="1"/>
          </p:cNvSpPr>
          <p:nvPr>
            <p:ph type="sldNum" sz="quarter" idx="12"/>
          </p:nvPr>
        </p:nvSpPr>
        <p:spPr/>
        <p:txBody>
          <a:bodyPr/>
          <a:lstStyle/>
          <a:p>
            <a:fld id="{1744B4DD-8F10-491C-BFC2-D4DC64F16D79}" type="slidenum">
              <a:rPr lang="de-DE" smtClean="0"/>
              <a:pPr/>
              <a:t>2</a:t>
            </a:fld>
            <a:r>
              <a:rPr lang="de-DE"/>
              <a:t>│</a:t>
            </a:r>
            <a:endParaRPr lang="de-DE" dirty="0"/>
          </a:p>
        </p:txBody>
      </p:sp>
      <p:pic>
        <p:nvPicPr>
          <p:cNvPr id="4" name="Picture 8">
            <a:extLst>
              <a:ext uri="{FF2B5EF4-FFF2-40B4-BE49-F238E27FC236}">
                <a16:creationId xmlns:a16="http://schemas.microsoft.com/office/drawing/2014/main" id="{2B3FE8D7-507D-47EF-B6F7-DC159B931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30" y="1200969"/>
            <a:ext cx="2935580" cy="445606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 Verbindung mit Pfeil 5">
            <a:extLst>
              <a:ext uri="{FF2B5EF4-FFF2-40B4-BE49-F238E27FC236}">
                <a16:creationId xmlns:a16="http://schemas.microsoft.com/office/drawing/2014/main" id="{17ADAE28-65BD-404C-92BD-BCF1F7FBAF98}"/>
              </a:ext>
            </a:extLst>
          </p:cNvPr>
          <p:cNvCxnSpPr>
            <a:cxnSpLocks/>
          </p:cNvCxnSpPr>
          <p:nvPr/>
        </p:nvCxnSpPr>
        <p:spPr>
          <a:xfrm flipH="1">
            <a:off x="2027106" y="3536414"/>
            <a:ext cx="2159305" cy="94745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feld 12">
            <a:extLst>
              <a:ext uri="{FF2B5EF4-FFF2-40B4-BE49-F238E27FC236}">
                <a16:creationId xmlns:a16="http://schemas.microsoft.com/office/drawing/2014/main" id="{B1D77F8B-630A-42B4-B343-053B3C906D4C}"/>
              </a:ext>
            </a:extLst>
          </p:cNvPr>
          <p:cNvSpPr txBox="1"/>
          <p:nvPr/>
        </p:nvSpPr>
        <p:spPr>
          <a:xfrm>
            <a:off x="4186411" y="1997839"/>
            <a:ext cx="4957589" cy="2862322"/>
          </a:xfrm>
          <a:prstGeom prst="rect">
            <a:avLst/>
          </a:prstGeom>
          <a:noFill/>
        </p:spPr>
        <p:txBody>
          <a:bodyPr wrap="square" rtlCol="0">
            <a:spAutoFit/>
          </a:bodyPr>
          <a:lstStyle/>
          <a:p>
            <a:r>
              <a:rPr lang="de-DE" b="1" u="sng" dirty="0" err="1"/>
              <a:t>Limitations</a:t>
            </a:r>
            <a:r>
              <a:rPr lang="de-DE" b="1" u="sng" dirty="0"/>
              <a:t> and </a:t>
            </a:r>
            <a:r>
              <a:rPr lang="de-DE" b="1" u="sng" dirty="0" err="1"/>
              <a:t>risks</a:t>
            </a:r>
            <a:r>
              <a:rPr lang="de-DE" b="1" u="sng" dirty="0"/>
              <a:t> of </a:t>
            </a:r>
            <a:r>
              <a:rPr lang="de-DE" b="1" u="sng" dirty="0" err="1"/>
              <a:t>angioplasty</a:t>
            </a:r>
            <a:r>
              <a:rPr lang="de-DE" b="1" u="sng" dirty="0"/>
              <a:t>:</a:t>
            </a:r>
          </a:p>
          <a:p>
            <a:pPr marL="285750" indent="-285750">
              <a:buFont typeface="Arial" panose="020B0604020202020204" pitchFamily="34" charset="0"/>
              <a:buChar char="•"/>
            </a:pPr>
            <a:r>
              <a:rPr lang="en-US" dirty="0"/>
              <a:t>Bleeding/Infected insertion site</a:t>
            </a:r>
          </a:p>
          <a:p>
            <a:pPr marL="285750" indent="-285750">
              <a:buFont typeface="Arial" panose="020B0604020202020204" pitchFamily="34" charset="0"/>
              <a:buChar char="•"/>
            </a:pPr>
            <a:r>
              <a:rPr lang="de-DE" dirty="0"/>
              <a:t>Stent </a:t>
            </a:r>
            <a:r>
              <a:rPr lang="de-DE" dirty="0" err="1"/>
              <a:t>thrombosis</a:t>
            </a:r>
            <a:endParaRPr lang="de-DE" dirty="0"/>
          </a:p>
          <a:p>
            <a:pPr marL="285750" indent="-285750">
              <a:buFont typeface="Arial" panose="020B0604020202020204" pitchFamily="34" charset="0"/>
              <a:buChar char="•"/>
            </a:pPr>
            <a:r>
              <a:rPr lang="de-DE" dirty="0" err="1"/>
              <a:t>Restenosis</a:t>
            </a:r>
            <a:endParaRPr lang="de-DE" dirty="0"/>
          </a:p>
          <a:p>
            <a:pPr marL="285750" indent="-285750">
              <a:buFont typeface="Arial" panose="020B0604020202020204" pitchFamily="34" charset="0"/>
              <a:buChar char="•"/>
            </a:pPr>
            <a:r>
              <a:rPr lang="de-DE" dirty="0"/>
              <a:t>Target Lesion </a:t>
            </a:r>
            <a:r>
              <a:rPr lang="de-DE" dirty="0" err="1"/>
              <a:t>Failure</a:t>
            </a:r>
            <a:r>
              <a:rPr lang="de-DE" dirty="0"/>
              <a:t> (</a:t>
            </a:r>
            <a:r>
              <a:rPr lang="de-DE" b="1" dirty="0"/>
              <a:t>TLF</a:t>
            </a:r>
            <a:r>
              <a:rPr lang="de-DE" dirty="0"/>
              <a:t>)</a:t>
            </a:r>
          </a:p>
          <a:p>
            <a:endParaRPr lang="de-DE" dirty="0"/>
          </a:p>
          <a:p>
            <a:r>
              <a:rPr lang="de-DE" b="1" u="sng" dirty="0"/>
              <a:t>“Gold Standard“- Stents</a:t>
            </a:r>
            <a:r>
              <a:rPr lang="de-DE" dirty="0"/>
              <a:t>: Drug-</a:t>
            </a:r>
            <a:r>
              <a:rPr lang="de-DE" dirty="0" err="1"/>
              <a:t>Eluting</a:t>
            </a:r>
            <a:r>
              <a:rPr lang="de-DE" dirty="0"/>
              <a:t> Stents</a:t>
            </a:r>
          </a:p>
          <a:p>
            <a:endParaRPr lang="de-DE" b="1" u="sng" dirty="0"/>
          </a:p>
          <a:p>
            <a:r>
              <a:rPr lang="de-DE" b="1" u="sng" dirty="0"/>
              <a:t>“4th Generation“-Stents</a:t>
            </a:r>
            <a:r>
              <a:rPr lang="de-DE" dirty="0"/>
              <a:t>: </a:t>
            </a:r>
            <a:r>
              <a:rPr lang="de-DE" dirty="0" err="1"/>
              <a:t>Bioresorbable</a:t>
            </a:r>
            <a:r>
              <a:rPr lang="de-DE" dirty="0"/>
              <a:t> Stents (e.g. </a:t>
            </a:r>
            <a:r>
              <a:rPr lang="de-DE" dirty="0" err="1"/>
              <a:t>Biotronik‘s</a:t>
            </a:r>
            <a:r>
              <a:rPr lang="de-DE" dirty="0"/>
              <a:t> Magmaris)</a:t>
            </a:r>
          </a:p>
        </p:txBody>
      </p:sp>
    </p:spTree>
    <p:extLst>
      <p:ext uri="{BB962C8B-B14F-4D97-AF65-F5344CB8AC3E}">
        <p14:creationId xmlns:p14="http://schemas.microsoft.com/office/powerpoint/2010/main" val="42691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1FCE2-BA6A-4718-A0AF-E2F32F17FDF2}"/>
              </a:ext>
            </a:extLst>
          </p:cNvPr>
          <p:cNvSpPr>
            <a:spLocks noGrp="1"/>
          </p:cNvSpPr>
          <p:nvPr>
            <p:ph type="title"/>
          </p:nvPr>
        </p:nvSpPr>
        <p:spPr/>
        <p:txBody>
          <a:bodyPr/>
          <a:lstStyle/>
          <a:p>
            <a:endParaRPr lang="en-GB" noProof="0" dirty="0"/>
          </a:p>
        </p:txBody>
      </p:sp>
      <p:sp>
        <p:nvSpPr>
          <p:cNvPr id="3" name="Foliennummernplatzhalter 2">
            <a:extLst>
              <a:ext uri="{FF2B5EF4-FFF2-40B4-BE49-F238E27FC236}">
                <a16:creationId xmlns:a16="http://schemas.microsoft.com/office/drawing/2014/main" id="{F1430A66-176A-4114-849A-65B1F3DE53AD}"/>
              </a:ext>
            </a:extLst>
          </p:cNvPr>
          <p:cNvSpPr>
            <a:spLocks noGrp="1"/>
          </p:cNvSpPr>
          <p:nvPr>
            <p:ph type="sldNum" sz="quarter" idx="12"/>
          </p:nvPr>
        </p:nvSpPr>
        <p:spPr/>
        <p:txBody>
          <a:bodyPr/>
          <a:lstStyle/>
          <a:p>
            <a:fld id="{1744B4DD-8F10-491C-BFC2-D4DC64F16D79}" type="slidenum">
              <a:rPr lang="de-DE" smtClean="0"/>
              <a:pPr/>
              <a:t>3</a:t>
            </a:fld>
            <a:r>
              <a:rPr lang="de-DE">
                <a:ea typeface="Verdana"/>
                <a:cs typeface="Verdana"/>
              </a:rPr>
              <a:t>│</a:t>
            </a:r>
            <a:endParaRPr lang="de-DE" dirty="0"/>
          </a:p>
        </p:txBody>
      </p:sp>
      <p:pic>
        <p:nvPicPr>
          <p:cNvPr id="5" name="Grafik 4">
            <a:extLst>
              <a:ext uri="{FF2B5EF4-FFF2-40B4-BE49-F238E27FC236}">
                <a16:creationId xmlns:a16="http://schemas.microsoft.com/office/drawing/2014/main" id="{51D443F0-E6AB-4D54-9D6A-77F06F81A984}"/>
              </a:ext>
            </a:extLst>
          </p:cNvPr>
          <p:cNvPicPr>
            <a:picLocks noChangeAspect="1"/>
          </p:cNvPicPr>
          <p:nvPr/>
        </p:nvPicPr>
        <p:blipFill>
          <a:blip r:embed="rId3"/>
          <a:stretch>
            <a:fillRect/>
          </a:stretch>
        </p:blipFill>
        <p:spPr>
          <a:xfrm>
            <a:off x="3892044" y="3583460"/>
            <a:ext cx="5251956" cy="2439433"/>
          </a:xfrm>
          <a:prstGeom prst="rect">
            <a:avLst/>
          </a:prstGeom>
        </p:spPr>
      </p:pic>
      <p:pic>
        <p:nvPicPr>
          <p:cNvPr id="4" name="Grafik 3">
            <a:extLst>
              <a:ext uri="{FF2B5EF4-FFF2-40B4-BE49-F238E27FC236}">
                <a16:creationId xmlns:a16="http://schemas.microsoft.com/office/drawing/2014/main" id="{EE285D23-6092-4671-9D15-2EEA3E2E44FD}"/>
              </a:ext>
            </a:extLst>
          </p:cNvPr>
          <p:cNvPicPr>
            <a:picLocks noChangeAspect="1"/>
          </p:cNvPicPr>
          <p:nvPr/>
        </p:nvPicPr>
        <p:blipFill>
          <a:blip r:embed="rId4"/>
          <a:stretch>
            <a:fillRect/>
          </a:stretch>
        </p:blipFill>
        <p:spPr>
          <a:xfrm>
            <a:off x="37071" y="1124465"/>
            <a:ext cx="5347828" cy="2706130"/>
          </a:xfrm>
          <a:prstGeom prst="rect">
            <a:avLst/>
          </a:prstGeom>
        </p:spPr>
      </p:pic>
      <p:graphicFrame>
        <p:nvGraphicFramePr>
          <p:cNvPr id="8" name="Tabelle 8">
            <a:extLst>
              <a:ext uri="{FF2B5EF4-FFF2-40B4-BE49-F238E27FC236}">
                <a16:creationId xmlns:a16="http://schemas.microsoft.com/office/drawing/2014/main" id="{BF391FB9-65CE-4A3D-8797-837F3399E847}"/>
              </a:ext>
            </a:extLst>
          </p:cNvPr>
          <p:cNvGraphicFramePr>
            <a:graphicFrameLocks noGrp="1"/>
          </p:cNvGraphicFramePr>
          <p:nvPr>
            <p:extLst>
              <p:ext uri="{D42A27DB-BD31-4B8C-83A1-F6EECF244321}">
                <p14:modId xmlns:p14="http://schemas.microsoft.com/office/powerpoint/2010/main" val="531343694"/>
              </p:ext>
            </p:extLst>
          </p:nvPr>
        </p:nvGraphicFramePr>
        <p:xfrm>
          <a:off x="388019" y="4239296"/>
          <a:ext cx="3491668" cy="1127760"/>
        </p:xfrm>
        <a:graphic>
          <a:graphicData uri="http://schemas.openxmlformats.org/drawingml/2006/table">
            <a:tbl>
              <a:tblPr bandRow="1">
                <a:tableStyleId>{5C22544A-7EE6-4342-B048-85BDC9FD1C3A}</a:tableStyleId>
              </a:tblPr>
              <a:tblGrid>
                <a:gridCol w="951470">
                  <a:extLst>
                    <a:ext uri="{9D8B030D-6E8A-4147-A177-3AD203B41FA5}">
                      <a16:colId xmlns:a16="http://schemas.microsoft.com/office/drawing/2014/main" val="3611530091"/>
                    </a:ext>
                  </a:extLst>
                </a:gridCol>
                <a:gridCol w="2540198">
                  <a:extLst>
                    <a:ext uri="{9D8B030D-6E8A-4147-A177-3AD203B41FA5}">
                      <a16:colId xmlns:a16="http://schemas.microsoft.com/office/drawing/2014/main" val="4021953717"/>
                    </a:ext>
                  </a:extLst>
                </a:gridCol>
              </a:tblGrid>
              <a:tr h="457884">
                <a:tc>
                  <a:txBody>
                    <a:bodyPr/>
                    <a:lstStyle/>
                    <a:p>
                      <a:r>
                        <a:rPr lang="de-DE" sz="1400" b="1" dirty="0"/>
                        <a:t>Region</a:t>
                      </a:r>
                      <a:endParaRPr lang="en-GB" sz="1400" b="1" dirty="0"/>
                    </a:p>
                  </a:txBody>
                  <a:tcPr/>
                </a:tc>
                <a:tc>
                  <a:txBody>
                    <a:bodyPr/>
                    <a:lstStyle/>
                    <a:p>
                      <a:r>
                        <a:rPr lang="de-DE" sz="1400" b="1" dirty="0" err="1"/>
                        <a:t>Implanted</a:t>
                      </a:r>
                      <a:r>
                        <a:rPr lang="de-DE" sz="1400" b="1" dirty="0"/>
                        <a:t> Stents/100.000 </a:t>
                      </a:r>
                      <a:r>
                        <a:rPr lang="de-DE" sz="1400" b="1" dirty="0" err="1"/>
                        <a:t>population</a:t>
                      </a:r>
                      <a:endParaRPr lang="en-GB" sz="1400" b="1" dirty="0"/>
                    </a:p>
                  </a:txBody>
                  <a:tcPr/>
                </a:tc>
                <a:extLst>
                  <a:ext uri="{0D108BD9-81ED-4DB2-BD59-A6C34878D82A}">
                    <a16:rowId xmlns:a16="http://schemas.microsoft.com/office/drawing/2014/main" val="2637265817"/>
                  </a:ext>
                </a:extLst>
              </a:tr>
              <a:tr h="269343">
                <a:tc>
                  <a:txBody>
                    <a:bodyPr/>
                    <a:lstStyle/>
                    <a:p>
                      <a:r>
                        <a:rPr lang="de-DE" sz="1400" dirty="0"/>
                        <a:t>Europe</a:t>
                      </a:r>
                      <a:endParaRPr lang="en-GB" sz="1400" dirty="0"/>
                    </a:p>
                  </a:txBody>
                  <a:tcPr/>
                </a:tc>
                <a:tc>
                  <a:txBody>
                    <a:bodyPr/>
                    <a:lstStyle/>
                    <a:p>
                      <a:r>
                        <a:rPr lang="de-DE" sz="1400" dirty="0"/>
                        <a:t>191</a:t>
                      </a:r>
                      <a:endParaRPr lang="en-GB" sz="1400" dirty="0"/>
                    </a:p>
                  </a:txBody>
                  <a:tcPr/>
                </a:tc>
                <a:extLst>
                  <a:ext uri="{0D108BD9-81ED-4DB2-BD59-A6C34878D82A}">
                    <a16:rowId xmlns:a16="http://schemas.microsoft.com/office/drawing/2014/main" val="1452235716"/>
                  </a:ext>
                </a:extLst>
              </a:tr>
              <a:tr h="269343">
                <a:tc>
                  <a:txBody>
                    <a:bodyPr/>
                    <a:lstStyle/>
                    <a:p>
                      <a:r>
                        <a:rPr lang="de-DE" sz="1400" dirty="0"/>
                        <a:t>Germany</a:t>
                      </a:r>
                      <a:endParaRPr lang="en-GB" sz="1400" dirty="0"/>
                    </a:p>
                  </a:txBody>
                  <a:tcPr/>
                </a:tc>
                <a:tc>
                  <a:txBody>
                    <a:bodyPr/>
                    <a:lstStyle/>
                    <a:p>
                      <a:r>
                        <a:rPr lang="en-GB" sz="1400" b="0" i="0" kern="1200" dirty="0">
                          <a:solidFill>
                            <a:schemeClr val="dk1"/>
                          </a:solidFill>
                          <a:effectLst/>
                          <a:latin typeface="+mn-lt"/>
                          <a:ea typeface="+mn-ea"/>
                          <a:cs typeface="+mn-cs"/>
                        </a:rPr>
                        <a:t>624 </a:t>
                      </a:r>
                      <a:endParaRPr lang="en-GB" sz="1400" dirty="0"/>
                    </a:p>
                  </a:txBody>
                  <a:tcPr/>
                </a:tc>
                <a:extLst>
                  <a:ext uri="{0D108BD9-81ED-4DB2-BD59-A6C34878D82A}">
                    <a16:rowId xmlns:a16="http://schemas.microsoft.com/office/drawing/2014/main" val="488407122"/>
                  </a:ext>
                </a:extLst>
              </a:tr>
            </a:tbl>
          </a:graphicData>
        </a:graphic>
      </p:graphicFrame>
    </p:spTree>
    <p:extLst>
      <p:ext uri="{BB962C8B-B14F-4D97-AF65-F5344CB8AC3E}">
        <p14:creationId xmlns:p14="http://schemas.microsoft.com/office/powerpoint/2010/main" val="39161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1D21B0BB-83D5-4681-80B5-04D2D983673F}"/>
              </a:ext>
            </a:extLst>
          </p:cNvPr>
          <p:cNvSpPr/>
          <p:nvPr/>
        </p:nvSpPr>
        <p:spPr>
          <a:xfrm>
            <a:off x="0" y="-1"/>
            <a:ext cx="9111282" cy="11195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itel 3"/>
          <p:cNvSpPr>
            <a:spLocks noGrp="1"/>
          </p:cNvSpPr>
          <p:nvPr>
            <p:ph type="title"/>
          </p:nvPr>
        </p:nvSpPr>
        <p:spPr/>
        <p:txBody>
          <a:bodyPr/>
          <a:lstStyle/>
          <a:p>
            <a:r>
              <a:rPr lang="en-GB" noProof="0" dirty="0"/>
              <a:t>Data and Cohort</a:t>
            </a:r>
          </a:p>
        </p:txBody>
      </p:sp>
      <p:sp>
        <p:nvSpPr>
          <p:cNvPr id="3" name="Foliennummernplatzhalter 2"/>
          <p:cNvSpPr>
            <a:spLocks noGrp="1"/>
          </p:cNvSpPr>
          <p:nvPr>
            <p:ph type="sldNum" sz="quarter" idx="12"/>
          </p:nvPr>
        </p:nvSpPr>
        <p:spPr/>
        <p:txBody>
          <a:bodyPr/>
          <a:lstStyle/>
          <a:p>
            <a:fld id="{1744B4DD-8F10-491C-BFC2-D4DC64F16D79}" type="slidenum">
              <a:rPr lang="de-DE" smtClean="0"/>
              <a:pPr/>
              <a:t>4</a:t>
            </a:fld>
            <a:r>
              <a:rPr lang="de-DE">
                <a:ea typeface="Verdana"/>
                <a:cs typeface="Verdana"/>
              </a:rPr>
              <a:t>│</a:t>
            </a:r>
            <a:endParaRPr lang="de-DE" dirty="0"/>
          </a:p>
        </p:txBody>
      </p:sp>
      <p:pic>
        <p:nvPicPr>
          <p:cNvPr id="7" name="Grafik 6">
            <a:extLst>
              <a:ext uri="{FF2B5EF4-FFF2-40B4-BE49-F238E27FC236}">
                <a16:creationId xmlns:a16="http://schemas.microsoft.com/office/drawing/2014/main" id="{3999CAA2-B034-4B15-8A72-B75C1E15C6DC}"/>
              </a:ext>
            </a:extLst>
          </p:cNvPr>
          <p:cNvPicPr>
            <a:picLocks noChangeAspect="1"/>
          </p:cNvPicPr>
          <p:nvPr/>
        </p:nvPicPr>
        <p:blipFill>
          <a:blip r:embed="rId3"/>
          <a:srcRect/>
          <a:stretch/>
        </p:blipFill>
        <p:spPr>
          <a:xfrm>
            <a:off x="2837871" y="283456"/>
            <a:ext cx="6273411" cy="3268223"/>
          </a:xfrm>
          <a:prstGeom prst="rect">
            <a:avLst/>
          </a:prstGeom>
        </p:spPr>
      </p:pic>
      <p:pic>
        <p:nvPicPr>
          <p:cNvPr id="8" name="Grafik 7">
            <a:extLst>
              <a:ext uri="{FF2B5EF4-FFF2-40B4-BE49-F238E27FC236}">
                <a16:creationId xmlns:a16="http://schemas.microsoft.com/office/drawing/2014/main" id="{28CA9BD7-D9E1-41B2-918E-8F159CC373EE}"/>
              </a:ext>
            </a:extLst>
          </p:cNvPr>
          <p:cNvPicPr>
            <a:picLocks noChangeAspect="1"/>
          </p:cNvPicPr>
          <p:nvPr/>
        </p:nvPicPr>
        <p:blipFill>
          <a:blip r:embed="rId4"/>
          <a:stretch>
            <a:fillRect/>
          </a:stretch>
        </p:blipFill>
        <p:spPr>
          <a:xfrm>
            <a:off x="5610645" y="2834090"/>
            <a:ext cx="2945732" cy="2014770"/>
          </a:xfrm>
          <a:prstGeom prst="rect">
            <a:avLst/>
          </a:prstGeom>
        </p:spPr>
      </p:pic>
      <p:grpSp>
        <p:nvGrpSpPr>
          <p:cNvPr id="9" name="Gruppieren 8">
            <a:extLst>
              <a:ext uri="{FF2B5EF4-FFF2-40B4-BE49-F238E27FC236}">
                <a16:creationId xmlns:a16="http://schemas.microsoft.com/office/drawing/2014/main" id="{64AC89F9-A443-4974-B07B-41F1950862D5}"/>
              </a:ext>
            </a:extLst>
          </p:cNvPr>
          <p:cNvGrpSpPr/>
          <p:nvPr/>
        </p:nvGrpSpPr>
        <p:grpSpPr>
          <a:xfrm>
            <a:off x="266764" y="1331826"/>
            <a:ext cx="3386130" cy="1725339"/>
            <a:chOff x="190502" y="2971339"/>
            <a:chExt cx="3255435" cy="1882555"/>
          </a:xfrm>
        </p:grpSpPr>
        <p:grpSp>
          <p:nvGrpSpPr>
            <p:cNvPr id="10" name="Gruppieren 9">
              <a:extLst>
                <a:ext uri="{FF2B5EF4-FFF2-40B4-BE49-F238E27FC236}">
                  <a16:creationId xmlns:a16="http://schemas.microsoft.com/office/drawing/2014/main" id="{F8ED7BBB-15DC-4BCA-B1A6-54E043B22960}"/>
                </a:ext>
              </a:extLst>
            </p:cNvPr>
            <p:cNvGrpSpPr/>
            <p:nvPr/>
          </p:nvGrpSpPr>
          <p:grpSpPr>
            <a:xfrm>
              <a:off x="190502" y="3325805"/>
              <a:ext cx="3255435" cy="784335"/>
              <a:chOff x="190502" y="3325805"/>
              <a:chExt cx="3255435" cy="784335"/>
            </a:xfrm>
          </p:grpSpPr>
          <p:sp>
            <p:nvSpPr>
              <p:cNvPr id="14" name="Pfeil: nach rechts 13">
                <a:extLst>
                  <a:ext uri="{FF2B5EF4-FFF2-40B4-BE49-F238E27FC236}">
                    <a16:creationId xmlns:a16="http://schemas.microsoft.com/office/drawing/2014/main" id="{82B511EE-61B4-41E2-B85B-F80874F382E6}"/>
                  </a:ext>
                </a:extLst>
              </p:cNvPr>
              <p:cNvSpPr/>
              <p:nvPr/>
            </p:nvSpPr>
            <p:spPr>
              <a:xfrm>
                <a:off x="190502" y="3368476"/>
                <a:ext cx="3255435" cy="695524"/>
              </a:xfrm>
              <a:prstGeom prst="rightArrow">
                <a:avLst/>
              </a:prstGeom>
              <a:gradFill flip="none" rotWithShape="1">
                <a:gsLst>
                  <a:gs pos="0">
                    <a:schemeClr val="accent1">
                      <a:lumMod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solidFill>
                  <a:srgbClr val="E9E9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r Verbinder 14">
                <a:extLst>
                  <a:ext uri="{FF2B5EF4-FFF2-40B4-BE49-F238E27FC236}">
                    <a16:creationId xmlns:a16="http://schemas.microsoft.com/office/drawing/2014/main" id="{037CEB8D-0E3C-4FE5-B285-8BA0E48F8115}"/>
                  </a:ext>
                </a:extLst>
              </p:cNvPr>
              <p:cNvCxnSpPr/>
              <p:nvPr/>
            </p:nvCxnSpPr>
            <p:spPr>
              <a:xfrm>
                <a:off x="776964" y="3325805"/>
                <a:ext cx="0"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6" name="Gruppieren 15">
                <a:extLst>
                  <a:ext uri="{FF2B5EF4-FFF2-40B4-BE49-F238E27FC236}">
                    <a16:creationId xmlns:a16="http://schemas.microsoft.com/office/drawing/2014/main" id="{3AC3EA12-9154-4028-97F1-ABA06C71A2AB}"/>
                  </a:ext>
                </a:extLst>
              </p:cNvPr>
              <p:cNvGrpSpPr/>
              <p:nvPr/>
            </p:nvGrpSpPr>
            <p:grpSpPr>
              <a:xfrm>
                <a:off x="533400" y="3534024"/>
                <a:ext cx="2583448" cy="576116"/>
                <a:chOff x="533400" y="3534024"/>
                <a:chExt cx="2583448" cy="576116"/>
              </a:xfrm>
            </p:grpSpPr>
            <p:sp>
              <p:nvSpPr>
                <p:cNvPr id="18" name="Textfeld 17">
                  <a:extLst>
                    <a:ext uri="{FF2B5EF4-FFF2-40B4-BE49-F238E27FC236}">
                      <a16:creationId xmlns:a16="http://schemas.microsoft.com/office/drawing/2014/main" id="{70DF9505-5C3F-4D66-9109-CF69D56F4F3F}"/>
                    </a:ext>
                  </a:extLst>
                </p:cNvPr>
                <p:cNvSpPr txBox="1"/>
                <p:nvPr/>
              </p:nvSpPr>
              <p:spPr>
                <a:xfrm>
                  <a:off x="533400" y="3534024"/>
                  <a:ext cx="774700" cy="335822"/>
                </a:xfrm>
                <a:prstGeom prst="rect">
                  <a:avLst/>
                </a:prstGeom>
                <a:noFill/>
              </p:spPr>
              <p:txBody>
                <a:bodyPr wrap="square" rtlCol="0">
                  <a:spAutoFit/>
                </a:bodyPr>
                <a:lstStyle/>
                <a:p>
                  <a:r>
                    <a:rPr lang="de-DE" sz="1400" b="1" dirty="0"/>
                    <a:t>2016</a:t>
                  </a:r>
                </a:p>
              </p:txBody>
            </p:sp>
            <p:sp>
              <p:nvSpPr>
                <p:cNvPr id="19" name="Textfeld 18">
                  <a:extLst>
                    <a:ext uri="{FF2B5EF4-FFF2-40B4-BE49-F238E27FC236}">
                      <a16:creationId xmlns:a16="http://schemas.microsoft.com/office/drawing/2014/main" id="{DF58B38B-8853-44C5-B2AB-518D244828E7}"/>
                    </a:ext>
                  </a:extLst>
                </p:cNvPr>
                <p:cNvSpPr txBox="1"/>
                <p:nvPr/>
              </p:nvSpPr>
              <p:spPr>
                <a:xfrm>
                  <a:off x="1417144" y="3546724"/>
                  <a:ext cx="774700" cy="335822"/>
                </a:xfrm>
                <a:prstGeom prst="rect">
                  <a:avLst/>
                </a:prstGeom>
                <a:noFill/>
              </p:spPr>
              <p:txBody>
                <a:bodyPr wrap="square" rtlCol="0">
                  <a:spAutoFit/>
                </a:bodyPr>
                <a:lstStyle/>
                <a:p>
                  <a:r>
                    <a:rPr lang="de-DE" sz="1400" b="1" dirty="0"/>
                    <a:t>2020</a:t>
                  </a:r>
                </a:p>
              </p:txBody>
            </p:sp>
            <p:cxnSp>
              <p:nvCxnSpPr>
                <p:cNvPr id="20" name="Gerader Verbinder 19">
                  <a:extLst>
                    <a:ext uri="{FF2B5EF4-FFF2-40B4-BE49-F238E27FC236}">
                      <a16:creationId xmlns:a16="http://schemas.microsoft.com/office/drawing/2014/main" id="{A5C13579-4FC7-4BF7-8CFE-6B1FCC071242}"/>
                    </a:ext>
                  </a:extLst>
                </p:cNvPr>
                <p:cNvCxnSpPr>
                  <a:cxnSpLocks/>
                </p:cNvCxnSpPr>
                <p:nvPr/>
              </p:nvCxnSpPr>
              <p:spPr>
                <a:xfrm>
                  <a:off x="1676121" y="3913738"/>
                  <a:ext cx="12699" cy="19640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5D2758D-5A19-4F1E-B820-D7B82451DD44}"/>
                    </a:ext>
                  </a:extLst>
                </p:cNvPr>
                <p:cNvSpPr txBox="1"/>
                <p:nvPr/>
              </p:nvSpPr>
              <p:spPr>
                <a:xfrm>
                  <a:off x="2342148" y="3534024"/>
                  <a:ext cx="774700" cy="335822"/>
                </a:xfrm>
                <a:prstGeom prst="rect">
                  <a:avLst/>
                </a:prstGeom>
                <a:noFill/>
              </p:spPr>
              <p:txBody>
                <a:bodyPr wrap="square" rtlCol="0">
                  <a:spAutoFit/>
                </a:bodyPr>
                <a:lstStyle/>
                <a:p>
                  <a:r>
                    <a:rPr lang="de-DE" sz="1400" b="1" dirty="0"/>
                    <a:t>2025</a:t>
                  </a:r>
                  <a:endParaRPr lang="de-DE" b="1" dirty="0"/>
                </a:p>
              </p:txBody>
            </p:sp>
          </p:grpSp>
          <p:cxnSp>
            <p:nvCxnSpPr>
              <p:cNvPr id="17" name="Gerader Verbinder 16">
                <a:extLst>
                  <a:ext uri="{FF2B5EF4-FFF2-40B4-BE49-F238E27FC236}">
                    <a16:creationId xmlns:a16="http://schemas.microsoft.com/office/drawing/2014/main" id="{661C510C-F51A-46A7-AA4D-5004C23E310E}"/>
                  </a:ext>
                </a:extLst>
              </p:cNvPr>
              <p:cNvCxnSpPr/>
              <p:nvPr/>
            </p:nvCxnSpPr>
            <p:spPr>
              <a:xfrm>
                <a:off x="2585554" y="3335841"/>
                <a:ext cx="0" cy="196403"/>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1719CB2-C791-4D45-9A48-DBDE19671164}"/>
                </a:ext>
              </a:extLst>
            </p:cNvPr>
            <p:cNvSpPr txBox="1"/>
            <p:nvPr/>
          </p:nvSpPr>
          <p:spPr>
            <a:xfrm>
              <a:off x="251350" y="3015362"/>
              <a:ext cx="1035421" cy="335822"/>
            </a:xfrm>
            <a:prstGeom prst="rect">
              <a:avLst/>
            </a:prstGeom>
            <a:noFill/>
          </p:spPr>
          <p:txBody>
            <a:bodyPr wrap="square" rtlCol="0">
              <a:spAutoFit/>
            </a:bodyPr>
            <a:lstStyle/>
            <a:p>
              <a:pPr algn="ctr"/>
              <a:r>
                <a:rPr lang="de-DE" sz="1400" dirty="0"/>
                <a:t>Study Start</a:t>
              </a:r>
            </a:p>
          </p:txBody>
        </p:sp>
        <p:sp>
          <p:nvSpPr>
            <p:cNvPr id="12" name="Textfeld 11">
              <a:extLst>
                <a:ext uri="{FF2B5EF4-FFF2-40B4-BE49-F238E27FC236}">
                  <a16:creationId xmlns:a16="http://schemas.microsoft.com/office/drawing/2014/main" id="{11CF2EF8-1E5B-4939-B120-738D4F6D55CB}"/>
                </a:ext>
              </a:extLst>
            </p:cNvPr>
            <p:cNvSpPr txBox="1"/>
            <p:nvPr/>
          </p:nvSpPr>
          <p:spPr>
            <a:xfrm>
              <a:off x="932591" y="4047921"/>
              <a:ext cx="1530541" cy="805973"/>
            </a:xfrm>
            <a:prstGeom prst="rect">
              <a:avLst/>
            </a:prstGeom>
            <a:noFill/>
          </p:spPr>
          <p:txBody>
            <a:bodyPr wrap="square" rtlCol="0">
              <a:spAutoFit/>
            </a:bodyPr>
            <a:lstStyle/>
            <a:p>
              <a:pPr algn="ctr"/>
              <a:r>
                <a:rPr lang="de-DE" sz="1400" dirty="0"/>
                <a:t>Enrolment </a:t>
              </a:r>
              <a:r>
                <a:rPr lang="de-DE" sz="1400" dirty="0" err="1"/>
                <a:t>Finished</a:t>
              </a:r>
              <a:r>
                <a:rPr lang="de-DE" sz="1400" dirty="0"/>
                <a:t> </a:t>
              </a:r>
            </a:p>
            <a:p>
              <a:pPr algn="ctr"/>
              <a:r>
                <a:rPr lang="de-DE" sz="1400" dirty="0"/>
                <a:t>(~2000 </a:t>
              </a:r>
              <a:r>
                <a:rPr lang="de-DE" sz="1400" dirty="0" err="1"/>
                <a:t>patients</a:t>
              </a:r>
              <a:r>
                <a:rPr lang="de-DE" sz="1400" dirty="0"/>
                <a:t>)</a:t>
              </a:r>
            </a:p>
          </p:txBody>
        </p:sp>
        <p:sp>
          <p:nvSpPr>
            <p:cNvPr id="13" name="Textfeld 12">
              <a:extLst>
                <a:ext uri="{FF2B5EF4-FFF2-40B4-BE49-F238E27FC236}">
                  <a16:creationId xmlns:a16="http://schemas.microsoft.com/office/drawing/2014/main" id="{93E386A5-02CA-440F-A582-A342E721F2FB}"/>
                </a:ext>
              </a:extLst>
            </p:cNvPr>
            <p:cNvSpPr txBox="1"/>
            <p:nvPr/>
          </p:nvSpPr>
          <p:spPr>
            <a:xfrm>
              <a:off x="1833267" y="2971339"/>
              <a:ext cx="1513089" cy="335822"/>
            </a:xfrm>
            <a:prstGeom prst="rect">
              <a:avLst/>
            </a:prstGeom>
            <a:noFill/>
          </p:spPr>
          <p:txBody>
            <a:bodyPr wrap="square" rtlCol="0">
              <a:spAutoFit/>
            </a:bodyPr>
            <a:lstStyle/>
            <a:p>
              <a:pPr algn="ctr"/>
              <a:r>
                <a:rPr lang="de-DE" sz="1400" dirty="0"/>
                <a:t>Study </a:t>
              </a:r>
              <a:r>
                <a:rPr lang="de-DE" sz="1400" dirty="0" err="1"/>
                <a:t>Completed</a:t>
              </a:r>
              <a:endParaRPr lang="de-DE" sz="1400" dirty="0"/>
            </a:p>
          </p:txBody>
        </p:sp>
      </p:grpSp>
      <p:grpSp>
        <p:nvGrpSpPr>
          <p:cNvPr id="44" name="Gruppieren 43">
            <a:extLst>
              <a:ext uri="{FF2B5EF4-FFF2-40B4-BE49-F238E27FC236}">
                <a16:creationId xmlns:a16="http://schemas.microsoft.com/office/drawing/2014/main" id="{3662A373-91AB-4090-BFA0-38B6F255BA69}"/>
              </a:ext>
            </a:extLst>
          </p:cNvPr>
          <p:cNvGrpSpPr/>
          <p:nvPr/>
        </p:nvGrpSpPr>
        <p:grpSpPr>
          <a:xfrm>
            <a:off x="242652" y="3578949"/>
            <a:ext cx="8396566" cy="3156006"/>
            <a:chOff x="25840" y="2374174"/>
            <a:chExt cx="8396566" cy="3156006"/>
          </a:xfrm>
        </p:grpSpPr>
        <p:sp>
          <p:nvSpPr>
            <p:cNvPr id="45" name="Textfeld 44">
              <a:extLst>
                <a:ext uri="{FF2B5EF4-FFF2-40B4-BE49-F238E27FC236}">
                  <a16:creationId xmlns:a16="http://schemas.microsoft.com/office/drawing/2014/main" id="{BB9888EC-F260-4893-AEA1-BF4510F50497}"/>
                </a:ext>
              </a:extLst>
            </p:cNvPr>
            <p:cNvSpPr txBox="1"/>
            <p:nvPr/>
          </p:nvSpPr>
          <p:spPr>
            <a:xfrm>
              <a:off x="25840" y="2592373"/>
              <a:ext cx="1591987" cy="1169551"/>
            </a:xfrm>
            <a:prstGeom prst="rect">
              <a:avLst/>
            </a:prstGeom>
            <a:noFill/>
          </p:spPr>
          <p:txBody>
            <a:bodyPr wrap="square" rtlCol="0">
              <a:spAutoFit/>
            </a:bodyPr>
            <a:lstStyle/>
            <a:p>
              <a:pPr marL="285750" indent="-285750">
                <a:buFont typeface="Arial" panose="020B0604020202020204" pitchFamily="34" charset="0"/>
                <a:buChar char="•"/>
              </a:pPr>
              <a:r>
                <a:rPr lang="de-DE" sz="1400" dirty="0"/>
                <a:t>Enrolment</a:t>
              </a:r>
            </a:p>
            <a:p>
              <a:pPr marL="285750" indent="-285750">
                <a:buFont typeface="Arial" panose="020B0604020202020204" pitchFamily="34" charset="0"/>
                <a:buChar char="•"/>
              </a:pPr>
              <a:r>
                <a:rPr lang="de-DE" sz="1400" dirty="0"/>
                <a:t>Medical History</a:t>
              </a:r>
            </a:p>
            <a:p>
              <a:pPr marL="285750" indent="-285750">
                <a:buFont typeface="Arial" panose="020B0604020202020204" pitchFamily="34" charset="0"/>
                <a:buChar char="•"/>
              </a:pPr>
              <a:r>
                <a:rPr lang="de-DE" sz="1400" dirty="0"/>
                <a:t>Medication</a:t>
              </a:r>
            </a:p>
            <a:p>
              <a:pPr marL="285750" indent="-285750">
                <a:buFont typeface="Arial" panose="020B0604020202020204" pitchFamily="34" charset="0"/>
                <a:buChar char="•"/>
              </a:pPr>
              <a:r>
                <a:rPr lang="de-DE" sz="1400" dirty="0"/>
                <a:t>Risk Factors</a:t>
              </a:r>
            </a:p>
          </p:txBody>
        </p:sp>
        <p:sp>
          <p:nvSpPr>
            <p:cNvPr id="46" name="Textfeld 45">
              <a:extLst>
                <a:ext uri="{FF2B5EF4-FFF2-40B4-BE49-F238E27FC236}">
                  <a16:creationId xmlns:a16="http://schemas.microsoft.com/office/drawing/2014/main" id="{97564373-B662-4697-B936-5D58448DC690}"/>
                </a:ext>
              </a:extLst>
            </p:cNvPr>
            <p:cNvSpPr txBox="1"/>
            <p:nvPr/>
          </p:nvSpPr>
          <p:spPr>
            <a:xfrm>
              <a:off x="821834" y="4436145"/>
              <a:ext cx="2494154" cy="738664"/>
            </a:xfrm>
            <a:prstGeom prst="rect">
              <a:avLst/>
            </a:prstGeom>
            <a:noFill/>
          </p:spPr>
          <p:txBody>
            <a:bodyPr wrap="square" rtlCol="0">
              <a:spAutoFit/>
            </a:bodyPr>
            <a:lstStyle/>
            <a:p>
              <a:pPr marL="285750" indent="-285750">
                <a:buFont typeface="Arial" panose="020B0604020202020204" pitchFamily="34" charset="0"/>
                <a:buChar char="•"/>
              </a:pPr>
              <a:r>
                <a:rPr lang="de-DE" sz="1400" dirty="0"/>
                <a:t>Procedural Information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7" name="Textfeld 46">
              <a:extLst>
                <a:ext uri="{FF2B5EF4-FFF2-40B4-BE49-F238E27FC236}">
                  <a16:creationId xmlns:a16="http://schemas.microsoft.com/office/drawing/2014/main" id="{FB712312-7A47-43C3-BABF-46D8E806AF9E}"/>
                </a:ext>
              </a:extLst>
            </p:cNvPr>
            <p:cNvSpPr txBox="1"/>
            <p:nvPr/>
          </p:nvSpPr>
          <p:spPr>
            <a:xfrm>
              <a:off x="2614219" y="2374174"/>
              <a:ext cx="1681057"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Concomitant</a:t>
              </a:r>
              <a:r>
                <a:rPr lang="de-DE" sz="1400" dirty="0"/>
                <a:t>  Medication</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sp>
          <p:nvSpPr>
            <p:cNvPr id="48" name="Rechteck 47">
              <a:extLst>
                <a:ext uri="{FF2B5EF4-FFF2-40B4-BE49-F238E27FC236}">
                  <a16:creationId xmlns:a16="http://schemas.microsoft.com/office/drawing/2014/main" id="{94B2BF83-7597-4A98-B49E-F2B3E8BF3A10}"/>
                </a:ext>
              </a:extLst>
            </p:cNvPr>
            <p:cNvSpPr/>
            <p:nvPr/>
          </p:nvSpPr>
          <p:spPr>
            <a:xfrm>
              <a:off x="5109362" y="4791516"/>
              <a:ext cx="2449321" cy="738664"/>
            </a:xfrm>
            <a:prstGeom prst="rect">
              <a:avLst/>
            </a:prstGeom>
          </p:spPr>
          <p:txBody>
            <a:bodyPr wrap="square">
              <a:spAutoFit/>
            </a:bodyPr>
            <a:lstStyle/>
            <a:p>
              <a:pPr marL="285750" indent="-285750">
                <a:buFont typeface="Arial" panose="020B0604020202020204" pitchFamily="34" charset="0"/>
                <a:buChar char="•"/>
              </a:pPr>
              <a:r>
                <a:rPr lang="de-DE" sz="1400" dirty="0"/>
                <a:t>Follow-Up Assessment</a:t>
              </a:r>
            </a:p>
            <a:p>
              <a:pPr marL="285750" indent="-285750">
                <a:buFont typeface="Arial" panose="020B0604020202020204" pitchFamily="34" charset="0"/>
                <a:buChar char="•"/>
              </a:pPr>
              <a:r>
                <a:rPr lang="de-DE" sz="1400" dirty="0"/>
                <a:t>Adverse Event Reporting</a:t>
              </a:r>
            </a:p>
            <a:p>
              <a:pPr marL="285750" indent="-285750">
                <a:buFont typeface="Arial" panose="020B0604020202020204" pitchFamily="34" charset="0"/>
                <a:buChar char="•"/>
              </a:pPr>
              <a:r>
                <a:rPr lang="de-DE" sz="1400" dirty="0"/>
                <a:t>Device </a:t>
              </a:r>
              <a:r>
                <a:rPr lang="en-US" sz="1400" dirty="0"/>
                <a:t>Deficiencies</a:t>
              </a:r>
              <a:endParaRPr lang="de-DE" sz="1400" dirty="0"/>
            </a:p>
          </p:txBody>
        </p:sp>
        <p:grpSp>
          <p:nvGrpSpPr>
            <p:cNvPr id="49" name="Gruppieren 48">
              <a:extLst>
                <a:ext uri="{FF2B5EF4-FFF2-40B4-BE49-F238E27FC236}">
                  <a16:creationId xmlns:a16="http://schemas.microsoft.com/office/drawing/2014/main" id="{9EEACF15-8809-4AA4-B143-8EDA23F766B3}"/>
                </a:ext>
              </a:extLst>
            </p:cNvPr>
            <p:cNvGrpSpPr/>
            <p:nvPr/>
          </p:nvGrpSpPr>
          <p:grpSpPr>
            <a:xfrm>
              <a:off x="458996" y="3715642"/>
              <a:ext cx="7963410" cy="1119568"/>
              <a:chOff x="458996" y="3715642"/>
              <a:chExt cx="7963410" cy="1119568"/>
            </a:xfrm>
          </p:grpSpPr>
          <p:cxnSp>
            <p:nvCxnSpPr>
              <p:cNvPr id="50" name="Gerader Verbinder 49">
                <a:extLst>
                  <a:ext uri="{FF2B5EF4-FFF2-40B4-BE49-F238E27FC236}">
                    <a16:creationId xmlns:a16="http://schemas.microsoft.com/office/drawing/2014/main" id="{41219E4E-64C0-4A3B-A73D-D7512DC9BB1D}"/>
                  </a:ext>
                </a:extLst>
              </p:cNvPr>
              <p:cNvCxnSpPr/>
              <p:nvPr/>
            </p:nvCxnSpPr>
            <p:spPr>
              <a:xfrm>
                <a:off x="814351" y="37529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FDC49FCE-04B7-478A-8DD6-00AEC5E7AC6E}"/>
                  </a:ext>
                </a:extLst>
              </p:cNvPr>
              <p:cNvCxnSpPr>
                <a:cxnSpLocks/>
              </p:cNvCxnSpPr>
              <p:nvPr/>
            </p:nvCxnSpPr>
            <p:spPr>
              <a:xfrm>
                <a:off x="2054698" y="4299980"/>
                <a:ext cx="14213"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1E6B8761-3DD3-4B82-84A2-017BF2CB3CD2}"/>
                  </a:ext>
                </a:extLst>
              </p:cNvPr>
              <p:cNvCxnSpPr/>
              <p:nvPr/>
            </p:nvCxnSpPr>
            <p:spPr>
              <a:xfrm>
                <a:off x="3465620" y="3715642"/>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3" name="Gruppieren 52">
                <a:extLst>
                  <a:ext uri="{FF2B5EF4-FFF2-40B4-BE49-F238E27FC236}">
                    <a16:creationId xmlns:a16="http://schemas.microsoft.com/office/drawing/2014/main" id="{1766C7E7-0EC8-4DCB-8AE5-84986AF43DFA}"/>
                  </a:ext>
                </a:extLst>
              </p:cNvPr>
              <p:cNvGrpSpPr/>
              <p:nvPr/>
            </p:nvGrpSpPr>
            <p:grpSpPr>
              <a:xfrm>
                <a:off x="458996" y="3735657"/>
                <a:ext cx="7963410" cy="711178"/>
                <a:chOff x="458996" y="3735657"/>
                <a:chExt cx="7963410" cy="711178"/>
              </a:xfrm>
            </p:grpSpPr>
            <p:sp>
              <p:nvSpPr>
                <p:cNvPr id="58" name="Pfeil: nach rechts 57">
                  <a:extLst>
                    <a:ext uri="{FF2B5EF4-FFF2-40B4-BE49-F238E27FC236}">
                      <a16:creationId xmlns:a16="http://schemas.microsoft.com/office/drawing/2014/main" id="{99C89F81-F82D-4511-996A-67294C2D3606}"/>
                    </a:ext>
                  </a:extLst>
                </p:cNvPr>
                <p:cNvSpPr/>
                <p:nvPr/>
              </p:nvSpPr>
              <p:spPr>
                <a:xfrm>
                  <a:off x="458998" y="3735657"/>
                  <a:ext cx="7963408" cy="711178"/>
                </a:xfrm>
                <a:prstGeom prst="rightArrow">
                  <a:avLst/>
                </a:prstGeom>
                <a:gradFill flip="none" rotWithShape="1">
                  <a:gsLst>
                    <a:gs pos="0">
                      <a:srgbClr val="E9E9E9">
                        <a:shade val="30000"/>
                        <a:satMod val="115000"/>
                      </a:srgbClr>
                    </a:gs>
                    <a:gs pos="50000">
                      <a:srgbClr val="E9E9E9">
                        <a:shade val="67500"/>
                        <a:satMod val="115000"/>
                      </a:srgbClr>
                    </a:gs>
                    <a:gs pos="100000">
                      <a:srgbClr val="E9E9E9">
                        <a:shade val="100000"/>
                        <a:satMod val="115000"/>
                      </a:srgbClr>
                    </a:gs>
                  </a:gsLst>
                  <a:lin ang="27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p>
              </p:txBody>
            </p:sp>
            <p:grpSp>
              <p:nvGrpSpPr>
                <p:cNvPr id="59" name="Gruppieren 58">
                  <a:extLst>
                    <a:ext uri="{FF2B5EF4-FFF2-40B4-BE49-F238E27FC236}">
                      <a16:creationId xmlns:a16="http://schemas.microsoft.com/office/drawing/2014/main" id="{88AB3641-38E7-41C4-9C1F-B3FC8182B3C4}"/>
                    </a:ext>
                  </a:extLst>
                </p:cNvPr>
                <p:cNvGrpSpPr/>
                <p:nvPr/>
              </p:nvGrpSpPr>
              <p:grpSpPr>
                <a:xfrm>
                  <a:off x="458996" y="3939320"/>
                  <a:ext cx="7963410" cy="310715"/>
                  <a:chOff x="458996" y="3939320"/>
                  <a:chExt cx="7963410" cy="310715"/>
                </a:xfrm>
              </p:grpSpPr>
              <p:sp>
                <p:nvSpPr>
                  <p:cNvPr id="60" name="Textfeld 59">
                    <a:extLst>
                      <a:ext uri="{FF2B5EF4-FFF2-40B4-BE49-F238E27FC236}">
                        <a16:creationId xmlns:a16="http://schemas.microsoft.com/office/drawing/2014/main" id="{8367708B-63C8-4757-9887-7DB71FDE0736}"/>
                      </a:ext>
                    </a:extLst>
                  </p:cNvPr>
                  <p:cNvSpPr txBox="1"/>
                  <p:nvPr/>
                </p:nvSpPr>
                <p:spPr>
                  <a:xfrm>
                    <a:off x="458996" y="3942106"/>
                    <a:ext cx="867066" cy="307777"/>
                  </a:xfrm>
                  <a:prstGeom prst="rect">
                    <a:avLst/>
                  </a:prstGeom>
                  <a:noFill/>
                </p:spPr>
                <p:txBody>
                  <a:bodyPr wrap="square" rtlCol="0">
                    <a:spAutoFit/>
                  </a:bodyPr>
                  <a:lstStyle/>
                  <a:p>
                    <a:r>
                      <a:rPr lang="de-DE" sz="1400" b="1" dirty="0"/>
                      <a:t>Start</a:t>
                    </a:r>
                  </a:p>
                </p:txBody>
              </p:sp>
              <p:sp>
                <p:nvSpPr>
                  <p:cNvPr id="61" name="Textfeld 60">
                    <a:extLst>
                      <a:ext uri="{FF2B5EF4-FFF2-40B4-BE49-F238E27FC236}">
                        <a16:creationId xmlns:a16="http://schemas.microsoft.com/office/drawing/2014/main" id="{98D051B6-CAFF-4985-A696-4442AD65DFB4}"/>
                      </a:ext>
                    </a:extLst>
                  </p:cNvPr>
                  <p:cNvSpPr txBox="1"/>
                  <p:nvPr/>
                </p:nvSpPr>
                <p:spPr>
                  <a:xfrm>
                    <a:off x="1361850" y="3942258"/>
                    <a:ext cx="1591990" cy="307777"/>
                  </a:xfrm>
                  <a:prstGeom prst="rect">
                    <a:avLst/>
                  </a:prstGeom>
                  <a:noFill/>
                </p:spPr>
                <p:txBody>
                  <a:bodyPr wrap="square" rtlCol="0">
                    <a:spAutoFit/>
                  </a:bodyPr>
                  <a:lstStyle/>
                  <a:p>
                    <a:r>
                      <a:rPr lang="de-DE" sz="1400" b="1" dirty="0"/>
                      <a:t>Procedure</a:t>
                    </a:r>
                  </a:p>
                </p:txBody>
              </p:sp>
              <p:sp>
                <p:nvSpPr>
                  <p:cNvPr id="62" name="Textfeld 61">
                    <a:extLst>
                      <a:ext uri="{FF2B5EF4-FFF2-40B4-BE49-F238E27FC236}">
                        <a16:creationId xmlns:a16="http://schemas.microsoft.com/office/drawing/2014/main" id="{94E1600A-213B-4F6F-BE03-F3273558733A}"/>
                      </a:ext>
                    </a:extLst>
                  </p:cNvPr>
                  <p:cNvSpPr txBox="1"/>
                  <p:nvPr/>
                </p:nvSpPr>
                <p:spPr>
                  <a:xfrm>
                    <a:off x="2887017" y="3939320"/>
                    <a:ext cx="1591987" cy="307777"/>
                  </a:xfrm>
                  <a:prstGeom prst="rect">
                    <a:avLst/>
                  </a:prstGeom>
                  <a:noFill/>
                </p:spPr>
                <p:txBody>
                  <a:bodyPr wrap="square" rtlCol="0">
                    <a:spAutoFit/>
                  </a:bodyPr>
                  <a:lstStyle/>
                  <a:p>
                    <a:r>
                      <a:rPr lang="en-GB" sz="1400" b="1" dirty="0"/>
                      <a:t>Discharge</a:t>
                    </a:r>
                    <a:endParaRPr lang="de-DE" sz="1400" b="1" dirty="0"/>
                  </a:p>
                </p:txBody>
              </p:sp>
              <p:sp>
                <p:nvSpPr>
                  <p:cNvPr id="63" name="Textfeld 62">
                    <a:extLst>
                      <a:ext uri="{FF2B5EF4-FFF2-40B4-BE49-F238E27FC236}">
                        <a16:creationId xmlns:a16="http://schemas.microsoft.com/office/drawing/2014/main" id="{9CFD01A9-77BD-4BCA-9C86-0ED950481B22}"/>
                      </a:ext>
                    </a:extLst>
                  </p:cNvPr>
                  <p:cNvSpPr txBox="1"/>
                  <p:nvPr/>
                </p:nvSpPr>
                <p:spPr>
                  <a:xfrm>
                    <a:off x="4433285" y="3942258"/>
                    <a:ext cx="1085852" cy="307777"/>
                  </a:xfrm>
                  <a:prstGeom prst="rect">
                    <a:avLst/>
                  </a:prstGeom>
                  <a:noFill/>
                </p:spPr>
                <p:txBody>
                  <a:bodyPr wrap="square" rtlCol="0">
                    <a:spAutoFit/>
                  </a:bodyPr>
                  <a:lstStyle/>
                  <a:p>
                    <a:r>
                      <a:rPr lang="de-DE" sz="1400" b="1" dirty="0"/>
                      <a:t>6 M FUP</a:t>
                    </a:r>
                  </a:p>
                </p:txBody>
              </p:sp>
              <p:sp>
                <p:nvSpPr>
                  <p:cNvPr id="64" name="Textfeld 63">
                    <a:extLst>
                      <a:ext uri="{FF2B5EF4-FFF2-40B4-BE49-F238E27FC236}">
                        <a16:creationId xmlns:a16="http://schemas.microsoft.com/office/drawing/2014/main" id="{17EA4D13-F14C-435A-BFED-6E1488AB0553}"/>
                      </a:ext>
                    </a:extLst>
                  </p:cNvPr>
                  <p:cNvSpPr txBox="1"/>
                  <p:nvPr/>
                </p:nvSpPr>
                <p:spPr>
                  <a:xfrm>
                    <a:off x="5709803" y="3942106"/>
                    <a:ext cx="1276352" cy="307777"/>
                  </a:xfrm>
                  <a:prstGeom prst="rect">
                    <a:avLst/>
                  </a:prstGeom>
                  <a:noFill/>
                </p:spPr>
                <p:txBody>
                  <a:bodyPr wrap="square" rtlCol="0">
                    <a:spAutoFit/>
                  </a:bodyPr>
                  <a:lstStyle/>
                  <a:p>
                    <a:r>
                      <a:rPr lang="de-DE" sz="1400" b="1" dirty="0"/>
                      <a:t>12 M FUP</a:t>
                    </a:r>
                  </a:p>
                </p:txBody>
              </p:sp>
              <p:sp>
                <p:nvSpPr>
                  <p:cNvPr id="65" name="Textfeld 64">
                    <a:extLst>
                      <a:ext uri="{FF2B5EF4-FFF2-40B4-BE49-F238E27FC236}">
                        <a16:creationId xmlns:a16="http://schemas.microsoft.com/office/drawing/2014/main" id="{ADA37E86-9840-4BA8-A911-6A555330353C}"/>
                      </a:ext>
                    </a:extLst>
                  </p:cNvPr>
                  <p:cNvSpPr txBox="1"/>
                  <p:nvPr/>
                </p:nvSpPr>
                <p:spPr>
                  <a:xfrm>
                    <a:off x="7146054" y="3939320"/>
                    <a:ext cx="1276352" cy="307777"/>
                  </a:xfrm>
                  <a:prstGeom prst="rect">
                    <a:avLst/>
                  </a:prstGeom>
                  <a:noFill/>
                </p:spPr>
                <p:txBody>
                  <a:bodyPr wrap="square" rtlCol="0">
                    <a:spAutoFit/>
                  </a:bodyPr>
                  <a:lstStyle/>
                  <a:p>
                    <a:r>
                      <a:rPr lang="en-GB" sz="1400" b="1" dirty="0"/>
                      <a:t>Annually</a:t>
                    </a:r>
                    <a:endParaRPr lang="de-DE" sz="1400" dirty="0"/>
                  </a:p>
                </p:txBody>
              </p:sp>
            </p:grpSp>
          </p:grpSp>
          <p:cxnSp>
            <p:nvCxnSpPr>
              <p:cNvPr id="54" name="Gerader Verbinder 53">
                <a:extLst>
                  <a:ext uri="{FF2B5EF4-FFF2-40B4-BE49-F238E27FC236}">
                    <a16:creationId xmlns:a16="http://schemas.microsoft.com/office/drawing/2014/main" id="{4C145244-FEE9-43E0-9CC3-359B2E5A3E8B}"/>
                  </a:ext>
                </a:extLst>
              </p:cNvPr>
              <p:cNvCxnSpPr/>
              <p:nvPr/>
            </p:nvCxnSpPr>
            <p:spPr>
              <a:xfrm>
                <a:off x="4988243"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A0468B6-8ABF-4308-B716-A982DA4DAB5A}"/>
                  </a:ext>
                </a:extLst>
              </p:cNvPr>
              <p:cNvCxnSpPr>
                <a:cxnSpLocks/>
              </p:cNvCxnSpPr>
              <p:nvPr/>
            </p:nvCxnSpPr>
            <p:spPr>
              <a:xfrm>
                <a:off x="6335948" y="4294679"/>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069DEE50-0EEB-47E3-A187-13189B4A7E21}"/>
                  </a:ext>
                </a:extLst>
              </p:cNvPr>
              <p:cNvCxnSpPr/>
              <p:nvPr/>
            </p:nvCxnSpPr>
            <p:spPr>
              <a:xfrm>
                <a:off x="7683527" y="4299180"/>
                <a:ext cx="0" cy="18000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7" name="Geschweifte Klammer rechts 56">
                <a:extLst>
                  <a:ext uri="{FF2B5EF4-FFF2-40B4-BE49-F238E27FC236}">
                    <a16:creationId xmlns:a16="http://schemas.microsoft.com/office/drawing/2014/main" id="{AF596F80-2348-4C0D-B96C-2B4CB75F98EE}"/>
                  </a:ext>
                </a:extLst>
              </p:cNvPr>
              <p:cNvSpPr/>
              <p:nvPr/>
            </p:nvSpPr>
            <p:spPr>
              <a:xfrm rot="5400000">
                <a:off x="6149311" y="3304717"/>
                <a:ext cx="369425" cy="2691562"/>
              </a:xfrm>
              <a:prstGeom prst="rightBrace">
                <a:avLst>
                  <a:gd name="adj1" fmla="val 0"/>
                  <a:gd name="adj2" fmla="val 50000"/>
                </a:avLst>
              </a:prstGeom>
              <a:ln w="19050">
                <a:solidFill>
                  <a:schemeClr val="tx1"/>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400"/>
              </a:p>
            </p:txBody>
          </p:sp>
        </p:grpSp>
      </p:grpSp>
      <p:cxnSp>
        <p:nvCxnSpPr>
          <p:cNvPr id="5" name="Gerader Verbinder 4">
            <a:extLst>
              <a:ext uri="{FF2B5EF4-FFF2-40B4-BE49-F238E27FC236}">
                <a16:creationId xmlns:a16="http://schemas.microsoft.com/office/drawing/2014/main" id="{361ADA93-8C75-441F-B4C1-B4EC58EF7C4C}"/>
              </a:ext>
            </a:extLst>
          </p:cNvPr>
          <p:cNvCxnSpPr>
            <a:cxnSpLocks/>
            <a:endCxn id="57" idx="1"/>
          </p:cNvCxnSpPr>
          <p:nvPr/>
        </p:nvCxnSpPr>
        <p:spPr>
          <a:xfrm>
            <a:off x="6550834" y="5642383"/>
            <a:ext cx="2" cy="397603"/>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 name="Stern: 5 Zacken 1">
            <a:extLst>
              <a:ext uri="{FF2B5EF4-FFF2-40B4-BE49-F238E27FC236}">
                <a16:creationId xmlns:a16="http://schemas.microsoft.com/office/drawing/2014/main" id="{E50A998E-58B8-459D-8FE4-5208EA4CED46}"/>
              </a:ext>
            </a:extLst>
          </p:cNvPr>
          <p:cNvSpPr/>
          <p:nvPr/>
        </p:nvSpPr>
        <p:spPr>
          <a:xfrm>
            <a:off x="1166331" y="5140288"/>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ern: 5 Zacken 66">
            <a:extLst>
              <a:ext uri="{FF2B5EF4-FFF2-40B4-BE49-F238E27FC236}">
                <a16:creationId xmlns:a16="http://schemas.microsoft.com/office/drawing/2014/main" id="{59BA3747-76CF-4DBB-8AD2-45EA55BEF4E8}"/>
              </a:ext>
            </a:extLst>
          </p:cNvPr>
          <p:cNvSpPr/>
          <p:nvPr/>
        </p:nvSpPr>
        <p:spPr>
          <a:xfrm>
            <a:off x="2566768" y="5169118"/>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Stern: 5 Zacken 67">
            <a:extLst>
              <a:ext uri="{FF2B5EF4-FFF2-40B4-BE49-F238E27FC236}">
                <a16:creationId xmlns:a16="http://schemas.microsoft.com/office/drawing/2014/main" id="{0115BF69-EE85-4BC5-8D2B-3C0E365507B0}"/>
              </a:ext>
            </a:extLst>
          </p:cNvPr>
          <p:cNvSpPr/>
          <p:nvPr/>
        </p:nvSpPr>
        <p:spPr>
          <a:xfrm>
            <a:off x="196383" y="6329870"/>
            <a:ext cx="144000" cy="144000"/>
          </a:xfrm>
          <a:prstGeom prst="star5">
            <a:avLst/>
          </a:prstGeom>
          <a:solidFill>
            <a:srgbClr val="E400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feld 5">
            <a:extLst>
              <a:ext uri="{FF2B5EF4-FFF2-40B4-BE49-F238E27FC236}">
                <a16:creationId xmlns:a16="http://schemas.microsoft.com/office/drawing/2014/main" id="{227F42F6-06A3-4E39-A9E0-0407E643BDA3}"/>
              </a:ext>
            </a:extLst>
          </p:cNvPr>
          <p:cNvSpPr txBox="1"/>
          <p:nvPr/>
        </p:nvSpPr>
        <p:spPr>
          <a:xfrm>
            <a:off x="266764" y="6325427"/>
            <a:ext cx="1275887" cy="307777"/>
          </a:xfrm>
          <a:prstGeom prst="rect">
            <a:avLst/>
          </a:prstGeom>
          <a:noFill/>
        </p:spPr>
        <p:txBody>
          <a:bodyPr wrap="square" rtlCol="0">
            <a:spAutoFit/>
          </a:bodyPr>
          <a:lstStyle/>
          <a:p>
            <a:r>
              <a:rPr lang="de-DE" sz="1400" dirty="0" err="1">
                <a:solidFill>
                  <a:schemeClr val="bg1">
                    <a:lumMod val="65000"/>
                  </a:schemeClr>
                </a:solidFill>
              </a:rPr>
              <a:t>input</a:t>
            </a:r>
            <a:r>
              <a:rPr lang="de-DE" sz="1400" dirty="0">
                <a:solidFill>
                  <a:schemeClr val="bg1">
                    <a:lumMod val="65000"/>
                  </a:schemeClr>
                </a:solidFill>
              </a:rPr>
              <a:t> </a:t>
            </a:r>
            <a:r>
              <a:rPr lang="de-DE" sz="1400" dirty="0" err="1">
                <a:solidFill>
                  <a:schemeClr val="bg1">
                    <a:lumMod val="65000"/>
                  </a:schemeClr>
                </a:solidFill>
              </a:rPr>
              <a:t>features</a:t>
            </a:r>
            <a:endParaRPr lang="en-GB" sz="1400" dirty="0">
              <a:solidFill>
                <a:schemeClr val="bg1">
                  <a:lumMod val="65000"/>
                </a:schemeClr>
              </a:solidFill>
            </a:endParaRPr>
          </a:p>
        </p:txBody>
      </p:sp>
      <p:sp>
        <p:nvSpPr>
          <p:cNvPr id="69" name="Stern: 5 Zacken 68">
            <a:extLst>
              <a:ext uri="{FF2B5EF4-FFF2-40B4-BE49-F238E27FC236}">
                <a16:creationId xmlns:a16="http://schemas.microsoft.com/office/drawing/2014/main" id="{4A1A77AE-3F73-400B-B5C3-332280709641}"/>
              </a:ext>
            </a:extLst>
          </p:cNvPr>
          <p:cNvSpPr/>
          <p:nvPr/>
        </p:nvSpPr>
        <p:spPr>
          <a:xfrm>
            <a:off x="7537195" y="5995566"/>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Stern: 5 Zacken 69">
            <a:extLst>
              <a:ext uri="{FF2B5EF4-FFF2-40B4-BE49-F238E27FC236}">
                <a16:creationId xmlns:a16="http://schemas.microsoft.com/office/drawing/2014/main" id="{0D56F434-B327-4F3D-AEFD-F73348961B0C}"/>
              </a:ext>
            </a:extLst>
          </p:cNvPr>
          <p:cNvSpPr/>
          <p:nvPr/>
        </p:nvSpPr>
        <p:spPr>
          <a:xfrm>
            <a:off x="1674630" y="6345035"/>
            <a:ext cx="144000" cy="144000"/>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feld 70">
            <a:extLst>
              <a:ext uri="{FF2B5EF4-FFF2-40B4-BE49-F238E27FC236}">
                <a16:creationId xmlns:a16="http://schemas.microsoft.com/office/drawing/2014/main" id="{70CC1A0C-3E99-4EA4-83AA-4B510433A7DE}"/>
              </a:ext>
            </a:extLst>
          </p:cNvPr>
          <p:cNvSpPr txBox="1"/>
          <p:nvPr/>
        </p:nvSpPr>
        <p:spPr>
          <a:xfrm>
            <a:off x="1733208" y="6319981"/>
            <a:ext cx="1333056" cy="307777"/>
          </a:xfrm>
          <a:prstGeom prst="rect">
            <a:avLst/>
          </a:prstGeom>
          <a:noFill/>
        </p:spPr>
        <p:txBody>
          <a:bodyPr wrap="square" rtlCol="0">
            <a:spAutoFit/>
          </a:bodyPr>
          <a:lstStyle/>
          <a:p>
            <a:r>
              <a:rPr lang="de-DE" sz="1400" dirty="0" err="1">
                <a:solidFill>
                  <a:schemeClr val="bg1">
                    <a:lumMod val="65000"/>
                  </a:schemeClr>
                </a:solidFill>
              </a:rPr>
              <a:t>Derive</a:t>
            </a:r>
            <a:r>
              <a:rPr lang="de-DE" sz="1400" dirty="0">
                <a:solidFill>
                  <a:schemeClr val="bg1">
                    <a:lumMod val="65000"/>
                  </a:schemeClr>
                </a:solidFill>
              </a:rPr>
              <a:t> Label</a:t>
            </a:r>
            <a:endParaRPr lang="en-GB" sz="1400" dirty="0">
              <a:solidFill>
                <a:schemeClr val="bg1">
                  <a:lumMod val="65000"/>
                </a:schemeClr>
              </a:solidFill>
            </a:endParaRPr>
          </a:p>
        </p:txBody>
      </p:sp>
    </p:spTree>
    <p:extLst>
      <p:ext uri="{BB962C8B-B14F-4D97-AF65-F5344CB8AC3E}">
        <p14:creationId xmlns:p14="http://schemas.microsoft.com/office/powerpoint/2010/main" val="395297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094A42-6E8A-4CCC-8678-5D78CC190E13}"/>
              </a:ext>
            </a:extLst>
          </p:cNvPr>
          <p:cNvSpPr>
            <a:spLocks noGrp="1"/>
          </p:cNvSpPr>
          <p:nvPr>
            <p:ph type="title"/>
          </p:nvPr>
        </p:nvSpPr>
        <p:spPr/>
        <p:txBody>
          <a:bodyPr/>
          <a:lstStyle/>
          <a:p>
            <a:r>
              <a:rPr lang="en-GB" noProof="0" dirty="0"/>
              <a:t>Dataset</a:t>
            </a:r>
          </a:p>
        </p:txBody>
      </p:sp>
      <p:sp>
        <p:nvSpPr>
          <p:cNvPr id="3" name="Foliennummernplatzhalter 2">
            <a:extLst>
              <a:ext uri="{FF2B5EF4-FFF2-40B4-BE49-F238E27FC236}">
                <a16:creationId xmlns:a16="http://schemas.microsoft.com/office/drawing/2014/main" id="{8A6FA2E3-203D-4F86-8B61-04C6DBACCD5C}"/>
              </a:ext>
            </a:extLst>
          </p:cNvPr>
          <p:cNvSpPr>
            <a:spLocks noGrp="1"/>
          </p:cNvSpPr>
          <p:nvPr>
            <p:ph type="sldNum" sz="quarter" idx="12"/>
          </p:nvPr>
        </p:nvSpPr>
        <p:spPr/>
        <p:txBody>
          <a:bodyPr/>
          <a:lstStyle/>
          <a:p>
            <a:fld id="{1744B4DD-8F10-491C-BFC2-D4DC64F16D79}" type="slidenum">
              <a:rPr lang="de-DE" smtClean="0"/>
              <a:pPr/>
              <a:t>5</a:t>
            </a:fld>
            <a:r>
              <a:rPr lang="de-DE">
                <a:ea typeface="Verdana"/>
                <a:cs typeface="Verdana"/>
              </a:rPr>
              <a:t>│</a:t>
            </a:r>
            <a:endParaRPr lang="de-DE" dirty="0"/>
          </a:p>
        </p:txBody>
      </p:sp>
      <p:sp>
        <p:nvSpPr>
          <p:cNvPr id="4" name="Rechteck 3">
            <a:extLst>
              <a:ext uri="{FF2B5EF4-FFF2-40B4-BE49-F238E27FC236}">
                <a16:creationId xmlns:a16="http://schemas.microsoft.com/office/drawing/2014/main" id="{711BE8B2-3F74-4D12-B091-94DBE5DAC0B2}"/>
              </a:ext>
            </a:extLst>
          </p:cNvPr>
          <p:cNvSpPr/>
          <p:nvPr/>
        </p:nvSpPr>
        <p:spPr>
          <a:xfrm>
            <a:off x="1792706" y="1852864"/>
            <a:ext cx="5274468" cy="28626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 name="Gerader Verbinder 5">
            <a:extLst>
              <a:ext uri="{FF2B5EF4-FFF2-40B4-BE49-F238E27FC236}">
                <a16:creationId xmlns:a16="http://schemas.microsoft.com/office/drawing/2014/main" id="{69D086FE-75C8-4635-A493-647B2200086D}"/>
              </a:ext>
            </a:extLst>
          </p:cNvPr>
          <p:cNvCxnSpPr>
            <a:cxnSpLocks/>
          </p:cNvCxnSpPr>
          <p:nvPr/>
        </p:nvCxnSpPr>
        <p:spPr>
          <a:xfrm>
            <a:off x="3585396" y="1852864"/>
            <a:ext cx="1" cy="2859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585742F1-B72B-4999-83DE-DA098DD72FF2}"/>
              </a:ext>
            </a:extLst>
          </p:cNvPr>
          <p:cNvCxnSpPr>
            <a:cxnSpLocks/>
          </p:cNvCxnSpPr>
          <p:nvPr/>
        </p:nvCxnSpPr>
        <p:spPr>
          <a:xfrm>
            <a:off x="6039853" y="1852864"/>
            <a:ext cx="1" cy="2859737"/>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5EB3F91-F7CD-4107-9384-E21726C2D581}"/>
              </a:ext>
            </a:extLst>
          </p:cNvPr>
          <p:cNvSpPr txBox="1"/>
          <p:nvPr/>
        </p:nvSpPr>
        <p:spPr>
          <a:xfrm>
            <a:off x="6112044" y="1957500"/>
            <a:ext cx="657723" cy="369332"/>
          </a:xfrm>
          <a:prstGeom prst="rect">
            <a:avLst/>
          </a:prstGeom>
          <a:noFill/>
        </p:spPr>
        <p:txBody>
          <a:bodyPr wrap="square" rtlCol="0">
            <a:spAutoFit/>
          </a:bodyPr>
          <a:lstStyle/>
          <a:p>
            <a:r>
              <a:rPr lang="de-DE" dirty="0"/>
              <a:t>TLF</a:t>
            </a:r>
          </a:p>
        </p:txBody>
      </p:sp>
      <p:pic>
        <p:nvPicPr>
          <p:cNvPr id="18" name="Grafik 17">
            <a:extLst>
              <a:ext uri="{FF2B5EF4-FFF2-40B4-BE49-F238E27FC236}">
                <a16:creationId xmlns:a16="http://schemas.microsoft.com/office/drawing/2014/main" id="{82B60E52-D22D-4854-8634-5A0CFED545B0}"/>
              </a:ext>
            </a:extLst>
          </p:cNvPr>
          <p:cNvPicPr>
            <a:picLocks noChangeAspect="1"/>
          </p:cNvPicPr>
          <p:nvPr/>
        </p:nvPicPr>
        <p:blipFill>
          <a:blip r:embed="rId3"/>
          <a:stretch>
            <a:fillRect/>
          </a:stretch>
        </p:blipFill>
        <p:spPr>
          <a:xfrm>
            <a:off x="6291066" y="2720602"/>
            <a:ext cx="354305" cy="447803"/>
          </a:xfrm>
          <a:prstGeom prst="rect">
            <a:avLst/>
          </a:prstGeom>
        </p:spPr>
      </p:pic>
      <p:sp>
        <p:nvSpPr>
          <p:cNvPr id="19" name="Textfeld 18">
            <a:extLst>
              <a:ext uri="{FF2B5EF4-FFF2-40B4-BE49-F238E27FC236}">
                <a16:creationId xmlns:a16="http://schemas.microsoft.com/office/drawing/2014/main" id="{81316F3B-FE5A-42BC-954D-5E2DF8B58EE0}"/>
              </a:ext>
            </a:extLst>
          </p:cNvPr>
          <p:cNvSpPr txBox="1"/>
          <p:nvPr/>
        </p:nvSpPr>
        <p:spPr>
          <a:xfrm>
            <a:off x="4078677" y="1852864"/>
            <a:ext cx="1644309" cy="1200329"/>
          </a:xfrm>
          <a:prstGeom prst="rect">
            <a:avLst/>
          </a:prstGeom>
          <a:noFill/>
        </p:spPr>
        <p:txBody>
          <a:bodyPr wrap="square" rtlCol="0">
            <a:spAutoFit/>
          </a:bodyPr>
          <a:lstStyle/>
          <a:p>
            <a:r>
              <a:rPr lang="de-DE" dirty="0"/>
              <a:t>Procedural Information</a:t>
            </a:r>
          </a:p>
          <a:p>
            <a:r>
              <a:rPr lang="de-DE" dirty="0"/>
              <a:t>~ 100 </a:t>
            </a:r>
            <a:r>
              <a:rPr lang="de-DE" dirty="0" err="1"/>
              <a:t>features</a:t>
            </a:r>
            <a:endParaRPr lang="de-DE" dirty="0"/>
          </a:p>
        </p:txBody>
      </p:sp>
      <p:sp>
        <p:nvSpPr>
          <p:cNvPr id="27" name="Textfeld 26">
            <a:extLst>
              <a:ext uri="{FF2B5EF4-FFF2-40B4-BE49-F238E27FC236}">
                <a16:creationId xmlns:a16="http://schemas.microsoft.com/office/drawing/2014/main" id="{6A6E2AE0-5B57-4EA9-BE94-3B49AD2C1866}"/>
              </a:ext>
            </a:extLst>
          </p:cNvPr>
          <p:cNvSpPr txBox="1"/>
          <p:nvPr/>
        </p:nvSpPr>
        <p:spPr>
          <a:xfrm>
            <a:off x="1997255" y="1852864"/>
            <a:ext cx="1669587" cy="923330"/>
          </a:xfrm>
          <a:prstGeom prst="rect">
            <a:avLst/>
          </a:prstGeom>
          <a:noFill/>
        </p:spPr>
        <p:txBody>
          <a:bodyPr wrap="square" rtlCol="0">
            <a:spAutoFit/>
          </a:bodyPr>
          <a:lstStyle/>
          <a:p>
            <a:r>
              <a:rPr lang="de-DE" dirty="0"/>
              <a:t>Baseline Information</a:t>
            </a:r>
          </a:p>
          <a:p>
            <a:r>
              <a:rPr lang="de-DE" dirty="0"/>
              <a:t>~ 55 </a:t>
            </a:r>
            <a:r>
              <a:rPr lang="de-DE" dirty="0" err="1"/>
              <a:t>features</a:t>
            </a:r>
            <a:endParaRPr lang="de-DE" dirty="0"/>
          </a:p>
        </p:txBody>
      </p:sp>
      <p:sp>
        <p:nvSpPr>
          <p:cNvPr id="21" name="Geschweifte Klammer rechts 20">
            <a:extLst>
              <a:ext uri="{FF2B5EF4-FFF2-40B4-BE49-F238E27FC236}">
                <a16:creationId xmlns:a16="http://schemas.microsoft.com/office/drawing/2014/main" id="{5E0047A8-62F4-4386-AAD4-7394DD4FE018}"/>
              </a:ext>
            </a:extLst>
          </p:cNvPr>
          <p:cNvSpPr/>
          <p:nvPr/>
        </p:nvSpPr>
        <p:spPr>
          <a:xfrm rot="16200000">
            <a:off x="6456167" y="1203681"/>
            <a:ext cx="266888" cy="9551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2" name="Textfeld 21">
            <a:extLst>
              <a:ext uri="{FF2B5EF4-FFF2-40B4-BE49-F238E27FC236}">
                <a16:creationId xmlns:a16="http://schemas.microsoft.com/office/drawing/2014/main" id="{55D2B544-816B-4FEA-9D41-C78574893E5A}"/>
              </a:ext>
            </a:extLst>
          </p:cNvPr>
          <p:cNvSpPr txBox="1"/>
          <p:nvPr/>
        </p:nvSpPr>
        <p:spPr>
          <a:xfrm>
            <a:off x="6206239" y="1169851"/>
            <a:ext cx="766008" cy="369332"/>
          </a:xfrm>
          <a:prstGeom prst="rect">
            <a:avLst/>
          </a:prstGeom>
          <a:noFill/>
        </p:spPr>
        <p:txBody>
          <a:bodyPr wrap="square" rtlCol="0">
            <a:spAutoFit/>
          </a:bodyPr>
          <a:lstStyle/>
          <a:p>
            <a:r>
              <a:rPr lang="de-DE" dirty="0"/>
              <a:t>Label</a:t>
            </a:r>
          </a:p>
        </p:txBody>
      </p:sp>
      <p:sp>
        <p:nvSpPr>
          <p:cNvPr id="23" name="Geschweifte Klammer rechts 22">
            <a:extLst>
              <a:ext uri="{FF2B5EF4-FFF2-40B4-BE49-F238E27FC236}">
                <a16:creationId xmlns:a16="http://schemas.microsoft.com/office/drawing/2014/main" id="{E16AAE21-DE23-4DAA-AE13-099119B7E8DA}"/>
              </a:ext>
            </a:extLst>
          </p:cNvPr>
          <p:cNvSpPr/>
          <p:nvPr/>
        </p:nvSpPr>
        <p:spPr>
          <a:xfrm rot="16200000">
            <a:off x="3782837" y="-442328"/>
            <a:ext cx="266884" cy="42471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24" name="Textfeld 23">
            <a:extLst>
              <a:ext uri="{FF2B5EF4-FFF2-40B4-BE49-F238E27FC236}">
                <a16:creationId xmlns:a16="http://schemas.microsoft.com/office/drawing/2014/main" id="{CD95534F-17EE-4F5D-A99A-6E7206D5E309}"/>
              </a:ext>
            </a:extLst>
          </p:cNvPr>
          <p:cNvSpPr txBox="1"/>
          <p:nvPr/>
        </p:nvSpPr>
        <p:spPr>
          <a:xfrm>
            <a:off x="3069085" y="1164204"/>
            <a:ext cx="1707453" cy="369332"/>
          </a:xfrm>
          <a:prstGeom prst="rect">
            <a:avLst/>
          </a:prstGeom>
          <a:noFill/>
        </p:spPr>
        <p:txBody>
          <a:bodyPr wrap="square" rtlCol="0">
            <a:spAutoFit/>
          </a:bodyPr>
          <a:lstStyle/>
          <a:p>
            <a:r>
              <a:rPr lang="de-DE" dirty="0"/>
              <a:t>&gt; 150 </a:t>
            </a:r>
            <a:r>
              <a:rPr lang="de-DE" dirty="0" err="1"/>
              <a:t>features</a:t>
            </a:r>
            <a:endParaRPr lang="de-DE" dirty="0"/>
          </a:p>
        </p:txBody>
      </p:sp>
      <p:sp>
        <p:nvSpPr>
          <p:cNvPr id="25" name="Textfeld 24">
            <a:extLst>
              <a:ext uri="{FF2B5EF4-FFF2-40B4-BE49-F238E27FC236}">
                <a16:creationId xmlns:a16="http://schemas.microsoft.com/office/drawing/2014/main" id="{6D37BDE5-CC77-431E-8084-A072BA79B293}"/>
              </a:ext>
            </a:extLst>
          </p:cNvPr>
          <p:cNvSpPr txBox="1"/>
          <p:nvPr/>
        </p:nvSpPr>
        <p:spPr>
          <a:xfrm>
            <a:off x="351107" y="1800845"/>
            <a:ext cx="1631676" cy="2862322"/>
          </a:xfrm>
          <a:prstGeom prst="rect">
            <a:avLst/>
          </a:prstGeom>
          <a:noFill/>
        </p:spPr>
        <p:txBody>
          <a:bodyPr wrap="square" rtlCol="0">
            <a:spAutoFit/>
          </a:bodyPr>
          <a:lstStyle/>
          <a:p>
            <a:r>
              <a:rPr lang="de-DE" dirty="0"/>
              <a:t>Patient 1</a:t>
            </a:r>
          </a:p>
          <a:p>
            <a:endParaRPr lang="de-DE" dirty="0"/>
          </a:p>
          <a:p>
            <a:endParaRPr lang="de-DE" dirty="0"/>
          </a:p>
          <a:p>
            <a:r>
              <a:rPr lang="de-DE" dirty="0"/>
              <a:t>      …</a:t>
            </a:r>
          </a:p>
          <a:p>
            <a:endParaRPr lang="de-DE" dirty="0"/>
          </a:p>
          <a:p>
            <a:endParaRPr lang="de-DE" dirty="0"/>
          </a:p>
          <a:p>
            <a:endParaRPr lang="de-DE" dirty="0"/>
          </a:p>
          <a:p>
            <a:endParaRPr lang="de-DE" dirty="0"/>
          </a:p>
          <a:p>
            <a:endParaRPr lang="de-DE" dirty="0"/>
          </a:p>
          <a:p>
            <a:r>
              <a:rPr lang="de-DE" dirty="0"/>
              <a:t>Patient 1985</a:t>
            </a:r>
          </a:p>
        </p:txBody>
      </p:sp>
      <p:sp>
        <p:nvSpPr>
          <p:cNvPr id="34" name="Geschweifte Klammer rechts 33">
            <a:extLst>
              <a:ext uri="{FF2B5EF4-FFF2-40B4-BE49-F238E27FC236}">
                <a16:creationId xmlns:a16="http://schemas.microsoft.com/office/drawing/2014/main" id="{EF2FA305-33A8-44DD-95E1-E9F58A16B05C}"/>
              </a:ext>
            </a:extLst>
          </p:cNvPr>
          <p:cNvSpPr/>
          <p:nvPr/>
        </p:nvSpPr>
        <p:spPr>
          <a:xfrm rot="5400000">
            <a:off x="2569552" y="4000864"/>
            <a:ext cx="262991" cy="17686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7" name="Textfeld 36">
            <a:extLst>
              <a:ext uri="{FF2B5EF4-FFF2-40B4-BE49-F238E27FC236}">
                <a16:creationId xmlns:a16="http://schemas.microsoft.com/office/drawing/2014/main" id="{CC339F9D-08A5-4A90-872D-38279D4EDE56}"/>
              </a:ext>
            </a:extLst>
          </p:cNvPr>
          <p:cNvSpPr txBox="1"/>
          <p:nvPr/>
        </p:nvSpPr>
        <p:spPr>
          <a:xfrm>
            <a:off x="2388048" y="4964235"/>
            <a:ext cx="986591" cy="369332"/>
          </a:xfrm>
          <a:prstGeom prst="rect">
            <a:avLst/>
          </a:prstGeom>
          <a:noFill/>
        </p:spPr>
        <p:txBody>
          <a:bodyPr wrap="square" rtlCol="0">
            <a:spAutoFit/>
          </a:bodyPr>
          <a:lstStyle/>
          <a:p>
            <a:r>
              <a:rPr lang="de-DE" dirty="0"/>
              <a:t>Input 1</a:t>
            </a:r>
          </a:p>
        </p:txBody>
      </p:sp>
      <p:sp>
        <p:nvSpPr>
          <p:cNvPr id="46" name="Geschweifte Klammer rechts 45">
            <a:extLst>
              <a:ext uri="{FF2B5EF4-FFF2-40B4-BE49-F238E27FC236}">
                <a16:creationId xmlns:a16="http://schemas.microsoft.com/office/drawing/2014/main" id="{A24F3BD7-29A4-4161-8734-99F126CD41C0}"/>
              </a:ext>
            </a:extLst>
          </p:cNvPr>
          <p:cNvSpPr/>
          <p:nvPr/>
        </p:nvSpPr>
        <p:spPr>
          <a:xfrm rot="5400000">
            <a:off x="3779383" y="3184726"/>
            <a:ext cx="270000" cy="425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47" name="Textfeld 46">
            <a:extLst>
              <a:ext uri="{FF2B5EF4-FFF2-40B4-BE49-F238E27FC236}">
                <a16:creationId xmlns:a16="http://schemas.microsoft.com/office/drawing/2014/main" id="{F1A35382-E516-439C-8CA4-1B0B07D514FC}"/>
              </a:ext>
            </a:extLst>
          </p:cNvPr>
          <p:cNvSpPr txBox="1"/>
          <p:nvPr/>
        </p:nvSpPr>
        <p:spPr>
          <a:xfrm>
            <a:off x="3491477" y="5401831"/>
            <a:ext cx="938463" cy="369332"/>
          </a:xfrm>
          <a:prstGeom prst="rect">
            <a:avLst/>
          </a:prstGeom>
          <a:noFill/>
        </p:spPr>
        <p:txBody>
          <a:bodyPr wrap="square" rtlCol="0">
            <a:spAutoFit/>
          </a:bodyPr>
          <a:lstStyle/>
          <a:p>
            <a:r>
              <a:rPr lang="de-DE" dirty="0"/>
              <a:t>Input 2</a:t>
            </a:r>
          </a:p>
        </p:txBody>
      </p:sp>
      <p:sp>
        <p:nvSpPr>
          <p:cNvPr id="40" name="Pfeil: nach rechts 39">
            <a:extLst>
              <a:ext uri="{FF2B5EF4-FFF2-40B4-BE49-F238E27FC236}">
                <a16:creationId xmlns:a16="http://schemas.microsoft.com/office/drawing/2014/main" id="{8EEA7B8A-E3D0-4E3E-A893-AAFC36DD9A66}"/>
              </a:ext>
            </a:extLst>
          </p:cNvPr>
          <p:cNvSpPr/>
          <p:nvPr/>
        </p:nvSpPr>
        <p:spPr>
          <a:xfrm>
            <a:off x="6384989" y="4939736"/>
            <a:ext cx="559251" cy="283847"/>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Textfeld 40">
            <a:extLst>
              <a:ext uri="{FF2B5EF4-FFF2-40B4-BE49-F238E27FC236}">
                <a16:creationId xmlns:a16="http://schemas.microsoft.com/office/drawing/2014/main" id="{03DE6BD3-A3A1-476A-8282-37055FB50F39}"/>
              </a:ext>
            </a:extLst>
          </p:cNvPr>
          <p:cNvSpPr txBox="1"/>
          <p:nvPr/>
        </p:nvSpPr>
        <p:spPr>
          <a:xfrm>
            <a:off x="7153503" y="4663167"/>
            <a:ext cx="1516284" cy="923330"/>
          </a:xfrm>
          <a:prstGeom prst="rect">
            <a:avLst/>
          </a:prstGeom>
          <a:noFill/>
        </p:spPr>
        <p:txBody>
          <a:bodyPr wrap="square" rtlCol="0">
            <a:spAutoFit/>
          </a:bodyPr>
          <a:lstStyle/>
          <a:p>
            <a:r>
              <a:rPr lang="de-DE" dirty="0" err="1"/>
              <a:t>Supervised</a:t>
            </a:r>
            <a:r>
              <a:rPr lang="de-DE" dirty="0"/>
              <a:t> </a:t>
            </a:r>
            <a:r>
              <a:rPr lang="de-DE" dirty="0" err="1"/>
              <a:t>clustering</a:t>
            </a:r>
            <a:r>
              <a:rPr lang="de-DE" dirty="0"/>
              <a:t> </a:t>
            </a:r>
            <a:r>
              <a:rPr lang="de-DE" dirty="0" err="1"/>
              <a:t>algorithm</a:t>
            </a:r>
            <a:endParaRPr lang="de-DE" dirty="0"/>
          </a:p>
        </p:txBody>
      </p:sp>
      <p:pic>
        <p:nvPicPr>
          <p:cNvPr id="52" name="Picture 2" descr="100+ kostenlose Rotes Kreuz &amp; Kreuz Illustrationen - Pixabay">
            <a:extLst>
              <a:ext uri="{FF2B5EF4-FFF2-40B4-BE49-F238E27FC236}">
                <a16:creationId xmlns:a16="http://schemas.microsoft.com/office/drawing/2014/main" id="{38C4E2D7-1856-45BE-94AB-476B12DED9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241170" y="2347956"/>
            <a:ext cx="368067" cy="25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68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720DA6-7CF5-49CC-9EB4-702BF7B37D8C}"/>
              </a:ext>
            </a:extLst>
          </p:cNvPr>
          <p:cNvSpPr>
            <a:spLocks noGrp="1"/>
          </p:cNvSpPr>
          <p:nvPr>
            <p:ph type="title"/>
          </p:nvPr>
        </p:nvSpPr>
        <p:spPr/>
        <p:txBody>
          <a:bodyPr/>
          <a:lstStyle/>
          <a:p>
            <a:r>
              <a:rPr lang="en-GB" noProof="0" dirty="0"/>
              <a:t>Study Question + Clinical Impact</a:t>
            </a:r>
          </a:p>
        </p:txBody>
      </p:sp>
      <p:sp>
        <p:nvSpPr>
          <p:cNvPr id="3" name="Foliennummernplatzhalter 2">
            <a:extLst>
              <a:ext uri="{FF2B5EF4-FFF2-40B4-BE49-F238E27FC236}">
                <a16:creationId xmlns:a16="http://schemas.microsoft.com/office/drawing/2014/main" id="{770C3036-DD2D-48B3-95D0-837308D38ABA}"/>
              </a:ext>
            </a:extLst>
          </p:cNvPr>
          <p:cNvSpPr>
            <a:spLocks noGrp="1"/>
          </p:cNvSpPr>
          <p:nvPr>
            <p:ph type="sldNum" sz="quarter" idx="12"/>
          </p:nvPr>
        </p:nvSpPr>
        <p:spPr/>
        <p:txBody>
          <a:bodyPr/>
          <a:lstStyle/>
          <a:p>
            <a:fld id="{1744B4DD-8F10-491C-BFC2-D4DC64F16D79}" type="slidenum">
              <a:rPr lang="de-DE" smtClean="0"/>
              <a:pPr/>
              <a:t>6</a:t>
            </a:fld>
            <a:r>
              <a:rPr lang="de-DE">
                <a:ea typeface="Verdana"/>
                <a:cs typeface="Verdana"/>
              </a:rPr>
              <a:t>│</a:t>
            </a:r>
            <a:endParaRPr lang="de-DE" dirty="0"/>
          </a:p>
        </p:txBody>
      </p:sp>
      <p:sp>
        <p:nvSpPr>
          <p:cNvPr id="6" name="Rechteck 5">
            <a:extLst>
              <a:ext uri="{FF2B5EF4-FFF2-40B4-BE49-F238E27FC236}">
                <a16:creationId xmlns:a16="http://schemas.microsoft.com/office/drawing/2014/main" id="{75603524-D06F-49AF-A265-59EF01CA355D}"/>
              </a:ext>
            </a:extLst>
          </p:cNvPr>
          <p:cNvSpPr/>
          <p:nvPr/>
        </p:nvSpPr>
        <p:spPr>
          <a:xfrm>
            <a:off x="340306" y="1272764"/>
            <a:ext cx="8075028" cy="369332"/>
          </a:xfrm>
          <a:prstGeom prst="rect">
            <a:avLst/>
          </a:prstGeom>
        </p:spPr>
        <p:txBody>
          <a:bodyPr wrap="square">
            <a:spAutoFit/>
          </a:bodyPr>
          <a:lstStyle/>
          <a:p>
            <a:r>
              <a:rPr lang="en-US" b="1" dirty="0"/>
              <a:t>How to find patients with high risk for TLF?</a:t>
            </a:r>
            <a:endParaRPr lang="de-DE" b="1" dirty="0"/>
          </a:p>
        </p:txBody>
      </p:sp>
      <p:grpSp>
        <p:nvGrpSpPr>
          <p:cNvPr id="13" name="Gruppieren 12">
            <a:extLst>
              <a:ext uri="{FF2B5EF4-FFF2-40B4-BE49-F238E27FC236}">
                <a16:creationId xmlns:a16="http://schemas.microsoft.com/office/drawing/2014/main" id="{9D986344-AFD5-4B81-8211-ABB34B3E0AF8}"/>
              </a:ext>
            </a:extLst>
          </p:cNvPr>
          <p:cNvGrpSpPr/>
          <p:nvPr/>
        </p:nvGrpSpPr>
        <p:grpSpPr>
          <a:xfrm>
            <a:off x="-1140450" y="1939467"/>
            <a:ext cx="10071100" cy="2315282"/>
            <a:chOff x="-1140450" y="2636818"/>
            <a:chExt cx="10071100" cy="2315282"/>
          </a:xfrm>
        </p:grpSpPr>
        <p:grpSp>
          <p:nvGrpSpPr>
            <p:cNvPr id="4" name="Gruppieren 3">
              <a:extLst>
                <a:ext uri="{FF2B5EF4-FFF2-40B4-BE49-F238E27FC236}">
                  <a16:creationId xmlns:a16="http://schemas.microsoft.com/office/drawing/2014/main" id="{FD6DDA22-39EE-44D0-A6E7-B011EEFB64D0}"/>
                </a:ext>
              </a:extLst>
            </p:cNvPr>
            <p:cNvGrpSpPr/>
            <p:nvPr/>
          </p:nvGrpSpPr>
          <p:grpSpPr>
            <a:xfrm>
              <a:off x="-1140450" y="2636818"/>
              <a:ext cx="10071100" cy="2315282"/>
              <a:chOff x="-1140450" y="2636818"/>
              <a:chExt cx="10071100" cy="2315282"/>
            </a:xfrm>
          </p:grpSpPr>
          <p:graphicFrame>
            <p:nvGraphicFramePr>
              <p:cNvPr id="5" name="Diagramm 4">
                <a:extLst>
                  <a:ext uri="{FF2B5EF4-FFF2-40B4-BE49-F238E27FC236}">
                    <a16:creationId xmlns:a16="http://schemas.microsoft.com/office/drawing/2014/main" id="{7650171D-A05F-4927-AC77-8BC8F340950E}"/>
                  </a:ext>
                </a:extLst>
              </p:cNvPr>
              <p:cNvGraphicFramePr/>
              <p:nvPr>
                <p:extLst>
                  <p:ext uri="{D42A27DB-BD31-4B8C-83A1-F6EECF244321}">
                    <p14:modId xmlns:p14="http://schemas.microsoft.com/office/powerpoint/2010/main" val="231297750"/>
                  </p:ext>
                </p:extLst>
              </p:nvPr>
            </p:nvGraphicFramePr>
            <p:xfrm>
              <a:off x="-1140450" y="2678131"/>
              <a:ext cx="7335609" cy="2273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uppieren 6">
                <a:extLst>
                  <a:ext uri="{FF2B5EF4-FFF2-40B4-BE49-F238E27FC236}">
                    <a16:creationId xmlns:a16="http://schemas.microsoft.com/office/drawing/2014/main" id="{1C299681-D42C-4BC2-822A-1CA8366ECF29}"/>
                  </a:ext>
                </a:extLst>
              </p:cNvPr>
              <p:cNvGrpSpPr/>
              <p:nvPr/>
            </p:nvGrpSpPr>
            <p:grpSpPr>
              <a:xfrm>
                <a:off x="4827103" y="2636818"/>
                <a:ext cx="4103547" cy="1082578"/>
                <a:chOff x="3227868" y="277"/>
                <a:chExt cx="4841802" cy="1082578"/>
              </a:xfrm>
              <a:solidFill>
                <a:schemeClr val="accent1">
                  <a:lumMod val="20000"/>
                  <a:lumOff val="80000"/>
                </a:schemeClr>
              </a:solidFill>
            </p:grpSpPr>
            <p:sp>
              <p:nvSpPr>
                <p:cNvPr id="11" name="Pfeil: nach rechts 10">
                  <a:extLst>
                    <a:ext uri="{FF2B5EF4-FFF2-40B4-BE49-F238E27FC236}">
                      <a16:creationId xmlns:a16="http://schemas.microsoft.com/office/drawing/2014/main" id="{B05F6139-6D82-4EE3-89E8-80362A130E50}"/>
                    </a:ext>
                  </a:extLst>
                </p:cNvPr>
                <p:cNvSpPr/>
                <p:nvPr/>
              </p:nvSpPr>
              <p:spPr>
                <a:xfrm>
                  <a:off x="3227868" y="277"/>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Pfeil: nach rechts 4">
                  <a:extLst>
                    <a:ext uri="{FF2B5EF4-FFF2-40B4-BE49-F238E27FC236}">
                      <a16:creationId xmlns:a16="http://schemas.microsoft.com/office/drawing/2014/main" id="{1F50CDA9-E8FC-49BC-855E-5AC53D1583A8}"/>
                    </a:ext>
                  </a:extLst>
                </p:cNvPr>
                <p:cNvSpPr txBox="1"/>
                <p:nvPr/>
              </p:nvSpPr>
              <p:spPr>
                <a:xfrm>
                  <a:off x="3227868" y="135599"/>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ctr" defTabSz="800100">
                    <a:lnSpc>
                      <a:spcPct val="90000"/>
                    </a:lnSpc>
                    <a:spcBef>
                      <a:spcPct val="0"/>
                    </a:spcBef>
                    <a:spcAft>
                      <a:spcPct val="15000"/>
                    </a:spcAft>
                    <a:buNone/>
                  </a:pPr>
                  <a:r>
                    <a:rPr lang="de-DE" sz="1800" kern="1200" dirty="0"/>
                    <a:t>   </a:t>
                  </a:r>
                </a:p>
                <a:p>
                  <a:pPr marL="171450" lvl="1" indent="-171450" algn="ctr" defTabSz="800100">
                    <a:lnSpc>
                      <a:spcPct val="90000"/>
                    </a:lnSpc>
                    <a:spcBef>
                      <a:spcPct val="0"/>
                    </a:spcBef>
                    <a:spcAft>
                      <a:spcPct val="15000"/>
                    </a:spcAft>
                    <a:buNone/>
                  </a:pPr>
                  <a:r>
                    <a:rPr lang="de-DE" sz="1800" kern="1200" dirty="0"/>
                    <a:t>Find </a:t>
                  </a:r>
                  <a:r>
                    <a:rPr lang="de-DE" sz="1800" kern="1200" dirty="0" err="1"/>
                    <a:t>better</a:t>
                  </a:r>
                  <a:r>
                    <a:rPr lang="de-DE" sz="1800" kern="1200" dirty="0"/>
                    <a:t> </a:t>
                  </a:r>
                  <a:r>
                    <a:rPr lang="de-DE" sz="1800" kern="1200" dirty="0" err="1"/>
                    <a:t>fitting</a:t>
                  </a:r>
                  <a:r>
                    <a:rPr lang="de-DE" sz="1800" kern="1200" dirty="0"/>
                    <a:t> </a:t>
                  </a:r>
                  <a:r>
                    <a:rPr lang="de-DE" sz="1800" kern="1200" dirty="0" err="1"/>
                    <a:t>therapy</a:t>
                  </a:r>
                  <a:endParaRPr lang="de-DE" sz="1800" kern="1200" dirty="0"/>
                </a:p>
              </p:txBody>
            </p:sp>
          </p:grpSp>
          <p:grpSp>
            <p:nvGrpSpPr>
              <p:cNvPr id="8" name="Gruppieren 7">
                <a:extLst>
                  <a:ext uri="{FF2B5EF4-FFF2-40B4-BE49-F238E27FC236}">
                    <a16:creationId xmlns:a16="http://schemas.microsoft.com/office/drawing/2014/main" id="{0D9FD9BF-FB17-4DC9-BE3A-DF0E3576D8CA}"/>
                  </a:ext>
                </a:extLst>
              </p:cNvPr>
              <p:cNvGrpSpPr/>
              <p:nvPr/>
            </p:nvGrpSpPr>
            <p:grpSpPr>
              <a:xfrm>
                <a:off x="4827103" y="3802304"/>
                <a:ext cx="4103547" cy="1082578"/>
                <a:chOff x="3227868" y="1191113"/>
                <a:chExt cx="4841802" cy="1082578"/>
              </a:xfrm>
              <a:solidFill>
                <a:schemeClr val="accent1">
                  <a:lumMod val="20000"/>
                  <a:lumOff val="80000"/>
                </a:schemeClr>
              </a:solidFill>
            </p:grpSpPr>
            <p:sp>
              <p:nvSpPr>
                <p:cNvPr id="9" name="Pfeil: nach rechts 8">
                  <a:extLst>
                    <a:ext uri="{FF2B5EF4-FFF2-40B4-BE49-F238E27FC236}">
                      <a16:creationId xmlns:a16="http://schemas.microsoft.com/office/drawing/2014/main" id="{F694F407-D155-4565-B094-FF3DFF433989}"/>
                    </a:ext>
                  </a:extLst>
                </p:cNvPr>
                <p:cNvSpPr/>
                <p:nvPr/>
              </p:nvSpPr>
              <p:spPr>
                <a:xfrm>
                  <a:off x="3227868" y="1191113"/>
                  <a:ext cx="4841802" cy="1082578"/>
                </a:xfrm>
                <a:prstGeom prst="rightArrow">
                  <a:avLst>
                    <a:gd name="adj1" fmla="val 75000"/>
                    <a:gd name="adj2" fmla="val 50000"/>
                  </a:avLst>
                </a:prstGeom>
                <a:grp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Pfeil: nach rechts 6">
                  <a:extLst>
                    <a:ext uri="{FF2B5EF4-FFF2-40B4-BE49-F238E27FC236}">
                      <a16:creationId xmlns:a16="http://schemas.microsoft.com/office/drawing/2014/main" id="{6BA87EBB-7895-4DB8-AD57-D8151EC451DA}"/>
                    </a:ext>
                  </a:extLst>
                </p:cNvPr>
                <p:cNvSpPr txBox="1"/>
                <p:nvPr/>
              </p:nvSpPr>
              <p:spPr>
                <a:xfrm>
                  <a:off x="3227868" y="1326435"/>
                  <a:ext cx="4435835" cy="81193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None/>
                  </a:pPr>
                  <a:r>
                    <a:rPr lang="de-DE" sz="1800" kern="1200" dirty="0"/>
                    <a:t>   </a:t>
                  </a:r>
                  <a:r>
                    <a:rPr lang="de-DE" sz="1800" kern="1200" dirty="0" err="1"/>
                    <a:t>Make</a:t>
                  </a:r>
                  <a:r>
                    <a:rPr lang="de-DE" sz="1800" kern="1200" dirty="0"/>
                    <a:t> </a:t>
                  </a:r>
                  <a:r>
                    <a:rPr lang="de-DE" sz="1800" kern="1200" dirty="0" err="1"/>
                    <a:t>appropiate</a:t>
                  </a:r>
                  <a:r>
                    <a:rPr lang="de-DE" sz="1800" kern="1200" dirty="0"/>
                    <a:t> </a:t>
                  </a:r>
                  <a:r>
                    <a:rPr lang="de-DE" sz="1800" kern="1200" dirty="0" err="1"/>
                    <a:t>actions</a:t>
                  </a:r>
                  <a:r>
                    <a:rPr lang="de-DE" sz="1800" kern="1200" dirty="0"/>
                    <a:t> </a:t>
                  </a:r>
                  <a:r>
                    <a:rPr lang="de-DE" sz="1800" kern="1200" dirty="0" err="1"/>
                    <a:t>earlier</a:t>
                  </a:r>
                  <a:endParaRPr lang="de-DE" sz="1800" kern="1200" dirty="0"/>
                </a:p>
                <a:p>
                  <a:pPr marL="171450" lvl="1" indent="-171450" algn="l" defTabSz="800100">
                    <a:lnSpc>
                      <a:spcPct val="90000"/>
                    </a:lnSpc>
                    <a:spcBef>
                      <a:spcPct val="0"/>
                    </a:spcBef>
                    <a:spcAft>
                      <a:spcPct val="15000"/>
                    </a:spcAft>
                    <a:buNone/>
                  </a:pPr>
                  <a:r>
                    <a:rPr lang="de-DE" sz="1800" kern="1200" dirty="0">
                      <a:sym typeface="Wingdings" panose="05000000000000000000" pitchFamily="2" charset="2"/>
                    </a:rPr>
                    <a:t>    </a:t>
                  </a:r>
                  <a:r>
                    <a:rPr lang="de-DE" sz="1800" kern="1200" dirty="0" err="1"/>
                    <a:t>redurce</a:t>
                  </a:r>
                  <a:r>
                    <a:rPr lang="de-DE" sz="1800" kern="1200" dirty="0"/>
                    <a:t> </a:t>
                  </a:r>
                  <a:r>
                    <a:rPr lang="de-DE" sz="1800" kern="1200" dirty="0" err="1"/>
                    <a:t>number</a:t>
                  </a:r>
                  <a:r>
                    <a:rPr lang="de-DE" sz="1800" kern="1200" dirty="0"/>
                    <a:t> of adverse </a:t>
                  </a:r>
                  <a:r>
                    <a:rPr lang="de-DE" sz="1800" kern="1200" dirty="0" err="1"/>
                    <a:t>outcomes</a:t>
                  </a:r>
                  <a:r>
                    <a:rPr lang="de-DE" sz="1800" kern="1200" dirty="0"/>
                    <a:t> (e.g. TLF)</a:t>
                  </a:r>
                </a:p>
              </p:txBody>
            </p:sp>
          </p:grpSp>
        </p:grpSp>
        <p:pic>
          <p:nvPicPr>
            <p:cNvPr id="17" name="Grafik 16">
              <a:extLst>
                <a:ext uri="{FF2B5EF4-FFF2-40B4-BE49-F238E27FC236}">
                  <a16:creationId xmlns:a16="http://schemas.microsoft.com/office/drawing/2014/main" id="{22E18C09-057B-497D-8FAD-5D137AD0A80C}"/>
                </a:ext>
              </a:extLst>
            </p:cNvPr>
            <p:cNvPicPr>
              <a:picLocks noChangeAspect="1"/>
            </p:cNvPicPr>
            <p:nvPr/>
          </p:nvPicPr>
          <p:blipFill>
            <a:blip r:embed="rId8"/>
            <a:stretch>
              <a:fillRect/>
            </a:stretch>
          </p:blipFill>
          <p:spPr>
            <a:xfrm>
              <a:off x="3776523" y="4211052"/>
              <a:ext cx="274799" cy="347316"/>
            </a:xfrm>
            <a:prstGeom prst="rect">
              <a:avLst/>
            </a:prstGeom>
          </p:spPr>
        </p:pic>
        <p:pic>
          <p:nvPicPr>
            <p:cNvPr id="18" name="Grafik 17">
              <a:extLst>
                <a:ext uri="{FF2B5EF4-FFF2-40B4-BE49-F238E27FC236}">
                  <a16:creationId xmlns:a16="http://schemas.microsoft.com/office/drawing/2014/main" id="{B3232003-82DB-4571-AA7F-F842440221E8}"/>
                </a:ext>
              </a:extLst>
            </p:cNvPr>
            <p:cNvPicPr>
              <a:picLocks noChangeAspect="1"/>
            </p:cNvPicPr>
            <p:nvPr/>
          </p:nvPicPr>
          <p:blipFill>
            <a:blip r:embed="rId8"/>
            <a:stretch>
              <a:fillRect/>
            </a:stretch>
          </p:blipFill>
          <p:spPr>
            <a:xfrm>
              <a:off x="3776522" y="3040476"/>
              <a:ext cx="274799" cy="347316"/>
            </a:xfrm>
            <a:prstGeom prst="rect">
              <a:avLst/>
            </a:prstGeom>
          </p:spPr>
        </p:pic>
      </p:grpSp>
      <p:sp>
        <p:nvSpPr>
          <p:cNvPr id="16" name="Rechteck 15">
            <a:extLst>
              <a:ext uri="{FF2B5EF4-FFF2-40B4-BE49-F238E27FC236}">
                <a16:creationId xmlns:a16="http://schemas.microsoft.com/office/drawing/2014/main" id="{14A34811-7AC4-48C3-9C5E-5A7BEAA42EA1}"/>
              </a:ext>
            </a:extLst>
          </p:cNvPr>
          <p:cNvSpPr/>
          <p:nvPr/>
        </p:nvSpPr>
        <p:spPr>
          <a:xfrm>
            <a:off x="250825" y="4506137"/>
            <a:ext cx="8075028" cy="646331"/>
          </a:xfrm>
          <a:prstGeom prst="rect">
            <a:avLst/>
          </a:prstGeom>
        </p:spPr>
        <p:txBody>
          <a:bodyPr wrap="square">
            <a:spAutoFit/>
          </a:bodyPr>
          <a:lstStyle/>
          <a:p>
            <a:r>
              <a:rPr lang="en-US" b="1" dirty="0"/>
              <a:t>Supervised classification methods </a:t>
            </a:r>
            <a:r>
              <a:rPr lang="en-US" dirty="0"/>
              <a:t>and </a:t>
            </a:r>
            <a:r>
              <a:rPr lang="en-US" b="1" dirty="0"/>
              <a:t>“time to event” prediction </a:t>
            </a:r>
            <a:r>
              <a:rPr lang="en-US" dirty="0"/>
              <a:t>(Survival Analysis)</a:t>
            </a:r>
            <a:r>
              <a:rPr lang="en-US" b="1" dirty="0"/>
              <a:t> </a:t>
            </a:r>
            <a:endParaRPr lang="de-DE" b="1" dirty="0"/>
          </a:p>
        </p:txBody>
      </p:sp>
    </p:spTree>
    <p:extLst>
      <p:ext uri="{BB962C8B-B14F-4D97-AF65-F5344CB8AC3E}">
        <p14:creationId xmlns:p14="http://schemas.microsoft.com/office/powerpoint/2010/main" val="217689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9E1B82-F424-4058-81D4-6E67097F31E7}"/>
              </a:ext>
            </a:extLst>
          </p:cNvPr>
          <p:cNvSpPr>
            <a:spLocks noGrp="1"/>
          </p:cNvSpPr>
          <p:nvPr>
            <p:ph type="title"/>
          </p:nvPr>
        </p:nvSpPr>
        <p:spPr/>
        <p:txBody>
          <a:bodyPr/>
          <a:lstStyle/>
          <a:p>
            <a:r>
              <a:rPr lang="en-GB" noProof="0" dirty="0"/>
              <a:t>Future Work</a:t>
            </a:r>
          </a:p>
        </p:txBody>
      </p:sp>
      <p:sp>
        <p:nvSpPr>
          <p:cNvPr id="3" name="Foliennummernplatzhalter 2"/>
          <p:cNvSpPr>
            <a:spLocks noGrp="1"/>
          </p:cNvSpPr>
          <p:nvPr>
            <p:ph type="sldNum" sz="quarter" idx="12"/>
          </p:nvPr>
        </p:nvSpPr>
        <p:spPr/>
        <p:txBody>
          <a:bodyPr/>
          <a:lstStyle/>
          <a:p>
            <a:fld id="{1744B4DD-8F10-491C-BFC2-D4DC64F16D79}" type="slidenum">
              <a:rPr lang="de-DE" smtClean="0"/>
              <a:pPr/>
              <a:t>7</a:t>
            </a:fld>
            <a:r>
              <a:rPr lang="de-DE">
                <a:ea typeface="Verdana"/>
                <a:cs typeface="Verdana"/>
              </a:rPr>
              <a:t>│</a:t>
            </a:r>
            <a:endParaRPr lang="de-DE" dirty="0"/>
          </a:p>
        </p:txBody>
      </p:sp>
      <p:sp>
        <p:nvSpPr>
          <p:cNvPr id="6" name="Textplatzhalter 5">
            <a:extLst>
              <a:ext uri="{FF2B5EF4-FFF2-40B4-BE49-F238E27FC236}">
                <a16:creationId xmlns:a16="http://schemas.microsoft.com/office/drawing/2014/main" id="{40C486E9-3BBB-4E4B-8752-3A302B9AADB5}"/>
              </a:ext>
            </a:extLst>
          </p:cNvPr>
          <p:cNvSpPr>
            <a:spLocks noGrp="1"/>
          </p:cNvSpPr>
          <p:nvPr>
            <p:ph type="body" sz="quarter" idx="15"/>
          </p:nvPr>
        </p:nvSpPr>
        <p:spPr>
          <a:xfrm>
            <a:off x="195991" y="1855000"/>
            <a:ext cx="4266345" cy="4378325"/>
          </a:xfrm>
        </p:spPr>
        <p:txBody>
          <a:bodyPr/>
          <a:lstStyle/>
          <a:p>
            <a:r>
              <a:rPr lang="de-DE" sz="1800" dirty="0">
                <a:latin typeface="+mn-lt"/>
              </a:rPr>
              <a:t>Feature </a:t>
            </a:r>
            <a:r>
              <a:rPr lang="de-DE" sz="1800" dirty="0" err="1">
                <a:latin typeface="+mn-lt"/>
              </a:rPr>
              <a:t>Selection</a:t>
            </a:r>
            <a:endParaRPr lang="de-DE" sz="1800" dirty="0">
              <a:latin typeface="+mn-lt"/>
            </a:endParaRPr>
          </a:p>
          <a:p>
            <a:r>
              <a:rPr lang="de-DE" sz="1800" dirty="0">
                <a:latin typeface="+mn-lt"/>
              </a:rPr>
              <a:t>Feature </a:t>
            </a:r>
            <a:r>
              <a:rPr lang="de-DE" sz="1800" dirty="0" err="1">
                <a:latin typeface="+mn-lt"/>
              </a:rPr>
              <a:t>Scaling</a:t>
            </a:r>
            <a:endParaRPr lang="de-DE" sz="1800" dirty="0">
              <a:latin typeface="+mn-lt"/>
            </a:endParaRPr>
          </a:p>
          <a:p>
            <a:pPr lvl="1"/>
            <a:r>
              <a:rPr lang="en-GB" sz="1600" dirty="0" err="1">
                <a:latin typeface="+mn-lt"/>
              </a:rPr>
              <a:t>MinMaxScaler</a:t>
            </a:r>
            <a:endParaRPr lang="en-GB" sz="1600" dirty="0">
              <a:latin typeface="+mn-lt"/>
            </a:endParaRPr>
          </a:p>
          <a:p>
            <a:pPr lvl="1"/>
            <a:r>
              <a:rPr lang="en-GB" sz="1600" dirty="0" err="1">
                <a:latin typeface="+mn-lt"/>
              </a:rPr>
              <a:t>RobustScaler</a:t>
            </a:r>
            <a:endParaRPr lang="en-GB" sz="1600" dirty="0">
              <a:latin typeface="+mn-lt"/>
            </a:endParaRPr>
          </a:p>
          <a:p>
            <a:pPr lvl="1"/>
            <a:r>
              <a:rPr lang="en-GB" sz="1600" dirty="0">
                <a:latin typeface="+mn-lt"/>
              </a:rPr>
              <a:t>Quantile Transformer</a:t>
            </a:r>
          </a:p>
          <a:p>
            <a:r>
              <a:rPr lang="de-DE" sz="1800" dirty="0" err="1">
                <a:latin typeface="+mn-lt"/>
              </a:rPr>
              <a:t>Classifiers</a:t>
            </a:r>
            <a:r>
              <a:rPr lang="de-DE" sz="1800" dirty="0">
                <a:latin typeface="+mn-lt"/>
              </a:rPr>
              <a:t> + Hyperparameter </a:t>
            </a:r>
            <a:r>
              <a:rPr lang="de-DE" sz="1800" dirty="0" err="1">
                <a:latin typeface="+mn-lt"/>
              </a:rPr>
              <a:t>Optimization</a:t>
            </a:r>
            <a:endParaRPr lang="de-DE" sz="1800" dirty="0">
              <a:latin typeface="+mn-lt"/>
            </a:endParaRPr>
          </a:p>
          <a:p>
            <a:pPr lvl="1"/>
            <a:r>
              <a:rPr lang="de-DE" sz="1600" dirty="0">
                <a:latin typeface="+mn-lt"/>
              </a:rPr>
              <a:t>K-</a:t>
            </a:r>
            <a:r>
              <a:rPr lang="de-DE" sz="1600" dirty="0" err="1">
                <a:latin typeface="+mn-lt"/>
              </a:rPr>
              <a:t>Nearest</a:t>
            </a:r>
            <a:r>
              <a:rPr lang="de-DE" sz="1600" dirty="0">
                <a:latin typeface="+mn-lt"/>
              </a:rPr>
              <a:t> </a:t>
            </a:r>
            <a:r>
              <a:rPr lang="de-DE" sz="1600" dirty="0" err="1">
                <a:latin typeface="+mn-lt"/>
              </a:rPr>
              <a:t>Neighbors</a:t>
            </a:r>
            <a:endParaRPr lang="de-DE" sz="1600" dirty="0">
              <a:latin typeface="+mn-lt"/>
            </a:endParaRPr>
          </a:p>
          <a:p>
            <a:pPr lvl="1"/>
            <a:r>
              <a:rPr lang="de-DE" sz="1600" dirty="0">
                <a:latin typeface="+mn-lt"/>
              </a:rPr>
              <a:t>Random Forest</a:t>
            </a:r>
          </a:p>
          <a:p>
            <a:pPr lvl="1"/>
            <a:r>
              <a:rPr lang="de-DE" sz="1600" dirty="0">
                <a:latin typeface="+mn-lt"/>
              </a:rPr>
              <a:t>Support Vector </a:t>
            </a:r>
            <a:r>
              <a:rPr lang="de-DE" sz="1600" dirty="0" err="1">
                <a:latin typeface="+mn-lt"/>
              </a:rPr>
              <a:t>Machine</a:t>
            </a:r>
            <a:endParaRPr lang="de-DE" sz="1600" dirty="0">
              <a:latin typeface="+mn-lt"/>
            </a:endParaRPr>
          </a:p>
          <a:p>
            <a:pPr lvl="1"/>
            <a:r>
              <a:rPr lang="de-DE" sz="1600" dirty="0" err="1">
                <a:latin typeface="+mn-lt"/>
              </a:rPr>
              <a:t>Gaussian</a:t>
            </a:r>
            <a:r>
              <a:rPr lang="de-DE" sz="1600" dirty="0">
                <a:latin typeface="+mn-lt"/>
              </a:rPr>
              <a:t> </a:t>
            </a:r>
            <a:r>
              <a:rPr lang="de-DE" sz="1600" dirty="0" err="1">
                <a:latin typeface="+mn-lt"/>
              </a:rPr>
              <a:t>Process</a:t>
            </a:r>
            <a:endParaRPr lang="de-DE" sz="1600" dirty="0">
              <a:latin typeface="+mn-lt"/>
            </a:endParaRPr>
          </a:p>
          <a:p>
            <a:r>
              <a:rPr lang="de-DE" sz="1800" dirty="0" err="1">
                <a:latin typeface="+mn-lt"/>
              </a:rPr>
              <a:t>Imbalanced</a:t>
            </a:r>
            <a:r>
              <a:rPr lang="de-DE" sz="1800" dirty="0">
                <a:latin typeface="+mn-lt"/>
              </a:rPr>
              <a:t> Data</a:t>
            </a:r>
          </a:p>
          <a:p>
            <a:pPr lvl="1"/>
            <a:r>
              <a:rPr lang="de-DE" sz="1600" dirty="0" err="1">
                <a:latin typeface="+mn-lt"/>
              </a:rPr>
              <a:t>Under</a:t>
            </a:r>
            <a:r>
              <a:rPr lang="de-DE" sz="1600" dirty="0">
                <a:latin typeface="+mn-lt"/>
              </a:rPr>
              <a:t>-/ </a:t>
            </a:r>
            <a:r>
              <a:rPr lang="de-DE" sz="1600" dirty="0" err="1">
                <a:latin typeface="+mn-lt"/>
              </a:rPr>
              <a:t>Oversampling</a:t>
            </a:r>
            <a:endParaRPr lang="de-DE" sz="1600" dirty="0">
              <a:latin typeface="+mn-lt"/>
            </a:endParaRPr>
          </a:p>
          <a:p>
            <a:pPr lvl="1"/>
            <a:r>
              <a:rPr lang="de-DE" sz="1600" dirty="0">
                <a:latin typeface="+mn-lt"/>
              </a:rPr>
              <a:t>Generating </a:t>
            </a:r>
            <a:r>
              <a:rPr lang="de-DE" sz="1600" dirty="0" err="1">
                <a:latin typeface="+mn-lt"/>
              </a:rPr>
              <a:t>Synthetic</a:t>
            </a:r>
            <a:r>
              <a:rPr lang="de-DE" sz="1600" dirty="0">
                <a:latin typeface="+mn-lt"/>
              </a:rPr>
              <a:t> Data</a:t>
            </a:r>
          </a:p>
          <a:p>
            <a:pPr lvl="1">
              <a:buFont typeface="Arial" panose="020B0604020202020204" pitchFamily="34" charset="0"/>
              <a:buChar char="•"/>
            </a:pPr>
            <a:endParaRPr lang="de-DE" sz="1600" dirty="0">
              <a:latin typeface="+mn-lt"/>
            </a:endParaRPr>
          </a:p>
          <a:p>
            <a:pPr lvl="1"/>
            <a:endParaRPr lang="de-DE" sz="1800" dirty="0">
              <a:latin typeface="+mn-lt"/>
            </a:endParaRPr>
          </a:p>
          <a:p>
            <a:endParaRPr lang="de-DE" sz="1800" dirty="0">
              <a:latin typeface="+mn-lt"/>
            </a:endParaRPr>
          </a:p>
          <a:p>
            <a:pPr marL="179388" lvl="1" indent="0">
              <a:buNone/>
            </a:pPr>
            <a:endParaRPr lang="en-GB" sz="1600" dirty="0">
              <a:latin typeface="+mn-lt"/>
            </a:endParaRPr>
          </a:p>
          <a:p>
            <a:pPr marL="179388" lvl="1" indent="0">
              <a:buNone/>
            </a:pPr>
            <a:endParaRPr lang="en-GB" sz="1600" dirty="0">
              <a:latin typeface="+mn-lt"/>
            </a:endParaRPr>
          </a:p>
          <a:p>
            <a:pPr lvl="1">
              <a:buFont typeface="Arial" panose="020B0604020202020204" pitchFamily="34" charset="0"/>
              <a:buChar char="•"/>
            </a:pPr>
            <a:endParaRPr lang="en-GB" sz="1600" dirty="0">
              <a:latin typeface="+mn-lt"/>
            </a:endParaRPr>
          </a:p>
          <a:p>
            <a:pPr lvl="1">
              <a:buFont typeface="Arial" panose="020B0604020202020204" pitchFamily="34" charset="0"/>
              <a:buChar char="•"/>
            </a:pPr>
            <a:endParaRPr lang="en-GB" sz="1800" dirty="0">
              <a:latin typeface="+mn-lt"/>
            </a:endParaRPr>
          </a:p>
        </p:txBody>
      </p:sp>
      <p:sp>
        <p:nvSpPr>
          <p:cNvPr id="7" name="Textplatzhalter 6">
            <a:extLst>
              <a:ext uri="{FF2B5EF4-FFF2-40B4-BE49-F238E27FC236}">
                <a16:creationId xmlns:a16="http://schemas.microsoft.com/office/drawing/2014/main" id="{1531A1D1-207A-4ED3-AA1A-D09FBC9BEE23}"/>
              </a:ext>
            </a:extLst>
          </p:cNvPr>
          <p:cNvSpPr>
            <a:spLocks noGrp="1"/>
          </p:cNvSpPr>
          <p:nvPr>
            <p:ph type="body" sz="quarter" idx="16"/>
          </p:nvPr>
        </p:nvSpPr>
        <p:spPr>
          <a:xfrm>
            <a:off x="4517169" y="1844001"/>
            <a:ext cx="4211511" cy="4378325"/>
          </a:xfrm>
        </p:spPr>
        <p:txBody>
          <a:bodyPr/>
          <a:lstStyle/>
          <a:p>
            <a:r>
              <a:rPr lang="de-DE" sz="1800" dirty="0" err="1">
                <a:latin typeface="+mn-lt"/>
              </a:rPr>
              <a:t>Explore</a:t>
            </a:r>
            <a:r>
              <a:rPr lang="de-DE" sz="1800" dirty="0">
                <a:latin typeface="+mn-lt"/>
              </a:rPr>
              <a:t> Data</a:t>
            </a:r>
          </a:p>
          <a:p>
            <a:pPr lvl="1"/>
            <a:r>
              <a:rPr lang="de-DE" sz="1600" dirty="0">
                <a:latin typeface="+mn-lt"/>
              </a:rPr>
              <a:t>Nelson-Aalen </a:t>
            </a:r>
            <a:r>
              <a:rPr lang="de-DE" sz="1600" dirty="0" err="1">
                <a:latin typeface="+mn-lt"/>
              </a:rPr>
              <a:t>Cumulative</a:t>
            </a:r>
            <a:r>
              <a:rPr lang="de-DE" sz="1600" dirty="0">
                <a:latin typeface="+mn-lt"/>
              </a:rPr>
              <a:t> Hazard </a:t>
            </a:r>
            <a:r>
              <a:rPr lang="de-DE" sz="1600" dirty="0" err="1">
                <a:latin typeface="+mn-lt"/>
              </a:rPr>
              <a:t>estimate</a:t>
            </a:r>
            <a:r>
              <a:rPr lang="de-DE" sz="1600" dirty="0">
                <a:latin typeface="+mn-lt"/>
              </a:rPr>
              <a:t> </a:t>
            </a:r>
            <a:r>
              <a:rPr lang="de-DE" sz="1600" dirty="0" err="1">
                <a:latin typeface="+mn-lt"/>
              </a:rPr>
              <a:t>as</a:t>
            </a:r>
            <a:r>
              <a:rPr lang="de-DE" sz="1600" dirty="0">
                <a:latin typeface="+mn-lt"/>
              </a:rPr>
              <a:t> </a:t>
            </a:r>
            <a:r>
              <a:rPr lang="de-DE" sz="1600" dirty="0" err="1">
                <a:latin typeface="+mn-lt"/>
              </a:rPr>
              <a:t>failure</a:t>
            </a:r>
            <a:r>
              <a:rPr lang="de-DE" sz="1600" dirty="0">
                <a:latin typeface="+mn-lt"/>
              </a:rPr>
              <a:t> rate</a:t>
            </a:r>
          </a:p>
          <a:p>
            <a:pPr lvl="1"/>
            <a:r>
              <a:rPr lang="de-DE" sz="1600" dirty="0">
                <a:latin typeface="+mn-lt"/>
              </a:rPr>
              <a:t>KM with different </a:t>
            </a:r>
            <a:r>
              <a:rPr lang="de-DE" sz="1600" dirty="0" err="1">
                <a:latin typeface="+mn-lt"/>
              </a:rPr>
              <a:t>values</a:t>
            </a:r>
            <a:r>
              <a:rPr lang="de-DE" sz="1600" dirty="0">
                <a:latin typeface="+mn-lt"/>
              </a:rPr>
              <a:t> </a:t>
            </a:r>
            <a:r>
              <a:rPr lang="de-DE" sz="1600" dirty="0">
                <a:latin typeface="+mn-lt"/>
                <a:sym typeface="Wingdings" panose="05000000000000000000" pitchFamily="2" charset="2"/>
              </a:rPr>
              <a:t> </a:t>
            </a:r>
            <a:r>
              <a:rPr lang="en-GB" sz="1600" dirty="0">
                <a:latin typeface="+mn-lt"/>
              </a:rPr>
              <a:t>distinctions on failure in the patients</a:t>
            </a:r>
          </a:p>
          <a:p>
            <a:r>
              <a:rPr lang="en-GB" sz="1600" dirty="0">
                <a:latin typeface="+mn-lt"/>
              </a:rPr>
              <a:t>Evaluation Metrics</a:t>
            </a:r>
          </a:p>
          <a:p>
            <a:pPr lvl="1"/>
            <a:r>
              <a:rPr lang="en-GB" sz="1600" dirty="0">
                <a:latin typeface="+mn-lt"/>
              </a:rPr>
              <a:t>C-index</a:t>
            </a:r>
          </a:p>
          <a:p>
            <a:pPr lvl="1"/>
            <a:r>
              <a:rPr lang="en-GB" sz="1600" dirty="0">
                <a:latin typeface="+mn-lt"/>
              </a:rPr>
              <a:t>Brier Score</a:t>
            </a:r>
          </a:p>
          <a:p>
            <a:r>
              <a:rPr lang="en-GB" sz="1600" dirty="0">
                <a:latin typeface="+mn-lt"/>
              </a:rPr>
              <a:t>Models</a:t>
            </a:r>
          </a:p>
          <a:p>
            <a:pPr lvl="1"/>
            <a:r>
              <a:rPr lang="en-GB" sz="1600" dirty="0">
                <a:latin typeface="+mn-lt"/>
              </a:rPr>
              <a:t>Cox Model</a:t>
            </a:r>
          </a:p>
        </p:txBody>
      </p:sp>
      <p:sp>
        <p:nvSpPr>
          <p:cNvPr id="9" name="Textfeld 8">
            <a:extLst>
              <a:ext uri="{FF2B5EF4-FFF2-40B4-BE49-F238E27FC236}">
                <a16:creationId xmlns:a16="http://schemas.microsoft.com/office/drawing/2014/main" id="{615AC4E2-BE0C-4696-A40F-DA369252BA1E}"/>
              </a:ext>
            </a:extLst>
          </p:cNvPr>
          <p:cNvSpPr txBox="1"/>
          <p:nvPr/>
        </p:nvSpPr>
        <p:spPr>
          <a:xfrm>
            <a:off x="250825" y="1146157"/>
            <a:ext cx="4266344" cy="707886"/>
          </a:xfrm>
          <a:prstGeom prst="rect">
            <a:avLst/>
          </a:prstGeom>
          <a:noFill/>
        </p:spPr>
        <p:txBody>
          <a:bodyPr wrap="square" rtlCol="0">
            <a:spAutoFit/>
          </a:bodyPr>
          <a:lstStyle/>
          <a:p>
            <a:r>
              <a:rPr lang="de-DE" sz="2000" b="1" dirty="0" err="1">
                <a:latin typeface="+mj-lt"/>
              </a:rPr>
              <a:t>Supervised</a:t>
            </a:r>
            <a:r>
              <a:rPr lang="de-DE" sz="2000" b="1" dirty="0">
                <a:latin typeface="+mj-lt"/>
              </a:rPr>
              <a:t> Classification </a:t>
            </a:r>
          </a:p>
          <a:p>
            <a:r>
              <a:rPr lang="de-DE" sz="2000" dirty="0">
                <a:latin typeface="+mj-lt"/>
              </a:rPr>
              <a:t>(</a:t>
            </a:r>
            <a:r>
              <a:rPr lang="de-DE" sz="2000" dirty="0" err="1">
                <a:latin typeface="+mj-lt"/>
              </a:rPr>
              <a:t>main</a:t>
            </a:r>
            <a:r>
              <a:rPr lang="de-DE" sz="2000" dirty="0">
                <a:latin typeface="+mj-lt"/>
              </a:rPr>
              <a:t> </a:t>
            </a:r>
            <a:r>
              <a:rPr lang="de-DE" sz="2000" dirty="0" err="1">
                <a:latin typeface="+mj-lt"/>
              </a:rPr>
              <a:t>focus</a:t>
            </a:r>
            <a:r>
              <a:rPr lang="de-DE" sz="2000" dirty="0">
                <a:latin typeface="+mj-lt"/>
              </a:rPr>
              <a:t>)</a:t>
            </a:r>
            <a:endParaRPr lang="en-GB" sz="2000" dirty="0">
              <a:latin typeface="+mj-lt"/>
            </a:endParaRPr>
          </a:p>
        </p:txBody>
      </p:sp>
      <p:sp>
        <p:nvSpPr>
          <p:cNvPr id="10" name="Textfeld 9">
            <a:extLst>
              <a:ext uri="{FF2B5EF4-FFF2-40B4-BE49-F238E27FC236}">
                <a16:creationId xmlns:a16="http://schemas.microsoft.com/office/drawing/2014/main" id="{612FEDD5-9E54-4F02-8DE8-864CDDD98F09}"/>
              </a:ext>
            </a:extLst>
          </p:cNvPr>
          <p:cNvSpPr txBox="1"/>
          <p:nvPr/>
        </p:nvSpPr>
        <p:spPr>
          <a:xfrm>
            <a:off x="4517169" y="1146157"/>
            <a:ext cx="4266344" cy="400110"/>
          </a:xfrm>
          <a:prstGeom prst="rect">
            <a:avLst/>
          </a:prstGeom>
          <a:noFill/>
        </p:spPr>
        <p:txBody>
          <a:bodyPr wrap="square" rtlCol="0">
            <a:spAutoFit/>
          </a:bodyPr>
          <a:lstStyle/>
          <a:p>
            <a:r>
              <a:rPr lang="de-DE" sz="2000" b="1" dirty="0"/>
              <a:t>Time-to-Event Analysis</a:t>
            </a:r>
            <a:endParaRPr lang="en-GB" sz="2000" b="1" dirty="0"/>
          </a:p>
        </p:txBody>
      </p:sp>
    </p:spTree>
    <p:extLst>
      <p:ext uri="{BB962C8B-B14F-4D97-AF65-F5344CB8AC3E}">
        <p14:creationId xmlns:p14="http://schemas.microsoft.com/office/powerpoint/2010/main" val="100217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elmholtzZentrum münchen">
  <a:themeElements>
    <a:clrScheme name="HMGU Farben">
      <a:dk1>
        <a:srgbClr val="333333"/>
      </a:dk1>
      <a:lt1>
        <a:sysClr val="window" lastClr="FFFFFF"/>
      </a:lt1>
      <a:dk2>
        <a:srgbClr val="E4003A"/>
      </a:dk2>
      <a:lt2>
        <a:srgbClr val="E9E9E9"/>
      </a:lt2>
      <a:accent1>
        <a:srgbClr val="BEBEBE"/>
      </a:accent1>
      <a:accent2>
        <a:srgbClr val="999999"/>
      </a:accent2>
      <a:accent3>
        <a:srgbClr val="333333"/>
      </a:accent3>
      <a:accent4>
        <a:srgbClr val="045799"/>
      </a:accent4>
      <a:accent5>
        <a:srgbClr val="34A0FA"/>
      </a:accent5>
      <a:accent6>
        <a:srgbClr val="E2C8D6"/>
      </a:accent6>
      <a:hlink>
        <a:srgbClr val="E4003A"/>
      </a:hlink>
      <a:folHlink>
        <a:srgbClr val="F36389"/>
      </a:folHlink>
    </a:clrScheme>
    <a:fontScheme name="Helvetica">
      <a:majorFont>
        <a:latin typeface="Helvetica"/>
        <a:ea typeface=""/>
        <a:cs typeface=""/>
      </a:majorFont>
      <a:minorFont>
        <a:latin typeface="Helvetic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Bildschirmpräsentation (4:3)</PresentationFormat>
  <Paragraphs>159</Paragraphs>
  <Slides>7</Slides>
  <Notes>7</Notes>
  <HiddenSlides>1</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7</vt:i4>
      </vt:variant>
    </vt:vector>
  </HeadingPairs>
  <TitlesOfParts>
    <vt:vector size="13" baseType="lpstr">
      <vt:lpstr>Arial</vt:lpstr>
      <vt:lpstr>Calibri</vt:lpstr>
      <vt:lpstr>Helvetica</vt:lpstr>
      <vt:lpstr>Symbol</vt:lpstr>
      <vt:lpstr>HelmholtzZentrum münchen</vt:lpstr>
      <vt:lpstr>think-cell Folie</vt:lpstr>
      <vt:lpstr>Prediction of Outcome for Angioplasty Surgery Patients</vt:lpstr>
      <vt:lpstr>Medical Background - Angioplasty</vt:lpstr>
      <vt:lpstr>PowerPoint-Präsentation</vt:lpstr>
      <vt:lpstr>Data and Cohort</vt:lpstr>
      <vt:lpstr>Dataset</vt:lpstr>
      <vt:lpstr>Study Question + Clinical Impact</vt:lpstr>
      <vt:lpstr>Future Work</vt:lpstr>
    </vt:vector>
  </TitlesOfParts>
  <Company>Helmholtz Zentrum München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Styleguide HMGU</dc:title>
  <dc:creator>Günther Wess;Angelika Jurik;susanne.rosenblatt</dc:creator>
  <cp:lastModifiedBy>Elly</cp:lastModifiedBy>
  <cp:revision>297</cp:revision>
  <cp:lastPrinted>2014-05-27T07:39:32Z</cp:lastPrinted>
  <dcterms:created xsi:type="dcterms:W3CDTF">2014-02-03T09:04:14Z</dcterms:created>
  <dcterms:modified xsi:type="dcterms:W3CDTF">2020-07-13T11:09:26Z</dcterms:modified>
</cp:coreProperties>
</file>