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81" r:id="rId2"/>
    <p:sldId id="286" r:id="rId3"/>
    <p:sldId id="288" r:id="rId4"/>
    <p:sldId id="294" r:id="rId5"/>
    <p:sldId id="295" r:id="rId6"/>
    <p:sldId id="296" r:id="rId7"/>
    <p:sldId id="297" r:id="rId8"/>
    <p:sldId id="302" r:id="rId9"/>
    <p:sldId id="303" r:id="rId10"/>
    <p:sldId id="305" r:id="rId11"/>
    <p:sldId id="299" r:id="rId12"/>
    <p:sldId id="308" r:id="rId13"/>
    <p:sldId id="307" r:id="rId14"/>
    <p:sldId id="298" r:id="rId15"/>
    <p:sldId id="309" r:id="rId16"/>
  </p:sldIdLst>
  <p:sldSz cx="9144000" cy="6858000" type="screen4x3"/>
  <p:notesSz cx="7315200" cy="9601200"/>
  <p:custDataLst>
    <p:tags r:id="rId1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66">
          <p15:clr>
            <a:srgbClr val="A4A3A4"/>
          </p15:clr>
        </p15:guide>
        <p15:guide id="2" orient="horz" pos="3817">
          <p15:clr>
            <a:srgbClr val="A4A3A4"/>
          </p15:clr>
        </p15:guide>
        <p15:guide id="3" orient="horz" pos="3847">
          <p15:clr>
            <a:srgbClr val="A4A3A4"/>
          </p15:clr>
        </p15:guide>
        <p15:guide id="4" orient="horz" pos="1025">
          <p15:clr>
            <a:srgbClr val="A4A3A4"/>
          </p15:clr>
        </p15:guide>
        <p15:guide id="5" orient="horz" pos="2433">
          <p15:clr>
            <a:srgbClr val="A4A3A4"/>
          </p15:clr>
        </p15:guide>
        <p15:guide id="6" orient="horz" pos="1053">
          <p15:clr>
            <a:srgbClr val="A4A3A4"/>
          </p15:clr>
        </p15:guide>
        <p15:guide id="7" orient="horz" pos="725">
          <p15:clr>
            <a:srgbClr val="A4A3A4"/>
          </p15:clr>
        </p15:guide>
        <p15:guide id="8" orient="horz" pos="1260">
          <p15:clr>
            <a:srgbClr val="A4A3A4"/>
          </p15:clr>
        </p15:guide>
        <p15:guide id="9" pos="2880">
          <p15:clr>
            <a:srgbClr val="A4A3A4"/>
          </p15:clr>
        </p15:guide>
        <p15:guide id="10" pos="158">
          <p15:clr>
            <a:srgbClr val="A4A3A4"/>
          </p15:clr>
        </p15:guide>
        <p15:guide id="11" pos="5602">
          <p15:clr>
            <a:srgbClr val="A4A3A4"/>
          </p15:clr>
        </p15:guide>
        <p15:guide id="12" pos="2834">
          <p15:clr>
            <a:srgbClr val="A4A3A4"/>
          </p15:clr>
        </p15:guide>
        <p15:guide id="13" pos="2925">
          <p15:clr>
            <a:srgbClr val="A4A3A4"/>
          </p15:clr>
        </p15:guide>
        <p15:guide id="14" pos="1905">
          <p15:clr>
            <a:srgbClr val="A4A3A4"/>
          </p15:clr>
        </p15:guide>
        <p15:guide id="15" pos="1996">
          <p15:clr>
            <a:srgbClr val="A4A3A4"/>
          </p15:clr>
        </p15:guide>
        <p15:guide id="16" pos="3764">
          <p15:clr>
            <a:srgbClr val="A4A3A4"/>
          </p15:clr>
        </p15:guide>
        <p15:guide id="17" pos="385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y" initials="E" lastIdx="1" clrIdx="0">
    <p:extLst>
      <p:ext uri="{19B8F6BF-5375-455C-9EA6-DF929625EA0E}">
        <p15:presenceInfo xmlns:p15="http://schemas.microsoft.com/office/powerpoint/2012/main" userId="Ell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40541"/>
    <a:srgbClr val="FF2F65"/>
    <a:srgbClr val="E4003A"/>
    <a:srgbClr val="E9E9E9"/>
    <a:srgbClr val="828282"/>
    <a:srgbClr val="095A99"/>
    <a:srgbClr val="F1CBC3"/>
    <a:srgbClr val="F29D89"/>
    <a:srgbClr val="E934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0" autoAdjust="0"/>
    <p:restoredTop sz="96283" autoAdjust="0"/>
  </p:normalViewPr>
  <p:slideViewPr>
    <p:cSldViewPr snapToGrid="0" showGuides="1">
      <p:cViewPr varScale="1">
        <p:scale>
          <a:sx n="110" d="100"/>
          <a:sy n="110" d="100"/>
        </p:scale>
        <p:origin x="1596" y="108"/>
      </p:cViewPr>
      <p:guideLst>
        <p:guide orient="horz" pos="4166"/>
        <p:guide orient="horz" pos="3817"/>
        <p:guide orient="horz" pos="3847"/>
        <p:guide orient="horz" pos="1025"/>
        <p:guide orient="horz" pos="2433"/>
        <p:guide orient="horz" pos="1053"/>
        <p:guide orient="horz" pos="725"/>
        <p:guide orient="horz" pos="1260"/>
        <p:guide pos="2880"/>
        <p:guide pos="158"/>
        <p:guide pos="5602"/>
        <p:guide pos="2834"/>
        <p:guide pos="2925"/>
        <p:guide pos="1905"/>
        <p:guide pos="1996"/>
        <p:guide pos="3764"/>
        <p:guide pos="3855"/>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de-DE"/>
          </a:p>
        </p:txBody>
      </p:sp>
      <p:sp>
        <p:nvSpPr>
          <p:cNvPr id="3" name="Datumsplatzhalter 2"/>
          <p:cNvSpPr>
            <a:spLocks noGrp="1"/>
          </p:cNvSpPr>
          <p:nvPr>
            <p:ph type="dt" idx="1"/>
          </p:nvPr>
        </p:nvSpPr>
        <p:spPr>
          <a:xfrm>
            <a:off x="4143589" y="0"/>
            <a:ext cx="3169920" cy="480060"/>
          </a:xfrm>
          <a:prstGeom prst="rect">
            <a:avLst/>
          </a:prstGeom>
        </p:spPr>
        <p:txBody>
          <a:bodyPr vert="horz" lIns="96661" tIns="48331" rIns="96661" bIns="48331" rtlCol="0"/>
          <a:lstStyle>
            <a:lvl1pPr algn="r">
              <a:defRPr sz="1300"/>
            </a:lvl1pPr>
          </a:lstStyle>
          <a:p>
            <a:fld id="{7E109A6C-D884-45F8-B5EB-D7A1699C6653}" type="datetimeFigureOut">
              <a:rPr lang="de-DE" smtClean="0"/>
              <a:t>05.10.2020</a:t>
            </a:fld>
            <a:endParaRPr lang="de-DE"/>
          </a:p>
        </p:txBody>
      </p:sp>
      <p:sp>
        <p:nvSpPr>
          <p:cNvPr id="4" name="Folienbildplatzhalt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de-DE"/>
          </a:p>
        </p:txBody>
      </p:sp>
      <p:sp>
        <p:nvSpPr>
          <p:cNvPr id="5" name="Notizenplatzhalter 4"/>
          <p:cNvSpPr>
            <a:spLocks noGrp="1"/>
          </p:cNvSpPr>
          <p:nvPr>
            <p:ph type="body" sz="quarter" idx="3"/>
          </p:nvPr>
        </p:nvSpPr>
        <p:spPr>
          <a:xfrm>
            <a:off x="731522" y="4560571"/>
            <a:ext cx="5852160" cy="4320540"/>
          </a:xfrm>
          <a:prstGeom prst="rect">
            <a:avLst/>
          </a:prstGeom>
        </p:spPr>
        <p:txBody>
          <a:bodyPr vert="horz" lIns="96661" tIns="48331" rIns="96661" bIns="48331"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de-DE"/>
          </a:p>
        </p:txBody>
      </p:sp>
      <p:sp>
        <p:nvSpPr>
          <p:cNvPr id="7" name="Foliennummernplatzhalter 6"/>
          <p:cNvSpPr>
            <a:spLocks noGrp="1"/>
          </p:cNvSpPr>
          <p:nvPr>
            <p:ph type="sldNum" sz="quarter" idx="5"/>
          </p:nvPr>
        </p:nvSpPr>
        <p:spPr>
          <a:xfrm>
            <a:off x="4143589" y="9119474"/>
            <a:ext cx="3169920" cy="480060"/>
          </a:xfrm>
          <a:prstGeom prst="rect">
            <a:avLst/>
          </a:prstGeom>
        </p:spPr>
        <p:txBody>
          <a:bodyPr vert="horz" lIns="96661" tIns="48331" rIns="96661" bIns="48331" rtlCol="0" anchor="b"/>
          <a:lstStyle>
            <a:lvl1pPr algn="r">
              <a:defRPr sz="1300"/>
            </a:lvl1pPr>
          </a:lstStyle>
          <a:p>
            <a:fld id="{098BD289-3A29-45E8-AD20-ACE8C932FF07}" type="slidenum">
              <a:rPr lang="de-DE" smtClean="0"/>
              <a:t>‹Nr.›</a:t>
            </a:fld>
            <a:endParaRPr lang="de-DE"/>
          </a:p>
        </p:txBody>
      </p:sp>
    </p:spTree>
    <p:extLst>
      <p:ext uri="{BB962C8B-B14F-4D97-AF65-F5344CB8AC3E}">
        <p14:creationId xmlns:p14="http://schemas.microsoft.com/office/powerpoint/2010/main" val="215867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a:t>
            </a:r>
            <a:r>
              <a:rPr lang="de-DE" dirty="0" err="1"/>
              <a:t>cooperation</a:t>
            </a:r>
            <a:r>
              <a:rPr lang="de-DE" dirty="0"/>
              <a:t> with Biotronik (</a:t>
            </a:r>
            <a:r>
              <a:rPr lang="en-US" sz="1200" b="0" i="0" u="none" strike="noStrike" kern="1200" dirty="0">
                <a:solidFill>
                  <a:schemeClr val="tx1"/>
                </a:solidFill>
                <a:effectLst/>
                <a:latin typeface="+mn-lt"/>
                <a:ea typeface="+mn-ea"/>
                <a:cs typeface="+mn-cs"/>
              </a:rPr>
              <a:t>one of the world's leading manufacturers of cardiovascular medical </a:t>
            </a:r>
            <a:r>
              <a:rPr lang="en-GB" sz="1200" b="0" i="0" u="none" strike="noStrike" kern="1200" dirty="0">
                <a:solidFill>
                  <a:schemeClr val="tx1"/>
                </a:solidFill>
                <a:effectLst/>
                <a:latin typeface="+mn-lt"/>
                <a:ea typeface="+mn-ea"/>
                <a:cs typeface="+mn-cs"/>
              </a:rPr>
              <a:t>technology </a:t>
            </a:r>
            <a:r>
              <a:rPr lang="de-DE" dirty="0"/>
              <a:t>)</a:t>
            </a:r>
          </a:p>
        </p:txBody>
      </p:sp>
      <p:sp>
        <p:nvSpPr>
          <p:cNvPr id="4" name="Foliennummernplatzhalter 3"/>
          <p:cNvSpPr>
            <a:spLocks noGrp="1"/>
          </p:cNvSpPr>
          <p:nvPr>
            <p:ph type="sldNum" sz="quarter" idx="5"/>
          </p:nvPr>
        </p:nvSpPr>
        <p:spPr/>
        <p:txBody>
          <a:bodyPr/>
          <a:lstStyle/>
          <a:p>
            <a:fld id="{098BD289-3A29-45E8-AD20-ACE8C932FF07}" type="slidenum">
              <a:rPr lang="de-DE" smtClean="0"/>
              <a:t>1</a:t>
            </a:fld>
            <a:endParaRPr lang="de-DE"/>
          </a:p>
        </p:txBody>
      </p:sp>
    </p:spTree>
    <p:extLst>
      <p:ext uri="{BB962C8B-B14F-4D97-AF65-F5344CB8AC3E}">
        <p14:creationId xmlns:p14="http://schemas.microsoft.com/office/powerpoint/2010/main" val="972163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 http://rasbt.github.io/mlxtend/user_guide/evaluate/ftest/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In the context of evaluating machine learning models, the F-test by George W. </a:t>
            </a:r>
            <a:r>
              <a:rPr lang="en-GB" sz="1200" kern="1200" dirty="0" err="1">
                <a:solidFill>
                  <a:schemeClr val="tx1"/>
                </a:solidFill>
                <a:effectLst/>
                <a:latin typeface="+mn-lt"/>
                <a:ea typeface="+mn-ea"/>
                <a:cs typeface="+mn-cs"/>
              </a:rPr>
              <a:t>Snedecor</a:t>
            </a:r>
            <a:r>
              <a:rPr lang="en-GB" sz="1200" kern="1200" dirty="0">
                <a:solidFill>
                  <a:schemeClr val="tx1"/>
                </a:solidFill>
                <a:effectLst/>
                <a:latin typeface="+mn-lt"/>
                <a:ea typeface="+mn-ea"/>
                <a:cs typeface="+mn-cs"/>
              </a:rPr>
              <a:t> [1] can be regarded as analogous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to Cochran's Q test that can be applied to evaluate multiple classifiers (i.e., whether their accuracies estimated on a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test set differ) as described by Looney [2][3].</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More formally, assume the task to test the null hypothesis that there is no difference between the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classification accuracies [1]: pi:H0=p1=p2=⋯=</a:t>
            </a:r>
            <a:r>
              <a:rPr lang="en-GB" sz="1200" kern="1200" dirty="0" err="1">
                <a:solidFill>
                  <a:schemeClr val="tx1"/>
                </a:solidFill>
                <a:effectLst/>
                <a:latin typeface="+mn-lt"/>
                <a:ea typeface="+mn-ea"/>
                <a:cs typeface="+mn-cs"/>
              </a:rPr>
              <a:t>pL.</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After computing the F-value, we can then look up the p-value from a F-distribution table for the corresponding degrees</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of freedom or obtain it computationally from a cumulative F-distribution function. In practice, if we successfully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rejected the null hypothesis at a previously chosen significance threshold, we could perform multiple post hoc pair-wise</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tests -- for example, </a:t>
            </a:r>
            <a:r>
              <a:rPr lang="en-GB" sz="1200" kern="1200" dirty="0" err="1">
                <a:solidFill>
                  <a:schemeClr val="tx1"/>
                </a:solidFill>
                <a:effectLst/>
                <a:latin typeface="+mn-lt"/>
                <a:ea typeface="+mn-ea"/>
                <a:cs typeface="+mn-cs"/>
              </a:rPr>
              <a:t>McNemar</a:t>
            </a:r>
            <a:r>
              <a:rPr lang="en-GB" sz="1200" kern="1200" dirty="0">
                <a:solidFill>
                  <a:schemeClr val="tx1"/>
                </a:solidFill>
                <a:effectLst/>
                <a:latin typeface="+mn-lt"/>
                <a:ea typeface="+mn-ea"/>
                <a:cs typeface="+mn-cs"/>
              </a:rPr>
              <a:t> tests with a Bonferroni correction -- to determine which pairs have different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population proportions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References: </a:t>
            </a:r>
          </a:p>
          <a:p>
            <a:r>
              <a:rPr lang="en-GB" sz="1200" b="0" i="0" kern="1200" dirty="0">
                <a:solidFill>
                  <a:schemeClr val="tx1"/>
                </a:solidFill>
                <a:effectLst/>
                <a:latin typeface="+mn-lt"/>
                <a:ea typeface="+mn-ea"/>
                <a:cs typeface="+mn-cs"/>
              </a:rPr>
              <a:t>[1] </a:t>
            </a:r>
            <a:r>
              <a:rPr lang="en-GB" sz="1200" b="0" i="0" kern="1200" dirty="0" err="1">
                <a:solidFill>
                  <a:schemeClr val="tx1"/>
                </a:solidFill>
                <a:effectLst/>
                <a:latin typeface="+mn-lt"/>
                <a:ea typeface="+mn-ea"/>
                <a:cs typeface="+mn-cs"/>
              </a:rPr>
              <a:t>Snedecor</a:t>
            </a:r>
            <a:r>
              <a:rPr lang="en-GB" sz="1200" b="0" i="0" kern="1200" dirty="0">
                <a:solidFill>
                  <a:schemeClr val="tx1"/>
                </a:solidFill>
                <a:effectLst/>
                <a:latin typeface="+mn-lt"/>
                <a:ea typeface="+mn-ea"/>
                <a:cs typeface="+mn-cs"/>
              </a:rPr>
              <a:t>, George W. and Cochran, William G. (1989), Statistical Methods, Eighth Edition, Iowa State University Press.</a:t>
            </a:r>
          </a:p>
          <a:p>
            <a:r>
              <a:rPr lang="en-GB" sz="1200" b="0" i="0" kern="1200" dirty="0">
                <a:solidFill>
                  <a:schemeClr val="tx1"/>
                </a:solidFill>
                <a:effectLst/>
                <a:latin typeface="+mn-lt"/>
                <a:ea typeface="+mn-ea"/>
                <a:cs typeface="+mn-cs"/>
              </a:rPr>
              <a:t>[2] Looney, Stephen W. "A statistical technique for comparing the accuracies of several classifiers." Pattern Recognition Letters 8, no. 1 (1988): 5-9.</a:t>
            </a:r>
          </a:p>
          <a:p>
            <a:r>
              <a:rPr lang="en-GB" sz="1200" b="0" i="0" kern="1200" dirty="0">
                <a:solidFill>
                  <a:schemeClr val="tx1"/>
                </a:solidFill>
                <a:effectLst/>
                <a:latin typeface="+mn-lt"/>
                <a:ea typeface="+mn-ea"/>
                <a:cs typeface="+mn-cs"/>
              </a:rPr>
              <a:t>[3] </a:t>
            </a:r>
            <a:r>
              <a:rPr lang="en-GB" sz="1200" b="0" i="0" kern="1200" dirty="0" err="1">
                <a:solidFill>
                  <a:schemeClr val="tx1"/>
                </a:solidFill>
                <a:effectLst/>
                <a:latin typeface="+mn-lt"/>
                <a:ea typeface="+mn-ea"/>
                <a:cs typeface="+mn-cs"/>
              </a:rPr>
              <a:t>Kuncheva</a:t>
            </a:r>
            <a:r>
              <a:rPr lang="en-GB" sz="1200" b="0" i="0" kern="1200" dirty="0">
                <a:solidFill>
                  <a:schemeClr val="tx1"/>
                </a:solidFill>
                <a:effectLst/>
                <a:latin typeface="+mn-lt"/>
                <a:ea typeface="+mn-ea"/>
                <a:cs typeface="+mn-cs"/>
              </a:rPr>
              <a:t>, Ludmila I. Combining pattern classifiers: methods and algorithms. John Wiley &amp; Sons, 2004.</a:t>
            </a:r>
          </a:p>
          <a:p>
            <a:br>
              <a:rPr lang="en-GB" dirty="0"/>
            </a:b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10</a:t>
            </a:fld>
            <a:endParaRPr lang="de-DE"/>
          </a:p>
        </p:txBody>
      </p:sp>
    </p:spTree>
    <p:extLst>
      <p:ext uri="{BB962C8B-B14F-4D97-AF65-F5344CB8AC3E}">
        <p14:creationId xmlns:p14="http://schemas.microsoft.com/office/powerpoint/2010/main" val="3973927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To </a:t>
            </a:r>
            <a:r>
              <a:rPr lang="de-DE" dirty="0" err="1"/>
              <a:t>proceed</a:t>
            </a:r>
            <a:r>
              <a:rPr lang="de-DE" dirty="0"/>
              <a:t> with </a:t>
            </a:r>
            <a:r>
              <a:rPr lang="de-DE" dirty="0" err="1"/>
              <a:t>the</a:t>
            </a:r>
            <a:r>
              <a:rPr lang="de-DE" dirty="0"/>
              <a:t> </a:t>
            </a:r>
            <a:r>
              <a:rPr lang="de-DE" dirty="0" err="1"/>
              <a:t>project</a:t>
            </a:r>
            <a:r>
              <a:rPr lang="de-DE" dirty="0"/>
              <a:t> and </a:t>
            </a:r>
            <a:r>
              <a:rPr lang="en-GB" sz="1200" b="0" i="0" kern="1200" dirty="0">
                <a:solidFill>
                  <a:schemeClr val="tx1"/>
                </a:solidFill>
                <a:effectLst/>
                <a:latin typeface="+mn-lt"/>
                <a:ea typeface="+mn-ea"/>
                <a:cs typeface="+mn-cs"/>
              </a:rPr>
              <a:t>to be able to present tangible results, I have to be 100% sure about the chosen pipelines/methods. I have to somehow </a:t>
            </a:r>
            <a:r>
              <a:rPr lang="en-GB" sz="1200" b="0" i="0" kern="1200" dirty="0" err="1">
                <a:solidFill>
                  <a:schemeClr val="tx1"/>
                </a:solidFill>
                <a:effectLst/>
                <a:latin typeface="+mn-lt"/>
                <a:ea typeface="+mn-ea"/>
                <a:cs typeface="+mn-cs"/>
              </a:rPr>
              <a:t>clearifiy</a:t>
            </a:r>
            <a:r>
              <a:rPr lang="en-GB" sz="1200" b="0" i="0" kern="1200" dirty="0">
                <a:solidFill>
                  <a:schemeClr val="tx1"/>
                </a:solidFill>
                <a:effectLst/>
                <a:latin typeface="+mn-lt"/>
                <a:ea typeface="+mn-ea"/>
                <a:cs typeface="+mn-cs"/>
              </a:rPr>
              <a:t> which one is the best under the failing ones. This is important so that nobody can argue that I’ve made a mistake in hyperparameter tuning and missed the model fitting to the data.</a:t>
            </a:r>
          </a:p>
          <a:p>
            <a:r>
              <a:rPr lang="en-GB" sz="1200" b="0" i="0" kern="1200" dirty="0">
                <a:solidFill>
                  <a:schemeClr val="tx1"/>
                </a:solidFill>
                <a:effectLst/>
                <a:latin typeface="+mn-lt"/>
                <a:ea typeface="+mn-ea"/>
                <a:cs typeface="+mn-cs"/>
              </a:rPr>
              <a:t>For that I have to identify for each used classifier the hyperparameters which influences the model complexity and thus controls under / overfitting. Then set one parameter  to a fix value to </a:t>
            </a:r>
            <a:r>
              <a:rPr lang="en-GB" sz="1200" b="0" i="0" kern="1200" dirty="0">
                <a:solidFill>
                  <a:schemeClr val="tx1"/>
                </a:solidFill>
                <a:effectLst/>
                <a:latin typeface="+mn-lt"/>
                <a:ea typeface="+mn-ea"/>
                <a:cs typeface="+mn-cs"/>
                <a:sym typeface="Wingdings" panose="05000000000000000000" pitchFamily="2" charset="2"/>
              </a:rPr>
              <a:t>make score graphs for the other variable hyperparameters and decide: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sym typeface="Wingdings" panose="05000000000000000000" pitchFamily="2" charset="2"/>
              </a:rPr>
              <a:t>- </a:t>
            </a:r>
            <a:r>
              <a:rPr lang="en-GB" sz="1200" u="sng" kern="1200" dirty="0">
                <a:solidFill>
                  <a:schemeClr val="tx1"/>
                </a:solidFill>
                <a:effectLst/>
                <a:latin typeface="+mn-lt"/>
                <a:ea typeface="+mn-ea"/>
                <a:cs typeface="+mn-cs"/>
              </a:rPr>
              <a:t>What is the point where adding more complexity, does not increase train score anymore?</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r>
              <a:rPr lang="en-GB" sz="1200" kern="1200" dirty="0">
                <a:solidFill>
                  <a:schemeClr val="tx1"/>
                </a:solidFill>
                <a:effectLst/>
                <a:latin typeface="+mn-lt"/>
                <a:ea typeface="+mn-ea"/>
                <a:cs typeface="+mn-cs"/>
              </a:rPr>
              <a:t>What is the point where train + validation score start to diverge?</a:t>
            </a:r>
          </a:p>
          <a:p>
            <a:pPr marL="171450" indent="-171450">
              <a:buFontTx/>
              <a:buChar char="-"/>
            </a:pPr>
            <a:r>
              <a:rPr lang="en-GB" sz="1200" kern="1200" dirty="0">
                <a:solidFill>
                  <a:schemeClr val="tx1"/>
                </a:solidFill>
                <a:effectLst/>
                <a:latin typeface="+mn-lt"/>
                <a:ea typeface="+mn-ea"/>
                <a:cs typeface="+mn-cs"/>
              </a:rPr>
              <a:t>If “unhealthy” behaviour </a:t>
            </a:r>
            <a:r>
              <a:rPr lang="en-GB" dirty="0"/>
              <a:t>observed</a:t>
            </a:r>
            <a:r>
              <a:rPr lang="en-GB" sz="1200" kern="1200" dirty="0">
                <a:solidFill>
                  <a:schemeClr val="tx1"/>
                </a:solidFill>
                <a:effectLst/>
                <a:latin typeface="+mn-lt"/>
                <a:ea typeface="+mn-ea"/>
                <a:cs typeface="+mn-cs"/>
              </a:rPr>
              <a:t>, plot can be seen as one more example of randomness of data.</a:t>
            </a:r>
          </a:p>
          <a:p>
            <a:pPr marL="171450" indent="-171450">
              <a:buFontTx/>
              <a:buChar char="-"/>
            </a:pPr>
            <a:endParaRPr lang="en-GB" sz="1200" kern="1200" dirty="0">
              <a:solidFill>
                <a:schemeClr val="tx1"/>
              </a:solidFill>
              <a:effectLst/>
              <a:latin typeface="+mn-lt"/>
              <a:ea typeface="+mn-ea"/>
              <a:cs typeface="+mn-cs"/>
            </a:endParaRPr>
          </a:p>
          <a:p>
            <a:pPr marL="0" indent="0">
              <a:buFontTx/>
              <a:buNone/>
            </a:pPr>
            <a:r>
              <a:rPr lang="en-GB" sz="1200" kern="1200" dirty="0">
                <a:solidFill>
                  <a:schemeClr val="tx1"/>
                </a:solidFill>
                <a:effectLst/>
                <a:latin typeface="+mn-lt"/>
                <a:ea typeface="+mn-ea"/>
                <a:cs typeface="+mn-cs"/>
              </a:rPr>
              <a:t>Example with </a:t>
            </a:r>
            <a:r>
              <a:rPr lang="en-GB" sz="1200" kern="1200" dirty="0" err="1">
                <a:solidFill>
                  <a:schemeClr val="tx1"/>
                </a:solidFill>
                <a:effectLst/>
                <a:latin typeface="+mn-lt"/>
                <a:ea typeface="+mn-ea"/>
                <a:cs typeface="+mn-cs"/>
              </a:rPr>
              <a:t>RandomForest</a:t>
            </a:r>
            <a:r>
              <a:rPr lang="en-GB" sz="1200" kern="1200" dirty="0">
                <a:solidFill>
                  <a:schemeClr val="tx1"/>
                </a:solidFill>
                <a:effectLst/>
                <a:latin typeface="+mn-lt"/>
                <a:ea typeface="+mn-ea"/>
                <a:cs typeface="+mn-cs"/>
              </a:rPr>
              <a:t>: Hyperparameters responsible for model complexity are the number of trees in the forest and the depth of each tree, namely the number of samples required to be at a leaf node. First, I set parameter </a:t>
            </a:r>
            <a:r>
              <a:rPr lang="en-GB" sz="1200" kern="1200" dirty="0" err="1">
                <a:solidFill>
                  <a:schemeClr val="tx1"/>
                </a:solidFill>
                <a:effectLst/>
                <a:latin typeface="+mn-lt"/>
                <a:ea typeface="+mn-ea"/>
                <a:cs typeface="+mn-cs"/>
              </a:rPr>
              <a:t>min_sample_leaf</a:t>
            </a:r>
            <a:r>
              <a:rPr lang="en-GB" sz="1200" kern="1200" dirty="0">
                <a:solidFill>
                  <a:schemeClr val="tx1"/>
                </a:solidFill>
                <a:effectLst/>
                <a:latin typeface="+mn-lt"/>
                <a:ea typeface="+mn-ea"/>
                <a:cs typeface="+mn-cs"/>
              </a:rPr>
              <a:t> to 5 and </a:t>
            </a:r>
            <a:r>
              <a:rPr lang="en-GB" sz="1200" kern="1200" dirty="0" err="1">
                <a:solidFill>
                  <a:schemeClr val="tx1"/>
                </a:solidFill>
                <a:effectLst/>
                <a:latin typeface="+mn-lt"/>
                <a:ea typeface="+mn-ea"/>
                <a:cs typeface="+mn-cs"/>
              </a:rPr>
              <a:t>plottet</a:t>
            </a:r>
            <a:r>
              <a:rPr lang="en-GB" sz="1200" kern="1200" dirty="0">
                <a:solidFill>
                  <a:schemeClr val="tx1"/>
                </a:solidFill>
                <a:effectLst/>
                <a:latin typeface="+mn-lt"/>
                <a:ea typeface="+mn-ea"/>
                <a:cs typeface="+mn-cs"/>
              </a:rPr>
              <a:t> the score graph for number of trees in the forest. The number of trees do not seem to play a big role in under/overfitting, but I would choose 10 for the parameter, because as going higher no significant improvement seen. The next step was to set the number of trees to 10, based on </a:t>
            </a:r>
            <a:r>
              <a:rPr lang="en-GB" sz="1200" kern="1200" dirty="0" err="1">
                <a:solidFill>
                  <a:schemeClr val="tx1"/>
                </a:solidFill>
                <a:effectLst/>
                <a:latin typeface="+mn-lt"/>
                <a:ea typeface="+mn-ea"/>
                <a:cs typeface="+mn-cs"/>
              </a:rPr>
              <a:t>previos</a:t>
            </a:r>
            <a:r>
              <a:rPr lang="en-GB" sz="1200" kern="1200" dirty="0">
                <a:solidFill>
                  <a:schemeClr val="tx1"/>
                </a:solidFill>
                <a:effectLst/>
                <a:latin typeface="+mn-lt"/>
                <a:ea typeface="+mn-ea"/>
                <a:cs typeface="+mn-cs"/>
              </a:rPr>
              <a:t> results, and plot now the score graph for the number of samples needed to be at a </a:t>
            </a:r>
            <a:r>
              <a:rPr lang="en-GB" sz="1200" kern="1200" dirty="0" err="1">
                <a:solidFill>
                  <a:schemeClr val="tx1"/>
                </a:solidFill>
                <a:effectLst/>
                <a:latin typeface="+mn-lt"/>
                <a:ea typeface="+mn-ea"/>
                <a:cs typeface="+mn-cs"/>
              </a:rPr>
              <a:t>leadf</a:t>
            </a:r>
            <a:r>
              <a:rPr lang="en-GB" sz="1200" kern="1200" dirty="0">
                <a:solidFill>
                  <a:schemeClr val="tx1"/>
                </a:solidFill>
                <a:effectLst/>
                <a:latin typeface="+mn-lt"/>
                <a:ea typeface="+mn-ea"/>
                <a:cs typeface="+mn-cs"/>
              </a:rPr>
              <a:t> node. This parameter seem to play a role in under/overfitting. Show more of a healthy train/test score behaviour. 80 is an optimal value for this parameter. Validate </a:t>
            </a:r>
            <a:r>
              <a:rPr lang="en-GB" sz="1200" kern="1200" dirty="0" err="1">
                <a:solidFill>
                  <a:schemeClr val="tx1"/>
                </a:solidFill>
                <a:effectLst/>
                <a:latin typeface="+mn-lt"/>
                <a:ea typeface="+mn-ea"/>
                <a:cs typeface="+mn-cs"/>
              </a:rPr>
              <a:t>behavoir</a:t>
            </a:r>
            <a:r>
              <a:rPr lang="en-GB" sz="1200" kern="1200" dirty="0">
                <a:solidFill>
                  <a:schemeClr val="tx1"/>
                </a:solidFill>
                <a:effectLst/>
                <a:latin typeface="+mn-lt"/>
                <a:ea typeface="+mn-ea"/>
                <a:cs typeface="+mn-cs"/>
              </a:rPr>
              <a:t> of </a:t>
            </a:r>
            <a:r>
              <a:rPr lang="en-GB" sz="1200" kern="1200" dirty="0" err="1">
                <a:solidFill>
                  <a:schemeClr val="tx1"/>
                </a:solidFill>
                <a:effectLst/>
                <a:latin typeface="+mn-lt"/>
                <a:ea typeface="+mn-ea"/>
                <a:cs typeface="+mn-cs"/>
              </a:rPr>
              <a:t>num</a:t>
            </a:r>
            <a:r>
              <a:rPr lang="en-GB" sz="1200" kern="1200" dirty="0">
                <a:solidFill>
                  <a:schemeClr val="tx1"/>
                </a:solidFill>
                <a:effectLst/>
                <a:latin typeface="+mn-lt"/>
                <a:ea typeface="+mn-ea"/>
                <a:cs typeface="+mn-cs"/>
              </a:rPr>
              <a:t> trees with another fixed value of </a:t>
            </a:r>
            <a:r>
              <a:rPr lang="en-GB" sz="1200" kern="1200" dirty="0" err="1">
                <a:solidFill>
                  <a:schemeClr val="tx1"/>
                </a:solidFill>
                <a:effectLst/>
                <a:latin typeface="+mn-lt"/>
                <a:ea typeface="+mn-ea"/>
                <a:cs typeface="+mn-cs"/>
              </a:rPr>
              <a:t>min_sample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leafs</a:t>
            </a:r>
            <a:r>
              <a:rPr lang="en-GB" sz="1200" kern="1200" dirty="0">
                <a:solidFill>
                  <a:schemeClr val="tx1"/>
                </a:solidFill>
                <a:effectLst/>
                <a:latin typeface="+mn-lt"/>
                <a:ea typeface="+mn-ea"/>
                <a:cs typeface="+mn-cs"/>
              </a:rPr>
              <a:t>, shows the same tendency.</a:t>
            </a:r>
          </a:p>
          <a:p>
            <a:pPr marL="0" indent="0">
              <a:buFontTx/>
              <a:buNone/>
            </a:pPr>
            <a:endParaRPr lang="en-GB" sz="1200" kern="1200" dirty="0">
              <a:solidFill>
                <a:schemeClr val="tx1"/>
              </a:solidFill>
              <a:effectLst/>
              <a:latin typeface="+mn-lt"/>
              <a:ea typeface="+mn-ea"/>
              <a:cs typeface="+mn-cs"/>
            </a:endParaRPr>
          </a:p>
          <a:p>
            <a:pPr marL="0" indent="0">
              <a:buFontTx/>
              <a:buNone/>
            </a:pPr>
            <a:r>
              <a:rPr lang="en-GB" sz="1200" kern="1200" dirty="0">
                <a:solidFill>
                  <a:schemeClr val="tx1"/>
                </a:solidFill>
                <a:effectLst/>
                <a:latin typeface="+mn-lt"/>
                <a:ea typeface="+mn-ea"/>
                <a:cs typeface="+mn-cs"/>
              </a:rPr>
              <a:t>In this way I want to set each parameter to a optimal value to be sure to work with the best possible pipeline/method.</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11</a:t>
            </a:fld>
            <a:endParaRPr lang="de-DE"/>
          </a:p>
        </p:txBody>
      </p:sp>
    </p:spTree>
    <p:extLst>
      <p:ext uri="{BB962C8B-B14F-4D97-AF65-F5344CB8AC3E}">
        <p14:creationId xmlns:p14="http://schemas.microsoft.com/office/powerpoint/2010/main" val="2596438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a:t>
            </a:r>
            <a:r>
              <a:rPr lang="de-DE" dirty="0" err="1"/>
              <a:t>general</a:t>
            </a:r>
            <a:r>
              <a:rPr lang="de-DE" dirty="0"/>
              <a:t> </a:t>
            </a:r>
            <a:r>
              <a:rPr lang="de-DE" dirty="0" err="1"/>
              <a:t>cohort</a:t>
            </a:r>
            <a:r>
              <a:rPr lang="de-DE" dirty="0"/>
              <a:t> </a:t>
            </a:r>
            <a:r>
              <a:rPr lang="de-DE" dirty="0" err="1"/>
              <a:t>seems</a:t>
            </a:r>
            <a:r>
              <a:rPr lang="de-DE" dirty="0"/>
              <a:t> to </a:t>
            </a:r>
            <a:r>
              <a:rPr lang="de-DE" dirty="0" err="1"/>
              <a:t>be</a:t>
            </a:r>
            <a:r>
              <a:rPr lang="de-DE" dirty="0"/>
              <a:t> </a:t>
            </a:r>
            <a:r>
              <a:rPr lang="de-DE" dirty="0" err="1"/>
              <a:t>very</a:t>
            </a:r>
            <a:r>
              <a:rPr lang="de-DE" dirty="0"/>
              <a:t> </a:t>
            </a:r>
            <a:r>
              <a:rPr lang="de-DE" dirty="0" err="1"/>
              <a:t>confusing</a:t>
            </a:r>
            <a:r>
              <a:rPr lang="de-DE" dirty="0"/>
              <a:t> for </a:t>
            </a:r>
            <a:r>
              <a:rPr lang="de-DE" dirty="0" err="1"/>
              <a:t>classifiers</a:t>
            </a:r>
            <a:r>
              <a:rPr lang="de-DE" dirty="0"/>
              <a:t>, but </a:t>
            </a:r>
            <a:r>
              <a:rPr lang="de-DE" dirty="0" err="1"/>
              <a:t>there</a:t>
            </a:r>
            <a:r>
              <a:rPr lang="de-DE" dirty="0"/>
              <a:t> </a:t>
            </a:r>
            <a:r>
              <a:rPr lang="de-DE" dirty="0" err="1"/>
              <a:t>are</a:t>
            </a:r>
            <a:r>
              <a:rPr lang="de-DE" dirty="0"/>
              <a:t> </a:t>
            </a:r>
            <a:r>
              <a:rPr lang="de-DE" dirty="0" err="1"/>
              <a:t>samples</a:t>
            </a:r>
            <a:r>
              <a:rPr lang="de-DE" dirty="0"/>
              <a:t> </a:t>
            </a:r>
            <a:r>
              <a:rPr lang="de-DE" dirty="0" err="1"/>
              <a:t>that</a:t>
            </a:r>
            <a:r>
              <a:rPr lang="de-DE" dirty="0"/>
              <a:t> </a:t>
            </a:r>
            <a:r>
              <a:rPr lang="de-DE" dirty="0" err="1"/>
              <a:t>are</a:t>
            </a:r>
            <a:r>
              <a:rPr lang="de-DE" dirty="0"/>
              <a:t> </a:t>
            </a:r>
            <a:r>
              <a:rPr lang="de-DE" dirty="0" err="1"/>
              <a:t>predicted</a:t>
            </a:r>
            <a:r>
              <a:rPr lang="de-DE" dirty="0"/>
              <a:t> </a:t>
            </a:r>
            <a:r>
              <a:rPr lang="de-DE" dirty="0" err="1"/>
              <a:t>correctly</a:t>
            </a:r>
            <a:r>
              <a:rPr lang="de-DE" dirty="0"/>
              <a:t>, </a:t>
            </a:r>
            <a:r>
              <a:rPr lang="de-DE" dirty="0" err="1"/>
              <a:t>even</a:t>
            </a:r>
            <a:r>
              <a:rPr lang="de-DE" dirty="0"/>
              <a:t> if </a:t>
            </a:r>
            <a:r>
              <a:rPr lang="de-DE" dirty="0" err="1"/>
              <a:t>the</a:t>
            </a:r>
            <a:r>
              <a:rPr lang="de-DE" dirty="0"/>
              <a:t> </a:t>
            </a:r>
            <a:r>
              <a:rPr lang="de-DE" dirty="0" err="1"/>
              <a:t>sumber</a:t>
            </a:r>
            <a:r>
              <a:rPr lang="de-DE" dirty="0"/>
              <a:t> </a:t>
            </a:r>
            <a:r>
              <a:rPr lang="de-DE" dirty="0" err="1"/>
              <a:t>is</a:t>
            </a:r>
            <a:r>
              <a:rPr lang="de-DE" dirty="0"/>
              <a:t> </a:t>
            </a:r>
            <a:r>
              <a:rPr lang="de-DE" dirty="0" err="1"/>
              <a:t>very</a:t>
            </a:r>
            <a:r>
              <a:rPr lang="de-DE" dirty="0"/>
              <a:t> </a:t>
            </a:r>
            <a:r>
              <a:rPr lang="de-DE" dirty="0" err="1"/>
              <a:t>low</a:t>
            </a:r>
            <a:r>
              <a:rPr lang="de-DE" dirty="0"/>
              <a:t>. This </a:t>
            </a:r>
            <a:r>
              <a:rPr lang="de-DE" dirty="0" err="1"/>
              <a:t>could</a:t>
            </a:r>
            <a:r>
              <a:rPr lang="de-DE" dirty="0"/>
              <a:t> </a:t>
            </a:r>
            <a:r>
              <a:rPr lang="de-DE" dirty="0" err="1"/>
              <a:t>be</a:t>
            </a:r>
            <a:r>
              <a:rPr lang="de-DE" dirty="0"/>
              <a:t> </a:t>
            </a:r>
            <a:r>
              <a:rPr lang="de-DE" dirty="0" err="1"/>
              <a:t>by</a:t>
            </a:r>
            <a:r>
              <a:rPr lang="de-DE" dirty="0"/>
              <a:t> </a:t>
            </a:r>
            <a:r>
              <a:rPr lang="de-DE" dirty="0" err="1"/>
              <a:t>chance</a:t>
            </a:r>
            <a:r>
              <a:rPr lang="de-DE" dirty="0"/>
              <a:t> </a:t>
            </a:r>
            <a:r>
              <a:rPr lang="de-DE" dirty="0" err="1"/>
              <a:t>or</a:t>
            </a:r>
            <a:r>
              <a:rPr lang="de-DE" dirty="0"/>
              <a:t> </a:t>
            </a:r>
            <a:r>
              <a:rPr lang="de-DE" dirty="0" err="1"/>
              <a:t>they</a:t>
            </a:r>
            <a:r>
              <a:rPr lang="de-DE" dirty="0"/>
              <a:t> </a:t>
            </a:r>
            <a:r>
              <a:rPr lang="de-DE" dirty="0" err="1"/>
              <a:t>are</a:t>
            </a:r>
            <a:r>
              <a:rPr lang="de-DE" dirty="0"/>
              <a:t> </a:t>
            </a:r>
            <a:r>
              <a:rPr lang="de-DE" dirty="0" err="1"/>
              <a:t>easier</a:t>
            </a:r>
            <a:r>
              <a:rPr lang="de-DE" dirty="0"/>
              <a:t> to predict. If so, </a:t>
            </a:r>
            <a:r>
              <a:rPr lang="de-DE" dirty="0" err="1"/>
              <a:t>it</a:t>
            </a:r>
            <a:r>
              <a:rPr lang="de-DE" dirty="0"/>
              <a:t> </a:t>
            </a:r>
            <a:r>
              <a:rPr lang="de-DE" dirty="0" err="1"/>
              <a:t>is</a:t>
            </a:r>
            <a:r>
              <a:rPr lang="de-DE" dirty="0"/>
              <a:t> </a:t>
            </a:r>
            <a:r>
              <a:rPr lang="de-DE" dirty="0" err="1"/>
              <a:t>interesting</a:t>
            </a:r>
            <a:r>
              <a:rPr lang="de-DE" dirty="0"/>
              <a:t> to </a:t>
            </a:r>
            <a:r>
              <a:rPr lang="de-DE" dirty="0" err="1"/>
              <a:t>see</a:t>
            </a:r>
            <a:r>
              <a:rPr lang="de-DE" dirty="0"/>
              <a:t> </a:t>
            </a:r>
            <a:r>
              <a:rPr lang="de-DE" dirty="0" err="1"/>
              <a:t>what</a:t>
            </a:r>
            <a:r>
              <a:rPr lang="de-DE" dirty="0"/>
              <a:t> </a:t>
            </a:r>
            <a:r>
              <a:rPr lang="de-DE" dirty="0" err="1"/>
              <a:t>makes</a:t>
            </a:r>
            <a:r>
              <a:rPr lang="de-DE" dirty="0"/>
              <a:t> </a:t>
            </a:r>
            <a:r>
              <a:rPr lang="de-DE" dirty="0" err="1"/>
              <a:t>the</a:t>
            </a:r>
            <a:r>
              <a:rPr lang="de-DE" dirty="0"/>
              <a:t> different from </a:t>
            </a:r>
            <a:r>
              <a:rPr lang="de-DE" dirty="0" err="1"/>
              <a:t>other</a:t>
            </a:r>
            <a:r>
              <a:rPr lang="de-DE" dirty="0"/>
              <a:t> </a:t>
            </a:r>
            <a:r>
              <a:rPr lang="de-DE" dirty="0" err="1"/>
              <a:t>patients</a:t>
            </a:r>
            <a:r>
              <a:rPr lang="de-DE" dirty="0"/>
              <a:t> with TLF.</a:t>
            </a:r>
          </a:p>
          <a:p>
            <a:endParaRPr lang="de-DE" dirty="0"/>
          </a:p>
          <a:p>
            <a:r>
              <a:rPr lang="de-DE" dirty="0"/>
              <a:t>To </a:t>
            </a:r>
            <a:r>
              <a:rPr lang="de-DE" dirty="0" err="1"/>
              <a:t>tackle</a:t>
            </a:r>
            <a:r>
              <a:rPr lang="de-DE" dirty="0"/>
              <a:t> </a:t>
            </a:r>
            <a:r>
              <a:rPr lang="de-DE" dirty="0" err="1"/>
              <a:t>this</a:t>
            </a:r>
            <a:r>
              <a:rPr lang="de-DE" dirty="0"/>
              <a:t> </a:t>
            </a:r>
            <a:r>
              <a:rPr lang="de-DE" dirty="0" err="1"/>
              <a:t>problem</a:t>
            </a:r>
            <a:r>
              <a:rPr lang="de-DE" dirty="0"/>
              <a:t>, </a:t>
            </a:r>
            <a:r>
              <a:rPr lang="de-DE" dirty="0" err="1"/>
              <a:t>we</a:t>
            </a:r>
            <a:r>
              <a:rPr lang="de-DE" dirty="0"/>
              <a:t> </a:t>
            </a:r>
            <a:r>
              <a:rPr lang="de-DE" dirty="0" err="1"/>
              <a:t>intend</a:t>
            </a:r>
            <a:r>
              <a:rPr lang="de-DE" dirty="0"/>
              <a:t> to </a:t>
            </a:r>
            <a:r>
              <a:rPr lang="de-DE" dirty="0" err="1"/>
              <a:t>add</a:t>
            </a:r>
            <a:r>
              <a:rPr lang="de-DE" dirty="0"/>
              <a:t> a </a:t>
            </a:r>
            <a:r>
              <a:rPr lang="de-DE" dirty="0" err="1"/>
              <a:t>second</a:t>
            </a:r>
            <a:r>
              <a:rPr lang="de-DE" dirty="0"/>
              <a:t> </a:t>
            </a:r>
            <a:r>
              <a:rPr lang="de-DE" dirty="0" err="1"/>
              <a:t>layer</a:t>
            </a:r>
            <a:r>
              <a:rPr lang="de-DE" dirty="0"/>
              <a:t> to </a:t>
            </a:r>
            <a:r>
              <a:rPr lang="de-DE" dirty="0" err="1"/>
              <a:t>already</a:t>
            </a:r>
            <a:r>
              <a:rPr lang="de-DE" dirty="0"/>
              <a:t> </a:t>
            </a:r>
            <a:r>
              <a:rPr lang="de-DE" dirty="0" err="1"/>
              <a:t>used</a:t>
            </a:r>
            <a:r>
              <a:rPr lang="de-DE" dirty="0"/>
              <a:t> </a:t>
            </a:r>
            <a:r>
              <a:rPr lang="de-DE" dirty="0" err="1"/>
              <a:t>pipeline</a:t>
            </a:r>
            <a:r>
              <a:rPr lang="de-DE" dirty="0"/>
              <a:t> – </a:t>
            </a:r>
            <a:r>
              <a:rPr lang="de-DE" dirty="0" err="1"/>
              <a:t>the</a:t>
            </a:r>
            <a:r>
              <a:rPr lang="de-DE" dirty="0"/>
              <a:t> so </a:t>
            </a:r>
            <a:r>
              <a:rPr lang="de-DE" dirty="0" err="1"/>
              <a:t>called</a:t>
            </a:r>
            <a:r>
              <a:rPr lang="de-DE" dirty="0"/>
              <a:t> confidence </a:t>
            </a:r>
            <a:r>
              <a:rPr lang="de-DE" dirty="0" err="1"/>
              <a:t>layer</a:t>
            </a:r>
            <a:r>
              <a:rPr lang="de-DE" dirty="0"/>
              <a:t>. From </a:t>
            </a:r>
            <a:r>
              <a:rPr lang="de-DE" dirty="0" err="1"/>
              <a:t>the</a:t>
            </a:r>
            <a:r>
              <a:rPr lang="de-DE" dirty="0"/>
              <a:t> </a:t>
            </a:r>
            <a:r>
              <a:rPr lang="de-DE" dirty="0" err="1"/>
              <a:t>originial</a:t>
            </a:r>
            <a:r>
              <a:rPr lang="de-DE" dirty="0"/>
              <a:t> </a:t>
            </a:r>
            <a:r>
              <a:rPr lang="de-DE" dirty="0" err="1"/>
              <a:t>pipeline</a:t>
            </a:r>
            <a:r>
              <a:rPr lang="de-DE" dirty="0"/>
              <a:t> 8 </a:t>
            </a:r>
            <a:r>
              <a:rPr lang="de-DE" dirty="0" err="1"/>
              <a:t>models</a:t>
            </a:r>
            <a:r>
              <a:rPr lang="de-DE" dirty="0"/>
              <a:t> with different </a:t>
            </a:r>
            <a:r>
              <a:rPr lang="de-DE" dirty="0" err="1"/>
              <a:t>classifiers</a:t>
            </a:r>
            <a:r>
              <a:rPr lang="de-DE" dirty="0"/>
              <a:t> will </a:t>
            </a:r>
            <a:r>
              <a:rPr lang="de-DE" dirty="0" err="1"/>
              <a:t>be</a:t>
            </a:r>
            <a:r>
              <a:rPr lang="de-DE" dirty="0"/>
              <a:t> </a:t>
            </a:r>
            <a:r>
              <a:rPr lang="de-DE" dirty="0" err="1"/>
              <a:t>derived</a:t>
            </a:r>
            <a:r>
              <a:rPr lang="de-DE" dirty="0"/>
              <a:t>. </a:t>
            </a:r>
            <a:r>
              <a:rPr lang="de-DE" dirty="0" err="1"/>
              <a:t>Their</a:t>
            </a:r>
            <a:r>
              <a:rPr lang="de-DE" dirty="0"/>
              <a:t> individual </a:t>
            </a:r>
            <a:r>
              <a:rPr lang="de-DE" dirty="0" err="1"/>
              <a:t>decisions</a:t>
            </a:r>
            <a:r>
              <a:rPr lang="de-DE" dirty="0"/>
              <a:t> </a:t>
            </a:r>
            <a:r>
              <a:rPr lang="de-DE" dirty="0" err="1"/>
              <a:t>over</a:t>
            </a:r>
            <a:r>
              <a:rPr lang="de-DE" dirty="0"/>
              <a:t> </a:t>
            </a:r>
            <a:r>
              <a:rPr lang="de-DE" dirty="0" err="1"/>
              <a:t>each</a:t>
            </a:r>
            <a:r>
              <a:rPr lang="de-DE" dirty="0"/>
              <a:t> sample will </a:t>
            </a:r>
            <a:r>
              <a:rPr lang="de-DE" dirty="0" err="1"/>
              <a:t>be</a:t>
            </a:r>
            <a:r>
              <a:rPr lang="de-DE" dirty="0"/>
              <a:t> </a:t>
            </a:r>
            <a:r>
              <a:rPr lang="de-DE" dirty="0" err="1"/>
              <a:t>put</a:t>
            </a:r>
            <a:r>
              <a:rPr lang="de-DE" dirty="0"/>
              <a:t> </a:t>
            </a:r>
            <a:r>
              <a:rPr lang="de-DE" dirty="0" err="1"/>
              <a:t>tohether</a:t>
            </a:r>
            <a:r>
              <a:rPr lang="de-DE" dirty="0"/>
              <a:t> </a:t>
            </a:r>
            <a:r>
              <a:rPr lang="de-DE" dirty="0" err="1"/>
              <a:t>into</a:t>
            </a:r>
            <a:r>
              <a:rPr lang="de-DE" dirty="0"/>
              <a:t> a </a:t>
            </a:r>
            <a:r>
              <a:rPr lang="de-DE" dirty="0" err="1"/>
              <a:t>decision</a:t>
            </a:r>
            <a:r>
              <a:rPr lang="de-DE" dirty="0"/>
              <a:t> </a:t>
            </a:r>
            <a:r>
              <a:rPr lang="de-DE" dirty="0" err="1"/>
              <a:t>matrix</a:t>
            </a:r>
            <a:r>
              <a:rPr lang="de-DE" dirty="0"/>
              <a:t> M. From </a:t>
            </a:r>
            <a:r>
              <a:rPr lang="de-DE" dirty="0" err="1"/>
              <a:t>that</a:t>
            </a:r>
            <a:r>
              <a:rPr lang="de-DE" dirty="0"/>
              <a:t> a confidence </a:t>
            </a:r>
            <a:r>
              <a:rPr lang="de-DE" dirty="0" err="1"/>
              <a:t>label</a:t>
            </a:r>
            <a:r>
              <a:rPr lang="de-DE" dirty="0"/>
              <a:t> Y </a:t>
            </a:r>
            <a:r>
              <a:rPr lang="de-DE" dirty="0" err="1"/>
              <a:t>is</a:t>
            </a:r>
            <a:r>
              <a:rPr lang="de-DE" dirty="0"/>
              <a:t> </a:t>
            </a:r>
            <a:r>
              <a:rPr lang="de-DE" dirty="0" err="1"/>
              <a:t>gernerated</a:t>
            </a:r>
            <a:r>
              <a:rPr lang="de-DE" dirty="0"/>
              <a:t> </a:t>
            </a:r>
            <a:r>
              <a:rPr lang="de-DE" dirty="0" err="1"/>
              <a:t>based</a:t>
            </a:r>
            <a:r>
              <a:rPr lang="de-DE" dirty="0"/>
              <a:t> on </a:t>
            </a:r>
            <a:r>
              <a:rPr lang="de-DE" dirty="0" err="1"/>
              <a:t>majority</a:t>
            </a:r>
            <a:r>
              <a:rPr lang="de-DE" dirty="0"/>
              <a:t> vote for </a:t>
            </a:r>
            <a:r>
              <a:rPr lang="de-DE" dirty="0" err="1"/>
              <a:t>each</a:t>
            </a:r>
            <a:r>
              <a:rPr lang="de-DE" dirty="0"/>
              <a:t> sample. </a:t>
            </a:r>
            <a:r>
              <a:rPr lang="de-DE" dirty="0" err="1"/>
              <a:t>Newly</a:t>
            </a:r>
            <a:r>
              <a:rPr lang="de-DE" dirty="0"/>
              <a:t> </a:t>
            </a:r>
            <a:r>
              <a:rPr lang="de-DE" dirty="0" err="1"/>
              <a:t>generated</a:t>
            </a:r>
            <a:r>
              <a:rPr lang="de-DE" dirty="0"/>
              <a:t> M + Y </a:t>
            </a:r>
            <a:r>
              <a:rPr lang="de-DE" dirty="0" err="1"/>
              <a:t>are</a:t>
            </a:r>
            <a:r>
              <a:rPr lang="de-DE" dirty="0"/>
              <a:t> </a:t>
            </a:r>
            <a:r>
              <a:rPr lang="de-DE" dirty="0" err="1"/>
              <a:t>input</a:t>
            </a:r>
            <a:r>
              <a:rPr lang="de-DE" dirty="0"/>
              <a:t> and </a:t>
            </a:r>
            <a:r>
              <a:rPr lang="de-DE" dirty="0" err="1"/>
              <a:t>label</a:t>
            </a:r>
            <a:r>
              <a:rPr lang="de-DE" dirty="0"/>
              <a:t> for a </a:t>
            </a:r>
            <a:r>
              <a:rPr lang="de-DE" dirty="0" err="1"/>
              <a:t>second</a:t>
            </a:r>
            <a:r>
              <a:rPr lang="de-DE" dirty="0"/>
              <a:t> </a:t>
            </a:r>
            <a:r>
              <a:rPr lang="de-DE" dirty="0" err="1"/>
              <a:t>round</a:t>
            </a:r>
            <a:r>
              <a:rPr lang="de-DE" dirty="0"/>
              <a:t> with </a:t>
            </a:r>
            <a:r>
              <a:rPr lang="de-DE" dirty="0" err="1"/>
              <a:t>the</a:t>
            </a:r>
            <a:r>
              <a:rPr lang="de-DE" dirty="0"/>
              <a:t> </a:t>
            </a:r>
            <a:r>
              <a:rPr lang="de-DE" dirty="0" err="1"/>
              <a:t>pipeline</a:t>
            </a:r>
            <a:r>
              <a:rPr lang="de-DE" dirty="0"/>
              <a:t> to </a:t>
            </a:r>
            <a:r>
              <a:rPr lang="de-DE" dirty="0" err="1"/>
              <a:t>see</a:t>
            </a:r>
            <a:r>
              <a:rPr lang="de-DE" dirty="0"/>
              <a:t> confidence in </a:t>
            </a:r>
            <a:r>
              <a:rPr lang="de-DE" dirty="0" err="1"/>
              <a:t>predictions</a:t>
            </a:r>
            <a:r>
              <a:rPr lang="de-DE" dirty="0"/>
              <a:t>. </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12</a:t>
            </a:fld>
            <a:endParaRPr lang="de-DE"/>
          </a:p>
        </p:txBody>
      </p:sp>
    </p:spTree>
    <p:extLst>
      <p:ext uri="{BB962C8B-B14F-4D97-AF65-F5344CB8AC3E}">
        <p14:creationId xmlns:p14="http://schemas.microsoft.com/office/powerpoint/2010/main" val="396758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a:t>
            </a:r>
            <a:r>
              <a:rPr lang="de-DE" dirty="0" err="1"/>
              <a:t>general</a:t>
            </a:r>
            <a:r>
              <a:rPr lang="de-DE" dirty="0"/>
              <a:t> </a:t>
            </a:r>
            <a:r>
              <a:rPr lang="de-DE" dirty="0" err="1"/>
              <a:t>cohort</a:t>
            </a:r>
            <a:r>
              <a:rPr lang="de-DE" dirty="0"/>
              <a:t> </a:t>
            </a:r>
            <a:r>
              <a:rPr lang="de-DE" dirty="0" err="1"/>
              <a:t>seems</a:t>
            </a:r>
            <a:r>
              <a:rPr lang="de-DE" dirty="0"/>
              <a:t> to </a:t>
            </a:r>
            <a:r>
              <a:rPr lang="de-DE" dirty="0" err="1"/>
              <a:t>be</a:t>
            </a:r>
            <a:r>
              <a:rPr lang="de-DE" dirty="0"/>
              <a:t> </a:t>
            </a:r>
            <a:r>
              <a:rPr lang="de-DE" dirty="0" err="1"/>
              <a:t>very</a:t>
            </a:r>
            <a:r>
              <a:rPr lang="de-DE" dirty="0"/>
              <a:t> </a:t>
            </a:r>
            <a:r>
              <a:rPr lang="de-DE" dirty="0" err="1"/>
              <a:t>confusing</a:t>
            </a:r>
            <a:r>
              <a:rPr lang="de-DE" dirty="0"/>
              <a:t> for </a:t>
            </a:r>
            <a:r>
              <a:rPr lang="de-DE" dirty="0" err="1"/>
              <a:t>classifiers</a:t>
            </a:r>
            <a:r>
              <a:rPr lang="de-DE" dirty="0"/>
              <a:t>, but </a:t>
            </a:r>
            <a:r>
              <a:rPr lang="de-DE" dirty="0" err="1"/>
              <a:t>there</a:t>
            </a:r>
            <a:r>
              <a:rPr lang="de-DE" dirty="0"/>
              <a:t> </a:t>
            </a:r>
            <a:r>
              <a:rPr lang="de-DE" dirty="0" err="1"/>
              <a:t>are</a:t>
            </a:r>
            <a:r>
              <a:rPr lang="de-DE" dirty="0"/>
              <a:t> </a:t>
            </a:r>
            <a:r>
              <a:rPr lang="de-DE" dirty="0" err="1"/>
              <a:t>samples</a:t>
            </a:r>
            <a:r>
              <a:rPr lang="de-DE" dirty="0"/>
              <a:t> </a:t>
            </a:r>
            <a:r>
              <a:rPr lang="de-DE" dirty="0" err="1"/>
              <a:t>that</a:t>
            </a:r>
            <a:r>
              <a:rPr lang="de-DE" dirty="0"/>
              <a:t> </a:t>
            </a:r>
            <a:r>
              <a:rPr lang="de-DE" dirty="0" err="1"/>
              <a:t>are</a:t>
            </a:r>
            <a:r>
              <a:rPr lang="de-DE" dirty="0"/>
              <a:t> </a:t>
            </a:r>
            <a:r>
              <a:rPr lang="de-DE" dirty="0" err="1"/>
              <a:t>predicted</a:t>
            </a:r>
            <a:r>
              <a:rPr lang="de-DE" dirty="0"/>
              <a:t> </a:t>
            </a:r>
            <a:r>
              <a:rPr lang="de-DE" dirty="0" err="1"/>
              <a:t>correctly</a:t>
            </a:r>
            <a:r>
              <a:rPr lang="de-DE" dirty="0"/>
              <a:t>, </a:t>
            </a:r>
            <a:r>
              <a:rPr lang="de-DE" dirty="0" err="1"/>
              <a:t>even</a:t>
            </a:r>
            <a:r>
              <a:rPr lang="de-DE" dirty="0"/>
              <a:t> if </a:t>
            </a:r>
            <a:r>
              <a:rPr lang="de-DE" dirty="0" err="1"/>
              <a:t>the</a:t>
            </a:r>
            <a:r>
              <a:rPr lang="de-DE" dirty="0"/>
              <a:t> </a:t>
            </a:r>
            <a:r>
              <a:rPr lang="de-DE" dirty="0" err="1"/>
              <a:t>sumber</a:t>
            </a:r>
            <a:r>
              <a:rPr lang="de-DE" dirty="0"/>
              <a:t> </a:t>
            </a:r>
            <a:r>
              <a:rPr lang="de-DE" dirty="0" err="1"/>
              <a:t>is</a:t>
            </a:r>
            <a:r>
              <a:rPr lang="de-DE" dirty="0"/>
              <a:t> </a:t>
            </a:r>
            <a:r>
              <a:rPr lang="de-DE" dirty="0" err="1"/>
              <a:t>very</a:t>
            </a:r>
            <a:r>
              <a:rPr lang="de-DE" dirty="0"/>
              <a:t> </a:t>
            </a:r>
            <a:r>
              <a:rPr lang="de-DE" dirty="0" err="1"/>
              <a:t>low</a:t>
            </a:r>
            <a:r>
              <a:rPr lang="de-DE" dirty="0"/>
              <a:t>. This </a:t>
            </a:r>
            <a:r>
              <a:rPr lang="de-DE" dirty="0" err="1"/>
              <a:t>could</a:t>
            </a:r>
            <a:r>
              <a:rPr lang="de-DE" dirty="0"/>
              <a:t> </a:t>
            </a:r>
            <a:r>
              <a:rPr lang="de-DE" dirty="0" err="1"/>
              <a:t>be</a:t>
            </a:r>
            <a:r>
              <a:rPr lang="de-DE" dirty="0"/>
              <a:t> </a:t>
            </a:r>
            <a:r>
              <a:rPr lang="de-DE" dirty="0" err="1"/>
              <a:t>by</a:t>
            </a:r>
            <a:r>
              <a:rPr lang="de-DE" dirty="0"/>
              <a:t> </a:t>
            </a:r>
            <a:r>
              <a:rPr lang="de-DE" dirty="0" err="1"/>
              <a:t>chance</a:t>
            </a:r>
            <a:r>
              <a:rPr lang="de-DE" dirty="0"/>
              <a:t> </a:t>
            </a:r>
            <a:r>
              <a:rPr lang="de-DE" dirty="0" err="1"/>
              <a:t>or</a:t>
            </a:r>
            <a:r>
              <a:rPr lang="de-DE" dirty="0"/>
              <a:t> </a:t>
            </a:r>
            <a:r>
              <a:rPr lang="de-DE" dirty="0" err="1"/>
              <a:t>they</a:t>
            </a:r>
            <a:r>
              <a:rPr lang="de-DE" dirty="0"/>
              <a:t> </a:t>
            </a:r>
            <a:r>
              <a:rPr lang="de-DE" dirty="0" err="1"/>
              <a:t>are</a:t>
            </a:r>
            <a:r>
              <a:rPr lang="de-DE" dirty="0"/>
              <a:t> </a:t>
            </a:r>
            <a:r>
              <a:rPr lang="de-DE" dirty="0" err="1"/>
              <a:t>easier</a:t>
            </a:r>
            <a:r>
              <a:rPr lang="de-DE" dirty="0"/>
              <a:t> to predict. If so, </a:t>
            </a:r>
            <a:r>
              <a:rPr lang="de-DE" dirty="0" err="1"/>
              <a:t>it</a:t>
            </a:r>
            <a:r>
              <a:rPr lang="de-DE" dirty="0"/>
              <a:t> </a:t>
            </a:r>
            <a:r>
              <a:rPr lang="de-DE" dirty="0" err="1"/>
              <a:t>is</a:t>
            </a:r>
            <a:r>
              <a:rPr lang="de-DE" dirty="0"/>
              <a:t> </a:t>
            </a:r>
            <a:r>
              <a:rPr lang="de-DE" dirty="0" err="1"/>
              <a:t>interesting</a:t>
            </a:r>
            <a:r>
              <a:rPr lang="de-DE" dirty="0"/>
              <a:t> to </a:t>
            </a:r>
            <a:r>
              <a:rPr lang="de-DE" dirty="0" err="1"/>
              <a:t>see</a:t>
            </a:r>
            <a:r>
              <a:rPr lang="de-DE" dirty="0"/>
              <a:t> </a:t>
            </a:r>
            <a:r>
              <a:rPr lang="de-DE" dirty="0" err="1"/>
              <a:t>what</a:t>
            </a:r>
            <a:r>
              <a:rPr lang="de-DE" dirty="0"/>
              <a:t> </a:t>
            </a:r>
            <a:r>
              <a:rPr lang="de-DE" dirty="0" err="1"/>
              <a:t>makes</a:t>
            </a:r>
            <a:r>
              <a:rPr lang="de-DE" dirty="0"/>
              <a:t> </a:t>
            </a:r>
            <a:r>
              <a:rPr lang="de-DE" dirty="0" err="1"/>
              <a:t>the</a:t>
            </a:r>
            <a:r>
              <a:rPr lang="de-DE" dirty="0"/>
              <a:t> different from </a:t>
            </a:r>
            <a:r>
              <a:rPr lang="de-DE" dirty="0" err="1"/>
              <a:t>other</a:t>
            </a:r>
            <a:r>
              <a:rPr lang="de-DE" dirty="0"/>
              <a:t> </a:t>
            </a:r>
            <a:r>
              <a:rPr lang="de-DE" dirty="0" err="1"/>
              <a:t>patients</a:t>
            </a:r>
            <a:r>
              <a:rPr lang="de-DE" dirty="0"/>
              <a:t> with TLF.</a:t>
            </a:r>
          </a:p>
          <a:p>
            <a:endParaRPr lang="de-DE" dirty="0"/>
          </a:p>
          <a:p>
            <a:r>
              <a:rPr lang="de-DE" dirty="0"/>
              <a:t>To </a:t>
            </a:r>
            <a:r>
              <a:rPr lang="de-DE" dirty="0" err="1"/>
              <a:t>tackle</a:t>
            </a:r>
            <a:r>
              <a:rPr lang="de-DE" dirty="0"/>
              <a:t> </a:t>
            </a:r>
            <a:r>
              <a:rPr lang="de-DE" dirty="0" err="1"/>
              <a:t>this</a:t>
            </a:r>
            <a:r>
              <a:rPr lang="de-DE" dirty="0"/>
              <a:t> </a:t>
            </a:r>
            <a:r>
              <a:rPr lang="de-DE" dirty="0" err="1"/>
              <a:t>problem</a:t>
            </a:r>
            <a:r>
              <a:rPr lang="de-DE" dirty="0"/>
              <a:t>, </a:t>
            </a:r>
            <a:r>
              <a:rPr lang="de-DE" dirty="0" err="1"/>
              <a:t>we</a:t>
            </a:r>
            <a:r>
              <a:rPr lang="de-DE" dirty="0"/>
              <a:t> </a:t>
            </a:r>
            <a:r>
              <a:rPr lang="de-DE" dirty="0" err="1"/>
              <a:t>intend</a:t>
            </a:r>
            <a:r>
              <a:rPr lang="de-DE" dirty="0"/>
              <a:t> to </a:t>
            </a:r>
            <a:r>
              <a:rPr lang="de-DE" dirty="0" err="1"/>
              <a:t>add</a:t>
            </a:r>
            <a:r>
              <a:rPr lang="de-DE" dirty="0"/>
              <a:t> a </a:t>
            </a:r>
            <a:r>
              <a:rPr lang="de-DE" dirty="0" err="1"/>
              <a:t>second</a:t>
            </a:r>
            <a:r>
              <a:rPr lang="de-DE" dirty="0"/>
              <a:t> </a:t>
            </a:r>
            <a:r>
              <a:rPr lang="de-DE" dirty="0" err="1"/>
              <a:t>layer</a:t>
            </a:r>
            <a:r>
              <a:rPr lang="de-DE" dirty="0"/>
              <a:t> to </a:t>
            </a:r>
            <a:r>
              <a:rPr lang="de-DE" dirty="0" err="1"/>
              <a:t>already</a:t>
            </a:r>
            <a:r>
              <a:rPr lang="de-DE" dirty="0"/>
              <a:t> </a:t>
            </a:r>
            <a:r>
              <a:rPr lang="de-DE" dirty="0" err="1"/>
              <a:t>used</a:t>
            </a:r>
            <a:r>
              <a:rPr lang="de-DE" dirty="0"/>
              <a:t> </a:t>
            </a:r>
            <a:r>
              <a:rPr lang="de-DE" dirty="0" err="1"/>
              <a:t>pipeline</a:t>
            </a:r>
            <a:r>
              <a:rPr lang="de-DE" dirty="0"/>
              <a:t> – </a:t>
            </a:r>
            <a:r>
              <a:rPr lang="de-DE" dirty="0" err="1"/>
              <a:t>the</a:t>
            </a:r>
            <a:r>
              <a:rPr lang="de-DE" dirty="0"/>
              <a:t> so </a:t>
            </a:r>
            <a:r>
              <a:rPr lang="de-DE" dirty="0" err="1"/>
              <a:t>called</a:t>
            </a:r>
            <a:r>
              <a:rPr lang="de-DE" dirty="0"/>
              <a:t> confidence </a:t>
            </a:r>
            <a:r>
              <a:rPr lang="de-DE" dirty="0" err="1"/>
              <a:t>layer</a:t>
            </a:r>
            <a:r>
              <a:rPr lang="de-DE" dirty="0"/>
              <a:t>. From </a:t>
            </a:r>
            <a:r>
              <a:rPr lang="de-DE" dirty="0" err="1"/>
              <a:t>the</a:t>
            </a:r>
            <a:r>
              <a:rPr lang="de-DE" dirty="0"/>
              <a:t> </a:t>
            </a:r>
            <a:r>
              <a:rPr lang="de-DE" dirty="0" err="1"/>
              <a:t>originial</a:t>
            </a:r>
            <a:r>
              <a:rPr lang="de-DE" dirty="0"/>
              <a:t> </a:t>
            </a:r>
            <a:r>
              <a:rPr lang="de-DE" dirty="0" err="1"/>
              <a:t>pipeline</a:t>
            </a:r>
            <a:r>
              <a:rPr lang="de-DE" dirty="0"/>
              <a:t> 9 </a:t>
            </a:r>
            <a:r>
              <a:rPr lang="de-DE" dirty="0" err="1"/>
              <a:t>models</a:t>
            </a:r>
            <a:r>
              <a:rPr lang="de-DE" dirty="0"/>
              <a:t> with different </a:t>
            </a:r>
            <a:r>
              <a:rPr lang="de-DE" dirty="0" err="1"/>
              <a:t>classifiers</a:t>
            </a:r>
            <a:r>
              <a:rPr lang="de-DE" dirty="0"/>
              <a:t> will </a:t>
            </a:r>
            <a:r>
              <a:rPr lang="de-DE" dirty="0" err="1"/>
              <a:t>be</a:t>
            </a:r>
            <a:r>
              <a:rPr lang="de-DE" dirty="0"/>
              <a:t> </a:t>
            </a:r>
            <a:r>
              <a:rPr lang="de-DE" dirty="0" err="1"/>
              <a:t>derived</a:t>
            </a:r>
            <a:r>
              <a:rPr lang="de-DE" dirty="0"/>
              <a:t>. </a:t>
            </a:r>
            <a:r>
              <a:rPr lang="de-DE" dirty="0" err="1"/>
              <a:t>Their</a:t>
            </a:r>
            <a:r>
              <a:rPr lang="de-DE" dirty="0"/>
              <a:t> individual </a:t>
            </a:r>
            <a:r>
              <a:rPr lang="de-DE" dirty="0" err="1"/>
              <a:t>decisions</a:t>
            </a:r>
            <a:r>
              <a:rPr lang="de-DE" dirty="0"/>
              <a:t> </a:t>
            </a:r>
            <a:r>
              <a:rPr lang="de-DE" dirty="0" err="1"/>
              <a:t>over</a:t>
            </a:r>
            <a:r>
              <a:rPr lang="de-DE" dirty="0"/>
              <a:t> </a:t>
            </a:r>
            <a:r>
              <a:rPr lang="de-DE" dirty="0" err="1"/>
              <a:t>each</a:t>
            </a:r>
            <a:r>
              <a:rPr lang="de-DE" dirty="0"/>
              <a:t> sample will </a:t>
            </a:r>
            <a:r>
              <a:rPr lang="de-DE" dirty="0" err="1"/>
              <a:t>be</a:t>
            </a:r>
            <a:r>
              <a:rPr lang="de-DE" dirty="0"/>
              <a:t> </a:t>
            </a:r>
            <a:r>
              <a:rPr lang="de-DE" dirty="0" err="1"/>
              <a:t>put</a:t>
            </a:r>
            <a:r>
              <a:rPr lang="de-DE" dirty="0"/>
              <a:t> </a:t>
            </a:r>
            <a:r>
              <a:rPr lang="de-DE" dirty="0" err="1"/>
              <a:t>tohether</a:t>
            </a:r>
            <a:r>
              <a:rPr lang="de-DE" dirty="0"/>
              <a:t> </a:t>
            </a:r>
            <a:r>
              <a:rPr lang="de-DE" dirty="0" err="1"/>
              <a:t>into</a:t>
            </a:r>
            <a:r>
              <a:rPr lang="de-DE" dirty="0"/>
              <a:t> a </a:t>
            </a:r>
            <a:r>
              <a:rPr lang="de-DE" dirty="0" err="1"/>
              <a:t>decision</a:t>
            </a:r>
            <a:r>
              <a:rPr lang="de-DE" dirty="0"/>
              <a:t> </a:t>
            </a:r>
            <a:r>
              <a:rPr lang="de-DE" dirty="0" err="1"/>
              <a:t>matrix</a:t>
            </a:r>
            <a:r>
              <a:rPr lang="de-DE" dirty="0"/>
              <a:t> M. From </a:t>
            </a:r>
            <a:r>
              <a:rPr lang="de-DE" dirty="0" err="1"/>
              <a:t>that</a:t>
            </a:r>
            <a:r>
              <a:rPr lang="de-DE" dirty="0"/>
              <a:t> a confidence </a:t>
            </a:r>
            <a:r>
              <a:rPr lang="de-DE" dirty="0" err="1"/>
              <a:t>label</a:t>
            </a:r>
            <a:r>
              <a:rPr lang="de-DE" dirty="0"/>
              <a:t> Y </a:t>
            </a:r>
            <a:r>
              <a:rPr lang="de-DE" dirty="0" err="1"/>
              <a:t>is</a:t>
            </a:r>
            <a:r>
              <a:rPr lang="de-DE" dirty="0"/>
              <a:t> </a:t>
            </a:r>
            <a:r>
              <a:rPr lang="de-DE" dirty="0" err="1"/>
              <a:t>gernerated</a:t>
            </a:r>
            <a:r>
              <a:rPr lang="de-DE" dirty="0"/>
              <a:t> </a:t>
            </a:r>
            <a:r>
              <a:rPr lang="de-DE" dirty="0" err="1"/>
              <a:t>based</a:t>
            </a:r>
            <a:r>
              <a:rPr lang="de-DE" dirty="0"/>
              <a:t> on </a:t>
            </a:r>
            <a:r>
              <a:rPr lang="de-DE" dirty="0" err="1"/>
              <a:t>majority</a:t>
            </a:r>
            <a:r>
              <a:rPr lang="de-DE" dirty="0"/>
              <a:t> vote for </a:t>
            </a:r>
            <a:r>
              <a:rPr lang="de-DE" dirty="0" err="1"/>
              <a:t>each</a:t>
            </a:r>
            <a:r>
              <a:rPr lang="de-DE" dirty="0"/>
              <a:t> sample. </a:t>
            </a:r>
            <a:r>
              <a:rPr lang="de-DE" dirty="0" err="1"/>
              <a:t>Newly</a:t>
            </a:r>
            <a:r>
              <a:rPr lang="de-DE" dirty="0"/>
              <a:t> </a:t>
            </a:r>
            <a:r>
              <a:rPr lang="de-DE" dirty="0" err="1"/>
              <a:t>generated</a:t>
            </a:r>
            <a:r>
              <a:rPr lang="de-DE" dirty="0"/>
              <a:t> M + Y </a:t>
            </a:r>
            <a:r>
              <a:rPr lang="de-DE" dirty="0" err="1"/>
              <a:t>are</a:t>
            </a:r>
            <a:r>
              <a:rPr lang="de-DE" dirty="0"/>
              <a:t> </a:t>
            </a:r>
            <a:r>
              <a:rPr lang="de-DE" dirty="0" err="1"/>
              <a:t>input</a:t>
            </a:r>
            <a:r>
              <a:rPr lang="de-DE" dirty="0"/>
              <a:t> and </a:t>
            </a:r>
            <a:r>
              <a:rPr lang="de-DE" dirty="0" err="1"/>
              <a:t>label</a:t>
            </a:r>
            <a:r>
              <a:rPr lang="de-DE" dirty="0"/>
              <a:t> for a </a:t>
            </a:r>
            <a:r>
              <a:rPr lang="de-DE" dirty="0" err="1"/>
              <a:t>second</a:t>
            </a:r>
            <a:r>
              <a:rPr lang="de-DE" dirty="0"/>
              <a:t> </a:t>
            </a:r>
            <a:r>
              <a:rPr lang="de-DE" dirty="0" err="1"/>
              <a:t>round</a:t>
            </a:r>
            <a:r>
              <a:rPr lang="de-DE" dirty="0"/>
              <a:t> with </a:t>
            </a:r>
            <a:r>
              <a:rPr lang="de-DE" dirty="0" err="1"/>
              <a:t>the</a:t>
            </a:r>
            <a:r>
              <a:rPr lang="de-DE" dirty="0"/>
              <a:t> </a:t>
            </a:r>
            <a:r>
              <a:rPr lang="de-DE" dirty="0" err="1"/>
              <a:t>pipeline</a:t>
            </a:r>
            <a:r>
              <a:rPr lang="de-DE" dirty="0"/>
              <a:t> to </a:t>
            </a:r>
            <a:r>
              <a:rPr lang="de-DE" dirty="0" err="1"/>
              <a:t>see</a:t>
            </a:r>
            <a:r>
              <a:rPr lang="de-DE" dirty="0"/>
              <a:t> confidence in </a:t>
            </a:r>
            <a:r>
              <a:rPr lang="de-DE" dirty="0" err="1"/>
              <a:t>predictions</a:t>
            </a:r>
            <a:r>
              <a:rPr lang="de-DE" dirty="0"/>
              <a:t>. </a:t>
            </a:r>
          </a:p>
          <a:p>
            <a:endParaRPr lang="de-DE" dirty="0"/>
          </a:p>
          <a:p>
            <a:r>
              <a:rPr lang="de-DE" dirty="0"/>
              <a:t>Y_conf </a:t>
            </a:r>
            <a:r>
              <a:rPr lang="de-DE" dirty="0" err="1"/>
              <a:t>created</a:t>
            </a:r>
            <a:r>
              <a:rPr lang="de-DE" dirty="0"/>
              <a:t> out of XNOR </a:t>
            </a:r>
            <a:r>
              <a:rPr lang="de-DE" dirty="0" err="1"/>
              <a:t>gate</a:t>
            </a:r>
            <a:r>
              <a:rPr lang="de-DE" dirty="0"/>
              <a:t> </a:t>
            </a:r>
            <a:r>
              <a:rPr lang="de-DE" dirty="0" err="1"/>
              <a:t>between</a:t>
            </a:r>
            <a:r>
              <a:rPr lang="de-DE" dirty="0"/>
              <a:t> GT and Y‘ (</a:t>
            </a:r>
            <a:r>
              <a:rPr lang="de-DE" dirty="0" err="1"/>
              <a:t>y_prime</a:t>
            </a:r>
            <a:r>
              <a:rPr lang="de-DE" dirty="0"/>
              <a:t>) with GT = </a:t>
            </a:r>
            <a:r>
              <a:rPr lang="de-DE" dirty="0" err="1"/>
              <a:t>ground</a:t>
            </a:r>
            <a:r>
              <a:rPr lang="de-DE" dirty="0"/>
              <a:t> </a:t>
            </a:r>
            <a:r>
              <a:rPr lang="de-DE" dirty="0" err="1"/>
              <a:t>truth</a:t>
            </a:r>
            <a:r>
              <a:rPr lang="de-DE" dirty="0"/>
              <a:t> (</a:t>
            </a:r>
            <a:r>
              <a:rPr lang="de-DE" dirty="0" err="1"/>
              <a:t>actual</a:t>
            </a:r>
            <a:r>
              <a:rPr lang="de-DE" dirty="0"/>
              <a:t> </a:t>
            </a:r>
            <a:r>
              <a:rPr lang="de-DE" dirty="0" err="1"/>
              <a:t>label</a:t>
            </a:r>
            <a:r>
              <a:rPr lang="de-DE" dirty="0"/>
              <a:t> </a:t>
            </a:r>
            <a:r>
              <a:rPr lang="de-DE" dirty="0" err="1"/>
              <a:t>taken</a:t>
            </a:r>
            <a:r>
              <a:rPr lang="de-DE" dirty="0"/>
              <a:t> from patient data), Y‘ = </a:t>
            </a:r>
            <a:r>
              <a:rPr lang="de-DE" dirty="0" err="1"/>
              <a:t>majority</a:t>
            </a:r>
            <a:r>
              <a:rPr lang="de-DE" dirty="0"/>
              <a:t> vote of 9 </a:t>
            </a:r>
            <a:r>
              <a:rPr lang="de-DE" dirty="0" err="1"/>
              <a:t>weak</a:t>
            </a:r>
            <a:r>
              <a:rPr lang="de-DE" dirty="0"/>
              <a:t> </a:t>
            </a:r>
            <a:r>
              <a:rPr lang="de-DE" dirty="0" err="1"/>
              <a:t>classifiers</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13</a:t>
            </a:fld>
            <a:endParaRPr lang="de-DE"/>
          </a:p>
        </p:txBody>
      </p:sp>
    </p:spTree>
    <p:extLst>
      <p:ext uri="{BB962C8B-B14F-4D97-AF65-F5344CB8AC3E}">
        <p14:creationId xmlns:p14="http://schemas.microsoft.com/office/powerpoint/2010/main" val="423546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Architecture in </a:t>
            </a:r>
            <a:r>
              <a:rPr lang="de-DE" dirty="0" err="1"/>
              <a:t>use</a:t>
            </a:r>
            <a:r>
              <a:rPr lang="de-DE" dirty="0"/>
              <a:t>:</a:t>
            </a:r>
          </a:p>
          <a:p>
            <a:r>
              <a:rPr lang="de-DE" dirty="0"/>
              <a:t>A new patient </a:t>
            </a:r>
            <a:r>
              <a:rPr lang="de-DE" dirty="0" err="1"/>
              <a:t>should</a:t>
            </a:r>
            <a:r>
              <a:rPr lang="de-DE" dirty="0"/>
              <a:t> </a:t>
            </a:r>
            <a:r>
              <a:rPr lang="de-DE" dirty="0" err="1"/>
              <a:t>be</a:t>
            </a:r>
            <a:r>
              <a:rPr lang="de-DE" dirty="0"/>
              <a:t> </a:t>
            </a:r>
            <a:r>
              <a:rPr lang="de-DE" dirty="0" err="1"/>
              <a:t>tested</a:t>
            </a:r>
            <a:r>
              <a:rPr lang="de-DE" dirty="0"/>
              <a:t> for high </a:t>
            </a:r>
            <a:r>
              <a:rPr lang="de-DE" dirty="0" err="1"/>
              <a:t>risk</a:t>
            </a:r>
            <a:r>
              <a:rPr lang="de-DE" dirty="0"/>
              <a:t> of TLF </a:t>
            </a:r>
            <a:r>
              <a:rPr lang="de-DE" dirty="0" err="1"/>
              <a:t>or</a:t>
            </a:r>
            <a:r>
              <a:rPr lang="de-DE" dirty="0"/>
              <a:t> not. </a:t>
            </a:r>
            <a:r>
              <a:rPr lang="de-DE" dirty="0" err="1"/>
              <a:t>Firstly</a:t>
            </a:r>
            <a:r>
              <a:rPr lang="de-DE" dirty="0"/>
              <a:t>, </a:t>
            </a:r>
            <a:r>
              <a:rPr lang="de-DE" dirty="0" err="1"/>
              <a:t>the</a:t>
            </a:r>
            <a:r>
              <a:rPr lang="de-DE" dirty="0"/>
              <a:t> patient </a:t>
            </a:r>
            <a:r>
              <a:rPr lang="de-DE" dirty="0" err="1"/>
              <a:t>features</a:t>
            </a:r>
            <a:r>
              <a:rPr lang="de-DE" dirty="0"/>
              <a:t> X will </a:t>
            </a:r>
            <a:r>
              <a:rPr lang="de-DE" dirty="0" err="1"/>
              <a:t>be</a:t>
            </a:r>
            <a:r>
              <a:rPr lang="de-DE" dirty="0"/>
              <a:t> </a:t>
            </a:r>
            <a:r>
              <a:rPr lang="de-DE" dirty="0" err="1"/>
              <a:t>used</a:t>
            </a:r>
            <a:r>
              <a:rPr lang="de-DE" dirty="0"/>
              <a:t> with </a:t>
            </a:r>
            <a:r>
              <a:rPr lang="de-DE" dirty="0" err="1"/>
              <a:t>the</a:t>
            </a:r>
            <a:r>
              <a:rPr lang="de-DE" dirty="0"/>
              <a:t> </a:t>
            </a:r>
            <a:r>
              <a:rPr lang="de-DE" dirty="0" err="1"/>
              <a:t>pre-trained</a:t>
            </a:r>
            <a:r>
              <a:rPr lang="de-DE" dirty="0"/>
              <a:t> M_TLF to </a:t>
            </a:r>
            <a:r>
              <a:rPr lang="de-DE" dirty="0" err="1"/>
              <a:t>generate</a:t>
            </a:r>
            <a:r>
              <a:rPr lang="de-DE" dirty="0"/>
              <a:t> </a:t>
            </a:r>
            <a:r>
              <a:rPr lang="de-DE" dirty="0" err="1"/>
              <a:t>the</a:t>
            </a:r>
            <a:r>
              <a:rPr lang="de-DE" dirty="0"/>
              <a:t> </a:t>
            </a:r>
            <a:r>
              <a:rPr lang="de-DE" dirty="0" err="1"/>
              <a:t>second</a:t>
            </a:r>
            <a:r>
              <a:rPr lang="de-DE" dirty="0"/>
              <a:t> </a:t>
            </a:r>
            <a:r>
              <a:rPr lang="de-DE" dirty="0" err="1"/>
              <a:t>database</a:t>
            </a:r>
            <a:r>
              <a:rPr lang="de-DE" dirty="0"/>
              <a:t> – </a:t>
            </a:r>
            <a:r>
              <a:rPr lang="de-DE" dirty="0" err="1"/>
              <a:t>the</a:t>
            </a:r>
            <a:r>
              <a:rPr lang="de-DE" dirty="0"/>
              <a:t> </a:t>
            </a:r>
            <a:r>
              <a:rPr lang="de-DE" dirty="0" err="1"/>
              <a:t>decision</a:t>
            </a:r>
            <a:r>
              <a:rPr lang="de-DE" dirty="0"/>
              <a:t> </a:t>
            </a:r>
            <a:r>
              <a:rPr lang="de-DE" dirty="0" err="1"/>
              <a:t>matrix</a:t>
            </a:r>
            <a:r>
              <a:rPr lang="de-DE" dirty="0"/>
              <a:t> M for </a:t>
            </a:r>
            <a:r>
              <a:rPr lang="de-DE" dirty="0" err="1"/>
              <a:t>each</a:t>
            </a:r>
            <a:r>
              <a:rPr lang="de-DE" dirty="0"/>
              <a:t> </a:t>
            </a:r>
            <a:r>
              <a:rPr lang="de-DE" dirty="0" err="1"/>
              <a:t>weak</a:t>
            </a:r>
            <a:r>
              <a:rPr lang="de-DE" dirty="0"/>
              <a:t> </a:t>
            </a:r>
            <a:r>
              <a:rPr lang="de-DE" dirty="0" err="1"/>
              <a:t>classifier</a:t>
            </a:r>
            <a:r>
              <a:rPr lang="de-DE" dirty="0"/>
              <a:t>. </a:t>
            </a:r>
            <a:r>
              <a:rPr lang="de-DE" dirty="0" err="1"/>
              <a:t>Secondly</a:t>
            </a:r>
            <a:r>
              <a:rPr lang="de-DE" dirty="0"/>
              <a:t>, </a:t>
            </a:r>
            <a:r>
              <a:rPr lang="de-DE" dirty="0" err="1"/>
              <a:t>decision</a:t>
            </a:r>
            <a:r>
              <a:rPr lang="de-DE" dirty="0"/>
              <a:t> Matrix will </a:t>
            </a:r>
            <a:r>
              <a:rPr lang="de-DE" dirty="0" err="1"/>
              <a:t>be</a:t>
            </a:r>
            <a:r>
              <a:rPr lang="de-DE" dirty="0"/>
              <a:t> </a:t>
            </a:r>
            <a:r>
              <a:rPr lang="de-DE" dirty="0" err="1"/>
              <a:t>used</a:t>
            </a:r>
            <a:r>
              <a:rPr lang="de-DE" dirty="0"/>
              <a:t> </a:t>
            </a:r>
            <a:r>
              <a:rPr lang="de-DE" dirty="0" err="1"/>
              <a:t>as</a:t>
            </a:r>
            <a:r>
              <a:rPr lang="de-DE" dirty="0"/>
              <a:t> </a:t>
            </a:r>
            <a:r>
              <a:rPr lang="de-DE" dirty="0" err="1"/>
              <a:t>input</a:t>
            </a:r>
            <a:r>
              <a:rPr lang="de-DE" dirty="0"/>
              <a:t> for </a:t>
            </a:r>
            <a:r>
              <a:rPr lang="de-DE" dirty="0" err="1"/>
              <a:t>pre-trained</a:t>
            </a:r>
            <a:r>
              <a:rPr lang="de-DE" dirty="0"/>
              <a:t> </a:t>
            </a:r>
            <a:r>
              <a:rPr lang="de-DE" dirty="0" err="1"/>
              <a:t>M_conf</a:t>
            </a:r>
            <a:r>
              <a:rPr lang="de-DE" dirty="0"/>
              <a:t> to predict </a:t>
            </a:r>
            <a:r>
              <a:rPr lang="de-DE" dirty="0" err="1"/>
              <a:t>Y_conf</a:t>
            </a:r>
            <a:r>
              <a:rPr lang="de-DE" dirty="0"/>
              <a:t>. If </a:t>
            </a:r>
            <a:r>
              <a:rPr lang="de-DE" dirty="0" err="1"/>
              <a:t>the</a:t>
            </a:r>
            <a:r>
              <a:rPr lang="de-DE" dirty="0"/>
              <a:t> </a:t>
            </a:r>
            <a:r>
              <a:rPr lang="de-DE" dirty="0" err="1"/>
              <a:t>prediction</a:t>
            </a:r>
            <a:r>
              <a:rPr lang="de-DE" dirty="0"/>
              <a:t> </a:t>
            </a:r>
            <a:r>
              <a:rPr lang="de-DE" dirty="0" err="1"/>
              <a:t>says</a:t>
            </a:r>
            <a:r>
              <a:rPr lang="de-DE" dirty="0"/>
              <a:t> </a:t>
            </a:r>
            <a:r>
              <a:rPr lang="de-DE" dirty="0" err="1"/>
              <a:t>that</a:t>
            </a:r>
            <a:r>
              <a:rPr lang="de-DE" dirty="0"/>
              <a:t> new patient </a:t>
            </a:r>
            <a:r>
              <a:rPr lang="de-DE" dirty="0" err="1"/>
              <a:t>has</a:t>
            </a:r>
            <a:r>
              <a:rPr lang="de-DE" dirty="0"/>
              <a:t> </a:t>
            </a:r>
            <a:r>
              <a:rPr lang="de-DE" dirty="0" err="1"/>
              <a:t>zero</a:t>
            </a:r>
            <a:r>
              <a:rPr lang="de-DE" dirty="0"/>
              <a:t> confidence </a:t>
            </a:r>
            <a:r>
              <a:rPr lang="de-DE" dirty="0" err="1"/>
              <a:t>than</a:t>
            </a:r>
            <a:r>
              <a:rPr lang="de-DE" dirty="0"/>
              <a:t> </a:t>
            </a:r>
            <a:r>
              <a:rPr lang="de-DE" dirty="0" err="1"/>
              <a:t>this</a:t>
            </a:r>
            <a:r>
              <a:rPr lang="de-DE" dirty="0"/>
              <a:t> patient </a:t>
            </a:r>
            <a:r>
              <a:rPr lang="de-DE" dirty="0" err="1"/>
              <a:t>belongs</a:t>
            </a:r>
            <a:r>
              <a:rPr lang="de-DE" dirty="0"/>
              <a:t> to </a:t>
            </a:r>
            <a:r>
              <a:rPr lang="de-DE" dirty="0" err="1"/>
              <a:t>the</a:t>
            </a:r>
            <a:r>
              <a:rPr lang="de-DE" dirty="0"/>
              <a:t> noise sample (with confidence of F1 score of </a:t>
            </a:r>
            <a:r>
              <a:rPr lang="de-DE" dirty="0" err="1"/>
              <a:t>M_conf</a:t>
            </a:r>
            <a:r>
              <a:rPr lang="de-DE" dirty="0"/>
              <a:t>) and </a:t>
            </a:r>
            <a:r>
              <a:rPr lang="de-DE" dirty="0" err="1"/>
              <a:t>can‘t</a:t>
            </a:r>
            <a:r>
              <a:rPr lang="de-DE" dirty="0"/>
              <a:t> </a:t>
            </a:r>
            <a:r>
              <a:rPr lang="de-DE" dirty="0" err="1"/>
              <a:t>be</a:t>
            </a:r>
            <a:r>
              <a:rPr lang="de-DE" dirty="0"/>
              <a:t> </a:t>
            </a:r>
            <a:r>
              <a:rPr lang="de-DE" dirty="0" err="1"/>
              <a:t>further</a:t>
            </a:r>
            <a:r>
              <a:rPr lang="de-DE" dirty="0"/>
              <a:t> </a:t>
            </a:r>
            <a:r>
              <a:rPr lang="de-DE" dirty="0" err="1"/>
              <a:t>analysed</a:t>
            </a:r>
            <a:r>
              <a:rPr lang="de-DE" dirty="0"/>
              <a:t> </a:t>
            </a:r>
            <a:r>
              <a:rPr lang="de-DE" dirty="0" err="1"/>
              <a:t>by</a:t>
            </a:r>
            <a:r>
              <a:rPr lang="de-DE" dirty="0"/>
              <a:t> </a:t>
            </a:r>
            <a:r>
              <a:rPr lang="de-DE" dirty="0" err="1"/>
              <a:t>this</a:t>
            </a:r>
            <a:r>
              <a:rPr lang="de-DE" dirty="0"/>
              <a:t> </a:t>
            </a:r>
            <a:r>
              <a:rPr lang="de-DE" dirty="0" err="1"/>
              <a:t>algorithm</a:t>
            </a:r>
            <a:r>
              <a:rPr lang="de-DE" dirty="0"/>
              <a:t>. If </a:t>
            </a:r>
            <a:r>
              <a:rPr lang="de-DE" dirty="0" err="1"/>
              <a:t>the</a:t>
            </a:r>
            <a:r>
              <a:rPr lang="de-DE" dirty="0"/>
              <a:t> patient </a:t>
            </a:r>
            <a:r>
              <a:rPr lang="de-DE" dirty="0" err="1"/>
              <a:t>is</a:t>
            </a:r>
            <a:r>
              <a:rPr lang="de-DE" dirty="0"/>
              <a:t> signal sample (</a:t>
            </a:r>
            <a:r>
              <a:rPr lang="de-DE" dirty="0" err="1"/>
              <a:t>y_conf</a:t>
            </a:r>
            <a:r>
              <a:rPr lang="de-DE" dirty="0"/>
              <a:t> </a:t>
            </a:r>
            <a:r>
              <a:rPr lang="de-DE" dirty="0" err="1"/>
              <a:t>prediction</a:t>
            </a:r>
            <a:r>
              <a:rPr lang="de-DE" dirty="0"/>
              <a:t> = 1), </a:t>
            </a:r>
            <a:r>
              <a:rPr lang="de-DE" dirty="0" err="1"/>
              <a:t>then</a:t>
            </a:r>
            <a:r>
              <a:rPr lang="de-DE" dirty="0"/>
              <a:t> </a:t>
            </a:r>
            <a:r>
              <a:rPr lang="de-DE" dirty="0" err="1"/>
              <a:t>the</a:t>
            </a:r>
            <a:r>
              <a:rPr lang="de-DE" dirty="0"/>
              <a:t> patient </a:t>
            </a:r>
            <a:r>
              <a:rPr lang="de-DE" dirty="0" err="1"/>
              <a:t>can</a:t>
            </a:r>
            <a:r>
              <a:rPr lang="de-DE" dirty="0"/>
              <a:t> </a:t>
            </a:r>
            <a:r>
              <a:rPr lang="de-DE" dirty="0" err="1"/>
              <a:t>be</a:t>
            </a:r>
            <a:r>
              <a:rPr lang="de-DE" dirty="0"/>
              <a:t> </a:t>
            </a:r>
            <a:r>
              <a:rPr lang="de-DE" dirty="0" err="1"/>
              <a:t>further</a:t>
            </a:r>
            <a:r>
              <a:rPr lang="de-DE" dirty="0"/>
              <a:t> </a:t>
            </a:r>
            <a:r>
              <a:rPr lang="de-DE" dirty="0" err="1"/>
              <a:t>analysed</a:t>
            </a:r>
            <a:r>
              <a:rPr lang="de-DE" dirty="0"/>
              <a:t>. If </a:t>
            </a:r>
            <a:r>
              <a:rPr lang="de-DE" dirty="0" err="1"/>
              <a:t>the</a:t>
            </a:r>
            <a:r>
              <a:rPr lang="de-DE" dirty="0"/>
              <a:t> </a:t>
            </a:r>
            <a:r>
              <a:rPr lang="de-DE" dirty="0" err="1"/>
              <a:t>majority</a:t>
            </a:r>
            <a:r>
              <a:rPr lang="de-DE" dirty="0"/>
              <a:t> vote (MJ) of all </a:t>
            </a:r>
            <a:r>
              <a:rPr lang="de-DE" dirty="0" err="1"/>
              <a:t>weak</a:t>
            </a:r>
            <a:r>
              <a:rPr lang="de-DE" dirty="0"/>
              <a:t> </a:t>
            </a:r>
            <a:r>
              <a:rPr lang="de-DE" dirty="0" err="1"/>
              <a:t>classifiers</a:t>
            </a:r>
            <a:r>
              <a:rPr lang="de-DE" dirty="0"/>
              <a:t> in </a:t>
            </a:r>
            <a:r>
              <a:rPr lang="de-DE" dirty="0" err="1"/>
              <a:t>assigns</a:t>
            </a:r>
            <a:r>
              <a:rPr lang="de-DE" dirty="0"/>
              <a:t> new patient to </a:t>
            </a:r>
            <a:r>
              <a:rPr lang="de-DE" dirty="0" err="1"/>
              <a:t>class</a:t>
            </a:r>
            <a:r>
              <a:rPr lang="de-DE" dirty="0"/>
              <a:t> 0, </a:t>
            </a:r>
            <a:r>
              <a:rPr lang="de-DE" dirty="0" err="1"/>
              <a:t>then</a:t>
            </a:r>
            <a:r>
              <a:rPr lang="de-DE" dirty="0"/>
              <a:t> </a:t>
            </a:r>
            <a:r>
              <a:rPr lang="de-DE" dirty="0" err="1"/>
              <a:t>the</a:t>
            </a:r>
            <a:r>
              <a:rPr lang="de-DE" dirty="0"/>
              <a:t> confidence </a:t>
            </a:r>
            <a:r>
              <a:rPr lang="de-DE" dirty="0" err="1"/>
              <a:t>that</a:t>
            </a:r>
            <a:r>
              <a:rPr lang="de-DE" dirty="0"/>
              <a:t> </a:t>
            </a:r>
            <a:r>
              <a:rPr lang="de-DE" dirty="0" err="1"/>
              <a:t>this</a:t>
            </a:r>
            <a:r>
              <a:rPr lang="de-DE" dirty="0"/>
              <a:t> patient will not </a:t>
            </a:r>
            <a:r>
              <a:rPr lang="de-DE" dirty="0" err="1"/>
              <a:t>get</a:t>
            </a:r>
            <a:r>
              <a:rPr lang="de-DE" dirty="0"/>
              <a:t> TLF </a:t>
            </a:r>
            <a:r>
              <a:rPr lang="de-DE" dirty="0" err="1"/>
              <a:t>is</a:t>
            </a:r>
            <a:r>
              <a:rPr lang="de-DE" dirty="0"/>
              <a:t> high. If MJ </a:t>
            </a:r>
            <a:r>
              <a:rPr lang="de-DE" dirty="0" err="1"/>
              <a:t>assignes</a:t>
            </a:r>
            <a:r>
              <a:rPr lang="de-DE" dirty="0"/>
              <a:t> patient to </a:t>
            </a:r>
            <a:r>
              <a:rPr lang="de-DE" dirty="0" err="1"/>
              <a:t>class</a:t>
            </a:r>
            <a:r>
              <a:rPr lang="de-DE" dirty="0"/>
              <a:t> 1, </a:t>
            </a:r>
            <a:r>
              <a:rPr lang="de-DE" dirty="0" err="1"/>
              <a:t>then</a:t>
            </a:r>
            <a:r>
              <a:rPr lang="de-DE" dirty="0"/>
              <a:t> </a:t>
            </a:r>
            <a:r>
              <a:rPr lang="de-DE" dirty="0" err="1"/>
              <a:t>the</a:t>
            </a:r>
            <a:r>
              <a:rPr lang="de-DE" dirty="0"/>
              <a:t> </a:t>
            </a:r>
            <a:r>
              <a:rPr lang="de-DE" dirty="0" err="1"/>
              <a:t>cofidence</a:t>
            </a:r>
            <a:r>
              <a:rPr lang="de-DE" dirty="0"/>
              <a:t> </a:t>
            </a:r>
            <a:r>
              <a:rPr lang="de-DE" dirty="0" err="1"/>
              <a:t>that</a:t>
            </a:r>
            <a:r>
              <a:rPr lang="de-DE" dirty="0"/>
              <a:t> </a:t>
            </a:r>
            <a:r>
              <a:rPr lang="de-DE" dirty="0" err="1"/>
              <a:t>this</a:t>
            </a:r>
            <a:r>
              <a:rPr lang="de-DE" dirty="0"/>
              <a:t> patient </a:t>
            </a:r>
            <a:r>
              <a:rPr lang="de-DE" dirty="0" err="1"/>
              <a:t>should</a:t>
            </a:r>
            <a:r>
              <a:rPr lang="de-DE" dirty="0"/>
              <a:t> </a:t>
            </a:r>
            <a:r>
              <a:rPr lang="de-DE" dirty="0" err="1"/>
              <a:t>be</a:t>
            </a:r>
            <a:r>
              <a:rPr lang="de-DE" dirty="0"/>
              <a:t> </a:t>
            </a:r>
            <a:r>
              <a:rPr lang="de-DE" dirty="0" err="1"/>
              <a:t>closer</a:t>
            </a:r>
            <a:r>
              <a:rPr lang="de-DE" dirty="0"/>
              <a:t> </a:t>
            </a:r>
            <a:r>
              <a:rPr lang="de-DE" dirty="0" err="1"/>
              <a:t>monitored</a:t>
            </a:r>
            <a:r>
              <a:rPr lang="de-DE" dirty="0"/>
              <a:t> </a:t>
            </a:r>
            <a:r>
              <a:rPr lang="de-DE" dirty="0" err="1"/>
              <a:t>because</a:t>
            </a:r>
            <a:r>
              <a:rPr lang="de-DE" dirty="0"/>
              <a:t> of high </a:t>
            </a:r>
            <a:r>
              <a:rPr lang="de-DE" dirty="0" err="1"/>
              <a:t>risk</a:t>
            </a:r>
            <a:r>
              <a:rPr lang="de-DE" dirty="0"/>
              <a:t> for TLF </a:t>
            </a:r>
            <a:r>
              <a:rPr lang="de-DE" dirty="0" err="1"/>
              <a:t>is</a:t>
            </a:r>
            <a:r>
              <a:rPr lang="de-DE" dirty="0"/>
              <a:t> high.</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14</a:t>
            </a:fld>
            <a:endParaRPr lang="de-DE"/>
          </a:p>
        </p:txBody>
      </p:sp>
    </p:spTree>
    <p:extLst>
      <p:ext uri="{BB962C8B-B14F-4D97-AF65-F5344CB8AC3E}">
        <p14:creationId xmlns:p14="http://schemas.microsoft.com/office/powerpoint/2010/main" val="4170845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Short </a:t>
            </a:r>
            <a:r>
              <a:rPr lang="de-DE" dirty="0" err="1"/>
              <a:t>example</a:t>
            </a:r>
            <a:r>
              <a:rPr lang="de-DE" dirty="0"/>
              <a:t> </a:t>
            </a:r>
            <a:r>
              <a:rPr lang="de-DE" dirty="0" err="1"/>
              <a:t>how</a:t>
            </a:r>
            <a:r>
              <a:rPr lang="de-DE" dirty="0"/>
              <a:t> </a:t>
            </a:r>
            <a:r>
              <a:rPr lang="de-DE" dirty="0" err="1"/>
              <a:t>evaluation</a:t>
            </a:r>
            <a:r>
              <a:rPr lang="de-DE" dirty="0"/>
              <a:t> of final </a:t>
            </a:r>
            <a:r>
              <a:rPr lang="de-DE" dirty="0" err="1"/>
              <a:t>chosen</a:t>
            </a:r>
            <a:r>
              <a:rPr lang="de-DE" dirty="0"/>
              <a:t> </a:t>
            </a:r>
            <a:r>
              <a:rPr lang="de-DE" dirty="0" err="1"/>
              <a:t>pipelines</a:t>
            </a:r>
            <a:r>
              <a:rPr lang="de-DE" dirty="0"/>
              <a:t> will </a:t>
            </a:r>
            <a:r>
              <a:rPr lang="de-DE" dirty="0" err="1"/>
              <a:t>look</a:t>
            </a:r>
            <a:r>
              <a:rPr lang="de-DE" dirty="0"/>
              <a:t> like. </a:t>
            </a:r>
            <a:r>
              <a:rPr lang="de-DE" dirty="0" err="1"/>
              <a:t>We</a:t>
            </a:r>
            <a:r>
              <a:rPr lang="de-DE" dirty="0"/>
              <a:t> </a:t>
            </a:r>
            <a:r>
              <a:rPr lang="de-DE" dirty="0" err="1"/>
              <a:t>see</a:t>
            </a:r>
            <a:r>
              <a:rPr lang="de-DE" dirty="0"/>
              <a:t> – </a:t>
            </a:r>
            <a:r>
              <a:rPr lang="de-DE" dirty="0" err="1"/>
              <a:t>expected</a:t>
            </a:r>
            <a:r>
              <a:rPr lang="de-DE" dirty="0"/>
              <a:t> from </a:t>
            </a:r>
            <a:r>
              <a:rPr lang="de-DE" dirty="0" err="1"/>
              <a:t>the</a:t>
            </a:r>
            <a:r>
              <a:rPr lang="de-DE" dirty="0"/>
              <a:t> </a:t>
            </a:r>
            <a:r>
              <a:rPr lang="de-DE" dirty="0" err="1"/>
              <a:t>low</a:t>
            </a:r>
            <a:r>
              <a:rPr lang="de-DE" dirty="0"/>
              <a:t> </a:t>
            </a:r>
            <a:r>
              <a:rPr lang="de-DE" dirty="0" err="1"/>
              <a:t>scores</a:t>
            </a:r>
            <a:r>
              <a:rPr lang="de-DE" dirty="0"/>
              <a:t> – ROC </a:t>
            </a:r>
            <a:r>
              <a:rPr lang="de-DE" dirty="0" err="1"/>
              <a:t>curve</a:t>
            </a:r>
            <a:r>
              <a:rPr lang="de-DE" dirty="0"/>
              <a:t> </a:t>
            </a:r>
            <a:r>
              <a:rPr lang="de-DE" dirty="0" err="1"/>
              <a:t>near</a:t>
            </a:r>
            <a:r>
              <a:rPr lang="de-DE" dirty="0"/>
              <a:t> </a:t>
            </a:r>
            <a:r>
              <a:rPr lang="de-DE" dirty="0" err="1"/>
              <a:t>the</a:t>
            </a:r>
            <a:r>
              <a:rPr lang="de-DE" dirty="0"/>
              <a:t> </a:t>
            </a:r>
            <a:r>
              <a:rPr lang="de-DE" dirty="0" err="1"/>
              <a:t>random</a:t>
            </a:r>
            <a:r>
              <a:rPr lang="de-DE" dirty="0"/>
              <a:t> </a:t>
            </a:r>
            <a:r>
              <a:rPr lang="de-DE" dirty="0" err="1"/>
              <a:t>line</a:t>
            </a:r>
            <a:r>
              <a:rPr lang="de-DE" dirty="0"/>
              <a:t> and </a:t>
            </a:r>
            <a:r>
              <a:rPr lang="de-DE" dirty="0" err="1"/>
              <a:t>prec</a:t>
            </a:r>
            <a:r>
              <a:rPr lang="de-DE" dirty="0"/>
              <a:t>/</a:t>
            </a:r>
            <a:r>
              <a:rPr lang="de-DE" dirty="0" err="1"/>
              <a:t>rec</a:t>
            </a:r>
            <a:r>
              <a:rPr lang="de-DE" dirty="0"/>
              <a:t> </a:t>
            </a:r>
            <a:r>
              <a:rPr lang="de-DE" dirty="0" err="1"/>
              <a:t>curve</a:t>
            </a:r>
            <a:r>
              <a:rPr lang="de-DE" dirty="0"/>
              <a:t> </a:t>
            </a:r>
            <a:r>
              <a:rPr lang="en-GB" sz="1200" b="0" i="0" kern="1200" dirty="0">
                <a:solidFill>
                  <a:schemeClr val="tx1"/>
                </a:solidFill>
                <a:effectLst/>
                <a:latin typeface="+mn-lt"/>
                <a:ea typeface="+mn-ea"/>
                <a:cs typeface="+mn-cs"/>
              </a:rPr>
              <a:t>just a little better than no skill (= prevalence of disease, in my case TLF = 5%)</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15</a:t>
            </a:fld>
            <a:endParaRPr lang="de-DE"/>
          </a:p>
        </p:txBody>
      </p:sp>
    </p:spTree>
    <p:extLst>
      <p:ext uri="{BB962C8B-B14F-4D97-AF65-F5344CB8AC3E}">
        <p14:creationId xmlns:p14="http://schemas.microsoft.com/office/powerpoint/2010/main" val="334089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Angioplasty is needed when the hearts arteries are narrowed. </a:t>
            </a:r>
            <a:r>
              <a:rPr lang="en-US" sz="1200" b="0" i="0" kern="1200" dirty="0">
                <a:solidFill>
                  <a:schemeClr val="tx1"/>
                </a:solidFill>
                <a:effectLst/>
                <a:latin typeface="+mn-lt"/>
                <a:ea typeface="+mn-ea"/>
                <a:cs typeface="+mn-cs"/>
              </a:rPr>
              <a:t>Stents are placed in the blocked area and left there to keep the artery open. With stent implantation come a few risks: Stent thrombosis, Restenosis and TLF (a summary term for different types of adverse outcomes associated with an implanted stent with fatal consequences, for example myocardial infarction or cardiac death).</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Bioresorbable stents are the 4</a:t>
            </a:r>
            <a:r>
              <a:rPr lang="en-US" sz="1200" b="0" i="0" kern="1200" baseline="30000" dirty="0">
                <a:solidFill>
                  <a:schemeClr val="tx1"/>
                </a:solidFill>
                <a:effectLst/>
                <a:latin typeface="+mn-lt"/>
                <a:ea typeface="+mn-ea"/>
                <a:cs typeface="+mn-cs"/>
              </a:rPr>
              <a:t>th</a:t>
            </a:r>
            <a:r>
              <a:rPr lang="en-US" sz="1200" b="0" i="0" kern="1200" dirty="0">
                <a:solidFill>
                  <a:schemeClr val="tx1"/>
                </a:solidFill>
                <a:effectLst/>
                <a:latin typeface="+mn-lt"/>
                <a:ea typeface="+mn-ea"/>
                <a:cs typeface="+mn-cs"/>
              </a:rPr>
              <a:t> generation stents (for example </a:t>
            </a:r>
            <a:r>
              <a:rPr lang="en-US" sz="1200" b="0" i="0" kern="1200" dirty="0" err="1">
                <a:solidFill>
                  <a:schemeClr val="tx1"/>
                </a:solidFill>
                <a:effectLst/>
                <a:latin typeface="+mn-lt"/>
                <a:ea typeface="+mn-ea"/>
                <a:cs typeface="+mn-cs"/>
              </a:rPr>
              <a:t>Biotronik’s</a:t>
            </a:r>
            <a:r>
              <a:rPr lang="en-US" sz="1200" b="0" i="0" kern="1200" dirty="0">
                <a:solidFill>
                  <a:schemeClr val="tx1"/>
                </a:solidFill>
                <a:effectLst/>
                <a:latin typeface="+mn-lt"/>
                <a:ea typeface="+mn-ea"/>
                <a:cs typeface="+mn-cs"/>
              </a:rPr>
              <a:t> Magmaris). They fully support the artery during healing, and then resorb from the body when they are no longer needed. In theory this should overcome some of the risks. But in practice f</a:t>
            </a:r>
            <a:r>
              <a:rPr lang="en-GB" sz="1200" b="0" i="0" kern="1200" dirty="0">
                <a:solidFill>
                  <a:schemeClr val="tx1"/>
                </a:solidFill>
                <a:effectLst/>
                <a:latin typeface="+mn-lt"/>
                <a:ea typeface="+mn-ea"/>
                <a:cs typeface="+mn-cs"/>
              </a:rPr>
              <a:t>or example the TLF rate is overall the same for Magmaris in comparison to two “older” stents. So far, doctors have no idea what exactly triggers TLF. Individual risk assessment for each patient regarding for example TLF before stent implantation </a:t>
            </a:r>
            <a:r>
              <a:rPr lang="en-GB" sz="1200" b="0" i="0" u="none" strike="noStrike" kern="1200" dirty="0">
                <a:solidFill>
                  <a:schemeClr val="tx1"/>
                </a:solidFill>
                <a:effectLst/>
                <a:latin typeface="+mn-lt"/>
                <a:ea typeface="+mn-ea"/>
                <a:cs typeface="+mn-cs"/>
              </a:rPr>
              <a:t>helps physicians to make appropriate actions earlier to reduce the number and consequences of adverse outcome. </a:t>
            </a:r>
            <a:endParaRPr lang="en-US" sz="1200" b="0" i="0"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2</a:t>
            </a:fld>
            <a:endParaRPr lang="de-DE"/>
          </a:p>
        </p:txBody>
      </p:sp>
    </p:spTree>
    <p:extLst>
      <p:ext uri="{BB962C8B-B14F-4D97-AF65-F5344CB8AC3E}">
        <p14:creationId xmlns:p14="http://schemas.microsoft.com/office/powerpoint/2010/main" val="826749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We</a:t>
            </a:r>
            <a:r>
              <a:rPr lang="de-DE" dirty="0"/>
              <a:t> </a:t>
            </a:r>
            <a:r>
              <a:rPr lang="de-DE" dirty="0" err="1"/>
              <a:t>are</a:t>
            </a:r>
            <a:r>
              <a:rPr lang="de-DE" dirty="0"/>
              <a:t> </a:t>
            </a:r>
            <a:r>
              <a:rPr lang="de-DE" dirty="0" err="1"/>
              <a:t>working</a:t>
            </a:r>
            <a:r>
              <a:rPr lang="de-DE" dirty="0"/>
              <a:t> with patient data from </a:t>
            </a:r>
            <a:r>
              <a:rPr lang="de-DE" dirty="0" err="1"/>
              <a:t>Biotroniks</a:t>
            </a:r>
            <a:r>
              <a:rPr lang="de-DE" dirty="0"/>
              <a:t> BIOSOLVE IV </a:t>
            </a:r>
            <a:r>
              <a:rPr lang="de-DE" dirty="0" err="1"/>
              <a:t>study</a:t>
            </a:r>
            <a:r>
              <a:rPr lang="de-DE" dirty="0"/>
              <a:t>. The </a:t>
            </a:r>
            <a:r>
              <a:rPr lang="de-DE" dirty="0" err="1"/>
              <a:t>s</a:t>
            </a:r>
            <a:r>
              <a:rPr lang="de-DE" sz="1200" b="0" i="0" u="none" strike="noStrike" kern="1200" dirty="0" err="1">
                <a:solidFill>
                  <a:schemeClr val="tx1"/>
                </a:solidFill>
                <a:effectLst/>
                <a:latin typeface="+mn-lt"/>
                <a:ea typeface="+mn-ea"/>
                <a:cs typeface="+mn-cs"/>
              </a:rPr>
              <a:t>tudy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started</a:t>
            </a:r>
            <a:r>
              <a:rPr lang="de-DE" sz="1200" b="0" i="0" u="none" strike="noStrike" kern="1200" dirty="0">
                <a:solidFill>
                  <a:schemeClr val="tx1"/>
                </a:solidFill>
                <a:effectLst/>
                <a:latin typeface="+mn-lt"/>
                <a:ea typeface="+mn-ea"/>
                <a:cs typeface="+mn-cs"/>
              </a:rPr>
              <a:t> with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first</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enrolment</a:t>
            </a:r>
            <a:r>
              <a:rPr lang="de-DE" sz="1200" b="0" i="0" u="none" strike="noStrike" kern="1200" dirty="0">
                <a:solidFill>
                  <a:schemeClr val="tx1"/>
                </a:solidFill>
                <a:effectLst/>
                <a:latin typeface="+mn-lt"/>
                <a:ea typeface="+mn-ea"/>
                <a:cs typeface="+mn-cs"/>
              </a:rPr>
              <a:t> of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in 2016, </a:t>
            </a:r>
            <a:r>
              <a:rPr lang="de-DE" sz="1200" b="0" i="0" u="none" strike="noStrike" kern="1200" dirty="0" err="1">
                <a:solidFill>
                  <a:schemeClr val="tx1"/>
                </a:solidFill>
                <a:effectLst/>
                <a:latin typeface="+mn-lt"/>
                <a:ea typeface="+mn-ea"/>
                <a:cs typeface="+mn-cs"/>
              </a:rPr>
              <a:t>by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end of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approx</a:t>
            </a:r>
            <a:r>
              <a:rPr lang="de-DE" sz="1200" b="0" i="0" u="none" strike="noStrike" kern="1200" dirty="0">
                <a:solidFill>
                  <a:schemeClr val="tx1"/>
                </a:solidFill>
                <a:effectLst/>
                <a:latin typeface="+mn-lt"/>
                <a:ea typeface="+mn-ea"/>
                <a:cs typeface="+mn-cs"/>
              </a:rPr>
              <a:t>. 2000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enrolled</a:t>
            </a:r>
            <a:r>
              <a:rPr lang="de-DE" sz="1200" b="0" i="0" u="none" strike="noStrike" kern="1200" dirty="0">
                <a:solidFill>
                  <a:schemeClr val="tx1"/>
                </a:solidFill>
                <a:effectLst/>
                <a:latin typeface="+mn-lt"/>
                <a:ea typeface="+mn-ea"/>
                <a:cs typeface="+mn-cs"/>
              </a:rPr>
              <a:t>. In 2025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results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complete</a:t>
            </a:r>
            <a:r>
              <a:rPr lang="de-DE" sz="1200" b="0" i="0" u="none" strike="noStrike" kern="1200" dirty="0">
                <a:solidFill>
                  <a:schemeClr val="tx1"/>
                </a:solidFill>
                <a:effectLst/>
                <a:latin typeface="+mn-lt"/>
                <a:ea typeface="+mn-ea"/>
                <a:cs typeface="+mn-cs"/>
              </a:rPr>
              <a:t> due to 5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follow-</a:t>
            </a:r>
            <a:r>
              <a:rPr lang="de-DE" sz="1200" b="0" i="0" u="none" strike="noStrike" kern="1200" dirty="0" err="1">
                <a:solidFill>
                  <a:schemeClr val="tx1"/>
                </a:solidFill>
                <a:effectLst/>
                <a:latin typeface="+mn-lt"/>
                <a:ea typeface="+mn-ea"/>
                <a:cs typeface="+mn-cs"/>
              </a:rPr>
              <a:t>up</a:t>
            </a:r>
            <a:r>
              <a:rPr lang="de-DE" sz="1200" b="0" i="0" u="none" strike="noStrike" kern="1200" dirty="0">
                <a:solidFill>
                  <a:schemeClr val="tx1"/>
                </a:solidFill>
                <a:effectLst/>
                <a:latin typeface="+mn-lt"/>
                <a:ea typeface="+mn-ea"/>
                <a:cs typeface="+mn-cs"/>
              </a:rPr>
              <a:t> for </a:t>
            </a:r>
            <a:r>
              <a:rPr lang="de-DE" sz="1200" b="0" i="0" u="none" strike="noStrike" kern="1200" dirty="0" err="1">
                <a:solidFill>
                  <a:schemeClr val="tx1"/>
                </a:solidFill>
                <a:effectLst/>
                <a:latin typeface="+mn-lt"/>
                <a:ea typeface="+mn-ea"/>
                <a:cs typeface="+mn-cs"/>
              </a:rPr>
              <a:t>each</a:t>
            </a:r>
            <a:r>
              <a:rPr lang="de-DE" sz="1200" b="0" i="0" u="none" strike="noStrike" kern="1200" dirty="0">
                <a:solidFill>
                  <a:schemeClr val="tx1"/>
                </a:solidFill>
                <a:effectLst/>
                <a:latin typeface="+mn-lt"/>
                <a:ea typeface="+mn-ea"/>
                <a:cs typeface="+mn-cs"/>
              </a:rPr>
              <a:t> patient. The </a:t>
            </a:r>
            <a:r>
              <a:rPr lang="de-DE" sz="1200" b="0" i="0" u="none" strike="noStrike" kern="1200" dirty="0" err="1">
                <a:solidFill>
                  <a:schemeClr val="tx1"/>
                </a:solidFill>
                <a:effectLst/>
                <a:latin typeface="+mn-lt"/>
                <a:ea typeface="+mn-ea"/>
                <a:cs typeface="+mn-cs"/>
              </a:rPr>
              <a:t>study</a:t>
            </a:r>
            <a:r>
              <a:rPr lang="de-DE" sz="1200" b="0" i="0" u="none" strike="noStrike" kern="1200" dirty="0">
                <a:solidFill>
                  <a:schemeClr val="tx1"/>
                </a:solidFill>
                <a:effectLst/>
                <a:latin typeface="+mn-lt"/>
                <a:ea typeface="+mn-ea"/>
                <a:cs typeface="+mn-cs"/>
              </a:rPr>
              <a:t> a</a:t>
            </a:r>
            <a:r>
              <a:rPr lang="en-US" sz="1200" b="0" i="0" u="none" strike="noStrike" kern="1200" dirty="0" err="1">
                <a:solidFill>
                  <a:schemeClr val="tx1"/>
                </a:solidFill>
                <a:effectLst/>
                <a:latin typeface="+mn-lt"/>
                <a:ea typeface="+mn-ea"/>
                <a:cs typeface="+mn-cs"/>
              </a:rPr>
              <a:t>ims</a:t>
            </a:r>
            <a:r>
              <a:rPr lang="en-US" sz="1200" b="0" i="0" u="none" strike="noStrike" kern="1200" dirty="0">
                <a:solidFill>
                  <a:schemeClr val="tx1"/>
                </a:solidFill>
                <a:effectLst/>
                <a:latin typeface="+mn-lt"/>
                <a:ea typeface="+mn-ea"/>
                <a:cs typeface="+mn-cs"/>
              </a:rPr>
              <a:t> to investigate the clinical performance and long-term safety of Magmaris in a real world setting with patients from all over the world. Patients can be any gender and age.</a:t>
            </a:r>
          </a:p>
          <a:p>
            <a:endParaRPr lang="en-US" sz="1200" b="0" i="0" u="none" strike="noStrike" kern="1200" dirty="0">
              <a:solidFill>
                <a:schemeClr val="tx1"/>
              </a:solidFill>
              <a:effectLst/>
              <a:latin typeface="+mn-lt"/>
              <a:ea typeface="+mn-ea"/>
              <a:cs typeface="+mn-cs"/>
            </a:endParaRPr>
          </a:p>
          <a:p>
            <a:r>
              <a:rPr lang="de-DE" dirty="0"/>
              <a:t>Study Design:</a:t>
            </a:r>
            <a:br>
              <a:rPr lang="de-DE" dirty="0"/>
            </a:br>
            <a:r>
              <a:rPr lang="de-DE" dirty="0"/>
              <a:t>After </a:t>
            </a:r>
            <a:r>
              <a:rPr lang="de-DE" dirty="0" err="1"/>
              <a:t>patients</a:t>
            </a:r>
            <a:r>
              <a:rPr lang="de-DE" dirty="0"/>
              <a:t> </a:t>
            </a:r>
            <a:r>
              <a:rPr lang="de-DE" dirty="0" err="1"/>
              <a:t>enrolment</a:t>
            </a:r>
            <a:r>
              <a:rPr lang="de-DE" dirty="0"/>
              <a:t> </a:t>
            </a:r>
            <a:r>
              <a:rPr lang="de-DE" dirty="0" err="1"/>
              <a:t>some</a:t>
            </a:r>
            <a:r>
              <a:rPr lang="de-DE" dirty="0"/>
              <a:t> </a:t>
            </a:r>
            <a:r>
              <a:rPr lang="de-DE" dirty="0" err="1"/>
              <a:t>baseline</a:t>
            </a:r>
            <a:r>
              <a:rPr lang="de-DE" dirty="0"/>
              <a:t> information </a:t>
            </a:r>
            <a:r>
              <a:rPr lang="de-DE" dirty="0" err="1"/>
              <a:t>are</a:t>
            </a:r>
            <a:r>
              <a:rPr lang="de-DE" dirty="0"/>
              <a:t> </a:t>
            </a:r>
            <a:r>
              <a:rPr lang="de-DE" dirty="0" err="1"/>
              <a:t>reported</a:t>
            </a:r>
            <a:r>
              <a:rPr lang="de-DE" dirty="0"/>
              <a:t> like </a:t>
            </a:r>
            <a:r>
              <a:rPr lang="de-DE" dirty="0" err="1"/>
              <a:t>age</a:t>
            </a:r>
            <a:r>
              <a:rPr lang="de-DE" dirty="0"/>
              <a:t>, sex, </a:t>
            </a:r>
            <a:r>
              <a:rPr lang="de-DE" dirty="0" err="1"/>
              <a:t>medical</a:t>
            </a:r>
            <a:r>
              <a:rPr lang="de-DE" dirty="0"/>
              <a:t> </a:t>
            </a:r>
            <a:r>
              <a:rPr lang="de-DE" dirty="0" err="1"/>
              <a:t>history</a:t>
            </a:r>
            <a:r>
              <a:rPr lang="de-DE" dirty="0"/>
              <a:t>. </a:t>
            </a:r>
            <a:r>
              <a:rPr lang="de-DE" dirty="0" err="1"/>
              <a:t>Few</a:t>
            </a:r>
            <a:r>
              <a:rPr lang="de-DE" dirty="0"/>
              <a:t> </a:t>
            </a:r>
            <a:r>
              <a:rPr lang="de-DE" dirty="0" err="1"/>
              <a:t>days</a:t>
            </a:r>
            <a:r>
              <a:rPr lang="de-DE" dirty="0"/>
              <a:t> before procedure </a:t>
            </a:r>
            <a:r>
              <a:rPr lang="de-DE" dirty="0" err="1"/>
              <a:t>the</a:t>
            </a:r>
            <a:r>
              <a:rPr lang="de-DE" dirty="0"/>
              <a:t> patient </a:t>
            </a:r>
            <a:r>
              <a:rPr lang="de-DE" dirty="0" err="1"/>
              <a:t>comes</a:t>
            </a:r>
            <a:r>
              <a:rPr lang="de-DE" dirty="0"/>
              <a:t> to </a:t>
            </a:r>
            <a:r>
              <a:rPr lang="de-DE" dirty="0" err="1"/>
              <a:t>the</a:t>
            </a:r>
            <a:r>
              <a:rPr lang="de-DE" dirty="0"/>
              <a:t> </a:t>
            </a:r>
            <a:r>
              <a:rPr lang="de-DE" dirty="0" err="1"/>
              <a:t>hospital</a:t>
            </a:r>
            <a:r>
              <a:rPr lang="de-DE" dirty="0"/>
              <a:t> for </a:t>
            </a:r>
            <a:r>
              <a:rPr lang="de-DE" dirty="0" err="1"/>
              <a:t>some</a:t>
            </a:r>
            <a:r>
              <a:rPr lang="de-DE" dirty="0"/>
              <a:t> </a:t>
            </a:r>
            <a:r>
              <a:rPr lang="de-DE" dirty="0" err="1"/>
              <a:t>blood</a:t>
            </a:r>
            <a:r>
              <a:rPr lang="de-DE" dirty="0"/>
              <a:t> </a:t>
            </a:r>
            <a:r>
              <a:rPr lang="de-DE" dirty="0" err="1"/>
              <a:t>tests</a:t>
            </a:r>
            <a:r>
              <a:rPr lang="de-DE" dirty="0"/>
              <a:t>. The procedure </a:t>
            </a:r>
            <a:r>
              <a:rPr lang="de-DE" dirty="0" err="1"/>
              <a:t>itself</a:t>
            </a:r>
            <a:r>
              <a:rPr lang="de-DE" dirty="0"/>
              <a:t> </a:t>
            </a:r>
            <a:r>
              <a:rPr lang="de-DE" dirty="0" err="1"/>
              <a:t>is</a:t>
            </a:r>
            <a:r>
              <a:rPr lang="de-DE" dirty="0"/>
              <a:t> </a:t>
            </a:r>
            <a:r>
              <a:rPr lang="de-DE" dirty="0" err="1"/>
              <a:t>documented</a:t>
            </a:r>
            <a:r>
              <a:rPr lang="de-DE" dirty="0"/>
              <a:t> </a:t>
            </a:r>
            <a:r>
              <a:rPr lang="de-DE" dirty="0" err="1"/>
              <a:t>very</a:t>
            </a:r>
            <a:r>
              <a:rPr lang="de-DE" dirty="0"/>
              <a:t> </a:t>
            </a:r>
            <a:r>
              <a:rPr lang="de-DE" dirty="0" err="1"/>
              <a:t>closley</a:t>
            </a:r>
            <a:r>
              <a:rPr lang="de-DE" dirty="0"/>
              <a:t>. After </a:t>
            </a:r>
            <a:r>
              <a:rPr lang="de-DE" dirty="0" err="1"/>
              <a:t>discharge</a:t>
            </a:r>
            <a:r>
              <a:rPr lang="de-DE" dirty="0"/>
              <a:t> </a:t>
            </a:r>
            <a:r>
              <a:rPr lang="de-DE" dirty="0" err="1"/>
              <a:t>the</a:t>
            </a:r>
            <a:r>
              <a:rPr lang="de-DE" dirty="0"/>
              <a:t> patient </a:t>
            </a:r>
            <a:r>
              <a:rPr lang="de-DE" dirty="0" err="1"/>
              <a:t>comes</a:t>
            </a:r>
            <a:r>
              <a:rPr lang="de-DE" dirty="0"/>
              <a:t> back after 6 and 12 </a:t>
            </a:r>
            <a:r>
              <a:rPr lang="de-DE" dirty="0" err="1"/>
              <a:t>month</a:t>
            </a:r>
            <a:r>
              <a:rPr lang="de-DE" dirty="0"/>
              <a:t> and </a:t>
            </a:r>
            <a:r>
              <a:rPr lang="de-DE" dirty="0" err="1"/>
              <a:t>then</a:t>
            </a:r>
            <a:r>
              <a:rPr lang="de-DE" dirty="0"/>
              <a:t> </a:t>
            </a:r>
            <a:r>
              <a:rPr lang="de-DE" dirty="0" err="1"/>
              <a:t>annullay</a:t>
            </a:r>
            <a:r>
              <a:rPr lang="de-DE" dirty="0"/>
              <a:t> </a:t>
            </a:r>
            <a:r>
              <a:rPr lang="de-DE" dirty="0" err="1"/>
              <a:t>up</a:t>
            </a:r>
            <a:r>
              <a:rPr lang="de-DE" dirty="0"/>
              <a:t> to 5 </a:t>
            </a:r>
            <a:r>
              <a:rPr lang="de-DE" dirty="0" err="1"/>
              <a:t>years</a:t>
            </a:r>
            <a:r>
              <a:rPr lang="de-DE" dirty="0"/>
              <a:t>. </a:t>
            </a:r>
            <a:r>
              <a:rPr lang="de-DE" dirty="0" err="1"/>
              <a:t>Between</a:t>
            </a:r>
            <a:r>
              <a:rPr lang="de-DE" dirty="0"/>
              <a:t> follow-</a:t>
            </a:r>
            <a:r>
              <a:rPr lang="de-DE" dirty="0" err="1"/>
              <a:t>up</a:t>
            </a:r>
            <a:r>
              <a:rPr lang="de-DE" dirty="0"/>
              <a:t> </a:t>
            </a:r>
            <a:r>
              <a:rPr lang="de-DE" dirty="0" err="1"/>
              <a:t>assessments</a:t>
            </a:r>
            <a:r>
              <a:rPr lang="de-DE" dirty="0"/>
              <a:t> </a:t>
            </a:r>
            <a:r>
              <a:rPr lang="de-DE" dirty="0" err="1"/>
              <a:t>any</a:t>
            </a:r>
            <a:r>
              <a:rPr lang="de-DE" dirty="0"/>
              <a:t> happend adverse </a:t>
            </a:r>
            <a:r>
              <a:rPr lang="de-DE" dirty="0" err="1"/>
              <a:t>event</a:t>
            </a:r>
            <a:r>
              <a:rPr lang="de-DE" dirty="0"/>
              <a:t> </a:t>
            </a:r>
            <a:r>
              <a:rPr lang="de-DE" dirty="0" err="1"/>
              <a:t>is</a:t>
            </a:r>
            <a:r>
              <a:rPr lang="de-DE" dirty="0"/>
              <a:t> </a:t>
            </a:r>
            <a:r>
              <a:rPr lang="de-DE" dirty="0" err="1"/>
              <a:t>repoted</a:t>
            </a:r>
            <a:r>
              <a:rPr lang="de-DE" dirty="0"/>
              <a:t>. From </a:t>
            </a:r>
            <a:r>
              <a:rPr lang="de-DE" dirty="0" err="1"/>
              <a:t>that</a:t>
            </a:r>
            <a:r>
              <a:rPr lang="de-DE" dirty="0"/>
              <a:t> </a:t>
            </a:r>
            <a:r>
              <a:rPr lang="de-DE" dirty="0" err="1"/>
              <a:t>we</a:t>
            </a:r>
            <a:r>
              <a:rPr lang="de-DE" dirty="0"/>
              <a:t> </a:t>
            </a:r>
            <a:r>
              <a:rPr lang="de-DE" dirty="0" err="1"/>
              <a:t>can</a:t>
            </a:r>
            <a:r>
              <a:rPr lang="de-DE" dirty="0"/>
              <a:t> </a:t>
            </a:r>
            <a:r>
              <a:rPr lang="de-DE" dirty="0" err="1"/>
              <a:t>derive</a:t>
            </a:r>
            <a:r>
              <a:rPr lang="de-DE" dirty="0"/>
              <a:t> </a:t>
            </a:r>
            <a:r>
              <a:rPr lang="de-DE" dirty="0" err="1"/>
              <a:t>our</a:t>
            </a:r>
            <a:r>
              <a:rPr lang="de-DE" dirty="0"/>
              <a:t> </a:t>
            </a:r>
            <a:r>
              <a:rPr lang="de-DE" dirty="0" err="1"/>
              <a:t>labels</a:t>
            </a:r>
            <a:r>
              <a:rPr lang="de-DE" dirty="0"/>
              <a:t>. </a:t>
            </a:r>
            <a:r>
              <a:rPr lang="de-DE" dirty="0" err="1"/>
              <a:t>There</a:t>
            </a:r>
            <a:r>
              <a:rPr lang="de-DE" dirty="0"/>
              <a:t> </a:t>
            </a:r>
            <a:r>
              <a:rPr lang="de-DE" dirty="0" err="1"/>
              <a:t>are</a:t>
            </a:r>
            <a:r>
              <a:rPr lang="de-DE" dirty="0"/>
              <a:t> different </a:t>
            </a:r>
            <a:r>
              <a:rPr lang="de-DE" dirty="0" err="1"/>
              <a:t>angles</a:t>
            </a:r>
            <a:r>
              <a:rPr lang="de-DE" dirty="0"/>
              <a:t> to </a:t>
            </a:r>
            <a:r>
              <a:rPr lang="de-DE" dirty="0" err="1"/>
              <a:t>look</a:t>
            </a:r>
            <a:r>
              <a:rPr lang="de-DE" dirty="0"/>
              <a:t> at it.</a:t>
            </a:r>
            <a:endParaRPr lang="de-DE" dirty="0">
              <a:sym typeface="Wingdings" panose="05000000000000000000" pitchFamily="2" charset="2"/>
            </a:endParaRPr>
          </a:p>
          <a:p>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3</a:t>
            </a:fld>
            <a:endParaRPr lang="de-DE"/>
          </a:p>
        </p:txBody>
      </p:sp>
    </p:spTree>
    <p:extLst>
      <p:ext uri="{BB962C8B-B14F-4D97-AF65-F5344CB8AC3E}">
        <p14:creationId xmlns:p14="http://schemas.microsoft.com/office/powerpoint/2010/main" val="209783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Here </a:t>
            </a:r>
            <a:r>
              <a:rPr lang="de-DE" dirty="0" err="1"/>
              <a:t>we</a:t>
            </a:r>
            <a:r>
              <a:rPr lang="de-DE" dirty="0"/>
              <a:t> </a:t>
            </a:r>
            <a:r>
              <a:rPr lang="de-DE" dirty="0" err="1"/>
              <a:t>can</a:t>
            </a:r>
            <a:r>
              <a:rPr lang="de-DE" dirty="0"/>
              <a:t> </a:t>
            </a:r>
            <a:r>
              <a:rPr lang="de-DE" dirty="0" err="1"/>
              <a:t>see</a:t>
            </a:r>
            <a:r>
              <a:rPr lang="de-DE" dirty="0"/>
              <a:t> a </a:t>
            </a:r>
            <a:r>
              <a:rPr lang="de-DE" dirty="0" err="1"/>
              <a:t>example</a:t>
            </a:r>
            <a:r>
              <a:rPr lang="de-DE" dirty="0"/>
              <a:t> time </a:t>
            </a:r>
            <a:r>
              <a:rPr lang="de-DE" dirty="0" err="1"/>
              <a:t>line</a:t>
            </a:r>
            <a:r>
              <a:rPr lang="de-DE" dirty="0"/>
              <a:t> for a patient </a:t>
            </a:r>
            <a:r>
              <a:rPr lang="de-DE" dirty="0" err="1"/>
              <a:t>having</a:t>
            </a:r>
            <a:r>
              <a:rPr lang="de-DE" dirty="0"/>
              <a:t> a TLF </a:t>
            </a:r>
            <a:r>
              <a:rPr lang="de-DE" dirty="0" err="1"/>
              <a:t>causing</a:t>
            </a:r>
            <a:r>
              <a:rPr lang="de-DE" dirty="0"/>
              <a:t> </a:t>
            </a:r>
            <a:r>
              <a:rPr lang="de-DE" dirty="0" err="1"/>
              <a:t>event</a:t>
            </a:r>
            <a:r>
              <a:rPr lang="de-DE" dirty="0"/>
              <a:t> (in orange). Blue </a:t>
            </a:r>
            <a:r>
              <a:rPr lang="de-DE" dirty="0" err="1"/>
              <a:t>are</a:t>
            </a:r>
            <a:r>
              <a:rPr lang="de-DE" dirty="0"/>
              <a:t> </a:t>
            </a:r>
            <a:r>
              <a:rPr lang="de-DE" dirty="0" err="1"/>
              <a:t>other</a:t>
            </a:r>
            <a:r>
              <a:rPr lang="de-DE" dirty="0"/>
              <a:t> </a:t>
            </a:r>
            <a:r>
              <a:rPr lang="de-DE" dirty="0" err="1"/>
              <a:t>reported</a:t>
            </a:r>
            <a:r>
              <a:rPr lang="de-DE" dirty="0"/>
              <a:t> adverse events. I </a:t>
            </a:r>
            <a:r>
              <a:rPr lang="de-DE" dirty="0" err="1"/>
              <a:t>try</a:t>
            </a:r>
            <a:r>
              <a:rPr lang="de-DE" dirty="0"/>
              <a:t> to </a:t>
            </a:r>
            <a:r>
              <a:rPr lang="de-DE" dirty="0" err="1"/>
              <a:t>address</a:t>
            </a:r>
            <a:r>
              <a:rPr lang="de-DE" dirty="0"/>
              <a:t> </a:t>
            </a:r>
            <a:r>
              <a:rPr lang="de-DE" dirty="0" err="1"/>
              <a:t>the</a:t>
            </a:r>
            <a:r>
              <a:rPr lang="de-DE" dirty="0"/>
              <a:t> </a:t>
            </a:r>
            <a:r>
              <a:rPr lang="de-DE" dirty="0" err="1"/>
              <a:t>question</a:t>
            </a:r>
            <a:r>
              <a:rPr lang="de-DE" dirty="0"/>
              <a:t> of </a:t>
            </a:r>
            <a:r>
              <a:rPr lang="de-DE" dirty="0" err="1"/>
              <a:t>how</a:t>
            </a:r>
            <a:r>
              <a:rPr lang="de-DE" dirty="0"/>
              <a:t> to find </a:t>
            </a:r>
            <a:r>
              <a:rPr lang="de-DE" dirty="0" err="1"/>
              <a:t>patients</a:t>
            </a:r>
            <a:r>
              <a:rPr lang="de-DE" dirty="0"/>
              <a:t> with high </a:t>
            </a:r>
            <a:r>
              <a:rPr lang="de-DE" dirty="0" err="1"/>
              <a:t>risk</a:t>
            </a:r>
            <a:r>
              <a:rPr lang="de-DE" dirty="0"/>
              <a:t> for TLF? For </a:t>
            </a:r>
            <a:r>
              <a:rPr lang="de-DE" dirty="0" err="1"/>
              <a:t>that</a:t>
            </a:r>
            <a:r>
              <a:rPr lang="de-DE" dirty="0"/>
              <a:t> i </a:t>
            </a:r>
            <a:r>
              <a:rPr lang="de-DE" dirty="0" err="1"/>
              <a:t>derive</a:t>
            </a:r>
            <a:r>
              <a:rPr lang="de-DE" dirty="0"/>
              <a:t> a </a:t>
            </a:r>
            <a:r>
              <a:rPr lang="de-DE" dirty="0" err="1"/>
              <a:t>label</a:t>
            </a:r>
            <a:r>
              <a:rPr lang="de-DE" dirty="0"/>
              <a:t> </a:t>
            </a:r>
            <a:r>
              <a:rPr lang="de-DE" dirty="0" err="1"/>
              <a:t>matrix</a:t>
            </a:r>
            <a:r>
              <a:rPr lang="de-DE" dirty="0"/>
              <a:t> </a:t>
            </a:r>
            <a:r>
              <a:rPr lang="de-DE" dirty="0" err="1"/>
              <a:t>consisting</a:t>
            </a:r>
            <a:r>
              <a:rPr lang="de-DE" dirty="0"/>
              <a:t> of </a:t>
            </a:r>
            <a:r>
              <a:rPr lang="de-DE" dirty="0" err="1"/>
              <a:t>the</a:t>
            </a:r>
            <a:r>
              <a:rPr lang="de-DE" dirty="0"/>
              <a:t> different TLF </a:t>
            </a:r>
            <a:r>
              <a:rPr lang="de-DE" dirty="0" err="1"/>
              <a:t>causing</a:t>
            </a:r>
            <a:r>
              <a:rPr lang="de-DE" dirty="0"/>
              <a:t> events (</a:t>
            </a:r>
            <a:r>
              <a:rPr lang="de-DE" dirty="0" err="1"/>
              <a:t>reminder</a:t>
            </a:r>
            <a:r>
              <a:rPr lang="de-DE" dirty="0"/>
              <a:t>: TLF </a:t>
            </a:r>
            <a:r>
              <a:rPr lang="de-DE" dirty="0" err="1"/>
              <a:t>is</a:t>
            </a:r>
            <a:r>
              <a:rPr lang="de-DE" dirty="0"/>
              <a:t> just a </a:t>
            </a:r>
            <a:r>
              <a:rPr lang="de-DE" dirty="0" err="1"/>
              <a:t>summary</a:t>
            </a:r>
            <a:r>
              <a:rPr lang="de-DE" dirty="0"/>
              <a:t> </a:t>
            </a:r>
            <a:r>
              <a:rPr lang="de-DE" dirty="0" err="1"/>
              <a:t>term</a:t>
            </a:r>
            <a:r>
              <a:rPr lang="de-DE" dirty="0"/>
              <a:t>) and TLF </a:t>
            </a:r>
            <a:r>
              <a:rPr lang="de-DE" dirty="0" err="1"/>
              <a:t>itself</a:t>
            </a:r>
            <a:r>
              <a:rPr lang="de-DE" dirty="0"/>
              <a:t>. The </a:t>
            </a:r>
            <a:r>
              <a:rPr lang="de-DE" dirty="0" err="1"/>
              <a:t>value</a:t>
            </a:r>
            <a:r>
              <a:rPr lang="de-DE" dirty="0"/>
              <a:t> of </a:t>
            </a:r>
            <a:r>
              <a:rPr lang="de-DE" dirty="0" err="1"/>
              <a:t>the</a:t>
            </a:r>
            <a:r>
              <a:rPr lang="de-DE" dirty="0"/>
              <a:t> </a:t>
            </a:r>
            <a:r>
              <a:rPr lang="de-DE" dirty="0" err="1"/>
              <a:t>label</a:t>
            </a:r>
            <a:r>
              <a:rPr lang="de-DE" dirty="0"/>
              <a:t> </a:t>
            </a:r>
            <a:r>
              <a:rPr lang="de-DE" dirty="0" err="1"/>
              <a:t>is</a:t>
            </a:r>
            <a:r>
              <a:rPr lang="de-DE" dirty="0"/>
              <a:t> </a:t>
            </a:r>
            <a:r>
              <a:rPr lang="de-DE" dirty="0" err="1"/>
              <a:t>the</a:t>
            </a:r>
            <a:r>
              <a:rPr lang="de-DE" dirty="0"/>
              <a:t> time to </a:t>
            </a:r>
            <a:r>
              <a:rPr lang="de-DE" dirty="0" err="1"/>
              <a:t>evet</a:t>
            </a:r>
            <a:r>
              <a:rPr lang="de-DE" dirty="0"/>
              <a:t> after procedure. In </a:t>
            </a:r>
            <a:r>
              <a:rPr lang="de-DE" dirty="0" err="1"/>
              <a:t>the</a:t>
            </a:r>
            <a:r>
              <a:rPr lang="de-DE" dirty="0"/>
              <a:t> </a:t>
            </a:r>
            <a:r>
              <a:rPr lang="de-DE" dirty="0" err="1"/>
              <a:t>example</a:t>
            </a:r>
            <a:r>
              <a:rPr lang="de-DE" dirty="0"/>
              <a:t> </a:t>
            </a:r>
            <a:r>
              <a:rPr lang="de-DE" dirty="0" err="1"/>
              <a:t>above</a:t>
            </a:r>
            <a:r>
              <a:rPr lang="de-DE" dirty="0"/>
              <a:t>: 150 </a:t>
            </a:r>
            <a:r>
              <a:rPr lang="de-DE" dirty="0" err="1"/>
              <a:t>days</a:t>
            </a:r>
            <a:r>
              <a:rPr lang="de-DE" dirty="0"/>
              <a:t>. </a:t>
            </a:r>
            <a:r>
              <a:rPr lang="de-DE" dirty="0" err="1"/>
              <a:t>We</a:t>
            </a:r>
            <a:r>
              <a:rPr lang="de-DE" dirty="0"/>
              <a:t> </a:t>
            </a:r>
            <a:r>
              <a:rPr lang="de-DE" dirty="0" err="1"/>
              <a:t>can</a:t>
            </a:r>
            <a:r>
              <a:rPr lang="de-DE" dirty="0"/>
              <a:t> </a:t>
            </a:r>
            <a:r>
              <a:rPr lang="de-DE" dirty="0" err="1"/>
              <a:t>encode</a:t>
            </a:r>
            <a:r>
              <a:rPr lang="de-DE" dirty="0"/>
              <a:t> from </a:t>
            </a:r>
            <a:r>
              <a:rPr lang="de-DE" dirty="0" err="1"/>
              <a:t>that</a:t>
            </a:r>
            <a:r>
              <a:rPr lang="de-DE" dirty="0"/>
              <a:t> a </a:t>
            </a:r>
            <a:r>
              <a:rPr lang="de-DE" dirty="0" err="1"/>
              <a:t>classical</a:t>
            </a:r>
            <a:r>
              <a:rPr lang="de-DE" dirty="0"/>
              <a:t> fully </a:t>
            </a:r>
            <a:r>
              <a:rPr lang="de-DE" dirty="0" err="1"/>
              <a:t>supervised</a:t>
            </a:r>
            <a:r>
              <a:rPr lang="de-DE" dirty="0"/>
              <a:t> </a:t>
            </a:r>
            <a:r>
              <a:rPr lang="de-DE" dirty="0" err="1"/>
              <a:t>binary</a:t>
            </a:r>
            <a:r>
              <a:rPr lang="de-DE" dirty="0"/>
              <a:t> </a:t>
            </a:r>
            <a:r>
              <a:rPr lang="de-DE" dirty="0" err="1"/>
              <a:t>classification</a:t>
            </a:r>
            <a:r>
              <a:rPr lang="de-DE" dirty="0"/>
              <a:t> </a:t>
            </a:r>
            <a:r>
              <a:rPr lang="de-DE" dirty="0" err="1"/>
              <a:t>problem</a:t>
            </a:r>
            <a:r>
              <a:rPr lang="de-DE" dirty="0"/>
              <a:t> </a:t>
            </a:r>
            <a:r>
              <a:rPr lang="de-DE" dirty="0" err="1"/>
              <a:t>use</a:t>
            </a:r>
            <a:r>
              <a:rPr lang="de-DE" dirty="0"/>
              <a:t> </a:t>
            </a:r>
            <a:r>
              <a:rPr lang="de-DE" dirty="0" err="1"/>
              <a:t>the</a:t>
            </a:r>
            <a:r>
              <a:rPr lang="de-DE" dirty="0"/>
              <a:t> time </a:t>
            </a:r>
            <a:r>
              <a:rPr lang="de-DE" dirty="0" err="1"/>
              <a:t>itself</a:t>
            </a:r>
            <a:r>
              <a:rPr lang="de-DE" dirty="0"/>
              <a:t> for a time-to-event </a:t>
            </a:r>
            <a:r>
              <a:rPr lang="de-DE" dirty="0" err="1"/>
              <a:t>analysis</a:t>
            </a:r>
            <a:r>
              <a:rPr lang="de-DE" dirty="0"/>
              <a:t>.</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4</a:t>
            </a:fld>
            <a:endParaRPr lang="de-DE"/>
          </a:p>
        </p:txBody>
      </p:sp>
    </p:spTree>
    <p:extLst>
      <p:ext uri="{BB962C8B-B14F-4D97-AF65-F5344CB8AC3E}">
        <p14:creationId xmlns:p14="http://schemas.microsoft.com/office/powerpoint/2010/main" val="3891615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a:solidFill>
                  <a:schemeClr val="tx1"/>
                </a:solidFill>
                <a:effectLst/>
                <a:latin typeface="+mn-lt"/>
                <a:ea typeface="+mn-ea"/>
                <a:cs typeface="+mn-cs"/>
              </a:rPr>
              <a:t>The first thing after </a:t>
            </a:r>
            <a:r>
              <a:rPr lang="en-GB" sz="1200" b="0" i="0" kern="1200" dirty="0" err="1">
                <a:solidFill>
                  <a:schemeClr val="tx1"/>
                </a:solidFill>
                <a:effectLst/>
                <a:latin typeface="+mn-lt"/>
                <a:ea typeface="+mn-ea"/>
                <a:cs typeface="+mn-cs"/>
              </a:rPr>
              <a:t>finisishing</a:t>
            </a:r>
            <a:r>
              <a:rPr lang="en-GB" sz="1200" b="0" i="0" kern="1200" dirty="0">
                <a:solidFill>
                  <a:schemeClr val="tx1"/>
                </a:solidFill>
                <a:effectLst/>
                <a:latin typeface="+mn-lt"/>
                <a:ea typeface="+mn-ea"/>
                <a:cs typeface="+mn-cs"/>
              </a:rPr>
              <a:t> data pre-processing was looking at descriptive stats and distribution of each feature. </a:t>
            </a:r>
            <a:r>
              <a:rPr lang="de-DE" dirty="0" err="1"/>
              <a:t>Categorical</a:t>
            </a:r>
            <a:r>
              <a:rPr lang="de-DE" dirty="0"/>
              <a:t> </a:t>
            </a:r>
            <a:r>
              <a:rPr lang="de-DE" dirty="0" err="1"/>
              <a:t>features</a:t>
            </a:r>
            <a:r>
              <a:rPr lang="de-DE" dirty="0"/>
              <a:t> </a:t>
            </a:r>
            <a:r>
              <a:rPr lang="de-DE" dirty="0" err="1"/>
              <a:t>are</a:t>
            </a:r>
            <a:r>
              <a:rPr lang="de-DE" dirty="0"/>
              <a:t> </a:t>
            </a:r>
            <a:r>
              <a:rPr lang="de-DE" dirty="0" err="1"/>
              <a:t>presented</a:t>
            </a:r>
            <a:r>
              <a:rPr lang="de-DE" dirty="0"/>
              <a:t> </a:t>
            </a:r>
            <a:r>
              <a:rPr lang="de-DE" dirty="0" err="1"/>
              <a:t>as</a:t>
            </a:r>
            <a:r>
              <a:rPr lang="de-DE" dirty="0"/>
              <a:t> absolute </a:t>
            </a:r>
            <a:r>
              <a:rPr lang="de-DE" dirty="0" err="1"/>
              <a:t>numbers</a:t>
            </a:r>
            <a:r>
              <a:rPr lang="de-DE" dirty="0"/>
              <a:t> and </a:t>
            </a:r>
            <a:r>
              <a:rPr lang="de-DE" dirty="0" err="1"/>
              <a:t>percentages</a:t>
            </a:r>
            <a:r>
              <a:rPr lang="de-DE" dirty="0"/>
              <a:t>, </a:t>
            </a:r>
            <a:r>
              <a:rPr lang="de-DE" dirty="0" err="1"/>
              <a:t>whereas</a:t>
            </a:r>
            <a:r>
              <a:rPr lang="de-DE" dirty="0"/>
              <a:t> </a:t>
            </a:r>
            <a:r>
              <a:rPr lang="de-DE" dirty="0" err="1"/>
              <a:t>continous</a:t>
            </a:r>
            <a:r>
              <a:rPr lang="de-DE" dirty="0"/>
              <a:t> variables </a:t>
            </a:r>
            <a:r>
              <a:rPr lang="de-DE" dirty="0" err="1"/>
              <a:t>as</a:t>
            </a:r>
            <a:r>
              <a:rPr lang="de-DE" dirty="0"/>
              <a:t> </a:t>
            </a:r>
            <a:r>
              <a:rPr lang="de-DE" dirty="0" err="1"/>
              <a:t>mean</a:t>
            </a:r>
            <a:r>
              <a:rPr lang="de-DE" dirty="0"/>
              <a:t> ± </a:t>
            </a:r>
            <a:r>
              <a:rPr lang="de-DE" dirty="0" err="1"/>
              <a:t>standard</a:t>
            </a:r>
            <a:r>
              <a:rPr lang="de-DE" dirty="0"/>
              <a:t> </a:t>
            </a:r>
            <a:r>
              <a:rPr lang="de-DE" dirty="0" err="1"/>
              <a:t>deviation</a:t>
            </a:r>
            <a:r>
              <a:rPr lang="de-DE" dirty="0"/>
              <a:t>. The </a:t>
            </a:r>
            <a:r>
              <a:rPr lang="de-DE" dirty="0" err="1"/>
              <a:t>shown</a:t>
            </a:r>
            <a:r>
              <a:rPr lang="de-DE" dirty="0"/>
              <a:t> </a:t>
            </a:r>
            <a:r>
              <a:rPr lang="de-DE" dirty="0" err="1"/>
              <a:t>pValue</a:t>
            </a:r>
            <a:r>
              <a:rPr lang="de-DE" dirty="0"/>
              <a:t> </a:t>
            </a:r>
            <a:r>
              <a:rPr lang="de-DE" dirty="0" err="1"/>
              <a:t>is</a:t>
            </a:r>
            <a:r>
              <a:rPr lang="de-DE" dirty="0"/>
              <a:t> from univariate </a:t>
            </a:r>
            <a:r>
              <a:rPr lang="de-DE" dirty="0" err="1"/>
              <a:t>analysis</a:t>
            </a:r>
            <a:r>
              <a:rPr lang="de-DE" dirty="0"/>
              <a:t> </a:t>
            </a:r>
            <a:r>
              <a:rPr lang="de-DE" dirty="0" err="1"/>
              <a:t>using</a:t>
            </a:r>
            <a:r>
              <a:rPr lang="de-DE" dirty="0"/>
              <a:t> </a:t>
            </a:r>
            <a:r>
              <a:rPr lang="de-DE" dirty="0" err="1"/>
              <a:t>chi-square</a:t>
            </a:r>
            <a:r>
              <a:rPr lang="de-DE" dirty="0"/>
              <a:t> </a:t>
            </a:r>
            <a:r>
              <a:rPr lang="de-DE" dirty="0" err="1"/>
              <a:t>test</a:t>
            </a:r>
            <a:r>
              <a:rPr lang="de-DE" dirty="0"/>
              <a:t>, </a:t>
            </a:r>
            <a:r>
              <a:rPr lang="de-DE" dirty="0" err="1"/>
              <a:t>point</a:t>
            </a:r>
            <a:r>
              <a:rPr lang="de-DE" dirty="0"/>
              <a:t> </a:t>
            </a:r>
            <a:r>
              <a:rPr lang="de-DE" dirty="0" err="1"/>
              <a:t>biserial</a:t>
            </a:r>
            <a:r>
              <a:rPr lang="de-DE" dirty="0"/>
              <a:t> </a:t>
            </a:r>
            <a:r>
              <a:rPr lang="de-DE" dirty="0" err="1"/>
              <a:t>correlation</a:t>
            </a:r>
            <a:r>
              <a:rPr lang="de-DE" dirty="0"/>
              <a:t> </a:t>
            </a:r>
            <a:r>
              <a:rPr lang="de-DE" dirty="0" err="1"/>
              <a:t>test</a:t>
            </a:r>
            <a:r>
              <a:rPr lang="de-DE" dirty="0"/>
              <a:t> and Z-test. With </a:t>
            </a:r>
            <a:r>
              <a:rPr lang="de-DE" dirty="0" err="1"/>
              <a:t>this</a:t>
            </a:r>
            <a:r>
              <a:rPr lang="de-DE" dirty="0"/>
              <a:t> i </a:t>
            </a:r>
            <a:r>
              <a:rPr lang="de-DE" dirty="0" err="1"/>
              <a:t>wanted</a:t>
            </a:r>
            <a:r>
              <a:rPr lang="de-DE" dirty="0"/>
              <a:t> to find </a:t>
            </a:r>
            <a:r>
              <a:rPr lang="de-DE" dirty="0" err="1"/>
              <a:t>evidence</a:t>
            </a:r>
            <a:r>
              <a:rPr lang="de-DE" dirty="0"/>
              <a:t> of </a:t>
            </a:r>
            <a:r>
              <a:rPr lang="de-DE" dirty="0" err="1"/>
              <a:t>what</a:t>
            </a:r>
            <a:r>
              <a:rPr lang="de-DE" dirty="0"/>
              <a:t> </a:t>
            </a:r>
            <a:r>
              <a:rPr lang="de-DE" dirty="0" err="1"/>
              <a:t>features</a:t>
            </a:r>
            <a:r>
              <a:rPr lang="de-DE" dirty="0"/>
              <a:t> </a:t>
            </a:r>
            <a:r>
              <a:rPr lang="de-DE" dirty="0" err="1"/>
              <a:t>are</a:t>
            </a:r>
            <a:r>
              <a:rPr lang="de-DE" dirty="0"/>
              <a:t> </a:t>
            </a:r>
            <a:r>
              <a:rPr lang="de-DE" dirty="0" err="1"/>
              <a:t>more</a:t>
            </a:r>
            <a:r>
              <a:rPr lang="de-DE" dirty="0"/>
              <a:t> </a:t>
            </a:r>
            <a:r>
              <a:rPr lang="de-DE" dirty="0" err="1"/>
              <a:t>important</a:t>
            </a:r>
            <a:r>
              <a:rPr lang="de-DE" dirty="0"/>
              <a:t>. The </a:t>
            </a:r>
            <a:r>
              <a:rPr lang="de-DE" dirty="0" err="1"/>
              <a:t>presented</a:t>
            </a:r>
            <a:r>
              <a:rPr lang="de-DE" dirty="0"/>
              <a:t> </a:t>
            </a:r>
            <a:r>
              <a:rPr lang="de-DE" dirty="0" err="1"/>
              <a:t>features</a:t>
            </a:r>
            <a:r>
              <a:rPr lang="de-DE" dirty="0"/>
              <a:t> </a:t>
            </a:r>
            <a:r>
              <a:rPr lang="de-DE" dirty="0" err="1"/>
              <a:t>are</a:t>
            </a:r>
            <a:r>
              <a:rPr lang="de-DE" dirty="0"/>
              <a:t> just a </a:t>
            </a:r>
            <a:r>
              <a:rPr lang="de-DE" dirty="0" err="1"/>
              <a:t>short</a:t>
            </a:r>
            <a:r>
              <a:rPr lang="de-DE" dirty="0"/>
              <a:t> </a:t>
            </a:r>
            <a:r>
              <a:rPr lang="de-DE" dirty="0" err="1"/>
              <a:t>excerpt</a:t>
            </a:r>
            <a:r>
              <a:rPr lang="de-DE" dirty="0"/>
              <a:t> from all 75 </a:t>
            </a:r>
            <a:r>
              <a:rPr lang="de-DE" dirty="0" err="1"/>
              <a:t>features</a:t>
            </a:r>
            <a:r>
              <a:rPr lang="de-DE" dirty="0"/>
              <a:t>. These </a:t>
            </a:r>
            <a:r>
              <a:rPr lang="de-DE" dirty="0" err="1"/>
              <a:t>are</a:t>
            </a:r>
            <a:r>
              <a:rPr lang="de-DE" dirty="0"/>
              <a:t> </a:t>
            </a:r>
            <a:r>
              <a:rPr lang="de-DE" dirty="0" err="1"/>
              <a:t>predictors</a:t>
            </a:r>
            <a:r>
              <a:rPr lang="de-DE" dirty="0"/>
              <a:t> for TLF </a:t>
            </a:r>
            <a:r>
              <a:rPr lang="de-DE" dirty="0" err="1"/>
              <a:t>suggested</a:t>
            </a:r>
            <a:r>
              <a:rPr lang="de-DE" dirty="0"/>
              <a:t> in </a:t>
            </a:r>
            <a:r>
              <a:rPr lang="de-DE" dirty="0" err="1"/>
              <a:t>literature</a:t>
            </a:r>
            <a:r>
              <a:rPr lang="de-DE" dirty="0"/>
              <a:t>. </a:t>
            </a:r>
            <a:r>
              <a:rPr lang="de-DE" dirty="0" err="1"/>
              <a:t>Only</a:t>
            </a:r>
            <a:r>
              <a:rPr lang="de-DE" dirty="0"/>
              <a:t> </a:t>
            </a:r>
            <a:r>
              <a:rPr lang="de-DE" dirty="0" err="1"/>
              <a:t>two</a:t>
            </a:r>
            <a:r>
              <a:rPr lang="de-DE" dirty="0"/>
              <a:t> of </a:t>
            </a:r>
            <a:r>
              <a:rPr lang="de-DE" dirty="0" err="1"/>
              <a:t>them</a:t>
            </a:r>
            <a:r>
              <a:rPr lang="de-DE" dirty="0"/>
              <a:t> </a:t>
            </a:r>
            <a:r>
              <a:rPr lang="de-DE" dirty="0" err="1"/>
              <a:t>have</a:t>
            </a:r>
            <a:r>
              <a:rPr lang="de-DE" dirty="0"/>
              <a:t> a </a:t>
            </a:r>
            <a:r>
              <a:rPr lang="de-DE" dirty="0" err="1"/>
              <a:t>significant</a:t>
            </a:r>
            <a:r>
              <a:rPr lang="de-DE" dirty="0"/>
              <a:t> </a:t>
            </a:r>
            <a:r>
              <a:rPr lang="de-DE" dirty="0" err="1"/>
              <a:t>pValue</a:t>
            </a:r>
            <a:r>
              <a:rPr lang="de-DE" dirty="0"/>
              <a:t> – </a:t>
            </a:r>
            <a:r>
              <a:rPr lang="de-DE" dirty="0" err="1"/>
              <a:t>ischemic</a:t>
            </a:r>
            <a:r>
              <a:rPr lang="de-DE" dirty="0"/>
              <a:t> </a:t>
            </a:r>
            <a:r>
              <a:rPr lang="de-DE" dirty="0" err="1"/>
              <a:t>status</a:t>
            </a:r>
            <a:r>
              <a:rPr lang="de-DE" dirty="0"/>
              <a:t> </a:t>
            </a:r>
            <a:r>
              <a:rPr lang="de-DE" dirty="0" err="1"/>
              <a:t>pre</a:t>
            </a:r>
            <a:r>
              <a:rPr lang="de-DE" dirty="0"/>
              <a:t>-procedure and total </a:t>
            </a:r>
            <a:r>
              <a:rPr lang="de-DE" dirty="0" err="1"/>
              <a:t>stent</a:t>
            </a:r>
            <a:r>
              <a:rPr lang="de-DE" dirty="0"/>
              <a:t> </a:t>
            </a:r>
            <a:r>
              <a:rPr lang="de-DE" dirty="0" err="1"/>
              <a:t>length</a:t>
            </a:r>
            <a:r>
              <a:rPr lang="de-DE" dirty="0"/>
              <a:t>. All </a:t>
            </a:r>
            <a:r>
              <a:rPr lang="de-DE" dirty="0" err="1"/>
              <a:t>other</a:t>
            </a:r>
            <a:r>
              <a:rPr lang="de-DE" dirty="0"/>
              <a:t> </a:t>
            </a:r>
            <a:r>
              <a:rPr lang="de-DE" dirty="0" err="1"/>
              <a:t>features</a:t>
            </a:r>
            <a:r>
              <a:rPr lang="de-DE" dirty="0"/>
              <a:t> </a:t>
            </a:r>
            <a:r>
              <a:rPr lang="de-DE" dirty="0" err="1"/>
              <a:t>show</a:t>
            </a:r>
            <a:r>
              <a:rPr lang="de-DE" dirty="0"/>
              <a:t> </a:t>
            </a:r>
            <a:r>
              <a:rPr lang="de-DE" dirty="0" err="1"/>
              <a:t>quite</a:t>
            </a:r>
            <a:r>
              <a:rPr lang="de-DE" dirty="0"/>
              <a:t> high </a:t>
            </a:r>
            <a:r>
              <a:rPr lang="de-DE" dirty="0" err="1"/>
              <a:t>pValue</a:t>
            </a:r>
            <a:r>
              <a:rPr lang="de-DE" dirty="0"/>
              <a:t>, w</a:t>
            </a:r>
            <a:r>
              <a:rPr lang="en-GB" dirty="0" err="1"/>
              <a:t>hich</a:t>
            </a:r>
            <a:r>
              <a:rPr lang="en-GB" dirty="0"/>
              <a:t> gives reason to believe that </a:t>
            </a:r>
          </a:p>
          <a:p>
            <a:r>
              <a:rPr lang="en-GB" dirty="0"/>
              <a:t>the data contains weak to no signals.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table and the </a:t>
            </a:r>
            <a:r>
              <a:rPr lang="en-GB" sz="1200" b="0" i="0" kern="1200" dirty="0" err="1">
                <a:solidFill>
                  <a:schemeClr val="tx1"/>
                </a:solidFill>
                <a:effectLst/>
                <a:latin typeface="+mn-lt"/>
                <a:ea typeface="+mn-ea"/>
                <a:cs typeface="+mn-cs"/>
              </a:rPr>
              <a:t>missigness</a:t>
            </a:r>
            <a:r>
              <a:rPr lang="en-GB" sz="1200" b="0" i="0" kern="1200" dirty="0">
                <a:solidFill>
                  <a:schemeClr val="tx1"/>
                </a:solidFill>
                <a:effectLst/>
                <a:latin typeface="+mn-lt"/>
                <a:ea typeface="+mn-ea"/>
                <a:cs typeface="+mn-cs"/>
              </a:rPr>
              <a:t> plots show the proportion of missingness of each feature and sample. It is not really high, so resolving </a:t>
            </a:r>
            <a:r>
              <a:rPr lang="en-GB" sz="1200" b="0" i="0" kern="1200" dirty="0" err="1">
                <a:solidFill>
                  <a:schemeClr val="tx1"/>
                </a:solidFill>
                <a:effectLst/>
                <a:latin typeface="+mn-lt"/>
                <a:ea typeface="+mn-ea"/>
                <a:cs typeface="+mn-cs"/>
              </a:rPr>
              <a:t>missigness</a:t>
            </a:r>
            <a:r>
              <a:rPr lang="en-GB" sz="1200" b="0" i="0" kern="1200" dirty="0">
                <a:solidFill>
                  <a:schemeClr val="tx1"/>
                </a:solidFill>
                <a:effectLst/>
                <a:latin typeface="+mn-lt"/>
                <a:ea typeface="+mn-ea"/>
                <a:cs typeface="+mn-cs"/>
              </a:rPr>
              <a:t> is not the main issue here. Speaking of challenges. The rate of TLF is about 5%, leading to an imbalanced data set with a ratio of 1:15. The question is how to resolve imbalance in context of classification properly. </a:t>
            </a:r>
          </a:p>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5</a:t>
            </a:fld>
            <a:endParaRPr lang="de-DE"/>
          </a:p>
        </p:txBody>
      </p:sp>
    </p:spTree>
    <p:extLst>
      <p:ext uri="{BB962C8B-B14F-4D97-AF65-F5344CB8AC3E}">
        <p14:creationId xmlns:p14="http://schemas.microsoft.com/office/powerpoint/2010/main" val="820994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I used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to visualize the data. It was normalized before plotting, because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is sensitive to outliers and noisy data. The goal of applying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was to visualise the data with all it‘s dimensions to see maybe first distinguishable cluster in the data space and to find sub-cohorts that are less confusing than the complete cohort. Plots are coloured based on label and other features obtained from literature (often listed as predictors for TLF) like diabetes or the total lesion length. Features that were used for colouring are not used in dimensionality reduction. Based on the plots, I can conclude that dimensionality reduction cannot pick up a signal for POS/NEG case distinction (visually optimization is fair enough here) and that none of the presented predictors in literature seems to be an important feature, since dimensionality reduction can‘t pick any signal for these too.</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There are a few limitations to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It relies on visual evaluation, since no objective measurement is done and even so only tendencies can be observed. Many more hyperparameters are available for optimization, but due to not promising results not further investigated.</a:t>
            </a:r>
          </a:p>
          <a:p>
            <a:endParaRPr lang="de-DE"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6</a:t>
            </a:fld>
            <a:endParaRPr lang="de-DE"/>
          </a:p>
        </p:txBody>
      </p:sp>
    </p:spTree>
    <p:extLst>
      <p:ext uri="{BB962C8B-B14F-4D97-AF65-F5344CB8AC3E}">
        <p14:creationId xmlns:p14="http://schemas.microsoft.com/office/powerpoint/2010/main" val="3199263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This pipeline architecture should be familiar. In the first place I tried as many different combinations as possible as I don’t know what would work on that particular dataset. I adapted the pipeline from Alireza to fit more to my data. I included the SMOTE algorithm after imputation to deal with imbalance and changed training performance to f1 score or </a:t>
            </a:r>
            <a:r>
              <a:rPr lang="en-GB" sz="1200" kern="1200" dirty="0" err="1">
                <a:solidFill>
                  <a:schemeClr val="tx1"/>
                </a:solidFill>
                <a:effectLst/>
                <a:latin typeface="+mn-lt"/>
                <a:ea typeface="+mn-ea"/>
                <a:cs typeface="+mn-cs"/>
              </a:rPr>
              <a:t>cohen</a:t>
            </a:r>
            <a:r>
              <a:rPr lang="en-GB" sz="1200" kern="1200" dirty="0">
                <a:solidFill>
                  <a:schemeClr val="tx1"/>
                </a:solidFill>
                <a:effectLst/>
                <a:latin typeface="+mn-lt"/>
                <a:ea typeface="+mn-ea"/>
                <a:cs typeface="+mn-cs"/>
              </a:rPr>
              <a:t> kappa score as refit score in </a:t>
            </a:r>
            <a:r>
              <a:rPr lang="en-GB" sz="1200" kern="1200" dirty="0" err="1">
                <a:solidFill>
                  <a:schemeClr val="tx1"/>
                </a:solidFill>
                <a:effectLst/>
                <a:latin typeface="+mn-lt"/>
                <a:ea typeface="+mn-ea"/>
                <a:cs typeface="+mn-cs"/>
              </a:rPr>
              <a:t>hyperparamter</a:t>
            </a:r>
            <a:r>
              <a:rPr lang="en-GB" sz="1200" kern="1200" dirty="0">
                <a:solidFill>
                  <a:schemeClr val="tx1"/>
                </a:solidFill>
                <a:effectLst/>
                <a:latin typeface="+mn-lt"/>
                <a:ea typeface="+mn-ea"/>
                <a:cs typeface="+mn-cs"/>
              </a:rPr>
              <a:t> tuning, because of its robustness regarding imbalance. Stratification of data into 80% </a:t>
            </a:r>
            <a:r>
              <a:rPr lang="en-GB" sz="1200" kern="1200" dirty="0" err="1">
                <a:solidFill>
                  <a:schemeClr val="tx1"/>
                </a:solidFill>
                <a:effectLst/>
                <a:latin typeface="+mn-lt"/>
                <a:ea typeface="+mn-ea"/>
                <a:cs typeface="+mn-cs"/>
              </a:rPr>
              <a:t>traingng</a:t>
            </a:r>
            <a:r>
              <a:rPr lang="en-GB" sz="1200" kern="1200" dirty="0">
                <a:solidFill>
                  <a:schemeClr val="tx1"/>
                </a:solidFill>
                <a:effectLst/>
                <a:latin typeface="+mn-lt"/>
                <a:ea typeface="+mn-ea"/>
                <a:cs typeface="+mn-cs"/>
              </a:rPr>
              <a:t> and 20% test set was done by label. Training was based on a 5-fold cross validation. Training set went through processing. Transformation, imputation and </a:t>
            </a:r>
            <a:r>
              <a:rPr lang="en-GB" sz="1200" kern="1200" dirty="0" err="1">
                <a:solidFill>
                  <a:schemeClr val="tx1"/>
                </a:solidFill>
                <a:effectLst/>
                <a:latin typeface="+mn-lt"/>
                <a:ea typeface="+mn-ea"/>
                <a:cs typeface="+mn-cs"/>
              </a:rPr>
              <a:t>upsamling</a:t>
            </a:r>
            <a:r>
              <a:rPr lang="en-GB" sz="1200" kern="1200" dirty="0">
                <a:solidFill>
                  <a:schemeClr val="tx1"/>
                </a:solidFill>
                <a:effectLst/>
                <a:latin typeface="+mn-lt"/>
                <a:ea typeface="+mn-ea"/>
                <a:cs typeface="+mn-cs"/>
              </a:rPr>
              <a:t> of minor class using SMOTE was mandatory. Normalization and feature scaling were optional. In the second step different classifiers were trained alongside with their specific hyperparameters using </a:t>
            </a:r>
            <a:r>
              <a:rPr lang="en-GB" sz="1200" kern="1200" dirty="0" err="1">
                <a:solidFill>
                  <a:schemeClr val="tx1"/>
                </a:solidFill>
                <a:effectLst/>
                <a:latin typeface="+mn-lt"/>
                <a:ea typeface="+mn-ea"/>
                <a:cs typeface="+mn-cs"/>
              </a:rPr>
              <a:t>RandomSearch</a:t>
            </a:r>
            <a:r>
              <a:rPr lang="en-GB" sz="1200" kern="1200" dirty="0">
                <a:solidFill>
                  <a:schemeClr val="tx1"/>
                </a:solidFill>
                <a:effectLst/>
                <a:latin typeface="+mn-lt"/>
                <a:ea typeface="+mn-ea"/>
                <a:cs typeface="+mn-cs"/>
              </a:rPr>
              <a:t> based on a wide parameter grid. Model evaluation was done with the hold-out test set. </a:t>
            </a:r>
          </a:p>
          <a:p>
            <a:endParaRPr lang="en-GB" sz="1200" b="0" i="0" kern="1200" dirty="0">
              <a:solidFill>
                <a:schemeClr val="tx1"/>
              </a:solidFill>
              <a:effectLst/>
              <a:latin typeface="+mn-lt"/>
              <a:ea typeface="+mn-ea"/>
              <a:cs typeface="+mn-cs"/>
            </a:endParaRPr>
          </a:p>
          <a:p>
            <a:endParaRPr lang="de-DE" dirty="0"/>
          </a:p>
          <a:p>
            <a:pPr marL="171450" indent="-171450">
              <a:buFontTx/>
              <a:buChar char="-"/>
            </a:pPr>
            <a:endParaRPr lang="en-GB"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7</a:t>
            </a:fld>
            <a:endParaRPr lang="de-DE"/>
          </a:p>
        </p:txBody>
      </p:sp>
    </p:spTree>
    <p:extLst>
      <p:ext uri="{BB962C8B-B14F-4D97-AF65-F5344CB8AC3E}">
        <p14:creationId xmlns:p14="http://schemas.microsoft.com/office/powerpoint/2010/main" val="2136036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These are the results from the latest run of the pipeline. We double checked the correctness of code and the order of processing steps to rule out a bug in the code. The used hyperparameter grid is quite big. The idea behind it was to narrow down the search space by multiple runs with </a:t>
            </a:r>
            <a:r>
              <a:rPr lang="en-GB" sz="1200" kern="1200" dirty="0" err="1">
                <a:solidFill>
                  <a:schemeClr val="tx1"/>
                </a:solidFill>
                <a:effectLst/>
                <a:latin typeface="+mn-lt"/>
                <a:ea typeface="+mn-ea"/>
                <a:cs typeface="+mn-cs"/>
              </a:rPr>
              <a:t>RandomSearch</a:t>
            </a:r>
            <a:r>
              <a:rPr lang="en-GB" sz="1200" kern="1200" dirty="0">
                <a:solidFill>
                  <a:schemeClr val="tx1"/>
                </a:solidFill>
                <a:effectLst/>
                <a:latin typeface="+mn-lt"/>
                <a:ea typeface="+mn-ea"/>
                <a:cs typeface="+mn-cs"/>
              </a:rPr>
              <a:t> and take the best parameters settings for an exhaustive </a:t>
            </a:r>
            <a:r>
              <a:rPr lang="en-GB" sz="1200" kern="1200" dirty="0" err="1">
                <a:solidFill>
                  <a:schemeClr val="tx1"/>
                </a:solidFill>
                <a:effectLst/>
                <a:latin typeface="+mn-lt"/>
                <a:ea typeface="+mn-ea"/>
                <a:cs typeface="+mn-cs"/>
              </a:rPr>
              <a:t>GridSearch</a:t>
            </a:r>
            <a:r>
              <a:rPr lang="en-GB" sz="1200" kern="1200" dirty="0">
                <a:solidFill>
                  <a:schemeClr val="tx1"/>
                </a:solidFill>
                <a:effectLst/>
                <a:latin typeface="+mn-lt"/>
                <a:ea typeface="+mn-ea"/>
                <a:cs typeface="+mn-cs"/>
              </a:rPr>
              <a:t>. But this is not possible, since the models seems to overfit/underfit and therefore further analysis regarding hyperparameter tuning and setting is necessary (started with that yesterday). Best pipeline per classifier is not chosen automatically. I chose the one with the smallest ration of train/validation score, because difference between train/test is what gives you a clue regarding overfitting/underfitting phenomena.</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Generally speaking, all possible classifiers have very low validation and test scores. It ranges between 13 and 17%, which is almost the worst possible outcome. I tried different amount of input features, for example using just medical history of the patient or baseline + lesion characteristics, but the scores never changed significantly. Another strange behaviour I could observe in my tests in nearly all classifiers was a strange behaviour regarding the influence of an increasing training score on the evaluation score. The trainings score increased, but the validation score stayed the same all the time. With these first results the impression solidifies that data includes randomness at least there is no signal to grasp.</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Hyperparameters per </a:t>
            </a:r>
            <a:r>
              <a:rPr lang="de-DE" dirty="0" err="1"/>
              <a:t>pipeline</a:t>
            </a:r>
            <a:r>
              <a:rPr lang="de-DE" dirty="0"/>
              <a:t> (from </a:t>
            </a:r>
            <a:r>
              <a:rPr lang="de-DE" dirty="0" err="1"/>
              <a:t>latest</a:t>
            </a:r>
            <a:r>
              <a:rPr lang="de-DE" dirty="0"/>
              <a:t> </a:t>
            </a:r>
            <a:r>
              <a:rPr lang="de-DE" dirty="0" err="1"/>
              <a:t>pipeline</a:t>
            </a:r>
            <a:r>
              <a:rPr lang="de-DE" dirty="0"/>
              <a:t> </a:t>
            </a:r>
            <a:r>
              <a:rPr lang="de-DE" dirty="0" err="1"/>
              <a:t>run</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KNN</a:t>
            </a:r>
            <a:r>
              <a:rPr lang="de-DE" dirty="0"/>
              <a:t>: </a:t>
            </a:r>
            <a:r>
              <a:rPr lang="en-GB" dirty="0"/>
              <a:t> - `sampling__</a:t>
            </a:r>
            <a:r>
              <a:rPr lang="en-GB" dirty="0" err="1"/>
              <a:t>k_neighbors</a:t>
            </a:r>
            <a:r>
              <a:rPr lang="en-GB"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imputer__weights</a:t>
            </a:r>
            <a:r>
              <a:rPr lang="en-GB"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`imputer__</a:t>
            </a:r>
            <a:r>
              <a:rPr lang="en-GB" dirty="0" err="1"/>
              <a:t>n_neighbors</a:t>
            </a:r>
            <a:r>
              <a:rPr lang="en-GB" dirty="0"/>
              <a:t>`: `24`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feature_selector__whiten</a:t>
            </a:r>
            <a:r>
              <a:rPr lang="en-GB"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classifier__weights</a:t>
            </a:r>
            <a:r>
              <a:rPr lang="en-GB"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`classifier__</a:t>
            </a:r>
            <a:r>
              <a:rPr lang="en-GB" dirty="0" err="1"/>
              <a:t>n_neighbors</a:t>
            </a:r>
            <a:r>
              <a:rPr lang="en-GB" dirty="0"/>
              <a:t>`: `10`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MLP (</a:t>
            </a:r>
            <a:r>
              <a:rPr lang="en-GB" sz="1200" b="1" i="0" kern="1200" dirty="0">
                <a:solidFill>
                  <a:schemeClr val="tx1"/>
                </a:solidFill>
                <a:effectLst/>
                <a:latin typeface="+mn-lt"/>
                <a:ea typeface="+mn-ea"/>
                <a:cs typeface="+mn-cs"/>
              </a:rPr>
              <a:t>Multi Layer Perception</a:t>
            </a:r>
            <a:r>
              <a:rPr lang="en-GB" b="1" dirty="0"/>
              <a:t>)</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`sampling__</a:t>
            </a:r>
            <a:r>
              <a:rPr lang="en-GB" dirty="0" err="1"/>
              <a:t>k_neighbors</a:t>
            </a:r>
            <a:r>
              <a:rPr lang="en-GB"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imputer__weights</a:t>
            </a:r>
            <a:r>
              <a:rPr lang="en-GB"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`imputer__</a:t>
            </a:r>
            <a:r>
              <a:rPr lang="en-GB" dirty="0" err="1"/>
              <a:t>n_neighbors</a:t>
            </a:r>
            <a:r>
              <a:rPr lang="en-GB" dirty="0"/>
              <a:t>`: `36`</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`classifier__</a:t>
            </a:r>
            <a:r>
              <a:rPr lang="en-GB" dirty="0" err="1"/>
              <a:t>hidden_layer_sizes</a:t>
            </a:r>
            <a:r>
              <a:rPr lang="en-GB" dirty="0"/>
              <a:t>`: `(30, 50)`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classifier__epsilon</a:t>
            </a:r>
            <a:r>
              <a:rPr lang="en-GB" dirty="0"/>
              <a:t>`: `0.01`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classifier__alpha</a:t>
            </a:r>
            <a:r>
              <a:rPr lang="en-GB" dirty="0"/>
              <a:t>`: `1e-07`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classifier__activation</a:t>
            </a:r>
            <a:r>
              <a:rPr lang="en-GB" dirty="0"/>
              <a:t>`: `tanh`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RF: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`8`</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n_estimators</a:t>
            </a:r>
            <a:r>
              <a:rPr lang="en-GB" b="0" dirty="0"/>
              <a:t>`: `161`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min_samples_leaf</a:t>
            </a:r>
            <a:r>
              <a:rPr lang="en-GB" b="0" dirty="0"/>
              <a:t>`: `91`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max_features</a:t>
            </a:r>
            <a:r>
              <a:rPr lang="en-GB" b="0" dirty="0"/>
              <a:t>`: `log2`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SVM</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sampling</a:t>
            </a:r>
            <a:r>
              <a:rPr lang="de-DE" dirty="0"/>
              <a:t>__</a:t>
            </a:r>
            <a:r>
              <a:rPr lang="de-DE" dirty="0" err="1"/>
              <a:t>k_neighbors</a:t>
            </a:r>
            <a:r>
              <a:rPr lang="de-DE" dirty="0"/>
              <a:t>`: `8`</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imputer</a:t>
            </a:r>
            <a:r>
              <a:rPr lang="de-DE" dirty="0"/>
              <a:t>__</a:t>
            </a:r>
            <a:r>
              <a:rPr lang="de-DE" dirty="0" err="1"/>
              <a:t>weights</a:t>
            </a:r>
            <a:r>
              <a:rPr lang="de-DE"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imputer</a:t>
            </a:r>
            <a:r>
              <a:rPr lang="de-DE" dirty="0"/>
              <a:t>__</a:t>
            </a:r>
            <a:r>
              <a:rPr lang="de-DE" dirty="0" err="1"/>
              <a:t>n_neighbors</a:t>
            </a:r>
            <a:r>
              <a:rPr lang="de-DE" dirty="0"/>
              <a:t>`: `7`</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a:t>
            </a:r>
            <a:r>
              <a:rPr lang="de-DE" dirty="0" err="1"/>
              <a:t>kernel</a:t>
            </a:r>
            <a:r>
              <a:rPr lang="de-DE" dirty="0"/>
              <a:t>`: `</a:t>
            </a:r>
            <a:r>
              <a:rPr lang="de-DE" dirty="0" err="1"/>
              <a:t>sigmoid</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a:t>
            </a:r>
            <a:r>
              <a:rPr lang="de-DE" dirty="0" err="1"/>
              <a:t>gamma</a:t>
            </a:r>
            <a:r>
              <a:rPr lang="de-DE"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__C`: `1`</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GP (</a:t>
            </a:r>
            <a:r>
              <a:rPr lang="de-DE" b="1" dirty="0" err="1"/>
              <a:t>Gaussian</a:t>
            </a:r>
            <a:r>
              <a:rPr lang="de-DE" b="1" dirty="0"/>
              <a:t> </a:t>
            </a:r>
            <a:r>
              <a:rPr lang="de-DE" b="1" dirty="0" err="1"/>
              <a:t>Processes</a:t>
            </a:r>
            <a:r>
              <a:rPr lang="de-DE"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`12`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GNB (Gaussian Naïve Bayes):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feature_selector__whiten</a:t>
            </a:r>
            <a:r>
              <a:rPr lang="en-GB" b="0"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GBM (Gradient Boosting):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1" dirty="0"/>
          </a:p>
        </p:txBody>
      </p:sp>
      <p:sp>
        <p:nvSpPr>
          <p:cNvPr id="4" name="Foliennummernplatzhalter 3"/>
          <p:cNvSpPr>
            <a:spLocks noGrp="1"/>
          </p:cNvSpPr>
          <p:nvPr>
            <p:ph type="sldNum" sz="quarter" idx="5"/>
          </p:nvPr>
        </p:nvSpPr>
        <p:spPr/>
        <p:txBody>
          <a:bodyPr/>
          <a:lstStyle/>
          <a:p>
            <a:fld id="{098BD289-3A29-45E8-AD20-ACE8C932FF07}" type="slidenum">
              <a:rPr lang="de-DE" smtClean="0"/>
              <a:t>8</a:t>
            </a:fld>
            <a:endParaRPr lang="de-DE"/>
          </a:p>
        </p:txBody>
      </p:sp>
    </p:spTree>
    <p:extLst>
      <p:ext uri="{BB962C8B-B14F-4D97-AF65-F5344CB8AC3E}">
        <p14:creationId xmlns:p14="http://schemas.microsoft.com/office/powerpoint/2010/main" val="218385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Short </a:t>
            </a:r>
            <a:r>
              <a:rPr lang="de-DE" dirty="0" err="1"/>
              <a:t>example</a:t>
            </a:r>
            <a:r>
              <a:rPr lang="de-DE" dirty="0"/>
              <a:t> </a:t>
            </a:r>
            <a:r>
              <a:rPr lang="de-DE" dirty="0" err="1"/>
              <a:t>how</a:t>
            </a:r>
            <a:r>
              <a:rPr lang="de-DE" dirty="0"/>
              <a:t> </a:t>
            </a:r>
            <a:r>
              <a:rPr lang="de-DE" dirty="0" err="1"/>
              <a:t>evaluation</a:t>
            </a:r>
            <a:r>
              <a:rPr lang="de-DE" dirty="0"/>
              <a:t> of final </a:t>
            </a:r>
            <a:r>
              <a:rPr lang="de-DE" dirty="0" err="1"/>
              <a:t>chosen</a:t>
            </a:r>
            <a:r>
              <a:rPr lang="de-DE" dirty="0"/>
              <a:t> </a:t>
            </a:r>
            <a:r>
              <a:rPr lang="de-DE" dirty="0" err="1"/>
              <a:t>pipelines</a:t>
            </a:r>
            <a:r>
              <a:rPr lang="de-DE" dirty="0"/>
              <a:t> will </a:t>
            </a:r>
            <a:r>
              <a:rPr lang="de-DE" dirty="0" err="1"/>
              <a:t>look</a:t>
            </a:r>
            <a:r>
              <a:rPr lang="de-DE" dirty="0"/>
              <a:t> like. </a:t>
            </a:r>
            <a:r>
              <a:rPr lang="de-DE" dirty="0" err="1"/>
              <a:t>We</a:t>
            </a:r>
            <a:r>
              <a:rPr lang="de-DE" dirty="0"/>
              <a:t> </a:t>
            </a:r>
            <a:r>
              <a:rPr lang="de-DE" dirty="0" err="1"/>
              <a:t>see</a:t>
            </a:r>
            <a:r>
              <a:rPr lang="de-DE" dirty="0"/>
              <a:t> – </a:t>
            </a:r>
            <a:r>
              <a:rPr lang="de-DE" dirty="0" err="1"/>
              <a:t>expected</a:t>
            </a:r>
            <a:r>
              <a:rPr lang="de-DE" dirty="0"/>
              <a:t> from </a:t>
            </a:r>
            <a:r>
              <a:rPr lang="de-DE" dirty="0" err="1"/>
              <a:t>the</a:t>
            </a:r>
            <a:r>
              <a:rPr lang="de-DE" dirty="0"/>
              <a:t> </a:t>
            </a:r>
            <a:r>
              <a:rPr lang="de-DE" dirty="0" err="1"/>
              <a:t>low</a:t>
            </a:r>
            <a:r>
              <a:rPr lang="de-DE" dirty="0"/>
              <a:t> </a:t>
            </a:r>
            <a:r>
              <a:rPr lang="de-DE" dirty="0" err="1"/>
              <a:t>scores</a:t>
            </a:r>
            <a:r>
              <a:rPr lang="de-DE" dirty="0"/>
              <a:t> – ROC </a:t>
            </a:r>
            <a:r>
              <a:rPr lang="de-DE" dirty="0" err="1"/>
              <a:t>curve</a:t>
            </a:r>
            <a:r>
              <a:rPr lang="de-DE" dirty="0"/>
              <a:t> </a:t>
            </a:r>
            <a:r>
              <a:rPr lang="de-DE" dirty="0" err="1"/>
              <a:t>near</a:t>
            </a:r>
            <a:r>
              <a:rPr lang="de-DE" dirty="0"/>
              <a:t> </a:t>
            </a:r>
            <a:r>
              <a:rPr lang="de-DE" dirty="0" err="1"/>
              <a:t>the</a:t>
            </a:r>
            <a:r>
              <a:rPr lang="de-DE" dirty="0"/>
              <a:t> </a:t>
            </a:r>
            <a:r>
              <a:rPr lang="de-DE" dirty="0" err="1"/>
              <a:t>random</a:t>
            </a:r>
            <a:r>
              <a:rPr lang="de-DE" dirty="0"/>
              <a:t> </a:t>
            </a:r>
            <a:r>
              <a:rPr lang="de-DE" dirty="0" err="1"/>
              <a:t>line</a:t>
            </a:r>
            <a:r>
              <a:rPr lang="de-DE" dirty="0"/>
              <a:t> and </a:t>
            </a:r>
            <a:r>
              <a:rPr lang="de-DE" dirty="0" err="1"/>
              <a:t>prec</a:t>
            </a:r>
            <a:r>
              <a:rPr lang="de-DE" dirty="0"/>
              <a:t>/</a:t>
            </a:r>
            <a:r>
              <a:rPr lang="de-DE" dirty="0" err="1"/>
              <a:t>rec</a:t>
            </a:r>
            <a:r>
              <a:rPr lang="de-DE" dirty="0"/>
              <a:t> </a:t>
            </a:r>
            <a:r>
              <a:rPr lang="de-DE" dirty="0" err="1"/>
              <a:t>curve</a:t>
            </a:r>
            <a:r>
              <a:rPr lang="de-DE" dirty="0"/>
              <a:t> </a:t>
            </a:r>
            <a:r>
              <a:rPr lang="en-GB" sz="1200" b="0" i="0" kern="1200" dirty="0">
                <a:solidFill>
                  <a:schemeClr val="tx1"/>
                </a:solidFill>
                <a:effectLst/>
                <a:latin typeface="+mn-lt"/>
                <a:ea typeface="+mn-ea"/>
                <a:cs typeface="+mn-cs"/>
              </a:rPr>
              <a:t>just a little better than no skill (= prevalence of disease, in my case TLF = 5%)</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9</a:t>
            </a:fld>
            <a:endParaRPr lang="de-DE"/>
          </a:p>
        </p:txBody>
      </p:sp>
    </p:spTree>
    <p:extLst>
      <p:ext uri="{BB962C8B-B14F-4D97-AF65-F5344CB8AC3E}">
        <p14:creationId xmlns:p14="http://schemas.microsoft.com/office/powerpoint/2010/main" val="2025906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Untertitel 2"/>
          <p:cNvSpPr>
            <a:spLocks noGrp="1"/>
          </p:cNvSpPr>
          <p:nvPr>
            <p:ph type="subTitle" idx="1"/>
          </p:nvPr>
        </p:nvSpPr>
        <p:spPr>
          <a:xfrm>
            <a:off x="816964" y="3470229"/>
            <a:ext cx="8327036" cy="1034322"/>
          </a:xfrm>
          <a:solidFill>
            <a:schemeClr val="bg2"/>
          </a:solidFill>
        </p:spPr>
        <p:txBody>
          <a:bodyPr lIns="180000" tIns="252000" anchor="t" anchorCtr="0"/>
          <a:lstStyle>
            <a:lvl1pPr marL="0" indent="0" algn="l">
              <a:spcBef>
                <a:spcPts val="0"/>
              </a:spcBef>
              <a:buNone/>
              <a:defRPr sz="1800">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2" name="Titel 1"/>
          <p:cNvSpPr>
            <a:spLocks noGrp="1"/>
          </p:cNvSpPr>
          <p:nvPr>
            <p:ph type="ctrTitle"/>
          </p:nvPr>
        </p:nvSpPr>
        <p:spPr>
          <a:xfrm>
            <a:off x="-1" y="2256020"/>
            <a:ext cx="8893175" cy="1404000"/>
          </a:xfrm>
          <a:solidFill>
            <a:schemeClr val="tx2"/>
          </a:solidFill>
        </p:spPr>
        <p:txBody>
          <a:bodyPr lIns="1008000" tIns="144000" bIns="144000" anchor="b" anchorCtr="0"/>
          <a:lstStyle>
            <a:lvl1pPr>
              <a:defRPr>
                <a:solidFill>
                  <a:schemeClr val="bg1"/>
                </a:solidFill>
                <a:latin typeface="Calibri" panose="020F0502020204030204" pitchFamily="34" charset="0"/>
              </a:defRPr>
            </a:lvl1pPr>
          </a:lstStyle>
          <a:p>
            <a:r>
              <a:rPr lang="de-DE" dirty="0"/>
              <a:t>Titelmasterformat durch Klicken bearbeiten</a:t>
            </a:r>
          </a:p>
        </p:txBody>
      </p:sp>
      <p:pic>
        <p:nvPicPr>
          <p:cNvPr id="10" name="Picture 5" descr="rgb_a4_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1690664"/>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Picture 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3326" y="4522788"/>
            <a:ext cx="3200674" cy="55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26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pic>
        <p:nvPicPr>
          <p:cNvPr id="8" name="Grafik 7">
            <a:extLst>
              <a:ext uri="{FF2B5EF4-FFF2-40B4-BE49-F238E27FC236}">
                <a16:creationId xmlns:a16="http://schemas.microsoft.com/office/drawing/2014/main" id="{7DFAF174-D9EE-4BB9-BDA0-5C088A006A7C}"/>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976145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_Sub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2450156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29"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anchor="b" anchorCtr="0"/>
          <a:lstStyle>
            <a:lvl1pPr marL="0" indent="0">
              <a:buNone/>
              <a:defRPr sz="1800">
                <a:solidFill>
                  <a:schemeClr val="tx2"/>
                </a:solidFill>
                <a:latin typeface="Calibri" panose="020F0502020204030204" pitchFamily="34" charset="0"/>
              </a:defRPr>
            </a:lvl1pPr>
          </a:lstStyle>
          <a:p>
            <a:pPr lvl="0"/>
            <a:r>
              <a:rPr lang="de-DE" dirty="0" err="1"/>
              <a:t>Subtitle</a:t>
            </a:r>
            <a:endParaRPr lang="en-US" dirty="0"/>
          </a:p>
        </p:txBody>
      </p:sp>
      <p:pic>
        <p:nvPicPr>
          <p:cNvPr id="13" name="Grafik 12">
            <a:extLst>
              <a:ext uri="{FF2B5EF4-FFF2-40B4-BE49-F238E27FC236}">
                <a16:creationId xmlns:a16="http://schemas.microsoft.com/office/drawing/2014/main" id="{7878B3F4-DD1F-4C19-BFFF-BD94FB4A54F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164577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_Subtitel_Text">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40582665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94"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sp>
        <p:nvSpPr>
          <p:cNvPr id="15" name="Textplatzhalter 14"/>
          <p:cNvSpPr>
            <a:spLocks noGrp="1"/>
          </p:cNvSpPr>
          <p:nvPr>
            <p:ph type="body" sz="quarter" idx="14"/>
          </p:nvPr>
        </p:nvSpPr>
        <p:spPr>
          <a:xfrm>
            <a:off x="250825" y="1681162"/>
            <a:ext cx="864235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pic>
        <p:nvPicPr>
          <p:cNvPr id="13" name="Grafik 12">
            <a:extLst>
              <a:ext uri="{FF2B5EF4-FFF2-40B4-BE49-F238E27FC236}">
                <a16:creationId xmlns:a16="http://schemas.microsoft.com/office/drawing/2014/main" id="{325440E2-FD7A-49E9-AD74-D47270A1A9B5}"/>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91492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_Subtitle_3-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7807734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39"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1681162"/>
            <a:ext cx="2773363"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6"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7" name="Grafik 16">
            <a:extLst>
              <a:ext uri="{FF2B5EF4-FFF2-40B4-BE49-F238E27FC236}">
                <a16:creationId xmlns:a16="http://schemas.microsoft.com/office/drawing/2014/main" id="{EF533AF0-1087-40F2-BDD8-75C59EA2FDC1}"/>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89690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_Subtitle_Bild-2-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4422670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63"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Bildplatzhalter 6"/>
          <p:cNvSpPr>
            <a:spLocks noGrp="1"/>
          </p:cNvSpPr>
          <p:nvPr>
            <p:ph type="pic" sz="quarter" idx="17"/>
          </p:nvPr>
        </p:nvSpPr>
        <p:spPr>
          <a:xfrm>
            <a:off x="250824" y="1681162"/>
            <a:ext cx="2773363" cy="4378325"/>
          </a:xfrm>
        </p:spPr>
        <p:txBody>
          <a:bodyPr/>
          <a:lstStyle>
            <a:lvl1pPr marL="0" indent="0">
              <a:buNone/>
              <a:defRPr>
                <a:latin typeface="Calibri" panose="020F0502020204030204" pitchFamily="34" charset="0"/>
              </a:defRPr>
            </a:lvl1pPr>
          </a:lstStyle>
          <a:p>
            <a:endParaRPr lang="en-US" dirty="0"/>
          </a:p>
        </p:txBody>
      </p:sp>
      <p:sp>
        <p:nvSpPr>
          <p:cNvPr id="15"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6" name="Grafik 15">
            <a:extLst>
              <a:ext uri="{FF2B5EF4-FFF2-40B4-BE49-F238E27FC236}">
                <a16:creationId xmlns:a16="http://schemas.microsoft.com/office/drawing/2014/main" id="{664F7466-236A-4D41-A284-A25681197970}"/>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68336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19996541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86"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3573463"/>
            <a:ext cx="8642350" cy="2486024"/>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Bildplatzhalter 6"/>
          <p:cNvSpPr>
            <a:spLocks noGrp="1"/>
          </p:cNvSpPr>
          <p:nvPr>
            <p:ph type="pic" sz="quarter" idx="15"/>
          </p:nvPr>
        </p:nvSpPr>
        <p:spPr>
          <a:xfrm>
            <a:off x="250825" y="1681163"/>
            <a:ext cx="8642350" cy="1747837"/>
          </a:xfrm>
        </p:spPr>
        <p:txBody>
          <a:bodyPr/>
          <a:lstStyle>
            <a:lvl1pPr marL="0" indent="0">
              <a:buNone/>
              <a:defRPr>
                <a:latin typeface="Calibri" panose="020F0502020204030204" pitchFamily="34" charset="0"/>
              </a:defRPr>
            </a:lvl1pPr>
          </a:lstStyle>
          <a:p>
            <a:endParaRPr lang="en-US" dirty="0"/>
          </a:p>
        </p:txBody>
      </p:sp>
      <p:sp>
        <p:nvSpPr>
          <p:cNvPr id="13"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4" name="Grafik 13">
            <a:extLst>
              <a:ext uri="{FF2B5EF4-FFF2-40B4-BE49-F238E27FC236}">
                <a16:creationId xmlns:a16="http://schemas.microsoft.com/office/drawing/2014/main" id="{92B94442-02F2-4E6F-9EAB-D6387A1CE8D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32489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3" name="Fußzeilenplatzhalter 2"/>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4" name="Foliennummernplatzhalter 3"/>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endParaRPr lang="de-DE" dirty="0"/>
          </a:p>
        </p:txBody>
      </p:sp>
      <p:pic>
        <p:nvPicPr>
          <p:cNvPr id="5" name="Grafik 4">
            <a:extLst>
              <a:ext uri="{FF2B5EF4-FFF2-40B4-BE49-F238E27FC236}">
                <a16:creationId xmlns:a16="http://schemas.microsoft.com/office/drawing/2014/main" id="{0CB5CC4E-F2F2-476C-AF0D-C5101A78BC1B}"/>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05779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schnittsfolie_roter-Balken_Bild_variabel">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108127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06"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Bildplatzhalter 3"/>
          <p:cNvSpPr>
            <a:spLocks noGrp="1"/>
          </p:cNvSpPr>
          <p:nvPr>
            <p:ph type="pic" sz="quarter" idx="13"/>
          </p:nvPr>
        </p:nvSpPr>
        <p:spPr>
          <a:xfrm>
            <a:off x="0" y="0"/>
            <a:ext cx="9144000" cy="4647398"/>
          </a:xfrm>
        </p:spPr>
        <p:txBody>
          <a:bodyPr/>
          <a:lstStyle>
            <a:lvl1pPr marL="0" indent="0">
              <a:buNone/>
              <a:defRPr/>
            </a:lvl1pPr>
          </a:lstStyle>
          <a:p>
            <a:endParaRPr lang="en-US" dirty="0"/>
          </a:p>
        </p:txBody>
      </p:sp>
      <p:sp>
        <p:nvSpPr>
          <p:cNvPr id="12" name="Rechteck 11"/>
          <p:cNvSpPr/>
          <p:nvPr userDrawn="1"/>
        </p:nvSpPr>
        <p:spPr>
          <a:xfrm>
            <a:off x="3848100" y="4647398"/>
            <a:ext cx="5295900" cy="276226"/>
          </a:xfrm>
          <a:prstGeom prst="rect">
            <a:avLst/>
          </a:prstGeom>
          <a:solidFill>
            <a:schemeClr val="bg2"/>
          </a:solidFill>
        </p:spPr>
        <p:txBody>
          <a:bodyPr vert="horz" lIns="180000" tIns="252000" rIns="0" bIns="0" rtlCol="0" anchor="t" anchorCtr="0">
            <a:noAutofit/>
          </a:bodyPr>
          <a:lstStyle/>
          <a:p>
            <a:pPr lvl="0" indent="0">
              <a:spcBef>
                <a:spcPts val="0"/>
              </a:spcBef>
              <a:buFont typeface="Arial" panose="020B0604020202020204" pitchFamily="34" charset="0"/>
              <a:buNone/>
            </a:pPr>
            <a:endParaRPr lang="en-US">
              <a:solidFill>
                <a:schemeClr val="tx1">
                  <a:tint val="75000"/>
                </a:schemeClr>
              </a:solidFill>
              <a:latin typeface="+mj-lt"/>
            </a:endParaRPr>
          </a:p>
        </p:txBody>
      </p:sp>
      <p:sp>
        <p:nvSpPr>
          <p:cNvPr id="2" name="Titel 1"/>
          <p:cNvSpPr>
            <a:spLocks noGrp="1"/>
          </p:cNvSpPr>
          <p:nvPr>
            <p:ph type="title" hasCustomPrompt="1"/>
          </p:nvPr>
        </p:nvSpPr>
        <p:spPr>
          <a:xfrm>
            <a:off x="0" y="3429393"/>
            <a:ext cx="8893175" cy="1362075"/>
          </a:xfrm>
          <a:solidFill>
            <a:schemeClr val="accent1"/>
          </a:solidFill>
        </p:spPr>
        <p:txBody>
          <a:bodyPr vert="horz" wrap="square" lIns="1008000" tIns="144000" rIns="0" bIns="144000" rtlCol="0" anchor="b" anchorCtr="0">
            <a:noAutofit/>
          </a:bodyPr>
          <a:lstStyle>
            <a:lvl1pPr>
              <a:defRPr lang="de-DE" dirty="0">
                <a:solidFill>
                  <a:schemeClr val="bg1"/>
                </a:solidFill>
              </a:defRPr>
            </a:lvl1pPr>
          </a:lstStyle>
          <a:p>
            <a:pPr lvl="0"/>
            <a:r>
              <a:rPr lang="de-DE" dirty="0"/>
              <a:t>Trennblatt/Kapitelfolie durch Klicken bearbeiten</a:t>
            </a:r>
          </a:p>
        </p:txBody>
      </p:sp>
      <p:pic>
        <p:nvPicPr>
          <p:cNvPr id="8" name="Picture 5" descr="rgb_a4_e"/>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98475" y="5018073"/>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87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1" name="Objekt 10" hidden="1"/>
          <p:cNvGraphicFramePr>
            <a:graphicFrameLocks noChangeAspect="1"/>
          </p:cNvGraphicFramePr>
          <p:nvPr userDrawn="1">
            <p:custDataLst>
              <p:tags r:id="rId12"/>
            </p:custDataLst>
            <p:extLst>
              <p:ext uri="{D42A27DB-BD31-4B8C-83A1-F6EECF244321}">
                <p14:modId xmlns:p14="http://schemas.microsoft.com/office/powerpoint/2010/main" val="22960745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73" name="think-cell Folie" r:id="rId13" imgW="270" imgH="270" progId="TCLayout.ActiveDocument.1">
                  <p:embed/>
                </p:oleObj>
              </mc:Choice>
              <mc:Fallback>
                <p:oleObj name="think-cell Folie" r:id="rId13" imgW="270" imgH="27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10" name="Rechteck 9"/>
          <p:cNvSpPr/>
          <p:nvPr userDrawn="1"/>
        </p:nvSpPr>
        <p:spPr>
          <a:xfrm>
            <a:off x="0" y="-1"/>
            <a:ext cx="9144000" cy="1086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2" name="Titelplatzhalter 1"/>
          <p:cNvSpPr>
            <a:spLocks noGrp="1"/>
          </p:cNvSpPr>
          <p:nvPr>
            <p:ph type="title"/>
          </p:nvPr>
        </p:nvSpPr>
        <p:spPr>
          <a:xfrm>
            <a:off x="250825" y="111393"/>
            <a:ext cx="8642350" cy="864000"/>
          </a:xfrm>
          <a:prstGeom prst="rect">
            <a:avLst/>
          </a:prstGeom>
        </p:spPr>
        <p:txBody>
          <a:bodyPr vert="horz" wrap="square" lIns="0" tIns="0" rIns="0" bIns="0" rtlCol="0" anchor="t" anchorCtr="0">
            <a:noAutofit/>
          </a:bodyPr>
          <a:lstStyle/>
          <a:p>
            <a:r>
              <a:rPr lang="de-DE" dirty="0"/>
              <a:t>Headline durch Klicken bearbeiten</a:t>
            </a:r>
          </a:p>
        </p:txBody>
      </p:sp>
      <p:sp>
        <p:nvSpPr>
          <p:cNvPr id="3" name="Textplatzhalter 2"/>
          <p:cNvSpPr>
            <a:spLocks noGrp="1"/>
          </p:cNvSpPr>
          <p:nvPr>
            <p:ph type="body" idx="1"/>
          </p:nvPr>
        </p:nvSpPr>
        <p:spPr>
          <a:xfrm>
            <a:off x="250825" y="1681163"/>
            <a:ext cx="8642350" cy="4378325"/>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50824" y="6613525"/>
            <a:ext cx="4193760" cy="242860"/>
          </a:xfrm>
          <a:prstGeom prst="rect">
            <a:avLst/>
          </a:prstGeom>
        </p:spPr>
        <p:txBody>
          <a:bodyPr vert="horz" lIns="0" tIns="0" rIns="0" bIns="0" rtlCol="0" anchor="ctr"/>
          <a:lstStyle>
            <a:lvl1pPr algn="l">
              <a:defRPr sz="1000">
                <a:solidFill>
                  <a:schemeClr val="tx1"/>
                </a:solidFill>
                <a:latin typeface="Calibri" panose="020F0502020204030204" pitchFamily="34" charset="0"/>
              </a:defRPr>
            </a:lvl1pPr>
          </a:lstStyle>
          <a:p>
            <a:endParaRPr lang="de-DE" dirty="0"/>
          </a:p>
        </p:txBody>
      </p:sp>
      <p:sp>
        <p:nvSpPr>
          <p:cNvPr id="5" name="Fußzeilenplatzhalter 4"/>
          <p:cNvSpPr>
            <a:spLocks noGrp="1"/>
          </p:cNvSpPr>
          <p:nvPr>
            <p:ph type="ftr" sz="quarter" idx="3"/>
          </p:nvPr>
        </p:nvSpPr>
        <p:spPr>
          <a:xfrm>
            <a:off x="4572000" y="6613525"/>
            <a:ext cx="3432748" cy="242860"/>
          </a:xfrm>
          <a:prstGeom prst="rect">
            <a:avLst/>
          </a:prstGeom>
        </p:spPr>
        <p:txBody>
          <a:bodyPr vert="horz" lIns="0" tIns="0" rIns="0" bIns="0" rtlCol="0" anchor="ctr"/>
          <a:lstStyle>
            <a:lvl1pPr>
              <a:defRPr lang="de-DE" sz="1000" smtClean="0">
                <a:solidFill>
                  <a:schemeClr val="tx1"/>
                </a:solidFill>
                <a:latin typeface="Calibri" panose="020F0502020204030204" pitchFamily="34" charset="0"/>
              </a:defRPr>
            </a:lvl1pPr>
          </a:lstStyle>
          <a:p>
            <a:endParaRPr lang="en-US" dirty="0"/>
          </a:p>
        </p:txBody>
      </p:sp>
      <p:sp>
        <p:nvSpPr>
          <p:cNvPr id="6" name="Foliennummernplatzhalter 5"/>
          <p:cNvSpPr>
            <a:spLocks noGrp="1"/>
          </p:cNvSpPr>
          <p:nvPr>
            <p:ph type="sldNum" sz="quarter" idx="4"/>
          </p:nvPr>
        </p:nvSpPr>
        <p:spPr>
          <a:xfrm>
            <a:off x="8147154" y="6613525"/>
            <a:ext cx="783496" cy="242860"/>
          </a:xfrm>
          <a:prstGeom prst="rect">
            <a:avLst/>
          </a:prstGeom>
        </p:spPr>
        <p:txBody>
          <a:bodyPr vert="horz" lIns="0" tIns="0" rIns="0" bIns="0" rtlCol="0" anchor="ctr"/>
          <a:lstStyle>
            <a:lvl1pPr algn="r">
              <a:defRPr sz="1000">
                <a:solidFill>
                  <a:schemeClr val="tx1"/>
                </a:solidFill>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2" name="Rechteck 11"/>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Rechteck 12"/>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pic>
        <p:nvPicPr>
          <p:cNvPr id="15" name="Picture 5" descr="rgb_a4_e"/>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295775" y="6274497"/>
            <a:ext cx="2631502" cy="34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6" name="Picture 15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884699" y="6233710"/>
            <a:ext cx="2259300" cy="38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070212"/>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2" r:id="rId3"/>
    <p:sldLayoutId id="2147483656" r:id="rId4"/>
    <p:sldLayoutId id="2147483658" r:id="rId5"/>
    <p:sldLayoutId id="2147483659" r:id="rId6"/>
    <p:sldLayoutId id="2147483660" r:id="rId7"/>
    <p:sldLayoutId id="2147483655" r:id="rId8"/>
    <p:sldLayoutId id="2147483661" r:id="rId9"/>
  </p:sldLayoutIdLst>
  <p:hf hdr="0" ftr="0" dt="0"/>
  <p:txStyles>
    <p:titleStyle>
      <a:lvl1pPr algn="l" defTabSz="914400" rtl="0" eaLnBrk="1" latinLnBrk="0" hangingPunct="1">
        <a:spcBef>
          <a:spcPct val="0"/>
        </a:spcBef>
        <a:buNone/>
        <a:defRPr sz="2800" kern="1200">
          <a:solidFill>
            <a:schemeClr val="tx1"/>
          </a:solidFill>
          <a:latin typeface="Calibri" panose="020F0502020204030204" pitchFamily="34" charset="0"/>
          <a:ea typeface="+mj-ea"/>
          <a:cs typeface="+mj-cs"/>
        </a:defRPr>
      </a:lvl1pPr>
    </p:titleStyle>
    <p:bodyStyle>
      <a:lvl1pPr marL="179388" indent="-179388" algn="l" defTabSz="914400" rtl="0" eaLnBrk="1" latinLnBrk="0" hangingPunct="1">
        <a:spcBef>
          <a:spcPct val="20000"/>
        </a:spcBef>
        <a:buFont typeface="Arial" panose="020B0604020202020204" pitchFamily="34" charset="0"/>
        <a:buChar char="•"/>
        <a:defRPr sz="1400" kern="1200">
          <a:solidFill>
            <a:schemeClr val="tx1"/>
          </a:solidFill>
          <a:latin typeface="Calibri" panose="020F0502020204030204" pitchFamily="34" charset="0"/>
          <a:ea typeface="+mn-ea"/>
          <a:cs typeface="+mn-cs"/>
        </a:defRPr>
      </a:lvl1pPr>
      <a:lvl2pPr marL="36036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2pPr>
      <a:lvl3pPr marL="539750"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3pPr>
      <a:lvl4pPr marL="719138"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4pPr>
      <a:lvl5pPr marL="90011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816964" y="3470229"/>
            <a:ext cx="8327036" cy="1034322"/>
          </a:xfrm>
        </p:spPr>
        <p:txBody>
          <a:bodyPr/>
          <a:lstStyle/>
          <a:p>
            <a:r>
              <a:rPr lang="en-GB" noProof="0" dirty="0" err="1">
                <a:latin typeface="Helvetica" panose="020B0604020202020204" pitchFamily="34" charset="0"/>
                <a:cs typeface="Helvetica" panose="020B0604020202020204" pitchFamily="34" charset="0"/>
              </a:rPr>
              <a:t>Pachl</a:t>
            </a:r>
            <a:r>
              <a:rPr lang="en-GB" noProof="0" dirty="0">
                <a:latin typeface="Helvetica" panose="020B0604020202020204" pitchFamily="34" charset="0"/>
                <a:cs typeface="Helvetica" panose="020B0604020202020204" pitchFamily="34" charset="0"/>
              </a:rPr>
              <a:t>, Elisabeth</a:t>
            </a:r>
            <a:br>
              <a:rPr lang="en-GB" noProof="0" dirty="0">
                <a:latin typeface="Helvetica" panose="020B0604020202020204" pitchFamily="34" charset="0"/>
                <a:cs typeface="Helvetica" panose="020B0604020202020204" pitchFamily="34" charset="0"/>
              </a:rPr>
            </a:br>
            <a:r>
              <a:rPr lang="de-DE" noProof="0" dirty="0">
                <a:latin typeface="+mn-lt"/>
                <a:cs typeface="Helvetica" panose="020B0604020202020204" pitchFamily="34" charset="0"/>
              </a:rPr>
              <a:t>10</a:t>
            </a:r>
            <a:r>
              <a:rPr lang="de-DE" baseline="30000" noProof="0" dirty="0">
                <a:latin typeface="+mn-lt"/>
                <a:cs typeface="Helvetica" panose="020B0604020202020204" pitchFamily="34" charset="0"/>
              </a:rPr>
              <a:t>th</a:t>
            </a:r>
            <a:r>
              <a:rPr lang="en-GB" noProof="0">
                <a:latin typeface="Helvetica" panose="020B0604020202020204" pitchFamily="34" charset="0"/>
                <a:cs typeface="Helvetica" panose="020B0604020202020204" pitchFamily="34" charset="0"/>
              </a:rPr>
              <a:t> Sep </a:t>
            </a:r>
            <a:r>
              <a:rPr lang="en-GB" noProof="0" dirty="0">
                <a:latin typeface="Helvetica" panose="020B0604020202020204" pitchFamily="34" charset="0"/>
                <a:cs typeface="Helvetica" panose="020B0604020202020204" pitchFamily="34" charset="0"/>
              </a:rPr>
              <a:t>2020</a:t>
            </a:r>
          </a:p>
        </p:txBody>
      </p:sp>
      <p:sp>
        <p:nvSpPr>
          <p:cNvPr id="3" name="Titel 2"/>
          <p:cNvSpPr>
            <a:spLocks noGrp="1"/>
          </p:cNvSpPr>
          <p:nvPr>
            <p:ph type="ctrTitle"/>
          </p:nvPr>
        </p:nvSpPr>
        <p:spPr/>
        <p:txBody>
          <a:bodyPr/>
          <a:lstStyle/>
          <a:p>
            <a:r>
              <a:rPr lang="en-GB" b="1" noProof="0" dirty="0">
                <a:latin typeface="+mj-lt"/>
              </a:rPr>
              <a:t>Prediction of Outcome for Angioplasty Surgery Patients</a:t>
            </a:r>
            <a:endParaRPr lang="en-GB" noProof="0" dirty="0">
              <a:latin typeface="+mj-lt"/>
              <a:cs typeface="Helvetica" panose="020B0604020202020204" pitchFamily="34" charset="0"/>
            </a:endParaRPr>
          </a:p>
        </p:txBody>
      </p:sp>
      <p:pic>
        <p:nvPicPr>
          <p:cNvPr id="6" name="Grafik 5">
            <a:extLst>
              <a:ext uri="{FF2B5EF4-FFF2-40B4-BE49-F238E27FC236}">
                <a16:creationId xmlns:a16="http://schemas.microsoft.com/office/drawing/2014/main" id="{3DA41681-195A-4690-8499-15A29C75438C}"/>
              </a:ext>
            </a:extLst>
          </p:cNvPr>
          <p:cNvPicPr>
            <a:picLocks noChangeAspect="1"/>
          </p:cNvPicPr>
          <p:nvPr/>
        </p:nvPicPr>
        <p:blipFill>
          <a:blip r:embed="rId3"/>
          <a:stretch>
            <a:fillRect/>
          </a:stretch>
        </p:blipFill>
        <p:spPr>
          <a:xfrm>
            <a:off x="3703965" y="4504551"/>
            <a:ext cx="2136486" cy="619272"/>
          </a:xfrm>
          <a:prstGeom prst="rect">
            <a:avLst/>
          </a:prstGeom>
        </p:spPr>
      </p:pic>
      <p:pic>
        <p:nvPicPr>
          <p:cNvPr id="5" name="Grafik 4" descr="Ein Bild, das Zeichnung, Teller enthält.&#10;&#10;Automatisch generierte Beschreibung">
            <a:extLst>
              <a:ext uri="{FF2B5EF4-FFF2-40B4-BE49-F238E27FC236}">
                <a16:creationId xmlns:a16="http://schemas.microsoft.com/office/drawing/2014/main" id="{1A7298DF-C570-414E-9186-2F35C9BAF5FB}"/>
              </a:ext>
            </a:extLst>
          </p:cNvPr>
          <p:cNvPicPr>
            <a:picLocks noChangeAspect="1"/>
          </p:cNvPicPr>
          <p:nvPr/>
        </p:nvPicPr>
        <p:blipFill>
          <a:blip r:embed="rId4"/>
          <a:stretch>
            <a:fillRect/>
          </a:stretch>
        </p:blipFill>
        <p:spPr>
          <a:xfrm>
            <a:off x="4146460" y="1636748"/>
            <a:ext cx="425540" cy="425540"/>
          </a:xfrm>
          <a:prstGeom prst="rect">
            <a:avLst/>
          </a:prstGeom>
        </p:spPr>
      </p:pic>
    </p:spTree>
    <p:extLst>
      <p:ext uri="{BB962C8B-B14F-4D97-AF65-F5344CB8AC3E}">
        <p14:creationId xmlns:p14="http://schemas.microsoft.com/office/powerpoint/2010/main" val="3919031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F34951-5133-4B19-AA9E-10491FF6F664}"/>
              </a:ext>
            </a:extLst>
          </p:cNvPr>
          <p:cNvSpPr>
            <a:spLocks noGrp="1"/>
          </p:cNvSpPr>
          <p:nvPr>
            <p:ph type="title"/>
          </p:nvPr>
        </p:nvSpPr>
        <p:spPr/>
        <p:txBody>
          <a:bodyPr/>
          <a:lstStyle/>
          <a:p>
            <a:r>
              <a:rPr lang="de-DE" dirty="0"/>
              <a:t>F-Test</a:t>
            </a:r>
            <a:endParaRPr lang="en-GB" dirty="0"/>
          </a:p>
        </p:txBody>
      </p:sp>
      <p:sp>
        <p:nvSpPr>
          <p:cNvPr id="3" name="Foliennummernplatzhalter 2">
            <a:extLst>
              <a:ext uri="{FF2B5EF4-FFF2-40B4-BE49-F238E27FC236}">
                <a16:creationId xmlns:a16="http://schemas.microsoft.com/office/drawing/2014/main" id="{03482F62-8E8F-41A9-9045-901F19C4FD30}"/>
              </a:ext>
            </a:extLst>
          </p:cNvPr>
          <p:cNvSpPr>
            <a:spLocks noGrp="1"/>
          </p:cNvSpPr>
          <p:nvPr>
            <p:ph type="sldNum" sz="quarter" idx="12"/>
          </p:nvPr>
        </p:nvSpPr>
        <p:spPr/>
        <p:txBody>
          <a:bodyPr/>
          <a:lstStyle/>
          <a:p>
            <a:fld id="{1744B4DD-8F10-491C-BFC2-D4DC64F16D79}" type="slidenum">
              <a:rPr lang="de-DE" smtClean="0"/>
              <a:pPr/>
              <a:t>10</a:t>
            </a:fld>
            <a:r>
              <a:rPr lang="de-DE">
                <a:ea typeface="Verdana"/>
                <a:cs typeface="Verdana"/>
              </a:rPr>
              <a:t>│</a:t>
            </a:r>
            <a:endParaRPr lang="de-DE" dirty="0"/>
          </a:p>
        </p:txBody>
      </p:sp>
      <p:sp>
        <p:nvSpPr>
          <p:cNvPr id="5" name="Textfeld 4">
            <a:extLst>
              <a:ext uri="{FF2B5EF4-FFF2-40B4-BE49-F238E27FC236}">
                <a16:creationId xmlns:a16="http://schemas.microsoft.com/office/drawing/2014/main" id="{5CF5D87B-FC53-4846-84CE-80324B036E25}"/>
              </a:ext>
            </a:extLst>
          </p:cNvPr>
          <p:cNvSpPr txBox="1"/>
          <p:nvPr/>
        </p:nvSpPr>
        <p:spPr>
          <a:xfrm>
            <a:off x="250825" y="1309958"/>
            <a:ext cx="8150225" cy="923330"/>
          </a:xfrm>
          <a:prstGeom prst="rect">
            <a:avLst/>
          </a:prstGeom>
          <a:noFill/>
        </p:spPr>
        <p:txBody>
          <a:bodyPr wrap="square" rtlCol="0">
            <a:spAutoFit/>
          </a:bodyPr>
          <a:lstStyle/>
          <a:p>
            <a:r>
              <a:rPr lang="de-DE" dirty="0"/>
              <a:t>H0: </a:t>
            </a:r>
            <a:r>
              <a:rPr lang="de-DE" dirty="0" err="1"/>
              <a:t>There</a:t>
            </a:r>
            <a:r>
              <a:rPr lang="de-DE" dirty="0"/>
              <a:t> </a:t>
            </a:r>
            <a:r>
              <a:rPr lang="de-DE" dirty="0" err="1"/>
              <a:t>is</a:t>
            </a:r>
            <a:r>
              <a:rPr lang="de-DE" dirty="0"/>
              <a:t> </a:t>
            </a:r>
            <a:r>
              <a:rPr lang="de-DE" dirty="0" err="1"/>
              <a:t>no</a:t>
            </a:r>
            <a:r>
              <a:rPr lang="de-DE" dirty="0"/>
              <a:t> </a:t>
            </a:r>
            <a:r>
              <a:rPr lang="de-DE" dirty="0" err="1"/>
              <a:t>difference</a:t>
            </a:r>
            <a:r>
              <a:rPr lang="de-DE" dirty="0"/>
              <a:t> </a:t>
            </a:r>
            <a:r>
              <a:rPr lang="de-DE" dirty="0" err="1"/>
              <a:t>between</a:t>
            </a:r>
            <a:r>
              <a:rPr lang="de-DE" dirty="0"/>
              <a:t> </a:t>
            </a:r>
            <a:r>
              <a:rPr lang="de-DE" dirty="0" err="1"/>
              <a:t>the</a:t>
            </a:r>
            <a:r>
              <a:rPr lang="de-DE" dirty="0"/>
              <a:t> </a:t>
            </a:r>
            <a:r>
              <a:rPr lang="de-DE" dirty="0" err="1"/>
              <a:t>classifiation</a:t>
            </a:r>
            <a:r>
              <a:rPr lang="de-DE" dirty="0"/>
              <a:t> </a:t>
            </a:r>
            <a:r>
              <a:rPr lang="de-DE" dirty="0" err="1"/>
              <a:t>accurancies</a:t>
            </a:r>
            <a:r>
              <a:rPr lang="de-DE" dirty="0"/>
              <a:t>:  </a:t>
            </a:r>
            <a:r>
              <a:rPr lang="pt-BR" dirty="0"/>
              <a:t>pi:H0=p1=p2=⋯=pL</a:t>
            </a:r>
            <a:br>
              <a:rPr lang="pt-BR" dirty="0"/>
            </a:br>
            <a:endParaRPr lang="en-GB" dirty="0"/>
          </a:p>
        </p:txBody>
      </p:sp>
      <p:graphicFrame>
        <p:nvGraphicFramePr>
          <p:cNvPr id="7" name="Tabelle 7">
            <a:extLst>
              <a:ext uri="{FF2B5EF4-FFF2-40B4-BE49-F238E27FC236}">
                <a16:creationId xmlns:a16="http://schemas.microsoft.com/office/drawing/2014/main" id="{DDD36B4C-7967-4F88-A384-4B89133E61A4}"/>
              </a:ext>
            </a:extLst>
          </p:cNvPr>
          <p:cNvGraphicFramePr>
            <a:graphicFrameLocks noGrp="1"/>
          </p:cNvGraphicFramePr>
          <p:nvPr>
            <p:extLst>
              <p:ext uri="{D42A27DB-BD31-4B8C-83A1-F6EECF244321}">
                <p14:modId xmlns:p14="http://schemas.microsoft.com/office/powerpoint/2010/main" val="1000850974"/>
              </p:ext>
            </p:extLst>
          </p:nvPr>
        </p:nvGraphicFramePr>
        <p:xfrm>
          <a:off x="366712" y="2197013"/>
          <a:ext cx="6096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584596188"/>
                    </a:ext>
                  </a:extLst>
                </a:gridCol>
                <a:gridCol w="2032000">
                  <a:extLst>
                    <a:ext uri="{9D8B030D-6E8A-4147-A177-3AD203B41FA5}">
                      <a16:colId xmlns:a16="http://schemas.microsoft.com/office/drawing/2014/main" val="3651904239"/>
                    </a:ext>
                  </a:extLst>
                </a:gridCol>
                <a:gridCol w="2032000">
                  <a:extLst>
                    <a:ext uri="{9D8B030D-6E8A-4147-A177-3AD203B41FA5}">
                      <a16:colId xmlns:a16="http://schemas.microsoft.com/office/drawing/2014/main" val="2961172854"/>
                    </a:ext>
                  </a:extLst>
                </a:gridCol>
              </a:tblGrid>
              <a:tr h="370840">
                <a:tc>
                  <a:txBody>
                    <a:bodyPr/>
                    <a:lstStyle/>
                    <a:p>
                      <a:r>
                        <a:rPr lang="de-DE" dirty="0"/>
                        <a:t>Models</a:t>
                      </a:r>
                      <a:endParaRPr lang="en-GB" dirty="0"/>
                    </a:p>
                  </a:txBody>
                  <a:tcPr/>
                </a:tc>
                <a:tc>
                  <a:txBody>
                    <a:bodyPr/>
                    <a:lstStyle/>
                    <a:p>
                      <a:r>
                        <a:rPr lang="de-DE" dirty="0"/>
                        <a:t>F-</a:t>
                      </a:r>
                      <a:r>
                        <a:rPr lang="de-DE" dirty="0" err="1"/>
                        <a:t>Statistic</a:t>
                      </a:r>
                      <a:endParaRPr lang="en-GB" dirty="0"/>
                    </a:p>
                  </a:txBody>
                  <a:tcPr/>
                </a:tc>
                <a:tc>
                  <a:txBody>
                    <a:bodyPr/>
                    <a:lstStyle/>
                    <a:p>
                      <a:r>
                        <a:rPr lang="de-DE" dirty="0"/>
                        <a:t>P-Value</a:t>
                      </a:r>
                      <a:endParaRPr lang="en-GB" dirty="0"/>
                    </a:p>
                  </a:txBody>
                  <a:tcPr/>
                </a:tc>
                <a:extLst>
                  <a:ext uri="{0D108BD9-81ED-4DB2-BD59-A6C34878D82A}">
                    <a16:rowId xmlns:a16="http://schemas.microsoft.com/office/drawing/2014/main" val="3872321954"/>
                  </a:ext>
                </a:extLst>
              </a:tr>
              <a:tr h="370840">
                <a:tc>
                  <a:txBody>
                    <a:bodyPr/>
                    <a:lstStyle/>
                    <a:p>
                      <a:r>
                        <a:rPr lang="de-DE" dirty="0"/>
                        <a:t>All</a:t>
                      </a:r>
                      <a:endParaRPr lang="en-GB" dirty="0"/>
                    </a:p>
                  </a:txBody>
                  <a:tcPr/>
                </a:tc>
                <a:tc>
                  <a:txBody>
                    <a:bodyPr/>
                    <a:lstStyle/>
                    <a:p>
                      <a:r>
                        <a:rPr lang="de-DE" dirty="0"/>
                        <a:t>248.88</a:t>
                      </a:r>
                      <a:endParaRPr lang="en-GB" dirty="0"/>
                    </a:p>
                  </a:txBody>
                  <a:tcPr/>
                </a:tc>
                <a:tc>
                  <a:txBody>
                    <a:bodyPr/>
                    <a:lstStyle/>
                    <a:p>
                      <a:r>
                        <a:rPr lang="de-DE" dirty="0"/>
                        <a:t>&lt;0.0001</a:t>
                      </a:r>
                      <a:endParaRPr lang="en-GB" dirty="0"/>
                    </a:p>
                  </a:txBody>
                  <a:tcPr/>
                </a:tc>
                <a:extLst>
                  <a:ext uri="{0D108BD9-81ED-4DB2-BD59-A6C34878D82A}">
                    <a16:rowId xmlns:a16="http://schemas.microsoft.com/office/drawing/2014/main" val="2589380103"/>
                  </a:ext>
                </a:extLst>
              </a:tr>
            </a:tbl>
          </a:graphicData>
        </a:graphic>
      </p:graphicFrame>
      <p:sp>
        <p:nvSpPr>
          <p:cNvPr id="9" name="Textfeld 8">
            <a:extLst>
              <a:ext uri="{FF2B5EF4-FFF2-40B4-BE49-F238E27FC236}">
                <a16:creationId xmlns:a16="http://schemas.microsoft.com/office/drawing/2014/main" id="{7DEC8411-5206-46E9-B750-9A90BA2575B8}"/>
              </a:ext>
            </a:extLst>
          </p:cNvPr>
          <p:cNvSpPr txBox="1"/>
          <p:nvPr/>
        </p:nvSpPr>
        <p:spPr>
          <a:xfrm>
            <a:off x="366711" y="3286125"/>
            <a:ext cx="8777289" cy="1200329"/>
          </a:xfrm>
          <a:prstGeom prst="rect">
            <a:avLst/>
          </a:prstGeom>
          <a:noFill/>
        </p:spPr>
        <p:txBody>
          <a:bodyPr wrap="square" rtlCol="0">
            <a:spAutoFit/>
          </a:bodyPr>
          <a:lstStyle/>
          <a:p>
            <a:r>
              <a:rPr lang="de-DE" dirty="0" err="1"/>
              <a:t>Accept</a:t>
            </a:r>
            <a:r>
              <a:rPr lang="de-DE" dirty="0"/>
              <a:t> H0 </a:t>
            </a:r>
          </a:p>
          <a:p>
            <a:pPr marL="285750" indent="-285750">
              <a:buFont typeface="Wingdings" panose="05000000000000000000" pitchFamily="2" charset="2"/>
              <a:buChar char="à"/>
            </a:pPr>
            <a:r>
              <a:rPr lang="de-DE" dirty="0" err="1">
                <a:sym typeface="Wingdings" panose="05000000000000000000" pitchFamily="2" charset="2"/>
              </a:rPr>
              <a:t>no</a:t>
            </a:r>
            <a:r>
              <a:rPr lang="de-DE" dirty="0">
                <a:sym typeface="Wingdings" panose="05000000000000000000" pitchFamily="2" charset="2"/>
              </a:rPr>
              <a:t> </a:t>
            </a:r>
            <a:r>
              <a:rPr lang="de-DE" dirty="0" err="1">
                <a:sym typeface="Wingdings" panose="05000000000000000000" pitchFamily="2" charset="2"/>
              </a:rPr>
              <a:t>differences</a:t>
            </a:r>
            <a:r>
              <a:rPr lang="de-DE" dirty="0">
                <a:sym typeface="Wingdings" panose="05000000000000000000" pitchFamily="2" charset="2"/>
              </a:rPr>
              <a:t> in </a:t>
            </a:r>
            <a:r>
              <a:rPr lang="de-DE" dirty="0" err="1">
                <a:sym typeface="Wingdings" panose="05000000000000000000" pitchFamily="2" charset="2"/>
              </a:rPr>
              <a:t>model</a:t>
            </a:r>
            <a:r>
              <a:rPr lang="de-DE" dirty="0">
                <a:sym typeface="Wingdings" panose="05000000000000000000" pitchFamily="2" charset="2"/>
              </a:rPr>
              <a:t> </a:t>
            </a:r>
            <a:r>
              <a:rPr lang="de-DE" dirty="0" err="1">
                <a:sym typeface="Wingdings" panose="05000000000000000000" pitchFamily="2" charset="2"/>
              </a:rPr>
              <a:t>accurancies</a:t>
            </a:r>
            <a:r>
              <a:rPr lang="de-DE" dirty="0">
                <a:sym typeface="Wingdings" panose="05000000000000000000" pitchFamily="2" charset="2"/>
              </a:rPr>
              <a:t> </a:t>
            </a:r>
          </a:p>
          <a:p>
            <a:pPr marL="285750" indent="-285750">
              <a:buFont typeface="Wingdings" panose="05000000000000000000" pitchFamily="2" charset="2"/>
              <a:buChar char="à"/>
            </a:pPr>
            <a:r>
              <a:rPr lang="de-DE" dirty="0">
                <a:sym typeface="Wingdings" panose="05000000000000000000" pitchFamily="2" charset="2"/>
              </a:rPr>
              <a:t>Models </a:t>
            </a:r>
            <a:r>
              <a:rPr lang="en-GB" dirty="0"/>
              <a:t>can be exchanged at will, statistically seen there will be no difference regarding results.</a:t>
            </a:r>
          </a:p>
        </p:txBody>
      </p:sp>
    </p:spTree>
    <p:extLst>
      <p:ext uri="{BB962C8B-B14F-4D97-AF65-F5344CB8AC3E}">
        <p14:creationId xmlns:p14="http://schemas.microsoft.com/office/powerpoint/2010/main" val="1572132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3A1D8D-8DE5-463A-BCCF-8A4A51415E11}"/>
              </a:ext>
            </a:extLst>
          </p:cNvPr>
          <p:cNvSpPr>
            <a:spLocks noGrp="1"/>
          </p:cNvSpPr>
          <p:nvPr>
            <p:ph type="title"/>
          </p:nvPr>
        </p:nvSpPr>
        <p:spPr/>
        <p:txBody>
          <a:bodyPr/>
          <a:lstStyle/>
          <a:p>
            <a:r>
              <a:rPr lang="de-DE" dirty="0"/>
              <a:t>Hyperparameter </a:t>
            </a:r>
            <a:r>
              <a:rPr lang="de-DE" dirty="0" err="1"/>
              <a:t>checking</a:t>
            </a:r>
            <a:r>
              <a:rPr lang="de-DE" dirty="0"/>
              <a:t> (</a:t>
            </a:r>
            <a:r>
              <a:rPr lang="de-DE" dirty="0" err="1"/>
              <a:t>ongoing</a:t>
            </a:r>
            <a:r>
              <a:rPr lang="de-DE" dirty="0"/>
              <a:t> </a:t>
            </a:r>
            <a:r>
              <a:rPr lang="de-DE" dirty="0" err="1"/>
              <a:t>process</a:t>
            </a:r>
            <a:r>
              <a:rPr lang="de-DE" dirty="0"/>
              <a:t>)</a:t>
            </a:r>
            <a:endParaRPr lang="en-GB" dirty="0"/>
          </a:p>
        </p:txBody>
      </p:sp>
      <p:sp>
        <p:nvSpPr>
          <p:cNvPr id="3" name="Foliennummernplatzhalter 2">
            <a:extLst>
              <a:ext uri="{FF2B5EF4-FFF2-40B4-BE49-F238E27FC236}">
                <a16:creationId xmlns:a16="http://schemas.microsoft.com/office/drawing/2014/main" id="{79DCCF7C-F882-4A5D-B06D-9FC6A5417EC7}"/>
              </a:ext>
            </a:extLst>
          </p:cNvPr>
          <p:cNvSpPr>
            <a:spLocks noGrp="1"/>
          </p:cNvSpPr>
          <p:nvPr>
            <p:ph type="sldNum" sz="quarter" idx="12"/>
          </p:nvPr>
        </p:nvSpPr>
        <p:spPr/>
        <p:txBody>
          <a:bodyPr/>
          <a:lstStyle/>
          <a:p>
            <a:fld id="{1744B4DD-8F10-491C-BFC2-D4DC64F16D79}" type="slidenum">
              <a:rPr lang="de-DE" smtClean="0"/>
              <a:pPr/>
              <a:t>11</a:t>
            </a:fld>
            <a:r>
              <a:rPr lang="de-DE">
                <a:ea typeface="Verdana"/>
                <a:cs typeface="Verdana"/>
              </a:rPr>
              <a:t>│</a:t>
            </a:r>
            <a:endParaRPr lang="de-DE" dirty="0"/>
          </a:p>
        </p:txBody>
      </p:sp>
      <p:sp>
        <p:nvSpPr>
          <p:cNvPr id="4" name="Textfeld 3">
            <a:extLst>
              <a:ext uri="{FF2B5EF4-FFF2-40B4-BE49-F238E27FC236}">
                <a16:creationId xmlns:a16="http://schemas.microsoft.com/office/drawing/2014/main" id="{F5CD0042-07C6-4096-B0CD-E4C07EDB3FB9}"/>
              </a:ext>
            </a:extLst>
          </p:cNvPr>
          <p:cNvSpPr txBox="1"/>
          <p:nvPr/>
        </p:nvSpPr>
        <p:spPr>
          <a:xfrm>
            <a:off x="213350" y="1238864"/>
            <a:ext cx="8679825" cy="646331"/>
          </a:xfrm>
          <a:prstGeom prst="rect">
            <a:avLst/>
          </a:prstGeom>
          <a:noFill/>
        </p:spPr>
        <p:txBody>
          <a:bodyPr wrap="square" rtlCol="0">
            <a:spAutoFit/>
          </a:bodyPr>
          <a:lstStyle/>
          <a:p>
            <a:r>
              <a:rPr lang="de-DE" dirty="0"/>
              <a:t>Analyse </a:t>
            </a:r>
            <a:r>
              <a:rPr lang="en-GB" dirty="0"/>
              <a:t>score plots for each classifier, compare to normal healthy train/test score plot </a:t>
            </a:r>
          </a:p>
        </p:txBody>
      </p:sp>
      <p:pic>
        <p:nvPicPr>
          <p:cNvPr id="5" name="Grafik 4">
            <a:extLst>
              <a:ext uri="{FF2B5EF4-FFF2-40B4-BE49-F238E27FC236}">
                <a16:creationId xmlns:a16="http://schemas.microsoft.com/office/drawing/2014/main" id="{65E7DA8E-217D-4204-BF80-5E5933D8D7C7}"/>
              </a:ext>
            </a:extLst>
          </p:cNvPr>
          <p:cNvPicPr>
            <a:picLocks noChangeAspect="1"/>
          </p:cNvPicPr>
          <p:nvPr/>
        </p:nvPicPr>
        <p:blipFill>
          <a:blip r:embed="rId3"/>
          <a:srcRect/>
          <a:stretch/>
        </p:blipFill>
        <p:spPr>
          <a:xfrm>
            <a:off x="111610" y="2689058"/>
            <a:ext cx="8920779" cy="2210802"/>
          </a:xfrm>
          <a:prstGeom prst="rect">
            <a:avLst/>
          </a:prstGeom>
        </p:spPr>
      </p:pic>
    </p:spTree>
    <p:extLst>
      <p:ext uri="{BB962C8B-B14F-4D97-AF65-F5344CB8AC3E}">
        <p14:creationId xmlns:p14="http://schemas.microsoft.com/office/powerpoint/2010/main" val="3739848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35A983-3F5B-47F1-9257-FA21DDC3C471}"/>
              </a:ext>
            </a:extLst>
          </p:cNvPr>
          <p:cNvSpPr>
            <a:spLocks noGrp="1"/>
          </p:cNvSpPr>
          <p:nvPr>
            <p:ph type="title"/>
          </p:nvPr>
        </p:nvSpPr>
        <p:spPr/>
        <p:txBody>
          <a:bodyPr/>
          <a:lstStyle/>
          <a:p>
            <a:r>
              <a:rPr lang="de-DE" dirty="0" err="1"/>
              <a:t>Superlearner</a:t>
            </a:r>
            <a:r>
              <a:rPr lang="de-DE" dirty="0"/>
              <a:t> + confidence </a:t>
            </a:r>
            <a:r>
              <a:rPr lang="de-DE" dirty="0" err="1"/>
              <a:t>layer</a:t>
            </a:r>
            <a:endParaRPr lang="en-GB" dirty="0"/>
          </a:p>
        </p:txBody>
      </p:sp>
      <p:sp>
        <p:nvSpPr>
          <p:cNvPr id="3" name="Foliennummernplatzhalter 2">
            <a:extLst>
              <a:ext uri="{FF2B5EF4-FFF2-40B4-BE49-F238E27FC236}">
                <a16:creationId xmlns:a16="http://schemas.microsoft.com/office/drawing/2014/main" id="{E78FB244-668C-4A91-8125-68CD2038C3FC}"/>
              </a:ext>
            </a:extLst>
          </p:cNvPr>
          <p:cNvSpPr>
            <a:spLocks noGrp="1"/>
          </p:cNvSpPr>
          <p:nvPr>
            <p:ph type="sldNum" sz="quarter" idx="12"/>
          </p:nvPr>
        </p:nvSpPr>
        <p:spPr/>
        <p:txBody>
          <a:bodyPr/>
          <a:lstStyle/>
          <a:p>
            <a:fld id="{1744B4DD-8F10-491C-BFC2-D4DC64F16D79}" type="slidenum">
              <a:rPr lang="de-DE" smtClean="0"/>
              <a:pPr/>
              <a:t>12</a:t>
            </a:fld>
            <a:r>
              <a:rPr lang="de-DE">
                <a:ea typeface="Verdana"/>
                <a:cs typeface="Verdana"/>
              </a:rPr>
              <a:t>│</a:t>
            </a:r>
            <a:endParaRPr lang="de-DE" dirty="0"/>
          </a:p>
        </p:txBody>
      </p:sp>
      <p:sp>
        <p:nvSpPr>
          <p:cNvPr id="80" name="Textfeld 79">
            <a:extLst>
              <a:ext uri="{FF2B5EF4-FFF2-40B4-BE49-F238E27FC236}">
                <a16:creationId xmlns:a16="http://schemas.microsoft.com/office/drawing/2014/main" id="{31CA3DAD-F463-44AC-8EC7-C52334A1EADF}"/>
              </a:ext>
            </a:extLst>
          </p:cNvPr>
          <p:cNvSpPr txBox="1"/>
          <p:nvPr/>
        </p:nvSpPr>
        <p:spPr>
          <a:xfrm>
            <a:off x="145472" y="1172160"/>
            <a:ext cx="8425584" cy="646331"/>
          </a:xfrm>
          <a:prstGeom prst="rect">
            <a:avLst/>
          </a:prstGeom>
          <a:noFill/>
        </p:spPr>
        <p:txBody>
          <a:bodyPr wrap="square" rtlCol="0">
            <a:spAutoFit/>
          </a:bodyPr>
          <a:lstStyle/>
          <a:p>
            <a:pPr marL="285750" indent="-285750">
              <a:buFont typeface="Arial" panose="020B0604020202020204" pitchFamily="34" charset="0"/>
              <a:buChar char="•"/>
            </a:pPr>
            <a:r>
              <a:rPr lang="de-DE" dirty="0">
                <a:sym typeface="Wingdings" panose="05000000000000000000" pitchFamily="2" charset="2"/>
              </a:rPr>
              <a:t>Find sub-</a:t>
            </a:r>
            <a:r>
              <a:rPr lang="de-DE" dirty="0" err="1">
                <a:sym typeface="Wingdings" panose="05000000000000000000" pitchFamily="2" charset="2"/>
              </a:rPr>
              <a:t>populations</a:t>
            </a:r>
            <a:r>
              <a:rPr lang="de-DE" dirty="0">
                <a:sym typeface="Wingdings" panose="05000000000000000000" pitchFamily="2" charset="2"/>
              </a:rPr>
              <a:t>/</a:t>
            </a:r>
            <a:r>
              <a:rPr lang="de-DE" dirty="0" err="1">
                <a:sym typeface="Wingdings" panose="05000000000000000000" pitchFamily="2" charset="2"/>
              </a:rPr>
              <a:t>samples</a:t>
            </a:r>
            <a:r>
              <a:rPr lang="de-DE" dirty="0">
                <a:sym typeface="Wingdings" panose="05000000000000000000" pitchFamily="2" charset="2"/>
              </a:rPr>
              <a:t> easy to predict with „confidence </a:t>
            </a:r>
            <a:r>
              <a:rPr lang="de-DE" dirty="0" err="1">
                <a:sym typeface="Wingdings" panose="05000000000000000000" pitchFamily="2" charset="2"/>
              </a:rPr>
              <a:t>layer</a:t>
            </a:r>
            <a:r>
              <a:rPr lang="de-DE" dirty="0">
                <a:sym typeface="Wingdings" panose="05000000000000000000" pitchFamily="2" charset="2"/>
              </a:rPr>
              <a:t>“ </a:t>
            </a:r>
            <a:r>
              <a:rPr lang="de-DE" dirty="0" err="1">
                <a:sym typeface="Wingdings" panose="05000000000000000000" pitchFamily="2" charset="2"/>
              </a:rPr>
              <a:t>as</a:t>
            </a:r>
            <a:r>
              <a:rPr lang="de-DE" dirty="0">
                <a:sym typeface="Wingdings" panose="05000000000000000000" pitchFamily="2" charset="2"/>
              </a:rPr>
              <a:t> 2nd </a:t>
            </a:r>
            <a:r>
              <a:rPr lang="de-DE" dirty="0" err="1">
                <a:sym typeface="Wingdings" panose="05000000000000000000" pitchFamily="2" charset="2"/>
              </a:rPr>
              <a:t>layer</a:t>
            </a:r>
            <a:r>
              <a:rPr lang="de-DE" dirty="0">
                <a:sym typeface="Wingdings" panose="05000000000000000000" pitchFamily="2" charset="2"/>
              </a:rPr>
              <a:t> to </a:t>
            </a:r>
            <a:r>
              <a:rPr lang="de-DE" dirty="0" err="1">
                <a:sym typeface="Wingdings" panose="05000000000000000000" pitchFamily="2" charset="2"/>
              </a:rPr>
              <a:t>established</a:t>
            </a:r>
            <a:r>
              <a:rPr lang="de-DE" dirty="0">
                <a:sym typeface="Wingdings" panose="05000000000000000000" pitchFamily="2" charset="2"/>
              </a:rPr>
              <a:t> </a:t>
            </a:r>
            <a:r>
              <a:rPr lang="de-DE" dirty="0" err="1">
                <a:sym typeface="Wingdings" panose="05000000000000000000" pitchFamily="2" charset="2"/>
              </a:rPr>
              <a:t>pipeline</a:t>
            </a:r>
            <a:endParaRPr lang="de-DE" dirty="0">
              <a:sym typeface="Wingdings" panose="05000000000000000000" pitchFamily="2" charset="2"/>
            </a:endParaRPr>
          </a:p>
        </p:txBody>
      </p:sp>
      <p:grpSp>
        <p:nvGrpSpPr>
          <p:cNvPr id="89" name="Gruppieren 88">
            <a:extLst>
              <a:ext uri="{FF2B5EF4-FFF2-40B4-BE49-F238E27FC236}">
                <a16:creationId xmlns:a16="http://schemas.microsoft.com/office/drawing/2014/main" id="{06C08D6B-D148-44A9-B6F8-5D97080DB725}"/>
              </a:ext>
            </a:extLst>
          </p:cNvPr>
          <p:cNvGrpSpPr/>
          <p:nvPr/>
        </p:nvGrpSpPr>
        <p:grpSpPr>
          <a:xfrm>
            <a:off x="145472" y="2449938"/>
            <a:ext cx="8631999" cy="3756140"/>
            <a:chOff x="145472" y="1932709"/>
            <a:chExt cx="8631999" cy="3756140"/>
          </a:xfrm>
        </p:grpSpPr>
        <p:cxnSp>
          <p:nvCxnSpPr>
            <p:cNvPr id="74" name="Gerade Verbindung mit Pfeil 73">
              <a:extLst>
                <a:ext uri="{FF2B5EF4-FFF2-40B4-BE49-F238E27FC236}">
                  <a16:creationId xmlns:a16="http://schemas.microsoft.com/office/drawing/2014/main" id="{CBAAA587-18D9-4E02-8641-C2A9EDCBF2AE}"/>
                </a:ext>
              </a:extLst>
            </p:cNvPr>
            <p:cNvCxnSpPr>
              <a:cxnSpLocks/>
            </p:cNvCxnSpPr>
            <p:nvPr/>
          </p:nvCxnSpPr>
          <p:spPr>
            <a:xfrm flipH="1">
              <a:off x="4956464" y="5351318"/>
              <a:ext cx="971543" cy="8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D1716065-50AC-4A7A-A6B8-A955B631F105}"/>
                </a:ext>
              </a:extLst>
            </p:cNvPr>
            <p:cNvCxnSpPr>
              <a:cxnSpLocks/>
            </p:cNvCxnSpPr>
            <p:nvPr/>
          </p:nvCxnSpPr>
          <p:spPr>
            <a:xfrm flipV="1">
              <a:off x="5932221" y="5339743"/>
              <a:ext cx="972000" cy="7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7339C61A-D742-48A5-83C7-DD2DDE3BAD05}"/>
                </a:ext>
              </a:extLst>
            </p:cNvPr>
            <p:cNvGrpSpPr/>
            <p:nvPr/>
          </p:nvGrpSpPr>
          <p:grpSpPr>
            <a:xfrm>
              <a:off x="145472" y="1932709"/>
              <a:ext cx="8631999" cy="3756140"/>
              <a:chOff x="145472" y="1932709"/>
              <a:chExt cx="8631999" cy="3756140"/>
            </a:xfrm>
          </p:grpSpPr>
          <p:sp>
            <p:nvSpPr>
              <p:cNvPr id="5" name="Textfeld 4">
                <a:extLst>
                  <a:ext uri="{FF2B5EF4-FFF2-40B4-BE49-F238E27FC236}">
                    <a16:creationId xmlns:a16="http://schemas.microsoft.com/office/drawing/2014/main" id="{05881590-A339-42B4-A521-70C7A8CD4201}"/>
                  </a:ext>
                </a:extLst>
              </p:cNvPr>
              <p:cNvSpPr txBox="1"/>
              <p:nvPr/>
            </p:nvSpPr>
            <p:spPr>
              <a:xfrm>
                <a:off x="2098966" y="2486073"/>
                <a:ext cx="164176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dirty="0"/>
              </a:p>
              <a:p>
                <a:pPr algn="ctr"/>
                <a:endParaRPr lang="de-DE" dirty="0"/>
              </a:p>
              <a:p>
                <a:pPr algn="ctr"/>
                <a:endParaRPr lang="de-DE" dirty="0"/>
              </a:p>
              <a:p>
                <a:pPr algn="ctr"/>
                <a:r>
                  <a:rPr lang="de-DE" dirty="0"/>
                  <a:t>Pipeline</a:t>
                </a:r>
              </a:p>
              <a:p>
                <a:pPr algn="ctr"/>
                <a:endParaRPr lang="de-DE" dirty="0"/>
              </a:p>
              <a:p>
                <a:pPr algn="ctr"/>
                <a:endParaRPr lang="de-DE" dirty="0"/>
              </a:p>
              <a:p>
                <a:pPr algn="ctr"/>
                <a:endParaRPr lang="en-GB" dirty="0"/>
              </a:p>
            </p:txBody>
          </p:sp>
          <p:sp>
            <p:nvSpPr>
              <p:cNvPr id="6" name="Ellipse 5">
                <a:extLst>
                  <a:ext uri="{FF2B5EF4-FFF2-40B4-BE49-F238E27FC236}">
                    <a16:creationId xmlns:a16="http://schemas.microsoft.com/office/drawing/2014/main" id="{7D97FDFA-6B64-4FEB-8069-A23BCDC15F45}"/>
                  </a:ext>
                </a:extLst>
              </p:cNvPr>
              <p:cNvSpPr/>
              <p:nvPr/>
            </p:nvSpPr>
            <p:spPr>
              <a:xfrm>
                <a:off x="145472" y="2805543"/>
                <a:ext cx="1641763" cy="140277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Input: patient data, </a:t>
                </a:r>
                <a:r>
                  <a:rPr lang="de-DE" dirty="0" err="1">
                    <a:solidFill>
                      <a:schemeClr val="tx1"/>
                    </a:solidFill>
                  </a:rPr>
                  <a:t>label</a:t>
                </a:r>
                <a:r>
                  <a:rPr lang="de-DE" dirty="0">
                    <a:solidFill>
                      <a:schemeClr val="tx1"/>
                    </a:solidFill>
                  </a:rPr>
                  <a:t>: TLF</a:t>
                </a:r>
                <a:endParaRPr lang="en-GB" dirty="0">
                  <a:solidFill>
                    <a:schemeClr val="tx1"/>
                  </a:solidFill>
                </a:endParaRPr>
              </a:p>
            </p:txBody>
          </p:sp>
          <p:cxnSp>
            <p:nvCxnSpPr>
              <p:cNvPr id="8" name="Gerade Verbindung mit Pfeil 7">
                <a:extLst>
                  <a:ext uri="{FF2B5EF4-FFF2-40B4-BE49-F238E27FC236}">
                    <a16:creationId xmlns:a16="http://schemas.microsoft.com/office/drawing/2014/main" id="{C15D7ADF-4D63-4885-B3D0-AAE14C5745ED}"/>
                  </a:ext>
                </a:extLst>
              </p:cNvPr>
              <p:cNvCxnSpPr>
                <a:cxnSpLocks/>
                <a:stCxn id="6" idx="6"/>
                <a:endCxn id="5" idx="1"/>
              </p:cNvCxnSpPr>
              <p:nvPr/>
            </p:nvCxnSpPr>
            <p:spPr>
              <a:xfrm flipV="1">
                <a:off x="1787235" y="3501736"/>
                <a:ext cx="311731"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68CEE75B-86E5-4792-984B-1A640378A7DB}"/>
                  </a:ext>
                </a:extLst>
              </p:cNvPr>
              <p:cNvCxnSpPr>
                <a:cxnSpLocks/>
                <a:endCxn id="16" idx="1"/>
              </p:cNvCxnSpPr>
              <p:nvPr/>
            </p:nvCxnSpPr>
            <p:spPr>
              <a:xfrm>
                <a:off x="3740729" y="2744950"/>
                <a:ext cx="3948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a:extLst>
                  <a:ext uri="{FF2B5EF4-FFF2-40B4-BE49-F238E27FC236}">
                    <a16:creationId xmlns:a16="http://schemas.microsoft.com/office/drawing/2014/main" id="{F55E7032-AB17-4BFA-95C2-0776617B9C4F}"/>
                  </a:ext>
                </a:extLst>
              </p:cNvPr>
              <p:cNvCxnSpPr>
                <a:cxnSpLocks/>
                <a:endCxn id="17" idx="1"/>
              </p:cNvCxnSpPr>
              <p:nvPr/>
            </p:nvCxnSpPr>
            <p:spPr>
              <a:xfrm>
                <a:off x="3740729" y="3356398"/>
                <a:ext cx="394853" cy="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a:extLst>
                  <a:ext uri="{FF2B5EF4-FFF2-40B4-BE49-F238E27FC236}">
                    <a16:creationId xmlns:a16="http://schemas.microsoft.com/office/drawing/2014/main" id="{98941EC1-647F-4D35-A6E1-60A1455D42F5}"/>
                  </a:ext>
                </a:extLst>
              </p:cNvPr>
              <p:cNvCxnSpPr>
                <a:cxnSpLocks/>
              </p:cNvCxnSpPr>
              <p:nvPr/>
            </p:nvCxnSpPr>
            <p:spPr>
              <a:xfrm flipV="1">
                <a:off x="3740729" y="4364180"/>
                <a:ext cx="363677"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hteck 15">
                <a:extLst>
                  <a:ext uri="{FF2B5EF4-FFF2-40B4-BE49-F238E27FC236}">
                    <a16:creationId xmlns:a16="http://schemas.microsoft.com/office/drawing/2014/main" id="{F80272A6-D326-4C0A-BFF8-C7ACA95E5437}"/>
                  </a:ext>
                </a:extLst>
              </p:cNvPr>
              <p:cNvSpPr/>
              <p:nvPr/>
            </p:nvSpPr>
            <p:spPr>
              <a:xfrm>
                <a:off x="4135582" y="2493822"/>
                <a:ext cx="1641764" cy="502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1 </a:t>
                </a:r>
                <a:r>
                  <a:rPr lang="de-DE" sz="1300" dirty="0" err="1">
                    <a:solidFill>
                      <a:schemeClr val="tx1"/>
                    </a:solidFill>
                  </a:rPr>
                  <a:t>model</a:t>
                </a:r>
                <a:r>
                  <a:rPr lang="de-DE" sz="1300" dirty="0">
                    <a:solidFill>
                      <a:schemeClr val="tx1"/>
                    </a:solidFill>
                  </a:rPr>
                  <a:t> (M1)</a:t>
                </a:r>
                <a:endParaRPr lang="en-GB" sz="1300" dirty="0">
                  <a:solidFill>
                    <a:schemeClr val="tx1"/>
                  </a:solidFill>
                </a:endParaRPr>
              </a:p>
            </p:txBody>
          </p:sp>
          <p:sp>
            <p:nvSpPr>
              <p:cNvPr id="17" name="Rechteck 16">
                <a:extLst>
                  <a:ext uri="{FF2B5EF4-FFF2-40B4-BE49-F238E27FC236}">
                    <a16:creationId xmlns:a16="http://schemas.microsoft.com/office/drawing/2014/main" id="{692E437A-47AB-4831-BD37-3C777F1C3BC3}"/>
                  </a:ext>
                </a:extLst>
              </p:cNvPr>
              <p:cNvSpPr/>
              <p:nvPr/>
            </p:nvSpPr>
            <p:spPr>
              <a:xfrm>
                <a:off x="4135582" y="3105401"/>
                <a:ext cx="1641764"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2 </a:t>
                </a:r>
                <a:r>
                  <a:rPr lang="de-DE" sz="1300" dirty="0" err="1">
                    <a:solidFill>
                      <a:schemeClr val="tx1"/>
                    </a:solidFill>
                  </a:rPr>
                  <a:t>model</a:t>
                </a:r>
                <a:r>
                  <a:rPr lang="de-DE" sz="1300" dirty="0">
                    <a:solidFill>
                      <a:schemeClr val="tx1"/>
                    </a:solidFill>
                  </a:rPr>
                  <a:t> (M2)</a:t>
                </a:r>
                <a:endParaRPr lang="en-GB" sz="1300" dirty="0">
                  <a:solidFill>
                    <a:schemeClr val="tx1"/>
                  </a:solidFill>
                </a:endParaRPr>
              </a:p>
            </p:txBody>
          </p:sp>
          <p:sp>
            <p:nvSpPr>
              <p:cNvPr id="18" name="Rechteck 17">
                <a:extLst>
                  <a:ext uri="{FF2B5EF4-FFF2-40B4-BE49-F238E27FC236}">
                    <a16:creationId xmlns:a16="http://schemas.microsoft.com/office/drawing/2014/main" id="{0E6DDC18-13E6-486C-A77F-E75033054FDD}"/>
                  </a:ext>
                </a:extLst>
              </p:cNvPr>
              <p:cNvSpPr/>
              <p:nvPr/>
            </p:nvSpPr>
            <p:spPr>
              <a:xfrm>
                <a:off x="4104406" y="4113050"/>
                <a:ext cx="1641764"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8 </a:t>
                </a:r>
                <a:r>
                  <a:rPr lang="de-DE" sz="1300" dirty="0" err="1">
                    <a:solidFill>
                      <a:schemeClr val="tx1"/>
                    </a:solidFill>
                  </a:rPr>
                  <a:t>model</a:t>
                </a:r>
                <a:r>
                  <a:rPr lang="de-DE" sz="1300" dirty="0">
                    <a:solidFill>
                      <a:schemeClr val="tx1"/>
                    </a:solidFill>
                  </a:rPr>
                  <a:t> (M8)</a:t>
                </a:r>
                <a:endParaRPr lang="en-GB" sz="1300" dirty="0">
                  <a:solidFill>
                    <a:schemeClr val="tx1"/>
                  </a:solidFill>
                </a:endParaRPr>
              </a:p>
            </p:txBody>
          </p:sp>
          <p:sp>
            <p:nvSpPr>
              <p:cNvPr id="28" name="Textfeld 27">
                <a:extLst>
                  <a:ext uri="{FF2B5EF4-FFF2-40B4-BE49-F238E27FC236}">
                    <a16:creationId xmlns:a16="http://schemas.microsoft.com/office/drawing/2014/main" id="{71B5BB74-E88E-44DD-8202-D70A4EB17AED}"/>
                  </a:ext>
                </a:extLst>
              </p:cNvPr>
              <p:cNvSpPr txBox="1"/>
              <p:nvPr/>
            </p:nvSpPr>
            <p:spPr>
              <a:xfrm>
                <a:off x="4816179" y="3559052"/>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cxnSp>
            <p:nvCxnSpPr>
              <p:cNvPr id="31" name="Gerade Verbindung mit Pfeil 30">
                <a:extLst>
                  <a:ext uri="{FF2B5EF4-FFF2-40B4-BE49-F238E27FC236}">
                    <a16:creationId xmlns:a16="http://schemas.microsoft.com/office/drawing/2014/main" id="{0956CD82-13C5-47A2-8CE4-EB5CDD6C72D1}"/>
                  </a:ext>
                </a:extLst>
              </p:cNvPr>
              <p:cNvCxnSpPr>
                <a:cxnSpLocks/>
              </p:cNvCxnSpPr>
              <p:nvPr/>
            </p:nvCxnSpPr>
            <p:spPr>
              <a:xfrm>
                <a:off x="5777346" y="2744977"/>
                <a:ext cx="3948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Gerade Verbindung mit Pfeil 31">
                <a:extLst>
                  <a:ext uri="{FF2B5EF4-FFF2-40B4-BE49-F238E27FC236}">
                    <a16:creationId xmlns:a16="http://schemas.microsoft.com/office/drawing/2014/main" id="{EEB3B89F-E7F8-4A59-AA5C-29F46BAD0D19}"/>
                  </a:ext>
                </a:extLst>
              </p:cNvPr>
              <p:cNvCxnSpPr>
                <a:cxnSpLocks/>
              </p:cNvCxnSpPr>
              <p:nvPr/>
            </p:nvCxnSpPr>
            <p:spPr>
              <a:xfrm>
                <a:off x="5787743" y="3354367"/>
                <a:ext cx="394853" cy="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Gerade Verbindung mit Pfeil 32">
                <a:extLst>
                  <a:ext uri="{FF2B5EF4-FFF2-40B4-BE49-F238E27FC236}">
                    <a16:creationId xmlns:a16="http://schemas.microsoft.com/office/drawing/2014/main" id="{03ED3A05-FE3E-4A59-83AD-47E42CFF5DA8}"/>
                  </a:ext>
                </a:extLst>
              </p:cNvPr>
              <p:cNvCxnSpPr>
                <a:cxnSpLocks/>
              </p:cNvCxnSpPr>
              <p:nvPr/>
            </p:nvCxnSpPr>
            <p:spPr>
              <a:xfrm flipV="1">
                <a:off x="5746169" y="4364179"/>
                <a:ext cx="363677"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7" name="Gruppieren 86">
                <a:extLst>
                  <a:ext uri="{FF2B5EF4-FFF2-40B4-BE49-F238E27FC236}">
                    <a16:creationId xmlns:a16="http://schemas.microsoft.com/office/drawing/2014/main" id="{768ED432-0B04-4071-B78A-F6804E962866}"/>
                  </a:ext>
                </a:extLst>
              </p:cNvPr>
              <p:cNvGrpSpPr/>
              <p:nvPr/>
            </p:nvGrpSpPr>
            <p:grpSpPr>
              <a:xfrm>
                <a:off x="6086260" y="2184109"/>
                <a:ext cx="2339386" cy="2710160"/>
                <a:chOff x="6086260" y="2184109"/>
                <a:chExt cx="2339386" cy="2710160"/>
              </a:xfrm>
            </p:grpSpPr>
            <p:sp>
              <p:nvSpPr>
                <p:cNvPr id="35" name="Rechteck 34">
                  <a:extLst>
                    <a:ext uri="{FF2B5EF4-FFF2-40B4-BE49-F238E27FC236}">
                      <a16:creationId xmlns:a16="http://schemas.microsoft.com/office/drawing/2014/main" id="{A39763F5-0045-45DF-A8F6-26F9F27DD478}"/>
                    </a:ext>
                  </a:extLst>
                </p:cNvPr>
                <p:cNvSpPr/>
                <p:nvPr/>
              </p:nvSpPr>
              <p:spPr>
                <a:xfrm>
                  <a:off x="6933325" y="2493822"/>
                  <a:ext cx="1350819"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6" name="Textfeld 35">
                  <a:extLst>
                    <a:ext uri="{FF2B5EF4-FFF2-40B4-BE49-F238E27FC236}">
                      <a16:creationId xmlns:a16="http://schemas.microsoft.com/office/drawing/2014/main" id="{E5C36A0C-6F53-4994-8363-7274E4D194F3}"/>
                    </a:ext>
                  </a:extLst>
                </p:cNvPr>
                <p:cNvSpPr txBox="1"/>
                <p:nvPr/>
              </p:nvSpPr>
              <p:spPr>
                <a:xfrm>
                  <a:off x="6819889" y="2184109"/>
                  <a:ext cx="1605757" cy="307777"/>
                </a:xfrm>
                <a:prstGeom prst="rect">
                  <a:avLst/>
                </a:prstGeom>
                <a:noFill/>
              </p:spPr>
              <p:txBody>
                <a:bodyPr wrap="square" rtlCol="0">
                  <a:spAutoFit/>
                </a:bodyPr>
                <a:lstStyle/>
                <a:p>
                  <a:r>
                    <a:rPr lang="de-DE" sz="1400" dirty="0"/>
                    <a:t>Decision Matrix </a:t>
                  </a:r>
                  <a:r>
                    <a:rPr lang="de-DE" sz="1400" b="1" dirty="0"/>
                    <a:t>M</a:t>
                  </a:r>
                  <a:endParaRPr lang="en-GB" sz="1400" dirty="0"/>
                </a:p>
              </p:txBody>
            </p:sp>
            <p:cxnSp>
              <p:nvCxnSpPr>
                <p:cNvPr id="38" name="Gerader Verbinder 37">
                  <a:extLst>
                    <a:ext uri="{FF2B5EF4-FFF2-40B4-BE49-F238E27FC236}">
                      <a16:creationId xmlns:a16="http://schemas.microsoft.com/office/drawing/2014/main" id="{3137F953-274C-4BBB-A8DE-B803DCFFEE48}"/>
                    </a:ext>
                  </a:extLst>
                </p:cNvPr>
                <p:cNvCxnSpPr/>
                <p:nvPr/>
              </p:nvCxnSpPr>
              <p:spPr>
                <a:xfrm>
                  <a:off x="7172316"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A0551399-1B1F-4B77-90AD-9D45223CD271}"/>
                    </a:ext>
                  </a:extLst>
                </p:cNvPr>
                <p:cNvCxnSpPr/>
                <p:nvPr/>
              </p:nvCxnSpPr>
              <p:spPr>
                <a:xfrm>
                  <a:off x="7418235"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40" name="Gerader Verbinder 39">
                  <a:extLst>
                    <a:ext uri="{FF2B5EF4-FFF2-40B4-BE49-F238E27FC236}">
                      <a16:creationId xmlns:a16="http://schemas.microsoft.com/office/drawing/2014/main" id="{7621280D-AE20-4172-822F-6D1674466DA6}"/>
                    </a:ext>
                  </a:extLst>
                </p:cNvPr>
                <p:cNvCxnSpPr/>
                <p:nvPr/>
              </p:nvCxnSpPr>
              <p:spPr>
                <a:xfrm>
                  <a:off x="7990601" y="2478401"/>
                  <a:ext cx="0" cy="2129236"/>
                </a:xfrm>
                <a:prstGeom prst="line">
                  <a:avLst/>
                </a:prstGeom>
              </p:spPr>
              <p:style>
                <a:lnRef idx="1">
                  <a:schemeClr val="dk1"/>
                </a:lnRef>
                <a:fillRef idx="0">
                  <a:schemeClr val="dk1"/>
                </a:fillRef>
                <a:effectRef idx="0">
                  <a:schemeClr val="dk1"/>
                </a:effectRef>
                <a:fontRef idx="minor">
                  <a:schemeClr val="tx1"/>
                </a:fontRef>
              </p:style>
            </p:cxnSp>
            <p:sp>
              <p:nvSpPr>
                <p:cNvPr id="41" name="Textfeld 40">
                  <a:extLst>
                    <a:ext uri="{FF2B5EF4-FFF2-40B4-BE49-F238E27FC236}">
                      <a16:creationId xmlns:a16="http://schemas.microsoft.com/office/drawing/2014/main" id="{E5E8791A-73D6-4770-BD82-83EB89A60471}"/>
                    </a:ext>
                  </a:extLst>
                </p:cNvPr>
                <p:cNvSpPr txBox="1"/>
                <p:nvPr/>
              </p:nvSpPr>
              <p:spPr>
                <a:xfrm>
                  <a:off x="6819889" y="4597583"/>
                  <a:ext cx="467590" cy="292388"/>
                </a:xfrm>
                <a:prstGeom prst="rect">
                  <a:avLst/>
                </a:prstGeom>
                <a:noFill/>
              </p:spPr>
              <p:txBody>
                <a:bodyPr wrap="square" rtlCol="0">
                  <a:spAutoFit/>
                </a:bodyPr>
                <a:lstStyle/>
                <a:p>
                  <a:r>
                    <a:rPr lang="de-DE" sz="1300" dirty="0"/>
                    <a:t>M1</a:t>
                  </a:r>
                  <a:endParaRPr lang="en-GB" sz="1300" dirty="0"/>
                </a:p>
              </p:txBody>
            </p:sp>
            <p:sp>
              <p:nvSpPr>
                <p:cNvPr id="42" name="Textfeld 41">
                  <a:extLst>
                    <a:ext uri="{FF2B5EF4-FFF2-40B4-BE49-F238E27FC236}">
                      <a16:creationId xmlns:a16="http://schemas.microsoft.com/office/drawing/2014/main" id="{B3504183-75AE-4B59-823D-2CBD3375462B}"/>
                    </a:ext>
                  </a:extLst>
                </p:cNvPr>
                <p:cNvSpPr txBox="1"/>
                <p:nvPr/>
              </p:nvSpPr>
              <p:spPr>
                <a:xfrm>
                  <a:off x="7132482" y="4601881"/>
                  <a:ext cx="467590" cy="292388"/>
                </a:xfrm>
                <a:prstGeom prst="rect">
                  <a:avLst/>
                </a:prstGeom>
                <a:noFill/>
              </p:spPr>
              <p:txBody>
                <a:bodyPr wrap="square" rtlCol="0">
                  <a:spAutoFit/>
                </a:bodyPr>
                <a:lstStyle/>
                <a:p>
                  <a:r>
                    <a:rPr lang="de-DE" sz="1300" dirty="0"/>
                    <a:t>M2</a:t>
                  </a:r>
                  <a:endParaRPr lang="en-GB" sz="1300" dirty="0"/>
                </a:p>
              </p:txBody>
            </p:sp>
            <p:sp>
              <p:nvSpPr>
                <p:cNvPr id="43" name="Textfeld 42">
                  <a:extLst>
                    <a:ext uri="{FF2B5EF4-FFF2-40B4-BE49-F238E27FC236}">
                      <a16:creationId xmlns:a16="http://schemas.microsoft.com/office/drawing/2014/main" id="{B30B8060-8CDE-4D30-BDCF-B79AE58A9476}"/>
                    </a:ext>
                  </a:extLst>
                </p:cNvPr>
                <p:cNvSpPr txBox="1"/>
                <p:nvPr/>
              </p:nvSpPr>
              <p:spPr>
                <a:xfrm rot="16200000">
                  <a:off x="7432001" y="3232484"/>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sp>
              <p:nvSpPr>
                <p:cNvPr id="44" name="Textfeld 43">
                  <a:extLst>
                    <a:ext uri="{FF2B5EF4-FFF2-40B4-BE49-F238E27FC236}">
                      <a16:creationId xmlns:a16="http://schemas.microsoft.com/office/drawing/2014/main" id="{DC25EC38-F387-4661-8C3C-3AFD74C7666A}"/>
                    </a:ext>
                  </a:extLst>
                </p:cNvPr>
                <p:cNvSpPr txBox="1"/>
                <p:nvPr/>
              </p:nvSpPr>
              <p:spPr>
                <a:xfrm>
                  <a:off x="7947310" y="4597583"/>
                  <a:ext cx="467590" cy="292388"/>
                </a:xfrm>
                <a:prstGeom prst="rect">
                  <a:avLst/>
                </a:prstGeom>
                <a:noFill/>
              </p:spPr>
              <p:txBody>
                <a:bodyPr wrap="square" rtlCol="0">
                  <a:spAutoFit/>
                </a:bodyPr>
                <a:lstStyle/>
                <a:p>
                  <a:r>
                    <a:rPr lang="de-DE" sz="1300" dirty="0"/>
                    <a:t>M8</a:t>
                  </a:r>
                  <a:endParaRPr lang="en-GB" sz="1300" dirty="0"/>
                </a:p>
              </p:txBody>
            </p:sp>
            <p:cxnSp>
              <p:nvCxnSpPr>
                <p:cNvPr id="46" name="Gerader Verbinder 45">
                  <a:extLst>
                    <a:ext uri="{FF2B5EF4-FFF2-40B4-BE49-F238E27FC236}">
                      <a16:creationId xmlns:a16="http://schemas.microsoft.com/office/drawing/2014/main" id="{756E9292-B9C7-4F9F-B870-B67B682DFB24}"/>
                    </a:ext>
                  </a:extLst>
                </p:cNvPr>
                <p:cNvCxnSpPr/>
                <p:nvPr/>
              </p:nvCxnSpPr>
              <p:spPr>
                <a:xfrm>
                  <a:off x="6942734" y="2678213"/>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7" name="Gerader Verbinder 46">
                  <a:extLst>
                    <a:ext uri="{FF2B5EF4-FFF2-40B4-BE49-F238E27FC236}">
                      <a16:creationId xmlns:a16="http://schemas.microsoft.com/office/drawing/2014/main" id="{C82A27B7-73F3-4E87-8F5A-392B08C5FC09}"/>
                    </a:ext>
                  </a:extLst>
                </p:cNvPr>
                <p:cNvCxnSpPr/>
                <p:nvPr/>
              </p:nvCxnSpPr>
              <p:spPr>
                <a:xfrm>
                  <a:off x="6933325" y="2892959"/>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8" name="Gerader Verbinder 47">
                  <a:extLst>
                    <a:ext uri="{FF2B5EF4-FFF2-40B4-BE49-F238E27FC236}">
                      <a16:creationId xmlns:a16="http://schemas.microsoft.com/office/drawing/2014/main" id="{B47E8EE0-1741-4D4A-A996-F00C808DDED1}"/>
                    </a:ext>
                  </a:extLst>
                </p:cNvPr>
                <p:cNvCxnSpPr/>
                <p:nvPr/>
              </p:nvCxnSpPr>
              <p:spPr>
                <a:xfrm>
                  <a:off x="6933325" y="4406565"/>
                  <a:ext cx="1332000" cy="0"/>
                </a:xfrm>
                <a:prstGeom prst="line">
                  <a:avLst/>
                </a:prstGeom>
              </p:spPr>
              <p:style>
                <a:lnRef idx="1">
                  <a:schemeClr val="dk1"/>
                </a:lnRef>
                <a:fillRef idx="0">
                  <a:schemeClr val="dk1"/>
                </a:fillRef>
                <a:effectRef idx="0">
                  <a:schemeClr val="dk1"/>
                </a:effectRef>
                <a:fontRef idx="minor">
                  <a:schemeClr val="tx1"/>
                </a:fontRef>
              </p:style>
            </p:cxnSp>
            <p:sp>
              <p:nvSpPr>
                <p:cNvPr id="49" name="Textfeld 48">
                  <a:extLst>
                    <a:ext uri="{FF2B5EF4-FFF2-40B4-BE49-F238E27FC236}">
                      <a16:creationId xmlns:a16="http://schemas.microsoft.com/office/drawing/2014/main" id="{FB0D6DE4-C251-4594-8441-CFBA6B9C4C4F}"/>
                    </a:ext>
                  </a:extLst>
                </p:cNvPr>
                <p:cNvSpPr txBox="1"/>
                <p:nvPr/>
              </p:nvSpPr>
              <p:spPr>
                <a:xfrm>
                  <a:off x="6100433" y="4370282"/>
                  <a:ext cx="967867" cy="292388"/>
                </a:xfrm>
                <a:prstGeom prst="rect">
                  <a:avLst/>
                </a:prstGeom>
                <a:noFill/>
              </p:spPr>
              <p:txBody>
                <a:bodyPr wrap="square" rtlCol="0">
                  <a:spAutoFit/>
                </a:bodyPr>
                <a:lstStyle/>
                <a:p>
                  <a:r>
                    <a:rPr lang="de-DE" sz="1300" dirty="0"/>
                    <a:t>Sample n</a:t>
                  </a:r>
                  <a:endParaRPr lang="en-GB" sz="1300" dirty="0"/>
                </a:p>
              </p:txBody>
            </p:sp>
            <p:sp>
              <p:nvSpPr>
                <p:cNvPr id="50" name="Textfeld 49">
                  <a:extLst>
                    <a:ext uri="{FF2B5EF4-FFF2-40B4-BE49-F238E27FC236}">
                      <a16:creationId xmlns:a16="http://schemas.microsoft.com/office/drawing/2014/main" id="{6FDF4301-C809-48A0-8471-D7E8321843DE}"/>
                    </a:ext>
                  </a:extLst>
                </p:cNvPr>
                <p:cNvSpPr txBox="1"/>
                <p:nvPr/>
              </p:nvSpPr>
              <p:spPr>
                <a:xfrm>
                  <a:off x="6086260" y="2466933"/>
                  <a:ext cx="967867" cy="292388"/>
                </a:xfrm>
                <a:prstGeom prst="rect">
                  <a:avLst/>
                </a:prstGeom>
                <a:noFill/>
              </p:spPr>
              <p:txBody>
                <a:bodyPr wrap="square" rtlCol="0">
                  <a:spAutoFit/>
                </a:bodyPr>
                <a:lstStyle/>
                <a:p>
                  <a:r>
                    <a:rPr lang="de-DE" sz="1300" dirty="0"/>
                    <a:t>Sample 1</a:t>
                  </a:r>
                  <a:endParaRPr lang="en-GB" sz="1300" dirty="0"/>
                </a:p>
              </p:txBody>
            </p:sp>
            <p:sp>
              <p:nvSpPr>
                <p:cNvPr id="51" name="Textfeld 50">
                  <a:extLst>
                    <a:ext uri="{FF2B5EF4-FFF2-40B4-BE49-F238E27FC236}">
                      <a16:creationId xmlns:a16="http://schemas.microsoft.com/office/drawing/2014/main" id="{F2491B16-372C-4988-9C9A-5323CF39375F}"/>
                    </a:ext>
                  </a:extLst>
                </p:cNvPr>
                <p:cNvSpPr txBox="1"/>
                <p:nvPr/>
              </p:nvSpPr>
              <p:spPr>
                <a:xfrm>
                  <a:off x="6403388" y="3159750"/>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sp>
            <p:nvSpPr>
              <p:cNvPr id="60" name="Geschweifte Klammer rechts 59">
                <a:extLst>
                  <a:ext uri="{FF2B5EF4-FFF2-40B4-BE49-F238E27FC236}">
                    <a16:creationId xmlns:a16="http://schemas.microsoft.com/office/drawing/2014/main" id="{4180EDAD-20A0-4730-8800-467C9D529049}"/>
                  </a:ext>
                </a:extLst>
              </p:cNvPr>
              <p:cNvSpPr/>
              <p:nvPr/>
            </p:nvSpPr>
            <p:spPr>
              <a:xfrm rot="5400000">
                <a:off x="7640525" y="4143126"/>
                <a:ext cx="342896" cy="180084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62" name="Gerader Verbinder 61">
                <a:extLst>
                  <a:ext uri="{FF2B5EF4-FFF2-40B4-BE49-F238E27FC236}">
                    <a16:creationId xmlns:a16="http://schemas.microsoft.com/office/drawing/2014/main" id="{CD76E1BA-CDCD-4802-BF8E-4B2823E94364}"/>
                  </a:ext>
                </a:extLst>
              </p:cNvPr>
              <p:cNvCxnSpPr>
                <a:cxnSpLocks/>
                <a:stCxn id="60" idx="1"/>
              </p:cNvCxnSpPr>
              <p:nvPr/>
            </p:nvCxnSpPr>
            <p:spPr>
              <a:xfrm flipH="1">
                <a:off x="2919848" y="5214995"/>
                <a:ext cx="4892125" cy="0"/>
              </a:xfrm>
              <a:prstGeom prst="line">
                <a:avLst/>
              </a:prstGeom>
            </p:spPr>
            <p:style>
              <a:lnRef idx="1">
                <a:schemeClr val="dk1"/>
              </a:lnRef>
              <a:fillRef idx="0">
                <a:schemeClr val="dk1"/>
              </a:fillRef>
              <a:effectRef idx="0">
                <a:schemeClr val="dk1"/>
              </a:effectRef>
              <a:fontRef idx="minor">
                <a:schemeClr val="tx1"/>
              </a:fontRef>
            </p:style>
          </p:cxnSp>
          <p:cxnSp>
            <p:nvCxnSpPr>
              <p:cNvPr id="64" name="Gerade Verbindung mit Pfeil 63">
                <a:extLst>
                  <a:ext uri="{FF2B5EF4-FFF2-40B4-BE49-F238E27FC236}">
                    <a16:creationId xmlns:a16="http://schemas.microsoft.com/office/drawing/2014/main" id="{3CC2EA40-0AE3-4F6A-A1BB-9F2E5F71C72C}"/>
                  </a:ext>
                </a:extLst>
              </p:cNvPr>
              <p:cNvCxnSpPr>
                <a:cxnSpLocks/>
                <a:endCxn id="5" idx="2"/>
              </p:cNvCxnSpPr>
              <p:nvPr/>
            </p:nvCxnSpPr>
            <p:spPr>
              <a:xfrm flipV="1">
                <a:off x="2919848" y="4517398"/>
                <a:ext cx="0" cy="697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Gerader Verbinder 66">
                <a:extLst>
                  <a:ext uri="{FF2B5EF4-FFF2-40B4-BE49-F238E27FC236}">
                    <a16:creationId xmlns:a16="http://schemas.microsoft.com/office/drawing/2014/main" id="{9687128D-EAFD-4D7A-B979-613E53459824}"/>
                  </a:ext>
                </a:extLst>
              </p:cNvPr>
              <p:cNvCxnSpPr>
                <a:cxnSpLocks/>
              </p:cNvCxnSpPr>
              <p:nvPr/>
            </p:nvCxnSpPr>
            <p:spPr>
              <a:xfrm>
                <a:off x="5921435" y="1932709"/>
                <a:ext cx="17815" cy="3625184"/>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8" name="Textfeld 77">
                <a:extLst>
                  <a:ext uri="{FF2B5EF4-FFF2-40B4-BE49-F238E27FC236}">
                    <a16:creationId xmlns:a16="http://schemas.microsoft.com/office/drawing/2014/main" id="{A2CAE10F-0E24-47B1-92FF-370300747E9D}"/>
                  </a:ext>
                </a:extLst>
              </p:cNvPr>
              <p:cNvSpPr txBox="1"/>
              <p:nvPr/>
            </p:nvSpPr>
            <p:spPr>
              <a:xfrm>
                <a:off x="5930343" y="5350295"/>
                <a:ext cx="1947756" cy="338554"/>
              </a:xfrm>
              <a:prstGeom prst="rect">
                <a:avLst/>
              </a:prstGeom>
              <a:noFill/>
            </p:spPr>
            <p:txBody>
              <a:bodyPr wrap="square" rtlCol="0">
                <a:spAutoFit/>
              </a:bodyPr>
              <a:lstStyle/>
              <a:p>
                <a:r>
                  <a:rPr lang="de-DE" sz="1600" dirty="0"/>
                  <a:t>Confidence </a:t>
                </a:r>
                <a:r>
                  <a:rPr lang="de-DE" sz="1600" dirty="0" err="1"/>
                  <a:t>layer</a:t>
                </a:r>
                <a:endParaRPr lang="en-GB" sz="1600" dirty="0"/>
              </a:p>
            </p:txBody>
          </p:sp>
          <p:sp>
            <p:nvSpPr>
              <p:cNvPr id="79" name="Textfeld 78">
                <a:extLst>
                  <a:ext uri="{FF2B5EF4-FFF2-40B4-BE49-F238E27FC236}">
                    <a16:creationId xmlns:a16="http://schemas.microsoft.com/office/drawing/2014/main" id="{E5A790DD-7A66-4D30-A9C7-A8F875650F18}"/>
                  </a:ext>
                </a:extLst>
              </p:cNvPr>
              <p:cNvSpPr txBox="1"/>
              <p:nvPr/>
            </p:nvSpPr>
            <p:spPr>
              <a:xfrm>
                <a:off x="4260971" y="5336320"/>
                <a:ext cx="1947756" cy="338554"/>
              </a:xfrm>
              <a:prstGeom prst="rect">
                <a:avLst/>
              </a:prstGeom>
              <a:noFill/>
            </p:spPr>
            <p:txBody>
              <a:bodyPr wrap="square" rtlCol="0">
                <a:spAutoFit/>
              </a:bodyPr>
              <a:lstStyle/>
              <a:p>
                <a:r>
                  <a:rPr lang="de-DE" sz="1600" dirty="0" err="1"/>
                  <a:t>Prediction</a:t>
                </a:r>
                <a:r>
                  <a:rPr lang="de-DE" sz="1600" dirty="0"/>
                  <a:t> </a:t>
                </a:r>
                <a:r>
                  <a:rPr lang="de-DE" sz="1600" dirty="0" err="1"/>
                  <a:t>layer</a:t>
                </a:r>
                <a:endParaRPr lang="en-GB" sz="1600" dirty="0"/>
              </a:p>
            </p:txBody>
          </p:sp>
          <p:grpSp>
            <p:nvGrpSpPr>
              <p:cNvPr id="86" name="Gruppieren 85">
                <a:extLst>
                  <a:ext uri="{FF2B5EF4-FFF2-40B4-BE49-F238E27FC236}">
                    <a16:creationId xmlns:a16="http://schemas.microsoft.com/office/drawing/2014/main" id="{4318EFA8-E2B8-4055-9212-0172CDE59979}"/>
                  </a:ext>
                </a:extLst>
              </p:cNvPr>
              <p:cNvGrpSpPr/>
              <p:nvPr/>
            </p:nvGrpSpPr>
            <p:grpSpPr>
              <a:xfrm>
                <a:off x="8300332" y="2176764"/>
                <a:ext cx="477139" cy="2447781"/>
                <a:chOff x="8300332" y="2176764"/>
                <a:chExt cx="477139" cy="2447781"/>
              </a:xfrm>
            </p:grpSpPr>
            <p:sp>
              <p:nvSpPr>
                <p:cNvPr id="53" name="Textfeld 52">
                  <a:extLst>
                    <a:ext uri="{FF2B5EF4-FFF2-40B4-BE49-F238E27FC236}">
                      <a16:creationId xmlns:a16="http://schemas.microsoft.com/office/drawing/2014/main" id="{D78B7A90-AA9A-46F9-992D-1625C97A382B}"/>
                    </a:ext>
                  </a:extLst>
                </p:cNvPr>
                <p:cNvSpPr txBox="1"/>
                <p:nvPr/>
              </p:nvSpPr>
              <p:spPr>
                <a:xfrm>
                  <a:off x="8300332" y="2176764"/>
                  <a:ext cx="477139" cy="307777"/>
                </a:xfrm>
                <a:prstGeom prst="rect">
                  <a:avLst/>
                </a:prstGeom>
                <a:noFill/>
              </p:spPr>
              <p:txBody>
                <a:bodyPr wrap="square" rtlCol="0">
                  <a:spAutoFit/>
                </a:bodyPr>
                <a:lstStyle/>
                <a:p>
                  <a:r>
                    <a:rPr lang="de-DE" sz="1400" b="1" dirty="0"/>
                    <a:t>GT</a:t>
                  </a:r>
                  <a:endParaRPr lang="en-GB" sz="1400" b="1" dirty="0"/>
                </a:p>
              </p:txBody>
            </p:sp>
            <p:grpSp>
              <p:nvGrpSpPr>
                <p:cNvPr id="85" name="Gruppieren 84">
                  <a:extLst>
                    <a:ext uri="{FF2B5EF4-FFF2-40B4-BE49-F238E27FC236}">
                      <a16:creationId xmlns:a16="http://schemas.microsoft.com/office/drawing/2014/main" id="{C888CF53-78E5-4DA3-A9C3-BD53AD12426B}"/>
                    </a:ext>
                  </a:extLst>
                </p:cNvPr>
                <p:cNvGrpSpPr/>
                <p:nvPr/>
              </p:nvGrpSpPr>
              <p:grpSpPr>
                <a:xfrm>
                  <a:off x="8391149" y="2465953"/>
                  <a:ext cx="274553" cy="2158592"/>
                  <a:chOff x="8391149" y="2456717"/>
                  <a:chExt cx="274553" cy="2158592"/>
                </a:xfrm>
              </p:grpSpPr>
              <p:grpSp>
                <p:nvGrpSpPr>
                  <p:cNvPr id="81" name="Gruppieren 80">
                    <a:extLst>
                      <a:ext uri="{FF2B5EF4-FFF2-40B4-BE49-F238E27FC236}">
                        <a16:creationId xmlns:a16="http://schemas.microsoft.com/office/drawing/2014/main" id="{563E98F6-DAE5-4C80-97F2-A50E5928B45A}"/>
                      </a:ext>
                    </a:extLst>
                  </p:cNvPr>
                  <p:cNvGrpSpPr/>
                  <p:nvPr/>
                </p:nvGrpSpPr>
                <p:grpSpPr>
                  <a:xfrm>
                    <a:off x="8391149" y="2456717"/>
                    <a:ext cx="274553" cy="2158592"/>
                    <a:chOff x="8391149" y="2456717"/>
                    <a:chExt cx="274553" cy="2158592"/>
                  </a:xfrm>
                </p:grpSpPr>
                <p:sp>
                  <p:nvSpPr>
                    <p:cNvPr id="52" name="Rechteck 51">
                      <a:extLst>
                        <a:ext uri="{FF2B5EF4-FFF2-40B4-BE49-F238E27FC236}">
                          <a16:creationId xmlns:a16="http://schemas.microsoft.com/office/drawing/2014/main" id="{1F9C6484-4038-41AF-9DB1-AAB002DDBC0C}"/>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57" name="Gerader Verbinder 56">
                      <a:extLst>
                        <a:ext uri="{FF2B5EF4-FFF2-40B4-BE49-F238E27FC236}">
                          <a16:creationId xmlns:a16="http://schemas.microsoft.com/office/drawing/2014/main" id="{A2D69F51-5D91-4300-9001-2781C7D306A6}"/>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58" name="Textfeld 57">
                      <a:extLst>
                        <a:ext uri="{FF2B5EF4-FFF2-40B4-BE49-F238E27FC236}">
                          <a16:creationId xmlns:a16="http://schemas.microsoft.com/office/drawing/2014/main" id="{7E30E435-9134-4213-9836-E8D8B16FBD0F}"/>
                        </a:ext>
                      </a:extLst>
                    </p:cNvPr>
                    <p:cNvSpPr txBox="1"/>
                    <p:nvPr/>
                  </p:nvSpPr>
                  <p:spPr>
                    <a:xfrm>
                      <a:off x="8396076" y="2456717"/>
                      <a:ext cx="269626" cy="276999"/>
                    </a:xfrm>
                    <a:prstGeom prst="rect">
                      <a:avLst/>
                    </a:prstGeom>
                    <a:noFill/>
                  </p:spPr>
                  <p:txBody>
                    <a:bodyPr wrap="none" rtlCol="0">
                      <a:spAutoFit/>
                    </a:bodyPr>
                    <a:lstStyle/>
                    <a:p>
                      <a:r>
                        <a:rPr lang="de-DE" sz="1200" dirty="0"/>
                        <a:t>1</a:t>
                      </a:r>
                      <a:endParaRPr lang="en-GB" sz="1200" dirty="0"/>
                    </a:p>
                  </p:txBody>
                </p:sp>
                <p:sp>
                  <p:nvSpPr>
                    <p:cNvPr id="59" name="Textfeld 58">
                      <a:extLst>
                        <a:ext uri="{FF2B5EF4-FFF2-40B4-BE49-F238E27FC236}">
                          <a16:creationId xmlns:a16="http://schemas.microsoft.com/office/drawing/2014/main" id="{12595C9A-05E7-4C28-96B1-A9982619AA40}"/>
                        </a:ext>
                      </a:extLst>
                    </p:cNvPr>
                    <p:cNvSpPr txBox="1"/>
                    <p:nvPr/>
                  </p:nvSpPr>
                  <p:spPr>
                    <a:xfrm>
                      <a:off x="8391149" y="2675730"/>
                      <a:ext cx="269626" cy="276999"/>
                    </a:xfrm>
                    <a:prstGeom prst="rect">
                      <a:avLst/>
                    </a:prstGeom>
                    <a:noFill/>
                  </p:spPr>
                  <p:txBody>
                    <a:bodyPr wrap="none" rtlCol="0">
                      <a:spAutoFit/>
                    </a:bodyPr>
                    <a:lstStyle/>
                    <a:p>
                      <a:r>
                        <a:rPr lang="de-DE" sz="1200" dirty="0"/>
                        <a:t>0</a:t>
                      </a:r>
                      <a:endParaRPr lang="en-GB" sz="1200" dirty="0"/>
                    </a:p>
                  </p:txBody>
                </p:sp>
              </p:grpSp>
              <p:cxnSp>
                <p:nvCxnSpPr>
                  <p:cNvPr id="83" name="Gerader Verbinder 82">
                    <a:extLst>
                      <a:ext uri="{FF2B5EF4-FFF2-40B4-BE49-F238E27FC236}">
                        <a16:creationId xmlns:a16="http://schemas.microsoft.com/office/drawing/2014/main" id="{2D9710E4-E241-43C9-9D5D-0E834DC8427E}"/>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84" name="Gerader Verbinder 83">
                    <a:extLst>
                      <a:ext uri="{FF2B5EF4-FFF2-40B4-BE49-F238E27FC236}">
                        <a16:creationId xmlns:a16="http://schemas.microsoft.com/office/drawing/2014/main" id="{97DCD760-87F4-4AAE-ACEE-B33BDC597350}"/>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grpSp>
    </p:spTree>
    <p:extLst>
      <p:ext uri="{BB962C8B-B14F-4D97-AF65-F5344CB8AC3E}">
        <p14:creationId xmlns:p14="http://schemas.microsoft.com/office/powerpoint/2010/main" val="1479383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1" name="Gruppieren 20">
            <a:extLst>
              <a:ext uri="{FF2B5EF4-FFF2-40B4-BE49-F238E27FC236}">
                <a16:creationId xmlns:a16="http://schemas.microsoft.com/office/drawing/2014/main" id="{815DB352-4847-4A4C-9EA0-DED537C4F58A}"/>
              </a:ext>
            </a:extLst>
          </p:cNvPr>
          <p:cNvGrpSpPr/>
          <p:nvPr/>
        </p:nvGrpSpPr>
        <p:grpSpPr>
          <a:xfrm>
            <a:off x="3045097" y="66907"/>
            <a:ext cx="3053806" cy="1531966"/>
            <a:chOff x="5007957" y="343682"/>
            <a:chExt cx="3053806" cy="1531966"/>
          </a:xfrm>
        </p:grpSpPr>
        <p:sp>
          <p:nvSpPr>
            <p:cNvPr id="10" name="Ellipse 9">
              <a:extLst>
                <a:ext uri="{FF2B5EF4-FFF2-40B4-BE49-F238E27FC236}">
                  <a16:creationId xmlns:a16="http://schemas.microsoft.com/office/drawing/2014/main" id="{F7FF88BA-FF2C-492C-BADF-E69AD8BC2AF6}"/>
                </a:ext>
              </a:extLst>
            </p:cNvPr>
            <p:cNvSpPr/>
            <p:nvPr/>
          </p:nvSpPr>
          <p:spPr>
            <a:xfrm>
              <a:off x="5007957" y="675703"/>
              <a:ext cx="3053806" cy="119994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feld 12">
              <a:extLst>
                <a:ext uri="{FF2B5EF4-FFF2-40B4-BE49-F238E27FC236}">
                  <a16:creationId xmlns:a16="http://schemas.microsoft.com/office/drawing/2014/main" id="{A679DF2E-B196-46F8-AAC4-14AC38F8EF22}"/>
                </a:ext>
              </a:extLst>
            </p:cNvPr>
            <p:cNvSpPr txBox="1"/>
            <p:nvPr/>
          </p:nvSpPr>
          <p:spPr>
            <a:xfrm>
              <a:off x="5913610" y="889743"/>
              <a:ext cx="1408585" cy="307777"/>
            </a:xfrm>
            <a:prstGeom prst="rect">
              <a:avLst/>
            </a:prstGeom>
            <a:noFill/>
            <a:ln w="12700"/>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Patient Data</a:t>
              </a:r>
              <a:endParaRPr lang="en-GB" sz="1400" dirty="0"/>
            </a:p>
          </p:txBody>
        </p:sp>
        <p:sp>
          <p:nvSpPr>
            <p:cNvPr id="19" name="Textfeld 18">
              <a:extLst>
                <a:ext uri="{FF2B5EF4-FFF2-40B4-BE49-F238E27FC236}">
                  <a16:creationId xmlns:a16="http://schemas.microsoft.com/office/drawing/2014/main" id="{A9713A0A-F3D0-4DFF-96D1-89207F3B06FC}"/>
                </a:ext>
              </a:extLst>
            </p:cNvPr>
            <p:cNvSpPr txBox="1"/>
            <p:nvPr/>
          </p:nvSpPr>
          <p:spPr>
            <a:xfrm>
              <a:off x="5913610" y="1301539"/>
              <a:ext cx="1408585" cy="307777"/>
            </a:xfrm>
            <a:prstGeom prst="rect">
              <a:avLst/>
            </a:prstGeom>
            <a:noFill/>
            <a:ln w="127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Label: TLF</a:t>
              </a:r>
              <a:endParaRPr lang="en-GB" sz="1400" dirty="0"/>
            </a:p>
          </p:txBody>
        </p:sp>
        <p:sp>
          <p:nvSpPr>
            <p:cNvPr id="20" name="Textfeld 19">
              <a:extLst>
                <a:ext uri="{FF2B5EF4-FFF2-40B4-BE49-F238E27FC236}">
                  <a16:creationId xmlns:a16="http://schemas.microsoft.com/office/drawing/2014/main" id="{D758B4CE-6A08-41D9-A40D-23F1A88FDFD9}"/>
                </a:ext>
              </a:extLst>
            </p:cNvPr>
            <p:cNvSpPr txBox="1"/>
            <p:nvPr/>
          </p:nvSpPr>
          <p:spPr>
            <a:xfrm>
              <a:off x="6168515" y="343682"/>
              <a:ext cx="1384573" cy="369332"/>
            </a:xfrm>
            <a:prstGeom prst="rect">
              <a:avLst/>
            </a:prstGeom>
            <a:noFill/>
          </p:spPr>
          <p:txBody>
            <a:bodyPr wrap="square" rtlCol="0">
              <a:spAutoFit/>
            </a:bodyPr>
            <a:lstStyle/>
            <a:p>
              <a:r>
                <a:rPr lang="de-DE" dirty="0"/>
                <a:t>Input</a:t>
              </a:r>
              <a:endParaRPr lang="en-GB" dirty="0"/>
            </a:p>
          </p:txBody>
        </p:sp>
      </p:grpSp>
      <p:cxnSp>
        <p:nvCxnSpPr>
          <p:cNvPr id="108" name="Verbinder: gewinkelt 107">
            <a:extLst>
              <a:ext uri="{FF2B5EF4-FFF2-40B4-BE49-F238E27FC236}">
                <a16:creationId xmlns:a16="http://schemas.microsoft.com/office/drawing/2014/main" id="{7056A6D8-CB7B-43F2-94CB-C497E1EA809C}"/>
              </a:ext>
            </a:extLst>
          </p:cNvPr>
          <p:cNvCxnSpPr>
            <a:cxnSpLocks/>
          </p:cNvCxnSpPr>
          <p:nvPr/>
        </p:nvCxnSpPr>
        <p:spPr>
          <a:xfrm>
            <a:off x="5359335" y="1170982"/>
            <a:ext cx="1539153" cy="853687"/>
          </a:xfrm>
          <a:prstGeom prst="bentConnector3">
            <a:avLst>
              <a:gd name="adj1" fmla="val 99904"/>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grpSp>
        <p:nvGrpSpPr>
          <p:cNvPr id="9236" name="Gruppieren 9235">
            <a:extLst>
              <a:ext uri="{FF2B5EF4-FFF2-40B4-BE49-F238E27FC236}">
                <a16:creationId xmlns:a16="http://schemas.microsoft.com/office/drawing/2014/main" id="{8BA2ABF3-29A4-4225-946D-D948324304D8}"/>
              </a:ext>
            </a:extLst>
          </p:cNvPr>
          <p:cNvGrpSpPr/>
          <p:nvPr/>
        </p:nvGrpSpPr>
        <p:grpSpPr>
          <a:xfrm>
            <a:off x="34763" y="1654370"/>
            <a:ext cx="8771402" cy="3066016"/>
            <a:chOff x="234069" y="1762874"/>
            <a:chExt cx="8771402" cy="3066016"/>
          </a:xfrm>
        </p:grpSpPr>
        <p:grpSp>
          <p:nvGrpSpPr>
            <p:cNvPr id="87" name="Gruppieren 86">
              <a:extLst>
                <a:ext uri="{FF2B5EF4-FFF2-40B4-BE49-F238E27FC236}">
                  <a16:creationId xmlns:a16="http://schemas.microsoft.com/office/drawing/2014/main" id="{768ED432-0B04-4071-B78A-F6804E962866}"/>
                </a:ext>
              </a:extLst>
            </p:cNvPr>
            <p:cNvGrpSpPr/>
            <p:nvPr/>
          </p:nvGrpSpPr>
          <p:grpSpPr>
            <a:xfrm>
              <a:off x="4526592" y="2118385"/>
              <a:ext cx="2316005" cy="2710505"/>
              <a:chOff x="6100433" y="2183764"/>
              <a:chExt cx="2316005" cy="2710505"/>
            </a:xfrm>
          </p:grpSpPr>
          <p:sp>
            <p:nvSpPr>
              <p:cNvPr id="35" name="Rechteck 34">
                <a:extLst>
                  <a:ext uri="{FF2B5EF4-FFF2-40B4-BE49-F238E27FC236}">
                    <a16:creationId xmlns:a16="http://schemas.microsoft.com/office/drawing/2014/main" id="{A39763F5-0045-45DF-A8F6-26F9F27DD478}"/>
                  </a:ext>
                </a:extLst>
              </p:cNvPr>
              <p:cNvSpPr/>
              <p:nvPr/>
            </p:nvSpPr>
            <p:spPr>
              <a:xfrm>
                <a:off x="6933325" y="2493822"/>
                <a:ext cx="1350819"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6" name="Textfeld 35">
                <a:extLst>
                  <a:ext uri="{FF2B5EF4-FFF2-40B4-BE49-F238E27FC236}">
                    <a16:creationId xmlns:a16="http://schemas.microsoft.com/office/drawing/2014/main" id="{E5C36A0C-6F53-4994-8363-7274E4D194F3}"/>
                  </a:ext>
                </a:extLst>
              </p:cNvPr>
              <p:cNvSpPr txBox="1"/>
              <p:nvPr/>
            </p:nvSpPr>
            <p:spPr>
              <a:xfrm>
                <a:off x="6810681" y="2183764"/>
                <a:ext cx="1605757" cy="307777"/>
              </a:xfrm>
              <a:prstGeom prst="rect">
                <a:avLst/>
              </a:prstGeom>
              <a:noFill/>
            </p:spPr>
            <p:txBody>
              <a:bodyPr wrap="square" rtlCol="0">
                <a:spAutoFit/>
              </a:bodyPr>
              <a:lstStyle/>
              <a:p>
                <a:r>
                  <a:rPr lang="de-DE" sz="1400" dirty="0"/>
                  <a:t>Decision Matrix </a:t>
                </a:r>
                <a:r>
                  <a:rPr lang="de-DE" sz="1400" b="1" dirty="0"/>
                  <a:t>M</a:t>
                </a:r>
                <a:endParaRPr lang="en-GB" sz="1400" dirty="0"/>
              </a:p>
            </p:txBody>
          </p:sp>
          <p:cxnSp>
            <p:nvCxnSpPr>
              <p:cNvPr id="38" name="Gerader Verbinder 37">
                <a:extLst>
                  <a:ext uri="{FF2B5EF4-FFF2-40B4-BE49-F238E27FC236}">
                    <a16:creationId xmlns:a16="http://schemas.microsoft.com/office/drawing/2014/main" id="{3137F953-274C-4BBB-A8DE-B803DCFFEE48}"/>
                  </a:ext>
                </a:extLst>
              </p:cNvPr>
              <p:cNvCxnSpPr/>
              <p:nvPr/>
            </p:nvCxnSpPr>
            <p:spPr>
              <a:xfrm>
                <a:off x="7172316"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A0551399-1B1F-4B77-90AD-9D45223CD271}"/>
                  </a:ext>
                </a:extLst>
              </p:cNvPr>
              <p:cNvCxnSpPr/>
              <p:nvPr/>
            </p:nvCxnSpPr>
            <p:spPr>
              <a:xfrm>
                <a:off x="7418235"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40" name="Gerader Verbinder 39">
                <a:extLst>
                  <a:ext uri="{FF2B5EF4-FFF2-40B4-BE49-F238E27FC236}">
                    <a16:creationId xmlns:a16="http://schemas.microsoft.com/office/drawing/2014/main" id="{7621280D-AE20-4172-822F-6D1674466DA6}"/>
                  </a:ext>
                </a:extLst>
              </p:cNvPr>
              <p:cNvCxnSpPr/>
              <p:nvPr/>
            </p:nvCxnSpPr>
            <p:spPr>
              <a:xfrm>
                <a:off x="8024054" y="2478401"/>
                <a:ext cx="0" cy="2129236"/>
              </a:xfrm>
              <a:prstGeom prst="line">
                <a:avLst/>
              </a:prstGeom>
            </p:spPr>
            <p:style>
              <a:lnRef idx="1">
                <a:schemeClr val="dk1"/>
              </a:lnRef>
              <a:fillRef idx="0">
                <a:schemeClr val="dk1"/>
              </a:fillRef>
              <a:effectRef idx="0">
                <a:schemeClr val="dk1"/>
              </a:effectRef>
              <a:fontRef idx="minor">
                <a:schemeClr val="tx1"/>
              </a:fontRef>
            </p:style>
          </p:cxnSp>
          <p:sp>
            <p:nvSpPr>
              <p:cNvPr id="41" name="Textfeld 40">
                <a:extLst>
                  <a:ext uri="{FF2B5EF4-FFF2-40B4-BE49-F238E27FC236}">
                    <a16:creationId xmlns:a16="http://schemas.microsoft.com/office/drawing/2014/main" id="{E5E8791A-73D6-4770-BD82-83EB89A60471}"/>
                  </a:ext>
                </a:extLst>
              </p:cNvPr>
              <p:cNvSpPr txBox="1"/>
              <p:nvPr/>
            </p:nvSpPr>
            <p:spPr>
              <a:xfrm>
                <a:off x="6819889" y="4597583"/>
                <a:ext cx="467590" cy="292388"/>
              </a:xfrm>
              <a:prstGeom prst="rect">
                <a:avLst/>
              </a:prstGeom>
              <a:noFill/>
            </p:spPr>
            <p:txBody>
              <a:bodyPr wrap="square" rtlCol="0">
                <a:spAutoFit/>
              </a:bodyPr>
              <a:lstStyle/>
              <a:p>
                <a:r>
                  <a:rPr lang="de-DE" sz="1300" dirty="0"/>
                  <a:t>M1</a:t>
                </a:r>
                <a:endParaRPr lang="en-GB" sz="1300" dirty="0"/>
              </a:p>
            </p:txBody>
          </p:sp>
          <p:sp>
            <p:nvSpPr>
              <p:cNvPr id="42" name="Textfeld 41">
                <a:extLst>
                  <a:ext uri="{FF2B5EF4-FFF2-40B4-BE49-F238E27FC236}">
                    <a16:creationId xmlns:a16="http://schemas.microsoft.com/office/drawing/2014/main" id="{B3504183-75AE-4B59-823D-2CBD3375462B}"/>
                  </a:ext>
                </a:extLst>
              </p:cNvPr>
              <p:cNvSpPr txBox="1"/>
              <p:nvPr/>
            </p:nvSpPr>
            <p:spPr>
              <a:xfrm>
                <a:off x="7132482" y="4601881"/>
                <a:ext cx="467590" cy="292388"/>
              </a:xfrm>
              <a:prstGeom prst="rect">
                <a:avLst/>
              </a:prstGeom>
              <a:noFill/>
            </p:spPr>
            <p:txBody>
              <a:bodyPr wrap="square" rtlCol="0">
                <a:spAutoFit/>
              </a:bodyPr>
              <a:lstStyle/>
              <a:p>
                <a:r>
                  <a:rPr lang="de-DE" sz="1300" dirty="0"/>
                  <a:t>M2</a:t>
                </a:r>
                <a:endParaRPr lang="en-GB" sz="1300" dirty="0"/>
              </a:p>
            </p:txBody>
          </p:sp>
          <p:sp>
            <p:nvSpPr>
              <p:cNvPr id="43" name="Textfeld 42">
                <a:extLst>
                  <a:ext uri="{FF2B5EF4-FFF2-40B4-BE49-F238E27FC236}">
                    <a16:creationId xmlns:a16="http://schemas.microsoft.com/office/drawing/2014/main" id="{B30B8060-8CDE-4D30-BDCF-B79AE58A9476}"/>
                  </a:ext>
                </a:extLst>
              </p:cNvPr>
              <p:cNvSpPr txBox="1"/>
              <p:nvPr/>
            </p:nvSpPr>
            <p:spPr>
              <a:xfrm rot="16200000">
                <a:off x="7432001" y="3232484"/>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sp>
            <p:nvSpPr>
              <p:cNvPr id="44" name="Textfeld 43">
                <a:extLst>
                  <a:ext uri="{FF2B5EF4-FFF2-40B4-BE49-F238E27FC236}">
                    <a16:creationId xmlns:a16="http://schemas.microsoft.com/office/drawing/2014/main" id="{DC25EC38-F387-4661-8C3C-3AFD74C7666A}"/>
                  </a:ext>
                </a:extLst>
              </p:cNvPr>
              <p:cNvSpPr txBox="1"/>
              <p:nvPr/>
            </p:nvSpPr>
            <p:spPr>
              <a:xfrm>
                <a:off x="7947310" y="4597583"/>
                <a:ext cx="467590" cy="292388"/>
              </a:xfrm>
              <a:prstGeom prst="rect">
                <a:avLst/>
              </a:prstGeom>
              <a:noFill/>
            </p:spPr>
            <p:txBody>
              <a:bodyPr wrap="square" rtlCol="0">
                <a:spAutoFit/>
              </a:bodyPr>
              <a:lstStyle/>
              <a:p>
                <a:r>
                  <a:rPr lang="de-DE" sz="1300" dirty="0"/>
                  <a:t>M9</a:t>
                </a:r>
                <a:endParaRPr lang="en-GB" sz="1300" dirty="0"/>
              </a:p>
            </p:txBody>
          </p:sp>
          <p:cxnSp>
            <p:nvCxnSpPr>
              <p:cNvPr id="46" name="Gerader Verbinder 45">
                <a:extLst>
                  <a:ext uri="{FF2B5EF4-FFF2-40B4-BE49-F238E27FC236}">
                    <a16:creationId xmlns:a16="http://schemas.microsoft.com/office/drawing/2014/main" id="{756E9292-B9C7-4F9F-B870-B67B682DFB24}"/>
                  </a:ext>
                </a:extLst>
              </p:cNvPr>
              <p:cNvCxnSpPr/>
              <p:nvPr/>
            </p:nvCxnSpPr>
            <p:spPr>
              <a:xfrm>
                <a:off x="6942734" y="2678213"/>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7" name="Gerader Verbinder 46">
                <a:extLst>
                  <a:ext uri="{FF2B5EF4-FFF2-40B4-BE49-F238E27FC236}">
                    <a16:creationId xmlns:a16="http://schemas.microsoft.com/office/drawing/2014/main" id="{C82A27B7-73F3-4E87-8F5A-392B08C5FC09}"/>
                  </a:ext>
                </a:extLst>
              </p:cNvPr>
              <p:cNvCxnSpPr/>
              <p:nvPr/>
            </p:nvCxnSpPr>
            <p:spPr>
              <a:xfrm>
                <a:off x="6933325" y="2892959"/>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8" name="Gerader Verbinder 47">
                <a:extLst>
                  <a:ext uri="{FF2B5EF4-FFF2-40B4-BE49-F238E27FC236}">
                    <a16:creationId xmlns:a16="http://schemas.microsoft.com/office/drawing/2014/main" id="{B47E8EE0-1741-4D4A-A996-F00C808DDED1}"/>
                  </a:ext>
                </a:extLst>
              </p:cNvPr>
              <p:cNvCxnSpPr/>
              <p:nvPr/>
            </p:nvCxnSpPr>
            <p:spPr>
              <a:xfrm>
                <a:off x="6933325" y="4406565"/>
                <a:ext cx="1332000" cy="0"/>
              </a:xfrm>
              <a:prstGeom prst="line">
                <a:avLst/>
              </a:prstGeom>
            </p:spPr>
            <p:style>
              <a:lnRef idx="1">
                <a:schemeClr val="dk1"/>
              </a:lnRef>
              <a:fillRef idx="0">
                <a:schemeClr val="dk1"/>
              </a:fillRef>
              <a:effectRef idx="0">
                <a:schemeClr val="dk1"/>
              </a:effectRef>
              <a:fontRef idx="minor">
                <a:schemeClr val="tx1"/>
              </a:fontRef>
            </p:style>
          </p:cxnSp>
          <p:sp>
            <p:nvSpPr>
              <p:cNvPr id="49" name="Textfeld 48">
                <a:extLst>
                  <a:ext uri="{FF2B5EF4-FFF2-40B4-BE49-F238E27FC236}">
                    <a16:creationId xmlns:a16="http://schemas.microsoft.com/office/drawing/2014/main" id="{FB0D6DE4-C251-4594-8441-CFBA6B9C4C4F}"/>
                  </a:ext>
                </a:extLst>
              </p:cNvPr>
              <p:cNvSpPr txBox="1"/>
              <p:nvPr/>
            </p:nvSpPr>
            <p:spPr>
              <a:xfrm>
                <a:off x="6100433" y="4370282"/>
                <a:ext cx="967867" cy="292388"/>
              </a:xfrm>
              <a:prstGeom prst="rect">
                <a:avLst/>
              </a:prstGeom>
              <a:noFill/>
            </p:spPr>
            <p:txBody>
              <a:bodyPr wrap="square" rtlCol="0">
                <a:spAutoFit/>
              </a:bodyPr>
              <a:lstStyle/>
              <a:p>
                <a:r>
                  <a:rPr lang="de-DE" sz="1300" dirty="0"/>
                  <a:t>Sample n</a:t>
                </a:r>
                <a:endParaRPr lang="en-GB" sz="1300" dirty="0"/>
              </a:p>
            </p:txBody>
          </p:sp>
          <p:sp>
            <p:nvSpPr>
              <p:cNvPr id="50" name="Textfeld 49">
                <a:extLst>
                  <a:ext uri="{FF2B5EF4-FFF2-40B4-BE49-F238E27FC236}">
                    <a16:creationId xmlns:a16="http://schemas.microsoft.com/office/drawing/2014/main" id="{6FDF4301-C809-48A0-8471-D7E8321843DE}"/>
                  </a:ext>
                </a:extLst>
              </p:cNvPr>
              <p:cNvSpPr txBox="1"/>
              <p:nvPr/>
            </p:nvSpPr>
            <p:spPr>
              <a:xfrm>
                <a:off x="6113552" y="2438159"/>
                <a:ext cx="967867" cy="292388"/>
              </a:xfrm>
              <a:prstGeom prst="rect">
                <a:avLst/>
              </a:prstGeom>
              <a:noFill/>
            </p:spPr>
            <p:txBody>
              <a:bodyPr wrap="square" rtlCol="0">
                <a:spAutoFit/>
              </a:bodyPr>
              <a:lstStyle/>
              <a:p>
                <a:r>
                  <a:rPr lang="de-DE" sz="1300" dirty="0"/>
                  <a:t>Sample 1</a:t>
                </a:r>
                <a:endParaRPr lang="en-GB" sz="1300" dirty="0"/>
              </a:p>
            </p:txBody>
          </p:sp>
          <p:sp>
            <p:nvSpPr>
              <p:cNvPr id="51" name="Textfeld 50">
                <a:extLst>
                  <a:ext uri="{FF2B5EF4-FFF2-40B4-BE49-F238E27FC236}">
                    <a16:creationId xmlns:a16="http://schemas.microsoft.com/office/drawing/2014/main" id="{F2491B16-372C-4988-9C9A-5323CF39375F}"/>
                  </a:ext>
                </a:extLst>
              </p:cNvPr>
              <p:cNvSpPr txBox="1"/>
              <p:nvPr/>
            </p:nvSpPr>
            <p:spPr>
              <a:xfrm>
                <a:off x="6403388" y="3159750"/>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grpSp>
          <p:nvGrpSpPr>
            <p:cNvPr id="75" name="Gruppieren 74">
              <a:extLst>
                <a:ext uri="{FF2B5EF4-FFF2-40B4-BE49-F238E27FC236}">
                  <a16:creationId xmlns:a16="http://schemas.microsoft.com/office/drawing/2014/main" id="{8DA63615-6B48-412A-9665-B2C714348D14}"/>
                </a:ext>
              </a:extLst>
            </p:cNvPr>
            <p:cNvGrpSpPr/>
            <p:nvPr/>
          </p:nvGrpSpPr>
          <p:grpSpPr>
            <a:xfrm>
              <a:off x="234069" y="1762874"/>
              <a:ext cx="4337932" cy="2689356"/>
              <a:chOff x="440335" y="2292859"/>
              <a:chExt cx="4337932" cy="2689356"/>
            </a:xfrm>
          </p:grpSpPr>
          <p:sp>
            <p:nvSpPr>
              <p:cNvPr id="5" name="Textfeld 4">
                <a:extLst>
                  <a:ext uri="{FF2B5EF4-FFF2-40B4-BE49-F238E27FC236}">
                    <a16:creationId xmlns:a16="http://schemas.microsoft.com/office/drawing/2014/main" id="{05881590-A339-42B4-A521-70C7A8CD4201}"/>
                  </a:ext>
                </a:extLst>
              </p:cNvPr>
              <p:cNvSpPr txBox="1"/>
              <p:nvPr/>
            </p:nvSpPr>
            <p:spPr>
              <a:xfrm>
                <a:off x="440335" y="3074000"/>
                <a:ext cx="1550484" cy="19082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sz="1000" dirty="0"/>
              </a:p>
              <a:p>
                <a:pPr algn="ctr"/>
                <a:endParaRPr lang="de-DE" sz="1000" dirty="0"/>
              </a:p>
              <a:p>
                <a:pPr algn="ctr"/>
                <a:endParaRPr lang="de-DE" sz="1000" dirty="0"/>
              </a:p>
              <a:p>
                <a:pPr algn="ctr"/>
                <a:endParaRPr lang="de-DE" sz="1000" dirty="0"/>
              </a:p>
              <a:p>
                <a:pPr algn="ctr"/>
                <a:endParaRPr lang="de-DE" sz="1000" dirty="0"/>
              </a:p>
              <a:p>
                <a:pPr algn="ctr"/>
                <a:r>
                  <a:rPr lang="de-DE" dirty="0"/>
                  <a:t>TLF_Pipeline</a:t>
                </a:r>
              </a:p>
              <a:p>
                <a:pPr algn="ctr"/>
                <a:endParaRPr lang="de-DE" sz="1000" dirty="0"/>
              </a:p>
              <a:p>
                <a:pPr algn="ctr"/>
                <a:endParaRPr lang="de-DE" sz="1000" dirty="0"/>
              </a:p>
              <a:p>
                <a:pPr algn="ctr"/>
                <a:endParaRPr lang="de-DE" sz="1000" dirty="0"/>
              </a:p>
              <a:p>
                <a:pPr algn="ctr"/>
                <a:endParaRPr lang="de-DE" sz="1000" dirty="0"/>
              </a:p>
              <a:p>
                <a:pPr algn="ctr"/>
                <a:endParaRPr lang="de-DE" sz="1000" dirty="0"/>
              </a:p>
            </p:txBody>
          </p:sp>
          <p:cxnSp>
            <p:nvCxnSpPr>
              <p:cNvPr id="37" name="Verbinder: gewinkelt 36">
                <a:extLst>
                  <a:ext uri="{FF2B5EF4-FFF2-40B4-BE49-F238E27FC236}">
                    <a16:creationId xmlns:a16="http://schemas.microsoft.com/office/drawing/2014/main" id="{FD57BC27-E81F-4210-8DE3-6293BAF3ED06}"/>
                  </a:ext>
                </a:extLst>
              </p:cNvPr>
              <p:cNvCxnSpPr>
                <a:cxnSpLocks/>
                <a:stCxn id="10" idx="4"/>
                <a:endCxn id="5" idx="0"/>
              </p:cNvCxnSpPr>
              <p:nvPr/>
            </p:nvCxnSpPr>
            <p:spPr>
              <a:xfrm rot="5400000">
                <a:off x="2606352" y="902085"/>
                <a:ext cx="781141" cy="3562689"/>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106" name="Gruppieren 105">
              <a:extLst>
                <a:ext uri="{FF2B5EF4-FFF2-40B4-BE49-F238E27FC236}">
                  <a16:creationId xmlns:a16="http://schemas.microsoft.com/office/drawing/2014/main" id="{2451D3FA-3674-4F42-8BC9-12CECEC6A466}"/>
                </a:ext>
              </a:extLst>
            </p:cNvPr>
            <p:cNvGrpSpPr/>
            <p:nvPr/>
          </p:nvGrpSpPr>
          <p:grpSpPr>
            <a:xfrm>
              <a:off x="1779310" y="2473417"/>
              <a:ext cx="2833757" cy="2102234"/>
              <a:chOff x="2032967" y="2982924"/>
              <a:chExt cx="2833757" cy="2102234"/>
            </a:xfrm>
          </p:grpSpPr>
          <p:grpSp>
            <p:nvGrpSpPr>
              <p:cNvPr id="105" name="Gruppieren 104">
                <a:extLst>
                  <a:ext uri="{FF2B5EF4-FFF2-40B4-BE49-F238E27FC236}">
                    <a16:creationId xmlns:a16="http://schemas.microsoft.com/office/drawing/2014/main" id="{1650E044-7AD0-4D76-8347-C761173E3FAD}"/>
                  </a:ext>
                </a:extLst>
              </p:cNvPr>
              <p:cNvGrpSpPr/>
              <p:nvPr/>
            </p:nvGrpSpPr>
            <p:grpSpPr>
              <a:xfrm>
                <a:off x="2032967" y="2982924"/>
                <a:ext cx="2437595" cy="2102234"/>
                <a:chOff x="2032967" y="2982924"/>
                <a:chExt cx="2437595" cy="2102234"/>
              </a:xfrm>
            </p:grpSpPr>
            <p:cxnSp>
              <p:nvCxnSpPr>
                <p:cNvPr id="11" name="Gerade Verbindung mit Pfeil 10">
                  <a:extLst>
                    <a:ext uri="{FF2B5EF4-FFF2-40B4-BE49-F238E27FC236}">
                      <a16:creationId xmlns:a16="http://schemas.microsoft.com/office/drawing/2014/main" id="{68CEE75B-86E5-4792-984B-1A640378A7DB}"/>
                    </a:ext>
                  </a:extLst>
                </p:cNvPr>
                <p:cNvCxnSpPr>
                  <a:cxnSpLocks/>
                  <a:endCxn id="16" idx="1"/>
                </p:cNvCxnSpPr>
                <p:nvPr/>
              </p:nvCxnSpPr>
              <p:spPr>
                <a:xfrm>
                  <a:off x="2032967" y="3234052"/>
                  <a:ext cx="394852"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a:extLst>
                    <a:ext uri="{FF2B5EF4-FFF2-40B4-BE49-F238E27FC236}">
                      <a16:creationId xmlns:a16="http://schemas.microsoft.com/office/drawing/2014/main" id="{F55E7032-AB17-4BFA-95C2-0776617B9C4F}"/>
                    </a:ext>
                  </a:extLst>
                </p:cNvPr>
                <p:cNvCxnSpPr>
                  <a:cxnSpLocks/>
                  <a:endCxn id="17" idx="1"/>
                </p:cNvCxnSpPr>
                <p:nvPr/>
              </p:nvCxnSpPr>
              <p:spPr>
                <a:xfrm>
                  <a:off x="2036754" y="3820466"/>
                  <a:ext cx="394853" cy="13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a:extLst>
                    <a:ext uri="{FF2B5EF4-FFF2-40B4-BE49-F238E27FC236}">
                      <a16:creationId xmlns:a16="http://schemas.microsoft.com/office/drawing/2014/main" id="{98941EC1-647F-4D35-A6E1-60A1455D42F5}"/>
                    </a:ext>
                  </a:extLst>
                </p:cNvPr>
                <p:cNvCxnSpPr>
                  <a:cxnSpLocks/>
                  <a:endCxn id="18" idx="1"/>
                </p:cNvCxnSpPr>
                <p:nvPr/>
              </p:nvCxnSpPr>
              <p:spPr>
                <a:xfrm>
                  <a:off x="2033191" y="4828247"/>
                  <a:ext cx="400756" cy="578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hteck 15">
                  <a:extLst>
                    <a:ext uri="{FF2B5EF4-FFF2-40B4-BE49-F238E27FC236}">
                      <a16:creationId xmlns:a16="http://schemas.microsoft.com/office/drawing/2014/main" id="{F80272A6-D326-4C0A-BFF8-C7ACA95E5437}"/>
                    </a:ext>
                  </a:extLst>
                </p:cNvPr>
                <p:cNvSpPr/>
                <p:nvPr/>
              </p:nvSpPr>
              <p:spPr>
                <a:xfrm>
                  <a:off x="2427819" y="2982924"/>
                  <a:ext cx="2036617" cy="502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clf_1 (M1)</a:t>
                  </a:r>
                  <a:endParaRPr lang="en-GB" sz="1300" dirty="0">
                    <a:solidFill>
                      <a:schemeClr val="tx1"/>
                    </a:solidFill>
                  </a:endParaRPr>
                </a:p>
              </p:txBody>
            </p:sp>
            <p:sp>
              <p:nvSpPr>
                <p:cNvPr id="17" name="Rechteck 16">
                  <a:extLst>
                    <a:ext uri="{FF2B5EF4-FFF2-40B4-BE49-F238E27FC236}">
                      <a16:creationId xmlns:a16="http://schemas.microsoft.com/office/drawing/2014/main" id="{692E437A-47AB-4831-BD37-3C777F1C3BC3}"/>
                    </a:ext>
                  </a:extLst>
                </p:cNvPr>
                <p:cNvSpPr/>
                <p:nvPr/>
              </p:nvSpPr>
              <p:spPr>
                <a:xfrm>
                  <a:off x="2431607" y="3569469"/>
                  <a:ext cx="2036616"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clf_2 (M2)</a:t>
                  </a:r>
                  <a:endParaRPr lang="en-GB" sz="1300" dirty="0">
                    <a:solidFill>
                      <a:schemeClr val="tx1"/>
                    </a:solidFill>
                  </a:endParaRPr>
                </a:p>
              </p:txBody>
            </p:sp>
            <p:sp>
              <p:nvSpPr>
                <p:cNvPr id="18" name="Rechteck 17">
                  <a:extLst>
                    <a:ext uri="{FF2B5EF4-FFF2-40B4-BE49-F238E27FC236}">
                      <a16:creationId xmlns:a16="http://schemas.microsoft.com/office/drawing/2014/main" id="{0E6DDC18-13E6-486C-A77F-E75033054FDD}"/>
                    </a:ext>
                  </a:extLst>
                </p:cNvPr>
                <p:cNvSpPr/>
                <p:nvPr/>
              </p:nvSpPr>
              <p:spPr>
                <a:xfrm>
                  <a:off x="2433947" y="4582899"/>
                  <a:ext cx="2036615"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clf_9 (M9)</a:t>
                  </a:r>
                  <a:endParaRPr lang="en-GB" sz="1300" dirty="0">
                    <a:solidFill>
                      <a:schemeClr val="tx1"/>
                    </a:solidFill>
                  </a:endParaRPr>
                </a:p>
              </p:txBody>
            </p:sp>
            <p:sp>
              <p:nvSpPr>
                <p:cNvPr id="28" name="Textfeld 27">
                  <a:extLst>
                    <a:ext uri="{FF2B5EF4-FFF2-40B4-BE49-F238E27FC236}">
                      <a16:creationId xmlns:a16="http://schemas.microsoft.com/office/drawing/2014/main" id="{71B5BB74-E88E-44DD-8202-D70A4EB17AED}"/>
                    </a:ext>
                  </a:extLst>
                </p:cNvPr>
                <p:cNvSpPr txBox="1"/>
                <p:nvPr/>
              </p:nvSpPr>
              <p:spPr>
                <a:xfrm>
                  <a:off x="3356407" y="4012473"/>
                  <a:ext cx="467591" cy="600164"/>
                </a:xfrm>
                <a:prstGeom prst="rect">
                  <a:avLst/>
                </a:prstGeom>
                <a:noFill/>
              </p:spPr>
              <p:txBody>
                <a:bodyPr wrap="square" rtlCol="0">
                  <a:spAutoFit/>
                </a:bodyPr>
                <a:lstStyle/>
                <a:p>
                  <a:r>
                    <a:rPr lang="de-DE" sz="1100" b="1" dirty="0">
                      <a:latin typeface="Aharoni" panose="02010803020104030203" pitchFamily="2" charset="-79"/>
                      <a:cs typeface="Aharoni" panose="02010803020104030203" pitchFamily="2" charset="-79"/>
                    </a:rPr>
                    <a:t>.</a:t>
                  </a:r>
                </a:p>
                <a:p>
                  <a:r>
                    <a:rPr lang="de-DE" sz="1100" b="1" dirty="0">
                      <a:latin typeface="Aharoni" panose="02010803020104030203" pitchFamily="2" charset="-79"/>
                      <a:cs typeface="Aharoni" panose="02010803020104030203" pitchFamily="2" charset="-79"/>
                    </a:rPr>
                    <a:t>.</a:t>
                  </a:r>
                </a:p>
                <a:p>
                  <a:r>
                    <a:rPr lang="de-DE" sz="1100" b="1" dirty="0">
                      <a:latin typeface="Aharoni" panose="02010803020104030203" pitchFamily="2" charset="-79"/>
                      <a:cs typeface="Aharoni" panose="02010803020104030203" pitchFamily="2" charset="-79"/>
                    </a:rPr>
                    <a:t>.</a:t>
                  </a:r>
                  <a:endParaRPr lang="en-GB" sz="1100" b="1" dirty="0">
                    <a:latin typeface="Aharoni" panose="02010803020104030203" pitchFamily="2" charset="-79"/>
                    <a:cs typeface="Aharoni" panose="02010803020104030203" pitchFamily="2" charset="-79"/>
                  </a:endParaRPr>
                </a:p>
              </p:txBody>
            </p:sp>
          </p:grpSp>
          <p:cxnSp>
            <p:nvCxnSpPr>
              <p:cNvPr id="92" name="Gerade Verbindung mit Pfeil 91">
                <a:extLst>
                  <a:ext uri="{FF2B5EF4-FFF2-40B4-BE49-F238E27FC236}">
                    <a16:creationId xmlns:a16="http://schemas.microsoft.com/office/drawing/2014/main" id="{B6795D37-3175-479B-AF62-4833DD0ACD7B}"/>
                  </a:ext>
                </a:extLst>
              </p:cNvPr>
              <p:cNvCxnSpPr>
                <a:cxnSpLocks/>
              </p:cNvCxnSpPr>
              <p:nvPr/>
            </p:nvCxnSpPr>
            <p:spPr>
              <a:xfrm>
                <a:off x="4470724" y="3209018"/>
                <a:ext cx="396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3" name="Gerade Verbindung mit Pfeil 92">
                <a:extLst>
                  <a:ext uri="{FF2B5EF4-FFF2-40B4-BE49-F238E27FC236}">
                    <a16:creationId xmlns:a16="http://schemas.microsoft.com/office/drawing/2014/main" id="{1B438E00-4CEF-4100-B467-123914BB4190}"/>
                  </a:ext>
                </a:extLst>
              </p:cNvPr>
              <p:cNvCxnSpPr>
                <a:cxnSpLocks/>
              </p:cNvCxnSpPr>
              <p:nvPr/>
            </p:nvCxnSpPr>
            <p:spPr>
              <a:xfrm>
                <a:off x="4470724" y="3820466"/>
                <a:ext cx="396000" cy="13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4" name="Gerade Verbindung mit Pfeil 93">
                <a:extLst>
                  <a:ext uri="{FF2B5EF4-FFF2-40B4-BE49-F238E27FC236}">
                    <a16:creationId xmlns:a16="http://schemas.microsoft.com/office/drawing/2014/main" id="{7A03FAEC-F12C-4C04-92B9-0CF178493A0C}"/>
                  </a:ext>
                </a:extLst>
              </p:cNvPr>
              <p:cNvCxnSpPr>
                <a:cxnSpLocks/>
              </p:cNvCxnSpPr>
              <p:nvPr/>
            </p:nvCxnSpPr>
            <p:spPr>
              <a:xfrm>
                <a:off x="4470724" y="4828247"/>
                <a:ext cx="396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9220" name="Gruppieren 9219">
              <a:extLst>
                <a:ext uri="{FF2B5EF4-FFF2-40B4-BE49-F238E27FC236}">
                  <a16:creationId xmlns:a16="http://schemas.microsoft.com/office/drawing/2014/main" id="{19D56E99-620F-4826-AED0-9E295F70310B}"/>
                </a:ext>
              </a:extLst>
            </p:cNvPr>
            <p:cNvGrpSpPr/>
            <p:nvPr/>
          </p:nvGrpSpPr>
          <p:grpSpPr>
            <a:xfrm>
              <a:off x="6764391" y="2112507"/>
              <a:ext cx="2241080" cy="2522975"/>
              <a:chOff x="6745315" y="2646290"/>
              <a:chExt cx="2241080" cy="2522975"/>
            </a:xfrm>
          </p:grpSpPr>
          <p:grpSp>
            <p:nvGrpSpPr>
              <p:cNvPr id="121" name="Gruppieren 120">
                <a:extLst>
                  <a:ext uri="{FF2B5EF4-FFF2-40B4-BE49-F238E27FC236}">
                    <a16:creationId xmlns:a16="http://schemas.microsoft.com/office/drawing/2014/main" id="{7F8E007D-563F-4EBC-BE2E-F69DD46FE2A4}"/>
                  </a:ext>
                </a:extLst>
              </p:cNvPr>
              <p:cNvGrpSpPr/>
              <p:nvPr/>
            </p:nvGrpSpPr>
            <p:grpSpPr>
              <a:xfrm>
                <a:off x="8189991" y="2646290"/>
                <a:ext cx="796404" cy="2441958"/>
                <a:chOff x="8215261" y="2182587"/>
                <a:chExt cx="796404" cy="2441958"/>
              </a:xfrm>
            </p:grpSpPr>
            <p:sp>
              <p:nvSpPr>
                <p:cNvPr id="122" name="Textfeld 121">
                  <a:extLst>
                    <a:ext uri="{FF2B5EF4-FFF2-40B4-BE49-F238E27FC236}">
                      <a16:creationId xmlns:a16="http://schemas.microsoft.com/office/drawing/2014/main" id="{F8F2B0D0-A657-4090-99AA-96CE355B1FCD}"/>
                    </a:ext>
                  </a:extLst>
                </p:cNvPr>
                <p:cNvSpPr txBox="1"/>
                <p:nvPr/>
              </p:nvSpPr>
              <p:spPr>
                <a:xfrm>
                  <a:off x="8215261" y="2182587"/>
                  <a:ext cx="796404" cy="307777"/>
                </a:xfrm>
                <a:prstGeom prst="rect">
                  <a:avLst/>
                </a:prstGeom>
                <a:noFill/>
              </p:spPr>
              <p:txBody>
                <a:bodyPr wrap="square" rtlCol="0">
                  <a:spAutoFit/>
                </a:bodyPr>
                <a:lstStyle/>
                <a:p>
                  <a:r>
                    <a:rPr lang="de-DE" sz="1400" dirty="0"/>
                    <a:t>GT</a:t>
                  </a:r>
                  <a:r>
                    <a:rPr lang="de-DE" sz="1400" baseline="-25000" dirty="0"/>
                    <a:t>conf</a:t>
                  </a:r>
                  <a:endParaRPr lang="en-GB" sz="1400" dirty="0"/>
                </a:p>
              </p:txBody>
            </p:sp>
            <p:grpSp>
              <p:nvGrpSpPr>
                <p:cNvPr id="123" name="Gruppieren 122">
                  <a:extLst>
                    <a:ext uri="{FF2B5EF4-FFF2-40B4-BE49-F238E27FC236}">
                      <a16:creationId xmlns:a16="http://schemas.microsoft.com/office/drawing/2014/main" id="{ED2F669F-EFC5-4787-A1E1-FE78A50FBAEC}"/>
                    </a:ext>
                  </a:extLst>
                </p:cNvPr>
                <p:cNvGrpSpPr/>
                <p:nvPr/>
              </p:nvGrpSpPr>
              <p:grpSpPr>
                <a:xfrm>
                  <a:off x="8399858" y="2465953"/>
                  <a:ext cx="274553" cy="2158592"/>
                  <a:chOff x="8399858" y="2456717"/>
                  <a:chExt cx="274553" cy="2158592"/>
                </a:xfrm>
              </p:grpSpPr>
              <p:grpSp>
                <p:nvGrpSpPr>
                  <p:cNvPr id="124" name="Gruppieren 123">
                    <a:extLst>
                      <a:ext uri="{FF2B5EF4-FFF2-40B4-BE49-F238E27FC236}">
                        <a16:creationId xmlns:a16="http://schemas.microsoft.com/office/drawing/2014/main" id="{D07493D9-280A-40AA-BA43-0316E47433DD}"/>
                      </a:ext>
                    </a:extLst>
                  </p:cNvPr>
                  <p:cNvGrpSpPr/>
                  <p:nvPr/>
                </p:nvGrpSpPr>
                <p:grpSpPr>
                  <a:xfrm>
                    <a:off x="8399858" y="2456717"/>
                    <a:ext cx="274553" cy="2158592"/>
                    <a:chOff x="8399858" y="2456717"/>
                    <a:chExt cx="274553" cy="2158592"/>
                  </a:xfrm>
                </p:grpSpPr>
                <p:sp>
                  <p:nvSpPr>
                    <p:cNvPr id="127" name="Rechteck 126">
                      <a:extLst>
                        <a:ext uri="{FF2B5EF4-FFF2-40B4-BE49-F238E27FC236}">
                          <a16:creationId xmlns:a16="http://schemas.microsoft.com/office/drawing/2014/main" id="{247DDC6B-2EB4-40F8-BFAC-867C8DA053FA}"/>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28" name="Gerader Verbinder 127">
                      <a:extLst>
                        <a:ext uri="{FF2B5EF4-FFF2-40B4-BE49-F238E27FC236}">
                          <a16:creationId xmlns:a16="http://schemas.microsoft.com/office/drawing/2014/main" id="{801FCA10-5DC0-41A7-A4C8-19998FD52813}"/>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129" name="Textfeld 128">
                      <a:extLst>
                        <a:ext uri="{FF2B5EF4-FFF2-40B4-BE49-F238E27FC236}">
                          <a16:creationId xmlns:a16="http://schemas.microsoft.com/office/drawing/2014/main" id="{49F7963B-8EF9-419A-9F82-00C2C79FE0F2}"/>
                        </a:ext>
                      </a:extLst>
                    </p:cNvPr>
                    <p:cNvSpPr txBox="1"/>
                    <p:nvPr/>
                  </p:nvSpPr>
                  <p:spPr>
                    <a:xfrm>
                      <a:off x="8404785" y="2456717"/>
                      <a:ext cx="269626" cy="276999"/>
                    </a:xfrm>
                    <a:prstGeom prst="rect">
                      <a:avLst/>
                    </a:prstGeom>
                    <a:noFill/>
                  </p:spPr>
                  <p:txBody>
                    <a:bodyPr wrap="none" rtlCol="0">
                      <a:spAutoFit/>
                    </a:bodyPr>
                    <a:lstStyle/>
                    <a:p>
                      <a:pPr algn="ctr"/>
                      <a:r>
                        <a:rPr lang="de-DE" sz="1200" dirty="0"/>
                        <a:t>1</a:t>
                      </a:r>
                      <a:endParaRPr lang="en-GB" sz="1200" dirty="0"/>
                    </a:p>
                  </p:txBody>
                </p:sp>
                <p:sp>
                  <p:nvSpPr>
                    <p:cNvPr id="130" name="Textfeld 129">
                      <a:extLst>
                        <a:ext uri="{FF2B5EF4-FFF2-40B4-BE49-F238E27FC236}">
                          <a16:creationId xmlns:a16="http://schemas.microsoft.com/office/drawing/2014/main" id="{53515F7A-EF17-4E72-88A1-B4531235A652}"/>
                        </a:ext>
                      </a:extLst>
                    </p:cNvPr>
                    <p:cNvSpPr txBox="1"/>
                    <p:nvPr/>
                  </p:nvSpPr>
                  <p:spPr>
                    <a:xfrm>
                      <a:off x="8399858" y="2675730"/>
                      <a:ext cx="269626" cy="276999"/>
                    </a:xfrm>
                    <a:prstGeom prst="rect">
                      <a:avLst/>
                    </a:prstGeom>
                    <a:noFill/>
                  </p:spPr>
                  <p:txBody>
                    <a:bodyPr wrap="none" rtlCol="0">
                      <a:spAutoFit/>
                    </a:bodyPr>
                    <a:lstStyle/>
                    <a:p>
                      <a:pPr algn="ctr"/>
                      <a:r>
                        <a:rPr lang="de-DE" sz="1200" dirty="0"/>
                        <a:t>0</a:t>
                      </a:r>
                      <a:endParaRPr lang="en-GB" sz="1200" dirty="0"/>
                    </a:p>
                  </p:txBody>
                </p:sp>
              </p:grpSp>
              <p:cxnSp>
                <p:nvCxnSpPr>
                  <p:cNvPr id="125" name="Gerader Verbinder 124">
                    <a:extLst>
                      <a:ext uri="{FF2B5EF4-FFF2-40B4-BE49-F238E27FC236}">
                        <a16:creationId xmlns:a16="http://schemas.microsoft.com/office/drawing/2014/main" id="{23370C75-DFE1-43A6-9913-DB679DB2A1C0}"/>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126" name="Gerader Verbinder 125">
                    <a:extLst>
                      <a:ext uri="{FF2B5EF4-FFF2-40B4-BE49-F238E27FC236}">
                        <a16:creationId xmlns:a16="http://schemas.microsoft.com/office/drawing/2014/main" id="{0D294087-5698-48A1-80DA-D7AA63FFF001}"/>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9219" name="Gruppieren 9218">
                <a:extLst>
                  <a:ext uri="{FF2B5EF4-FFF2-40B4-BE49-F238E27FC236}">
                    <a16:creationId xmlns:a16="http://schemas.microsoft.com/office/drawing/2014/main" id="{FC414A59-580B-48D1-BCEE-9AB1217E848E}"/>
                  </a:ext>
                </a:extLst>
              </p:cNvPr>
              <p:cNvGrpSpPr/>
              <p:nvPr/>
            </p:nvGrpSpPr>
            <p:grpSpPr>
              <a:xfrm>
                <a:off x="6745315" y="2652168"/>
                <a:ext cx="1257638" cy="2517097"/>
                <a:chOff x="6745315" y="2652168"/>
                <a:chExt cx="1257638" cy="2517097"/>
              </a:xfrm>
            </p:grpSpPr>
            <p:pic>
              <p:nvPicPr>
                <p:cNvPr id="9218" name="Picture 2">
                  <a:extLst>
                    <a:ext uri="{FF2B5EF4-FFF2-40B4-BE49-F238E27FC236}">
                      <a16:creationId xmlns:a16="http://schemas.microsoft.com/office/drawing/2014/main" id="{150E40B9-9DEA-44DE-8CC8-05920C8B9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9076" y="3861684"/>
                  <a:ext cx="464810" cy="232405"/>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ruppieren 85">
                  <a:extLst>
                    <a:ext uri="{FF2B5EF4-FFF2-40B4-BE49-F238E27FC236}">
                      <a16:creationId xmlns:a16="http://schemas.microsoft.com/office/drawing/2014/main" id="{4318EFA8-E2B8-4055-9212-0172CDE59979}"/>
                    </a:ext>
                  </a:extLst>
                </p:cNvPr>
                <p:cNvGrpSpPr/>
                <p:nvPr/>
              </p:nvGrpSpPr>
              <p:grpSpPr>
                <a:xfrm>
                  <a:off x="6745315" y="2676153"/>
                  <a:ext cx="897020" cy="2418617"/>
                  <a:chOff x="8213460" y="2205928"/>
                  <a:chExt cx="897020" cy="2418617"/>
                </a:xfrm>
              </p:grpSpPr>
              <p:sp>
                <p:nvSpPr>
                  <p:cNvPr id="53" name="Textfeld 52">
                    <a:extLst>
                      <a:ext uri="{FF2B5EF4-FFF2-40B4-BE49-F238E27FC236}">
                        <a16:creationId xmlns:a16="http://schemas.microsoft.com/office/drawing/2014/main" id="{D78B7A90-AA9A-46F9-992D-1625C97A382B}"/>
                      </a:ext>
                    </a:extLst>
                  </p:cNvPr>
                  <p:cNvSpPr txBox="1"/>
                  <p:nvPr/>
                </p:nvSpPr>
                <p:spPr>
                  <a:xfrm>
                    <a:off x="8213460" y="2205928"/>
                    <a:ext cx="897020" cy="523220"/>
                  </a:xfrm>
                  <a:prstGeom prst="rect">
                    <a:avLst/>
                  </a:prstGeom>
                  <a:noFill/>
                </p:spPr>
                <p:txBody>
                  <a:bodyPr wrap="square" rtlCol="0">
                    <a:spAutoFit/>
                  </a:bodyPr>
                  <a:lstStyle/>
                  <a:p>
                    <a:r>
                      <a:rPr lang="de-DE" sz="1400" dirty="0"/>
                      <a:t>GT</a:t>
                    </a:r>
                    <a:r>
                      <a:rPr lang="de-DE" sz="1400" baseline="-25000" dirty="0"/>
                      <a:t>TLF</a:t>
                    </a:r>
                    <a:endParaRPr lang="en-GB" sz="1400" dirty="0"/>
                  </a:p>
                  <a:p>
                    <a:pPr algn="ctr"/>
                    <a:endParaRPr lang="en-GB" sz="1400" b="1" dirty="0"/>
                  </a:p>
                </p:txBody>
              </p:sp>
              <p:grpSp>
                <p:nvGrpSpPr>
                  <p:cNvPr id="85" name="Gruppieren 84">
                    <a:extLst>
                      <a:ext uri="{FF2B5EF4-FFF2-40B4-BE49-F238E27FC236}">
                        <a16:creationId xmlns:a16="http://schemas.microsoft.com/office/drawing/2014/main" id="{C888CF53-78E5-4DA3-A9C3-BD53AD12426B}"/>
                      </a:ext>
                    </a:extLst>
                  </p:cNvPr>
                  <p:cNvGrpSpPr/>
                  <p:nvPr/>
                </p:nvGrpSpPr>
                <p:grpSpPr>
                  <a:xfrm>
                    <a:off x="8395641" y="2465953"/>
                    <a:ext cx="273843" cy="2158592"/>
                    <a:chOff x="8395641" y="2456717"/>
                    <a:chExt cx="273843" cy="2158592"/>
                  </a:xfrm>
                </p:grpSpPr>
                <p:grpSp>
                  <p:nvGrpSpPr>
                    <p:cNvPr id="81" name="Gruppieren 80">
                      <a:extLst>
                        <a:ext uri="{FF2B5EF4-FFF2-40B4-BE49-F238E27FC236}">
                          <a16:creationId xmlns:a16="http://schemas.microsoft.com/office/drawing/2014/main" id="{563E98F6-DAE5-4C80-97F2-A50E5928B45A}"/>
                        </a:ext>
                      </a:extLst>
                    </p:cNvPr>
                    <p:cNvGrpSpPr/>
                    <p:nvPr/>
                  </p:nvGrpSpPr>
                  <p:grpSpPr>
                    <a:xfrm>
                      <a:off x="8395641" y="2456717"/>
                      <a:ext cx="273843" cy="2158592"/>
                      <a:chOff x="8395641" y="2456717"/>
                      <a:chExt cx="273843" cy="2158592"/>
                    </a:xfrm>
                  </p:grpSpPr>
                  <p:sp>
                    <p:nvSpPr>
                      <p:cNvPr id="52" name="Rechteck 51">
                        <a:extLst>
                          <a:ext uri="{FF2B5EF4-FFF2-40B4-BE49-F238E27FC236}">
                            <a16:creationId xmlns:a16="http://schemas.microsoft.com/office/drawing/2014/main" id="{1F9C6484-4038-41AF-9DB1-AAB002DDBC0C}"/>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57" name="Gerader Verbinder 56">
                        <a:extLst>
                          <a:ext uri="{FF2B5EF4-FFF2-40B4-BE49-F238E27FC236}">
                            <a16:creationId xmlns:a16="http://schemas.microsoft.com/office/drawing/2014/main" id="{A2D69F51-5D91-4300-9001-2781C7D306A6}"/>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58" name="Textfeld 57">
                        <a:extLst>
                          <a:ext uri="{FF2B5EF4-FFF2-40B4-BE49-F238E27FC236}">
                            <a16:creationId xmlns:a16="http://schemas.microsoft.com/office/drawing/2014/main" id="{7E30E435-9134-4213-9836-E8D8B16FBD0F}"/>
                          </a:ext>
                        </a:extLst>
                      </p:cNvPr>
                      <p:cNvSpPr txBox="1"/>
                      <p:nvPr/>
                    </p:nvSpPr>
                    <p:spPr>
                      <a:xfrm>
                        <a:off x="8395641" y="2456717"/>
                        <a:ext cx="269626" cy="276999"/>
                      </a:xfrm>
                      <a:prstGeom prst="rect">
                        <a:avLst/>
                      </a:prstGeom>
                      <a:noFill/>
                    </p:spPr>
                    <p:txBody>
                      <a:bodyPr wrap="none" rtlCol="0">
                        <a:spAutoFit/>
                      </a:bodyPr>
                      <a:lstStyle/>
                      <a:p>
                        <a:pPr algn="ctr"/>
                        <a:r>
                          <a:rPr lang="de-DE" sz="1200" dirty="0"/>
                          <a:t>1</a:t>
                        </a:r>
                        <a:endParaRPr lang="en-GB" sz="1200" dirty="0"/>
                      </a:p>
                    </p:txBody>
                  </p:sp>
                  <p:sp>
                    <p:nvSpPr>
                      <p:cNvPr id="59" name="Textfeld 58">
                        <a:extLst>
                          <a:ext uri="{FF2B5EF4-FFF2-40B4-BE49-F238E27FC236}">
                            <a16:creationId xmlns:a16="http://schemas.microsoft.com/office/drawing/2014/main" id="{12595C9A-05E7-4C28-96B1-A9982619AA40}"/>
                          </a:ext>
                        </a:extLst>
                      </p:cNvPr>
                      <p:cNvSpPr txBox="1"/>
                      <p:nvPr/>
                    </p:nvSpPr>
                    <p:spPr>
                      <a:xfrm>
                        <a:off x="8399858" y="2675730"/>
                        <a:ext cx="269626" cy="276999"/>
                      </a:xfrm>
                      <a:prstGeom prst="rect">
                        <a:avLst/>
                      </a:prstGeom>
                      <a:noFill/>
                    </p:spPr>
                    <p:txBody>
                      <a:bodyPr wrap="none" rtlCol="0">
                        <a:spAutoFit/>
                      </a:bodyPr>
                      <a:lstStyle/>
                      <a:p>
                        <a:pPr algn="ctr"/>
                        <a:r>
                          <a:rPr lang="de-DE" sz="1200" dirty="0"/>
                          <a:t>1</a:t>
                        </a:r>
                        <a:endParaRPr lang="en-GB" sz="1200" dirty="0"/>
                      </a:p>
                    </p:txBody>
                  </p:sp>
                </p:grpSp>
                <p:cxnSp>
                  <p:nvCxnSpPr>
                    <p:cNvPr id="83" name="Gerader Verbinder 82">
                      <a:extLst>
                        <a:ext uri="{FF2B5EF4-FFF2-40B4-BE49-F238E27FC236}">
                          <a16:creationId xmlns:a16="http://schemas.microsoft.com/office/drawing/2014/main" id="{2D9710E4-E241-43C9-9D5D-0E834DC8427E}"/>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84" name="Gerader Verbinder 83">
                      <a:extLst>
                        <a:ext uri="{FF2B5EF4-FFF2-40B4-BE49-F238E27FC236}">
                          <a16:creationId xmlns:a16="http://schemas.microsoft.com/office/drawing/2014/main" id="{97DCD760-87F4-4AAE-ACEE-B33BDC597350}"/>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11" name="Gruppieren 110">
                  <a:extLst>
                    <a:ext uri="{FF2B5EF4-FFF2-40B4-BE49-F238E27FC236}">
                      <a16:creationId xmlns:a16="http://schemas.microsoft.com/office/drawing/2014/main" id="{391EBE07-2F91-4965-8E68-2D71157E54FE}"/>
                    </a:ext>
                  </a:extLst>
                </p:cNvPr>
                <p:cNvGrpSpPr/>
                <p:nvPr/>
              </p:nvGrpSpPr>
              <p:grpSpPr>
                <a:xfrm>
                  <a:off x="7432816" y="2652168"/>
                  <a:ext cx="570137" cy="2436079"/>
                  <a:chOff x="8234036" y="2188466"/>
                  <a:chExt cx="570137" cy="2436079"/>
                </a:xfrm>
              </p:grpSpPr>
              <p:sp>
                <p:nvSpPr>
                  <p:cNvPr id="112" name="Textfeld 111">
                    <a:extLst>
                      <a:ext uri="{FF2B5EF4-FFF2-40B4-BE49-F238E27FC236}">
                        <a16:creationId xmlns:a16="http://schemas.microsoft.com/office/drawing/2014/main" id="{E3C4DDB3-20A1-44CE-BA2D-2D9774F2B38D}"/>
                      </a:ext>
                    </a:extLst>
                  </p:cNvPr>
                  <p:cNvSpPr txBox="1"/>
                  <p:nvPr/>
                </p:nvSpPr>
                <p:spPr>
                  <a:xfrm>
                    <a:off x="8234036" y="2188466"/>
                    <a:ext cx="570137" cy="307777"/>
                  </a:xfrm>
                  <a:prstGeom prst="rect">
                    <a:avLst/>
                  </a:prstGeom>
                  <a:noFill/>
                </p:spPr>
                <p:txBody>
                  <a:bodyPr wrap="square" rtlCol="0">
                    <a:spAutoFit/>
                  </a:bodyPr>
                  <a:lstStyle/>
                  <a:p>
                    <a:pPr algn="ctr"/>
                    <a:r>
                      <a:rPr lang="de-DE" sz="1400" dirty="0"/>
                      <a:t>Y‘</a:t>
                    </a:r>
                    <a:r>
                      <a:rPr lang="de-DE" sz="1400" baseline="-25000" dirty="0"/>
                      <a:t>TLF</a:t>
                    </a:r>
                    <a:endParaRPr lang="en-GB" sz="1400" b="1" dirty="0"/>
                  </a:p>
                </p:txBody>
              </p:sp>
              <p:grpSp>
                <p:nvGrpSpPr>
                  <p:cNvPr id="113" name="Gruppieren 112">
                    <a:extLst>
                      <a:ext uri="{FF2B5EF4-FFF2-40B4-BE49-F238E27FC236}">
                        <a16:creationId xmlns:a16="http://schemas.microsoft.com/office/drawing/2014/main" id="{B0EEA12B-5215-4558-8CAE-5A3C03479C8F}"/>
                      </a:ext>
                    </a:extLst>
                  </p:cNvPr>
                  <p:cNvGrpSpPr/>
                  <p:nvPr/>
                </p:nvGrpSpPr>
                <p:grpSpPr>
                  <a:xfrm>
                    <a:off x="8395641" y="2465953"/>
                    <a:ext cx="273843" cy="2158592"/>
                    <a:chOff x="8395641" y="2456717"/>
                    <a:chExt cx="273843" cy="2158592"/>
                  </a:xfrm>
                </p:grpSpPr>
                <p:grpSp>
                  <p:nvGrpSpPr>
                    <p:cNvPr id="114" name="Gruppieren 113">
                      <a:extLst>
                        <a:ext uri="{FF2B5EF4-FFF2-40B4-BE49-F238E27FC236}">
                          <a16:creationId xmlns:a16="http://schemas.microsoft.com/office/drawing/2014/main" id="{4589AD9A-F9A8-4D46-874C-6CE442A8E564}"/>
                        </a:ext>
                      </a:extLst>
                    </p:cNvPr>
                    <p:cNvGrpSpPr/>
                    <p:nvPr/>
                  </p:nvGrpSpPr>
                  <p:grpSpPr>
                    <a:xfrm>
                      <a:off x="8395641" y="2456717"/>
                      <a:ext cx="273843" cy="2158592"/>
                      <a:chOff x="8395641" y="2456717"/>
                      <a:chExt cx="273843" cy="2158592"/>
                    </a:xfrm>
                  </p:grpSpPr>
                  <p:sp>
                    <p:nvSpPr>
                      <p:cNvPr id="117" name="Rechteck 116">
                        <a:extLst>
                          <a:ext uri="{FF2B5EF4-FFF2-40B4-BE49-F238E27FC236}">
                            <a16:creationId xmlns:a16="http://schemas.microsoft.com/office/drawing/2014/main" id="{124C2E3B-490B-45E4-85EA-8782C14CB300}"/>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18" name="Gerader Verbinder 117">
                        <a:extLst>
                          <a:ext uri="{FF2B5EF4-FFF2-40B4-BE49-F238E27FC236}">
                            <a16:creationId xmlns:a16="http://schemas.microsoft.com/office/drawing/2014/main" id="{9B4AA438-735E-411D-938D-0283D73DB4CD}"/>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119" name="Textfeld 118">
                        <a:extLst>
                          <a:ext uri="{FF2B5EF4-FFF2-40B4-BE49-F238E27FC236}">
                            <a16:creationId xmlns:a16="http://schemas.microsoft.com/office/drawing/2014/main" id="{23751D2A-3ADA-48FF-8483-71A28851621D}"/>
                          </a:ext>
                        </a:extLst>
                      </p:cNvPr>
                      <p:cNvSpPr txBox="1"/>
                      <p:nvPr/>
                    </p:nvSpPr>
                    <p:spPr>
                      <a:xfrm>
                        <a:off x="8395641" y="2456717"/>
                        <a:ext cx="269626" cy="276999"/>
                      </a:xfrm>
                      <a:prstGeom prst="rect">
                        <a:avLst/>
                      </a:prstGeom>
                      <a:noFill/>
                    </p:spPr>
                    <p:txBody>
                      <a:bodyPr wrap="none" rtlCol="0">
                        <a:spAutoFit/>
                      </a:bodyPr>
                      <a:lstStyle/>
                      <a:p>
                        <a:pPr algn="ctr"/>
                        <a:r>
                          <a:rPr lang="de-DE" sz="1200" dirty="0"/>
                          <a:t>1</a:t>
                        </a:r>
                        <a:endParaRPr lang="en-GB" sz="1200" dirty="0"/>
                      </a:p>
                    </p:txBody>
                  </p:sp>
                  <p:sp>
                    <p:nvSpPr>
                      <p:cNvPr id="120" name="Textfeld 119">
                        <a:extLst>
                          <a:ext uri="{FF2B5EF4-FFF2-40B4-BE49-F238E27FC236}">
                            <a16:creationId xmlns:a16="http://schemas.microsoft.com/office/drawing/2014/main" id="{0013A511-B12C-43C2-BCC9-DEC06D6F04D8}"/>
                          </a:ext>
                        </a:extLst>
                      </p:cNvPr>
                      <p:cNvSpPr txBox="1"/>
                      <p:nvPr/>
                    </p:nvSpPr>
                    <p:spPr>
                      <a:xfrm>
                        <a:off x="8399858" y="2657442"/>
                        <a:ext cx="269626" cy="276999"/>
                      </a:xfrm>
                      <a:prstGeom prst="rect">
                        <a:avLst/>
                      </a:prstGeom>
                      <a:noFill/>
                    </p:spPr>
                    <p:txBody>
                      <a:bodyPr wrap="none" rtlCol="0">
                        <a:spAutoFit/>
                      </a:bodyPr>
                      <a:lstStyle/>
                      <a:p>
                        <a:pPr algn="ctr"/>
                        <a:r>
                          <a:rPr lang="de-DE" sz="1200" dirty="0"/>
                          <a:t>0</a:t>
                        </a:r>
                        <a:endParaRPr lang="en-GB" sz="1200" dirty="0"/>
                      </a:p>
                    </p:txBody>
                  </p:sp>
                </p:grpSp>
                <p:cxnSp>
                  <p:nvCxnSpPr>
                    <p:cNvPr id="115" name="Gerader Verbinder 114">
                      <a:extLst>
                        <a:ext uri="{FF2B5EF4-FFF2-40B4-BE49-F238E27FC236}">
                          <a16:creationId xmlns:a16="http://schemas.microsoft.com/office/drawing/2014/main" id="{75AADDAA-CBBC-4E2D-9211-5C30C7C931B0}"/>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116" name="Gerader Verbinder 115">
                      <a:extLst>
                        <a:ext uri="{FF2B5EF4-FFF2-40B4-BE49-F238E27FC236}">
                          <a16:creationId xmlns:a16="http://schemas.microsoft.com/office/drawing/2014/main" id="{C31A9694-6873-4409-A52B-06924F7E2922}"/>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sp>
              <p:nvSpPr>
                <p:cNvPr id="9216" name="Eckige Klammer links 9215">
                  <a:extLst>
                    <a:ext uri="{FF2B5EF4-FFF2-40B4-BE49-F238E27FC236}">
                      <a16:creationId xmlns:a16="http://schemas.microsoft.com/office/drawing/2014/main" id="{D5888DFE-CC90-4A18-A925-09683539EB22}"/>
                    </a:ext>
                  </a:extLst>
                </p:cNvPr>
                <p:cNvSpPr/>
                <p:nvPr/>
              </p:nvSpPr>
              <p:spPr>
                <a:xfrm>
                  <a:off x="6788753" y="2707711"/>
                  <a:ext cx="115200" cy="2461554"/>
                </a:xfrm>
                <a:prstGeom prst="leftBracket">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33" name="Eckige Klammer links 132">
                  <a:extLst>
                    <a:ext uri="{FF2B5EF4-FFF2-40B4-BE49-F238E27FC236}">
                      <a16:creationId xmlns:a16="http://schemas.microsoft.com/office/drawing/2014/main" id="{B9D67B37-D3D5-4318-AAFF-3ABF7852AB0A}"/>
                    </a:ext>
                  </a:extLst>
                </p:cNvPr>
                <p:cNvSpPr/>
                <p:nvPr/>
              </p:nvSpPr>
              <p:spPr>
                <a:xfrm rot="10800000">
                  <a:off x="7826035" y="2699976"/>
                  <a:ext cx="115906" cy="2461559"/>
                </a:xfrm>
                <a:prstGeom prst="leftBracket">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sp>
            <p:nvSpPr>
              <p:cNvPr id="9217" name="Gleich 9216">
                <a:extLst>
                  <a:ext uri="{FF2B5EF4-FFF2-40B4-BE49-F238E27FC236}">
                    <a16:creationId xmlns:a16="http://schemas.microsoft.com/office/drawing/2014/main" id="{ACB85CE5-301F-482F-A04D-FDA3C6E22D09}"/>
                  </a:ext>
                </a:extLst>
              </p:cNvPr>
              <p:cNvSpPr/>
              <p:nvPr/>
            </p:nvSpPr>
            <p:spPr>
              <a:xfrm>
                <a:off x="8015345" y="3843411"/>
                <a:ext cx="325658" cy="233094"/>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cxnSp>
        <p:nvCxnSpPr>
          <p:cNvPr id="9228" name="Verbinder: gewinkelt 9227">
            <a:extLst>
              <a:ext uri="{FF2B5EF4-FFF2-40B4-BE49-F238E27FC236}">
                <a16:creationId xmlns:a16="http://schemas.microsoft.com/office/drawing/2014/main" id="{AEF75390-5978-40FA-8BEE-0684A70EADDC}"/>
              </a:ext>
            </a:extLst>
          </p:cNvPr>
          <p:cNvCxnSpPr>
            <a:cxnSpLocks/>
            <a:stCxn id="35" idx="2"/>
            <a:endCxn id="153" idx="0"/>
          </p:cNvCxnSpPr>
          <p:nvPr/>
        </p:nvCxnSpPr>
        <p:spPr>
          <a:xfrm rot="16200000" flipH="1">
            <a:off x="6065038" y="4219724"/>
            <a:ext cx="799008" cy="1257909"/>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148" name="Verbinder: gewinkelt 147">
            <a:extLst>
              <a:ext uri="{FF2B5EF4-FFF2-40B4-BE49-F238E27FC236}">
                <a16:creationId xmlns:a16="http://schemas.microsoft.com/office/drawing/2014/main" id="{0D4CBA07-8B9D-44AA-B71A-CD8CB3E0F1AD}"/>
              </a:ext>
            </a:extLst>
          </p:cNvPr>
          <p:cNvCxnSpPr>
            <a:cxnSpLocks/>
            <a:stCxn id="127" idx="2"/>
            <a:endCxn id="153" idx="0"/>
          </p:cNvCxnSpPr>
          <p:nvPr/>
        </p:nvCxnSpPr>
        <p:spPr>
          <a:xfrm rot="5400000">
            <a:off x="7310575" y="4228884"/>
            <a:ext cx="802222" cy="1236377"/>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153" name="Textfeld 152">
            <a:extLst>
              <a:ext uri="{FF2B5EF4-FFF2-40B4-BE49-F238E27FC236}">
                <a16:creationId xmlns:a16="http://schemas.microsoft.com/office/drawing/2014/main" id="{A8DC4297-E386-42BA-94F9-B86B0CC4CF63}"/>
              </a:ext>
            </a:extLst>
          </p:cNvPr>
          <p:cNvSpPr txBox="1"/>
          <p:nvPr/>
        </p:nvSpPr>
        <p:spPr>
          <a:xfrm>
            <a:off x="6289976" y="5248183"/>
            <a:ext cx="1607041" cy="129266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sz="1000" dirty="0"/>
          </a:p>
          <a:p>
            <a:pPr algn="ctr"/>
            <a:endParaRPr lang="de-DE" sz="1000" dirty="0"/>
          </a:p>
          <a:p>
            <a:pPr algn="ctr"/>
            <a:endParaRPr lang="de-DE" sz="1000" dirty="0"/>
          </a:p>
          <a:p>
            <a:pPr algn="ctr"/>
            <a:r>
              <a:rPr lang="de-DE" dirty="0"/>
              <a:t>Conf_Pipeline</a:t>
            </a:r>
          </a:p>
          <a:p>
            <a:pPr algn="ctr"/>
            <a:endParaRPr lang="de-DE" sz="1000" dirty="0"/>
          </a:p>
          <a:p>
            <a:pPr algn="ctr"/>
            <a:endParaRPr lang="de-DE" sz="1000" dirty="0"/>
          </a:p>
          <a:p>
            <a:pPr algn="ctr"/>
            <a:endParaRPr lang="de-DE" sz="1000" dirty="0"/>
          </a:p>
        </p:txBody>
      </p:sp>
      <p:sp>
        <p:nvSpPr>
          <p:cNvPr id="9242" name="Geschweifte Klammer links 9241">
            <a:extLst>
              <a:ext uri="{FF2B5EF4-FFF2-40B4-BE49-F238E27FC236}">
                <a16:creationId xmlns:a16="http://schemas.microsoft.com/office/drawing/2014/main" id="{6C4D80BB-A762-4C3F-8540-0D9CDC573A5C}"/>
              </a:ext>
            </a:extLst>
          </p:cNvPr>
          <p:cNvSpPr/>
          <p:nvPr/>
        </p:nvSpPr>
        <p:spPr>
          <a:xfrm rot="16200000">
            <a:off x="1888336" y="2595959"/>
            <a:ext cx="252000" cy="3978000"/>
          </a:xfrm>
          <a:prstGeom prst="leftBrace">
            <a:avLst>
              <a:gd name="adj1" fmla="val 8333"/>
              <a:gd name="adj2" fmla="val 5027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cxnSp>
        <p:nvCxnSpPr>
          <p:cNvPr id="9244" name="Gerade Verbindung mit Pfeil 9243">
            <a:extLst>
              <a:ext uri="{FF2B5EF4-FFF2-40B4-BE49-F238E27FC236}">
                <a16:creationId xmlns:a16="http://schemas.microsoft.com/office/drawing/2014/main" id="{13540CBB-F53C-4BDA-98E8-BD613C8B5566}"/>
              </a:ext>
            </a:extLst>
          </p:cNvPr>
          <p:cNvCxnSpPr>
            <a:cxnSpLocks/>
            <a:stCxn id="153" idx="1"/>
          </p:cNvCxnSpPr>
          <p:nvPr/>
        </p:nvCxnSpPr>
        <p:spPr>
          <a:xfrm flipH="1" flipV="1">
            <a:off x="5892650" y="5891954"/>
            <a:ext cx="397326" cy="2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70" name="Gruppieren 169">
            <a:extLst>
              <a:ext uri="{FF2B5EF4-FFF2-40B4-BE49-F238E27FC236}">
                <a16:creationId xmlns:a16="http://schemas.microsoft.com/office/drawing/2014/main" id="{E1EB567A-E762-4026-BBE1-E309EA9C665B}"/>
              </a:ext>
            </a:extLst>
          </p:cNvPr>
          <p:cNvGrpSpPr/>
          <p:nvPr/>
        </p:nvGrpSpPr>
        <p:grpSpPr>
          <a:xfrm>
            <a:off x="4398104" y="5358777"/>
            <a:ext cx="1488101" cy="1303470"/>
            <a:chOff x="6016536" y="468241"/>
            <a:chExt cx="2193199" cy="1547932"/>
          </a:xfrm>
        </p:grpSpPr>
        <p:sp>
          <p:nvSpPr>
            <p:cNvPr id="171" name="Ellipse 170">
              <a:extLst>
                <a:ext uri="{FF2B5EF4-FFF2-40B4-BE49-F238E27FC236}">
                  <a16:creationId xmlns:a16="http://schemas.microsoft.com/office/drawing/2014/main" id="{B067ADFA-C7D7-478E-8C9B-47803DA590F2}"/>
                </a:ext>
              </a:extLst>
            </p:cNvPr>
            <p:cNvSpPr/>
            <p:nvPr/>
          </p:nvSpPr>
          <p:spPr>
            <a:xfrm>
              <a:off x="6016536" y="468241"/>
              <a:ext cx="2193199" cy="1231931"/>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Textfeld 172">
              <a:extLst>
                <a:ext uri="{FF2B5EF4-FFF2-40B4-BE49-F238E27FC236}">
                  <a16:creationId xmlns:a16="http://schemas.microsoft.com/office/drawing/2014/main" id="{B6B5AE98-FCF7-4690-BD5F-E7F6D709415E}"/>
                </a:ext>
              </a:extLst>
            </p:cNvPr>
            <p:cNvSpPr txBox="1"/>
            <p:nvPr/>
          </p:nvSpPr>
          <p:spPr>
            <a:xfrm>
              <a:off x="6201323" y="905781"/>
              <a:ext cx="1823624" cy="365500"/>
            </a:xfrm>
            <a:prstGeom prst="rect">
              <a:avLst/>
            </a:prstGeom>
            <a:noFill/>
            <a:ln w="127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DE" sz="1400" dirty="0"/>
                <a:t>Label: Y</a:t>
              </a:r>
              <a:r>
                <a:rPr lang="de-DE" sz="1400" baseline="-25000" dirty="0"/>
                <a:t>conf</a:t>
              </a:r>
              <a:endParaRPr lang="en-GB" sz="1400" dirty="0"/>
            </a:p>
          </p:txBody>
        </p:sp>
        <p:sp>
          <p:nvSpPr>
            <p:cNvPr id="174" name="Textfeld 173">
              <a:extLst>
                <a:ext uri="{FF2B5EF4-FFF2-40B4-BE49-F238E27FC236}">
                  <a16:creationId xmlns:a16="http://schemas.microsoft.com/office/drawing/2014/main" id="{5A9C37DB-C984-41D5-A741-C1A9425F1466}"/>
                </a:ext>
              </a:extLst>
            </p:cNvPr>
            <p:cNvSpPr txBox="1"/>
            <p:nvPr/>
          </p:nvSpPr>
          <p:spPr>
            <a:xfrm>
              <a:off x="6494754" y="1646841"/>
              <a:ext cx="1384574" cy="369332"/>
            </a:xfrm>
            <a:prstGeom prst="rect">
              <a:avLst/>
            </a:prstGeom>
            <a:noFill/>
          </p:spPr>
          <p:txBody>
            <a:bodyPr wrap="square" rtlCol="0">
              <a:spAutoFit/>
            </a:bodyPr>
            <a:lstStyle/>
            <a:p>
              <a:r>
                <a:rPr lang="de-DE" dirty="0"/>
                <a:t>Output</a:t>
              </a:r>
              <a:endParaRPr lang="en-GB" dirty="0"/>
            </a:p>
          </p:txBody>
        </p:sp>
      </p:grpSp>
      <p:sp>
        <p:nvSpPr>
          <p:cNvPr id="175" name="Geschweifte Klammer links 174">
            <a:extLst>
              <a:ext uri="{FF2B5EF4-FFF2-40B4-BE49-F238E27FC236}">
                <a16:creationId xmlns:a16="http://schemas.microsoft.com/office/drawing/2014/main" id="{FADAED3F-153D-4DF1-83ED-F7FE8023E535}"/>
              </a:ext>
            </a:extLst>
          </p:cNvPr>
          <p:cNvSpPr/>
          <p:nvPr/>
        </p:nvSpPr>
        <p:spPr>
          <a:xfrm rot="10800000">
            <a:off x="7908857" y="5260772"/>
            <a:ext cx="251916" cy="1280780"/>
          </a:xfrm>
          <a:prstGeom prst="leftBrace">
            <a:avLst>
              <a:gd name="adj1" fmla="val 8333"/>
              <a:gd name="adj2" fmla="val 5363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136" name="Textfeld 135">
            <a:extLst>
              <a:ext uri="{FF2B5EF4-FFF2-40B4-BE49-F238E27FC236}">
                <a16:creationId xmlns:a16="http://schemas.microsoft.com/office/drawing/2014/main" id="{4DCCD2D6-E86E-4006-9A97-AF8A081AF197}"/>
              </a:ext>
            </a:extLst>
          </p:cNvPr>
          <p:cNvSpPr txBox="1"/>
          <p:nvPr/>
        </p:nvSpPr>
        <p:spPr>
          <a:xfrm>
            <a:off x="1523234" y="4710959"/>
            <a:ext cx="1054538" cy="369332"/>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r>
              <a:rPr lang="de-DE" dirty="0"/>
              <a:t>M_TLF</a:t>
            </a:r>
            <a:endParaRPr lang="en-GB" dirty="0"/>
          </a:p>
        </p:txBody>
      </p:sp>
      <p:sp>
        <p:nvSpPr>
          <p:cNvPr id="177" name="Textfeld 176">
            <a:extLst>
              <a:ext uri="{FF2B5EF4-FFF2-40B4-BE49-F238E27FC236}">
                <a16:creationId xmlns:a16="http://schemas.microsoft.com/office/drawing/2014/main" id="{AD475342-7969-478C-8671-0100811FE502}"/>
              </a:ext>
            </a:extLst>
          </p:cNvPr>
          <p:cNvSpPr txBox="1"/>
          <p:nvPr/>
        </p:nvSpPr>
        <p:spPr>
          <a:xfrm>
            <a:off x="8160772" y="5608774"/>
            <a:ext cx="907813" cy="338554"/>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r>
              <a:rPr lang="de-DE" sz="1600" dirty="0"/>
              <a:t>M_Conf</a:t>
            </a:r>
            <a:endParaRPr lang="en-GB" sz="1600" dirty="0"/>
          </a:p>
        </p:txBody>
      </p:sp>
      <p:sp>
        <p:nvSpPr>
          <p:cNvPr id="96" name="Textfeld 95">
            <a:extLst>
              <a:ext uri="{FF2B5EF4-FFF2-40B4-BE49-F238E27FC236}">
                <a16:creationId xmlns:a16="http://schemas.microsoft.com/office/drawing/2014/main" id="{2446A619-DA47-4A60-87A2-CFED26D0BAE5}"/>
              </a:ext>
            </a:extLst>
          </p:cNvPr>
          <p:cNvSpPr txBox="1"/>
          <p:nvPr/>
        </p:nvSpPr>
        <p:spPr>
          <a:xfrm>
            <a:off x="4349815" y="2491381"/>
            <a:ext cx="967867" cy="292388"/>
          </a:xfrm>
          <a:prstGeom prst="rect">
            <a:avLst/>
          </a:prstGeom>
          <a:noFill/>
        </p:spPr>
        <p:txBody>
          <a:bodyPr wrap="square" rtlCol="0">
            <a:spAutoFit/>
          </a:bodyPr>
          <a:lstStyle/>
          <a:p>
            <a:r>
              <a:rPr lang="de-DE" sz="1300" dirty="0"/>
              <a:t>Sample 2</a:t>
            </a:r>
            <a:endParaRPr lang="en-GB" sz="1300" dirty="0"/>
          </a:p>
        </p:txBody>
      </p:sp>
      <p:cxnSp>
        <p:nvCxnSpPr>
          <p:cNvPr id="97" name="Gerader Verbinder 96">
            <a:extLst>
              <a:ext uri="{FF2B5EF4-FFF2-40B4-BE49-F238E27FC236}">
                <a16:creationId xmlns:a16="http://schemas.microsoft.com/office/drawing/2014/main" id="{AF1D5DF9-2F8E-429B-823F-F24D95F3ECC8}"/>
              </a:ext>
            </a:extLst>
          </p:cNvPr>
          <p:cNvCxnSpPr/>
          <p:nvPr/>
        </p:nvCxnSpPr>
        <p:spPr>
          <a:xfrm>
            <a:off x="5169587" y="2924286"/>
            <a:ext cx="1332000" cy="0"/>
          </a:xfrm>
          <a:prstGeom prst="line">
            <a:avLst/>
          </a:prstGeom>
        </p:spPr>
        <p:style>
          <a:lnRef idx="1">
            <a:schemeClr val="dk1"/>
          </a:lnRef>
          <a:fillRef idx="0">
            <a:schemeClr val="dk1"/>
          </a:fillRef>
          <a:effectRef idx="0">
            <a:schemeClr val="dk1"/>
          </a:effectRef>
          <a:fontRef idx="minor">
            <a:schemeClr val="tx1"/>
          </a:fontRef>
        </p:style>
      </p:cxnSp>
      <p:sp>
        <p:nvSpPr>
          <p:cNvPr id="99" name="Textfeld 98">
            <a:extLst>
              <a:ext uri="{FF2B5EF4-FFF2-40B4-BE49-F238E27FC236}">
                <a16:creationId xmlns:a16="http://schemas.microsoft.com/office/drawing/2014/main" id="{79DD34BD-485D-437B-B48A-18BE9B8135E0}"/>
              </a:ext>
            </a:extLst>
          </p:cNvPr>
          <p:cNvSpPr txBox="1"/>
          <p:nvPr/>
        </p:nvSpPr>
        <p:spPr>
          <a:xfrm>
            <a:off x="4346767" y="2707789"/>
            <a:ext cx="967867" cy="292388"/>
          </a:xfrm>
          <a:prstGeom prst="rect">
            <a:avLst/>
          </a:prstGeom>
          <a:noFill/>
        </p:spPr>
        <p:txBody>
          <a:bodyPr wrap="square" rtlCol="0">
            <a:spAutoFit/>
          </a:bodyPr>
          <a:lstStyle/>
          <a:p>
            <a:r>
              <a:rPr lang="de-DE" sz="1300" dirty="0"/>
              <a:t>Sample 3</a:t>
            </a:r>
            <a:endParaRPr lang="en-GB" sz="1300" dirty="0"/>
          </a:p>
        </p:txBody>
      </p:sp>
      <p:cxnSp>
        <p:nvCxnSpPr>
          <p:cNvPr id="101" name="Gerader Verbinder 100">
            <a:extLst>
              <a:ext uri="{FF2B5EF4-FFF2-40B4-BE49-F238E27FC236}">
                <a16:creationId xmlns:a16="http://schemas.microsoft.com/office/drawing/2014/main" id="{5430907D-4767-44CA-935C-81B17CCB2361}"/>
              </a:ext>
            </a:extLst>
          </p:cNvPr>
          <p:cNvCxnSpPr>
            <a:cxnSpLocks/>
          </p:cNvCxnSpPr>
          <p:nvPr/>
        </p:nvCxnSpPr>
        <p:spPr>
          <a:xfrm>
            <a:off x="6779930" y="2926707"/>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102" name="Gerader Verbinder 101">
            <a:extLst>
              <a:ext uri="{FF2B5EF4-FFF2-40B4-BE49-F238E27FC236}">
                <a16:creationId xmlns:a16="http://schemas.microsoft.com/office/drawing/2014/main" id="{370447F6-F8D4-4CB5-8E83-D669BD254A9A}"/>
              </a:ext>
            </a:extLst>
          </p:cNvPr>
          <p:cNvCxnSpPr>
            <a:cxnSpLocks/>
          </p:cNvCxnSpPr>
          <p:nvPr/>
        </p:nvCxnSpPr>
        <p:spPr>
          <a:xfrm>
            <a:off x="7446855" y="2920184"/>
            <a:ext cx="240948" cy="0"/>
          </a:xfrm>
          <a:prstGeom prst="line">
            <a:avLst/>
          </a:prstGeom>
        </p:spPr>
        <p:style>
          <a:lnRef idx="1">
            <a:schemeClr val="dk1"/>
          </a:lnRef>
          <a:fillRef idx="0">
            <a:schemeClr val="dk1"/>
          </a:fillRef>
          <a:effectRef idx="0">
            <a:schemeClr val="dk1"/>
          </a:effectRef>
          <a:fontRef idx="minor">
            <a:schemeClr val="tx1"/>
          </a:fontRef>
        </p:style>
      </p:cxnSp>
      <p:sp>
        <p:nvSpPr>
          <p:cNvPr id="103" name="Textfeld 102">
            <a:extLst>
              <a:ext uri="{FF2B5EF4-FFF2-40B4-BE49-F238E27FC236}">
                <a16:creationId xmlns:a16="http://schemas.microsoft.com/office/drawing/2014/main" id="{BAD636C4-D38E-431C-8E6C-586C9894C590}"/>
              </a:ext>
            </a:extLst>
          </p:cNvPr>
          <p:cNvSpPr txBox="1"/>
          <p:nvPr/>
        </p:nvSpPr>
        <p:spPr>
          <a:xfrm>
            <a:off x="6757579" y="2720168"/>
            <a:ext cx="269626" cy="276999"/>
          </a:xfrm>
          <a:prstGeom prst="rect">
            <a:avLst/>
          </a:prstGeom>
          <a:noFill/>
        </p:spPr>
        <p:txBody>
          <a:bodyPr wrap="none" rtlCol="0">
            <a:spAutoFit/>
          </a:bodyPr>
          <a:lstStyle/>
          <a:p>
            <a:pPr algn="ctr"/>
            <a:r>
              <a:rPr lang="de-DE" sz="1200" dirty="0"/>
              <a:t>0</a:t>
            </a:r>
            <a:endParaRPr lang="en-GB" sz="1200" dirty="0"/>
          </a:p>
        </p:txBody>
      </p:sp>
      <p:sp>
        <p:nvSpPr>
          <p:cNvPr id="104" name="Textfeld 103">
            <a:extLst>
              <a:ext uri="{FF2B5EF4-FFF2-40B4-BE49-F238E27FC236}">
                <a16:creationId xmlns:a16="http://schemas.microsoft.com/office/drawing/2014/main" id="{D81F864B-9BEE-4EC8-95B8-75351F382DC5}"/>
              </a:ext>
            </a:extLst>
          </p:cNvPr>
          <p:cNvSpPr txBox="1"/>
          <p:nvPr/>
        </p:nvSpPr>
        <p:spPr>
          <a:xfrm>
            <a:off x="7415360" y="2686213"/>
            <a:ext cx="269626" cy="276999"/>
          </a:xfrm>
          <a:prstGeom prst="rect">
            <a:avLst/>
          </a:prstGeom>
          <a:noFill/>
        </p:spPr>
        <p:txBody>
          <a:bodyPr wrap="none" rtlCol="0">
            <a:spAutoFit/>
          </a:bodyPr>
          <a:lstStyle/>
          <a:p>
            <a:pPr algn="ctr"/>
            <a:r>
              <a:rPr lang="de-DE" sz="1200" dirty="0"/>
              <a:t>1</a:t>
            </a:r>
            <a:endParaRPr lang="en-GB" sz="1200" dirty="0"/>
          </a:p>
        </p:txBody>
      </p:sp>
      <p:sp>
        <p:nvSpPr>
          <p:cNvPr id="107" name="Textfeld 106">
            <a:extLst>
              <a:ext uri="{FF2B5EF4-FFF2-40B4-BE49-F238E27FC236}">
                <a16:creationId xmlns:a16="http://schemas.microsoft.com/office/drawing/2014/main" id="{7021AD05-BD56-4113-9051-3D7772B0F42B}"/>
              </a:ext>
            </a:extLst>
          </p:cNvPr>
          <p:cNvSpPr txBox="1"/>
          <p:nvPr/>
        </p:nvSpPr>
        <p:spPr>
          <a:xfrm>
            <a:off x="8191431" y="2692122"/>
            <a:ext cx="269626" cy="276999"/>
          </a:xfrm>
          <a:prstGeom prst="rect">
            <a:avLst/>
          </a:prstGeom>
          <a:noFill/>
        </p:spPr>
        <p:txBody>
          <a:bodyPr wrap="none" rtlCol="0">
            <a:spAutoFit/>
          </a:bodyPr>
          <a:lstStyle/>
          <a:p>
            <a:pPr algn="ctr"/>
            <a:r>
              <a:rPr lang="de-DE" sz="1200" dirty="0"/>
              <a:t>0</a:t>
            </a:r>
            <a:endParaRPr lang="en-GB" sz="1200" dirty="0"/>
          </a:p>
        </p:txBody>
      </p:sp>
      <p:cxnSp>
        <p:nvCxnSpPr>
          <p:cNvPr id="109" name="Gerader Verbinder 108">
            <a:extLst>
              <a:ext uri="{FF2B5EF4-FFF2-40B4-BE49-F238E27FC236}">
                <a16:creationId xmlns:a16="http://schemas.microsoft.com/office/drawing/2014/main" id="{BCF0E79B-8A46-4023-8068-D103B840109E}"/>
              </a:ext>
            </a:extLst>
          </p:cNvPr>
          <p:cNvCxnSpPr>
            <a:cxnSpLocks/>
          </p:cNvCxnSpPr>
          <p:nvPr/>
        </p:nvCxnSpPr>
        <p:spPr>
          <a:xfrm>
            <a:off x="8201194" y="2918743"/>
            <a:ext cx="240948" cy="0"/>
          </a:xfrm>
          <a:prstGeom prst="line">
            <a:avLst/>
          </a:prstGeom>
        </p:spPr>
        <p:style>
          <a:lnRef idx="1">
            <a:schemeClr val="dk1"/>
          </a:lnRef>
          <a:fillRef idx="0">
            <a:schemeClr val="dk1"/>
          </a:fillRef>
          <a:effectRef idx="0">
            <a:schemeClr val="dk1"/>
          </a:effectRef>
          <a:fontRef idx="minor">
            <a:schemeClr val="tx1"/>
          </a:fontRef>
        </p:style>
      </p:cxnSp>
      <p:sp>
        <p:nvSpPr>
          <p:cNvPr id="110" name="Textfeld 109">
            <a:extLst>
              <a:ext uri="{FF2B5EF4-FFF2-40B4-BE49-F238E27FC236}">
                <a16:creationId xmlns:a16="http://schemas.microsoft.com/office/drawing/2014/main" id="{17F8AF7E-C617-4AA1-A54E-E061B7204E3D}"/>
              </a:ext>
            </a:extLst>
          </p:cNvPr>
          <p:cNvSpPr txBox="1"/>
          <p:nvPr/>
        </p:nvSpPr>
        <p:spPr>
          <a:xfrm>
            <a:off x="6763675" y="4216736"/>
            <a:ext cx="269626" cy="276999"/>
          </a:xfrm>
          <a:prstGeom prst="rect">
            <a:avLst/>
          </a:prstGeom>
          <a:noFill/>
        </p:spPr>
        <p:txBody>
          <a:bodyPr wrap="none" rtlCol="0">
            <a:spAutoFit/>
          </a:bodyPr>
          <a:lstStyle/>
          <a:p>
            <a:pPr algn="ctr"/>
            <a:r>
              <a:rPr lang="de-DE" sz="1200" dirty="0"/>
              <a:t>1</a:t>
            </a:r>
            <a:endParaRPr lang="en-GB" sz="1200" dirty="0"/>
          </a:p>
        </p:txBody>
      </p:sp>
      <p:sp>
        <p:nvSpPr>
          <p:cNvPr id="131" name="Textfeld 130">
            <a:extLst>
              <a:ext uri="{FF2B5EF4-FFF2-40B4-BE49-F238E27FC236}">
                <a16:creationId xmlns:a16="http://schemas.microsoft.com/office/drawing/2014/main" id="{DD7C957F-B27B-4269-98DA-1680630CF705}"/>
              </a:ext>
            </a:extLst>
          </p:cNvPr>
          <p:cNvSpPr txBox="1"/>
          <p:nvPr/>
        </p:nvSpPr>
        <p:spPr>
          <a:xfrm>
            <a:off x="7421456" y="4201069"/>
            <a:ext cx="269626" cy="276999"/>
          </a:xfrm>
          <a:prstGeom prst="rect">
            <a:avLst/>
          </a:prstGeom>
          <a:noFill/>
        </p:spPr>
        <p:txBody>
          <a:bodyPr wrap="none" rtlCol="0">
            <a:spAutoFit/>
          </a:bodyPr>
          <a:lstStyle/>
          <a:p>
            <a:pPr algn="ctr"/>
            <a:r>
              <a:rPr lang="de-DE" sz="1200" dirty="0"/>
              <a:t>1</a:t>
            </a:r>
            <a:endParaRPr lang="en-GB" sz="1200" dirty="0"/>
          </a:p>
        </p:txBody>
      </p:sp>
      <p:sp>
        <p:nvSpPr>
          <p:cNvPr id="132" name="Textfeld 131">
            <a:extLst>
              <a:ext uri="{FF2B5EF4-FFF2-40B4-BE49-F238E27FC236}">
                <a16:creationId xmlns:a16="http://schemas.microsoft.com/office/drawing/2014/main" id="{65E04C09-8D09-4EF2-86F7-C58FC9018B5A}"/>
              </a:ext>
            </a:extLst>
          </p:cNvPr>
          <p:cNvSpPr txBox="1"/>
          <p:nvPr/>
        </p:nvSpPr>
        <p:spPr>
          <a:xfrm>
            <a:off x="8197527" y="4188690"/>
            <a:ext cx="269626" cy="276999"/>
          </a:xfrm>
          <a:prstGeom prst="rect">
            <a:avLst/>
          </a:prstGeom>
          <a:noFill/>
        </p:spPr>
        <p:txBody>
          <a:bodyPr wrap="none" rtlCol="0">
            <a:spAutoFit/>
          </a:bodyPr>
          <a:lstStyle/>
          <a:p>
            <a:pPr algn="ctr"/>
            <a:r>
              <a:rPr lang="de-DE" sz="1200" dirty="0"/>
              <a:t>1</a:t>
            </a:r>
            <a:endParaRPr lang="en-GB" sz="1200" dirty="0"/>
          </a:p>
        </p:txBody>
      </p:sp>
    </p:spTree>
    <p:extLst>
      <p:ext uri="{BB962C8B-B14F-4D97-AF65-F5344CB8AC3E}">
        <p14:creationId xmlns:p14="http://schemas.microsoft.com/office/powerpoint/2010/main" val="1973191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35A983-3F5B-47F1-9257-FA21DDC3C471}"/>
              </a:ext>
            </a:extLst>
          </p:cNvPr>
          <p:cNvSpPr>
            <a:spLocks noGrp="1"/>
          </p:cNvSpPr>
          <p:nvPr>
            <p:ph type="title"/>
          </p:nvPr>
        </p:nvSpPr>
        <p:spPr>
          <a:xfrm>
            <a:off x="141398" y="621801"/>
            <a:ext cx="8642350" cy="864000"/>
          </a:xfrm>
        </p:spPr>
        <p:txBody>
          <a:bodyPr/>
          <a:lstStyle/>
          <a:p>
            <a:r>
              <a:rPr lang="de-DE" dirty="0"/>
              <a:t>Architecture at Use</a:t>
            </a:r>
            <a:endParaRPr lang="en-GB" dirty="0"/>
          </a:p>
        </p:txBody>
      </p:sp>
      <p:sp>
        <p:nvSpPr>
          <p:cNvPr id="3" name="Foliennummernplatzhalter 2">
            <a:extLst>
              <a:ext uri="{FF2B5EF4-FFF2-40B4-BE49-F238E27FC236}">
                <a16:creationId xmlns:a16="http://schemas.microsoft.com/office/drawing/2014/main" id="{E78FB244-668C-4A91-8125-68CD2038C3FC}"/>
              </a:ext>
            </a:extLst>
          </p:cNvPr>
          <p:cNvSpPr>
            <a:spLocks noGrp="1"/>
          </p:cNvSpPr>
          <p:nvPr>
            <p:ph type="sldNum" sz="quarter" idx="12"/>
          </p:nvPr>
        </p:nvSpPr>
        <p:spPr/>
        <p:txBody>
          <a:bodyPr/>
          <a:lstStyle/>
          <a:p>
            <a:fld id="{1744B4DD-8F10-491C-BFC2-D4DC64F16D79}" type="slidenum">
              <a:rPr lang="de-DE" smtClean="0"/>
              <a:pPr/>
              <a:t>14</a:t>
            </a:fld>
            <a:r>
              <a:rPr lang="de-DE">
                <a:ea typeface="Verdana"/>
                <a:cs typeface="Verdana"/>
              </a:rPr>
              <a:t>│</a:t>
            </a:r>
            <a:endParaRPr lang="de-DE" dirty="0"/>
          </a:p>
        </p:txBody>
      </p:sp>
      <p:grpSp>
        <p:nvGrpSpPr>
          <p:cNvPr id="54" name="Gruppieren 53">
            <a:extLst>
              <a:ext uri="{FF2B5EF4-FFF2-40B4-BE49-F238E27FC236}">
                <a16:creationId xmlns:a16="http://schemas.microsoft.com/office/drawing/2014/main" id="{0CA5BBBB-C2EA-4140-813F-D0A69A018455}"/>
              </a:ext>
            </a:extLst>
          </p:cNvPr>
          <p:cNvGrpSpPr/>
          <p:nvPr/>
        </p:nvGrpSpPr>
        <p:grpSpPr>
          <a:xfrm>
            <a:off x="5077877" y="3256690"/>
            <a:ext cx="1039537" cy="658800"/>
            <a:chOff x="5007957" y="675704"/>
            <a:chExt cx="1646994" cy="658800"/>
          </a:xfrm>
        </p:grpSpPr>
        <p:sp>
          <p:nvSpPr>
            <p:cNvPr id="55" name="Ellipse 54">
              <a:extLst>
                <a:ext uri="{FF2B5EF4-FFF2-40B4-BE49-F238E27FC236}">
                  <a16:creationId xmlns:a16="http://schemas.microsoft.com/office/drawing/2014/main" id="{4E5BDD00-1FBA-40CC-8F25-417D0A22139F}"/>
                </a:ext>
              </a:extLst>
            </p:cNvPr>
            <p:cNvSpPr/>
            <p:nvPr/>
          </p:nvSpPr>
          <p:spPr>
            <a:xfrm>
              <a:off x="5007957" y="675704"/>
              <a:ext cx="1646994" cy="658800"/>
            </a:xfrm>
            <a:prstGeom prst="ellipse">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feld 55">
              <a:extLst>
                <a:ext uri="{FF2B5EF4-FFF2-40B4-BE49-F238E27FC236}">
                  <a16:creationId xmlns:a16="http://schemas.microsoft.com/office/drawing/2014/main" id="{5F5F0667-15D7-4A8D-BE35-C5A2E4523952}"/>
                </a:ext>
              </a:extLst>
            </p:cNvPr>
            <p:cNvSpPr txBox="1"/>
            <p:nvPr/>
          </p:nvSpPr>
          <p:spPr>
            <a:xfrm>
              <a:off x="5414032" y="833906"/>
              <a:ext cx="864805" cy="307777"/>
            </a:xfrm>
            <a:prstGeom prst="rect">
              <a:avLst/>
            </a:prstGeom>
            <a:noFill/>
            <a:ln w="9525"/>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Y</a:t>
              </a:r>
              <a:r>
                <a:rPr lang="de-DE" sz="1400" baseline="-25000" dirty="0"/>
                <a:t>conf</a:t>
              </a:r>
              <a:endParaRPr lang="en-GB" sz="1400" dirty="0"/>
            </a:p>
          </p:txBody>
        </p:sp>
      </p:grpSp>
      <p:sp>
        <p:nvSpPr>
          <p:cNvPr id="4" name="Textfeld 3">
            <a:extLst>
              <a:ext uri="{FF2B5EF4-FFF2-40B4-BE49-F238E27FC236}">
                <a16:creationId xmlns:a16="http://schemas.microsoft.com/office/drawing/2014/main" id="{34748BB4-D0E1-4572-B811-82F4FDDB66DD}"/>
              </a:ext>
            </a:extLst>
          </p:cNvPr>
          <p:cNvSpPr txBox="1"/>
          <p:nvPr/>
        </p:nvSpPr>
        <p:spPr>
          <a:xfrm>
            <a:off x="626028" y="3371651"/>
            <a:ext cx="925553" cy="677108"/>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de-DE" sz="1000" dirty="0"/>
              <a:t> </a:t>
            </a:r>
            <a:br>
              <a:rPr lang="de-DE" dirty="0"/>
            </a:br>
            <a:r>
              <a:rPr lang="de-DE" dirty="0"/>
              <a:t>M_TLF</a:t>
            </a:r>
            <a:br>
              <a:rPr lang="de-DE" dirty="0"/>
            </a:br>
            <a:r>
              <a:rPr lang="de-DE" sz="1000" dirty="0"/>
              <a:t> </a:t>
            </a:r>
            <a:endParaRPr lang="en-GB" sz="1000" dirty="0"/>
          </a:p>
        </p:txBody>
      </p:sp>
      <p:sp>
        <p:nvSpPr>
          <p:cNvPr id="37" name="Textfeld 36">
            <a:extLst>
              <a:ext uri="{FF2B5EF4-FFF2-40B4-BE49-F238E27FC236}">
                <a16:creationId xmlns:a16="http://schemas.microsoft.com/office/drawing/2014/main" id="{214DC276-1426-4575-9B76-7FC9C83F573B}"/>
              </a:ext>
            </a:extLst>
          </p:cNvPr>
          <p:cNvSpPr txBox="1"/>
          <p:nvPr/>
        </p:nvSpPr>
        <p:spPr>
          <a:xfrm>
            <a:off x="3943172" y="4273975"/>
            <a:ext cx="1851356" cy="276999"/>
          </a:xfrm>
          <a:prstGeom prst="rect">
            <a:avLst/>
          </a:prstGeom>
          <a:noFill/>
        </p:spPr>
        <p:txBody>
          <a:bodyPr wrap="square" rtlCol="0">
            <a:spAutoFit/>
          </a:bodyPr>
          <a:lstStyle/>
          <a:p>
            <a:pPr algn="ctr"/>
            <a:r>
              <a:rPr lang="de-DE" sz="1200" dirty="0"/>
              <a:t>predict confidence</a:t>
            </a:r>
            <a:endParaRPr lang="en-GB" sz="1200" dirty="0"/>
          </a:p>
        </p:txBody>
      </p:sp>
      <p:grpSp>
        <p:nvGrpSpPr>
          <p:cNvPr id="142" name="Gruppieren 141">
            <a:extLst>
              <a:ext uri="{FF2B5EF4-FFF2-40B4-BE49-F238E27FC236}">
                <a16:creationId xmlns:a16="http://schemas.microsoft.com/office/drawing/2014/main" id="{29D77E13-F1AD-4379-B19B-9802E96ACF8E}"/>
              </a:ext>
            </a:extLst>
          </p:cNvPr>
          <p:cNvGrpSpPr/>
          <p:nvPr/>
        </p:nvGrpSpPr>
        <p:grpSpPr>
          <a:xfrm>
            <a:off x="2303717" y="2798220"/>
            <a:ext cx="2386159" cy="592615"/>
            <a:chOff x="1551672" y="3429829"/>
            <a:chExt cx="2386159" cy="501203"/>
          </a:xfrm>
        </p:grpSpPr>
        <p:grpSp>
          <p:nvGrpSpPr>
            <p:cNvPr id="45" name="Gruppieren 44">
              <a:extLst>
                <a:ext uri="{FF2B5EF4-FFF2-40B4-BE49-F238E27FC236}">
                  <a16:creationId xmlns:a16="http://schemas.microsoft.com/office/drawing/2014/main" id="{50CB4AD0-9CCC-425D-ABDB-95E873D56E0E}"/>
                </a:ext>
              </a:extLst>
            </p:cNvPr>
            <p:cNvGrpSpPr/>
            <p:nvPr/>
          </p:nvGrpSpPr>
          <p:grpSpPr>
            <a:xfrm rot="16200000">
              <a:off x="2543891" y="2493128"/>
              <a:ext cx="281502" cy="2154905"/>
              <a:chOff x="8186171" y="2291056"/>
              <a:chExt cx="281502" cy="2154905"/>
            </a:xfrm>
          </p:grpSpPr>
          <p:sp>
            <p:nvSpPr>
              <p:cNvPr id="90" name="Rechteck 89">
                <a:extLst>
                  <a:ext uri="{FF2B5EF4-FFF2-40B4-BE49-F238E27FC236}">
                    <a16:creationId xmlns:a16="http://schemas.microsoft.com/office/drawing/2014/main" id="{95C5C1C1-7965-4965-AA00-24E394DB571D}"/>
                  </a:ext>
                </a:extLst>
              </p:cNvPr>
              <p:cNvSpPr/>
              <p:nvPr/>
            </p:nvSpPr>
            <p:spPr>
              <a:xfrm>
                <a:off x="8209400" y="2316725"/>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91" name="Gerader Verbinder 90">
                <a:extLst>
                  <a:ext uri="{FF2B5EF4-FFF2-40B4-BE49-F238E27FC236}">
                    <a16:creationId xmlns:a16="http://schemas.microsoft.com/office/drawing/2014/main" id="{93471351-09A3-4FDD-9FD5-12F987817005}"/>
                  </a:ext>
                </a:extLst>
              </p:cNvPr>
              <p:cNvCxnSpPr>
                <a:cxnSpLocks/>
              </p:cNvCxnSpPr>
              <p:nvPr/>
            </p:nvCxnSpPr>
            <p:spPr>
              <a:xfrm>
                <a:off x="8209400" y="4231935"/>
                <a:ext cx="240948" cy="0"/>
              </a:xfrm>
              <a:prstGeom prst="line">
                <a:avLst/>
              </a:prstGeom>
            </p:spPr>
            <p:style>
              <a:lnRef idx="1">
                <a:schemeClr val="dk1"/>
              </a:lnRef>
              <a:fillRef idx="0">
                <a:schemeClr val="dk1"/>
              </a:fillRef>
              <a:effectRef idx="0">
                <a:schemeClr val="dk1"/>
              </a:effectRef>
              <a:fontRef idx="minor">
                <a:schemeClr val="tx1"/>
              </a:fontRef>
            </p:style>
          </p:cxnSp>
          <p:sp>
            <p:nvSpPr>
              <p:cNvPr id="92" name="Textfeld 91">
                <a:extLst>
                  <a:ext uri="{FF2B5EF4-FFF2-40B4-BE49-F238E27FC236}">
                    <a16:creationId xmlns:a16="http://schemas.microsoft.com/office/drawing/2014/main" id="{2EB2A6F9-5891-469C-9057-75A44FA05E89}"/>
                  </a:ext>
                </a:extLst>
              </p:cNvPr>
              <p:cNvSpPr txBox="1"/>
              <p:nvPr/>
            </p:nvSpPr>
            <p:spPr>
              <a:xfrm rot="5400000">
                <a:off x="8189858" y="2287369"/>
                <a:ext cx="269626" cy="276999"/>
              </a:xfrm>
              <a:prstGeom prst="rect">
                <a:avLst/>
              </a:prstGeom>
              <a:noFill/>
            </p:spPr>
            <p:txBody>
              <a:bodyPr wrap="none" rtlCol="0">
                <a:spAutoFit/>
              </a:bodyPr>
              <a:lstStyle/>
              <a:p>
                <a:pPr algn="ctr"/>
                <a:r>
                  <a:rPr lang="de-DE" sz="1200" dirty="0"/>
                  <a:t>1</a:t>
                </a:r>
                <a:endParaRPr lang="en-GB" sz="1200" dirty="0"/>
              </a:p>
            </p:txBody>
          </p:sp>
          <p:sp>
            <p:nvSpPr>
              <p:cNvPr id="93" name="Textfeld 92">
                <a:extLst>
                  <a:ext uri="{FF2B5EF4-FFF2-40B4-BE49-F238E27FC236}">
                    <a16:creationId xmlns:a16="http://schemas.microsoft.com/office/drawing/2014/main" id="{32FF2F6F-EBE1-4B0F-B562-0EF3D286585A}"/>
                  </a:ext>
                </a:extLst>
              </p:cNvPr>
              <p:cNvSpPr txBox="1"/>
              <p:nvPr/>
            </p:nvSpPr>
            <p:spPr>
              <a:xfrm rot="5400000">
                <a:off x="8194361" y="2487531"/>
                <a:ext cx="269626" cy="276999"/>
              </a:xfrm>
              <a:prstGeom prst="rect">
                <a:avLst/>
              </a:prstGeom>
              <a:noFill/>
            </p:spPr>
            <p:txBody>
              <a:bodyPr wrap="none" rtlCol="0">
                <a:spAutoFit/>
              </a:bodyPr>
              <a:lstStyle/>
              <a:p>
                <a:pPr algn="ctr"/>
                <a:r>
                  <a:rPr lang="de-DE" sz="1200" dirty="0"/>
                  <a:t>0</a:t>
                </a:r>
                <a:endParaRPr lang="en-GB" sz="1200" dirty="0"/>
              </a:p>
            </p:txBody>
          </p:sp>
          <p:cxnSp>
            <p:nvCxnSpPr>
              <p:cNvPr id="94" name="Gerader Verbinder 93">
                <a:extLst>
                  <a:ext uri="{FF2B5EF4-FFF2-40B4-BE49-F238E27FC236}">
                    <a16:creationId xmlns:a16="http://schemas.microsoft.com/office/drawing/2014/main" id="{4192F0BC-2E90-434F-AF74-E07CD8461713}"/>
                  </a:ext>
                </a:extLst>
              </p:cNvPr>
              <p:cNvCxnSpPr>
                <a:cxnSpLocks/>
              </p:cNvCxnSpPr>
              <p:nvPr/>
            </p:nvCxnSpPr>
            <p:spPr>
              <a:xfrm>
                <a:off x="8204121" y="2733003"/>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95" name="Gerader Verbinder 94">
                <a:extLst>
                  <a:ext uri="{FF2B5EF4-FFF2-40B4-BE49-F238E27FC236}">
                    <a16:creationId xmlns:a16="http://schemas.microsoft.com/office/drawing/2014/main" id="{1143FF72-FC26-4ECB-8CA7-17718BB6CB9A}"/>
                  </a:ext>
                </a:extLst>
              </p:cNvPr>
              <p:cNvCxnSpPr>
                <a:cxnSpLocks/>
              </p:cNvCxnSpPr>
              <p:nvPr/>
            </p:nvCxnSpPr>
            <p:spPr>
              <a:xfrm>
                <a:off x="8209400" y="2525238"/>
                <a:ext cx="240948" cy="0"/>
              </a:xfrm>
              <a:prstGeom prst="line">
                <a:avLst/>
              </a:prstGeom>
            </p:spPr>
            <p:style>
              <a:lnRef idx="1">
                <a:schemeClr val="dk1"/>
              </a:lnRef>
              <a:fillRef idx="0">
                <a:schemeClr val="dk1"/>
              </a:fillRef>
              <a:effectRef idx="0">
                <a:schemeClr val="dk1"/>
              </a:effectRef>
              <a:fontRef idx="minor">
                <a:schemeClr val="tx1"/>
              </a:fontRef>
            </p:style>
          </p:cxnSp>
        </p:grpSp>
        <p:sp>
          <p:nvSpPr>
            <p:cNvPr id="96" name="Textfeld 95">
              <a:extLst>
                <a:ext uri="{FF2B5EF4-FFF2-40B4-BE49-F238E27FC236}">
                  <a16:creationId xmlns:a16="http://schemas.microsoft.com/office/drawing/2014/main" id="{CF6EC3A1-06F7-41BF-8972-E8E65F743D5D}"/>
                </a:ext>
              </a:extLst>
            </p:cNvPr>
            <p:cNvSpPr txBox="1"/>
            <p:nvPr/>
          </p:nvSpPr>
          <p:spPr>
            <a:xfrm>
              <a:off x="1551672" y="3650394"/>
              <a:ext cx="467590" cy="276999"/>
            </a:xfrm>
            <a:prstGeom prst="rect">
              <a:avLst/>
            </a:prstGeom>
            <a:noFill/>
          </p:spPr>
          <p:txBody>
            <a:bodyPr wrap="square" rtlCol="0">
              <a:spAutoFit/>
            </a:bodyPr>
            <a:lstStyle/>
            <a:p>
              <a:r>
                <a:rPr lang="de-DE" sz="1200" dirty="0"/>
                <a:t>M1</a:t>
              </a:r>
              <a:endParaRPr lang="en-GB" sz="1200" dirty="0"/>
            </a:p>
          </p:txBody>
        </p:sp>
        <p:sp>
          <p:nvSpPr>
            <p:cNvPr id="97" name="Textfeld 96">
              <a:extLst>
                <a:ext uri="{FF2B5EF4-FFF2-40B4-BE49-F238E27FC236}">
                  <a16:creationId xmlns:a16="http://schemas.microsoft.com/office/drawing/2014/main" id="{27C8D250-913C-4B5E-A97A-E10D414FD079}"/>
                </a:ext>
              </a:extLst>
            </p:cNvPr>
            <p:cNvSpPr txBox="1"/>
            <p:nvPr/>
          </p:nvSpPr>
          <p:spPr>
            <a:xfrm>
              <a:off x="1790769" y="3654033"/>
              <a:ext cx="467590" cy="276999"/>
            </a:xfrm>
            <a:prstGeom prst="rect">
              <a:avLst/>
            </a:prstGeom>
            <a:noFill/>
          </p:spPr>
          <p:txBody>
            <a:bodyPr wrap="square" rtlCol="0">
              <a:spAutoFit/>
            </a:bodyPr>
            <a:lstStyle/>
            <a:p>
              <a:r>
                <a:rPr lang="de-DE" sz="1200" dirty="0"/>
                <a:t>M2</a:t>
              </a:r>
              <a:endParaRPr lang="en-GB" sz="1200" dirty="0"/>
            </a:p>
          </p:txBody>
        </p:sp>
        <p:sp>
          <p:nvSpPr>
            <p:cNvPr id="98" name="Textfeld 97">
              <a:extLst>
                <a:ext uri="{FF2B5EF4-FFF2-40B4-BE49-F238E27FC236}">
                  <a16:creationId xmlns:a16="http://schemas.microsoft.com/office/drawing/2014/main" id="{590569D5-CA5C-4115-BBE6-C9C7E0609729}"/>
                </a:ext>
              </a:extLst>
            </p:cNvPr>
            <p:cNvSpPr txBox="1"/>
            <p:nvPr/>
          </p:nvSpPr>
          <p:spPr>
            <a:xfrm>
              <a:off x="3470241" y="3650394"/>
              <a:ext cx="467590" cy="276999"/>
            </a:xfrm>
            <a:prstGeom prst="rect">
              <a:avLst/>
            </a:prstGeom>
            <a:noFill/>
          </p:spPr>
          <p:txBody>
            <a:bodyPr wrap="square" rtlCol="0">
              <a:spAutoFit/>
            </a:bodyPr>
            <a:lstStyle/>
            <a:p>
              <a:r>
                <a:rPr lang="de-DE" sz="1200" dirty="0"/>
                <a:t>M9</a:t>
              </a:r>
              <a:endParaRPr lang="en-GB" sz="1200" dirty="0"/>
            </a:p>
          </p:txBody>
        </p:sp>
        <p:sp>
          <p:nvSpPr>
            <p:cNvPr id="99" name="Textfeld 98">
              <a:extLst>
                <a:ext uri="{FF2B5EF4-FFF2-40B4-BE49-F238E27FC236}">
                  <a16:creationId xmlns:a16="http://schemas.microsoft.com/office/drawing/2014/main" id="{ECEA2886-B4FD-436D-83B4-3B7F19FD0274}"/>
                </a:ext>
              </a:extLst>
            </p:cNvPr>
            <p:cNvSpPr txBox="1"/>
            <p:nvPr/>
          </p:nvSpPr>
          <p:spPr>
            <a:xfrm>
              <a:off x="3506389" y="3429829"/>
              <a:ext cx="269626" cy="276999"/>
            </a:xfrm>
            <a:prstGeom prst="rect">
              <a:avLst/>
            </a:prstGeom>
            <a:noFill/>
          </p:spPr>
          <p:txBody>
            <a:bodyPr wrap="none" rtlCol="0">
              <a:spAutoFit/>
            </a:bodyPr>
            <a:lstStyle/>
            <a:p>
              <a:pPr algn="ctr"/>
              <a:r>
                <a:rPr lang="de-DE" sz="1200" dirty="0"/>
                <a:t>0</a:t>
              </a:r>
              <a:endParaRPr lang="en-GB" sz="1200" dirty="0"/>
            </a:p>
          </p:txBody>
        </p:sp>
        <p:sp>
          <p:nvSpPr>
            <p:cNvPr id="100" name="Textfeld 99">
              <a:extLst>
                <a:ext uri="{FF2B5EF4-FFF2-40B4-BE49-F238E27FC236}">
                  <a16:creationId xmlns:a16="http://schemas.microsoft.com/office/drawing/2014/main" id="{20149BCE-37B8-42DC-91B5-5669905F2721}"/>
                </a:ext>
              </a:extLst>
            </p:cNvPr>
            <p:cNvSpPr txBox="1"/>
            <p:nvPr/>
          </p:nvSpPr>
          <p:spPr>
            <a:xfrm rot="16200000">
              <a:off x="2539493" y="3507584"/>
              <a:ext cx="276998"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sp>
        <p:nvSpPr>
          <p:cNvPr id="101" name="Textfeld 100">
            <a:extLst>
              <a:ext uri="{FF2B5EF4-FFF2-40B4-BE49-F238E27FC236}">
                <a16:creationId xmlns:a16="http://schemas.microsoft.com/office/drawing/2014/main" id="{6921DC7F-DFC0-484C-9DDA-1A5328407651}"/>
              </a:ext>
            </a:extLst>
          </p:cNvPr>
          <p:cNvSpPr txBox="1"/>
          <p:nvPr/>
        </p:nvSpPr>
        <p:spPr>
          <a:xfrm>
            <a:off x="3223815" y="3931904"/>
            <a:ext cx="991894" cy="677108"/>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de-DE" sz="1000" dirty="0"/>
              <a:t> </a:t>
            </a:r>
            <a:br>
              <a:rPr lang="de-DE" dirty="0"/>
            </a:br>
            <a:r>
              <a:rPr lang="de-DE" dirty="0"/>
              <a:t>M_Conf</a:t>
            </a:r>
            <a:br>
              <a:rPr lang="de-DE" dirty="0"/>
            </a:br>
            <a:r>
              <a:rPr lang="de-DE" sz="1000" dirty="0"/>
              <a:t> </a:t>
            </a:r>
            <a:endParaRPr lang="en-GB" sz="1000" dirty="0"/>
          </a:p>
        </p:txBody>
      </p:sp>
      <p:grpSp>
        <p:nvGrpSpPr>
          <p:cNvPr id="102" name="Gruppieren 101">
            <a:extLst>
              <a:ext uri="{FF2B5EF4-FFF2-40B4-BE49-F238E27FC236}">
                <a16:creationId xmlns:a16="http://schemas.microsoft.com/office/drawing/2014/main" id="{B585C9E6-8A18-451B-B29C-6DDE72134698}"/>
              </a:ext>
            </a:extLst>
          </p:cNvPr>
          <p:cNvGrpSpPr/>
          <p:nvPr/>
        </p:nvGrpSpPr>
        <p:grpSpPr>
          <a:xfrm>
            <a:off x="141398" y="1631331"/>
            <a:ext cx="1698352" cy="1254736"/>
            <a:chOff x="5688814" y="284968"/>
            <a:chExt cx="1698352" cy="1254736"/>
          </a:xfrm>
        </p:grpSpPr>
        <p:sp>
          <p:nvSpPr>
            <p:cNvPr id="103" name="Ellipse 102">
              <a:extLst>
                <a:ext uri="{FF2B5EF4-FFF2-40B4-BE49-F238E27FC236}">
                  <a16:creationId xmlns:a16="http://schemas.microsoft.com/office/drawing/2014/main" id="{4E5CDDB5-8FAF-4356-A706-12D94628E4BD}"/>
                </a:ext>
              </a:extLst>
            </p:cNvPr>
            <p:cNvSpPr/>
            <p:nvPr/>
          </p:nvSpPr>
          <p:spPr>
            <a:xfrm>
              <a:off x="5688814" y="675704"/>
              <a:ext cx="1698352" cy="864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Textfeld 103">
              <a:extLst>
                <a:ext uri="{FF2B5EF4-FFF2-40B4-BE49-F238E27FC236}">
                  <a16:creationId xmlns:a16="http://schemas.microsoft.com/office/drawing/2014/main" id="{71EB9C69-9BBE-4F0B-9261-730B292FABB5}"/>
                </a:ext>
              </a:extLst>
            </p:cNvPr>
            <p:cNvSpPr txBox="1"/>
            <p:nvPr/>
          </p:nvSpPr>
          <p:spPr>
            <a:xfrm>
              <a:off x="5870234" y="946567"/>
              <a:ext cx="1358364" cy="276999"/>
            </a:xfrm>
            <a:prstGeom prst="rect">
              <a:avLst/>
            </a:prstGeom>
            <a:noFill/>
            <a:ln w="12700"/>
          </p:spPr>
          <p:style>
            <a:lnRef idx="2">
              <a:schemeClr val="dk1"/>
            </a:lnRef>
            <a:fillRef idx="1">
              <a:schemeClr val="lt1"/>
            </a:fillRef>
            <a:effectRef idx="0">
              <a:schemeClr val="dk1"/>
            </a:effectRef>
            <a:fontRef idx="minor">
              <a:schemeClr val="dk1"/>
            </a:fontRef>
          </p:style>
          <p:txBody>
            <a:bodyPr wrap="square" rtlCol="0">
              <a:spAutoFit/>
            </a:bodyPr>
            <a:lstStyle/>
            <a:p>
              <a:r>
                <a:rPr lang="de-DE" sz="1200" dirty="0"/>
                <a:t>new patient data</a:t>
              </a:r>
              <a:endParaRPr lang="en-GB" sz="1200" dirty="0"/>
            </a:p>
          </p:txBody>
        </p:sp>
        <p:sp>
          <p:nvSpPr>
            <p:cNvPr id="105" name="Textfeld 104">
              <a:extLst>
                <a:ext uri="{FF2B5EF4-FFF2-40B4-BE49-F238E27FC236}">
                  <a16:creationId xmlns:a16="http://schemas.microsoft.com/office/drawing/2014/main" id="{B05A4F48-324B-4F36-989C-96EDDB2154B0}"/>
                </a:ext>
              </a:extLst>
            </p:cNvPr>
            <p:cNvSpPr txBox="1"/>
            <p:nvPr/>
          </p:nvSpPr>
          <p:spPr>
            <a:xfrm>
              <a:off x="6191846" y="284968"/>
              <a:ext cx="692287" cy="369332"/>
            </a:xfrm>
            <a:prstGeom prst="rect">
              <a:avLst/>
            </a:prstGeom>
            <a:noFill/>
          </p:spPr>
          <p:txBody>
            <a:bodyPr wrap="square" rtlCol="0">
              <a:spAutoFit/>
            </a:bodyPr>
            <a:lstStyle/>
            <a:p>
              <a:r>
                <a:rPr lang="de-DE" dirty="0"/>
                <a:t>Input</a:t>
              </a:r>
              <a:endParaRPr lang="en-GB" dirty="0"/>
            </a:p>
          </p:txBody>
        </p:sp>
      </p:grpSp>
      <p:sp>
        <p:nvSpPr>
          <p:cNvPr id="137" name="Textfeld 136">
            <a:extLst>
              <a:ext uri="{FF2B5EF4-FFF2-40B4-BE49-F238E27FC236}">
                <a16:creationId xmlns:a16="http://schemas.microsoft.com/office/drawing/2014/main" id="{1246699C-2ED6-4371-A521-B8A49D4EE089}"/>
              </a:ext>
            </a:extLst>
          </p:cNvPr>
          <p:cNvSpPr txBox="1"/>
          <p:nvPr/>
        </p:nvSpPr>
        <p:spPr>
          <a:xfrm>
            <a:off x="1377428" y="3673193"/>
            <a:ext cx="1193246" cy="276999"/>
          </a:xfrm>
          <a:prstGeom prst="rect">
            <a:avLst/>
          </a:prstGeom>
          <a:noFill/>
        </p:spPr>
        <p:txBody>
          <a:bodyPr wrap="square" rtlCol="0">
            <a:spAutoFit/>
          </a:bodyPr>
          <a:lstStyle/>
          <a:p>
            <a:pPr algn="ctr"/>
            <a:r>
              <a:rPr lang="de-DE" sz="1200" dirty="0"/>
              <a:t>predict TLF</a:t>
            </a:r>
            <a:endParaRPr lang="en-GB" sz="1200" dirty="0"/>
          </a:p>
        </p:txBody>
      </p:sp>
      <p:cxnSp>
        <p:nvCxnSpPr>
          <p:cNvPr id="148" name="Verbinder: gewinkelt 147">
            <a:extLst>
              <a:ext uri="{FF2B5EF4-FFF2-40B4-BE49-F238E27FC236}">
                <a16:creationId xmlns:a16="http://schemas.microsoft.com/office/drawing/2014/main" id="{21C4D09F-D89C-4546-8FA1-6832FE45BDDE}"/>
              </a:ext>
            </a:extLst>
          </p:cNvPr>
          <p:cNvCxnSpPr>
            <a:cxnSpLocks/>
          </p:cNvCxnSpPr>
          <p:nvPr/>
        </p:nvCxnSpPr>
        <p:spPr>
          <a:xfrm flipV="1">
            <a:off x="1542437" y="2963629"/>
            <a:ext cx="800419" cy="746576"/>
          </a:xfrm>
          <a:prstGeom prst="bentConnector3">
            <a:avLst>
              <a:gd name="adj1" fmla="val 57997"/>
            </a:avLst>
          </a:prstGeom>
          <a:ln w="12700">
            <a:tailEnd type="triangle"/>
          </a:ln>
        </p:spPr>
        <p:style>
          <a:lnRef idx="1">
            <a:schemeClr val="dk1"/>
          </a:lnRef>
          <a:fillRef idx="0">
            <a:schemeClr val="dk1"/>
          </a:fillRef>
          <a:effectRef idx="0">
            <a:schemeClr val="dk1"/>
          </a:effectRef>
          <a:fontRef idx="minor">
            <a:schemeClr val="tx1"/>
          </a:fontRef>
        </p:style>
      </p:cxnSp>
      <p:cxnSp>
        <p:nvCxnSpPr>
          <p:cNvPr id="152" name="Verbinder: gewinkelt 151">
            <a:extLst>
              <a:ext uri="{FF2B5EF4-FFF2-40B4-BE49-F238E27FC236}">
                <a16:creationId xmlns:a16="http://schemas.microsoft.com/office/drawing/2014/main" id="{CD6DB383-15D0-40C7-92E6-3FEAEBD27FC6}"/>
              </a:ext>
            </a:extLst>
          </p:cNvPr>
          <p:cNvCxnSpPr>
            <a:cxnSpLocks/>
            <a:stCxn id="103" idx="6"/>
          </p:cNvCxnSpPr>
          <p:nvPr/>
        </p:nvCxnSpPr>
        <p:spPr>
          <a:xfrm>
            <a:off x="1839750" y="2454067"/>
            <a:ext cx="517329" cy="509562"/>
          </a:xfrm>
          <a:prstGeom prst="bentConnector3">
            <a:avLst>
              <a:gd name="adj1" fmla="val 34092"/>
            </a:avLst>
          </a:prstGeom>
          <a:ln w="12700">
            <a:tailEnd type="triangle"/>
          </a:ln>
        </p:spPr>
        <p:style>
          <a:lnRef idx="1">
            <a:schemeClr val="dk1"/>
          </a:lnRef>
          <a:fillRef idx="0">
            <a:schemeClr val="dk1"/>
          </a:fillRef>
          <a:effectRef idx="0">
            <a:schemeClr val="dk1"/>
          </a:effectRef>
          <a:fontRef idx="minor">
            <a:schemeClr val="tx1"/>
          </a:fontRef>
        </p:style>
      </p:cxnSp>
      <p:cxnSp>
        <p:nvCxnSpPr>
          <p:cNvPr id="163" name="Verbinder: gewinkelt 162">
            <a:extLst>
              <a:ext uri="{FF2B5EF4-FFF2-40B4-BE49-F238E27FC236}">
                <a16:creationId xmlns:a16="http://schemas.microsoft.com/office/drawing/2014/main" id="{5A8456D9-0EA4-4C77-8D9A-46887FD0886A}"/>
              </a:ext>
            </a:extLst>
          </p:cNvPr>
          <p:cNvCxnSpPr>
            <a:cxnSpLocks/>
            <a:endCxn id="55" idx="2"/>
          </p:cNvCxnSpPr>
          <p:nvPr/>
        </p:nvCxnSpPr>
        <p:spPr>
          <a:xfrm flipV="1">
            <a:off x="4233466" y="3586090"/>
            <a:ext cx="844411" cy="68437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81" name="Gerade Verbindung mit Pfeil 180">
            <a:extLst>
              <a:ext uri="{FF2B5EF4-FFF2-40B4-BE49-F238E27FC236}">
                <a16:creationId xmlns:a16="http://schemas.microsoft.com/office/drawing/2014/main" id="{FB7B1832-4C6E-4605-AA4B-DFB794237F3E}"/>
              </a:ext>
            </a:extLst>
          </p:cNvPr>
          <p:cNvCxnSpPr>
            <a:cxnSpLocks/>
            <a:stCxn id="55" idx="6"/>
            <a:endCxn id="66" idx="1"/>
          </p:cNvCxnSpPr>
          <p:nvPr/>
        </p:nvCxnSpPr>
        <p:spPr>
          <a:xfrm>
            <a:off x="6117414" y="3586090"/>
            <a:ext cx="316810" cy="1266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9" name="Gerade Verbindung mit Pfeil 188">
            <a:extLst>
              <a:ext uri="{FF2B5EF4-FFF2-40B4-BE49-F238E27FC236}">
                <a16:creationId xmlns:a16="http://schemas.microsoft.com/office/drawing/2014/main" id="{EA0B4CC9-C45D-4C97-9A4C-540749467A5C}"/>
              </a:ext>
            </a:extLst>
          </p:cNvPr>
          <p:cNvCxnSpPr>
            <a:cxnSpLocks/>
            <a:endCxn id="58" idx="4"/>
          </p:cNvCxnSpPr>
          <p:nvPr/>
        </p:nvCxnSpPr>
        <p:spPr>
          <a:xfrm flipV="1">
            <a:off x="3449522" y="2532320"/>
            <a:ext cx="0" cy="26085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98" name="Verbinder: gewinkelt 197">
            <a:extLst>
              <a:ext uri="{FF2B5EF4-FFF2-40B4-BE49-F238E27FC236}">
                <a16:creationId xmlns:a16="http://schemas.microsoft.com/office/drawing/2014/main" id="{9949D0B0-57FE-4F8D-84FB-D2A34C2FF19A}"/>
              </a:ext>
            </a:extLst>
          </p:cNvPr>
          <p:cNvCxnSpPr>
            <a:cxnSpLocks/>
            <a:stCxn id="58" idx="6"/>
            <a:endCxn id="66" idx="0"/>
          </p:cNvCxnSpPr>
          <p:nvPr/>
        </p:nvCxnSpPr>
        <p:spPr>
          <a:xfrm>
            <a:off x="3969290" y="2202305"/>
            <a:ext cx="2914934" cy="946454"/>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grpSp>
        <p:nvGrpSpPr>
          <p:cNvPr id="57" name="Gruppieren 56">
            <a:extLst>
              <a:ext uri="{FF2B5EF4-FFF2-40B4-BE49-F238E27FC236}">
                <a16:creationId xmlns:a16="http://schemas.microsoft.com/office/drawing/2014/main" id="{2306000D-7832-4ED0-AD1E-1056B2A466D1}"/>
              </a:ext>
            </a:extLst>
          </p:cNvPr>
          <p:cNvGrpSpPr/>
          <p:nvPr/>
        </p:nvGrpSpPr>
        <p:grpSpPr>
          <a:xfrm>
            <a:off x="2929753" y="1872289"/>
            <a:ext cx="1039537" cy="660031"/>
            <a:chOff x="5007957" y="758000"/>
            <a:chExt cx="1646994" cy="712841"/>
          </a:xfrm>
        </p:grpSpPr>
        <p:sp>
          <p:nvSpPr>
            <p:cNvPr id="58" name="Ellipse 57">
              <a:extLst>
                <a:ext uri="{FF2B5EF4-FFF2-40B4-BE49-F238E27FC236}">
                  <a16:creationId xmlns:a16="http://schemas.microsoft.com/office/drawing/2014/main" id="{9381C8F9-5ECB-41FB-9CBC-8AF3974758BF}"/>
                </a:ext>
              </a:extLst>
            </p:cNvPr>
            <p:cNvSpPr/>
            <p:nvPr/>
          </p:nvSpPr>
          <p:spPr>
            <a:xfrm>
              <a:off x="5007957" y="758000"/>
              <a:ext cx="1646994" cy="712841"/>
            </a:xfrm>
            <a:prstGeom prst="ellipse">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Textfeld 58">
              <a:extLst>
                <a:ext uri="{FF2B5EF4-FFF2-40B4-BE49-F238E27FC236}">
                  <a16:creationId xmlns:a16="http://schemas.microsoft.com/office/drawing/2014/main" id="{E1E639A0-BB82-460D-9C5F-B655318D34D4}"/>
                </a:ext>
              </a:extLst>
            </p:cNvPr>
            <p:cNvSpPr txBox="1"/>
            <p:nvPr/>
          </p:nvSpPr>
          <p:spPr>
            <a:xfrm>
              <a:off x="5328307" y="934945"/>
              <a:ext cx="1006294" cy="307777"/>
            </a:xfrm>
            <a:prstGeom prst="rect">
              <a:avLst/>
            </a:prstGeom>
            <a:noFill/>
            <a:ln w="952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Y‘</a:t>
              </a:r>
              <a:r>
                <a:rPr lang="de-DE" sz="1400" baseline="-25000" dirty="0"/>
                <a:t>TLF</a:t>
              </a:r>
              <a:endParaRPr lang="en-GB" sz="1400" dirty="0"/>
            </a:p>
          </p:txBody>
        </p:sp>
      </p:grpSp>
      <p:cxnSp>
        <p:nvCxnSpPr>
          <p:cNvPr id="38" name="Verbinder: gewinkelt 37">
            <a:extLst>
              <a:ext uri="{FF2B5EF4-FFF2-40B4-BE49-F238E27FC236}">
                <a16:creationId xmlns:a16="http://schemas.microsoft.com/office/drawing/2014/main" id="{816AAA82-0AE8-4F6B-936A-07E179A433E5}"/>
              </a:ext>
            </a:extLst>
          </p:cNvPr>
          <p:cNvCxnSpPr>
            <a:cxnSpLocks/>
          </p:cNvCxnSpPr>
          <p:nvPr/>
        </p:nvCxnSpPr>
        <p:spPr>
          <a:xfrm rot="16200000" flipH="1">
            <a:off x="4269898" y="3210997"/>
            <a:ext cx="651913" cy="117301"/>
          </a:xfrm>
          <a:prstGeom prst="bentConnector3">
            <a:avLst>
              <a:gd name="adj1" fmla="val 908"/>
            </a:avLst>
          </a:prstGeom>
        </p:spPr>
        <p:style>
          <a:lnRef idx="1">
            <a:schemeClr val="dk1"/>
          </a:lnRef>
          <a:fillRef idx="0">
            <a:schemeClr val="dk1"/>
          </a:fillRef>
          <a:effectRef idx="0">
            <a:schemeClr val="dk1"/>
          </a:effectRef>
          <a:fontRef idx="minor">
            <a:schemeClr val="tx1"/>
          </a:fontRef>
        </p:style>
      </p:cxnSp>
      <p:sp>
        <p:nvSpPr>
          <p:cNvPr id="66" name="Rechteck 65">
            <a:extLst>
              <a:ext uri="{FF2B5EF4-FFF2-40B4-BE49-F238E27FC236}">
                <a16:creationId xmlns:a16="http://schemas.microsoft.com/office/drawing/2014/main" id="{9E5D84AC-1FD9-447A-A3E6-CFA9353583F2}"/>
              </a:ext>
            </a:extLst>
          </p:cNvPr>
          <p:cNvSpPr/>
          <p:nvPr/>
        </p:nvSpPr>
        <p:spPr>
          <a:xfrm>
            <a:off x="6434224" y="3148759"/>
            <a:ext cx="900000" cy="9000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70" name="Gerader Verbinder 69">
            <a:extLst>
              <a:ext uri="{FF2B5EF4-FFF2-40B4-BE49-F238E27FC236}">
                <a16:creationId xmlns:a16="http://schemas.microsoft.com/office/drawing/2014/main" id="{B65AD4CD-06EE-4D1E-8041-DCE9DDBE4F87}"/>
              </a:ext>
            </a:extLst>
          </p:cNvPr>
          <p:cNvCxnSpPr>
            <a:stCxn id="66" idx="0"/>
            <a:endCxn id="66" idx="2"/>
          </p:cNvCxnSpPr>
          <p:nvPr/>
        </p:nvCxnSpPr>
        <p:spPr>
          <a:xfrm>
            <a:off x="6884224" y="3148759"/>
            <a:ext cx="0" cy="900000"/>
          </a:xfrm>
          <a:prstGeom prst="line">
            <a:avLst/>
          </a:prstGeom>
        </p:spPr>
        <p:style>
          <a:lnRef idx="1">
            <a:schemeClr val="dk1"/>
          </a:lnRef>
          <a:fillRef idx="0">
            <a:schemeClr val="dk1"/>
          </a:fillRef>
          <a:effectRef idx="0">
            <a:schemeClr val="dk1"/>
          </a:effectRef>
          <a:fontRef idx="minor">
            <a:schemeClr val="tx1"/>
          </a:fontRef>
        </p:style>
      </p:cxnSp>
      <p:cxnSp>
        <p:nvCxnSpPr>
          <p:cNvPr id="106" name="Gerader Verbinder 105">
            <a:extLst>
              <a:ext uri="{FF2B5EF4-FFF2-40B4-BE49-F238E27FC236}">
                <a16:creationId xmlns:a16="http://schemas.microsoft.com/office/drawing/2014/main" id="{B6E07205-29AE-4E87-99CC-FFBA69B50185}"/>
              </a:ext>
            </a:extLst>
          </p:cNvPr>
          <p:cNvCxnSpPr>
            <a:cxnSpLocks/>
            <a:stCxn id="66" idx="1"/>
            <a:endCxn id="66" idx="3"/>
          </p:cNvCxnSpPr>
          <p:nvPr/>
        </p:nvCxnSpPr>
        <p:spPr>
          <a:xfrm>
            <a:off x="6434224" y="3598759"/>
            <a:ext cx="900000" cy="0"/>
          </a:xfrm>
          <a:prstGeom prst="line">
            <a:avLst/>
          </a:prstGeom>
        </p:spPr>
        <p:style>
          <a:lnRef idx="1">
            <a:schemeClr val="dk1"/>
          </a:lnRef>
          <a:fillRef idx="0">
            <a:schemeClr val="dk1"/>
          </a:fillRef>
          <a:effectRef idx="0">
            <a:schemeClr val="dk1"/>
          </a:effectRef>
          <a:fontRef idx="minor">
            <a:schemeClr val="tx1"/>
          </a:fontRef>
        </p:style>
      </p:cxnSp>
      <p:sp>
        <p:nvSpPr>
          <p:cNvPr id="74" name="Textfeld 73">
            <a:extLst>
              <a:ext uri="{FF2B5EF4-FFF2-40B4-BE49-F238E27FC236}">
                <a16:creationId xmlns:a16="http://schemas.microsoft.com/office/drawing/2014/main" id="{F2C4EAFA-475E-444D-97F5-8512F11CA8B1}"/>
              </a:ext>
            </a:extLst>
          </p:cNvPr>
          <p:cNvSpPr txBox="1"/>
          <p:nvPr/>
        </p:nvSpPr>
        <p:spPr>
          <a:xfrm>
            <a:off x="6455773" y="3236946"/>
            <a:ext cx="484631" cy="307777"/>
          </a:xfrm>
          <a:prstGeom prst="rect">
            <a:avLst/>
          </a:prstGeom>
          <a:noFill/>
        </p:spPr>
        <p:txBody>
          <a:bodyPr wrap="square" rtlCol="0">
            <a:spAutoFit/>
          </a:bodyPr>
          <a:lstStyle/>
          <a:p>
            <a:r>
              <a:rPr lang="de-DE" sz="1400" dirty="0"/>
              <a:t>Q1</a:t>
            </a:r>
            <a:endParaRPr lang="en-GB" sz="1400" dirty="0"/>
          </a:p>
        </p:txBody>
      </p:sp>
      <p:sp>
        <p:nvSpPr>
          <p:cNvPr id="107" name="Textfeld 106">
            <a:extLst>
              <a:ext uri="{FF2B5EF4-FFF2-40B4-BE49-F238E27FC236}">
                <a16:creationId xmlns:a16="http://schemas.microsoft.com/office/drawing/2014/main" id="{0D87018E-B307-4F22-8D8F-F673957381F2}"/>
              </a:ext>
            </a:extLst>
          </p:cNvPr>
          <p:cNvSpPr txBox="1"/>
          <p:nvPr/>
        </p:nvSpPr>
        <p:spPr>
          <a:xfrm>
            <a:off x="6909014" y="3236946"/>
            <a:ext cx="484631" cy="307777"/>
          </a:xfrm>
          <a:prstGeom prst="rect">
            <a:avLst/>
          </a:prstGeom>
          <a:noFill/>
        </p:spPr>
        <p:txBody>
          <a:bodyPr wrap="square" rtlCol="0">
            <a:spAutoFit/>
          </a:bodyPr>
          <a:lstStyle/>
          <a:p>
            <a:r>
              <a:rPr lang="de-DE" sz="1400" dirty="0"/>
              <a:t>Q2</a:t>
            </a:r>
            <a:endParaRPr lang="en-GB" sz="1400" dirty="0"/>
          </a:p>
        </p:txBody>
      </p:sp>
      <p:sp>
        <p:nvSpPr>
          <p:cNvPr id="108" name="Textfeld 107">
            <a:extLst>
              <a:ext uri="{FF2B5EF4-FFF2-40B4-BE49-F238E27FC236}">
                <a16:creationId xmlns:a16="http://schemas.microsoft.com/office/drawing/2014/main" id="{B4BCA4D2-D977-416B-B783-A041F8156C3C}"/>
              </a:ext>
            </a:extLst>
          </p:cNvPr>
          <p:cNvSpPr txBox="1"/>
          <p:nvPr/>
        </p:nvSpPr>
        <p:spPr>
          <a:xfrm>
            <a:off x="6455772" y="3646595"/>
            <a:ext cx="484631" cy="307777"/>
          </a:xfrm>
          <a:prstGeom prst="rect">
            <a:avLst/>
          </a:prstGeom>
          <a:noFill/>
        </p:spPr>
        <p:txBody>
          <a:bodyPr wrap="square" rtlCol="0">
            <a:spAutoFit/>
          </a:bodyPr>
          <a:lstStyle/>
          <a:p>
            <a:r>
              <a:rPr lang="de-DE" sz="1400" dirty="0"/>
              <a:t>Q3</a:t>
            </a:r>
            <a:endParaRPr lang="en-GB" sz="1400" dirty="0"/>
          </a:p>
        </p:txBody>
      </p:sp>
      <p:sp>
        <p:nvSpPr>
          <p:cNvPr id="109" name="Textfeld 108">
            <a:extLst>
              <a:ext uri="{FF2B5EF4-FFF2-40B4-BE49-F238E27FC236}">
                <a16:creationId xmlns:a16="http://schemas.microsoft.com/office/drawing/2014/main" id="{F5A027D3-65F9-441A-A4B9-C6EF12E2110D}"/>
              </a:ext>
            </a:extLst>
          </p:cNvPr>
          <p:cNvSpPr txBox="1"/>
          <p:nvPr/>
        </p:nvSpPr>
        <p:spPr>
          <a:xfrm>
            <a:off x="6904142" y="3655738"/>
            <a:ext cx="484631" cy="307777"/>
          </a:xfrm>
          <a:prstGeom prst="rect">
            <a:avLst/>
          </a:prstGeom>
          <a:noFill/>
        </p:spPr>
        <p:txBody>
          <a:bodyPr wrap="square" rtlCol="0">
            <a:spAutoFit/>
          </a:bodyPr>
          <a:lstStyle/>
          <a:p>
            <a:r>
              <a:rPr lang="de-DE" sz="1400" dirty="0"/>
              <a:t>Q4</a:t>
            </a:r>
            <a:endParaRPr lang="en-GB" sz="1400" dirty="0"/>
          </a:p>
        </p:txBody>
      </p:sp>
      <p:sp>
        <p:nvSpPr>
          <p:cNvPr id="46" name="Textfeld 45">
            <a:extLst>
              <a:ext uri="{FF2B5EF4-FFF2-40B4-BE49-F238E27FC236}">
                <a16:creationId xmlns:a16="http://schemas.microsoft.com/office/drawing/2014/main" id="{56801FD6-9412-4750-897C-5D90E6578EBE}"/>
              </a:ext>
            </a:extLst>
          </p:cNvPr>
          <p:cNvSpPr txBox="1"/>
          <p:nvPr/>
        </p:nvSpPr>
        <p:spPr>
          <a:xfrm>
            <a:off x="6133447" y="4057902"/>
            <a:ext cx="1501553" cy="276999"/>
          </a:xfrm>
          <a:prstGeom prst="rect">
            <a:avLst/>
          </a:prstGeom>
          <a:noFill/>
          <a:ln w="12700">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DE" sz="1200" dirty="0"/>
              <a:t>Exclusion Matrix </a:t>
            </a:r>
            <a:r>
              <a:rPr lang="de-DE" sz="1200" b="1" dirty="0"/>
              <a:t>Q</a:t>
            </a:r>
            <a:endParaRPr lang="en-GB" sz="1200" b="1" dirty="0"/>
          </a:p>
        </p:txBody>
      </p:sp>
    </p:spTree>
    <p:extLst>
      <p:ext uri="{BB962C8B-B14F-4D97-AF65-F5344CB8AC3E}">
        <p14:creationId xmlns:p14="http://schemas.microsoft.com/office/powerpoint/2010/main" val="2542340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EC5F35-6FE5-4B8E-AA44-21515C97AB49}"/>
              </a:ext>
            </a:extLst>
          </p:cNvPr>
          <p:cNvSpPr>
            <a:spLocks noGrp="1"/>
          </p:cNvSpPr>
          <p:nvPr>
            <p:ph type="title"/>
          </p:nvPr>
        </p:nvSpPr>
        <p:spPr/>
        <p:txBody>
          <a:bodyPr/>
          <a:lstStyle/>
          <a:p>
            <a:r>
              <a:rPr lang="de-DE" dirty="0" err="1"/>
              <a:t>Results</a:t>
            </a:r>
            <a:r>
              <a:rPr lang="de-DE" dirty="0"/>
              <a:t> (</a:t>
            </a:r>
            <a:r>
              <a:rPr lang="de-DE" dirty="0" err="1"/>
              <a:t>Visualization</a:t>
            </a:r>
            <a:r>
              <a:rPr lang="de-DE" dirty="0"/>
              <a:t>)</a:t>
            </a:r>
            <a:endParaRPr lang="en-GB" dirty="0"/>
          </a:p>
        </p:txBody>
      </p:sp>
      <p:sp>
        <p:nvSpPr>
          <p:cNvPr id="3" name="Foliennummernplatzhalter 2">
            <a:extLst>
              <a:ext uri="{FF2B5EF4-FFF2-40B4-BE49-F238E27FC236}">
                <a16:creationId xmlns:a16="http://schemas.microsoft.com/office/drawing/2014/main" id="{344CC3F9-70AB-4CC8-908A-81D4ED20B285}"/>
              </a:ext>
            </a:extLst>
          </p:cNvPr>
          <p:cNvSpPr>
            <a:spLocks noGrp="1"/>
          </p:cNvSpPr>
          <p:nvPr>
            <p:ph type="sldNum" sz="quarter" idx="12"/>
          </p:nvPr>
        </p:nvSpPr>
        <p:spPr/>
        <p:txBody>
          <a:bodyPr/>
          <a:lstStyle/>
          <a:p>
            <a:fld id="{1744B4DD-8F10-491C-BFC2-D4DC64F16D79}" type="slidenum">
              <a:rPr lang="de-DE" smtClean="0"/>
              <a:pPr/>
              <a:t>15</a:t>
            </a:fld>
            <a:r>
              <a:rPr lang="de-DE" dirty="0">
                <a:ea typeface="Verdana"/>
                <a:cs typeface="Verdana"/>
              </a:rPr>
              <a:t>│</a:t>
            </a:r>
            <a:endParaRPr lang="de-DE" dirty="0"/>
          </a:p>
        </p:txBody>
      </p:sp>
      <p:pic>
        <p:nvPicPr>
          <p:cNvPr id="4" name="Grafik 3">
            <a:extLst>
              <a:ext uri="{FF2B5EF4-FFF2-40B4-BE49-F238E27FC236}">
                <a16:creationId xmlns:a16="http://schemas.microsoft.com/office/drawing/2014/main" id="{AEDDA1A2-2F37-4706-B508-4138618C9419}"/>
              </a:ext>
            </a:extLst>
          </p:cNvPr>
          <p:cNvPicPr>
            <a:picLocks noChangeAspect="1"/>
          </p:cNvPicPr>
          <p:nvPr/>
        </p:nvPicPr>
        <p:blipFill>
          <a:blip r:embed="rId3"/>
          <a:srcRect/>
          <a:stretch/>
        </p:blipFill>
        <p:spPr>
          <a:xfrm>
            <a:off x="-45264" y="1892175"/>
            <a:ext cx="4687700" cy="3515775"/>
          </a:xfrm>
          <a:prstGeom prst="rect">
            <a:avLst/>
          </a:prstGeom>
        </p:spPr>
      </p:pic>
      <p:pic>
        <p:nvPicPr>
          <p:cNvPr id="5" name="Grafik 4">
            <a:extLst>
              <a:ext uri="{FF2B5EF4-FFF2-40B4-BE49-F238E27FC236}">
                <a16:creationId xmlns:a16="http://schemas.microsoft.com/office/drawing/2014/main" id="{52889DB0-48E3-4F05-856A-276007C06071}"/>
              </a:ext>
            </a:extLst>
          </p:cNvPr>
          <p:cNvPicPr>
            <a:picLocks noChangeAspect="1"/>
          </p:cNvPicPr>
          <p:nvPr/>
        </p:nvPicPr>
        <p:blipFill>
          <a:blip r:embed="rId4"/>
          <a:srcRect/>
          <a:stretch/>
        </p:blipFill>
        <p:spPr>
          <a:xfrm>
            <a:off x="4276852" y="1895947"/>
            <a:ext cx="4653157" cy="3489867"/>
          </a:xfrm>
          <a:prstGeom prst="rect">
            <a:avLst/>
          </a:prstGeom>
        </p:spPr>
      </p:pic>
    </p:spTree>
    <p:extLst>
      <p:ext uri="{BB962C8B-B14F-4D97-AF65-F5344CB8AC3E}">
        <p14:creationId xmlns:p14="http://schemas.microsoft.com/office/powerpoint/2010/main" val="1476073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a:t>Background - Motivation</a:t>
            </a:r>
          </a:p>
        </p:txBody>
      </p:sp>
      <p:sp>
        <p:nvSpPr>
          <p:cNvPr id="3" name="Foliennummernplatzhalter 2"/>
          <p:cNvSpPr>
            <a:spLocks noGrp="1"/>
          </p:cNvSpPr>
          <p:nvPr>
            <p:ph type="sldNum" sz="quarter" idx="12"/>
          </p:nvPr>
        </p:nvSpPr>
        <p:spPr/>
        <p:txBody>
          <a:bodyPr/>
          <a:lstStyle/>
          <a:p>
            <a:fld id="{1744B4DD-8F10-491C-BFC2-D4DC64F16D79}" type="slidenum">
              <a:rPr lang="de-DE" smtClean="0"/>
              <a:pPr/>
              <a:t>2</a:t>
            </a:fld>
            <a:r>
              <a:rPr lang="de-DE"/>
              <a:t>│</a:t>
            </a:r>
            <a:endParaRPr lang="de-DE" dirty="0"/>
          </a:p>
        </p:txBody>
      </p:sp>
      <p:pic>
        <p:nvPicPr>
          <p:cNvPr id="4" name="Picture 8">
            <a:extLst>
              <a:ext uri="{FF2B5EF4-FFF2-40B4-BE49-F238E27FC236}">
                <a16:creationId xmlns:a16="http://schemas.microsoft.com/office/drawing/2014/main" id="{2B3FE8D7-507D-47EF-B6F7-DC159B931A04}"/>
              </a:ext>
            </a:extLst>
          </p:cNvPr>
          <p:cNvPicPr>
            <a:picLocks noChangeAspect="1" noChangeArrowheads="1"/>
          </p:cNvPicPr>
          <p:nvPr/>
        </p:nvPicPr>
        <p:blipFill>
          <a:blip r:embed="rId3"/>
          <a:srcRect/>
          <a:stretch/>
        </p:blipFill>
        <p:spPr bwMode="auto">
          <a:xfrm>
            <a:off x="250825" y="1114704"/>
            <a:ext cx="2745148" cy="2602121"/>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B1D77F8B-630A-42B4-B343-053B3C906D4C}"/>
              </a:ext>
            </a:extLst>
          </p:cNvPr>
          <p:cNvSpPr txBox="1"/>
          <p:nvPr/>
        </p:nvSpPr>
        <p:spPr>
          <a:xfrm>
            <a:off x="3109857" y="1101725"/>
            <a:ext cx="4957589" cy="1846659"/>
          </a:xfrm>
          <a:prstGeom prst="rect">
            <a:avLst/>
          </a:prstGeom>
          <a:noFill/>
        </p:spPr>
        <p:txBody>
          <a:bodyPr wrap="square" rtlCol="0">
            <a:spAutoFit/>
          </a:bodyPr>
          <a:lstStyle/>
          <a:p>
            <a:r>
              <a:rPr lang="de-DE" sz="1600" b="1" u="sng" dirty="0" err="1"/>
              <a:t>Risks</a:t>
            </a:r>
            <a:r>
              <a:rPr lang="de-DE" sz="1600" b="1" u="sng" dirty="0"/>
              <a:t> of </a:t>
            </a:r>
            <a:r>
              <a:rPr lang="de-DE" sz="1600" b="1" u="sng" dirty="0" err="1"/>
              <a:t>stent</a:t>
            </a:r>
            <a:r>
              <a:rPr lang="de-DE" sz="1600" b="1" u="sng" dirty="0"/>
              <a:t> </a:t>
            </a:r>
            <a:r>
              <a:rPr lang="de-DE" sz="1600" b="1" u="sng" dirty="0" err="1"/>
              <a:t>implantation</a:t>
            </a:r>
            <a:r>
              <a:rPr lang="de-DE" sz="1600" b="1" u="sng" dirty="0"/>
              <a:t>:</a:t>
            </a:r>
          </a:p>
          <a:p>
            <a:pPr marL="285750" indent="-285750">
              <a:buFont typeface="Arial" panose="020B0604020202020204" pitchFamily="34" charset="0"/>
              <a:buChar char="•"/>
            </a:pPr>
            <a:r>
              <a:rPr lang="de-DE" sz="1600" dirty="0"/>
              <a:t>Stent </a:t>
            </a:r>
            <a:r>
              <a:rPr lang="de-DE" sz="1600" dirty="0" err="1"/>
              <a:t>thrombosis</a:t>
            </a:r>
            <a:endParaRPr lang="de-DE" sz="1600" dirty="0"/>
          </a:p>
          <a:p>
            <a:pPr marL="285750" indent="-285750">
              <a:buFont typeface="Arial" panose="020B0604020202020204" pitchFamily="34" charset="0"/>
              <a:buChar char="•"/>
            </a:pPr>
            <a:r>
              <a:rPr lang="de-DE" sz="1600" dirty="0" err="1"/>
              <a:t>Restenosis</a:t>
            </a:r>
            <a:endParaRPr lang="de-DE" sz="1600" dirty="0"/>
          </a:p>
          <a:p>
            <a:pPr marL="285750" indent="-285750">
              <a:buFont typeface="Arial" panose="020B0604020202020204" pitchFamily="34" charset="0"/>
              <a:buChar char="•"/>
            </a:pPr>
            <a:r>
              <a:rPr lang="de-DE" sz="1600" dirty="0"/>
              <a:t>Target Lesion </a:t>
            </a:r>
            <a:r>
              <a:rPr lang="de-DE" sz="1600" dirty="0" err="1"/>
              <a:t>Failure</a:t>
            </a:r>
            <a:r>
              <a:rPr lang="de-DE" sz="1600" dirty="0"/>
              <a:t> (</a:t>
            </a:r>
            <a:r>
              <a:rPr lang="de-DE" sz="1600" b="1" dirty="0"/>
              <a:t>TLF</a:t>
            </a:r>
            <a:r>
              <a:rPr lang="de-DE" sz="1600" dirty="0"/>
              <a:t>)</a:t>
            </a:r>
            <a:br>
              <a:rPr lang="de-DE" sz="1600" dirty="0"/>
            </a:br>
            <a:endParaRPr lang="de-DE" dirty="0"/>
          </a:p>
          <a:p>
            <a:r>
              <a:rPr lang="de-DE" sz="1600" b="1" u="sng" dirty="0"/>
              <a:t>“4th </a:t>
            </a:r>
            <a:r>
              <a:rPr lang="de-DE" sz="1600" b="1" u="sng" dirty="0" err="1"/>
              <a:t>generation</a:t>
            </a:r>
            <a:r>
              <a:rPr lang="de-DE" sz="1600" b="1" u="sng" dirty="0"/>
              <a:t>“ </a:t>
            </a:r>
            <a:r>
              <a:rPr lang="de-DE" sz="1600" b="1" u="sng" dirty="0" err="1"/>
              <a:t>stents</a:t>
            </a:r>
            <a:r>
              <a:rPr lang="de-DE" sz="1600" dirty="0"/>
              <a:t>: </a:t>
            </a:r>
          </a:p>
          <a:p>
            <a:pPr marL="285750" indent="-285750">
              <a:buFont typeface="Arial" panose="020B0604020202020204" pitchFamily="34" charset="0"/>
              <a:buChar char="•"/>
            </a:pPr>
            <a:r>
              <a:rPr lang="de-DE" sz="1600" dirty="0" err="1"/>
              <a:t>Bioresorbable</a:t>
            </a:r>
            <a:r>
              <a:rPr lang="de-DE" sz="1600" dirty="0"/>
              <a:t> Stents (e.g. </a:t>
            </a:r>
            <a:r>
              <a:rPr lang="de-DE" sz="1600" dirty="0" err="1"/>
              <a:t>Biotronik‘s</a:t>
            </a:r>
            <a:r>
              <a:rPr lang="de-DE" sz="1600" dirty="0"/>
              <a:t> Magmaris)</a:t>
            </a:r>
          </a:p>
        </p:txBody>
      </p:sp>
      <p:pic>
        <p:nvPicPr>
          <p:cNvPr id="7" name="Grafik 6">
            <a:extLst>
              <a:ext uri="{FF2B5EF4-FFF2-40B4-BE49-F238E27FC236}">
                <a16:creationId xmlns:a16="http://schemas.microsoft.com/office/drawing/2014/main" id="{DFE8BB92-6968-47DC-AE71-FD30EE0852BA}"/>
              </a:ext>
            </a:extLst>
          </p:cNvPr>
          <p:cNvPicPr>
            <a:picLocks noChangeAspect="1"/>
          </p:cNvPicPr>
          <p:nvPr/>
        </p:nvPicPr>
        <p:blipFill>
          <a:blip r:embed="rId4"/>
          <a:stretch>
            <a:fillRect/>
          </a:stretch>
        </p:blipFill>
        <p:spPr>
          <a:xfrm>
            <a:off x="3750887" y="3380514"/>
            <a:ext cx="5142288" cy="2602122"/>
          </a:xfrm>
          <a:prstGeom prst="rect">
            <a:avLst/>
          </a:prstGeom>
        </p:spPr>
      </p:pic>
    </p:spTree>
    <p:extLst>
      <p:ext uri="{BB962C8B-B14F-4D97-AF65-F5344CB8AC3E}">
        <p14:creationId xmlns:p14="http://schemas.microsoft.com/office/powerpoint/2010/main" val="42691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 name="Rechteck 65">
            <a:extLst>
              <a:ext uri="{FF2B5EF4-FFF2-40B4-BE49-F238E27FC236}">
                <a16:creationId xmlns:a16="http://schemas.microsoft.com/office/drawing/2014/main" id="{1D21B0BB-83D5-4681-80B5-04D2D983673F}"/>
              </a:ext>
            </a:extLst>
          </p:cNvPr>
          <p:cNvSpPr/>
          <p:nvPr/>
        </p:nvSpPr>
        <p:spPr>
          <a:xfrm>
            <a:off x="0" y="-1"/>
            <a:ext cx="9111282" cy="11195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42" name="Picture 2">
            <a:extLst>
              <a:ext uri="{FF2B5EF4-FFF2-40B4-BE49-F238E27FC236}">
                <a16:creationId xmlns:a16="http://schemas.microsoft.com/office/drawing/2014/main" id="{D44B3878-75F9-4830-B8E4-5F2EA4D07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922" y="601958"/>
            <a:ext cx="6825448" cy="3197105"/>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p:txBody>
          <a:bodyPr/>
          <a:lstStyle/>
          <a:p>
            <a:r>
              <a:rPr lang="en-GB" noProof="0" dirty="0"/>
              <a:t>Data and Cohort</a:t>
            </a:r>
          </a:p>
        </p:txBody>
      </p:sp>
      <p:sp>
        <p:nvSpPr>
          <p:cNvPr id="3" name="Foliennummernplatzhalter 2"/>
          <p:cNvSpPr>
            <a:spLocks noGrp="1"/>
          </p:cNvSpPr>
          <p:nvPr>
            <p:ph type="sldNum" sz="quarter" idx="12"/>
          </p:nvPr>
        </p:nvSpPr>
        <p:spPr/>
        <p:txBody>
          <a:bodyPr/>
          <a:lstStyle/>
          <a:p>
            <a:fld id="{1744B4DD-8F10-491C-BFC2-D4DC64F16D79}" type="slidenum">
              <a:rPr lang="de-DE" smtClean="0"/>
              <a:pPr/>
              <a:t>3</a:t>
            </a:fld>
            <a:r>
              <a:rPr lang="de-DE">
                <a:ea typeface="Verdana"/>
                <a:cs typeface="Verdana"/>
              </a:rPr>
              <a:t>│</a:t>
            </a:r>
            <a:endParaRPr lang="de-DE" dirty="0"/>
          </a:p>
        </p:txBody>
      </p:sp>
      <p:pic>
        <p:nvPicPr>
          <p:cNvPr id="8" name="Grafik 7">
            <a:extLst>
              <a:ext uri="{FF2B5EF4-FFF2-40B4-BE49-F238E27FC236}">
                <a16:creationId xmlns:a16="http://schemas.microsoft.com/office/drawing/2014/main" id="{28CA9BD7-D9E1-41B2-918E-8F159CC373EE}"/>
              </a:ext>
            </a:extLst>
          </p:cNvPr>
          <p:cNvPicPr>
            <a:picLocks noChangeAspect="1"/>
          </p:cNvPicPr>
          <p:nvPr/>
        </p:nvPicPr>
        <p:blipFill>
          <a:blip r:embed="rId4"/>
          <a:stretch>
            <a:fillRect/>
          </a:stretch>
        </p:blipFill>
        <p:spPr>
          <a:xfrm>
            <a:off x="5610645" y="2834090"/>
            <a:ext cx="2945732" cy="2014770"/>
          </a:xfrm>
          <a:prstGeom prst="rect">
            <a:avLst/>
          </a:prstGeom>
        </p:spPr>
      </p:pic>
      <p:grpSp>
        <p:nvGrpSpPr>
          <p:cNvPr id="9" name="Gruppieren 8">
            <a:extLst>
              <a:ext uri="{FF2B5EF4-FFF2-40B4-BE49-F238E27FC236}">
                <a16:creationId xmlns:a16="http://schemas.microsoft.com/office/drawing/2014/main" id="{64AC89F9-A443-4974-B07B-41F1950862D5}"/>
              </a:ext>
            </a:extLst>
          </p:cNvPr>
          <p:cNvGrpSpPr/>
          <p:nvPr/>
        </p:nvGrpSpPr>
        <p:grpSpPr>
          <a:xfrm>
            <a:off x="266764" y="1331826"/>
            <a:ext cx="3386130" cy="1725339"/>
            <a:chOff x="190502" y="2971339"/>
            <a:chExt cx="3255435" cy="1882555"/>
          </a:xfrm>
        </p:grpSpPr>
        <p:grpSp>
          <p:nvGrpSpPr>
            <p:cNvPr id="10" name="Gruppieren 9">
              <a:extLst>
                <a:ext uri="{FF2B5EF4-FFF2-40B4-BE49-F238E27FC236}">
                  <a16:creationId xmlns:a16="http://schemas.microsoft.com/office/drawing/2014/main" id="{F8ED7BBB-15DC-4BCA-B1A6-54E043B22960}"/>
                </a:ext>
              </a:extLst>
            </p:cNvPr>
            <p:cNvGrpSpPr/>
            <p:nvPr/>
          </p:nvGrpSpPr>
          <p:grpSpPr>
            <a:xfrm>
              <a:off x="190502" y="3325805"/>
              <a:ext cx="3255435" cy="784335"/>
              <a:chOff x="190502" y="3325805"/>
              <a:chExt cx="3255435" cy="784335"/>
            </a:xfrm>
          </p:grpSpPr>
          <p:sp>
            <p:nvSpPr>
              <p:cNvPr id="14" name="Pfeil: nach rechts 13">
                <a:extLst>
                  <a:ext uri="{FF2B5EF4-FFF2-40B4-BE49-F238E27FC236}">
                    <a16:creationId xmlns:a16="http://schemas.microsoft.com/office/drawing/2014/main" id="{82B511EE-61B4-41E2-B85B-F80874F382E6}"/>
                  </a:ext>
                </a:extLst>
              </p:cNvPr>
              <p:cNvSpPr/>
              <p:nvPr/>
            </p:nvSpPr>
            <p:spPr>
              <a:xfrm>
                <a:off x="190502" y="3368476"/>
                <a:ext cx="3255435" cy="695524"/>
              </a:xfrm>
              <a:prstGeom prst="rightArrow">
                <a:avLst/>
              </a:prstGeom>
              <a:gradFill flip="none" rotWithShape="1">
                <a:gsLst>
                  <a:gs pos="0">
                    <a:schemeClr val="accent1">
                      <a:lumMod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r Verbinder 14">
                <a:extLst>
                  <a:ext uri="{FF2B5EF4-FFF2-40B4-BE49-F238E27FC236}">
                    <a16:creationId xmlns:a16="http://schemas.microsoft.com/office/drawing/2014/main" id="{037CEB8D-0E3C-4FE5-B285-8BA0E48F8115}"/>
                  </a:ext>
                </a:extLst>
              </p:cNvPr>
              <p:cNvCxnSpPr/>
              <p:nvPr/>
            </p:nvCxnSpPr>
            <p:spPr>
              <a:xfrm>
                <a:off x="776964" y="3325805"/>
                <a:ext cx="0"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6" name="Gruppieren 15">
                <a:extLst>
                  <a:ext uri="{FF2B5EF4-FFF2-40B4-BE49-F238E27FC236}">
                    <a16:creationId xmlns:a16="http://schemas.microsoft.com/office/drawing/2014/main" id="{3AC3EA12-9154-4028-97F1-ABA06C71A2AB}"/>
                  </a:ext>
                </a:extLst>
              </p:cNvPr>
              <p:cNvGrpSpPr/>
              <p:nvPr/>
            </p:nvGrpSpPr>
            <p:grpSpPr>
              <a:xfrm>
                <a:off x="533400" y="3534024"/>
                <a:ext cx="2583448" cy="576116"/>
                <a:chOff x="533400" y="3534024"/>
                <a:chExt cx="2583448" cy="576116"/>
              </a:xfrm>
            </p:grpSpPr>
            <p:sp>
              <p:nvSpPr>
                <p:cNvPr id="18" name="Textfeld 17">
                  <a:extLst>
                    <a:ext uri="{FF2B5EF4-FFF2-40B4-BE49-F238E27FC236}">
                      <a16:creationId xmlns:a16="http://schemas.microsoft.com/office/drawing/2014/main" id="{70DF9505-5C3F-4D66-9109-CF69D56F4F3F}"/>
                    </a:ext>
                  </a:extLst>
                </p:cNvPr>
                <p:cNvSpPr txBox="1"/>
                <p:nvPr/>
              </p:nvSpPr>
              <p:spPr>
                <a:xfrm>
                  <a:off x="533400" y="3534024"/>
                  <a:ext cx="774700" cy="335822"/>
                </a:xfrm>
                <a:prstGeom prst="rect">
                  <a:avLst/>
                </a:prstGeom>
                <a:noFill/>
              </p:spPr>
              <p:txBody>
                <a:bodyPr wrap="square" rtlCol="0">
                  <a:spAutoFit/>
                </a:bodyPr>
                <a:lstStyle/>
                <a:p>
                  <a:r>
                    <a:rPr lang="de-DE" sz="1400" b="1" dirty="0"/>
                    <a:t>2016</a:t>
                  </a:r>
                </a:p>
              </p:txBody>
            </p:sp>
            <p:sp>
              <p:nvSpPr>
                <p:cNvPr id="19" name="Textfeld 18">
                  <a:extLst>
                    <a:ext uri="{FF2B5EF4-FFF2-40B4-BE49-F238E27FC236}">
                      <a16:creationId xmlns:a16="http://schemas.microsoft.com/office/drawing/2014/main" id="{DF58B38B-8853-44C5-B2AB-518D244828E7}"/>
                    </a:ext>
                  </a:extLst>
                </p:cNvPr>
                <p:cNvSpPr txBox="1"/>
                <p:nvPr/>
              </p:nvSpPr>
              <p:spPr>
                <a:xfrm>
                  <a:off x="1417144" y="3546724"/>
                  <a:ext cx="774700" cy="335822"/>
                </a:xfrm>
                <a:prstGeom prst="rect">
                  <a:avLst/>
                </a:prstGeom>
                <a:noFill/>
              </p:spPr>
              <p:txBody>
                <a:bodyPr wrap="square" rtlCol="0">
                  <a:spAutoFit/>
                </a:bodyPr>
                <a:lstStyle/>
                <a:p>
                  <a:r>
                    <a:rPr lang="de-DE" sz="1400" b="1" dirty="0"/>
                    <a:t>2020</a:t>
                  </a:r>
                </a:p>
              </p:txBody>
            </p:sp>
            <p:cxnSp>
              <p:nvCxnSpPr>
                <p:cNvPr id="20" name="Gerader Verbinder 19">
                  <a:extLst>
                    <a:ext uri="{FF2B5EF4-FFF2-40B4-BE49-F238E27FC236}">
                      <a16:creationId xmlns:a16="http://schemas.microsoft.com/office/drawing/2014/main" id="{A5C13579-4FC7-4BF7-8CFE-6B1FCC071242}"/>
                    </a:ext>
                  </a:extLst>
                </p:cNvPr>
                <p:cNvCxnSpPr>
                  <a:cxnSpLocks/>
                </p:cNvCxnSpPr>
                <p:nvPr/>
              </p:nvCxnSpPr>
              <p:spPr>
                <a:xfrm>
                  <a:off x="1676121" y="3913738"/>
                  <a:ext cx="12699"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B5D2758D-5A19-4F1E-B820-D7B82451DD44}"/>
                    </a:ext>
                  </a:extLst>
                </p:cNvPr>
                <p:cNvSpPr txBox="1"/>
                <p:nvPr/>
              </p:nvSpPr>
              <p:spPr>
                <a:xfrm>
                  <a:off x="2342148" y="3534024"/>
                  <a:ext cx="774700" cy="335822"/>
                </a:xfrm>
                <a:prstGeom prst="rect">
                  <a:avLst/>
                </a:prstGeom>
                <a:noFill/>
              </p:spPr>
              <p:txBody>
                <a:bodyPr wrap="square" rtlCol="0">
                  <a:spAutoFit/>
                </a:bodyPr>
                <a:lstStyle/>
                <a:p>
                  <a:r>
                    <a:rPr lang="de-DE" sz="1400" b="1" dirty="0"/>
                    <a:t>2025</a:t>
                  </a:r>
                  <a:endParaRPr lang="de-DE" b="1" dirty="0"/>
                </a:p>
              </p:txBody>
            </p:sp>
          </p:grpSp>
          <p:cxnSp>
            <p:nvCxnSpPr>
              <p:cNvPr id="17" name="Gerader Verbinder 16">
                <a:extLst>
                  <a:ext uri="{FF2B5EF4-FFF2-40B4-BE49-F238E27FC236}">
                    <a16:creationId xmlns:a16="http://schemas.microsoft.com/office/drawing/2014/main" id="{661C510C-F51A-46A7-AA4D-5004C23E310E}"/>
                  </a:ext>
                </a:extLst>
              </p:cNvPr>
              <p:cNvCxnSpPr/>
              <p:nvPr/>
            </p:nvCxnSpPr>
            <p:spPr>
              <a:xfrm>
                <a:off x="2585554" y="3335841"/>
                <a:ext cx="0" cy="19640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1" name="Textfeld 10">
              <a:extLst>
                <a:ext uri="{FF2B5EF4-FFF2-40B4-BE49-F238E27FC236}">
                  <a16:creationId xmlns:a16="http://schemas.microsoft.com/office/drawing/2014/main" id="{31719CB2-C791-4D45-9A48-DBDE19671164}"/>
                </a:ext>
              </a:extLst>
            </p:cNvPr>
            <p:cNvSpPr txBox="1"/>
            <p:nvPr/>
          </p:nvSpPr>
          <p:spPr>
            <a:xfrm>
              <a:off x="251350" y="3015362"/>
              <a:ext cx="1035421" cy="335822"/>
            </a:xfrm>
            <a:prstGeom prst="rect">
              <a:avLst/>
            </a:prstGeom>
            <a:noFill/>
          </p:spPr>
          <p:txBody>
            <a:bodyPr wrap="square" rtlCol="0">
              <a:spAutoFit/>
            </a:bodyPr>
            <a:lstStyle/>
            <a:p>
              <a:pPr algn="ctr"/>
              <a:r>
                <a:rPr lang="de-DE" sz="1400" dirty="0"/>
                <a:t>Study Start</a:t>
              </a:r>
            </a:p>
          </p:txBody>
        </p:sp>
        <p:sp>
          <p:nvSpPr>
            <p:cNvPr id="12" name="Textfeld 11">
              <a:extLst>
                <a:ext uri="{FF2B5EF4-FFF2-40B4-BE49-F238E27FC236}">
                  <a16:creationId xmlns:a16="http://schemas.microsoft.com/office/drawing/2014/main" id="{11CF2EF8-1E5B-4939-B120-738D4F6D55CB}"/>
                </a:ext>
              </a:extLst>
            </p:cNvPr>
            <p:cNvSpPr txBox="1"/>
            <p:nvPr/>
          </p:nvSpPr>
          <p:spPr>
            <a:xfrm>
              <a:off x="932591" y="4047921"/>
              <a:ext cx="1530541" cy="805973"/>
            </a:xfrm>
            <a:prstGeom prst="rect">
              <a:avLst/>
            </a:prstGeom>
            <a:noFill/>
          </p:spPr>
          <p:txBody>
            <a:bodyPr wrap="square" rtlCol="0">
              <a:spAutoFit/>
            </a:bodyPr>
            <a:lstStyle/>
            <a:p>
              <a:pPr algn="ctr"/>
              <a:r>
                <a:rPr lang="de-DE" sz="1400" dirty="0"/>
                <a:t>Enrolment </a:t>
              </a:r>
              <a:r>
                <a:rPr lang="de-DE" sz="1400" dirty="0" err="1"/>
                <a:t>Finished</a:t>
              </a:r>
              <a:r>
                <a:rPr lang="de-DE" sz="1400" dirty="0"/>
                <a:t> </a:t>
              </a:r>
            </a:p>
            <a:p>
              <a:pPr algn="ctr"/>
              <a:r>
                <a:rPr lang="de-DE" sz="1400" dirty="0"/>
                <a:t>(~2000 </a:t>
              </a:r>
              <a:r>
                <a:rPr lang="de-DE" sz="1400" dirty="0" err="1"/>
                <a:t>patients</a:t>
              </a:r>
              <a:r>
                <a:rPr lang="de-DE" sz="1400" dirty="0"/>
                <a:t>)</a:t>
              </a:r>
            </a:p>
          </p:txBody>
        </p:sp>
        <p:sp>
          <p:nvSpPr>
            <p:cNvPr id="13" name="Textfeld 12">
              <a:extLst>
                <a:ext uri="{FF2B5EF4-FFF2-40B4-BE49-F238E27FC236}">
                  <a16:creationId xmlns:a16="http://schemas.microsoft.com/office/drawing/2014/main" id="{93E386A5-02CA-440F-A582-A342E721F2FB}"/>
                </a:ext>
              </a:extLst>
            </p:cNvPr>
            <p:cNvSpPr txBox="1"/>
            <p:nvPr/>
          </p:nvSpPr>
          <p:spPr>
            <a:xfrm>
              <a:off x="1833267" y="2971339"/>
              <a:ext cx="1513089" cy="335822"/>
            </a:xfrm>
            <a:prstGeom prst="rect">
              <a:avLst/>
            </a:prstGeom>
            <a:noFill/>
          </p:spPr>
          <p:txBody>
            <a:bodyPr wrap="square" rtlCol="0">
              <a:spAutoFit/>
            </a:bodyPr>
            <a:lstStyle/>
            <a:p>
              <a:pPr algn="ctr"/>
              <a:r>
                <a:rPr lang="de-DE" sz="1400" dirty="0"/>
                <a:t>Study </a:t>
              </a:r>
              <a:r>
                <a:rPr lang="de-DE" sz="1400" dirty="0" err="1"/>
                <a:t>Completed</a:t>
              </a:r>
              <a:endParaRPr lang="de-DE" sz="1400" dirty="0"/>
            </a:p>
          </p:txBody>
        </p:sp>
      </p:grpSp>
      <p:grpSp>
        <p:nvGrpSpPr>
          <p:cNvPr id="22" name="Gruppieren 21">
            <a:extLst>
              <a:ext uri="{FF2B5EF4-FFF2-40B4-BE49-F238E27FC236}">
                <a16:creationId xmlns:a16="http://schemas.microsoft.com/office/drawing/2014/main" id="{83469021-C04F-456D-BCEF-37EA2C97DC5C}"/>
              </a:ext>
            </a:extLst>
          </p:cNvPr>
          <p:cNvGrpSpPr/>
          <p:nvPr/>
        </p:nvGrpSpPr>
        <p:grpSpPr>
          <a:xfrm>
            <a:off x="289852" y="3508462"/>
            <a:ext cx="8373478" cy="3172137"/>
            <a:chOff x="265740" y="3562818"/>
            <a:chExt cx="8373478" cy="3172137"/>
          </a:xfrm>
        </p:grpSpPr>
        <p:grpSp>
          <p:nvGrpSpPr>
            <p:cNvPr id="44" name="Gruppieren 43">
              <a:extLst>
                <a:ext uri="{FF2B5EF4-FFF2-40B4-BE49-F238E27FC236}">
                  <a16:creationId xmlns:a16="http://schemas.microsoft.com/office/drawing/2014/main" id="{3662A373-91AB-4090-BFA0-38B6F255BA69}"/>
                </a:ext>
              </a:extLst>
            </p:cNvPr>
            <p:cNvGrpSpPr/>
            <p:nvPr/>
          </p:nvGrpSpPr>
          <p:grpSpPr>
            <a:xfrm>
              <a:off x="265740" y="3562818"/>
              <a:ext cx="8373478" cy="3172137"/>
              <a:chOff x="48928" y="2358043"/>
              <a:chExt cx="8373478" cy="3172137"/>
            </a:xfrm>
          </p:grpSpPr>
          <p:sp>
            <p:nvSpPr>
              <p:cNvPr id="45" name="Textfeld 44">
                <a:extLst>
                  <a:ext uri="{FF2B5EF4-FFF2-40B4-BE49-F238E27FC236}">
                    <a16:creationId xmlns:a16="http://schemas.microsoft.com/office/drawing/2014/main" id="{BB9888EC-F260-4893-AEA1-BF4510F50497}"/>
                  </a:ext>
                </a:extLst>
              </p:cNvPr>
              <p:cNvSpPr txBox="1"/>
              <p:nvPr/>
            </p:nvSpPr>
            <p:spPr>
              <a:xfrm>
                <a:off x="48928" y="2358043"/>
                <a:ext cx="1591987" cy="1384995"/>
              </a:xfrm>
              <a:prstGeom prst="rect">
                <a:avLst/>
              </a:prstGeom>
              <a:noFill/>
            </p:spPr>
            <p:txBody>
              <a:bodyPr wrap="square" rtlCol="0">
                <a:spAutoFit/>
              </a:bodyPr>
              <a:lstStyle/>
              <a:p>
                <a:pPr marL="285750" indent="-285750">
                  <a:buFont typeface="Arial" panose="020B0604020202020204" pitchFamily="34" charset="0"/>
                  <a:buChar char="•"/>
                </a:pPr>
                <a:r>
                  <a:rPr lang="de-DE" sz="1400" dirty="0"/>
                  <a:t>Sex</a:t>
                </a:r>
              </a:p>
              <a:p>
                <a:pPr marL="285750" indent="-285750">
                  <a:buFont typeface="Arial" panose="020B0604020202020204" pitchFamily="34" charset="0"/>
                  <a:buChar char="•"/>
                </a:pPr>
                <a:r>
                  <a:rPr lang="de-DE" sz="1400" dirty="0"/>
                  <a:t>Age</a:t>
                </a:r>
              </a:p>
              <a:p>
                <a:pPr marL="285750" indent="-285750">
                  <a:buFont typeface="Arial" panose="020B0604020202020204" pitchFamily="34" charset="0"/>
                  <a:buChar char="•"/>
                </a:pPr>
                <a:r>
                  <a:rPr lang="de-DE" sz="1400" dirty="0"/>
                  <a:t>Medical History</a:t>
                </a:r>
              </a:p>
              <a:p>
                <a:pPr marL="285750" indent="-285750">
                  <a:buFont typeface="Arial" panose="020B0604020202020204" pitchFamily="34" charset="0"/>
                  <a:buChar char="•"/>
                </a:pPr>
                <a:r>
                  <a:rPr lang="de-DE" sz="1400" dirty="0"/>
                  <a:t>Medication</a:t>
                </a:r>
              </a:p>
              <a:p>
                <a:pPr marL="285750" indent="-285750">
                  <a:buFont typeface="Arial" panose="020B0604020202020204" pitchFamily="34" charset="0"/>
                  <a:buChar char="•"/>
                </a:pPr>
                <a:r>
                  <a:rPr lang="de-DE" sz="1400" dirty="0"/>
                  <a:t>Risk Factors</a:t>
                </a:r>
              </a:p>
            </p:txBody>
          </p:sp>
          <p:sp>
            <p:nvSpPr>
              <p:cNvPr id="46" name="Textfeld 45">
                <a:extLst>
                  <a:ext uri="{FF2B5EF4-FFF2-40B4-BE49-F238E27FC236}">
                    <a16:creationId xmlns:a16="http://schemas.microsoft.com/office/drawing/2014/main" id="{97564373-B662-4697-B936-5D58448DC690}"/>
                  </a:ext>
                </a:extLst>
              </p:cNvPr>
              <p:cNvSpPr txBox="1"/>
              <p:nvPr/>
            </p:nvSpPr>
            <p:spPr>
              <a:xfrm>
                <a:off x="821834" y="4436145"/>
                <a:ext cx="2494154" cy="738664"/>
              </a:xfrm>
              <a:prstGeom prst="rect">
                <a:avLst/>
              </a:prstGeom>
              <a:noFill/>
            </p:spPr>
            <p:txBody>
              <a:bodyPr wrap="square" rtlCol="0">
                <a:spAutoFit/>
              </a:bodyPr>
              <a:lstStyle/>
              <a:p>
                <a:pPr marL="285750" indent="-285750">
                  <a:buFont typeface="Arial" panose="020B0604020202020204" pitchFamily="34" charset="0"/>
                  <a:buChar char="•"/>
                </a:pPr>
                <a:r>
                  <a:rPr lang="de-DE" sz="1400" dirty="0"/>
                  <a:t>Procedural Information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7" name="Textfeld 46">
                <a:extLst>
                  <a:ext uri="{FF2B5EF4-FFF2-40B4-BE49-F238E27FC236}">
                    <a16:creationId xmlns:a16="http://schemas.microsoft.com/office/drawing/2014/main" id="{FB712312-7A47-43C3-BABF-46D8E806AF9E}"/>
                  </a:ext>
                </a:extLst>
              </p:cNvPr>
              <p:cNvSpPr txBox="1"/>
              <p:nvPr/>
            </p:nvSpPr>
            <p:spPr>
              <a:xfrm>
                <a:off x="2405022" y="2533761"/>
                <a:ext cx="2200592"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a:t>Concomitant</a:t>
                </a:r>
                <a:r>
                  <a:rPr lang="de-DE" sz="1400" dirty="0"/>
                  <a:t>  Medication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8" name="Rechteck 47">
                <a:extLst>
                  <a:ext uri="{FF2B5EF4-FFF2-40B4-BE49-F238E27FC236}">
                    <a16:creationId xmlns:a16="http://schemas.microsoft.com/office/drawing/2014/main" id="{94B2BF83-7597-4A98-B49E-F2B3E8BF3A10}"/>
                  </a:ext>
                </a:extLst>
              </p:cNvPr>
              <p:cNvSpPr/>
              <p:nvPr/>
            </p:nvSpPr>
            <p:spPr>
              <a:xfrm>
                <a:off x="5109362" y="4791516"/>
                <a:ext cx="2449321" cy="738664"/>
              </a:xfrm>
              <a:prstGeom prst="rect">
                <a:avLst/>
              </a:prstGeom>
            </p:spPr>
            <p:txBody>
              <a:bodyPr wrap="square">
                <a:spAutoFit/>
              </a:bodyPr>
              <a:lstStyle/>
              <a:p>
                <a:pPr marL="285750" indent="-285750">
                  <a:buFont typeface="Arial" panose="020B0604020202020204" pitchFamily="34" charset="0"/>
                  <a:buChar char="•"/>
                </a:pPr>
                <a:r>
                  <a:rPr lang="de-DE" sz="1400" dirty="0"/>
                  <a:t>Follow-Up Assessment</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grpSp>
            <p:nvGrpSpPr>
              <p:cNvPr id="49" name="Gruppieren 48">
                <a:extLst>
                  <a:ext uri="{FF2B5EF4-FFF2-40B4-BE49-F238E27FC236}">
                    <a16:creationId xmlns:a16="http://schemas.microsoft.com/office/drawing/2014/main" id="{9EEACF15-8809-4AA4-B143-8EDA23F766B3}"/>
                  </a:ext>
                </a:extLst>
              </p:cNvPr>
              <p:cNvGrpSpPr/>
              <p:nvPr/>
            </p:nvGrpSpPr>
            <p:grpSpPr>
              <a:xfrm>
                <a:off x="409567" y="3715642"/>
                <a:ext cx="8012839" cy="1119568"/>
                <a:chOff x="409567" y="3715642"/>
                <a:chExt cx="8012839" cy="1119568"/>
              </a:xfrm>
            </p:grpSpPr>
            <p:cxnSp>
              <p:nvCxnSpPr>
                <p:cNvPr id="50" name="Gerader Verbinder 49">
                  <a:extLst>
                    <a:ext uri="{FF2B5EF4-FFF2-40B4-BE49-F238E27FC236}">
                      <a16:creationId xmlns:a16="http://schemas.microsoft.com/office/drawing/2014/main" id="{41219E4E-64C0-4A3B-A73D-D7512DC9BB1D}"/>
                    </a:ext>
                  </a:extLst>
                </p:cNvPr>
                <p:cNvCxnSpPr/>
                <p:nvPr/>
              </p:nvCxnSpPr>
              <p:spPr>
                <a:xfrm>
                  <a:off x="814351" y="37529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FDC49FCE-04B7-478A-8DD6-00AEC5E7AC6E}"/>
                    </a:ext>
                  </a:extLst>
                </p:cNvPr>
                <p:cNvCxnSpPr>
                  <a:cxnSpLocks/>
                </p:cNvCxnSpPr>
                <p:nvPr/>
              </p:nvCxnSpPr>
              <p:spPr>
                <a:xfrm>
                  <a:off x="2068911" y="4282322"/>
                  <a:ext cx="0" cy="18530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1E6B8761-3DD3-4B82-84A2-017BF2CB3CD2}"/>
                    </a:ext>
                  </a:extLst>
                </p:cNvPr>
                <p:cNvCxnSpPr/>
                <p:nvPr/>
              </p:nvCxnSpPr>
              <p:spPr>
                <a:xfrm>
                  <a:off x="3465620" y="37156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3" name="Gruppieren 52">
                  <a:extLst>
                    <a:ext uri="{FF2B5EF4-FFF2-40B4-BE49-F238E27FC236}">
                      <a16:creationId xmlns:a16="http://schemas.microsoft.com/office/drawing/2014/main" id="{1766C7E7-0EC8-4DCB-8AE5-84986AF43DFA}"/>
                    </a:ext>
                  </a:extLst>
                </p:cNvPr>
                <p:cNvGrpSpPr/>
                <p:nvPr/>
              </p:nvGrpSpPr>
              <p:grpSpPr>
                <a:xfrm>
                  <a:off x="409567" y="3735657"/>
                  <a:ext cx="8012839" cy="711178"/>
                  <a:chOff x="409567" y="3735657"/>
                  <a:chExt cx="8012839" cy="711178"/>
                </a:xfrm>
              </p:grpSpPr>
              <p:sp>
                <p:nvSpPr>
                  <p:cNvPr id="58" name="Pfeil: nach rechts 57">
                    <a:extLst>
                      <a:ext uri="{FF2B5EF4-FFF2-40B4-BE49-F238E27FC236}">
                        <a16:creationId xmlns:a16="http://schemas.microsoft.com/office/drawing/2014/main" id="{99C89F81-F82D-4511-996A-67294C2D3606}"/>
                      </a:ext>
                    </a:extLst>
                  </p:cNvPr>
                  <p:cNvSpPr/>
                  <p:nvPr/>
                </p:nvSpPr>
                <p:spPr>
                  <a:xfrm>
                    <a:off x="458998" y="3735657"/>
                    <a:ext cx="7963408" cy="711178"/>
                  </a:xfrm>
                  <a:prstGeom prst="rightArrow">
                    <a:avLst/>
                  </a:prstGeom>
                  <a:gradFill flip="none" rotWithShape="1">
                    <a:gsLst>
                      <a:gs pos="0">
                        <a:srgbClr val="E9E9E9">
                          <a:shade val="30000"/>
                          <a:satMod val="115000"/>
                        </a:srgbClr>
                      </a:gs>
                      <a:gs pos="50000">
                        <a:srgbClr val="E9E9E9">
                          <a:shade val="67500"/>
                          <a:satMod val="115000"/>
                        </a:srgbClr>
                      </a:gs>
                      <a:gs pos="100000">
                        <a:srgbClr val="E9E9E9">
                          <a:shade val="100000"/>
                          <a:satMod val="115000"/>
                        </a:srgbClr>
                      </a:gs>
                    </a:gsLst>
                    <a:lin ang="27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grpSp>
                <p:nvGrpSpPr>
                  <p:cNvPr id="59" name="Gruppieren 58">
                    <a:extLst>
                      <a:ext uri="{FF2B5EF4-FFF2-40B4-BE49-F238E27FC236}">
                        <a16:creationId xmlns:a16="http://schemas.microsoft.com/office/drawing/2014/main" id="{88AB3641-38E7-41C4-9C1F-B3FC8182B3C4}"/>
                      </a:ext>
                    </a:extLst>
                  </p:cNvPr>
                  <p:cNvGrpSpPr/>
                  <p:nvPr/>
                </p:nvGrpSpPr>
                <p:grpSpPr>
                  <a:xfrm>
                    <a:off x="409567" y="3931467"/>
                    <a:ext cx="8012839" cy="318568"/>
                    <a:chOff x="409567" y="3931467"/>
                    <a:chExt cx="8012839" cy="318568"/>
                  </a:xfrm>
                </p:grpSpPr>
                <p:sp>
                  <p:nvSpPr>
                    <p:cNvPr id="60" name="Textfeld 59">
                      <a:extLst>
                        <a:ext uri="{FF2B5EF4-FFF2-40B4-BE49-F238E27FC236}">
                          <a16:creationId xmlns:a16="http://schemas.microsoft.com/office/drawing/2014/main" id="{8367708B-63C8-4757-9887-7DB71FDE0736}"/>
                        </a:ext>
                      </a:extLst>
                    </p:cNvPr>
                    <p:cNvSpPr txBox="1"/>
                    <p:nvPr/>
                  </p:nvSpPr>
                  <p:spPr>
                    <a:xfrm>
                      <a:off x="409567" y="3942106"/>
                      <a:ext cx="1197217" cy="307777"/>
                    </a:xfrm>
                    <a:prstGeom prst="rect">
                      <a:avLst/>
                    </a:prstGeom>
                    <a:noFill/>
                  </p:spPr>
                  <p:txBody>
                    <a:bodyPr wrap="square" rtlCol="0">
                      <a:spAutoFit/>
                    </a:bodyPr>
                    <a:lstStyle/>
                    <a:p>
                      <a:r>
                        <a:rPr lang="de-DE" sz="1400" b="1" dirty="0"/>
                        <a:t>Enrolment</a:t>
                      </a:r>
                    </a:p>
                  </p:txBody>
                </p:sp>
                <p:sp>
                  <p:nvSpPr>
                    <p:cNvPr id="61" name="Textfeld 60">
                      <a:extLst>
                        <a:ext uri="{FF2B5EF4-FFF2-40B4-BE49-F238E27FC236}">
                          <a16:creationId xmlns:a16="http://schemas.microsoft.com/office/drawing/2014/main" id="{98D051B6-CAFF-4985-A696-4442AD65DFB4}"/>
                        </a:ext>
                      </a:extLst>
                    </p:cNvPr>
                    <p:cNvSpPr txBox="1"/>
                    <p:nvPr/>
                  </p:nvSpPr>
                  <p:spPr>
                    <a:xfrm>
                      <a:off x="1553961" y="3931467"/>
                      <a:ext cx="1591990" cy="307777"/>
                    </a:xfrm>
                    <a:prstGeom prst="rect">
                      <a:avLst/>
                    </a:prstGeom>
                    <a:noFill/>
                  </p:spPr>
                  <p:txBody>
                    <a:bodyPr wrap="square" rtlCol="0">
                      <a:spAutoFit/>
                    </a:bodyPr>
                    <a:lstStyle/>
                    <a:p>
                      <a:r>
                        <a:rPr lang="de-DE" sz="1400" b="1" dirty="0"/>
                        <a:t>Procedure</a:t>
                      </a:r>
                    </a:p>
                  </p:txBody>
                </p:sp>
                <p:sp>
                  <p:nvSpPr>
                    <p:cNvPr id="62" name="Textfeld 61">
                      <a:extLst>
                        <a:ext uri="{FF2B5EF4-FFF2-40B4-BE49-F238E27FC236}">
                          <a16:creationId xmlns:a16="http://schemas.microsoft.com/office/drawing/2014/main" id="{94E1600A-213B-4F6F-BE03-F3273558733A}"/>
                        </a:ext>
                      </a:extLst>
                    </p:cNvPr>
                    <p:cNvSpPr txBox="1"/>
                    <p:nvPr/>
                  </p:nvSpPr>
                  <p:spPr>
                    <a:xfrm>
                      <a:off x="2887017" y="3939320"/>
                      <a:ext cx="1591987" cy="307777"/>
                    </a:xfrm>
                    <a:prstGeom prst="rect">
                      <a:avLst/>
                    </a:prstGeom>
                    <a:noFill/>
                  </p:spPr>
                  <p:txBody>
                    <a:bodyPr wrap="square" rtlCol="0">
                      <a:spAutoFit/>
                    </a:bodyPr>
                    <a:lstStyle/>
                    <a:p>
                      <a:r>
                        <a:rPr lang="en-GB" sz="1400" b="1" dirty="0"/>
                        <a:t>Discharge</a:t>
                      </a:r>
                      <a:endParaRPr lang="de-DE" sz="1400" b="1" dirty="0"/>
                    </a:p>
                  </p:txBody>
                </p:sp>
                <p:sp>
                  <p:nvSpPr>
                    <p:cNvPr id="63" name="Textfeld 62">
                      <a:extLst>
                        <a:ext uri="{FF2B5EF4-FFF2-40B4-BE49-F238E27FC236}">
                          <a16:creationId xmlns:a16="http://schemas.microsoft.com/office/drawing/2014/main" id="{9CFD01A9-77BD-4BCA-9C86-0ED950481B22}"/>
                        </a:ext>
                      </a:extLst>
                    </p:cNvPr>
                    <p:cNvSpPr txBox="1"/>
                    <p:nvPr/>
                  </p:nvSpPr>
                  <p:spPr>
                    <a:xfrm>
                      <a:off x="4433285" y="3942258"/>
                      <a:ext cx="1085852" cy="307777"/>
                    </a:xfrm>
                    <a:prstGeom prst="rect">
                      <a:avLst/>
                    </a:prstGeom>
                    <a:noFill/>
                  </p:spPr>
                  <p:txBody>
                    <a:bodyPr wrap="square" rtlCol="0">
                      <a:spAutoFit/>
                    </a:bodyPr>
                    <a:lstStyle/>
                    <a:p>
                      <a:r>
                        <a:rPr lang="de-DE" sz="1400" b="1" dirty="0"/>
                        <a:t>6 M FUP</a:t>
                      </a:r>
                    </a:p>
                  </p:txBody>
                </p:sp>
                <p:sp>
                  <p:nvSpPr>
                    <p:cNvPr id="64" name="Textfeld 63">
                      <a:extLst>
                        <a:ext uri="{FF2B5EF4-FFF2-40B4-BE49-F238E27FC236}">
                          <a16:creationId xmlns:a16="http://schemas.microsoft.com/office/drawing/2014/main" id="{17EA4D13-F14C-435A-BFED-6E1488AB0553}"/>
                        </a:ext>
                      </a:extLst>
                    </p:cNvPr>
                    <p:cNvSpPr txBox="1"/>
                    <p:nvPr/>
                  </p:nvSpPr>
                  <p:spPr>
                    <a:xfrm>
                      <a:off x="5709803" y="3942106"/>
                      <a:ext cx="1276352" cy="307777"/>
                    </a:xfrm>
                    <a:prstGeom prst="rect">
                      <a:avLst/>
                    </a:prstGeom>
                    <a:noFill/>
                  </p:spPr>
                  <p:txBody>
                    <a:bodyPr wrap="square" rtlCol="0">
                      <a:spAutoFit/>
                    </a:bodyPr>
                    <a:lstStyle/>
                    <a:p>
                      <a:r>
                        <a:rPr lang="de-DE" sz="1400" b="1" dirty="0"/>
                        <a:t>12 M FUP</a:t>
                      </a:r>
                    </a:p>
                  </p:txBody>
                </p:sp>
                <p:sp>
                  <p:nvSpPr>
                    <p:cNvPr id="65" name="Textfeld 64">
                      <a:extLst>
                        <a:ext uri="{FF2B5EF4-FFF2-40B4-BE49-F238E27FC236}">
                          <a16:creationId xmlns:a16="http://schemas.microsoft.com/office/drawing/2014/main" id="{ADA37E86-9840-4BA8-A911-6A555330353C}"/>
                        </a:ext>
                      </a:extLst>
                    </p:cNvPr>
                    <p:cNvSpPr txBox="1"/>
                    <p:nvPr/>
                  </p:nvSpPr>
                  <p:spPr>
                    <a:xfrm>
                      <a:off x="7146054" y="3939320"/>
                      <a:ext cx="1276352" cy="307777"/>
                    </a:xfrm>
                    <a:prstGeom prst="rect">
                      <a:avLst/>
                    </a:prstGeom>
                    <a:noFill/>
                  </p:spPr>
                  <p:txBody>
                    <a:bodyPr wrap="square" rtlCol="0">
                      <a:spAutoFit/>
                    </a:bodyPr>
                    <a:lstStyle/>
                    <a:p>
                      <a:r>
                        <a:rPr lang="en-GB" sz="1400" b="1" dirty="0"/>
                        <a:t>Annually</a:t>
                      </a:r>
                      <a:endParaRPr lang="de-DE" sz="1400" dirty="0"/>
                    </a:p>
                  </p:txBody>
                </p:sp>
              </p:grpSp>
            </p:grpSp>
            <p:cxnSp>
              <p:nvCxnSpPr>
                <p:cNvPr id="54" name="Gerader Verbinder 53">
                  <a:extLst>
                    <a:ext uri="{FF2B5EF4-FFF2-40B4-BE49-F238E27FC236}">
                      <a16:creationId xmlns:a16="http://schemas.microsoft.com/office/drawing/2014/main" id="{4C145244-FEE9-43E0-9CC3-359B2E5A3E8B}"/>
                    </a:ext>
                  </a:extLst>
                </p:cNvPr>
                <p:cNvCxnSpPr/>
                <p:nvPr/>
              </p:nvCxnSpPr>
              <p:spPr>
                <a:xfrm>
                  <a:off x="4988243"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1A0468B6-8ABF-4308-B716-A982DA4DAB5A}"/>
                    </a:ext>
                  </a:extLst>
                </p:cNvPr>
                <p:cNvCxnSpPr>
                  <a:cxnSpLocks/>
                </p:cNvCxnSpPr>
                <p:nvPr/>
              </p:nvCxnSpPr>
              <p:spPr>
                <a:xfrm>
                  <a:off x="6335948" y="4294679"/>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069DEE50-0EEB-47E3-A187-13189B4A7E21}"/>
                    </a:ext>
                  </a:extLst>
                </p:cNvPr>
                <p:cNvCxnSpPr/>
                <p:nvPr/>
              </p:nvCxnSpPr>
              <p:spPr>
                <a:xfrm>
                  <a:off x="7683527"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Geschweifte Klammer rechts 56">
                  <a:extLst>
                    <a:ext uri="{FF2B5EF4-FFF2-40B4-BE49-F238E27FC236}">
                      <a16:creationId xmlns:a16="http://schemas.microsoft.com/office/drawing/2014/main" id="{AF596F80-2348-4C0D-B96C-2B4CB75F98EE}"/>
                    </a:ext>
                  </a:extLst>
                </p:cNvPr>
                <p:cNvSpPr/>
                <p:nvPr/>
              </p:nvSpPr>
              <p:spPr>
                <a:xfrm rot="5400000">
                  <a:off x="6149311" y="3304717"/>
                  <a:ext cx="369425" cy="2691562"/>
                </a:xfrm>
                <a:prstGeom prst="rightBrace">
                  <a:avLst>
                    <a:gd name="adj1" fmla="val 0"/>
                    <a:gd name="adj2" fmla="val 50000"/>
                  </a:avLst>
                </a:prstGeom>
                <a:ln w="19050">
                  <a:solidFill>
                    <a:schemeClr val="tx1"/>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400"/>
                </a:p>
              </p:txBody>
            </p:sp>
          </p:grpSp>
        </p:grpSp>
        <p:cxnSp>
          <p:nvCxnSpPr>
            <p:cNvPr id="5" name="Gerader Verbinder 4">
              <a:extLst>
                <a:ext uri="{FF2B5EF4-FFF2-40B4-BE49-F238E27FC236}">
                  <a16:creationId xmlns:a16="http://schemas.microsoft.com/office/drawing/2014/main" id="{361ADA93-8C75-441F-B4C1-B4EC58EF7C4C}"/>
                </a:ext>
              </a:extLst>
            </p:cNvPr>
            <p:cNvCxnSpPr>
              <a:cxnSpLocks/>
              <a:endCxn id="57" idx="1"/>
            </p:cNvCxnSpPr>
            <p:nvPr/>
          </p:nvCxnSpPr>
          <p:spPr>
            <a:xfrm>
              <a:off x="6550834" y="5642383"/>
              <a:ext cx="2" cy="39760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2" name="Stern: 5 Zacken 1">
            <a:extLst>
              <a:ext uri="{FF2B5EF4-FFF2-40B4-BE49-F238E27FC236}">
                <a16:creationId xmlns:a16="http://schemas.microsoft.com/office/drawing/2014/main" id="{E50A998E-58B8-459D-8FE4-5208EA4CED46}"/>
              </a:ext>
            </a:extLst>
          </p:cNvPr>
          <p:cNvSpPr/>
          <p:nvPr/>
        </p:nvSpPr>
        <p:spPr>
          <a:xfrm>
            <a:off x="1635290" y="5085932"/>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Stern: 5 Zacken 66">
            <a:extLst>
              <a:ext uri="{FF2B5EF4-FFF2-40B4-BE49-F238E27FC236}">
                <a16:creationId xmlns:a16="http://schemas.microsoft.com/office/drawing/2014/main" id="{59BA3747-76CF-4DBB-8AD2-45EA55BEF4E8}"/>
              </a:ext>
            </a:extLst>
          </p:cNvPr>
          <p:cNvSpPr/>
          <p:nvPr/>
        </p:nvSpPr>
        <p:spPr>
          <a:xfrm>
            <a:off x="2788588" y="5114762"/>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Stern: 5 Zacken 67">
            <a:extLst>
              <a:ext uri="{FF2B5EF4-FFF2-40B4-BE49-F238E27FC236}">
                <a16:creationId xmlns:a16="http://schemas.microsoft.com/office/drawing/2014/main" id="{0115BF69-EE85-4BC5-8D2B-3C0E365507B0}"/>
              </a:ext>
            </a:extLst>
          </p:cNvPr>
          <p:cNvSpPr/>
          <p:nvPr/>
        </p:nvSpPr>
        <p:spPr>
          <a:xfrm>
            <a:off x="369380" y="6329870"/>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a:extLst>
              <a:ext uri="{FF2B5EF4-FFF2-40B4-BE49-F238E27FC236}">
                <a16:creationId xmlns:a16="http://schemas.microsoft.com/office/drawing/2014/main" id="{227F42F6-06A3-4E39-A9E0-0407E643BDA3}"/>
              </a:ext>
            </a:extLst>
          </p:cNvPr>
          <p:cNvSpPr txBox="1"/>
          <p:nvPr/>
        </p:nvSpPr>
        <p:spPr>
          <a:xfrm>
            <a:off x="439761" y="6325427"/>
            <a:ext cx="1275887" cy="307777"/>
          </a:xfrm>
          <a:prstGeom prst="rect">
            <a:avLst/>
          </a:prstGeom>
          <a:noFill/>
        </p:spPr>
        <p:txBody>
          <a:bodyPr wrap="square" rtlCol="0">
            <a:spAutoFit/>
          </a:bodyPr>
          <a:lstStyle/>
          <a:p>
            <a:r>
              <a:rPr lang="de-DE" sz="1400" dirty="0" err="1">
                <a:solidFill>
                  <a:schemeClr val="bg1">
                    <a:lumMod val="65000"/>
                  </a:schemeClr>
                </a:solidFill>
              </a:rPr>
              <a:t>input</a:t>
            </a:r>
            <a:r>
              <a:rPr lang="de-DE" sz="1400" dirty="0">
                <a:solidFill>
                  <a:schemeClr val="bg1">
                    <a:lumMod val="65000"/>
                  </a:schemeClr>
                </a:solidFill>
              </a:rPr>
              <a:t> </a:t>
            </a:r>
            <a:r>
              <a:rPr lang="de-DE" sz="1400" dirty="0" err="1">
                <a:solidFill>
                  <a:schemeClr val="bg1">
                    <a:lumMod val="65000"/>
                  </a:schemeClr>
                </a:solidFill>
              </a:rPr>
              <a:t>features</a:t>
            </a:r>
            <a:endParaRPr lang="en-GB" sz="1400" dirty="0">
              <a:solidFill>
                <a:schemeClr val="bg1">
                  <a:lumMod val="65000"/>
                </a:schemeClr>
              </a:solidFill>
            </a:endParaRPr>
          </a:p>
        </p:txBody>
      </p:sp>
      <p:sp>
        <p:nvSpPr>
          <p:cNvPr id="69" name="Stern: 5 Zacken 68">
            <a:extLst>
              <a:ext uri="{FF2B5EF4-FFF2-40B4-BE49-F238E27FC236}">
                <a16:creationId xmlns:a16="http://schemas.microsoft.com/office/drawing/2014/main" id="{4A1A77AE-3F73-400B-B5C3-332280709641}"/>
              </a:ext>
            </a:extLst>
          </p:cNvPr>
          <p:cNvSpPr/>
          <p:nvPr/>
        </p:nvSpPr>
        <p:spPr>
          <a:xfrm>
            <a:off x="7561307" y="5941210"/>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Stern: 5 Zacken 69">
            <a:extLst>
              <a:ext uri="{FF2B5EF4-FFF2-40B4-BE49-F238E27FC236}">
                <a16:creationId xmlns:a16="http://schemas.microsoft.com/office/drawing/2014/main" id="{0D56F434-B327-4F3D-AEFD-F73348961B0C}"/>
              </a:ext>
            </a:extLst>
          </p:cNvPr>
          <p:cNvSpPr/>
          <p:nvPr/>
        </p:nvSpPr>
        <p:spPr>
          <a:xfrm>
            <a:off x="1847627" y="6345035"/>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Textfeld 70">
            <a:extLst>
              <a:ext uri="{FF2B5EF4-FFF2-40B4-BE49-F238E27FC236}">
                <a16:creationId xmlns:a16="http://schemas.microsoft.com/office/drawing/2014/main" id="{70CC1A0C-3E99-4EA4-83AA-4B510433A7DE}"/>
              </a:ext>
            </a:extLst>
          </p:cNvPr>
          <p:cNvSpPr txBox="1"/>
          <p:nvPr/>
        </p:nvSpPr>
        <p:spPr>
          <a:xfrm>
            <a:off x="1958162" y="6311767"/>
            <a:ext cx="2008549" cy="307777"/>
          </a:xfrm>
          <a:prstGeom prst="rect">
            <a:avLst/>
          </a:prstGeom>
          <a:noFill/>
        </p:spPr>
        <p:txBody>
          <a:bodyPr wrap="square" rtlCol="0">
            <a:spAutoFit/>
          </a:bodyPr>
          <a:lstStyle/>
          <a:p>
            <a:r>
              <a:rPr lang="de-DE" sz="1400" dirty="0" err="1">
                <a:solidFill>
                  <a:schemeClr val="bg1">
                    <a:lumMod val="65000"/>
                  </a:schemeClr>
                </a:solidFill>
              </a:rPr>
              <a:t>Derive</a:t>
            </a:r>
            <a:r>
              <a:rPr lang="de-DE" sz="1400" dirty="0">
                <a:solidFill>
                  <a:schemeClr val="bg1">
                    <a:lumMod val="65000"/>
                  </a:schemeClr>
                </a:solidFill>
              </a:rPr>
              <a:t> Label</a:t>
            </a:r>
            <a:endParaRPr lang="en-GB" sz="1400" dirty="0">
              <a:solidFill>
                <a:schemeClr val="bg1">
                  <a:lumMod val="65000"/>
                </a:schemeClr>
              </a:solidFill>
            </a:endParaRPr>
          </a:p>
        </p:txBody>
      </p:sp>
    </p:spTree>
    <p:extLst>
      <p:ext uri="{BB962C8B-B14F-4D97-AF65-F5344CB8AC3E}">
        <p14:creationId xmlns:p14="http://schemas.microsoft.com/office/powerpoint/2010/main" val="395297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9E1B82-F424-4058-81D4-6E67097F31E7}"/>
              </a:ext>
            </a:extLst>
          </p:cNvPr>
          <p:cNvSpPr>
            <a:spLocks noGrp="1"/>
          </p:cNvSpPr>
          <p:nvPr>
            <p:ph type="title"/>
          </p:nvPr>
        </p:nvSpPr>
        <p:spPr/>
        <p:txBody>
          <a:bodyPr/>
          <a:lstStyle/>
          <a:p>
            <a:r>
              <a:rPr lang="en-GB" noProof="0" dirty="0"/>
              <a:t>Labels and “Point-of-View”</a:t>
            </a:r>
          </a:p>
        </p:txBody>
      </p:sp>
      <p:sp>
        <p:nvSpPr>
          <p:cNvPr id="3" name="Foliennummernplatzhalter 2"/>
          <p:cNvSpPr>
            <a:spLocks noGrp="1"/>
          </p:cNvSpPr>
          <p:nvPr>
            <p:ph type="sldNum" sz="quarter" idx="12"/>
          </p:nvPr>
        </p:nvSpPr>
        <p:spPr/>
        <p:txBody>
          <a:bodyPr/>
          <a:lstStyle/>
          <a:p>
            <a:fld id="{1744B4DD-8F10-491C-BFC2-D4DC64F16D79}" type="slidenum">
              <a:rPr lang="de-DE" smtClean="0"/>
              <a:pPr/>
              <a:t>4</a:t>
            </a:fld>
            <a:r>
              <a:rPr lang="de-DE">
                <a:ea typeface="Verdana"/>
                <a:cs typeface="Verdana"/>
              </a:rPr>
              <a:t>│</a:t>
            </a:r>
            <a:endParaRPr lang="de-DE" dirty="0"/>
          </a:p>
        </p:txBody>
      </p:sp>
      <p:sp>
        <p:nvSpPr>
          <p:cNvPr id="9" name="Textfeld 8">
            <a:extLst>
              <a:ext uri="{FF2B5EF4-FFF2-40B4-BE49-F238E27FC236}">
                <a16:creationId xmlns:a16="http://schemas.microsoft.com/office/drawing/2014/main" id="{615AC4E2-BE0C-4696-A40F-DA369252BA1E}"/>
              </a:ext>
            </a:extLst>
          </p:cNvPr>
          <p:cNvSpPr txBox="1"/>
          <p:nvPr/>
        </p:nvSpPr>
        <p:spPr>
          <a:xfrm>
            <a:off x="192139" y="4945259"/>
            <a:ext cx="4388674" cy="369332"/>
          </a:xfrm>
          <a:prstGeom prst="rect">
            <a:avLst/>
          </a:prstGeom>
          <a:noFill/>
        </p:spPr>
        <p:txBody>
          <a:bodyPr wrap="square" rtlCol="0">
            <a:spAutoFit/>
          </a:bodyPr>
          <a:lstStyle/>
          <a:p>
            <a:r>
              <a:rPr lang="de-DE" dirty="0">
                <a:latin typeface="+mj-lt"/>
              </a:rPr>
              <a:t>Fully </a:t>
            </a:r>
            <a:r>
              <a:rPr lang="de-DE" dirty="0" err="1">
                <a:latin typeface="+mj-lt"/>
              </a:rPr>
              <a:t>Supervised</a:t>
            </a:r>
            <a:r>
              <a:rPr lang="de-DE" dirty="0">
                <a:latin typeface="+mj-lt"/>
              </a:rPr>
              <a:t> Binary Classification</a:t>
            </a:r>
            <a:endParaRPr lang="en-GB" dirty="0">
              <a:latin typeface="+mj-lt"/>
            </a:endParaRPr>
          </a:p>
        </p:txBody>
      </p:sp>
      <p:sp>
        <p:nvSpPr>
          <p:cNvPr id="10" name="Textfeld 9">
            <a:extLst>
              <a:ext uri="{FF2B5EF4-FFF2-40B4-BE49-F238E27FC236}">
                <a16:creationId xmlns:a16="http://schemas.microsoft.com/office/drawing/2014/main" id="{612FEDD5-9E54-4F02-8DE8-864CDDD98F09}"/>
              </a:ext>
            </a:extLst>
          </p:cNvPr>
          <p:cNvSpPr txBox="1"/>
          <p:nvPr/>
        </p:nvSpPr>
        <p:spPr>
          <a:xfrm>
            <a:off x="5660439" y="4976288"/>
            <a:ext cx="4266344" cy="400110"/>
          </a:xfrm>
          <a:prstGeom prst="rect">
            <a:avLst/>
          </a:prstGeom>
          <a:noFill/>
        </p:spPr>
        <p:txBody>
          <a:bodyPr wrap="square" rtlCol="0">
            <a:spAutoFit/>
          </a:bodyPr>
          <a:lstStyle/>
          <a:p>
            <a:r>
              <a:rPr lang="de-DE" dirty="0"/>
              <a:t>Time-to-Event</a:t>
            </a:r>
            <a:r>
              <a:rPr lang="de-DE" sz="2000" dirty="0"/>
              <a:t> Analysis</a:t>
            </a:r>
          </a:p>
        </p:txBody>
      </p:sp>
      <p:pic>
        <p:nvPicPr>
          <p:cNvPr id="8" name="Grafik 7">
            <a:extLst>
              <a:ext uri="{FF2B5EF4-FFF2-40B4-BE49-F238E27FC236}">
                <a16:creationId xmlns:a16="http://schemas.microsoft.com/office/drawing/2014/main" id="{7C7231A5-70C4-4DFE-9851-B73B8A500295}"/>
              </a:ext>
            </a:extLst>
          </p:cNvPr>
          <p:cNvPicPr>
            <a:picLocks noChangeAspect="1"/>
          </p:cNvPicPr>
          <p:nvPr/>
        </p:nvPicPr>
        <p:blipFill>
          <a:blip r:embed="rId3"/>
          <a:srcRect/>
          <a:stretch/>
        </p:blipFill>
        <p:spPr>
          <a:xfrm>
            <a:off x="1720661" y="1104758"/>
            <a:ext cx="5702677" cy="1748169"/>
          </a:xfrm>
          <a:prstGeom prst="rect">
            <a:avLst/>
          </a:prstGeom>
        </p:spPr>
      </p:pic>
      <p:sp>
        <p:nvSpPr>
          <p:cNvPr id="16" name="Textfeld 15">
            <a:extLst>
              <a:ext uri="{FF2B5EF4-FFF2-40B4-BE49-F238E27FC236}">
                <a16:creationId xmlns:a16="http://schemas.microsoft.com/office/drawing/2014/main" id="{0D9590C7-E777-4F16-AADB-F577324B3A42}"/>
              </a:ext>
            </a:extLst>
          </p:cNvPr>
          <p:cNvSpPr txBox="1"/>
          <p:nvPr/>
        </p:nvSpPr>
        <p:spPr>
          <a:xfrm>
            <a:off x="2476567" y="2839840"/>
            <a:ext cx="4458276" cy="369332"/>
          </a:xfrm>
          <a:prstGeom prst="rect">
            <a:avLst/>
          </a:prstGeom>
          <a:noFill/>
        </p:spPr>
        <p:txBody>
          <a:bodyPr wrap="square" rtlCol="0">
            <a:spAutoFit/>
          </a:bodyPr>
          <a:lstStyle/>
          <a:p>
            <a:pPr algn="ctr"/>
            <a:r>
              <a:rPr lang="de-DE" dirty="0" err="1"/>
              <a:t>How</a:t>
            </a:r>
            <a:r>
              <a:rPr lang="de-DE" dirty="0"/>
              <a:t> to find </a:t>
            </a:r>
            <a:r>
              <a:rPr lang="de-DE" dirty="0" err="1"/>
              <a:t>patients</a:t>
            </a:r>
            <a:r>
              <a:rPr lang="de-DE" dirty="0"/>
              <a:t> with </a:t>
            </a:r>
            <a:r>
              <a:rPr lang="de-DE" dirty="0" err="1"/>
              <a:t>risk</a:t>
            </a:r>
            <a:r>
              <a:rPr lang="de-DE" dirty="0"/>
              <a:t> for TLF?</a:t>
            </a:r>
            <a:endParaRPr lang="en-GB" dirty="0"/>
          </a:p>
        </p:txBody>
      </p:sp>
      <p:sp>
        <p:nvSpPr>
          <p:cNvPr id="17" name="Pfeil: nach unten 16">
            <a:extLst>
              <a:ext uri="{FF2B5EF4-FFF2-40B4-BE49-F238E27FC236}">
                <a16:creationId xmlns:a16="http://schemas.microsoft.com/office/drawing/2014/main" id="{B70D0875-7DD5-410B-BE0D-E1B0DD6F8BD6}"/>
              </a:ext>
            </a:extLst>
          </p:cNvPr>
          <p:cNvSpPr/>
          <p:nvPr/>
        </p:nvSpPr>
        <p:spPr>
          <a:xfrm>
            <a:off x="4477732" y="3256639"/>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125515B3-5133-4CE2-903B-95ED2B12B530}"/>
              </a:ext>
            </a:extLst>
          </p:cNvPr>
          <p:cNvSpPr/>
          <p:nvPr/>
        </p:nvSpPr>
        <p:spPr>
          <a:xfrm>
            <a:off x="3836710" y="3718305"/>
            <a:ext cx="1677600" cy="6584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 name="Gerader Verbinder 19">
            <a:extLst>
              <a:ext uri="{FF2B5EF4-FFF2-40B4-BE49-F238E27FC236}">
                <a16:creationId xmlns:a16="http://schemas.microsoft.com/office/drawing/2014/main" id="{EC6A8160-F256-4D9B-99F9-BBB54D46A7C0}"/>
              </a:ext>
            </a:extLst>
          </p:cNvPr>
          <p:cNvCxnSpPr>
            <a:cxnSpLocks/>
          </p:cNvCxnSpPr>
          <p:nvPr/>
        </p:nvCxnSpPr>
        <p:spPr>
          <a:xfrm>
            <a:off x="4108591" y="3718304"/>
            <a:ext cx="0" cy="65844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6E3CF75B-32C4-4A20-A438-C32B704ACC93}"/>
              </a:ext>
            </a:extLst>
          </p:cNvPr>
          <p:cNvSpPr txBox="1"/>
          <p:nvPr/>
        </p:nvSpPr>
        <p:spPr>
          <a:xfrm>
            <a:off x="5135220" y="4350138"/>
            <a:ext cx="1089811" cy="292388"/>
          </a:xfrm>
          <a:prstGeom prst="rect">
            <a:avLst/>
          </a:prstGeom>
          <a:noFill/>
        </p:spPr>
        <p:txBody>
          <a:bodyPr wrap="square" rtlCol="0">
            <a:spAutoFit/>
          </a:bodyPr>
          <a:lstStyle/>
          <a:p>
            <a:r>
              <a:rPr lang="de-DE" sz="1300" dirty="0"/>
              <a:t>TLF</a:t>
            </a:r>
          </a:p>
        </p:txBody>
      </p:sp>
      <p:pic>
        <p:nvPicPr>
          <p:cNvPr id="23" name="Grafik 22">
            <a:extLst>
              <a:ext uri="{FF2B5EF4-FFF2-40B4-BE49-F238E27FC236}">
                <a16:creationId xmlns:a16="http://schemas.microsoft.com/office/drawing/2014/main" id="{A376B2B2-2431-466E-870A-438C98E56F9C}"/>
              </a:ext>
            </a:extLst>
          </p:cNvPr>
          <p:cNvPicPr>
            <a:picLocks noChangeAspect="1"/>
          </p:cNvPicPr>
          <p:nvPr/>
        </p:nvPicPr>
        <p:blipFill>
          <a:blip r:embed="rId4"/>
          <a:stretch>
            <a:fillRect/>
          </a:stretch>
        </p:blipFill>
        <p:spPr>
          <a:xfrm>
            <a:off x="3188612" y="4642500"/>
            <a:ext cx="152356" cy="192561"/>
          </a:xfrm>
          <a:prstGeom prst="rect">
            <a:avLst/>
          </a:prstGeom>
        </p:spPr>
      </p:pic>
      <p:pic>
        <p:nvPicPr>
          <p:cNvPr id="24" name="Picture 2" descr="100+ kostenlose Rotes Kreuz &amp; Kreuz Illustrationen - Pixabay">
            <a:extLst>
              <a:ext uri="{FF2B5EF4-FFF2-40B4-BE49-F238E27FC236}">
                <a16:creationId xmlns:a16="http://schemas.microsoft.com/office/drawing/2014/main" id="{EA088681-B5AC-4149-8CE6-F783CE0218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380839" y="4670208"/>
            <a:ext cx="243728" cy="165735"/>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Gerader Verbinder 27">
            <a:extLst>
              <a:ext uri="{FF2B5EF4-FFF2-40B4-BE49-F238E27FC236}">
                <a16:creationId xmlns:a16="http://schemas.microsoft.com/office/drawing/2014/main" id="{D4A7494E-0B36-4168-9C63-BC5DFEE7585D}"/>
              </a:ext>
            </a:extLst>
          </p:cNvPr>
          <p:cNvCxnSpPr>
            <a:cxnSpLocks/>
          </p:cNvCxnSpPr>
          <p:nvPr/>
        </p:nvCxnSpPr>
        <p:spPr>
          <a:xfrm>
            <a:off x="4458341" y="3718304"/>
            <a:ext cx="0" cy="658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28B767C9-7452-471E-A326-DE722C8BAE82}"/>
              </a:ext>
            </a:extLst>
          </p:cNvPr>
          <p:cNvCxnSpPr>
            <a:cxnSpLocks/>
          </p:cNvCxnSpPr>
          <p:nvPr/>
        </p:nvCxnSpPr>
        <p:spPr>
          <a:xfrm>
            <a:off x="4811165" y="3718304"/>
            <a:ext cx="0" cy="658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EC321A44-55A2-4A51-8C8F-6EC73328269D}"/>
              </a:ext>
            </a:extLst>
          </p:cNvPr>
          <p:cNvCxnSpPr>
            <a:cxnSpLocks/>
          </p:cNvCxnSpPr>
          <p:nvPr/>
        </p:nvCxnSpPr>
        <p:spPr>
          <a:xfrm>
            <a:off x="5167539" y="3718304"/>
            <a:ext cx="0" cy="658441"/>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56750FA3-9941-4A72-B3E2-CF63016BB627}"/>
              </a:ext>
            </a:extLst>
          </p:cNvPr>
          <p:cNvSpPr txBox="1"/>
          <p:nvPr/>
        </p:nvSpPr>
        <p:spPr>
          <a:xfrm>
            <a:off x="4580813" y="3257469"/>
            <a:ext cx="1857385" cy="276999"/>
          </a:xfrm>
          <a:prstGeom prst="rect">
            <a:avLst/>
          </a:prstGeom>
          <a:noFill/>
        </p:spPr>
        <p:txBody>
          <a:bodyPr wrap="square" rtlCol="0">
            <a:spAutoFit/>
          </a:bodyPr>
          <a:lstStyle/>
          <a:p>
            <a:r>
              <a:rPr lang="de-DE" sz="1200" dirty="0" err="1"/>
              <a:t>label</a:t>
            </a:r>
            <a:r>
              <a:rPr lang="de-DE" sz="1200" dirty="0"/>
              <a:t> </a:t>
            </a:r>
            <a:r>
              <a:rPr lang="de-DE" sz="1200" dirty="0" err="1"/>
              <a:t>matrix</a:t>
            </a:r>
            <a:endParaRPr lang="en-GB" sz="1200" dirty="0"/>
          </a:p>
        </p:txBody>
      </p:sp>
      <p:sp>
        <p:nvSpPr>
          <p:cNvPr id="37" name="Geschweifte Klammer rechts 36">
            <a:extLst>
              <a:ext uri="{FF2B5EF4-FFF2-40B4-BE49-F238E27FC236}">
                <a16:creationId xmlns:a16="http://schemas.microsoft.com/office/drawing/2014/main" id="{EDD5245E-3333-4B73-B114-D513C65458C2}"/>
              </a:ext>
            </a:extLst>
          </p:cNvPr>
          <p:cNvSpPr/>
          <p:nvPr/>
        </p:nvSpPr>
        <p:spPr>
          <a:xfrm rot="5400000">
            <a:off x="4454427" y="3843488"/>
            <a:ext cx="95395" cy="13308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Textfeld 37">
            <a:extLst>
              <a:ext uri="{FF2B5EF4-FFF2-40B4-BE49-F238E27FC236}">
                <a16:creationId xmlns:a16="http://schemas.microsoft.com/office/drawing/2014/main" id="{88B6385C-4720-443B-B0B0-535CD2F26261}"/>
              </a:ext>
            </a:extLst>
          </p:cNvPr>
          <p:cNvSpPr txBox="1"/>
          <p:nvPr/>
        </p:nvSpPr>
        <p:spPr>
          <a:xfrm>
            <a:off x="3744471" y="4578099"/>
            <a:ext cx="1545396" cy="492443"/>
          </a:xfrm>
          <a:prstGeom prst="rect">
            <a:avLst/>
          </a:prstGeom>
          <a:noFill/>
        </p:spPr>
        <p:txBody>
          <a:bodyPr wrap="square" rtlCol="0">
            <a:spAutoFit/>
          </a:bodyPr>
          <a:lstStyle/>
          <a:p>
            <a:pPr algn="ctr"/>
            <a:r>
              <a:rPr lang="de-DE" sz="1300" dirty="0"/>
              <a:t>TLF </a:t>
            </a:r>
            <a:r>
              <a:rPr lang="de-DE" sz="1300" dirty="0" err="1"/>
              <a:t>causing</a:t>
            </a:r>
            <a:r>
              <a:rPr lang="de-DE" sz="1300" dirty="0"/>
              <a:t> events</a:t>
            </a:r>
          </a:p>
        </p:txBody>
      </p:sp>
      <p:cxnSp>
        <p:nvCxnSpPr>
          <p:cNvPr id="40" name="Gerader Verbinder 39">
            <a:extLst>
              <a:ext uri="{FF2B5EF4-FFF2-40B4-BE49-F238E27FC236}">
                <a16:creationId xmlns:a16="http://schemas.microsoft.com/office/drawing/2014/main" id="{BB7F94D9-EB6A-4498-B34E-28AD1434C070}"/>
              </a:ext>
            </a:extLst>
          </p:cNvPr>
          <p:cNvCxnSpPr/>
          <p:nvPr/>
        </p:nvCxnSpPr>
        <p:spPr>
          <a:xfrm>
            <a:off x="3836711" y="3855563"/>
            <a:ext cx="1672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AC958849-51BD-4503-86EB-DE6D074DABAB}"/>
              </a:ext>
            </a:extLst>
          </p:cNvPr>
          <p:cNvCxnSpPr/>
          <p:nvPr/>
        </p:nvCxnSpPr>
        <p:spPr>
          <a:xfrm>
            <a:off x="3836711" y="4036243"/>
            <a:ext cx="1672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0E0BDB24-8D95-49E8-B3D4-A12D3465F512}"/>
              </a:ext>
            </a:extLst>
          </p:cNvPr>
          <p:cNvCxnSpPr>
            <a:cxnSpLocks/>
          </p:cNvCxnSpPr>
          <p:nvPr/>
        </p:nvCxnSpPr>
        <p:spPr>
          <a:xfrm>
            <a:off x="3844281" y="4226350"/>
            <a:ext cx="1665389"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eck 45">
            <a:extLst>
              <a:ext uri="{FF2B5EF4-FFF2-40B4-BE49-F238E27FC236}">
                <a16:creationId xmlns:a16="http://schemas.microsoft.com/office/drawing/2014/main" id="{C7232A41-353B-4957-988E-25FD543E1385}"/>
              </a:ext>
            </a:extLst>
          </p:cNvPr>
          <p:cNvSpPr/>
          <p:nvPr/>
        </p:nvSpPr>
        <p:spPr>
          <a:xfrm>
            <a:off x="5176965" y="3718304"/>
            <a:ext cx="342129" cy="137252"/>
          </a:xfrm>
          <a:prstGeom prst="rect">
            <a:avLst/>
          </a:prstGeom>
          <a:solidFill>
            <a:srgbClr val="E4003A">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Gerade Verbindung mit Pfeil 47">
            <a:extLst>
              <a:ext uri="{FF2B5EF4-FFF2-40B4-BE49-F238E27FC236}">
                <a16:creationId xmlns:a16="http://schemas.microsoft.com/office/drawing/2014/main" id="{30BC7CA4-816C-4398-A09A-1FECD3499283}"/>
              </a:ext>
            </a:extLst>
          </p:cNvPr>
          <p:cNvCxnSpPr>
            <a:cxnSpLocks/>
          </p:cNvCxnSpPr>
          <p:nvPr/>
        </p:nvCxnSpPr>
        <p:spPr>
          <a:xfrm>
            <a:off x="5295913" y="3786930"/>
            <a:ext cx="656844" cy="0"/>
          </a:xfrm>
          <a:prstGeom prst="straightConnector1">
            <a:avLst/>
          </a:prstGeom>
          <a:ln>
            <a:solidFill>
              <a:srgbClr val="FF2F65">
                <a:alpha val="49000"/>
              </a:srgb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feld 48">
            <a:extLst>
              <a:ext uri="{FF2B5EF4-FFF2-40B4-BE49-F238E27FC236}">
                <a16:creationId xmlns:a16="http://schemas.microsoft.com/office/drawing/2014/main" id="{AE92F7F5-9140-41ED-9791-8C5B4A04B0E4}"/>
              </a:ext>
            </a:extLst>
          </p:cNvPr>
          <p:cNvSpPr txBox="1"/>
          <p:nvPr/>
        </p:nvSpPr>
        <p:spPr>
          <a:xfrm>
            <a:off x="5952757" y="3633041"/>
            <a:ext cx="1344780" cy="307777"/>
          </a:xfrm>
          <a:prstGeom prst="rect">
            <a:avLst/>
          </a:prstGeom>
          <a:noFill/>
        </p:spPr>
        <p:txBody>
          <a:bodyPr wrap="square" rtlCol="0">
            <a:spAutoFit/>
          </a:bodyPr>
          <a:lstStyle/>
          <a:p>
            <a:r>
              <a:rPr lang="de-DE" sz="1400" dirty="0"/>
              <a:t>time to </a:t>
            </a:r>
            <a:r>
              <a:rPr lang="de-DE" sz="1400" dirty="0" err="1"/>
              <a:t>event</a:t>
            </a:r>
            <a:endParaRPr lang="en-GB" sz="1400" dirty="0"/>
          </a:p>
        </p:txBody>
      </p:sp>
      <p:sp>
        <p:nvSpPr>
          <p:cNvPr id="50" name="Pfeil: nach unten 49">
            <a:extLst>
              <a:ext uri="{FF2B5EF4-FFF2-40B4-BE49-F238E27FC236}">
                <a16:creationId xmlns:a16="http://schemas.microsoft.com/office/drawing/2014/main" id="{50E3F7A5-02C2-43F4-980F-DC944B8C6E79}"/>
              </a:ext>
            </a:extLst>
          </p:cNvPr>
          <p:cNvSpPr/>
          <p:nvPr/>
        </p:nvSpPr>
        <p:spPr>
          <a:xfrm rot="19023029">
            <a:off x="5440071" y="4716939"/>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Pfeil: nach unten 50">
            <a:extLst>
              <a:ext uri="{FF2B5EF4-FFF2-40B4-BE49-F238E27FC236}">
                <a16:creationId xmlns:a16="http://schemas.microsoft.com/office/drawing/2014/main" id="{D520F360-68F5-47D3-AB02-F62E63BD6DCE}"/>
              </a:ext>
            </a:extLst>
          </p:cNvPr>
          <p:cNvSpPr/>
          <p:nvPr/>
        </p:nvSpPr>
        <p:spPr>
          <a:xfrm rot="2580000">
            <a:off x="3600617" y="4700795"/>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feld 51">
            <a:extLst>
              <a:ext uri="{FF2B5EF4-FFF2-40B4-BE49-F238E27FC236}">
                <a16:creationId xmlns:a16="http://schemas.microsoft.com/office/drawing/2014/main" id="{0AE32DAC-2426-4463-B500-82B12993FF9D}"/>
              </a:ext>
            </a:extLst>
          </p:cNvPr>
          <p:cNvSpPr txBox="1"/>
          <p:nvPr/>
        </p:nvSpPr>
        <p:spPr>
          <a:xfrm>
            <a:off x="2755967" y="4609218"/>
            <a:ext cx="486036" cy="292388"/>
          </a:xfrm>
          <a:prstGeom prst="rect">
            <a:avLst/>
          </a:prstGeom>
          <a:noFill/>
        </p:spPr>
        <p:txBody>
          <a:bodyPr wrap="square" rtlCol="0">
            <a:spAutoFit/>
          </a:bodyPr>
          <a:lstStyle/>
          <a:p>
            <a:r>
              <a:rPr lang="de-DE" sz="1300" dirty="0"/>
              <a:t>TLF</a:t>
            </a:r>
          </a:p>
        </p:txBody>
      </p:sp>
      <p:sp>
        <p:nvSpPr>
          <p:cNvPr id="4" name="Rechteck 3">
            <a:extLst>
              <a:ext uri="{FF2B5EF4-FFF2-40B4-BE49-F238E27FC236}">
                <a16:creationId xmlns:a16="http://schemas.microsoft.com/office/drawing/2014/main" id="{EF2A86DD-C512-4530-8BC1-68CAA3BB43CD}"/>
              </a:ext>
            </a:extLst>
          </p:cNvPr>
          <p:cNvSpPr/>
          <p:nvPr/>
        </p:nvSpPr>
        <p:spPr>
          <a:xfrm>
            <a:off x="250825" y="4944254"/>
            <a:ext cx="3857766" cy="371341"/>
          </a:xfrm>
          <a:prstGeom prst="rect">
            <a:avLst/>
          </a:prstGeom>
          <a:noFill/>
          <a:ln w="28575">
            <a:solidFill>
              <a:srgbClr val="D4054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00217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53D02728-42FA-4740-A71E-CB5042F85F3E}"/>
              </a:ext>
            </a:extLst>
          </p:cNvPr>
          <p:cNvSpPr>
            <a:spLocks noGrp="1"/>
          </p:cNvSpPr>
          <p:nvPr>
            <p:ph type="title"/>
          </p:nvPr>
        </p:nvSpPr>
        <p:spPr/>
        <p:txBody>
          <a:bodyPr/>
          <a:lstStyle/>
          <a:p>
            <a:r>
              <a:rPr lang="de-DE" dirty="0"/>
              <a:t>Population </a:t>
            </a:r>
            <a:r>
              <a:rPr lang="de-DE" dirty="0" err="1"/>
              <a:t>Characteristics</a:t>
            </a:r>
            <a:endParaRPr lang="en-GB" dirty="0"/>
          </a:p>
        </p:txBody>
      </p:sp>
      <p:sp>
        <p:nvSpPr>
          <p:cNvPr id="3" name="Foliennummernplatzhalter 2">
            <a:extLst>
              <a:ext uri="{FF2B5EF4-FFF2-40B4-BE49-F238E27FC236}">
                <a16:creationId xmlns:a16="http://schemas.microsoft.com/office/drawing/2014/main" id="{F0A1A143-4604-425B-8FA8-CD8CA8A177D5}"/>
              </a:ext>
            </a:extLst>
          </p:cNvPr>
          <p:cNvSpPr>
            <a:spLocks noGrp="1"/>
          </p:cNvSpPr>
          <p:nvPr>
            <p:ph type="sldNum" sz="quarter" idx="12"/>
          </p:nvPr>
        </p:nvSpPr>
        <p:spPr/>
        <p:txBody>
          <a:bodyPr/>
          <a:lstStyle/>
          <a:p>
            <a:fld id="{1744B4DD-8F10-491C-BFC2-D4DC64F16D79}" type="slidenum">
              <a:rPr lang="de-DE" smtClean="0"/>
              <a:pPr/>
              <a:t>5</a:t>
            </a:fld>
            <a:r>
              <a:rPr lang="de-DE">
                <a:ea typeface="Verdana"/>
                <a:cs typeface="Verdana"/>
              </a:rPr>
              <a:t>│</a:t>
            </a:r>
            <a:endParaRPr lang="de-DE" dirty="0"/>
          </a:p>
        </p:txBody>
      </p:sp>
      <p:sp>
        <p:nvSpPr>
          <p:cNvPr id="11" name="Rechteck 10">
            <a:extLst>
              <a:ext uri="{FF2B5EF4-FFF2-40B4-BE49-F238E27FC236}">
                <a16:creationId xmlns:a16="http://schemas.microsoft.com/office/drawing/2014/main" id="{920DA668-E056-46BA-87C1-2BB2CF9FBC95}"/>
              </a:ext>
            </a:extLst>
          </p:cNvPr>
          <p:cNvSpPr/>
          <p:nvPr/>
        </p:nvSpPr>
        <p:spPr>
          <a:xfrm>
            <a:off x="18000" y="6032429"/>
            <a:ext cx="9108000" cy="536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Tabelle 9">
            <a:extLst>
              <a:ext uri="{FF2B5EF4-FFF2-40B4-BE49-F238E27FC236}">
                <a16:creationId xmlns:a16="http://schemas.microsoft.com/office/drawing/2014/main" id="{FBE2A679-180F-4C13-9401-F82AC2C3E8C4}"/>
              </a:ext>
            </a:extLst>
          </p:cNvPr>
          <p:cNvGraphicFramePr>
            <a:graphicFrameLocks noGrp="1"/>
          </p:cNvGraphicFramePr>
          <p:nvPr>
            <p:extLst>
              <p:ext uri="{D42A27DB-BD31-4B8C-83A1-F6EECF244321}">
                <p14:modId xmlns:p14="http://schemas.microsoft.com/office/powerpoint/2010/main" val="903439876"/>
              </p:ext>
            </p:extLst>
          </p:nvPr>
        </p:nvGraphicFramePr>
        <p:xfrm>
          <a:off x="47496" y="1248869"/>
          <a:ext cx="5293441" cy="5320135"/>
        </p:xfrm>
        <a:graphic>
          <a:graphicData uri="http://schemas.openxmlformats.org/drawingml/2006/table">
            <a:tbl>
              <a:tblPr>
                <a:tableStyleId>{5C22544A-7EE6-4342-B048-85BDC9FD1C3A}</a:tableStyleId>
              </a:tblPr>
              <a:tblGrid>
                <a:gridCol w="1870804">
                  <a:extLst>
                    <a:ext uri="{9D8B030D-6E8A-4147-A177-3AD203B41FA5}">
                      <a16:colId xmlns:a16="http://schemas.microsoft.com/office/drawing/2014/main" val="3724942735"/>
                    </a:ext>
                  </a:extLst>
                </a:gridCol>
                <a:gridCol w="575188">
                  <a:extLst>
                    <a:ext uri="{9D8B030D-6E8A-4147-A177-3AD203B41FA5}">
                      <a16:colId xmlns:a16="http://schemas.microsoft.com/office/drawing/2014/main" val="2380211771"/>
                    </a:ext>
                  </a:extLst>
                </a:gridCol>
                <a:gridCol w="545690">
                  <a:extLst>
                    <a:ext uri="{9D8B030D-6E8A-4147-A177-3AD203B41FA5}">
                      <a16:colId xmlns:a16="http://schemas.microsoft.com/office/drawing/2014/main" val="4161493382"/>
                    </a:ext>
                  </a:extLst>
                </a:gridCol>
                <a:gridCol w="560439">
                  <a:extLst>
                    <a:ext uri="{9D8B030D-6E8A-4147-A177-3AD203B41FA5}">
                      <a16:colId xmlns:a16="http://schemas.microsoft.com/office/drawing/2014/main" val="578440546"/>
                    </a:ext>
                  </a:extLst>
                </a:gridCol>
                <a:gridCol w="589935">
                  <a:extLst>
                    <a:ext uri="{9D8B030D-6E8A-4147-A177-3AD203B41FA5}">
                      <a16:colId xmlns:a16="http://schemas.microsoft.com/office/drawing/2014/main" val="3679283279"/>
                    </a:ext>
                  </a:extLst>
                </a:gridCol>
                <a:gridCol w="427703">
                  <a:extLst>
                    <a:ext uri="{9D8B030D-6E8A-4147-A177-3AD203B41FA5}">
                      <a16:colId xmlns:a16="http://schemas.microsoft.com/office/drawing/2014/main" val="710567674"/>
                    </a:ext>
                  </a:extLst>
                </a:gridCol>
                <a:gridCol w="723682">
                  <a:extLst>
                    <a:ext uri="{9D8B030D-6E8A-4147-A177-3AD203B41FA5}">
                      <a16:colId xmlns:a16="http://schemas.microsoft.com/office/drawing/2014/main" val="346132698"/>
                    </a:ext>
                  </a:extLst>
                </a:gridCol>
              </a:tblGrid>
              <a:tr h="211048">
                <a:tc>
                  <a:txBody>
                    <a:bodyPr/>
                    <a:lstStyle/>
                    <a:p>
                      <a:pPr algn="l" fontAlgn="b"/>
                      <a:r>
                        <a:rPr lang="en-GB" sz="1050" b="1" i="1" u="sng" strike="noStrike" dirty="0">
                          <a:effectLst/>
                        </a:rPr>
                        <a:t>Patient characteristics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3531008"/>
                  </a:ext>
                </a:extLst>
              </a:tr>
              <a:tr h="387472">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TLF (n=123)</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no TLF (n=1761)</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total (n=1884)</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dirty="0" err="1">
                          <a:effectLst/>
                        </a:rPr>
                        <a:t>pVal</a:t>
                      </a:r>
                      <a:endParaRPr lang="en-GB" sz="1050" b="0" i="0"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missigness [%]</a:t>
                      </a:r>
                      <a:endParaRPr lang="en-GB" sz="1050" b="0" i="0" u="sng"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4067671"/>
                  </a:ext>
                </a:extLst>
              </a:tr>
              <a:tr h="387472">
                <a:tc>
                  <a:txBody>
                    <a:bodyPr/>
                    <a:lstStyle/>
                    <a:p>
                      <a:pPr algn="l" fontAlgn="b"/>
                      <a:r>
                        <a:rPr lang="en-GB" sz="1050" u="none" strike="noStrike" dirty="0">
                          <a:effectLst/>
                        </a:rPr>
                        <a:t>Age (years)</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effectLst/>
                        </a:rPr>
                        <a:t>59.92±</a:t>
                      </a:r>
                    </a:p>
                    <a:p>
                      <a:pPr algn="r" fontAlgn="ctr"/>
                      <a:r>
                        <a:rPr lang="en-GB" sz="1050" u="none" strike="noStrike" dirty="0">
                          <a:effectLst/>
                        </a:rPr>
                        <a:t>10.92</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a:effectLst/>
                        </a:rPr>
                        <a:t>61.8±10.44</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dirty="0">
                          <a:effectLst/>
                        </a:rPr>
                        <a:t>61.68±</a:t>
                      </a:r>
                    </a:p>
                    <a:p>
                      <a:pPr algn="r" fontAlgn="ctr"/>
                      <a:r>
                        <a:rPr lang="en-GB" sz="1050" u="none" strike="noStrike" dirty="0">
                          <a:effectLst/>
                        </a:rPr>
                        <a:t>10.48</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a:effectLst/>
                        </a:rPr>
                        <a:t>0.054</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dirty="0">
                          <a:effectLst/>
                        </a:rPr>
                        <a:t>0</a:t>
                      </a:r>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587537"/>
                  </a:ext>
                </a:extLst>
              </a:tr>
              <a:tr h="387472">
                <a:tc>
                  <a:txBody>
                    <a:bodyPr/>
                    <a:lstStyle/>
                    <a:p>
                      <a:pPr algn="l" fontAlgn="b"/>
                      <a:r>
                        <a:rPr lang="en-GB" sz="1050" u="none" strike="noStrike" dirty="0">
                          <a:effectLst/>
                        </a:rPr>
                        <a:t>Male</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99 (80%)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1296 (74%)</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1395 (74%)</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0.092</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7674556"/>
                  </a:ext>
                </a:extLst>
              </a:tr>
              <a:tr h="387472">
                <a:tc>
                  <a:txBody>
                    <a:bodyPr/>
                    <a:lstStyle/>
                    <a:p>
                      <a:pPr algn="l" fontAlgn="b"/>
                      <a:r>
                        <a:rPr lang="en-GB" sz="1050" u="none" strike="noStrike">
                          <a:effectLst/>
                        </a:rPr>
                        <a:t>Smoking</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73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1049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1122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0.365</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0.4</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1995859"/>
                  </a:ext>
                </a:extLst>
              </a:tr>
              <a:tr h="387472">
                <a:tc>
                  <a:txBody>
                    <a:bodyPr/>
                    <a:lstStyle/>
                    <a:p>
                      <a:pPr algn="l" fontAlgn="b"/>
                      <a:r>
                        <a:rPr lang="en-GB" sz="1050" u="none" strike="noStrike">
                          <a:effectLst/>
                        </a:rPr>
                        <a:t>Diabetes</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28 (23%)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372 (21%)</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400 (21%)</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0.893</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0850100"/>
                  </a:ext>
                </a:extLst>
              </a:tr>
              <a:tr h="211048">
                <a:tc>
                  <a:txBody>
                    <a:bodyPr/>
                    <a:lstStyle/>
                    <a:p>
                      <a:pPr algn="l" fontAlgn="b"/>
                      <a:r>
                        <a:rPr lang="en-GB" sz="1050" u="none" strike="noStrike" dirty="0">
                          <a:solidFill>
                            <a:srgbClr val="D40541"/>
                          </a:solidFill>
                          <a:effectLst/>
                        </a:rPr>
                        <a:t>Ischemic status pre-procedure</a:t>
                      </a:r>
                      <a:endParaRPr lang="en-GB" sz="1050" b="0" i="0" u="none" strike="noStrike" dirty="0">
                        <a:solidFill>
                          <a:srgbClr val="D40541"/>
                        </a:solidFill>
                        <a:effectLst/>
                        <a:latin typeface="Calibri" panose="020F0502020204030204" pitchFamily="34" charset="0"/>
                      </a:endParaRPr>
                    </a:p>
                  </a:txBody>
                  <a:tcPr marL="9525" marR="9525" marT="9525" marB="0" anchor="b"/>
                </a:tc>
                <a:tc>
                  <a:txBody>
                    <a:bodyPr/>
                    <a:lstStyle/>
                    <a:p>
                      <a:pPr algn="l" fontAlgn="b"/>
                      <a:r>
                        <a:rPr lang="en-GB" sz="1050" u="none" strike="noStrike">
                          <a:effectLst/>
                        </a:rPr>
                        <a:t>STEMI</a:t>
                      </a:r>
                      <a:endParaRPr lang="en-GB" sz="1050" b="0" i="0" u="none" strike="noStrike" dirty="0">
                        <a:solidFill>
                          <a:srgbClr val="D40541"/>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0 (0%)</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4 (0.2%)</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4 (0.2%)</a:t>
                      </a:r>
                      <a:endParaRPr lang="en-GB" sz="1050" b="0" i="0" u="none" strike="noStrike" dirty="0">
                        <a:solidFill>
                          <a:srgbClr val="000000"/>
                        </a:solidFill>
                        <a:effectLst/>
                        <a:latin typeface="Calibri" panose="020F0502020204030204" pitchFamily="34" charset="0"/>
                      </a:endParaRPr>
                    </a:p>
                  </a:txBody>
                  <a:tcPr marL="9525" marR="9525" marT="9525" marB="0" anchor="b"/>
                </a:tc>
                <a:tc rowSpan="2">
                  <a:txBody>
                    <a:bodyPr/>
                    <a:lstStyle/>
                    <a:p>
                      <a:pPr algn="r" fontAlgn="ctr"/>
                      <a:r>
                        <a:rPr lang="en-GB" sz="1050" u="none" strike="noStrike" dirty="0">
                          <a:solidFill>
                            <a:srgbClr val="D40541"/>
                          </a:solidFill>
                          <a:effectLst/>
                        </a:rPr>
                        <a:t>0.017</a:t>
                      </a:r>
                      <a:endParaRPr lang="en-GB" sz="1050" b="1" i="0" u="none" strike="noStrike" dirty="0">
                        <a:solidFill>
                          <a:srgbClr val="D40541"/>
                        </a:solidFill>
                        <a:effectLst/>
                        <a:latin typeface="Calibri" panose="020F0502020204030204" pitchFamily="34" charset="0"/>
                      </a:endParaRPr>
                    </a:p>
                  </a:txBody>
                  <a:tcPr marL="9525" marR="9525" marT="9525" marB="0" anchor="ctr"/>
                </a:tc>
                <a:tc rowSpan="2">
                  <a:txBody>
                    <a:bodyPr/>
                    <a:lstStyle/>
                    <a:p>
                      <a:pPr algn="r" fontAlgn="ctr"/>
                      <a:r>
                        <a:rPr lang="en-GB" sz="1050" u="none" strike="noStrike" dirty="0">
                          <a:effectLst/>
                        </a:rPr>
                        <a:t>0.1</a:t>
                      </a:r>
                      <a:endParaRPr lang="en-GB"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90588677"/>
                  </a:ext>
                </a:extLst>
              </a:tr>
              <a:tr h="387472">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none" strike="noStrike">
                          <a:effectLst/>
                        </a:rPr>
                        <a:t>NSTEMI</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34 (27.6%)</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309 (17.5%)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343 (18%)</a:t>
                      </a:r>
                      <a:endParaRPr lang="en-GB" sz="105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013208122"/>
                  </a:ext>
                </a:extLst>
              </a:tr>
              <a:tr h="211048">
                <a:tc>
                  <a:txBody>
                    <a:bodyPr/>
                    <a:lstStyle/>
                    <a:p>
                      <a:pPr algn="l" fontAlgn="b"/>
                      <a:r>
                        <a:rPr lang="en-GB" sz="1050" b="1" i="1" u="sng" strike="noStrike" dirty="0">
                          <a:effectLst/>
                        </a:rPr>
                        <a:t>Lesion Characteristics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4393945"/>
                  </a:ext>
                </a:extLst>
              </a:tr>
              <a:tr h="387472">
                <a:tc gridSpan="2">
                  <a:txBody>
                    <a:bodyPr/>
                    <a:lstStyle/>
                    <a:p>
                      <a:pPr algn="l" fontAlgn="b"/>
                      <a:r>
                        <a:rPr lang="en-GB" sz="1050" u="none" strike="noStrike" dirty="0">
                          <a:effectLst/>
                        </a:rPr>
                        <a:t>Moderate/Severe Calcification</a:t>
                      </a:r>
                      <a:endParaRPr lang="en-GB" sz="105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GB"/>
                    </a:p>
                  </a:txBody>
                  <a:tcPr/>
                </a:tc>
                <a:tc>
                  <a:txBody>
                    <a:bodyPr/>
                    <a:lstStyle/>
                    <a:p>
                      <a:pPr algn="r" fontAlgn="b"/>
                      <a:r>
                        <a:rPr lang="en-GB" sz="1050" u="none" strike="noStrike">
                          <a:effectLst/>
                        </a:rPr>
                        <a:t>7 (5.7%)</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130 (7.3%)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137 (7.3%(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0.88</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0.1</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4775286"/>
                  </a:ext>
                </a:extLst>
              </a:tr>
              <a:tr h="211048">
                <a:tc>
                  <a:txBody>
                    <a:bodyPr/>
                    <a:lstStyle/>
                    <a:p>
                      <a:pPr algn="l" fontAlgn="b"/>
                      <a:r>
                        <a:rPr lang="en-GB" sz="1050" u="none" strike="noStrike">
                          <a:effectLst/>
                        </a:rPr>
                        <a:t>Lesion length [mm]</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15.2±</a:t>
                      </a:r>
                    </a:p>
                    <a:p>
                      <a:pPr algn="r" fontAlgn="b"/>
                      <a:r>
                        <a:rPr lang="en-GB" sz="1050" u="none" strike="noStrike" dirty="0">
                          <a:effectLst/>
                        </a:rPr>
                        <a:t>5.1</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14.8±3.9</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14.8±4</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0.189</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0.1</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011253"/>
                  </a:ext>
                </a:extLst>
              </a:tr>
              <a:tr h="211048">
                <a:tc>
                  <a:txBody>
                    <a:bodyPr/>
                    <a:lstStyle/>
                    <a:p>
                      <a:pPr algn="l" fontAlgn="b"/>
                      <a:r>
                        <a:rPr lang="en-GB" sz="1050" u="none" strike="noStrike">
                          <a:effectLst/>
                        </a:rPr>
                        <a:t>Reference vessel diameter [mm]</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3.2±0.3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3.2±0.3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3.2±0.3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0.449</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0.2</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6456070"/>
                  </a:ext>
                </a:extLst>
              </a:tr>
              <a:tr h="387472">
                <a:tc>
                  <a:txBody>
                    <a:bodyPr/>
                    <a:lstStyle/>
                    <a:p>
                      <a:pPr algn="l" fontAlgn="b"/>
                      <a:r>
                        <a:rPr lang="en-GB" sz="1050" u="none" strike="noStrike">
                          <a:effectLst/>
                        </a:rPr>
                        <a:t>Stenosis pre-procedure in %</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83.5±</a:t>
                      </a:r>
                    </a:p>
                    <a:p>
                      <a:pPr algn="r" fontAlgn="b"/>
                      <a:r>
                        <a:rPr lang="en-GB" sz="1050" u="none" strike="noStrike" dirty="0">
                          <a:effectLst/>
                        </a:rPr>
                        <a:t>10.6</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82.1±</a:t>
                      </a:r>
                    </a:p>
                    <a:p>
                      <a:pPr algn="r" fontAlgn="b"/>
                      <a:r>
                        <a:rPr lang="en-GB" sz="1050" u="none" strike="noStrike" dirty="0">
                          <a:effectLst/>
                        </a:rPr>
                        <a:t>10.7</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82.2±</a:t>
                      </a:r>
                    </a:p>
                    <a:p>
                      <a:pPr algn="r" fontAlgn="b"/>
                      <a:r>
                        <a:rPr lang="en-GB" sz="1050" u="none" strike="noStrike" dirty="0">
                          <a:effectLst/>
                        </a:rPr>
                        <a:t>10.7</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0.168</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0.05</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0278125"/>
                  </a:ext>
                </a:extLst>
              </a:tr>
              <a:tr h="211048">
                <a:tc>
                  <a:txBody>
                    <a:bodyPr/>
                    <a:lstStyle/>
                    <a:p>
                      <a:pPr algn="l" fontAlgn="b"/>
                      <a:r>
                        <a:rPr lang="en-GB" sz="1050" b="1" i="1" u="sng" strike="noStrike" dirty="0">
                          <a:effectLst/>
                        </a:rPr>
                        <a:t>Device Details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886892"/>
                  </a:ext>
                </a:extLst>
              </a:tr>
              <a:tr h="211048">
                <a:tc>
                  <a:txBody>
                    <a:bodyPr/>
                    <a:lstStyle/>
                    <a:p>
                      <a:pPr algn="l" fontAlgn="b"/>
                      <a:r>
                        <a:rPr lang="en-GB" sz="1050" u="none" strike="noStrike" dirty="0">
                          <a:solidFill>
                            <a:srgbClr val="D40541"/>
                          </a:solidFill>
                          <a:effectLst/>
                        </a:rPr>
                        <a:t>Total </a:t>
                      </a:r>
                      <a:r>
                        <a:rPr lang="en-GB" sz="1050" u="none" strike="noStrike" dirty="0" err="1">
                          <a:solidFill>
                            <a:srgbClr val="D40541"/>
                          </a:solidFill>
                          <a:effectLst/>
                        </a:rPr>
                        <a:t>magmaris</a:t>
                      </a:r>
                      <a:r>
                        <a:rPr lang="en-GB" sz="1050" u="none" strike="noStrike" dirty="0">
                          <a:solidFill>
                            <a:srgbClr val="D40541"/>
                          </a:solidFill>
                          <a:effectLst/>
                        </a:rPr>
                        <a:t> scaffold length [mm]</a:t>
                      </a:r>
                      <a:endParaRPr lang="en-GB" sz="1050" b="1" i="0" u="none" strike="noStrike" dirty="0">
                        <a:solidFill>
                          <a:srgbClr val="D40541"/>
                        </a:solidFill>
                        <a:effectLst/>
                        <a:latin typeface="Calibri" panose="020F0502020204030204" pitchFamily="34" charset="0"/>
                      </a:endParaRPr>
                    </a:p>
                  </a:txBody>
                  <a:tcPr marL="9525" marR="9525" marT="9525" marB="0" anchor="b"/>
                </a:tc>
                <a:tc>
                  <a:txBody>
                    <a:bodyPr/>
                    <a:lstStyle/>
                    <a:p>
                      <a:pPr algn="l" fontAlgn="b"/>
                      <a:endParaRPr lang="en-GB" sz="1050" b="1" i="0" u="none" strike="noStrike" dirty="0">
                        <a:solidFill>
                          <a:srgbClr val="D40541"/>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21.2±</a:t>
                      </a:r>
                    </a:p>
                    <a:p>
                      <a:pPr algn="r" fontAlgn="b"/>
                      <a:r>
                        <a:rPr lang="en-GB" sz="1050" u="none" strike="noStrike" dirty="0">
                          <a:effectLst/>
                        </a:rPr>
                        <a:t>7.1</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20±4.9</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20±5</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solidFill>
                            <a:srgbClr val="D40541"/>
                          </a:solidFill>
                          <a:effectLst/>
                        </a:rPr>
                        <a:t>0.011</a:t>
                      </a:r>
                      <a:endParaRPr lang="en-GB" sz="1050" b="1" i="0" u="none" strike="noStrike" dirty="0">
                        <a:solidFill>
                          <a:srgbClr val="D40541"/>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1.6</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0561274"/>
                  </a:ext>
                </a:extLst>
              </a:tr>
              <a:tr h="387472">
                <a:tc>
                  <a:txBody>
                    <a:bodyPr/>
                    <a:lstStyle/>
                    <a:p>
                      <a:pPr algn="l" fontAlgn="b"/>
                      <a:r>
                        <a:rPr lang="en-GB" sz="1050" u="none" strike="noStrike" dirty="0">
                          <a:effectLst/>
                        </a:rPr>
                        <a:t>Magmaris scaffold diameter [mm]</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effectLst/>
                        </a:rPr>
                        <a:t>0.4322</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dirty="0">
                          <a:effectLst/>
                        </a:rPr>
                        <a:t>1.6</a:t>
                      </a:r>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5508395"/>
                  </a:ext>
                </a:extLst>
              </a:tr>
            </a:tbl>
          </a:graphicData>
        </a:graphic>
      </p:graphicFrame>
      <p:pic>
        <p:nvPicPr>
          <p:cNvPr id="9218" name="Picture 2">
            <a:extLst>
              <a:ext uri="{FF2B5EF4-FFF2-40B4-BE49-F238E27FC236}">
                <a16:creationId xmlns:a16="http://schemas.microsoft.com/office/drawing/2014/main" id="{E9AA18B2-938D-44D4-B81C-96E6040D0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433" y="1118770"/>
            <a:ext cx="37909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4FCDE6D1-EA52-4F29-ABF8-94F5D6A9DE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556" y="3766720"/>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01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CAF1E0-82D0-4EA7-B547-656225D043BE}"/>
              </a:ext>
            </a:extLst>
          </p:cNvPr>
          <p:cNvSpPr>
            <a:spLocks noGrp="1"/>
          </p:cNvSpPr>
          <p:nvPr>
            <p:ph type="title"/>
          </p:nvPr>
        </p:nvSpPr>
        <p:spPr/>
        <p:txBody>
          <a:bodyPr/>
          <a:lstStyle/>
          <a:p>
            <a:r>
              <a:rPr lang="de-DE" dirty="0" err="1"/>
              <a:t>tSNE</a:t>
            </a:r>
            <a:endParaRPr lang="en-GB" dirty="0"/>
          </a:p>
        </p:txBody>
      </p:sp>
      <p:sp>
        <p:nvSpPr>
          <p:cNvPr id="3" name="Foliennummernplatzhalter 2">
            <a:extLst>
              <a:ext uri="{FF2B5EF4-FFF2-40B4-BE49-F238E27FC236}">
                <a16:creationId xmlns:a16="http://schemas.microsoft.com/office/drawing/2014/main" id="{A10E5427-D666-47D3-B1F9-74D5457DDF6D}"/>
              </a:ext>
            </a:extLst>
          </p:cNvPr>
          <p:cNvSpPr>
            <a:spLocks noGrp="1"/>
          </p:cNvSpPr>
          <p:nvPr>
            <p:ph type="sldNum" sz="quarter" idx="12"/>
          </p:nvPr>
        </p:nvSpPr>
        <p:spPr/>
        <p:txBody>
          <a:bodyPr/>
          <a:lstStyle/>
          <a:p>
            <a:fld id="{1744B4DD-8F10-491C-BFC2-D4DC64F16D79}" type="slidenum">
              <a:rPr lang="de-DE" smtClean="0"/>
              <a:pPr/>
              <a:t>6</a:t>
            </a:fld>
            <a:r>
              <a:rPr lang="de-DE">
                <a:ea typeface="Verdana"/>
                <a:cs typeface="Verdana"/>
              </a:rPr>
              <a:t>│</a:t>
            </a:r>
            <a:endParaRPr lang="de-DE" dirty="0"/>
          </a:p>
        </p:txBody>
      </p:sp>
      <p:pic>
        <p:nvPicPr>
          <p:cNvPr id="4" name="Grafik 3">
            <a:extLst>
              <a:ext uri="{FF2B5EF4-FFF2-40B4-BE49-F238E27FC236}">
                <a16:creationId xmlns:a16="http://schemas.microsoft.com/office/drawing/2014/main" id="{86A1FEED-F198-43F1-AD7E-E6E6DFFB7521}"/>
              </a:ext>
            </a:extLst>
          </p:cNvPr>
          <p:cNvPicPr>
            <a:picLocks noChangeAspect="1"/>
          </p:cNvPicPr>
          <p:nvPr/>
        </p:nvPicPr>
        <p:blipFill>
          <a:blip r:embed="rId3"/>
          <a:stretch>
            <a:fillRect/>
          </a:stretch>
        </p:blipFill>
        <p:spPr>
          <a:xfrm>
            <a:off x="137160" y="906813"/>
            <a:ext cx="3372802" cy="2975222"/>
          </a:xfrm>
          <a:prstGeom prst="rect">
            <a:avLst/>
          </a:prstGeom>
        </p:spPr>
      </p:pic>
      <p:pic>
        <p:nvPicPr>
          <p:cNvPr id="5" name="Grafik 4">
            <a:extLst>
              <a:ext uri="{FF2B5EF4-FFF2-40B4-BE49-F238E27FC236}">
                <a16:creationId xmlns:a16="http://schemas.microsoft.com/office/drawing/2014/main" id="{37E51290-B565-4E8B-BCE5-6EDAC26F6F97}"/>
              </a:ext>
            </a:extLst>
          </p:cNvPr>
          <p:cNvPicPr>
            <a:picLocks noChangeAspect="1"/>
          </p:cNvPicPr>
          <p:nvPr/>
        </p:nvPicPr>
        <p:blipFill>
          <a:blip r:embed="rId4"/>
          <a:srcRect/>
          <a:stretch/>
        </p:blipFill>
        <p:spPr>
          <a:xfrm>
            <a:off x="2660852" y="2674620"/>
            <a:ext cx="3540716" cy="3398547"/>
          </a:xfrm>
          <a:prstGeom prst="rect">
            <a:avLst/>
          </a:prstGeom>
        </p:spPr>
      </p:pic>
      <p:pic>
        <p:nvPicPr>
          <p:cNvPr id="6" name="Grafik 5">
            <a:extLst>
              <a:ext uri="{FF2B5EF4-FFF2-40B4-BE49-F238E27FC236}">
                <a16:creationId xmlns:a16="http://schemas.microsoft.com/office/drawing/2014/main" id="{2D5692B3-4AB4-42C8-BE73-C5808FFD73F8}"/>
              </a:ext>
            </a:extLst>
          </p:cNvPr>
          <p:cNvPicPr>
            <a:picLocks noChangeAspect="1"/>
          </p:cNvPicPr>
          <p:nvPr/>
        </p:nvPicPr>
        <p:blipFill>
          <a:blip r:embed="rId5"/>
          <a:stretch>
            <a:fillRect/>
          </a:stretch>
        </p:blipFill>
        <p:spPr>
          <a:xfrm>
            <a:off x="5705315" y="906813"/>
            <a:ext cx="3228975" cy="3057525"/>
          </a:xfrm>
          <a:prstGeom prst="rect">
            <a:avLst/>
          </a:prstGeom>
        </p:spPr>
      </p:pic>
      <p:pic>
        <p:nvPicPr>
          <p:cNvPr id="7" name="Grafik 6">
            <a:extLst>
              <a:ext uri="{FF2B5EF4-FFF2-40B4-BE49-F238E27FC236}">
                <a16:creationId xmlns:a16="http://schemas.microsoft.com/office/drawing/2014/main" id="{07E00865-B445-43BE-8E32-E45EE73AAEAA}"/>
              </a:ext>
            </a:extLst>
          </p:cNvPr>
          <p:cNvPicPr>
            <a:picLocks noChangeAspect="1"/>
          </p:cNvPicPr>
          <p:nvPr/>
        </p:nvPicPr>
        <p:blipFill>
          <a:blip r:embed="rId6"/>
          <a:stretch>
            <a:fillRect/>
          </a:stretch>
        </p:blipFill>
        <p:spPr>
          <a:xfrm>
            <a:off x="5705315" y="5243299"/>
            <a:ext cx="992505" cy="488846"/>
          </a:xfrm>
          <a:prstGeom prst="rect">
            <a:avLst/>
          </a:prstGeom>
        </p:spPr>
      </p:pic>
    </p:spTree>
    <p:extLst>
      <p:ext uri="{BB962C8B-B14F-4D97-AF65-F5344CB8AC3E}">
        <p14:creationId xmlns:p14="http://schemas.microsoft.com/office/powerpoint/2010/main" val="110623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D88CB3-0E0C-4E6A-A3E8-75027F36FB22}"/>
              </a:ext>
            </a:extLst>
          </p:cNvPr>
          <p:cNvSpPr>
            <a:spLocks noGrp="1"/>
          </p:cNvSpPr>
          <p:nvPr>
            <p:ph type="title"/>
          </p:nvPr>
        </p:nvSpPr>
        <p:spPr/>
        <p:txBody>
          <a:bodyPr/>
          <a:lstStyle/>
          <a:p>
            <a:r>
              <a:rPr lang="de-DE" dirty="0" err="1"/>
              <a:t>Supervised</a:t>
            </a:r>
            <a:r>
              <a:rPr lang="de-DE" dirty="0"/>
              <a:t> Classification Pipeline</a:t>
            </a:r>
            <a:endParaRPr lang="en-GB" dirty="0"/>
          </a:p>
        </p:txBody>
      </p:sp>
      <p:sp>
        <p:nvSpPr>
          <p:cNvPr id="3" name="Foliennummernplatzhalter 2">
            <a:extLst>
              <a:ext uri="{FF2B5EF4-FFF2-40B4-BE49-F238E27FC236}">
                <a16:creationId xmlns:a16="http://schemas.microsoft.com/office/drawing/2014/main" id="{46B020B2-80C0-481A-BF61-0976C2120686}"/>
              </a:ext>
            </a:extLst>
          </p:cNvPr>
          <p:cNvSpPr>
            <a:spLocks noGrp="1"/>
          </p:cNvSpPr>
          <p:nvPr>
            <p:ph type="sldNum" sz="quarter" idx="12"/>
          </p:nvPr>
        </p:nvSpPr>
        <p:spPr/>
        <p:txBody>
          <a:bodyPr/>
          <a:lstStyle/>
          <a:p>
            <a:fld id="{1744B4DD-8F10-491C-BFC2-D4DC64F16D79}" type="slidenum">
              <a:rPr lang="de-DE" smtClean="0"/>
              <a:pPr/>
              <a:t>7</a:t>
            </a:fld>
            <a:r>
              <a:rPr lang="de-DE">
                <a:ea typeface="Verdana"/>
                <a:cs typeface="Verdana"/>
              </a:rPr>
              <a:t>│</a:t>
            </a:r>
            <a:endParaRPr lang="de-DE" dirty="0"/>
          </a:p>
        </p:txBody>
      </p:sp>
      <p:pic>
        <p:nvPicPr>
          <p:cNvPr id="5" name="Grafik 4">
            <a:extLst>
              <a:ext uri="{FF2B5EF4-FFF2-40B4-BE49-F238E27FC236}">
                <a16:creationId xmlns:a16="http://schemas.microsoft.com/office/drawing/2014/main" id="{05C24A82-E1E2-4907-821F-FFDC18C0BE9E}"/>
              </a:ext>
            </a:extLst>
          </p:cNvPr>
          <p:cNvPicPr>
            <a:picLocks noChangeAspect="1"/>
          </p:cNvPicPr>
          <p:nvPr/>
        </p:nvPicPr>
        <p:blipFill>
          <a:blip r:embed="rId3"/>
          <a:srcRect/>
          <a:stretch/>
        </p:blipFill>
        <p:spPr>
          <a:xfrm>
            <a:off x="396642" y="1261850"/>
            <a:ext cx="8329662" cy="4519518"/>
          </a:xfrm>
          <a:prstGeom prst="rect">
            <a:avLst/>
          </a:prstGeom>
        </p:spPr>
      </p:pic>
    </p:spTree>
    <p:extLst>
      <p:ext uri="{BB962C8B-B14F-4D97-AF65-F5344CB8AC3E}">
        <p14:creationId xmlns:p14="http://schemas.microsoft.com/office/powerpoint/2010/main" val="311639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33A1C0-999F-4CFD-9732-C55B39D04C35}"/>
              </a:ext>
            </a:extLst>
          </p:cNvPr>
          <p:cNvSpPr>
            <a:spLocks noGrp="1"/>
          </p:cNvSpPr>
          <p:nvPr>
            <p:ph type="title"/>
          </p:nvPr>
        </p:nvSpPr>
        <p:spPr/>
        <p:txBody>
          <a:bodyPr/>
          <a:lstStyle/>
          <a:p>
            <a:r>
              <a:rPr lang="de-DE" dirty="0" err="1"/>
              <a:t>Results</a:t>
            </a:r>
            <a:r>
              <a:rPr lang="de-DE" dirty="0"/>
              <a:t> (1st </a:t>
            </a:r>
            <a:r>
              <a:rPr lang="de-DE" dirty="0" err="1"/>
              <a:t>round</a:t>
            </a:r>
            <a:r>
              <a:rPr lang="de-DE" dirty="0"/>
              <a:t> of </a:t>
            </a:r>
            <a:r>
              <a:rPr lang="de-DE" dirty="0" err="1"/>
              <a:t>selection</a:t>
            </a:r>
            <a:r>
              <a:rPr lang="de-DE" dirty="0"/>
              <a:t> with f1 score)</a:t>
            </a:r>
            <a:endParaRPr lang="en-GB" dirty="0"/>
          </a:p>
        </p:txBody>
      </p:sp>
      <p:sp>
        <p:nvSpPr>
          <p:cNvPr id="3" name="Foliennummernplatzhalter 2">
            <a:extLst>
              <a:ext uri="{FF2B5EF4-FFF2-40B4-BE49-F238E27FC236}">
                <a16:creationId xmlns:a16="http://schemas.microsoft.com/office/drawing/2014/main" id="{B49C299A-BAA4-4F91-B898-0A51E4243D02}"/>
              </a:ext>
            </a:extLst>
          </p:cNvPr>
          <p:cNvSpPr>
            <a:spLocks noGrp="1"/>
          </p:cNvSpPr>
          <p:nvPr>
            <p:ph type="sldNum" sz="quarter" idx="12"/>
          </p:nvPr>
        </p:nvSpPr>
        <p:spPr/>
        <p:txBody>
          <a:bodyPr/>
          <a:lstStyle/>
          <a:p>
            <a:fld id="{1744B4DD-8F10-491C-BFC2-D4DC64F16D79}" type="slidenum">
              <a:rPr lang="de-DE" smtClean="0"/>
              <a:pPr/>
              <a:t>8</a:t>
            </a:fld>
            <a:r>
              <a:rPr lang="de-DE">
                <a:ea typeface="Verdana"/>
                <a:cs typeface="Verdana"/>
              </a:rPr>
              <a:t>│</a:t>
            </a:r>
            <a:endParaRPr lang="de-DE" dirty="0"/>
          </a:p>
        </p:txBody>
      </p:sp>
      <p:graphicFrame>
        <p:nvGraphicFramePr>
          <p:cNvPr id="4" name="Tabelle 4">
            <a:extLst>
              <a:ext uri="{FF2B5EF4-FFF2-40B4-BE49-F238E27FC236}">
                <a16:creationId xmlns:a16="http://schemas.microsoft.com/office/drawing/2014/main" id="{4DD0829A-DE15-42DF-96BF-2E1B1DF4A547}"/>
              </a:ext>
            </a:extLst>
          </p:cNvPr>
          <p:cNvGraphicFramePr>
            <a:graphicFrameLocks noGrp="1"/>
          </p:cNvGraphicFramePr>
          <p:nvPr>
            <p:extLst>
              <p:ext uri="{D42A27DB-BD31-4B8C-83A1-F6EECF244321}">
                <p14:modId xmlns:p14="http://schemas.microsoft.com/office/powerpoint/2010/main" val="328172579"/>
              </p:ext>
            </p:extLst>
          </p:nvPr>
        </p:nvGraphicFramePr>
        <p:xfrm>
          <a:off x="100645" y="1125239"/>
          <a:ext cx="8792530" cy="5147592"/>
        </p:xfrm>
        <a:graphic>
          <a:graphicData uri="http://schemas.openxmlformats.org/drawingml/2006/table">
            <a:tbl>
              <a:tblPr firstRow="1" bandRow="1">
                <a:tableStyleId>{5C22544A-7EE6-4342-B048-85BDC9FD1C3A}</a:tableStyleId>
              </a:tblPr>
              <a:tblGrid>
                <a:gridCol w="3871280">
                  <a:extLst>
                    <a:ext uri="{9D8B030D-6E8A-4147-A177-3AD203B41FA5}">
                      <a16:colId xmlns:a16="http://schemas.microsoft.com/office/drawing/2014/main" val="301231459"/>
                    </a:ext>
                  </a:extLst>
                </a:gridCol>
                <a:gridCol w="1643063">
                  <a:extLst>
                    <a:ext uri="{9D8B030D-6E8A-4147-A177-3AD203B41FA5}">
                      <a16:colId xmlns:a16="http://schemas.microsoft.com/office/drawing/2014/main" val="1375073158"/>
                    </a:ext>
                  </a:extLst>
                </a:gridCol>
                <a:gridCol w="1723910">
                  <a:extLst>
                    <a:ext uri="{9D8B030D-6E8A-4147-A177-3AD203B41FA5}">
                      <a16:colId xmlns:a16="http://schemas.microsoft.com/office/drawing/2014/main" val="1026297322"/>
                    </a:ext>
                  </a:extLst>
                </a:gridCol>
                <a:gridCol w="1554277">
                  <a:extLst>
                    <a:ext uri="{9D8B030D-6E8A-4147-A177-3AD203B41FA5}">
                      <a16:colId xmlns:a16="http://schemas.microsoft.com/office/drawing/2014/main" val="652560326"/>
                    </a:ext>
                  </a:extLst>
                </a:gridCol>
              </a:tblGrid>
              <a:tr h="700366">
                <a:tc>
                  <a:txBody>
                    <a:bodyPr/>
                    <a:lstStyle/>
                    <a:p>
                      <a:pPr algn="l" rtl="0" fontAlgn="ctr"/>
                      <a:r>
                        <a:rPr lang="en-GB" sz="1800" b="1" i="0" u="none" strike="noStrike" dirty="0">
                          <a:solidFill>
                            <a:srgbClr val="FFFFFF"/>
                          </a:solidFill>
                          <a:effectLst/>
                          <a:latin typeface="+mn-lt"/>
                        </a:rPr>
                        <a:t>Pipeline</a:t>
                      </a:r>
                    </a:p>
                  </a:txBody>
                  <a:tcPr marL="9525" marR="9525" marT="9525" marB="0" anchor="ctr"/>
                </a:tc>
                <a:tc>
                  <a:txBody>
                    <a:bodyPr/>
                    <a:lstStyle/>
                    <a:p>
                      <a:pPr algn="l" rtl="0" fontAlgn="ctr"/>
                      <a:r>
                        <a:rPr lang="en-GB" sz="1800" b="1" i="0" u="none" strike="noStrike">
                          <a:solidFill>
                            <a:srgbClr val="FFFFFF"/>
                          </a:solidFill>
                          <a:effectLst/>
                          <a:latin typeface="+mn-lt"/>
                        </a:rPr>
                        <a:t>Train Score (f1)</a:t>
                      </a:r>
                    </a:p>
                  </a:txBody>
                  <a:tcPr marL="9525" marR="9525" marT="9525" marB="0" anchor="ctr"/>
                </a:tc>
                <a:tc>
                  <a:txBody>
                    <a:bodyPr/>
                    <a:lstStyle/>
                    <a:p>
                      <a:pPr algn="l" rtl="0" fontAlgn="ctr"/>
                      <a:r>
                        <a:rPr lang="en-GB" sz="1800" b="1" i="0" u="none" strike="noStrike" dirty="0">
                          <a:solidFill>
                            <a:srgbClr val="FFFFFF"/>
                          </a:solidFill>
                          <a:effectLst/>
                          <a:latin typeface="+mn-lt"/>
                        </a:rPr>
                        <a:t>Validation Score (f1)</a:t>
                      </a:r>
                    </a:p>
                  </a:txBody>
                  <a:tcPr marL="9525" marR="9525" marT="9525" marB="0" anchor="ctr"/>
                </a:tc>
                <a:tc>
                  <a:txBody>
                    <a:bodyPr/>
                    <a:lstStyle/>
                    <a:p>
                      <a:pPr algn="l" rtl="0" fontAlgn="ctr"/>
                      <a:r>
                        <a:rPr lang="en-GB" sz="1800" b="1" i="0" u="none" strike="noStrike" dirty="0">
                          <a:solidFill>
                            <a:srgbClr val="FFFFFF"/>
                          </a:solidFill>
                          <a:effectLst/>
                          <a:latin typeface="+mn-lt"/>
                        </a:rPr>
                        <a:t>Test Score (f1)</a:t>
                      </a:r>
                    </a:p>
                  </a:txBody>
                  <a:tcPr marL="9525" marR="9525" marT="9525" marB="0" anchor="ctr"/>
                </a:tc>
                <a:extLst>
                  <a:ext uri="{0D108BD9-81ED-4DB2-BD59-A6C34878D82A}">
                    <a16:rowId xmlns:a16="http://schemas.microsoft.com/office/drawing/2014/main" val="4000350686"/>
                  </a:ext>
                </a:extLst>
              </a:tr>
              <a:tr h="540071">
                <a:tc>
                  <a:txBody>
                    <a:bodyPr/>
                    <a:lstStyle/>
                    <a:p>
                      <a:pPr algn="l" rtl="0" fontAlgn="ctr"/>
                      <a:r>
                        <a:rPr lang="en-GB" sz="1800" b="0" i="0" u="none" strike="noStrike" dirty="0">
                          <a:solidFill>
                            <a:srgbClr val="333333"/>
                          </a:solidFill>
                          <a:effectLst/>
                          <a:latin typeface="+mn-lt"/>
                        </a:rPr>
                        <a:t>quantile_trans|KNN_imp|smote|l2_norm|no_feature_selector|</a:t>
                      </a:r>
                      <a:r>
                        <a:rPr lang="en-GB" sz="1800" b="1" i="0" u="none" strike="noStrike" dirty="0">
                          <a:solidFill>
                            <a:srgbClr val="333333"/>
                          </a:solidFill>
                          <a:effectLst/>
                          <a:latin typeface="+mn-lt"/>
                        </a:rPr>
                        <a:t>KNN</a:t>
                      </a:r>
                    </a:p>
                  </a:txBody>
                  <a:tcPr marL="9525" marR="9525" marT="9525" marB="0" anchor="ctr"/>
                </a:tc>
                <a:tc>
                  <a:txBody>
                    <a:bodyPr/>
                    <a:lstStyle/>
                    <a:p>
                      <a:pPr algn="l" rtl="0" fontAlgn="ctr"/>
                      <a:r>
                        <a:rPr lang="en-GB" sz="1800" b="0" i="0" u="none" strike="noStrike" dirty="0">
                          <a:solidFill>
                            <a:srgbClr val="333333"/>
                          </a:solidFill>
                          <a:effectLst/>
                          <a:latin typeface="+mn-lt"/>
                        </a:rPr>
                        <a:t>0.1642±0.002</a:t>
                      </a:r>
                    </a:p>
                  </a:txBody>
                  <a:tcPr marL="9525" marR="9525" marT="9525" marB="0" anchor="ctr"/>
                </a:tc>
                <a:tc>
                  <a:txBody>
                    <a:bodyPr/>
                    <a:lstStyle/>
                    <a:p>
                      <a:pPr algn="l" rtl="0" fontAlgn="ctr"/>
                      <a:r>
                        <a:rPr lang="en-GB" sz="1800" b="0" i="0" u="none" strike="noStrike" dirty="0">
                          <a:solidFill>
                            <a:srgbClr val="333333"/>
                          </a:solidFill>
                          <a:effectLst/>
                          <a:latin typeface="+mn-lt"/>
                        </a:rPr>
                        <a:t>0.1404±0.0252</a:t>
                      </a:r>
                    </a:p>
                  </a:txBody>
                  <a:tcPr marL="9525" marR="9525" marT="9525" marB="0" anchor="ctr"/>
                </a:tc>
                <a:tc>
                  <a:txBody>
                    <a:bodyPr/>
                    <a:lstStyle/>
                    <a:p>
                      <a:pPr algn="l" rtl="0" fontAlgn="ctr"/>
                      <a:r>
                        <a:rPr lang="en-GB" sz="1800" b="0" i="0" u="none" strike="noStrike" dirty="0">
                          <a:solidFill>
                            <a:srgbClr val="333333"/>
                          </a:solidFill>
                          <a:effectLst/>
                          <a:latin typeface="+mn-lt"/>
                        </a:rPr>
                        <a:t>0.1315±0</a:t>
                      </a:r>
                    </a:p>
                  </a:txBody>
                  <a:tcPr marL="9525" marR="9525" marT="9525" marB="0" anchor="ctr"/>
                </a:tc>
                <a:extLst>
                  <a:ext uri="{0D108BD9-81ED-4DB2-BD59-A6C34878D82A}">
                    <a16:rowId xmlns:a16="http://schemas.microsoft.com/office/drawing/2014/main" val="723069670"/>
                  </a:ext>
                </a:extLst>
              </a:tr>
              <a:tr h="540071">
                <a:tc>
                  <a:txBody>
                    <a:bodyPr/>
                    <a:lstStyle/>
                    <a:p>
                      <a:pPr algn="l" rtl="0" fontAlgn="ctr"/>
                      <a:r>
                        <a:rPr lang="de-DE" sz="1800" b="1" i="0" u="none" strike="noStrike" dirty="0">
                          <a:solidFill>
                            <a:srgbClr val="333333"/>
                          </a:solidFill>
                          <a:effectLst/>
                          <a:latin typeface="+mn-lt"/>
                        </a:rPr>
                        <a:t>MLP</a:t>
                      </a:r>
                      <a:endParaRPr lang="en-GB" sz="1800" b="1"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extLst>
                  <a:ext uri="{0D108BD9-81ED-4DB2-BD59-A6C34878D82A}">
                    <a16:rowId xmlns:a16="http://schemas.microsoft.com/office/drawing/2014/main" val="1683125298"/>
                  </a:ext>
                </a:extLst>
              </a:tr>
              <a:tr h="540071">
                <a:tc>
                  <a:txBody>
                    <a:bodyPr/>
                    <a:lstStyle/>
                    <a:p>
                      <a:pPr algn="l" rtl="0" fontAlgn="ctr"/>
                      <a:r>
                        <a:rPr lang="en-GB" sz="1800" b="0" i="0" u="none" strike="noStrike" dirty="0">
                          <a:solidFill>
                            <a:srgbClr val="333333"/>
                          </a:solidFill>
                          <a:effectLst/>
                          <a:latin typeface="+mn-lt"/>
                        </a:rPr>
                        <a:t>quantile_trans|KNN_imp|smote|no_normalizer|no_feature_selector|</a:t>
                      </a:r>
                      <a:r>
                        <a:rPr lang="en-GB" sz="1800" b="1" i="0" u="none" strike="noStrike" dirty="0">
                          <a:solidFill>
                            <a:srgbClr val="333333"/>
                          </a:solidFill>
                          <a:effectLst/>
                          <a:latin typeface="+mn-lt"/>
                        </a:rPr>
                        <a:t>RF</a:t>
                      </a:r>
                    </a:p>
                  </a:txBody>
                  <a:tcPr marL="9525" marR="9525" marT="9525" marB="0" anchor="ctr"/>
                </a:tc>
                <a:tc>
                  <a:txBody>
                    <a:bodyPr/>
                    <a:lstStyle/>
                    <a:p>
                      <a:pPr algn="l" rtl="0" fontAlgn="ctr"/>
                      <a:r>
                        <a:rPr lang="en-GB" sz="1800" b="0" i="0" u="none" strike="noStrike" dirty="0">
                          <a:solidFill>
                            <a:srgbClr val="333333"/>
                          </a:solidFill>
                          <a:effectLst/>
                          <a:latin typeface="+mn-lt"/>
                        </a:rPr>
                        <a:t>0.2931±0.0182</a:t>
                      </a:r>
                    </a:p>
                  </a:txBody>
                  <a:tcPr marL="9525" marR="9525" marT="9525" marB="0" anchor="ctr"/>
                </a:tc>
                <a:tc>
                  <a:txBody>
                    <a:bodyPr/>
                    <a:lstStyle/>
                    <a:p>
                      <a:pPr algn="l" rtl="0" fontAlgn="ctr"/>
                      <a:r>
                        <a:rPr lang="en-GB" sz="1800" b="0" i="0" u="none" strike="noStrike">
                          <a:solidFill>
                            <a:srgbClr val="333333"/>
                          </a:solidFill>
                          <a:effectLst/>
                          <a:latin typeface="+mn-lt"/>
                        </a:rPr>
                        <a:t>0.1619±0.0316</a:t>
                      </a:r>
                    </a:p>
                  </a:txBody>
                  <a:tcPr marL="9525" marR="9525" marT="9525" marB="0" anchor="ctr"/>
                </a:tc>
                <a:tc>
                  <a:txBody>
                    <a:bodyPr/>
                    <a:lstStyle/>
                    <a:p>
                      <a:pPr algn="l" rtl="0" fontAlgn="ctr"/>
                      <a:r>
                        <a:rPr lang="en-GB" sz="1800" b="0" i="0" u="none" strike="noStrike">
                          <a:solidFill>
                            <a:srgbClr val="333333"/>
                          </a:solidFill>
                          <a:effectLst/>
                          <a:latin typeface="+mn-lt"/>
                        </a:rPr>
                        <a:t>0.1132±0</a:t>
                      </a:r>
                    </a:p>
                  </a:txBody>
                  <a:tcPr marL="9525" marR="9525" marT="9525" marB="0" anchor="ctr"/>
                </a:tc>
                <a:extLst>
                  <a:ext uri="{0D108BD9-81ED-4DB2-BD59-A6C34878D82A}">
                    <a16:rowId xmlns:a16="http://schemas.microsoft.com/office/drawing/2014/main" val="1937480107"/>
                  </a:ext>
                </a:extLst>
              </a:tr>
              <a:tr h="540071">
                <a:tc>
                  <a:txBody>
                    <a:bodyPr/>
                    <a:lstStyle/>
                    <a:p>
                      <a:pPr algn="l" rtl="0" fontAlgn="ctr"/>
                      <a:r>
                        <a:rPr lang="en-GB" sz="1800" b="0" i="0" u="none" strike="noStrike" dirty="0">
                          <a:solidFill>
                            <a:srgbClr val="333333"/>
                          </a:solidFill>
                          <a:effectLst/>
                          <a:latin typeface="+mn-lt"/>
                        </a:rPr>
                        <a:t>quantile_trans|KNN_imp|smote|l2_normalizer|PCA|</a:t>
                      </a:r>
                      <a:r>
                        <a:rPr lang="en-GB" sz="1800" b="1" i="0" u="none" strike="noStrike" dirty="0">
                          <a:solidFill>
                            <a:srgbClr val="333333"/>
                          </a:solidFill>
                          <a:effectLst/>
                          <a:latin typeface="+mn-lt"/>
                        </a:rPr>
                        <a:t>SVM</a:t>
                      </a:r>
                    </a:p>
                  </a:txBody>
                  <a:tcPr marL="9525" marR="9525" marT="9525" marB="0" anchor="ctr"/>
                </a:tc>
                <a:tc>
                  <a:txBody>
                    <a:bodyPr/>
                    <a:lstStyle/>
                    <a:p>
                      <a:pPr algn="l" rtl="0" fontAlgn="ctr"/>
                      <a:r>
                        <a:rPr lang="en-GB" sz="1800" b="0" i="0" u="none" strike="noStrike" dirty="0">
                          <a:solidFill>
                            <a:srgbClr val="333333"/>
                          </a:solidFill>
                          <a:effectLst/>
                          <a:latin typeface="+mn-lt"/>
                        </a:rPr>
                        <a:t>0.1714±0.008</a:t>
                      </a:r>
                    </a:p>
                  </a:txBody>
                  <a:tcPr marL="9525" marR="9525" marT="9525" marB="0" anchor="ctr"/>
                </a:tc>
                <a:tc>
                  <a:txBody>
                    <a:bodyPr/>
                    <a:lstStyle/>
                    <a:p>
                      <a:pPr algn="l" rtl="0" fontAlgn="ctr"/>
                      <a:r>
                        <a:rPr lang="en-GB" sz="1800" b="0" i="0" u="none" strike="noStrike">
                          <a:solidFill>
                            <a:srgbClr val="333333"/>
                          </a:solidFill>
                          <a:effectLst/>
                          <a:latin typeface="+mn-lt"/>
                        </a:rPr>
                        <a:t>0.1546±0.0247</a:t>
                      </a:r>
                    </a:p>
                  </a:txBody>
                  <a:tcPr marL="9525" marR="9525" marT="9525" marB="0" anchor="ctr"/>
                </a:tc>
                <a:tc>
                  <a:txBody>
                    <a:bodyPr/>
                    <a:lstStyle/>
                    <a:p>
                      <a:pPr algn="l" rtl="0" fontAlgn="ctr"/>
                      <a:r>
                        <a:rPr lang="en-GB" sz="1800" b="0" i="0" u="none" strike="noStrike">
                          <a:solidFill>
                            <a:srgbClr val="333333"/>
                          </a:solidFill>
                          <a:effectLst/>
                          <a:latin typeface="+mn-lt"/>
                        </a:rPr>
                        <a:t>0.1441±0</a:t>
                      </a:r>
                    </a:p>
                  </a:txBody>
                  <a:tcPr marL="9525" marR="9525" marT="9525" marB="0" anchor="ctr"/>
                </a:tc>
                <a:extLst>
                  <a:ext uri="{0D108BD9-81ED-4DB2-BD59-A6C34878D82A}">
                    <a16:rowId xmlns:a16="http://schemas.microsoft.com/office/drawing/2014/main" val="3385726281"/>
                  </a:ext>
                </a:extLst>
              </a:tr>
              <a:tr h="540071">
                <a:tc>
                  <a:txBody>
                    <a:bodyPr/>
                    <a:lstStyle/>
                    <a:p>
                      <a:pPr algn="l" rtl="0" fontAlgn="ctr"/>
                      <a:r>
                        <a:rPr lang="en-GB" sz="1800" b="0" i="0" u="none" strike="noStrike" dirty="0">
                          <a:solidFill>
                            <a:srgbClr val="333333"/>
                          </a:solidFill>
                          <a:effectLst/>
                          <a:latin typeface="+mn-lt"/>
                        </a:rPr>
                        <a:t>quantile_trans|KNN_imp|smote|l2_normalizer|no_feature_selector|</a:t>
                      </a:r>
                      <a:r>
                        <a:rPr lang="en-GB" sz="1800" b="1" i="0" u="none" strike="noStrike" dirty="0">
                          <a:solidFill>
                            <a:srgbClr val="333333"/>
                          </a:solidFill>
                          <a:effectLst/>
                          <a:latin typeface="+mn-lt"/>
                        </a:rPr>
                        <a:t>GP</a:t>
                      </a:r>
                    </a:p>
                  </a:txBody>
                  <a:tcPr marL="9525" marR="9525" marT="9525" marB="0" anchor="ctr"/>
                </a:tc>
                <a:tc>
                  <a:txBody>
                    <a:bodyPr/>
                    <a:lstStyle/>
                    <a:p>
                      <a:pPr algn="l" rtl="0" fontAlgn="ctr"/>
                      <a:r>
                        <a:rPr lang="en-GB" sz="1800" b="0" i="0" u="none" strike="noStrike" dirty="0">
                          <a:solidFill>
                            <a:srgbClr val="333333"/>
                          </a:solidFill>
                          <a:effectLst/>
                          <a:latin typeface="+mn-lt"/>
                        </a:rPr>
                        <a:t>0.2759±0.0103</a:t>
                      </a:r>
                    </a:p>
                  </a:txBody>
                  <a:tcPr marL="9525" marR="9525" marT="9525" marB="0" anchor="ctr"/>
                </a:tc>
                <a:tc>
                  <a:txBody>
                    <a:bodyPr/>
                    <a:lstStyle/>
                    <a:p>
                      <a:pPr algn="l" rtl="0" fontAlgn="ctr"/>
                      <a:r>
                        <a:rPr lang="en-GB" sz="1800" b="0" i="0" u="none" strike="noStrike" dirty="0">
                          <a:solidFill>
                            <a:srgbClr val="333333"/>
                          </a:solidFill>
                          <a:effectLst/>
                          <a:latin typeface="+mn-lt"/>
                        </a:rPr>
                        <a:t>0.174±0.0509</a:t>
                      </a:r>
                    </a:p>
                  </a:txBody>
                  <a:tcPr marL="9525" marR="9525" marT="9525" marB="0" anchor="ctr"/>
                </a:tc>
                <a:tc>
                  <a:txBody>
                    <a:bodyPr/>
                    <a:lstStyle/>
                    <a:p>
                      <a:pPr algn="l" rtl="0" fontAlgn="ctr"/>
                      <a:r>
                        <a:rPr lang="en-GB" sz="1800" b="0" i="0" u="none" strike="noStrike">
                          <a:solidFill>
                            <a:srgbClr val="333333"/>
                          </a:solidFill>
                          <a:effectLst/>
                          <a:latin typeface="+mn-lt"/>
                        </a:rPr>
                        <a:t>0.1154±0</a:t>
                      </a:r>
                    </a:p>
                  </a:txBody>
                  <a:tcPr marL="9525" marR="9525" marT="9525" marB="0" anchor="ctr"/>
                </a:tc>
                <a:extLst>
                  <a:ext uri="{0D108BD9-81ED-4DB2-BD59-A6C34878D82A}">
                    <a16:rowId xmlns:a16="http://schemas.microsoft.com/office/drawing/2014/main" val="2347927476"/>
                  </a:ext>
                </a:extLst>
              </a:tr>
              <a:tr h="540071">
                <a:tc>
                  <a:txBody>
                    <a:bodyPr/>
                    <a:lstStyle/>
                    <a:p>
                      <a:pPr algn="l" rtl="0" fontAlgn="ctr"/>
                      <a:r>
                        <a:rPr lang="en-GB" sz="1800" b="0" i="0" u="none" strike="noStrike" dirty="0">
                          <a:solidFill>
                            <a:srgbClr val="333333"/>
                          </a:solidFill>
                          <a:effectLst/>
                          <a:latin typeface="+mn-lt"/>
                        </a:rPr>
                        <a:t>quantile_trans|KNN_imp|smote|l2_normalizer|no_feature_selector|</a:t>
                      </a:r>
                      <a:r>
                        <a:rPr lang="en-GB" sz="1800" b="1" i="0" u="none" strike="noStrike" dirty="0">
                          <a:solidFill>
                            <a:srgbClr val="333333"/>
                          </a:solidFill>
                          <a:effectLst/>
                          <a:latin typeface="+mn-lt"/>
                        </a:rPr>
                        <a:t>GNB</a:t>
                      </a:r>
                    </a:p>
                  </a:txBody>
                  <a:tcPr marL="9525" marR="9525" marT="9525" marB="0" anchor="ctr"/>
                </a:tc>
                <a:tc>
                  <a:txBody>
                    <a:bodyPr/>
                    <a:lstStyle/>
                    <a:p>
                      <a:pPr algn="l" rtl="0" fontAlgn="ctr"/>
                      <a:r>
                        <a:rPr lang="en-GB" sz="1800" b="0" i="0" u="none" strike="noStrike">
                          <a:solidFill>
                            <a:srgbClr val="333333"/>
                          </a:solidFill>
                          <a:effectLst/>
                          <a:latin typeface="+mn-lt"/>
                        </a:rPr>
                        <a:t>0.1924±0.0123</a:t>
                      </a:r>
                    </a:p>
                  </a:txBody>
                  <a:tcPr marL="9525" marR="9525" marT="9525" marB="0" anchor="ctr"/>
                </a:tc>
                <a:tc>
                  <a:txBody>
                    <a:bodyPr/>
                    <a:lstStyle/>
                    <a:p>
                      <a:pPr algn="l" rtl="0" fontAlgn="ctr"/>
                      <a:r>
                        <a:rPr lang="en-GB" sz="1800" b="0" i="0" u="none" strike="noStrike" dirty="0">
                          <a:solidFill>
                            <a:srgbClr val="333333"/>
                          </a:solidFill>
                          <a:effectLst/>
                          <a:latin typeface="+mn-lt"/>
                        </a:rPr>
                        <a:t>0.1428±0.0327</a:t>
                      </a:r>
                    </a:p>
                  </a:txBody>
                  <a:tcPr marL="9525" marR="9525" marT="9525" marB="0" anchor="ctr"/>
                </a:tc>
                <a:tc>
                  <a:txBody>
                    <a:bodyPr/>
                    <a:lstStyle/>
                    <a:p>
                      <a:pPr algn="l" rtl="0" fontAlgn="ctr"/>
                      <a:r>
                        <a:rPr lang="en-GB" sz="1800" b="0" i="0" u="none" strike="noStrike">
                          <a:solidFill>
                            <a:srgbClr val="333333"/>
                          </a:solidFill>
                          <a:effectLst/>
                          <a:latin typeface="+mn-lt"/>
                        </a:rPr>
                        <a:t>0.0938±0</a:t>
                      </a:r>
                    </a:p>
                  </a:txBody>
                  <a:tcPr marL="9525" marR="9525" marT="9525" marB="0" anchor="ctr"/>
                </a:tc>
                <a:extLst>
                  <a:ext uri="{0D108BD9-81ED-4DB2-BD59-A6C34878D82A}">
                    <a16:rowId xmlns:a16="http://schemas.microsoft.com/office/drawing/2014/main" val="953930416"/>
                  </a:ext>
                </a:extLst>
              </a:tr>
              <a:tr h="540071">
                <a:tc>
                  <a:txBody>
                    <a:bodyPr/>
                    <a:lstStyle/>
                    <a:p>
                      <a:pPr algn="l" rtl="0" fontAlgn="ctr"/>
                      <a:r>
                        <a:rPr lang="en-GB" sz="1800" b="0" i="0" u="none" strike="noStrike" dirty="0">
                          <a:solidFill>
                            <a:srgbClr val="333333"/>
                          </a:solidFill>
                          <a:effectLst/>
                          <a:latin typeface="+mn-lt"/>
                        </a:rPr>
                        <a:t>quantile_transf|KNN_imp|smote|no_normalizer|no_feature_selector|</a:t>
                      </a:r>
                      <a:r>
                        <a:rPr lang="en-GB" sz="1800" b="1" i="0" u="none" strike="noStrike" dirty="0">
                          <a:solidFill>
                            <a:srgbClr val="333333"/>
                          </a:solidFill>
                          <a:effectLst/>
                          <a:latin typeface="+mn-lt"/>
                        </a:rPr>
                        <a:t>GBM</a:t>
                      </a:r>
                    </a:p>
                  </a:txBody>
                  <a:tcPr marL="9525" marR="9525" marT="9525" marB="0" anchor="ctr"/>
                </a:tc>
                <a:tc>
                  <a:txBody>
                    <a:bodyPr/>
                    <a:lstStyle/>
                    <a:p>
                      <a:pPr algn="l" rtl="0" fontAlgn="ctr"/>
                      <a:r>
                        <a:rPr lang="en-GB" sz="1800" b="0" i="0" u="none" strike="noStrike">
                          <a:solidFill>
                            <a:srgbClr val="333333"/>
                          </a:solidFill>
                          <a:effectLst/>
                          <a:latin typeface="+mn-lt"/>
                        </a:rPr>
                        <a:t>0.2901±0.0258</a:t>
                      </a:r>
                    </a:p>
                  </a:txBody>
                  <a:tcPr marL="9525" marR="9525" marT="9525" marB="0" anchor="ctr"/>
                </a:tc>
                <a:tc>
                  <a:txBody>
                    <a:bodyPr/>
                    <a:lstStyle/>
                    <a:p>
                      <a:pPr algn="l" rtl="0" fontAlgn="ctr"/>
                      <a:r>
                        <a:rPr lang="en-GB" sz="1800" b="0" i="0" u="none" strike="noStrike" dirty="0">
                          <a:solidFill>
                            <a:srgbClr val="333333"/>
                          </a:solidFill>
                          <a:effectLst/>
                          <a:latin typeface="+mn-lt"/>
                        </a:rPr>
                        <a:t>0.1811±0.0388</a:t>
                      </a:r>
                    </a:p>
                  </a:txBody>
                  <a:tcPr marL="9525" marR="9525" marT="9525" marB="0" anchor="ctr"/>
                </a:tc>
                <a:tc>
                  <a:txBody>
                    <a:bodyPr/>
                    <a:lstStyle/>
                    <a:p>
                      <a:pPr algn="l" rtl="0" fontAlgn="ctr"/>
                      <a:r>
                        <a:rPr lang="en-GB" sz="1800" b="0" i="0" u="none" strike="noStrike" dirty="0">
                          <a:solidFill>
                            <a:srgbClr val="333333"/>
                          </a:solidFill>
                          <a:effectLst/>
                          <a:latin typeface="+mn-lt"/>
                        </a:rPr>
                        <a:t>0.0968±0</a:t>
                      </a:r>
                    </a:p>
                  </a:txBody>
                  <a:tcPr marL="9525" marR="9525" marT="9525" marB="0" anchor="ctr"/>
                </a:tc>
                <a:extLst>
                  <a:ext uri="{0D108BD9-81ED-4DB2-BD59-A6C34878D82A}">
                    <a16:rowId xmlns:a16="http://schemas.microsoft.com/office/drawing/2014/main" val="1109703268"/>
                  </a:ext>
                </a:extLst>
              </a:tr>
              <a:tr h="540071">
                <a:tc>
                  <a:txBody>
                    <a:bodyPr/>
                    <a:lstStyle/>
                    <a:p>
                      <a:pPr algn="l" rtl="0" fontAlgn="ctr"/>
                      <a:r>
                        <a:rPr lang="en-GB" sz="1800" b="0" i="0" u="none" strike="noStrike" dirty="0">
                          <a:solidFill>
                            <a:srgbClr val="333333"/>
                          </a:solidFill>
                          <a:effectLst/>
                          <a:latin typeface="+mn-lt"/>
                        </a:rPr>
                        <a:t>quantile_transf|KNN_imp|smote|no_normalizer|no_feature_selector|</a:t>
                      </a:r>
                      <a:r>
                        <a:rPr lang="en-GB" sz="1800" b="1" i="0" u="none" strike="noStrike" dirty="0">
                          <a:solidFill>
                            <a:srgbClr val="333333"/>
                          </a:solidFill>
                          <a:effectLst/>
                          <a:latin typeface="+mn-lt"/>
                        </a:rPr>
                        <a:t>ERT</a:t>
                      </a:r>
                    </a:p>
                  </a:txBody>
                  <a:tcPr marL="9525" marR="9525" marT="9525" marB="0" anchor="ctr"/>
                </a:tc>
                <a:tc>
                  <a:txBody>
                    <a:bodyPr/>
                    <a:lstStyle/>
                    <a:p>
                      <a:pPr algn="l" fontAlgn="ctr"/>
                      <a:r>
                        <a:rPr lang="en-GB" sz="1800" b="0" i="0" u="none" strike="noStrike">
                          <a:solidFill>
                            <a:srgbClr val="000000"/>
                          </a:solidFill>
                          <a:effectLst/>
                          <a:latin typeface="+mn-lt"/>
                        </a:rPr>
                        <a:t>0.2759±0.0196</a:t>
                      </a:r>
                    </a:p>
                  </a:txBody>
                  <a:tcPr marL="9525" marR="9525" marT="9525" marB="0" anchor="ctr"/>
                </a:tc>
                <a:tc>
                  <a:txBody>
                    <a:bodyPr/>
                    <a:lstStyle/>
                    <a:p>
                      <a:pPr algn="l" fontAlgn="ctr"/>
                      <a:r>
                        <a:rPr lang="en-GB" sz="1800" b="0" i="0" u="none" strike="noStrike">
                          <a:solidFill>
                            <a:srgbClr val="000000"/>
                          </a:solidFill>
                          <a:effectLst/>
                          <a:latin typeface="+mn-lt"/>
                        </a:rPr>
                        <a:t>0.1614±0.0443</a:t>
                      </a:r>
                    </a:p>
                  </a:txBody>
                  <a:tcPr marL="9525" marR="9525" marT="9525" marB="0" anchor="ctr"/>
                </a:tc>
                <a:tc>
                  <a:txBody>
                    <a:bodyPr/>
                    <a:lstStyle/>
                    <a:p>
                      <a:pPr algn="l" fontAlgn="ctr"/>
                      <a:r>
                        <a:rPr lang="en-GB" sz="1800" b="0" i="0" u="none" strike="noStrike" dirty="0">
                          <a:solidFill>
                            <a:srgbClr val="000000"/>
                          </a:solidFill>
                          <a:effectLst/>
                          <a:latin typeface="+mn-lt"/>
                        </a:rPr>
                        <a:t>0.101±0</a:t>
                      </a:r>
                    </a:p>
                  </a:txBody>
                  <a:tcPr marL="9525" marR="9525" marT="9525" marB="0" anchor="ctr"/>
                </a:tc>
                <a:extLst>
                  <a:ext uri="{0D108BD9-81ED-4DB2-BD59-A6C34878D82A}">
                    <a16:rowId xmlns:a16="http://schemas.microsoft.com/office/drawing/2014/main" val="176995312"/>
                  </a:ext>
                </a:extLst>
              </a:tr>
            </a:tbl>
          </a:graphicData>
        </a:graphic>
      </p:graphicFrame>
    </p:spTree>
    <p:extLst>
      <p:ext uri="{BB962C8B-B14F-4D97-AF65-F5344CB8AC3E}">
        <p14:creationId xmlns:p14="http://schemas.microsoft.com/office/powerpoint/2010/main" val="3799736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EC5F35-6FE5-4B8E-AA44-21515C97AB49}"/>
              </a:ext>
            </a:extLst>
          </p:cNvPr>
          <p:cNvSpPr>
            <a:spLocks noGrp="1"/>
          </p:cNvSpPr>
          <p:nvPr>
            <p:ph type="title"/>
          </p:nvPr>
        </p:nvSpPr>
        <p:spPr/>
        <p:txBody>
          <a:bodyPr/>
          <a:lstStyle/>
          <a:p>
            <a:r>
              <a:rPr lang="de-DE" dirty="0" err="1"/>
              <a:t>Results</a:t>
            </a:r>
            <a:r>
              <a:rPr lang="de-DE" dirty="0"/>
              <a:t> (</a:t>
            </a:r>
            <a:r>
              <a:rPr lang="de-DE" dirty="0" err="1"/>
              <a:t>Vizualisation</a:t>
            </a:r>
            <a:r>
              <a:rPr lang="de-DE" dirty="0"/>
              <a:t>)</a:t>
            </a:r>
            <a:endParaRPr lang="en-GB" dirty="0"/>
          </a:p>
        </p:txBody>
      </p:sp>
      <p:sp>
        <p:nvSpPr>
          <p:cNvPr id="3" name="Foliennummernplatzhalter 2">
            <a:extLst>
              <a:ext uri="{FF2B5EF4-FFF2-40B4-BE49-F238E27FC236}">
                <a16:creationId xmlns:a16="http://schemas.microsoft.com/office/drawing/2014/main" id="{344CC3F9-70AB-4CC8-908A-81D4ED20B285}"/>
              </a:ext>
            </a:extLst>
          </p:cNvPr>
          <p:cNvSpPr>
            <a:spLocks noGrp="1"/>
          </p:cNvSpPr>
          <p:nvPr>
            <p:ph type="sldNum" sz="quarter" idx="12"/>
          </p:nvPr>
        </p:nvSpPr>
        <p:spPr/>
        <p:txBody>
          <a:bodyPr/>
          <a:lstStyle/>
          <a:p>
            <a:fld id="{1744B4DD-8F10-491C-BFC2-D4DC64F16D79}" type="slidenum">
              <a:rPr lang="de-DE" smtClean="0"/>
              <a:pPr/>
              <a:t>9</a:t>
            </a:fld>
            <a:r>
              <a:rPr lang="de-DE" dirty="0">
                <a:ea typeface="Verdana"/>
                <a:cs typeface="Verdana"/>
              </a:rPr>
              <a:t>│</a:t>
            </a:r>
            <a:endParaRPr lang="de-DE" dirty="0"/>
          </a:p>
        </p:txBody>
      </p:sp>
      <p:pic>
        <p:nvPicPr>
          <p:cNvPr id="4" name="Grafik 3">
            <a:extLst>
              <a:ext uri="{FF2B5EF4-FFF2-40B4-BE49-F238E27FC236}">
                <a16:creationId xmlns:a16="http://schemas.microsoft.com/office/drawing/2014/main" id="{AEDDA1A2-2F37-4706-B508-4138618C9419}"/>
              </a:ext>
            </a:extLst>
          </p:cNvPr>
          <p:cNvPicPr>
            <a:picLocks noChangeAspect="1"/>
          </p:cNvPicPr>
          <p:nvPr/>
        </p:nvPicPr>
        <p:blipFill>
          <a:blip r:embed="rId3"/>
          <a:srcRect/>
          <a:stretch/>
        </p:blipFill>
        <p:spPr>
          <a:xfrm>
            <a:off x="-45264" y="1892175"/>
            <a:ext cx="4687700" cy="3515775"/>
          </a:xfrm>
          <a:prstGeom prst="rect">
            <a:avLst/>
          </a:prstGeom>
        </p:spPr>
      </p:pic>
      <p:pic>
        <p:nvPicPr>
          <p:cNvPr id="5" name="Grafik 4">
            <a:extLst>
              <a:ext uri="{FF2B5EF4-FFF2-40B4-BE49-F238E27FC236}">
                <a16:creationId xmlns:a16="http://schemas.microsoft.com/office/drawing/2014/main" id="{52889DB0-48E3-4F05-856A-276007C06071}"/>
              </a:ext>
            </a:extLst>
          </p:cNvPr>
          <p:cNvPicPr>
            <a:picLocks noChangeAspect="1"/>
          </p:cNvPicPr>
          <p:nvPr/>
        </p:nvPicPr>
        <p:blipFill>
          <a:blip r:embed="rId4"/>
          <a:srcRect/>
          <a:stretch/>
        </p:blipFill>
        <p:spPr>
          <a:xfrm>
            <a:off x="4276852" y="1895947"/>
            <a:ext cx="4653157" cy="3489868"/>
          </a:xfrm>
          <a:prstGeom prst="rect">
            <a:avLst/>
          </a:prstGeom>
        </p:spPr>
      </p:pic>
    </p:spTree>
    <p:extLst>
      <p:ext uri="{BB962C8B-B14F-4D97-AF65-F5344CB8AC3E}">
        <p14:creationId xmlns:p14="http://schemas.microsoft.com/office/powerpoint/2010/main" val="6536235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HelmholtzZentrum münchen">
  <a:themeElements>
    <a:clrScheme name="HMGU Farben">
      <a:dk1>
        <a:srgbClr val="333333"/>
      </a:dk1>
      <a:lt1>
        <a:sysClr val="window" lastClr="FFFFFF"/>
      </a:lt1>
      <a:dk2>
        <a:srgbClr val="E4003A"/>
      </a:dk2>
      <a:lt2>
        <a:srgbClr val="E9E9E9"/>
      </a:lt2>
      <a:accent1>
        <a:srgbClr val="BEBEBE"/>
      </a:accent1>
      <a:accent2>
        <a:srgbClr val="999999"/>
      </a:accent2>
      <a:accent3>
        <a:srgbClr val="333333"/>
      </a:accent3>
      <a:accent4>
        <a:srgbClr val="045799"/>
      </a:accent4>
      <a:accent5>
        <a:srgbClr val="34A0FA"/>
      </a:accent5>
      <a:accent6>
        <a:srgbClr val="E2C8D6"/>
      </a:accent6>
      <a:hlink>
        <a:srgbClr val="E4003A"/>
      </a:hlink>
      <a:folHlink>
        <a:srgbClr val="F36389"/>
      </a:folHlink>
    </a:clrScheme>
    <a:fontScheme name="Helvetica">
      <a:majorFont>
        <a:latin typeface="Helvetica"/>
        <a:ea typeface=""/>
        <a:cs typeface=""/>
      </a:majorFont>
      <a:minorFont>
        <a:latin typeface="Helvetic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3897</Words>
  <Application>Microsoft Office PowerPoint</Application>
  <PresentationFormat>Bildschirmpräsentation (4:3)</PresentationFormat>
  <Paragraphs>415</Paragraphs>
  <Slides>15</Slides>
  <Notes>15</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15</vt:i4>
      </vt:variant>
    </vt:vector>
  </HeadingPairs>
  <TitlesOfParts>
    <vt:vector size="23" baseType="lpstr">
      <vt:lpstr>Aharoni</vt:lpstr>
      <vt:lpstr>Arial</vt:lpstr>
      <vt:lpstr>Calibri</vt:lpstr>
      <vt:lpstr>Helvetica</vt:lpstr>
      <vt:lpstr>Symbol</vt:lpstr>
      <vt:lpstr>Wingdings</vt:lpstr>
      <vt:lpstr>HelmholtzZentrum münchen</vt:lpstr>
      <vt:lpstr>think-cell Folie</vt:lpstr>
      <vt:lpstr>Prediction of Outcome for Angioplasty Surgery Patients</vt:lpstr>
      <vt:lpstr>Background - Motivation</vt:lpstr>
      <vt:lpstr>Data and Cohort</vt:lpstr>
      <vt:lpstr>Labels and “Point-of-View”</vt:lpstr>
      <vt:lpstr>Population Characteristics</vt:lpstr>
      <vt:lpstr>tSNE</vt:lpstr>
      <vt:lpstr>Supervised Classification Pipeline</vt:lpstr>
      <vt:lpstr>Results (1st round of selection with f1 score)</vt:lpstr>
      <vt:lpstr>Results (Vizualisation)</vt:lpstr>
      <vt:lpstr>F-Test</vt:lpstr>
      <vt:lpstr>Hyperparameter checking (ongoing process)</vt:lpstr>
      <vt:lpstr>Superlearner + confidence layer</vt:lpstr>
      <vt:lpstr>PowerPoint-Präsentation</vt:lpstr>
      <vt:lpstr>Architecture at Use</vt:lpstr>
      <vt:lpstr>Results (Visualization)</vt:lpstr>
    </vt:vector>
  </TitlesOfParts>
  <Company>Helmholtz Zentrum München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Styleguide HMGU</dc:title>
  <dc:creator>Günther Wess;Angelika Jurik;susanne.rosenblatt</dc:creator>
  <cp:lastModifiedBy>Elly</cp:lastModifiedBy>
  <cp:revision>429</cp:revision>
  <cp:lastPrinted>2014-05-27T07:39:32Z</cp:lastPrinted>
  <dcterms:created xsi:type="dcterms:W3CDTF">2014-02-03T09:04:14Z</dcterms:created>
  <dcterms:modified xsi:type="dcterms:W3CDTF">2020-10-05T17:49:38Z</dcterms:modified>
</cp:coreProperties>
</file>