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81" r:id="rId2"/>
    <p:sldId id="286" r:id="rId3"/>
    <p:sldId id="288" r:id="rId4"/>
    <p:sldId id="295" r:id="rId5"/>
    <p:sldId id="314" r:id="rId6"/>
    <p:sldId id="319" r:id="rId7"/>
    <p:sldId id="310" r:id="rId8"/>
    <p:sldId id="303" r:id="rId9"/>
    <p:sldId id="302" r:id="rId10"/>
    <p:sldId id="320" r:id="rId11"/>
    <p:sldId id="312" r:id="rId12"/>
    <p:sldId id="315" r:id="rId13"/>
    <p:sldId id="318" r:id="rId14"/>
    <p:sldId id="316" r:id="rId15"/>
    <p:sldId id="317" r:id="rId16"/>
  </p:sldIdLst>
  <p:sldSz cx="9144000" cy="6858000" type="screen4x3"/>
  <p:notesSz cx="7315200" cy="96012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66745" autoAdjust="0"/>
  </p:normalViewPr>
  <p:slideViewPr>
    <p:cSldViewPr snapToGrid="0" showGuides="1">
      <p:cViewPr varScale="1">
        <p:scale>
          <a:sx n="71" d="100"/>
          <a:sy n="71" d="100"/>
        </p:scale>
        <p:origin x="1074" y="54"/>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23.10.2020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GB" dirty="0">
                <a:sym typeface="Wingdings" panose="05000000000000000000" pitchFamily="2" charset="2"/>
              </a:rPr>
              <a:t>For the second part of the project, we focused on the confidence pipeline. The pipeline itself is very easy in comparison to the TLF pipeline. Since the input </a:t>
            </a:r>
            <a:r>
              <a:rPr lang="en-GB" dirty="0"/>
              <a:t>is much easier, e.g. no missing values ​​or different  ranges of features because everything is binary, we applied only classification methods to it without pre-processing steps.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We used the results of the weak classifiers from MTLF to create (1) an ensemble learner and (2) new input for </a:t>
            </a:r>
            <a:r>
              <a:rPr lang="en-GB" sz="1200" b="0" i="0" kern="1200" dirty="0" err="1">
                <a:solidFill>
                  <a:schemeClr val="tx1"/>
                </a:solidFill>
                <a:effectLst/>
                <a:latin typeface="+mn-lt"/>
                <a:ea typeface="+mn-ea"/>
                <a:cs typeface="+mn-cs"/>
              </a:rPr>
              <a:t>Mconf</a:t>
            </a:r>
            <a:r>
              <a:rPr lang="en-GB" sz="1200" b="0" i="0" kern="1200" dirty="0">
                <a:solidFill>
                  <a:schemeClr val="tx1"/>
                </a:solidFill>
                <a:effectLst/>
                <a:latin typeface="+mn-lt"/>
                <a:ea typeface="+mn-ea"/>
                <a:cs typeface="+mn-cs"/>
              </a:rPr>
              <a:t>, the confidence layer of the complete algorithm. We had two goals: find patients with high confidence predictions, e.g., patients with whom the weak classifiers agree on, and find a fitting ensemble learning algorithm to predict TLF better. </a:t>
            </a:r>
            <a:endParaRPr lang="de-DE" dirty="0"/>
          </a:p>
          <a:p>
            <a:pPr marL="0" indent="0">
              <a:buFontTx/>
              <a:buNone/>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3039557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We evaluated the ensemble learner, which consisted of an unweighted majority vote. The achieved F1 score was with 0.145 within the same range of F1 scores achieved by the weak classifiers. The score and confusion matrix is for the complete cohort because we needed for all patients predictions for a post-analysis prediction.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tried different classification algorithms for </a:t>
            </a:r>
            <a:r>
              <a:rPr lang="en-GB" sz="1200" b="0" i="0" kern="1200" dirty="0" err="1">
                <a:solidFill>
                  <a:schemeClr val="tx1"/>
                </a:solidFill>
                <a:effectLst/>
                <a:latin typeface="+mn-lt"/>
                <a:ea typeface="+mn-ea"/>
                <a:cs typeface="+mn-cs"/>
              </a:rPr>
              <a:t>Mconf</a:t>
            </a:r>
            <a:r>
              <a:rPr lang="en-GB" sz="1200" b="0" i="0" kern="1200" dirty="0">
                <a:solidFill>
                  <a:schemeClr val="tx1"/>
                </a:solidFill>
                <a:effectLst/>
                <a:latin typeface="+mn-lt"/>
                <a:ea typeface="+mn-ea"/>
                <a:cs typeface="+mn-cs"/>
              </a:rPr>
              <a:t>. KNN and RF had a slightly higher AUC-ROC value than the logistic regression algorithms. However, there was no significant difference between the classifiers according to the F-statistic of 36.08 and a p-Value≤0.0001. The PR curve shows a good prediction capacity compared with the 0.74 AUC-PR expected under chance alone, which corresponds to the 74% of the patients presenting a positive GTconf in decision matrix M. </a:t>
            </a:r>
          </a:p>
          <a:p>
            <a:endParaRPr lang="en-GB" sz="1200" b="0" i="0" kern="1200" dirty="0">
              <a:solidFill>
                <a:schemeClr val="tx1"/>
              </a:solidFill>
              <a:effectLst/>
              <a:latin typeface="+mn-lt"/>
              <a:ea typeface="+mn-ea"/>
              <a:cs typeface="+mn-cs"/>
              <a:sym typeface="Wingdings" panose="05000000000000000000" pitchFamily="2" charset="2"/>
            </a:endParaRPr>
          </a:p>
          <a:p>
            <a:r>
              <a:rPr lang="en-GB" sz="1200" b="0" i="0" kern="1200" dirty="0">
                <a:solidFill>
                  <a:schemeClr val="tx1"/>
                </a:solidFill>
                <a:effectLst/>
                <a:latin typeface="+mn-lt"/>
                <a:ea typeface="+mn-ea"/>
                <a:cs typeface="+mn-cs"/>
              </a:rPr>
              <a:t>From this experiment, we learned that a simple ensemble learner could not predict TLF significantly better than the weak classifiers M1-M9. We can infer that the unweighted majority vote does not fit the problem well. The learning of voting patterns, on the other hand, works very well according to prediction performance. </a:t>
            </a:r>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880505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We evaluated in a post-analysis how the predicted labels </a:t>
            </a:r>
            <a:r>
              <a:rPr lang="en-GB" sz="1200" b="0" i="0" kern="1200" dirty="0" err="1">
                <a:solidFill>
                  <a:schemeClr val="tx1"/>
                </a:solidFill>
                <a:effectLst/>
                <a:latin typeface="+mn-lt"/>
                <a:ea typeface="+mn-ea"/>
                <a:cs typeface="+mn-cs"/>
              </a:rPr>
              <a:t>Y’TLFand</a:t>
            </a:r>
            <a:r>
              <a:rPr lang="en-GB" sz="1200" b="0" i="0" kern="1200" dirty="0">
                <a:solidFill>
                  <a:schemeClr val="tx1"/>
                </a:solidFill>
                <a:effectLst/>
                <a:latin typeface="+mn-lt"/>
                <a:ea typeface="+mn-ea"/>
                <a:cs typeface="+mn-cs"/>
              </a:rPr>
              <a:t> Yconf can be used to divide patients into high and low-risk groups. </a:t>
            </a:r>
            <a:endParaRPr lang="de-DE" dirty="0"/>
          </a:p>
          <a:p>
            <a:endParaRPr lang="de-DE" dirty="0"/>
          </a:p>
          <a:p>
            <a:r>
              <a:rPr lang="de-DE" dirty="0"/>
              <a:t>TODO:</a:t>
            </a:r>
          </a:p>
          <a:p>
            <a:pPr marL="171450" indent="-171450">
              <a:buFontTx/>
              <a:buChar char="-"/>
            </a:pPr>
            <a:r>
              <a:rPr lang="de-DE" dirty="0" err="1"/>
              <a:t>Explain</a:t>
            </a:r>
            <a:r>
              <a:rPr lang="de-DE" dirty="0"/>
              <a:t> </a:t>
            </a:r>
            <a:r>
              <a:rPr lang="de-DE" dirty="0" err="1"/>
              <a:t>goal</a:t>
            </a:r>
            <a:r>
              <a:rPr lang="de-DE" dirty="0"/>
              <a:t> of post-analysis</a:t>
            </a:r>
          </a:p>
          <a:p>
            <a:pPr marL="171450" indent="-171450">
              <a:buFontTx/>
              <a:buChar char="-"/>
            </a:pPr>
            <a:r>
              <a:rPr lang="de-DE" dirty="0" err="1"/>
              <a:t>Explain</a:t>
            </a:r>
            <a:r>
              <a:rPr lang="de-DE" dirty="0"/>
              <a:t> </a:t>
            </a:r>
            <a:r>
              <a:rPr lang="de-DE" dirty="0" err="1"/>
              <a:t>exlcusion</a:t>
            </a:r>
            <a:r>
              <a:rPr lang="de-DE" dirty="0"/>
              <a:t> </a:t>
            </a:r>
            <a:r>
              <a:rPr lang="de-DE" dirty="0" err="1"/>
              <a:t>matrix</a:t>
            </a:r>
            <a:r>
              <a:rPr lang="de-DE" dirty="0"/>
              <a:t> and </a:t>
            </a:r>
            <a:r>
              <a:rPr lang="de-DE" dirty="0" err="1"/>
              <a:t>what</a:t>
            </a:r>
            <a:r>
              <a:rPr lang="de-DE" dirty="0"/>
              <a:t> </a:t>
            </a:r>
            <a:r>
              <a:rPr lang="de-DE" dirty="0" err="1"/>
              <a:t>each</a:t>
            </a:r>
            <a:r>
              <a:rPr lang="de-DE" dirty="0"/>
              <a:t> </a:t>
            </a:r>
            <a:r>
              <a:rPr lang="de-DE" dirty="0" err="1"/>
              <a:t>quadrant</a:t>
            </a:r>
            <a:r>
              <a:rPr lang="de-DE" dirty="0"/>
              <a:t> stands for! </a:t>
            </a:r>
            <a:r>
              <a:rPr lang="de-DE" dirty="0" err="1"/>
              <a:t>We</a:t>
            </a:r>
            <a:r>
              <a:rPr lang="de-DE" dirty="0"/>
              <a:t> </a:t>
            </a:r>
            <a:r>
              <a:rPr lang="de-DE" dirty="0" err="1"/>
              <a:t>wanted</a:t>
            </a:r>
            <a:r>
              <a:rPr lang="de-DE" dirty="0"/>
              <a:t> to </a:t>
            </a:r>
            <a:r>
              <a:rPr lang="de-DE" dirty="0" err="1"/>
              <a:t>learn</a:t>
            </a:r>
            <a:r>
              <a:rPr lang="de-DE" dirty="0"/>
              <a:t> </a:t>
            </a:r>
            <a:r>
              <a:rPr lang="de-DE" dirty="0" err="1"/>
              <a:t>cohort-based</a:t>
            </a:r>
            <a:r>
              <a:rPr lang="de-DE" dirty="0"/>
              <a:t> </a:t>
            </a:r>
            <a:r>
              <a:rPr lang="de-DE" dirty="0" err="1"/>
              <a:t>excl</a:t>
            </a:r>
            <a:r>
              <a:rPr lang="de-DE" dirty="0"/>
              <a:t> </a:t>
            </a:r>
            <a:r>
              <a:rPr lang="de-DE" dirty="0" err="1"/>
              <a:t>rules</a:t>
            </a:r>
            <a:r>
              <a:rPr lang="de-DE" dirty="0"/>
              <a:t> </a:t>
            </a:r>
            <a:r>
              <a:rPr lang="de-DE" dirty="0" err="1"/>
              <a:t>regarding</a:t>
            </a:r>
            <a:r>
              <a:rPr lang="de-DE" dirty="0"/>
              <a:t> wich….</a:t>
            </a:r>
            <a:r>
              <a:rPr lang="en-GB" dirty="0"/>
              <a:t> –&gt; table</a:t>
            </a:r>
          </a:p>
          <a:p>
            <a:pPr marL="171450" indent="-171450">
              <a:buFontTx/>
              <a:buChar char="-"/>
            </a:pPr>
            <a:r>
              <a:rPr lang="en-GB" dirty="0"/>
              <a:t>What are the best rules. Why? R3-R6 –&gt; Q2 never in rules, therefore leave is as it is </a:t>
            </a:r>
            <a:r>
              <a:rPr lang="en-GB" dirty="0">
                <a:sym typeface="Wingdings" panose="05000000000000000000" pitchFamily="2" charset="2"/>
              </a:rPr>
              <a:t> high confidence </a:t>
            </a:r>
            <a:r>
              <a:rPr lang="en-GB" dirty="0" err="1">
                <a:sym typeface="Wingdings" panose="05000000000000000000" pitchFamily="2" charset="2"/>
              </a:rPr>
              <a:t>predicitons</a:t>
            </a:r>
            <a:r>
              <a:rPr lang="en-GB" dirty="0">
                <a:sym typeface="Wingdings" panose="05000000000000000000" pitchFamily="2" charset="2"/>
              </a:rPr>
              <a:t> for no TLF development</a:t>
            </a:r>
          </a:p>
          <a:p>
            <a:pPr marL="171450" indent="-171450">
              <a:buFontTx/>
              <a:buChar char="-"/>
            </a:pPr>
            <a:r>
              <a:rPr lang="en-GB" dirty="0">
                <a:sym typeface="Wingdings" panose="05000000000000000000" pitchFamily="2" charset="2"/>
              </a:rPr>
              <a:t>Q1 + Q4 to small for further analysis</a:t>
            </a:r>
          </a:p>
          <a:p>
            <a:pPr marL="171450" indent="-171450">
              <a:buFontTx/>
              <a:buChar char="-"/>
            </a:pPr>
            <a:r>
              <a:rPr lang="en-GB" dirty="0">
                <a:sym typeface="Wingdings" panose="05000000000000000000" pitchFamily="2" charset="2"/>
              </a:rPr>
              <a:t> closer look at Q3, even if confidence about prediction is low!</a:t>
            </a:r>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324926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TODO:</a:t>
            </a:r>
          </a:p>
          <a:p>
            <a:pPr marL="171450" indent="-171450">
              <a:buFontTx/>
              <a:buChar char="-"/>
            </a:pPr>
            <a:r>
              <a:rPr lang="de-DE" dirty="0" err="1"/>
              <a:t>Explain</a:t>
            </a:r>
            <a:r>
              <a:rPr lang="de-DE" dirty="0"/>
              <a:t> </a:t>
            </a:r>
            <a:r>
              <a:rPr lang="de-DE" dirty="0" err="1"/>
              <a:t>goal</a:t>
            </a:r>
            <a:r>
              <a:rPr lang="de-DE" dirty="0"/>
              <a:t> of </a:t>
            </a:r>
            <a:r>
              <a:rPr lang="de-DE" dirty="0" err="1"/>
              <a:t>further</a:t>
            </a:r>
            <a:r>
              <a:rPr lang="de-DE" dirty="0"/>
              <a:t> </a:t>
            </a:r>
            <a:r>
              <a:rPr lang="de-DE" dirty="0" err="1"/>
              <a:t>analysis</a:t>
            </a:r>
            <a:r>
              <a:rPr lang="de-DE" dirty="0"/>
              <a:t> </a:t>
            </a:r>
            <a:r>
              <a:rPr lang="de-DE" dirty="0">
                <a:sym typeface="Wingdings" panose="05000000000000000000" pitchFamily="2" charset="2"/>
              </a:rPr>
              <a:t> TLF </a:t>
            </a:r>
            <a:r>
              <a:rPr lang="de-DE" dirty="0" err="1">
                <a:sym typeface="Wingdings" panose="05000000000000000000" pitchFamily="2" charset="2"/>
              </a:rPr>
              <a:t>risk</a:t>
            </a:r>
            <a:r>
              <a:rPr lang="de-DE" dirty="0">
                <a:sym typeface="Wingdings" panose="05000000000000000000" pitchFamily="2" charset="2"/>
              </a:rPr>
              <a:t> score</a:t>
            </a:r>
            <a:endParaRPr lang="de-DE" dirty="0"/>
          </a:p>
          <a:p>
            <a:pPr marL="171450" indent="-171450">
              <a:buFontTx/>
              <a:buChar char="-"/>
            </a:pPr>
            <a:r>
              <a:rPr lang="de-DE" dirty="0" err="1"/>
              <a:t>How</a:t>
            </a:r>
            <a:r>
              <a:rPr lang="de-DE" dirty="0"/>
              <a:t> </a:t>
            </a:r>
            <a:r>
              <a:rPr lang="de-DE" dirty="0" err="1"/>
              <a:t>risk</a:t>
            </a:r>
            <a:r>
              <a:rPr lang="de-DE" dirty="0"/>
              <a:t> score </a:t>
            </a:r>
            <a:r>
              <a:rPr lang="de-DE" dirty="0" err="1"/>
              <a:t>obtained</a:t>
            </a:r>
            <a:r>
              <a:rPr lang="de-DE" dirty="0"/>
              <a:t>: fit </a:t>
            </a:r>
            <a:r>
              <a:rPr lang="de-DE" dirty="0" err="1"/>
              <a:t>distirbuiont</a:t>
            </a:r>
            <a:r>
              <a:rPr lang="de-DE" dirty="0"/>
              <a:t>, </a:t>
            </a:r>
            <a:r>
              <a:rPr lang="de-DE" dirty="0" err="1"/>
              <a:t>kolmogorov</a:t>
            </a:r>
            <a:r>
              <a:rPr lang="de-DE" dirty="0"/>
              <a:t> </a:t>
            </a:r>
            <a:r>
              <a:rPr lang="de-DE" dirty="0" err="1"/>
              <a:t>smirnov</a:t>
            </a:r>
            <a:r>
              <a:rPr lang="de-DE" dirty="0"/>
              <a:t> </a:t>
            </a:r>
            <a:r>
              <a:rPr lang="de-DE" dirty="0" err="1"/>
              <a:t>test</a:t>
            </a:r>
            <a:r>
              <a:rPr lang="de-DE" dirty="0"/>
              <a:t>, </a:t>
            </a:r>
            <a:r>
              <a:rPr lang="de-DE" dirty="0" err="1"/>
              <a:t>etc</a:t>
            </a:r>
            <a:r>
              <a:rPr lang="de-DE" dirty="0"/>
              <a:t> (</a:t>
            </a:r>
            <a:r>
              <a:rPr lang="de-DE" dirty="0" err="1"/>
              <a:t>explain</a:t>
            </a:r>
            <a:r>
              <a:rPr lang="de-DE" dirty="0"/>
              <a:t> </a:t>
            </a:r>
            <a:r>
              <a:rPr lang="de-DE" dirty="0" err="1"/>
              <a:t>histogram</a:t>
            </a:r>
            <a:r>
              <a:rPr lang="de-DE" dirty="0"/>
              <a:t>)</a:t>
            </a:r>
          </a:p>
          <a:p>
            <a:pPr marL="171450" indent="-171450">
              <a:buFontTx/>
              <a:buChar char="-"/>
            </a:pPr>
            <a:r>
              <a:rPr lang="de-DE" dirty="0"/>
              <a:t>GEV </a:t>
            </a:r>
            <a:r>
              <a:rPr lang="de-DE" dirty="0" err="1"/>
              <a:t>distribtuion</a:t>
            </a:r>
            <a:r>
              <a:rPr lang="de-DE" dirty="0"/>
              <a:t> </a:t>
            </a:r>
            <a:r>
              <a:rPr lang="de-DE" dirty="0" err="1"/>
              <a:t>best</a:t>
            </a:r>
            <a:r>
              <a:rPr lang="de-DE" dirty="0"/>
              <a:t> </a:t>
            </a:r>
            <a:r>
              <a:rPr lang="de-DE" dirty="0" err="1"/>
              <a:t>one</a:t>
            </a:r>
            <a:endParaRPr lang="de-DE" dirty="0"/>
          </a:p>
          <a:p>
            <a:pPr marL="171450" indent="-171450">
              <a:buFontTx/>
              <a:buChar char="-"/>
            </a:pPr>
            <a:r>
              <a:rPr lang="de-DE" dirty="0"/>
              <a:t>Risk score = 1-cdf_distr(</a:t>
            </a:r>
            <a:r>
              <a:rPr lang="de-DE" dirty="0" err="1"/>
              <a:t>days</a:t>
            </a:r>
            <a:r>
              <a:rPr lang="de-DE" dirty="0"/>
              <a:t> after </a:t>
            </a:r>
            <a:r>
              <a:rPr lang="de-DE" dirty="0" err="1"/>
              <a:t>proc</a:t>
            </a:r>
            <a:r>
              <a:rPr lang="de-DE" dirty="0"/>
              <a:t>) </a:t>
            </a:r>
            <a:r>
              <a:rPr lang="de-DE" dirty="0">
                <a:sym typeface="Wingdings" panose="05000000000000000000" pitchFamily="2" charset="2"/>
              </a:rPr>
              <a:t> </a:t>
            </a:r>
            <a:r>
              <a:rPr lang="de-DE" dirty="0" err="1">
                <a:sym typeface="Wingdings" panose="05000000000000000000" pitchFamily="2" charset="2"/>
              </a:rPr>
              <a:t>presented</a:t>
            </a:r>
            <a:r>
              <a:rPr lang="de-DE" dirty="0">
                <a:sym typeface="Wingdings" panose="05000000000000000000" pitchFamily="2" charset="2"/>
              </a:rPr>
              <a:t> in </a:t>
            </a:r>
            <a:r>
              <a:rPr lang="de-DE" dirty="0" err="1">
                <a:sym typeface="Wingdings" panose="05000000000000000000" pitchFamily="2" charset="2"/>
              </a:rPr>
              <a:t>next</a:t>
            </a:r>
            <a:r>
              <a:rPr lang="de-DE" dirty="0">
                <a:sym typeface="Wingdings" panose="05000000000000000000" pitchFamily="2" charset="2"/>
              </a:rPr>
              <a:t> </a:t>
            </a:r>
            <a:r>
              <a:rPr lang="de-DE" dirty="0" err="1">
                <a:sym typeface="Wingdings" panose="05000000000000000000" pitchFamily="2" charset="2"/>
              </a:rPr>
              <a:t>plot</a:t>
            </a:r>
            <a:endParaRPr lang="de-DE" dirty="0">
              <a:sym typeface="Wingdings" panose="05000000000000000000" pitchFamily="2" charset="2"/>
            </a:endParaRPr>
          </a:p>
          <a:p>
            <a:pPr marL="171450" indent="-171450">
              <a:buFontTx/>
              <a:buChar char="-"/>
            </a:pPr>
            <a:r>
              <a:rPr lang="de-DE" dirty="0" err="1"/>
              <a:t>Tendency</a:t>
            </a:r>
            <a:r>
              <a:rPr lang="de-DE" dirty="0"/>
              <a:t>: </a:t>
            </a:r>
            <a:r>
              <a:rPr lang="de-DE" dirty="0" err="1"/>
              <a:t>the</a:t>
            </a:r>
            <a:r>
              <a:rPr lang="de-DE" dirty="0"/>
              <a:t> </a:t>
            </a:r>
            <a:r>
              <a:rPr lang="de-DE" dirty="0" err="1"/>
              <a:t>longer</a:t>
            </a:r>
            <a:r>
              <a:rPr lang="de-DE" dirty="0"/>
              <a:t> </a:t>
            </a:r>
            <a:r>
              <a:rPr lang="de-DE" dirty="0" err="1"/>
              <a:t>the</a:t>
            </a:r>
            <a:r>
              <a:rPr lang="de-DE" dirty="0"/>
              <a:t> </a:t>
            </a:r>
            <a:r>
              <a:rPr lang="de-DE" dirty="0" err="1"/>
              <a:t>magmaris</a:t>
            </a:r>
            <a:r>
              <a:rPr lang="de-DE" dirty="0"/>
              <a:t> </a:t>
            </a:r>
            <a:r>
              <a:rPr lang="de-DE" dirty="0" err="1"/>
              <a:t>implantation</a:t>
            </a:r>
            <a:r>
              <a:rPr lang="de-DE" dirty="0"/>
              <a:t> </a:t>
            </a:r>
            <a:r>
              <a:rPr lang="de-DE" dirty="0" err="1"/>
              <a:t>ago</a:t>
            </a:r>
            <a:r>
              <a:rPr lang="de-DE" dirty="0"/>
              <a:t>, </a:t>
            </a:r>
            <a:r>
              <a:rPr lang="de-DE" dirty="0" err="1"/>
              <a:t>the</a:t>
            </a:r>
            <a:r>
              <a:rPr lang="de-DE" dirty="0"/>
              <a:t> </a:t>
            </a:r>
            <a:r>
              <a:rPr lang="de-DE" dirty="0" err="1"/>
              <a:t>less</a:t>
            </a:r>
            <a:r>
              <a:rPr lang="de-DE" dirty="0"/>
              <a:t> </a:t>
            </a:r>
            <a:r>
              <a:rPr lang="de-DE" dirty="0" err="1"/>
              <a:t>the</a:t>
            </a:r>
            <a:r>
              <a:rPr lang="de-DE" dirty="0"/>
              <a:t> </a:t>
            </a:r>
            <a:r>
              <a:rPr lang="de-DE" dirty="0" err="1"/>
              <a:t>risk</a:t>
            </a:r>
            <a:r>
              <a:rPr lang="de-DE" dirty="0"/>
              <a:t> score for </a:t>
            </a:r>
            <a:r>
              <a:rPr lang="de-DE" dirty="0" err="1"/>
              <a:t>developing</a:t>
            </a:r>
            <a:r>
              <a:rPr lang="de-DE" dirty="0"/>
              <a:t> TLF in </a:t>
            </a:r>
            <a:r>
              <a:rPr lang="de-DE" dirty="0" err="1"/>
              <a:t>the</a:t>
            </a:r>
            <a:r>
              <a:rPr lang="de-DE" dirty="0"/>
              <a:t> </a:t>
            </a:r>
            <a:r>
              <a:rPr lang="de-DE" dirty="0" err="1"/>
              <a:t>future</a:t>
            </a:r>
            <a:endParaRPr lang="de-DE" dirty="0"/>
          </a:p>
          <a:p>
            <a:pPr marL="171450" indent="-171450">
              <a:buFontTx/>
              <a:buChar char="-"/>
            </a:pPr>
            <a:r>
              <a:rPr lang="de-DE" dirty="0"/>
              <a:t>External </a:t>
            </a:r>
            <a:r>
              <a:rPr lang="de-DE" dirty="0" err="1"/>
              <a:t>validation</a:t>
            </a:r>
            <a:r>
              <a:rPr lang="de-DE" dirty="0"/>
              <a:t>: </a:t>
            </a:r>
            <a:r>
              <a:rPr lang="de-DE" dirty="0" err="1"/>
              <a:t>how</a:t>
            </a:r>
            <a:r>
              <a:rPr lang="de-DE" dirty="0"/>
              <a:t> </a:t>
            </a:r>
            <a:r>
              <a:rPr lang="de-DE" dirty="0" err="1"/>
              <a:t>good</a:t>
            </a:r>
            <a:r>
              <a:rPr lang="de-DE" dirty="0"/>
              <a:t> </a:t>
            </a:r>
            <a:r>
              <a:rPr lang="de-DE" dirty="0" err="1"/>
              <a:t>is</a:t>
            </a:r>
            <a:r>
              <a:rPr lang="de-DE" dirty="0"/>
              <a:t> </a:t>
            </a:r>
            <a:r>
              <a:rPr lang="de-DE" dirty="0" err="1"/>
              <a:t>algo</a:t>
            </a:r>
            <a:r>
              <a:rPr lang="de-DE" dirty="0"/>
              <a:t> in </a:t>
            </a:r>
            <a:r>
              <a:rPr lang="de-DE" dirty="0" err="1"/>
              <a:t>picking</a:t>
            </a:r>
            <a:r>
              <a:rPr lang="de-DE" dirty="0"/>
              <a:t> </a:t>
            </a:r>
            <a:r>
              <a:rPr lang="de-DE" dirty="0" err="1"/>
              <a:t>up</a:t>
            </a:r>
            <a:r>
              <a:rPr lang="de-DE" dirty="0"/>
              <a:t> </a:t>
            </a:r>
            <a:r>
              <a:rPr lang="de-DE" dirty="0" err="1"/>
              <a:t>patients</a:t>
            </a:r>
            <a:r>
              <a:rPr lang="de-DE" dirty="0"/>
              <a:t> at high </a:t>
            </a:r>
            <a:r>
              <a:rPr lang="de-DE" dirty="0" err="1"/>
              <a:t>risk</a:t>
            </a:r>
            <a:r>
              <a:rPr lang="de-DE" dirty="0"/>
              <a:t> for TLF: 12 </a:t>
            </a:r>
            <a:r>
              <a:rPr lang="de-DE" dirty="0" err="1"/>
              <a:t>patients</a:t>
            </a:r>
            <a:r>
              <a:rPr lang="de-DE" dirty="0"/>
              <a:t> </a:t>
            </a:r>
            <a:r>
              <a:rPr lang="de-DE" dirty="0" err="1"/>
              <a:t>who</a:t>
            </a:r>
            <a:r>
              <a:rPr lang="de-DE" dirty="0"/>
              <a:t> </a:t>
            </a:r>
            <a:r>
              <a:rPr lang="de-DE" dirty="0" err="1"/>
              <a:t>developed</a:t>
            </a:r>
            <a:r>
              <a:rPr lang="de-DE" dirty="0"/>
              <a:t> TLF after time of data </a:t>
            </a:r>
            <a:r>
              <a:rPr lang="de-DE" dirty="0" err="1"/>
              <a:t>collection</a:t>
            </a:r>
            <a:r>
              <a:rPr lang="de-DE" dirty="0"/>
              <a:t> </a:t>
            </a:r>
            <a:r>
              <a:rPr lang="de-DE" dirty="0" err="1"/>
              <a:t>used</a:t>
            </a:r>
            <a:r>
              <a:rPr lang="de-DE" dirty="0"/>
              <a:t> for </a:t>
            </a:r>
            <a:r>
              <a:rPr lang="de-DE" dirty="0" err="1"/>
              <a:t>training</a:t>
            </a:r>
            <a:r>
              <a:rPr lang="de-DE" dirty="0"/>
              <a:t> –Y not </a:t>
            </a:r>
            <a:r>
              <a:rPr lang="de-DE" dirty="0" err="1"/>
              <a:t>presented</a:t>
            </a:r>
            <a:r>
              <a:rPr lang="de-DE" dirty="0"/>
              <a:t> to </a:t>
            </a:r>
            <a:r>
              <a:rPr lang="de-DE" dirty="0" err="1"/>
              <a:t>the</a:t>
            </a:r>
            <a:r>
              <a:rPr lang="de-DE" dirty="0"/>
              <a:t> </a:t>
            </a:r>
            <a:r>
              <a:rPr lang="de-DE" dirty="0" err="1"/>
              <a:t>algo</a:t>
            </a:r>
            <a:r>
              <a:rPr lang="de-DE" dirty="0"/>
              <a:t> </a:t>
            </a:r>
            <a:r>
              <a:rPr lang="de-DE" dirty="0" err="1"/>
              <a:t>during</a:t>
            </a:r>
            <a:r>
              <a:rPr lang="de-DE" dirty="0"/>
              <a:t> </a:t>
            </a:r>
            <a:r>
              <a:rPr lang="de-DE" dirty="0" err="1"/>
              <a:t>training</a:t>
            </a:r>
            <a:r>
              <a:rPr lang="de-DE" dirty="0"/>
              <a:t>, 4 of </a:t>
            </a:r>
            <a:r>
              <a:rPr lang="de-DE" dirty="0" err="1"/>
              <a:t>them</a:t>
            </a:r>
            <a:r>
              <a:rPr lang="de-DE" dirty="0"/>
              <a:t> fall </a:t>
            </a:r>
            <a:r>
              <a:rPr lang="de-DE" dirty="0" err="1"/>
              <a:t>into</a:t>
            </a:r>
            <a:r>
              <a:rPr lang="de-DE" dirty="0"/>
              <a:t> Q3 (</a:t>
            </a:r>
            <a:r>
              <a:rPr lang="de-DE" dirty="0" err="1"/>
              <a:t>marked</a:t>
            </a:r>
            <a:r>
              <a:rPr lang="de-DE" dirty="0"/>
              <a:t> with </a:t>
            </a:r>
            <a:r>
              <a:rPr lang="de-DE" dirty="0" err="1"/>
              <a:t>blue</a:t>
            </a:r>
            <a:r>
              <a:rPr lang="de-DE" dirty="0"/>
              <a:t>) </a:t>
            </a:r>
            <a:r>
              <a:rPr lang="de-DE" dirty="0">
                <a:sym typeface="Wingdings" panose="05000000000000000000" pitchFamily="2" charset="2"/>
              </a:rPr>
              <a:t> </a:t>
            </a:r>
            <a:r>
              <a:rPr lang="de-DE" dirty="0" err="1">
                <a:sym typeface="Wingdings" panose="05000000000000000000" pitchFamily="2" charset="2"/>
              </a:rPr>
              <a:t>risk</a:t>
            </a:r>
            <a:r>
              <a:rPr lang="de-DE" dirty="0">
                <a:sym typeface="Wingdings" panose="05000000000000000000" pitchFamily="2" charset="2"/>
              </a:rPr>
              <a:t> score of </a:t>
            </a:r>
            <a:r>
              <a:rPr lang="de-DE" dirty="0" err="1">
                <a:sym typeface="Wingdings" panose="05000000000000000000" pitchFamily="2" charset="2"/>
              </a:rPr>
              <a:t>developing</a:t>
            </a:r>
            <a:r>
              <a:rPr lang="de-DE" dirty="0">
                <a:sym typeface="Wingdings" panose="05000000000000000000" pitchFamily="2" charset="2"/>
              </a:rPr>
              <a:t> TLF at time of data </a:t>
            </a:r>
            <a:r>
              <a:rPr lang="de-DE" dirty="0" err="1">
                <a:sym typeface="Wingdings" panose="05000000000000000000" pitchFamily="2" charset="2"/>
              </a:rPr>
              <a:t>used</a:t>
            </a:r>
            <a:r>
              <a:rPr lang="de-DE" dirty="0">
                <a:sym typeface="Wingdings" panose="05000000000000000000" pitchFamily="2" charset="2"/>
              </a:rPr>
              <a:t> for </a:t>
            </a:r>
            <a:r>
              <a:rPr lang="de-DE" dirty="0" err="1">
                <a:sym typeface="Wingdings" panose="05000000000000000000" pitchFamily="2" charset="2"/>
              </a:rPr>
              <a:t>training</a:t>
            </a:r>
            <a:r>
              <a:rPr lang="de-DE" dirty="0">
                <a:sym typeface="Wingdings" panose="05000000000000000000" pitchFamily="2" charset="2"/>
              </a:rPr>
              <a:t> </a:t>
            </a:r>
            <a:r>
              <a:rPr lang="de-DE" dirty="0" err="1">
                <a:sym typeface="Wingdings" panose="05000000000000000000" pitchFamily="2" charset="2"/>
              </a:rPr>
              <a:t>between</a:t>
            </a:r>
            <a:r>
              <a:rPr lang="de-DE" dirty="0">
                <a:sym typeface="Wingdings" panose="05000000000000000000" pitchFamily="2" charset="2"/>
              </a:rPr>
              <a:t> 0.3 and 0.6</a:t>
            </a:r>
            <a:r>
              <a:rPr lang="de-DE" dirty="0"/>
              <a:t>, 8 </a:t>
            </a:r>
            <a:r>
              <a:rPr lang="de-DE" dirty="0" err="1"/>
              <a:t>into</a:t>
            </a:r>
            <a:r>
              <a:rPr lang="de-DE" dirty="0"/>
              <a:t> Q2</a:t>
            </a:r>
          </a:p>
          <a:p>
            <a:pPr marL="171450" indent="-171450">
              <a:buFontTx/>
              <a:buChar char="-"/>
            </a:pPr>
            <a:r>
              <a:rPr lang="de-DE" dirty="0">
                <a:sym typeface="Wingdings" panose="05000000000000000000" pitchFamily="2" charset="2"/>
              </a:rPr>
              <a:t> </a:t>
            </a:r>
            <a:r>
              <a:rPr lang="de-DE" dirty="0" err="1">
                <a:sym typeface="Wingdings" panose="05000000000000000000" pitchFamily="2" charset="2"/>
              </a:rPr>
              <a:t>goal</a:t>
            </a:r>
            <a:r>
              <a:rPr lang="de-DE" dirty="0">
                <a:sym typeface="Wingdings" panose="05000000000000000000" pitchFamily="2" charset="2"/>
              </a:rPr>
              <a:t>: </a:t>
            </a:r>
            <a:r>
              <a:rPr lang="de-DE" dirty="0" err="1">
                <a:sym typeface="Wingdings" panose="05000000000000000000" pitchFamily="2" charset="2"/>
              </a:rPr>
              <a:t>mark</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a:t>
            </a:r>
            <a:r>
              <a:rPr lang="de-DE" dirty="0" err="1">
                <a:sym typeface="Wingdings" panose="05000000000000000000" pitchFamily="2" charset="2"/>
              </a:rPr>
              <a:t>low</a:t>
            </a:r>
            <a:r>
              <a:rPr lang="de-DE" dirty="0">
                <a:sym typeface="Wingdings" panose="05000000000000000000" pitchFamily="2" charset="2"/>
              </a:rPr>
              <a:t> </a:t>
            </a:r>
            <a:r>
              <a:rPr lang="de-DE" dirty="0" err="1">
                <a:sym typeface="Wingdings" panose="05000000000000000000" pitchFamily="2" charset="2"/>
              </a:rPr>
              <a:t>patients</a:t>
            </a:r>
            <a:r>
              <a:rPr lang="de-DE" dirty="0">
                <a:sym typeface="Wingdings" panose="05000000000000000000" pitchFamily="2" charset="2"/>
              </a:rPr>
              <a:t> at possible at </a:t>
            </a:r>
            <a:r>
              <a:rPr lang="de-DE" dirty="0" err="1">
                <a:sym typeface="Wingdings" panose="05000000000000000000" pitchFamily="2" charset="2"/>
              </a:rPr>
              <a:t>risk</a:t>
            </a:r>
            <a:r>
              <a:rPr lang="de-DE" dirty="0">
                <a:sym typeface="Wingdings" panose="05000000000000000000" pitchFamily="2" charset="2"/>
              </a:rPr>
              <a:t> for TLF </a:t>
            </a:r>
            <a:r>
              <a:rPr lang="de-DE" dirty="0" err="1">
                <a:sym typeface="Wingdings" panose="05000000000000000000" pitchFamily="2" charset="2"/>
              </a:rPr>
              <a:t>because</a:t>
            </a:r>
            <a:r>
              <a:rPr lang="de-DE" dirty="0">
                <a:sym typeface="Wingdings" panose="05000000000000000000" pitchFamily="2" charset="2"/>
              </a:rPr>
              <a:t> </a:t>
            </a:r>
            <a:r>
              <a:rPr lang="de-DE" dirty="0" err="1">
                <a:sym typeface="Wingdings" panose="05000000000000000000" pitchFamily="2" charset="2"/>
              </a:rPr>
              <a:t>those</a:t>
            </a:r>
            <a:r>
              <a:rPr lang="de-DE" dirty="0">
                <a:sym typeface="Wingdings" panose="05000000000000000000" pitchFamily="2" charset="2"/>
              </a:rPr>
              <a:t> </a:t>
            </a:r>
            <a:r>
              <a:rPr lang="de-DE" dirty="0" err="1">
                <a:sym typeface="Wingdings" panose="05000000000000000000" pitchFamily="2" charset="2"/>
              </a:rPr>
              <a:t>should</a:t>
            </a:r>
            <a:r>
              <a:rPr lang="de-DE" dirty="0">
                <a:sym typeface="Wingdings" panose="05000000000000000000" pitchFamily="2" charset="2"/>
              </a:rPr>
              <a:t> </a:t>
            </a:r>
            <a:r>
              <a:rPr lang="de-DE" dirty="0" err="1">
                <a:sym typeface="Wingdings" panose="05000000000000000000" pitchFamily="2" charset="2"/>
              </a:rPr>
              <a:t>be</a:t>
            </a:r>
            <a:r>
              <a:rPr lang="de-DE" dirty="0">
                <a:sym typeface="Wingdings" panose="05000000000000000000" pitchFamily="2" charset="2"/>
              </a:rPr>
              <a:t> </a:t>
            </a:r>
            <a:r>
              <a:rPr lang="de-DE" dirty="0" err="1">
                <a:sym typeface="Wingdings" panose="05000000000000000000" pitchFamily="2" charset="2"/>
              </a:rPr>
              <a:t>closer</a:t>
            </a:r>
            <a:r>
              <a:rPr lang="de-DE" dirty="0">
                <a:sym typeface="Wingdings" panose="05000000000000000000" pitchFamily="2" charset="2"/>
              </a:rPr>
              <a:t> </a:t>
            </a:r>
            <a:r>
              <a:rPr lang="de-DE" dirty="0" err="1">
                <a:sym typeface="Wingdings" panose="05000000000000000000" pitchFamily="2" charset="2"/>
              </a:rPr>
              <a:t>monitored</a:t>
            </a:r>
            <a:r>
              <a:rPr lang="de-DE" dirty="0">
                <a:sym typeface="Wingdings" panose="05000000000000000000" pitchFamily="2" charset="2"/>
              </a:rPr>
              <a:t> 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lower</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risk</a:t>
            </a:r>
            <a:r>
              <a:rPr lang="de-DE" dirty="0">
                <a:sym typeface="Wingdings" panose="05000000000000000000" pitchFamily="2" charset="2"/>
              </a:rPr>
              <a:t> score </a:t>
            </a:r>
            <a:r>
              <a:rPr lang="de-DE" dirty="0" err="1">
                <a:sym typeface="Wingdings" panose="05000000000000000000" pitchFamily="2" charset="2"/>
              </a:rPr>
              <a:t>cutoff</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less</a:t>
            </a:r>
            <a:r>
              <a:rPr lang="de-DE" dirty="0">
                <a:sym typeface="Wingdings" panose="05000000000000000000" pitchFamily="2" charset="2"/>
              </a:rPr>
              <a:t> </a:t>
            </a:r>
            <a:r>
              <a:rPr lang="de-DE" dirty="0" err="1">
                <a:sym typeface="Wingdings" panose="05000000000000000000" pitchFamily="2" charset="2"/>
              </a:rPr>
              <a:t>patients</a:t>
            </a:r>
            <a:r>
              <a:rPr lang="de-DE" dirty="0">
                <a:sym typeface="Wingdings" panose="05000000000000000000" pitchFamily="2" charset="2"/>
              </a:rPr>
              <a:t> </a:t>
            </a:r>
            <a:r>
              <a:rPr lang="de-DE" dirty="0" err="1">
                <a:sym typeface="Wingdings" panose="05000000000000000000" pitchFamily="2" charset="2"/>
              </a:rPr>
              <a:t>marked</a:t>
            </a:r>
            <a:r>
              <a:rPr lang="de-DE" dirty="0">
                <a:sym typeface="Wingdings" panose="05000000000000000000" pitchFamily="2" charset="2"/>
              </a:rPr>
              <a:t> at </a:t>
            </a:r>
            <a:r>
              <a:rPr lang="de-DE" dirty="0" err="1">
                <a:sym typeface="Wingdings" panose="05000000000000000000" pitchFamily="2" charset="2"/>
              </a:rPr>
              <a:t>risk</a:t>
            </a:r>
            <a:r>
              <a:rPr lang="de-DE" dirty="0">
                <a:sym typeface="Wingdings" panose="05000000000000000000" pitchFamily="2" charset="2"/>
              </a:rPr>
              <a:t> for TLF, but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chance</a:t>
            </a:r>
            <a:r>
              <a:rPr lang="de-DE" dirty="0">
                <a:sym typeface="Wingdings" panose="05000000000000000000" pitchFamily="2" charset="2"/>
              </a:rPr>
              <a:t> of </a:t>
            </a:r>
            <a:r>
              <a:rPr lang="de-DE" dirty="0" err="1">
                <a:sym typeface="Wingdings" panose="05000000000000000000" pitchFamily="2" charset="2"/>
              </a:rPr>
              <a:t>missing</a:t>
            </a:r>
            <a:r>
              <a:rPr lang="de-DE" dirty="0">
                <a:sym typeface="Wingdings" panose="05000000000000000000" pitchFamily="2" charset="2"/>
              </a:rPr>
              <a:t> </a:t>
            </a:r>
            <a:r>
              <a:rPr lang="de-DE" dirty="0" err="1">
                <a:sym typeface="Wingdings" panose="05000000000000000000" pitchFamily="2" charset="2"/>
              </a:rPr>
              <a:t>some</a:t>
            </a:r>
            <a:r>
              <a:rPr lang="de-DE" dirty="0">
                <a:sym typeface="Wingdings" panose="05000000000000000000" pitchFamily="2" charset="2"/>
              </a:rPr>
              <a:t> </a:t>
            </a:r>
            <a:r>
              <a:rPr lang="de-DE" dirty="0" err="1">
                <a:sym typeface="Wingdings" panose="05000000000000000000" pitchFamily="2" charset="2"/>
              </a:rPr>
              <a:t>risk</a:t>
            </a:r>
            <a:r>
              <a:rPr lang="de-DE" dirty="0">
                <a:sym typeface="Wingdings" panose="05000000000000000000" pitchFamily="2" charset="2"/>
              </a:rPr>
              <a:t> </a:t>
            </a:r>
            <a:r>
              <a:rPr lang="de-DE" dirty="0" err="1">
                <a:sym typeface="Wingdings" panose="05000000000000000000" pitchFamily="2" charset="2"/>
              </a:rPr>
              <a:t>patients</a:t>
            </a:r>
            <a:r>
              <a:rPr lang="de-DE" dirty="0">
                <a:sym typeface="Wingdings" panose="05000000000000000000" pitchFamily="2" charset="2"/>
              </a:rPr>
              <a:t> </a:t>
            </a:r>
            <a:r>
              <a:rPr lang="de-DE" dirty="0" err="1">
                <a:sym typeface="Wingdings" panose="05000000000000000000" pitchFamily="2" charset="2"/>
              </a:rPr>
              <a:t>is</a:t>
            </a:r>
            <a:r>
              <a:rPr lang="de-DE" dirty="0">
                <a:sym typeface="Wingdings" panose="05000000000000000000" pitchFamily="2" charset="2"/>
              </a:rPr>
              <a:t> </a:t>
            </a:r>
            <a:r>
              <a:rPr lang="de-DE" dirty="0" err="1">
                <a:sym typeface="Wingdings" panose="05000000000000000000" pitchFamily="2" charset="2"/>
              </a:rPr>
              <a:t>there</a:t>
            </a:r>
            <a:r>
              <a:rPr lang="de-DE" dirty="0">
                <a:sym typeface="Wingdings" panose="05000000000000000000" pitchFamily="2" charset="2"/>
              </a:rPr>
              <a:t>. To </a:t>
            </a:r>
            <a:r>
              <a:rPr lang="de-DE" dirty="0" err="1">
                <a:sym typeface="Wingdings" panose="05000000000000000000" pitchFamily="2" charset="2"/>
              </a:rPr>
              <a:t>get</a:t>
            </a:r>
            <a:r>
              <a:rPr lang="de-DE" dirty="0">
                <a:sym typeface="Wingdings" panose="05000000000000000000" pitchFamily="2" charset="2"/>
              </a:rPr>
              <a:t> all 4 external </a:t>
            </a:r>
            <a:r>
              <a:rPr lang="de-DE" dirty="0" err="1">
                <a:sym typeface="Wingdings" panose="05000000000000000000" pitchFamily="2" charset="2"/>
              </a:rPr>
              <a:t>validation</a:t>
            </a:r>
            <a:r>
              <a:rPr lang="de-DE" dirty="0">
                <a:sym typeface="Wingdings" panose="05000000000000000000" pitchFamily="2" charset="2"/>
              </a:rPr>
              <a:t> </a:t>
            </a:r>
            <a:r>
              <a:rPr lang="de-DE" dirty="0" err="1">
                <a:sym typeface="Wingdings" panose="05000000000000000000" pitchFamily="2" charset="2"/>
              </a:rPr>
              <a:t>patients</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cutoff</a:t>
            </a:r>
            <a:r>
              <a:rPr lang="de-DE" dirty="0">
                <a:sym typeface="Wingdings" panose="05000000000000000000" pitchFamily="2" charset="2"/>
              </a:rPr>
              <a:t> </a:t>
            </a:r>
            <a:r>
              <a:rPr lang="de-DE" dirty="0" err="1">
                <a:sym typeface="Wingdings" panose="05000000000000000000" pitchFamily="2" charset="2"/>
              </a:rPr>
              <a:t>shoudl</a:t>
            </a:r>
            <a:r>
              <a:rPr lang="de-DE" dirty="0">
                <a:sym typeface="Wingdings" panose="05000000000000000000" pitchFamily="2" charset="2"/>
              </a:rPr>
              <a:t> </a:t>
            </a:r>
            <a:r>
              <a:rPr lang="de-DE" dirty="0" err="1">
                <a:sym typeface="Wingdings" panose="05000000000000000000" pitchFamily="2" charset="2"/>
              </a:rPr>
              <a:t>have</a:t>
            </a:r>
            <a:r>
              <a:rPr lang="de-DE" dirty="0">
                <a:sym typeface="Wingdings" panose="05000000000000000000" pitchFamily="2" charset="2"/>
              </a:rPr>
              <a:t> </a:t>
            </a:r>
            <a:r>
              <a:rPr lang="de-DE" dirty="0" err="1">
                <a:sym typeface="Wingdings" panose="05000000000000000000" pitchFamily="2" charset="2"/>
              </a:rPr>
              <a:t>been</a:t>
            </a:r>
            <a:r>
              <a:rPr lang="de-DE" dirty="0">
                <a:sym typeface="Wingdings" panose="05000000000000000000" pitchFamily="2" charset="2"/>
              </a:rPr>
              <a:t> at least 0.3, </a:t>
            </a:r>
            <a:r>
              <a:rPr lang="de-DE" dirty="0" err="1">
                <a:sym typeface="Wingdings" panose="05000000000000000000" pitchFamily="2" charset="2"/>
              </a:rPr>
              <a:t>meaning</a:t>
            </a:r>
            <a:r>
              <a:rPr lang="de-DE" dirty="0">
                <a:sym typeface="Wingdings" panose="05000000000000000000" pitchFamily="2" charset="2"/>
              </a:rPr>
              <a:t> </a:t>
            </a:r>
            <a:r>
              <a:rPr lang="de-DE" dirty="0" err="1">
                <a:sym typeface="Wingdings" panose="05000000000000000000" pitchFamily="2" charset="2"/>
              </a:rPr>
              <a:t>that</a:t>
            </a:r>
            <a:r>
              <a:rPr lang="de-DE" dirty="0">
                <a:sym typeface="Wingdings" panose="05000000000000000000" pitchFamily="2" charset="2"/>
              </a:rPr>
              <a:t> </a:t>
            </a:r>
            <a:r>
              <a:rPr lang="de-DE" dirty="0" err="1">
                <a:sym typeface="Wingdings" panose="05000000000000000000" pitchFamily="2" charset="2"/>
              </a:rPr>
              <a:t>every</a:t>
            </a:r>
            <a:r>
              <a:rPr lang="de-DE" dirty="0">
                <a:sym typeface="Wingdings" panose="05000000000000000000" pitchFamily="2" charset="2"/>
              </a:rPr>
              <a:t> patient with a </a:t>
            </a:r>
            <a:r>
              <a:rPr lang="de-DE" dirty="0" err="1">
                <a:sym typeface="Wingdings" panose="05000000000000000000" pitchFamily="2" charset="2"/>
              </a:rPr>
              <a:t>risk</a:t>
            </a:r>
            <a:r>
              <a:rPr lang="de-DE" dirty="0">
                <a:sym typeface="Wingdings" panose="05000000000000000000" pitchFamily="2" charset="2"/>
              </a:rPr>
              <a:t> score </a:t>
            </a:r>
            <a:r>
              <a:rPr lang="de-DE" dirty="0" err="1">
                <a:sym typeface="Wingdings" panose="05000000000000000000" pitchFamily="2" charset="2"/>
              </a:rPr>
              <a:t>higher</a:t>
            </a:r>
            <a:r>
              <a:rPr lang="de-DE" dirty="0">
                <a:sym typeface="Wingdings" panose="05000000000000000000" pitchFamily="2" charset="2"/>
              </a:rPr>
              <a:t> </a:t>
            </a:r>
            <a:r>
              <a:rPr lang="de-DE" dirty="0" err="1">
                <a:sym typeface="Wingdings" panose="05000000000000000000" pitchFamily="2" charset="2"/>
              </a:rPr>
              <a:t>than</a:t>
            </a:r>
            <a:r>
              <a:rPr lang="de-DE" dirty="0">
                <a:sym typeface="Wingdings" panose="05000000000000000000" pitchFamily="2" charset="2"/>
              </a:rPr>
              <a:t> 0.3 </a:t>
            </a:r>
            <a:r>
              <a:rPr lang="de-DE" dirty="0" err="1">
                <a:sym typeface="Wingdings" panose="05000000000000000000" pitchFamily="2" charset="2"/>
              </a:rPr>
              <a:t>should</a:t>
            </a:r>
            <a:r>
              <a:rPr lang="de-DE" dirty="0">
                <a:sym typeface="Wingdings" panose="05000000000000000000" pitchFamily="2" charset="2"/>
              </a:rPr>
              <a:t> </a:t>
            </a:r>
            <a:r>
              <a:rPr lang="de-DE" dirty="0" err="1">
                <a:sym typeface="Wingdings" panose="05000000000000000000" pitchFamily="2" charset="2"/>
              </a:rPr>
              <a:t>be</a:t>
            </a:r>
            <a:r>
              <a:rPr lang="de-DE" dirty="0">
                <a:sym typeface="Wingdings" panose="05000000000000000000" pitchFamily="2" charset="2"/>
              </a:rPr>
              <a:t> </a:t>
            </a:r>
            <a:r>
              <a:rPr lang="de-DE" dirty="0" err="1">
                <a:sym typeface="Wingdings" panose="05000000000000000000" pitchFamily="2" charset="2"/>
              </a:rPr>
              <a:t>closer</a:t>
            </a:r>
            <a:r>
              <a:rPr lang="de-DE" dirty="0">
                <a:sym typeface="Wingdings" panose="05000000000000000000" pitchFamily="2" charset="2"/>
              </a:rPr>
              <a:t> </a:t>
            </a:r>
            <a:r>
              <a:rPr lang="de-DE" dirty="0" err="1">
                <a:sym typeface="Wingdings" panose="05000000000000000000" pitchFamily="2" charset="2"/>
              </a:rPr>
              <a:t>monitored</a:t>
            </a:r>
            <a:r>
              <a:rPr lang="de-DE" dirty="0">
                <a:sym typeface="Wingdings" panose="05000000000000000000" pitchFamily="2" charset="2"/>
              </a:rPr>
              <a:t> (n=72 in </a:t>
            </a:r>
            <a:r>
              <a:rPr lang="de-DE" dirty="0" err="1">
                <a:sym typeface="Wingdings" panose="05000000000000000000" pitchFamily="2" charset="2"/>
              </a:rPr>
              <a:t>this</a:t>
            </a:r>
            <a:r>
              <a:rPr lang="de-DE" dirty="0">
                <a:sym typeface="Wingdings" panose="05000000000000000000" pitchFamily="2" charset="2"/>
              </a:rPr>
              <a:t> </a:t>
            </a:r>
            <a:r>
              <a:rPr lang="de-DE" dirty="0" err="1">
                <a:sym typeface="Wingdings" panose="05000000000000000000" pitchFamily="2" charset="2"/>
              </a:rPr>
              <a:t>case</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278688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207253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15</a:t>
            </a:fld>
            <a:endParaRPr lang="de-DE"/>
          </a:p>
        </p:txBody>
      </p:sp>
    </p:spTree>
    <p:extLst>
      <p:ext uri="{BB962C8B-B14F-4D97-AF65-F5344CB8AC3E}">
        <p14:creationId xmlns:p14="http://schemas.microsoft.com/office/powerpoint/2010/main" val="86676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and to reduce the therapeutic effort for a patient.</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data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T</a:t>
            </a:r>
            <a:r>
              <a:rPr lang="en-GB" sz="1200" b="0" i="0" kern="1200" dirty="0">
                <a:solidFill>
                  <a:schemeClr val="tx1"/>
                </a:solidFill>
                <a:effectLst/>
                <a:latin typeface="+mn-lt"/>
                <a:ea typeface="+mn-ea"/>
                <a:cs typeface="+mn-cs"/>
              </a:rPr>
              <a:t>he study is open for male and female patients who are at least 18 years old.</a:t>
            </a:r>
          </a:p>
          <a:p>
            <a:endParaRPr lang="en-US" sz="1200" b="0" i="0" u="none" strike="noStrike" kern="1200" dirty="0">
              <a:solidFill>
                <a:schemeClr val="tx1"/>
              </a:solidFill>
              <a:effectLst/>
              <a:latin typeface="+mn-lt"/>
              <a:ea typeface="+mn-ea"/>
              <a:cs typeface="+mn-cs"/>
            </a:endParaRPr>
          </a:p>
          <a:p>
            <a:r>
              <a:rPr lang="de-DE" dirty="0"/>
              <a:t>Study Design:</a:t>
            </a:r>
          </a:p>
          <a:p>
            <a:r>
              <a:rPr lang="en-GB" sz="1200" b="0" i="0" kern="1200" dirty="0">
                <a:solidFill>
                  <a:schemeClr val="tx1"/>
                </a:solidFill>
                <a:effectLst/>
                <a:latin typeface="+mn-lt"/>
                <a:ea typeface="+mn-ea"/>
                <a:cs typeface="+mn-cs"/>
              </a:rPr>
              <a:t>Baseline clinical examination data will be collected from </a:t>
            </a:r>
            <a:r>
              <a:rPr lang="en-GB" sz="1200" b="0" i="0" kern="1200" dirty="0" err="1">
                <a:solidFill>
                  <a:schemeClr val="tx1"/>
                </a:solidFill>
                <a:effectLst/>
                <a:latin typeface="+mn-lt"/>
                <a:ea typeface="+mn-ea"/>
                <a:cs typeface="+mn-cs"/>
              </a:rPr>
              <a:t>allsubjects</a:t>
            </a:r>
            <a:r>
              <a:rPr lang="en-GB" sz="1200" b="0" i="0" kern="1200" dirty="0">
                <a:solidFill>
                  <a:schemeClr val="tx1"/>
                </a:solidFill>
                <a:effectLst/>
                <a:latin typeface="+mn-lt"/>
                <a:ea typeface="+mn-ea"/>
                <a:cs typeface="+mn-cs"/>
              </a:rPr>
              <a:t> enrolled for BIOSOLVE-IV. It includes but is not limited to a review of inclusion and exclusion criteria, demographics, physical examination and relevant medical </a:t>
            </a:r>
            <a:r>
              <a:rPr lang="en-GB" sz="1200" b="0" i="0" kern="1200" dirty="0" err="1">
                <a:solidFill>
                  <a:schemeClr val="tx1"/>
                </a:solidFill>
                <a:effectLst/>
                <a:latin typeface="+mn-lt"/>
                <a:ea typeface="+mn-ea"/>
                <a:cs typeface="+mn-cs"/>
              </a:rPr>
              <a:t>history,previous</a:t>
            </a:r>
            <a:r>
              <a:rPr lang="en-GB" sz="1200" b="0" i="0" kern="1200" dirty="0">
                <a:solidFill>
                  <a:schemeClr val="tx1"/>
                </a:solidFill>
                <a:effectLst/>
                <a:latin typeface="+mn-lt"/>
                <a:ea typeface="+mn-ea"/>
                <a:cs typeface="+mn-cs"/>
              </a:rPr>
              <a:t> medication. During procedure, lesion characteristics and actual implantation are documented. Between the end of the procedure and hospital dis-charge, concomitant medication, in accordance with the hospital standard of care, needs to be reported. After the procedure, all enrolled subjects who received the Magmaris scaffold will be followed through hospital discharge, and they will undergo follow-up evaluations at six months, 12 months, and annually thereafter up to five years. All procedural and post-procedural complications and adverse events will be recorded and reported as required. From the follow-up information we derived our label of interest: if a patients developed a TLF-causing event or not. We used a binary label. A TLF-causing event is either CABG, CD, TV-MI or TLR.</a:t>
            </a:r>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We could not use all enrolled patients in our analysis. For some patients not all necessary information was reported leading to a high missingness rate withing these patients. </a:t>
            </a:r>
            <a:r>
              <a:rPr lang="en-GB" dirty="0"/>
              <a:t>Since we mainly wanted to work with ML algorithms in this project, patients with many missing features are nothing to rely on. Since we could not find any correlation between missing features and the outcome, we assumed that the features are missing at MCAR. Therefore, we have removed all patients with a missingness rate higher than 50% from the cohort. That were 20 patients.  None of them presented TLF.  </a:t>
            </a:r>
            <a:r>
              <a:rPr lang="en-GB" sz="1200" b="0" i="0" kern="1200" dirty="0">
                <a:solidFill>
                  <a:schemeClr val="tx1"/>
                </a:solidFill>
                <a:effectLst/>
                <a:latin typeface="+mn-lt"/>
                <a:ea typeface="+mn-ea"/>
                <a:cs typeface="+mn-cs"/>
              </a:rPr>
              <a:t>In the reduced cohort we had 1884 patients in total. The TLF cases were 123 (which is 6.5%). </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de-DE" dirty="0" err="1"/>
              <a:t>We</a:t>
            </a:r>
            <a:r>
              <a:rPr lang="de-DE" dirty="0"/>
              <a:t> </a:t>
            </a:r>
            <a:r>
              <a:rPr lang="de-DE" dirty="0" err="1"/>
              <a:t>looked</a:t>
            </a:r>
            <a:r>
              <a:rPr lang="de-DE" dirty="0"/>
              <a:t> at </a:t>
            </a:r>
            <a:r>
              <a:rPr lang="de-DE" dirty="0" err="1"/>
              <a:t>the</a:t>
            </a:r>
            <a:r>
              <a:rPr lang="de-DE" dirty="0"/>
              <a:t> feature </a:t>
            </a:r>
            <a:r>
              <a:rPr lang="de-DE" dirty="0" err="1"/>
              <a:t>characteristica</a:t>
            </a:r>
            <a:r>
              <a:rPr lang="de-DE" dirty="0"/>
              <a:t>. The most </a:t>
            </a:r>
            <a:r>
              <a:rPr lang="de-DE" dirty="0" err="1"/>
              <a:t>important</a:t>
            </a:r>
            <a:r>
              <a:rPr lang="de-DE" dirty="0"/>
              <a:t> </a:t>
            </a:r>
            <a:r>
              <a:rPr lang="de-DE" dirty="0" err="1"/>
              <a:t>once</a:t>
            </a:r>
            <a:r>
              <a:rPr lang="de-DE" dirty="0"/>
              <a:t> </a:t>
            </a:r>
            <a:r>
              <a:rPr lang="de-DE" dirty="0" err="1"/>
              <a:t>are</a:t>
            </a:r>
            <a:r>
              <a:rPr lang="de-DE" dirty="0"/>
              <a:t> </a:t>
            </a:r>
            <a:r>
              <a:rPr lang="de-DE" dirty="0" err="1"/>
              <a:t>shown</a:t>
            </a:r>
            <a:r>
              <a:rPr lang="de-DE" dirty="0"/>
              <a:t> </a:t>
            </a:r>
            <a:r>
              <a:rPr lang="de-DE" dirty="0" err="1"/>
              <a:t>here</a:t>
            </a:r>
            <a:r>
              <a:rPr lang="de-DE" dirty="0"/>
              <a:t>. The </a:t>
            </a:r>
            <a:r>
              <a:rPr lang="de-DE" dirty="0" err="1"/>
              <a:t>shown</a:t>
            </a:r>
            <a:r>
              <a:rPr lang="de-DE" dirty="0"/>
              <a:t> </a:t>
            </a:r>
            <a:r>
              <a:rPr lang="de-DE" dirty="0" err="1"/>
              <a:t>pValues</a:t>
            </a:r>
            <a:r>
              <a:rPr lang="de-DE" dirty="0"/>
              <a:t> </a:t>
            </a:r>
            <a:r>
              <a:rPr lang="de-DE" dirty="0" err="1"/>
              <a:t>are</a:t>
            </a:r>
            <a:r>
              <a:rPr lang="de-DE" dirty="0"/>
              <a:t> from bivariate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for </a:t>
            </a:r>
            <a:r>
              <a:rPr lang="en-GB" sz="1200" b="0" i="0" kern="1200" dirty="0">
                <a:solidFill>
                  <a:schemeClr val="tx1"/>
                </a:solidFill>
                <a:effectLst/>
                <a:latin typeface="+mn-lt"/>
                <a:ea typeface="+mn-ea"/>
                <a:cs typeface="+mn-cs"/>
              </a:rPr>
              <a:t>nominal and ordinal features and</a:t>
            </a:r>
            <a:r>
              <a:rPr lang="de-DE" dirty="0"/>
              <a:t> </a:t>
            </a:r>
            <a:r>
              <a:rPr lang="de-DE" dirty="0" err="1"/>
              <a:t>point</a:t>
            </a:r>
            <a:r>
              <a:rPr lang="de-DE" dirty="0"/>
              <a:t> </a:t>
            </a:r>
            <a:r>
              <a:rPr lang="de-DE" dirty="0" err="1"/>
              <a:t>biserial</a:t>
            </a:r>
            <a:r>
              <a:rPr lang="de-DE" dirty="0"/>
              <a:t> </a:t>
            </a:r>
            <a:r>
              <a:rPr lang="de-DE" dirty="0" err="1"/>
              <a:t>correlation</a:t>
            </a:r>
            <a:r>
              <a:rPr lang="de-DE" dirty="0"/>
              <a:t> for </a:t>
            </a:r>
            <a:r>
              <a:rPr lang="en-GB" sz="1200" b="0" i="0" kern="1200" dirty="0">
                <a:solidFill>
                  <a:schemeClr val="tx1"/>
                </a:solidFill>
                <a:effectLst/>
                <a:latin typeface="+mn-lt"/>
                <a:ea typeface="+mn-ea"/>
                <a:cs typeface="+mn-cs"/>
              </a:rPr>
              <a:t>continuous features</a:t>
            </a:r>
            <a:r>
              <a:rPr lang="de-DE" dirty="0"/>
              <a:t>. </a:t>
            </a:r>
            <a:r>
              <a:rPr lang="de-DE" dirty="0" err="1"/>
              <a:t>We</a:t>
            </a:r>
            <a:r>
              <a:rPr lang="de-DE" dirty="0"/>
              <a:t> </a:t>
            </a:r>
            <a:r>
              <a:rPr lang="de-DE" dirty="0" err="1"/>
              <a:t>used</a:t>
            </a:r>
            <a:r>
              <a:rPr lang="de-DE" dirty="0"/>
              <a:t> </a:t>
            </a:r>
            <a:r>
              <a:rPr lang="de-DE" dirty="0" err="1"/>
              <a:t>the</a:t>
            </a:r>
            <a:r>
              <a:rPr lang="de-DE" dirty="0"/>
              <a:t> bivariate </a:t>
            </a:r>
            <a:r>
              <a:rPr lang="de-DE" dirty="0" err="1"/>
              <a:t>anaylsis</a:t>
            </a:r>
            <a:r>
              <a:rPr lang="de-DE" dirty="0"/>
              <a:t> to </a:t>
            </a:r>
            <a:r>
              <a:rPr lang="de-DE" dirty="0" err="1"/>
              <a:t>evaluate</a:t>
            </a:r>
            <a:r>
              <a:rPr lang="de-DE" dirty="0"/>
              <a:t> </a:t>
            </a:r>
            <a:r>
              <a:rPr lang="de-DE" dirty="0" err="1"/>
              <a:t>the</a:t>
            </a:r>
            <a:r>
              <a:rPr lang="de-DE" dirty="0"/>
              <a:t> </a:t>
            </a:r>
            <a:r>
              <a:rPr lang="de-DE" dirty="0" err="1"/>
              <a:t>incidence</a:t>
            </a:r>
            <a:r>
              <a:rPr lang="de-DE" dirty="0"/>
              <a:t> of TLF </a:t>
            </a:r>
            <a:r>
              <a:rPr lang="de-DE" dirty="0" err="1"/>
              <a:t>predictors</a:t>
            </a:r>
            <a:r>
              <a:rPr lang="de-DE" dirty="0"/>
              <a:t> </a:t>
            </a:r>
            <a:r>
              <a:rPr lang="de-DE" dirty="0" err="1"/>
              <a:t>withing</a:t>
            </a:r>
            <a:r>
              <a:rPr lang="de-DE" dirty="0"/>
              <a:t> </a:t>
            </a:r>
            <a:r>
              <a:rPr lang="de-DE" dirty="0" err="1"/>
              <a:t>the</a:t>
            </a:r>
            <a:r>
              <a:rPr lang="de-DE" dirty="0"/>
              <a:t> </a:t>
            </a:r>
            <a:r>
              <a:rPr lang="de-DE" dirty="0" err="1"/>
              <a:t>target</a:t>
            </a:r>
            <a:r>
              <a:rPr lang="de-DE" dirty="0"/>
              <a:t> </a:t>
            </a:r>
            <a:r>
              <a:rPr lang="de-DE" dirty="0" err="1"/>
              <a:t>group</a:t>
            </a:r>
            <a:r>
              <a:rPr lang="de-DE" dirty="0"/>
              <a:t> of Magmaris.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Other </a:t>
            </a:r>
            <a:r>
              <a:rPr lang="de-DE" sz="1200" b="0" i="0" kern="1200" dirty="0" err="1">
                <a:solidFill>
                  <a:schemeClr val="tx1"/>
                </a:solidFill>
                <a:effectLst/>
                <a:latin typeface="+mn-lt"/>
                <a:ea typeface="+mn-ea"/>
                <a:cs typeface="+mn-cs"/>
              </a:rPr>
              <a:t>risk</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predictors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found</a:t>
            </a:r>
            <a:r>
              <a:rPr lang="de-DE" sz="1200" b="0" i="0" kern="1200" dirty="0">
                <a:solidFill>
                  <a:schemeClr val="tx1"/>
                </a:solidFill>
                <a:effectLst/>
                <a:latin typeface="+mn-lt"/>
                <a:ea typeface="+mn-ea"/>
                <a:cs typeface="+mn-cs"/>
              </a:rPr>
              <a:t> in </a:t>
            </a:r>
            <a:r>
              <a:rPr lang="de-DE" sz="1200" b="0" i="0" kern="1200" dirty="0" err="1">
                <a:solidFill>
                  <a:schemeClr val="tx1"/>
                </a:solidFill>
                <a:effectLst/>
                <a:latin typeface="+mn-lt"/>
                <a:ea typeface="+mn-ea"/>
                <a:cs typeface="+mn-cs"/>
              </a:rPr>
              <a:t>cohort</a:t>
            </a:r>
            <a:r>
              <a:rPr lang="de-DE" sz="1200" b="0" i="0"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include some patient-related features like the NYHA class of congestive heart failure, the type of the most recent MI (STEMI/NESTEMI) or documented silent ischemia, but also lesion-related features like the vessel location. Some procedural-related features were significant, e.g., the number of used pre-dilatation balloons, the inflation time of the Magmaris, or the total scaffold length. We calculated for all features a correlation coefficient to evaluate the strength of the association between feature and outcome. For all significant features the correlation coefficient was around 0 indicating a weak relationship. Therefore we do not expect outstanding results concerning the prediction of TLF with classification algorithms based on patient data, because these can only work well if there is some predictive power inside the training data.</a:t>
            </a:r>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To achieve the goal to </a:t>
            </a:r>
            <a:r>
              <a:rPr lang="de-DE" dirty="0">
                <a:sym typeface="Wingdings" panose="05000000000000000000" pitchFamily="2" charset="2"/>
              </a:rPr>
              <a:t>predict </a:t>
            </a:r>
            <a:r>
              <a:rPr lang="en-GB" sz="1200" b="0" i="0" kern="1200" dirty="0">
                <a:solidFill>
                  <a:schemeClr val="tx1"/>
                </a:solidFill>
                <a:effectLst/>
                <a:latin typeface="+mn-lt"/>
                <a:ea typeface="+mn-ea"/>
                <a:cs typeface="+mn-cs"/>
              </a:rPr>
              <a:t>(1) </a:t>
            </a:r>
            <a:r>
              <a:rPr lang="de-DE" dirty="0">
                <a:sym typeface="Wingdings" panose="05000000000000000000" pitchFamily="2" charset="2"/>
              </a:rPr>
              <a:t>TLF, </a:t>
            </a:r>
            <a:r>
              <a:rPr lang="de-DE" dirty="0" err="1">
                <a:sym typeface="Wingdings" panose="05000000000000000000" pitchFamily="2" charset="2"/>
              </a:rPr>
              <a:t>based</a:t>
            </a:r>
            <a:r>
              <a:rPr lang="de-DE" dirty="0">
                <a:sym typeface="Wingdings" panose="05000000000000000000" pitchFamily="2" charset="2"/>
              </a:rPr>
              <a:t> on </a:t>
            </a:r>
            <a:r>
              <a:rPr lang="de-DE" dirty="0" err="1">
                <a:sym typeface="Wingdings" panose="05000000000000000000" pitchFamily="2" charset="2"/>
              </a:rPr>
              <a:t>clinical</a:t>
            </a:r>
            <a:r>
              <a:rPr lang="de-DE" dirty="0">
                <a:sym typeface="Wingdings" panose="05000000000000000000" pitchFamily="2" charset="2"/>
              </a:rPr>
              <a:t> </a:t>
            </a:r>
            <a:r>
              <a:rPr lang="de-DE" dirty="0" err="1">
                <a:sym typeface="Wingdings" panose="05000000000000000000" pitchFamily="2" charset="2"/>
              </a:rPr>
              <a:t>patient‘s</a:t>
            </a:r>
            <a:r>
              <a:rPr lang="de-DE" dirty="0">
                <a:sym typeface="Wingdings" panose="05000000000000000000" pitchFamily="2" charset="2"/>
              </a:rPr>
              <a:t> </a:t>
            </a:r>
            <a:r>
              <a:rPr lang="de-DE" dirty="0" err="1">
                <a:sym typeface="Wingdings" panose="05000000000000000000" pitchFamily="2" charset="2"/>
              </a:rPr>
              <a:t>input</a:t>
            </a:r>
            <a:r>
              <a:rPr lang="de-DE" dirty="0">
                <a:sym typeface="Wingdings" panose="05000000000000000000" pitchFamily="2" charset="2"/>
              </a:rPr>
              <a:t> </a:t>
            </a:r>
            <a:r>
              <a:rPr lang="de-DE" dirty="0" err="1">
                <a:sym typeface="Wingdings" panose="05000000000000000000" pitchFamily="2" charset="2"/>
              </a:rPr>
              <a:t>features</a:t>
            </a:r>
            <a:r>
              <a:rPr lang="de-DE" dirty="0">
                <a:sym typeface="Wingdings" panose="05000000000000000000" pitchFamily="2" charset="2"/>
              </a:rPr>
              <a:t> and (2) </a:t>
            </a:r>
            <a:r>
              <a:rPr lang="de-DE" dirty="0" err="1">
                <a:sym typeface="Wingdings" panose="05000000000000000000" pitchFamily="2" charset="2"/>
              </a:rPr>
              <a:t>the</a:t>
            </a:r>
            <a:r>
              <a:rPr lang="de-DE" dirty="0">
                <a:sym typeface="Wingdings" panose="05000000000000000000" pitchFamily="2" charset="2"/>
              </a:rPr>
              <a:t> confidence of TLF </a:t>
            </a:r>
            <a:r>
              <a:rPr lang="de-DE" dirty="0" err="1">
                <a:sym typeface="Wingdings" panose="05000000000000000000" pitchFamily="2" charset="2"/>
              </a:rPr>
              <a:t>predictions</a:t>
            </a:r>
            <a:r>
              <a:rPr lang="de-DE" dirty="0">
                <a:sym typeface="Wingdings" panose="05000000000000000000" pitchFamily="2" charset="2"/>
              </a:rPr>
              <a:t>, </a:t>
            </a:r>
            <a:r>
              <a:rPr lang="en-GB" sz="1200" b="0" i="0" kern="1200" dirty="0">
                <a:solidFill>
                  <a:schemeClr val="tx1"/>
                </a:solidFill>
                <a:effectLst/>
                <a:latin typeface="+mn-lt"/>
                <a:ea typeface="+mn-ea"/>
                <a:cs typeface="+mn-cs"/>
              </a:rPr>
              <a:t>we developed an ML-based algorithm consisting of two </a:t>
            </a:r>
            <a:r>
              <a:rPr lang="en-GB" sz="1200" b="0" i="0" kern="1200" dirty="0" err="1">
                <a:solidFill>
                  <a:schemeClr val="tx1"/>
                </a:solidFill>
                <a:effectLst/>
                <a:latin typeface="+mn-lt"/>
                <a:ea typeface="+mn-ea"/>
                <a:cs typeface="+mn-cs"/>
              </a:rPr>
              <a:t>classificationlayers</a:t>
            </a:r>
            <a:r>
              <a:rPr lang="en-GB" sz="1200" b="0" i="0" kern="1200" dirty="0">
                <a:solidFill>
                  <a:schemeClr val="tx1"/>
                </a:solidFill>
                <a:effectLst/>
                <a:latin typeface="+mn-lt"/>
                <a:ea typeface="+mn-ea"/>
                <a:cs typeface="+mn-cs"/>
              </a:rPr>
              <a:t>: The TLF layer and the confidence layer. With confidence we mean if</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ensemble</a:t>
            </a:r>
            <a:r>
              <a:rPr lang="de-DE" dirty="0">
                <a:sym typeface="Wingdings" panose="05000000000000000000" pitchFamily="2" charset="2"/>
              </a:rPr>
              <a:t> </a:t>
            </a:r>
            <a:r>
              <a:rPr lang="de-DE" dirty="0" err="1">
                <a:sym typeface="Wingdings" panose="05000000000000000000" pitchFamily="2" charset="2"/>
              </a:rPr>
              <a:t>label</a:t>
            </a:r>
            <a:r>
              <a:rPr lang="de-DE" dirty="0">
                <a:sym typeface="Wingdings" panose="05000000000000000000" pitchFamily="2" charset="2"/>
              </a:rPr>
              <a:t>, </a:t>
            </a:r>
            <a:r>
              <a:rPr lang="de-DE" dirty="0" err="1">
                <a:sym typeface="Wingdings" panose="05000000000000000000" pitchFamily="2" charset="2"/>
              </a:rPr>
              <a:t>based</a:t>
            </a:r>
            <a:r>
              <a:rPr lang="de-DE" dirty="0">
                <a:sym typeface="Wingdings" panose="05000000000000000000" pitchFamily="2" charset="2"/>
              </a:rPr>
              <a:t> on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decision</a:t>
            </a:r>
            <a:r>
              <a:rPr lang="de-DE" dirty="0">
                <a:sym typeface="Wingdings" panose="05000000000000000000" pitchFamily="2" charset="2"/>
              </a:rPr>
              <a:t> of </a:t>
            </a:r>
            <a:r>
              <a:rPr lang="de-DE" dirty="0" err="1">
                <a:sym typeface="Wingdings" panose="05000000000000000000" pitchFamily="2" charset="2"/>
              </a:rPr>
              <a:t>several</a:t>
            </a:r>
            <a:r>
              <a:rPr lang="de-DE" dirty="0">
                <a:sym typeface="Wingdings" panose="05000000000000000000" pitchFamily="2" charset="2"/>
              </a:rPr>
              <a:t> </a:t>
            </a:r>
            <a:r>
              <a:rPr lang="de-DE" dirty="0" err="1">
                <a:sym typeface="Wingdings" panose="05000000000000000000" pitchFamily="2" charset="2"/>
              </a:rPr>
              <a:t>independ</a:t>
            </a:r>
            <a:r>
              <a:rPr lang="de-DE" dirty="0">
                <a:sym typeface="Wingdings" panose="05000000000000000000" pitchFamily="2" charset="2"/>
              </a:rPr>
              <a:t> </a:t>
            </a:r>
            <a:r>
              <a:rPr lang="de-DE" dirty="0" err="1">
                <a:sym typeface="Wingdings" panose="05000000000000000000" pitchFamily="2" charset="2"/>
              </a:rPr>
              <a:t>classifiers</a:t>
            </a:r>
            <a:r>
              <a:rPr lang="de-DE" dirty="0">
                <a:sym typeface="Wingdings" panose="05000000000000000000" pitchFamily="2" charset="2"/>
              </a:rPr>
              <a:t>, </a:t>
            </a:r>
            <a:r>
              <a:rPr lang="en-GB" dirty="0"/>
              <a:t>matches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ground</a:t>
            </a:r>
            <a:r>
              <a:rPr lang="de-DE" dirty="0">
                <a:sym typeface="Wingdings" panose="05000000000000000000" pitchFamily="2" charset="2"/>
              </a:rPr>
              <a:t> </a:t>
            </a:r>
            <a:r>
              <a:rPr lang="de-DE" dirty="0" err="1">
                <a:sym typeface="Wingdings" panose="05000000000000000000" pitchFamily="2" charset="2"/>
              </a:rPr>
              <a:t>truth</a:t>
            </a:r>
            <a:r>
              <a:rPr lang="de-DE" dirty="0">
                <a:sym typeface="Wingdings" panose="05000000000000000000" pitchFamily="2" charset="2"/>
              </a:rPr>
              <a:t>. </a:t>
            </a:r>
            <a:r>
              <a:rPr lang="en-GB" sz="1200" b="0" i="0" kern="1200" dirty="0">
                <a:solidFill>
                  <a:schemeClr val="tx1"/>
                </a:solidFill>
                <a:effectLst/>
                <a:latin typeface="+mn-lt"/>
                <a:ea typeface="+mn-ea"/>
                <a:cs typeface="+mn-cs"/>
              </a:rPr>
              <a:t>Input for MTLF includes patient data and TLF label. It consists of nine different </a:t>
            </a:r>
            <a:r>
              <a:rPr lang="en-GB" sz="1200" b="0" i="0" kern="1200" dirty="0" err="1">
                <a:solidFill>
                  <a:schemeClr val="tx1"/>
                </a:solidFill>
                <a:effectLst/>
                <a:latin typeface="+mn-lt"/>
                <a:ea typeface="+mn-ea"/>
                <a:cs typeface="+mn-cs"/>
              </a:rPr>
              <a:t>TLFpipelines</a:t>
            </a:r>
            <a:r>
              <a:rPr lang="en-GB" sz="1200" b="0" i="0" kern="1200" dirty="0">
                <a:solidFill>
                  <a:schemeClr val="tx1"/>
                </a:solidFill>
                <a:effectLst/>
                <a:latin typeface="+mn-lt"/>
                <a:ea typeface="+mn-ea"/>
                <a:cs typeface="+mn-cs"/>
              </a:rPr>
              <a:t>. Each TLF pipeline is composed of various data </a:t>
            </a:r>
            <a:r>
              <a:rPr lang="en-GB" sz="1200" b="0" i="0" kern="1200" dirty="0" err="1">
                <a:solidFill>
                  <a:schemeClr val="tx1"/>
                </a:solidFill>
                <a:effectLst/>
                <a:latin typeface="+mn-lt"/>
                <a:ea typeface="+mn-ea"/>
                <a:cs typeface="+mn-cs"/>
              </a:rPr>
              <a:t>preprocessing</a:t>
            </a:r>
            <a:r>
              <a:rPr lang="en-GB" sz="1200" b="0" i="0" kern="1200" dirty="0">
                <a:solidFill>
                  <a:schemeClr val="tx1"/>
                </a:solidFill>
                <a:effectLst/>
                <a:latin typeface="+mn-lt"/>
                <a:ea typeface="+mn-ea"/>
                <a:cs typeface="+mn-cs"/>
              </a:rPr>
              <a:t> steps and </a:t>
            </a:r>
            <a:r>
              <a:rPr lang="en-GB" sz="1200" b="0" i="0" kern="1200" dirty="0" err="1">
                <a:solidFill>
                  <a:schemeClr val="tx1"/>
                </a:solidFill>
                <a:effectLst/>
                <a:latin typeface="+mn-lt"/>
                <a:ea typeface="+mn-ea"/>
                <a:cs typeface="+mn-cs"/>
              </a:rPr>
              <a:t>aclassifier</a:t>
            </a:r>
            <a:r>
              <a:rPr lang="en-GB" sz="1200" b="0" i="0" kern="1200" dirty="0">
                <a:solidFill>
                  <a:schemeClr val="tx1"/>
                </a:solidFill>
                <a:effectLst/>
                <a:latin typeface="+mn-lt"/>
                <a:ea typeface="+mn-ea"/>
                <a:cs typeface="+mn-cs"/>
              </a:rPr>
              <a:t>. We used outer 5-fold cross-validation (CV) to construct the decision matrix </a:t>
            </a:r>
            <a:r>
              <a:rPr lang="en-GB" sz="1200" b="0" i="0" kern="1200" dirty="0" err="1">
                <a:solidFill>
                  <a:schemeClr val="tx1"/>
                </a:solidFill>
                <a:effectLst/>
                <a:latin typeface="+mn-lt"/>
                <a:ea typeface="+mn-ea"/>
                <a:cs typeface="+mn-cs"/>
              </a:rPr>
              <a:t>M.For</a:t>
            </a:r>
            <a:r>
              <a:rPr lang="en-GB" sz="1200" b="0" i="0" kern="1200" dirty="0">
                <a:solidFill>
                  <a:schemeClr val="tx1"/>
                </a:solidFill>
                <a:effectLst/>
                <a:latin typeface="+mn-lt"/>
                <a:ea typeface="+mn-ea"/>
                <a:cs typeface="+mn-cs"/>
              </a:rPr>
              <a:t> each sample in M a consensus TLF label was derived using a majority vote. Ensemble TLF label and the ground truth about TLF, known from patient data, combined into </a:t>
            </a:r>
            <a:r>
              <a:rPr lang="en-GB" sz="1200" b="0" i="0" kern="1200" dirty="0" err="1">
                <a:solidFill>
                  <a:schemeClr val="tx1"/>
                </a:solidFill>
                <a:effectLst/>
                <a:latin typeface="+mn-lt"/>
                <a:ea typeface="+mn-ea"/>
                <a:cs typeface="+mn-cs"/>
              </a:rPr>
              <a:t>anXNOR</a:t>
            </a:r>
            <a:r>
              <a:rPr lang="en-GB" sz="1200" b="0" i="0" kern="1200" dirty="0">
                <a:solidFill>
                  <a:schemeClr val="tx1"/>
                </a:solidFill>
                <a:effectLst/>
                <a:latin typeface="+mn-lt"/>
                <a:ea typeface="+mn-ea"/>
                <a:cs typeface="+mn-cs"/>
              </a:rPr>
              <a:t> gate delivered the new confidence label GTconf. </a:t>
            </a:r>
            <a:r>
              <a:rPr lang="en-GB" sz="1200" b="0" i="0" kern="1200" dirty="0" err="1">
                <a:solidFill>
                  <a:schemeClr val="tx1"/>
                </a:solidFill>
                <a:effectLst/>
                <a:latin typeface="+mn-lt"/>
                <a:ea typeface="+mn-ea"/>
                <a:cs typeface="+mn-cs"/>
              </a:rPr>
              <a:t>Gtconf</a:t>
            </a:r>
            <a:r>
              <a:rPr lang="en-GB" sz="1200" b="0" i="0" kern="1200" dirty="0">
                <a:solidFill>
                  <a:schemeClr val="tx1"/>
                </a:solidFill>
                <a:effectLst/>
                <a:latin typeface="+mn-lt"/>
                <a:ea typeface="+mn-ea"/>
                <a:cs typeface="+mn-cs"/>
              </a:rPr>
              <a:t> and decisions matrix M served as input for </a:t>
            </a:r>
            <a:r>
              <a:rPr lang="en-GB" sz="1200" b="0" i="0" kern="1200" dirty="0" err="1">
                <a:solidFill>
                  <a:schemeClr val="tx1"/>
                </a:solidFill>
                <a:effectLst/>
                <a:latin typeface="+mn-lt"/>
                <a:ea typeface="+mn-ea"/>
                <a:cs typeface="+mn-cs"/>
              </a:rPr>
              <a:t>Mconf</a:t>
            </a:r>
            <a:r>
              <a:rPr lang="en-GB" sz="1200" b="0" i="0" kern="1200" dirty="0">
                <a:solidFill>
                  <a:schemeClr val="tx1"/>
                </a:solidFill>
                <a:effectLst/>
                <a:latin typeface="+mn-lt"/>
                <a:ea typeface="+mn-ea"/>
                <a:cs typeface="+mn-cs"/>
              </a:rPr>
              <a:t>, which predicts the confidence label based on the voting pattern in 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We used both predicted label - </a:t>
            </a:r>
            <a:r>
              <a:rPr lang="de-DE" dirty="0">
                <a:sym typeface="Wingdings" panose="05000000000000000000" pitchFamily="2" charset="2"/>
              </a:rPr>
              <a:t>Yconf and Y‘TLF - to </a:t>
            </a:r>
            <a:r>
              <a:rPr lang="de-DE" dirty="0" err="1">
                <a:sym typeface="Wingdings" panose="05000000000000000000" pitchFamily="2" charset="2"/>
              </a:rPr>
              <a:t>categorize</a:t>
            </a:r>
            <a:r>
              <a:rPr lang="de-DE" dirty="0">
                <a:sym typeface="Wingdings" panose="05000000000000000000" pitchFamily="2" charset="2"/>
              </a:rPr>
              <a:t> </a:t>
            </a:r>
            <a:r>
              <a:rPr lang="de-DE" dirty="0" err="1">
                <a:sym typeface="Wingdings" panose="05000000000000000000" pitchFamily="2" charset="2"/>
              </a:rPr>
              <a:t>patients</a:t>
            </a:r>
            <a:r>
              <a:rPr lang="de-DE" dirty="0">
                <a:sym typeface="Wingdings" panose="05000000000000000000" pitchFamily="2" charset="2"/>
              </a:rPr>
              <a:t> </a:t>
            </a:r>
            <a:r>
              <a:rPr lang="de-DE" dirty="0" err="1">
                <a:sym typeface="Wingdings" panose="05000000000000000000" pitchFamily="2" charset="2"/>
              </a:rPr>
              <a:t>into</a:t>
            </a:r>
            <a:r>
              <a:rPr lang="de-DE" dirty="0">
                <a:sym typeface="Wingdings" panose="05000000000000000000" pitchFamily="2" charset="2"/>
              </a:rPr>
              <a:t> sub-groups and </a:t>
            </a:r>
            <a:r>
              <a:rPr lang="de-DE" dirty="0" err="1">
                <a:sym typeface="Wingdings" panose="05000000000000000000" pitchFamily="2" charset="2"/>
              </a:rPr>
              <a:t>calculate</a:t>
            </a:r>
            <a:r>
              <a:rPr lang="de-DE" dirty="0">
                <a:sym typeface="Wingdings" panose="05000000000000000000" pitchFamily="2" charset="2"/>
              </a:rPr>
              <a:t> TLF </a:t>
            </a:r>
            <a:r>
              <a:rPr lang="de-DE" dirty="0" err="1">
                <a:sym typeface="Wingdings" panose="05000000000000000000" pitchFamily="2" charset="2"/>
              </a:rPr>
              <a:t>risk</a:t>
            </a:r>
            <a:r>
              <a:rPr lang="de-DE" dirty="0">
                <a:sym typeface="Wingdings" panose="05000000000000000000" pitchFamily="2" charset="2"/>
              </a:rPr>
              <a:t> score for </a:t>
            </a:r>
            <a:r>
              <a:rPr lang="de-DE" dirty="0" err="1">
                <a:sym typeface="Wingdings" panose="05000000000000000000" pitchFamily="2" charset="2"/>
              </a:rPr>
              <a:t>these</a:t>
            </a:r>
            <a:r>
              <a:rPr lang="de-DE" dirty="0">
                <a:sym typeface="Wingdings" panose="05000000000000000000" pitchFamily="2" charset="2"/>
              </a:rPr>
              <a:t> sub-groups.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This </a:t>
            </a:r>
            <a:r>
              <a:rPr lang="de-DE" dirty="0" err="1">
                <a:sym typeface="Wingdings" panose="05000000000000000000" pitchFamily="2" charset="2"/>
              </a:rPr>
              <a:t>whole</a:t>
            </a:r>
            <a:r>
              <a:rPr lang="de-DE" dirty="0">
                <a:sym typeface="Wingdings" panose="05000000000000000000" pitchFamily="2" charset="2"/>
              </a:rPr>
              <a:t> </a:t>
            </a:r>
            <a:r>
              <a:rPr lang="de-DE" dirty="0" err="1">
                <a:sym typeface="Wingdings" panose="05000000000000000000" pitchFamily="2" charset="2"/>
              </a:rPr>
              <a:t>algorithm</a:t>
            </a:r>
            <a:r>
              <a:rPr lang="de-DE" dirty="0">
                <a:sym typeface="Wingdings" panose="05000000000000000000" pitchFamily="2" charset="2"/>
              </a:rPr>
              <a:t> </a:t>
            </a:r>
            <a:r>
              <a:rPr lang="de-DE" dirty="0" err="1">
                <a:sym typeface="Wingdings" panose="05000000000000000000" pitchFamily="2" charset="2"/>
              </a:rPr>
              <a:t>is</a:t>
            </a:r>
            <a:r>
              <a:rPr lang="de-DE" dirty="0">
                <a:sym typeface="Wingdings" panose="05000000000000000000" pitchFamily="2" charset="2"/>
              </a:rPr>
              <a:t> </a:t>
            </a:r>
            <a:r>
              <a:rPr lang="de-DE" dirty="0" err="1">
                <a:sym typeface="Wingdings" panose="05000000000000000000" pitchFamily="2" charset="2"/>
              </a:rPr>
              <a:t>integrated</a:t>
            </a:r>
            <a:r>
              <a:rPr lang="de-DE" dirty="0">
                <a:sym typeface="Wingdings" panose="05000000000000000000" pitchFamily="2" charset="2"/>
              </a:rPr>
              <a:t> </a:t>
            </a:r>
            <a:r>
              <a:rPr lang="de-DE" dirty="0" err="1">
                <a:sym typeface="Wingdings" panose="05000000000000000000" pitchFamily="2" charset="2"/>
              </a:rPr>
              <a:t>into</a:t>
            </a:r>
            <a:r>
              <a:rPr lang="de-DE" dirty="0">
                <a:sym typeface="Wingdings" panose="05000000000000000000" pitchFamily="2" charset="2"/>
              </a:rPr>
              <a:t> an </a:t>
            </a:r>
            <a:r>
              <a:rPr lang="de-DE" dirty="0" err="1">
                <a:sym typeface="Wingdings" panose="05000000000000000000" pitchFamily="2" charset="2"/>
              </a:rPr>
              <a:t>automated</a:t>
            </a:r>
            <a:r>
              <a:rPr lang="de-DE" dirty="0">
                <a:sym typeface="Wingdings" panose="05000000000000000000" pitchFamily="2" charset="2"/>
              </a:rPr>
              <a:t> </a:t>
            </a:r>
            <a:r>
              <a:rPr lang="de-DE" dirty="0" err="1">
                <a:sym typeface="Wingdings" panose="05000000000000000000" pitchFamily="2" charset="2"/>
              </a:rPr>
              <a:t>pipeline</a:t>
            </a:r>
            <a:r>
              <a:rPr lang="de-DE" dirty="0">
                <a:sym typeface="Wingdings" panose="05000000000000000000" pitchFamily="2" charset="2"/>
              </a:rPr>
              <a:t>, </a:t>
            </a:r>
            <a:r>
              <a:rPr lang="de-DE" dirty="0" err="1">
                <a:sym typeface="Wingdings" panose="05000000000000000000" pitchFamily="2" charset="2"/>
              </a:rPr>
              <a:t>which</a:t>
            </a:r>
            <a:r>
              <a:rPr lang="de-DE" dirty="0">
                <a:sym typeface="Wingdings" panose="05000000000000000000" pitchFamily="2" charset="2"/>
              </a:rPr>
              <a:t> </a:t>
            </a:r>
            <a:r>
              <a:rPr lang="de-DE" dirty="0" err="1">
                <a:sym typeface="Wingdings" panose="05000000000000000000" pitchFamily="2" charset="2"/>
              </a:rPr>
              <a:t>many</a:t>
            </a:r>
            <a:r>
              <a:rPr lang="de-DE" dirty="0">
                <a:sym typeface="Wingdings" panose="05000000000000000000" pitchFamily="2" charset="2"/>
              </a:rPr>
              <a:t> </a:t>
            </a:r>
            <a:r>
              <a:rPr lang="de-DE" dirty="0" err="1">
                <a:sym typeface="Wingdings" panose="05000000000000000000" pitchFamily="2" charset="2"/>
              </a:rPr>
              <a:t>possibilites</a:t>
            </a:r>
            <a:r>
              <a:rPr lang="de-DE" dirty="0">
                <a:sym typeface="Wingdings" panose="05000000000000000000" pitchFamily="2" charset="2"/>
              </a:rPr>
              <a:t> for </a:t>
            </a:r>
            <a:r>
              <a:rPr lang="de-DE" dirty="0" err="1">
                <a:sym typeface="Wingdings" panose="05000000000000000000" pitchFamily="2" charset="2"/>
              </a:rPr>
              <a:t>changing</a:t>
            </a:r>
            <a:r>
              <a:rPr lang="de-DE" dirty="0">
                <a:sym typeface="Wingdings" panose="05000000000000000000" pitchFamily="2" charset="2"/>
              </a:rPr>
              <a:t> </a:t>
            </a:r>
            <a:r>
              <a:rPr lang="de-DE" dirty="0" err="1">
                <a:sym typeface="Wingdings" panose="05000000000000000000" pitchFamily="2" charset="2"/>
              </a:rPr>
              <a:t>setup</a:t>
            </a:r>
            <a:r>
              <a:rPr lang="de-DE" dirty="0">
                <a:sym typeface="Wingdings" panose="05000000000000000000" pitchFamily="2" charset="2"/>
              </a:rPr>
              <a:t> and </a:t>
            </a:r>
            <a:r>
              <a:rPr lang="de-DE" dirty="0" err="1">
                <a:sym typeface="Wingdings" panose="05000000000000000000" pitchFamily="2" charset="2"/>
              </a:rPr>
              <a:t>testing</a:t>
            </a:r>
            <a:r>
              <a:rPr lang="de-DE" dirty="0">
                <a:sym typeface="Wingdings" panose="05000000000000000000" pitchFamily="2" charset="2"/>
              </a:rPr>
              <a:t> new </a:t>
            </a:r>
            <a:r>
              <a:rPr lang="de-DE" dirty="0" err="1">
                <a:sym typeface="Wingdings" panose="05000000000000000000" pitchFamily="2" charset="2"/>
              </a:rPr>
              <a:t>methods</a:t>
            </a:r>
            <a:r>
              <a:rPr lang="de-DE" dirty="0">
                <a:sym typeface="Wingdings" panose="05000000000000000000" pitchFamily="2" charset="2"/>
              </a:rPr>
              <a:t>. </a:t>
            </a:r>
            <a:endParaRPr lang="de-DE" dirty="0"/>
          </a:p>
          <a:p>
            <a:pPr marL="171450" indent="-171450">
              <a:buFontTx/>
              <a:buChar char="-"/>
            </a:pPr>
            <a:endParaRPr lang="en-GB" dirty="0">
              <a:sym typeface="Wingdings" panose="05000000000000000000" pitchFamily="2" charset="2"/>
            </a:endParaRPr>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131078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GB" dirty="0">
                <a:sym typeface="Wingdings" panose="05000000000000000000" pitchFamily="2" charset="2"/>
              </a:rPr>
              <a:t>For the first part of the project, we focused on the first layer: The TLF pipeline.</a:t>
            </a:r>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423817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To predict TLF based on patient data, we tried in the first place as many different combinations as possible as we don’t know what would work on that particular dataset.  These are the </a:t>
            </a:r>
            <a:r>
              <a:rPr lang="en-GB" sz="1200" b="0" i="0" kern="1200" dirty="0">
                <a:solidFill>
                  <a:schemeClr val="tx1"/>
                </a:solidFill>
                <a:effectLst/>
                <a:latin typeface="+mn-lt"/>
                <a:ea typeface="+mn-ea"/>
                <a:cs typeface="+mn-cs"/>
              </a:rPr>
              <a:t>phases we followed to build a TLF pipeline. We randomly divided the complete dataset into 20% training set to train the model, and 80% test set to assess how well the model performs. We used the labels for stratification. We developed the </a:t>
            </a:r>
            <a:r>
              <a:rPr lang="en-GB" sz="1200" b="0" i="0" kern="1200" dirty="0" err="1">
                <a:solidFill>
                  <a:schemeClr val="tx1"/>
                </a:solidFill>
                <a:effectLst/>
                <a:latin typeface="+mn-lt"/>
                <a:ea typeface="+mn-ea"/>
                <a:cs typeface="+mn-cs"/>
              </a:rPr>
              <a:t>TLFpipeline</a:t>
            </a:r>
            <a:r>
              <a:rPr lang="en-GB" sz="1200" b="0" i="0" kern="1200" dirty="0">
                <a:solidFill>
                  <a:schemeClr val="tx1"/>
                </a:solidFill>
                <a:effectLst/>
                <a:latin typeface="+mn-lt"/>
                <a:ea typeface="+mn-ea"/>
                <a:cs typeface="+mn-cs"/>
              </a:rPr>
              <a:t>, including pro-processing steps, training different classifiers, and applying 5-fold CV. Pre-processing steps were applied in the following order: transformation, imputation,(optional) normalization, sampling with SMOTE, and (optional) feature casting. he hyperparameters were chosen through a hyperparameter-tuning </a:t>
            </a:r>
            <a:r>
              <a:rPr lang="en-GB" sz="1200" b="0" i="0" kern="1200" dirty="0" err="1">
                <a:solidFill>
                  <a:schemeClr val="tx1"/>
                </a:solidFill>
                <a:effectLst/>
                <a:latin typeface="+mn-lt"/>
                <a:ea typeface="+mn-ea"/>
                <a:cs typeface="+mn-cs"/>
              </a:rPr>
              <a:t>phasewith</a:t>
            </a:r>
            <a:r>
              <a:rPr lang="en-GB" sz="1200" b="0" i="0" kern="1200" dirty="0">
                <a:solidFill>
                  <a:schemeClr val="tx1"/>
                </a:solidFill>
                <a:effectLst/>
                <a:latin typeface="+mn-lt"/>
                <a:ea typeface="+mn-ea"/>
                <a:cs typeface="+mn-cs"/>
              </a:rPr>
              <a:t> an exhaustive grid search to improve the training algorithm further. Finally, the test set was run through the final TLF pipeline to estimate its performance in a real-world scenario.</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216178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All TLF pipelines differ in the pre-processing steps performed and the classifier used. They were all individually trained with a new randomly split of data. All TLF pipelines performed equally with an AUC-PR ranging from 0.06 to 0.15 </a:t>
            </a:r>
            <a:r>
              <a:rPr lang="en-GB" sz="1200" b="0" i="0" kern="1200" dirty="0" err="1">
                <a:solidFill>
                  <a:schemeClr val="tx1"/>
                </a:solidFill>
                <a:effectLst/>
                <a:latin typeface="+mn-lt"/>
                <a:ea typeface="+mn-ea"/>
                <a:cs typeface="+mn-cs"/>
              </a:rPr>
              <a:t>andAUC</a:t>
            </a:r>
            <a:r>
              <a:rPr lang="en-GB" sz="1200" b="0" i="0" kern="1200" dirty="0">
                <a:solidFill>
                  <a:schemeClr val="tx1"/>
                </a:solidFill>
                <a:effectLst/>
                <a:latin typeface="+mn-lt"/>
                <a:ea typeface="+mn-ea"/>
                <a:cs typeface="+mn-cs"/>
              </a:rPr>
              <a:t>-ROC ranging from 0.51 to 0.64. Considering that the PR curve in an imbalanced </a:t>
            </a:r>
            <a:r>
              <a:rPr lang="en-GB" sz="1200" b="0" i="0" kern="1200" dirty="0" err="1">
                <a:solidFill>
                  <a:schemeClr val="tx1"/>
                </a:solidFill>
                <a:effectLst/>
                <a:latin typeface="+mn-lt"/>
                <a:ea typeface="+mn-ea"/>
                <a:cs typeface="+mn-cs"/>
              </a:rPr>
              <a:t>datasetlike</a:t>
            </a:r>
            <a:r>
              <a:rPr lang="en-GB" sz="1200" b="0" i="0" kern="1200" dirty="0">
                <a:solidFill>
                  <a:schemeClr val="tx1"/>
                </a:solidFill>
                <a:effectLst/>
                <a:latin typeface="+mn-lt"/>
                <a:ea typeface="+mn-ea"/>
                <a:cs typeface="+mn-cs"/>
              </a:rPr>
              <a:t> ours gives a more accurate picture of the model’s performance, its </a:t>
            </a:r>
            <a:r>
              <a:rPr lang="en-GB" sz="1200" b="0" i="0" kern="1200" dirty="0" err="1">
                <a:solidFill>
                  <a:schemeClr val="tx1"/>
                </a:solidFill>
                <a:effectLst/>
                <a:latin typeface="+mn-lt"/>
                <a:ea typeface="+mn-ea"/>
                <a:cs typeface="+mn-cs"/>
              </a:rPr>
              <a:t>interpretationis</a:t>
            </a:r>
            <a:r>
              <a:rPr lang="en-GB" sz="1200" b="0" i="0" kern="1200" dirty="0">
                <a:solidFill>
                  <a:schemeClr val="tx1"/>
                </a:solidFill>
                <a:effectLst/>
                <a:latin typeface="+mn-lt"/>
                <a:ea typeface="+mn-ea"/>
                <a:cs typeface="+mn-cs"/>
              </a:rPr>
              <a:t> essential. The PR curve shows a weak prediction capacity compared with the 0.065AUC-PR expected under chance alone, which corresponds to the 6.5% of the </a:t>
            </a:r>
            <a:r>
              <a:rPr lang="en-GB" sz="1200" b="0" i="0" kern="1200" dirty="0" err="1">
                <a:solidFill>
                  <a:schemeClr val="tx1"/>
                </a:solidFill>
                <a:effectLst/>
                <a:latin typeface="+mn-lt"/>
                <a:ea typeface="+mn-ea"/>
                <a:cs typeface="+mn-cs"/>
              </a:rPr>
              <a:t>patientspresenting</a:t>
            </a:r>
            <a:r>
              <a:rPr lang="en-GB" sz="1200" b="0" i="0" kern="1200" dirty="0">
                <a:solidFill>
                  <a:schemeClr val="tx1"/>
                </a:solidFill>
                <a:effectLst/>
                <a:latin typeface="+mn-lt"/>
                <a:ea typeface="+mn-ea"/>
                <a:cs typeface="+mn-cs"/>
              </a:rPr>
              <a:t> with TLR in our dataset.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applied the F-test to evaluate whether the performances estimated on a test set differ significantly. The F-statistic for all none classifiers was ~250 with significant p-Value around 0. All </a:t>
            </a:r>
            <a:r>
              <a:rPr lang="en-GB" sz="1200" b="0" i="0" kern="1200" dirty="0" err="1">
                <a:solidFill>
                  <a:schemeClr val="tx1"/>
                </a:solidFill>
                <a:effectLst/>
                <a:latin typeface="+mn-lt"/>
                <a:ea typeface="+mn-ea"/>
                <a:cs typeface="+mn-cs"/>
              </a:rPr>
              <a:t>cassifiers</a:t>
            </a:r>
            <a:r>
              <a:rPr lang="en-GB" sz="1200" b="0" i="0" kern="1200" dirty="0">
                <a:solidFill>
                  <a:schemeClr val="tx1"/>
                </a:solidFill>
                <a:effectLst/>
                <a:latin typeface="+mn-lt"/>
                <a:ea typeface="+mn-ea"/>
                <a:cs typeface="+mn-cs"/>
              </a:rPr>
              <a:t> would score similar in external validation. Therefore, we can use all TLF pipelines for </a:t>
            </a:r>
            <a:r>
              <a:rPr lang="en-GB" sz="1200" b="0" i="0" kern="1200" dirty="0" err="1">
                <a:solidFill>
                  <a:schemeClr val="tx1"/>
                </a:solidFill>
                <a:effectLst/>
                <a:latin typeface="+mn-lt"/>
                <a:ea typeface="+mn-ea"/>
                <a:cs typeface="+mn-cs"/>
              </a:rPr>
              <a:t>Mconf</a:t>
            </a:r>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learned from this experiment that there are many unknown factors to consider </a:t>
            </a:r>
            <a:r>
              <a:rPr lang="en-GB" sz="1200" b="0" i="0" kern="1200" dirty="0" err="1">
                <a:solidFill>
                  <a:schemeClr val="tx1"/>
                </a:solidFill>
                <a:effectLst/>
                <a:latin typeface="+mn-lt"/>
                <a:ea typeface="+mn-ea"/>
                <a:cs typeface="+mn-cs"/>
              </a:rPr>
              <a:t>inapplied</a:t>
            </a:r>
            <a:r>
              <a:rPr lang="en-GB" sz="1200" b="0" i="0" kern="1200" dirty="0">
                <a:solidFill>
                  <a:schemeClr val="tx1"/>
                </a:solidFill>
                <a:effectLst/>
                <a:latin typeface="+mn-lt"/>
                <a:ea typeface="+mn-ea"/>
                <a:cs typeface="+mn-cs"/>
              </a:rPr>
              <a:t> ML. There is no state-of-the-art classification algorithm capable of learning </a:t>
            </a:r>
            <a:r>
              <a:rPr lang="en-GB" sz="1200" b="0" i="0" kern="1200" dirty="0" err="1">
                <a:solidFill>
                  <a:schemeClr val="tx1"/>
                </a:solidFill>
                <a:effectLst/>
                <a:latin typeface="+mn-lt"/>
                <a:ea typeface="+mn-ea"/>
                <a:cs typeface="+mn-cs"/>
              </a:rPr>
              <a:t>thefull</a:t>
            </a:r>
            <a:r>
              <a:rPr lang="en-GB" sz="1200" b="0" i="0" kern="1200" dirty="0">
                <a:solidFill>
                  <a:schemeClr val="tx1"/>
                </a:solidFill>
                <a:effectLst/>
                <a:latin typeface="+mn-lt"/>
                <a:ea typeface="+mn-ea"/>
                <a:cs typeface="+mn-cs"/>
              </a:rPr>
              <a:t> decision boundary or pattern inside the data. Therefore we have to think out of </a:t>
            </a:r>
            <a:r>
              <a:rPr lang="en-GB" sz="1200" b="0" i="0" kern="1200" dirty="0" err="1">
                <a:solidFill>
                  <a:schemeClr val="tx1"/>
                </a:solidFill>
                <a:effectLst/>
                <a:latin typeface="+mn-lt"/>
                <a:ea typeface="+mn-ea"/>
                <a:cs typeface="+mn-cs"/>
              </a:rPr>
              <a:t>thebox</a:t>
            </a:r>
            <a:r>
              <a:rPr lang="en-GB" sz="1200" b="0" i="0" kern="1200" dirty="0">
                <a:solidFill>
                  <a:schemeClr val="tx1"/>
                </a:solidFill>
                <a:effectLst/>
                <a:latin typeface="+mn-lt"/>
                <a:ea typeface="+mn-ea"/>
                <a:cs typeface="+mn-cs"/>
              </a:rPr>
              <a:t> to create an algorithm that uses the already learned parts to find patients for </a:t>
            </a:r>
            <a:r>
              <a:rPr lang="en-GB" sz="1200" b="0" i="0" kern="1200" dirty="0" err="1">
                <a:solidFill>
                  <a:schemeClr val="tx1"/>
                </a:solidFill>
                <a:effectLst/>
                <a:latin typeface="+mn-lt"/>
                <a:ea typeface="+mn-ea"/>
                <a:cs typeface="+mn-cs"/>
              </a:rPr>
              <a:t>whichthe</a:t>
            </a:r>
            <a:r>
              <a:rPr lang="en-GB" sz="1200" b="0" i="0" kern="1200" dirty="0">
                <a:solidFill>
                  <a:schemeClr val="tx1"/>
                </a:solidFill>
                <a:effectLst/>
                <a:latin typeface="+mn-lt"/>
                <a:ea typeface="+mn-ea"/>
                <a:cs typeface="+mn-cs"/>
              </a:rPr>
              <a:t> TLF pipelines agree on.</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02590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imputer__weights</a:t>
            </a:r>
            <a:r>
              <a:rPr lang="en-GB" sz="1200" b="0" i="0" u="none" strike="noStrike" kern="1200" dirty="0">
                <a:solidFill>
                  <a:schemeClr val="tx1"/>
                </a:solidFill>
                <a:effectLst/>
                <a:latin typeface="+mn-lt"/>
                <a:ea typeface="+mn-ea"/>
                <a:cs typeface="+mn-cs"/>
              </a:rPr>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imputer__</a:t>
            </a:r>
            <a:r>
              <a:rPr lang="en-GB" sz="1200" b="0" i="0" u="none" strike="noStrike" kern="1200" dirty="0" err="1">
                <a:solidFill>
                  <a:schemeClr val="tx1"/>
                </a:solidFill>
                <a:effectLst/>
                <a:latin typeface="+mn-lt"/>
                <a:ea typeface="+mn-ea"/>
                <a:cs typeface="+mn-cs"/>
              </a:rPr>
              <a:t>n_neighbors</a:t>
            </a:r>
            <a:r>
              <a:rPr lang="en-GB" sz="1200" b="0" i="0" u="none" strike="noStrike" kern="1200" dirty="0">
                <a:solidFill>
                  <a:schemeClr val="tx1"/>
                </a:solidFill>
                <a:effectLst/>
                <a:latin typeface="+mn-lt"/>
                <a:ea typeface="+mn-ea"/>
                <a:cs typeface="+mn-cs"/>
              </a:rPr>
              <a:t>: 13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sampling_k_neighbors</a:t>
            </a:r>
            <a:r>
              <a:rPr lang="en-GB" sz="1200" b="0" i="0" u="none" strike="noStrike" kern="1200" dirty="0">
                <a:solidFill>
                  <a:schemeClr val="tx1"/>
                </a:solidFill>
                <a:effectLst/>
                <a:latin typeface="+mn-lt"/>
                <a:ea typeface="+mn-ea"/>
                <a:cs typeface="+mn-cs"/>
              </a:rPr>
              <a:t>: 23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classifier__criterion</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friedman_mse</a:t>
            </a:r>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classifier__</a:t>
            </a:r>
            <a:r>
              <a:rPr lang="en-GB" sz="1200" b="0" i="0" u="none" strike="noStrike" kern="1200" dirty="0" err="1">
                <a:solidFill>
                  <a:schemeClr val="tx1"/>
                </a:solidFill>
                <a:effectLst/>
                <a:latin typeface="+mn-lt"/>
                <a:ea typeface="+mn-ea"/>
                <a:cs typeface="+mn-cs"/>
              </a:rPr>
              <a:t>learning_rate</a:t>
            </a:r>
            <a:r>
              <a:rPr lang="en-GB" sz="1200" b="0" i="0" u="none" strike="noStrike" kern="1200" dirty="0">
                <a:solidFill>
                  <a:schemeClr val="tx1"/>
                </a:solidFill>
                <a:effectLst/>
                <a:latin typeface="+mn-lt"/>
                <a:ea typeface="+mn-ea"/>
                <a:cs typeface="+mn-cs"/>
              </a:rPr>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classifier__</a:t>
            </a:r>
            <a:r>
              <a:rPr lang="en-GB" sz="1200" b="0" i="0" u="none" strike="noStrike" kern="1200" dirty="0" err="1">
                <a:solidFill>
                  <a:schemeClr val="tx1"/>
                </a:solidFill>
                <a:effectLst/>
                <a:latin typeface="+mn-lt"/>
                <a:ea typeface="+mn-ea"/>
                <a:cs typeface="+mn-cs"/>
              </a:rPr>
              <a:t>n_estimators</a:t>
            </a:r>
            <a:r>
              <a:rPr lang="en-GB" sz="1200" b="0" i="0" u="none" strike="noStrike" kern="1200" dirty="0">
                <a:solidFill>
                  <a:schemeClr val="tx1"/>
                </a:solidFill>
                <a:effectLst/>
                <a:latin typeface="+mn-lt"/>
                <a:ea typeface="+mn-ea"/>
                <a:cs typeface="+mn-cs"/>
              </a:rPr>
              <a:t>: 80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classifier__</a:t>
            </a:r>
            <a:r>
              <a:rPr lang="en-GB" sz="1200" b="0" i="0" u="none" strike="noStrike" kern="1200" dirty="0" err="1">
                <a:solidFill>
                  <a:schemeClr val="tx1"/>
                </a:solidFill>
                <a:effectLst/>
                <a:latin typeface="+mn-lt"/>
                <a:ea typeface="+mn-ea"/>
                <a:cs typeface="+mn-cs"/>
              </a:rPr>
              <a:t>min_samples_leaf</a:t>
            </a:r>
            <a:r>
              <a:rPr lang="en-GB" sz="1200" b="0" i="0" u="none" strike="noStrike" kern="1200" dirty="0">
                <a:solidFill>
                  <a:schemeClr val="tx1"/>
                </a:solidFill>
                <a:effectLst/>
                <a:latin typeface="+mn-lt"/>
                <a:ea typeface="+mn-ea"/>
                <a:cs typeface="+mn-cs"/>
              </a:rPr>
              <a:t>: 60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u="none" strike="noStrike" kern="1200" dirty="0">
                <a:solidFill>
                  <a:schemeClr val="tx1"/>
                </a:solidFill>
                <a:effectLst/>
                <a:latin typeface="+mn-lt"/>
                <a:ea typeface="+mn-ea"/>
                <a:cs typeface="+mn-cs"/>
              </a:rPr>
              <a:t>classifier__</a:t>
            </a:r>
            <a:r>
              <a:rPr lang="en-GB" sz="1200" b="0" i="0" u="none" strike="noStrike" kern="1200" dirty="0" err="1">
                <a:solidFill>
                  <a:schemeClr val="tx1"/>
                </a:solidFill>
                <a:effectLst/>
                <a:latin typeface="+mn-lt"/>
                <a:ea typeface="+mn-ea"/>
                <a:cs typeface="+mn-cs"/>
              </a:rPr>
              <a:t>max_features</a:t>
            </a:r>
            <a:r>
              <a:rPr lang="en-GB" sz="1200" b="0" i="0" u="none" strike="noStrike" kern="1200" dirty="0">
                <a:solidFill>
                  <a:schemeClr val="tx1"/>
                </a:solidFill>
                <a:effectLst/>
                <a:latin typeface="+mn-lt"/>
                <a:ea typeface="+mn-ea"/>
                <a:cs typeface="+mn-cs"/>
              </a:rPr>
              <a:t>: sqrt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Logistic Regression with l1 regularization (L1-LR):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imputer__weights</a:t>
            </a:r>
            <a:r>
              <a:rPr lang="en-GB" sz="1200" b="0" i="0" u="none" strike="noStrike" kern="1200" dirty="0">
                <a:solidFill>
                  <a:schemeClr val="tx1"/>
                </a:solidFill>
                <a:effectLst/>
                <a:latin typeface="+mn-lt"/>
                <a:ea typeface="+mn-ea"/>
                <a:cs typeface="+mn-cs"/>
              </a:rPr>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imputer__</a:t>
            </a:r>
            <a:r>
              <a:rPr lang="en-GB" sz="1200" b="0" i="0" u="none" strike="noStrike" kern="1200" dirty="0" err="1">
                <a:solidFill>
                  <a:schemeClr val="tx1"/>
                </a:solidFill>
                <a:effectLst/>
                <a:latin typeface="+mn-lt"/>
                <a:ea typeface="+mn-ea"/>
                <a:cs typeface="+mn-cs"/>
              </a:rPr>
              <a:t>n_neighbors</a:t>
            </a:r>
            <a:r>
              <a:rPr lang="en-GB" sz="1200" b="0" i="0" u="none" strike="noStrike" kern="1200" dirty="0">
                <a:solidFill>
                  <a:schemeClr val="tx1"/>
                </a:solidFill>
                <a:effectLst/>
                <a:latin typeface="+mn-lt"/>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sampling_k_neighbors</a:t>
            </a:r>
            <a:r>
              <a:rPr lang="en-GB" sz="1200" b="0" i="0" u="none" strike="noStrike" kern="1200" dirty="0">
                <a:solidFill>
                  <a:schemeClr val="tx1"/>
                </a:solidFill>
                <a:effectLst/>
                <a:latin typeface="+mn-lt"/>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feature_selector__whiten</a:t>
            </a:r>
            <a:r>
              <a:rPr lang="en-GB" sz="1200" b="0" i="0" u="none" strike="noStrike"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clf</a:t>
            </a:r>
            <a:r>
              <a:rPr lang="en-GB" sz="1200" b="0" i="0" u="none" strike="noStrike" kern="1200" dirty="0">
                <a:solidFill>
                  <a:schemeClr val="tx1"/>
                </a:solidFill>
                <a:effectLst/>
                <a:latin typeface="+mn-lt"/>
                <a:ea typeface="+mn-ea"/>
                <a:cs typeface="+mn-cs"/>
              </a:rPr>
              <a:t>__solver: saga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clf</a:t>
            </a:r>
            <a:r>
              <a:rPr lang="en-GB" sz="1200" b="0" i="0" u="none" strike="noStrike" kern="1200" dirty="0">
                <a:solidFill>
                  <a:schemeClr val="tx1"/>
                </a:solidFill>
                <a:effectLst/>
                <a:latin typeface="+mn-lt"/>
                <a:ea typeface="+mn-ea"/>
                <a:cs typeface="+mn-cs"/>
              </a:rPr>
              <a:t>__</a:t>
            </a:r>
            <a:r>
              <a:rPr lang="en-GB" sz="1200" b="0" i="0" u="none" strike="noStrike" kern="1200" dirty="0" err="1">
                <a:solidFill>
                  <a:schemeClr val="tx1"/>
                </a:solidFill>
                <a:effectLst/>
                <a:latin typeface="+mn-lt"/>
                <a:ea typeface="+mn-ea"/>
                <a:cs typeface="+mn-cs"/>
              </a:rPr>
              <a:t>penality</a:t>
            </a:r>
            <a:r>
              <a:rPr lang="en-GB" sz="1200" b="0" i="0" u="none" strike="noStrike" kern="1200" dirty="0">
                <a:solidFill>
                  <a:schemeClr val="tx1"/>
                </a:solidFill>
                <a:effectLst/>
                <a:latin typeface="+mn-lt"/>
                <a:ea typeface="+mn-ea"/>
                <a:cs typeface="+mn-cs"/>
              </a:rPr>
              <a:t>: l1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clf</a:t>
            </a:r>
            <a:r>
              <a:rPr lang="en-GB" sz="1200" b="0" i="0" u="none" strike="noStrike" kern="1200" dirty="0">
                <a:solidFill>
                  <a:schemeClr val="tx1"/>
                </a:solidFill>
                <a:effectLst/>
                <a:latin typeface="+mn-lt"/>
                <a:ea typeface="+mn-ea"/>
                <a:cs typeface="+mn-cs"/>
              </a:rPr>
              <a:t>__C: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Logistic Regression with l2 regularization (L2-LR):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imputer__weights</a:t>
            </a:r>
            <a:r>
              <a:rPr lang="en-GB" sz="1200" b="0" i="0" u="none" strike="noStrike" kern="1200" dirty="0">
                <a:solidFill>
                  <a:schemeClr val="tx1"/>
                </a:solidFill>
                <a:effectLst/>
                <a:latin typeface="+mn-lt"/>
                <a:ea typeface="+mn-ea"/>
                <a:cs typeface="+mn-cs"/>
              </a:rPr>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imputer__</a:t>
            </a:r>
            <a:r>
              <a:rPr lang="en-GB" sz="1200" b="0" i="0" u="none" strike="noStrike" kern="1200" dirty="0" err="1">
                <a:solidFill>
                  <a:schemeClr val="tx1"/>
                </a:solidFill>
                <a:effectLst/>
                <a:latin typeface="+mn-lt"/>
                <a:ea typeface="+mn-ea"/>
                <a:cs typeface="+mn-cs"/>
              </a:rPr>
              <a:t>n_neighbors</a:t>
            </a:r>
            <a:r>
              <a:rPr lang="en-GB" sz="1200" b="0" i="0" u="none" strike="noStrike" kern="1200" dirty="0">
                <a:solidFill>
                  <a:schemeClr val="tx1"/>
                </a:solidFill>
                <a:effectLst/>
                <a:latin typeface="+mn-lt"/>
                <a:ea typeface="+mn-ea"/>
                <a:cs typeface="+mn-cs"/>
              </a:rPr>
              <a:t>: 13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sampling_k_neighbors</a:t>
            </a:r>
            <a:r>
              <a:rPr lang="en-GB" sz="1200" b="0" i="0" u="none" strike="noStrike" kern="1200" dirty="0">
                <a:solidFill>
                  <a:schemeClr val="tx1"/>
                </a:solidFill>
                <a:effectLst/>
                <a:latin typeface="+mn-lt"/>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clf</a:t>
            </a:r>
            <a:r>
              <a:rPr lang="en-GB" sz="1200" b="0" i="0" u="none" strike="noStrike" kern="1200" dirty="0">
                <a:solidFill>
                  <a:schemeClr val="tx1"/>
                </a:solidFill>
                <a:effectLst/>
                <a:latin typeface="+mn-lt"/>
                <a:ea typeface="+mn-ea"/>
                <a:cs typeface="+mn-cs"/>
              </a:rPr>
              <a:t>__solver: </a:t>
            </a:r>
            <a:r>
              <a:rPr lang="en-GB" sz="1200" b="0" i="0" u="none" strike="noStrike" kern="1200" dirty="0" err="1">
                <a:solidFill>
                  <a:schemeClr val="tx1"/>
                </a:solidFill>
                <a:effectLst/>
                <a:latin typeface="+mn-lt"/>
                <a:ea typeface="+mn-ea"/>
                <a:cs typeface="+mn-cs"/>
              </a:rPr>
              <a:t>lbfgs</a:t>
            </a:r>
            <a:r>
              <a:rPr lang="en-GB" dirty="0"/>
              <a:t> </a:t>
            </a:r>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clf</a:t>
            </a:r>
            <a:r>
              <a:rPr lang="en-GB" sz="1200" b="0" i="0" u="none" strike="noStrike" kern="1200" dirty="0">
                <a:solidFill>
                  <a:schemeClr val="tx1"/>
                </a:solidFill>
                <a:effectLst/>
                <a:latin typeface="+mn-lt"/>
                <a:ea typeface="+mn-ea"/>
                <a:cs typeface="+mn-cs"/>
              </a:rPr>
              <a:t>__</a:t>
            </a:r>
            <a:r>
              <a:rPr lang="en-GB" sz="1200" b="0" i="0" u="none" strike="noStrike" kern="1200" dirty="0" err="1">
                <a:solidFill>
                  <a:schemeClr val="tx1"/>
                </a:solidFill>
                <a:effectLst/>
                <a:latin typeface="+mn-lt"/>
                <a:ea typeface="+mn-ea"/>
                <a:cs typeface="+mn-cs"/>
              </a:rPr>
              <a:t>penality</a:t>
            </a:r>
            <a:r>
              <a:rPr lang="en-GB" sz="1200" b="0" i="0" u="none" strike="noStrike" kern="1200" dirty="0">
                <a:solidFill>
                  <a:schemeClr val="tx1"/>
                </a:solidFill>
                <a:effectLst/>
                <a:latin typeface="+mn-lt"/>
                <a:ea typeface="+mn-ea"/>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clf</a:t>
            </a:r>
            <a:r>
              <a:rPr lang="en-GB" sz="1200" b="0" i="0" u="none" strike="noStrike" kern="1200" dirty="0">
                <a:solidFill>
                  <a:schemeClr val="tx1"/>
                </a:solidFill>
                <a:effectLst/>
                <a:latin typeface="+mn-lt"/>
                <a:ea typeface="+mn-ea"/>
                <a:cs typeface="+mn-cs"/>
              </a:rPr>
              <a:t>__C: 0.1</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18385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4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1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5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7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0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2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9"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Algorithm‘s</a:t>
            </a:r>
            <a:r>
              <a:rPr lang="de-DE" dirty="0"/>
              <a:t> Architecture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10</a:t>
            </a:fld>
            <a:r>
              <a:rPr lang="de-DE">
                <a:ea typeface="Verdana"/>
                <a:cs typeface="Verdana"/>
              </a:rPr>
              <a:t>│</a:t>
            </a:r>
            <a:endParaRPr lang="de-DE" dirty="0"/>
          </a:p>
        </p:txBody>
      </p:sp>
      <p:pic>
        <p:nvPicPr>
          <p:cNvPr id="6" name="Grafik 5">
            <a:extLst>
              <a:ext uri="{FF2B5EF4-FFF2-40B4-BE49-F238E27FC236}">
                <a16:creationId xmlns:a16="http://schemas.microsoft.com/office/drawing/2014/main" id="{0A1853AF-04F8-4678-80AF-B971443591CE}"/>
              </a:ext>
            </a:extLst>
          </p:cNvPr>
          <p:cNvPicPr>
            <a:picLocks noChangeAspect="1"/>
          </p:cNvPicPr>
          <p:nvPr/>
        </p:nvPicPr>
        <p:blipFill>
          <a:blip r:embed="rId3"/>
          <a:stretch>
            <a:fillRect/>
          </a:stretch>
        </p:blipFill>
        <p:spPr>
          <a:xfrm>
            <a:off x="1365699" y="1177503"/>
            <a:ext cx="6668167" cy="4907595"/>
          </a:xfrm>
          <a:prstGeom prst="rect">
            <a:avLst/>
          </a:prstGeom>
        </p:spPr>
      </p:pic>
      <p:sp>
        <p:nvSpPr>
          <p:cNvPr id="4" name="Rechteck 3">
            <a:extLst>
              <a:ext uri="{FF2B5EF4-FFF2-40B4-BE49-F238E27FC236}">
                <a16:creationId xmlns:a16="http://schemas.microsoft.com/office/drawing/2014/main" id="{795B4C47-D202-4D4A-8B9C-96B9B5D90B8D}"/>
              </a:ext>
            </a:extLst>
          </p:cNvPr>
          <p:cNvSpPr/>
          <p:nvPr/>
        </p:nvSpPr>
        <p:spPr>
          <a:xfrm>
            <a:off x="4572000" y="2675964"/>
            <a:ext cx="3575154" cy="3409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690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Conf</a:t>
            </a:r>
            <a:r>
              <a:rPr lang="de-DE" dirty="0"/>
              <a:t> Pipeline - </a:t>
            </a:r>
            <a:r>
              <a:rPr lang="de-DE" dirty="0" err="1"/>
              <a:t>Results</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11</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156695" y="2610872"/>
            <a:ext cx="8642350" cy="3491950"/>
          </a:xfrm>
          <a:prstGeom prst="rect">
            <a:avLst/>
          </a:prstGeom>
        </p:spPr>
      </p:pic>
      <p:pic>
        <p:nvPicPr>
          <p:cNvPr id="6" name="Grafik 5">
            <a:extLst>
              <a:ext uri="{FF2B5EF4-FFF2-40B4-BE49-F238E27FC236}">
                <a16:creationId xmlns:a16="http://schemas.microsoft.com/office/drawing/2014/main" id="{321E4DA1-60B7-4552-B753-B5B331AF81DB}"/>
              </a:ext>
            </a:extLst>
          </p:cNvPr>
          <p:cNvPicPr>
            <a:picLocks noChangeAspect="1"/>
          </p:cNvPicPr>
          <p:nvPr/>
        </p:nvPicPr>
        <p:blipFill>
          <a:blip r:embed="rId4"/>
          <a:srcRect/>
          <a:stretch/>
        </p:blipFill>
        <p:spPr>
          <a:xfrm>
            <a:off x="2480982" y="1111426"/>
            <a:ext cx="3479484" cy="1499446"/>
          </a:xfrm>
          <a:prstGeom prst="rect">
            <a:avLst/>
          </a:prstGeom>
        </p:spPr>
      </p:pic>
      <p:sp>
        <p:nvSpPr>
          <p:cNvPr id="5" name="Textfeld 4">
            <a:extLst>
              <a:ext uri="{FF2B5EF4-FFF2-40B4-BE49-F238E27FC236}">
                <a16:creationId xmlns:a16="http://schemas.microsoft.com/office/drawing/2014/main" id="{EA7DDFC8-5FC4-4250-B5AD-1A98C3F9FAE7}"/>
              </a:ext>
            </a:extLst>
          </p:cNvPr>
          <p:cNvSpPr txBox="1"/>
          <p:nvPr/>
        </p:nvSpPr>
        <p:spPr>
          <a:xfrm>
            <a:off x="250825" y="1551509"/>
            <a:ext cx="2357202" cy="923330"/>
          </a:xfrm>
          <a:prstGeom prst="rect">
            <a:avLst/>
          </a:prstGeom>
          <a:noFill/>
        </p:spPr>
        <p:txBody>
          <a:bodyPr wrap="square" rtlCol="0">
            <a:spAutoFit/>
          </a:bodyPr>
          <a:lstStyle/>
          <a:p>
            <a:r>
              <a:rPr lang="de-DE" dirty="0" err="1"/>
              <a:t>Confusion</a:t>
            </a:r>
            <a:r>
              <a:rPr lang="de-DE" dirty="0"/>
              <a:t> Matrix for Ensemble </a:t>
            </a:r>
            <a:r>
              <a:rPr lang="de-DE" dirty="0" err="1"/>
              <a:t>Learner</a:t>
            </a:r>
            <a:r>
              <a:rPr lang="de-DE" dirty="0"/>
              <a:t> (Y‘TLF)</a:t>
            </a:r>
            <a:endParaRPr lang="en-GB" dirty="0"/>
          </a:p>
        </p:txBody>
      </p:sp>
      <p:pic>
        <p:nvPicPr>
          <p:cNvPr id="7" name="Grafik 6">
            <a:extLst>
              <a:ext uri="{FF2B5EF4-FFF2-40B4-BE49-F238E27FC236}">
                <a16:creationId xmlns:a16="http://schemas.microsoft.com/office/drawing/2014/main" id="{308D92D0-CB70-4C47-86AD-24C1BA4FF70E}"/>
              </a:ext>
            </a:extLst>
          </p:cNvPr>
          <p:cNvPicPr>
            <a:picLocks noChangeAspect="1"/>
          </p:cNvPicPr>
          <p:nvPr/>
        </p:nvPicPr>
        <p:blipFill>
          <a:blip r:embed="rId5"/>
          <a:stretch>
            <a:fillRect/>
          </a:stretch>
        </p:blipFill>
        <p:spPr>
          <a:xfrm rot="16200000">
            <a:off x="4024312" y="3319462"/>
            <a:ext cx="1095375" cy="219075"/>
          </a:xfrm>
          <a:prstGeom prst="rect">
            <a:avLst/>
          </a:prstGeom>
        </p:spPr>
      </p:pic>
      <p:pic>
        <p:nvPicPr>
          <p:cNvPr id="9" name="Grafik 8">
            <a:extLst>
              <a:ext uri="{FF2B5EF4-FFF2-40B4-BE49-F238E27FC236}">
                <a16:creationId xmlns:a16="http://schemas.microsoft.com/office/drawing/2014/main" id="{37E19FC6-B902-4A0F-8F42-930A964FC7AE}"/>
              </a:ext>
            </a:extLst>
          </p:cNvPr>
          <p:cNvPicPr>
            <a:picLocks noChangeAspect="1"/>
          </p:cNvPicPr>
          <p:nvPr/>
        </p:nvPicPr>
        <p:blipFill>
          <a:blip r:embed="rId6"/>
          <a:stretch>
            <a:fillRect/>
          </a:stretch>
        </p:blipFill>
        <p:spPr>
          <a:xfrm rot="16200000">
            <a:off x="4038600" y="3314700"/>
            <a:ext cx="1066800" cy="228600"/>
          </a:xfrm>
          <a:prstGeom prst="rect">
            <a:avLst/>
          </a:prstGeom>
        </p:spPr>
      </p:pic>
      <p:sp>
        <p:nvSpPr>
          <p:cNvPr id="10" name="Textfeld 9">
            <a:extLst>
              <a:ext uri="{FF2B5EF4-FFF2-40B4-BE49-F238E27FC236}">
                <a16:creationId xmlns:a16="http://schemas.microsoft.com/office/drawing/2014/main" id="{06AA3E1B-B751-4F42-B8E4-CDF0A9C0D0BA}"/>
              </a:ext>
            </a:extLst>
          </p:cNvPr>
          <p:cNvSpPr txBox="1"/>
          <p:nvPr/>
        </p:nvSpPr>
        <p:spPr>
          <a:xfrm>
            <a:off x="5960466" y="1573359"/>
            <a:ext cx="1652225" cy="646331"/>
          </a:xfrm>
          <a:prstGeom prst="rect">
            <a:avLst/>
          </a:prstGeom>
          <a:noFill/>
        </p:spPr>
        <p:txBody>
          <a:bodyPr wrap="square" rtlCol="0">
            <a:spAutoFit/>
          </a:bodyPr>
          <a:lstStyle/>
          <a:p>
            <a:r>
              <a:rPr lang="de-DE" dirty="0"/>
              <a:t>F1 score: 0.145</a:t>
            </a:r>
            <a:endParaRPr lang="en-GB" dirty="0"/>
          </a:p>
        </p:txBody>
      </p:sp>
    </p:spTree>
    <p:extLst>
      <p:ext uri="{BB962C8B-B14F-4D97-AF65-F5344CB8AC3E}">
        <p14:creationId xmlns:p14="http://schemas.microsoft.com/office/powerpoint/2010/main" val="239471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a:t>Post-Analysis of </a:t>
            </a:r>
            <a:r>
              <a:rPr lang="de-DE" dirty="0" err="1"/>
              <a:t>Algorithm</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12</a:t>
            </a:fld>
            <a:r>
              <a:rPr lang="de-DE" dirty="0">
                <a:ea typeface="Verdana"/>
                <a:cs typeface="Verdana"/>
              </a:rPr>
              <a:t>│</a:t>
            </a:r>
            <a:endParaRPr lang="de-DE" dirty="0"/>
          </a:p>
        </p:txBody>
      </p:sp>
      <p:pic>
        <p:nvPicPr>
          <p:cNvPr id="6" name="Grafik 5">
            <a:extLst>
              <a:ext uri="{FF2B5EF4-FFF2-40B4-BE49-F238E27FC236}">
                <a16:creationId xmlns:a16="http://schemas.microsoft.com/office/drawing/2014/main" id="{8D390728-2EEE-4943-ADC2-470B6A0F6E5C}"/>
              </a:ext>
            </a:extLst>
          </p:cNvPr>
          <p:cNvPicPr>
            <a:picLocks noChangeAspect="1"/>
          </p:cNvPicPr>
          <p:nvPr/>
        </p:nvPicPr>
        <p:blipFill>
          <a:blip r:embed="rId3"/>
          <a:stretch>
            <a:fillRect/>
          </a:stretch>
        </p:blipFill>
        <p:spPr>
          <a:xfrm>
            <a:off x="250825" y="1142999"/>
            <a:ext cx="4110598" cy="4848225"/>
          </a:xfrm>
          <a:prstGeom prst="rect">
            <a:avLst/>
          </a:prstGeom>
        </p:spPr>
      </p:pic>
      <p:pic>
        <p:nvPicPr>
          <p:cNvPr id="9" name="Grafik 8">
            <a:extLst>
              <a:ext uri="{FF2B5EF4-FFF2-40B4-BE49-F238E27FC236}">
                <a16:creationId xmlns:a16="http://schemas.microsoft.com/office/drawing/2014/main" id="{8CC9BA39-7952-4C33-8974-809289D8915E}"/>
              </a:ext>
            </a:extLst>
          </p:cNvPr>
          <p:cNvPicPr>
            <a:picLocks noChangeAspect="1"/>
          </p:cNvPicPr>
          <p:nvPr/>
        </p:nvPicPr>
        <p:blipFill>
          <a:blip r:embed="rId4"/>
          <a:stretch>
            <a:fillRect/>
          </a:stretch>
        </p:blipFill>
        <p:spPr>
          <a:xfrm>
            <a:off x="4652400" y="1139832"/>
            <a:ext cx="4110599" cy="4951403"/>
          </a:xfrm>
          <a:prstGeom prst="rect">
            <a:avLst/>
          </a:prstGeom>
        </p:spPr>
      </p:pic>
      <p:sp>
        <p:nvSpPr>
          <p:cNvPr id="10" name="Rechteck 9">
            <a:extLst>
              <a:ext uri="{FF2B5EF4-FFF2-40B4-BE49-F238E27FC236}">
                <a16:creationId xmlns:a16="http://schemas.microsoft.com/office/drawing/2014/main" id="{E0F7743D-EA0B-4F2E-B1FA-7FA6FAB3DDDA}"/>
              </a:ext>
            </a:extLst>
          </p:cNvPr>
          <p:cNvSpPr/>
          <p:nvPr/>
        </p:nvSpPr>
        <p:spPr>
          <a:xfrm>
            <a:off x="4652399" y="2019300"/>
            <a:ext cx="4110599" cy="1133475"/>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fik 11" descr="Häkchen">
            <a:extLst>
              <a:ext uri="{FF2B5EF4-FFF2-40B4-BE49-F238E27FC236}">
                <a16:creationId xmlns:a16="http://schemas.microsoft.com/office/drawing/2014/main" id="{00C7BEA9-4351-41BD-8CF4-4F2412C4D2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14650" y="2019300"/>
            <a:ext cx="914400" cy="914400"/>
          </a:xfrm>
          <a:prstGeom prst="rect">
            <a:avLst/>
          </a:prstGeom>
        </p:spPr>
      </p:pic>
      <p:pic>
        <p:nvPicPr>
          <p:cNvPr id="14" name="Grafik 13" descr="Häkchen">
            <a:extLst>
              <a:ext uri="{FF2B5EF4-FFF2-40B4-BE49-F238E27FC236}">
                <a16:creationId xmlns:a16="http://schemas.microsoft.com/office/drawing/2014/main" id="{A735B56A-71AF-4E37-AE0F-A487E93816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9675" y="2019300"/>
            <a:ext cx="914400" cy="914400"/>
          </a:xfrm>
          <a:prstGeom prst="rect">
            <a:avLst/>
          </a:prstGeom>
        </p:spPr>
      </p:pic>
      <p:pic>
        <p:nvPicPr>
          <p:cNvPr id="15" name="Grafik 14" descr="Häkchen">
            <a:extLst>
              <a:ext uri="{FF2B5EF4-FFF2-40B4-BE49-F238E27FC236}">
                <a16:creationId xmlns:a16="http://schemas.microsoft.com/office/drawing/2014/main" id="{C46854F5-46D6-4BD3-8A11-31222E2121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14650" y="3924301"/>
            <a:ext cx="914400" cy="914400"/>
          </a:xfrm>
          <a:prstGeom prst="rect">
            <a:avLst/>
          </a:prstGeom>
        </p:spPr>
      </p:pic>
      <p:pic>
        <p:nvPicPr>
          <p:cNvPr id="17" name="Grafik 16" descr="Fragezeichen">
            <a:extLst>
              <a:ext uri="{FF2B5EF4-FFF2-40B4-BE49-F238E27FC236}">
                <a16:creationId xmlns:a16="http://schemas.microsoft.com/office/drawing/2014/main" id="{DCF4719E-4A52-4D9C-AD15-826BEE910E1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7750" y="3810001"/>
            <a:ext cx="914400" cy="914400"/>
          </a:xfrm>
          <a:prstGeom prst="rect">
            <a:avLst/>
          </a:prstGeom>
        </p:spPr>
      </p:pic>
      <p:sp>
        <p:nvSpPr>
          <p:cNvPr id="18" name="Pfeil: nach rechts 17">
            <a:extLst>
              <a:ext uri="{FF2B5EF4-FFF2-40B4-BE49-F238E27FC236}">
                <a16:creationId xmlns:a16="http://schemas.microsoft.com/office/drawing/2014/main" id="{4A3D43B9-6D26-4424-B8BE-31BF43197BCD}"/>
              </a:ext>
            </a:extLst>
          </p:cNvPr>
          <p:cNvSpPr/>
          <p:nvPr/>
        </p:nvSpPr>
        <p:spPr>
          <a:xfrm>
            <a:off x="4537026" y="3822676"/>
            <a:ext cx="180000" cy="108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feil: nach rechts 18">
            <a:extLst>
              <a:ext uri="{FF2B5EF4-FFF2-40B4-BE49-F238E27FC236}">
                <a16:creationId xmlns:a16="http://schemas.microsoft.com/office/drawing/2014/main" id="{CFDBAE4C-5D5A-4935-8FCA-1173D9D65D73}"/>
              </a:ext>
            </a:extLst>
          </p:cNvPr>
          <p:cNvSpPr/>
          <p:nvPr/>
        </p:nvSpPr>
        <p:spPr>
          <a:xfrm rot="10800000">
            <a:off x="8713175" y="3823200"/>
            <a:ext cx="180000" cy="108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571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a:t>Post-Analysis of </a:t>
            </a:r>
            <a:r>
              <a:rPr lang="de-DE" dirty="0" err="1"/>
              <a:t>Algorithm</a:t>
            </a:r>
            <a:r>
              <a:rPr lang="de-DE" dirty="0"/>
              <a:t> – TLF Risk Score</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13</a:t>
            </a:fld>
            <a:r>
              <a:rPr lang="de-DE" dirty="0">
                <a:ea typeface="Verdana"/>
                <a:cs typeface="Verdana"/>
              </a:rPr>
              <a:t>│</a:t>
            </a:r>
            <a:endParaRPr lang="de-DE" dirty="0"/>
          </a:p>
        </p:txBody>
      </p:sp>
      <p:pic>
        <p:nvPicPr>
          <p:cNvPr id="13" name="Grafik 12">
            <a:extLst>
              <a:ext uri="{FF2B5EF4-FFF2-40B4-BE49-F238E27FC236}">
                <a16:creationId xmlns:a16="http://schemas.microsoft.com/office/drawing/2014/main" id="{B3057122-A819-4D3B-9095-F70FABCD60FD}"/>
              </a:ext>
            </a:extLst>
          </p:cNvPr>
          <p:cNvPicPr>
            <a:picLocks noChangeAspect="1"/>
          </p:cNvPicPr>
          <p:nvPr/>
        </p:nvPicPr>
        <p:blipFill>
          <a:blip r:embed="rId3"/>
          <a:stretch>
            <a:fillRect/>
          </a:stretch>
        </p:blipFill>
        <p:spPr>
          <a:xfrm>
            <a:off x="4229101" y="2932662"/>
            <a:ext cx="4108554" cy="2630242"/>
          </a:xfrm>
          <a:prstGeom prst="rect">
            <a:avLst/>
          </a:prstGeom>
        </p:spPr>
      </p:pic>
      <p:pic>
        <p:nvPicPr>
          <p:cNvPr id="18" name="Grafik 17">
            <a:extLst>
              <a:ext uri="{FF2B5EF4-FFF2-40B4-BE49-F238E27FC236}">
                <a16:creationId xmlns:a16="http://schemas.microsoft.com/office/drawing/2014/main" id="{68C99DAB-A846-40F7-BAFE-F045BF83197D}"/>
              </a:ext>
            </a:extLst>
          </p:cNvPr>
          <p:cNvPicPr>
            <a:picLocks noChangeAspect="1"/>
          </p:cNvPicPr>
          <p:nvPr/>
        </p:nvPicPr>
        <p:blipFill>
          <a:blip r:embed="rId4"/>
          <a:stretch>
            <a:fillRect/>
          </a:stretch>
        </p:blipFill>
        <p:spPr>
          <a:xfrm>
            <a:off x="560115" y="1257298"/>
            <a:ext cx="3430781" cy="4796589"/>
          </a:xfrm>
          <a:prstGeom prst="rect">
            <a:avLst/>
          </a:prstGeom>
        </p:spPr>
      </p:pic>
      <p:sp>
        <p:nvSpPr>
          <p:cNvPr id="5" name="Textfeld 4">
            <a:extLst>
              <a:ext uri="{FF2B5EF4-FFF2-40B4-BE49-F238E27FC236}">
                <a16:creationId xmlns:a16="http://schemas.microsoft.com/office/drawing/2014/main" id="{4F5262F9-D73B-4B97-A90F-DDDB43CDD861}"/>
              </a:ext>
            </a:extLst>
          </p:cNvPr>
          <p:cNvSpPr txBox="1"/>
          <p:nvPr/>
        </p:nvSpPr>
        <p:spPr>
          <a:xfrm>
            <a:off x="6091316" y="1364294"/>
            <a:ext cx="3052684" cy="1323439"/>
          </a:xfrm>
          <a:prstGeom prst="rect">
            <a:avLst/>
          </a:prstGeom>
          <a:noFill/>
        </p:spPr>
        <p:txBody>
          <a:bodyPr wrap="square" rtlCol="0">
            <a:spAutoFit/>
          </a:bodyPr>
          <a:lstStyle/>
          <a:p>
            <a:r>
              <a:rPr lang="el-GR" sz="1600" dirty="0"/>
              <a:t>α</a:t>
            </a:r>
            <a:r>
              <a:rPr lang="de-DE" sz="1600" dirty="0"/>
              <a:t> = </a:t>
            </a:r>
            <a:r>
              <a:rPr lang="en-GB" sz="1600" dirty="0"/>
              <a:t>time after Magmaris implantation</a:t>
            </a:r>
            <a:endParaRPr lang="de-DE" sz="1600" dirty="0"/>
          </a:p>
          <a:p>
            <a:r>
              <a:rPr lang="de-DE" sz="1600" dirty="0" err="1"/>
              <a:t>cdf</a:t>
            </a:r>
            <a:r>
              <a:rPr lang="de-DE" sz="1600" baseline="-25000" dirty="0" err="1"/>
              <a:t>D</a:t>
            </a:r>
            <a:r>
              <a:rPr lang="en-GB" sz="1600" dirty="0"/>
              <a:t> = cumulative density function of the best-fitting distribution D</a:t>
            </a:r>
          </a:p>
        </p:txBody>
      </p:sp>
      <p:sp>
        <p:nvSpPr>
          <p:cNvPr id="7" name="Textfeld 6">
            <a:extLst>
              <a:ext uri="{FF2B5EF4-FFF2-40B4-BE49-F238E27FC236}">
                <a16:creationId xmlns:a16="http://schemas.microsoft.com/office/drawing/2014/main" id="{48F23FB5-2181-4876-B226-3ACF952F64D9}"/>
              </a:ext>
            </a:extLst>
          </p:cNvPr>
          <p:cNvSpPr txBox="1"/>
          <p:nvPr/>
        </p:nvSpPr>
        <p:spPr>
          <a:xfrm>
            <a:off x="4037039" y="1656681"/>
            <a:ext cx="2086054" cy="369332"/>
          </a:xfrm>
          <a:prstGeom prst="rect">
            <a:avLst/>
          </a:prstGeom>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a:t>risk</a:t>
            </a:r>
            <a:r>
              <a:rPr lang="de-DE" dirty="0"/>
              <a:t>(</a:t>
            </a:r>
            <a:r>
              <a:rPr lang="el-GR" dirty="0"/>
              <a:t>α</a:t>
            </a:r>
            <a:r>
              <a:rPr lang="de-DE" dirty="0"/>
              <a:t>) = 1- </a:t>
            </a:r>
            <a:r>
              <a:rPr lang="de-DE" dirty="0" err="1"/>
              <a:t>cdf</a:t>
            </a:r>
            <a:r>
              <a:rPr lang="de-DE" baseline="-25000" dirty="0" err="1"/>
              <a:t>D</a:t>
            </a:r>
            <a:r>
              <a:rPr lang="de-DE" dirty="0"/>
              <a:t>(</a:t>
            </a:r>
            <a:r>
              <a:rPr lang="el-GR" dirty="0"/>
              <a:t>α</a:t>
            </a:r>
            <a:r>
              <a:rPr lang="de-DE" dirty="0"/>
              <a:t>)</a:t>
            </a:r>
            <a:endParaRPr lang="en-GB" dirty="0"/>
          </a:p>
        </p:txBody>
      </p:sp>
    </p:spTree>
    <p:extLst>
      <p:ext uri="{BB962C8B-B14F-4D97-AF65-F5344CB8AC3E}">
        <p14:creationId xmlns:p14="http://schemas.microsoft.com/office/powerpoint/2010/main" val="99254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Findings</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14</a:t>
            </a:fld>
            <a:r>
              <a:rPr lang="de-DE" dirty="0">
                <a:ea typeface="Verdana"/>
                <a:cs typeface="Verdana"/>
              </a:rPr>
              <a:t>│</a:t>
            </a:r>
            <a:endParaRPr lang="de-DE" dirty="0"/>
          </a:p>
        </p:txBody>
      </p:sp>
      <p:sp>
        <p:nvSpPr>
          <p:cNvPr id="4" name="Textfeld 3">
            <a:extLst>
              <a:ext uri="{FF2B5EF4-FFF2-40B4-BE49-F238E27FC236}">
                <a16:creationId xmlns:a16="http://schemas.microsoft.com/office/drawing/2014/main" id="{BC19CB91-DFC2-4E53-92FC-348D5BEF74AE}"/>
              </a:ext>
            </a:extLst>
          </p:cNvPr>
          <p:cNvSpPr txBox="1"/>
          <p:nvPr/>
        </p:nvSpPr>
        <p:spPr>
          <a:xfrm>
            <a:off x="485775" y="1228725"/>
            <a:ext cx="3590925" cy="1200329"/>
          </a:xfrm>
          <a:prstGeom prst="rect">
            <a:avLst/>
          </a:prstGeom>
          <a:noFill/>
        </p:spPr>
        <p:txBody>
          <a:bodyPr wrap="square" rtlCol="0">
            <a:spAutoFit/>
          </a:bodyPr>
          <a:lstStyle/>
          <a:p>
            <a:r>
              <a:rPr lang="de-DE" dirty="0"/>
              <a:t>TODO: </a:t>
            </a:r>
            <a:r>
              <a:rPr lang="de-DE" dirty="0" err="1"/>
              <a:t>add</a:t>
            </a:r>
            <a:r>
              <a:rPr lang="de-DE" dirty="0"/>
              <a:t> </a:t>
            </a:r>
            <a:r>
              <a:rPr lang="de-DE" dirty="0" err="1"/>
              <a:t>findings</a:t>
            </a:r>
            <a:endParaRPr lang="de-DE" dirty="0"/>
          </a:p>
          <a:p>
            <a:r>
              <a:rPr lang="de-DE" dirty="0"/>
              <a:t>(1)</a:t>
            </a:r>
          </a:p>
          <a:p>
            <a:r>
              <a:rPr lang="de-DE" dirty="0"/>
              <a:t>(2)</a:t>
            </a:r>
          </a:p>
          <a:p>
            <a:r>
              <a:rPr lang="de-DE" dirty="0"/>
              <a:t>(3)</a:t>
            </a:r>
            <a:endParaRPr lang="en-GB" dirty="0"/>
          </a:p>
        </p:txBody>
      </p:sp>
    </p:spTree>
    <p:extLst>
      <p:ext uri="{BB962C8B-B14F-4D97-AF65-F5344CB8AC3E}">
        <p14:creationId xmlns:p14="http://schemas.microsoft.com/office/powerpoint/2010/main" val="321990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Contributions</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15</a:t>
            </a:fld>
            <a:r>
              <a:rPr lang="de-DE" dirty="0">
                <a:ea typeface="Verdana"/>
                <a:cs typeface="Verdana"/>
              </a:rPr>
              <a:t>│</a:t>
            </a:r>
            <a:endParaRPr lang="de-DE" dirty="0"/>
          </a:p>
        </p:txBody>
      </p:sp>
      <p:sp>
        <p:nvSpPr>
          <p:cNvPr id="4" name="Textfeld 3">
            <a:extLst>
              <a:ext uri="{FF2B5EF4-FFF2-40B4-BE49-F238E27FC236}">
                <a16:creationId xmlns:a16="http://schemas.microsoft.com/office/drawing/2014/main" id="{BC19CB91-DFC2-4E53-92FC-348D5BEF74AE}"/>
              </a:ext>
            </a:extLst>
          </p:cNvPr>
          <p:cNvSpPr txBox="1"/>
          <p:nvPr/>
        </p:nvSpPr>
        <p:spPr>
          <a:xfrm>
            <a:off x="1466850" y="1924050"/>
            <a:ext cx="3590925" cy="1200329"/>
          </a:xfrm>
          <a:prstGeom prst="rect">
            <a:avLst/>
          </a:prstGeom>
          <a:noFill/>
        </p:spPr>
        <p:txBody>
          <a:bodyPr wrap="square" rtlCol="0">
            <a:spAutoFit/>
          </a:bodyPr>
          <a:lstStyle/>
          <a:p>
            <a:r>
              <a:rPr lang="de-DE" dirty="0"/>
              <a:t>TODO: </a:t>
            </a:r>
            <a:r>
              <a:rPr lang="de-DE" dirty="0" err="1"/>
              <a:t>add</a:t>
            </a:r>
            <a:r>
              <a:rPr lang="de-DE" dirty="0"/>
              <a:t> </a:t>
            </a:r>
            <a:r>
              <a:rPr lang="de-DE" dirty="0" err="1"/>
              <a:t>contributions</a:t>
            </a:r>
            <a:endParaRPr lang="de-DE" dirty="0"/>
          </a:p>
          <a:p>
            <a:r>
              <a:rPr lang="de-DE" dirty="0"/>
              <a:t>(1)</a:t>
            </a:r>
          </a:p>
          <a:p>
            <a:r>
              <a:rPr lang="de-DE" dirty="0"/>
              <a:t>(2)</a:t>
            </a:r>
          </a:p>
          <a:p>
            <a:r>
              <a:rPr lang="de-DE" dirty="0"/>
              <a:t>(3)</a:t>
            </a:r>
            <a:endParaRPr lang="en-GB" dirty="0"/>
          </a:p>
        </p:txBody>
      </p:sp>
    </p:spTree>
    <p:extLst>
      <p:ext uri="{BB962C8B-B14F-4D97-AF65-F5344CB8AC3E}">
        <p14:creationId xmlns:p14="http://schemas.microsoft.com/office/powerpoint/2010/main" val="417602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322288" cy="307777"/>
              </a:xfrm>
              <a:prstGeom prst="rect">
                <a:avLst/>
              </a:prstGeom>
              <a:noFill/>
            </p:spPr>
            <p:txBody>
              <a:bodyPr wrap="square" rtlCol="0">
                <a:spAutoFit/>
              </a:bodyPr>
              <a:lstStyle/>
              <a:p>
                <a:r>
                  <a:rPr lang="de-DE" sz="1400" dirty="0">
                    <a:solidFill>
                      <a:schemeClr val="bg1">
                        <a:lumMod val="65000"/>
                      </a:schemeClr>
                    </a:solidFill>
                  </a:rPr>
                  <a:t>Derive Label (TLF</a:t>
                </a:r>
                <a14:m>
                  <m:oMath xmlns:m="http://schemas.openxmlformats.org/officeDocument/2006/math">
                    <m:r>
                      <a:rPr lang="de-DE" sz="1400" b="0" i="0" smtClean="0">
                        <a:solidFill>
                          <a:schemeClr val="bg1">
                            <a:lumMod val="65000"/>
                          </a:schemeClr>
                        </a:solidFill>
                        <a:latin typeface="Cambria Math" panose="02040503050406030204" pitchFamily="18" charset="0"/>
                        <a:ea typeface="Cambria Math" panose="02040503050406030204" pitchFamily="18" charset="0"/>
                      </a:rPr>
                      <m:t> </m:t>
                    </m:r>
                    <m:r>
                      <a:rPr lang="de-DE" sz="1400" i="1" smtClean="0">
                        <a:solidFill>
                          <a:schemeClr val="bg1">
                            <a:lumMod val="65000"/>
                          </a:schemeClr>
                        </a:solidFill>
                        <a:latin typeface="Cambria Math" panose="02040503050406030204" pitchFamily="18" charset="0"/>
                        <a:ea typeface="Cambria Math" panose="02040503050406030204" pitchFamily="18" charset="0"/>
                      </a:rPr>
                      <m:t>∈</m:t>
                    </m:r>
                    <m:r>
                      <a:rPr lang="de-DE" sz="1400" b="0" i="1" smtClean="0">
                        <a:solidFill>
                          <a:schemeClr val="bg1">
                            <a:lumMod val="65000"/>
                          </a:schemeClr>
                        </a:solidFill>
                        <a:latin typeface="Cambria Math" panose="02040503050406030204" pitchFamily="18" charset="0"/>
                        <a:ea typeface="Cambria Math" panose="02040503050406030204" pitchFamily="18" charset="0"/>
                      </a:rPr>
                      <m:t>{0,1}</m:t>
                    </m:r>
                  </m:oMath>
                </a14:m>
                <a:r>
                  <a:rPr lang="de-DE" sz="1400" dirty="0">
                    <a:solidFill>
                      <a:schemeClr val="bg1">
                        <a:lumMod val="65000"/>
                      </a:schemeClr>
                    </a:solidFill>
                  </a:rPr>
                  <a:t>)</a:t>
                </a:r>
                <a:endParaRPr lang="en-GB" sz="1400" dirty="0">
                  <a:solidFill>
                    <a:schemeClr val="bg1">
                      <a:lumMod val="65000"/>
                    </a:schemeClr>
                  </a:solidFill>
                </a:endParaRPr>
              </a:p>
            </p:txBody>
          </p:sp>
        </mc:Choice>
        <mc:Fallback>
          <p:sp>
            <p:nvSpPr>
              <p:cNvPr id="71" name="Textfeld 70">
                <a:extLst>
                  <a:ext uri="{FF2B5EF4-FFF2-40B4-BE49-F238E27FC236}">
                    <a16:creationId xmlns:a16="http://schemas.microsoft.com/office/drawing/2014/main" id="{70CC1A0C-3E99-4EA4-83AA-4B510433A7DE}"/>
                  </a:ext>
                </a:extLst>
              </p:cNvPr>
              <p:cNvSpPr txBox="1">
                <a:spLocks noRot="1" noChangeAspect="1" noMove="1" noResize="1" noEditPoints="1" noAdjustHandles="1" noChangeArrowheads="1" noChangeShapeType="1" noTextEdit="1"/>
              </p:cNvSpPr>
              <p:nvPr/>
            </p:nvSpPr>
            <p:spPr>
              <a:xfrm>
                <a:off x="1958162" y="6311767"/>
                <a:ext cx="2322288" cy="307777"/>
              </a:xfrm>
              <a:prstGeom prst="rect">
                <a:avLst/>
              </a:prstGeom>
              <a:blipFill>
                <a:blip r:embed="rId5"/>
                <a:stretch>
                  <a:fillRect l="-787" t="-1961" b="-19608"/>
                </a:stretch>
              </a:blipFill>
            </p:spPr>
            <p:txBody>
              <a:bodyPr/>
              <a:lstStyle/>
              <a:p>
                <a:r>
                  <a:rPr lang="en-GB">
                    <a:noFill/>
                  </a:rPr>
                  <a:t> </a:t>
                </a:r>
              </a:p>
            </p:txBody>
          </p:sp>
        </mc:Fallback>
      </mc:AlternateContent>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Feature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srcRect/>
          <a:stretch/>
        </p:blipFill>
        <p:spPr bwMode="auto">
          <a:xfrm>
            <a:off x="5303198" y="2626359"/>
            <a:ext cx="3790950" cy="263391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Gerader Verbinder 3">
            <a:extLst>
              <a:ext uri="{FF2B5EF4-FFF2-40B4-BE49-F238E27FC236}">
                <a16:creationId xmlns:a16="http://schemas.microsoft.com/office/drawing/2014/main" id="{3A7D9992-0782-4619-99BD-F9C5037AB75D}"/>
              </a:ext>
            </a:extLst>
          </p:cNvPr>
          <p:cNvCxnSpPr>
            <a:cxnSpLocks/>
          </p:cNvCxnSpPr>
          <p:nvPr/>
        </p:nvCxnSpPr>
        <p:spPr>
          <a:xfrm>
            <a:off x="7400379" y="2823882"/>
            <a:ext cx="0" cy="20574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4" name="Grafik 13" descr="Schließen">
            <a:extLst>
              <a:ext uri="{FF2B5EF4-FFF2-40B4-BE49-F238E27FC236}">
                <a16:creationId xmlns:a16="http://schemas.microsoft.com/office/drawing/2014/main" id="{395C4FC3-536F-4ED1-A009-7F632C94A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45306" y="3375212"/>
            <a:ext cx="914400" cy="914400"/>
          </a:xfrm>
          <a:prstGeom prst="rect">
            <a:avLst/>
          </a:prstGeom>
        </p:spPr>
      </p:pic>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2001505255"/>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Magmaris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Algorithm‘s</a:t>
            </a:r>
            <a:r>
              <a:rPr lang="de-DE" dirty="0"/>
              <a:t> Architecture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pic>
        <p:nvPicPr>
          <p:cNvPr id="6" name="Grafik 5">
            <a:extLst>
              <a:ext uri="{FF2B5EF4-FFF2-40B4-BE49-F238E27FC236}">
                <a16:creationId xmlns:a16="http://schemas.microsoft.com/office/drawing/2014/main" id="{0A1853AF-04F8-4678-80AF-B971443591CE}"/>
              </a:ext>
            </a:extLst>
          </p:cNvPr>
          <p:cNvPicPr>
            <a:picLocks noChangeAspect="1"/>
          </p:cNvPicPr>
          <p:nvPr/>
        </p:nvPicPr>
        <p:blipFill>
          <a:blip r:embed="rId3"/>
          <a:stretch>
            <a:fillRect/>
          </a:stretch>
        </p:blipFill>
        <p:spPr>
          <a:xfrm>
            <a:off x="1365699" y="1177503"/>
            <a:ext cx="6668167" cy="4907595"/>
          </a:xfrm>
          <a:prstGeom prst="rect">
            <a:avLst/>
          </a:prstGeom>
        </p:spPr>
      </p:pic>
    </p:spTree>
    <p:extLst>
      <p:ext uri="{BB962C8B-B14F-4D97-AF65-F5344CB8AC3E}">
        <p14:creationId xmlns:p14="http://schemas.microsoft.com/office/powerpoint/2010/main" val="167481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Algorithm‘s</a:t>
            </a:r>
            <a:r>
              <a:rPr lang="de-DE" dirty="0"/>
              <a:t> Architecture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6" name="Grafik 5">
            <a:extLst>
              <a:ext uri="{FF2B5EF4-FFF2-40B4-BE49-F238E27FC236}">
                <a16:creationId xmlns:a16="http://schemas.microsoft.com/office/drawing/2014/main" id="{0A1853AF-04F8-4678-80AF-B971443591CE}"/>
              </a:ext>
            </a:extLst>
          </p:cNvPr>
          <p:cNvPicPr>
            <a:picLocks noChangeAspect="1"/>
          </p:cNvPicPr>
          <p:nvPr/>
        </p:nvPicPr>
        <p:blipFill>
          <a:blip r:embed="rId3"/>
          <a:stretch>
            <a:fillRect/>
          </a:stretch>
        </p:blipFill>
        <p:spPr>
          <a:xfrm>
            <a:off x="1365699" y="1177503"/>
            <a:ext cx="6668167" cy="4907595"/>
          </a:xfrm>
          <a:prstGeom prst="rect">
            <a:avLst/>
          </a:prstGeom>
        </p:spPr>
      </p:pic>
      <p:sp>
        <p:nvSpPr>
          <p:cNvPr id="4" name="Rechteck 3">
            <a:extLst>
              <a:ext uri="{FF2B5EF4-FFF2-40B4-BE49-F238E27FC236}">
                <a16:creationId xmlns:a16="http://schemas.microsoft.com/office/drawing/2014/main" id="{795B4C47-D202-4D4A-8B9C-96B9B5D90B8D}"/>
              </a:ext>
            </a:extLst>
          </p:cNvPr>
          <p:cNvSpPr/>
          <p:nvPr/>
        </p:nvSpPr>
        <p:spPr>
          <a:xfrm>
            <a:off x="1365699" y="2864224"/>
            <a:ext cx="3018042"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615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a:t>TLF Pipeline Architecture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6" name="Grafik 5">
            <a:extLst>
              <a:ext uri="{FF2B5EF4-FFF2-40B4-BE49-F238E27FC236}">
                <a16:creationId xmlns:a16="http://schemas.microsoft.com/office/drawing/2014/main" id="{5A706F1E-A24F-4EEC-9293-1D88504D1E42}"/>
              </a:ext>
            </a:extLst>
          </p:cNvPr>
          <p:cNvPicPr>
            <a:picLocks noChangeAspect="1"/>
          </p:cNvPicPr>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357921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a:t>TLF Pipeline - </a:t>
            </a:r>
            <a:r>
              <a:rPr lang="de-DE" dirty="0" err="1"/>
              <a:t>Results</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8</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118623" y="1680294"/>
            <a:ext cx="4687700" cy="3515775"/>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440739" y="1684066"/>
            <a:ext cx="4653157" cy="3489868"/>
          </a:xfrm>
          <a:prstGeom prst="rect">
            <a:avLst/>
          </a:prstGeom>
        </p:spPr>
      </p:pic>
    </p:spTree>
    <p:extLst>
      <p:ext uri="{BB962C8B-B14F-4D97-AF65-F5344CB8AC3E}">
        <p14:creationId xmlns:p14="http://schemas.microsoft.com/office/powerpoint/2010/main" val="65362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9</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484317217"/>
              </p:ext>
            </p:extLst>
          </p:nvPr>
        </p:nvGraphicFramePr>
        <p:xfrm>
          <a:off x="100645" y="1200395"/>
          <a:ext cx="8792530" cy="4730397"/>
        </p:xfrm>
        <a:graphic>
          <a:graphicData uri="http://schemas.openxmlformats.org/drawingml/2006/table">
            <a:tbl>
              <a:tblPr firstRow="1" bandRow="1">
                <a:tableStyleId>{5C22544A-7EE6-4342-B048-85BDC9FD1C3A}</a:tableStyleId>
              </a:tblPr>
              <a:tblGrid>
                <a:gridCol w="3907684">
                  <a:extLst>
                    <a:ext uri="{9D8B030D-6E8A-4147-A177-3AD203B41FA5}">
                      <a16:colId xmlns:a16="http://schemas.microsoft.com/office/drawing/2014/main" val="301231459"/>
                    </a:ext>
                  </a:extLst>
                </a:gridCol>
                <a:gridCol w="1606659">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400" b="1" i="0" u="none" strike="noStrike" dirty="0">
                          <a:solidFill>
                            <a:srgbClr val="FFFFFF"/>
                          </a:solidFill>
                          <a:effectLst/>
                          <a:latin typeface="+mn-lt"/>
                        </a:rPr>
                        <a:t>Pipeline</a:t>
                      </a:r>
                    </a:p>
                  </a:txBody>
                  <a:tcPr marL="9525" marR="9525" marT="9525" marB="0" anchor="ctr"/>
                </a:tc>
                <a:tc>
                  <a:txBody>
                    <a:bodyPr/>
                    <a:lstStyle/>
                    <a:p>
                      <a:pPr algn="l" rtl="0" fontAlgn="ctr"/>
                      <a:r>
                        <a:rPr lang="en-GB" sz="1400" b="1" i="0" u="none" strike="noStrike">
                          <a:solidFill>
                            <a:srgbClr val="FFFFFF"/>
                          </a:solidFill>
                          <a:effectLst/>
                          <a:latin typeface="+mn-lt"/>
                        </a:rPr>
                        <a:t>Train Score (f1)</a:t>
                      </a:r>
                    </a:p>
                  </a:txBody>
                  <a:tcPr marL="9525" marR="9525" marT="9525" marB="0" anchor="ctr"/>
                </a:tc>
                <a:tc>
                  <a:txBody>
                    <a:bodyPr/>
                    <a:lstStyle/>
                    <a:p>
                      <a:pPr algn="l" rtl="0" fontAlgn="ctr"/>
                      <a:r>
                        <a:rPr lang="en-GB" sz="14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4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378976">
                <a:tc>
                  <a:txBody>
                    <a:bodyPr/>
                    <a:lstStyle/>
                    <a:p>
                      <a:pPr algn="l" rtl="0" fontAlgn="ctr"/>
                      <a:r>
                        <a:rPr lang="en-GB" sz="1400" b="0" i="0" u="none" strike="noStrike" dirty="0">
                          <a:solidFill>
                            <a:srgbClr val="333333"/>
                          </a:solidFill>
                          <a:effectLst/>
                          <a:latin typeface="+mn-lt"/>
                        </a:rPr>
                        <a:t>quantile_trans|KNN_imp|smote|l2_norm|no_feature_selector|</a:t>
                      </a:r>
                      <a:r>
                        <a:rPr lang="en-GB" sz="1400" b="1" i="0" u="none" strike="noStrike" dirty="0">
                          <a:solidFill>
                            <a:srgbClr val="333333"/>
                          </a:solidFill>
                          <a:effectLst/>
                          <a:latin typeface="+mn-lt"/>
                        </a:rPr>
                        <a:t>KNN</a:t>
                      </a:r>
                    </a:p>
                  </a:txBody>
                  <a:tcPr marL="9525" marR="9525" marT="9525" marB="0" anchor="ctr"/>
                </a:tc>
                <a:tc>
                  <a:txBody>
                    <a:bodyPr/>
                    <a:lstStyle/>
                    <a:p>
                      <a:pPr algn="l" rtl="0" fontAlgn="ctr"/>
                      <a:r>
                        <a:rPr lang="en-GB" sz="1400" b="0" i="0" u="none" strike="noStrike" dirty="0">
                          <a:solidFill>
                            <a:srgbClr val="333333"/>
                          </a:solidFill>
                          <a:effectLst/>
                          <a:latin typeface="+mn-lt"/>
                        </a:rPr>
                        <a:t>0.1642±0.002</a:t>
                      </a:r>
                    </a:p>
                  </a:txBody>
                  <a:tcPr marL="9525" marR="9525" marT="9525" marB="0" anchor="ctr"/>
                </a:tc>
                <a:tc>
                  <a:txBody>
                    <a:bodyPr/>
                    <a:lstStyle/>
                    <a:p>
                      <a:pPr algn="l" rtl="0" fontAlgn="ctr"/>
                      <a:r>
                        <a:rPr lang="en-GB" sz="1400" b="0" i="0" u="none" strike="noStrike" dirty="0">
                          <a:solidFill>
                            <a:srgbClr val="333333"/>
                          </a:solidFill>
                          <a:effectLst/>
                          <a:latin typeface="+mn-lt"/>
                        </a:rPr>
                        <a:t>0.1404±0.0252</a:t>
                      </a:r>
                    </a:p>
                  </a:txBody>
                  <a:tcPr marL="9525" marR="9525" marT="9525" marB="0" anchor="ctr"/>
                </a:tc>
                <a:tc>
                  <a:txBody>
                    <a:bodyPr/>
                    <a:lstStyle/>
                    <a:p>
                      <a:pPr algn="l" rtl="0" fontAlgn="ctr"/>
                      <a:r>
                        <a:rPr lang="en-GB" sz="1400" b="0" i="0" u="none" strike="noStrike" dirty="0">
                          <a:solidFill>
                            <a:srgbClr val="333333"/>
                          </a:solidFill>
                          <a:effectLst/>
                          <a:latin typeface="+mn-lt"/>
                        </a:rPr>
                        <a:t>0.1259±0.008</a:t>
                      </a:r>
                    </a:p>
                  </a:txBody>
                  <a:tcPr marL="9525" marR="9525" marT="9525" marB="0" anchor="ctr"/>
                </a:tc>
                <a:extLst>
                  <a:ext uri="{0D108BD9-81ED-4DB2-BD59-A6C34878D82A}">
                    <a16:rowId xmlns:a16="http://schemas.microsoft.com/office/drawing/2014/main" val="723069670"/>
                  </a:ext>
                </a:extLst>
              </a:tr>
              <a:tr h="435600">
                <a:tc>
                  <a:txBody>
                    <a:bodyPr/>
                    <a:lstStyle/>
                    <a:p>
                      <a:pPr algn="l" rtl="0" fontAlgn="ctr"/>
                      <a:r>
                        <a:rPr lang="en-GB" sz="1400" b="0" i="0" u="none" strike="noStrike" dirty="0">
                          <a:solidFill>
                            <a:srgbClr val="333333"/>
                          </a:solidFill>
                          <a:effectLst/>
                          <a:latin typeface="+mn-lt"/>
                        </a:rPr>
                        <a:t>quantile_trans|KNN_imp|smote|no_normalizer|no_feature_selector|</a:t>
                      </a:r>
                      <a:r>
                        <a:rPr lang="en-GB" sz="1400" b="1" i="0" u="none" strike="noStrike" dirty="0">
                          <a:solidFill>
                            <a:srgbClr val="333333"/>
                          </a:solidFill>
                          <a:effectLst/>
                          <a:latin typeface="+mn-lt"/>
                        </a:rPr>
                        <a:t>RF</a:t>
                      </a:r>
                    </a:p>
                  </a:txBody>
                  <a:tcPr marL="9525" marR="9525" marT="9525" marB="0" anchor="ctr"/>
                </a:tc>
                <a:tc>
                  <a:txBody>
                    <a:bodyPr/>
                    <a:lstStyle/>
                    <a:p>
                      <a:pPr algn="l" rtl="0" fontAlgn="ctr"/>
                      <a:r>
                        <a:rPr lang="en-GB" sz="1400" b="0" i="0" u="none" strike="noStrike" dirty="0">
                          <a:solidFill>
                            <a:srgbClr val="333333"/>
                          </a:solidFill>
                          <a:effectLst/>
                          <a:latin typeface="+mn-lt"/>
                        </a:rPr>
                        <a:t>0.2931±0.0182</a:t>
                      </a:r>
                    </a:p>
                  </a:txBody>
                  <a:tcPr marL="9525" marR="9525" marT="9525" marB="0" anchor="ctr"/>
                </a:tc>
                <a:tc>
                  <a:txBody>
                    <a:bodyPr/>
                    <a:lstStyle/>
                    <a:p>
                      <a:pPr algn="l" rtl="0" fontAlgn="ctr"/>
                      <a:r>
                        <a:rPr lang="en-GB" sz="1400" b="0" i="0" u="none" strike="noStrike" dirty="0">
                          <a:solidFill>
                            <a:srgbClr val="333333"/>
                          </a:solidFill>
                          <a:effectLst/>
                          <a:latin typeface="+mn-lt"/>
                        </a:rPr>
                        <a:t>0.1619±0.0316</a:t>
                      </a:r>
                    </a:p>
                  </a:txBody>
                  <a:tcPr marL="9525" marR="9525" marT="9525" marB="0" anchor="ctr"/>
                </a:tc>
                <a:tc>
                  <a:txBody>
                    <a:bodyPr/>
                    <a:lstStyle/>
                    <a:p>
                      <a:pPr algn="l" rtl="0" fontAlgn="ctr"/>
                      <a:r>
                        <a:rPr lang="en-GB" sz="1400" b="0" i="0" u="none" strike="noStrike" dirty="0">
                          <a:solidFill>
                            <a:srgbClr val="333333"/>
                          </a:solidFill>
                          <a:effectLst/>
                          <a:latin typeface="+mn-lt"/>
                        </a:rPr>
                        <a:t>0.0724±0.0419</a:t>
                      </a:r>
                    </a:p>
                  </a:txBody>
                  <a:tcPr marL="9525" marR="9525" marT="9525" marB="0" anchor="ctr"/>
                </a:tc>
                <a:extLst>
                  <a:ext uri="{0D108BD9-81ED-4DB2-BD59-A6C34878D82A}">
                    <a16:rowId xmlns:a16="http://schemas.microsoft.com/office/drawing/2014/main" val="1937480107"/>
                  </a:ext>
                </a:extLst>
              </a:tr>
              <a:tr h="435600">
                <a:tc>
                  <a:txBody>
                    <a:bodyPr/>
                    <a:lstStyle/>
                    <a:p>
                      <a:pPr algn="l" rtl="0" fontAlgn="ctr"/>
                      <a:r>
                        <a:rPr lang="en-GB" sz="1400" b="0" i="0" u="none" strike="noStrike" dirty="0">
                          <a:solidFill>
                            <a:srgbClr val="333333"/>
                          </a:solidFill>
                          <a:effectLst/>
                          <a:latin typeface="+mn-lt"/>
                        </a:rPr>
                        <a:t>quantile_trans|KNN_imp|smote|l2_normalizer|PCA|</a:t>
                      </a:r>
                      <a:r>
                        <a:rPr lang="en-GB" sz="1400" b="1" i="0" u="none" strike="noStrike" dirty="0">
                          <a:solidFill>
                            <a:srgbClr val="333333"/>
                          </a:solidFill>
                          <a:effectLst/>
                          <a:latin typeface="+mn-lt"/>
                        </a:rPr>
                        <a:t>SVM</a:t>
                      </a:r>
                    </a:p>
                  </a:txBody>
                  <a:tcPr marL="9525" marR="9525" marT="9525" marB="0" anchor="ctr"/>
                </a:tc>
                <a:tc>
                  <a:txBody>
                    <a:bodyPr/>
                    <a:lstStyle/>
                    <a:p>
                      <a:pPr algn="l" rtl="0" fontAlgn="ctr"/>
                      <a:r>
                        <a:rPr lang="en-GB" sz="1400" b="0" i="0" u="none" strike="noStrike" dirty="0">
                          <a:solidFill>
                            <a:srgbClr val="333333"/>
                          </a:solidFill>
                          <a:effectLst/>
                          <a:latin typeface="+mn-lt"/>
                        </a:rPr>
                        <a:t>0.1714±0.008</a:t>
                      </a:r>
                    </a:p>
                  </a:txBody>
                  <a:tcPr marL="9525" marR="9525" marT="9525" marB="0" anchor="ctr"/>
                </a:tc>
                <a:tc>
                  <a:txBody>
                    <a:bodyPr/>
                    <a:lstStyle/>
                    <a:p>
                      <a:pPr algn="l" rtl="0" fontAlgn="ctr"/>
                      <a:r>
                        <a:rPr lang="en-GB" sz="1400" b="0" i="0" u="none" strike="noStrike" dirty="0">
                          <a:solidFill>
                            <a:srgbClr val="333333"/>
                          </a:solidFill>
                          <a:effectLst/>
                          <a:latin typeface="+mn-lt"/>
                        </a:rPr>
                        <a:t>0.1546±0.0247</a:t>
                      </a:r>
                    </a:p>
                  </a:txBody>
                  <a:tcPr marL="9525" marR="9525" marT="9525" marB="0" anchor="ctr"/>
                </a:tc>
                <a:tc>
                  <a:txBody>
                    <a:bodyPr/>
                    <a:lstStyle/>
                    <a:p>
                      <a:pPr algn="l" rtl="0" fontAlgn="ctr"/>
                      <a:r>
                        <a:rPr lang="en-GB" sz="1400" b="0" i="0" u="none" strike="noStrike" dirty="0">
                          <a:solidFill>
                            <a:srgbClr val="333333"/>
                          </a:solidFill>
                          <a:effectLst/>
                          <a:latin typeface="+mn-lt"/>
                        </a:rPr>
                        <a:t>0.1714±0.008</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400" b="0" i="0" u="none" strike="noStrike" dirty="0">
                          <a:solidFill>
                            <a:srgbClr val="333333"/>
                          </a:solidFill>
                          <a:effectLst/>
                          <a:latin typeface="+mn-lt"/>
                        </a:rPr>
                        <a:t>quantile_trans|KNN_imp|smote|l2_normalizer|no_feature_selector|</a:t>
                      </a:r>
                      <a:r>
                        <a:rPr lang="en-GB" sz="1400" b="1" i="0" u="none" strike="noStrike" dirty="0">
                          <a:solidFill>
                            <a:srgbClr val="333333"/>
                          </a:solidFill>
                          <a:effectLst/>
                          <a:latin typeface="+mn-lt"/>
                        </a:rPr>
                        <a:t>GP</a:t>
                      </a:r>
                    </a:p>
                  </a:txBody>
                  <a:tcPr marL="9525" marR="9525" marT="9525" marB="0" anchor="ctr"/>
                </a:tc>
                <a:tc>
                  <a:txBody>
                    <a:bodyPr/>
                    <a:lstStyle/>
                    <a:p>
                      <a:pPr algn="l" rtl="0" fontAlgn="ctr"/>
                      <a:r>
                        <a:rPr lang="en-GB" sz="1400" b="0" i="0" u="none" strike="noStrike" dirty="0">
                          <a:solidFill>
                            <a:srgbClr val="333333"/>
                          </a:solidFill>
                          <a:effectLst/>
                          <a:latin typeface="+mn-lt"/>
                        </a:rPr>
                        <a:t>0.2759±0.0103</a:t>
                      </a:r>
                    </a:p>
                  </a:txBody>
                  <a:tcPr marL="9525" marR="9525" marT="9525" marB="0" anchor="ctr"/>
                </a:tc>
                <a:tc>
                  <a:txBody>
                    <a:bodyPr/>
                    <a:lstStyle/>
                    <a:p>
                      <a:pPr algn="l" rtl="0" fontAlgn="ctr"/>
                      <a:r>
                        <a:rPr lang="en-GB" sz="1400" b="0" i="0" u="none" strike="noStrike" dirty="0">
                          <a:solidFill>
                            <a:srgbClr val="333333"/>
                          </a:solidFill>
                          <a:effectLst/>
                          <a:latin typeface="+mn-lt"/>
                        </a:rPr>
                        <a:t>0.174±0.0509</a:t>
                      </a:r>
                    </a:p>
                  </a:txBody>
                  <a:tcPr marL="9525" marR="9525" marT="9525" marB="0" anchor="ctr"/>
                </a:tc>
                <a:tc>
                  <a:txBody>
                    <a:bodyPr/>
                    <a:lstStyle/>
                    <a:p>
                      <a:pPr algn="l" rtl="0" fontAlgn="ctr"/>
                      <a:r>
                        <a:rPr lang="en-GB" sz="1400" b="0" i="0" u="none" strike="noStrike" dirty="0">
                          <a:solidFill>
                            <a:srgbClr val="333333"/>
                          </a:solidFill>
                          <a:effectLst/>
                          <a:latin typeface="+mn-lt"/>
                        </a:rPr>
                        <a:t>0.1388±0.0592</a:t>
                      </a:r>
                    </a:p>
                  </a:txBody>
                  <a:tcPr marL="9525" marR="9525" marT="9525" marB="0" anchor="ctr"/>
                </a:tc>
                <a:extLst>
                  <a:ext uri="{0D108BD9-81ED-4DB2-BD59-A6C34878D82A}">
                    <a16:rowId xmlns:a16="http://schemas.microsoft.com/office/drawing/2014/main" val="2347927476"/>
                  </a:ext>
                </a:extLst>
              </a:tr>
              <a:tr h="435600">
                <a:tc>
                  <a:txBody>
                    <a:bodyPr/>
                    <a:lstStyle/>
                    <a:p>
                      <a:pPr algn="l" rtl="0" fontAlgn="ctr"/>
                      <a:r>
                        <a:rPr lang="en-GB" sz="1400" b="0" i="0" u="none" strike="noStrike" dirty="0">
                          <a:solidFill>
                            <a:srgbClr val="333333"/>
                          </a:solidFill>
                          <a:effectLst/>
                          <a:latin typeface="+mn-lt"/>
                        </a:rPr>
                        <a:t>quantile_trans|KNN_imp|smote|l2_normalizer|no_feature_selector|</a:t>
                      </a:r>
                      <a:r>
                        <a:rPr lang="en-GB" sz="1400" b="1" i="0" u="none" strike="noStrike" dirty="0">
                          <a:solidFill>
                            <a:srgbClr val="333333"/>
                          </a:solidFill>
                          <a:effectLst/>
                          <a:latin typeface="+mn-lt"/>
                        </a:rPr>
                        <a:t>GNB</a:t>
                      </a:r>
                    </a:p>
                  </a:txBody>
                  <a:tcPr marL="9525" marR="9525" marT="9525" marB="0" anchor="ctr"/>
                </a:tc>
                <a:tc>
                  <a:txBody>
                    <a:bodyPr/>
                    <a:lstStyle/>
                    <a:p>
                      <a:pPr algn="l" rtl="0" fontAlgn="ctr"/>
                      <a:r>
                        <a:rPr lang="en-GB" sz="1400" b="0" i="0" u="none" strike="noStrike">
                          <a:solidFill>
                            <a:srgbClr val="333333"/>
                          </a:solidFill>
                          <a:effectLst/>
                          <a:latin typeface="+mn-lt"/>
                        </a:rPr>
                        <a:t>0.1924±0.0123</a:t>
                      </a:r>
                    </a:p>
                  </a:txBody>
                  <a:tcPr marL="9525" marR="9525" marT="9525" marB="0" anchor="ctr"/>
                </a:tc>
                <a:tc>
                  <a:txBody>
                    <a:bodyPr/>
                    <a:lstStyle/>
                    <a:p>
                      <a:pPr algn="l" rtl="0" fontAlgn="ctr"/>
                      <a:r>
                        <a:rPr lang="en-GB" sz="1400" b="0" i="0" u="none" strike="noStrike" dirty="0">
                          <a:solidFill>
                            <a:srgbClr val="333333"/>
                          </a:solidFill>
                          <a:effectLst/>
                          <a:latin typeface="+mn-lt"/>
                        </a:rPr>
                        <a:t>0.1428±0.0327</a:t>
                      </a:r>
                    </a:p>
                  </a:txBody>
                  <a:tcPr marL="9525" marR="9525" marT="9525" marB="0" anchor="ctr"/>
                </a:tc>
                <a:tc>
                  <a:txBody>
                    <a:bodyPr/>
                    <a:lstStyle/>
                    <a:p>
                      <a:pPr algn="l" rtl="0" fontAlgn="ctr"/>
                      <a:r>
                        <a:rPr lang="en-GB" sz="1400" b="0" i="0" u="none" strike="noStrike" dirty="0">
                          <a:solidFill>
                            <a:srgbClr val="333333"/>
                          </a:solidFill>
                          <a:effectLst/>
                          <a:latin typeface="+mn-lt"/>
                        </a:rPr>
                        <a:t>0.1215±0.0044</a:t>
                      </a:r>
                    </a:p>
                  </a:txBody>
                  <a:tcPr marL="9525" marR="9525" marT="9525" marB="0" anchor="ctr"/>
                </a:tc>
                <a:extLst>
                  <a:ext uri="{0D108BD9-81ED-4DB2-BD59-A6C34878D82A}">
                    <a16:rowId xmlns:a16="http://schemas.microsoft.com/office/drawing/2014/main" val="953930416"/>
                  </a:ext>
                </a:extLst>
              </a:tr>
              <a:tr h="435600">
                <a:tc>
                  <a:txBody>
                    <a:bodyPr/>
                    <a:lstStyle/>
                    <a:p>
                      <a:pPr algn="l" rtl="0" fontAlgn="ctr"/>
                      <a:r>
                        <a:rPr lang="en-GB" sz="1400" b="0" i="0" u="none" strike="noStrike" dirty="0">
                          <a:solidFill>
                            <a:srgbClr val="333333"/>
                          </a:solidFill>
                          <a:effectLst/>
                          <a:latin typeface="+mn-lt"/>
                        </a:rPr>
                        <a:t>quantile_transf|KNN_imp|smote|no_normalizer|no_feature_selector|</a:t>
                      </a:r>
                      <a:r>
                        <a:rPr lang="en-GB" sz="1400" b="1" i="0" u="none" strike="noStrike" dirty="0">
                          <a:solidFill>
                            <a:srgbClr val="333333"/>
                          </a:solidFill>
                          <a:effectLst/>
                          <a:latin typeface="+mn-lt"/>
                        </a:rPr>
                        <a:t>GBM</a:t>
                      </a:r>
                    </a:p>
                  </a:txBody>
                  <a:tcPr marL="9525" marR="9525" marT="9525" marB="0" anchor="ctr"/>
                </a:tc>
                <a:tc>
                  <a:txBody>
                    <a:bodyPr/>
                    <a:lstStyle/>
                    <a:p>
                      <a:pPr algn="l" rtl="0" fontAlgn="ctr"/>
                      <a:r>
                        <a:rPr lang="en-GB" sz="1400" b="0" i="0" u="none" strike="noStrike">
                          <a:solidFill>
                            <a:srgbClr val="333333"/>
                          </a:solidFill>
                          <a:effectLst/>
                          <a:latin typeface="+mn-lt"/>
                        </a:rPr>
                        <a:t>0.2901±0.0258</a:t>
                      </a:r>
                    </a:p>
                  </a:txBody>
                  <a:tcPr marL="9525" marR="9525" marT="9525" marB="0" anchor="ctr"/>
                </a:tc>
                <a:tc>
                  <a:txBody>
                    <a:bodyPr/>
                    <a:lstStyle/>
                    <a:p>
                      <a:pPr algn="l" rtl="0" fontAlgn="ctr"/>
                      <a:r>
                        <a:rPr lang="en-GB" sz="1400" b="0" i="0" u="none" strike="noStrike" dirty="0">
                          <a:solidFill>
                            <a:srgbClr val="333333"/>
                          </a:solidFill>
                          <a:effectLst/>
                          <a:latin typeface="+mn-lt"/>
                        </a:rPr>
                        <a:t>0.1811±0.0388</a:t>
                      </a:r>
                    </a:p>
                  </a:txBody>
                  <a:tcPr marL="9525" marR="9525" marT="9525" marB="0" anchor="ctr"/>
                </a:tc>
                <a:tc>
                  <a:txBody>
                    <a:bodyPr/>
                    <a:lstStyle/>
                    <a:p>
                      <a:pPr algn="l" rtl="0" fontAlgn="ctr"/>
                      <a:r>
                        <a:rPr lang="en-GB" sz="1400" b="0" i="0" u="none" strike="noStrike" dirty="0">
                          <a:solidFill>
                            <a:srgbClr val="333333"/>
                          </a:solidFill>
                          <a:effectLst/>
                          <a:latin typeface="+mn-lt"/>
                        </a:rPr>
                        <a:t>0.1432±0.0798</a:t>
                      </a:r>
                    </a:p>
                  </a:txBody>
                  <a:tcPr marL="9525" marR="9525" marT="9525" marB="0" anchor="ctr"/>
                </a:tc>
                <a:extLst>
                  <a:ext uri="{0D108BD9-81ED-4DB2-BD59-A6C34878D82A}">
                    <a16:rowId xmlns:a16="http://schemas.microsoft.com/office/drawing/2014/main" val="1109703268"/>
                  </a:ext>
                </a:extLst>
              </a:tr>
              <a:tr h="435600">
                <a:tc>
                  <a:txBody>
                    <a:bodyPr/>
                    <a:lstStyle/>
                    <a:p>
                      <a:pPr algn="l" rtl="0" fontAlgn="ctr"/>
                      <a:r>
                        <a:rPr lang="en-GB" sz="1400" b="0" i="0" u="none" strike="noStrike" dirty="0">
                          <a:solidFill>
                            <a:srgbClr val="333333"/>
                          </a:solidFill>
                          <a:effectLst/>
                          <a:latin typeface="+mn-lt"/>
                        </a:rPr>
                        <a:t>quantile_transf|KNN_imp|smote|no_normalizer|no_feature_selector|</a:t>
                      </a:r>
                      <a:r>
                        <a:rPr lang="en-GB" sz="1400" b="1" i="0" u="none" strike="noStrike" dirty="0">
                          <a:solidFill>
                            <a:srgbClr val="333333"/>
                          </a:solidFill>
                          <a:effectLst/>
                          <a:latin typeface="+mn-lt"/>
                        </a:rPr>
                        <a:t>ERT</a:t>
                      </a:r>
                    </a:p>
                  </a:txBody>
                  <a:tcPr marL="9525" marR="9525" marT="9525" marB="0" anchor="ctr"/>
                </a:tc>
                <a:tc>
                  <a:txBody>
                    <a:bodyPr/>
                    <a:lstStyle/>
                    <a:p>
                      <a:pPr algn="l" fontAlgn="ctr"/>
                      <a:r>
                        <a:rPr lang="en-GB" sz="1400" b="0" i="0" u="none" strike="noStrike" dirty="0">
                          <a:solidFill>
                            <a:srgbClr val="000000"/>
                          </a:solidFill>
                          <a:effectLst/>
                          <a:latin typeface="+mn-lt"/>
                        </a:rPr>
                        <a:t>0.2759±0.0196</a:t>
                      </a:r>
                    </a:p>
                  </a:txBody>
                  <a:tcPr marL="9525" marR="9525" marT="9525" marB="0" anchor="ctr"/>
                </a:tc>
                <a:tc>
                  <a:txBody>
                    <a:bodyPr/>
                    <a:lstStyle/>
                    <a:p>
                      <a:pPr algn="l" fontAlgn="ctr"/>
                      <a:r>
                        <a:rPr lang="en-GB" sz="1400" b="0" i="0" u="none" strike="noStrike">
                          <a:solidFill>
                            <a:srgbClr val="000000"/>
                          </a:solidFill>
                          <a:effectLst/>
                          <a:latin typeface="+mn-lt"/>
                        </a:rPr>
                        <a:t>0.1614±0.0443</a:t>
                      </a:r>
                    </a:p>
                  </a:txBody>
                  <a:tcPr marL="9525" marR="9525" marT="9525" marB="0" anchor="ctr"/>
                </a:tc>
                <a:tc>
                  <a:txBody>
                    <a:bodyPr/>
                    <a:lstStyle/>
                    <a:p>
                      <a:pPr algn="l" fontAlgn="ctr"/>
                      <a:r>
                        <a:rPr lang="en-GB" sz="1400" b="0" i="0" u="none" strike="noStrike" dirty="0">
                          <a:solidFill>
                            <a:srgbClr val="000000"/>
                          </a:solidFill>
                          <a:effectLst/>
                          <a:latin typeface="+mn-lt"/>
                        </a:rPr>
                        <a:t>0.1142±0.0353</a:t>
                      </a:r>
                    </a:p>
                  </a:txBody>
                  <a:tcPr marL="9525" marR="9525" marT="9525" marB="0" anchor="ctr"/>
                </a:tc>
                <a:extLst>
                  <a:ext uri="{0D108BD9-81ED-4DB2-BD59-A6C34878D82A}">
                    <a16:rowId xmlns:a16="http://schemas.microsoft.com/office/drawing/2014/main" val="176995312"/>
                  </a:ext>
                </a:extLst>
              </a:tr>
              <a:tr h="435600">
                <a:tc>
                  <a:txBody>
                    <a:bodyPr/>
                    <a:lstStyle/>
                    <a:p>
                      <a:pPr algn="l" rtl="0" fontAlgn="ctr"/>
                      <a:r>
                        <a:rPr lang="en-GB" sz="1400" b="0" i="0" u="none" strike="noStrike" dirty="0">
                          <a:solidFill>
                            <a:srgbClr val="333333"/>
                          </a:solidFill>
                          <a:effectLst/>
                          <a:latin typeface="+mn-lt"/>
                        </a:rPr>
                        <a:t>quantile_trans|KNN_imp|smote|l2_normalizer|PCA|</a:t>
                      </a:r>
                      <a:r>
                        <a:rPr lang="en-GB" sz="1400" b="1" i="0" u="none" strike="noStrike" dirty="0">
                          <a:solidFill>
                            <a:srgbClr val="333333"/>
                          </a:solidFill>
                          <a:effectLst/>
                          <a:latin typeface="+mn-lt"/>
                        </a:rPr>
                        <a:t>L1-LR</a:t>
                      </a:r>
                    </a:p>
                  </a:txBody>
                  <a:tcPr marL="9525" marR="9525" marT="9525" marB="0" anchor="ctr"/>
                </a:tc>
                <a:tc>
                  <a:txBody>
                    <a:bodyPr/>
                    <a:lstStyle/>
                    <a:p>
                      <a:pPr algn="l" fontAlgn="ctr"/>
                      <a:r>
                        <a:rPr lang="en-GB" sz="1400" b="0" i="0" u="none" strike="noStrike" dirty="0">
                          <a:solidFill>
                            <a:srgbClr val="000000"/>
                          </a:solidFill>
                          <a:effectLst/>
                          <a:latin typeface="+mn-lt"/>
                        </a:rPr>
                        <a:t>0.2453±0.0126</a:t>
                      </a:r>
                    </a:p>
                  </a:txBody>
                  <a:tcPr marL="9525" marR="9525" marT="9525" marB="0" anchor="ctr"/>
                </a:tc>
                <a:tc>
                  <a:txBody>
                    <a:bodyPr/>
                    <a:lstStyle/>
                    <a:p>
                      <a:pPr algn="l" fontAlgn="ctr"/>
                      <a:r>
                        <a:rPr lang="en-GB" sz="1400" b="0" i="0" u="none" strike="noStrike" dirty="0">
                          <a:solidFill>
                            <a:srgbClr val="000000"/>
                          </a:solidFill>
                          <a:effectLst/>
                          <a:latin typeface="+mn-lt"/>
                        </a:rPr>
                        <a:t>0.1562±0.0648</a:t>
                      </a:r>
                    </a:p>
                  </a:txBody>
                  <a:tcPr marL="9525" marR="9525" marT="9525" marB="0" anchor="ctr"/>
                </a:tc>
                <a:tc>
                  <a:txBody>
                    <a:bodyPr/>
                    <a:lstStyle/>
                    <a:p>
                      <a:pPr algn="l" fontAlgn="ctr"/>
                      <a:r>
                        <a:rPr lang="en-GB" sz="1400" b="0" i="0" u="none" strike="noStrike" dirty="0">
                          <a:solidFill>
                            <a:srgbClr val="000000"/>
                          </a:solidFill>
                          <a:effectLst/>
                          <a:latin typeface="+mn-lt"/>
                        </a:rPr>
                        <a:t>0.1124±0.0587</a:t>
                      </a:r>
                    </a:p>
                  </a:txBody>
                  <a:tcPr marL="9525" marR="9525" marT="9525" marB="0" anchor="ctr"/>
                </a:tc>
                <a:extLst>
                  <a:ext uri="{0D108BD9-81ED-4DB2-BD59-A6C34878D82A}">
                    <a16:rowId xmlns:a16="http://schemas.microsoft.com/office/drawing/2014/main" val="407401634"/>
                  </a:ext>
                </a:extLst>
              </a:tr>
              <a:tr h="4356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GB" sz="1400" b="0" i="0" u="none" strike="noStrike" dirty="0">
                          <a:solidFill>
                            <a:srgbClr val="333333"/>
                          </a:solidFill>
                          <a:effectLst/>
                          <a:latin typeface="+mn-lt"/>
                        </a:rPr>
                        <a:t>quantile_trans|KNN_imp|smote|l2_normalizer|no_feature_selector|</a:t>
                      </a:r>
                      <a:r>
                        <a:rPr lang="en-GB" sz="1400" b="1" i="0" u="none" strike="noStrike" dirty="0">
                          <a:solidFill>
                            <a:srgbClr val="333333"/>
                          </a:solidFill>
                          <a:effectLst/>
                          <a:latin typeface="+mn-lt"/>
                        </a:rPr>
                        <a:t>L2-LR</a:t>
                      </a:r>
                    </a:p>
                  </a:txBody>
                  <a:tcPr marL="9525" marR="9525" marT="9525" marB="0" anchor="ctr"/>
                </a:tc>
                <a:tc>
                  <a:txBody>
                    <a:bodyPr/>
                    <a:lstStyle/>
                    <a:p>
                      <a:pPr algn="l" fontAlgn="ctr"/>
                      <a:r>
                        <a:rPr lang="en-GB" sz="1400" b="0" i="0" u="none" strike="noStrike" dirty="0">
                          <a:solidFill>
                            <a:srgbClr val="000000"/>
                          </a:solidFill>
                          <a:effectLst/>
                          <a:latin typeface="+mn-lt"/>
                        </a:rPr>
                        <a:t>0.2135±0.0055</a:t>
                      </a:r>
                    </a:p>
                  </a:txBody>
                  <a:tcPr marL="9525" marR="9525" marT="9525" marB="0" anchor="ctr"/>
                </a:tc>
                <a:tc>
                  <a:txBody>
                    <a:bodyPr/>
                    <a:lstStyle/>
                    <a:p>
                      <a:pPr algn="l" fontAlgn="ctr"/>
                      <a:r>
                        <a:rPr lang="en-GB" sz="1400" b="0" i="0" u="none" strike="noStrike" dirty="0">
                          <a:solidFill>
                            <a:srgbClr val="000000"/>
                          </a:solidFill>
                          <a:effectLst/>
                          <a:latin typeface="+mn-lt"/>
                        </a:rPr>
                        <a:t>0.1719±0.036</a:t>
                      </a:r>
                    </a:p>
                  </a:txBody>
                  <a:tcPr marL="9525" marR="9525" marT="9525" marB="0" anchor="ctr"/>
                </a:tc>
                <a:tc>
                  <a:txBody>
                    <a:bodyPr/>
                    <a:lstStyle/>
                    <a:p>
                      <a:pPr algn="l" fontAlgn="ctr"/>
                      <a:r>
                        <a:rPr lang="en-GB" sz="1400" b="0" i="0" u="none" strike="noStrike" dirty="0">
                          <a:solidFill>
                            <a:srgbClr val="000000"/>
                          </a:solidFill>
                          <a:effectLst/>
                          <a:latin typeface="+mn-lt"/>
                        </a:rPr>
                        <a:t>0.1428±0.0261</a:t>
                      </a:r>
                    </a:p>
                  </a:txBody>
                  <a:tcPr marL="9525" marR="9525" marT="9525" marB="0" anchor="ctr"/>
                </a:tc>
                <a:extLst>
                  <a:ext uri="{0D108BD9-81ED-4DB2-BD59-A6C34878D82A}">
                    <a16:rowId xmlns:a16="http://schemas.microsoft.com/office/drawing/2014/main" val="3467213911"/>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3586</Words>
  <Application>Microsoft Office PowerPoint</Application>
  <PresentationFormat>Bildschirmpräsentation (4:3)</PresentationFormat>
  <Paragraphs>331</Paragraphs>
  <Slides>15</Slides>
  <Notes>15</Notes>
  <HiddenSlides>1</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2" baseType="lpstr">
      <vt:lpstr>Arial</vt:lpstr>
      <vt:lpstr>Calibri</vt:lpstr>
      <vt:lpstr>Cambria Math</vt:lpstr>
      <vt:lpstr>Helvetica</vt:lpstr>
      <vt:lpstr>Symbol</vt:lpstr>
      <vt:lpstr>HelmholtzZentrum münchen</vt:lpstr>
      <vt:lpstr>think-cell Folie</vt:lpstr>
      <vt:lpstr>Prediction of Outcome for Angioplasty Surgery Patients</vt:lpstr>
      <vt:lpstr>Background - Motivation</vt:lpstr>
      <vt:lpstr>Data and Cohort</vt:lpstr>
      <vt:lpstr>Feature Characteristics</vt:lpstr>
      <vt:lpstr>Algorithm‘s Architecture</vt:lpstr>
      <vt:lpstr>Algorithm‘s Architecture</vt:lpstr>
      <vt:lpstr>TLF Pipeline Architecture</vt:lpstr>
      <vt:lpstr>TLF Pipeline - Results</vt:lpstr>
      <vt:lpstr>Results (1st round of selection with f1 score)</vt:lpstr>
      <vt:lpstr>Algorithm‘s Architecture</vt:lpstr>
      <vt:lpstr>Conf Pipeline - Results</vt:lpstr>
      <vt:lpstr>Post-Analysis of Algorithm</vt:lpstr>
      <vt:lpstr>Post-Analysis of Algorithm – TLF Risk Score</vt:lpstr>
      <vt:lpstr>Findings</vt:lpstr>
      <vt:lpstr>Contributions</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456</cp:revision>
  <cp:lastPrinted>2014-05-27T07:39:32Z</cp:lastPrinted>
  <dcterms:created xsi:type="dcterms:W3CDTF">2014-02-03T09:04:14Z</dcterms:created>
  <dcterms:modified xsi:type="dcterms:W3CDTF">2020-10-23T13:07:19Z</dcterms:modified>
</cp:coreProperties>
</file>