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94660"/>
  </p:normalViewPr>
  <p:slideViewPr>
    <p:cSldViewPr snapToGrid="0">
      <p:cViewPr varScale="1">
        <p:scale>
          <a:sx n="70" d="100"/>
          <a:sy n="70"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C3FCBEF-8E99-46A1-8D33-3BDA7AEB252A}" type="datetimeFigureOut">
              <a:rPr lang="en-US" smtClean="0"/>
              <a:t>2/23/2025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73346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29625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06897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58871C1-9004-451A-98E1-73453CFAD2E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8138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77842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FCBEF-8E99-46A1-8D33-3BDA7AEB252A}"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50069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3FCBEF-8E99-46A1-8D33-3BDA7AEB252A}"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922416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FCBEF-8E99-46A1-8D33-3BDA7AEB252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371391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3FCBEF-8E99-46A1-8D33-3BDA7AEB252A}" type="datetimeFigureOut">
              <a:rPr lang="en-US" smtClean="0"/>
              <a:t>2/23/2025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32157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FCBEF-8E99-46A1-8D33-3BDA7AEB252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84433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C3FCBEF-8E99-46A1-8D33-3BDA7AEB252A}" type="datetimeFigureOut">
              <a:rPr lang="en-US" smtClean="0"/>
              <a:t>2/23/2025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402269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54391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FCBEF-8E99-46A1-8D33-3BDA7AEB252A}"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85561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FCBEF-8E99-46A1-8D33-3BDA7AEB252A}"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71002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FCBEF-8E99-46A1-8D33-3BDA7AEB252A}"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48435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277581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FCBEF-8E99-46A1-8D33-3BDA7AEB252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871C1-9004-451A-98E1-73453CFAD2EF}" type="slidenum">
              <a:rPr lang="en-US" smtClean="0"/>
              <a:t>‹#›</a:t>
            </a:fld>
            <a:endParaRPr lang="en-US"/>
          </a:p>
        </p:txBody>
      </p:sp>
    </p:spTree>
    <p:extLst>
      <p:ext uri="{BB962C8B-B14F-4D97-AF65-F5344CB8AC3E}">
        <p14:creationId xmlns:p14="http://schemas.microsoft.com/office/powerpoint/2010/main" val="17685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3FCBEF-8E99-46A1-8D33-3BDA7AEB252A}" type="datetimeFigureOut">
              <a:rPr lang="en-US" smtClean="0"/>
              <a:t>2/23/2025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8871C1-9004-451A-98E1-73453CFAD2EF}" type="slidenum">
              <a:rPr lang="en-US" smtClean="0"/>
              <a:t>‹#›</a:t>
            </a:fld>
            <a:endParaRPr lang="en-US"/>
          </a:p>
        </p:txBody>
      </p:sp>
    </p:spTree>
    <p:extLst>
      <p:ext uri="{BB962C8B-B14F-4D97-AF65-F5344CB8AC3E}">
        <p14:creationId xmlns:p14="http://schemas.microsoft.com/office/powerpoint/2010/main" val="37886204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tutorialspoint.com/sdlc/sdlc_iterative_model.htm"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732C7E-9D2E-F93D-4073-D41B4AC07364}"/>
              </a:ext>
            </a:extLst>
          </p:cNvPr>
          <p:cNvSpPr>
            <a:spLocks noGrp="1"/>
          </p:cNvSpPr>
          <p:nvPr>
            <p:ph type="ctrTitle"/>
          </p:nvPr>
        </p:nvSpPr>
        <p:spPr>
          <a:xfrm>
            <a:off x="679269" y="1828800"/>
            <a:ext cx="8355549" cy="1818564"/>
          </a:xfrm>
        </p:spPr>
        <p:txBody>
          <a:bodyPr>
            <a:noAutofit/>
          </a:bodyPr>
          <a:lstStyle/>
          <a:p>
            <a:r>
              <a:rPr lang="en-US" sz="4400" b="1" i="0" dirty="0">
                <a:effectLst/>
                <a:latin typeface="Lato" panose="020F0502020204030203" pitchFamily="34" charset="0"/>
              </a:rPr>
              <a:t>7-1 Final Project: Agile Presentation</a:t>
            </a:r>
            <a:endParaRPr lang="en-US" sz="4400" b="1" dirty="0"/>
          </a:p>
        </p:txBody>
      </p:sp>
      <p:sp>
        <p:nvSpPr>
          <p:cNvPr id="5" name="Subtitle 2">
            <a:extLst>
              <a:ext uri="{FF2B5EF4-FFF2-40B4-BE49-F238E27FC236}">
                <a16:creationId xmlns:a16="http://schemas.microsoft.com/office/drawing/2014/main" id="{0C8E3CB5-3320-ACAB-6120-8F48425DA046}"/>
              </a:ext>
            </a:extLst>
          </p:cNvPr>
          <p:cNvSpPr>
            <a:spLocks noGrp="1"/>
          </p:cNvSpPr>
          <p:nvPr>
            <p:ph type="subTitle" idx="1"/>
          </p:nvPr>
        </p:nvSpPr>
        <p:spPr>
          <a:xfrm>
            <a:off x="679269" y="3647364"/>
            <a:ext cx="9500507" cy="806675"/>
          </a:xfrm>
        </p:spPr>
        <p:txBody>
          <a:bodyPr>
            <a:normAutofit/>
          </a:bodyPr>
          <a:lstStyle/>
          <a:p>
            <a:r>
              <a:rPr lang="en-US" dirty="0">
                <a:solidFill>
                  <a:schemeClr val="tx1"/>
                </a:solidFill>
              </a:rPr>
              <a:t>Sabrina Ozburn</a:t>
            </a:r>
          </a:p>
        </p:txBody>
      </p:sp>
    </p:spTree>
    <p:extLst>
      <p:ext uri="{BB962C8B-B14F-4D97-AF65-F5344CB8AC3E}">
        <p14:creationId xmlns:p14="http://schemas.microsoft.com/office/powerpoint/2010/main" val="374031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7920-403F-526B-9B7F-40391BCE0D63}"/>
              </a:ext>
            </a:extLst>
          </p:cNvPr>
          <p:cNvSpPr>
            <a:spLocks noGrp="1"/>
          </p:cNvSpPr>
          <p:nvPr>
            <p:ph type="ctrTitle"/>
          </p:nvPr>
        </p:nvSpPr>
        <p:spPr>
          <a:xfrm>
            <a:off x="525439" y="2076360"/>
            <a:ext cx="9448800" cy="1825096"/>
          </a:xfrm>
        </p:spPr>
        <p:txBody>
          <a:bodyPr/>
          <a:lstStyle/>
          <a:p>
            <a:r>
              <a:rPr lang="en-US" sz="6000" b="1" dirty="0"/>
              <a:t>Factors to Consider Waterfall or Agile </a:t>
            </a:r>
            <a:endParaRPr lang="en-US" b="1" dirty="0"/>
          </a:p>
        </p:txBody>
      </p:sp>
    </p:spTree>
    <p:extLst>
      <p:ext uri="{BB962C8B-B14F-4D97-AF65-F5344CB8AC3E}">
        <p14:creationId xmlns:p14="http://schemas.microsoft.com/office/powerpoint/2010/main" val="271409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4CC8B-C006-4E54-F546-25BF0694E6FC}"/>
              </a:ext>
            </a:extLst>
          </p:cNvPr>
          <p:cNvSpPr txBox="1"/>
          <p:nvPr/>
        </p:nvSpPr>
        <p:spPr>
          <a:xfrm>
            <a:off x="4749421" y="190226"/>
            <a:ext cx="8389620" cy="1569660"/>
          </a:xfrm>
          <a:prstGeom prst="rect">
            <a:avLst/>
          </a:prstGeom>
          <a:noFill/>
        </p:spPr>
        <p:txBody>
          <a:bodyPr wrap="square">
            <a:spAutoFit/>
          </a:bodyPr>
          <a:lstStyle/>
          <a:p>
            <a:pPr algn="ctr"/>
            <a:r>
              <a:rPr lang="en-US" sz="4800" b="1" dirty="0"/>
              <a:t>Factors to Consider Waterfall or Agile </a:t>
            </a:r>
          </a:p>
        </p:txBody>
      </p:sp>
      <p:sp>
        <p:nvSpPr>
          <p:cNvPr id="4" name="Text Placeholder 2">
            <a:extLst>
              <a:ext uri="{FF2B5EF4-FFF2-40B4-BE49-F238E27FC236}">
                <a16:creationId xmlns:a16="http://schemas.microsoft.com/office/drawing/2014/main" id="{6CBD5AB8-065E-FC64-EBD2-617C3536E798}"/>
              </a:ext>
            </a:extLst>
          </p:cNvPr>
          <p:cNvSpPr txBox="1">
            <a:spLocks/>
          </p:cNvSpPr>
          <p:nvPr/>
        </p:nvSpPr>
        <p:spPr>
          <a:xfrm>
            <a:off x="664100" y="1690972"/>
            <a:ext cx="4663440" cy="748918"/>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solidFill>
              </a:rPr>
              <a:t>Strengths and Weaknesses of the Waterfall &amp; Agile Approach </a:t>
            </a:r>
          </a:p>
        </p:txBody>
      </p:sp>
      <p:sp>
        <p:nvSpPr>
          <p:cNvPr id="5" name="Text Placeholder 5">
            <a:extLst>
              <a:ext uri="{FF2B5EF4-FFF2-40B4-BE49-F238E27FC236}">
                <a16:creationId xmlns:a16="http://schemas.microsoft.com/office/drawing/2014/main" id="{0D5C71B0-7458-418E-6EEA-92767B0CBA30}"/>
              </a:ext>
            </a:extLst>
          </p:cNvPr>
          <p:cNvSpPr txBox="1">
            <a:spLocks/>
          </p:cNvSpPr>
          <p:nvPr/>
        </p:nvSpPr>
        <p:spPr>
          <a:xfrm>
            <a:off x="6096000" y="1760307"/>
            <a:ext cx="4663440" cy="748918"/>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solidFill>
              </a:rPr>
              <a:t>Factors to Consider When choosing the right Approach</a:t>
            </a:r>
          </a:p>
        </p:txBody>
      </p:sp>
      <p:sp>
        <p:nvSpPr>
          <p:cNvPr id="6" name="Content Placeholder 3">
            <a:extLst>
              <a:ext uri="{FF2B5EF4-FFF2-40B4-BE49-F238E27FC236}">
                <a16:creationId xmlns:a16="http://schemas.microsoft.com/office/drawing/2014/main" id="{6D8D4DD3-F737-030E-1F7E-BAC911DC78BC}"/>
              </a:ext>
            </a:extLst>
          </p:cNvPr>
          <p:cNvSpPr txBox="1">
            <a:spLocks/>
          </p:cNvSpPr>
          <p:nvPr/>
        </p:nvSpPr>
        <p:spPr>
          <a:xfrm>
            <a:off x="657413" y="2600075"/>
            <a:ext cx="5077180" cy="392277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None/>
            </a:pPr>
            <a:r>
              <a:rPr lang="en-US" sz="1200" b="1" dirty="0"/>
              <a:t>Strengths of the Agile Approach</a:t>
            </a:r>
            <a:endParaRPr lang="en-US" sz="1200" dirty="0"/>
          </a:p>
          <a:p>
            <a:pPr marL="0" indent="0">
              <a:spcBef>
                <a:spcPts val="0"/>
              </a:spcBef>
              <a:buNone/>
            </a:pPr>
            <a:r>
              <a:rPr lang="en-US" sz="1200" dirty="0"/>
              <a:t>- Being adaptable to changing market trends and requirements</a:t>
            </a:r>
          </a:p>
          <a:p>
            <a:pPr marL="0" indent="0">
              <a:spcBef>
                <a:spcPts val="0"/>
              </a:spcBef>
              <a:buNone/>
            </a:pPr>
            <a:r>
              <a:rPr lang="en-US" sz="1200" dirty="0"/>
              <a:t>- Prioritizing customer collaboration and feedback, ensuring a </a:t>
            </a:r>
          </a:p>
          <a:p>
            <a:pPr marL="0" indent="0">
              <a:spcBef>
                <a:spcPts val="0"/>
              </a:spcBef>
              <a:buNone/>
            </a:pPr>
            <a:r>
              <a:rPr lang="en-US" sz="1200" dirty="0"/>
              <a:t>   product that meets their needs</a:t>
            </a:r>
          </a:p>
          <a:p>
            <a:pPr marL="0" indent="0">
              <a:spcBef>
                <a:spcPts val="0"/>
              </a:spcBef>
              <a:buNone/>
            </a:pPr>
            <a:r>
              <a:rPr lang="en-US" sz="1200" dirty="0"/>
              <a:t>- Faster delivery of working software</a:t>
            </a:r>
          </a:p>
          <a:p>
            <a:pPr>
              <a:spcBef>
                <a:spcPts val="0"/>
              </a:spcBef>
            </a:pPr>
            <a:endParaRPr lang="en-US" sz="1200" dirty="0"/>
          </a:p>
          <a:p>
            <a:pPr marL="0" indent="0">
              <a:spcBef>
                <a:spcPts val="0"/>
              </a:spcBef>
              <a:buNone/>
            </a:pPr>
            <a:r>
              <a:rPr lang="en-US" sz="1200" b="1" dirty="0"/>
              <a:t>Weaknesses of the Agile Approach</a:t>
            </a:r>
            <a:endParaRPr lang="en-US" sz="1200" dirty="0"/>
          </a:p>
          <a:p>
            <a:pPr marL="0" indent="0">
              <a:spcBef>
                <a:spcPts val="0"/>
              </a:spcBef>
              <a:buNone/>
            </a:pPr>
            <a:r>
              <a:rPr lang="en-US" sz="1200" dirty="0"/>
              <a:t>- Requires experienced team members with an impeccable</a:t>
            </a:r>
          </a:p>
          <a:p>
            <a:pPr marL="0" indent="0">
              <a:spcBef>
                <a:spcPts val="0"/>
              </a:spcBef>
              <a:buNone/>
            </a:pPr>
            <a:r>
              <a:rPr lang="en-US" sz="1200" dirty="0"/>
              <a:t>   understanding of Agile principles</a:t>
            </a:r>
          </a:p>
          <a:p>
            <a:pPr marL="0" indent="0">
              <a:spcBef>
                <a:spcPts val="0"/>
              </a:spcBef>
              <a:buNone/>
            </a:pPr>
            <a:r>
              <a:rPr lang="en-US" sz="1200" dirty="0"/>
              <a:t>- Predicting project timelines and resource allocation can be</a:t>
            </a:r>
          </a:p>
          <a:p>
            <a:pPr marL="0" indent="0">
              <a:spcBef>
                <a:spcPts val="0"/>
              </a:spcBef>
              <a:buNone/>
            </a:pPr>
            <a:r>
              <a:rPr lang="en-US" sz="1200" dirty="0"/>
              <a:t>    more complicated, making managing large teams challenging</a:t>
            </a:r>
          </a:p>
          <a:p>
            <a:pPr>
              <a:spcBef>
                <a:spcPts val="0"/>
              </a:spcBef>
            </a:pPr>
            <a:endParaRPr lang="en-US" sz="1200" dirty="0"/>
          </a:p>
          <a:p>
            <a:pPr marL="0" indent="0">
              <a:spcBef>
                <a:spcPts val="0"/>
              </a:spcBef>
              <a:buNone/>
            </a:pPr>
            <a:r>
              <a:rPr lang="en-US" sz="1200" b="1" dirty="0"/>
              <a:t>Strengths of the Waterfall Approach</a:t>
            </a:r>
            <a:endParaRPr lang="en-US" sz="1200" dirty="0"/>
          </a:p>
          <a:p>
            <a:pPr marL="109538" indent="-109538">
              <a:spcBef>
                <a:spcPts val="0"/>
              </a:spcBef>
              <a:buNone/>
            </a:pPr>
            <a:r>
              <a:rPr lang="en-US" sz="1200" dirty="0"/>
              <a:t>- Easy to understand and follow, making it suitable for inexperienced   development teams</a:t>
            </a:r>
          </a:p>
          <a:p>
            <a:pPr marL="109538" indent="-109538">
              <a:spcBef>
                <a:spcPts val="0"/>
              </a:spcBef>
              <a:buNone/>
            </a:pPr>
            <a:r>
              <a:rPr lang="en-US" sz="1200" dirty="0"/>
              <a:t>- Progress can be easily measured as each stage is completed    sequentially</a:t>
            </a:r>
          </a:p>
          <a:p>
            <a:pPr>
              <a:spcBef>
                <a:spcPts val="0"/>
              </a:spcBef>
            </a:pPr>
            <a:endParaRPr lang="en-US" sz="1200" dirty="0"/>
          </a:p>
          <a:p>
            <a:pPr marL="0" indent="0">
              <a:spcBef>
                <a:spcPts val="0"/>
              </a:spcBef>
              <a:buNone/>
            </a:pPr>
            <a:r>
              <a:rPr lang="en-US" sz="1200" b="1" dirty="0"/>
              <a:t>Weaknesses of the Waterfall Approach</a:t>
            </a:r>
            <a:endParaRPr lang="en-US" sz="1200" dirty="0"/>
          </a:p>
          <a:p>
            <a:pPr marL="0" indent="0">
              <a:spcBef>
                <a:spcPts val="0"/>
              </a:spcBef>
              <a:buNone/>
            </a:pPr>
            <a:r>
              <a:rPr lang="en-US" sz="1200" dirty="0"/>
              <a:t>- Limited Flexibility</a:t>
            </a:r>
          </a:p>
          <a:p>
            <a:pPr marL="0" indent="0">
              <a:spcBef>
                <a:spcPts val="0"/>
              </a:spcBef>
              <a:buNone/>
            </a:pPr>
            <a:r>
              <a:rPr lang="en-US" sz="1200" dirty="0"/>
              <a:t>- Lack of collaboration</a:t>
            </a:r>
          </a:p>
          <a:p>
            <a:pPr marL="0" indent="0">
              <a:spcBef>
                <a:spcPts val="0"/>
              </a:spcBef>
              <a:buNone/>
            </a:pPr>
            <a:endParaRPr lang="en-US" sz="1200" dirty="0"/>
          </a:p>
          <a:p>
            <a:pPr marL="0" indent="0">
              <a:spcBef>
                <a:spcPts val="0"/>
              </a:spcBef>
              <a:buNone/>
            </a:pPr>
            <a:r>
              <a:rPr lang="en-US" sz="1200" dirty="0"/>
              <a:t>(Cobb, 2015, pp. 2-13)</a:t>
            </a:r>
          </a:p>
        </p:txBody>
      </p:sp>
      <p:sp>
        <p:nvSpPr>
          <p:cNvPr id="7" name="Content Placeholder 4">
            <a:extLst>
              <a:ext uri="{FF2B5EF4-FFF2-40B4-BE49-F238E27FC236}">
                <a16:creationId xmlns:a16="http://schemas.microsoft.com/office/drawing/2014/main" id="{23EB0F4C-BFF0-FE69-0E70-F0F477DE1529}"/>
              </a:ext>
            </a:extLst>
          </p:cNvPr>
          <p:cNvSpPr txBox="1">
            <a:spLocks/>
          </p:cNvSpPr>
          <p:nvPr/>
        </p:nvSpPr>
        <p:spPr>
          <a:xfrm>
            <a:off x="6096000" y="2744580"/>
            <a:ext cx="4663440" cy="3633765"/>
          </a:xfrm>
          <a:prstGeom prst="rect">
            <a:avLst/>
          </a:prstGeom>
        </p:spPr>
        <p:txBody>
          <a:bodyPr vert="horz" lIns="91440" tIns="45720" rIns="91440" bIns="45720" rtlCol="0" anchor="t">
            <a:noAutofit/>
          </a:bodyP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0650" indent="-120650" algn="l"/>
            <a:r>
              <a:rPr lang="en-US" sz="1400" b="1" dirty="0">
                <a:solidFill>
                  <a:schemeClr val="tx1"/>
                </a:solidFill>
              </a:rPr>
              <a:t>- Project Size and Complexity: </a:t>
            </a:r>
            <a:r>
              <a:rPr lang="en-US" sz="1400" dirty="0">
                <a:solidFill>
                  <a:schemeClr val="tx1"/>
                </a:solidFill>
              </a:rPr>
              <a:t>Agile methodology is ideal for large or intricate projects because it's designed to handle changes efficiently. Conversely, the Waterfall Approach's predictable structure makes it more suitable for smaller projects with straightforward requirements.</a:t>
            </a:r>
          </a:p>
          <a:p>
            <a:pPr marL="120650" indent="-120650" algn="l"/>
            <a:endParaRPr lang="en-US" sz="1400" dirty="0">
              <a:solidFill>
                <a:schemeClr val="tx1"/>
              </a:solidFill>
            </a:endParaRPr>
          </a:p>
          <a:p>
            <a:pPr marL="120650" indent="-120650" algn="l"/>
            <a:r>
              <a:rPr lang="en-US" sz="1400" b="1" dirty="0">
                <a:solidFill>
                  <a:schemeClr val="tx1"/>
                </a:solidFill>
              </a:rPr>
              <a:t>- Team Experience:  </a:t>
            </a:r>
            <a:r>
              <a:rPr lang="en-US" sz="1400" dirty="0">
                <a:solidFill>
                  <a:schemeClr val="tx1"/>
                </a:solidFill>
              </a:rPr>
              <a:t>If your team lacks familiarity with Agile methodologies, it is highly recommended that a Waterfall approach be utilized to guarantee a clear understanding and execution of the project.</a:t>
            </a:r>
          </a:p>
          <a:p>
            <a:pPr marL="120650" indent="-120650" algn="l"/>
            <a:endParaRPr lang="en-US" sz="1400" dirty="0">
              <a:solidFill>
                <a:schemeClr val="tx1"/>
              </a:solidFill>
            </a:endParaRPr>
          </a:p>
          <a:p>
            <a:pPr marL="120650" indent="-120650" algn="l"/>
            <a:r>
              <a:rPr lang="en-US" sz="1400" b="1" dirty="0">
                <a:solidFill>
                  <a:schemeClr val="tx1"/>
                </a:solidFill>
              </a:rPr>
              <a:t>- Client Collaboration: </a:t>
            </a:r>
            <a:r>
              <a:rPr lang="en-US" sz="1400" dirty="0">
                <a:solidFill>
                  <a:schemeClr val="tx1"/>
                </a:solidFill>
              </a:rPr>
              <a:t>Agile requires a higher level of customer collaboration and input throughout the project, as it relies on regular feedback. </a:t>
            </a:r>
          </a:p>
        </p:txBody>
      </p:sp>
    </p:spTree>
    <p:extLst>
      <p:ext uri="{BB962C8B-B14F-4D97-AF65-F5344CB8AC3E}">
        <p14:creationId xmlns:p14="http://schemas.microsoft.com/office/powerpoint/2010/main" val="47456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B08F8-F2DD-2BC5-20AD-B59541CF4518}"/>
              </a:ext>
            </a:extLst>
          </p:cNvPr>
          <p:cNvSpPr txBox="1"/>
          <p:nvPr/>
        </p:nvSpPr>
        <p:spPr>
          <a:xfrm>
            <a:off x="670565" y="1569072"/>
            <a:ext cx="6093724" cy="707886"/>
          </a:xfrm>
          <a:prstGeom prst="rect">
            <a:avLst/>
          </a:prstGeom>
          <a:noFill/>
        </p:spPr>
        <p:txBody>
          <a:bodyPr wrap="square">
            <a:spAutoFit/>
          </a:bodyPr>
          <a:lstStyle/>
          <a:p>
            <a:r>
              <a:rPr lang="en-US" sz="4000" b="1" dirty="0"/>
              <a:t>Summary</a:t>
            </a:r>
          </a:p>
        </p:txBody>
      </p:sp>
      <p:sp>
        <p:nvSpPr>
          <p:cNvPr id="6" name="Content Placeholder 2">
            <a:extLst>
              <a:ext uri="{FF2B5EF4-FFF2-40B4-BE49-F238E27FC236}">
                <a16:creationId xmlns:a16="http://schemas.microsoft.com/office/drawing/2014/main" id="{BC102D93-A427-8A9B-CA04-42121F305075}"/>
              </a:ext>
            </a:extLst>
          </p:cNvPr>
          <p:cNvSpPr>
            <a:spLocks noGrp="1"/>
          </p:cNvSpPr>
          <p:nvPr>
            <p:ph type="body" idx="1"/>
          </p:nvPr>
        </p:nvSpPr>
        <p:spPr>
          <a:xfrm>
            <a:off x="670565" y="2529575"/>
            <a:ext cx="8534400" cy="1498600"/>
          </a:xfrm>
        </p:spPr>
        <p:txBody>
          <a:bodyPr vert="horz" lIns="91440" tIns="45720" rIns="91440" bIns="45720" rtlCol="0" anchor="t">
            <a:normAutofit fontScale="70000" lnSpcReduction="20000"/>
          </a:bodyPr>
          <a:lstStyle/>
          <a:p>
            <a:pPr algn="just">
              <a:lnSpc>
                <a:spcPct val="120000"/>
              </a:lnSpc>
            </a:pPr>
            <a:r>
              <a:rPr lang="en-US" dirty="0">
                <a:solidFill>
                  <a:schemeClr val="tx1"/>
                </a:solidFill>
              </a:rPr>
              <a:t>In conclusion, it’s important to recognize that both Waterfall and Agile Scrum methodologies offer unique benefits and drawbacks. The choice of which approach to use largely </a:t>
            </a:r>
            <a:r>
              <a:rPr lang="en-US" sz="2300" dirty="0">
                <a:solidFill>
                  <a:schemeClr val="tx1"/>
                </a:solidFill>
              </a:rPr>
              <a:t>depends</a:t>
            </a:r>
            <a:r>
              <a:rPr lang="en-US" dirty="0">
                <a:solidFill>
                  <a:schemeClr val="tx1"/>
                </a:solidFill>
              </a:rPr>
              <a:t> on factors such as the project's needs, the team's structure, and the timeline. A thorough understanding of the key elements and differences between both methods is essential for making a well-informed and thoughtful decision.</a:t>
            </a:r>
          </a:p>
        </p:txBody>
      </p:sp>
    </p:spTree>
    <p:extLst>
      <p:ext uri="{BB962C8B-B14F-4D97-AF65-F5344CB8AC3E}">
        <p14:creationId xmlns:p14="http://schemas.microsoft.com/office/powerpoint/2010/main" val="375004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BA71D2-EE1C-B086-E909-3D1BC26519CC}"/>
              </a:ext>
            </a:extLst>
          </p:cNvPr>
          <p:cNvSpPr>
            <a:spLocks noGrp="1"/>
          </p:cNvSpPr>
          <p:nvPr>
            <p:ph type="title"/>
          </p:nvPr>
        </p:nvSpPr>
        <p:spPr>
          <a:xfrm>
            <a:off x="3052737" y="950327"/>
            <a:ext cx="6086524" cy="793475"/>
          </a:xfrm>
        </p:spPr>
        <p:txBody>
          <a:bodyPr>
            <a:normAutofit/>
          </a:bodyPr>
          <a:lstStyle/>
          <a:p>
            <a:pPr algn="ctr"/>
            <a:r>
              <a:rPr lang="en-US" sz="4800" b="1" dirty="0"/>
              <a:t>References</a:t>
            </a:r>
          </a:p>
        </p:txBody>
      </p:sp>
      <p:sp>
        <p:nvSpPr>
          <p:cNvPr id="5" name="Content Placeholder 7">
            <a:extLst>
              <a:ext uri="{FF2B5EF4-FFF2-40B4-BE49-F238E27FC236}">
                <a16:creationId xmlns:a16="http://schemas.microsoft.com/office/drawing/2014/main" id="{6DB55E17-769A-7459-7E3F-EF2F2648BEB9}"/>
              </a:ext>
            </a:extLst>
          </p:cNvPr>
          <p:cNvSpPr txBox="1">
            <a:spLocks/>
          </p:cNvSpPr>
          <p:nvPr/>
        </p:nvSpPr>
        <p:spPr>
          <a:xfrm>
            <a:off x="2200379" y="2260066"/>
            <a:ext cx="7791241" cy="23378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800" dirty="0">
                <a:solidFill>
                  <a:srgbClr val="0E101A"/>
                </a:solidFill>
                <a:latin typeface="Times New Roman" panose="02020603050405020304" pitchFamily="18" charset="0"/>
                <a:ea typeface="Times New Roman" panose="02020603050405020304" pitchFamily="18" charset="0"/>
              </a:rPr>
              <a:t>Charles G. Cobb. (2015). </a:t>
            </a:r>
            <a:r>
              <a:rPr lang="en-US" sz="1800" i="1" dirty="0">
                <a:solidFill>
                  <a:srgbClr val="0E101A"/>
                </a:solidFill>
                <a:latin typeface="Times New Roman" panose="02020603050405020304" pitchFamily="18" charset="0"/>
                <a:ea typeface="Times New Roman" panose="02020603050405020304" pitchFamily="18" charset="0"/>
              </a:rPr>
              <a:t>The Project Manager’s Guide to Mastering Agile : Principles and Practices for an Adaptive Approach</a:t>
            </a:r>
            <a:r>
              <a:rPr lang="en-US" sz="1800" dirty="0">
                <a:solidFill>
                  <a:srgbClr val="0E101A"/>
                </a:solidFill>
                <a:latin typeface="Times New Roman" panose="02020603050405020304" pitchFamily="18" charset="0"/>
                <a:ea typeface="Times New Roman" panose="02020603050405020304" pitchFamily="18" charset="0"/>
              </a:rPr>
              <a:t>. Wiley.</a:t>
            </a:r>
            <a:endParaRPr lang="en-US" sz="1800" dirty="0">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SDLC (2023, January 1). </a:t>
            </a:r>
            <a:r>
              <a:rPr lang="en-US" sz="1800" i="1" dirty="0">
                <a:solidFill>
                  <a:srgbClr val="0E101A"/>
                </a:solidFill>
                <a:latin typeface="Times New Roman" panose="02020603050405020304" pitchFamily="18" charset="0"/>
                <a:cs typeface="Times New Roman" panose="02020603050405020304" pitchFamily="18" charset="0"/>
              </a:rPr>
              <a:t>SDLC - Iterative Model</a:t>
            </a:r>
            <a:r>
              <a:rPr lang="en-US" sz="1800" dirty="0">
                <a:latin typeface="Times New Roman" panose="02020603050405020304" pitchFamily="18" charset="0"/>
                <a:cs typeface="Times New Roman" panose="02020603050405020304" pitchFamily="18" charset="0"/>
              </a:rPr>
              <a:t>. Learn SDLC. Retrieved June 13, 2023, from </a:t>
            </a:r>
            <a:r>
              <a:rPr lang="en-US" sz="1800" dirty="0">
                <a:latin typeface="Times New Roman" panose="02020603050405020304" pitchFamily="18" charset="0"/>
                <a:cs typeface="Times New Roman" panose="02020603050405020304" pitchFamily="18" charset="0"/>
                <a:hlinkClick r:id="rId2"/>
              </a:rPr>
              <a:t>http://www.tutorialspoint.com/sdlc/sdlc_iterative_model.htm#</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27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3758-630B-04D2-CCB7-2F3A406A9463}"/>
              </a:ext>
            </a:extLst>
          </p:cNvPr>
          <p:cNvSpPr txBox="1">
            <a:spLocks/>
          </p:cNvSpPr>
          <p:nvPr/>
        </p:nvSpPr>
        <p:spPr>
          <a:xfrm>
            <a:off x="3631747" y="2992271"/>
            <a:ext cx="4928506" cy="873457"/>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6000" b="1" dirty="0"/>
              <a:t>Thank you</a:t>
            </a:r>
          </a:p>
        </p:txBody>
      </p:sp>
    </p:spTree>
    <p:extLst>
      <p:ext uri="{BB962C8B-B14F-4D97-AF65-F5344CB8AC3E}">
        <p14:creationId xmlns:p14="http://schemas.microsoft.com/office/powerpoint/2010/main" val="9505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0663C18-0B02-4112-6EA0-2C17A960DB26}"/>
              </a:ext>
            </a:extLst>
          </p:cNvPr>
          <p:cNvSpPr>
            <a:spLocks noGrp="1"/>
          </p:cNvSpPr>
          <p:nvPr>
            <p:ph idx="1"/>
          </p:nvPr>
        </p:nvSpPr>
        <p:spPr>
          <a:xfrm>
            <a:off x="779746" y="2563061"/>
            <a:ext cx="8534400" cy="3615267"/>
          </a:xfrm>
        </p:spPr>
        <p:txBody>
          <a:bodyPr vert="horz" lIns="91440" tIns="45720" rIns="91440" bIns="45720" rtlCol="0" anchor="t">
            <a:normAutofit/>
          </a:bodyPr>
          <a:lstStyle/>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Introduction</a:t>
            </a:r>
          </a:p>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Roles on a Scrum-agile Team</a:t>
            </a:r>
          </a:p>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Phases of the SDLC in the Agile Approach</a:t>
            </a:r>
          </a:p>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Phases of the SDLC in the Waterfall Approach</a:t>
            </a:r>
          </a:p>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Factors to Consider Waterfall or Agile </a:t>
            </a:r>
          </a:p>
          <a:p>
            <a:pPr marL="457200" indent="-457200" algn="just">
              <a:buFont typeface="Arial" panose="020B0604020202020204" pitchFamily="34" charset="0"/>
              <a:buChar char="•"/>
            </a:pPr>
            <a:r>
              <a:rPr lang="en-US" sz="2400" dirty="0">
                <a:solidFill>
                  <a:schemeClr val="tx1"/>
                </a:solidFill>
                <a:cs typeface="Times New Roman" panose="02020603050405020304" pitchFamily="18" charset="0"/>
              </a:rPr>
              <a:t>Summary</a:t>
            </a:r>
          </a:p>
          <a:p>
            <a:pPr algn="just"/>
            <a:endParaRPr lang="en-US" dirty="0"/>
          </a:p>
        </p:txBody>
      </p:sp>
      <p:sp>
        <p:nvSpPr>
          <p:cNvPr id="6" name="Title 1">
            <a:extLst>
              <a:ext uri="{FF2B5EF4-FFF2-40B4-BE49-F238E27FC236}">
                <a16:creationId xmlns:a16="http://schemas.microsoft.com/office/drawing/2014/main" id="{A3A3481B-0EC4-D06C-2781-F318C7D16726}"/>
              </a:ext>
            </a:extLst>
          </p:cNvPr>
          <p:cNvSpPr>
            <a:spLocks noGrp="1"/>
          </p:cNvSpPr>
          <p:nvPr>
            <p:ph type="title"/>
          </p:nvPr>
        </p:nvSpPr>
        <p:spPr>
          <a:xfrm>
            <a:off x="779746" y="1307469"/>
            <a:ext cx="8534400" cy="1507067"/>
          </a:xfrm>
        </p:spPr>
        <p:txBody>
          <a:bodyPr/>
          <a:lstStyle/>
          <a:p>
            <a:pPr algn="l"/>
            <a:r>
              <a:rPr lang="en-US" b="1" dirty="0"/>
              <a:t>Agenda</a:t>
            </a:r>
          </a:p>
        </p:txBody>
      </p:sp>
    </p:spTree>
    <p:extLst>
      <p:ext uri="{BB962C8B-B14F-4D97-AF65-F5344CB8AC3E}">
        <p14:creationId xmlns:p14="http://schemas.microsoft.com/office/powerpoint/2010/main" val="324579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0F8852-E166-1B49-0D8A-0BADBAB1CDBA}"/>
              </a:ext>
            </a:extLst>
          </p:cNvPr>
          <p:cNvSpPr>
            <a:spLocks noGrp="1"/>
          </p:cNvSpPr>
          <p:nvPr>
            <p:ph type="title"/>
          </p:nvPr>
        </p:nvSpPr>
        <p:spPr>
          <a:xfrm>
            <a:off x="684212" y="1526883"/>
            <a:ext cx="8534401" cy="739782"/>
          </a:xfrm>
        </p:spPr>
        <p:txBody>
          <a:bodyPr/>
          <a:lstStyle/>
          <a:p>
            <a:pPr algn="just"/>
            <a:r>
              <a:rPr lang="en-US" b="1" dirty="0"/>
              <a:t>Introduction</a:t>
            </a:r>
          </a:p>
        </p:txBody>
      </p:sp>
      <p:sp>
        <p:nvSpPr>
          <p:cNvPr id="5" name="Content Placeholder 2">
            <a:extLst>
              <a:ext uri="{FF2B5EF4-FFF2-40B4-BE49-F238E27FC236}">
                <a16:creationId xmlns:a16="http://schemas.microsoft.com/office/drawing/2014/main" id="{9E7FE57D-AFC4-A014-ECBF-8DA6EFD6169F}"/>
              </a:ext>
            </a:extLst>
          </p:cNvPr>
          <p:cNvSpPr>
            <a:spLocks noGrp="1"/>
          </p:cNvSpPr>
          <p:nvPr>
            <p:ph type="body" idx="1"/>
          </p:nvPr>
        </p:nvSpPr>
        <p:spPr>
          <a:xfrm>
            <a:off x="684213" y="2324628"/>
            <a:ext cx="8534400" cy="1809465"/>
          </a:xfrm>
        </p:spPr>
        <p:txBody>
          <a:bodyPr vert="horz" lIns="91440" tIns="45720" rIns="91440" bIns="45720" rtlCol="0" anchor="t">
            <a:noAutofit/>
          </a:bodyPr>
          <a:lstStyle/>
          <a:p>
            <a:pPr algn="just">
              <a:lnSpc>
                <a:spcPct val="120000"/>
              </a:lnSpc>
            </a:pPr>
            <a:r>
              <a:rPr lang="en-US" sz="1600" dirty="0">
                <a:solidFill>
                  <a:schemeClr val="tx1"/>
                </a:solidFill>
              </a:rPr>
              <a:t>Scrum is a widely-used Agile framework adopted by many development teams to deliver high-quality software products in iterative cycles. It emphasizes teamwork, adaptability, and openness, enabling easy adjustments to changes. A Scrum team is made up of diverse, cross-disciplinary members who work together to produce a product increment that can be released at the end of each sprint, which usually lasts between two to four weeks.</a:t>
            </a:r>
          </a:p>
        </p:txBody>
      </p:sp>
    </p:spTree>
    <p:extLst>
      <p:ext uri="{BB962C8B-B14F-4D97-AF65-F5344CB8AC3E}">
        <p14:creationId xmlns:p14="http://schemas.microsoft.com/office/powerpoint/2010/main" val="22336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EA47-9054-7D8C-2D38-F18F380487CD}"/>
              </a:ext>
            </a:extLst>
          </p:cNvPr>
          <p:cNvSpPr>
            <a:spLocks noGrp="1"/>
          </p:cNvSpPr>
          <p:nvPr>
            <p:ph type="ctrTitle"/>
          </p:nvPr>
        </p:nvSpPr>
        <p:spPr>
          <a:xfrm>
            <a:off x="648268" y="2038780"/>
            <a:ext cx="8222776" cy="1825096"/>
          </a:xfrm>
        </p:spPr>
        <p:txBody>
          <a:bodyPr/>
          <a:lstStyle/>
          <a:p>
            <a:r>
              <a:rPr lang="en-US" sz="6000" b="1" dirty="0"/>
              <a:t>Roles on a Scrum-agile Team</a:t>
            </a:r>
            <a:endParaRPr lang="en-US" b="1" dirty="0"/>
          </a:p>
        </p:txBody>
      </p:sp>
    </p:spTree>
    <p:extLst>
      <p:ext uri="{BB962C8B-B14F-4D97-AF65-F5344CB8AC3E}">
        <p14:creationId xmlns:p14="http://schemas.microsoft.com/office/powerpoint/2010/main" val="341726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C40A-727E-1EF9-C4FC-BDAD3E52E6E2}"/>
              </a:ext>
            </a:extLst>
          </p:cNvPr>
          <p:cNvSpPr txBox="1">
            <a:spLocks/>
          </p:cNvSpPr>
          <p:nvPr/>
        </p:nvSpPr>
        <p:spPr>
          <a:xfrm>
            <a:off x="4317455" y="595659"/>
            <a:ext cx="3466532" cy="580541"/>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b="1" dirty="0"/>
              <a:t>Scrum Team</a:t>
            </a:r>
          </a:p>
        </p:txBody>
      </p:sp>
      <p:pic>
        <p:nvPicPr>
          <p:cNvPr id="3" name="Picture Placeholder 15" descr="Team member headshot">
            <a:extLst>
              <a:ext uri="{FF2B5EF4-FFF2-40B4-BE49-F238E27FC236}">
                <a16:creationId xmlns:a16="http://schemas.microsoft.com/office/drawing/2014/main" id="{1335D768-131F-1F5F-68B2-846357A37C9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03083" y="1731229"/>
            <a:ext cx="1200374" cy="1201242"/>
          </a:xfrm>
          <a:prstGeom prst="rect">
            <a:avLst/>
          </a:prstGeom>
        </p:spPr>
      </p:pic>
      <p:sp>
        <p:nvSpPr>
          <p:cNvPr id="4" name="Text Placeholder 33">
            <a:extLst>
              <a:ext uri="{FF2B5EF4-FFF2-40B4-BE49-F238E27FC236}">
                <a16:creationId xmlns:a16="http://schemas.microsoft.com/office/drawing/2014/main" id="{21445DCE-223F-DA27-88E3-3C343B2912C0}"/>
              </a:ext>
            </a:extLst>
          </p:cNvPr>
          <p:cNvSpPr txBox="1">
            <a:spLocks/>
          </p:cNvSpPr>
          <p:nvPr/>
        </p:nvSpPr>
        <p:spPr>
          <a:xfrm>
            <a:off x="2273334" y="1489119"/>
            <a:ext cx="263899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Product Owner</a:t>
            </a:r>
          </a:p>
        </p:txBody>
      </p:sp>
      <p:sp>
        <p:nvSpPr>
          <p:cNvPr id="5" name="Text Placeholder 34">
            <a:extLst>
              <a:ext uri="{FF2B5EF4-FFF2-40B4-BE49-F238E27FC236}">
                <a16:creationId xmlns:a16="http://schemas.microsoft.com/office/drawing/2014/main" id="{272F8EAA-D293-6FDF-A269-4FE38B9F7704}"/>
              </a:ext>
            </a:extLst>
          </p:cNvPr>
          <p:cNvSpPr txBox="1">
            <a:spLocks/>
          </p:cNvSpPr>
          <p:nvPr/>
        </p:nvSpPr>
        <p:spPr>
          <a:xfrm>
            <a:off x="2273334" y="1899148"/>
            <a:ext cx="7554774"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1200" dirty="0"/>
              <a:t>As the Product Owner, your primary responsibilities are representing the customer and guiding the product vision's development. You'll manage the Product Backlog and decide which enhancements, features, and bug fixes to prioritize throughout the product development process. Communicating and refining the items on the Product Backlog transparently is essential, maximizing the value of the development team's work and maintaining transparency throughout the process (Cobb, 2015, p. 33).</a:t>
            </a:r>
          </a:p>
        </p:txBody>
      </p:sp>
      <p:pic>
        <p:nvPicPr>
          <p:cNvPr id="6" name="Picture Placeholder 17" descr="Team member headshot">
            <a:extLst>
              <a:ext uri="{FF2B5EF4-FFF2-40B4-BE49-F238E27FC236}">
                <a16:creationId xmlns:a16="http://schemas.microsoft.com/office/drawing/2014/main" id="{CFDBB38A-AAB5-8E16-811D-28FFA25B765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03083" y="5067165"/>
            <a:ext cx="1200374" cy="1201242"/>
          </a:xfrm>
          <a:prstGeom prst="rect">
            <a:avLst/>
          </a:prstGeom>
        </p:spPr>
      </p:pic>
      <p:sp>
        <p:nvSpPr>
          <p:cNvPr id="7" name="Text Placeholder 35">
            <a:extLst>
              <a:ext uri="{FF2B5EF4-FFF2-40B4-BE49-F238E27FC236}">
                <a16:creationId xmlns:a16="http://schemas.microsoft.com/office/drawing/2014/main" id="{D215B985-FB23-B0CE-E91B-7A02FA4525FB}"/>
              </a:ext>
            </a:extLst>
          </p:cNvPr>
          <p:cNvSpPr txBox="1">
            <a:spLocks/>
          </p:cNvSpPr>
          <p:nvPr/>
        </p:nvSpPr>
        <p:spPr>
          <a:xfrm>
            <a:off x="2273334" y="4893334"/>
            <a:ext cx="228123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Scrum Master</a:t>
            </a:r>
          </a:p>
        </p:txBody>
      </p:sp>
      <p:sp>
        <p:nvSpPr>
          <p:cNvPr id="8" name="Text Placeholder 36">
            <a:extLst>
              <a:ext uri="{FF2B5EF4-FFF2-40B4-BE49-F238E27FC236}">
                <a16:creationId xmlns:a16="http://schemas.microsoft.com/office/drawing/2014/main" id="{0972E296-CABA-BADA-A1A7-194ADF1D8F7C}"/>
              </a:ext>
            </a:extLst>
          </p:cNvPr>
          <p:cNvSpPr txBox="1">
            <a:spLocks/>
          </p:cNvSpPr>
          <p:nvPr/>
        </p:nvSpPr>
        <p:spPr>
          <a:xfrm>
            <a:off x="2318613" y="5286294"/>
            <a:ext cx="7509495" cy="1256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1200" dirty="0"/>
              <a:t>As the Scrum Master, you oversee the Scrum process, ensuring that the team follows its principles and agreed-upon practices. You will help to facilitate communication, collaboration, and conflict resolution within the team. Your primary responsibilities will include ensuring that the team adheres to Scrum principles and practices, coaching and organizing Scrum adoption and facilitating Scrum events to ensure maximum productivity (Cobb, 2015, pp. 36-37).</a:t>
            </a:r>
          </a:p>
        </p:txBody>
      </p:sp>
      <p:pic>
        <p:nvPicPr>
          <p:cNvPr id="9" name="Picture Placeholder 19" descr="Team member headshot">
            <a:extLst>
              <a:ext uri="{FF2B5EF4-FFF2-40B4-BE49-F238E27FC236}">
                <a16:creationId xmlns:a16="http://schemas.microsoft.com/office/drawing/2014/main" id="{69DC80D8-6E12-DC6B-E130-55667857198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03083" y="3461257"/>
            <a:ext cx="1200374" cy="1201242"/>
          </a:xfrm>
          <a:prstGeom prst="rect">
            <a:avLst/>
          </a:prstGeom>
        </p:spPr>
      </p:pic>
      <p:sp>
        <p:nvSpPr>
          <p:cNvPr id="10" name="Text Placeholder 37">
            <a:extLst>
              <a:ext uri="{FF2B5EF4-FFF2-40B4-BE49-F238E27FC236}">
                <a16:creationId xmlns:a16="http://schemas.microsoft.com/office/drawing/2014/main" id="{CABA8099-7F41-803F-2A79-05585DEF71B5}"/>
              </a:ext>
            </a:extLst>
          </p:cNvPr>
          <p:cNvSpPr txBox="1">
            <a:spLocks/>
          </p:cNvSpPr>
          <p:nvPr/>
        </p:nvSpPr>
        <p:spPr>
          <a:xfrm>
            <a:off x="2273334" y="3223177"/>
            <a:ext cx="340326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Development Team</a:t>
            </a:r>
          </a:p>
        </p:txBody>
      </p:sp>
      <p:sp>
        <p:nvSpPr>
          <p:cNvPr id="11" name="Text Placeholder 38">
            <a:extLst>
              <a:ext uri="{FF2B5EF4-FFF2-40B4-BE49-F238E27FC236}">
                <a16:creationId xmlns:a16="http://schemas.microsoft.com/office/drawing/2014/main" id="{58B73393-E6C9-94C8-802F-30F6CA64FDDB}"/>
              </a:ext>
            </a:extLst>
          </p:cNvPr>
          <p:cNvSpPr txBox="1">
            <a:spLocks/>
          </p:cNvSpPr>
          <p:nvPr/>
        </p:nvSpPr>
        <p:spPr>
          <a:xfrm>
            <a:off x="2318613" y="3649066"/>
            <a:ext cx="7554773" cy="1256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None/>
            </a:pPr>
            <a:r>
              <a:rPr lang="en-US" sz="1200" dirty="0"/>
              <a:t>The Development team is the driving force behind software development. Development teams are comprised of individuals with diverse skill sets; the development team is focused on delivering a minimum viable product increment at the end of each sprint. The key responsibilities of a development team are collaboratively developing and providing potentially releasable increments, managing the technical aspects of a development project, and maintaining high quality through continuous improvement (Cobb, 2015, pp. 38-39).</a:t>
            </a:r>
          </a:p>
        </p:txBody>
      </p:sp>
    </p:spTree>
    <p:extLst>
      <p:ext uri="{BB962C8B-B14F-4D97-AF65-F5344CB8AC3E}">
        <p14:creationId xmlns:p14="http://schemas.microsoft.com/office/powerpoint/2010/main" val="216477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4E93-1CD9-CEB2-9FEE-D33BE8F1B0D1}"/>
              </a:ext>
            </a:extLst>
          </p:cNvPr>
          <p:cNvSpPr>
            <a:spLocks noGrp="1"/>
          </p:cNvSpPr>
          <p:nvPr>
            <p:ph type="ctrTitle"/>
          </p:nvPr>
        </p:nvSpPr>
        <p:spPr>
          <a:xfrm>
            <a:off x="648269" y="2103656"/>
            <a:ext cx="9448800" cy="1825096"/>
          </a:xfrm>
        </p:spPr>
        <p:txBody>
          <a:bodyPr/>
          <a:lstStyle/>
          <a:p>
            <a:r>
              <a:rPr lang="en-US" sz="6000" b="1" dirty="0"/>
              <a:t>Phases of the SDLC in the Agile Approach</a:t>
            </a:r>
            <a:endParaRPr lang="en-US" b="1" dirty="0"/>
          </a:p>
        </p:txBody>
      </p:sp>
    </p:spTree>
    <p:extLst>
      <p:ext uri="{BB962C8B-B14F-4D97-AF65-F5344CB8AC3E}">
        <p14:creationId xmlns:p14="http://schemas.microsoft.com/office/powerpoint/2010/main" val="38029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E31E-6F1C-4C4E-D684-5C1B58539C27}"/>
              </a:ext>
            </a:extLst>
          </p:cNvPr>
          <p:cNvSpPr>
            <a:spLocks noGrp="1"/>
          </p:cNvSpPr>
          <p:nvPr>
            <p:ph type="title"/>
          </p:nvPr>
        </p:nvSpPr>
        <p:spPr>
          <a:xfrm>
            <a:off x="3626893" y="409531"/>
            <a:ext cx="8028296" cy="1293028"/>
          </a:xfrm>
        </p:spPr>
        <p:txBody>
          <a:bodyPr/>
          <a:lstStyle/>
          <a:p>
            <a:r>
              <a:rPr lang="en-US" sz="4000" b="1" dirty="0"/>
              <a:t>Phases of the SDLC in the Agile Approach</a:t>
            </a:r>
            <a:endParaRPr lang="en-US" b="1" dirty="0"/>
          </a:p>
        </p:txBody>
      </p:sp>
      <p:sp>
        <p:nvSpPr>
          <p:cNvPr id="10" name="TextBox 9">
            <a:extLst>
              <a:ext uri="{FF2B5EF4-FFF2-40B4-BE49-F238E27FC236}">
                <a16:creationId xmlns:a16="http://schemas.microsoft.com/office/drawing/2014/main" id="{23E8AE6A-86E1-166A-9604-B3AF778DF11D}"/>
              </a:ext>
            </a:extLst>
          </p:cNvPr>
          <p:cNvSpPr txBox="1"/>
          <p:nvPr/>
        </p:nvSpPr>
        <p:spPr>
          <a:xfrm>
            <a:off x="488759" y="2265128"/>
            <a:ext cx="4850072" cy="2893100"/>
          </a:xfrm>
          <a:prstGeom prst="rect">
            <a:avLst/>
          </a:prstGeom>
          <a:noFill/>
        </p:spPr>
        <p:txBody>
          <a:bodyPr wrap="square">
            <a:spAutoFit/>
          </a:bodyPr>
          <a:lstStyle/>
          <a:p>
            <a:pPr algn="just"/>
            <a:r>
              <a:rPr lang="en-US" sz="1400" dirty="0">
                <a:solidFill>
                  <a:schemeClr val="tx1"/>
                </a:solidFill>
              </a:rPr>
              <a:t>The Software Development Lifecycle (SDLC) is a framework that outlines the various phases of the software development process (Cobb, 2015, p. 384). While the traditional software development model follows a linear path, the Agile methodology has introduced a more adaptable approach. Agile focuses on flexibility, responsiveness, and delivering results. Rather than adhering to a fixed sequence of stages in the SDLC, Agile promotes continuous, incremental development. The typical iterative software development cycle involves phases such as Requirements, Design &amp; Development, Testing, and Implementation/Deployment (SDLC, 2023).</a:t>
            </a:r>
          </a:p>
        </p:txBody>
      </p:sp>
      <p:sp>
        <p:nvSpPr>
          <p:cNvPr id="11" name="Text Placeholder 2">
            <a:extLst>
              <a:ext uri="{FF2B5EF4-FFF2-40B4-BE49-F238E27FC236}">
                <a16:creationId xmlns:a16="http://schemas.microsoft.com/office/drawing/2014/main" id="{09DA7C81-6805-E6AB-8874-1FD8EF659261}"/>
              </a:ext>
            </a:extLst>
          </p:cNvPr>
          <p:cNvSpPr txBox="1">
            <a:spLocks/>
          </p:cNvSpPr>
          <p:nvPr/>
        </p:nvSpPr>
        <p:spPr>
          <a:xfrm>
            <a:off x="1492040" y="1846924"/>
            <a:ext cx="2843511" cy="364891"/>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solidFill>
              </a:rPr>
              <a:t>Iterative SDLC Phases</a:t>
            </a:r>
          </a:p>
        </p:txBody>
      </p:sp>
      <p:sp>
        <p:nvSpPr>
          <p:cNvPr id="12" name="Text Placeholder 5">
            <a:extLst>
              <a:ext uri="{FF2B5EF4-FFF2-40B4-BE49-F238E27FC236}">
                <a16:creationId xmlns:a16="http://schemas.microsoft.com/office/drawing/2014/main" id="{0354B9FF-8646-4725-3CEE-762C70935DBE}"/>
              </a:ext>
            </a:extLst>
          </p:cNvPr>
          <p:cNvSpPr txBox="1">
            <a:spLocks/>
          </p:cNvSpPr>
          <p:nvPr/>
        </p:nvSpPr>
        <p:spPr>
          <a:xfrm>
            <a:off x="7094261" y="1793612"/>
            <a:ext cx="3044052" cy="471516"/>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solidFill>
              </a:rPr>
              <a:t>Agile's Impact on SDLC</a:t>
            </a:r>
          </a:p>
        </p:txBody>
      </p:sp>
      <p:sp>
        <p:nvSpPr>
          <p:cNvPr id="13" name="Content Placeholder 4">
            <a:extLst>
              <a:ext uri="{FF2B5EF4-FFF2-40B4-BE49-F238E27FC236}">
                <a16:creationId xmlns:a16="http://schemas.microsoft.com/office/drawing/2014/main" id="{167ADDC7-4A9D-C8E7-3113-4574D536BFD6}"/>
              </a:ext>
            </a:extLst>
          </p:cNvPr>
          <p:cNvSpPr txBox="1">
            <a:spLocks/>
          </p:cNvSpPr>
          <p:nvPr/>
        </p:nvSpPr>
        <p:spPr>
          <a:xfrm>
            <a:off x="5973171" y="2265128"/>
            <a:ext cx="5286232" cy="4401403"/>
          </a:xfrm>
          <a:prstGeom prst="rect">
            <a:avLst/>
          </a:prstGeom>
        </p:spPr>
        <p:txBody>
          <a:bodyPr vert="horz" lIns="91440" tIns="45720" rIns="91440" bIns="45720" rtlCol="0" anchor="t">
            <a:noAutofit/>
          </a:bodyP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000" dirty="0">
                <a:solidFill>
                  <a:schemeClr val="tx1"/>
                </a:solidFill>
              </a:rPr>
              <a:t>The Agile methodology divides the project phases into smaller, more manageable parts called iterations or sprints. This encourages collaboration, adaptability, and continuous improvement (Cobb, 2015, pp. 259-284):</a:t>
            </a:r>
          </a:p>
          <a:p>
            <a:pPr algn="just"/>
            <a:endParaRPr lang="en-US" sz="1000" dirty="0">
              <a:solidFill>
                <a:schemeClr val="tx1"/>
              </a:solidFill>
            </a:endParaRPr>
          </a:p>
          <a:p>
            <a:pPr algn="just">
              <a:buFont typeface="+mj-lt"/>
              <a:buAutoNum type="arabicPeriod"/>
            </a:pPr>
            <a:r>
              <a:rPr lang="en-US" sz="1000" b="1" dirty="0">
                <a:solidFill>
                  <a:schemeClr val="tx1"/>
                </a:solidFill>
              </a:rPr>
              <a:t> Requirements:</a:t>
            </a:r>
            <a:r>
              <a:rPr lang="en-US" sz="1000" dirty="0">
                <a:solidFill>
                  <a:schemeClr val="tx1"/>
                </a:solidFill>
              </a:rPr>
              <a:t> Agile teams must constantly communicate with clients and end users to gather feedback regularly; rather than gathering all requirements upfront, Agile teams collaborate with stakeholders to determine project priorities and address immediate needs.</a:t>
            </a:r>
          </a:p>
          <a:p>
            <a:pPr algn="just">
              <a:buFont typeface="+mj-lt"/>
              <a:buAutoNum type="arabicPeriod"/>
            </a:pPr>
            <a:endParaRPr lang="en-US" sz="1000" dirty="0">
              <a:solidFill>
                <a:schemeClr val="tx1"/>
              </a:solidFill>
            </a:endParaRPr>
          </a:p>
          <a:p>
            <a:pPr algn="just">
              <a:buFont typeface="+mj-lt"/>
              <a:buAutoNum type="arabicPeriod"/>
            </a:pPr>
            <a:r>
              <a:rPr lang="en-US" sz="1000" b="1" dirty="0">
                <a:solidFill>
                  <a:schemeClr val="tx1"/>
                </a:solidFill>
              </a:rPr>
              <a:t> Design &amp; Development: </a:t>
            </a:r>
            <a:r>
              <a:rPr lang="en-US" sz="1000" dirty="0">
                <a:solidFill>
                  <a:schemeClr val="tx1"/>
                </a:solidFill>
              </a:rPr>
              <a:t>Agile development involves design activities in each iteration, which enables teams to adapt to changing requirements more efficiently. This approach encourages collaboration between developers and stakeholders, who work together to modify the design rather than resist it. Agile teams prioritize delivering functional software frequently, usually within two to four-week cycles. Developers are motivated to set attainable goals and allocate time to refactor and optimize their code, ensuring it remains maintainable.</a:t>
            </a:r>
          </a:p>
          <a:p>
            <a:pPr algn="just">
              <a:buFont typeface="+mj-lt"/>
              <a:buAutoNum type="arabicPeriod"/>
            </a:pPr>
            <a:endParaRPr lang="en-US" sz="1000" dirty="0">
              <a:solidFill>
                <a:schemeClr val="tx1"/>
              </a:solidFill>
            </a:endParaRPr>
          </a:p>
          <a:p>
            <a:pPr algn="just">
              <a:buFont typeface="+mj-lt"/>
              <a:buAutoNum type="arabicPeriod"/>
            </a:pPr>
            <a:r>
              <a:rPr lang="en-US" sz="1000" b="1" dirty="0">
                <a:solidFill>
                  <a:schemeClr val="tx1"/>
                </a:solidFill>
              </a:rPr>
              <a:t> Testing: </a:t>
            </a:r>
            <a:r>
              <a:rPr lang="en-US" sz="1000" dirty="0">
                <a:solidFill>
                  <a:schemeClr val="tx1"/>
                </a:solidFill>
              </a:rPr>
              <a:t>Agile testing takes place at the same time as development, where testers and developers collaborate to detect and resolve issues at an early stage. Automated tests ensure the software's quality and allow the team to adapt to any changes quickly.</a:t>
            </a:r>
          </a:p>
          <a:p>
            <a:pPr algn="just">
              <a:buFont typeface="+mj-lt"/>
              <a:buAutoNum type="arabicPeriod"/>
            </a:pPr>
            <a:endParaRPr lang="en-US" sz="1000" dirty="0">
              <a:solidFill>
                <a:schemeClr val="tx1"/>
              </a:solidFill>
            </a:endParaRPr>
          </a:p>
          <a:p>
            <a:pPr algn="just">
              <a:buFont typeface="+mj-lt"/>
              <a:buAutoNum type="arabicPeriod"/>
            </a:pPr>
            <a:r>
              <a:rPr lang="en-US" sz="1000" b="1" dirty="0">
                <a:solidFill>
                  <a:schemeClr val="tx1"/>
                </a:solidFill>
              </a:rPr>
              <a:t> Implementation/Deployment: </a:t>
            </a:r>
            <a:r>
              <a:rPr lang="en-US" sz="1000" dirty="0">
                <a:solidFill>
                  <a:schemeClr val="tx1"/>
                </a:solidFill>
              </a:rPr>
              <a:t>Agile teams frequently release completed software, permitting end users to access new features and improvements as soon as they are available. Continuous integration and deployment systems help to make this process more efficient and reduce possible risks.</a:t>
            </a:r>
          </a:p>
          <a:p>
            <a:pPr algn="just"/>
            <a:endParaRPr lang="en-US" sz="1000" dirty="0">
              <a:solidFill>
                <a:schemeClr val="tx1"/>
              </a:solidFill>
            </a:endParaRPr>
          </a:p>
          <a:p>
            <a:pPr algn="just"/>
            <a:endParaRPr lang="en-US" sz="1000" dirty="0">
              <a:solidFill>
                <a:schemeClr val="tx1"/>
              </a:solidFill>
            </a:endParaRPr>
          </a:p>
        </p:txBody>
      </p:sp>
    </p:spTree>
    <p:extLst>
      <p:ext uri="{BB962C8B-B14F-4D97-AF65-F5344CB8AC3E}">
        <p14:creationId xmlns:p14="http://schemas.microsoft.com/office/powerpoint/2010/main" val="114316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9C42-A1B8-BF25-2CEE-C363BBAF97A9}"/>
              </a:ext>
            </a:extLst>
          </p:cNvPr>
          <p:cNvSpPr>
            <a:spLocks noGrp="1"/>
          </p:cNvSpPr>
          <p:nvPr>
            <p:ph type="ctrTitle"/>
          </p:nvPr>
        </p:nvSpPr>
        <p:spPr>
          <a:xfrm>
            <a:off x="634621" y="2060812"/>
            <a:ext cx="10188054" cy="1867939"/>
          </a:xfrm>
        </p:spPr>
        <p:txBody>
          <a:bodyPr>
            <a:noAutofit/>
          </a:bodyPr>
          <a:lstStyle/>
          <a:p>
            <a:r>
              <a:rPr lang="en-US" b="1" dirty="0"/>
              <a:t>Phases of the SDLC in the Waterfall Approach</a:t>
            </a:r>
          </a:p>
        </p:txBody>
      </p:sp>
    </p:spTree>
    <p:extLst>
      <p:ext uri="{BB962C8B-B14F-4D97-AF65-F5344CB8AC3E}">
        <p14:creationId xmlns:p14="http://schemas.microsoft.com/office/powerpoint/2010/main" val="284051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E4A9-22F0-5DF0-6D74-C80D1A6966C3}"/>
              </a:ext>
            </a:extLst>
          </p:cNvPr>
          <p:cNvSpPr txBox="1">
            <a:spLocks/>
          </p:cNvSpPr>
          <p:nvPr/>
        </p:nvSpPr>
        <p:spPr>
          <a:xfrm>
            <a:off x="3029803" y="292042"/>
            <a:ext cx="8998424" cy="1325563"/>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b="1" dirty="0"/>
              <a:t>Phases of the SDLC in the Waterfall Approach</a:t>
            </a:r>
          </a:p>
        </p:txBody>
      </p:sp>
      <p:sp>
        <p:nvSpPr>
          <p:cNvPr id="4" name="Text Placeholder 2">
            <a:extLst>
              <a:ext uri="{FF2B5EF4-FFF2-40B4-BE49-F238E27FC236}">
                <a16:creationId xmlns:a16="http://schemas.microsoft.com/office/drawing/2014/main" id="{C50B4080-082B-2377-02B2-0AB7EC1D1BCC}"/>
              </a:ext>
            </a:extLst>
          </p:cNvPr>
          <p:cNvSpPr txBox="1">
            <a:spLocks/>
          </p:cNvSpPr>
          <p:nvPr/>
        </p:nvSpPr>
        <p:spPr>
          <a:xfrm>
            <a:off x="524991" y="1617605"/>
            <a:ext cx="4663441" cy="522514"/>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solidFill>
              </a:rPr>
              <a:t>Differences between Agile and Waterfall SDLC Approaches</a:t>
            </a:r>
          </a:p>
        </p:txBody>
      </p:sp>
      <p:sp>
        <p:nvSpPr>
          <p:cNvPr id="5" name="Text Placeholder 5">
            <a:extLst>
              <a:ext uri="{FF2B5EF4-FFF2-40B4-BE49-F238E27FC236}">
                <a16:creationId xmlns:a16="http://schemas.microsoft.com/office/drawing/2014/main" id="{7C0EC6E6-E75C-A86F-33DC-7ACB736A5808}"/>
              </a:ext>
            </a:extLst>
          </p:cNvPr>
          <p:cNvSpPr txBox="1">
            <a:spLocks/>
          </p:cNvSpPr>
          <p:nvPr/>
        </p:nvSpPr>
        <p:spPr>
          <a:xfrm>
            <a:off x="6410523" y="1497061"/>
            <a:ext cx="4222959" cy="522514"/>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000" b="1" dirty="0">
                <a:solidFill>
                  <a:schemeClr val="tx1"/>
                </a:solidFill>
              </a:rPr>
              <a:t>Sequential Phases of Water SDLC</a:t>
            </a:r>
          </a:p>
        </p:txBody>
      </p:sp>
      <p:sp>
        <p:nvSpPr>
          <p:cNvPr id="6" name="Content Placeholder 3">
            <a:extLst>
              <a:ext uri="{FF2B5EF4-FFF2-40B4-BE49-F238E27FC236}">
                <a16:creationId xmlns:a16="http://schemas.microsoft.com/office/drawing/2014/main" id="{9DDEA0BC-1D03-2414-ABB2-34B2A8332928}"/>
              </a:ext>
            </a:extLst>
          </p:cNvPr>
          <p:cNvSpPr txBox="1">
            <a:spLocks/>
          </p:cNvSpPr>
          <p:nvPr/>
        </p:nvSpPr>
        <p:spPr>
          <a:xfrm>
            <a:off x="524992" y="2421546"/>
            <a:ext cx="4663440" cy="366339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None/>
            </a:pPr>
            <a:r>
              <a:rPr lang="en-US" sz="1050" b="1" dirty="0">
                <a:solidFill>
                  <a:srgbClr val="0E101A"/>
                </a:solidFill>
              </a:rPr>
              <a:t>Flexibility:</a:t>
            </a:r>
            <a:r>
              <a:rPr lang="en-US" sz="1050" dirty="0">
                <a:solidFill>
                  <a:srgbClr val="0E101A"/>
                </a:solidFill>
              </a:rPr>
              <a:t> Agile methodology enables project adaptability and flexibility, while Waterfall methodology adheres to a rigid and inflexible structure.</a:t>
            </a:r>
          </a:p>
          <a:p>
            <a:pPr marL="0" indent="0">
              <a:spcBef>
                <a:spcPts val="0"/>
              </a:spcBef>
              <a:buNone/>
            </a:pPr>
            <a:endParaRPr lang="en-US" sz="1050" dirty="0">
              <a:solidFill>
                <a:srgbClr val="0E101A"/>
              </a:solidFill>
            </a:endParaRPr>
          </a:p>
          <a:p>
            <a:pPr marL="0" indent="0">
              <a:spcBef>
                <a:spcPts val="0"/>
              </a:spcBef>
              <a:buNone/>
            </a:pPr>
            <a:r>
              <a:rPr lang="en-US" sz="1050" b="1" dirty="0">
                <a:solidFill>
                  <a:srgbClr val="0E101A"/>
                </a:solidFill>
              </a:rPr>
              <a:t>Documentation: </a:t>
            </a:r>
            <a:r>
              <a:rPr lang="en-US" sz="1050" dirty="0">
                <a:solidFill>
                  <a:srgbClr val="0E101A"/>
                </a:solidFill>
              </a:rPr>
              <a:t>During its initial phases, Waterfall requires extensive documentation, whereas Agile prioritizes task completion and requires minimal paperwork.</a:t>
            </a:r>
          </a:p>
          <a:p>
            <a:pPr marL="0" indent="0">
              <a:spcBef>
                <a:spcPts val="0"/>
              </a:spcBef>
              <a:buNone/>
            </a:pPr>
            <a:endParaRPr lang="en-US" sz="1050" dirty="0">
              <a:solidFill>
                <a:srgbClr val="0E101A"/>
              </a:solidFill>
            </a:endParaRPr>
          </a:p>
          <a:p>
            <a:pPr marL="0" indent="0">
              <a:spcBef>
                <a:spcPts val="0"/>
              </a:spcBef>
              <a:buNone/>
            </a:pPr>
            <a:r>
              <a:rPr lang="en-US" sz="1050" b="1" dirty="0">
                <a:solidFill>
                  <a:srgbClr val="0E101A"/>
                </a:solidFill>
              </a:rPr>
              <a:t>Client Involvement: </a:t>
            </a:r>
            <a:r>
              <a:rPr lang="en-US" sz="1050" dirty="0">
                <a:solidFill>
                  <a:srgbClr val="0E101A"/>
                </a:solidFill>
              </a:rPr>
              <a:t>Agile methodology emphasizes constant client input and feedback and collaboration. In contrast, the Waterfall methodology involves minimal client involvement after the initial planning phase.</a:t>
            </a:r>
          </a:p>
          <a:p>
            <a:pPr marL="0" indent="0">
              <a:spcBef>
                <a:spcPts val="0"/>
              </a:spcBef>
              <a:buNone/>
            </a:pPr>
            <a:endParaRPr lang="en-US" sz="1050" dirty="0">
              <a:solidFill>
                <a:srgbClr val="0E101A"/>
              </a:solidFill>
            </a:endParaRPr>
          </a:p>
          <a:p>
            <a:pPr marL="0" indent="0">
              <a:spcBef>
                <a:spcPts val="0"/>
              </a:spcBef>
              <a:buNone/>
            </a:pPr>
            <a:r>
              <a:rPr lang="en-US" sz="1050" b="1" dirty="0">
                <a:solidFill>
                  <a:srgbClr val="0E101A"/>
                </a:solidFill>
              </a:rPr>
              <a:t>Project Scope: </a:t>
            </a:r>
            <a:r>
              <a:rPr lang="en-US" sz="1050" dirty="0">
                <a:solidFill>
                  <a:srgbClr val="0E101A"/>
                </a:solidFill>
              </a:rPr>
              <a:t>The Agile approach allows for changes to the project scope during its development, unlike the Waterfall method, which has a set scope established at the start of the planning and design phase.</a:t>
            </a:r>
          </a:p>
          <a:p>
            <a:pPr marL="0" indent="0">
              <a:spcBef>
                <a:spcPts val="0"/>
              </a:spcBef>
              <a:buNone/>
            </a:pPr>
            <a:endParaRPr lang="en-US" sz="1050" dirty="0">
              <a:solidFill>
                <a:srgbClr val="0E101A"/>
              </a:solidFill>
            </a:endParaRPr>
          </a:p>
          <a:p>
            <a:pPr marL="0" indent="0">
              <a:spcBef>
                <a:spcPts val="0"/>
              </a:spcBef>
              <a:buNone/>
            </a:pPr>
            <a:r>
              <a:rPr lang="en-US" sz="1050" b="1" dirty="0">
                <a:solidFill>
                  <a:srgbClr val="0E101A"/>
                </a:solidFill>
              </a:rPr>
              <a:t>Risk Management: </a:t>
            </a:r>
            <a:r>
              <a:rPr lang="en-US" sz="1050" dirty="0">
                <a:solidFill>
                  <a:srgbClr val="0E101A"/>
                </a:solidFill>
              </a:rPr>
              <a:t>The Agile methodology is superior in managing risks because it emphasizes continuous improvements and rigorous testing. In contrast, Waterfall's uncompromising approach poses significant challenges to risk management. </a:t>
            </a:r>
          </a:p>
          <a:p>
            <a:pPr>
              <a:spcBef>
                <a:spcPts val="0"/>
              </a:spcBef>
            </a:pPr>
            <a:endParaRPr lang="en-US" sz="1050" dirty="0">
              <a:solidFill>
                <a:srgbClr val="0E101A"/>
              </a:solidFill>
            </a:endParaRPr>
          </a:p>
          <a:p>
            <a:pPr marL="0" indent="0">
              <a:spcBef>
                <a:spcPts val="0"/>
              </a:spcBef>
              <a:buNone/>
            </a:pPr>
            <a:r>
              <a:rPr lang="en-US" sz="1050" dirty="0"/>
              <a:t>(SDLC, 2023)</a:t>
            </a:r>
            <a:endParaRPr lang="en-US" sz="1050" dirty="0">
              <a:solidFill>
                <a:srgbClr val="0E101A"/>
              </a:solidFill>
            </a:endParaRPr>
          </a:p>
        </p:txBody>
      </p:sp>
      <p:sp>
        <p:nvSpPr>
          <p:cNvPr id="7" name="Content Placeholder 4">
            <a:extLst>
              <a:ext uri="{FF2B5EF4-FFF2-40B4-BE49-F238E27FC236}">
                <a16:creationId xmlns:a16="http://schemas.microsoft.com/office/drawing/2014/main" id="{3AE54BC4-490C-DC90-40C5-973490B71222}"/>
              </a:ext>
            </a:extLst>
          </p:cNvPr>
          <p:cNvSpPr txBox="1">
            <a:spLocks/>
          </p:cNvSpPr>
          <p:nvPr/>
        </p:nvSpPr>
        <p:spPr>
          <a:xfrm>
            <a:off x="5376999" y="1878862"/>
            <a:ext cx="6290009" cy="4748761"/>
          </a:xfrm>
          <a:prstGeom prst="rect">
            <a:avLst/>
          </a:prstGeom>
        </p:spPr>
        <p:txBody>
          <a:bodyPr vert="horz" lIns="91440" tIns="45720" rIns="91440" bIns="45720" rtlCol="0" anchor="t">
            <a:noAutofit/>
          </a:bodyP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sz="900" dirty="0"/>
          </a:p>
          <a:p>
            <a:pPr algn="l"/>
            <a:r>
              <a:rPr lang="en-US" sz="900" dirty="0">
                <a:solidFill>
                  <a:srgbClr val="0E101A"/>
                </a:solidFill>
              </a:rPr>
              <a:t>The waterfall approach is linear and sequential; each phase must be completed before moving on to the next without overlapping. This method is known for its rigid structure and predictability. It requires detailed project documentation, fixed timelines and budgets, emphasized planning and design, infrequent client feedback, and minimal flexibility once a project begins</a:t>
            </a:r>
            <a:r>
              <a:rPr lang="en-US" sz="900" dirty="0"/>
              <a:t> (SDLC, 2023).</a:t>
            </a:r>
            <a:br>
              <a:rPr lang="en-US" sz="900" dirty="0">
                <a:solidFill>
                  <a:srgbClr val="0E101A"/>
                </a:solidFill>
              </a:rPr>
            </a:br>
            <a:endParaRPr lang="en-US" sz="900" dirty="0">
              <a:solidFill>
                <a:srgbClr val="0E101A"/>
              </a:solidFill>
            </a:endParaRPr>
          </a:p>
          <a:p>
            <a:pPr algn="l"/>
            <a:r>
              <a:rPr lang="en-US" sz="900" b="1" dirty="0">
                <a:solidFill>
                  <a:srgbClr val="0E101A"/>
                </a:solidFill>
              </a:rPr>
              <a:t>Requirement Analysis: </a:t>
            </a:r>
            <a:r>
              <a:rPr lang="en-US" sz="900" dirty="0">
                <a:solidFill>
                  <a:srgbClr val="0E101A"/>
                </a:solidFill>
              </a:rPr>
              <a:t>In the initial stage of the waterfall approach, the project team gathers and documents the software requirements. This documentation is crucial as it serves as a guide throughout the whole development process. The objective of this phase is to ensure that all parties involved have a clear understanding of what the software should accomplish and how it should operate.</a:t>
            </a:r>
          </a:p>
          <a:p>
            <a:pPr algn="l"/>
            <a:br>
              <a:rPr lang="en-US" sz="900" dirty="0">
                <a:solidFill>
                  <a:srgbClr val="0E101A"/>
                </a:solidFill>
              </a:rPr>
            </a:br>
            <a:endParaRPr lang="en-US" sz="900" dirty="0">
              <a:solidFill>
                <a:srgbClr val="0E101A"/>
              </a:solidFill>
            </a:endParaRPr>
          </a:p>
          <a:p>
            <a:pPr algn="l"/>
            <a:r>
              <a:rPr lang="en-US" sz="900" b="1" dirty="0">
                <a:solidFill>
                  <a:srgbClr val="0E101A"/>
                </a:solidFill>
              </a:rPr>
              <a:t>System Design: </a:t>
            </a:r>
            <a:r>
              <a:rPr lang="en-US" sz="900" dirty="0">
                <a:solidFill>
                  <a:srgbClr val="0E101A"/>
                </a:solidFill>
              </a:rPr>
              <a:t>After outlining the requirements, the next step is to design the system architecture, which encompasses both software and hardware components required for the project. This phase involves creating design documents and flowcharts to visualize and plan the entire software system.</a:t>
            </a:r>
          </a:p>
          <a:p>
            <a:pPr algn="l"/>
            <a:br>
              <a:rPr lang="en-US" sz="900" dirty="0">
                <a:solidFill>
                  <a:srgbClr val="0E101A"/>
                </a:solidFill>
              </a:rPr>
            </a:br>
            <a:endParaRPr lang="en-US" sz="900" dirty="0">
              <a:solidFill>
                <a:srgbClr val="0E101A"/>
              </a:solidFill>
            </a:endParaRPr>
          </a:p>
          <a:p>
            <a:pPr algn="l"/>
            <a:r>
              <a:rPr lang="en-US" sz="900" b="1" dirty="0">
                <a:solidFill>
                  <a:srgbClr val="0E101A"/>
                </a:solidFill>
              </a:rPr>
              <a:t>Implementation: </a:t>
            </a:r>
            <a:r>
              <a:rPr lang="en-US" sz="900" dirty="0">
                <a:solidFill>
                  <a:srgbClr val="0E101A"/>
                </a:solidFill>
              </a:rPr>
              <a:t>The programmers transform the software design into code during the implementation phase. They work diligently to create the software based on the design documents from the previous stage, meeting the agreed-upon requirements.</a:t>
            </a:r>
          </a:p>
          <a:p>
            <a:pPr algn="l"/>
            <a:br>
              <a:rPr lang="en-US" sz="900" dirty="0">
                <a:solidFill>
                  <a:srgbClr val="0E101A"/>
                </a:solidFill>
              </a:rPr>
            </a:br>
            <a:endParaRPr lang="en-US" sz="900" dirty="0">
              <a:solidFill>
                <a:srgbClr val="0E101A"/>
              </a:solidFill>
            </a:endParaRPr>
          </a:p>
          <a:p>
            <a:pPr algn="l"/>
            <a:r>
              <a:rPr lang="en-US" sz="900" b="1" dirty="0">
                <a:solidFill>
                  <a:srgbClr val="0E101A"/>
                </a:solidFill>
              </a:rPr>
              <a:t>Testing: </a:t>
            </a:r>
            <a:r>
              <a:rPr lang="en-US" sz="900" dirty="0">
                <a:solidFill>
                  <a:srgbClr val="0E101A"/>
                </a:solidFill>
              </a:rPr>
              <a:t>During the testing phase, the process includes identifying and fixing any potential bugs, detecting issues or discrepancies, and validating that the final product meets the requirements outlined in the initial documentation stage.</a:t>
            </a:r>
          </a:p>
          <a:p>
            <a:pPr algn="l"/>
            <a:br>
              <a:rPr lang="en-US" sz="900" dirty="0">
                <a:solidFill>
                  <a:srgbClr val="0E101A"/>
                </a:solidFill>
              </a:rPr>
            </a:br>
            <a:endParaRPr lang="en-US" sz="900" dirty="0">
              <a:solidFill>
                <a:srgbClr val="0E101A"/>
              </a:solidFill>
            </a:endParaRPr>
          </a:p>
          <a:p>
            <a:pPr algn="l"/>
            <a:r>
              <a:rPr lang="en-US" sz="900" b="1" dirty="0">
                <a:solidFill>
                  <a:srgbClr val="0E101A"/>
                </a:solidFill>
              </a:rPr>
              <a:t>Deployment: </a:t>
            </a:r>
            <a:r>
              <a:rPr lang="en-US" sz="900" dirty="0">
                <a:solidFill>
                  <a:srgbClr val="0E101A"/>
                </a:solidFill>
              </a:rPr>
              <a:t>During the deployment phase, the developed software is finally released and delivered to the client or made accessible to end-users.</a:t>
            </a:r>
          </a:p>
          <a:p>
            <a:pPr algn="l"/>
            <a:br>
              <a:rPr lang="en-US" sz="900" dirty="0">
                <a:solidFill>
                  <a:srgbClr val="0E101A"/>
                </a:solidFill>
              </a:rPr>
            </a:br>
            <a:endParaRPr lang="en-US" sz="900" dirty="0">
              <a:solidFill>
                <a:srgbClr val="0E101A"/>
              </a:solidFill>
            </a:endParaRPr>
          </a:p>
          <a:p>
            <a:pPr algn="l"/>
            <a:r>
              <a:rPr lang="en-US" sz="900" b="1" dirty="0">
                <a:solidFill>
                  <a:srgbClr val="0E101A"/>
                </a:solidFill>
              </a:rPr>
              <a:t>Maintenance: </a:t>
            </a:r>
            <a:r>
              <a:rPr lang="en-US" sz="900" dirty="0">
                <a:solidFill>
                  <a:srgbClr val="0E101A"/>
                </a:solidFill>
              </a:rPr>
              <a:t>After deployment, the maintenance phase involves addressing issues and making necessary updates or changes. This phase aims to guarantee that the software remains relevant and up-to-date while meeting the needs of its users.</a:t>
            </a:r>
          </a:p>
          <a:p>
            <a:pPr algn="l"/>
            <a:endParaRPr lang="en-US" sz="900" dirty="0"/>
          </a:p>
          <a:p>
            <a:pPr algn="l"/>
            <a:endParaRPr lang="en-US" sz="900" dirty="0"/>
          </a:p>
        </p:txBody>
      </p:sp>
    </p:spTree>
    <p:extLst>
      <p:ext uri="{BB962C8B-B14F-4D97-AF65-F5344CB8AC3E}">
        <p14:creationId xmlns:p14="http://schemas.microsoft.com/office/powerpoint/2010/main" val="19823457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43</TotalTime>
  <Words>1629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Lato</vt:lpstr>
      <vt:lpstr>Times New Roman</vt:lpstr>
      <vt:lpstr>Vapor Trail</vt:lpstr>
      <vt:lpstr>7-1 Final Project: Agile Presentation</vt:lpstr>
      <vt:lpstr>Agenda</vt:lpstr>
      <vt:lpstr>Introduction</vt:lpstr>
      <vt:lpstr>Roles on a Scrum-agile Team</vt:lpstr>
      <vt:lpstr>PowerPoint Presentation</vt:lpstr>
      <vt:lpstr>Phases of the SDLC in the Agile Approach</vt:lpstr>
      <vt:lpstr>Phases of the SDLC in the Agile Approach</vt:lpstr>
      <vt:lpstr>Phases of the SDLC in the Waterfall Approach</vt:lpstr>
      <vt:lpstr>PowerPoint Presentation</vt:lpstr>
      <vt:lpstr>Factors to Consider Waterfall or Agile </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Ozburn, Sabrina</dc:creator>
  <cp:lastModifiedBy>Ozburn, Sabrina</cp:lastModifiedBy>
  <cp:revision>7</cp:revision>
  <dcterms:created xsi:type="dcterms:W3CDTF">2025-02-24T03:59:42Z</dcterms:created>
  <dcterms:modified xsi:type="dcterms:W3CDTF">2025-02-24T04:43:26Z</dcterms:modified>
</cp:coreProperties>
</file>