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324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16" r:id="rId28"/>
    <p:sldId id="318" r:id="rId29"/>
    <p:sldId id="319" r:id="rId30"/>
    <p:sldId id="322" r:id="rId31"/>
    <p:sldId id="290" r:id="rId32"/>
  </p:sldIdLst>
  <p:sldSz cx="12192000" cy="6858000"/>
  <p:notesSz cx="6805613" cy="9939338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79883" autoAdjust="0"/>
  </p:normalViewPr>
  <p:slideViewPr>
    <p:cSldViewPr snapToGrid="0">
      <p:cViewPr>
        <p:scale>
          <a:sx n="89" d="100"/>
          <a:sy n="89" d="100"/>
        </p:scale>
        <p:origin x="-1512" y="-13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B1713-7DB8-444C-969F-48FF8838F424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7E888-5F06-43C9-AFF3-5337D1B9E7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43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8846" cy="496427"/>
          </a:xfrm>
          <a:prstGeom prst="rect">
            <a:avLst/>
          </a:prstGeom>
        </p:spPr>
        <p:txBody>
          <a:bodyPr vert="horz" lIns="88304" tIns="44152" rIns="88304" bIns="44152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247" y="1"/>
            <a:ext cx="2948845" cy="496427"/>
          </a:xfrm>
          <a:prstGeom prst="rect">
            <a:avLst/>
          </a:prstGeom>
        </p:spPr>
        <p:txBody>
          <a:bodyPr vert="horz" lIns="88304" tIns="44152" rIns="88304" bIns="44152" rtlCol="0"/>
          <a:lstStyle>
            <a:lvl1pPr algn="r">
              <a:defRPr sz="1200"/>
            </a:lvl1pPr>
          </a:lstStyle>
          <a:p>
            <a:fld id="{C16583FF-F8A2-4F40-9D95-2A22F078B7B0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304" tIns="44152" rIns="88304" bIns="44152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322" y="4720684"/>
            <a:ext cx="5444490" cy="4472471"/>
          </a:xfrm>
          <a:prstGeom prst="rect">
            <a:avLst/>
          </a:prstGeom>
        </p:spPr>
        <p:txBody>
          <a:bodyPr vert="horz" lIns="88304" tIns="44152" rIns="88304" bIns="44152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1369"/>
            <a:ext cx="2948846" cy="496427"/>
          </a:xfrm>
          <a:prstGeom prst="rect">
            <a:avLst/>
          </a:prstGeom>
        </p:spPr>
        <p:txBody>
          <a:bodyPr vert="horz" lIns="88304" tIns="44152" rIns="88304" bIns="44152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247" y="9441369"/>
            <a:ext cx="2948845" cy="496427"/>
          </a:xfrm>
          <a:prstGeom prst="rect">
            <a:avLst/>
          </a:prstGeom>
        </p:spPr>
        <p:txBody>
          <a:bodyPr vert="horz" lIns="88304" tIns="44152" rIns="88304" bIns="44152" rtlCol="0" anchor="b"/>
          <a:lstStyle>
            <a:lvl1pPr algn="r">
              <a:defRPr sz="1200"/>
            </a:lvl1pPr>
          </a:lstStyle>
          <a:p>
            <a:fld id="{8D49DA63-E209-46B6-B862-EEFB3A7A17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20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DA63-E209-46B6-B862-EEFB3A7A172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426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97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3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61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447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178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56769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0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6355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68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58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398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75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92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1253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3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5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817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49DA63-E209-46B6-B862-EEFB3A7A172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05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17577">
              <a:defRPr/>
            </a:pPr>
            <a:endParaRPr lang="en-US" altLang="zh-CN" sz="1000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09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50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0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6666D4-257C-42C7-B82D-BB4B3864ED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93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10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ECF49-93E9-4BC0-BC03-25E10A59417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228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43792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1826707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37150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88640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4209368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30391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6358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682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5682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532609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7564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2018/4/10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2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642" y="-6350"/>
            <a:ext cx="12220648" cy="68802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831" y="2442210"/>
            <a:ext cx="1064455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基于硬件辅助的内核漏洞挖掘框架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16025" y="3941445"/>
            <a:ext cx="968248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闫广禄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"/>
    </mc:Choice>
    <mc:Fallback xmlns="">
      <p:transition spd="slow" advTm="215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46306" y="2388702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33161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内核与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Hypervisor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间通信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9541824" y="3170120"/>
            <a:ext cx="2650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24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K2H</a:t>
            </a: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Calibri"/>
                <a:ea typeface="宋体"/>
              </a:rPr>
              <a:t>服务函数</a:t>
            </a:r>
            <a:endParaRPr lang="en-US" altLang="zh-CN" sz="2000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2400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H2K</a:t>
            </a:r>
            <a:endParaRPr kumimoji="0" lang="en-US" altLang="zh-CN" sz="24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  <a:latin typeface="Calibri"/>
                <a:ea typeface="宋体"/>
              </a:rPr>
              <a:t>共享内存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endParaRPr kumimoji="0"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776672" y="2201667"/>
            <a:ext cx="8358536" cy="3650569"/>
            <a:chOff x="776672" y="2201667"/>
            <a:chExt cx="8358536" cy="3650569"/>
          </a:xfrm>
        </p:grpSpPr>
        <p:grpSp>
          <p:nvGrpSpPr>
            <p:cNvPr id="71" name="组合 70"/>
            <p:cNvGrpSpPr/>
            <p:nvPr/>
          </p:nvGrpSpPr>
          <p:grpSpPr>
            <a:xfrm>
              <a:off x="776672" y="2719025"/>
              <a:ext cx="8358536" cy="649669"/>
              <a:chOff x="511448" y="1882296"/>
              <a:chExt cx="7804968" cy="522097"/>
            </a:xfrm>
          </p:grpSpPr>
          <p:cxnSp>
            <p:nvCxnSpPr>
              <p:cNvPr id="130" name="直接连接符 129"/>
              <p:cNvCxnSpPr/>
              <p:nvPr/>
            </p:nvCxnSpPr>
            <p:spPr>
              <a:xfrm>
                <a:off x="597447" y="2139702"/>
                <a:ext cx="7718969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131" name="文本框 6"/>
              <p:cNvSpPr txBox="1"/>
              <p:nvPr/>
            </p:nvSpPr>
            <p:spPr>
              <a:xfrm>
                <a:off x="511448" y="188229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User Space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132" name="文本框 38"/>
              <p:cNvSpPr txBox="1"/>
              <p:nvPr/>
            </p:nvSpPr>
            <p:spPr>
              <a:xfrm>
                <a:off x="578185" y="209661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Kernel Space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>
              <a:off x="776839" y="5100193"/>
              <a:ext cx="8358369" cy="382981"/>
              <a:chOff x="511598" y="3795886"/>
              <a:chExt cx="7508431" cy="307777"/>
            </a:xfrm>
          </p:grpSpPr>
          <p:cxnSp>
            <p:nvCxnSpPr>
              <p:cNvPr id="128" name="直接连接符 127"/>
              <p:cNvCxnSpPr/>
              <p:nvPr/>
            </p:nvCxnSpPr>
            <p:spPr>
              <a:xfrm>
                <a:off x="578185" y="3795886"/>
                <a:ext cx="7441844" cy="50154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129" name="文本框 40"/>
              <p:cNvSpPr txBox="1"/>
              <p:nvPr/>
            </p:nvSpPr>
            <p:spPr>
              <a:xfrm>
                <a:off x="511598" y="3795886"/>
                <a:ext cx="122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Hypervisor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11458" y="5295152"/>
              <a:ext cx="4248435" cy="557084"/>
            </a:xfrm>
            <a:prstGeom prst="rect">
              <a:avLst/>
            </a:prstGeom>
            <a:gradFill rotWithShape="1">
              <a:gsLst>
                <a:gs pos="0">
                  <a:srgbClr val="4472C4">
                    <a:tint val="60000"/>
                    <a:satMod val="160000"/>
                  </a:srgbClr>
                </a:gs>
                <a:gs pos="46000">
                  <a:srgbClr val="4472C4">
                    <a:tint val="86000"/>
                    <a:satMod val="160000"/>
                  </a:srgbClr>
                </a:gs>
                <a:gs pos="100000">
                  <a:srgbClr val="4472C4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4472C4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Hypervisor Components</a:t>
              </a: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1856583" y="4115004"/>
              <a:ext cx="1737883" cy="550541"/>
            </a:xfrm>
            <a:prstGeom prst="rect">
              <a:avLst/>
            </a:prstGeom>
            <a:gradFill flip="none" rotWithShape="1">
              <a:gsLst>
                <a:gs pos="19000">
                  <a:srgbClr val="FFC000">
                    <a:shade val="30000"/>
                    <a:satMod val="115000"/>
                  </a:srgbClr>
                </a:gs>
                <a:gs pos="10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dk1"/>
                  </a:solidFill>
                  <a:latin typeface="+mn-lt"/>
                  <a:ea typeface="+mn-ea"/>
                </a:rPr>
                <a:t>Target Module</a:t>
              </a:r>
              <a:endParaRPr lang="zh-CN" altLang="en-US" dirty="0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3317855" y="3162255"/>
              <a:ext cx="1735654" cy="550541"/>
            </a:xfrm>
            <a:prstGeom prst="rect">
              <a:avLst/>
            </a:prstGeom>
            <a:gradFill rotWithShape="1">
              <a:gsLst>
                <a:gs pos="0">
                  <a:srgbClr val="4472C4">
                    <a:tint val="60000"/>
                    <a:satMod val="160000"/>
                  </a:srgbClr>
                </a:gs>
                <a:gs pos="46000">
                  <a:srgbClr val="4472C4">
                    <a:tint val="86000"/>
                    <a:satMod val="160000"/>
                  </a:srgbClr>
                </a:gs>
                <a:gs pos="100000">
                  <a:srgbClr val="4472C4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4472C4"/>
              </a:contourClr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Work Thread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3311321" y="2201667"/>
              <a:ext cx="1735655" cy="550541"/>
            </a:xfrm>
            <a:prstGeom prst="rec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Log</a:t>
              </a: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sp>
          <p:nvSpPr>
            <p:cNvPr id="77" name="上箭头 76"/>
            <p:cNvSpPr/>
            <p:nvPr/>
          </p:nvSpPr>
          <p:spPr>
            <a:xfrm>
              <a:off x="4081125" y="2752208"/>
              <a:ext cx="173571" cy="421184"/>
            </a:xfrm>
            <a:prstGeom prst="up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6159964" y="3159150"/>
              <a:ext cx="2768733" cy="1013943"/>
              <a:chOff x="5151200" y="2251962"/>
              <a:chExt cx="2487189" cy="814840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5151200" y="2251962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5219807" y="2311472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5287838" y="237196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5355869" y="2423315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5423900" y="249584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5494381" y="2548774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564864" y="2624368"/>
                <a:ext cx="2073525" cy="442434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Shared Memory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</p:grpSp>
        <p:sp>
          <p:nvSpPr>
            <p:cNvPr id="79" name="文本框 88"/>
            <p:cNvSpPr txBox="1"/>
            <p:nvPr/>
          </p:nvSpPr>
          <p:spPr>
            <a:xfrm>
              <a:off x="2469346" y="3498462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0" name="文本框 89"/>
            <p:cNvSpPr txBox="1"/>
            <p:nvPr/>
          </p:nvSpPr>
          <p:spPr>
            <a:xfrm>
              <a:off x="2579955" y="5206820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1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1" name="文本框 90"/>
            <p:cNvSpPr txBox="1"/>
            <p:nvPr/>
          </p:nvSpPr>
          <p:spPr>
            <a:xfrm>
              <a:off x="5536085" y="3956659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2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2" name="文本框 91"/>
            <p:cNvSpPr txBox="1"/>
            <p:nvPr/>
          </p:nvSpPr>
          <p:spPr>
            <a:xfrm>
              <a:off x="4592414" y="4282563"/>
              <a:ext cx="641273" cy="382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2`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83" name="右箭头 82"/>
            <p:cNvSpPr/>
            <p:nvPr/>
          </p:nvSpPr>
          <p:spPr>
            <a:xfrm rot="16200000">
              <a:off x="6833198" y="4605139"/>
              <a:ext cx="1082205" cy="302353"/>
            </a:xfrm>
            <a:prstGeom prst="right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20" name="左箭头 119"/>
            <p:cNvSpPr/>
            <p:nvPr/>
          </p:nvSpPr>
          <p:spPr>
            <a:xfrm>
              <a:off x="5086346" y="3238036"/>
              <a:ext cx="1128410" cy="186163"/>
            </a:xfrm>
            <a:prstGeom prst="leftArrow">
              <a:avLst/>
            </a:prstGeom>
            <a:gradFill rotWithShape="1">
              <a:gsLst>
                <a:gs pos="73000">
                  <a:sysClr val="windowText" lastClr="000000">
                    <a:tint val="60000"/>
                    <a:satMod val="160000"/>
                  </a:sysClr>
                </a:gs>
                <a:gs pos="94000">
                  <a:sysClr val="windowText" lastClr="000000">
                    <a:tint val="86000"/>
                    <a:satMod val="160000"/>
                  </a:sysClr>
                </a:gs>
                <a:gs pos="100000">
                  <a:sysClr val="windowText" lastClr="000000">
                    <a:shade val="40000"/>
                    <a:satMod val="160000"/>
                  </a:sysClr>
                </a:gs>
              </a:gsLst>
              <a:path path="circle">
                <a:fillToRect l="50000" t="155000" r="50000" b="-55000"/>
              </a:path>
            </a:gradFill>
            <a:ln w="9525" cap="flat" cmpd="sng" algn="ctr">
              <a:solidFill>
                <a:schemeClr val="tx1"/>
              </a:solidFill>
              <a:prstDash val="solid"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400" kern="0" dirty="0">
                <a:solidFill>
                  <a:schemeClr val="bg1"/>
                </a:solidFill>
                <a:latin typeface="Calibri"/>
                <a:ea typeface="宋体"/>
              </a:endParaRPr>
            </a:p>
          </p:txBody>
        </p:sp>
      </p:grpSp>
      <p:cxnSp>
        <p:nvCxnSpPr>
          <p:cNvPr id="45" name="曲线连接符 44"/>
          <p:cNvCxnSpPr>
            <a:stCxn id="73" idx="0"/>
            <a:endCxn id="74" idx="3"/>
          </p:cNvCxnSpPr>
          <p:nvPr/>
        </p:nvCxnSpPr>
        <p:spPr>
          <a:xfrm rot="16200000" flipV="1">
            <a:off x="4312633" y="3672109"/>
            <a:ext cx="904877" cy="234121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stCxn id="73" idx="0"/>
            <a:endCxn id="75" idx="3"/>
          </p:cNvCxnSpPr>
          <p:nvPr/>
        </p:nvCxnSpPr>
        <p:spPr>
          <a:xfrm rot="16200000" flipV="1">
            <a:off x="4565780" y="3925255"/>
            <a:ext cx="1857626" cy="882167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75" idx="1"/>
            <a:endCxn id="74" idx="0"/>
          </p:cNvCxnSpPr>
          <p:nvPr/>
        </p:nvCxnSpPr>
        <p:spPr>
          <a:xfrm rot="10800000" flipV="1">
            <a:off x="2725525" y="3437526"/>
            <a:ext cx="592330" cy="677478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曲线连接符 54"/>
          <p:cNvCxnSpPr>
            <a:stCxn id="74" idx="2"/>
            <a:endCxn id="73" idx="1"/>
          </p:cNvCxnSpPr>
          <p:nvPr/>
        </p:nvCxnSpPr>
        <p:spPr>
          <a:xfrm rot="16200000" flipH="1">
            <a:off x="2814417" y="4576652"/>
            <a:ext cx="908149" cy="1085933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6385"/>
      </p:ext>
    </p:extLst>
  </p:cSld>
  <p:clrMapOvr>
    <a:masterClrMapping/>
  </p:clrMapOvr>
  <p:transition spd="med" advTm="72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事件监控器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1650550" y="2276450"/>
            <a:ext cx="9974916" cy="1317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22471" y="1594883"/>
            <a:ext cx="4189227" cy="2717089"/>
            <a:chOff x="1722471" y="1594883"/>
            <a:chExt cx="4189227" cy="2717089"/>
          </a:xfrm>
        </p:grpSpPr>
        <p:sp>
          <p:nvSpPr>
            <p:cNvPr id="9" name="Oval 23"/>
            <p:cNvSpPr/>
            <p:nvPr/>
          </p:nvSpPr>
          <p:spPr>
            <a:xfrm>
              <a:off x="3324095" y="3364733"/>
              <a:ext cx="950358" cy="947239"/>
            </a:xfrm>
            <a:prstGeom prst="ellipse">
              <a:avLst/>
            </a:prstGeom>
            <a:solidFill>
              <a:srgbClr val="2F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>
                  <a:solidFill>
                    <a:prstClr val="white"/>
                  </a:solidFill>
                </a:rPr>
                <a:t>C</a:t>
              </a:r>
              <a:r>
                <a:rPr lang="en-US" sz="1400" b="1" dirty="0" smtClean="0">
                  <a:solidFill>
                    <a:prstClr val="white"/>
                  </a:solidFill>
                </a:rPr>
                <a:t>heck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722471" y="1594883"/>
              <a:ext cx="4189227" cy="1769849"/>
              <a:chOff x="1722471" y="1594883"/>
              <a:chExt cx="4189227" cy="1769849"/>
            </a:xfrm>
          </p:grpSpPr>
          <p:sp>
            <p:nvSpPr>
              <p:cNvPr id="18" name="Rectangle 49"/>
              <p:cNvSpPr/>
              <p:nvPr/>
            </p:nvSpPr>
            <p:spPr>
              <a:xfrm>
                <a:off x="1722471" y="1594883"/>
                <a:ext cx="4189227" cy="812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3">
                  <a:lnSpc>
                    <a:spcPct val="130000"/>
                  </a:lnSpc>
                </a:pPr>
                <a:r>
                  <a:rPr lang="en-US" sz="2000" b="1" dirty="0" err="1" smtClean="0">
                    <a:solidFill>
                      <a:srgbClr val="EEF2F5"/>
                    </a:solidFill>
                  </a:rPr>
                  <a:t>ProbeRead</a:t>
                </a:r>
                <a:r>
                  <a:rPr lang="en-US" sz="2000" b="1" dirty="0" smtClean="0">
                    <a:solidFill>
                      <a:srgbClr val="EEF2F5"/>
                    </a:solidFill>
                  </a:rPr>
                  <a:t>/</a:t>
                </a:r>
                <a:r>
                  <a:rPr lang="en-US" sz="2000" b="1" dirty="0" err="1" smtClean="0">
                    <a:solidFill>
                      <a:srgbClr val="EEF2F5"/>
                    </a:solidFill>
                  </a:rPr>
                  <a:t>ProbeWrite</a:t>
                </a:r>
                <a:r>
                  <a:rPr lang="en-US" sz="2000" b="1" dirty="0" smtClean="0">
                    <a:solidFill>
                      <a:srgbClr val="EEF2F5"/>
                    </a:solidFill>
                  </a:rPr>
                  <a:t>/</a:t>
                </a:r>
                <a:r>
                  <a:rPr lang="en-US" sz="2000" b="1" dirty="0" err="1" smtClean="0">
                    <a:solidFill>
                      <a:srgbClr val="FFC000"/>
                    </a:solidFill>
                  </a:rPr>
                  <a:t>ProbeAccess</a:t>
                </a:r>
                <a:endParaRPr lang="en-US" sz="2000" b="1" dirty="0">
                  <a:solidFill>
                    <a:srgbClr val="FFC000"/>
                  </a:solidFill>
                </a:endParaRPr>
              </a:p>
              <a:p>
                <a:pPr algn="ctr" defTabSz="914363">
                  <a:lnSpc>
                    <a:spcPct val="130000"/>
                  </a:lnSpc>
                </a:pPr>
                <a:r>
                  <a:rPr lang="zh-CN" altLang="en-US" sz="1600" dirty="0" smtClean="0">
                    <a:solidFill>
                      <a:srgbClr val="92D050"/>
                    </a:solidFill>
                  </a:rPr>
                  <a:t>检测用户指针</a:t>
                </a:r>
                <a:endParaRPr lang="en-US" sz="1600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Straight Connector 52"/>
              <p:cNvCxnSpPr>
                <a:stCxn id="9" idx="0"/>
                <a:endCxn id="18" idx="2"/>
              </p:cNvCxnSpPr>
              <p:nvPr/>
            </p:nvCxnSpPr>
            <p:spPr>
              <a:xfrm flipV="1">
                <a:off x="3799274" y="2407412"/>
                <a:ext cx="17811" cy="95732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10830" y="3364733"/>
            <a:ext cx="3012599" cy="2391109"/>
            <a:chOff x="10830" y="3364733"/>
            <a:chExt cx="3012599" cy="2391109"/>
          </a:xfrm>
        </p:grpSpPr>
        <p:sp>
          <p:nvSpPr>
            <p:cNvPr id="8" name="Oval 7"/>
            <p:cNvSpPr/>
            <p:nvPr/>
          </p:nvSpPr>
          <p:spPr>
            <a:xfrm>
              <a:off x="1036135" y="3364733"/>
              <a:ext cx="950358" cy="947239"/>
            </a:xfrm>
            <a:prstGeom prst="ellipse">
              <a:avLst/>
            </a:prstGeom>
            <a:solidFill>
              <a:srgbClr val="1BBC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Start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830" y="4311972"/>
              <a:ext cx="3012599" cy="1443870"/>
              <a:chOff x="10830" y="4311972"/>
              <a:chExt cx="3012599" cy="1443870"/>
            </a:xfrm>
          </p:grpSpPr>
          <p:sp>
            <p:nvSpPr>
              <p:cNvPr id="13" name="Rectangle 38"/>
              <p:cNvSpPr/>
              <p:nvPr/>
            </p:nvSpPr>
            <p:spPr>
              <a:xfrm>
                <a:off x="10830" y="4943312"/>
                <a:ext cx="3012599" cy="81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363">
                  <a:lnSpc>
                    <a:spcPct val="130000"/>
                  </a:lnSpc>
                </a:pPr>
                <a:r>
                  <a:rPr lang="en-US" sz="2000" b="1" dirty="0" err="1">
                    <a:solidFill>
                      <a:srgbClr val="EEF2F5"/>
                    </a:solidFill>
                  </a:rPr>
                  <a:t>Syscall</a:t>
                </a:r>
                <a:r>
                  <a:rPr lang="en-US" sz="2000" b="1" dirty="0">
                    <a:solidFill>
                      <a:srgbClr val="EEF2F5"/>
                    </a:solidFill>
                  </a:rPr>
                  <a:t>/Trap2b/Trap2e</a:t>
                </a:r>
              </a:p>
              <a:p>
                <a:pPr algn="ctr" defTabSz="914363">
                  <a:lnSpc>
                    <a:spcPct val="130000"/>
                  </a:lnSpc>
                </a:pPr>
                <a:r>
                  <a:rPr lang="zh-CN" altLang="en-US" sz="1600" dirty="0" smtClean="0">
                    <a:solidFill>
                      <a:srgbClr val="92D050"/>
                    </a:solidFill>
                  </a:rPr>
                  <a:t>系统</a:t>
                </a:r>
                <a:r>
                  <a:rPr lang="zh-CN" altLang="en-US" sz="1600" dirty="0">
                    <a:solidFill>
                      <a:srgbClr val="92D050"/>
                    </a:solidFill>
                  </a:rPr>
                  <a:t>调用</a:t>
                </a:r>
                <a:r>
                  <a:rPr lang="zh-CN" altLang="en-US" sz="1600" dirty="0" smtClean="0">
                    <a:solidFill>
                      <a:srgbClr val="92D050"/>
                    </a:solidFill>
                  </a:rPr>
                  <a:t>入口</a:t>
                </a:r>
                <a:endParaRPr lang="zh-CN" altLang="en-US" sz="1600" dirty="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Straight Connector 58"/>
              <p:cNvCxnSpPr>
                <a:stCxn id="8" idx="4"/>
                <a:endCxn id="13" idx="0"/>
              </p:cNvCxnSpPr>
              <p:nvPr/>
            </p:nvCxnSpPr>
            <p:spPr>
              <a:xfrm>
                <a:off x="1511314" y="4311972"/>
                <a:ext cx="5816" cy="63134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组合 27"/>
          <p:cNvGrpSpPr/>
          <p:nvPr/>
        </p:nvGrpSpPr>
        <p:grpSpPr>
          <a:xfrm>
            <a:off x="4274452" y="3364732"/>
            <a:ext cx="3625564" cy="2391109"/>
            <a:chOff x="4274452" y="3364732"/>
            <a:chExt cx="3625564" cy="2391109"/>
          </a:xfrm>
        </p:grpSpPr>
        <p:sp>
          <p:nvSpPr>
            <p:cNvPr id="10" name="Oval 30"/>
            <p:cNvSpPr/>
            <p:nvPr/>
          </p:nvSpPr>
          <p:spPr>
            <a:xfrm>
              <a:off x="5612056" y="3364732"/>
              <a:ext cx="950358" cy="947239"/>
            </a:xfrm>
            <a:prstGeom prst="ellipse">
              <a:avLst/>
            </a:prstGeom>
            <a:solidFill>
              <a:srgbClr val="3598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altLang="zh-CN" sz="1400" b="1" dirty="0">
                  <a:solidFill>
                    <a:prstClr val="white"/>
                  </a:solidFill>
                </a:rPr>
                <a:t>Mark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46"/>
            <p:cNvSpPr/>
            <p:nvPr/>
          </p:nvSpPr>
          <p:spPr>
            <a:xfrm>
              <a:off x="4274452" y="4943312"/>
              <a:ext cx="3625564" cy="8125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rgbClr val="EEF2F5"/>
                  </a:solidFill>
                </a:rPr>
                <a:t>AllocVirtualMemory</a:t>
              </a:r>
              <a:r>
                <a:rPr lang="en-US" altLang="zh-CN" sz="2000" b="1" dirty="0">
                  <a:solidFill>
                    <a:srgbClr val="EEF2F5"/>
                  </a:solidFill>
                </a:rPr>
                <a:t>/</a:t>
              </a:r>
              <a:r>
                <a:rPr lang="en-US" altLang="zh-CN" sz="2000" b="1" dirty="0" err="1">
                  <a:solidFill>
                    <a:srgbClr val="EEF2F5"/>
                  </a:solidFill>
                </a:rPr>
                <a:t>GetPebTeb</a:t>
              </a:r>
              <a:endParaRPr lang="en-US" altLang="zh-CN" sz="2000" b="1" dirty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rgbClr val="92D050"/>
                  </a:solidFill>
                </a:rPr>
                <a:t>标记内存合法</a:t>
              </a:r>
              <a:endParaRPr lang="en-US" altLang="zh-CN" sz="1600" dirty="0">
                <a:solidFill>
                  <a:srgbClr val="92D050"/>
                </a:solidFill>
              </a:endParaRPr>
            </a:p>
          </p:txBody>
        </p:sp>
        <p:cxnSp>
          <p:nvCxnSpPr>
            <p:cNvPr id="21" name="Straight Connector 60"/>
            <p:cNvCxnSpPr>
              <a:stCxn id="10" idx="4"/>
              <a:endCxn id="14" idx="0"/>
            </p:cNvCxnSpPr>
            <p:nvPr/>
          </p:nvCxnSpPr>
          <p:spPr>
            <a:xfrm flipH="1">
              <a:off x="6087234" y="4311971"/>
              <a:ext cx="1" cy="631341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9151042" y="3364733"/>
            <a:ext cx="3012599" cy="2391109"/>
            <a:chOff x="9151042" y="3364733"/>
            <a:chExt cx="3012599" cy="2391109"/>
          </a:xfrm>
        </p:grpSpPr>
        <p:sp>
          <p:nvSpPr>
            <p:cNvPr id="12" name="Oval 32"/>
            <p:cNvSpPr/>
            <p:nvPr/>
          </p:nvSpPr>
          <p:spPr>
            <a:xfrm>
              <a:off x="10187978" y="3364733"/>
              <a:ext cx="950358" cy="947239"/>
            </a:xfrm>
            <a:prstGeom prst="ellipse">
              <a:avLst/>
            </a:pr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End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6" name="Rectangle 47"/>
            <p:cNvSpPr/>
            <p:nvPr/>
          </p:nvSpPr>
          <p:spPr>
            <a:xfrm>
              <a:off x="9151042" y="4943312"/>
              <a:ext cx="3012599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sz="2000" b="1" dirty="0" err="1" smtClean="0">
                  <a:solidFill>
                    <a:srgbClr val="EEF2F5"/>
                  </a:solidFill>
                </a:rPr>
                <a:t>RetUser</a:t>
              </a:r>
              <a:endParaRPr lang="en-US" sz="2000" b="1" dirty="0" smtClean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rgbClr val="92D050"/>
                  </a:solidFill>
                </a:rPr>
                <a:t>系统调用</a:t>
              </a:r>
              <a:r>
                <a:rPr lang="zh-CN" altLang="en-US" sz="1600" dirty="0">
                  <a:solidFill>
                    <a:srgbClr val="92D050"/>
                  </a:solidFill>
                </a:rPr>
                <a:t>出口</a:t>
              </a:r>
            </a:p>
          </p:txBody>
        </p:sp>
        <p:cxnSp>
          <p:nvCxnSpPr>
            <p:cNvPr id="22" name="Straight Connector 62"/>
            <p:cNvCxnSpPr>
              <a:stCxn id="12" idx="4"/>
              <a:endCxn id="16" idx="0"/>
            </p:cNvCxnSpPr>
            <p:nvPr/>
          </p:nvCxnSpPr>
          <p:spPr>
            <a:xfrm flipH="1">
              <a:off x="10657342" y="4311972"/>
              <a:ext cx="5815" cy="63134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6562414" y="1594883"/>
            <a:ext cx="3625565" cy="2717089"/>
            <a:chOff x="6562414" y="1594883"/>
            <a:chExt cx="3625565" cy="2717089"/>
          </a:xfrm>
        </p:grpSpPr>
        <p:sp>
          <p:nvSpPr>
            <p:cNvPr id="11" name="Oval 31"/>
            <p:cNvSpPr/>
            <p:nvPr/>
          </p:nvSpPr>
          <p:spPr>
            <a:xfrm>
              <a:off x="7900016" y="3364733"/>
              <a:ext cx="950358" cy="947239"/>
            </a:xfrm>
            <a:prstGeom prst="ellipse">
              <a:avLst/>
            </a:prstGeom>
            <a:solidFill>
              <a:srgbClr val="9C59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63"/>
              <a:r>
                <a:rPr lang="en-US" sz="1400" b="1" dirty="0" smtClean="0">
                  <a:solidFill>
                    <a:prstClr val="white"/>
                  </a:solidFill>
                </a:rPr>
                <a:t>Access</a:t>
              </a:r>
              <a:endParaRPr lang="en-US" sz="1400" b="1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48"/>
            <p:cNvSpPr/>
            <p:nvPr/>
          </p:nvSpPr>
          <p:spPr>
            <a:xfrm>
              <a:off x="6562414" y="1594883"/>
              <a:ext cx="3625565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363">
                <a:lnSpc>
                  <a:spcPct val="130000"/>
                </a:lnSpc>
              </a:pPr>
              <a:r>
                <a:rPr lang="en-US" altLang="zh-CN" sz="2000" b="1" dirty="0" err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MemAccess</a:t>
              </a:r>
              <a:endParaRPr lang="en-US" altLang="zh-CN" sz="2000" b="1" dirty="0">
                <a:solidFill>
                  <a:srgbClr val="EEF2F5"/>
                </a:solidFill>
              </a:endParaRPr>
            </a:p>
            <a:p>
              <a:pPr algn="ctr" defTabSz="914363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rgbClr val="92D050"/>
                  </a:solidFill>
                </a:rPr>
                <a:t>访问</a:t>
              </a:r>
              <a:r>
                <a:rPr lang="zh-CN" altLang="en-US" sz="1600" dirty="0">
                  <a:solidFill>
                    <a:srgbClr val="92D050"/>
                  </a:solidFill>
                </a:rPr>
                <a:t>用户</a:t>
              </a:r>
              <a:r>
                <a:rPr lang="zh-CN" altLang="en-US" sz="1600" dirty="0" smtClean="0">
                  <a:solidFill>
                    <a:srgbClr val="92D050"/>
                  </a:solidFill>
                </a:rPr>
                <a:t>地址空间</a:t>
              </a:r>
              <a:endParaRPr lang="zh-CN" altLang="en-US" sz="1600" dirty="0">
                <a:solidFill>
                  <a:srgbClr val="92D050"/>
                </a:solidFill>
              </a:endParaRPr>
            </a:p>
          </p:txBody>
        </p:sp>
        <p:cxnSp>
          <p:nvCxnSpPr>
            <p:cNvPr id="23" name="Straight Connector 64"/>
            <p:cNvCxnSpPr>
              <a:stCxn id="11" idx="0"/>
              <a:endCxn id="17" idx="2"/>
            </p:cNvCxnSpPr>
            <p:nvPr/>
          </p:nvCxnSpPr>
          <p:spPr>
            <a:xfrm flipV="1">
              <a:off x="8375195" y="2407413"/>
              <a:ext cx="2" cy="95732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66"/>
          <p:cNvCxnSpPr>
            <a:stCxn id="8" idx="6"/>
            <a:endCxn id="9" idx="2"/>
          </p:cNvCxnSpPr>
          <p:nvPr/>
        </p:nvCxnSpPr>
        <p:spPr>
          <a:xfrm>
            <a:off x="1986493" y="3838353"/>
            <a:ext cx="1337602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68"/>
          <p:cNvCxnSpPr>
            <a:stCxn id="9" idx="6"/>
            <a:endCxn id="10" idx="2"/>
          </p:cNvCxnSpPr>
          <p:nvPr/>
        </p:nvCxnSpPr>
        <p:spPr>
          <a:xfrm flipV="1">
            <a:off x="4274452" y="3838352"/>
            <a:ext cx="1337603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70"/>
          <p:cNvCxnSpPr>
            <a:stCxn id="10" idx="6"/>
            <a:endCxn id="11" idx="2"/>
          </p:cNvCxnSpPr>
          <p:nvPr/>
        </p:nvCxnSpPr>
        <p:spPr>
          <a:xfrm>
            <a:off x="6562414" y="3838352"/>
            <a:ext cx="1337602" cy="1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72"/>
          <p:cNvCxnSpPr>
            <a:stCxn id="11" idx="6"/>
            <a:endCxn id="12" idx="2"/>
          </p:cNvCxnSpPr>
          <p:nvPr/>
        </p:nvCxnSpPr>
        <p:spPr>
          <a:xfrm>
            <a:off x="8850375" y="3838353"/>
            <a:ext cx="1337603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502507"/>
      </p:ext>
    </p:extLst>
  </p:cSld>
  <p:clrMapOvr>
    <a:masterClrMapping/>
  </p:clrMapOvr>
  <p:transition spd="med" advTm="1491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模拟器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8335770" y="1390859"/>
            <a:ext cx="302433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b="1" dirty="0" err="1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ProbeAccess</a:t>
            </a:r>
            <a:r>
              <a:rPr kumimoji="0" lang="zh-CN" altLang="en-US" b="1" dirty="0" smtClean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事件</a:t>
            </a:r>
            <a:endParaRPr kumimoji="0"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目标内存</a:t>
            </a:r>
            <a:endParaRPr kumimoji="0" lang="en-US" altLang="zh-CN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win32k!W32UserProbeAddress</a:t>
            </a:r>
          </a:p>
          <a:p>
            <a:pPr marL="17145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解释执行</a:t>
            </a:r>
            <a:endParaRPr lang="en-US" altLang="zh-CN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kumimoji="0" lang="en-US" altLang="zh-CN" sz="1400" i="1" dirty="0" smtClean="0">
                <a:solidFill>
                  <a:schemeClr val="bg1"/>
                </a:solidFill>
                <a:latin typeface="Calibri"/>
                <a:ea typeface="宋体"/>
              </a:rPr>
              <a:t>N </a:t>
            </a:r>
            <a:r>
              <a:rPr kumimoji="0" lang="en-US" altLang="zh-CN" sz="1400" i="1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endParaRPr kumimoji="0" lang="en-US" altLang="zh-CN" sz="1400" i="1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514350" lvl="1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sz="1400" dirty="0" smtClean="0">
                <a:solidFill>
                  <a:schemeClr val="bg1"/>
                </a:solidFill>
                <a:latin typeface="Calibri"/>
                <a:ea typeface="宋体"/>
              </a:rPr>
              <a:t>固定指令数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487759" y="1433314"/>
            <a:ext cx="39652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1)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esi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,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[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2)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mov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eax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,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[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nt!MmUserProbeAddress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   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kumimoji="0" lang="en-US" altLang="zh-CN" sz="14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kumimoji="0" lang="en-US" altLang="zh-CN" sz="1400" dirty="0" err="1">
                <a:solidFill>
                  <a:schemeClr val="bg1"/>
                </a:solidFill>
                <a:latin typeface="Calibri"/>
                <a:ea typeface="宋体"/>
              </a:rPr>
              <a:t>eax,XXX</a:t>
            </a:r>
            <a:endParaRPr kumimoji="0" lang="en-US" altLang="zh-CN" sz="14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545380" y="2957972"/>
            <a:ext cx="1314148" cy="368349"/>
          </a:xfrm>
          <a:prstGeom prst="rect">
            <a:avLst/>
          </a:prstGeom>
          <a:gradFill rotWithShape="1">
            <a:gsLst>
              <a:gs pos="0">
                <a:srgbClr val="4472C4">
                  <a:tint val="60000"/>
                  <a:satMod val="160000"/>
                </a:srgbClr>
              </a:gs>
              <a:gs pos="46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DR Handler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2512092" y="2957972"/>
            <a:ext cx="1314148" cy="368349"/>
          </a:xfrm>
          <a:prstGeom prst="rect">
            <a:avLst/>
          </a:prstGeom>
          <a:gradFill flip="none" rotWithShape="1">
            <a:gsLst>
              <a:gs pos="19000">
                <a:srgbClr val="FFC000">
                  <a:shade val="30000"/>
                  <a:satMod val="115000"/>
                </a:srgbClr>
              </a:gs>
              <a:gs pos="10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dk1"/>
                </a:solidFill>
                <a:latin typeface="+mn-lt"/>
                <a:ea typeface="+mn-ea"/>
              </a:rPr>
              <a:t>Target Memory</a:t>
            </a:r>
            <a:endParaRPr lang="zh-CN" altLang="en-US" sz="1400" dirty="0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9" name="文本框 39"/>
          <p:cNvSpPr txBox="1"/>
          <p:nvPr/>
        </p:nvSpPr>
        <p:spPr>
          <a:xfrm>
            <a:off x="1619672" y="2966682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#DR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70" name="直接箭头连接符 69"/>
          <p:cNvCxnSpPr>
            <a:stCxn id="69" idx="3"/>
            <a:endCxn id="68" idx="1"/>
          </p:cNvCxnSpPr>
          <p:nvPr/>
        </p:nvCxnSpPr>
        <p:spPr>
          <a:xfrm>
            <a:off x="2320551" y="3142146"/>
            <a:ext cx="191541" cy="1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67" name="直接箭头连接符 66"/>
          <p:cNvCxnSpPr>
            <a:stCxn id="68" idx="3"/>
            <a:endCxn id="65" idx="1"/>
          </p:cNvCxnSpPr>
          <p:nvPr/>
        </p:nvCxnSpPr>
        <p:spPr>
          <a:xfrm>
            <a:off x="3826240" y="3142147"/>
            <a:ext cx="719141" cy="0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62" name="右箭头 61"/>
          <p:cNvSpPr/>
          <p:nvPr/>
        </p:nvSpPr>
        <p:spPr>
          <a:xfrm>
            <a:off x="3826240" y="4708225"/>
            <a:ext cx="719141" cy="258203"/>
          </a:xfrm>
          <a:prstGeom prst="rightArrow">
            <a:avLst/>
          </a:prstGeom>
          <a:gradFill rotWithShape="1">
            <a:gsLst>
              <a:gs pos="0">
                <a:sysClr val="windowText" lastClr="000000">
                  <a:tint val="60000"/>
                  <a:satMod val="160000"/>
                </a:sysClr>
              </a:gs>
              <a:gs pos="46000">
                <a:sysClr val="windowText" lastClr="000000">
                  <a:tint val="86000"/>
                  <a:satMod val="160000"/>
                </a:sysClr>
              </a:gs>
              <a:gs pos="100000">
                <a:sysClr val="windowText" lastClr="000000">
                  <a:shade val="40000"/>
                  <a:satMod val="160000"/>
                </a:sys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ysClr val="windowText" lastClr="000000"/>
            </a:contourClr>
          </a:sp3d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63" name="文本框 51"/>
          <p:cNvSpPr txBox="1"/>
          <p:nvPr/>
        </p:nvSpPr>
        <p:spPr>
          <a:xfrm>
            <a:off x="3707195" y="4401597"/>
            <a:ext cx="922495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Update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64" name="肘形连接符 63"/>
          <p:cNvCxnSpPr>
            <a:stCxn id="65" idx="3"/>
            <a:endCxn id="63" idx="0"/>
          </p:cNvCxnSpPr>
          <p:nvPr/>
        </p:nvCxnSpPr>
        <p:spPr>
          <a:xfrm flipH="1">
            <a:off x="4168442" y="3142147"/>
            <a:ext cx="1691086" cy="1259450"/>
          </a:xfrm>
          <a:prstGeom prst="bentConnector4">
            <a:avLst>
              <a:gd name="adj1" fmla="val -16447"/>
              <a:gd name="adj2" fmla="val 26813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grpSp>
        <p:nvGrpSpPr>
          <p:cNvPr id="44" name="组合 43"/>
          <p:cNvGrpSpPr/>
          <p:nvPr/>
        </p:nvGrpSpPr>
        <p:grpSpPr>
          <a:xfrm>
            <a:off x="2499812" y="3652774"/>
            <a:ext cx="1314147" cy="2791347"/>
            <a:chOff x="1465563" y="2283718"/>
            <a:chExt cx="1080120" cy="2448125"/>
          </a:xfrm>
        </p:grpSpPr>
        <p:sp>
          <p:nvSpPr>
            <p:cNvPr id="60" name="矩形 59"/>
            <p:cNvSpPr/>
            <p:nvPr/>
          </p:nvSpPr>
          <p:spPr>
            <a:xfrm>
              <a:off x="1465563" y="2283718"/>
              <a:ext cx="1080120" cy="2138688"/>
            </a:xfrm>
            <a:prstGeom prst="rect">
              <a:avLst/>
            </a:prstGeom>
            <a:gradFill rotWithShape="1">
              <a:gsLst>
                <a:gs pos="0">
                  <a:srgbClr val="A5A5A5">
                    <a:tint val="60000"/>
                    <a:satMod val="160000"/>
                  </a:srgbClr>
                </a:gs>
                <a:gs pos="46000">
                  <a:srgbClr val="A5A5A5">
                    <a:tint val="86000"/>
                    <a:satMod val="160000"/>
                  </a:srgbClr>
                </a:gs>
                <a:gs pos="100000">
                  <a:srgbClr val="A5A5A5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A5A5A5"/>
              </a:contourClr>
            </a:sp3d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EAX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EBX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……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EIP</a:t>
              </a:r>
            </a:p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rPr>
                <a:t>……</a:t>
              </a:r>
            </a:p>
          </p:txBody>
        </p:sp>
        <p:sp>
          <p:nvSpPr>
            <p:cNvPr id="61" name="文本框 55"/>
            <p:cNvSpPr txBox="1"/>
            <p:nvPr/>
          </p:nvSpPr>
          <p:spPr>
            <a:xfrm>
              <a:off x="1465563" y="4424066"/>
              <a:ext cx="10801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rPr>
                <a:t>Guest CPU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545380" y="3653666"/>
            <a:ext cx="1320475" cy="2747948"/>
            <a:chOff x="3146850" y="2284500"/>
            <a:chExt cx="1085321" cy="2410063"/>
          </a:xfrm>
        </p:grpSpPr>
        <p:sp>
          <p:nvSpPr>
            <p:cNvPr id="58" name="矩形 57"/>
            <p:cNvSpPr/>
            <p:nvPr/>
          </p:nvSpPr>
          <p:spPr>
            <a:xfrm>
              <a:off x="3152051" y="2284500"/>
              <a:ext cx="1080120" cy="2138688"/>
            </a:xfrm>
            <a:prstGeom prst="rec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EAX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EBX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……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EIP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400" kern="0" dirty="0">
                  <a:solidFill>
                    <a:schemeClr val="bg1"/>
                  </a:solidFill>
                  <a:latin typeface="Calibri"/>
                  <a:ea typeface="宋体"/>
                </a:rPr>
                <a:t>……</a:t>
              </a:r>
            </a:p>
          </p:txBody>
        </p:sp>
        <p:sp>
          <p:nvSpPr>
            <p:cNvPr id="59" name="文本框 56"/>
            <p:cNvSpPr txBox="1"/>
            <p:nvPr/>
          </p:nvSpPr>
          <p:spPr>
            <a:xfrm>
              <a:off x="3146850" y="4424630"/>
              <a:ext cx="1080120" cy="269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400" b="0" i="0" u="none" strike="noStrike" kern="0" cap="none" spc="0" normalizeH="0" baseline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defRPr>
              </a:lvl1pPr>
            </a:lstStyle>
            <a:p>
              <a:r>
                <a:rPr lang="en-US" altLang="zh-CN" dirty="0"/>
                <a:t>Virtual CPU</a:t>
              </a:r>
              <a:endParaRPr lang="zh-CN" altLang="en-US" dirty="0"/>
            </a:p>
          </p:txBody>
        </p:sp>
      </p:grpSp>
      <p:sp>
        <p:nvSpPr>
          <p:cNvPr id="46" name="矩形 45"/>
          <p:cNvSpPr/>
          <p:nvPr/>
        </p:nvSpPr>
        <p:spPr>
          <a:xfrm>
            <a:off x="6394943" y="4687863"/>
            <a:ext cx="1314147" cy="368349"/>
          </a:xfrm>
          <a:prstGeom prst="rect">
            <a:avLst/>
          </a:prstGeom>
          <a:gradFill rotWithShape="1">
            <a:gsLst>
              <a:gs pos="0">
                <a:srgbClr val="4472C4">
                  <a:tint val="60000"/>
                  <a:satMod val="160000"/>
                </a:srgbClr>
              </a:gs>
              <a:gs pos="46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Emulator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cxnSp>
        <p:nvCxnSpPr>
          <p:cNvPr id="47" name="直接箭头连接符 46"/>
          <p:cNvCxnSpPr>
            <a:stCxn id="58" idx="3"/>
            <a:endCxn id="46" idx="1"/>
          </p:cNvCxnSpPr>
          <p:nvPr/>
        </p:nvCxnSpPr>
        <p:spPr>
          <a:xfrm flipV="1">
            <a:off x="5865856" y="4872038"/>
            <a:ext cx="529088" cy="892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48" name="文本框 65"/>
          <p:cNvSpPr txBox="1"/>
          <p:nvPr/>
        </p:nvSpPr>
        <p:spPr>
          <a:xfrm>
            <a:off x="6701578" y="3989480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N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49" name="直接箭头连接符 48"/>
          <p:cNvCxnSpPr>
            <a:stCxn id="48" idx="2"/>
            <a:endCxn id="46" idx="0"/>
          </p:cNvCxnSpPr>
          <p:nvPr/>
        </p:nvCxnSpPr>
        <p:spPr>
          <a:xfrm>
            <a:off x="7052017" y="4340407"/>
            <a:ext cx="0" cy="347456"/>
          </a:xfrm>
          <a:prstGeom prst="straightConnector1">
            <a:avLst/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50" name="矩形 49"/>
          <p:cNvSpPr/>
          <p:nvPr/>
        </p:nvSpPr>
        <p:spPr>
          <a:xfrm>
            <a:off x="8709084" y="3994085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UVA-1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709084" y="4426893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UVA-2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8709084" y="5217652"/>
            <a:ext cx="1314147" cy="368349"/>
          </a:xfrm>
          <a:prstGeom prst="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UVA-N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53" name="文本框 71"/>
          <p:cNvSpPr txBox="1"/>
          <p:nvPr/>
        </p:nvSpPr>
        <p:spPr>
          <a:xfrm>
            <a:off x="8709084" y="4806081"/>
            <a:ext cx="1314147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……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cxnSp>
        <p:nvCxnSpPr>
          <p:cNvPr id="54" name="肘形连接符 53"/>
          <p:cNvCxnSpPr>
            <a:stCxn id="46" idx="3"/>
            <a:endCxn id="50" idx="1"/>
          </p:cNvCxnSpPr>
          <p:nvPr/>
        </p:nvCxnSpPr>
        <p:spPr>
          <a:xfrm flipV="1">
            <a:off x="7709091" y="4178260"/>
            <a:ext cx="999993" cy="693778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55" name="肘形连接符 54"/>
          <p:cNvCxnSpPr>
            <a:stCxn id="46" idx="3"/>
            <a:endCxn id="51" idx="1"/>
          </p:cNvCxnSpPr>
          <p:nvPr/>
        </p:nvCxnSpPr>
        <p:spPr>
          <a:xfrm flipV="1">
            <a:off x="7709091" y="4611068"/>
            <a:ext cx="999993" cy="260970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cxnSp>
        <p:nvCxnSpPr>
          <p:cNvPr id="56" name="肘形连接符 55"/>
          <p:cNvCxnSpPr>
            <a:stCxn id="46" idx="3"/>
            <a:endCxn id="52" idx="1"/>
          </p:cNvCxnSpPr>
          <p:nvPr/>
        </p:nvCxnSpPr>
        <p:spPr>
          <a:xfrm>
            <a:off x="7709091" y="4872038"/>
            <a:ext cx="999993" cy="529789"/>
          </a:xfrm>
          <a:prstGeom prst="bentConnector3">
            <a:avLst>
              <a:gd name="adj1" fmla="val 73422"/>
            </a:avLst>
          </a:prstGeom>
          <a:noFill/>
          <a:ln w="25400" cap="flat" cmpd="sng" algn="ctr">
            <a:solidFill>
              <a:schemeClr val="bg1"/>
            </a:solidFill>
            <a:prstDash val="solid"/>
            <a:tailEnd type="triangle"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p:spPr>
      </p:cxnSp>
      <p:sp>
        <p:nvSpPr>
          <p:cNvPr id="57" name="文本框 81"/>
          <p:cNvSpPr txBox="1"/>
          <p:nvPr/>
        </p:nvSpPr>
        <p:spPr>
          <a:xfrm>
            <a:off x="7661267" y="4566089"/>
            <a:ext cx="700879" cy="350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cmp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148763070"/>
      </p:ext>
    </p:extLst>
  </p:cSld>
  <p:clrMapOvr>
    <a:masterClrMapping/>
  </p:clrMapOvr>
  <p:transition spd="med" advTm="5970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568135" y="2734713"/>
            <a:ext cx="5121912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路径探测子系统</a:t>
            </a:r>
            <a:endParaRPr lang="zh-CN" altLang="en-US" sz="55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1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70">
        <p:fade/>
      </p:transition>
    </mc:Choice>
    <mc:Fallback xmlns="">
      <p:transition spd="med" advTm="287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112370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代码覆盖导向型路径探测子系统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24"/>
          <p:cNvSpPr>
            <a:spLocks noChangeAspect="1" noChangeArrowheads="1"/>
          </p:cNvSpPr>
          <p:nvPr/>
        </p:nvSpPr>
        <p:spPr bwMode="auto">
          <a:xfrm>
            <a:off x="1520448" y="1099133"/>
            <a:ext cx="9197162" cy="457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Rectangle 214"/>
          <p:cNvSpPr>
            <a:spLocks noChangeArrowheads="1"/>
          </p:cNvSpPr>
          <p:nvPr/>
        </p:nvSpPr>
        <p:spPr bwMode="auto">
          <a:xfrm>
            <a:off x="2093559" y="1659744"/>
            <a:ext cx="8043840" cy="23209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lt1"/>
                </a:solidFill>
              </a:rPr>
              <a:t>User</a:t>
            </a:r>
            <a:endParaRPr lang="en-US" altLang="zh-CN" dirty="0">
              <a:solidFill>
                <a:schemeClr val="lt1"/>
              </a:solidFill>
            </a:endParaRPr>
          </a:p>
        </p:txBody>
      </p:sp>
      <p:sp>
        <p:nvSpPr>
          <p:cNvPr id="6" name="Rectangle 212"/>
          <p:cNvSpPr>
            <a:spLocks noChangeArrowheads="1"/>
          </p:cNvSpPr>
          <p:nvPr/>
        </p:nvSpPr>
        <p:spPr bwMode="auto">
          <a:xfrm>
            <a:off x="2093559" y="5297330"/>
            <a:ext cx="8043840" cy="6287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Hypervisor</a:t>
            </a:r>
          </a:p>
        </p:txBody>
      </p:sp>
      <p:sp>
        <p:nvSpPr>
          <p:cNvPr id="7" name="Rectangle 215"/>
          <p:cNvSpPr>
            <a:spLocks noChangeArrowheads="1"/>
          </p:cNvSpPr>
          <p:nvPr/>
        </p:nvSpPr>
        <p:spPr bwMode="auto">
          <a:xfrm>
            <a:off x="2093559" y="3980716"/>
            <a:ext cx="8043840" cy="12704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8" name="Rectangle 221"/>
          <p:cNvSpPr>
            <a:spLocks noChangeArrowheads="1"/>
          </p:cNvSpPr>
          <p:nvPr/>
        </p:nvSpPr>
        <p:spPr bwMode="auto">
          <a:xfrm>
            <a:off x="3729714" y="2436538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Building 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Parameters</a:t>
            </a:r>
            <a:endParaRPr lang="en-US" altLang="zh-CN" sz="1400" kern="0" dirty="0">
              <a:solidFill>
                <a:schemeClr val="bg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9" name="AutoShape 246"/>
          <p:cNvSpPr>
            <a:spLocks noChangeArrowheads="1"/>
          </p:cNvSpPr>
          <p:nvPr/>
        </p:nvSpPr>
        <p:spPr bwMode="auto">
          <a:xfrm>
            <a:off x="6225029" y="4122728"/>
            <a:ext cx="2029726" cy="562063"/>
          </a:xfrm>
          <a:prstGeom prst="flowChartConnector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Target Program</a:t>
            </a:r>
          </a:p>
        </p:txBody>
      </p:sp>
      <p:sp>
        <p:nvSpPr>
          <p:cNvPr id="10" name="AutoShape 247"/>
          <p:cNvSpPr>
            <a:spLocks noChangeArrowheads="1"/>
          </p:cNvSpPr>
          <p:nvPr/>
        </p:nvSpPr>
        <p:spPr bwMode="auto">
          <a:xfrm>
            <a:off x="5176185" y="3307437"/>
            <a:ext cx="1203026" cy="542387"/>
          </a:xfrm>
          <a:prstGeom prst="flowChartDocumen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Logs</a:t>
            </a:r>
          </a:p>
        </p:txBody>
      </p:sp>
      <p:sp>
        <p:nvSpPr>
          <p:cNvPr id="11" name="AutoShape 251"/>
          <p:cNvSpPr>
            <a:spLocks noChangeShapeType="1"/>
          </p:cNvSpPr>
          <p:nvPr/>
        </p:nvSpPr>
        <p:spPr bwMode="auto">
          <a:xfrm>
            <a:off x="4932740" y="2766761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12" name="Rectangle 216"/>
          <p:cNvSpPr>
            <a:spLocks noChangeArrowheads="1"/>
          </p:cNvSpPr>
          <p:nvPr/>
        </p:nvSpPr>
        <p:spPr bwMode="auto">
          <a:xfrm>
            <a:off x="2221368" y="1763259"/>
            <a:ext cx="866260" cy="278893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altLang="zh-CN" sz="1400" dirty="0" smtClean="0">
                <a:solidFill>
                  <a:schemeClr val="tx1"/>
                </a:solidFill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373675" y="2639291"/>
            <a:ext cx="356039" cy="215586"/>
          </a:xfrm>
          <a:prstGeom prst="rightArrow">
            <a:avLst>
              <a:gd name="adj1" fmla="val 50000"/>
              <a:gd name="adj2" fmla="val 368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AutoShape 246"/>
          <p:cNvSpPr>
            <a:spLocks noChangeArrowheads="1"/>
          </p:cNvSpPr>
          <p:nvPr/>
        </p:nvSpPr>
        <p:spPr bwMode="auto">
          <a:xfrm>
            <a:off x="2282229" y="2499845"/>
            <a:ext cx="1091447" cy="473092"/>
          </a:xfrm>
          <a:prstGeom prst="flowChartConnector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Inputs</a:t>
            </a:r>
          </a:p>
        </p:txBody>
      </p:sp>
      <p:sp>
        <p:nvSpPr>
          <p:cNvPr id="16" name="Rectangle 221"/>
          <p:cNvSpPr>
            <a:spLocks noChangeArrowheads="1"/>
          </p:cNvSpPr>
          <p:nvPr/>
        </p:nvSpPr>
        <p:spPr bwMode="auto">
          <a:xfrm>
            <a:off x="5176185" y="2436538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Mutating</a:t>
            </a:r>
          </a:p>
        </p:txBody>
      </p:sp>
      <p:sp>
        <p:nvSpPr>
          <p:cNvPr id="17" name="Rectangle 221"/>
          <p:cNvSpPr>
            <a:spLocks noChangeArrowheads="1"/>
          </p:cNvSpPr>
          <p:nvPr/>
        </p:nvSpPr>
        <p:spPr bwMode="auto">
          <a:xfrm>
            <a:off x="6622657" y="2436538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Executing 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System </a:t>
            </a: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</a:t>
            </a:r>
            <a:r>
              <a:rPr lang="en-US" altLang="zh-CN" sz="1400" kern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alls</a:t>
            </a:r>
            <a:endParaRPr lang="en-US" altLang="zh-CN" sz="1400" kern="0" dirty="0">
              <a:solidFill>
                <a:schemeClr val="bg1"/>
              </a:solidFill>
              <a:latin typeface="Times New Roman" panose="02020603050405020304" pitchFamily="18" charset="0"/>
              <a:ea typeface="宋体"/>
              <a:cs typeface="Times New Roman" panose="02020603050405020304" pitchFamily="18" charset="0"/>
            </a:endParaRPr>
          </a:p>
        </p:txBody>
      </p:sp>
      <p:sp>
        <p:nvSpPr>
          <p:cNvPr id="18" name="AutoShape 11"/>
          <p:cNvSpPr>
            <a:spLocks noChangeShapeType="1"/>
          </p:cNvSpPr>
          <p:nvPr/>
        </p:nvSpPr>
        <p:spPr bwMode="auto">
          <a:xfrm>
            <a:off x="6379211" y="2766761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0" name="Rectangle 221"/>
          <p:cNvSpPr>
            <a:spLocks noChangeArrowheads="1"/>
          </p:cNvSpPr>
          <p:nvPr/>
        </p:nvSpPr>
        <p:spPr bwMode="auto">
          <a:xfrm>
            <a:off x="8069128" y="2436538"/>
            <a:ext cx="1203026" cy="659591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100000">
                <a:srgbClr val="4472C4">
                  <a:tint val="86000"/>
                  <a:satMod val="160000"/>
                </a:srgbClr>
              </a:gs>
              <a:gs pos="100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/>
                <a:cs typeface="Times New Roman" panose="02020603050405020304" pitchFamily="18" charset="0"/>
              </a:rPr>
              <a:t>Checking Bitmap</a:t>
            </a:r>
          </a:p>
        </p:txBody>
      </p:sp>
      <p:sp>
        <p:nvSpPr>
          <p:cNvPr id="21" name="AutoShape 8"/>
          <p:cNvSpPr>
            <a:spLocks noChangeShapeType="1"/>
          </p:cNvSpPr>
          <p:nvPr/>
        </p:nvSpPr>
        <p:spPr bwMode="auto">
          <a:xfrm>
            <a:off x="7825682" y="2766761"/>
            <a:ext cx="243445" cy="856"/>
          </a:xfrm>
          <a:prstGeom prst="straightConnector1">
            <a:avLst/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2" name="AutoShape 7"/>
          <p:cNvSpPr>
            <a:spLocks noChangeShapeType="1"/>
          </p:cNvSpPr>
          <p:nvPr/>
        </p:nvSpPr>
        <p:spPr bwMode="auto">
          <a:xfrm flipH="1" flipV="1">
            <a:off x="2827952" y="2499845"/>
            <a:ext cx="6444201" cy="266916"/>
          </a:xfrm>
          <a:prstGeom prst="bentConnector4">
            <a:avLst>
              <a:gd name="adj1" fmla="val -5667"/>
              <a:gd name="adj2" fmla="val 239102"/>
            </a:avLst>
          </a:prstGeom>
          <a:ln w="25400">
            <a:solidFill>
              <a:schemeClr val="tx1"/>
            </a:solidFill>
            <a:headEnd/>
            <a:tailEnd type="triangl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400"/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7159251" y="3110435"/>
            <a:ext cx="161283" cy="1003501"/>
          </a:xfrm>
          <a:prstGeom prst="downArrow">
            <a:avLst>
              <a:gd name="adj1" fmla="val 50000"/>
              <a:gd name="adj2" fmla="val 184434"/>
            </a:avLst>
          </a:prstGeom>
          <a:gradFill flip="none" rotWithShape="1">
            <a:gsLst>
              <a:gs pos="0">
                <a:schemeClr val="accent6">
                  <a:tint val="50000"/>
                  <a:shade val="95000"/>
                  <a:satMod val="300000"/>
                </a:schemeClr>
              </a:gs>
              <a:gs pos="12000">
                <a:schemeClr val="accent6">
                  <a:tint val="50000"/>
                  <a:shade val="90000"/>
                  <a:satMod val="250000"/>
                </a:schemeClr>
              </a:gs>
              <a:gs pos="100000">
                <a:schemeClr val="accent6">
                  <a:tint val="85000"/>
                  <a:shade val="75000"/>
                  <a:satMod val="1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21"/>
          <p:cNvSpPr>
            <a:spLocks noChangeArrowheads="1"/>
          </p:cNvSpPr>
          <p:nvPr/>
        </p:nvSpPr>
        <p:spPr bwMode="auto">
          <a:xfrm>
            <a:off x="8069128" y="4723290"/>
            <a:ext cx="1203026" cy="390964"/>
          </a:xfrm>
          <a:prstGeom prst="rect">
            <a:avLst/>
          </a:prstGeom>
          <a:gradFill flip="none" rotWithShape="1">
            <a:gsLst>
              <a:gs pos="0">
                <a:srgbClr val="4472C4">
                  <a:tint val="60000"/>
                  <a:satMod val="160000"/>
                </a:srgbClr>
              </a:gs>
              <a:gs pos="0">
                <a:srgbClr val="4472C4">
                  <a:tint val="86000"/>
                  <a:satMod val="160000"/>
                </a:srgbClr>
              </a:gs>
              <a:gs pos="98000">
                <a:srgbClr val="4472C4">
                  <a:shade val="400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4472C4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>
                <a:solidFill>
                  <a:schemeClr val="bg1"/>
                </a:solidFill>
                <a:latin typeface="Calibri"/>
                <a:ea typeface="宋体"/>
              </a:rPr>
              <a:t>Auxiliary</a:t>
            </a: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8604707" y="3126926"/>
            <a:ext cx="145053" cy="1528779"/>
          </a:xfrm>
          <a:prstGeom prst="upArrow">
            <a:avLst>
              <a:gd name="adj1" fmla="val 50000"/>
              <a:gd name="adj2" fmla="val 31241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utoShape 3"/>
          <p:cNvSpPr>
            <a:spLocks noChangeArrowheads="1"/>
          </p:cNvSpPr>
          <p:nvPr/>
        </p:nvSpPr>
        <p:spPr bwMode="auto">
          <a:xfrm>
            <a:off x="7175480" y="4723290"/>
            <a:ext cx="145053" cy="631359"/>
          </a:xfrm>
          <a:prstGeom prst="upArrow">
            <a:avLst>
              <a:gd name="adj1" fmla="val 50000"/>
              <a:gd name="adj2" fmla="val 136888"/>
            </a:avLst>
          </a:prstGeom>
          <a:gradFill flip="none" rotWithShape="1">
            <a:gsLst>
              <a:gs pos="0">
                <a:schemeClr val="accent6">
                  <a:tint val="50000"/>
                  <a:shade val="95000"/>
                  <a:satMod val="300000"/>
                </a:schemeClr>
              </a:gs>
              <a:gs pos="12000">
                <a:schemeClr val="accent6">
                  <a:tint val="50000"/>
                  <a:shade val="90000"/>
                  <a:satMod val="250000"/>
                </a:schemeClr>
              </a:gs>
              <a:gs pos="100000">
                <a:schemeClr val="accent6">
                  <a:tint val="85000"/>
                  <a:shade val="75000"/>
                  <a:satMod val="150000"/>
                </a:schemeClr>
              </a:gs>
            </a:gsLst>
            <a:lin ang="54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21"/>
          <p:cNvSpPr>
            <a:spLocks noChangeArrowheads="1"/>
          </p:cNvSpPr>
          <p:nvPr/>
        </p:nvSpPr>
        <p:spPr bwMode="auto">
          <a:xfrm>
            <a:off x="6581068" y="5393146"/>
            <a:ext cx="1323734" cy="390964"/>
          </a:xfrm>
          <a:prstGeom prst="rect">
            <a:avLst/>
          </a:prstGeom>
          <a:gradFill flip="none" rotWithShape="1">
            <a:gsLst>
              <a:gs pos="100000">
                <a:srgbClr val="0099FF">
                  <a:shade val="30000"/>
                  <a:satMod val="115000"/>
                </a:srgbClr>
              </a:gs>
              <a:gs pos="100000">
                <a:srgbClr val="0099F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PT </a:t>
            </a:r>
            <a:r>
              <a:rPr lang="en-US" altLang="zh-CN" dirty="0" smtClean="0">
                <a:solidFill>
                  <a:schemeClr val="bg1"/>
                </a:solidFill>
              </a:rPr>
              <a:t>Trace</a:t>
            </a:r>
            <a:endParaRPr lang="en-US" altLang="zh-CN" dirty="0">
              <a:solidFill>
                <a:schemeClr val="bg1"/>
              </a:solidFill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093559" y="3980716"/>
            <a:ext cx="804384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右箭头 36"/>
          <p:cNvSpPr/>
          <p:nvPr/>
        </p:nvSpPr>
        <p:spPr bwMode="auto">
          <a:xfrm rot="5400000">
            <a:off x="5688344" y="3133057"/>
            <a:ext cx="184508" cy="156849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剪去对角的矩形 2"/>
          <p:cNvSpPr/>
          <p:nvPr/>
        </p:nvSpPr>
        <p:spPr bwMode="auto">
          <a:xfrm>
            <a:off x="3657201" y="3388451"/>
            <a:ext cx="1381046" cy="339487"/>
          </a:xfrm>
          <a:prstGeom prst="snip2DiagRect">
            <a:avLst/>
          </a:prstGeom>
          <a:gradFill rotWithShape="1">
            <a:gsLst>
              <a:gs pos="0">
                <a:srgbClr val="70AD47">
                  <a:tint val="60000"/>
                  <a:satMod val="160000"/>
                </a:srgbClr>
              </a:gs>
              <a:gs pos="46000">
                <a:srgbClr val="70AD47">
                  <a:tint val="86000"/>
                  <a:satMod val="160000"/>
                </a:srgbClr>
              </a:gs>
              <a:gs pos="100000">
                <a:srgbClr val="70AD47">
                  <a:shade val="40000"/>
                  <a:satMod val="160000"/>
                </a:srgbClr>
              </a:gs>
            </a:gsLst>
            <a:path path="circle">
              <a:fillToRect l="50000" t="155000" r="50000" b="-55000"/>
            </a:path>
          </a:gradFill>
          <a:ln>
            <a:noFill/>
          </a:ln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rgbClr val="70AD47"/>
            </a:contourClr>
          </a:sp3d>
        </p:spPr>
        <p:txBody>
          <a:bodyPr rtlCol="0"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kern="0" dirty="0">
                <a:solidFill>
                  <a:schemeClr val="bg1"/>
                </a:solidFill>
                <a:latin typeface="Calibri"/>
                <a:ea typeface="宋体"/>
              </a:rPr>
              <a:t>configuration </a:t>
            </a:r>
            <a:endParaRPr lang="zh-CN" altLang="en-US" sz="1400" kern="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32" name="AutoShape 15"/>
          <p:cNvSpPr>
            <a:spLocks noChangeArrowheads="1"/>
          </p:cNvSpPr>
          <p:nvPr/>
        </p:nvSpPr>
        <p:spPr bwMode="auto">
          <a:xfrm rot="16200000">
            <a:off x="4258715" y="3125395"/>
            <a:ext cx="178019" cy="215588"/>
          </a:xfrm>
          <a:prstGeom prst="rightArrow">
            <a:avLst>
              <a:gd name="adj1" fmla="val 50000"/>
              <a:gd name="adj2" fmla="val 3680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092"/>
    </mc:Choice>
    <mc:Fallback xmlns="">
      <p:transition spd="slow" advTm="132092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进化算法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AutoShape 24"/>
          <p:cNvSpPr>
            <a:spLocks noChangeAspect="1" noChangeArrowheads="1"/>
          </p:cNvSpPr>
          <p:nvPr/>
        </p:nvSpPr>
        <p:spPr bwMode="auto">
          <a:xfrm>
            <a:off x="786802" y="1464620"/>
            <a:ext cx="4380622" cy="508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Input: Seed Inputs 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1:  T’ = </a:t>
            </a:r>
            <a:r>
              <a:rPr lang="zh-CN" altLang="en-US" dirty="0">
                <a:solidFill>
                  <a:schemeClr val="bg1"/>
                </a:solidFill>
              </a:rPr>
              <a:t>∅</a:t>
            </a:r>
            <a:r>
              <a:rPr lang="en-US" altLang="zh-CN" dirty="0" smtClean="0">
                <a:solidFill>
                  <a:schemeClr val="bg1"/>
                </a:solidFill>
              </a:rPr>
              <a:t>;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2:  T = 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3:  while(1)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4:  {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5: 	 t = </a:t>
            </a:r>
            <a:r>
              <a:rPr lang="en-US" altLang="zh-CN" dirty="0" err="1">
                <a:solidFill>
                  <a:schemeClr val="bg1"/>
                </a:solidFill>
              </a:rPr>
              <a:t>chooseNext</a:t>
            </a:r>
            <a:r>
              <a:rPr lang="en-US" altLang="zh-CN" dirty="0">
                <a:solidFill>
                  <a:schemeClr val="bg1"/>
                </a:solidFill>
              </a:rPr>
              <a:t>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6: 	 p = </a:t>
            </a:r>
            <a:r>
              <a:rPr lang="en-US" altLang="zh-CN" dirty="0" err="1">
                <a:solidFill>
                  <a:schemeClr val="bg1"/>
                </a:solidFill>
              </a:rPr>
              <a:t>assignEnergy</a:t>
            </a:r>
            <a:r>
              <a:rPr lang="en-US" altLang="zh-CN" dirty="0">
                <a:solidFill>
                  <a:schemeClr val="bg1"/>
                </a:solidFill>
              </a:rPr>
              <a:t>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7: 	 for(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=0;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&lt;p; </a:t>
            </a:r>
            <a:r>
              <a:rPr lang="en-US" altLang="zh-CN" dirty="0" err="1">
                <a:solidFill>
                  <a:schemeClr val="bg1"/>
                </a:solidFill>
              </a:rPr>
              <a:t>i</a:t>
            </a:r>
            <a:r>
              <a:rPr lang="en-US" altLang="zh-CN" dirty="0">
                <a:solidFill>
                  <a:schemeClr val="bg1"/>
                </a:solidFill>
              </a:rPr>
              <a:t>++)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8:	 { 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9:		 t’= mutate input(t)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10: 		 if t’ crashes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11:			add t’ to T’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12: 		 if </a:t>
            </a:r>
            <a:r>
              <a:rPr lang="en-US" altLang="zh-CN" dirty="0" err="1">
                <a:solidFill>
                  <a:schemeClr val="bg1"/>
                </a:solidFill>
              </a:rPr>
              <a:t>IsInteresting</a:t>
            </a:r>
            <a:r>
              <a:rPr lang="en-US" altLang="zh-CN" dirty="0">
                <a:solidFill>
                  <a:schemeClr val="bg1"/>
                </a:solidFill>
              </a:rPr>
              <a:t>(t’)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13: 			add t’ to T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14:	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15:  }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Output: Crashing Inputs T’</a:t>
            </a:r>
          </a:p>
        </p:txBody>
      </p:sp>
      <p:pic>
        <p:nvPicPr>
          <p:cNvPr id="1026" name="Picture 2" descr="相关图片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734" y="2004268"/>
            <a:ext cx="5897592" cy="376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60413"/>
      </p:ext>
    </p:extLst>
  </p:cSld>
  <p:clrMapOvr>
    <a:masterClrMapping/>
  </p:clrMapOvr>
  <p:transition spd="med" advTm="15379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 Trace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312" y="1697032"/>
            <a:ext cx="1059241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0712" y="1494692"/>
            <a:ext cx="10592411" cy="49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Intel® Processor Trace (Intel PT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Intel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处理器提供的用于跟踪捕获软件执行路径信息的硬件机制，它对被跟踪的软件程序的性能影响非常小。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Packets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Taken Not-Taken (TNT) packets: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TNT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包负责跟踪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条件跳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转指令的跳转方向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代表跳转，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代表未跳转。</a:t>
            </a: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Target IP (TIP) packets: </a:t>
            </a:r>
            <a:endParaRPr lang="en-US" altLang="zh-CN" sz="16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TIP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包记录间接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分支、异常和中断处理程序的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目标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地址。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1957959"/>
      </p:ext>
    </p:extLst>
  </p:cSld>
  <p:clrMapOvr>
    <a:masterClrMapping/>
  </p:clrMapOvr>
  <p:transition spd="med" advTm="3843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图片 5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24" name="矩形 123"/>
          <p:cNvSpPr/>
          <p:nvPr/>
        </p:nvSpPr>
        <p:spPr bwMode="auto">
          <a:xfrm>
            <a:off x="454946" y="1481865"/>
            <a:ext cx="7658113" cy="41774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4920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线程调度监控器与准实时数据处理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30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636766" y="1855369"/>
            <a:ext cx="7243195" cy="3624610"/>
            <a:chOff x="2512838" y="1701156"/>
            <a:chExt cx="7243195" cy="3624610"/>
          </a:xfrm>
        </p:grpSpPr>
        <p:sp>
          <p:nvSpPr>
            <p:cNvPr id="9" name="直接箭头连接符 70"/>
            <p:cNvSpPr>
              <a:spLocks noChangeShapeType="1"/>
            </p:cNvSpPr>
            <p:nvPr/>
          </p:nvSpPr>
          <p:spPr bwMode="auto">
            <a:xfrm>
              <a:off x="5015437" y="1978656"/>
              <a:ext cx="0" cy="197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矩形 72"/>
            <p:cNvSpPr>
              <a:spLocks noChangeArrowheads="1"/>
            </p:cNvSpPr>
            <p:nvPr/>
          </p:nvSpPr>
          <p:spPr bwMode="auto">
            <a:xfrm>
              <a:off x="5654843" y="2182148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Write Monitor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矩形 75"/>
            <p:cNvSpPr>
              <a:spLocks noChangeArrowheads="1"/>
            </p:cNvSpPr>
            <p:nvPr/>
          </p:nvSpPr>
          <p:spPr bwMode="auto">
            <a:xfrm>
              <a:off x="4664534" y="1701156"/>
              <a:ext cx="701707" cy="2775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_KPCR</a:t>
              </a:r>
            </a:p>
          </p:txBody>
        </p:sp>
        <p:sp>
          <p:nvSpPr>
            <p:cNvPr id="13" name="矩形 78"/>
            <p:cNvSpPr>
              <a:spLocks noChangeArrowheads="1"/>
            </p:cNvSpPr>
            <p:nvPr/>
          </p:nvSpPr>
          <p:spPr bwMode="auto">
            <a:xfrm>
              <a:off x="4689434" y="2982956"/>
              <a:ext cx="266403" cy="16457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#1</a:t>
              </a:r>
              <a:endParaRPr lang="en-US" altLang="zh-CN" sz="1000" dirty="0"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14" name="直接箭头连接符 79"/>
            <p:cNvSpPr>
              <a:spLocks noChangeShapeType="1"/>
            </p:cNvSpPr>
            <p:nvPr/>
          </p:nvSpPr>
          <p:spPr bwMode="auto">
            <a:xfrm>
              <a:off x="5015437" y="2452756"/>
              <a:ext cx="353903" cy="5309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直接箭头连接符 80"/>
            <p:cNvSpPr>
              <a:spLocks noChangeShapeType="1"/>
            </p:cNvSpPr>
            <p:nvPr/>
          </p:nvSpPr>
          <p:spPr bwMode="auto">
            <a:xfrm flipH="1">
              <a:off x="4822636" y="2452756"/>
              <a:ext cx="192802" cy="530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矩形 86"/>
            <p:cNvSpPr>
              <a:spLocks noChangeArrowheads="1"/>
            </p:cNvSpPr>
            <p:nvPr/>
          </p:nvSpPr>
          <p:spPr bwMode="auto">
            <a:xfrm>
              <a:off x="6657853" y="3621056"/>
              <a:ext cx="608406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……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直接箭头连接符 87"/>
            <p:cNvSpPr>
              <a:spLocks noChangeShapeType="1"/>
            </p:cNvSpPr>
            <p:nvPr/>
          </p:nvSpPr>
          <p:spPr bwMode="auto">
            <a:xfrm flipH="1">
              <a:off x="5366241" y="2312156"/>
              <a:ext cx="288603" cy="21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矩形 119"/>
            <p:cNvSpPr>
              <a:spLocks noChangeArrowheads="1"/>
            </p:cNvSpPr>
            <p:nvPr/>
          </p:nvSpPr>
          <p:spPr bwMode="auto">
            <a:xfrm>
              <a:off x="4664534" y="2175856"/>
              <a:ext cx="701707" cy="2769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_KPRCB</a:t>
              </a:r>
            </a:p>
          </p:txBody>
        </p:sp>
        <p:sp>
          <p:nvSpPr>
            <p:cNvPr id="19" name="矩形 121"/>
            <p:cNvSpPr>
              <a:spLocks noChangeArrowheads="1"/>
            </p:cNvSpPr>
            <p:nvPr/>
          </p:nvSpPr>
          <p:spPr bwMode="auto">
            <a:xfrm>
              <a:off x="5236339" y="2983656"/>
              <a:ext cx="266103" cy="16453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2</a:t>
              </a:r>
            </a:p>
          </p:txBody>
        </p:sp>
        <p:sp>
          <p:nvSpPr>
            <p:cNvPr id="20" name="矩形 122"/>
            <p:cNvSpPr>
              <a:spLocks noChangeArrowheads="1"/>
            </p:cNvSpPr>
            <p:nvPr/>
          </p:nvSpPr>
          <p:spPr bwMode="auto">
            <a:xfrm>
              <a:off x="7294759" y="2983356"/>
              <a:ext cx="266103" cy="16456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n</a:t>
              </a:r>
            </a:p>
          </p:txBody>
        </p:sp>
        <p:sp>
          <p:nvSpPr>
            <p:cNvPr id="21" name="直接箭头连接符 123"/>
            <p:cNvSpPr>
              <a:spLocks noChangeShapeType="1"/>
            </p:cNvSpPr>
            <p:nvPr/>
          </p:nvSpPr>
          <p:spPr bwMode="auto">
            <a:xfrm>
              <a:off x="5015437" y="2452756"/>
              <a:ext cx="2412423" cy="530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直接箭头连接符 125"/>
            <p:cNvSpPr>
              <a:spLocks noChangeShapeType="1"/>
            </p:cNvSpPr>
            <p:nvPr/>
          </p:nvSpPr>
          <p:spPr bwMode="auto">
            <a:xfrm>
              <a:off x="7288459" y="1978956"/>
              <a:ext cx="0" cy="1969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矩形 126"/>
            <p:cNvSpPr>
              <a:spLocks noChangeArrowheads="1"/>
            </p:cNvSpPr>
            <p:nvPr/>
          </p:nvSpPr>
          <p:spPr bwMode="auto">
            <a:xfrm>
              <a:off x="6937956" y="1701456"/>
              <a:ext cx="701607" cy="2775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>
                  <a:latin typeface="Arial" pitchFamily="34" charset="0"/>
                  <a:cs typeface="宋体" pitchFamily="2" charset="-122"/>
                </a:rPr>
                <a:t>_KPCR</a:t>
              </a:r>
            </a:p>
          </p:txBody>
        </p:sp>
        <p:sp>
          <p:nvSpPr>
            <p:cNvPr id="26" name="矩形 128"/>
            <p:cNvSpPr>
              <a:spLocks noChangeArrowheads="1"/>
            </p:cNvSpPr>
            <p:nvPr/>
          </p:nvSpPr>
          <p:spPr bwMode="auto">
            <a:xfrm>
              <a:off x="6937956" y="2176456"/>
              <a:ext cx="701607" cy="2769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>
                  <a:latin typeface="Arial" pitchFamily="34" charset="0"/>
                  <a:cs typeface="宋体" pitchFamily="2" charset="-122"/>
                </a:rPr>
                <a:t>_KPRCB</a:t>
              </a:r>
            </a:p>
          </p:txBody>
        </p:sp>
        <p:sp>
          <p:nvSpPr>
            <p:cNvPr id="28" name="直接箭头连接符 129"/>
            <p:cNvSpPr>
              <a:spLocks noChangeShapeType="1"/>
            </p:cNvSpPr>
            <p:nvPr/>
          </p:nvSpPr>
          <p:spPr bwMode="auto">
            <a:xfrm>
              <a:off x="6638553" y="2312156"/>
              <a:ext cx="299403" cy="27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矩形 130"/>
            <p:cNvSpPr>
              <a:spLocks noChangeArrowheads="1"/>
            </p:cNvSpPr>
            <p:nvPr/>
          </p:nvSpPr>
          <p:spPr bwMode="auto">
            <a:xfrm>
              <a:off x="6304150" y="2989356"/>
              <a:ext cx="266103" cy="1645300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vert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 smtClean="0">
                  <a:latin typeface="Arial" pitchFamily="34" charset="0"/>
                  <a:cs typeface="宋体" pitchFamily="2" charset="-122"/>
                </a:rPr>
                <a:t>Thread #</a:t>
              </a:r>
              <a:r>
                <a:rPr lang="en-US" altLang="zh-CN" sz="1000" dirty="0" err="1">
                  <a:latin typeface="Arial" pitchFamily="34" charset="0"/>
                  <a:cs typeface="宋体" pitchFamily="2" charset="-122"/>
                </a:rPr>
                <a:t>i</a:t>
              </a:r>
              <a:endParaRPr lang="en-US" altLang="zh-CN" sz="1000" dirty="0">
                <a:latin typeface="Arial" pitchFamily="34" charset="0"/>
                <a:cs typeface="宋体" pitchFamily="2" charset="-122"/>
              </a:endParaRPr>
            </a:p>
          </p:txBody>
        </p:sp>
        <p:sp>
          <p:nvSpPr>
            <p:cNvPr id="30" name="矩形 132"/>
            <p:cNvSpPr>
              <a:spLocks noChangeArrowheads="1"/>
            </p:cNvSpPr>
            <p:nvPr/>
          </p:nvSpPr>
          <p:spPr bwMode="auto">
            <a:xfrm>
              <a:off x="5616743" y="3630856"/>
              <a:ext cx="608306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0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宋体" pitchFamily="2" charset="-122"/>
                </a:rPr>
                <a:t>……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2" name="直接箭头连接符 133"/>
            <p:cNvSpPr>
              <a:spLocks noChangeShapeType="1"/>
            </p:cNvSpPr>
            <p:nvPr/>
          </p:nvSpPr>
          <p:spPr bwMode="auto">
            <a:xfrm>
              <a:off x="5015437" y="2452756"/>
              <a:ext cx="1421813" cy="536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直接箭头连接符 134"/>
            <p:cNvSpPr>
              <a:spLocks noChangeShapeType="1"/>
            </p:cNvSpPr>
            <p:nvPr/>
          </p:nvSpPr>
          <p:spPr bwMode="auto">
            <a:xfrm flipH="1">
              <a:off x="4822636" y="2453356"/>
              <a:ext cx="2466123" cy="5296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直接箭头连接符 135"/>
            <p:cNvSpPr>
              <a:spLocks noChangeShapeType="1"/>
            </p:cNvSpPr>
            <p:nvPr/>
          </p:nvSpPr>
          <p:spPr bwMode="auto">
            <a:xfrm flipH="1">
              <a:off x="5369341" y="2453356"/>
              <a:ext cx="1919418" cy="5303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直接箭头连接符 136"/>
            <p:cNvSpPr>
              <a:spLocks noChangeShapeType="1"/>
            </p:cNvSpPr>
            <p:nvPr/>
          </p:nvSpPr>
          <p:spPr bwMode="auto">
            <a:xfrm flipH="1">
              <a:off x="6437251" y="2453356"/>
              <a:ext cx="851508" cy="5360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直接箭头连接符 137"/>
            <p:cNvSpPr>
              <a:spLocks noChangeShapeType="1"/>
            </p:cNvSpPr>
            <p:nvPr/>
          </p:nvSpPr>
          <p:spPr bwMode="auto">
            <a:xfrm>
              <a:off x="7288759" y="2453356"/>
              <a:ext cx="139101" cy="5300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矩形 78"/>
            <p:cNvSpPr>
              <a:spLocks noChangeArrowheads="1"/>
            </p:cNvSpPr>
            <p:nvPr/>
          </p:nvSpPr>
          <p:spPr bwMode="auto">
            <a:xfrm>
              <a:off x="4420140" y="4811383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PT buffer 1</a:t>
              </a:r>
            </a:p>
          </p:txBody>
        </p:sp>
        <p:sp>
          <p:nvSpPr>
            <p:cNvPr id="62" name="下箭头 61"/>
            <p:cNvSpPr/>
            <p:nvPr/>
          </p:nvSpPr>
          <p:spPr bwMode="auto">
            <a:xfrm>
              <a:off x="4745078" y="4633764"/>
              <a:ext cx="163326" cy="17387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矩形 78"/>
            <p:cNvSpPr>
              <a:spLocks noChangeArrowheads="1"/>
            </p:cNvSpPr>
            <p:nvPr/>
          </p:nvSpPr>
          <p:spPr bwMode="auto">
            <a:xfrm>
              <a:off x="7019076" y="4812275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PT buffer n</a:t>
              </a:r>
            </a:p>
          </p:txBody>
        </p:sp>
        <p:sp>
          <p:nvSpPr>
            <p:cNvPr id="67" name="下箭头 66"/>
            <p:cNvSpPr/>
            <p:nvPr/>
          </p:nvSpPr>
          <p:spPr bwMode="auto">
            <a:xfrm>
              <a:off x="7344014" y="4634656"/>
              <a:ext cx="163326" cy="17387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68" name="肘形连接符 67"/>
            <p:cNvCxnSpPr>
              <a:stCxn id="63" idx="1"/>
              <a:endCxn id="70" idx="2"/>
            </p:cNvCxnSpPr>
            <p:nvPr/>
          </p:nvCxnSpPr>
          <p:spPr bwMode="auto">
            <a:xfrm rot="10800000">
              <a:off x="3981932" y="4068751"/>
              <a:ext cx="438208" cy="999378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矩形 72"/>
            <p:cNvSpPr>
              <a:spLocks noChangeArrowheads="1"/>
            </p:cNvSpPr>
            <p:nvPr/>
          </p:nvSpPr>
          <p:spPr bwMode="auto">
            <a:xfrm>
              <a:off x="3092914" y="4495906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Buffer is full/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Thread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exits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0" name="矩形 78"/>
            <p:cNvSpPr>
              <a:spLocks noChangeArrowheads="1"/>
            </p:cNvSpPr>
            <p:nvPr/>
          </p:nvSpPr>
          <p:spPr bwMode="auto">
            <a:xfrm>
              <a:off x="3565528" y="3555260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Thread call back</a:t>
              </a:r>
            </a:p>
          </p:txBody>
        </p:sp>
        <p:cxnSp>
          <p:nvCxnSpPr>
            <p:cNvPr id="78" name="直接箭头连接符 77"/>
            <p:cNvCxnSpPr>
              <a:stCxn id="13" idx="1"/>
              <a:endCxn id="70" idx="3"/>
            </p:cNvCxnSpPr>
            <p:nvPr/>
          </p:nvCxnSpPr>
          <p:spPr bwMode="auto">
            <a:xfrm flipH="1">
              <a:off x="4398335" y="3805806"/>
              <a:ext cx="291099" cy="620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1" name="右大括号 80"/>
            <p:cNvSpPr/>
            <p:nvPr/>
          </p:nvSpPr>
          <p:spPr bwMode="auto">
            <a:xfrm>
              <a:off x="3238500" y="3336592"/>
              <a:ext cx="327028" cy="975360"/>
            </a:xfrm>
            <a:prstGeom prst="rightBrac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" name="矩形 78"/>
            <p:cNvSpPr>
              <a:spLocks noChangeArrowheads="1"/>
            </p:cNvSpPr>
            <p:nvPr/>
          </p:nvSpPr>
          <p:spPr bwMode="auto">
            <a:xfrm>
              <a:off x="2512839" y="4155741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rPr>
                <a:t>Full path</a:t>
              </a:r>
            </a:p>
          </p:txBody>
        </p:sp>
        <p:sp>
          <p:nvSpPr>
            <p:cNvPr id="83" name="矩形 78"/>
            <p:cNvSpPr>
              <a:spLocks noChangeArrowheads="1"/>
            </p:cNvSpPr>
            <p:nvPr/>
          </p:nvSpPr>
          <p:spPr bwMode="auto">
            <a:xfrm>
              <a:off x="2512838" y="3180381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Bitmap</a:t>
              </a:r>
            </a:p>
          </p:txBody>
        </p:sp>
        <p:sp>
          <p:nvSpPr>
            <p:cNvPr id="84" name="矩形 78"/>
            <p:cNvSpPr>
              <a:spLocks noChangeArrowheads="1"/>
            </p:cNvSpPr>
            <p:nvPr/>
          </p:nvSpPr>
          <p:spPr bwMode="auto">
            <a:xfrm>
              <a:off x="7870536" y="3552344"/>
              <a:ext cx="832807" cy="51349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Thread call back</a:t>
              </a:r>
            </a:p>
          </p:txBody>
        </p:sp>
        <p:cxnSp>
          <p:nvCxnSpPr>
            <p:cNvPr id="85" name="直接箭头连接符 84"/>
            <p:cNvCxnSpPr>
              <a:stCxn id="20" idx="3"/>
              <a:endCxn id="84" idx="1"/>
            </p:cNvCxnSpPr>
            <p:nvPr/>
          </p:nvCxnSpPr>
          <p:spPr bwMode="auto">
            <a:xfrm>
              <a:off x="7560862" y="3806156"/>
              <a:ext cx="309674" cy="2934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8" name="右大括号 87"/>
            <p:cNvSpPr/>
            <p:nvPr/>
          </p:nvSpPr>
          <p:spPr bwMode="auto">
            <a:xfrm rot="10800000">
              <a:off x="8703343" y="3324326"/>
              <a:ext cx="327028" cy="975360"/>
            </a:xfrm>
            <a:prstGeom prst="rightBrac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矩形 78"/>
            <p:cNvSpPr>
              <a:spLocks noChangeArrowheads="1"/>
            </p:cNvSpPr>
            <p:nvPr/>
          </p:nvSpPr>
          <p:spPr bwMode="auto">
            <a:xfrm>
              <a:off x="9030372" y="4143475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Full path</a:t>
              </a:r>
            </a:p>
          </p:txBody>
        </p:sp>
        <p:sp>
          <p:nvSpPr>
            <p:cNvPr id="90" name="矩形 78"/>
            <p:cNvSpPr>
              <a:spLocks noChangeArrowheads="1"/>
            </p:cNvSpPr>
            <p:nvPr/>
          </p:nvSpPr>
          <p:spPr bwMode="auto">
            <a:xfrm>
              <a:off x="9030371" y="3168115"/>
              <a:ext cx="725661" cy="312421"/>
            </a:xfrm>
            <a:prstGeom prst="rect">
              <a:avLst/>
            </a:prstGeom>
            <a:gradFill>
              <a:gsLst>
                <a:gs pos="0">
                  <a:srgbClr val="5E9E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5400000" scaled="0"/>
            </a:gradFill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altLang="zh-CN" sz="1000" dirty="0">
                  <a:latin typeface="Arial" pitchFamily="34" charset="0"/>
                  <a:cs typeface="宋体" pitchFamily="2" charset="-122"/>
                </a:rPr>
                <a:t>Bitmap</a:t>
              </a:r>
            </a:p>
          </p:txBody>
        </p:sp>
        <p:cxnSp>
          <p:nvCxnSpPr>
            <p:cNvPr id="91" name="肘形连接符 90"/>
            <p:cNvCxnSpPr>
              <a:stCxn id="66" idx="3"/>
              <a:endCxn id="84" idx="2"/>
            </p:cNvCxnSpPr>
            <p:nvPr/>
          </p:nvCxnSpPr>
          <p:spPr bwMode="auto">
            <a:xfrm flipV="1">
              <a:off x="7851883" y="4065835"/>
              <a:ext cx="435057" cy="1003186"/>
            </a:xfrm>
            <a:prstGeom prst="bentConnector2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矩形 72"/>
            <p:cNvSpPr>
              <a:spLocks noChangeArrowheads="1"/>
            </p:cNvSpPr>
            <p:nvPr/>
          </p:nvSpPr>
          <p:spPr bwMode="auto">
            <a:xfrm>
              <a:off x="8172085" y="4557454"/>
              <a:ext cx="983709" cy="27750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0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Buffer is full/</a:t>
              </a:r>
            </a:p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Thread </a:t>
              </a:r>
              <a:r>
                <a:rPr lang="en-US" altLang="zh-CN" sz="1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exits</a:t>
              </a:r>
              <a:endParaRPr lang="en-US" altLang="zh-CN" dirty="0">
                <a:solidFill>
                  <a:schemeClr val="bg1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55" name="文本框 8"/>
          <p:cNvSpPr txBox="1"/>
          <p:nvPr/>
        </p:nvSpPr>
        <p:spPr>
          <a:xfrm>
            <a:off x="387276" y="5868180"/>
            <a:ext cx="11499924" cy="417356"/>
          </a:xfrm>
          <a:prstGeom prst="rect">
            <a:avLst/>
          </a:prstGeom>
          <a:noFill/>
        </p:spPr>
        <p:txBody>
          <a:bodyPr wrap="square" lIns="0" tIns="45719" rIns="0" bIns="45719">
            <a:spAutoFit/>
          </a:bodyPr>
          <a:lstStyle/>
          <a:p>
            <a:pPr algn="just" defTabSz="914377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线程级别的准实时处理，无需内存或文件存储大量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5021" y="1409634"/>
            <a:ext cx="4652652" cy="2246765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目标线程 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VS </a:t>
            </a:r>
            <a:r>
              <a:rPr lang="zh-CN" alt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非监控线程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38179" lvl="1" indent="-38099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bg1"/>
                </a:solidFill>
              </a:rPr>
              <a:t>SPT or GPT</a:t>
            </a:r>
          </a:p>
          <a:p>
            <a:pPr marL="838179" lvl="1" indent="-38099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性能开销</a:t>
            </a:r>
            <a:endParaRPr lang="en-US" altLang="zh-CN" dirty="0">
              <a:solidFill>
                <a:schemeClr val="bg1"/>
              </a:solidFill>
            </a:endParaRPr>
          </a:p>
          <a:p>
            <a:pPr marL="838179" lvl="1" indent="-38099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_KPCR-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&gt;_</a:t>
            </a:r>
            <a:r>
              <a:rPr lang="en-US" altLang="zh-CN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KPRCB-&gt;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CurrentThread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28594" indent="-228594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监控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_KPRCB</a:t>
            </a:r>
            <a:endParaRPr lang="zh-CN" altLang="zh-CN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alt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494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块缓存（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Caches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4279196" y="920906"/>
            <a:ext cx="7394629" cy="5560886"/>
            <a:chOff x="1158948" y="875721"/>
            <a:chExt cx="7495900" cy="5934086"/>
          </a:xfrm>
        </p:grpSpPr>
        <p:sp>
          <p:nvSpPr>
            <p:cNvPr id="47" name="Rectangle 5"/>
            <p:cNvSpPr>
              <a:spLocks noChangeArrowheads="1"/>
            </p:cNvSpPr>
            <p:nvPr/>
          </p:nvSpPr>
          <p:spPr bwMode="auto">
            <a:xfrm>
              <a:off x="6234294" y="875721"/>
              <a:ext cx="2405746" cy="689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lvl="0">
                <a:lnSpc>
                  <a:spcPct val="200000"/>
                </a:lnSpc>
                <a:spcAft>
                  <a:spcPts val="0"/>
                </a:spcAft>
              </a:pPr>
              <a:r>
                <a:rPr lang="en-US" altLang="zh-CN" sz="2000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Cache for Block B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158948" y="1471182"/>
              <a:ext cx="7495900" cy="5338625"/>
              <a:chOff x="1158948" y="1471182"/>
              <a:chExt cx="7495900" cy="5338625"/>
            </a:xfrm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1158948" y="1565104"/>
                <a:ext cx="2405746" cy="68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Cache for Block A</a:t>
                </a: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169581" y="2132842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4" name="矩形 3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7" name="矩形 36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" name="矩形 37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" name="矩形 38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0" name="矩形 39"/>
              <p:cNvSpPr/>
              <p:nvPr/>
            </p:nvSpPr>
            <p:spPr bwMode="auto">
              <a:xfrm>
                <a:off x="3905693" y="1716207"/>
                <a:ext cx="1889051" cy="7008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Block B Address</a:t>
                </a:r>
              </a:p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Bitmap offset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(1)</a:t>
                </a:r>
              </a:p>
            </p:txBody>
          </p:sp>
          <p:sp>
            <p:nvSpPr>
              <p:cNvPr id="41" name="矩形 40"/>
              <p:cNvSpPr/>
              <p:nvPr/>
            </p:nvSpPr>
            <p:spPr bwMode="auto">
              <a:xfrm>
                <a:off x="3905692" y="4753215"/>
                <a:ext cx="1889051" cy="7008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Block C Address</a:t>
                </a:r>
              </a:p>
              <a:p>
                <a:pPr marL="0" marR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dirty="0" smtClean="0"/>
                  <a:t>Bitmap offset</a:t>
                </a:r>
                <a:r>
                  <a:rPr lang="zh-CN" altLang="en-US" dirty="0"/>
                  <a:t> </a:t>
                </a:r>
                <a:r>
                  <a:rPr lang="en-US" altLang="zh-CN" dirty="0" smtClean="0"/>
                  <a:t>(2)</a:t>
                </a:r>
              </a:p>
            </p:txBody>
          </p:sp>
          <p:cxnSp>
            <p:nvCxnSpPr>
              <p:cNvPr id="27" name="直接箭头连接符 26"/>
              <p:cNvCxnSpPr>
                <a:stCxn id="41" idx="3"/>
                <a:endCxn id="58" idx="1"/>
              </p:cNvCxnSpPr>
              <p:nvPr/>
            </p:nvCxnSpPr>
            <p:spPr bwMode="auto">
              <a:xfrm flipV="1">
                <a:off x="5794743" y="5097724"/>
                <a:ext cx="454359" cy="589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</p:spPr>
          </p:cxnSp>
          <p:cxnSp>
            <p:nvCxnSpPr>
              <p:cNvPr id="42" name="直接箭头连接符 41"/>
              <p:cNvCxnSpPr>
                <a:stCxn id="40" idx="3"/>
                <a:endCxn id="49" idx="1"/>
              </p:cNvCxnSpPr>
              <p:nvPr/>
            </p:nvCxnSpPr>
            <p:spPr bwMode="auto">
              <a:xfrm flipV="1">
                <a:off x="5794744" y="2066611"/>
                <a:ext cx="494107" cy="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arrow"/>
              </a:ln>
            </p:spPr>
          </p:cxnSp>
          <p:sp>
            <p:nvSpPr>
              <p:cNvPr id="44" name="左大括号 43"/>
              <p:cNvSpPr/>
              <p:nvPr/>
            </p:nvSpPr>
            <p:spPr bwMode="auto">
              <a:xfrm>
                <a:off x="3469758" y="2066612"/>
                <a:ext cx="435935" cy="3047641"/>
              </a:xfrm>
              <a:prstGeom prst="leftBrace">
                <a:avLst>
                  <a:gd name="adj1" fmla="val 8333"/>
                  <a:gd name="adj2" fmla="val 53140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triangle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6288851" y="1471182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49" name="矩形 48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" name="矩形 49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" name="矩形 50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2" name="矩形 51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56" name="Rectangle 5"/>
              <p:cNvSpPr>
                <a:spLocks noChangeArrowheads="1"/>
              </p:cNvSpPr>
              <p:nvPr/>
            </p:nvSpPr>
            <p:spPr bwMode="auto">
              <a:xfrm>
                <a:off x="6249102" y="3922610"/>
                <a:ext cx="2405746" cy="689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en-US" altLang="zh-CN" sz="2000" dirty="0" smtClean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Cache for Block C</a:t>
                </a: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249102" y="4502295"/>
                <a:ext cx="2296633" cy="2307512"/>
                <a:chOff x="1169581" y="2132842"/>
                <a:chExt cx="2296633" cy="2307512"/>
              </a:xfrm>
            </p:grpSpPr>
            <p:sp>
              <p:nvSpPr>
                <p:cNvPr id="58" name="矩形 57"/>
                <p:cNvSpPr/>
                <p:nvPr/>
              </p:nvSpPr>
              <p:spPr bwMode="auto">
                <a:xfrm>
                  <a:off x="1169581" y="2132842"/>
                  <a:ext cx="2296633" cy="119085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Address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Size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Jump type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array</a:t>
                  </a:r>
                </a:p>
                <a:p>
                  <a:pPr marL="0" marR="0" indent="0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9" name="矩形 58"/>
                <p:cNvSpPr/>
                <p:nvPr/>
              </p:nvSpPr>
              <p:spPr bwMode="auto">
                <a:xfrm>
                  <a:off x="1169581" y="331799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1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0" name="矩形 59"/>
                <p:cNvSpPr/>
                <p:nvPr/>
              </p:nvSpPr>
              <p:spPr bwMode="auto">
                <a:xfrm>
                  <a:off x="1169581" y="3686768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 smtClean="0"/>
                    <a:t>Next block 2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1" name="矩形 60"/>
                <p:cNvSpPr/>
                <p:nvPr/>
              </p:nvSpPr>
              <p:spPr bwMode="auto">
                <a:xfrm>
                  <a:off x="1169581" y="4063561"/>
                  <a:ext cx="2296633" cy="376793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ctr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dirty="0"/>
                    <a:t>……</a:t>
                  </a:r>
                  <a:endParaRPr kumimoji="0" lang="zh-CN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323949" y="4655997"/>
            <a:ext cx="6633149" cy="1728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在解析数据包和构建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时带来极大的性能提升</a:t>
            </a:r>
            <a:r>
              <a:rPr lang="zh-CN" altLang="en-US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179" lvl="1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程序运行一次即可建立起相应的块缓存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38179" lvl="1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通过</a:t>
            </a:r>
            <a:r>
              <a:rPr lang="en-US" altLang="zh-CN" dirty="0" smtClean="0">
                <a:solidFill>
                  <a:schemeClr val="bg1"/>
                </a:solidFill>
              </a:rPr>
              <a:t>1bit</a:t>
            </a:r>
            <a:r>
              <a:rPr lang="zh-CN" altLang="en-US" dirty="0" smtClean="0">
                <a:solidFill>
                  <a:schemeClr val="bg1"/>
                </a:solidFill>
              </a:rPr>
              <a:t>（即跳转与否）可立即定位到目标块</a:t>
            </a:r>
            <a:endParaRPr lang="en-US" altLang="zh-CN" dirty="0">
              <a:solidFill>
                <a:schemeClr val="bg1"/>
              </a:solidFill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72350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946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</a:t>
            </a:r>
            <a:r>
              <a:rPr lang="en-US" altLang="zh-CN" sz="3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路径信息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7192268" y="1561334"/>
            <a:ext cx="3975899" cy="3152344"/>
            <a:chOff x="4498" y="11611"/>
            <a:chExt cx="3074" cy="2438"/>
          </a:xfrm>
        </p:grpSpPr>
        <p:sp>
          <p:nvSpPr>
            <p:cNvPr id="6" name="AutoShape 23"/>
            <p:cNvSpPr>
              <a:spLocks noChangeAspect="1" noChangeArrowheads="1" noTextEdit="1"/>
            </p:cNvSpPr>
            <p:nvPr/>
          </p:nvSpPr>
          <p:spPr bwMode="auto">
            <a:xfrm>
              <a:off x="4498" y="11611"/>
              <a:ext cx="3074" cy="2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00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4656" y="11746"/>
              <a:ext cx="2590" cy="2303"/>
              <a:chOff x="1601" y="11894"/>
              <a:chExt cx="2590" cy="2303"/>
            </a:xfrm>
          </p:grpSpPr>
          <p:sp>
            <p:nvSpPr>
              <p:cNvPr id="8" name="Oval 22"/>
              <p:cNvSpPr>
                <a:spLocks noChangeArrowheads="1"/>
              </p:cNvSpPr>
              <p:nvPr/>
            </p:nvSpPr>
            <p:spPr bwMode="auto">
              <a:xfrm>
                <a:off x="1601" y="12642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>
                <a:off x="2561" y="13090"/>
                <a:ext cx="578" cy="44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0" name="Oval 20"/>
              <p:cNvSpPr>
                <a:spLocks noChangeArrowheads="1"/>
              </p:cNvSpPr>
              <p:nvPr/>
            </p:nvSpPr>
            <p:spPr bwMode="auto">
              <a:xfrm>
                <a:off x="2561" y="12284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C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1" name="Oval 19"/>
              <p:cNvSpPr>
                <a:spLocks noChangeArrowheads="1"/>
              </p:cNvSpPr>
              <p:nvPr/>
            </p:nvSpPr>
            <p:spPr bwMode="auto">
              <a:xfrm>
                <a:off x="3613" y="13409"/>
                <a:ext cx="578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>
                <a:off x="3612" y="12681"/>
                <a:ext cx="579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3" name="Oval 17"/>
              <p:cNvSpPr>
                <a:spLocks noChangeArrowheads="1"/>
              </p:cNvSpPr>
              <p:nvPr/>
            </p:nvSpPr>
            <p:spPr bwMode="auto">
              <a:xfrm>
                <a:off x="3612" y="11894"/>
                <a:ext cx="576" cy="441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4" name="AutoShape 16"/>
              <p:cNvSpPr>
                <a:spLocks noChangeShapeType="1"/>
              </p:cNvSpPr>
              <p:nvPr/>
            </p:nvSpPr>
            <p:spPr bwMode="auto">
              <a:xfrm flipV="1">
                <a:off x="2094" y="12505"/>
                <a:ext cx="467" cy="202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AutoShape 15"/>
              <p:cNvSpPr>
                <a:spLocks noChangeShapeType="1"/>
              </p:cNvSpPr>
              <p:nvPr/>
            </p:nvSpPr>
            <p:spPr bwMode="auto">
              <a:xfrm>
                <a:off x="2094" y="13018"/>
                <a:ext cx="467" cy="293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AutoShape 14"/>
              <p:cNvSpPr>
                <a:spLocks noChangeShapeType="1"/>
              </p:cNvSpPr>
              <p:nvPr/>
            </p:nvSpPr>
            <p:spPr bwMode="auto">
              <a:xfrm flipV="1">
                <a:off x="3054" y="12115"/>
                <a:ext cx="558" cy="234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AutoShape 13"/>
              <p:cNvSpPr>
                <a:spLocks noChangeShapeType="1"/>
              </p:cNvSpPr>
              <p:nvPr/>
            </p:nvSpPr>
            <p:spPr bwMode="auto">
              <a:xfrm>
                <a:off x="3054" y="12660"/>
                <a:ext cx="558" cy="242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AutoShape 12"/>
              <p:cNvSpPr>
                <a:spLocks noChangeShapeType="1"/>
              </p:cNvSpPr>
              <p:nvPr/>
            </p:nvSpPr>
            <p:spPr bwMode="auto">
              <a:xfrm>
                <a:off x="3054" y="13467"/>
                <a:ext cx="559" cy="163"/>
              </a:xfrm>
              <a:prstGeom prst="straightConnector1">
                <a:avLst/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AutoShape 11"/>
              <p:cNvSpPr>
                <a:spLocks noChangeShapeType="1"/>
              </p:cNvSpPr>
              <p:nvPr/>
            </p:nvSpPr>
            <p:spPr bwMode="auto">
              <a:xfrm rot="16200000" flipV="1">
                <a:off x="2145" y="12828"/>
                <a:ext cx="449" cy="960"/>
              </a:xfrm>
              <a:prstGeom prst="curvedConnector3">
                <a:avLst>
                  <a:gd name="adj1" fmla="val -80176"/>
                </a:avLst>
              </a:prstGeom>
              <a:noFill/>
              <a:ln w="9525">
                <a:solidFill>
                  <a:schemeClr val="bg2">
                    <a:lumMod val="5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0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Rectangle 10"/>
              <p:cNvSpPr>
                <a:spLocks noChangeArrowheads="1"/>
              </p:cNvSpPr>
              <p:nvPr/>
            </p:nvSpPr>
            <p:spPr bwMode="auto">
              <a:xfrm>
                <a:off x="2179" y="1279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1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2191" y="13756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3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2" name="Rectangle 8"/>
              <p:cNvSpPr>
                <a:spLocks noChangeArrowheads="1"/>
              </p:cNvSpPr>
              <p:nvPr/>
            </p:nvSpPr>
            <p:spPr bwMode="auto">
              <a:xfrm>
                <a:off x="2038" y="12201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2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3145" y="1246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6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3054" y="11908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dirty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5</a:t>
                </a:r>
                <a:endParaRPr kumimoji="0" lang="en-US" altLang="zh-CN" sz="2000" b="0" i="0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2993" y="13409"/>
                <a:ext cx="468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2000" b="0" i="0" u="none" strike="noStrike" cap="none" normalizeH="0" baseline="0" smtClean="0">
                    <a:ln>
                      <a:noFill/>
                    </a:ln>
                    <a:solidFill>
                      <a:schemeClr val="bg2">
                        <a:lumMod val="50000"/>
                      </a:schemeClr>
                    </a:solidFill>
                    <a:effectLst/>
                    <a:latin typeface="Times New Roman" pitchFamily="18" charset="0"/>
                    <a:ea typeface="宋体" pitchFamily="2" charset="-122"/>
                    <a:cs typeface="Times New Roman" pitchFamily="18" charset="0"/>
                  </a:rPr>
                  <a:t>4</a:t>
                </a:r>
                <a:endParaRPr kumimoji="0" lang="en-US" altLang="zh-CN" sz="2000" b="0" i="0" u="none" strike="noStrike" cap="none" normalizeH="0" baseline="0" smtClean="0">
                  <a:ln>
                    <a:noFill/>
                  </a:ln>
                  <a:solidFill>
                    <a:schemeClr val="bg2">
                      <a:lumMod val="50000"/>
                    </a:schemeClr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5991" y="1498823"/>
            <a:ext cx="11355092" cy="1378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改进的</a:t>
            </a:r>
            <a:r>
              <a:rPr lang="en-US" altLang="zh-CN" sz="2000" b="1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：在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bitmap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中为每一条新发现的路径分配固定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动态分配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仅为执行过的路径分配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分配的位置记录到块缓存中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838179" lvl="2" indent="-38099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快速、无碰撞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75991" y="4388574"/>
            <a:ext cx="11355092" cy="2004583"/>
            <a:chOff x="675991" y="4388574"/>
            <a:chExt cx="11355092" cy="20045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009" y="5183482"/>
              <a:ext cx="9124950" cy="1209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5"/>
            <p:cNvSpPr>
              <a:spLocks noChangeArrowheads="1"/>
            </p:cNvSpPr>
            <p:nvPr/>
          </p:nvSpPr>
          <p:spPr bwMode="auto">
            <a:xfrm>
              <a:off x="675991" y="4388574"/>
              <a:ext cx="11355092" cy="1378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lvl="0" indent="-342900">
                <a:lnSpc>
                  <a:spcPct val="200000"/>
                </a:lnSpc>
                <a:spcAft>
                  <a:spcPts val="0"/>
                </a:spcAft>
                <a:buFont typeface="Wingdings" panose="05000000000000000000" pitchFamily="2" charset="2"/>
                <a:buChar char="Ø"/>
              </a:pPr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全</a:t>
              </a:r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路径信息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827236"/>
      </p:ext>
    </p:extLst>
  </p:cSld>
  <p:clrMapOvr>
    <a:masterClrMapping/>
  </p:clrMapOvr>
  <p:transition spd="med" advTm="2419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4282" y="2290889"/>
            <a:ext cx="968248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潘剑锋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首席安全架构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师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闫广禄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冰刃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实验室高级安全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研究员 </a:t>
            </a:r>
            <a:endParaRPr lang="en-US" altLang="zh-CN" sz="32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范晓草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360</a:t>
            </a:r>
            <a:r>
              <a:rPr lang="zh-CN" altLang="en-US" sz="3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冰刃实验室高级安全研究员 </a:t>
            </a:r>
            <a:endParaRPr lang="zh-CN" altLang="en-US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1"/>
          <p:cNvSpPr txBox="1">
            <a:spLocks noChangeArrowheads="1"/>
          </p:cNvSpPr>
          <p:nvPr/>
        </p:nvSpPr>
        <p:spPr bwMode="auto">
          <a:xfrm>
            <a:off x="212485" y="81548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贡献者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0540" y="6484977"/>
            <a:ext cx="2625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www.iceswordlab.com</a:t>
            </a:r>
            <a:endParaRPr lang="zh-CN" altLang="en-US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"/>
    </mc:Choice>
    <mc:Fallback xmlns="">
      <p:transition spd="slow" advTm="166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18935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降噪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 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消除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外部中断影响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0" y="1878455"/>
            <a:ext cx="12308034" cy="4417319"/>
            <a:chOff x="0" y="1878455"/>
            <a:chExt cx="12308034" cy="4417319"/>
          </a:xfrm>
        </p:grpSpPr>
        <p:grpSp>
          <p:nvGrpSpPr>
            <p:cNvPr id="13" name="组合 12"/>
            <p:cNvGrpSpPr/>
            <p:nvPr/>
          </p:nvGrpSpPr>
          <p:grpSpPr>
            <a:xfrm>
              <a:off x="0" y="1888532"/>
              <a:ext cx="12308034" cy="4407242"/>
              <a:chOff x="0" y="1888532"/>
              <a:chExt cx="12308034" cy="4407242"/>
            </a:xfrm>
          </p:grpSpPr>
          <p:sp>
            <p:nvSpPr>
              <p:cNvPr id="136" name="文本框 98"/>
              <p:cNvSpPr txBox="1"/>
              <p:nvPr/>
            </p:nvSpPr>
            <p:spPr>
              <a:xfrm>
                <a:off x="10955185" y="2837189"/>
                <a:ext cx="1277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Guest OS</a:t>
                </a:r>
                <a:endPara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cxnSp>
            <p:nvCxnSpPr>
              <p:cNvPr id="3" name="直接连接符 2"/>
              <p:cNvCxnSpPr/>
              <p:nvPr/>
            </p:nvCxnSpPr>
            <p:spPr bwMode="auto">
              <a:xfrm>
                <a:off x="0" y="3144966"/>
                <a:ext cx="12192000" cy="0"/>
              </a:xfrm>
              <a:prstGeom prst="line">
                <a:avLst/>
              </a:prstGeom>
              <a:ln/>
              <a:extLst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35" name="文本框 98"/>
              <p:cNvSpPr txBox="1"/>
              <p:nvPr/>
            </p:nvSpPr>
            <p:spPr>
              <a:xfrm>
                <a:off x="11030777" y="3144966"/>
                <a:ext cx="12772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Hypervisor</a:t>
                </a: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1626044" y="1888532"/>
                <a:ext cx="9216946" cy="4407242"/>
                <a:chOff x="1626044" y="1888532"/>
                <a:chExt cx="9216946" cy="4407242"/>
              </a:xfrm>
            </p:grpSpPr>
            <p:sp>
              <p:nvSpPr>
                <p:cNvPr id="161" name="矩形 160"/>
                <p:cNvSpPr/>
                <p:nvPr/>
              </p:nvSpPr>
              <p:spPr bwMode="auto">
                <a:xfrm>
                  <a:off x="2457942" y="2344066"/>
                  <a:ext cx="902868" cy="167888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" name="矩形 3"/>
                <p:cNvSpPr>
                  <a:spLocks noChangeArrowheads="1"/>
                </p:cNvSpPr>
                <p:nvPr/>
              </p:nvSpPr>
              <p:spPr bwMode="auto">
                <a:xfrm>
                  <a:off x="2288147" y="2110837"/>
                  <a:ext cx="8493125" cy="10341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Font typeface="Arial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Font typeface="Arial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>
                    <a:solidFill>
                      <a:schemeClr val="bg1"/>
                    </a:solidFill>
                  </a:endParaRP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en-US" altLang="zh-CN" sz="1800">
                    <a:solidFill>
                      <a:schemeClr val="bg1"/>
                    </a:solidFill>
                  </a:endParaRPr>
                </a:p>
                <a:p>
                  <a:pPr eaLnBrk="1" hangingPunct="1">
                    <a:lnSpc>
                      <a:spcPct val="140000"/>
                    </a:lnSpc>
                    <a:spcBef>
                      <a:spcPct val="0"/>
                    </a:spcBef>
                    <a:buFontTx/>
                    <a:buNone/>
                  </a:pPr>
                  <a:endParaRPr kumimoji="1" lang="zh-CN" altLang="en-US" sz="1800">
                    <a:solidFill>
                      <a:schemeClr val="bg1"/>
                    </a:solidFill>
                    <a:latin typeface="黑体" pitchFamily="49" charset="-122"/>
                    <a:ea typeface="黑体" pitchFamily="49" charset="-122"/>
                  </a:endParaRPr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2041380" y="1888532"/>
                  <a:ext cx="1735927" cy="66382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100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lin ang="10800000" scaled="1"/>
                  <a:tileRect/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Stub</a:t>
                  </a:r>
                </a:p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(nop vmcall)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87" name="直接箭头连接符 86"/>
                <p:cNvCxnSpPr>
                  <a:stCxn id="50" idx="1"/>
                  <a:endCxn id="85" idx="3"/>
                </p:cNvCxnSpPr>
                <p:nvPr/>
              </p:nvCxnSpPr>
              <p:spPr>
                <a:xfrm flipH="1" flipV="1">
                  <a:off x="3777307" y="2220444"/>
                  <a:ext cx="1186361" cy="10743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bg1"/>
                  </a:solidFill>
                  <a:prstDash val="solid"/>
                  <a:tailEnd type="triangle"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</p:spPr>
            </p:cxnSp>
            <p:grpSp>
              <p:nvGrpSpPr>
                <p:cNvPr id="32" name="组合 31"/>
                <p:cNvGrpSpPr/>
                <p:nvPr/>
              </p:nvGrpSpPr>
              <p:grpSpPr>
                <a:xfrm>
                  <a:off x="6705570" y="1949007"/>
                  <a:ext cx="1186361" cy="584775"/>
                  <a:chOff x="6705570" y="1949007"/>
                  <a:chExt cx="1186361" cy="584775"/>
                </a:xfrm>
              </p:grpSpPr>
              <p:cxnSp>
                <p:nvCxnSpPr>
                  <p:cNvPr id="90" name="直接箭头连接符 89"/>
                  <p:cNvCxnSpPr>
                    <a:stCxn id="50" idx="3"/>
                  </p:cNvCxnSpPr>
                  <p:nvPr/>
                </p:nvCxnSpPr>
                <p:spPr>
                  <a:xfrm flipV="1">
                    <a:off x="6705570" y="2230721"/>
                    <a:ext cx="1186361" cy="46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chemeClr val="bg1"/>
                    </a:solidFill>
                    <a:prstDash val="solid"/>
                    <a:tailEnd type="triangle"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</p:spPr>
              </p:cxnSp>
              <p:sp>
                <p:nvSpPr>
                  <p:cNvPr id="91" name="文本框 98"/>
                  <p:cNvSpPr txBox="1"/>
                  <p:nvPr/>
                </p:nvSpPr>
                <p:spPr>
                  <a:xfrm>
                    <a:off x="7152012" y="1949007"/>
                    <a:ext cx="35962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6858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32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宋体"/>
                      </a:rPr>
                      <a:t>×</a:t>
                    </a:r>
                    <a:endParaRPr kumimoji="0" lang="zh-CN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endParaRPr>
                  </a:p>
                </p:txBody>
              </p:sp>
            </p:grpSp>
            <p:sp>
              <p:nvSpPr>
                <p:cNvPr id="93" name="矩形 92"/>
                <p:cNvSpPr/>
                <p:nvPr/>
              </p:nvSpPr>
              <p:spPr>
                <a:xfrm>
                  <a:off x="4868381" y="4777726"/>
                  <a:ext cx="1945514" cy="573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External </a:t>
                  </a: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Interrupt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 Monitor (EIM)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7838799" y="3332049"/>
                  <a:ext cx="1945514" cy="57335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Interrupt Window Monitor (IWM)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96" name="下箭头 95"/>
                <p:cNvSpPr/>
                <p:nvPr/>
              </p:nvSpPr>
              <p:spPr bwMode="auto">
                <a:xfrm>
                  <a:off x="2786087" y="2570009"/>
                  <a:ext cx="240538" cy="728846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" name="文本框 98"/>
                <p:cNvSpPr txBox="1"/>
                <p:nvPr/>
              </p:nvSpPr>
              <p:spPr>
                <a:xfrm>
                  <a:off x="3511342" y="4754871"/>
                  <a:ext cx="1277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Guest IF = 1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5" name="文本框 98"/>
                <p:cNvSpPr txBox="1"/>
                <p:nvPr/>
              </p:nvSpPr>
              <p:spPr>
                <a:xfrm>
                  <a:off x="6823900" y="4754871"/>
                  <a:ext cx="12772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Guest IF = 0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6" name="文本框 98"/>
                <p:cNvSpPr txBox="1"/>
                <p:nvPr/>
              </p:nvSpPr>
              <p:spPr>
                <a:xfrm>
                  <a:off x="1626044" y="5052387"/>
                  <a:ext cx="278680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Disable EIM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&amp;PT,  </a:t>
                  </a:r>
                </a:p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Tamper Guest EIP to Stub</a:t>
                  </a: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 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147" name="文本框 98"/>
                <p:cNvSpPr txBox="1"/>
                <p:nvPr/>
              </p:nvSpPr>
              <p:spPr>
                <a:xfrm>
                  <a:off x="9191307" y="5016770"/>
                  <a:ext cx="165168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Disable EIM, </a:t>
                  </a:r>
                </a:p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Enable IWM</a:t>
                  </a:r>
                  <a:endParaRPr lang="en-US" altLang="zh-CN" kern="0" dirty="0" smtClean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148" name="下箭头 147"/>
                <p:cNvSpPr/>
                <p:nvPr/>
              </p:nvSpPr>
              <p:spPr bwMode="auto">
                <a:xfrm>
                  <a:off x="8691287" y="2561147"/>
                  <a:ext cx="240538" cy="746499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9" name="文本框 98"/>
                <p:cNvSpPr txBox="1"/>
                <p:nvPr/>
              </p:nvSpPr>
              <p:spPr>
                <a:xfrm>
                  <a:off x="8355466" y="2680694"/>
                  <a:ext cx="495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sti</a:t>
                  </a:r>
                </a:p>
              </p:txBody>
            </p:sp>
            <p:sp>
              <p:nvSpPr>
                <p:cNvPr id="155" name="文本框 98"/>
                <p:cNvSpPr txBox="1"/>
                <p:nvPr/>
              </p:nvSpPr>
              <p:spPr>
                <a:xfrm>
                  <a:off x="2909343" y="5926442"/>
                  <a:ext cx="52115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Disable PT&amp;IWM, Tamper Guest EIP to Stub</a:t>
                  </a:r>
                  <a:r>
                    <a:rPr kumimoji="0" lang="en-US" altLang="zh-CN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 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50" name="文本框 98"/>
                <p:cNvSpPr txBox="1"/>
                <p:nvPr/>
              </p:nvSpPr>
              <p:spPr>
                <a:xfrm>
                  <a:off x="4963668" y="1892366"/>
                  <a:ext cx="1741902" cy="677642"/>
                </a:xfrm>
                <a:prstGeom prst="rect">
                  <a:avLst/>
                </a:prstGeom>
                <a:gradFill rotWithShape="1">
                  <a:gsLst>
                    <a:gs pos="0">
                      <a:srgbClr val="ED7D31">
                        <a:tint val="60000"/>
                        <a:satMod val="160000"/>
                      </a:srgbClr>
                    </a:gs>
                    <a:gs pos="46000">
                      <a:srgbClr val="ED7D31">
                        <a:tint val="86000"/>
                        <a:satMod val="160000"/>
                      </a:srgbClr>
                    </a:gs>
                    <a:gs pos="100000">
                      <a:srgbClr val="ED7D31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ED7D31"/>
                  </a:contourClr>
                </a:sp3d>
              </p:spPr>
              <p:txBody>
                <a:bodyPr rtlCol="0" anchor="ctr"/>
                <a:lstStyle>
                  <a:defPPr>
                    <a:defRPr lang="zh-CN"/>
                  </a:defPPr>
                  <a:lvl1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kern="0">
                      <a:solidFill>
                        <a:schemeClr val="bg1"/>
                      </a:solidFill>
                      <a:latin typeface="Calibri"/>
                      <a:ea typeface="宋体"/>
                    </a:defRPr>
                  </a:lvl1pPr>
                </a:lstStyle>
                <a:p>
                  <a:r>
                    <a:rPr lang="en-US" altLang="zh-CN" dirty="0"/>
                    <a:t>External</a:t>
                  </a:r>
                </a:p>
                <a:p>
                  <a:r>
                    <a:rPr lang="en-US" altLang="zh-CN" dirty="0"/>
                    <a:t>Interrupt</a:t>
                  </a:r>
                  <a:endParaRPr lang="zh-CN" altLang="en-US" dirty="0"/>
                </a:p>
              </p:txBody>
            </p:sp>
            <p:cxnSp>
              <p:nvCxnSpPr>
                <p:cNvPr id="97" name="肘形连接符 96"/>
                <p:cNvCxnSpPr>
                  <a:stCxn id="76" idx="2"/>
                </p:cNvCxnSpPr>
                <p:nvPr/>
              </p:nvCxnSpPr>
              <p:spPr bwMode="auto">
                <a:xfrm rot="5400000" flipH="1" flipV="1">
                  <a:off x="5493010" y="-239817"/>
                  <a:ext cx="1549933" cy="6731712"/>
                </a:xfrm>
                <a:prstGeom prst="bentConnector4">
                  <a:avLst>
                    <a:gd name="adj1" fmla="val -14749"/>
                    <a:gd name="adj2" fmla="val 107207"/>
                  </a:avLst>
                </a:prstGeom>
                <a:ln>
                  <a:solidFill>
                    <a:schemeClr val="bg1"/>
                  </a:solidFill>
                  <a:tailEnd type="triangle"/>
                </a:ln>
                <a:ex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矩形 75"/>
                <p:cNvSpPr/>
                <p:nvPr/>
              </p:nvSpPr>
              <p:spPr>
                <a:xfrm>
                  <a:off x="1929364" y="3327646"/>
                  <a:ext cx="1945514" cy="573359"/>
                </a:xfrm>
                <a:prstGeom prst="rect">
                  <a:avLst/>
                </a:prstGeom>
                <a:gradFill rotWithShape="1">
                  <a:gsLst>
                    <a:gs pos="0">
                      <a:srgbClr val="4472C4">
                        <a:tint val="60000"/>
                        <a:satMod val="160000"/>
                      </a:srgbClr>
                    </a:gs>
                    <a:gs pos="46000">
                      <a:srgbClr val="4472C4">
                        <a:tint val="86000"/>
                        <a:satMod val="160000"/>
                      </a:srgbClr>
                    </a:gs>
                    <a:gs pos="100000">
                      <a:srgbClr val="4472C4">
                        <a:shade val="40000"/>
                        <a:satMod val="160000"/>
                      </a:srgbClr>
                    </a:gs>
                  </a:gsLst>
                  <a:path path="circle">
                    <a:fillToRect l="50000" t="155000" r="50000" b="-55000"/>
                  </a:path>
                </a:gradFill>
                <a:ln>
                  <a:noFill/>
                </a:ln>
                <a:effectLst>
                  <a:outerShdw blurRad="50800" dist="38100" dir="14700000" algn="t" rotWithShape="0">
                    <a:srgbClr val="000000">
                      <a:alpha val="60000"/>
                    </a:srgbClr>
                  </a:outerShdw>
                </a:effectLst>
                <a:scene3d>
                  <a:camera prst="orthographicFront" fov="0">
                    <a:rot lat="0" lon="0" rev="0"/>
                  </a:camera>
                  <a:lightRig rig="contrasting" dir="t">
                    <a:rot lat="0" lon="0" rev="3600000"/>
                  </a:lightRig>
                </a:scene3d>
                <a:sp3d prstMaterial="plastic">
                  <a:bevelT w="127000" h="38200" prst="relaxedInset"/>
                  <a:contourClr>
                    <a:srgbClr val="4472C4"/>
                  </a:contourClr>
                </a:sp3d>
              </p:spPr>
              <p:txBody>
                <a:bodyPr rtlCol="0" anchor="ctr"/>
                <a:lstStyle/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VMCALL </a:t>
                  </a:r>
                </a:p>
                <a:p>
                  <a:pPr algn="ctr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Monitor</a:t>
                  </a:r>
                  <a:endParaRPr lang="zh-CN" altLang="en-US" kern="0" dirty="0">
                    <a:solidFill>
                      <a:schemeClr val="bg1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50" name="肘形连接符 149"/>
                <p:cNvCxnSpPr>
                  <a:stCxn id="94" idx="2"/>
                  <a:endCxn id="85" idx="1"/>
                </p:cNvCxnSpPr>
                <p:nvPr/>
              </p:nvCxnSpPr>
              <p:spPr bwMode="auto">
                <a:xfrm rot="5400000" flipH="1">
                  <a:off x="4583986" y="-322162"/>
                  <a:ext cx="1684964" cy="6770176"/>
                </a:xfrm>
                <a:prstGeom prst="bentConnector4">
                  <a:avLst>
                    <a:gd name="adj1" fmla="val -119723"/>
                    <a:gd name="adj2" fmla="val 110341"/>
                  </a:avLst>
                </a:prstGeom>
                <a:ln>
                  <a:solidFill>
                    <a:srgbClr val="00B050"/>
                  </a:solidFill>
                  <a:headEnd type="none" w="med" len="med"/>
                  <a:tailEnd type="triangle"/>
                </a:ln>
                <a:extLst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下箭头 113"/>
                <p:cNvSpPr/>
                <p:nvPr/>
              </p:nvSpPr>
              <p:spPr bwMode="auto">
                <a:xfrm>
                  <a:off x="5714350" y="2610316"/>
                  <a:ext cx="240538" cy="2139993"/>
                </a:xfrm>
                <a:prstGeom prst="downArrow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/>
                <a:lstStyle/>
                <a:p>
                  <a:pPr marL="0" marR="0" indent="0" algn="l" defTabSz="914400" rtl="0" eaLnBrk="0" fontAlgn="base" latinLnBrk="0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6" name="文本框 98"/>
                <p:cNvSpPr txBox="1"/>
                <p:nvPr/>
              </p:nvSpPr>
              <p:spPr>
                <a:xfrm>
                  <a:off x="2902121" y="4128577"/>
                  <a:ext cx="34962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 defTabSz="685800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Enable EIM&amp;PT, </a:t>
                  </a:r>
                  <a:r>
                    <a:rPr lang="en-US" altLang="zh-CN" kern="0" dirty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R</a:t>
                  </a:r>
                  <a:r>
                    <a:rPr lang="en-US" altLang="zh-CN" kern="0" dirty="0" smtClean="0">
                      <a:solidFill>
                        <a:schemeClr val="bg1"/>
                      </a:solidFill>
                      <a:latin typeface="Calibri"/>
                      <a:ea typeface="宋体"/>
                    </a:rPr>
                    <a:t>eturn Guest EIP</a:t>
                  </a:r>
                  <a:endParaRPr kumimoji="0" lang="zh-CN" altLang="en-US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4" name="肘形连接符 3"/>
                <p:cNvCxnSpPr/>
                <p:nvPr/>
              </p:nvCxnSpPr>
              <p:spPr bwMode="auto">
                <a:xfrm rot="10800000">
                  <a:off x="2041381" y="2351072"/>
                  <a:ext cx="2827003" cy="2701317"/>
                </a:xfrm>
                <a:prstGeom prst="bentConnector3">
                  <a:avLst>
                    <a:gd name="adj1" fmla="val 113314"/>
                  </a:avLst>
                </a:prstGeom>
                <a:ln>
                  <a:solidFill>
                    <a:srgbClr val="FF0000"/>
                  </a:solidFill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肘形连接符 9"/>
                <p:cNvCxnSpPr>
                  <a:stCxn id="93" idx="3"/>
                </p:cNvCxnSpPr>
                <p:nvPr/>
              </p:nvCxnSpPr>
              <p:spPr bwMode="auto">
                <a:xfrm flipV="1">
                  <a:off x="6813895" y="2230721"/>
                  <a:ext cx="2819938" cy="2833684"/>
                </a:xfrm>
                <a:prstGeom prst="bentConnector3">
                  <a:avLst>
                    <a:gd name="adj1" fmla="val 128804"/>
                  </a:avLst>
                </a:prstGeom>
                <a:ln>
                  <a:solidFill>
                    <a:srgbClr val="00B050"/>
                  </a:solidFill>
                  <a:headEnd type="none" w="med" len="med"/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椭圆 38"/>
            <p:cNvSpPr/>
            <p:nvPr/>
          </p:nvSpPr>
          <p:spPr bwMode="auto">
            <a:xfrm>
              <a:off x="7925159" y="1878455"/>
              <a:ext cx="1708674" cy="658733"/>
            </a:xfrm>
            <a:prstGeom prst="ellipse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Target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188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9469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构建、变异系统调用参数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39574" y="1397663"/>
            <a:ext cx="381605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[info]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;funs count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number=4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;STRATEGY_GUID = 2, STRATEGY_RANDOM </a:t>
            </a:r>
            <a:r>
              <a:rPr lang="en-US" altLang="zh-CN" sz="1400" dirty="0" smtClean="0">
                <a:solidFill>
                  <a:schemeClr val="bg1"/>
                </a:solidFill>
              </a:rPr>
              <a:t>=1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strategy=2</a:t>
            </a:r>
            <a:endParaRPr lang="en-US" altLang="zh-CN" sz="1400" dirty="0">
              <a:solidFill>
                <a:schemeClr val="bg1"/>
              </a:solidFill>
            </a:endParaRP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>
                <a:solidFill>
                  <a:schemeClr val="bg1"/>
                </a:solidFill>
              </a:rPr>
              <a:t>[parameters1]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index=0x15c</a:t>
            </a:r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err="1">
                <a:solidFill>
                  <a:schemeClr val="bg1"/>
                </a:solidFill>
              </a:rPr>
              <a:t>SubStructsNum</a:t>
            </a:r>
            <a:r>
              <a:rPr lang="en-US" altLang="zh-CN" sz="1400" dirty="0">
                <a:solidFill>
                  <a:schemeClr val="bg1"/>
                </a:solidFill>
              </a:rPr>
              <a:t>=3</a:t>
            </a:r>
          </a:p>
          <a:p>
            <a:r>
              <a:rPr lang="en-US" altLang="zh-CN" sz="1400" dirty="0" err="1">
                <a:solidFill>
                  <a:schemeClr val="bg1"/>
                </a:solidFill>
              </a:rPr>
              <a:t>args</a:t>
            </a:r>
            <a:r>
              <a:rPr lang="en-US" altLang="zh-CN" sz="1400" dirty="0">
                <a:solidFill>
                  <a:schemeClr val="bg1"/>
                </a:solidFill>
              </a:rPr>
              <a:t>=_HANDLE_PTR,_UINT32,_STRUCT_PTR,_STRUCT_PTR,_UINT32,_UINT32,_HANDLE,NIL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mask=0xffffffff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;deep first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subargs1=_UINT32,_HANDLE,_STRUCT_PTR,_UINT32,_VOID_PTR,_VOID_PTR,NIL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submask1=0xffffffff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subargs2=_INT16,_INT16,_VOID_PTR,NIL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submask2=0xffffffff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subargs3=_INT32,_INT32,_INT64,NIL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submask3=0xffffffff</a:t>
            </a:r>
          </a:p>
          <a:p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……</a:t>
            </a:r>
            <a:endParaRPr lang="en-US" altLang="zh-CN" sz="1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1408421"/>
            <a:ext cx="53435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5724525"/>
            <a:ext cx="559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810" y="3305175"/>
            <a:ext cx="5600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4495800"/>
            <a:ext cx="56007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直接箭头连接符 36"/>
          <p:cNvCxnSpPr/>
          <p:nvPr/>
        </p:nvCxnSpPr>
        <p:spPr bwMode="auto">
          <a:xfrm flipH="1">
            <a:off x="4432151" y="1495425"/>
            <a:ext cx="4949974" cy="18097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6" name="直接箭头连接符 45"/>
          <p:cNvCxnSpPr/>
          <p:nvPr/>
        </p:nvCxnSpPr>
        <p:spPr bwMode="auto">
          <a:xfrm flipH="1">
            <a:off x="3765176" y="3438843"/>
            <a:ext cx="2252599" cy="10569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  <p:cxnSp>
        <p:nvCxnSpPr>
          <p:cNvPr id="49" name="直接箭头连接符 48"/>
          <p:cNvCxnSpPr/>
          <p:nvPr/>
        </p:nvCxnSpPr>
        <p:spPr bwMode="auto">
          <a:xfrm flipH="1">
            <a:off x="6905625" y="1495425"/>
            <a:ext cx="3600451" cy="42291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1750453322"/>
      </p:ext>
    </p:extLst>
  </p:cSld>
  <p:clrMapOvr>
    <a:masterClrMapping/>
  </p:clrMapOvr>
  <p:transition spd="med" advTm="24195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502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探测导出函数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5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266510" y="1559700"/>
            <a:ext cx="9567936" cy="5355312"/>
            <a:chOff x="2293088" y="1283242"/>
            <a:chExt cx="9567936" cy="5355312"/>
          </a:xfrm>
        </p:grpSpPr>
        <p:sp>
          <p:nvSpPr>
            <p:cNvPr id="3" name="矩形 2"/>
            <p:cNvSpPr/>
            <p:nvPr/>
          </p:nvSpPr>
          <p:spPr>
            <a:xfrm>
              <a:off x="2293088" y="1283242"/>
              <a:ext cx="6096000" cy="535531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</a:rPr>
                <a:t>    DTENABLETRACE </a:t>
              </a:r>
              <a:r>
                <a:rPr lang="en-US" altLang="zh-CN" dirty="0" err="1">
                  <a:solidFill>
                    <a:schemeClr val="bg1"/>
                  </a:solidFill>
                </a:rPr>
                <a:t>EnableTrace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DTDISABLETRACE </a:t>
              </a:r>
              <a:r>
                <a:rPr lang="en-US" altLang="zh-CN" dirty="0" err="1">
                  <a:solidFill>
                    <a:schemeClr val="bg1"/>
                  </a:solidFill>
                </a:rPr>
                <a:t>DisableTrace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DTTRACEADDTHREAD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TraceAddThread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DTTRACESTARTTHREAD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TraceStartThread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DTTRACESTOPTHREAD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TraceStopThread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DTQUERYTRACEINFORMATION </a:t>
              </a:r>
              <a:r>
                <a:rPr lang="en-US" altLang="zh-CN" dirty="0" err="1">
                  <a:solidFill>
                    <a:schemeClr val="bg1"/>
                  </a:solidFill>
                </a:rPr>
                <a:t>QueryTraceInformation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endParaRPr lang="zh-CN" altLang="en-US" dirty="0">
                <a:solidFill>
                  <a:schemeClr val="bg1"/>
                </a:solidFill>
              </a:endParaRP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DTENABLEIPT </a:t>
              </a:r>
              <a:r>
                <a:rPr lang="en-US" altLang="zh-CN" dirty="0" err="1">
                  <a:solidFill>
                    <a:schemeClr val="bg1"/>
                  </a:solidFill>
                </a:rPr>
                <a:t>EnableIpt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DTDISABLEIPT </a:t>
              </a:r>
              <a:r>
                <a:rPr lang="en-US" altLang="zh-CN" dirty="0" err="1">
                  <a:solidFill>
                    <a:schemeClr val="bg1"/>
                  </a:solidFill>
                </a:rPr>
                <a:t>DisableIpt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DTIPTQUERYINFORMATION </a:t>
              </a:r>
              <a:r>
                <a:rPr lang="en-US" altLang="zh-CN" dirty="0" err="1">
                  <a:solidFill>
                    <a:schemeClr val="bg1"/>
                  </a:solidFill>
                </a:rPr>
                <a:t>IptQueryInformation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DTIPTADDTHREAD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IptAddThread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DTIPTSTARTTHREAD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IptStartThread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DTIPTSTOPTHREAD </a:t>
              </a:r>
              <a:r>
                <a:rPr lang="en-US" altLang="zh-CN" dirty="0" err="1">
                  <a:solidFill>
                    <a:schemeClr val="bg1"/>
                  </a:solidFill>
                </a:rPr>
                <a:t>IptStopThread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DTPREPAREDECODER </a:t>
              </a:r>
              <a:r>
                <a:rPr lang="en-US" altLang="zh-CN" dirty="0" err="1">
                  <a:solidFill>
                    <a:schemeClr val="bg1"/>
                  </a:solidFill>
                </a:rPr>
                <a:t>PrepareDecoder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DTINITIALIZEDECODECACHE </a:t>
              </a:r>
              <a:r>
                <a:rPr lang="en-US" altLang="zh-CN" dirty="0" err="1">
                  <a:solidFill>
                    <a:schemeClr val="bg1"/>
                  </a:solidFill>
                </a:rPr>
                <a:t>InitializeDecodeCache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DTDECODEIPTLOGSIMPLE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DecodeIptLogSimple</a:t>
              </a:r>
              <a:r>
                <a:rPr lang="en-US" altLang="zh-CN" dirty="0">
                  <a:solidFill>
                    <a:schemeClr val="bg1"/>
                  </a:solidFill>
                </a:rPr>
                <a:t>;</a:t>
              </a:r>
            </a:p>
            <a:p>
              <a:r>
                <a:rPr lang="en-US" altLang="zh-CN" dirty="0">
                  <a:solidFill>
                    <a:schemeClr val="bg1"/>
                  </a:solidFill>
                </a:rPr>
                <a:t>    DTDECODEIPTLOGTOBITMAP </a:t>
              </a:r>
              <a:r>
                <a:rPr lang="en-US" altLang="zh-CN" dirty="0" err="1">
                  <a:solidFill>
                    <a:schemeClr val="bg1"/>
                  </a:solidFill>
                </a:rPr>
                <a:t>DecodeIptLogToBitmap</a:t>
              </a:r>
              <a:r>
                <a:rPr lang="en-US" altLang="zh-CN" dirty="0" smtClean="0">
                  <a:solidFill>
                    <a:schemeClr val="bg1"/>
                  </a:solidFill>
                </a:rPr>
                <a:t>;</a:t>
              </a:r>
            </a:p>
            <a:p>
              <a:endParaRPr lang="en-US" altLang="zh-CN" dirty="0">
                <a:solidFill>
                  <a:schemeClr val="bg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5954232" y="4071655"/>
              <a:ext cx="5906792" cy="2119726"/>
              <a:chOff x="5954232" y="4071655"/>
              <a:chExt cx="5906792" cy="2119726"/>
            </a:xfrm>
          </p:grpSpPr>
          <p:sp>
            <p:nvSpPr>
              <p:cNvPr id="15" name="右大括号 14"/>
              <p:cNvSpPr/>
              <p:nvPr/>
            </p:nvSpPr>
            <p:spPr bwMode="auto">
              <a:xfrm>
                <a:off x="5954232" y="4120663"/>
                <a:ext cx="967563" cy="717152"/>
              </a:xfrm>
              <a:prstGeom prst="rightBrace">
                <a:avLst/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5"/>
              <p:cNvSpPr>
                <a:spLocks noChangeArrowheads="1"/>
              </p:cNvSpPr>
              <p:nvPr/>
            </p:nvSpPr>
            <p:spPr bwMode="auto">
              <a:xfrm>
                <a:off x="6943054" y="4071655"/>
                <a:ext cx="4786086" cy="681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线程级别路径探测</a:t>
                </a:r>
              </a:p>
            </p:txBody>
          </p:sp>
          <p:sp>
            <p:nvSpPr>
              <p:cNvPr id="39" name="右大括号 38"/>
              <p:cNvSpPr/>
              <p:nvPr/>
            </p:nvSpPr>
            <p:spPr bwMode="auto">
              <a:xfrm>
                <a:off x="7708591" y="5474229"/>
                <a:ext cx="577702" cy="717152"/>
              </a:xfrm>
              <a:prstGeom prst="rightBrace">
                <a:avLst>
                  <a:gd name="adj1" fmla="val 8333"/>
                  <a:gd name="adj2" fmla="val 51483"/>
                </a:avLst>
              </a:prstGeom>
              <a:noFill/>
              <a:ln w="1905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5"/>
              <p:cNvSpPr>
                <a:spLocks noChangeArrowheads="1"/>
              </p:cNvSpPr>
              <p:nvPr/>
            </p:nvSpPr>
            <p:spPr bwMode="auto">
              <a:xfrm>
                <a:off x="8286293" y="5414588"/>
                <a:ext cx="3574731" cy="6810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lvl="0">
                  <a:lnSpc>
                    <a:spcPct val="200000"/>
                  </a:lnSpc>
                  <a:spcAft>
                    <a:spcPts val="0"/>
                  </a:spcAft>
                </a:pPr>
                <a:r>
                  <a:rPr lang="zh-CN" altLang="en-US" sz="20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实时分析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31957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626122" y="2734713"/>
            <a:ext cx="3005948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漏洞检测</a:t>
            </a:r>
            <a:endParaRPr lang="zh-CN" altLang="en-US" sz="55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0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00">
        <p:fade/>
      </p:transition>
    </mc:Choice>
    <mc:Fallback xmlns="">
      <p:transition spd="med" advTm="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图片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52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86778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UNPROBE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TOCTTOU 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类型错误检测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04180" y="2463538"/>
            <a:ext cx="9553210" cy="3129221"/>
            <a:chOff x="-129766" y="2566583"/>
            <a:chExt cx="9553210" cy="3129221"/>
          </a:xfrm>
        </p:grpSpPr>
        <p:sp>
          <p:nvSpPr>
            <p:cNvPr id="9" name="矩形 8"/>
            <p:cNvSpPr/>
            <p:nvPr/>
          </p:nvSpPr>
          <p:spPr>
            <a:xfrm>
              <a:off x="549862" y="2628428"/>
              <a:ext cx="7778724" cy="1884977"/>
            </a:xfrm>
            <a:prstGeom prst="rect">
              <a:avLst/>
            </a:prstGeom>
            <a:noFill/>
            <a:ln>
              <a:noFill/>
            </a:ln>
          </p:spPr>
        </p:sp>
        <p:sp>
          <p:nvSpPr>
            <p:cNvPr id="10" name="Rectangle 274"/>
            <p:cNvSpPr>
              <a:spLocks noChangeArrowheads="1"/>
            </p:cNvSpPr>
            <p:nvPr/>
          </p:nvSpPr>
          <p:spPr bwMode="auto">
            <a:xfrm>
              <a:off x="1178884" y="4023384"/>
              <a:ext cx="1440160" cy="4734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(</a:t>
              </a:r>
              <a:r>
                <a:rPr lang="en-US" alt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Probe</a:t>
              </a:r>
              <a:r>
                <a:rPr lang="en-US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rPr>
                <a:t> X)</a:t>
              </a:r>
              <a:endParaRPr lang="zh-CN" sz="2000" b="1" kern="100" dirty="0">
                <a:solidFill>
                  <a:schemeClr val="bg1"/>
                </a:solidFill>
                <a:latin typeface="Times New Roman"/>
                <a:ea typeface="宋体"/>
                <a:cs typeface="宋体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7159" y="2906649"/>
              <a:ext cx="1008111" cy="1116735"/>
              <a:chOff x="795594" y="2411885"/>
              <a:chExt cx="1008111" cy="1116735"/>
            </a:xfrm>
          </p:grpSpPr>
          <p:sp>
            <p:nvSpPr>
              <p:cNvPr id="41" name="Rectangle 270"/>
              <p:cNvSpPr>
                <a:spLocks noChangeArrowheads="1"/>
              </p:cNvSpPr>
              <p:nvPr/>
            </p:nvSpPr>
            <p:spPr bwMode="auto">
              <a:xfrm>
                <a:off x="1155634" y="2466364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effectLst/>
                    <a:latin typeface="Times New Roman"/>
                    <a:ea typeface="宋体"/>
                    <a:cs typeface="宋体"/>
                  </a:rPr>
                  <a:t>n</a:t>
                </a:r>
                <a:endParaRPr lang="zh-CN" sz="2000" b="1" kern="100" dirty="0">
                  <a:solidFill>
                    <a:schemeClr val="bg1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42" name="AutoShape 258"/>
              <p:cNvCxnSpPr>
                <a:cxnSpLocks noChangeShapeType="1"/>
              </p:cNvCxnSpPr>
              <p:nvPr/>
            </p:nvCxnSpPr>
            <p:spPr bwMode="auto">
              <a:xfrm>
                <a:off x="1299650" y="2411885"/>
                <a:ext cx="0" cy="64384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3" name="Rectangle 259"/>
              <p:cNvSpPr>
                <a:spLocks noChangeArrowheads="1"/>
              </p:cNvSpPr>
              <p:nvPr/>
            </p:nvSpPr>
            <p:spPr bwMode="auto">
              <a:xfrm>
                <a:off x="795594" y="3055729"/>
                <a:ext cx="964219" cy="472891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effectLst/>
                    <a:latin typeface="Times New Roman"/>
                    <a:ea typeface="宋体"/>
                    <a:cs typeface="宋体"/>
                  </a:rPr>
                  <a:t>Syscall</a:t>
                </a:r>
                <a:endParaRPr lang="zh-CN" sz="2000" b="1" kern="100" dirty="0">
                  <a:solidFill>
                    <a:schemeClr val="bg1"/>
                  </a:solidFill>
                  <a:effectLst/>
                  <a:latin typeface="Times New Roman"/>
                  <a:ea typeface="宋体"/>
                  <a:cs typeface="宋体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7564870" y="2765499"/>
              <a:ext cx="1173249" cy="1258467"/>
              <a:chOff x="7296180" y="2270735"/>
              <a:chExt cx="1173249" cy="1258467"/>
            </a:xfrm>
          </p:grpSpPr>
          <p:sp>
            <p:nvSpPr>
              <p:cNvPr id="38" name="Rectangle 269"/>
              <p:cNvSpPr>
                <a:spLocks noChangeArrowheads="1"/>
              </p:cNvSpPr>
              <p:nvPr/>
            </p:nvSpPr>
            <p:spPr bwMode="auto">
              <a:xfrm>
                <a:off x="7821357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n+4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39" name="Rectangle 260"/>
              <p:cNvSpPr>
                <a:spLocks noChangeArrowheads="1"/>
              </p:cNvSpPr>
              <p:nvPr/>
            </p:nvSpPr>
            <p:spPr bwMode="auto">
              <a:xfrm>
                <a:off x="7296180" y="3055729"/>
                <a:ext cx="1173249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RetUser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40" name="AutoShape 264"/>
              <p:cNvCxnSpPr>
                <a:cxnSpLocks noChangeShapeType="1"/>
                <a:endCxn id="39" idx="0"/>
              </p:cNvCxnSpPr>
              <p:nvPr/>
            </p:nvCxnSpPr>
            <p:spPr bwMode="auto">
              <a:xfrm>
                <a:off x="7845799" y="2270735"/>
                <a:ext cx="37006" cy="78499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" name="组合 12"/>
            <p:cNvGrpSpPr/>
            <p:nvPr/>
          </p:nvGrpSpPr>
          <p:grpSpPr>
            <a:xfrm>
              <a:off x="1171348" y="2916554"/>
              <a:ext cx="1446091" cy="1107412"/>
              <a:chOff x="1961352" y="2421790"/>
              <a:chExt cx="1446091" cy="1107412"/>
            </a:xfrm>
          </p:grpSpPr>
          <p:sp>
            <p:nvSpPr>
              <p:cNvPr id="31" name="Rectangle 271"/>
              <p:cNvSpPr>
                <a:spLocks noChangeArrowheads="1"/>
              </p:cNvSpPr>
              <p:nvPr/>
            </p:nvSpPr>
            <p:spPr bwMode="auto">
              <a:xfrm>
                <a:off x="2615355" y="2466364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n+1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32" name="Rectangle 261"/>
              <p:cNvSpPr>
                <a:spLocks noChangeArrowheads="1"/>
              </p:cNvSpPr>
              <p:nvPr/>
            </p:nvSpPr>
            <p:spPr bwMode="auto">
              <a:xfrm>
                <a:off x="1961352" y="3055729"/>
                <a:ext cx="1446091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ProbeRead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37" name="AutoShape 265"/>
              <p:cNvCxnSpPr>
                <a:cxnSpLocks noChangeShapeType="1"/>
                <a:endCxn id="32" idx="0"/>
              </p:cNvCxnSpPr>
              <p:nvPr/>
            </p:nvCxnSpPr>
            <p:spPr bwMode="auto">
              <a:xfrm flipH="1">
                <a:off x="2684398" y="2421790"/>
                <a:ext cx="3176" cy="633939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4" name="组合 13"/>
            <p:cNvGrpSpPr/>
            <p:nvPr/>
          </p:nvGrpSpPr>
          <p:grpSpPr>
            <a:xfrm>
              <a:off x="4320300" y="2916554"/>
              <a:ext cx="1565217" cy="1580301"/>
              <a:chOff x="5370129" y="2421790"/>
              <a:chExt cx="1565217" cy="1580301"/>
            </a:xfrm>
          </p:grpSpPr>
          <p:sp>
            <p:nvSpPr>
              <p:cNvPr id="27" name="Rectangle 275"/>
              <p:cNvSpPr>
                <a:spLocks noChangeArrowheads="1"/>
              </p:cNvSpPr>
              <p:nvPr/>
            </p:nvSpPr>
            <p:spPr bwMode="auto">
              <a:xfrm>
                <a:off x="5460883" y="3528618"/>
                <a:ext cx="1440160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</a:t>
                </a:r>
                <a:r>
                  <a:rPr lang="en-US" altLang="zh-CN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X</a:t>
                </a: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8" name="Rectangle 273"/>
              <p:cNvSpPr>
                <a:spLocks noChangeArrowheads="1"/>
              </p:cNvSpPr>
              <p:nvPr/>
            </p:nvSpPr>
            <p:spPr bwMode="auto">
              <a:xfrm>
                <a:off x="6137020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n+3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9" name="Rectangle 263"/>
              <p:cNvSpPr>
                <a:spLocks noChangeArrowheads="1"/>
              </p:cNvSpPr>
              <p:nvPr/>
            </p:nvSpPr>
            <p:spPr bwMode="auto">
              <a:xfrm>
                <a:off x="5370129" y="3055729"/>
                <a:ext cx="1565217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30" name="AutoShape 266"/>
              <p:cNvCxnSpPr>
                <a:cxnSpLocks noChangeShapeType="1"/>
                <a:endCxn id="29" idx="0"/>
              </p:cNvCxnSpPr>
              <p:nvPr/>
            </p:nvCxnSpPr>
            <p:spPr bwMode="auto">
              <a:xfrm>
                <a:off x="6126349" y="2421790"/>
                <a:ext cx="26389" cy="633939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5" name="组合 14"/>
            <p:cNvGrpSpPr/>
            <p:nvPr/>
          </p:nvGrpSpPr>
          <p:grpSpPr>
            <a:xfrm>
              <a:off x="2683827" y="2906649"/>
              <a:ext cx="1478067" cy="1590207"/>
              <a:chOff x="3577990" y="2411885"/>
              <a:chExt cx="1478067" cy="1590207"/>
            </a:xfrm>
          </p:grpSpPr>
          <p:sp>
            <p:nvSpPr>
              <p:cNvPr id="23" name="Rectangle 276"/>
              <p:cNvSpPr>
                <a:spLocks noChangeArrowheads="1"/>
              </p:cNvSpPr>
              <p:nvPr/>
            </p:nvSpPr>
            <p:spPr bwMode="auto">
              <a:xfrm>
                <a:off x="3577990" y="3528619"/>
                <a:ext cx="1451400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X)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4" name="Rectangle 272"/>
              <p:cNvSpPr>
                <a:spLocks noChangeArrowheads="1"/>
              </p:cNvSpPr>
              <p:nvPr/>
            </p:nvSpPr>
            <p:spPr bwMode="auto">
              <a:xfrm>
                <a:off x="4303690" y="2487165"/>
                <a:ext cx="648071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n+2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5" name="Rectangle 262"/>
              <p:cNvSpPr>
                <a:spLocks noChangeArrowheads="1"/>
              </p:cNvSpPr>
              <p:nvPr/>
            </p:nvSpPr>
            <p:spPr bwMode="auto">
              <a:xfrm>
                <a:off x="3583610" y="3055729"/>
                <a:ext cx="1472447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26" name="AutoShape 267"/>
              <p:cNvCxnSpPr>
                <a:cxnSpLocks noChangeShapeType="1"/>
                <a:endCxn id="25" idx="0"/>
              </p:cNvCxnSpPr>
              <p:nvPr/>
            </p:nvCxnSpPr>
            <p:spPr bwMode="auto">
              <a:xfrm flipH="1">
                <a:off x="4319834" y="2411885"/>
                <a:ext cx="5186" cy="643844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6" name="AutoShape 277"/>
            <p:cNvSpPr>
              <a:spLocks noChangeArrowheads="1"/>
            </p:cNvSpPr>
            <p:nvPr/>
          </p:nvSpPr>
          <p:spPr bwMode="auto">
            <a:xfrm>
              <a:off x="-129766" y="2566583"/>
              <a:ext cx="9553210" cy="349972"/>
            </a:xfrm>
            <a:prstGeom prst="rightArrow">
              <a:avLst>
                <a:gd name="adj1" fmla="val 50000"/>
                <a:gd name="adj2" fmla="val 281779"/>
              </a:avLst>
            </a:prstGeom>
            <a:gradFill flip="none" rotWithShape="1">
              <a:gsLst>
                <a:gs pos="34000">
                  <a:srgbClr val="1726B1"/>
                </a:gs>
                <a:gs pos="80000">
                  <a:schemeClr val="accent6">
                    <a:shade val="93000"/>
                    <a:satMod val="130000"/>
                  </a:schemeClr>
                </a:gs>
                <a:gs pos="100000">
                  <a:schemeClr val="accent6">
                    <a:shade val="94000"/>
                    <a:satMod val="135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ln w="9525">
              <a:noFill/>
              <a:miter lim="800000"/>
              <a:headEnd/>
              <a:tailEnd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zh-CN" altLang="en-US" sz="2000" b="1">
                <a:solidFill>
                  <a:schemeClr val="bg1"/>
                </a:solidFill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5961693" y="2843611"/>
              <a:ext cx="1480708" cy="1653243"/>
              <a:chOff x="5571362" y="2349429"/>
              <a:chExt cx="1480708" cy="1653243"/>
            </a:xfrm>
          </p:grpSpPr>
          <p:sp>
            <p:nvSpPr>
              <p:cNvPr id="19" name="Rectangle 275"/>
              <p:cNvSpPr>
                <a:spLocks noChangeArrowheads="1"/>
              </p:cNvSpPr>
              <p:nvPr/>
            </p:nvSpPr>
            <p:spPr bwMode="auto">
              <a:xfrm>
                <a:off x="5571362" y="3529199"/>
                <a:ext cx="1400384" cy="4734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(Access </a:t>
                </a:r>
                <a:r>
                  <a:rPr lang="en-US" altLang="zh-CN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Y</a:t>
                </a: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)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0" name="Rectangle 273"/>
              <p:cNvSpPr>
                <a:spLocks noChangeArrowheads="1"/>
              </p:cNvSpPr>
              <p:nvPr/>
            </p:nvSpPr>
            <p:spPr bwMode="auto">
              <a:xfrm>
                <a:off x="6259557" y="2562421"/>
                <a:ext cx="648071" cy="3982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n+3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sp>
            <p:nvSpPr>
              <p:cNvPr id="21" name="Rectangle 263"/>
              <p:cNvSpPr>
                <a:spLocks noChangeArrowheads="1"/>
              </p:cNvSpPr>
              <p:nvPr/>
            </p:nvSpPr>
            <p:spPr bwMode="auto">
              <a:xfrm>
                <a:off x="5571362" y="3055729"/>
                <a:ext cx="1480708" cy="473473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0">
                    <a:srgbClr val="0099FF"/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en-US" sz="2000" b="1" kern="100" dirty="0">
                    <a:solidFill>
                      <a:schemeClr val="bg1"/>
                    </a:solidFill>
                    <a:latin typeface="Times New Roman"/>
                    <a:ea typeface="宋体"/>
                    <a:cs typeface="宋体"/>
                  </a:rPr>
                  <a:t>MemAccess</a:t>
                </a:r>
                <a:endParaRPr lang="zh-CN" sz="2000" b="1" kern="100" dirty="0">
                  <a:solidFill>
                    <a:schemeClr val="bg1"/>
                  </a:solidFill>
                  <a:latin typeface="Times New Roman"/>
                  <a:ea typeface="宋体"/>
                  <a:cs typeface="宋体"/>
                </a:endParaRPr>
              </a:p>
            </p:txBody>
          </p:sp>
          <p:cxnSp>
            <p:nvCxnSpPr>
              <p:cNvPr id="22" name="AutoShape 266"/>
              <p:cNvCxnSpPr>
                <a:cxnSpLocks noChangeShapeType="1"/>
                <a:endCxn id="21" idx="0"/>
              </p:cNvCxnSpPr>
              <p:nvPr/>
            </p:nvCxnSpPr>
            <p:spPr bwMode="auto">
              <a:xfrm flipH="1">
                <a:off x="6311716" y="2349429"/>
                <a:ext cx="9903" cy="70630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50000"/>
                  </a:schemeClr>
                </a:solidFill>
                <a:prstDash val="dash"/>
                <a:round/>
                <a:headEnd type="none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8" name="TextBox 17"/>
            <p:cNvSpPr txBox="1"/>
            <p:nvPr/>
          </p:nvSpPr>
          <p:spPr>
            <a:xfrm>
              <a:off x="579386" y="5295694"/>
              <a:ext cx="81504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系统调用过程的事件记录示例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607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2435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漏洞示例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363464" y="3815089"/>
            <a:ext cx="68555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TOCTTOU (</a:t>
            </a:r>
            <a:r>
              <a:rPr lang="en-US" altLang="zh-CN" sz="2400" dirty="0" smtClean="0">
                <a:solidFill>
                  <a:srgbClr val="FFC000"/>
                </a:solidFill>
                <a:latin typeface="Calibri"/>
                <a:ea typeface="宋体"/>
              </a:rPr>
              <a:t>Dr. Web 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11.0)</a:t>
            </a:r>
            <a:endParaRPr lang="en-US" altLang="zh-CN" sz="2400" dirty="0" smtClean="0">
              <a:solidFill>
                <a:srgbClr val="FFC000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NtCreateSection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……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89370d54 Address :3b963c Sequence :399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89370d7b Address :3b963c Sequence :401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KiFastSystemCallRet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sp>
        <p:nvSpPr>
          <p:cNvPr id="8" name="TextBox 75"/>
          <p:cNvSpPr txBox="1"/>
          <p:nvPr/>
        </p:nvSpPr>
        <p:spPr>
          <a:xfrm>
            <a:off x="1363463" y="1828942"/>
            <a:ext cx="68555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UNPROBE (</a:t>
            </a:r>
            <a:r>
              <a:rPr lang="en-US" altLang="zh-CN" sz="2400" dirty="0" err="1">
                <a:solidFill>
                  <a:srgbClr val="FFC000"/>
                </a:solidFill>
                <a:latin typeface="Calibri"/>
                <a:ea typeface="宋体"/>
              </a:rPr>
              <a:t>Avast</a:t>
            </a:r>
            <a:r>
              <a:rPr lang="en-US" altLang="zh-CN" sz="2400" dirty="0">
                <a:solidFill>
                  <a:srgbClr val="FFC000"/>
                </a:solidFill>
                <a:latin typeface="Calibri"/>
                <a:ea typeface="宋体"/>
              </a:rPr>
              <a:t> 11.2.2262)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 smtClean="0">
                <a:solidFill>
                  <a:schemeClr val="bg1"/>
                </a:solidFill>
                <a:latin typeface="Calibri"/>
                <a:ea typeface="宋体"/>
              </a:rPr>
              <a:t>NtAllocateVirtualMemory</a:t>
            </a:r>
            <a:r>
              <a:rPr lang="en-US" altLang="zh-CN" sz="2000" dirty="0" smtClean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89993f3d,  Address : 0023f304,  </a:t>
            </a: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rw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: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Eip</a:t>
            </a:r>
            <a:r>
              <a:rPr lang="en-US" altLang="zh-CN" sz="2000" dirty="0">
                <a:solidFill>
                  <a:schemeClr val="bg1"/>
                </a:solidFill>
                <a:latin typeface="Calibri"/>
                <a:ea typeface="宋体"/>
              </a:rPr>
              <a:t> : 84082ed9, Address : 0023f304, PROBE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 err="1">
                <a:solidFill>
                  <a:schemeClr val="bg1"/>
                </a:solidFill>
                <a:latin typeface="Calibri"/>
                <a:ea typeface="宋体"/>
              </a:rPr>
              <a:t>KiFastSystemCallRet</a:t>
            </a: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94521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UAF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61445" y="1516258"/>
            <a:ext cx="926842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跟踪释放内存</a:t>
            </a:r>
          </a:p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通过虚拟页面监控器捕获 “</a:t>
            </a:r>
            <a:r>
              <a:rPr lang="en-US" altLang="zh-CN" sz="2400" b="1" dirty="0">
                <a:solidFill>
                  <a:schemeClr val="bg1"/>
                </a:solidFill>
              </a:rPr>
              <a:t>use” </a:t>
            </a:r>
            <a:r>
              <a:rPr lang="zh-CN" altLang="en-US" sz="2400" b="1" dirty="0">
                <a:solidFill>
                  <a:schemeClr val="bg1"/>
                </a:solidFill>
              </a:rPr>
              <a:t>操作</a:t>
            </a:r>
          </a:p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 记录“</a:t>
            </a:r>
            <a:r>
              <a:rPr lang="en-US" altLang="zh-CN" sz="2400" b="1" dirty="0">
                <a:solidFill>
                  <a:schemeClr val="bg1"/>
                </a:solidFill>
              </a:rPr>
              <a:t>free”</a:t>
            </a:r>
            <a:r>
              <a:rPr lang="zh-CN" altLang="en-US" sz="2400" b="1" dirty="0">
                <a:solidFill>
                  <a:schemeClr val="bg1"/>
                </a:solidFill>
              </a:rPr>
              <a:t>函数及其调用栈 </a:t>
            </a:r>
          </a:p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延迟释放</a:t>
            </a:r>
          </a:p>
          <a:p>
            <a:pPr marL="342900" lvl="1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prstClr val="white"/>
              </a:solidFill>
              <a:latin typeface="Calibri"/>
              <a:ea typeface="宋体"/>
            </a:endParaRP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rgbClr val="FFC000"/>
                </a:solidFill>
                <a:latin typeface="Calibri"/>
                <a:ea typeface="宋体"/>
              </a:rPr>
              <a:t>MS16-123/CVE-2016-7211: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Single step exception - code 80000004 (first chance)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First chance exceptions are reported before any exception handling.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This exception may be expected and handled.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win32k!_ScrollDC+0x21: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96b50f3e  83ff01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edi,1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kd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&gt; r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eax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=fe809268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ebx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=96b50e37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ecx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=85eefb40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edx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=00000000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esi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=fe809268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=00000000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……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Calibri"/>
                <a:ea typeface="宋体"/>
              </a:rPr>
              <a:t>96b50f3b 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8b7e68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mov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,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dword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ptr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[esi+68h]</a:t>
            </a:r>
          </a:p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96b50f3e 83ff01  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cmp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</a:t>
            </a:r>
            <a:r>
              <a:rPr lang="en-US" altLang="zh-CN" sz="1600" dirty="0" err="1">
                <a:solidFill>
                  <a:schemeClr val="bg1"/>
                </a:solidFill>
                <a:latin typeface="Calibri"/>
                <a:ea typeface="宋体"/>
              </a:rPr>
              <a:t>edi</a:t>
            </a:r>
            <a:r>
              <a:rPr lang="en-US" altLang="zh-CN" sz="1600" dirty="0">
                <a:solidFill>
                  <a:schemeClr val="bg1"/>
                </a:solidFill>
                <a:latin typeface="Calibri"/>
                <a:ea typeface="宋体"/>
              </a:rPr>
              <a:t> ,1// win32k !_</a:t>
            </a:r>
            <a:r>
              <a:rPr lang="en-US" altLang="zh-CN" sz="1600" dirty="0" smtClean="0">
                <a:solidFill>
                  <a:schemeClr val="bg1"/>
                </a:solidFill>
                <a:latin typeface="Calibri"/>
                <a:ea typeface="宋体"/>
              </a:rPr>
              <a:t>ScrollDC+0x21</a:t>
            </a:r>
            <a:endParaRPr lang="zh-CN" altLang="en-US" sz="1600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4878149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87224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OOB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漏洞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61446" y="1441827"/>
            <a:ext cx="9591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监控待测模块分配与释放内存</a:t>
            </a:r>
          </a:p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利用虚拟页面监控器捕获</a:t>
            </a:r>
            <a:r>
              <a:rPr lang="zh-CN" altLang="en-US" sz="2400" b="1" dirty="0">
                <a:solidFill>
                  <a:schemeClr val="bg1"/>
                </a:solidFill>
              </a:rPr>
              <a:t>内存访问</a:t>
            </a:r>
          </a:p>
          <a:p>
            <a:pPr marL="171450" lvl="1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bg1"/>
                </a:solidFill>
              </a:rPr>
              <a:t>额外内存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块 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— 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保护区（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red zone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）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29545" y="2845324"/>
            <a:ext cx="9676580" cy="3655219"/>
            <a:chOff x="1229545" y="2845324"/>
            <a:chExt cx="9676580" cy="3655219"/>
          </a:xfrm>
        </p:grpSpPr>
        <p:grpSp>
          <p:nvGrpSpPr>
            <p:cNvPr id="8" name="组合 7"/>
            <p:cNvGrpSpPr/>
            <p:nvPr/>
          </p:nvGrpSpPr>
          <p:grpSpPr>
            <a:xfrm>
              <a:off x="1235878" y="3699776"/>
              <a:ext cx="9670247" cy="2800767"/>
              <a:chOff x="467544" y="2593491"/>
              <a:chExt cx="8348545" cy="374161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67544" y="2644391"/>
                <a:ext cx="4076042" cy="3412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Single step exception - code 80000004 (first chance)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First chance exceptions are reported before any exception handling.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This exception may be expected and handled.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win32kbase!RGNMEMOBJ::bFastFill+0x385: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93e34bf9 895304     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mov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dword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ptr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 [ebx+4],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edx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kd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&gt; r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eax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=00000002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ebx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=9fa3f4f0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ecx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=000003f0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edx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=0000001b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esi</a:t>
                </a:r>
                <a:r>
                  <a:rPr lang="en-US" altLang="zh-CN" sz="1600" dirty="0">
                    <a:solidFill>
                      <a:schemeClr val="bg1"/>
                    </a:solidFill>
                  </a:rPr>
                  <a:t>=9fa3f4f0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129708" y="2593491"/>
                <a:ext cx="3686381" cy="374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BAD_POOL_HEADER (19)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FOLLOWUP_IP: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win32kfull!NSInstrumentation::PlatformFree+10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a0efaade 5d              pop     </a:t>
                </a:r>
                <a:r>
                  <a:rPr lang="en-US" altLang="zh-CN" sz="1600" dirty="0" err="1">
                    <a:solidFill>
                      <a:schemeClr val="bg1"/>
                    </a:solidFill>
                  </a:rPr>
                  <a:t>ebp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……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STACK_TEXT:  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 err="1">
                    <a:solidFill>
                      <a:schemeClr val="bg1"/>
                    </a:solidFill>
                  </a:rPr>
                  <a:t>nt!RtlpBreakWithStatusInstruction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  <a:p>
                <a:r>
                  <a:rPr lang="en-US" altLang="zh-CN" sz="1600" dirty="0">
                    <a:solidFill>
                      <a:schemeClr val="bg1"/>
                    </a:solidFill>
                  </a:rPr>
                  <a:t>nt!KiBugCheckDebugBreak+0x1f</a:t>
                </a:r>
                <a:endParaRPr lang="zh-CN" altLang="zh-CN" sz="1600" dirty="0">
                  <a:solidFill>
                    <a:schemeClr val="bg1"/>
                  </a:solidFill>
                </a:endParaRPr>
              </a:p>
              <a:p>
                <a:r>
                  <a:rPr lang="zh-CN" altLang="zh-CN" sz="1600" dirty="0">
                    <a:solidFill>
                      <a:schemeClr val="bg1"/>
                    </a:solidFill>
                  </a:rPr>
                  <a:t>……</a:t>
                </a:r>
                <a:endParaRPr lang="en-US" altLang="zh-CN" sz="1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" name="矩形 1"/>
            <p:cNvSpPr/>
            <p:nvPr/>
          </p:nvSpPr>
          <p:spPr>
            <a:xfrm>
              <a:off x="1229545" y="2845324"/>
              <a:ext cx="4169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2800" dirty="0">
                  <a:solidFill>
                    <a:srgbClr val="FFC000"/>
                  </a:solidFill>
                  <a:latin typeface="Calibri"/>
                  <a:ea typeface="宋体"/>
                </a:rPr>
                <a:t>MS16-090/CVE-2016-3252:</a:t>
              </a:r>
              <a:endParaRPr lang="en-US" altLang="zh-CN" sz="2800" dirty="0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3" name="文本框 98"/>
            <p:cNvSpPr txBox="1"/>
            <p:nvPr/>
          </p:nvSpPr>
          <p:spPr>
            <a:xfrm>
              <a:off x="1235878" y="3368544"/>
              <a:ext cx="12772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宋体"/>
                </a:rPr>
                <a:t>Digtool</a:t>
              </a:r>
              <a:endParaRPr kumimoji="0" lang="en-US" altLang="zh-CN" b="1" i="0" u="none" strike="noStrike" kern="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/>
                <a:ea typeface="宋体"/>
              </a:endParaRPr>
            </a:p>
          </p:txBody>
        </p:sp>
        <p:sp>
          <p:nvSpPr>
            <p:cNvPr id="14" name="文本框 98"/>
            <p:cNvSpPr txBox="1"/>
            <p:nvPr/>
          </p:nvSpPr>
          <p:spPr>
            <a:xfrm>
              <a:off x="6626609" y="3373988"/>
              <a:ext cx="1764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/>
                  <a:ea typeface="宋体"/>
                </a:rPr>
                <a:t>Driver Verifier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11097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-11430"/>
            <a:ext cx="12201474" cy="6869430"/>
          </a:xfrm>
          <a:prstGeom prst="rect">
            <a:avLst/>
          </a:prstGeom>
        </p:spPr>
      </p:pic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101292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检测内核信息泄露漏洞</a:t>
            </a: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50850" y="1424646"/>
            <a:ext cx="10944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内核会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把某些关键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的信息写入用户态的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监控内核代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对用户态内存的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未初始化堆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zh-CN" altLang="en-US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拷贝与直接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敏感信息拷贝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6056548" y="2200586"/>
            <a:ext cx="5346551" cy="414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初步试验产出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60+ case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，目前微软已分配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CVE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CVE-2017-8470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CVE-2017-8474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CVE-2017-8476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CVE-2017-8482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CVE-2017-8485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CVE-2017-8490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...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200000"/>
              </a:lnSpc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图片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190" y="2193624"/>
            <a:ext cx="4315518" cy="4238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0518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49155" name="矩形 23"/>
          <p:cNvSpPr>
            <a:spLocks noChangeArrowheads="1"/>
          </p:cNvSpPr>
          <p:nvPr/>
        </p:nvSpPr>
        <p:spPr bwMode="auto">
          <a:xfrm>
            <a:off x="2224458" y="1047803"/>
            <a:ext cx="79130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 </a:t>
            </a:r>
            <a:r>
              <a:rPr lang="en-US" altLang="zh-CN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zh-CN" altLang="en-US" sz="4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sz="4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834" y="1855878"/>
            <a:ext cx="8648323" cy="4062647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无需</a:t>
            </a:r>
            <a:r>
              <a:rPr lang="en-US" altLang="zh-CN" sz="2400" b="1" dirty="0" smtClean="0">
                <a:solidFill>
                  <a:schemeClr val="bg1"/>
                </a:solidFill>
              </a:rPr>
              <a:t>Crash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连续</a:t>
            </a:r>
            <a:r>
              <a:rPr lang="zh-CN" altLang="en-US" sz="2000" dirty="0" smtClean="0">
                <a:solidFill>
                  <a:schemeClr val="bg1"/>
                </a:solidFill>
              </a:rPr>
              <a:t>记录漏洞特征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zh-CN" altLang="en-US" sz="2000" dirty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提供准确上下文</a:t>
            </a:r>
            <a:endParaRPr lang="en-US" altLang="zh-CN" sz="2400" b="1" dirty="0" smtClean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bg1"/>
                </a:solidFill>
              </a:rPr>
              <a:t>在漏洞触发时</a:t>
            </a:r>
            <a:r>
              <a:rPr lang="zh-CN" altLang="en-US" sz="2000" dirty="0" smtClean="0">
                <a:solidFill>
                  <a:schemeClr val="bg1"/>
                </a:solidFill>
              </a:rPr>
              <a:t>，</a:t>
            </a:r>
            <a:r>
              <a:rPr lang="zh-CN" altLang="en-US" sz="2000" dirty="0">
                <a:solidFill>
                  <a:schemeClr val="bg1"/>
                </a:solidFill>
              </a:rPr>
              <a:t>可</a:t>
            </a:r>
            <a:r>
              <a:rPr lang="zh-CN" altLang="en-US" sz="2000" dirty="0" smtClean="0">
                <a:solidFill>
                  <a:schemeClr val="bg1"/>
                </a:solidFill>
              </a:rPr>
              <a:t>中断</a:t>
            </a:r>
            <a:r>
              <a:rPr lang="zh-CN" altLang="en-US" sz="2000" dirty="0">
                <a:solidFill>
                  <a:schemeClr val="bg1"/>
                </a:solidFill>
              </a:rPr>
              <a:t>客户操作系统 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en-US" altLang="zh-CN" sz="2000" dirty="0" smtClean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检测多种类型漏洞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bg1"/>
                </a:solidFill>
              </a:rPr>
              <a:t>UNPROBE, TOCTTOU, UAF(MS16-123/CVE-2016-7211), </a:t>
            </a:r>
            <a:r>
              <a:rPr lang="en-US" altLang="zh-CN" sz="2000" dirty="0" smtClean="0">
                <a:solidFill>
                  <a:schemeClr val="bg1"/>
                </a:solidFill>
              </a:rPr>
              <a:t>OOB, </a:t>
            </a:r>
            <a:r>
              <a:rPr lang="zh-CN" altLang="en-US" sz="2000" dirty="0" smtClean="0">
                <a:solidFill>
                  <a:schemeClr val="bg1"/>
                </a:solidFill>
              </a:rPr>
              <a:t>信息泄露</a:t>
            </a:r>
            <a:r>
              <a:rPr lang="en-US" altLang="zh-CN" sz="2000" dirty="0" smtClean="0">
                <a:solidFill>
                  <a:schemeClr val="bg1"/>
                </a:solidFill>
              </a:rPr>
              <a:t>…</a:t>
            </a:r>
          </a:p>
          <a:p>
            <a:pPr marL="838179" lvl="2" indent="-38099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chemeClr val="bg1"/>
              </a:solidFill>
            </a:endParaRPr>
          </a:p>
          <a:p>
            <a:pPr marL="228594" lvl="1" indent="-228594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</a:rPr>
              <a:t>性能损耗低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只影响目标</a:t>
            </a:r>
            <a:r>
              <a:rPr lang="zh-CN" altLang="en-US" sz="2000" dirty="0">
                <a:solidFill>
                  <a:schemeClr val="bg1"/>
                </a:solidFill>
              </a:rPr>
              <a:t>线程中被监控的系统</a:t>
            </a:r>
            <a:r>
              <a:rPr lang="zh-CN" altLang="en-US" sz="2000" dirty="0" smtClean="0">
                <a:solidFill>
                  <a:schemeClr val="bg1"/>
                </a:solidFill>
              </a:rPr>
              <a:t>调用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838179" lvl="2" indent="-380990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</a:rPr>
              <a:t>Intel PT</a:t>
            </a:r>
            <a:r>
              <a:rPr lang="zh-CN" altLang="en-US" sz="2000" dirty="0" smtClean="0">
                <a:solidFill>
                  <a:schemeClr val="bg1"/>
                </a:solidFill>
              </a:rPr>
              <a:t>仅带来很小的性能开销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2288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" y="0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12386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内核漏洞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68312" y="1697032"/>
            <a:ext cx="10592411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0712" y="1494692"/>
            <a:ext cx="7404493" cy="49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0" indent="-342900">
              <a:lnSpc>
                <a:spcPct val="20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永恒之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蓝（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EternalBlue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  <a:spcAft>
                <a:spcPts val="0"/>
              </a:spcAft>
            </a:pP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NSA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网络军火库民用化第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一例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WannaCry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勒索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病毒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en-US" altLang="zh-CN" sz="1600" dirty="0" err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Adylkuzz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挖矿僵尸网络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endParaRPr lang="en-US" altLang="zh-CN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内核漏洞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20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本地提权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-&gt;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完整控制操作系统</a:t>
            </a:r>
            <a:endParaRPr lang="en-US" altLang="zh-CN" sz="1600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647" y="2659044"/>
            <a:ext cx="7299560" cy="4210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7312418"/>
      </p:ext>
    </p:extLst>
  </p:cSld>
  <p:clrMapOvr>
    <a:masterClrMapping/>
  </p:clrMapOvr>
  <p:transition spd="med" advTm="35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44282" y="2681414"/>
            <a:ext cx="968248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  <a:endParaRPr lang="zh-CN" altLang="en-US" sz="7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973985" y="6446575"/>
            <a:ext cx="2208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dirty="0">
                <a:solidFill>
                  <a:schemeClr val="bg1"/>
                </a:solidFill>
              </a:rPr>
              <a:t>IceSwordLab@360.cn</a:t>
            </a:r>
          </a:p>
        </p:txBody>
      </p:sp>
    </p:spTree>
    <p:extLst>
      <p:ext uri="{BB962C8B-B14F-4D97-AF65-F5344CB8AC3E}">
        <p14:creationId xmlns:p14="http://schemas.microsoft.com/office/powerpoint/2010/main" val="275316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72"/>
            <a:ext cx="12201474" cy="6869430"/>
          </a:xfrm>
          <a:prstGeom prst="rect">
            <a:avLst/>
          </a:prstGeom>
        </p:spPr>
      </p:pic>
      <p:grpSp>
        <p:nvGrpSpPr>
          <p:cNvPr id="267" name="组合 266"/>
          <p:cNvGrpSpPr/>
          <p:nvPr/>
        </p:nvGrpSpPr>
        <p:grpSpPr>
          <a:xfrm>
            <a:off x="-4734" y="1927962"/>
            <a:ext cx="3412211" cy="3190031"/>
            <a:chOff x="-4734" y="1927960"/>
            <a:chExt cx="3412211" cy="3190031"/>
          </a:xfrm>
        </p:grpSpPr>
        <p:sp>
          <p:nvSpPr>
            <p:cNvPr id="265" name="等腰三角形 264"/>
            <p:cNvSpPr/>
            <p:nvPr/>
          </p:nvSpPr>
          <p:spPr>
            <a:xfrm rot="5400000">
              <a:off x="-224736" y="2147962"/>
              <a:ext cx="3190031" cy="2750027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6" name="等腰三角形 265"/>
            <p:cNvSpPr/>
            <p:nvPr/>
          </p:nvSpPr>
          <p:spPr>
            <a:xfrm rot="5400000">
              <a:off x="437448" y="2147962"/>
              <a:ext cx="3190031" cy="2750027"/>
            </a:xfrm>
            <a:prstGeom prst="triangle">
              <a:avLst/>
            </a:prstGeom>
            <a:noFill/>
            <a:ln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0" name="图片 1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702" y="1701909"/>
            <a:ext cx="3424044" cy="3416083"/>
          </a:xfrm>
          <a:prstGeom prst="rect">
            <a:avLst/>
          </a:prstGeom>
        </p:spPr>
      </p:pic>
      <p:sp>
        <p:nvSpPr>
          <p:cNvPr id="63" name="文本框 62"/>
          <p:cNvSpPr txBox="1"/>
          <p:nvPr/>
        </p:nvSpPr>
        <p:spPr>
          <a:xfrm>
            <a:off x="1699132" y="3050184"/>
            <a:ext cx="1826137" cy="584773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内容提要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855259" y="1604798"/>
            <a:ext cx="2892603" cy="1323439"/>
            <a:chOff x="4855259" y="1740009"/>
            <a:chExt cx="2892603" cy="1323440"/>
          </a:xfrm>
        </p:grpSpPr>
        <p:grpSp>
          <p:nvGrpSpPr>
            <p:cNvPr id="211" name="组合 210"/>
            <p:cNvGrpSpPr/>
            <p:nvPr/>
          </p:nvGrpSpPr>
          <p:grpSpPr>
            <a:xfrm>
              <a:off x="5150930" y="1740009"/>
              <a:ext cx="2596932" cy="1323440"/>
              <a:chOff x="6739088" y="1020587"/>
              <a:chExt cx="2596932" cy="1323440"/>
            </a:xfrm>
          </p:grpSpPr>
          <p:sp>
            <p:nvSpPr>
              <p:cNvPr id="147" name="文本框 146"/>
              <p:cNvSpPr txBox="1"/>
              <p:nvPr/>
            </p:nvSpPr>
            <p:spPr>
              <a:xfrm>
                <a:off x="7379898" y="1451473"/>
                <a:ext cx="1956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white"/>
                    </a:solidFill>
                    <a:latin typeface="Segoe UI" panose="020B0502040204020203"/>
                  </a:rPr>
                  <a:t>整体架构</a:t>
                </a:r>
                <a:endParaRPr lang="zh-CN" altLang="en-US" sz="2400" b="1" dirty="0">
                  <a:solidFill>
                    <a:prstClr val="white"/>
                  </a:solidFill>
                  <a:latin typeface="Segoe UI" panose="020B0502040204020203"/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1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1" name="燕尾形 230"/>
            <p:cNvSpPr/>
            <p:nvPr/>
          </p:nvSpPr>
          <p:spPr>
            <a:xfrm rot="98182">
              <a:off x="5034626" y="2285425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36" name="燕尾形 235"/>
            <p:cNvSpPr/>
            <p:nvPr/>
          </p:nvSpPr>
          <p:spPr>
            <a:xfrm rot="98182">
              <a:off x="4855259" y="2285424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415351" y="1604798"/>
            <a:ext cx="2905942" cy="1323439"/>
            <a:chOff x="8257206" y="1740009"/>
            <a:chExt cx="2905942" cy="1323440"/>
          </a:xfrm>
        </p:grpSpPr>
        <p:grpSp>
          <p:nvGrpSpPr>
            <p:cNvPr id="239" name="组合 238"/>
            <p:cNvGrpSpPr/>
            <p:nvPr/>
          </p:nvGrpSpPr>
          <p:grpSpPr>
            <a:xfrm>
              <a:off x="8552877" y="1740009"/>
              <a:ext cx="2610271" cy="1323440"/>
              <a:chOff x="6739088" y="1020587"/>
              <a:chExt cx="2610271" cy="1323440"/>
            </a:xfrm>
          </p:grpSpPr>
          <p:sp>
            <p:nvSpPr>
              <p:cNvPr id="242" name="文本框 241"/>
              <p:cNvSpPr txBox="1"/>
              <p:nvPr/>
            </p:nvSpPr>
            <p:spPr>
              <a:xfrm>
                <a:off x="7393237" y="1451474"/>
                <a:ext cx="1956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white"/>
                    </a:solidFill>
                    <a:latin typeface="Segoe UI" panose="020B0502040204020203"/>
                  </a:rPr>
                  <a:t>错误检测</a:t>
                </a:r>
                <a:endParaRPr lang="zh-CN" altLang="en-US" sz="2400" b="1" dirty="0">
                  <a:solidFill>
                    <a:prstClr val="white"/>
                  </a:solidFill>
                  <a:latin typeface="Segoe UI" panose="020B0502040204020203"/>
                </a:endParaRPr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2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0" name="燕尾形 239"/>
            <p:cNvSpPr/>
            <p:nvPr/>
          </p:nvSpPr>
          <p:spPr>
            <a:xfrm rot="98182">
              <a:off x="8436573" y="2285425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41" name="燕尾形 240"/>
            <p:cNvSpPr/>
            <p:nvPr/>
          </p:nvSpPr>
          <p:spPr>
            <a:xfrm rot="98182">
              <a:off x="8257206" y="2285424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855261" y="3614394"/>
            <a:ext cx="2905941" cy="1323439"/>
            <a:chOff x="4855259" y="3832652"/>
            <a:chExt cx="2905940" cy="1323440"/>
          </a:xfrm>
        </p:grpSpPr>
        <p:grpSp>
          <p:nvGrpSpPr>
            <p:cNvPr id="252" name="组合 251"/>
            <p:cNvGrpSpPr/>
            <p:nvPr/>
          </p:nvGrpSpPr>
          <p:grpSpPr>
            <a:xfrm>
              <a:off x="5150930" y="3832652"/>
              <a:ext cx="2610269" cy="1323440"/>
              <a:chOff x="6739088" y="1020587"/>
              <a:chExt cx="2610269" cy="1323440"/>
            </a:xfrm>
          </p:grpSpPr>
          <p:sp>
            <p:nvSpPr>
              <p:cNvPr id="253" name="文本框 252"/>
              <p:cNvSpPr txBox="1"/>
              <p:nvPr/>
            </p:nvSpPr>
            <p:spPr>
              <a:xfrm>
                <a:off x="7393235" y="1444893"/>
                <a:ext cx="1956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white"/>
                    </a:solidFill>
                    <a:latin typeface="Segoe UI" panose="020B0502040204020203"/>
                  </a:rPr>
                  <a:t>路径探测</a:t>
                </a:r>
                <a:endParaRPr lang="zh-CN" altLang="en-US" sz="2400" b="1" dirty="0">
                  <a:solidFill>
                    <a:prstClr val="white"/>
                  </a:solidFill>
                  <a:latin typeface="Segoe UI" panose="020B0502040204020203"/>
                </a:endParaRPr>
              </a:p>
            </p:txBody>
          </p:sp>
          <p:sp>
            <p:nvSpPr>
              <p:cNvPr id="255" name="文本框 254"/>
              <p:cNvSpPr txBox="1"/>
              <p:nvPr/>
            </p:nvSpPr>
            <p:spPr>
              <a:xfrm>
                <a:off x="6739088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3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56" name="燕尾形 255"/>
            <p:cNvSpPr/>
            <p:nvPr/>
          </p:nvSpPr>
          <p:spPr>
            <a:xfrm rot="98182">
              <a:off x="5034626" y="4378068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57" name="燕尾形 256"/>
            <p:cNvSpPr/>
            <p:nvPr/>
          </p:nvSpPr>
          <p:spPr>
            <a:xfrm rot="98182">
              <a:off x="4855259" y="4378067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415351" y="3614394"/>
            <a:ext cx="2927458" cy="1323439"/>
            <a:chOff x="8257206" y="3832652"/>
            <a:chExt cx="2927458" cy="1323440"/>
          </a:xfrm>
        </p:grpSpPr>
        <p:grpSp>
          <p:nvGrpSpPr>
            <p:cNvPr id="258" name="组合 257"/>
            <p:cNvGrpSpPr/>
            <p:nvPr/>
          </p:nvGrpSpPr>
          <p:grpSpPr>
            <a:xfrm>
              <a:off x="8552876" y="3832652"/>
              <a:ext cx="2631788" cy="1323440"/>
              <a:chOff x="6739087" y="1020587"/>
              <a:chExt cx="2631788" cy="1323440"/>
            </a:xfrm>
          </p:grpSpPr>
          <p:sp>
            <p:nvSpPr>
              <p:cNvPr id="259" name="文本框 258"/>
              <p:cNvSpPr txBox="1"/>
              <p:nvPr/>
            </p:nvSpPr>
            <p:spPr>
              <a:xfrm>
                <a:off x="7414753" y="1451474"/>
                <a:ext cx="19561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prstClr val="white"/>
                    </a:solidFill>
                    <a:latin typeface="Segoe UI" panose="020B0502040204020203"/>
                  </a:rPr>
                  <a:t>漏洞检测</a:t>
                </a:r>
                <a:endParaRPr lang="zh-CN" altLang="en-US" sz="2400" b="1" dirty="0">
                  <a:solidFill>
                    <a:prstClr val="white"/>
                  </a:solidFill>
                  <a:latin typeface="Segoe UI" panose="020B0502040204020203"/>
                </a:endParaRPr>
              </a:p>
            </p:txBody>
          </p:sp>
          <p:sp>
            <p:nvSpPr>
              <p:cNvPr id="261" name="文本框 260"/>
              <p:cNvSpPr txBox="1"/>
              <p:nvPr/>
            </p:nvSpPr>
            <p:spPr>
              <a:xfrm>
                <a:off x="6739087" y="1020587"/>
                <a:ext cx="704039" cy="13234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0" dirty="0">
                    <a:solidFill>
                      <a:prstClr val="white"/>
                    </a:solidFill>
                  </a:rPr>
                  <a:t>4</a:t>
                </a:r>
                <a:endParaRPr lang="zh-CN" altLang="en-US" sz="80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62" name="燕尾形 261"/>
            <p:cNvSpPr/>
            <p:nvPr/>
          </p:nvSpPr>
          <p:spPr>
            <a:xfrm rot="98182">
              <a:off x="8436573" y="4378068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263" name="燕尾形 262"/>
            <p:cNvSpPr/>
            <p:nvPr/>
          </p:nvSpPr>
          <p:spPr>
            <a:xfrm rot="98182">
              <a:off x="8257206" y="4378067"/>
              <a:ext cx="232608" cy="232608"/>
            </a:xfrm>
            <a:prstGeom prst="chevron">
              <a:avLst/>
            </a:prstGeom>
            <a:solidFill>
              <a:schemeClr val="bg1"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16492"/>
      </p:ext>
    </p:extLst>
  </p:cSld>
  <p:clrMapOvr>
    <a:masterClrMapping/>
  </p:clrMapOvr>
  <p:transition spd="slow" advTm="161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4478868" y="2773236"/>
            <a:ext cx="3005948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整体架构</a:t>
            </a:r>
            <a:endParaRPr lang="zh-CN" altLang="en-US" sz="55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7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5">
        <p:fade/>
      </p:transition>
    </mc:Choice>
    <mc:Fallback xmlns="">
      <p:transition spd="med" advTm="23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45066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7378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73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4508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8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12678" y="1582614"/>
            <a:ext cx="5424858" cy="4378571"/>
            <a:chOff x="5076000" y="1556792"/>
            <a:chExt cx="3752850" cy="3152775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6000" y="1556792"/>
              <a:ext cx="3752850" cy="315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椭圆 9"/>
            <p:cNvSpPr/>
            <p:nvPr/>
          </p:nvSpPr>
          <p:spPr>
            <a:xfrm>
              <a:off x="6377836" y="1804469"/>
              <a:ext cx="1092200" cy="1138785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ea typeface="+mn-ea"/>
                </a:rPr>
                <a:t>路径探测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5562000" y="3275006"/>
              <a:ext cx="1093787" cy="1156001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日志分析</a:t>
              </a:r>
              <a:endPara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205836" y="3275007"/>
              <a:ext cx="1092200" cy="1137007"/>
            </a:xfrm>
            <a:prstGeom prst="ellipse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3200" b="1" kern="0" dirty="0" smtClean="0">
                  <a:solidFill>
                    <a:sysClr val="window" lastClr="FFFFFF"/>
                  </a:solidFill>
                  <a:latin typeface="+mn-ea"/>
                </a:rPr>
                <a:t>错误检测</a:t>
              </a:r>
              <a:endParaRPr lang="zh-CN" altLang="en-US" sz="3200" b="1" kern="0" dirty="0">
                <a:solidFill>
                  <a:sysClr val="window" lastClr="FFFFFF"/>
                </a:solidFill>
                <a:latin typeface="+mn-ea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1093115" y="1867489"/>
            <a:ext cx="484740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defTabSz="685800"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ea typeface="宋体"/>
              </a:rPr>
              <a:t>路径探测</a:t>
            </a:r>
            <a:endParaRPr lang="en-US" altLang="en-US" sz="2400" b="1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lvl="1" defTabSz="685800"/>
            <a:r>
              <a:rPr lang="zh-CN" altLang="en-US" sz="2000" dirty="0">
                <a:solidFill>
                  <a:schemeClr val="bg1"/>
                </a:solidFill>
              </a:rPr>
              <a:t>基于代码覆盖导向型路径</a:t>
            </a:r>
            <a:r>
              <a:rPr lang="zh-CN" altLang="en-US" sz="2000" dirty="0" smtClean="0">
                <a:solidFill>
                  <a:schemeClr val="bg1"/>
                </a:solidFill>
              </a:rPr>
              <a:t>探测方法，构造、变异输入用例，执行目标程序</a:t>
            </a:r>
            <a:r>
              <a:rPr lang="zh-CN" altLang="en-US" sz="2000" dirty="0">
                <a:solidFill>
                  <a:schemeClr val="bg1"/>
                </a:solidFill>
              </a:rPr>
              <a:t>，以发现更多的路径为</a:t>
            </a:r>
            <a:r>
              <a:rPr lang="zh-CN" altLang="en-US" sz="2000" dirty="0" smtClean="0">
                <a:solidFill>
                  <a:schemeClr val="bg1"/>
                </a:solidFill>
              </a:rPr>
              <a:t>目标。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en-US" sz="2000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ea typeface="宋体"/>
              </a:rPr>
              <a:t>错误检测</a:t>
            </a:r>
            <a:endParaRPr lang="en-US" altLang="zh-CN" sz="2400" b="1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lvl="1" defTabSz="685800"/>
            <a:r>
              <a:rPr lang="zh-CN" altLang="en-US" sz="2000" dirty="0">
                <a:solidFill>
                  <a:schemeClr val="bg1"/>
                </a:solidFill>
              </a:rPr>
              <a:t>监控目标程序执行过程，捕获漏洞特征行为、收集关键</a:t>
            </a:r>
            <a:r>
              <a:rPr lang="zh-CN" altLang="en-US" sz="2000" dirty="0" smtClean="0">
                <a:solidFill>
                  <a:schemeClr val="bg1"/>
                </a:solidFill>
              </a:rPr>
              <a:t>数据。</a:t>
            </a:r>
            <a:endParaRPr lang="zh-CN" altLang="en-US" sz="2000" dirty="0">
              <a:solidFill>
                <a:schemeClr val="bg1"/>
              </a:solidFill>
            </a:endParaRPr>
          </a:p>
          <a:p>
            <a:pPr lvl="1" defTabSz="6858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altLang="zh-CN" sz="2000" dirty="0">
              <a:solidFill>
                <a:schemeClr val="bg1"/>
              </a:solidFill>
              <a:latin typeface="Calibri"/>
              <a:ea typeface="宋体"/>
            </a:endParaRPr>
          </a:p>
          <a:p>
            <a:pPr marL="171450" lvl="0" indent="-171450" defTabSz="68580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latin typeface="Calibri"/>
                <a:ea typeface="宋体"/>
              </a:rPr>
              <a:t>日志分析</a:t>
            </a:r>
            <a:endParaRPr lang="en-US" altLang="zh-CN" sz="2400" b="1" dirty="0" smtClean="0">
              <a:solidFill>
                <a:schemeClr val="bg1"/>
              </a:solidFill>
              <a:latin typeface="Calibri"/>
              <a:ea typeface="宋体"/>
            </a:endParaRPr>
          </a:p>
          <a:p>
            <a:pPr lvl="1" defTabSz="685800"/>
            <a:r>
              <a:rPr lang="zh-CN" altLang="en-US" sz="2000" dirty="0" smtClean="0">
                <a:solidFill>
                  <a:schemeClr val="bg1"/>
                </a:solidFill>
              </a:rPr>
              <a:t>分析日志</a:t>
            </a:r>
            <a:r>
              <a:rPr lang="zh-CN" altLang="en-US" sz="2000" dirty="0">
                <a:solidFill>
                  <a:schemeClr val="bg1"/>
                </a:solidFill>
              </a:rPr>
              <a:t>数据，生成漏洞报告</a:t>
            </a:r>
          </a:p>
        </p:txBody>
      </p:sp>
    </p:spTree>
    <p:extLst>
      <p:ext uri="{BB962C8B-B14F-4D97-AF65-F5344CB8AC3E}">
        <p14:creationId xmlns:p14="http://schemas.microsoft.com/office/powerpoint/2010/main" val="4022241968"/>
      </p:ext>
    </p:extLst>
  </p:cSld>
  <p:clrMapOvr>
    <a:masterClrMapping/>
  </p:clrMapOvr>
  <p:transition spd="med" advTm="106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图片 4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5" name="文本框 11"/>
          <p:cNvSpPr txBox="1">
            <a:spLocks noChangeArrowheads="1"/>
          </p:cNvSpPr>
          <p:nvPr/>
        </p:nvSpPr>
        <p:spPr bwMode="auto">
          <a:xfrm>
            <a:off x="298449" y="612297"/>
            <a:ext cx="78372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整体架构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77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09248" y="1653790"/>
            <a:ext cx="7708572" cy="4569158"/>
            <a:chOff x="1978789" y="1577119"/>
            <a:chExt cx="7708572" cy="4569158"/>
          </a:xfrm>
        </p:grpSpPr>
        <p:grpSp>
          <p:nvGrpSpPr>
            <p:cNvPr id="6" name="组合 5"/>
            <p:cNvGrpSpPr/>
            <p:nvPr/>
          </p:nvGrpSpPr>
          <p:grpSpPr>
            <a:xfrm>
              <a:off x="1978789" y="1577119"/>
              <a:ext cx="7708572" cy="4569158"/>
              <a:chOff x="2464564" y="1577119"/>
              <a:chExt cx="7708572" cy="4569158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2464564" y="1577119"/>
                <a:ext cx="7708572" cy="4569158"/>
                <a:chOff x="2464564" y="1577119"/>
                <a:chExt cx="7708572" cy="4569158"/>
              </a:xfrm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2464564" y="1577119"/>
                  <a:ext cx="7708572" cy="4569158"/>
                  <a:chOff x="2051720" y="1131591"/>
                  <a:chExt cx="5035340" cy="3385633"/>
                </a:xfrm>
              </p:grpSpPr>
              <p:sp>
                <p:nvSpPr>
                  <p:cNvPr id="9" name="文本框 40"/>
                  <p:cNvSpPr txBox="1"/>
                  <p:nvPr/>
                </p:nvSpPr>
                <p:spPr>
                  <a:xfrm>
                    <a:off x="2051720" y="2651040"/>
                    <a:ext cx="877511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100" dirty="0"/>
                      <a:t>Guest OS</a:t>
                    </a:r>
                    <a:endParaRPr lang="zh-CN" altLang="en-US" sz="1100" dirty="0"/>
                  </a:p>
                </p:txBody>
              </p:sp>
              <p:grpSp>
                <p:nvGrpSpPr>
                  <p:cNvPr id="10" name="组合 9"/>
                  <p:cNvGrpSpPr/>
                  <p:nvPr/>
                </p:nvGrpSpPr>
                <p:grpSpPr>
                  <a:xfrm>
                    <a:off x="2099024" y="1131591"/>
                    <a:ext cx="4988036" cy="1715024"/>
                    <a:chOff x="620966" y="905497"/>
                    <a:chExt cx="4988036" cy="1271605"/>
                  </a:xfrm>
                </p:grpSpPr>
                <p:grpSp>
                  <p:nvGrpSpPr>
                    <p:cNvPr id="29" name="组合 28"/>
                    <p:cNvGrpSpPr/>
                    <p:nvPr/>
                  </p:nvGrpSpPr>
                  <p:grpSpPr>
                    <a:xfrm>
                      <a:off x="620966" y="905497"/>
                      <a:ext cx="4982665" cy="1271605"/>
                      <a:chOff x="620966" y="905497"/>
                      <a:chExt cx="4982665" cy="1271605"/>
                    </a:xfrm>
                  </p:grpSpPr>
                  <p:sp>
                    <p:nvSpPr>
                      <p:cNvPr id="42" name="矩形 41"/>
                      <p:cNvSpPr/>
                      <p:nvPr/>
                    </p:nvSpPr>
                    <p:spPr>
                      <a:xfrm>
                        <a:off x="620966" y="905497"/>
                        <a:ext cx="4982665" cy="127160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  <a:ln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cxnSp>
                    <p:nvCxnSpPr>
                      <p:cNvPr id="43" name="直接连接符 42"/>
                      <p:cNvCxnSpPr/>
                      <p:nvPr/>
                    </p:nvCxnSpPr>
                    <p:spPr>
                      <a:xfrm>
                        <a:off x="620966" y="1492790"/>
                        <a:ext cx="4982665" cy="0"/>
                      </a:xfrm>
                      <a:prstGeom prst="line">
                        <a:avLst/>
                      </a:prstGeom>
                      <a:ln/>
                    </p:spPr>
                    <p:style>
                      <a:lnRef idx="1">
                        <a:schemeClr val="accent3"/>
                      </a:lnRef>
                      <a:fillRef idx="0">
                        <a:schemeClr val="accent3"/>
                      </a:fillRef>
                      <a:effectRef idx="0">
                        <a:schemeClr val="accent3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1" name="流程图: 过程 30"/>
                    <p:cNvSpPr/>
                    <p:nvPr/>
                  </p:nvSpPr>
                  <p:spPr>
                    <a:xfrm>
                      <a:off x="913334" y="1029579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Loader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sp>
                  <p:nvSpPr>
                    <p:cNvPr id="32" name="流程图: 过程 31"/>
                    <p:cNvSpPr/>
                    <p:nvPr/>
                  </p:nvSpPr>
                  <p:spPr>
                    <a:xfrm>
                      <a:off x="2094595" y="1029579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Fuzzer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sp>
                  <p:nvSpPr>
                    <p:cNvPr id="34" name="流程图: 过程 33"/>
                    <p:cNvSpPr/>
                    <p:nvPr/>
                  </p:nvSpPr>
                  <p:spPr>
                    <a:xfrm>
                      <a:off x="4427984" y="1024580"/>
                      <a:ext cx="868588" cy="313616"/>
                    </a:xfrm>
                    <a:prstGeom prst="flowChartProcess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100000">
                          <a:srgbClr val="4472C4">
                            <a:tint val="86000"/>
                            <a:satMod val="160000"/>
                          </a:srgbClr>
                        </a:gs>
                        <a:gs pos="100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Log Analyzer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  <p:cxnSp>
                  <p:nvCxnSpPr>
                    <p:cNvPr id="35" name="直接箭头连接符 34"/>
                    <p:cNvCxnSpPr>
                      <a:stCxn id="31" idx="3"/>
                      <a:endCxn id="32" idx="1"/>
                    </p:cNvCxnSpPr>
                    <p:nvPr/>
                  </p:nvCxnSpPr>
                  <p:spPr>
                    <a:xfrm>
                      <a:off x="1781921" y="1186387"/>
                      <a:ext cx="312673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肘形连接符 35"/>
                    <p:cNvCxnSpPr>
                      <a:stCxn id="31" idx="2"/>
                      <a:endCxn id="30" idx="1"/>
                    </p:cNvCxnSpPr>
                    <p:nvPr/>
                  </p:nvCxnSpPr>
                  <p:spPr>
                    <a:xfrm rot="16200000" flipH="1">
                      <a:off x="1715273" y="975549"/>
                      <a:ext cx="650982" cy="1386274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8" name="上箭头 37"/>
                    <p:cNvSpPr/>
                    <p:nvPr/>
                  </p:nvSpPr>
                  <p:spPr>
                    <a:xfrm>
                      <a:off x="3638143" y="1343053"/>
                      <a:ext cx="135790" cy="518125"/>
                    </a:xfrm>
                    <a:prstGeom prst="upArrow">
                      <a:avLst/>
                    </a:prstGeom>
                  </p:spPr>
                  <p:style>
                    <a:lnRef idx="1">
                      <a:schemeClr val="dk1"/>
                    </a:lnRef>
                    <a:fillRef idx="2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dk1"/>
                        </a:solidFill>
                      </a:endParaRPr>
                    </a:p>
                  </p:txBody>
                </p:sp>
                <p:sp>
                  <p:nvSpPr>
                    <p:cNvPr id="40" name="文本框 258"/>
                    <p:cNvSpPr txBox="1"/>
                    <p:nvPr/>
                  </p:nvSpPr>
                  <p:spPr>
                    <a:xfrm>
                      <a:off x="5068717" y="1349519"/>
                      <a:ext cx="533184" cy="143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User Space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41" name="文本框 70"/>
                    <p:cNvSpPr txBox="1"/>
                    <p:nvPr/>
                  </p:nvSpPr>
                  <p:spPr>
                    <a:xfrm>
                      <a:off x="5006709" y="1497625"/>
                      <a:ext cx="602293" cy="143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sz="1100" dirty="0"/>
                        <a:t>Kernel Space</a:t>
                      </a:r>
                      <a:endParaRPr lang="zh-CN" altLang="en-US" sz="1100" dirty="0"/>
                    </a:p>
                  </p:txBody>
                </p:sp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2733902" y="1866523"/>
                      <a:ext cx="1926568" cy="25530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rgbClr val="4472C4">
                            <a:tint val="60000"/>
                            <a:satMod val="160000"/>
                          </a:srgbClr>
                        </a:gs>
                        <a:gs pos="0">
                          <a:srgbClr val="4472C4">
                            <a:tint val="86000"/>
                            <a:satMod val="160000"/>
                          </a:srgbClr>
                        </a:gs>
                        <a:gs pos="98000">
                          <a:srgbClr val="4472C4">
                            <a:shade val="40000"/>
                            <a:satMod val="160000"/>
                          </a:srgbClr>
                        </a:gs>
                      </a:gsLst>
                      <a:lin ang="10800000" scaled="1"/>
                      <a:tileRect/>
                    </a:gradFill>
                    <a:ln>
                      <a:noFill/>
                    </a:ln>
                    <a:effectLst>
                      <a:outerShdw blurRad="50800" dist="38100" dir="14700000" algn="t" rotWithShape="0">
                        <a:srgbClr val="000000">
                          <a:alpha val="60000"/>
                        </a:srgbClr>
                      </a:outerShdw>
                    </a:effectLst>
                    <a:scene3d>
                      <a:camera prst="orthographicFront" fov="0">
                        <a:rot lat="0" lon="0" rev="0"/>
                      </a:camera>
                      <a:lightRig rig="contrasting" dir="t">
                        <a:rot lat="0" lon="0" rev="3600000"/>
                      </a:lightRig>
                    </a:scene3d>
                    <a:sp3d prstMaterial="plastic">
                      <a:bevelT w="127000" h="38200" prst="relaxedInset"/>
                      <a:contourClr>
                        <a:srgbClr val="4472C4"/>
                      </a:contourClr>
                    </a:sp3d>
                  </p:spPr>
                  <p:txBody>
                    <a:bodyPr rtlCol="0" anchor="ctr"/>
                    <a:lstStyle/>
                    <a:p>
                      <a:pPr algn="ctr" defTabSz="685800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kern="0" dirty="0">
                          <a:solidFill>
                            <a:schemeClr val="bg1"/>
                          </a:solidFill>
                          <a:latin typeface="Calibri"/>
                          <a:ea typeface="宋体"/>
                        </a:rPr>
                        <a:t>Middleware</a:t>
                      </a:r>
                      <a:endParaRPr lang="zh-CN" altLang="en-US" kern="0" dirty="0">
                        <a:solidFill>
                          <a:schemeClr val="bg1"/>
                        </a:solidFill>
                        <a:latin typeface="Calibri"/>
                        <a:ea typeface="宋体"/>
                      </a:endParaRPr>
                    </a:p>
                  </p:txBody>
                </p:sp>
              </p:grpSp>
              <p:grpSp>
                <p:nvGrpSpPr>
                  <p:cNvPr id="11" name="组合 10"/>
                  <p:cNvGrpSpPr/>
                  <p:nvPr/>
                </p:nvGrpSpPr>
                <p:grpSpPr>
                  <a:xfrm>
                    <a:off x="2099024" y="2881219"/>
                    <a:ext cx="4988036" cy="1256179"/>
                    <a:chOff x="745312" y="2271291"/>
                    <a:chExt cx="4988036" cy="1256179"/>
                  </a:xfrm>
                </p:grpSpPr>
                <p:grpSp>
                  <p:nvGrpSpPr>
                    <p:cNvPr id="21" name="组合 20"/>
                    <p:cNvGrpSpPr/>
                    <p:nvPr/>
                  </p:nvGrpSpPr>
                  <p:grpSpPr>
                    <a:xfrm>
                      <a:off x="745312" y="2271291"/>
                      <a:ext cx="4982665" cy="1256179"/>
                      <a:chOff x="620966" y="2211709"/>
                      <a:chExt cx="4982665" cy="1256179"/>
                    </a:xfrm>
                  </p:grpSpPr>
                  <p:sp>
                    <p:nvSpPr>
                      <p:cNvPr id="23" name="矩形 22"/>
                      <p:cNvSpPr/>
                      <p:nvPr/>
                    </p:nvSpPr>
                    <p:spPr>
                      <a:xfrm>
                        <a:off x="620966" y="2211709"/>
                        <a:ext cx="4982665" cy="1256179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" name="矩形 23"/>
                      <p:cNvSpPr/>
                      <p:nvPr/>
                    </p:nvSpPr>
                    <p:spPr>
                      <a:xfrm>
                        <a:off x="2390504" y="2848678"/>
                        <a:ext cx="1443588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Interface Detection</a:t>
                        </a:r>
                      </a:p>
                    </p:txBody>
                  </p:sp>
                  <p:sp>
                    <p:nvSpPr>
                      <p:cNvPr id="25" name="矩形 24"/>
                      <p:cNvSpPr/>
                      <p:nvPr/>
                    </p:nvSpPr>
                    <p:spPr>
                      <a:xfrm>
                        <a:off x="734083" y="2845558"/>
                        <a:ext cx="1443588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VMM Infrastructure</a:t>
                        </a:r>
                      </a:p>
                    </p:txBody>
                  </p:sp>
                  <p:sp>
                    <p:nvSpPr>
                      <p:cNvPr id="26" name="矩形 25"/>
                      <p:cNvSpPr/>
                      <p:nvPr/>
                    </p:nvSpPr>
                    <p:spPr>
                      <a:xfrm>
                        <a:off x="4039040" y="2838344"/>
                        <a:ext cx="1443589" cy="398805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100000">
                            <a:srgbClr val="0099FF">
                              <a:shade val="30000"/>
                              <a:satMod val="115000"/>
                            </a:srgbClr>
                          </a:gs>
                          <a:gs pos="100000">
                            <a:srgbClr val="0099FF">
                              <a:shade val="100000"/>
                              <a:satMod val="115000"/>
                            </a:srgbClr>
                          </a:gs>
                        </a:gsLst>
                        <a:lin ang="5400000" scaled="1"/>
                        <a:tileRect/>
                      </a:gradFill>
                      <a:ln>
                        <a:noFill/>
                      </a:ln>
                    </p:spPr>
                    <p:style>
                      <a:lnRef idx="1">
                        <a:schemeClr val="accent4"/>
                      </a:lnRef>
                      <a:fillRef idx="2">
                        <a:schemeClr val="accent4"/>
                      </a:fillRef>
                      <a:effectRef idx="1">
                        <a:schemeClr val="accent4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bg1"/>
                            </a:solidFill>
                          </a:rPr>
                          <a:t>Memory Detection</a:t>
                        </a:r>
                      </a:p>
                    </p:txBody>
                  </p:sp>
                  <p:cxnSp>
                    <p:nvCxnSpPr>
                      <p:cNvPr id="27" name="直接箭头连接符 26"/>
                      <p:cNvCxnSpPr>
                        <a:stCxn id="25" idx="3"/>
                        <a:endCxn id="24" idx="1"/>
                      </p:cNvCxnSpPr>
                      <p:nvPr/>
                    </p:nvCxnSpPr>
                    <p:spPr>
                      <a:xfrm>
                        <a:off x="2177671" y="3044961"/>
                        <a:ext cx="212833" cy="312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肘形连接符 27"/>
                      <p:cNvCxnSpPr>
                        <a:stCxn id="25" idx="2"/>
                        <a:endCxn id="26" idx="2"/>
                      </p:cNvCxnSpPr>
                      <p:nvPr/>
                    </p:nvCxnSpPr>
                    <p:spPr>
                      <a:xfrm rot="5400000" flipH="1" flipV="1">
                        <a:off x="3104749" y="1588277"/>
                        <a:ext cx="7214" cy="3304958"/>
                      </a:xfrm>
                      <a:prstGeom prst="bentConnector3">
                        <a:avLst>
                          <a:gd name="adj1" fmla="val -2200582"/>
                        </a:avLst>
                      </a:prstGeom>
                      <a:ln>
                        <a:tailEnd type="triangle"/>
                      </a:ln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2" name="文本框 72"/>
                    <p:cNvSpPr txBox="1"/>
                    <p:nvPr/>
                  </p:nvSpPr>
                  <p:spPr>
                    <a:xfrm>
                      <a:off x="4753362" y="2271291"/>
                      <a:ext cx="979986" cy="1938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r"/>
                      <a:r>
                        <a:rPr lang="en-US" altLang="zh-CN" sz="1100" dirty="0"/>
                        <a:t>Hypervisor</a:t>
                      </a:r>
                      <a:endParaRPr lang="zh-CN" altLang="en-US" sz="1100" dirty="0"/>
                    </a:p>
                  </p:txBody>
                </p:sp>
              </p:grpSp>
              <p:sp>
                <p:nvSpPr>
                  <p:cNvPr id="12" name="下箭头 11"/>
                  <p:cNvSpPr/>
                  <p:nvPr/>
                </p:nvSpPr>
                <p:spPr>
                  <a:xfrm>
                    <a:off x="5834034" y="2772072"/>
                    <a:ext cx="144016" cy="735782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" name="下箭头 12"/>
                  <p:cNvSpPr/>
                  <p:nvPr/>
                </p:nvSpPr>
                <p:spPr>
                  <a:xfrm>
                    <a:off x="4291690" y="2772072"/>
                    <a:ext cx="118895" cy="192962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5" name="上箭头 14"/>
                  <p:cNvSpPr/>
                  <p:nvPr/>
                </p:nvSpPr>
                <p:spPr>
                  <a:xfrm>
                    <a:off x="4277092" y="1721921"/>
                    <a:ext cx="133493" cy="697346"/>
                  </a:xfrm>
                  <a:prstGeom prst="up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8" name="肘形连接符 17"/>
                  <p:cNvCxnSpPr>
                    <a:stCxn id="25" idx="0"/>
                    <a:endCxn id="17" idx="1"/>
                  </p:cNvCxnSpPr>
                  <p:nvPr/>
                </p:nvCxnSpPr>
                <p:spPr>
                  <a:xfrm rot="5400000" flipH="1" flipV="1">
                    <a:off x="2861267" y="3237104"/>
                    <a:ext cx="350632" cy="205297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下箭头 18"/>
                  <p:cNvSpPr/>
                  <p:nvPr/>
                </p:nvSpPr>
                <p:spPr>
                  <a:xfrm>
                    <a:off x="4860032" y="2781844"/>
                    <a:ext cx="144016" cy="726009"/>
                  </a:xfrm>
                  <a:prstGeom prst="downArrow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20" name="上箭头 19"/>
                  <p:cNvSpPr/>
                  <p:nvPr/>
                </p:nvSpPr>
                <p:spPr>
                  <a:xfrm>
                    <a:off x="3572652" y="2454047"/>
                    <a:ext cx="126258" cy="502695"/>
                  </a:xfrm>
                  <a:prstGeom prst="upArrow">
                    <a:avLst/>
                  </a:prstGeom>
                  <a:gradFill flip="none" rotWithShape="1">
                    <a:gsLst>
                      <a:gs pos="0">
                        <a:schemeClr val="accent6">
                          <a:tint val="50000"/>
                          <a:shade val="95000"/>
                          <a:satMod val="300000"/>
                        </a:schemeClr>
                      </a:gs>
                      <a:gs pos="12000">
                        <a:schemeClr val="accent6">
                          <a:tint val="50000"/>
                          <a:shade val="90000"/>
                          <a:satMod val="250000"/>
                        </a:schemeClr>
                      </a:gs>
                      <a:gs pos="100000">
                        <a:schemeClr val="accent6">
                          <a:tint val="85000"/>
                          <a:shade val="75000"/>
                          <a:satMod val="150000"/>
                        </a:schemeClr>
                      </a:gs>
                    </a:gsLst>
                    <a:lin ang="5400000" scaled="1"/>
                    <a:tileRect/>
                  </a:gradFill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矩形 16"/>
                  <p:cNvSpPr/>
                  <p:nvPr/>
                </p:nvSpPr>
                <p:spPr>
                  <a:xfrm>
                    <a:off x="3139232" y="2965033"/>
                    <a:ext cx="1443588" cy="398805"/>
                  </a:xfrm>
                  <a:prstGeom prst="rect">
                    <a:avLst/>
                  </a:prstGeom>
                  <a:gradFill flip="none" rotWithShape="1">
                    <a:gsLst>
                      <a:gs pos="100000">
                        <a:srgbClr val="0099FF">
                          <a:shade val="30000"/>
                          <a:satMod val="115000"/>
                        </a:srgbClr>
                      </a:gs>
                      <a:gs pos="100000">
                        <a:srgbClr val="0099FF">
                          <a:shade val="100000"/>
                          <a:satMod val="115000"/>
                        </a:srgbClr>
                      </a:gs>
                    </a:gsLst>
                    <a:lin ang="5400000" scaled="1"/>
                    <a:tileRect/>
                  </a:gradFill>
                  <a:ln>
                    <a:noFill/>
                  </a:ln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bg1"/>
                        </a:solidFill>
                      </a:rPr>
                      <a:t>PT </a:t>
                    </a:r>
                    <a:r>
                      <a:rPr lang="en-US" altLang="zh-CN" dirty="0" smtClean="0">
                        <a:solidFill>
                          <a:schemeClr val="bg1"/>
                        </a:solidFill>
                      </a:rPr>
                      <a:t>Trace</a:t>
                    </a:r>
                    <a:endParaRPr lang="en-US" altLang="zh-CN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2099024" y="4138657"/>
                    <a:ext cx="4982665" cy="378567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2"/>
                  </a:lnRef>
                  <a:fillRef idx="2">
                    <a:schemeClr val="accent2"/>
                  </a:fillRef>
                  <a:effectRef idx="1">
                    <a:schemeClr val="accent2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Hardware (CPU + virtualization </a:t>
                    </a:r>
                    <a:r>
                      <a:rPr lang="en-US" altLang="zh-CN" dirty="0" smtClean="0"/>
                      <a:t>extensions + Intel PT)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5" name="椭圆 44"/>
                <p:cNvSpPr/>
                <p:nvPr/>
              </p:nvSpPr>
              <p:spPr bwMode="auto">
                <a:xfrm>
                  <a:off x="3896514" y="2756656"/>
                  <a:ext cx="1708674" cy="5992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Target Program</a:t>
                  </a:r>
                </a:p>
              </p:txBody>
            </p:sp>
          </p:grpSp>
          <p:sp>
            <p:nvSpPr>
              <p:cNvPr id="47" name="下箭头 46"/>
              <p:cNvSpPr/>
              <p:nvPr/>
            </p:nvSpPr>
            <p:spPr>
              <a:xfrm>
                <a:off x="5160279" y="2364709"/>
                <a:ext cx="192955" cy="414002"/>
              </a:xfrm>
              <a:prstGeom prst="downArrow">
                <a:avLst/>
              </a:prstGeom>
              <a:gradFill flip="none" rotWithShape="1">
                <a:gsLst>
                  <a:gs pos="0">
                    <a:schemeClr val="accent6">
                      <a:tint val="50000"/>
                      <a:shade val="95000"/>
                      <a:satMod val="300000"/>
                    </a:schemeClr>
                  </a:gs>
                  <a:gs pos="12000">
                    <a:schemeClr val="accent6">
                      <a:tint val="50000"/>
                      <a:shade val="90000"/>
                      <a:satMod val="250000"/>
                    </a:schemeClr>
                  </a:gs>
                  <a:gs pos="100000">
                    <a:schemeClr val="accent6">
                      <a:tint val="85000"/>
                      <a:shade val="75000"/>
                      <a:satMod val="150000"/>
                    </a:schemeClr>
                  </a:gs>
                </a:gsLst>
                <a:lin ang="5400000" scaled="1"/>
                <a:tileRect/>
              </a:gradFill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6" name="AutoShape 247"/>
            <p:cNvSpPr>
              <a:spLocks noChangeArrowheads="1"/>
            </p:cNvSpPr>
            <p:nvPr/>
          </p:nvSpPr>
          <p:spPr bwMode="auto">
            <a:xfrm>
              <a:off x="6108477" y="1816888"/>
              <a:ext cx="1329717" cy="542387"/>
            </a:xfrm>
            <a:prstGeom prst="flowChartDocument">
              <a:avLst/>
            </a:prstGeom>
            <a:gradFill rotWithShape="1">
              <a:gsLst>
                <a:gs pos="0">
                  <a:srgbClr val="70AD47">
                    <a:tint val="60000"/>
                    <a:satMod val="160000"/>
                  </a:srgbClr>
                </a:gs>
                <a:gs pos="46000">
                  <a:srgbClr val="70AD47">
                    <a:tint val="86000"/>
                    <a:satMod val="160000"/>
                  </a:srgbClr>
                </a:gs>
                <a:gs pos="100000">
                  <a:srgbClr val="70AD47">
                    <a:shade val="40000"/>
                    <a:satMod val="160000"/>
                  </a:srgbClr>
                </a:gs>
              </a:gsLst>
              <a:path path="circle">
                <a:fillToRect l="50000" t="155000" r="50000" b="-55000"/>
              </a:path>
            </a:gradFill>
            <a:ln>
              <a:noFill/>
            </a:ln>
            <a:effectLst>
              <a:outerShdw blurRad="50800" dist="38100" dir="14700000" algn="t" rotWithShape="0">
                <a:srgbClr val="000000">
                  <a:alpha val="60000"/>
                </a:srgbClr>
              </a:outerShdw>
            </a:effectLst>
            <a:scene3d>
              <a:camera prst="orthographicFront" fov="0">
                <a:rot lat="0" lon="0" rev="0"/>
              </a:camera>
              <a:lightRig rig="contrasting" dir="t">
                <a:rot lat="0" lon="0" rev="3600000"/>
              </a:lightRig>
            </a:scene3d>
            <a:sp3d prstMaterial="plastic">
              <a:bevelT w="127000" h="38200" prst="relaxedInset"/>
              <a:contourClr>
                <a:srgbClr val="70AD47"/>
              </a:contourClr>
            </a:sp3d>
          </p:spPr>
          <p:txBody>
            <a:bodyPr rtlCol="0" anchor="ctr"/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kern="0" dirty="0">
                  <a:solidFill>
                    <a:schemeClr val="bg1"/>
                  </a:solidFill>
                  <a:latin typeface="Calibri"/>
                  <a:ea typeface="宋体"/>
                </a:rPr>
                <a:t>Logs</a:t>
              </a:r>
            </a:p>
          </p:txBody>
        </p:sp>
        <p:sp>
          <p:nvSpPr>
            <p:cNvPr id="37" name="右箭头 36"/>
            <p:cNvSpPr/>
            <p:nvPr/>
          </p:nvSpPr>
          <p:spPr bwMode="auto">
            <a:xfrm>
              <a:off x="7465408" y="2000865"/>
              <a:ext cx="369017" cy="1568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右箭头 51"/>
            <p:cNvSpPr/>
            <p:nvPr/>
          </p:nvSpPr>
          <p:spPr bwMode="auto">
            <a:xfrm>
              <a:off x="5671139" y="2000865"/>
              <a:ext cx="369017" cy="15684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左大括号 1"/>
          <p:cNvSpPr/>
          <p:nvPr/>
        </p:nvSpPr>
        <p:spPr>
          <a:xfrm>
            <a:off x="9355873" y="3704397"/>
            <a:ext cx="295294" cy="1911095"/>
          </a:xfrm>
          <a:prstGeom prst="leftBrace">
            <a:avLst>
              <a:gd name="adj1" fmla="val 8333"/>
              <a:gd name="adj2" fmla="val 220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560671" y="3551724"/>
            <a:ext cx="242334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  <a:endParaRPr lang="en-US" altLang="zh-CN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bg1"/>
                </a:solidFill>
              </a:rPr>
              <a:t>Driver </a:t>
            </a:r>
            <a:r>
              <a:rPr lang="en-US" altLang="zh-CN" sz="1200" dirty="0">
                <a:solidFill>
                  <a:schemeClr val="bg1"/>
                </a:solidFill>
                <a:sym typeface="Wingdings" panose="05000000000000000000" pitchFamily="2" charset="2"/>
              </a:rPr>
              <a:t> hypervisor</a:t>
            </a:r>
            <a:endParaRPr lang="en-US" altLang="zh-CN" sz="1200" dirty="0">
              <a:solidFill>
                <a:schemeClr val="bg1"/>
              </a:solidFill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OS </a:t>
            </a:r>
            <a:r>
              <a:rPr lang="en-US" altLang="zh-CN" sz="1200" dirty="0">
                <a:solidFill>
                  <a:schemeClr val="bg1"/>
                </a:solidFill>
                <a:sym typeface="Wingdings" panose="05000000000000000000" pitchFamily="2" charset="2"/>
              </a:rPr>
              <a:t> guest </a:t>
            </a:r>
            <a:r>
              <a:rPr lang="en-US" altLang="zh-CN" sz="1200" dirty="0" smtClean="0">
                <a:solidFill>
                  <a:schemeClr val="bg1"/>
                </a:solidFill>
                <a:sym typeface="Wingdings" panose="05000000000000000000" pitchFamily="2" charset="2"/>
              </a:rPr>
              <a:t>OS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endParaRPr lang="en-US" altLang="zh-CN" sz="12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基础功能组件</a:t>
            </a:r>
            <a:endParaRPr lang="en-US" altLang="zh-CN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</a:rPr>
              <a:t>虚拟页面监控器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</a:rPr>
              <a:t>内核</a:t>
            </a:r>
            <a:r>
              <a:rPr lang="zh-CN" altLang="en-US" sz="1200" dirty="0">
                <a:solidFill>
                  <a:schemeClr val="bg1"/>
                </a:solidFill>
              </a:rPr>
              <a:t>与</a:t>
            </a:r>
            <a:r>
              <a:rPr lang="en-US" altLang="zh-CN" sz="1200" dirty="0">
                <a:solidFill>
                  <a:schemeClr val="bg1"/>
                </a:solidFill>
              </a:rPr>
              <a:t>Hypervisor</a:t>
            </a:r>
            <a:r>
              <a:rPr lang="zh-CN" altLang="en-US" sz="1200" dirty="0">
                <a:solidFill>
                  <a:schemeClr val="bg1"/>
                </a:solidFill>
              </a:rPr>
              <a:t>间通信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en-US" sz="1200" dirty="0" smtClean="0">
                <a:solidFill>
                  <a:schemeClr val="bg1"/>
                </a:solidFill>
              </a:rPr>
              <a:t>事件监控器</a:t>
            </a:r>
            <a:endParaRPr lang="en-US" altLang="zh-CN" sz="1200" dirty="0" smtClean="0">
              <a:solidFill>
                <a:schemeClr val="bg1"/>
              </a:solidFill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>
                <a:solidFill>
                  <a:schemeClr val="bg1"/>
                </a:solidFill>
              </a:rPr>
              <a:t>CPU</a:t>
            </a:r>
            <a:r>
              <a:rPr lang="zh-CN" altLang="en-US" sz="1200" dirty="0" smtClean="0">
                <a:solidFill>
                  <a:schemeClr val="bg1"/>
                </a:solidFill>
              </a:rPr>
              <a:t>模拟器</a:t>
            </a:r>
            <a:endParaRPr lang="zh-CN" altLang="en-US" sz="1200" dirty="0">
              <a:solidFill>
                <a:schemeClr val="bg1"/>
              </a:solidFill>
            </a:endParaRP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zh-CN" altLang="en-US" sz="1200" dirty="0">
                <a:solidFill>
                  <a:schemeClr val="bg1"/>
                </a:solidFill>
              </a:rPr>
              <a:t>线程调度监控器</a:t>
            </a:r>
          </a:p>
          <a:p>
            <a:pPr marL="514350" lvl="1" indent="-171450">
              <a:buFont typeface="Wingdings" panose="05000000000000000000" pitchFamily="2" charset="2"/>
              <a:buChar char="l"/>
            </a:pPr>
            <a:r>
              <a:rPr lang="en-US" altLang="zh-CN" sz="1200" dirty="0" smtClean="0">
                <a:solidFill>
                  <a:schemeClr val="bg1"/>
                </a:solidFill>
              </a:rPr>
              <a:t>PT </a:t>
            </a:r>
            <a:r>
              <a:rPr lang="en-US" altLang="zh-CN" sz="1200" dirty="0">
                <a:solidFill>
                  <a:schemeClr val="bg1"/>
                </a:solidFill>
              </a:rPr>
              <a:t>Trace</a:t>
            </a:r>
          </a:p>
        </p:txBody>
      </p:sp>
    </p:spTree>
    <p:extLst>
      <p:ext uri="{BB962C8B-B14F-4D97-AF65-F5344CB8AC3E}">
        <p14:creationId xmlns:p14="http://schemas.microsoft.com/office/powerpoint/2010/main" val="1609737172"/>
      </p:ext>
    </p:extLst>
  </p:cSld>
  <p:clrMapOvr>
    <a:masterClrMapping/>
  </p:clrMapOvr>
  <p:transition spd="med" advTm="83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72" name="文本框 71"/>
          <p:cNvSpPr txBox="1"/>
          <p:nvPr/>
        </p:nvSpPr>
        <p:spPr>
          <a:xfrm>
            <a:off x="3568130" y="2734713"/>
            <a:ext cx="5121911" cy="938716"/>
          </a:xfrm>
          <a:prstGeom prst="rect">
            <a:avLst/>
          </a:prstGeom>
          <a:noFill/>
        </p:spPr>
        <p:txBody>
          <a:bodyPr wrap="none" lIns="91438" tIns="45719" rIns="91438" bIns="45719" rtlCol="0" anchor="ctr">
            <a:spAutoFit/>
          </a:bodyPr>
          <a:lstStyle/>
          <a:p>
            <a:pPr algn="ctr"/>
            <a:r>
              <a:rPr lang="zh-CN" altLang="en-US" sz="5500" b="1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错误检测子系统</a:t>
            </a:r>
            <a:endParaRPr lang="en-US" altLang="zh-CN" sz="5500" b="1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20336" y="6381329"/>
            <a:ext cx="184752" cy="379591"/>
          </a:xfrm>
          <a:prstGeom prst="rect">
            <a:avLst/>
          </a:prstGeom>
        </p:spPr>
        <p:txBody>
          <a:bodyPr wrap="none" lIns="91438" tIns="45719" rIns="91438" bIns="45719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1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6">
        <p:fade/>
      </p:transition>
    </mc:Choice>
    <mc:Fallback xmlns="">
      <p:transition spd="med" advTm="1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15" y="4128"/>
            <a:ext cx="12201474" cy="6869430"/>
          </a:xfrm>
          <a:prstGeom prst="rect">
            <a:avLst/>
          </a:prstGeom>
        </p:spPr>
      </p:pic>
      <p:sp>
        <p:nvSpPr>
          <p:cNvPr id="15" name="矩形 3"/>
          <p:cNvSpPr>
            <a:spLocks noChangeArrowheads="1"/>
          </p:cNvSpPr>
          <p:nvPr/>
        </p:nvSpPr>
        <p:spPr bwMode="auto">
          <a:xfrm>
            <a:off x="2288147" y="2372094"/>
            <a:ext cx="8493125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2400">
              <a:solidFill>
                <a:schemeClr val="bg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CN" sz="1800">
              <a:solidFill>
                <a:schemeClr val="bg1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endParaRPr kumimoji="1" lang="zh-CN" altLang="en-US" sz="18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文本框 11"/>
          <p:cNvSpPr txBox="1">
            <a:spLocks noChangeArrowheads="1"/>
          </p:cNvSpPr>
          <p:nvPr/>
        </p:nvSpPr>
        <p:spPr bwMode="auto">
          <a:xfrm>
            <a:off x="298450" y="612297"/>
            <a:ext cx="65976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虚拟页面监控器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矩形 21"/>
          <p:cNvGrpSpPr/>
          <p:nvPr/>
        </p:nvGrpSpPr>
        <p:grpSpPr bwMode="auto">
          <a:xfrm>
            <a:off x="0" y="682147"/>
            <a:ext cx="255588" cy="1225550"/>
            <a:chOff x="0" y="0"/>
            <a:chExt cx="161" cy="772"/>
          </a:xfrm>
        </p:grpSpPr>
        <p:pic>
          <p:nvPicPr>
            <p:cNvPr id="35" name="矩形 21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1" cy="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162" cy="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8379768" y="2426479"/>
            <a:ext cx="2771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6858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影子页表（</a:t>
            </a:r>
            <a:r>
              <a:rPr lang="en-US" altLang="zh-CN" sz="20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SPT</a:t>
            </a:r>
            <a:r>
              <a:rPr lang="zh-CN" altLang="en-US" sz="2000" b="1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171450" indent="-171450" defTabSz="6858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BitMap</a:t>
            </a:r>
            <a:endParaRPr lang="en-US" altLang="zh-CN" sz="2000" b="1" dirty="0">
              <a:solidFill>
                <a:schemeClr val="bg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监控虚拟页面</a:t>
            </a:r>
            <a:endParaRPr lang="en-US" altLang="zh-CN" dirty="0">
              <a:solidFill>
                <a:schemeClr val="bg1"/>
              </a:solidFill>
            </a:endParaRPr>
          </a:p>
          <a:p>
            <a:pPr marL="171450" indent="-171450" defTabSz="6858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</a:rPr>
              <a:t>#PF handler</a:t>
            </a: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记录</a:t>
            </a:r>
            <a:endParaRPr lang="en-US" altLang="zh-CN" dirty="0">
              <a:solidFill>
                <a:schemeClr val="bg1"/>
              </a:solidFill>
            </a:endParaRP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私有中断</a:t>
            </a:r>
            <a:endParaRPr lang="en-US" altLang="zh-CN" dirty="0">
              <a:solidFill>
                <a:schemeClr val="bg1"/>
              </a:solidFill>
            </a:endParaRP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设置</a:t>
            </a:r>
            <a:r>
              <a:rPr lang="en-US" altLang="zh-CN" dirty="0">
                <a:solidFill>
                  <a:schemeClr val="bg1"/>
                </a:solidFill>
              </a:rPr>
              <a:t>MTF/TF</a:t>
            </a: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更新</a:t>
            </a:r>
            <a:r>
              <a:rPr lang="en-US" altLang="zh-CN" dirty="0">
                <a:solidFill>
                  <a:schemeClr val="bg1"/>
                </a:solidFill>
              </a:rPr>
              <a:t>SPT</a:t>
            </a:r>
          </a:p>
          <a:p>
            <a:pPr marL="171450" indent="-171450" defTabSz="6858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bg1"/>
                </a:solidFill>
              </a:rPr>
              <a:t>MTF/TF handler</a:t>
            </a:r>
          </a:p>
          <a:p>
            <a:pPr marL="628650" lvl="1" indent="-285750" defTabSz="6858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bg1"/>
                </a:solidFill>
              </a:rPr>
              <a:t>再次</a:t>
            </a:r>
            <a:r>
              <a:rPr lang="zh-CN" altLang="en-US" dirty="0" smtClean="0">
                <a:solidFill>
                  <a:schemeClr val="bg1"/>
                </a:solidFill>
              </a:rPr>
              <a:t>监控</a:t>
            </a:r>
            <a:r>
              <a:rPr lang="zh-CN" altLang="en-US" dirty="0">
                <a:solidFill>
                  <a:schemeClr val="bg1"/>
                </a:solidFill>
              </a:rPr>
              <a:t>虚拟页面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</a:p>
          <a:p>
            <a:pPr marL="514350" lvl="1" indent="-171450" defTabSz="685800">
              <a:buFont typeface="Wingdings" panose="05000000000000000000" pitchFamily="2" charset="2"/>
              <a:buChar char="l"/>
            </a:pPr>
            <a:endParaRPr lang="en-US" altLang="zh-CN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68485" y="1796703"/>
            <a:ext cx="7422204" cy="4117715"/>
            <a:chOff x="768485" y="1796703"/>
            <a:chExt cx="7422204" cy="4117715"/>
          </a:xfrm>
        </p:grpSpPr>
        <p:sp>
          <p:nvSpPr>
            <p:cNvPr id="4" name="矩形 3"/>
            <p:cNvSpPr/>
            <p:nvPr/>
          </p:nvSpPr>
          <p:spPr bwMode="auto">
            <a:xfrm>
              <a:off x="768485" y="1796704"/>
              <a:ext cx="7422204" cy="411771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861129" y="1796703"/>
              <a:ext cx="6700256" cy="4006221"/>
              <a:chOff x="472136" y="1268719"/>
              <a:chExt cx="5692791" cy="3175239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081816" y="1816645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70AD47">
                      <a:tint val="60000"/>
                      <a:satMod val="160000"/>
                    </a:srgbClr>
                  </a:gs>
                  <a:gs pos="46000">
                    <a:srgbClr val="70AD47">
                      <a:tint val="86000"/>
                      <a:satMod val="160000"/>
                    </a:srgbClr>
                  </a:gs>
                  <a:gs pos="100000">
                    <a:srgbClr val="70AD47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70AD47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Bitmap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40" name="组合 39"/>
              <p:cNvGrpSpPr/>
              <p:nvPr/>
            </p:nvGrpSpPr>
            <p:grpSpPr>
              <a:xfrm>
                <a:off x="1078176" y="2561378"/>
                <a:ext cx="1521588" cy="323057"/>
                <a:chOff x="1078176" y="2561378"/>
                <a:chExt cx="1521588" cy="323057"/>
              </a:xfrm>
            </p:grpSpPr>
            <p:grpSp>
              <p:nvGrpSpPr>
                <p:cNvPr id="80" name="组合 79"/>
                <p:cNvGrpSpPr/>
                <p:nvPr/>
              </p:nvGrpSpPr>
              <p:grpSpPr>
                <a:xfrm>
                  <a:off x="1078176" y="2561378"/>
                  <a:ext cx="1521588" cy="323057"/>
                  <a:chOff x="1065368" y="2418560"/>
                  <a:chExt cx="1521588" cy="323057"/>
                </a:xfrm>
              </p:grpSpPr>
              <p:sp>
                <p:nvSpPr>
                  <p:cNvPr id="83" name="矩形 82"/>
                  <p:cNvSpPr/>
                  <p:nvPr/>
                </p:nvSpPr>
                <p:spPr>
                  <a:xfrm>
                    <a:off x="1065368" y="2418560"/>
                    <a:ext cx="1521588" cy="32305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0AD47">
                          <a:tint val="60000"/>
                          <a:satMod val="160000"/>
                        </a:srgbClr>
                      </a:gs>
                      <a:gs pos="46000">
                        <a:srgbClr val="70AD47">
                          <a:tint val="86000"/>
                          <a:satMod val="160000"/>
                        </a:srgbClr>
                      </a:gs>
                      <a:gs pos="100000">
                        <a:srgbClr val="70AD47">
                          <a:shade val="40000"/>
                          <a:satMod val="160000"/>
                        </a:srgbClr>
                      </a:gs>
                    </a:gsLst>
                    <a:path path="circle">
                      <a:fillToRect l="50000" t="155000" r="50000" b="-55000"/>
                    </a:path>
                  </a:gradFill>
                  <a:ln>
                    <a:noFill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 fov="0">
                      <a:rot lat="0" lon="0" rev="0"/>
                    </a:camera>
                    <a:lightRig rig="contrasting" dir="t">
                      <a:rot lat="0" lon="0" rev="3600000"/>
                    </a:lightRig>
                  </a:scene3d>
                  <a:sp3d prstMaterial="plastic">
                    <a:bevelT w="127000" h="38200" prst="relaxedInset"/>
                    <a:contourClr>
                      <a:srgbClr val="70AD47"/>
                    </a:contourClr>
                  </a:sp3d>
                </p:spPr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kern="0" dirty="0">
                      <a:solidFill>
                        <a:schemeClr val="bg1"/>
                      </a:solidFill>
                      <a:latin typeface="Calibri"/>
                      <a:ea typeface="宋体"/>
                    </a:endParaRPr>
                  </a:p>
                </p:txBody>
              </p:sp>
              <p:cxnSp>
                <p:nvCxnSpPr>
                  <p:cNvPr id="84" name="直接连接符 83"/>
                  <p:cNvCxnSpPr>
                    <a:stCxn id="83" idx="0"/>
                    <a:endCxn id="83" idx="2"/>
                  </p:cNvCxnSpPr>
                  <p:nvPr/>
                </p:nvCxnSpPr>
                <p:spPr>
                  <a:xfrm>
                    <a:off x="1826162" y="2418560"/>
                    <a:ext cx="0" cy="323057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>
                        <a:satMod val="120000"/>
                      </a:sysClr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81" name="文本框 8"/>
                <p:cNvSpPr txBox="1"/>
                <p:nvPr/>
              </p:nvSpPr>
              <p:spPr>
                <a:xfrm>
                  <a:off x="1078176" y="2576658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VA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82" name="文本框 80"/>
                <p:cNvSpPr txBox="1"/>
                <p:nvPr/>
              </p:nvSpPr>
              <p:spPr>
                <a:xfrm>
                  <a:off x="1838969" y="2569017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PA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>
                <a:off x="1177339" y="1268719"/>
                <a:ext cx="576064" cy="540216"/>
                <a:chOff x="1177339" y="1268719"/>
                <a:chExt cx="576064" cy="540216"/>
              </a:xfrm>
            </p:grpSpPr>
            <p:cxnSp>
              <p:nvCxnSpPr>
                <p:cNvPr id="78" name="直接箭头连接符 77"/>
                <p:cNvCxnSpPr/>
                <p:nvPr/>
              </p:nvCxnSpPr>
              <p:spPr>
                <a:xfrm>
                  <a:off x="1465371" y="1483920"/>
                  <a:ext cx="1" cy="325015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文本框 17"/>
                <p:cNvSpPr txBox="1"/>
                <p:nvPr/>
              </p:nvSpPr>
              <p:spPr>
                <a:xfrm>
                  <a:off x="1177339" y="1268719"/>
                  <a:ext cx="576064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#PF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971601" y="2139702"/>
                <a:ext cx="1165236" cy="416137"/>
                <a:chOff x="971601" y="2139702"/>
                <a:chExt cx="1165236" cy="416137"/>
              </a:xfrm>
            </p:grpSpPr>
            <p:cxnSp>
              <p:nvCxnSpPr>
                <p:cNvPr id="76" name="直接箭头连接符 75"/>
                <p:cNvCxnSpPr>
                  <a:stCxn id="39" idx="2"/>
                </p:cNvCxnSpPr>
                <p:nvPr/>
              </p:nvCxnSpPr>
              <p:spPr>
                <a:xfrm flipH="1">
                  <a:off x="1465371" y="2139702"/>
                  <a:ext cx="1" cy="416137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7" name="文本框 82"/>
                <p:cNvSpPr txBox="1"/>
                <p:nvPr/>
              </p:nvSpPr>
              <p:spPr>
                <a:xfrm>
                  <a:off x="971601" y="2147341"/>
                  <a:ext cx="1165236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Not Match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1078174" y="3278516"/>
                <a:ext cx="1521588" cy="323057"/>
                <a:chOff x="1078176" y="2561378"/>
                <a:chExt cx="1521588" cy="323057"/>
              </a:xfrm>
            </p:grpSpPr>
            <p:grpSp>
              <p:nvGrpSpPr>
                <p:cNvPr id="71" name="组合 70"/>
                <p:cNvGrpSpPr/>
                <p:nvPr/>
              </p:nvGrpSpPr>
              <p:grpSpPr>
                <a:xfrm>
                  <a:off x="1078176" y="2561378"/>
                  <a:ext cx="1521588" cy="323057"/>
                  <a:chOff x="1065368" y="2418560"/>
                  <a:chExt cx="1521588" cy="323057"/>
                </a:xfrm>
              </p:grpSpPr>
              <p:sp>
                <p:nvSpPr>
                  <p:cNvPr id="74" name="矩形 73"/>
                  <p:cNvSpPr/>
                  <p:nvPr/>
                </p:nvSpPr>
                <p:spPr>
                  <a:xfrm>
                    <a:off x="1065368" y="2418560"/>
                    <a:ext cx="1521588" cy="323057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70AD47">
                          <a:tint val="60000"/>
                          <a:satMod val="160000"/>
                        </a:srgbClr>
                      </a:gs>
                      <a:gs pos="46000">
                        <a:srgbClr val="70AD47">
                          <a:tint val="86000"/>
                          <a:satMod val="160000"/>
                        </a:srgbClr>
                      </a:gs>
                      <a:gs pos="100000">
                        <a:srgbClr val="70AD47">
                          <a:shade val="40000"/>
                          <a:satMod val="160000"/>
                        </a:srgbClr>
                      </a:gs>
                    </a:gsLst>
                    <a:path path="circle">
                      <a:fillToRect l="50000" t="155000" r="50000" b="-55000"/>
                    </a:path>
                  </a:gradFill>
                  <a:ln>
                    <a:noFill/>
                  </a:ln>
                  <a:effectLst>
                    <a:outerShdw blurRad="50800" dist="38100" dir="14700000" algn="t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 fov="0">
                      <a:rot lat="0" lon="0" rev="0"/>
                    </a:camera>
                    <a:lightRig rig="contrasting" dir="t">
                      <a:rot lat="0" lon="0" rev="3600000"/>
                    </a:lightRig>
                  </a:scene3d>
                  <a:sp3d prstMaterial="plastic">
                    <a:bevelT w="127000" h="38200" prst="relaxedInset"/>
                    <a:contourClr>
                      <a:srgbClr val="70AD47"/>
                    </a:contourClr>
                  </a:sp3d>
                </p:spPr>
                <p:txBody>
                  <a:bodyPr rtlCol="0" anchor="ctr"/>
                  <a:lstStyle/>
                  <a:p>
                    <a:pPr algn="ctr" defTabSz="685800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zh-CN" altLang="en-US" sz="1400" kern="0" dirty="0">
                      <a:solidFill>
                        <a:schemeClr val="bg1"/>
                      </a:solidFill>
                      <a:latin typeface="Calibri"/>
                      <a:ea typeface="宋体"/>
                    </a:endParaRPr>
                  </a:p>
                </p:txBody>
              </p:sp>
              <p:cxnSp>
                <p:nvCxnSpPr>
                  <p:cNvPr id="75" name="直接连接符 74"/>
                  <p:cNvCxnSpPr>
                    <a:stCxn id="74" idx="0"/>
                    <a:endCxn id="74" idx="2"/>
                  </p:cNvCxnSpPr>
                  <p:nvPr/>
                </p:nvCxnSpPr>
                <p:spPr>
                  <a:xfrm>
                    <a:off x="1826162" y="2418560"/>
                    <a:ext cx="0" cy="323057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ysClr val="windowText" lastClr="000000">
                        <a:satMod val="120000"/>
                      </a:sysClr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72" name="文本框 85"/>
                <p:cNvSpPr txBox="1"/>
                <p:nvPr/>
              </p:nvSpPr>
              <p:spPr>
                <a:xfrm>
                  <a:off x="1078176" y="2576658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VA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  <p:sp>
              <p:nvSpPr>
                <p:cNvPr id="73" name="文本框 86"/>
                <p:cNvSpPr txBox="1"/>
                <p:nvPr/>
              </p:nvSpPr>
              <p:spPr>
                <a:xfrm>
                  <a:off x="1838969" y="2569017"/>
                  <a:ext cx="76079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MA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1591816" y="2880364"/>
                <a:ext cx="1165236" cy="390510"/>
                <a:chOff x="1591816" y="2880364"/>
                <a:chExt cx="1165236" cy="390510"/>
              </a:xfrm>
            </p:grpSpPr>
            <p:cxnSp>
              <p:nvCxnSpPr>
                <p:cNvPr id="69" name="直接箭头连接符 68"/>
                <p:cNvCxnSpPr/>
                <p:nvPr/>
              </p:nvCxnSpPr>
              <p:spPr>
                <a:xfrm>
                  <a:off x="2219363" y="2880364"/>
                  <a:ext cx="7511" cy="39051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0" name="文本框 89"/>
                <p:cNvSpPr txBox="1"/>
                <p:nvPr/>
              </p:nvSpPr>
              <p:spPr>
                <a:xfrm>
                  <a:off x="1591816" y="2889974"/>
                  <a:ext cx="1165236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Propagate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45" name="文本框 90"/>
              <p:cNvSpPr txBox="1"/>
              <p:nvPr/>
            </p:nvSpPr>
            <p:spPr>
              <a:xfrm>
                <a:off x="472136" y="2576657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GPT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46" name="文本框 91"/>
              <p:cNvSpPr txBox="1"/>
              <p:nvPr/>
            </p:nvSpPr>
            <p:spPr>
              <a:xfrm>
                <a:off x="494978" y="3278516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SPT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sp>
            <p:nvSpPr>
              <p:cNvPr id="47" name="文本框 92"/>
              <p:cNvSpPr txBox="1"/>
              <p:nvPr/>
            </p:nvSpPr>
            <p:spPr>
              <a:xfrm>
                <a:off x="504031" y="3991994"/>
                <a:ext cx="576064" cy="24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rPr>
                  <a:t>CR3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</a:endParaRPr>
              </a:p>
            </p:txBody>
          </p:sp>
          <p:cxnSp>
            <p:nvCxnSpPr>
              <p:cNvPr id="48" name="直接箭头连接符 47"/>
              <p:cNvCxnSpPr>
                <a:stCxn id="47" idx="0"/>
              </p:cNvCxnSpPr>
              <p:nvPr/>
            </p:nvCxnSpPr>
            <p:spPr>
              <a:xfrm flipV="1">
                <a:off x="792064" y="3601574"/>
                <a:ext cx="278978" cy="39042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ED7D31"/>
                </a:solidFill>
                <a:prstDash val="solid"/>
                <a:tailEnd type="triangle"/>
              </a:ln>
              <a:effectLst>
                <a:outerShdw blurRad="63500" dist="25400" dir="14700000" algn="t" rotWithShape="0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49" name="矩形 48"/>
              <p:cNvSpPr/>
              <p:nvPr/>
            </p:nvSpPr>
            <p:spPr>
              <a:xfrm>
                <a:off x="4105231" y="1816645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Handle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337321" y="2575374"/>
                <a:ext cx="767111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  <a:cs typeface="+mn-cs"/>
                  </a:rPr>
                  <a:t>Log</a:t>
                </a:r>
                <a:endPara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宋体"/>
                  <a:cs typeface="+mn-cs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4619655" y="2575907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Inject Interruption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11803" y="3277540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MTF/TF Handler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1848927" y="1746342"/>
                <a:ext cx="2256304" cy="243937"/>
                <a:chOff x="1848927" y="1746342"/>
                <a:chExt cx="2256304" cy="243937"/>
              </a:xfrm>
            </p:grpSpPr>
            <p:cxnSp>
              <p:nvCxnSpPr>
                <p:cNvPr id="67" name="直接箭头连接符 66"/>
                <p:cNvCxnSpPr>
                  <a:stCxn id="39" idx="3"/>
                  <a:endCxn id="49" idx="1"/>
                </p:cNvCxnSpPr>
                <p:nvPr/>
              </p:nvCxnSpPr>
              <p:spPr>
                <a:xfrm>
                  <a:off x="1848927" y="1978174"/>
                  <a:ext cx="2256304" cy="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文本框 98"/>
                <p:cNvSpPr txBox="1"/>
                <p:nvPr/>
              </p:nvSpPr>
              <p:spPr>
                <a:xfrm>
                  <a:off x="2480065" y="1746342"/>
                  <a:ext cx="702169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Match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grpSp>
            <p:nvGrpSpPr>
              <p:cNvPr id="56" name="组合 55"/>
              <p:cNvGrpSpPr/>
              <p:nvPr/>
            </p:nvGrpSpPr>
            <p:grpSpPr>
              <a:xfrm>
                <a:off x="2599762" y="3194387"/>
                <a:ext cx="1112041" cy="245658"/>
                <a:chOff x="2599762" y="3194387"/>
                <a:chExt cx="1112041" cy="245658"/>
              </a:xfrm>
            </p:grpSpPr>
            <p:cxnSp>
              <p:nvCxnSpPr>
                <p:cNvPr id="65" name="直接箭头连接符 64"/>
                <p:cNvCxnSpPr>
                  <a:stCxn id="54" idx="1"/>
                  <a:endCxn id="74" idx="3"/>
                </p:cNvCxnSpPr>
                <p:nvPr/>
              </p:nvCxnSpPr>
              <p:spPr>
                <a:xfrm flipH="1">
                  <a:off x="2599762" y="3439069"/>
                  <a:ext cx="1112041" cy="976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文本框 99"/>
                <p:cNvSpPr txBox="1"/>
                <p:nvPr/>
              </p:nvSpPr>
              <p:spPr>
                <a:xfrm>
                  <a:off x="2746618" y="3194387"/>
                  <a:ext cx="915613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Clear P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7" name="矩形 56"/>
              <p:cNvSpPr/>
              <p:nvPr/>
            </p:nvSpPr>
            <p:spPr>
              <a:xfrm>
                <a:off x="4619655" y="4120901"/>
                <a:ext cx="1545272" cy="323057"/>
              </a:xfrm>
              <a:prstGeom prst="rect">
                <a:avLst/>
              </a:prstGeom>
              <a:gradFill rotWithShape="1">
                <a:gsLst>
                  <a:gs pos="0">
                    <a:srgbClr val="4472C4">
                      <a:tint val="60000"/>
                      <a:satMod val="160000"/>
                    </a:srgbClr>
                  </a:gs>
                  <a:gs pos="46000">
                    <a:srgbClr val="4472C4">
                      <a:tint val="86000"/>
                      <a:satMod val="160000"/>
                    </a:srgbClr>
                  </a:gs>
                  <a:gs pos="100000">
                    <a:srgbClr val="4472C4">
                      <a:shade val="40000"/>
                      <a:satMod val="160000"/>
                    </a:srgbClr>
                  </a:gs>
                </a:gsLst>
                <a:path path="circle">
                  <a:fillToRect l="50000" t="155000" r="50000" b="-55000"/>
                </a:path>
              </a:gradFill>
              <a:ln>
                <a:noFill/>
              </a:ln>
              <a:effectLst>
                <a:outerShdw blurRad="50800" dist="38100" dir="14700000" algn="t" rotWithShape="0">
                  <a:srgbClr val="000000">
                    <a:alpha val="60000"/>
                  </a:srgbClr>
                </a:outerShdw>
              </a:effectLst>
              <a:scene3d>
                <a:camera prst="orthographicFront" fov="0">
                  <a:rot lat="0" lon="0" rev="0"/>
                </a:camera>
                <a:lightRig rig="contrasting" dir="t">
                  <a:rot lat="0" lon="0" rev="3600000"/>
                </a:lightRig>
              </a:scene3d>
              <a:sp3d prstMaterial="plastic">
                <a:bevelT w="127000" h="38200" prst="relaxedInset"/>
                <a:contourClr>
                  <a:srgbClr val="4472C4"/>
                </a:contourClr>
              </a:sp3d>
            </p:spPr>
            <p:txBody>
              <a:bodyPr rtlCol="0" anchor="ctr"/>
              <a:lstStyle/>
              <a:p>
                <a:pPr algn="ctr" defTabSz="6858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400" kern="0" dirty="0">
                    <a:solidFill>
                      <a:schemeClr val="bg1"/>
                    </a:solidFill>
                    <a:latin typeface="Calibri"/>
                    <a:ea typeface="宋体"/>
                  </a:rPr>
                  <a:t>Set MTF/TF</a:t>
                </a:r>
                <a:endParaRPr lang="zh-CN" altLang="en-US" sz="1400" kern="0" dirty="0">
                  <a:solidFill>
                    <a:schemeClr val="bg1"/>
                  </a:solidFill>
                  <a:latin typeface="Calibri"/>
                  <a:ea typeface="宋体"/>
                </a:endParaRPr>
              </a:p>
            </p:txBody>
          </p:sp>
          <p:grpSp>
            <p:nvGrpSpPr>
              <p:cNvPr id="58" name="组合 57"/>
              <p:cNvGrpSpPr/>
              <p:nvPr/>
            </p:nvGrpSpPr>
            <p:grpSpPr>
              <a:xfrm>
                <a:off x="2136836" y="3600596"/>
                <a:ext cx="2482820" cy="681834"/>
                <a:chOff x="2136836" y="3600596"/>
                <a:chExt cx="2482820" cy="681834"/>
              </a:xfrm>
            </p:grpSpPr>
            <p:cxnSp>
              <p:nvCxnSpPr>
                <p:cNvPr id="63" name="肘形连接符 62"/>
                <p:cNvCxnSpPr>
                  <a:stCxn id="57" idx="1"/>
                </p:cNvCxnSpPr>
                <p:nvPr/>
              </p:nvCxnSpPr>
              <p:spPr>
                <a:xfrm rot="10800000">
                  <a:off x="2219364" y="3600596"/>
                  <a:ext cx="2400292" cy="681834"/>
                </a:xfrm>
                <a:prstGeom prst="bentConnector3">
                  <a:avLst>
                    <a:gd name="adj1" fmla="val 99928"/>
                  </a:avLst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文本框 105"/>
                <p:cNvSpPr txBox="1"/>
                <p:nvPr/>
              </p:nvSpPr>
              <p:spPr>
                <a:xfrm>
                  <a:off x="2136836" y="3719371"/>
                  <a:ext cx="784292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Update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  <p:cxnSp>
            <p:nvCxnSpPr>
              <p:cNvPr id="59" name="肘形连接符 58"/>
              <p:cNvCxnSpPr>
                <a:stCxn id="49" idx="3"/>
                <a:endCxn id="57" idx="3"/>
              </p:cNvCxnSpPr>
              <p:nvPr/>
            </p:nvCxnSpPr>
            <p:spPr>
              <a:xfrm>
                <a:off x="4872342" y="1978174"/>
                <a:ext cx="1292585" cy="2304256"/>
              </a:xfrm>
              <a:prstGeom prst="bentConnector3">
                <a:avLst>
                  <a:gd name="adj1" fmla="val 117685"/>
                </a:avLst>
              </a:prstGeom>
              <a:ln>
                <a:solidFill>
                  <a:schemeClr val="bg2">
                    <a:lumMod val="50000"/>
                  </a:schemeClr>
                </a:solidFill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>
                <a:off x="3940869" y="3600596"/>
                <a:ext cx="1087140" cy="397327"/>
                <a:chOff x="3940869" y="3600596"/>
                <a:chExt cx="1087140" cy="397327"/>
              </a:xfrm>
            </p:grpSpPr>
            <p:cxnSp>
              <p:nvCxnSpPr>
                <p:cNvPr id="61" name="直接箭头连接符 60"/>
                <p:cNvCxnSpPr>
                  <a:stCxn id="62" idx="0"/>
                  <a:endCxn id="54" idx="2"/>
                </p:cNvCxnSpPr>
                <p:nvPr/>
              </p:nvCxnSpPr>
              <p:spPr>
                <a:xfrm flipV="1">
                  <a:off x="4484439" y="3600596"/>
                  <a:ext cx="0" cy="153390"/>
                </a:xfrm>
                <a:prstGeom prst="straightConnector1">
                  <a:avLst/>
                </a:prstGeom>
                <a:ln>
                  <a:solidFill>
                    <a:schemeClr val="bg2">
                      <a:lumMod val="50000"/>
                    </a:schemeClr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文本框 129"/>
                <p:cNvSpPr txBox="1"/>
                <p:nvPr/>
              </p:nvSpPr>
              <p:spPr>
                <a:xfrm>
                  <a:off x="3940869" y="3753986"/>
                  <a:ext cx="1087140" cy="2439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4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alibri"/>
                      <a:ea typeface="宋体"/>
                    </a:rPr>
                    <a:t>#VMEXIT</a:t>
                  </a:r>
                  <a:endPara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/>
                    <a:ea typeface="宋体"/>
                  </a:endParaRPr>
                </a:p>
              </p:txBody>
            </p:sp>
          </p:grpSp>
        </p:grpSp>
        <p:cxnSp>
          <p:nvCxnSpPr>
            <p:cNvPr id="9" name="肘形连接符 8"/>
            <p:cNvCxnSpPr>
              <a:stCxn id="49" idx="2"/>
              <a:endCxn id="50" idx="0"/>
            </p:cNvCxnSpPr>
            <p:nvPr/>
          </p:nvCxnSpPr>
          <p:spPr bwMode="auto">
            <a:xfrm rot="5400000">
              <a:off x="4861865" y="2718569"/>
              <a:ext cx="549691" cy="90380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肘形连接符 12"/>
            <p:cNvCxnSpPr>
              <a:stCxn id="49" idx="2"/>
              <a:endCxn id="51" idx="0"/>
            </p:cNvCxnSpPr>
            <p:nvPr/>
          </p:nvCxnSpPr>
          <p:spPr bwMode="auto">
            <a:xfrm rot="16200000" flipH="1">
              <a:off x="5845133" y="2639109"/>
              <a:ext cx="550363" cy="10634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300555"/>
      </p:ext>
    </p:extLst>
  </p:cSld>
  <p:clrMapOvr>
    <a:masterClrMapping/>
  </p:clrMapOvr>
  <p:transition spd="med" advTm="445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复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ln w="38100">
          <a:solidFill>
            <a:srgbClr val="FF0000"/>
          </a:solidFill>
          <a:headEnd type="none" w="med" len="med"/>
          <a:tailEnd type="triangle"/>
        </a:ln>
      </a:spPr>
      <a:bodyPr/>
      <a:lstStyle/>
      <a:style>
        <a:lnRef idx="2">
          <a:schemeClr val="accent6"/>
        </a:lnRef>
        <a:fillRef idx="0">
          <a:schemeClr val="accent6"/>
        </a:fillRef>
        <a:effectRef idx="1">
          <a:schemeClr val="accent6"/>
        </a:effectRef>
        <a:fontRef idx="minor">
          <a:schemeClr val="tx1"/>
        </a:fontRef>
      </a: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1446</Words>
  <Application>Microsoft Office PowerPoint</Application>
  <PresentationFormat>自定义</PresentationFormat>
  <Paragraphs>496</Paragraphs>
  <Slides>30</Slides>
  <Notes>29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Office 主题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</dc:creator>
  <cp:lastModifiedBy>闫广禄</cp:lastModifiedBy>
  <cp:revision>105</cp:revision>
  <cp:lastPrinted>2018-03-22T08:28:37Z</cp:lastPrinted>
  <dcterms:created xsi:type="dcterms:W3CDTF">2018-03-01T03:50:00Z</dcterms:created>
  <dcterms:modified xsi:type="dcterms:W3CDTF">2018-04-10T10:08:54Z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