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Fjalla One"/>
      <p:regular r:id="rId22"/>
    </p:embeddedFont>
    <p:embeddedFont>
      <p:font typeface="Barlow Semi Condensed Medium"/>
      <p:regular r:id="rId23"/>
      <p:bold r:id="rId24"/>
      <p:italic r:id="rId25"/>
      <p:boldItalic r:id="rId26"/>
    </p:embeddedFont>
    <p:embeddedFont>
      <p:font typeface="Barlow Semi Condensed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FjallaOne-regular.fntdata"/><Relationship Id="rId21" Type="http://schemas.openxmlformats.org/officeDocument/2006/relationships/slide" Target="slides/slide16.xml"/><Relationship Id="rId24" Type="http://schemas.openxmlformats.org/officeDocument/2006/relationships/font" Target="fonts/BarlowSemiCondensedMedium-bold.fntdata"/><Relationship Id="rId23" Type="http://schemas.openxmlformats.org/officeDocument/2006/relationships/font" Target="fonts/BarlowSemiCondensed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arlowSemiCondensedMedium-boldItalic.fntdata"/><Relationship Id="rId25" Type="http://schemas.openxmlformats.org/officeDocument/2006/relationships/font" Target="fonts/BarlowSemiCondensedMedium-italic.fntdata"/><Relationship Id="rId28" Type="http://schemas.openxmlformats.org/officeDocument/2006/relationships/font" Target="fonts/BarlowSemiCondensed-bold.fntdata"/><Relationship Id="rId27" Type="http://schemas.openxmlformats.org/officeDocument/2006/relationships/font" Target="fonts/BarlowSemiCondense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arlowSemiCondensed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BarlowSemiCondensed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6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0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Google Shape;1751;g28c97570cc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2" name="Google Shape;1752;g28c97570cc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6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28c97570cc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28c97570cc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2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g2900d5bad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4" name="Google Shape;1764;g2900d5bad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8" name="Shape 1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9" name="Google Shape;1769;g24fad0502b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0" name="Google Shape;1770;g24fad0502b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5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Google Shape;1776;g282c1cd7fe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7" name="Google Shape;1777;g282c1cd7fe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" name="Google Shape;1782;g282c1cd7fe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3" name="Google Shape;1783;g282c1cd7fe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6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Google Shape;1787;g282c1cd7fe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8" name="Google Shape;1788;g282c1cd7fe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2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g2477bf35aad_3_17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4" name="Google Shape;1694;g2477bf35aad_3_1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8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g2477bf35aad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" name="Google Shape;1700;g2477bf35aa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送餐機器人、口罩辨識、chatGPT、語音助手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7" name="Shape 1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" name="Google Shape;1708;g28c97570c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9" name="Google Shape;1709;g28c97570c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送餐機器人、口罩辨識、chatGPT、語音助手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4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g28655095c4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6" name="Google Shape;1716;g28655095c4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0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g282c1cd7fe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2" name="Google Shape;1722;g282c1cd7fe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大略分成四種：監督式、非監督式、半監督式、強化學習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2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g24e0b43362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4" name="Google Shape;1734;g24e0b43362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8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g28c97570cc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0" name="Google Shape;1740;g28c97570cc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4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g24e0b43362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6" name="Google Shape;1746;g24e0b43362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1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433" name="Google Shape;433;p11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5" name="Google Shape;435;p11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436" name="Google Shape;436;p1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437" name="Google Shape;437;p1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8" name="Google Shape;438;p11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9" name="Google Shape;439;p1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0" name="Google Shape;440;p1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41" name="Google Shape;441;p1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442" name="Google Shape;442;p1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1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1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1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1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1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8" name="Google Shape;448;p1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449" name="Google Shape;449;p1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1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1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1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3" name="Google Shape;453;p1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454" name="Google Shape;454;p1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1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1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1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8" name="Google Shape;458;p1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459" name="Google Shape;459;p1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1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1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1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1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5" name="Google Shape;465;p1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66" name="Google Shape;466;p1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1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69" name="Google Shape;469;p1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0" name="Google Shape;470;p1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1" name="Google Shape;471;p1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72" name="Google Shape;472;p1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73" name="Google Shape;473;p1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1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1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1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1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1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9" name="Google Shape;479;p1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80" name="Google Shape;480;p1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1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1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1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4" name="Google Shape;484;p1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85" name="Google Shape;485;p1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1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1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1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89" name="Google Shape;489;p11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11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11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11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11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1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95" name="Google Shape;495;p1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96" name="Google Shape;496;p1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1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1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9" name="Google Shape;499;p1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500" name="Google Shape;500;p1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1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1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12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5" name="Google Shape;505;p1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6" name="Google Shape;506;p12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07" name="Google Shape;507;p1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8" name="Google Shape;508;p1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2" name="Google Shape;512;p1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513" name="Google Shape;513;p1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1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1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19" name="Google Shape;519;p1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0" name="Google Shape;520;p1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21" name="Google Shape;521;p1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2" name="Google Shape;522;p1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1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1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1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1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8" name="Google Shape;528;p1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9" name="Google Shape;529;p1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1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1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3" name="Google Shape;533;p1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4" name="Google Shape;534;p1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1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8" name="Google Shape;538;p1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9" name="Google Shape;539;p1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2" name="Google Shape;542;p1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3" name="Google Shape;543;p1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3"/>
          <p:cNvSpPr txBox="1"/>
          <p:nvPr>
            <p:ph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48" name="Google Shape;548;p13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549" name="Google Shape;549;p13"/>
          <p:cNvSpPr txBox="1"/>
          <p:nvPr>
            <p:ph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50" name="Google Shape;550;p13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551" name="Google Shape;551;p13"/>
          <p:cNvSpPr txBox="1"/>
          <p:nvPr>
            <p:ph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52" name="Google Shape;552;p13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53" name="Google Shape;553;p13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4" name="Google Shape;554;p13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5" name="Google Shape;555;p13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6" name="Google Shape;556;p13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57" name="Google Shape;557;p13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8" name="Google Shape;558;p1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4" name="Google Shape;564;p13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5" name="Google Shape;565;p1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9" name="Google Shape;569;p13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70" name="Google Shape;570;p1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1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1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4" name="Google Shape;574;p13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5" name="Google Shape;575;p1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1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1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1" name="Google Shape;581;p13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2" name="Google Shape;582;p1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85" name="Google Shape;585;p13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6" name="Google Shape;586;p13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7" name="Google Shape;587;p13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88" name="Google Shape;588;p13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9" name="Google Shape;589;p1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5" name="Google Shape;595;p13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6" name="Google Shape;596;p1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1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1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0" name="Google Shape;600;p13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601" name="Google Shape;601;p1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1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1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1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5" name="Google Shape;605;p13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13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13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13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13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13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1" name="Google Shape;611;p13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2" name="Google Shape;612;p1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1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1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5" name="Google Shape;615;p13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6" name="Google Shape;616;p1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1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1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9" name="Google Shape;619;p13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20" name="Google Shape;620;p1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1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1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4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25" name="Google Shape;625;p14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6" name="Google Shape;626;p14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7" name="Google Shape;627;p14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28" name="Google Shape;628;p14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29" name="Google Shape;629;p1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1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1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1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3" name="Google Shape;633;p14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34" name="Google Shape;634;p1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1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1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1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1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1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0" name="Google Shape;640;p14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41" name="Google Shape;641;p1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1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1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44" name="Google Shape;644;p14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45" name="Google Shape;645;p14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46" name="Google Shape;646;p1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1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1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1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1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1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2" name="Google Shape;652;p14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653" name="Google Shape;653;p1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1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1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1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7" name="Google Shape;657;p14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658" name="Google Shape;658;p1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1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1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2" name="Google Shape;662;p15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663" name="Google Shape;663;p15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15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5" name="Google Shape;665;p15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666" name="Google Shape;666;p15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667" name="Google Shape;667;p15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8" name="Google Shape;668;p15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9" name="Google Shape;669;p15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70" name="Google Shape;670;p15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671" name="Google Shape;671;p15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672" name="Google Shape;672;p1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1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1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p1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6" name="Google Shape;676;p1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p1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8" name="Google Shape;678;p15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679" name="Google Shape;679;p1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1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1" name="Google Shape;681;p1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Google Shape;682;p1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3" name="Google Shape;683;p15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684" name="Google Shape;684;p1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5" name="Google Shape;685;p1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6" name="Google Shape;686;p1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7" name="Google Shape;687;p1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8" name="Google Shape;688;p15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689" name="Google Shape;689;p15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0" name="Google Shape;690;p15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1" name="Google Shape;691;p15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2" name="Google Shape;692;p15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3" name="Google Shape;693;p15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p15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95" name="Google Shape;695;p15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696" name="Google Shape;696;p1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p1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8" name="Google Shape;698;p1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699" name="Google Shape;699;p15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00" name="Google Shape;700;p15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01" name="Google Shape;701;p15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702" name="Google Shape;702;p15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703" name="Google Shape;703;p1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Google Shape;704;p1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p1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p1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p1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p1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09" name="Google Shape;709;p15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710" name="Google Shape;710;p1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p1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p1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713;p1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4" name="Google Shape;714;p15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715" name="Google Shape;715;p1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1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1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1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19" name="Google Shape;719;p15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15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15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15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15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15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25" name="Google Shape;725;p15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726" name="Google Shape;726;p1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p1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8" name="Google Shape;728;p1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29" name="Google Shape;729;p15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730" name="Google Shape;730;p1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p1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1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33" name="Google Shape;733;p15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5" name="Google Shape;735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6" name="Google Shape;736;p16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737" name="Google Shape;737;p16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38" name="Google Shape;738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39" name="Google Shape;739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3" name="Google Shape;743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44" name="Google Shape;744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50" name="Google Shape;750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1" name="Google Shape;751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52" name="Google Shape;752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53" name="Google Shape;753;p1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1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1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1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1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1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9" name="Google Shape;759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60" name="Google Shape;760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4" name="Google Shape;764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65" name="Google Shape;765;p1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1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1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1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9" name="Google Shape;769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70" name="Google Shape;770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3" name="Google Shape;773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74" name="Google Shape;774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7" name="Google Shape;777;p16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8" name="Google Shape;778;p16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9" name="Google Shape;779;p16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80" name="Google Shape;780;p16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1" name="Google Shape;781;p16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82" name="Google Shape;782;p16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7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5" name="Google Shape;785;p17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86" name="Google Shape;786;p17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87" name="Google Shape;787;p17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88" name="Google Shape;788;p17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89" name="Google Shape;789;p17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90" name="Google Shape;790;p17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91" name="Google Shape;791;p17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92" name="Google Shape;792;p17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93" name="Google Shape;793;p17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94" name="Google Shape;794;p17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95" name="Google Shape;795;p17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96" name="Google Shape;796;p17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97" name="Google Shape;797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8" name="Google Shape;798;p17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9" name="Google Shape;799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0" name="Google Shape;800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01" name="Google Shape;801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802" name="Google Shape;802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8" name="Google Shape;808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809" name="Google Shape;809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3" name="Google Shape;813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814" name="Google Shape;814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8" name="Google Shape;818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819" name="Google Shape;819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5" name="Google Shape;825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26" name="Google Shape;826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29" name="Google Shape;829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0" name="Google Shape;830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1" name="Google Shape;831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32" name="Google Shape;832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33" name="Google Shape;833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9" name="Google Shape;839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40" name="Google Shape;840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4" name="Google Shape;844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45" name="Google Shape;845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9" name="Google Shape;849;p17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17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17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17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17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17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5" name="Google Shape;855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56" name="Google Shape;856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9" name="Google Shape;859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60" name="Google Shape;860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18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865" name="Google Shape;865;p18"/>
          <p:cNvGrpSpPr/>
          <p:nvPr/>
        </p:nvGrpSpPr>
        <p:grpSpPr>
          <a:xfrm>
            <a:off x="261706" y="-1158"/>
            <a:ext cx="8550332" cy="3981600"/>
            <a:chOff x="261706" y="-1158"/>
            <a:chExt cx="8550332" cy="3981600"/>
          </a:xfrm>
        </p:grpSpPr>
        <p:cxnSp>
          <p:nvCxnSpPr>
            <p:cNvPr id="866" name="Google Shape;866;p1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7" name="Google Shape;867;p1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868" name="Google Shape;868;p18"/>
            <p:cNvGrpSpPr/>
            <p:nvPr/>
          </p:nvGrpSpPr>
          <p:grpSpPr>
            <a:xfrm rot="10800000">
              <a:off x="343288" y="3300779"/>
              <a:ext cx="344736" cy="345385"/>
              <a:chOff x="7353050" y="316275"/>
              <a:chExt cx="292025" cy="292575"/>
            </a:xfrm>
          </p:grpSpPr>
          <p:sp>
            <p:nvSpPr>
              <p:cNvPr id="869" name="Google Shape;869;p1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0" name="Google Shape;870;p1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1" name="Google Shape;871;p1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2" name="Google Shape;872;p1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73" name="Google Shape;873;p1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874" name="Google Shape;874;p1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5" name="Google Shape;875;p1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6" name="Google Shape;876;p1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7" name="Google Shape;877;p1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78" name="Google Shape;878;p18"/>
            <p:cNvGrpSpPr/>
            <p:nvPr/>
          </p:nvGrpSpPr>
          <p:grpSpPr>
            <a:xfrm rot="10800000">
              <a:off x="261706" y="465077"/>
              <a:ext cx="507562" cy="507984"/>
              <a:chOff x="8064275" y="887850"/>
              <a:chExt cx="581800" cy="582350"/>
            </a:xfrm>
          </p:grpSpPr>
          <p:sp>
            <p:nvSpPr>
              <p:cNvPr id="879" name="Google Shape;879;p1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0" name="Google Shape;880;p1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1" name="Google Shape;881;p1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2" name="Google Shape;882;p1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3" name="Google Shape;883;p1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4" name="Google Shape;884;p1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85" name="Google Shape;885;p18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886" name="Google Shape;886;p18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887" name="Google Shape;887;p18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888" name="Google Shape;888;p18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889" name="Google Shape;889;p18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890" name="Google Shape;890;p18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2" name="Google Shape;892;p19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3" name="Google Shape;893;p19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894" name="Google Shape;894;p19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95" name="Google Shape;895;p19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896" name="Google Shape;896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0" name="Google Shape;900;p19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901" name="Google Shape;901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07" name="Google Shape;907;p19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8" name="Google Shape;908;p19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09" name="Google Shape;909;p19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910" name="Google Shape;910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6" name="Google Shape;916;p19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917" name="Google Shape;917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1" name="Google Shape;921;p19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922" name="Google Shape;922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6" name="Google Shape;926;p19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927" name="Google Shape;927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0" name="Google Shape;930;p19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931" name="Google Shape;931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4" name="Google Shape;934;p19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35" name="Google Shape;935;p19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36" name="Google Shape;936;p19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37" name="Google Shape;937;p19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38" name="Google Shape;938;p19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39" name="Google Shape;939;p19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1" name="Google Shape;941;p20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942" name="Google Shape;942;p20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20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20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5" name="Google Shape;945;p20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46" name="Google Shape;946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7" name="Google Shape;947;p20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8" name="Google Shape;948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9" name="Google Shape;949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50" name="Google Shape;950;p20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51" name="Google Shape;951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7" name="Google Shape;957;p20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58" name="Google Shape;958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2" name="Google Shape;962;p20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63" name="Google Shape;963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7" name="Google Shape;967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68" name="Google Shape;968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4" name="Google Shape;974;p20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75" name="Google Shape;97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78" name="Google Shape;978;p20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9" name="Google Shape;979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0" name="Google Shape;980;p20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81" name="Google Shape;981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82" name="Google Shape;982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8" name="Google Shape;988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89" name="Google Shape;989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3" name="Google Shape;993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94" name="Google Shape;994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8" name="Google Shape;998;p20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p20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Google Shape;1000;p20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p20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p20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Google Shape;1003;p20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4" name="Google Shape;1004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05" name="Google Shape;100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09" name="Google Shape;100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2" name="Google Shape;1012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13" name="Google Shape;1013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6" name="Google Shape;1016;p20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" name="Google Shape;45;p3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6" name="Google Shape;46;p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" name="Google Shape;47;p3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8" name="Google Shape;48;p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49" name="Google Shape;49;p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54" name="Google Shape;54;p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0" name="Google Shape;60;p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" name="Google Shape;61;p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2" name="Google Shape;62;p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63" name="Google Shape;63;p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" name="Google Shape;69;p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0" name="Google Shape;70;p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" name="Google Shape;74;p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5" name="Google Shape;75;p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" name="Google Shape;79;p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0" name="Google Shape;80;p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" name="Google Shape;83;p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84" name="Google Shape;84;p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21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9" name="Google Shape;1019;p21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020" name="Google Shape;1020;p21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1" name="Google Shape;1021;p21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2" name="Google Shape;1022;p21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23" name="Google Shape;1023;p21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024" name="Google Shape;1024;p2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2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2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2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8" name="Google Shape;1028;p21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029" name="Google Shape;1029;p2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2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2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2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2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2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5" name="Google Shape;1035;p21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036" name="Google Shape;1036;p2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2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2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39" name="Google Shape;1039;p21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40" name="Google Shape;1040;p21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041" name="Google Shape;1041;p2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2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2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2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2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2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7" name="Google Shape;1047;p21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048" name="Google Shape;1048;p2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2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2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2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2" name="Google Shape;1052;p21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053" name="Google Shape;1053;p2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2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2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56" name="Google Shape;1056;p21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7" name="Google Shape;1057;p21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8" name="Google Shape;1058;p21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9" name="Google Shape;1059;p21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60" name="Google Shape;1060;p21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1061" name="Google Shape;1061;p2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2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2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2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2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2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7" name="Google Shape;1067;p21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1068" name="Google Shape;1068;p2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2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2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2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2" name="Google Shape;1072;p21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1073" name="Google Shape;1073;p2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2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2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2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7" name="Google Shape;1077;p21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1078" name="Google Shape;1078;p2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2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2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2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2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2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4" name="Google Shape;1084;p21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1085" name="Google Shape;1085;p2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2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2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22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1090" name="Google Shape;1090;p22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1" name="Google Shape;1091;p22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2" name="Google Shape;1092;p22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93" name="Google Shape;1093;p22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094" name="Google Shape;1094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0" name="Google Shape;1100;p22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101" name="Google Shape;1101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5" name="Google Shape;1105;p22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p22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22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8" name="Google Shape;1108;p22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9" name="Google Shape;1109;p22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0" name="Google Shape;1110;p22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1" name="Google Shape;1111;p22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112" name="Google Shape;1112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116" name="Google Shape;111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9" name="Google Shape;1119;p22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120" name="Google Shape;112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123" name="Google Shape;1123;p22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24" name="Google Shape;1124;p22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25" name="Google Shape;1125;p22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126" name="Google Shape;1126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2" name="Google Shape;1132;p22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133" name="Google Shape;1133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7" name="Google Shape;1137;p22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138" name="Google Shape;1138;p2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2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2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2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2" name="Google Shape;1142;p22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143" name="Google Shape;1143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6" name="Google Shape;1146;p22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147" name="Google Shape;1147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23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52" name="Google Shape;1152;p23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53" name="Google Shape;1153;p23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54" name="Google Shape;1154;p23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5" name="Google Shape;1155;p23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6" name="Google Shape;1156;p23"/>
          <p:cNvSpPr txBox="1"/>
          <p:nvPr>
            <p:ph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57" name="Google Shape;1157;p23"/>
          <p:cNvSpPr txBox="1"/>
          <p:nvPr>
            <p:ph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1158" name="Google Shape;1158;p2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59" name="Google Shape;1159;p2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160" name="Google Shape;1160;p2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61" name="Google Shape;1161;p2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2" name="Google Shape;1162;p2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3" name="Google Shape;1163;p2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4" name="Google Shape;1164;p2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5" name="Google Shape;1165;p2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6" name="Google Shape;1166;p2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67" name="Google Shape;1167;p2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168" name="Google Shape;1168;p2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9" name="Google Shape;1169;p2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0" name="Google Shape;1170;p2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1" name="Google Shape;1171;p2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72" name="Google Shape;1172;p2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173" name="Google Shape;1173;p2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4" name="Google Shape;1174;p2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5" name="Google Shape;1175;p2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6" name="Google Shape;1176;p2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177" name="Google Shape;1177;p2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178" name="Google Shape;1178;p2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179" name="Google Shape;1179;p2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0" name="Google Shape;1180;p2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1" name="Google Shape;1181;p2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2" name="Google Shape;1182;p2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3" name="Google Shape;1183;p2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4" name="Google Shape;1184;p2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5" name="Google Shape;1185;p2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186" name="Google Shape;1186;p2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7" name="Google Shape;1187;p2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8" name="Google Shape;1188;p2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9" name="Google Shape;1189;p2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90" name="Google Shape;1190;p2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191" name="Google Shape;1191;p2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2" name="Google Shape;1192;p2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3" name="Google Shape;1193;p2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4" name="Google Shape;1194;p2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95" name="Google Shape;1195;p2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196" name="Google Shape;1196;p2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7" name="Google Shape;1197;p2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8" name="Google Shape;1198;p2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99" name="Google Shape;1199;p2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200" name="Google Shape;1200;p2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1" name="Google Shape;1201;p2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2" name="Google Shape;1202;p2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03" name="Google Shape;1203;p2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204" name="Google Shape;1204;p2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5" name="Google Shape;1205;p2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6" name="Google Shape;1206;p2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07" name="Google Shape;1207;p2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208" name="Google Shape;1208;p2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9" name="Google Shape;1209;p2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0" name="Google Shape;1210;p2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211" name="Google Shape;1211;p2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12" name="Google Shape;1212;p2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13" name="Google Shape;1213;p2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2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2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2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24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1219" name="Google Shape;1219;p24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220" name="Google Shape;1220;p24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1" name="Google Shape;1221;p24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22" name="Google Shape;1222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223" name="Google Shape;1223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7" name="Google Shape;1227;p24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1228" name="Google Shape;1228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34" name="Google Shape;1234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5" name="Google Shape;1235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36" name="Google Shape;1236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37" name="Google Shape;1237;p2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2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2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2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2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2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3" name="Google Shape;1243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44" name="Google Shape;1244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8" name="Google Shape;1248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49" name="Google Shape;1249;p2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2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2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2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3" name="Google Shape;1253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54" name="Google Shape;1254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7" name="Google Shape;1257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58" name="Google Shape;1258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25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9pPr>
          </a:lstStyle>
          <a:p/>
        </p:txBody>
      </p:sp>
      <p:sp>
        <p:nvSpPr>
          <p:cNvPr id="1263" name="Google Shape;1263;p25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264" name="Google Shape;1264;p25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zh-TW" sz="11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b="0" i="0" lang="zh-TW" sz="11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b="0" i="0" lang="zh-TW" sz="1100" u="none" cap="none" strike="noStrike">
                <a:solidFill>
                  <a:schemeClr val="hlink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/>
              </a:rPr>
              <a:t>Slidesgo</a:t>
            </a:r>
            <a:r>
              <a:rPr b="0" i="0" lang="zh-TW" sz="11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b="0" i="0" lang="zh-TW" sz="1100" u="none" cap="none" strike="noStrike">
                <a:solidFill>
                  <a:schemeClr val="hlink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/>
              </a:rPr>
              <a:t>Flaticon</a:t>
            </a:r>
            <a:r>
              <a:rPr b="0" i="0" lang="zh-TW" sz="11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b="0" i="0" lang="zh-TW" sz="1100" u="none" cap="none" strike="noStrike">
                <a:solidFill>
                  <a:schemeClr val="hlink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/>
              </a:rPr>
              <a:t>Freepik</a:t>
            </a:r>
            <a:r>
              <a:rPr b="0" i="0" lang="zh-TW" sz="11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b="0" i="0" lang="zh-TW" sz="1100" u="none" cap="none" strike="noStrike">
                <a:solidFill>
                  <a:schemeClr val="hlink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/>
              </a:rPr>
              <a:t>Stories</a:t>
            </a:r>
            <a:endParaRPr b="0" i="0" sz="1400" u="none" cap="none" strike="noStrike"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1265" name="Google Shape;1265;p25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6" name="Google Shape;1266;p25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7" name="Google Shape;1267;p25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8" name="Google Shape;1268;p25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69" name="Google Shape;1269;p25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270" name="Google Shape;1270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6" name="Google Shape;1276;p25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277" name="Google Shape;1277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1" name="Google Shape;1281;p25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282" name="Google Shape;1282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6" name="Google Shape;1286;p25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287" name="Google Shape;1287;p2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2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2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2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2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2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3" name="Google Shape;1293;p25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294" name="Google Shape;129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97" name="Google Shape;1297;p25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8" name="Google Shape;1298;p25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9" name="Google Shape;1299;p25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00" name="Google Shape;1300;p25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01" name="Google Shape;1301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7" name="Google Shape;1307;p25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08" name="Google Shape;1308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2" name="Google Shape;1312;p25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13" name="Google Shape;1313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7" name="Google Shape;1317;p25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8" name="Google Shape;1318;p25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9" name="Google Shape;1319;p25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0" name="Google Shape;1320;p25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1" name="Google Shape;1321;p25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2" name="Google Shape;1322;p25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3" name="Google Shape;1323;p25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24" name="Google Shape;132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7" name="Google Shape;1327;p25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28" name="Google Shape;132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1" name="Google Shape;1331;p25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32" name="Google Shape;1332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26"/>
          <p:cNvSpPr txBox="1"/>
          <p:nvPr>
            <p:ph idx="1" type="body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337" name="Google Shape;1337;p26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338" name="Google Shape;1338;p26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339" name="Google Shape;1339;p2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340" name="Google Shape;1340;p2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341" name="Google Shape;1341;p2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342" name="Google Shape;1342;p2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3" name="Google Shape;1343;p2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4" name="Google Shape;1344;p2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5" name="Google Shape;1345;p2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6" name="Google Shape;1346;p2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7" name="Google Shape;1347;p2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48" name="Google Shape;1348;p2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349" name="Google Shape;1349;p2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0" name="Google Shape;1350;p2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1" name="Google Shape;1351;p2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2" name="Google Shape;1352;p2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53" name="Google Shape;1353;p2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54" name="Google Shape;1354;p2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5" name="Google Shape;1355;p2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6" name="Google Shape;1356;p2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7" name="Google Shape;1357;p2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358" name="Google Shape;1358;p2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359" name="Google Shape;1359;p2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60" name="Google Shape;1360;p2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1" name="Google Shape;1361;p2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2" name="Google Shape;1362;p2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3" name="Google Shape;1363;p2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4" name="Google Shape;1364;p2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5" name="Google Shape;1365;p2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66" name="Google Shape;1366;p2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367" name="Google Shape;1367;p2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8" name="Google Shape;1368;p2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9" name="Google Shape;1369;p2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0" name="Google Shape;1370;p2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71" name="Google Shape;1371;p2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372" name="Google Shape;1372;p2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3" name="Google Shape;1373;p2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4" name="Google Shape;1374;p2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5" name="Google Shape;1375;p2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76" name="Google Shape;1376;p2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377" name="Google Shape;1377;p2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8" name="Google Shape;1378;p2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9" name="Google Shape;1379;p2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80" name="Google Shape;1380;p2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381" name="Google Shape;1381;p2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2" name="Google Shape;1382;p2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3" name="Google Shape;1383;p2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84" name="Google Shape;1384;p2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385" name="Google Shape;1385;p2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6" name="Google Shape;1386;p2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7" name="Google Shape;1387;p2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88" name="Google Shape;1388;p2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389" name="Google Shape;1389;p2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0" name="Google Shape;1390;p2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1" name="Google Shape;1391;p2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392" name="Google Shape;1392;p2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93" name="Google Shape;1393;p2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94" name="Google Shape;1394;p2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2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2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2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p27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00" name="Google Shape;1400;p27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401" name="Google Shape;1401;p2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2" name="Google Shape;1402;p2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3" name="Google Shape;1403;p2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04" name="Google Shape;1404;p2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405" name="Google Shape;1405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1" name="Google Shape;1411;p2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412" name="Google Shape;1412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6" name="Google Shape;1416;p2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7" name="Google Shape;1417;p2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8" name="Google Shape;1418;p2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9" name="Google Shape;1419;p2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0" name="Google Shape;1420;p2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1" name="Google Shape;1421;p2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2" name="Google Shape;1422;p2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423" name="Google Shape;1423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6" name="Google Shape;1426;p2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427" name="Google Shape;1427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0" name="Google Shape;1430;p2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431" name="Google Shape;1431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34" name="Google Shape;1434;p2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5" name="Google Shape;1435;p2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36" name="Google Shape;1436;p2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437" name="Google Shape;1437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3" name="Google Shape;1443;p2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444" name="Google Shape;1444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8" name="Google Shape;1448;p2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449" name="Google Shape;1449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3" name="Google Shape;1453;p2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454" name="Google Shape;145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7" name="Google Shape;1457;p2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458" name="Google Shape;1458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3" name="Google Shape;1463;p2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64" name="Google Shape;1464;p2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65" name="Google Shape;1465;p2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66" name="Google Shape;1466;p2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67" name="Google Shape;1467;p2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468" name="Google Shape;1468;p2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2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2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2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2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2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4" name="Google Shape;1474;p2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475" name="Google Shape;1475;p2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2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9" name="Google Shape;1479;p2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480" name="Google Shape;1480;p2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2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2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2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4" name="Google Shape;1484;p2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485" name="Google Shape;1485;p2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2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2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2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2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2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1" name="Google Shape;1491;p2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492" name="Google Shape;1492;p2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2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2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95" name="Google Shape;1495;p2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6" name="Google Shape;1496;p2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7" name="Google Shape;1497;p2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98" name="Google Shape;1498;p2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499" name="Google Shape;1499;p2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2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2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2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2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2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5" name="Google Shape;1505;p2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506" name="Google Shape;1506;p2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2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2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2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0" name="Google Shape;1510;p2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511" name="Google Shape;1511;p2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2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2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2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5" name="Google Shape;1515;p2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6" name="Google Shape;1516;p2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7" name="Google Shape;1517;p2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8" name="Google Shape;1518;p2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9" name="Google Shape;1519;p2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0" name="Google Shape;1520;p2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1" name="Google Shape;1521;p2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522" name="Google Shape;1522;p2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2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2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5" name="Google Shape;1525;p2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526" name="Google Shape;1526;p2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2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2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9" name="Google Shape;1529;p2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530" name="Google Shape;1530;p2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2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2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4" name="Google Shape;1534;p30"/>
          <p:cNvGrpSpPr/>
          <p:nvPr/>
        </p:nvGrpSpPr>
        <p:grpSpPr>
          <a:xfrm>
            <a:off x="261706" y="-1158"/>
            <a:ext cx="8550332" cy="3981600"/>
            <a:chOff x="261706" y="-1158"/>
            <a:chExt cx="8550332" cy="3981600"/>
          </a:xfrm>
        </p:grpSpPr>
        <p:cxnSp>
          <p:nvCxnSpPr>
            <p:cNvPr id="1535" name="Google Shape;1535;p30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36" name="Google Shape;1536;p30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537" name="Google Shape;1537;p30"/>
            <p:cNvGrpSpPr/>
            <p:nvPr/>
          </p:nvGrpSpPr>
          <p:grpSpPr>
            <a:xfrm rot="10800000">
              <a:off x="343288" y="3300779"/>
              <a:ext cx="344736" cy="345385"/>
              <a:chOff x="7353050" y="316275"/>
              <a:chExt cx="292025" cy="292575"/>
            </a:xfrm>
          </p:grpSpPr>
          <p:sp>
            <p:nvSpPr>
              <p:cNvPr id="1538" name="Google Shape;1538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9" name="Google Shape;1539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6" name="Google Shape;154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7" name="Google Shape;1547;p30"/>
            <p:cNvGrpSpPr/>
            <p:nvPr/>
          </p:nvGrpSpPr>
          <p:grpSpPr>
            <a:xfrm rot="10800000">
              <a:off x="261706" y="465077"/>
              <a:ext cx="507562" cy="507984"/>
              <a:chOff x="8064275" y="887850"/>
              <a:chExt cx="581800" cy="582350"/>
            </a:xfrm>
          </p:grpSpPr>
          <p:sp>
            <p:nvSpPr>
              <p:cNvPr id="1548" name="Google Shape;1548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9" name="Google Shape;1549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0" name="Google Shape;1550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1" name="Google Shape;1551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2" name="Google Shape;1552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3" name="Google Shape;1553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0" name="Google Shape;90;p4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1" name="Google Shape;91;p4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2" name="Google Shape;92;p4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3" name="Google Shape;93;p4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4" name="Google Shape;94;p4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5" name="Google Shape;95;p4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6" name="Google Shape;96;p4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7" name="Google Shape;97;p4"/>
          <p:cNvSpPr txBox="1"/>
          <p:nvPr>
            <p:ph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4"/>
          <p:cNvSpPr txBox="1"/>
          <p:nvPr>
            <p:ph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4"/>
          <p:cNvSpPr txBox="1"/>
          <p:nvPr>
            <p:ph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Google Shape;100;p4"/>
          <p:cNvSpPr txBox="1"/>
          <p:nvPr>
            <p:ph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554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5" name="Google Shape;1555;p31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556" name="Google Shape;1556;p31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557" name="Google Shape;1557;p31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558" name="Google Shape;155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3" name="Google Shape;156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64" name="Google Shape;1564;p31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565" name="Google Shape;156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8" name="Google Shape;156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69" name="Google Shape;1569;p31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570" name="Google Shape;157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3" name="Google Shape;157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574" name="Google Shape;1574;p31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575" name="Google Shape;1575;p31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576" name="Google Shape;1576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0" name="Google Shape;1580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1" name="Google Shape;1581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82" name="Google Shape;1582;p31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583" name="Google Shape;1583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4" name="Google Shape;1584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5" name="Google Shape;1585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6" name="Google Shape;1586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87" name="Google Shape;1587;p31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2" name="Google Shape;1592;p31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93" name="Google Shape;1593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4" name="Google Shape;1594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5" name="Google Shape;1595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6" name="Google Shape;1596;p31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97" name="Google Shape;1597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9" name="Google Shape;1599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00" name="Google Shape;1600;p31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01" name="Google Shape;160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04" name="Google Shape;1604;p31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05" name="Google Shape;160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6" name="Google Shape;160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7" name="Google Shape;160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608" name="Google Shape;1608;p31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09" name="Google Shape;1609;p31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10" name="Google Shape;1610;p31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31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31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31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614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5" name="Google Shape;1615;p32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616" name="Google Shape;1616;p32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17" name="Google Shape;1617;p32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18" name="Google Shape;1618;p32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19" name="Google Shape;1619;p32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620" name="Google Shape;1620;p32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621" name="Google Shape;1621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2" name="Google Shape;1622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3" name="Google Shape;1623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4" name="Google Shape;1624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5" name="Google Shape;1625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6" name="Google Shape;1626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27" name="Google Shape;1627;p32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628" name="Google Shape;1628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638" name="Google Shape;1638;p32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2" name="Google Shape;1642;p32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3" name="Google Shape;1643;p32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44" name="Google Shape;1644;p32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645" name="Google Shape;164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648" name="Google Shape;1648;p32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49" name="Google Shape;1649;p32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50" name="Google Shape;1650;p32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651" name="Google Shape;1651;p32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652" name="Google Shape;1652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5" name="Google Shape;1655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6" name="Google Shape;1656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58" name="Google Shape;1658;p32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659" name="Google Shape;1659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0" name="Google Shape;1660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1" name="Google Shape;1661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63" name="Google Shape;1663;p32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64" name="Google Shape;1664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5" name="Google Shape;1665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68" name="Google Shape;1668;p32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32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32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32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32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32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74" name="Google Shape;1674;p32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75" name="Google Shape;167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6" name="Google Shape;167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7" name="Google Shape;167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78" name="Google Shape;1678;p32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79" name="Google Shape;167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0" name="Google Shape;168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1" name="Google Shape;168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2">
  <p:cSld name="TITLE_AND_BODY_2"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84" name="Google Shape;168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85" name="Google Shape;168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5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103" name="Google Shape;103;p5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6" name="Google Shape;106;p5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107" name="Google Shape;107;p5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08" name="Google Shape;108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09" name="Google Shape;109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10" name="Google Shape;110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1" name="Google Shape;111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7" name="Google Shape;117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18" name="Google Shape;118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23" name="Google Shape;123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27" name="Google Shape;127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28" name="Google Shape;128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29" name="Google Shape;129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5" name="Google Shape;135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36" name="Google Shape;136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0" name="Google Shape;140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1" name="Google Shape;141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5" name="Google Shape;145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6" name="Google Shape;146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9" name="Google Shape;149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0" name="Google Shape;150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3" name="Google Shape;153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7" name="Google Shape;157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61" name="Google Shape;161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2" name="Google Shape;162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3" name="Google Shape;163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69" name="Google Shape;169;p6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70" name="Google Shape;170;p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3" name="Google Shape;173;p6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74" name="Google Shape;17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75" name="Google Shape;17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76" name="Google Shape;17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77" name="Google Shape;17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3" name="Google Shape;18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84" name="Google Shape;18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8" name="Google Shape;18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89" name="Google Shape;18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93" name="Google Shape;19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94" name="Google Shape;19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95" name="Google Shape;19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1" name="Google Shape;20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02" name="Google Shape;20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6" name="Google Shape;20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07" name="Google Shape;20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1" name="Google Shape;21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12" name="Google Shape;21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5" name="Google Shape;21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16" name="Google Shape;21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0" name="Google Shape;22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24" name="Google Shape;22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27" name="Google Shape;22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8" name="Google Shape;22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9" name="Google Shape;22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7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5" name="Google Shape;235;p7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36" name="Google Shape;236;p7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37" name="Google Shape;237;p7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38" name="Google Shape;238;p7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39" name="Google Shape;239;p7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40" name="Google Shape;240;p7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241" name="Google Shape;241;p7"/>
          <p:cNvGrpSpPr/>
          <p:nvPr/>
        </p:nvGrpSpPr>
        <p:grpSpPr>
          <a:xfrm>
            <a:off x="261706" y="-1158"/>
            <a:ext cx="8550332" cy="3981600"/>
            <a:chOff x="261706" y="-1158"/>
            <a:chExt cx="8550332" cy="3981600"/>
          </a:xfrm>
        </p:grpSpPr>
        <p:cxnSp>
          <p:nvCxnSpPr>
            <p:cNvPr id="242" name="Google Shape;242;p7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3" name="Google Shape;243;p7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44" name="Google Shape;244;p7"/>
            <p:cNvGrpSpPr/>
            <p:nvPr/>
          </p:nvGrpSpPr>
          <p:grpSpPr>
            <a:xfrm rot="10800000">
              <a:off x="343288" y="3300779"/>
              <a:ext cx="344736" cy="345385"/>
              <a:chOff x="7353050" y="316275"/>
              <a:chExt cx="292025" cy="292575"/>
            </a:xfrm>
          </p:grpSpPr>
          <p:sp>
            <p:nvSpPr>
              <p:cNvPr id="245" name="Google Shape;245;p7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7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7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7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Google Shape;249;p7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250" name="Google Shape;250;p7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7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7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7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p7"/>
            <p:cNvGrpSpPr/>
            <p:nvPr/>
          </p:nvGrpSpPr>
          <p:grpSpPr>
            <a:xfrm rot="10800000">
              <a:off x="261706" y="465077"/>
              <a:ext cx="507562" cy="507984"/>
              <a:chOff x="8064275" y="887850"/>
              <a:chExt cx="581800" cy="582350"/>
            </a:xfrm>
          </p:grpSpPr>
          <p:sp>
            <p:nvSpPr>
              <p:cNvPr id="255" name="Google Shape;255;p7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7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7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7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7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7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8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3" name="Google Shape;263;p8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64" name="Google Shape;264;p8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65" name="Google Shape;265;p8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66" name="Google Shape;266;p8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67" name="Google Shape;267;p8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68" name="Google Shape;268;p8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69" name="Google Shape;269;p8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70" name="Google Shape;270;p8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271" name="Google Shape;271;p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2" name="Google Shape;272;p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3" name="Google Shape;273;p8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74" name="Google Shape;274;p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275" name="Google Shape;275;p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9" name="Google Shape;279;p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280" name="Google Shape;280;p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6" name="Google Shape;286;p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287" name="Google Shape;287;p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90" name="Google Shape;290;p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91" name="Google Shape;291;p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292" name="Google Shape;292;p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8" name="Google Shape;298;p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299" name="Google Shape;299;p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3" name="Google Shape;303;p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304" name="Google Shape;304;p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9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09" name="Google Shape;309;p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310" name="Google Shape;310;p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11" name="Google Shape;311;p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312" name="Google Shape;312;p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8" name="Google Shape;318;p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319" name="Google Shape;319;p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3" name="Google Shape;323;p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324" name="Google Shape;324;p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28" name="Google Shape;328;p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29" name="Google Shape;329;p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330" name="Google Shape;330;p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6" name="Google Shape;336;p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337" name="Google Shape;337;p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1" name="Google Shape;341;p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342" name="Google Shape;342;p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6" name="Google Shape;346;p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347" name="Google Shape;347;p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0" name="Google Shape;350;p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351" name="Google Shape;351;p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4" name="Google Shape;354;p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355" name="Google Shape;355;p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8" name="Google Shape;358;p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359" name="Google Shape;359;p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62" name="Google Shape;362;p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3" name="Google Shape;363;p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64" name="Google Shape;364;p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0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70" name="Google Shape;370;p10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71" name="Google Shape;371;p10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2" name="Google Shape;372;p10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3" name="Google Shape;373;p10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74" name="Google Shape;374;p10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75" name="Google Shape;375;p1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1" name="Google Shape;381;p10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82" name="Google Shape;382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6" name="Google Shape;386;p10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10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10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10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10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0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2" name="Google Shape;392;p10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93" name="Google Shape;393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6" name="Google Shape;396;p10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97" name="Google Shape;397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0" name="Google Shape;400;p10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01" name="Google Shape;401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04" name="Google Shape;404;p10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5" name="Google Shape;405;p10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06" name="Google Shape;406;p10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07" name="Google Shape;407;p1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3" name="Google Shape;413;p10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14" name="Google Shape;414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8" name="Google Shape;418;p10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19" name="Google Shape;419;p1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3" name="Google Shape;423;p10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24" name="Google Shape;424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7" name="Google Shape;427;p10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28" name="Google Shape;42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colab.research.google.com/github/tensorflow/docs/blob/master/site/en/tutorials/quickstart/beginner.ipynb" TargetMode="External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zendesk.tw/blog/machine-learning-and-deep-learning/" TargetMode="External"/><Relationship Id="rId4" Type="http://schemas.openxmlformats.org/officeDocument/2006/relationships/hyperlink" Target="https://www.tensorflow.org/tutorials/quickstart/beginner" TargetMode="External"/><Relationship Id="rId5" Type="http://schemas.openxmlformats.org/officeDocument/2006/relationships/hyperlink" Target="https://datasciocean.tech/deep-learning-core-concept/mnist-dataset-and-cost-function/" TargetMode="External"/><Relationship Id="rId6" Type="http://schemas.openxmlformats.org/officeDocument/2006/relationships/hyperlink" Target="https://chih-sheng-huang821.medium.com/%E6%A9%9F%E5%99%A8%E5%AD%B8%E7%BF%92-%E7%A5%9E%E7%B6%93%E7%B6%B2%E8%B7%AF-%E5%A4%9A%E5%B1%A4%E6%84%9F%E7%9F%A5%E6%A9%9F-multilayer-perceptron-mlp-%E5%90%AB%E8%A9%B3%E7%B4%B0%E6%8E%A8%E5%B0%8E-ee4f3d5d1b41" TargetMode="External"/><Relationship Id="rId7" Type="http://schemas.openxmlformats.org/officeDocument/2006/relationships/hyperlink" Target="https://www.tensorflow.org/tutorials/quickstart/beginne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9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p34"/>
          <p:cNvSpPr txBox="1"/>
          <p:nvPr>
            <p:ph type="title"/>
          </p:nvPr>
        </p:nvSpPr>
        <p:spPr>
          <a:xfrm>
            <a:off x="1331613" y="1937550"/>
            <a:ext cx="6480600" cy="12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1017社課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深度學習、Tensorflow、NN</a:t>
            </a:r>
            <a:r>
              <a:rPr lang="zh-TW" sz="3600"/>
              <a:t>簡介</a:t>
            </a:r>
            <a:endParaRPr sz="14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1691" name="Google Shape;169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7385" y="4227600"/>
            <a:ext cx="1769075" cy="91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3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Google Shape;1754;p43"/>
          <p:cNvSpPr txBox="1"/>
          <p:nvPr>
            <p:ph idx="1" type="body"/>
          </p:nvPr>
        </p:nvSpPr>
        <p:spPr>
          <a:xfrm>
            <a:off x="1570050" y="1890450"/>
            <a:ext cx="6003900" cy="13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zh-TW" sz="2000"/>
              <a:t>神經網絡的預測輸出與實際的差異(loss)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zh-TW" sz="2000"/>
              <a:t>在訓練過程中，神經網絡通過最小化損失函數來調整權重，使預測結果更加準確。</a:t>
            </a:r>
            <a:endParaRPr sz="20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755" name="Google Shape;1755;p43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神經網路-損失函數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9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4"/>
          <p:cNvSpPr txBox="1"/>
          <p:nvPr>
            <p:ph idx="1" type="body"/>
          </p:nvPr>
        </p:nvSpPr>
        <p:spPr>
          <a:xfrm>
            <a:off x="1762962" y="1890450"/>
            <a:ext cx="5622300" cy="13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提供開源的機器學習和深度學習框架，支持多種深度學習模型的構建和訓練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TensorFlow 的出現加速了深度學習技術的發展和應用、可以快速實現和部署各種機器學習模型。同時，TensorFlow 的官方及社群上也有許多範例，使得學習者能夠輕鬆地進入深度學習領域並進行相關研究和應用。</a:t>
            </a:r>
            <a:endParaRPr sz="2000"/>
          </a:p>
        </p:txBody>
      </p:sp>
      <p:sp>
        <p:nvSpPr>
          <p:cNvPr id="1761" name="Google Shape;1761;p44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Tensorflow基本介紹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5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Google Shape;1766;p45"/>
          <p:cNvSpPr txBox="1"/>
          <p:nvPr>
            <p:ph idx="1" type="body"/>
          </p:nvPr>
        </p:nvSpPr>
        <p:spPr>
          <a:xfrm>
            <a:off x="1762962" y="1890450"/>
            <a:ext cx="5622300" cy="13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374151"/>
                </a:solidFill>
                <a:highlight>
                  <a:srgbClr val="F7F7F8"/>
                </a:highlight>
                <a:latin typeface="Arial"/>
                <a:ea typeface="Arial"/>
                <a:cs typeface="Arial"/>
                <a:sym typeface="Arial"/>
              </a:rPr>
              <a:t>TensorFlow(特別是Tensorflow2）中用於建立、訓練各種深度學習模型的的主要 API</a:t>
            </a:r>
            <a:endParaRPr sz="1800">
              <a:solidFill>
                <a:srgbClr val="374151"/>
              </a:solidFill>
              <a:highlight>
                <a:srgbClr val="F7F7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zh-TW" sz="1800">
                <a:solidFill>
                  <a:srgbClr val="374151"/>
                </a:solidFill>
                <a:highlight>
                  <a:srgbClr val="F7F7F8"/>
                </a:highlight>
                <a:latin typeface="Arial"/>
                <a:ea typeface="Arial"/>
                <a:cs typeface="Arial"/>
                <a:sym typeface="Arial"/>
              </a:rPr>
              <a:t>例如先import tensorflow as tf，我們可以直接以tf.keras的方式叫出keras的許多函式</a:t>
            </a:r>
            <a:endParaRPr sz="1800"/>
          </a:p>
        </p:txBody>
      </p:sp>
      <p:sp>
        <p:nvSpPr>
          <p:cNvPr id="1767" name="Google Shape;1767;p45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Keras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Google Shape;1772;p46"/>
          <p:cNvSpPr txBox="1"/>
          <p:nvPr>
            <p:ph type="title"/>
          </p:nvPr>
        </p:nvSpPr>
        <p:spPr>
          <a:xfrm>
            <a:off x="2100903" y="317625"/>
            <a:ext cx="4942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以</a:t>
            </a:r>
            <a:r>
              <a:rPr lang="zh-TW"/>
              <a:t>官方的Tensorflow Tutorial</a:t>
            </a:r>
            <a:r>
              <a:rPr lang="zh-TW"/>
              <a:t>示範</a:t>
            </a:r>
            <a:endParaRPr/>
          </a:p>
        </p:txBody>
      </p:sp>
      <p:pic>
        <p:nvPicPr>
          <p:cNvPr id="1773" name="Google Shape;1773;p4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5850" y="1524625"/>
            <a:ext cx="4461624" cy="2749299"/>
          </a:xfrm>
          <a:prstGeom prst="rect">
            <a:avLst/>
          </a:prstGeom>
          <a:noFill/>
          <a:ln>
            <a:noFill/>
          </a:ln>
        </p:spPr>
      </p:pic>
      <p:sp>
        <p:nvSpPr>
          <p:cNvPr id="1774" name="Google Shape;1774;p46"/>
          <p:cNvSpPr txBox="1"/>
          <p:nvPr>
            <p:ph type="title"/>
          </p:nvPr>
        </p:nvSpPr>
        <p:spPr>
          <a:xfrm>
            <a:off x="78750" y="4273925"/>
            <a:ext cx="8986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（點選上方圖片超連結進入Tensorflow beginner colab檔）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8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p47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官方的Tensorflow Tutorial</a:t>
            </a:r>
            <a:endParaRPr/>
          </a:p>
        </p:txBody>
      </p:sp>
      <p:sp>
        <p:nvSpPr>
          <p:cNvPr id="1780" name="Google Shape;1780;p47"/>
          <p:cNvSpPr txBox="1"/>
          <p:nvPr>
            <p:ph type="title"/>
          </p:nvPr>
        </p:nvSpPr>
        <p:spPr>
          <a:xfrm>
            <a:off x="1193025" y="1475025"/>
            <a:ext cx="8986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精簡的小小白話：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 sz="2000"/>
              <a:t>引入tensorflow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 sz="2000"/>
              <a:t>從tensorflow keras抓mnist資料集，將資料集分為訓練集、測試集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 sz="2000"/>
              <a:t>用keras的Sequential方式建立神經網路模型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（裡面便是一層層不同的神經網路 activation即激發函數）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 sz="2000"/>
              <a:t>做loss function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 sz="2000"/>
              <a:t>訓練模型，自訂測試次數(epoch)，得出loss和accuracy變化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4" name="Shape 1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5" name="Google Shape;1785;p48"/>
          <p:cNvSpPr txBox="1"/>
          <p:nvPr/>
        </p:nvSpPr>
        <p:spPr>
          <a:xfrm>
            <a:off x="1888500" y="1784775"/>
            <a:ext cx="4928400" cy="20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33333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下周二 10/24 基礎教學第三堂</a:t>
            </a:r>
            <a:endParaRPr sz="2000">
              <a:solidFill>
                <a:srgbClr val="333333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33333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更多的神經網路種類與應用介紹!</a:t>
            </a:r>
            <a:endParaRPr sz="2000">
              <a:solidFill>
                <a:srgbClr val="333333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9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資訊來源</a:t>
            </a:r>
            <a:endParaRPr/>
          </a:p>
        </p:txBody>
      </p:sp>
      <p:sp>
        <p:nvSpPr>
          <p:cNvPr id="1791" name="Google Shape;1791;p49"/>
          <p:cNvSpPr txBox="1"/>
          <p:nvPr>
            <p:ph idx="1" type="body"/>
          </p:nvPr>
        </p:nvSpPr>
        <p:spPr>
          <a:xfrm>
            <a:off x="311700" y="1152475"/>
            <a:ext cx="8520600" cy="37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u="sng">
                <a:solidFill>
                  <a:schemeClr val="hlink"/>
                </a:solidFill>
                <a:hlinkClick r:id="rId3"/>
              </a:rPr>
              <a:t>https://www.zendesk.tw/blog/machine-learning-and-deep-learning/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u="sng">
                <a:solidFill>
                  <a:schemeClr val="hlink"/>
                </a:solidFill>
                <a:hlinkClick r:id="rId4"/>
              </a:rPr>
              <a:t>https://www.tensorflow.org/tutorials/quickstart/beginner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u="sng">
                <a:solidFill>
                  <a:schemeClr val="hlink"/>
                </a:solidFill>
                <a:hlinkClick r:id="rId5"/>
              </a:rPr>
              <a:t>https://datasciocean.tech/deep-learning-core-concept/mnist-dataset-and-cost-function/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u="sng">
                <a:solidFill>
                  <a:schemeClr val="hlink"/>
                </a:solidFill>
                <a:hlinkClick r:id="rId6"/>
              </a:rPr>
              <a:t>https://chih-sheng-huang821.medium.com/%E6%A9%9F%E5%99%A8%E5%AD%B8%E7%BF%92-%E7%A5%9E%E7%B6%93%E7%B6%B2%E8%B7%AF-%E5%A4%9A%E5%B1%A4%E6%84%9F%E7%9F%A5%E6%A9%9F-multilayer-perceptron-mlp-%E5%90%AB%E8%A9%B3%E7%B4%B0%E6%8E%A8%E5%B0%8E-ee4f3d5d1b41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u="sng">
                <a:solidFill>
                  <a:schemeClr val="hlink"/>
                </a:solidFill>
                <a:hlinkClick r:id="rId7"/>
              </a:rPr>
              <a:t>https://www.tensorflow.org/tutorials/quickstart/beginner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蔡炎龍老師深度學習課程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Tensorflow Core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5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p35"/>
          <p:cNvSpPr txBox="1"/>
          <p:nvPr>
            <p:ph idx="4294967295"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AI、ML和DL</a:t>
            </a:r>
            <a:r>
              <a:rPr lang="zh-TW"/>
              <a:t>關係</a:t>
            </a:r>
            <a:endParaRPr sz="3100"/>
          </a:p>
        </p:txBody>
      </p:sp>
      <p:pic>
        <p:nvPicPr>
          <p:cNvPr id="1697" name="Google Shape;169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3475" y="1558500"/>
            <a:ext cx="5496899" cy="3065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p36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舉例來說</a:t>
            </a:r>
            <a:endParaRPr/>
          </a:p>
        </p:txBody>
      </p:sp>
      <p:pic>
        <p:nvPicPr>
          <p:cNvPr id="1703" name="Google Shape;170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8438" y="882300"/>
            <a:ext cx="2195950" cy="219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4" name="Google Shape;170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5013" y="2910525"/>
            <a:ext cx="4144376" cy="2322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5" name="Google Shape;1705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4575" y="932775"/>
            <a:ext cx="3397399" cy="239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6" name="Google Shape;1706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30150" y="3683538"/>
            <a:ext cx="1022397" cy="1022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0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Google Shape;1711;p37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當問題變得更複雜...</a:t>
            </a:r>
            <a:endParaRPr/>
          </a:p>
        </p:txBody>
      </p:sp>
      <p:pic>
        <p:nvPicPr>
          <p:cNvPr id="1712" name="Google Shape;171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600" y="1373400"/>
            <a:ext cx="3397399" cy="239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3" name="Google Shape;1713;p37"/>
          <p:cNvSpPr txBox="1"/>
          <p:nvPr>
            <p:ph type="title"/>
          </p:nvPr>
        </p:nvSpPr>
        <p:spPr>
          <a:xfrm>
            <a:off x="4849025" y="2162075"/>
            <a:ext cx="37791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從更混雜的背景辨識？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欲辨識更細微的表情（事物）？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7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Google Shape;1718;p38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深度學習(Deep Learning)</a:t>
            </a:r>
            <a:r>
              <a:rPr lang="zh-TW"/>
              <a:t>的</a:t>
            </a:r>
            <a:r>
              <a:rPr lang="zh-TW"/>
              <a:t>概念</a:t>
            </a:r>
            <a:endParaRPr/>
          </a:p>
        </p:txBody>
      </p:sp>
      <p:sp>
        <p:nvSpPr>
          <p:cNvPr id="1719" name="Google Shape;1719;p38"/>
          <p:cNvSpPr txBox="1"/>
          <p:nvPr>
            <p:ph idx="1" type="body"/>
          </p:nvPr>
        </p:nvSpPr>
        <p:spPr>
          <a:xfrm>
            <a:off x="1690000" y="1208050"/>
            <a:ext cx="6051900" cy="8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AutoNum type="arabicPeriod"/>
            </a:pPr>
            <a:r>
              <a:rPr lang="zh-TW" sz="2200">
                <a:solidFill>
                  <a:srgbClr val="333333"/>
                </a:solidFill>
              </a:rPr>
              <a:t>機器學習的”子領域”</a:t>
            </a:r>
            <a:endParaRPr sz="2200">
              <a:solidFill>
                <a:srgbClr val="333333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AutoNum type="arabicPeriod"/>
            </a:pPr>
            <a:r>
              <a:rPr lang="zh-TW" sz="2200">
                <a:solidFill>
                  <a:srgbClr val="333333"/>
                </a:solidFill>
              </a:rPr>
              <a:t>核心為神經網路</a:t>
            </a:r>
            <a:endParaRPr sz="2200">
              <a:solidFill>
                <a:srgbClr val="33333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>
                <a:solidFill>
                  <a:srgbClr val="333333"/>
                </a:solidFill>
              </a:rPr>
              <a:t>以人工神經網路為架構，</a:t>
            </a:r>
            <a:r>
              <a:rPr lang="zh-TW" sz="2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模仿人類神經系統結構和運作方式，模擬神經元之間的連接和資訊傳遞學習複雜的模式和表示</a:t>
            </a:r>
            <a:endParaRPr sz="2200">
              <a:solidFill>
                <a:srgbClr val="333333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AutoNum type="arabicPeriod"/>
            </a:pPr>
            <a:r>
              <a:rPr lang="zh-TW" sz="2200">
                <a:solidFill>
                  <a:srgbClr val="17494D"/>
                </a:solidFill>
              </a:rPr>
              <a:t>在深度學習的模型中，深度學習的演算法可以透過神經網路自行判定預測結果是否準確</a:t>
            </a:r>
            <a:endParaRPr sz="22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3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p39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深度學習的演算法</a:t>
            </a:r>
            <a:endParaRPr/>
          </a:p>
        </p:txBody>
      </p:sp>
      <p:pic>
        <p:nvPicPr>
          <p:cNvPr id="1725" name="Google Shape;172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6325" y="1364175"/>
            <a:ext cx="595800" cy="59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6" name="Google Shape;172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6325" y="2296225"/>
            <a:ext cx="595800" cy="59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6325" y="3228285"/>
            <a:ext cx="595800" cy="5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8" name="Google Shape;1728;p39"/>
          <p:cNvSpPr txBox="1"/>
          <p:nvPr/>
        </p:nvSpPr>
        <p:spPr>
          <a:xfrm>
            <a:off x="2772425" y="1352988"/>
            <a:ext cx="46404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深層神經網路/</a:t>
            </a:r>
            <a:r>
              <a:rPr lang="zh-TW" sz="2100">
                <a:solidFill>
                  <a:srgbClr val="202124"/>
                </a:solidFill>
                <a:highlight>
                  <a:srgbClr val="FFFFFF"/>
                </a:highlight>
              </a:rPr>
              <a:t>多層感知器</a:t>
            </a:r>
            <a:r>
              <a:rPr lang="zh-TW" sz="20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	DNN/MLP</a:t>
            </a:r>
            <a:endParaRPr sz="20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729" name="Google Shape;1729;p39"/>
          <p:cNvSpPr txBox="1"/>
          <p:nvPr/>
        </p:nvSpPr>
        <p:spPr>
          <a:xfrm>
            <a:off x="2772425" y="4160325"/>
            <a:ext cx="55665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還有LSTM(RNN特殊形式)、生成對抗網路GAN…等</a:t>
            </a:r>
            <a:endParaRPr sz="20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730" name="Google Shape;1730;p39"/>
          <p:cNvSpPr txBox="1"/>
          <p:nvPr/>
        </p:nvSpPr>
        <p:spPr>
          <a:xfrm>
            <a:off x="2772425" y="3211975"/>
            <a:ext cx="51813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循環神經網路</a:t>
            </a:r>
            <a:r>
              <a:rPr lang="zh-TW" sz="20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	 RNN</a:t>
            </a:r>
            <a:endParaRPr sz="20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731" name="Google Shape;1731;p39"/>
          <p:cNvSpPr txBox="1"/>
          <p:nvPr/>
        </p:nvSpPr>
        <p:spPr>
          <a:xfrm>
            <a:off x="2772425" y="2263625"/>
            <a:ext cx="54801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卷積神經網路</a:t>
            </a:r>
            <a:r>
              <a:rPr lang="zh-TW" sz="20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	CNN</a:t>
            </a:r>
            <a:endParaRPr sz="20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5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p40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神經網路-神經元(Neuron)</a:t>
            </a:r>
            <a:endParaRPr/>
          </a:p>
        </p:txBody>
      </p:sp>
      <p:sp>
        <p:nvSpPr>
          <p:cNvPr id="1737" name="Google Shape;1737;p40"/>
          <p:cNvSpPr txBox="1"/>
          <p:nvPr>
            <p:ph idx="1" type="body"/>
          </p:nvPr>
        </p:nvSpPr>
        <p:spPr>
          <a:xfrm>
            <a:off x="1690000" y="1208050"/>
            <a:ext cx="6051900" cy="8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333333"/>
                </a:solidFill>
              </a:rPr>
              <a:t>神經元是神經網絡的基本單元，用於接收輸入、進行加權、</a:t>
            </a:r>
            <a:r>
              <a:rPr lang="zh-TW" sz="2000">
                <a:solidFill>
                  <a:srgbClr val="333333"/>
                </a:solidFill>
              </a:rPr>
              <a:t>運算、</a:t>
            </a:r>
            <a:r>
              <a:rPr lang="zh-TW" sz="2000">
                <a:solidFill>
                  <a:srgbClr val="333333"/>
                </a:solidFill>
              </a:rPr>
              <a:t>總和並生成輸出。每個神經元都有其相應的權重和激活函數調節輸入。</a:t>
            </a:r>
            <a:endParaRPr sz="20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7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333333"/>
                </a:solidFill>
              </a:rPr>
              <a:t>權重（Weight）： 神經元之間連接的強度，用於控制輸入信號對神經元輸出的影響程度。在訓練過程中通過調整權重來學習並適應輸入數據的模式。</a:t>
            </a:r>
            <a:endParaRPr sz="20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7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1" name="Shape 1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p41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00"/>
              <a:t>神經網路-層(layer)和常見</a:t>
            </a:r>
            <a:r>
              <a:rPr lang="zh-TW" sz="2600"/>
              <a:t>架構</a:t>
            </a:r>
            <a:endParaRPr sz="2600"/>
          </a:p>
        </p:txBody>
      </p:sp>
      <p:sp>
        <p:nvSpPr>
          <p:cNvPr id="1743" name="Google Shape;1743;p41"/>
          <p:cNvSpPr txBox="1"/>
          <p:nvPr>
            <p:ph idx="1" type="body"/>
          </p:nvPr>
        </p:nvSpPr>
        <p:spPr>
          <a:xfrm>
            <a:off x="1384800" y="1038150"/>
            <a:ext cx="6374400" cy="8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333333"/>
                </a:solidFill>
              </a:rPr>
              <a:t>像人大腦一樣思考，由多個神經元(Neuron)節點組成：</a:t>
            </a:r>
            <a:endParaRPr sz="2000">
              <a:solidFill>
                <a:srgbClr val="333333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333333"/>
              </a:buClr>
              <a:buSzPts val="2000"/>
              <a:buAutoNum type="arabicPeriod"/>
            </a:pPr>
            <a:r>
              <a:rPr lang="zh-TW" sz="2000">
                <a:solidFill>
                  <a:srgbClr val="333333"/>
                </a:solidFill>
              </a:rPr>
              <a:t>輸入層（Input layer）：</a:t>
            </a:r>
            <a:endParaRPr sz="2000">
              <a:solidFill>
                <a:srgbClr val="33333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333333"/>
                </a:solidFill>
              </a:rPr>
              <a:t>神經元接受輸入訊息。輸入的訊息稱為輸入向量。</a:t>
            </a:r>
            <a:endParaRPr sz="2000">
              <a:solidFill>
                <a:srgbClr val="333333"/>
              </a:solidFill>
            </a:endParaRPr>
          </a:p>
          <a:p>
            <a:pPr indent="-355600" lvl="0" marL="457200" rtl="0" algn="l">
              <a:spcBef>
                <a:spcPts val="100"/>
              </a:spcBef>
              <a:spcAft>
                <a:spcPts val="0"/>
              </a:spcAft>
              <a:buClr>
                <a:srgbClr val="333333"/>
              </a:buClr>
              <a:buSzPts val="2000"/>
              <a:buAutoNum type="arabicPeriod"/>
            </a:pPr>
            <a:r>
              <a:rPr lang="zh-TW" sz="2000">
                <a:solidFill>
                  <a:srgbClr val="333333"/>
                </a:solidFill>
              </a:rPr>
              <a:t>輸出層（Output layer）：</a:t>
            </a:r>
            <a:endParaRPr sz="2000">
              <a:solidFill>
                <a:srgbClr val="33333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333333"/>
                </a:solidFill>
              </a:rPr>
              <a:t>訊息在神經元鏈結中傳輸、分析、權衡後，形成輸出向量。</a:t>
            </a:r>
            <a:endParaRPr sz="2000">
              <a:solidFill>
                <a:srgbClr val="33333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AutoNum type="arabicPeriod"/>
            </a:pPr>
            <a:r>
              <a:rPr lang="zh-TW" sz="2000">
                <a:solidFill>
                  <a:srgbClr val="333333"/>
                </a:solidFill>
              </a:rPr>
              <a:t>隱(藏)層（Hidden layer）：</a:t>
            </a:r>
            <a:endParaRPr sz="2000">
              <a:solidFill>
                <a:srgbClr val="33333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333333"/>
                </a:solidFill>
              </a:rPr>
              <a:t>輸入層和輸出層之間眾多神經元連結組成的層面總稱。可以有一層或多層。並且隱層神經元數目不定</a:t>
            </a:r>
            <a:endParaRPr sz="20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7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p42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神經網路-激活函數</a:t>
            </a:r>
            <a:endParaRPr/>
          </a:p>
        </p:txBody>
      </p:sp>
      <p:sp>
        <p:nvSpPr>
          <p:cNvPr id="1749" name="Google Shape;1749;p42"/>
          <p:cNvSpPr txBox="1"/>
          <p:nvPr>
            <p:ph idx="1" type="body"/>
          </p:nvPr>
        </p:nvSpPr>
        <p:spPr>
          <a:xfrm>
            <a:off x="1690000" y="1208050"/>
            <a:ext cx="6051900" cy="8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333333"/>
                </a:solidFill>
              </a:rPr>
              <a:t>神經元接收輸入、</a:t>
            </a:r>
            <a:r>
              <a:rPr lang="zh-TW" sz="2000">
                <a:solidFill>
                  <a:srgbClr val="333333"/>
                </a:solidFill>
              </a:rPr>
              <a:t>加權總和過後透過激活函數轉換為神經元的輸出</a:t>
            </a:r>
            <a:endParaRPr sz="20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333333"/>
                </a:solidFill>
              </a:rPr>
              <a:t>常見的激活函數：</a:t>
            </a:r>
            <a:endParaRPr sz="20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zh-TW" sz="2000">
                <a:solidFill>
                  <a:srgbClr val="333333"/>
                </a:solidFill>
              </a:rPr>
              <a:t> Sigmoid、ReLU（Rectified Linear Unit）...</a:t>
            </a:r>
            <a:endParaRPr sz="200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