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291e29440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291e29440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24fad0505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24fad0505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fad0505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fad0505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4fad0505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4fad0505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82c1cd7f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282c1cd7f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282c1cd7fe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282c1cd7fe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91e29440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91e29440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4fad0505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24fad0505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91e29440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91e29440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24fad0505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24fad0505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24fad0502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24fad0502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24fad0505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24fad0505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24fad0505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24fad0505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6fe080ad09a0c3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6fe080ad09a0c3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1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18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866" name="Google Shape;866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18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18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TW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b="0" i="0" lang="zh-TW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zh-TW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0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1535" name="Google Shape;1535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30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30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4" name="Google Shape;16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5" name="Google Shape;16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7"/>
          <p:cNvGrpSpPr/>
          <p:nvPr/>
        </p:nvGrpSpPr>
        <p:grpSpPr>
          <a:xfrm>
            <a:off x="261706" y="-1158"/>
            <a:ext cx="8550332" cy="3981600"/>
            <a:chOff x="261706" y="-1158"/>
            <a:chExt cx="8550332" cy="3981600"/>
          </a:xfrm>
        </p:grpSpPr>
        <p:cxnSp>
          <p:nvCxnSpPr>
            <p:cNvPr id="242" name="Google Shape;242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7"/>
            <p:cNvGrpSpPr/>
            <p:nvPr/>
          </p:nvGrpSpPr>
          <p:grpSpPr>
            <a:xfrm rot="10800000">
              <a:off x="343288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 rot="10800000">
              <a:off x="261706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programming-with-data/25-%E7%B0%A1%E4%BB%8Blstm-%E8%88%87gru-3e0eaa100d2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zendesk.tw/blog/machine-learning-and-deep-learning/" TargetMode="External"/><Relationship Id="rId4" Type="http://schemas.openxmlformats.org/officeDocument/2006/relationships/hyperlink" Target="https://www.tensorflow.org/tutorials/quickstart/beginner" TargetMode="External"/><Relationship Id="rId9" Type="http://schemas.openxmlformats.org/officeDocument/2006/relationships/hyperlink" Target="https://www.tensorflow.org/tutorials/images/cnn?hl=zh-cn" TargetMode="External"/><Relationship Id="rId5" Type="http://schemas.openxmlformats.org/officeDocument/2006/relationships/hyperlink" Target="https://datasciocean.tech/deep-learning-core-concept/mnist-dataset-and-cost-function/" TargetMode="External"/><Relationship Id="rId6" Type="http://schemas.openxmlformats.org/officeDocument/2006/relationships/hyperlink" Target="https://chih-sheng-huang821.medium.com/%E6%A9%9F%E5%99%A8%E5%AD%B8%E7%BF%92-%E7%A5%9E%E7%B6%93%E7%B6%B2%E8%B7%AF-%E5%A4%9A%E5%B1%A4%E6%84%9F%E7%9F%A5%E6%A9%9F-multilayer-perceptron-mlp-%E5%90%AB%E8%A9%B3%E7%B4%B0%E6%8E%A8%E5%B0%8E-ee4f3d5d1b41" TargetMode="External"/><Relationship Id="rId7" Type="http://schemas.openxmlformats.org/officeDocument/2006/relationships/hyperlink" Target="https://www.tensorflow.org/tutorials/quickstart/beginner" TargetMode="External"/><Relationship Id="rId8" Type="http://schemas.openxmlformats.org/officeDocument/2006/relationships/hyperlink" Target="https://brohrer.mcknote.com/zh-Hant/how_machine_learning_works/how_convolutional_neural_networks_work.html" TargetMode="External"/><Relationship Id="rId11" Type="http://schemas.openxmlformats.org/officeDocument/2006/relationships/hyperlink" Target="https://medium.com/programming-with-data/25-%E7%B0%A1%E4%BB%8Blstm-%E8%88%87gru-3e0eaa100d29" TargetMode="External"/><Relationship Id="rId10" Type="http://schemas.openxmlformats.org/officeDocument/2006/relationships/hyperlink" Target="https://www.tensorflow.org/guide/keras/working_with_rn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chtseng.wordpress.com/2017/09/23/%E5%AD%B8%E7%BF%92%E4%BD%BF%E7%94%A8keras%E5%BB%BA%E7%AB%8B%E5%8D%B7%E7%A9%8D%E7%A5%9E%E7%B6%93%E7%B6%B2%E8%B7%AF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ensorflow.org/tutorials/images/cnn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nsorflow.org/guide/keras/working_with_rnn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4"/>
          <p:cNvSpPr txBox="1"/>
          <p:nvPr>
            <p:ph type="title"/>
          </p:nvPr>
        </p:nvSpPr>
        <p:spPr>
          <a:xfrm>
            <a:off x="1331688" y="1303350"/>
            <a:ext cx="64806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1024社課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CNN、RNN、GAN等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神經網路介紹與應用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691" name="Google Shape;16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385" y="4227600"/>
            <a:ext cx="1769075" cy="9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3"/>
          <p:cNvSpPr txBox="1"/>
          <p:nvPr>
            <p:ph type="title"/>
          </p:nvPr>
        </p:nvSpPr>
        <p:spPr>
          <a:xfrm>
            <a:off x="2206350" y="338325"/>
            <a:ext cx="473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補充：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LSTM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長短期記憶網路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3"/>
          <p:cNvSpPr txBox="1"/>
          <p:nvPr>
            <p:ph idx="1" type="body"/>
          </p:nvPr>
        </p:nvSpPr>
        <p:spPr>
          <a:xfrm>
            <a:off x="719250" y="12062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RNN 的一種特殊形式結構。主要目的是解決傳統 RNN 在處理長序列數據時出現的梯度消失或梯度爆炸問題，使得神經網絡能夠更有效地捕捉長期依賴關係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透過引入遺忘門、輸入門和輸出門的門控機制使得 LSTM 能夠更好地控制訊息的流動和記憶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更多參考：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https://medium.com/programming-with-data/25-%E7%B0%A1%E4%BB%8Blstm-%E8%88%87gru-3e0eaa100d29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44"/>
          <p:cNvSpPr txBox="1"/>
          <p:nvPr>
            <p:ph type="title"/>
          </p:nvPr>
        </p:nvSpPr>
        <p:spPr>
          <a:xfrm>
            <a:off x="1722150" y="338325"/>
            <a:ext cx="5699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生成對抗網路（Generative Adversarial Network）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非監督式學習的一種方法，透過兩個神經網路相互對抗博弈的方式進行學習，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由一個生成網路與一個判別網路組成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生成網路的輸出結果需要盡量模仿訓練集中的真實樣本，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盡可能地欺騙判別網路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判別網路的輸入則為真實樣本或生成網路的輸出，將生成網路的輸出從真實樣本中盡可能分辨出來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兩個網路相互對抗、不斷調整參數，最終目的為使判別網路無法判斷生成網路的輸出結果是否真實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應用於生成以假亂真的圖片、影片、立體模型等等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Deepfake（換臉-&gt;做表情）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神經網路的應用</a:t>
            </a:r>
            <a:endParaRPr/>
          </a:p>
        </p:txBody>
      </p:sp>
      <p:sp>
        <p:nvSpPr>
          <p:cNvPr id="1760" name="Google Shape;1760;p4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1. 圖像識別和分類：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人臉識別、物體檢測、圖像分割等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更深入領域如醫療影像（腫瘤）、天文影像分析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2. 語音識別和語音生成：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循環神經網絡（RNN）和其變體如長短期記憶網絡（LSTM）被用於語音識別和語音生成，例如語音助手和語音合成應用。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3. 自然語言處理：神經網絡被用於自然語言處理任務，如情感分析、語言翻譯、文本生成等，並且深度學習模型也被廣泛應用於機器翻譯和文本生成。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4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神經網路的應用</a:t>
            </a:r>
            <a:endParaRPr/>
          </a:p>
        </p:txBody>
      </p:sp>
      <p:sp>
        <p:nvSpPr>
          <p:cNvPr id="1766" name="Google Shape;1766;p46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個性化推薦系統：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分析用戶行為和偏好來提供用戶定制化的產品或服務建議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5. 自駕和機器人技術：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幫助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駕駛系統、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機器人理解和適應複雜的環境和任務。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6. 金融領域：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風險管理、市場/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股票走勢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預測、高頻交易。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……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47"/>
          <p:cNvSpPr txBox="1"/>
          <p:nvPr/>
        </p:nvSpPr>
        <p:spPr>
          <a:xfrm>
            <a:off x="2107800" y="1529550"/>
            <a:ext cx="4928400" cy="2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期中加油！！！</a:t>
            </a:r>
            <a:endParaRPr sz="26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預計11/21開始結合實際數據集</a:t>
            </a:r>
            <a:endParaRPr sz="26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的Tensorflow進階實戰課程</a:t>
            </a:r>
            <a:endParaRPr sz="26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資料來源</a:t>
            </a:r>
            <a:endParaRPr/>
          </a:p>
        </p:txBody>
      </p:sp>
      <p:sp>
        <p:nvSpPr>
          <p:cNvPr id="1777" name="Google Shape;1777;p48"/>
          <p:cNvSpPr txBox="1"/>
          <p:nvPr>
            <p:ph idx="1" type="body"/>
          </p:nvPr>
        </p:nvSpPr>
        <p:spPr>
          <a:xfrm>
            <a:off x="311700" y="1152475"/>
            <a:ext cx="8520600" cy="3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https://www.zendesk.tw/blog/machine-learning-and-deep-learning/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https://www.tensorflow.org/tutorials/quickstart/beginner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5"/>
              </a:rPr>
              <a:t>https://datasciocean.tech/deep-learning-core-concept/mnist-dataset-and-cost-function/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6"/>
              </a:rPr>
              <a:t>https://chih-sheng-huang821.medium.com/%E6%A9%9F%E5%99%A8%E5%AD%B8%E7%BF%92-%E7%A5%9E%E7%B6%93%E7%B6%B2%E8%B7%AF-%E5%A4%9A%E5%B1%A4%E6%84%9F%E7%9F%A5%E6%A9%9F-multilayer-perceptron-mlp-%E5%90%AB%E8%A9%B3%E7%B4%B0%E6%8E%A8%E5%B0%8E-ee4f3d5d1b41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7"/>
              </a:rPr>
              <a:t>https://www.tensorflow.org/tutorials/quickstart/beginner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蔡炎龍老師深度學習課程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Tensorflow Core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8"/>
              </a:rPr>
              <a:t>https://brohrer.mcknote.com/zh-Hant/how_machine_learning_works/how_convolutional_neural_networks_work.html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9"/>
              </a:rPr>
              <a:t>https://www.tensorflow.org/tutorials/images/cnn?hl=zh-cn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10"/>
              </a:rPr>
              <a:t>https://www.tensorflow.org/guide/keras/working_with_rnns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11"/>
              </a:rPr>
              <a:t>https://medium.com/programming-with-data/25-%E7%B0%A1%E4%BB%8Blstm-%E8%88%87gru-3e0eaa100d29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上週簡介回顧</a:t>
            </a:r>
            <a:endParaRPr/>
          </a:p>
        </p:txBody>
      </p:sp>
      <p:sp>
        <p:nvSpPr>
          <p:cNvPr id="1697" name="Google Shape;1697;p3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深度學習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神經網路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Tensorflow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CN</a:t>
            </a:r>
            <a:r>
              <a:rPr lang="zh-TW" sz="2400"/>
              <a:t>N</a:t>
            </a:r>
            <a:endParaRPr sz="2400"/>
          </a:p>
        </p:txBody>
      </p:sp>
      <p:sp>
        <p:nvSpPr>
          <p:cNvPr id="1703" name="Google Shape;1703;p36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卷積神經網路（Convolutional Neural Network）：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主要用於處理具有網格結構的數據，例如影片或圖像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由一或多個卷積層、池化層加上一般全連結神經網路組成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通過多次堆疊卷積層和池化層，CNN 能夠從原始圖像中提取多層次的抽象特徵，進而做圖像分類、目標檢測和圖像分割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37"/>
          <p:cNvSpPr txBox="1"/>
          <p:nvPr>
            <p:ph type="title"/>
          </p:nvPr>
        </p:nvSpPr>
        <p:spPr>
          <a:xfrm>
            <a:off x="1894250" y="353675"/>
            <a:ext cx="5346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CNN的架構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7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1. 卷積層（Convolutional Layer）：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CNN 的核心，用於提取圖像中的特徵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通過一系列可學習的濾波器（卷積核）掃描、捕捉局部模式和特徵。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2. 池化層（Pooling Layer）：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減少特徵映射的空間尺寸，保留重要訊息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常見操作包括最大池化Max Pooling和平均池化Average Pooling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3. 全連接層（Fully Connected Layer）：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捕捉圖像特徵之間的關聯性和完成最終的分類任務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Arial"/>
                <a:ea typeface="Arial"/>
                <a:cs typeface="Arial"/>
                <a:sym typeface="Arial"/>
              </a:rPr>
              <a:t>將特徵映射轉換為最終輸出結果，如圖像的分類或標籤。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3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CNN的架構</a:t>
            </a:r>
            <a:endParaRPr/>
          </a:p>
        </p:txBody>
      </p:sp>
      <p:pic>
        <p:nvPicPr>
          <p:cNvPr id="1715" name="Google Shape;17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450"/>
            <a:ext cx="8839202" cy="27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6" name="Google Shape;1716;p38"/>
          <p:cNvSpPr txBox="1"/>
          <p:nvPr/>
        </p:nvSpPr>
        <p:spPr>
          <a:xfrm>
            <a:off x="1044375" y="4148175"/>
            <a:ext cx="7751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來源：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https://chtseng.wordpress.com/2017/09/23/%E5%AD%B8%E7%BF%92%E4%BD%BF%E7%94%A8keras%E5%BB%BA%E7%AB%8B%E5%8D%B7%E7%A9%8D%E7%A5%9E%E7%B6%93%E7%B6%B2%E8%B7%AF/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9"/>
          <p:cNvSpPr txBox="1"/>
          <p:nvPr>
            <p:ph type="title"/>
          </p:nvPr>
        </p:nvSpPr>
        <p:spPr>
          <a:xfrm>
            <a:off x="2100903" y="317625"/>
            <a:ext cx="4942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</a:t>
            </a:r>
            <a:r>
              <a:rPr lang="zh-TW"/>
              <a:t>官方的Tensorflow Tutorial</a:t>
            </a:r>
            <a:r>
              <a:rPr lang="zh-TW"/>
              <a:t>示範</a:t>
            </a:r>
            <a:endParaRPr/>
          </a:p>
        </p:txBody>
      </p:sp>
      <p:pic>
        <p:nvPicPr>
          <p:cNvPr id="1722" name="Google Shape;1722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188" y="1197100"/>
            <a:ext cx="4461624" cy="27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39"/>
          <p:cNvSpPr txBox="1"/>
          <p:nvPr>
            <p:ph type="title"/>
          </p:nvPr>
        </p:nvSpPr>
        <p:spPr>
          <a:xfrm>
            <a:off x="78750" y="4249875"/>
            <a:ext cx="8986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（點選上方圖片超連結進入Tensorflow CNN colab檔）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補充：官網右上角可選簡體中文方便閱讀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40"/>
          <p:cNvSpPr txBox="1"/>
          <p:nvPr>
            <p:ph type="title"/>
          </p:nvPr>
        </p:nvSpPr>
        <p:spPr>
          <a:xfrm>
            <a:off x="1778854" y="338325"/>
            <a:ext cx="5586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RNN</a:t>
            </a:r>
            <a:endParaRPr/>
          </a:p>
        </p:txBody>
      </p:sp>
      <p:sp>
        <p:nvSpPr>
          <p:cNvPr id="1729" name="Google Shape;1729;p40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循環神經網路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(Recurrent Neural Network)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能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將狀態在自身網路中循環傳遞，和前饋神經網路（feedforward neural network）接受較特定結構的輸入不同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時間循環神經網路可以描述動態時間行為，因此可以接受更廣泛的時間序列結構輸入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有梯度消失和爆炸的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問題，難以捕捉長期時間關聯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1"/>
          <p:cNvSpPr txBox="1"/>
          <p:nvPr>
            <p:ph type="title"/>
          </p:nvPr>
        </p:nvSpPr>
        <p:spPr>
          <a:xfrm>
            <a:off x="2100903" y="317625"/>
            <a:ext cx="4942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以官方的Tensorflow Tutorial示範</a:t>
            </a:r>
            <a:endParaRPr/>
          </a:p>
        </p:txBody>
      </p:sp>
      <p:pic>
        <p:nvPicPr>
          <p:cNvPr id="1735" name="Google Shape;1735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25" y="1209125"/>
            <a:ext cx="4461624" cy="27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41"/>
          <p:cNvSpPr txBox="1"/>
          <p:nvPr>
            <p:ph type="title"/>
          </p:nvPr>
        </p:nvSpPr>
        <p:spPr>
          <a:xfrm>
            <a:off x="78750" y="4273925"/>
            <a:ext cx="8986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（點選上方圖片超連結進入Tensorflow RNN colab檔）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（</a:t>
            </a:r>
            <a:r>
              <a:rPr lang="zh-TW" sz="2000"/>
              <a:t>補充用 較複雜）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42"/>
          <p:cNvSpPr txBox="1"/>
          <p:nvPr>
            <p:ph type="title"/>
          </p:nvPr>
        </p:nvSpPr>
        <p:spPr>
          <a:xfrm>
            <a:off x="2532901" y="338327"/>
            <a:ext cx="4492200" cy="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補充：</a:t>
            </a:r>
            <a:r>
              <a:rPr lang="zh-TW"/>
              <a:t>梯度消失與爆炸問題</a:t>
            </a:r>
            <a:endParaRPr/>
          </a:p>
        </p:txBody>
      </p:sp>
      <p:sp>
        <p:nvSpPr>
          <p:cNvPr id="1742" name="Google Shape;1742;p42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梯度：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函數在變量方向上的變化率。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透過計算出對於每一層神經元的權重和偏差的梯度/梯度方向進行參數的更新和訓練，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使得模型朝著最優解的方向進行優化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梯度消失：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由於層數過多或者激活函數導致的梯度逐層乘積逼近零，導致底層權重更新微乎其微，使得神經網絡難以學習長程依賴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關係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梯度爆炸：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梯度過大，使得更新步長過大、訓練不穩定甚至發散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可應用長短期記憶、殘差網路Residual Networks......解決、改善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CNN應用</a:t>
            </a:r>
            <a:r>
              <a:rPr lang="zh-TW" sz="2000">
                <a:latin typeface="Arial"/>
                <a:ea typeface="Arial"/>
                <a:cs typeface="Arial"/>
                <a:sym typeface="Arial"/>
              </a:rPr>
              <a:t>激活函數於卷積層後引入非線性特徵（如 ReLU)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