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9" r:id="rId3"/>
    <p:sldId id="260" r:id="rId4"/>
    <p:sldId id="270" r:id="rId5"/>
    <p:sldId id="261" r:id="rId6"/>
    <p:sldId id="271" r:id="rId7"/>
    <p:sldId id="262" r:id="rId8"/>
    <p:sldId id="263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6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55703-DC12-4CED-BC36-32FC065C9C9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69A2-360E-41BE-829D-F9943834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7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2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86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5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9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8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9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0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6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15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43053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762000"/>
            <a:ext cx="43053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-1588" y="6456363"/>
            <a:ext cx="1601788" cy="1984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FFFFFF"/>
                </a:solidFill>
              </a:rPr>
              <a:t>8/27/2002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258E-A8D1-47B4-9166-C9B04AB6570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3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FB53-6D1A-4B2C-A696-A44EFE55CC2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93A30-B410-4154-A764-4E8166B44ABF}" type="slidenum">
              <a:rPr lang="en-US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</a:t>
            </a:r>
            <a:r>
              <a:rPr lang="en-US" dirty="0" smtClean="0"/>
              <a:t>1.1.1</a:t>
            </a:r>
            <a:endParaRPr 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and Susan have a joint bank account.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goes to the bank 20%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Susan goes there 30%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Together they are at the bank 8%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Susan was at the bank last Monday. What’s the probability that Jerry was there too?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Last Friday, Susan wasn’t at the bank. What’s the probability that Jerry was there?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Last Wednesday at least one of them was at the bank. What is the probability that both of them were there?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dirty="0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93A30-B410-4154-A764-4E8166B44ABF}" type="slidenum">
              <a:rPr lang="en-US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</a:t>
            </a:r>
            <a:r>
              <a:rPr lang="en-US" dirty="0" smtClean="0"/>
              <a:t>1.1.1</a:t>
            </a:r>
            <a:endParaRPr lang="en-US" dirty="0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66" y="1600200"/>
            <a:ext cx="702526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6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1CD05-7920-4394-B550-D48050781C08}" type="slidenum">
              <a:rPr lang="en-US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</a:t>
            </a:r>
            <a:r>
              <a:rPr lang="en-US" dirty="0" smtClean="0"/>
              <a:t>1.1.2</a:t>
            </a:r>
            <a:endParaRPr 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Harold and </a:t>
            </a:r>
            <a:r>
              <a:rPr lang="en-US" sz="2000" dirty="0" err="1" smtClean="0"/>
              <a:t>Sharen</a:t>
            </a:r>
            <a:r>
              <a:rPr lang="en-US" sz="2000" dirty="0" smtClean="0"/>
              <a:t> </a:t>
            </a:r>
            <a:r>
              <a:rPr lang="en-US" sz="2000" dirty="0" smtClean="0"/>
              <a:t>are studying for a test.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Harold’s chances of getting a “B” are 80%. </a:t>
            </a:r>
            <a:r>
              <a:rPr lang="en-US" sz="2000" dirty="0" err="1" smtClean="0"/>
              <a:t>Sharen</a:t>
            </a:r>
            <a:r>
              <a:rPr lang="en-US" sz="2000" dirty="0" err="1" smtClean="0"/>
              <a:t>’s</a:t>
            </a:r>
            <a:r>
              <a:rPr lang="en-US" sz="2000" dirty="0" smtClean="0"/>
              <a:t> </a:t>
            </a:r>
            <a:r>
              <a:rPr lang="en-US" sz="2000" dirty="0" smtClean="0"/>
              <a:t>chances of getting a “B” are 90%.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The probability of at least one of them getting a “B” is 91%.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What is the probability that only Harold gets a “B”?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What is the probability that only Sharon gets a “B”?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What is the probability that both won’t get a “B”?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1CD05-7920-4394-B550-D48050781C08}" type="slidenum">
              <a:rPr lang="en-US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</a:t>
            </a:r>
            <a:r>
              <a:rPr lang="en-US" dirty="0" smtClean="0"/>
              <a:t>1.1.2</a:t>
            </a:r>
            <a:endParaRPr lang="en-US" dirty="0" smtClean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3581400" cy="277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0450" y="248967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.90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227805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.80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660966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.79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51516"/>
              </p:ext>
            </p:extLst>
          </p:nvPr>
        </p:nvGraphicFramePr>
        <p:xfrm>
          <a:off x="1828802" y="4069740"/>
          <a:ext cx="5562600" cy="2286000"/>
        </p:xfrm>
        <a:graphic>
          <a:graphicData uri="http://schemas.openxmlformats.org/drawingml/2006/table">
            <a:tbl>
              <a:tblPr/>
              <a:tblGrid>
                <a:gridCol w="881204"/>
                <a:gridCol w="881204"/>
                <a:gridCol w="881204"/>
                <a:gridCol w="881204"/>
                <a:gridCol w="1156580"/>
                <a:gridCol w="88120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P(Harold)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P(Harold or 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P(Harold or 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P(Harlod) + P(Sharon) - P(Harold and  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.80 + .90 - P(Harold and  Sharon)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 .91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.80+.90-.91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 only Harold)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.8 - 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P(Only 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.9 - 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P(none)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1 - .91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CB4CF-E338-4B15-8374-6A8A01126169}" type="slidenum">
              <a:rPr lang="en-US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</a:t>
            </a:r>
            <a:r>
              <a:rPr lang="en-US" dirty="0" smtClean="0"/>
              <a:t>1.1.3</a:t>
            </a:r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and Susan have a joint bank account.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goes to the bank 20%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Susan goes there 30%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Together they are at the bank 8%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Are the events “Jerry is at the bank” and “Susan is at the bank” independent?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					NO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dirty="0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02143"/>
              </p:ext>
            </p:extLst>
          </p:nvPr>
        </p:nvGraphicFramePr>
        <p:xfrm>
          <a:off x="1981200" y="4876800"/>
          <a:ext cx="4267200" cy="822960"/>
        </p:xfrm>
        <a:graphic>
          <a:graphicData uri="http://schemas.openxmlformats.org/drawingml/2006/table">
            <a:tbl>
              <a:tblPr/>
              <a:tblGrid>
                <a:gridCol w="853440"/>
                <a:gridCol w="853440"/>
                <a:gridCol w="853440"/>
                <a:gridCol w="853440"/>
                <a:gridCol w="853440"/>
              </a:tblGrid>
              <a:tr h="54292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60062-170B-4C03-ABE6-66EF2441232F}" type="slidenum">
              <a:rPr lang="en-US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</a:t>
            </a:r>
            <a:r>
              <a:rPr lang="en-US" dirty="0" smtClean="0"/>
              <a:t>1.1.4</a:t>
            </a:r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You roll 2 dice. 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Are the events “the sum is 6” and “the second die shows 5” independent?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Are the events “the sum is 7” and “the first die shows 5” independent?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60062-170B-4C03-ABE6-66EF2441232F}" type="slidenum">
              <a:rPr lang="en-US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</a:t>
            </a:r>
            <a:r>
              <a:rPr lang="en-US" dirty="0" smtClean="0"/>
              <a:t>1.1.4</a:t>
            </a:r>
            <a:endParaRPr lang="en-US" dirty="0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16703"/>
              </p:ext>
            </p:extLst>
          </p:nvPr>
        </p:nvGraphicFramePr>
        <p:xfrm>
          <a:off x="1371600" y="838200"/>
          <a:ext cx="5257802" cy="5607882"/>
        </p:xfrm>
        <a:graphic>
          <a:graphicData uri="http://schemas.openxmlformats.org/drawingml/2006/table">
            <a:tbl>
              <a:tblPr/>
              <a:tblGrid>
                <a:gridCol w="1325216"/>
                <a:gridCol w="655431"/>
                <a:gridCol w="655431"/>
                <a:gridCol w="655431"/>
                <a:gridCol w="655431"/>
                <a:gridCol w="655431"/>
                <a:gridCol w="655431"/>
              </a:tblGrid>
              <a:tr h="17126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p(second=5)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P(total=6)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P(total=6 and second=5)=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'1/36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 * 5/36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p(total=7)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P(first=5)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P(first=5 &amp; total 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 * 6/36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C0069-FF64-4036-8A54-3115F253AD85}" type="slidenum">
              <a:rPr lang="en-US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</a:t>
            </a:r>
            <a:r>
              <a:rPr lang="en-US" dirty="0" smtClean="0"/>
              <a:t>1.1.5</a:t>
            </a:r>
            <a:endParaRPr lang="en-US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An oil company is considering drilling in either TX, AK and NJ. The company may operate in only one state. There is 60% chance the company will choose TX and 10% chance – NJ.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There is 30% chance of finding oil in TX, 20% - in AK, and 10% - in NJ.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dirty="0" smtClean="0"/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What’s the probability of finding oil?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The company decided to drill and found oil. What is the probability that they drilled in TX?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baseline="-25000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C0069-FF64-4036-8A54-3115F253AD85}" type="slidenum">
              <a:rPr lang="en-US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</a:t>
            </a:r>
            <a:r>
              <a:rPr lang="en-US" dirty="0" smtClean="0"/>
              <a:t>1.1.5</a:t>
            </a:r>
            <a:endParaRPr lang="en-US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66385"/>
              </p:ext>
            </p:extLst>
          </p:nvPr>
        </p:nvGraphicFramePr>
        <p:xfrm>
          <a:off x="1447800" y="1676400"/>
          <a:ext cx="5410199" cy="4038596"/>
        </p:xfrm>
        <a:graphic>
          <a:graphicData uri="http://schemas.openxmlformats.org/drawingml/2006/table">
            <a:tbl>
              <a:tblPr/>
              <a:tblGrid>
                <a:gridCol w="1002662"/>
                <a:gridCol w="1336884"/>
                <a:gridCol w="1065329"/>
                <a:gridCol w="1002662"/>
                <a:gridCol w="1002662"/>
              </a:tblGrid>
              <a:tr h="26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Oil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P(Oil/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=P(oil &amp; TX)/P(Tx)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P((oil &amp; TX)=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.3*.60 =.18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P((oil &amp; AK)=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=0.2*0.3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P((oil &amp; NJ)=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.10*.10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P(oil)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P(TX/oil)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.18/.25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716</Words>
  <Application>Microsoft Office PowerPoint</Application>
  <PresentationFormat>On-screen Show (4:3)</PresentationFormat>
  <Paragraphs>230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Lucida Sans</vt:lpstr>
      <vt:lpstr>Office Theme</vt:lpstr>
      <vt:lpstr>Homework 1.1.1</vt:lpstr>
      <vt:lpstr>Homework 1.1.1</vt:lpstr>
      <vt:lpstr>Homework 1.1.2</vt:lpstr>
      <vt:lpstr>Homework 1.1.2</vt:lpstr>
      <vt:lpstr>Homework 1.1.3</vt:lpstr>
      <vt:lpstr>Homework 1.1.4</vt:lpstr>
      <vt:lpstr>Homework 1.1.4</vt:lpstr>
      <vt:lpstr>Homework 1.1.5</vt:lpstr>
      <vt:lpstr>Homework 1.1.5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1.1.1</dc:title>
  <dc:creator>Khasha</dc:creator>
  <cp:lastModifiedBy>Khasha</cp:lastModifiedBy>
  <cp:revision>14</cp:revision>
  <dcterms:created xsi:type="dcterms:W3CDTF">2013-05-23T13:13:55Z</dcterms:created>
  <dcterms:modified xsi:type="dcterms:W3CDTF">2018-02-21T01:13:15Z</dcterms:modified>
</cp:coreProperties>
</file>