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3" r:id="rId3"/>
    <p:sldId id="257" r:id="rId4"/>
    <p:sldId id="284" r:id="rId5"/>
    <p:sldId id="285" r:id="rId6"/>
    <p:sldId id="286" r:id="rId7"/>
    <p:sldId id="282" r:id="rId8"/>
    <p:sldId id="260" r:id="rId9"/>
    <p:sldId id="262" r:id="rId10"/>
    <p:sldId id="263" r:id="rId11"/>
    <p:sldId id="264" r:id="rId12"/>
    <p:sldId id="265" r:id="rId13"/>
    <p:sldId id="273" r:id="rId14"/>
    <p:sldId id="261" r:id="rId15"/>
    <p:sldId id="268" r:id="rId16"/>
    <p:sldId id="269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25301-EA41-487F-84BC-BDF46AA52461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186DF-5A1B-4161-BE64-3C3D31818A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94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5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96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33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19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46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95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44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34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48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22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71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536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70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56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920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987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548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53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13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11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84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72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15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95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5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D6E3-4282-415E-9239-8BA41A078C07}" type="datetime1">
              <a:rPr lang="en-US" smtClean="0"/>
              <a:t>1/31/2018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MICS Parallel Computing Project (UL)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1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5ED9-9C55-49A7-8D0A-4038A71EF848}" type="datetime1">
              <a:rPr lang="en-US" smtClean="0"/>
              <a:t>1/31/2018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MICS Parallel Computing Project (UL)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0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BA5A-626E-486D-B896-0E78A73B0028}" type="datetime1">
              <a:rPr lang="en-US" smtClean="0"/>
              <a:t>1/31/2018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MICS Parallel Computing Project (UL)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4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1B31-F9DE-4C90-B703-00D34D06253C}" type="datetime1">
              <a:rPr lang="en-US" smtClean="0"/>
              <a:t>1/31/2018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MICS Parallel Computing Project (UL)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6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0ABD-F535-4E44-A81F-EA136538FDBC}" type="datetime1">
              <a:rPr lang="en-US" smtClean="0"/>
              <a:t>1/31/2018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MICS Parallel Computing Project (UL)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C48C-564B-4ED5-9029-1D3043F1B86C}" type="datetime1">
              <a:rPr lang="en-US" smtClean="0"/>
              <a:t>1/31/2018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MICS Parallel Computing Project (UL)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4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D56F-0CE1-49F7-9347-9A28C2A5784C}" type="datetime1">
              <a:rPr lang="en-US" smtClean="0"/>
              <a:t>1/31/2018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MICS Parallel Computing Project (UL)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2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0700-2852-4B78-B18F-B590039BDBEA}" type="datetime1">
              <a:rPr lang="en-US" smtClean="0"/>
              <a:t>1/31/2018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MICS Parallel Computing Project (UL)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2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89C6-E18E-4938-BA1B-F3FA7B162773}" type="datetime1">
              <a:rPr lang="en-US" smtClean="0"/>
              <a:t>1/31/2018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MICS Parallel Computing Project (UL)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8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2750-F83A-431D-ACF8-F477E73958D8}" type="datetime1">
              <a:rPr lang="en-US" smtClean="0"/>
              <a:t>1/31/2018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MICS Parallel Computing Project (UL)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8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4250-E7AD-4C99-B89E-45AFD0570DB4}" type="datetime1">
              <a:rPr lang="en-US" smtClean="0"/>
              <a:t>1/31/2018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MICS Parallel Computing Project (UL)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1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12000">
              <a:schemeClr val="accent1">
                <a:lumMod val="40000"/>
                <a:lumOff val="60000"/>
              </a:schemeClr>
            </a:gs>
            <a:gs pos="22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08DB9-7C51-4871-BFCA-5A349A21BF9F}" type="datetime1">
              <a:rPr lang="en-US" smtClean="0"/>
              <a:t>1/31/2018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MICS Parallel Computing Project (UL)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E10D5-7E54-4304-9699-298653C384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1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7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.png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3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24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5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78442" y="416511"/>
            <a:ext cx="8101263" cy="2387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88632" y="3217194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M. </a:t>
            </a:r>
            <a:r>
              <a:rPr lang="en-US" dirty="0" err="1"/>
              <a:t>Gonçalves</a:t>
            </a:r>
            <a:r>
              <a:rPr lang="en-US" dirty="0"/>
              <a:t>, S. </a:t>
            </a:r>
            <a:r>
              <a:rPr lang="en-US" dirty="0" err="1"/>
              <a:t>Konchenko</a:t>
            </a:r>
            <a:r>
              <a:rPr lang="en-US" dirty="0"/>
              <a:t>, L. </a:t>
            </a:r>
            <a:r>
              <a:rPr lang="en-US" dirty="0" err="1"/>
              <a:t>Trestioreanu</a:t>
            </a:r>
            <a:endParaRPr lang="en-US" dirty="0"/>
          </a:p>
          <a:p>
            <a:r>
              <a:rPr lang="en-US" dirty="0"/>
              <a:t>Parallel and Grid Computing Projects</a:t>
            </a:r>
          </a:p>
          <a:p>
            <a:r>
              <a:rPr lang="en-US" dirty="0"/>
              <a:t>Master in Information and Computer Sciences 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MICS</a:t>
            </a:r>
            <a:r>
              <a:rPr lang="en-US" dirty="0"/>
              <a:t>),</a:t>
            </a:r>
          </a:p>
          <a:p>
            <a:r>
              <a:rPr lang="en-US" dirty="0"/>
              <a:t>University of Luxembourg 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UL</a:t>
            </a:r>
            <a:r>
              <a:rPr lang="en-US" dirty="0"/>
              <a:t>), Luxembourg</a:t>
            </a:r>
          </a:p>
          <a:p>
            <a:r>
              <a:rPr lang="en-US" b="1" dirty="0"/>
              <a:t>Lecturers</a:t>
            </a:r>
            <a:r>
              <a:rPr lang="en-US" dirty="0"/>
              <a:t>: </a:t>
            </a:r>
            <a:r>
              <a:rPr lang="en-US" i="1" dirty="0" err="1"/>
              <a:t>Dr</a:t>
            </a:r>
            <a:r>
              <a:rPr lang="en-US" i="1" dirty="0"/>
              <a:t> S. </a:t>
            </a:r>
            <a:r>
              <a:rPr lang="en-US" i="1" dirty="0" err="1"/>
              <a:t>Varrette</a:t>
            </a:r>
            <a:r>
              <a:rPr lang="en-US" dirty="0"/>
              <a:t>, </a:t>
            </a:r>
            <a:r>
              <a:rPr lang="en-US" i="1" dirty="0"/>
              <a:t>V. </a:t>
            </a:r>
            <a:r>
              <a:rPr lang="en-US" i="1" dirty="0" err="1"/>
              <a:t>Plugaru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Prof. P. </a:t>
            </a:r>
            <a:r>
              <a:rPr lang="en-US" i="1" dirty="0" err="1"/>
              <a:t>Bouvry</a:t>
            </a:r>
            <a:endParaRPr lang="en-US" i="1" dirty="0"/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4496696" y="2883049"/>
            <a:ext cx="6938683" cy="322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1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363237"/>
              </p:ext>
            </p:extLst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Acrobat Document" r:id="rId4" imgW="1857046" imgH="1580849" progId="AcroExch.Document.DC">
                  <p:embed/>
                </p:oleObj>
              </mc:Choice>
              <mc:Fallback>
                <p:oleObj name="Acrobat Document" r:id="rId4" imgW="1857046" imgH="158084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Grafik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0" y="1785650"/>
            <a:ext cx="2999792" cy="382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667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/>
          <p:cNvCxnSpPr/>
          <p:nvPr/>
        </p:nvCxnSpPr>
        <p:spPr>
          <a:xfrm flipV="1">
            <a:off x="2406408" y="623745"/>
            <a:ext cx="8187452" cy="3227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363237"/>
              </p:ext>
            </p:extLst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Acrobat Document" r:id="rId4" imgW="1857046" imgH="1580849" progId="AcroExch.Document.DC">
                  <p:embed/>
                </p:oleObj>
              </mc:Choice>
              <mc:Fallback>
                <p:oleObj name="Acrobat Document" r:id="rId4" imgW="1857046" imgH="158084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0" y="49826"/>
            <a:ext cx="1151481" cy="1469777"/>
          </a:xfrm>
          <a:prstGeom prst="rect">
            <a:avLst/>
          </a:prstGeom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2652584" y="640905"/>
            <a:ext cx="7652951" cy="661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Seed choice - Multiplicative</a:t>
            </a:r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2652583" y="44861"/>
            <a:ext cx="7652951" cy="661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Challenges to PRNG Parallelization</a:t>
            </a:r>
          </a:p>
        </p:txBody>
      </p:sp>
      <p:sp>
        <p:nvSpPr>
          <p:cNvPr id="4" name="Rechteck 3"/>
          <p:cNvSpPr/>
          <p:nvPr/>
        </p:nvSpPr>
        <p:spPr>
          <a:xfrm>
            <a:off x="5039355" y="1985887"/>
            <a:ext cx="1520575" cy="19520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Generator 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Seed = 2000</a:t>
            </a:r>
          </a:p>
        </p:txBody>
      </p:sp>
      <p:sp>
        <p:nvSpPr>
          <p:cNvPr id="19" name="Rechteck 18"/>
          <p:cNvSpPr/>
          <p:nvPr/>
        </p:nvSpPr>
        <p:spPr>
          <a:xfrm>
            <a:off x="2893791" y="1985887"/>
            <a:ext cx="1520575" cy="19520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Generator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Seed = 1000</a:t>
            </a:r>
          </a:p>
        </p:txBody>
      </p:sp>
      <p:sp>
        <p:nvSpPr>
          <p:cNvPr id="15" name="Rechteck 14"/>
          <p:cNvSpPr/>
          <p:nvPr/>
        </p:nvSpPr>
        <p:spPr>
          <a:xfrm>
            <a:off x="7256861" y="1985887"/>
            <a:ext cx="1520575" cy="19520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Generator 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Seed = 3000</a:t>
            </a:r>
          </a:p>
        </p:txBody>
      </p:sp>
      <p:cxnSp>
        <p:nvCxnSpPr>
          <p:cNvPr id="17" name="Gerade Verbindung mit Pfeil 16"/>
          <p:cNvCxnSpPr>
            <a:stCxn id="19" idx="2"/>
          </p:cNvCxnSpPr>
          <p:nvPr/>
        </p:nvCxnSpPr>
        <p:spPr>
          <a:xfrm flipH="1">
            <a:off x="3654078" y="3937977"/>
            <a:ext cx="1" cy="1003893"/>
          </a:xfrm>
          <a:prstGeom prst="straightConnector1">
            <a:avLst/>
          </a:prstGeom>
          <a:ln w="34925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238900" y="4915735"/>
            <a:ext cx="83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>
            <a:off x="5800578" y="3937977"/>
            <a:ext cx="1" cy="1003893"/>
          </a:xfrm>
          <a:prstGeom prst="straightConnector1">
            <a:avLst/>
          </a:prstGeom>
          <a:ln w="34925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5385400" y="4915735"/>
            <a:ext cx="83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42</a:t>
            </a:r>
          </a:p>
        </p:txBody>
      </p:sp>
      <p:cxnSp>
        <p:nvCxnSpPr>
          <p:cNvPr id="22" name="Gerade Verbindung mit Pfeil 21"/>
          <p:cNvCxnSpPr/>
          <p:nvPr/>
        </p:nvCxnSpPr>
        <p:spPr>
          <a:xfrm flipH="1">
            <a:off x="7997033" y="3937977"/>
            <a:ext cx="1" cy="1003893"/>
          </a:xfrm>
          <a:prstGeom prst="straightConnector1">
            <a:avLst/>
          </a:prstGeom>
          <a:ln w="34925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7581855" y="4915735"/>
            <a:ext cx="83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2268802" y="4915735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337289" y="5391192"/>
            <a:ext cx="1221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Works!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110" y="5267924"/>
            <a:ext cx="559649" cy="64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102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  <p:bldP spid="23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/>
          <p:cNvCxnSpPr/>
          <p:nvPr/>
        </p:nvCxnSpPr>
        <p:spPr>
          <a:xfrm flipV="1">
            <a:off x="2406408" y="623745"/>
            <a:ext cx="8187452" cy="3227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11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363237"/>
              </p:ext>
            </p:extLst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4" name="Acrobat Document" r:id="rId4" imgW="1857046" imgH="1580849" progId="AcroExch.Document.DC">
                  <p:embed/>
                </p:oleObj>
              </mc:Choice>
              <mc:Fallback>
                <p:oleObj name="Acrobat Document" r:id="rId4" imgW="1857046" imgH="158084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0" y="49826"/>
            <a:ext cx="1151481" cy="1469777"/>
          </a:xfrm>
          <a:prstGeom prst="rect">
            <a:avLst/>
          </a:prstGeom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2652584" y="640905"/>
            <a:ext cx="7652951" cy="661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Fixed seed with Block-splitting</a:t>
            </a:r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2652583" y="44861"/>
            <a:ext cx="7652951" cy="661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Challenges to PRNG Parallelization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021" y="2357288"/>
            <a:ext cx="7401958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5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/>
          <p:cNvCxnSpPr/>
          <p:nvPr/>
        </p:nvCxnSpPr>
        <p:spPr>
          <a:xfrm flipV="1">
            <a:off x="2406408" y="623745"/>
            <a:ext cx="8187452" cy="3227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12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363237"/>
              </p:ext>
            </p:extLst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Acrobat Document" r:id="rId4" imgW="1857046" imgH="1580849" progId="AcroExch.Document.DC">
                  <p:embed/>
                </p:oleObj>
              </mc:Choice>
              <mc:Fallback>
                <p:oleObj name="Acrobat Document" r:id="rId4" imgW="1857046" imgH="158084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0" y="49826"/>
            <a:ext cx="1151481" cy="1469777"/>
          </a:xfrm>
          <a:prstGeom prst="rect">
            <a:avLst/>
          </a:prstGeom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2652584" y="640905"/>
            <a:ext cx="7652951" cy="661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Fixed seed with Leap-frogging</a:t>
            </a:r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2652583" y="44861"/>
            <a:ext cx="7652951" cy="661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Challenges to PRNG Parallelization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810" y="2338235"/>
            <a:ext cx="7554379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401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/>
          <p:cNvCxnSpPr/>
          <p:nvPr/>
        </p:nvCxnSpPr>
        <p:spPr>
          <a:xfrm flipV="1">
            <a:off x="2406408" y="623745"/>
            <a:ext cx="8187452" cy="3227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363237"/>
              </p:ext>
            </p:extLst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Acrobat Document" r:id="rId4" imgW="1857046" imgH="1580849" progId="AcroExch.Document.DC">
                  <p:embed/>
                </p:oleObj>
              </mc:Choice>
              <mc:Fallback>
                <p:oleObj name="Acrobat Document" r:id="rId4" imgW="1857046" imgH="158084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0" y="49826"/>
            <a:ext cx="1151481" cy="1469777"/>
          </a:xfrm>
          <a:prstGeom prst="rect">
            <a:avLst/>
          </a:prstGeom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2652584" y="640905"/>
            <a:ext cx="7652951" cy="661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Skipping ahead?</a:t>
            </a:r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2652583" y="44861"/>
            <a:ext cx="7652951" cy="661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Challenges to PRNG Parallelization</a:t>
            </a:r>
          </a:p>
        </p:txBody>
      </p:sp>
      <p:sp>
        <p:nvSpPr>
          <p:cNvPr id="12" name="Rechteck 11"/>
          <p:cNvSpPr/>
          <p:nvPr/>
        </p:nvSpPr>
        <p:spPr>
          <a:xfrm>
            <a:off x="4701358" y="2340184"/>
            <a:ext cx="3220745" cy="19520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   p1 =   51</a:t>
            </a:r>
          </a:p>
          <a:p>
            <a:r>
              <a:rPr lang="en-US" dirty="0"/>
              <a:t>          p2 =   17</a:t>
            </a:r>
          </a:p>
          <a:p>
            <a:r>
              <a:rPr lang="en-US" dirty="0"/>
              <a:t>          p3 = 180</a:t>
            </a:r>
          </a:p>
          <a:p>
            <a:r>
              <a:rPr lang="en-US" dirty="0"/>
              <a:t>               …</a:t>
            </a:r>
          </a:p>
          <a:p>
            <a:r>
              <a:rPr lang="en-US" dirty="0"/>
              <a:t>          </a:t>
            </a:r>
            <a:r>
              <a:rPr lang="en-US" dirty="0" err="1"/>
              <a:t>pn</a:t>
            </a:r>
            <a:r>
              <a:rPr lang="en-US" dirty="0"/>
              <a:t> =   </a:t>
            </a:r>
            <a:r>
              <a:rPr lang="en-US" dirty="0" smtClean="0"/>
              <a:t> 2</a:t>
            </a:r>
            <a:endParaRPr lang="en-US" dirty="0"/>
          </a:p>
        </p:txBody>
      </p:sp>
      <p:cxnSp>
        <p:nvCxnSpPr>
          <p:cNvPr id="15" name="Gerade Verbindung mit Pfeil 14"/>
          <p:cNvCxnSpPr>
            <a:endCxn id="12" idx="1"/>
          </p:cNvCxnSpPr>
          <p:nvPr/>
        </p:nvCxnSpPr>
        <p:spPr>
          <a:xfrm>
            <a:off x="3586940" y="3316229"/>
            <a:ext cx="1114418" cy="0"/>
          </a:xfrm>
          <a:prstGeom prst="straightConnector1">
            <a:avLst/>
          </a:prstGeom>
          <a:ln w="34925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70177" y="296511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</a:t>
            </a:r>
          </a:p>
        </p:txBody>
      </p:sp>
      <p:cxnSp>
        <p:nvCxnSpPr>
          <p:cNvPr id="18" name="Gerade Verbindung mit Pfeil 17"/>
          <p:cNvCxnSpPr>
            <a:endCxn id="22" idx="0"/>
          </p:cNvCxnSpPr>
          <p:nvPr/>
        </p:nvCxnSpPr>
        <p:spPr>
          <a:xfrm>
            <a:off x="5981409" y="4323519"/>
            <a:ext cx="0" cy="692338"/>
          </a:xfrm>
          <a:prstGeom prst="straightConnector1">
            <a:avLst/>
          </a:prstGeom>
          <a:ln w="34925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5521988" y="5015857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497649" y="50158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973173" y="501585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    37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6380629" y="2602722"/>
            <a:ext cx="5357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102</a:t>
            </a:r>
          </a:p>
          <a:p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53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1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95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7161317" y="2602722"/>
            <a:ext cx="5357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12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222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3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76</a:t>
            </a:r>
          </a:p>
        </p:txBody>
      </p:sp>
      <p:sp>
        <p:nvSpPr>
          <p:cNvPr id="23" name="Rechteck 22"/>
          <p:cNvSpPr/>
          <p:nvPr/>
        </p:nvSpPr>
        <p:spPr>
          <a:xfrm>
            <a:off x="4701645" y="2340153"/>
            <a:ext cx="3225679" cy="195209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Generator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099930" y="5449336"/>
            <a:ext cx="6440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No direct formula for parameter prediction</a:t>
            </a:r>
          </a:p>
        </p:txBody>
      </p:sp>
      <p:pic>
        <p:nvPicPr>
          <p:cNvPr id="35" name="Picture 12" descr="http://www.arrayserver.com/wiki/images/c/cb/Warnin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107" y="5296690"/>
            <a:ext cx="794172" cy="79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5779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31" grpId="0"/>
      <p:bldP spid="23" grpId="0" animBg="1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/>
          <p:cNvCxnSpPr/>
          <p:nvPr/>
        </p:nvCxnSpPr>
        <p:spPr>
          <a:xfrm flipV="1">
            <a:off x="2406408" y="623745"/>
            <a:ext cx="8187452" cy="3227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363237"/>
              </p:ext>
            </p:extLst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Acrobat Document" r:id="rId4" imgW="1857046" imgH="1580849" progId="AcroExch.Document.DC">
                  <p:embed/>
                </p:oleObj>
              </mc:Choice>
              <mc:Fallback>
                <p:oleObj name="Acrobat Document" r:id="rId4" imgW="1857046" imgH="158084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0" y="49826"/>
            <a:ext cx="1151481" cy="1469777"/>
          </a:xfrm>
          <a:prstGeom prst="rect">
            <a:avLst/>
          </a:prstGeom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2652583" y="44861"/>
            <a:ext cx="7652951" cy="661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Experimental Results – Speed Benchmark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684" y="784714"/>
            <a:ext cx="5650899" cy="56508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56517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/>
          <p:cNvCxnSpPr/>
          <p:nvPr/>
        </p:nvCxnSpPr>
        <p:spPr>
          <a:xfrm flipV="1">
            <a:off x="2406408" y="623745"/>
            <a:ext cx="8187452" cy="3227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15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363237"/>
              </p:ext>
            </p:extLst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Acrobat Document" r:id="rId4" imgW="1857046" imgH="1580849" progId="AcroExch.Document.DC">
                  <p:embed/>
                </p:oleObj>
              </mc:Choice>
              <mc:Fallback>
                <p:oleObj name="Acrobat Document" r:id="rId4" imgW="1857046" imgH="158084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0" y="49826"/>
            <a:ext cx="1151481" cy="1469777"/>
          </a:xfrm>
          <a:prstGeom prst="rect">
            <a:avLst/>
          </a:prstGeom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2652583" y="44861"/>
            <a:ext cx="7652951" cy="661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Experimental Results – Speed Benchmark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114" y="712862"/>
            <a:ext cx="5693887" cy="56938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40007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/>
          <p:cNvCxnSpPr/>
          <p:nvPr/>
        </p:nvCxnSpPr>
        <p:spPr>
          <a:xfrm flipV="1">
            <a:off x="2406408" y="623745"/>
            <a:ext cx="8187452" cy="3227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16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363237"/>
              </p:ext>
            </p:extLst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Acrobat Document" r:id="rId4" imgW="1857046" imgH="1580849" progId="AcroExch.Document.DC">
                  <p:embed/>
                </p:oleObj>
              </mc:Choice>
              <mc:Fallback>
                <p:oleObj name="Acrobat Document" r:id="rId4" imgW="1857046" imgH="158084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0" y="49826"/>
            <a:ext cx="1151481" cy="1469777"/>
          </a:xfrm>
          <a:prstGeom prst="rect">
            <a:avLst/>
          </a:prstGeom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2652583" y="44861"/>
            <a:ext cx="7652951" cy="661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Experimental Results – Speed Benchmark</a:t>
            </a:r>
          </a:p>
        </p:txBody>
      </p:sp>
      <p:pic>
        <p:nvPicPr>
          <p:cNvPr id="14341" name="Picture 5" descr="C:\Users\Mike\Documents\Visual Studio 2017\PRNG\results\plot_mode_mpi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916" y="729442"/>
            <a:ext cx="5654283" cy="565428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540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/>
          <p:cNvCxnSpPr/>
          <p:nvPr/>
        </p:nvCxnSpPr>
        <p:spPr>
          <a:xfrm flipV="1">
            <a:off x="2406408" y="623745"/>
            <a:ext cx="8187452" cy="3227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17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363237"/>
              </p:ext>
            </p:extLst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Acrobat Document" r:id="rId4" imgW="1857046" imgH="1580849" progId="AcroExch.Document.DC">
                  <p:embed/>
                </p:oleObj>
              </mc:Choice>
              <mc:Fallback>
                <p:oleObj name="Acrobat Document" r:id="rId4" imgW="1857046" imgH="158084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0" y="49826"/>
            <a:ext cx="1151481" cy="1469777"/>
          </a:xfrm>
          <a:prstGeom prst="rect">
            <a:avLst/>
          </a:prstGeom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2652583" y="44861"/>
            <a:ext cx="7652951" cy="661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Experimental Results – Validation</a:t>
            </a:r>
          </a:p>
        </p:txBody>
      </p:sp>
      <p:sp>
        <p:nvSpPr>
          <p:cNvPr id="12" name="Rechteck 11"/>
          <p:cNvSpPr/>
          <p:nvPr/>
        </p:nvSpPr>
        <p:spPr>
          <a:xfrm>
            <a:off x="2428924" y="2519865"/>
            <a:ext cx="1520575" cy="19520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std</a:t>
            </a:r>
            <a:r>
              <a:rPr lang="en-US" dirty="0"/>
              <a:t>::rand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5170411" y="2519865"/>
            <a:ext cx="1520575" cy="19520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MT19937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7911898" y="2519865"/>
            <a:ext cx="1520575" cy="19520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MRG32k3a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6386" name="Picture 2" descr="http://antedoc.com/wp-content/uploads/2017/10/pass_stamp-3_ite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087" y="3349445"/>
            <a:ext cx="1265222" cy="84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antedoc.com/wp-content/uploads/2017/10/pass_stamp-3_ite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574" y="3349445"/>
            <a:ext cx="1265222" cy="84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s://oncheckin.com/assets/blogassets/blog-d888cc31-b202-4676-bdbe-e01432534be7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687" y="3357683"/>
            <a:ext cx="1442860" cy="97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el 1"/>
          <p:cNvSpPr txBox="1">
            <a:spLocks/>
          </p:cNvSpPr>
          <p:nvPr/>
        </p:nvSpPr>
        <p:spPr>
          <a:xfrm>
            <a:off x="2652584" y="640905"/>
            <a:ext cx="7652951" cy="661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</a:rPr>
              <a:t>Dieharder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Tests &amp; NIST Test Suite</a:t>
            </a:r>
          </a:p>
        </p:txBody>
      </p:sp>
    </p:spTree>
    <p:extLst>
      <p:ext uri="{BB962C8B-B14F-4D97-AF65-F5344CB8AC3E}">
        <p14:creationId xmlns:p14="http://schemas.microsoft.com/office/powerpoint/2010/main" val="18900340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/>
          <p:cNvCxnSpPr/>
          <p:nvPr/>
        </p:nvCxnSpPr>
        <p:spPr>
          <a:xfrm flipV="1">
            <a:off x="2406408" y="623745"/>
            <a:ext cx="8187452" cy="3227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18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363237"/>
              </p:ext>
            </p:extLst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Acrobat Document" r:id="rId4" imgW="1857046" imgH="1580849" progId="AcroExch.Document.DC">
                  <p:embed/>
                </p:oleObj>
              </mc:Choice>
              <mc:Fallback>
                <p:oleObj name="Acrobat Document" r:id="rId4" imgW="1857046" imgH="158084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0" y="49826"/>
            <a:ext cx="1151481" cy="1469777"/>
          </a:xfrm>
          <a:prstGeom prst="rect">
            <a:avLst/>
          </a:prstGeom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2652583" y="44861"/>
            <a:ext cx="7652951" cy="661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Experimental Results – Validation</a:t>
            </a:r>
          </a:p>
        </p:txBody>
      </p:sp>
      <p:sp>
        <p:nvSpPr>
          <p:cNvPr id="17" name="Titel 1"/>
          <p:cNvSpPr txBox="1">
            <a:spLocks/>
          </p:cNvSpPr>
          <p:nvPr/>
        </p:nvSpPr>
        <p:spPr>
          <a:xfrm>
            <a:off x="2652584" y="640905"/>
            <a:ext cx="7652951" cy="661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</a:rPr>
              <a:t>Dieharder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Tests &amp; NIST Test Suite</a:t>
            </a:r>
          </a:p>
        </p:txBody>
      </p:sp>
      <p:sp>
        <p:nvSpPr>
          <p:cNvPr id="18" name="Rechteck 17"/>
          <p:cNvSpPr/>
          <p:nvPr/>
        </p:nvSpPr>
        <p:spPr>
          <a:xfrm>
            <a:off x="2428924" y="2519865"/>
            <a:ext cx="1520575" cy="19520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Seed choice</a:t>
            </a:r>
          </a:p>
          <a:p>
            <a:pPr algn="ctr"/>
            <a:r>
              <a:rPr lang="en-US" sz="1600" dirty="0"/>
              <a:t>(Multiplication)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9" name="Rechteck 18"/>
          <p:cNvSpPr/>
          <p:nvPr/>
        </p:nvSpPr>
        <p:spPr>
          <a:xfrm>
            <a:off x="5170411" y="2519865"/>
            <a:ext cx="1520575" cy="19520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Block-splitting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0" name="Rechteck 19"/>
          <p:cNvSpPr/>
          <p:nvPr/>
        </p:nvSpPr>
        <p:spPr>
          <a:xfrm>
            <a:off x="7911898" y="2519865"/>
            <a:ext cx="1520575" cy="19520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Leap-frogging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21" name="Picture 2" descr="http://antedoc.com/wp-content/uploads/2017/10/pass_stamp-3_ite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087" y="3349445"/>
            <a:ext cx="1265222" cy="84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antedoc.com/wp-content/uploads/2017/10/pass_stamp-3_ite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574" y="3349445"/>
            <a:ext cx="1265222" cy="84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antedoc.com/wp-content/uploads/2017/10/pass_stamp-3_ite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600" y="3349445"/>
            <a:ext cx="1265222" cy="84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931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52584" y="640905"/>
            <a:ext cx="7652951" cy="66155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GPU accelerated PRNGs </a:t>
            </a:r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2406408" y="623745"/>
            <a:ext cx="8187452" cy="3227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0" y="49826"/>
            <a:ext cx="1151481" cy="1469777"/>
          </a:xfrm>
          <a:prstGeom prst="rect">
            <a:avLst/>
          </a:prstGeom>
        </p:spPr>
      </p:pic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679731" y="1553671"/>
            <a:ext cx="10891882" cy="4717656"/>
          </a:xfrm>
        </p:spPr>
        <p:txBody>
          <a:bodyPr>
            <a:normAutofit/>
          </a:bodyPr>
          <a:lstStyle/>
          <a:p>
            <a:pPr algn="l"/>
            <a:r>
              <a:rPr lang="en-US" sz="1600" u="sng" dirty="0"/>
              <a:t>Programmer </a:t>
            </a:r>
            <a:r>
              <a:rPr lang="en-US" sz="1600" u="sng" dirty="0" err="1"/>
              <a:t>vs</a:t>
            </a:r>
            <a:r>
              <a:rPr lang="en-US" sz="1600" u="sng" dirty="0"/>
              <a:t> hardware perspective [1]</a:t>
            </a:r>
          </a:p>
          <a:p>
            <a:pPr algn="l"/>
            <a:endParaRPr lang="en-US" sz="1600" u="sng" dirty="0"/>
          </a:p>
          <a:p>
            <a:pPr algn="l"/>
            <a:endParaRPr lang="en-US" sz="1600" u="sng" dirty="0"/>
          </a:p>
          <a:p>
            <a:pPr algn="l"/>
            <a:endParaRPr lang="en-US" sz="1600" u="sng" dirty="0"/>
          </a:p>
          <a:p>
            <a:pPr algn="l"/>
            <a:endParaRPr lang="en-US" sz="1600" u="sng" dirty="0"/>
          </a:p>
          <a:p>
            <a:pPr algn="l"/>
            <a:endParaRPr lang="en-US" sz="1600" u="sng" dirty="0"/>
          </a:p>
          <a:p>
            <a:pPr algn="l"/>
            <a:endParaRPr lang="en-US" sz="1600" u="sng" dirty="0"/>
          </a:p>
          <a:p>
            <a:pPr algn="l"/>
            <a:endParaRPr lang="en-US" sz="1600" u="sng" dirty="0"/>
          </a:p>
          <a:p>
            <a:pPr algn="l"/>
            <a:endParaRPr lang="en-US" sz="1600" u="sng" dirty="0"/>
          </a:p>
          <a:p>
            <a:pPr algn="l"/>
            <a:r>
              <a:rPr lang="en-US" sz="1600" u="sng" dirty="0"/>
              <a:t>Power of the crowd</a:t>
            </a:r>
          </a:p>
          <a:p>
            <a:pPr algn="l"/>
            <a:r>
              <a:rPr lang="en-US" sz="1600" dirty="0"/>
              <a:t>sheer computing  power built for repetitive tasks</a:t>
            </a:r>
          </a:p>
          <a:p>
            <a:pPr algn="l"/>
            <a:r>
              <a:rPr lang="en-US" sz="1600" dirty="0"/>
              <a:t>many times more cores/threads than CPUs, can run in parallel</a:t>
            </a:r>
          </a:p>
          <a:p>
            <a:pPr algn="l"/>
            <a:endParaRPr lang="en-US" sz="1600" u="sng" dirty="0"/>
          </a:p>
          <a:p>
            <a:pPr algn="l"/>
            <a:endParaRPr lang="en-US" sz="1600" dirty="0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/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Acrobat Document" r:id="rId5" imgW="1396440" imgH="1189440" progId="Acrobat.Document.11">
                  <p:embed/>
                </p:oleObj>
              </mc:Choice>
              <mc:Fallback>
                <p:oleObj name="Acrobat Document" r:id="rId5" imgW="1396440" imgH="1189440" progId="Acrobat.Document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2" name="Picture 6" descr="https://upload.wikimedia.org/wikipedia/commons/thumb/a/af/Software-Perspective_for_thread_block.jpg/557px-Software-Perspective_for_thread_block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7281" y="1841958"/>
            <a:ext cx="5305425" cy="2628900"/>
          </a:xfrm>
          <a:prstGeom prst="rect">
            <a:avLst/>
          </a:prstGeom>
          <a:noFill/>
        </p:spPr>
      </p:pic>
      <p:pic>
        <p:nvPicPr>
          <p:cNvPr id="19464" name="Picture 8" descr="http://www.codeproject.com/Articles/202792/Using-Cudafy-for-GPGPU-Programming-in-NET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51773" y="1951604"/>
            <a:ext cx="4691554" cy="2228489"/>
          </a:xfrm>
          <a:prstGeom prst="rect">
            <a:avLst/>
          </a:prstGeom>
          <a:noFill/>
        </p:spPr>
      </p:pic>
      <p:pic>
        <p:nvPicPr>
          <p:cNvPr id="15" name="Picture 7" descr="G:\MICS\SEM3\pgtc\fish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86927" y="4865363"/>
            <a:ext cx="1968726" cy="10499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19467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52584" y="640905"/>
            <a:ext cx="5508777" cy="66155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What is random number</a:t>
            </a:r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2406408" y="623745"/>
            <a:ext cx="8187452" cy="3227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kt 10"/>
          <p:cNvGraphicFramePr>
            <a:graphicFrameLocks noChangeAspect="1"/>
          </p:cNvGraphicFramePr>
          <p:nvPr>
            <p:extLst/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Acrobat Document" r:id="rId4" imgW="1857046" imgH="1580849" progId="AcroExch.Document.DC">
                  <p:embed/>
                </p:oleObj>
              </mc:Choice>
              <mc:Fallback>
                <p:oleObj name="Acrobat Document" r:id="rId4" imgW="1857046" imgH="1580849" progId="AcroExch.Document.DC">
                  <p:embed/>
                  <p:pic>
                    <p:nvPicPr>
                      <p:cNvPr id="11" name="Objekt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0" y="49826"/>
            <a:ext cx="1151481" cy="1469777"/>
          </a:xfrm>
          <a:prstGeom prst="rect">
            <a:avLst/>
          </a:prstGeom>
        </p:spPr>
      </p:pic>
      <p:sp>
        <p:nvSpPr>
          <p:cNvPr id="12" name="Titel 1"/>
          <p:cNvSpPr txBox="1">
            <a:spLocks/>
          </p:cNvSpPr>
          <p:nvPr/>
        </p:nvSpPr>
        <p:spPr>
          <a:xfrm>
            <a:off x="587358" y="1594574"/>
            <a:ext cx="7170471" cy="9562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Flip coin sequences of Head and Tails </a:t>
            </a:r>
          </a:p>
          <a:p>
            <a:pPr algn="just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P(‘heads’)=1/2:</a:t>
            </a: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2652583" y="44861"/>
            <a:ext cx="7652951" cy="661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Problem scope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1A71BB21-4A67-7441-8C6C-450FAFF5381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988" y="2870342"/>
            <a:ext cx="1877475" cy="181541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B3E6B084-E5A2-3146-8C21-2CCAE863268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991" y="1594574"/>
            <a:ext cx="2274791" cy="212195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EA590FD-12C1-1144-84C9-8B2B5E095635}"/>
              </a:ext>
            </a:extLst>
          </p:cNvPr>
          <p:cNvSpPr txBox="1"/>
          <p:nvPr/>
        </p:nvSpPr>
        <p:spPr>
          <a:xfrm>
            <a:off x="1729798" y="2748552"/>
            <a:ext cx="61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{ H T H T H T H T H T H T H T H T H T H T }</a:t>
            </a:r>
            <a:endParaRPr lang="ru-RU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05A6F24-8D13-E74D-9B65-B667825788B5}"/>
              </a:ext>
            </a:extLst>
          </p:cNvPr>
          <p:cNvSpPr txBox="1"/>
          <p:nvPr/>
        </p:nvSpPr>
        <p:spPr>
          <a:xfrm>
            <a:off x="1729798" y="3644740"/>
            <a:ext cx="6431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{ H T H </a:t>
            </a:r>
            <a:r>
              <a:rPr lang="en-US" sz="2800" b="1" dirty="0">
                <a:solidFill>
                  <a:srgbClr val="0070C0"/>
                </a:solidFill>
              </a:rPr>
              <a:t>T T T </a:t>
            </a:r>
            <a:r>
              <a:rPr lang="en-US" sz="2800" dirty="0"/>
              <a:t>H T </a:t>
            </a:r>
            <a:r>
              <a:rPr lang="en-US" sz="2800" b="1" dirty="0">
                <a:solidFill>
                  <a:srgbClr val="0070C0"/>
                </a:solidFill>
              </a:rPr>
              <a:t>H H H H H </a:t>
            </a:r>
            <a:r>
              <a:rPr lang="en-US" sz="2800" dirty="0"/>
              <a:t>T H </a:t>
            </a:r>
            <a:r>
              <a:rPr lang="en-US" sz="2800" b="1" dirty="0">
                <a:solidFill>
                  <a:srgbClr val="0070C0"/>
                </a:solidFill>
              </a:rPr>
              <a:t>T T T </a:t>
            </a:r>
            <a:r>
              <a:rPr lang="en-US" sz="2800" dirty="0"/>
              <a:t>H T }</a:t>
            </a:r>
            <a:endParaRPr lang="ru-RU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3B35213-C202-D646-B2B0-97F109C066A2}"/>
              </a:ext>
            </a:extLst>
          </p:cNvPr>
          <p:cNvSpPr txBox="1"/>
          <p:nvPr/>
        </p:nvSpPr>
        <p:spPr>
          <a:xfrm>
            <a:off x="805621" y="4479457"/>
            <a:ext cx="719237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Which sequence is random? </a:t>
            </a:r>
          </a:p>
          <a:p>
            <a:endParaRPr lang="en-US" sz="33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US" sz="33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- subjective randomness</a:t>
            </a:r>
          </a:p>
        </p:txBody>
      </p:sp>
    </p:spTree>
    <p:extLst>
      <p:ext uri="{BB962C8B-B14F-4D97-AF65-F5344CB8AC3E}">
        <p14:creationId xmlns:p14="http://schemas.microsoft.com/office/powerpoint/2010/main" val="27179942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52584" y="640905"/>
            <a:ext cx="7652951" cy="66155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GPU accelerated PRNGs </a:t>
            </a:r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2406408" y="623745"/>
            <a:ext cx="8187452" cy="3227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0" y="49826"/>
            <a:ext cx="1151481" cy="1469777"/>
          </a:xfrm>
          <a:prstGeom prst="rect">
            <a:avLst/>
          </a:prstGeom>
        </p:spPr>
      </p:pic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679731" y="1553671"/>
            <a:ext cx="10891882" cy="4717656"/>
          </a:xfrm>
        </p:spPr>
        <p:txBody>
          <a:bodyPr>
            <a:normAutofit/>
          </a:bodyPr>
          <a:lstStyle/>
          <a:p>
            <a:pPr algn="l"/>
            <a:r>
              <a:rPr lang="en-US" sz="1600" u="sng" dirty="0"/>
              <a:t>Raw performance</a:t>
            </a:r>
          </a:p>
          <a:p>
            <a:pPr algn="l"/>
            <a:r>
              <a:rPr lang="en-US" sz="1600" dirty="0"/>
              <a:t>10 program calls, 10 kernel calls, 16384 threads, 2048 rand numbers computed in each thread in each kernel call</a:t>
            </a:r>
          </a:p>
          <a:p>
            <a:pPr algn="l"/>
            <a:r>
              <a:rPr lang="en-US" sz="1600" dirty="0"/>
              <a:t>335544320 (amount of random numbers per launch) = </a:t>
            </a:r>
            <a:r>
              <a:rPr lang="en-US" sz="1600" dirty="0" err="1"/>
              <a:t>kernel_calls</a:t>
            </a:r>
            <a:r>
              <a:rPr lang="en-US" sz="1600" dirty="0"/>
              <a:t> * </a:t>
            </a:r>
            <a:r>
              <a:rPr lang="en-US" sz="1600" dirty="0" err="1"/>
              <a:t>num_threads</a:t>
            </a:r>
            <a:r>
              <a:rPr lang="en-US" sz="1600" dirty="0"/>
              <a:t> * </a:t>
            </a:r>
            <a:r>
              <a:rPr lang="en-US" sz="1600" dirty="0" err="1"/>
              <a:t>num_randoms_per_thread</a:t>
            </a:r>
            <a:endParaRPr lang="en-US" sz="1600" dirty="0"/>
          </a:p>
          <a:p>
            <a:pPr algn="l"/>
            <a:endParaRPr lang="en-US" sz="1600" dirty="0"/>
          </a:p>
          <a:p>
            <a:pPr algn="l"/>
            <a:r>
              <a:rPr lang="en-US" sz="1600" u="sng" dirty="0"/>
              <a:t>GPU</a:t>
            </a:r>
          </a:p>
          <a:p>
            <a:pPr algn="l"/>
            <a:r>
              <a:rPr lang="en-US" sz="1600" dirty="0"/>
              <a:t> - multiprocessor count: 5</a:t>
            </a:r>
          </a:p>
          <a:p>
            <a:pPr algn="l"/>
            <a:r>
              <a:rPr lang="en-US" sz="1600" dirty="0"/>
              <a:t> - stream processor count: 128 (total 640)</a:t>
            </a:r>
          </a:p>
          <a:p>
            <a:pPr algn="l"/>
            <a:r>
              <a:rPr lang="en-US" sz="1600" dirty="0"/>
              <a:t> - warp size: 32</a:t>
            </a:r>
          </a:p>
          <a:p>
            <a:pPr algn="l"/>
            <a:r>
              <a:rPr lang="en-US" sz="1600" dirty="0"/>
              <a:t> - max threads per block: 1024</a:t>
            </a:r>
          </a:p>
          <a:p>
            <a:pPr algn="l"/>
            <a:r>
              <a:rPr lang="en-US" sz="1600" dirty="0"/>
              <a:t> - max block dimensions: 1024 x 1024 x 64</a:t>
            </a:r>
          </a:p>
          <a:p>
            <a:pPr algn="l"/>
            <a:r>
              <a:rPr lang="en-US" sz="1600" dirty="0"/>
              <a:t> - max grid dimensions: 2147483647 x 65535 x 65535</a:t>
            </a:r>
          </a:p>
          <a:p>
            <a:pPr algn="l"/>
            <a:endParaRPr lang="en-US" sz="1800" dirty="0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/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Acrobat Document" r:id="rId5" imgW="1396440" imgH="1189440" progId="Acrobat.Document.11">
                  <p:embed/>
                </p:oleObj>
              </mc:Choice>
              <mc:Fallback>
                <p:oleObj name="Acrobat Document" r:id="rId5" imgW="1396440" imgH="1189440" progId="Acrobat.Document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4" descr="G:\MICS\SEM3\pgtc\MPRNG_GPU\results\Graphs_Tables\Raw_performance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51733" y="2584466"/>
            <a:ext cx="5429756" cy="38082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9856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G:\MICS\SEM3\pgtc\MPRNG_GPU\results\Graphs_Tables\GPU_speed_comparison_High_Res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1752" y="1941902"/>
            <a:ext cx="7122101" cy="448519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52584" y="640905"/>
            <a:ext cx="7652951" cy="66155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GPU accelerated PRNGs </a:t>
            </a:r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2406408" y="623745"/>
            <a:ext cx="8187452" cy="3227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0" y="49826"/>
            <a:ext cx="1151481" cy="1469777"/>
          </a:xfrm>
          <a:prstGeom prst="rect">
            <a:avLst/>
          </a:prstGeom>
        </p:spPr>
      </p:pic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679731" y="1505119"/>
            <a:ext cx="10891882" cy="476620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800" dirty="0"/>
              <a:t>Execution time  versus the quantity of random numbers generated, for all studied RNGs.</a:t>
            </a:r>
          </a:p>
          <a:p>
            <a:pPr algn="l"/>
            <a:r>
              <a:rPr lang="en-US" sz="1800" dirty="0"/>
              <a:t>163.840 to  163.840.000.000 rand numbers</a:t>
            </a:r>
          </a:p>
          <a:p>
            <a:pPr algn="l"/>
            <a:endParaRPr lang="en-US" sz="1800" dirty="0"/>
          </a:p>
          <a:p>
            <a:pPr marL="342900" indent="-342900" algn="l">
              <a:buAutoNum type="arabicPeriod"/>
            </a:pPr>
            <a:r>
              <a:rPr lang="en-US" sz="1800" dirty="0"/>
              <a:t>drand48gpu</a:t>
            </a:r>
          </a:p>
          <a:p>
            <a:pPr marL="342900" indent="-342900" algn="l">
              <a:buAutoNum type="arabicPeriod"/>
            </a:pPr>
            <a:r>
              <a:rPr lang="en-US" sz="1800" dirty="0"/>
              <a:t>kiss07</a:t>
            </a:r>
          </a:p>
          <a:p>
            <a:pPr marL="342900" indent="-342900" algn="l">
              <a:buAutoNum type="arabicPeriod"/>
            </a:pPr>
            <a:r>
              <a:rPr lang="en-US" sz="1800" dirty="0" err="1"/>
              <a:t>combinedLCGTaus</a:t>
            </a:r>
            <a:endParaRPr lang="en-US" sz="1800" dirty="0"/>
          </a:p>
          <a:p>
            <a:pPr marL="342900" indent="-342900" algn="l">
              <a:buAutoNum type="arabicPeriod"/>
            </a:pPr>
            <a:r>
              <a:rPr lang="en-US" sz="1800" dirty="0" err="1"/>
              <a:t>precompute</a:t>
            </a:r>
            <a:endParaRPr lang="en-US" sz="1800" dirty="0"/>
          </a:p>
          <a:p>
            <a:pPr marL="342900" indent="-342900" algn="l">
              <a:buAutoNum type="arabicPeriod"/>
            </a:pPr>
            <a:r>
              <a:rPr lang="en-US" sz="1800" dirty="0"/>
              <a:t>lfsr113</a:t>
            </a:r>
          </a:p>
          <a:p>
            <a:pPr marL="342900" indent="-342900" algn="l">
              <a:buAutoNum type="arabicPeriod"/>
            </a:pPr>
            <a:r>
              <a:rPr lang="en-US" sz="1800" dirty="0" err="1"/>
              <a:t>mtgp</a:t>
            </a:r>
            <a:r>
              <a:rPr lang="en-US" sz="1800" dirty="0"/>
              <a:t> (</a:t>
            </a:r>
            <a:r>
              <a:rPr lang="en-US" sz="1800" dirty="0" err="1"/>
              <a:t>Mersenne</a:t>
            </a:r>
            <a:r>
              <a:rPr lang="en-US" sz="1800" dirty="0"/>
              <a:t> twister)</a:t>
            </a:r>
          </a:p>
          <a:p>
            <a:pPr marL="342900" indent="-342900" algn="l">
              <a:buAutoNum type="arabicPeriod"/>
            </a:pPr>
            <a:r>
              <a:rPr lang="en-US" sz="1800" dirty="0" err="1"/>
              <a:t>ranecu</a:t>
            </a:r>
            <a:endParaRPr lang="en-US" sz="1800" dirty="0"/>
          </a:p>
          <a:p>
            <a:pPr marL="342900" indent="-342900" algn="l">
              <a:buAutoNum type="arabicPeriod"/>
            </a:pPr>
            <a:r>
              <a:rPr lang="en-US" sz="1800" dirty="0"/>
              <a:t>tt800</a:t>
            </a:r>
          </a:p>
          <a:p>
            <a:pPr marL="342900" indent="-342900" algn="l">
              <a:buAutoNum type="arabicPeriod"/>
            </a:pPr>
            <a:r>
              <a:rPr lang="en-US" sz="1800" dirty="0" err="1"/>
              <a:t>park_miller</a:t>
            </a:r>
            <a:endParaRPr lang="en-US" sz="1800" dirty="0"/>
          </a:p>
          <a:p>
            <a:pPr marL="342900" indent="-342900" algn="l">
              <a:buAutoNum type="arabicPeriod"/>
            </a:pPr>
            <a:r>
              <a:rPr lang="en-US" sz="1800" dirty="0"/>
              <a:t>md5</a:t>
            </a:r>
          </a:p>
          <a:p>
            <a:pPr marL="342900" indent="-342900" algn="l">
              <a:buAutoNum type="arabicPeriod"/>
            </a:pPr>
            <a:r>
              <a:rPr lang="en-US" sz="1800" dirty="0"/>
              <a:t>tea</a:t>
            </a:r>
          </a:p>
          <a:p>
            <a:pPr marL="342900" indent="-342900" algn="l">
              <a:buAutoNum type="arabicPeriod"/>
            </a:pPr>
            <a:endParaRPr lang="en-US" sz="1800" dirty="0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/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Acrobat Document" r:id="rId6" imgW="1396440" imgH="1189440" progId="Acrobat.Document.11">
                  <p:embed/>
                </p:oleObj>
              </mc:Choice>
              <mc:Fallback>
                <p:oleObj name="Acrobat Document" r:id="rId6" imgW="1396440" imgH="1189440" progId="Acrobat.Document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3052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52584" y="640905"/>
            <a:ext cx="7652951" cy="66155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GPU accelerated PRNGs </a:t>
            </a:r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2406408" y="623745"/>
            <a:ext cx="8187452" cy="3227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pPr/>
              <a:t>22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0" y="49826"/>
            <a:ext cx="1151481" cy="1469777"/>
          </a:xfrm>
          <a:prstGeom prst="rect">
            <a:avLst/>
          </a:prstGeom>
        </p:spPr>
      </p:pic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679731" y="1760627"/>
            <a:ext cx="10891882" cy="4510700"/>
          </a:xfrm>
        </p:spPr>
        <p:txBody>
          <a:bodyPr>
            <a:normAutofit/>
          </a:bodyPr>
          <a:lstStyle/>
          <a:p>
            <a:pPr algn="l"/>
            <a:r>
              <a:rPr lang="en-US" sz="1800" u="sng" dirty="0"/>
              <a:t>Overview of the </a:t>
            </a:r>
            <a:r>
              <a:rPr lang="en-US" sz="1800" u="sng" dirty="0" err="1"/>
              <a:t>Dieharder</a:t>
            </a:r>
            <a:r>
              <a:rPr lang="en-US" sz="1800" u="sng" dirty="0"/>
              <a:t> and Raw Performance tests</a:t>
            </a:r>
          </a:p>
          <a:p>
            <a:pPr algn="l"/>
            <a:endParaRPr lang="en-US" sz="1800" u="sng" dirty="0"/>
          </a:p>
          <a:p>
            <a:pPr algn="l"/>
            <a:endParaRPr lang="en-US" sz="1800" u="sng" dirty="0"/>
          </a:p>
          <a:p>
            <a:pPr algn="l"/>
            <a:endParaRPr lang="en-US" sz="1800" u="sng" dirty="0"/>
          </a:p>
          <a:p>
            <a:pPr algn="l"/>
            <a:endParaRPr lang="en-US" sz="1800" u="sng" dirty="0"/>
          </a:p>
          <a:p>
            <a:pPr algn="l"/>
            <a:endParaRPr lang="en-US" sz="1800" u="sng" dirty="0"/>
          </a:p>
          <a:p>
            <a:pPr algn="l"/>
            <a:endParaRPr lang="en-US" sz="1800" u="sng" dirty="0"/>
          </a:p>
          <a:p>
            <a:pPr algn="l"/>
            <a:endParaRPr lang="en-US" sz="1800" u="sng" dirty="0"/>
          </a:p>
          <a:p>
            <a:pPr algn="l"/>
            <a:endParaRPr lang="en-US" sz="1800" u="sng" dirty="0"/>
          </a:p>
          <a:p>
            <a:pPr algn="l"/>
            <a:endParaRPr lang="en-US" sz="1800" u="sng" dirty="0"/>
          </a:p>
          <a:p>
            <a:pPr algn="l"/>
            <a:endParaRPr lang="en-US" sz="1800" u="sng" dirty="0"/>
          </a:p>
          <a:p>
            <a:pPr algn="l"/>
            <a:r>
              <a:rPr lang="en-US" sz="1800" dirty="0"/>
              <a:t>Not necessarily the slower RNGs have the best quality and vice-versa</a:t>
            </a:r>
          </a:p>
          <a:p>
            <a:pPr algn="l"/>
            <a:endParaRPr lang="en-US" sz="1800" u="sng" dirty="0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/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Acrobat Document" r:id="rId5" imgW="1396440" imgH="1189440" progId="Acrobat.Document.11">
                  <p:embed/>
                </p:oleObj>
              </mc:Choice>
              <mc:Fallback>
                <p:oleObj name="Acrobat Document" r:id="rId5" imgW="1396440" imgH="1189440" progId="Acrobat.Document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07" name="Picture 3" descr="G:\MICS\SEM3\pgtc\MPRNG_GPU\results\Graphs_Tables\table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49074" y="2045194"/>
            <a:ext cx="6553200" cy="3743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6252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52584" y="640905"/>
            <a:ext cx="7652951" cy="66155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Conclusion - CPU</a:t>
            </a:r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2406408" y="623745"/>
            <a:ext cx="8187452" cy="3227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pPr/>
              <a:t>23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0" y="49826"/>
            <a:ext cx="1151481" cy="1469777"/>
          </a:xfrm>
          <a:prstGeom prst="rect">
            <a:avLst/>
          </a:prstGeom>
        </p:spPr>
      </p:pic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679731" y="1760627"/>
            <a:ext cx="10891882" cy="451070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u="sng" dirty="0"/>
          </a:p>
          <a:p>
            <a:pPr algn="l"/>
            <a:endParaRPr lang="en-US" u="sng" dirty="0"/>
          </a:p>
          <a:p>
            <a:pPr algn="l"/>
            <a:endParaRPr lang="en-US" u="sng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All three methods used yielded good results with “leap-</a:t>
            </a:r>
            <a:r>
              <a:rPr lang="en-US" dirty="0" err="1"/>
              <a:t>frogging</a:t>
            </a:r>
            <a:r>
              <a:rPr lang="en-US" dirty="0"/>
              <a:t>” performing slightly worse in terms of speed and scalability.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Using the same seeds for all generators will produce the same outputs. Thus, not using either block-splitting or leap-</a:t>
            </a:r>
            <a:r>
              <a:rPr lang="en-US" dirty="0" err="1"/>
              <a:t>frogging</a:t>
            </a:r>
            <a:r>
              <a:rPr lang="en-US" dirty="0"/>
              <a:t> will fail the statistical tests.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std::rand generator should not be used.</a:t>
            </a:r>
          </a:p>
          <a:p>
            <a:pPr algn="l"/>
            <a:endParaRPr lang="en-US" sz="1800" u="sng" dirty="0"/>
          </a:p>
          <a:p>
            <a:pPr algn="l"/>
            <a:endParaRPr lang="en-US" sz="1800" u="sng" dirty="0"/>
          </a:p>
          <a:p>
            <a:pPr algn="l"/>
            <a:endParaRPr lang="en-US" sz="1800" u="sng" dirty="0"/>
          </a:p>
          <a:p>
            <a:pPr algn="l"/>
            <a:endParaRPr lang="en-US" sz="1800" u="sng" dirty="0"/>
          </a:p>
          <a:p>
            <a:pPr algn="l"/>
            <a:endParaRPr lang="en-US" sz="1800" u="sng" dirty="0"/>
          </a:p>
          <a:p>
            <a:pPr algn="l"/>
            <a:endParaRPr lang="en-US" sz="1800" u="sng" dirty="0"/>
          </a:p>
          <a:p>
            <a:pPr algn="l"/>
            <a:endParaRPr lang="en-US" sz="1800" u="sng" dirty="0"/>
          </a:p>
          <a:p>
            <a:pPr algn="l"/>
            <a:endParaRPr lang="en-US" sz="1800" u="sng" dirty="0"/>
          </a:p>
          <a:p>
            <a:pPr algn="l"/>
            <a:endParaRPr lang="en-US" sz="1800" u="sng" dirty="0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/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Acrobat Document" r:id="rId5" imgW="1396440" imgH="1189440" progId="Acrobat.Document.11">
                  <p:embed/>
                </p:oleObj>
              </mc:Choice>
              <mc:Fallback>
                <p:oleObj name="Acrobat Document" r:id="rId5" imgW="1396440" imgH="1189440" progId="Acrobat.Document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699" name="Picture 3" descr="G:\MICS\SEM3\pgtc\Podium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27885" y="1481417"/>
            <a:ext cx="2693692" cy="1973501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5047449" y="2735107"/>
            <a:ext cx="8516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mt19937</a:t>
            </a:r>
          </a:p>
        </p:txBody>
      </p:sp>
    </p:spTree>
    <p:extLst>
      <p:ext uri="{BB962C8B-B14F-4D97-AF65-F5344CB8AC3E}">
        <p14:creationId xmlns:p14="http://schemas.microsoft.com/office/powerpoint/2010/main" val="3232208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52584" y="640905"/>
            <a:ext cx="7652951" cy="66155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Conclusion - GPU </a:t>
            </a:r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2406408" y="623745"/>
            <a:ext cx="8187452" cy="3227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pPr/>
              <a:t>24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0" y="49826"/>
            <a:ext cx="1151481" cy="1469777"/>
          </a:xfrm>
          <a:prstGeom prst="rect">
            <a:avLst/>
          </a:prstGeom>
        </p:spPr>
      </p:pic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679731" y="1760627"/>
            <a:ext cx="10891882" cy="4510700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r>
              <a:rPr lang="en-US" u="sng" dirty="0"/>
              <a:t>Best performers:</a:t>
            </a:r>
          </a:p>
          <a:p>
            <a:pPr algn="l"/>
            <a:endParaRPr lang="en-US" dirty="0"/>
          </a:p>
          <a:p>
            <a:pPr algn="l">
              <a:buFont typeface="Arial" pitchFamily="34" charset="0"/>
              <a:buChar char="•"/>
            </a:pPr>
            <a:r>
              <a:rPr lang="en-US" dirty="0"/>
              <a:t>“lfsr113“ – passed all tests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/>
              <a:t> "</a:t>
            </a:r>
            <a:r>
              <a:rPr lang="en-US" dirty="0" err="1"/>
              <a:t>mtgp</a:t>
            </a:r>
            <a:r>
              <a:rPr lang="en-US" dirty="0"/>
              <a:t>“</a:t>
            </a:r>
          </a:p>
          <a:p>
            <a:pPr algn="l">
              <a:buFont typeface="Arial" pitchFamily="34" charset="0"/>
              <a:buChar char="•"/>
            </a:pPr>
            <a:r>
              <a:rPr lang="en-US" dirty="0"/>
              <a:t>"kiss07“ – second fastest</a:t>
            </a:r>
          </a:p>
          <a:p>
            <a:pPr algn="l">
              <a:buFont typeface="Arial" pitchFamily="34" charset="0"/>
              <a:buChar char="•"/>
            </a:pPr>
            <a:endParaRPr lang="en-US" dirty="0"/>
          </a:p>
          <a:p>
            <a:pPr algn="l"/>
            <a:r>
              <a:rPr lang="en-US" dirty="0"/>
              <a:t> </a:t>
            </a:r>
          </a:p>
          <a:p>
            <a:pPr algn="l"/>
            <a:endParaRPr lang="en-US" dirty="0"/>
          </a:p>
          <a:p>
            <a:pPr algn="l"/>
            <a:endParaRPr lang="en-US" sz="1800" u="sng" dirty="0"/>
          </a:p>
          <a:p>
            <a:pPr algn="l"/>
            <a:endParaRPr lang="en-US" sz="1800" u="sng" dirty="0"/>
          </a:p>
          <a:p>
            <a:pPr algn="l"/>
            <a:endParaRPr lang="en-US" sz="1800" u="sng" dirty="0"/>
          </a:p>
          <a:p>
            <a:pPr algn="l"/>
            <a:endParaRPr lang="en-US" sz="1800" u="sng" dirty="0"/>
          </a:p>
          <a:p>
            <a:pPr algn="l"/>
            <a:endParaRPr lang="en-US" sz="1800" u="sng" dirty="0"/>
          </a:p>
          <a:p>
            <a:pPr algn="l"/>
            <a:endParaRPr lang="en-US" sz="1800" u="sng" dirty="0"/>
          </a:p>
          <a:p>
            <a:pPr algn="l"/>
            <a:endParaRPr lang="en-US" sz="1800" u="sng" dirty="0"/>
          </a:p>
          <a:p>
            <a:pPr algn="l"/>
            <a:endParaRPr lang="en-US" sz="1800" u="sng" dirty="0"/>
          </a:p>
          <a:p>
            <a:pPr algn="l"/>
            <a:endParaRPr lang="en-US" sz="1800" u="sng" dirty="0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/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Acrobat Document" r:id="rId5" imgW="1396440" imgH="1189440" progId="Acrobat.Document.11">
                  <p:embed/>
                </p:oleObj>
              </mc:Choice>
              <mc:Fallback>
                <p:oleObj name="Acrobat Document" r:id="rId5" imgW="1396440" imgH="1189440" progId="Acrobat.Document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5580797" y="2220063"/>
            <a:ext cx="59827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/>
              <a:t>Should be avoided (systematically failed tests)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"</a:t>
            </a:r>
            <a:r>
              <a:rPr lang="en-US" sz="2400" dirty="0" err="1"/>
              <a:t>Ranecu</a:t>
            </a:r>
            <a:r>
              <a:rPr lang="en-US" sz="2400" dirty="0"/>
              <a:t>“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"drand48gpu“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"</a:t>
            </a:r>
            <a:r>
              <a:rPr lang="en-US" sz="2400" dirty="0" err="1"/>
              <a:t>park_miller</a:t>
            </a:r>
            <a:r>
              <a:rPr lang="en-US" sz="2400" dirty="0"/>
              <a:t>“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"</a:t>
            </a:r>
            <a:r>
              <a:rPr lang="en-US" sz="2400" dirty="0" err="1"/>
              <a:t>precompute</a:t>
            </a:r>
            <a:r>
              <a:rPr lang="en-US" sz="2400" dirty="0"/>
              <a:t>”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07880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52584" y="640905"/>
            <a:ext cx="7652951" cy="66155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Conclusion - Speeds </a:t>
            </a:r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2406408" y="623745"/>
            <a:ext cx="8187452" cy="3227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pPr/>
              <a:t>25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0" y="49826"/>
            <a:ext cx="1151481" cy="1469777"/>
          </a:xfrm>
          <a:prstGeom prst="rect">
            <a:avLst/>
          </a:prstGeom>
        </p:spPr>
      </p:pic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679731" y="1760627"/>
            <a:ext cx="10891882" cy="451070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GPU execution was faster than parallel CPU, which was faster than sequential CPU execution.</a:t>
            </a:r>
          </a:p>
          <a:p>
            <a:pPr algn="l"/>
            <a:endParaRPr lang="en-US" sz="1800" u="sng" dirty="0"/>
          </a:p>
          <a:p>
            <a:pPr algn="l"/>
            <a:endParaRPr lang="en-US" sz="1800" u="sng" dirty="0"/>
          </a:p>
          <a:p>
            <a:pPr algn="l"/>
            <a:endParaRPr lang="en-US" sz="1800" u="sng" dirty="0"/>
          </a:p>
          <a:p>
            <a:pPr algn="l"/>
            <a:endParaRPr lang="en-US" sz="1800" u="sng" dirty="0"/>
          </a:p>
          <a:p>
            <a:pPr algn="l"/>
            <a:endParaRPr lang="en-US" sz="1800" u="sng" dirty="0"/>
          </a:p>
          <a:p>
            <a:pPr algn="l"/>
            <a:endParaRPr lang="en-US" sz="1800" u="sng" dirty="0"/>
          </a:p>
          <a:p>
            <a:pPr algn="l"/>
            <a:endParaRPr lang="en-US" sz="1800" u="sng" dirty="0"/>
          </a:p>
          <a:p>
            <a:pPr algn="l"/>
            <a:endParaRPr lang="en-US" sz="1800" u="sng" dirty="0"/>
          </a:p>
          <a:p>
            <a:pPr algn="l"/>
            <a:endParaRPr lang="en-US" sz="1800" u="sng" dirty="0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/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Acrobat Document" r:id="rId5" imgW="1396440" imgH="1189440" progId="Acrobat.Document.11">
                  <p:embed/>
                </p:oleObj>
              </mc:Choice>
              <mc:Fallback>
                <p:oleObj name="Acrobat Document" r:id="rId5" imgW="1396440" imgH="1189440" progId="Acrobat.Document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39" name="Picture 3" descr="G:\MICS\SEM3\pgtc\MPRNG_GPU\results\Graphs_Tables\Comparison_SEQ_MPI_GPU2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40304" y="2085341"/>
            <a:ext cx="6352909" cy="41567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6810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52584" y="640905"/>
            <a:ext cx="7652951" cy="66155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Questions?</a:t>
            </a:r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2406408" y="623745"/>
            <a:ext cx="8187452" cy="3227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pPr/>
              <a:t>26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kt 10"/>
          <p:cNvGraphicFramePr>
            <a:graphicFrameLocks noChangeAspect="1"/>
          </p:cNvGraphicFramePr>
          <p:nvPr>
            <p:extLst/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Acrobat Document" r:id="rId4" imgW="1396440" imgH="1189440" progId="Acrobat.Document.11">
                  <p:embed/>
                </p:oleObj>
              </mc:Choice>
              <mc:Fallback>
                <p:oleObj name="Acrobat Document" r:id="rId4" imgW="1396440" imgH="1189440" progId="Acrobat.Document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0" y="49826"/>
            <a:ext cx="1151481" cy="146977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12" y="1809020"/>
            <a:ext cx="5664633" cy="404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862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C55AFF5-1468-DB41-9A4C-E501AE9CFA5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8" t="452" r="30818"/>
          <a:stretch/>
        </p:blipFill>
        <p:spPr>
          <a:xfrm>
            <a:off x="8212132" y="4322754"/>
            <a:ext cx="796936" cy="206786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52584" y="640905"/>
            <a:ext cx="5508777" cy="66155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Random Number Generator</a:t>
            </a:r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2406408" y="623745"/>
            <a:ext cx="8187452" cy="3227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363237"/>
              </p:ext>
            </p:extLst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Acrobat Document" r:id="rId5" imgW="1857046" imgH="1580849" progId="AcroExch.Document.DC">
                  <p:embed/>
                </p:oleObj>
              </mc:Choice>
              <mc:Fallback>
                <p:oleObj name="Acrobat Document" r:id="rId5" imgW="1857046" imgH="158084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0" y="49826"/>
            <a:ext cx="1151481" cy="1469777"/>
          </a:xfrm>
          <a:prstGeom prst="rect">
            <a:avLst/>
          </a:prstGeom>
        </p:spPr>
      </p:pic>
      <p:sp>
        <p:nvSpPr>
          <p:cNvPr id="12" name="Titel 1"/>
          <p:cNvSpPr txBox="1">
            <a:spLocks/>
          </p:cNvSpPr>
          <p:nvPr/>
        </p:nvSpPr>
        <p:spPr>
          <a:xfrm>
            <a:off x="509099" y="1659317"/>
            <a:ext cx="10280363" cy="2831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Two categories of RNG:</a:t>
            </a:r>
          </a:p>
          <a:p>
            <a:pPr algn="just"/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 algn="just">
              <a:buFontTx/>
              <a:buChar char="-"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deterministic approaches (Pseudo-Random Number Generator PRNG)</a:t>
            </a:r>
          </a:p>
          <a:p>
            <a:pPr algn="just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	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a formula where the input completely determines the output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 algn="just">
              <a:buFontTx/>
              <a:buChar char="-"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non-deterministic approaches (Hardware-based Random Number Generator HRNG)</a:t>
            </a:r>
          </a:p>
          <a:p>
            <a:pPr algn="just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3100" dirty="0">
                <a:solidFill>
                  <a:schemeClr val="accent1">
                    <a:lumMod val="75000"/>
                  </a:schemeClr>
                </a:solidFill>
              </a:rPr>
              <a:t>flipping coins, rolling dice, keyboard latency, white noise, level of radioactivity and motion of lava lamps</a:t>
            </a:r>
          </a:p>
          <a:p>
            <a:pPr marL="1028700" lvl="1" indent="-571500" algn="just">
              <a:buFontTx/>
              <a:buChar char="-"/>
            </a:pPr>
            <a:endParaRPr lang="en-US" sz="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2652583" y="44861"/>
            <a:ext cx="7652951" cy="661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Problem scope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3B35213-C202-D646-B2B0-97F109C066A2}"/>
              </a:ext>
            </a:extLst>
          </p:cNvPr>
          <p:cNvSpPr txBox="1"/>
          <p:nvPr/>
        </p:nvSpPr>
        <p:spPr>
          <a:xfrm>
            <a:off x="518192" y="5143534"/>
            <a:ext cx="809240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Is it enough to use PRNG in most application?  </a:t>
            </a:r>
            <a:endParaRPr lang="ru-RU" sz="33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836824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06408" y="750349"/>
            <a:ext cx="7405816" cy="66155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Pseudo-Random Number Generator</a:t>
            </a:r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2406408" y="623745"/>
            <a:ext cx="8187452" cy="3227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kt 10"/>
          <p:cNvGraphicFramePr>
            <a:graphicFrameLocks noChangeAspect="1"/>
          </p:cNvGraphicFramePr>
          <p:nvPr>
            <p:extLst/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Acrobat Document" r:id="rId4" imgW="1857046" imgH="1580849" progId="AcroExch.Document.DC">
                  <p:embed/>
                </p:oleObj>
              </mc:Choice>
              <mc:Fallback>
                <p:oleObj name="Acrobat Document" r:id="rId4" imgW="1857046" imgH="1580849" progId="AcroExch.Document.DC">
                  <p:embed/>
                  <p:pic>
                    <p:nvPicPr>
                      <p:cNvPr id="11" name="Objekt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0" y="49826"/>
            <a:ext cx="1151481" cy="1469777"/>
          </a:xfrm>
          <a:prstGeom prst="rect">
            <a:avLst/>
          </a:prstGeom>
        </p:spPr>
      </p:pic>
      <p:sp>
        <p:nvSpPr>
          <p:cNvPr id="12" name="Titel 1"/>
          <p:cNvSpPr txBox="1">
            <a:spLocks/>
          </p:cNvSpPr>
          <p:nvPr/>
        </p:nvSpPr>
        <p:spPr>
          <a:xfrm>
            <a:off x="509099" y="1659317"/>
            <a:ext cx="10474459" cy="31616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Characteristics of PRNG</a:t>
            </a:r>
          </a:p>
          <a:p>
            <a:pPr marL="571500" indent="-571500" algn="just">
              <a:buFontTx/>
              <a:buChar char="-"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Efficient: </a:t>
            </a:r>
          </a:p>
          <a:p>
            <a:pPr algn="just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3300" dirty="0">
                <a:solidFill>
                  <a:schemeClr val="accent1">
                    <a:lumMod val="75000"/>
                  </a:schemeClr>
                </a:solidFill>
              </a:rPr>
              <a:t>many numbers in a short time</a:t>
            </a:r>
          </a:p>
          <a:p>
            <a:pPr marL="571500" indent="-571500" algn="just">
              <a:buFontTx/>
              <a:buChar char="-"/>
            </a:pP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 algn="just">
              <a:buFontTx/>
              <a:buChar char="-"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Deterministic: </a:t>
            </a:r>
          </a:p>
          <a:p>
            <a:pPr algn="just"/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3300" dirty="0">
                <a:solidFill>
                  <a:schemeClr val="accent1">
                    <a:lumMod val="75000"/>
                  </a:schemeClr>
                </a:solidFill>
              </a:rPr>
              <a:t>sequence can be reproduced if the starting point is known</a:t>
            </a:r>
            <a:r>
              <a:rPr lang="en-US" sz="33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endParaRPr lang="en-US" sz="31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 algn="just">
              <a:buFontTx/>
              <a:buChar char="-"/>
            </a:pP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 algn="just">
              <a:buFontTx/>
              <a:buChar char="-"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Periodic: </a:t>
            </a:r>
          </a:p>
          <a:p>
            <a:pPr algn="just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3400" dirty="0">
                <a:solidFill>
                  <a:schemeClr val="accent1">
                    <a:lumMod val="75000"/>
                  </a:schemeClr>
                </a:solidFill>
              </a:rPr>
              <a:t>sequence will eventually repeat itself</a:t>
            </a: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2652583" y="44861"/>
            <a:ext cx="7652951" cy="661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Problem scope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3B35213-C202-D646-B2B0-97F109C066A2}"/>
              </a:ext>
            </a:extLst>
          </p:cNvPr>
          <p:cNvSpPr txBox="1"/>
          <p:nvPr/>
        </p:nvSpPr>
        <p:spPr>
          <a:xfrm>
            <a:off x="509099" y="5294812"/>
            <a:ext cx="491936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What about testing PRNG?  </a:t>
            </a:r>
            <a:endParaRPr lang="ru-RU" sz="33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273056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06408" y="750349"/>
            <a:ext cx="7405816" cy="66155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Testing of PRNG</a:t>
            </a:r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2406408" y="623745"/>
            <a:ext cx="8187452" cy="3227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kt 10"/>
          <p:cNvGraphicFramePr>
            <a:graphicFrameLocks noChangeAspect="1"/>
          </p:cNvGraphicFramePr>
          <p:nvPr>
            <p:extLst/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Acrobat Document" r:id="rId4" imgW="1857046" imgH="1580849" progId="AcroExch.Document.DC">
                  <p:embed/>
                </p:oleObj>
              </mc:Choice>
              <mc:Fallback>
                <p:oleObj name="Acrobat Document" r:id="rId4" imgW="1857046" imgH="1580849" progId="AcroExch.Document.DC">
                  <p:embed/>
                  <p:pic>
                    <p:nvPicPr>
                      <p:cNvPr id="11" name="Objekt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0" y="49826"/>
            <a:ext cx="1151481" cy="1469777"/>
          </a:xfrm>
          <a:prstGeom prst="rect">
            <a:avLst/>
          </a:prstGeom>
        </p:spPr>
      </p:pic>
      <p:sp>
        <p:nvSpPr>
          <p:cNvPr id="12" name="Titel 1"/>
          <p:cNvSpPr txBox="1">
            <a:spLocks/>
          </p:cNvSpPr>
          <p:nvPr/>
        </p:nvSpPr>
        <p:spPr>
          <a:xfrm>
            <a:off x="509099" y="1659317"/>
            <a:ext cx="10474459" cy="31616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Two distinct group:</a:t>
            </a:r>
          </a:p>
          <a:p>
            <a:pPr marL="571500" indent="-571500" algn="just">
              <a:buFontTx/>
              <a:buChar char="-"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Theoretical Tests: </a:t>
            </a:r>
          </a:p>
          <a:p>
            <a:pPr algn="just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3300" dirty="0">
                <a:solidFill>
                  <a:schemeClr val="accent1">
                    <a:lumMod val="75000"/>
                  </a:schemeClr>
                </a:solidFill>
              </a:rPr>
              <a:t>require knowledge of the PRNG structure</a:t>
            </a:r>
          </a:p>
          <a:p>
            <a:pPr marL="571500" indent="-571500" algn="just">
              <a:buFontTx/>
              <a:buChar char="-"/>
            </a:pP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 algn="just">
              <a:buFontTx/>
              <a:buChar char="-"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Empirical: </a:t>
            </a:r>
          </a:p>
          <a:p>
            <a:pPr algn="just"/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3300" dirty="0">
                <a:solidFill>
                  <a:schemeClr val="accent1">
                    <a:lumMod val="75000"/>
                  </a:schemeClr>
                </a:solidFill>
              </a:rPr>
              <a:t>use generated sequence</a:t>
            </a:r>
            <a:endParaRPr lang="en-US" sz="3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2652583" y="44861"/>
            <a:ext cx="7652951" cy="661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Problem scope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3B35213-C202-D646-B2B0-97F109C066A2}"/>
              </a:ext>
            </a:extLst>
          </p:cNvPr>
          <p:cNvSpPr txBox="1"/>
          <p:nvPr/>
        </p:nvSpPr>
        <p:spPr>
          <a:xfrm>
            <a:off x="509099" y="5294812"/>
            <a:ext cx="694690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Which PRNG testing suites are known?  </a:t>
            </a:r>
            <a:endParaRPr lang="ru-RU" sz="33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262094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06408" y="750349"/>
            <a:ext cx="7405816" cy="66155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Testing suites of PRNG</a:t>
            </a:r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2406408" y="623745"/>
            <a:ext cx="8187452" cy="3227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kt 10"/>
          <p:cNvGraphicFramePr>
            <a:graphicFrameLocks noChangeAspect="1"/>
          </p:cNvGraphicFramePr>
          <p:nvPr>
            <p:extLst/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Acrobat Document" r:id="rId4" imgW="1857046" imgH="1580849" progId="AcroExch.Document.DC">
                  <p:embed/>
                </p:oleObj>
              </mc:Choice>
              <mc:Fallback>
                <p:oleObj name="Acrobat Document" r:id="rId4" imgW="1857046" imgH="1580849" progId="AcroExch.Document.DC">
                  <p:embed/>
                  <p:pic>
                    <p:nvPicPr>
                      <p:cNvPr id="11" name="Objekt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0" y="49826"/>
            <a:ext cx="1151481" cy="1469777"/>
          </a:xfrm>
          <a:prstGeom prst="rect">
            <a:avLst/>
          </a:prstGeom>
        </p:spPr>
      </p:pic>
      <p:sp>
        <p:nvSpPr>
          <p:cNvPr id="12" name="Titel 1"/>
          <p:cNvSpPr txBox="1">
            <a:spLocks/>
          </p:cNvSpPr>
          <p:nvPr/>
        </p:nvSpPr>
        <p:spPr>
          <a:xfrm>
            <a:off x="509099" y="1659317"/>
            <a:ext cx="10474459" cy="35277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just">
              <a:buFontTx/>
              <a:buChar char="-"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Knuth’s tests (1969)</a:t>
            </a:r>
          </a:p>
          <a:p>
            <a:pPr marL="571500" indent="-571500" algn="just">
              <a:buFontTx/>
              <a:buChar char="-"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Monte Carlo simulation of the 2D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</a:rPr>
              <a:t>Ising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model (1986)</a:t>
            </a:r>
          </a:p>
          <a:p>
            <a:pPr marL="571500" indent="-571500" algn="just">
              <a:buFontTx/>
              <a:buChar char="-"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Diehard suite (1995)</a:t>
            </a:r>
          </a:p>
          <a:p>
            <a:pPr marL="571500" indent="-571500" algn="just">
              <a:buFontTx/>
              <a:buChar char="-"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NIST Statistical Test Suite (2001)</a:t>
            </a:r>
          </a:p>
          <a:p>
            <a:pPr marL="571500" indent="-571500" algn="just">
              <a:buFontTx/>
              <a:buChar char="-"/>
            </a:pP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</a:rPr>
              <a:t>Dieharder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suite (2003)</a:t>
            </a:r>
          </a:p>
          <a:p>
            <a:pPr marL="571500" indent="-571500" algn="just">
              <a:buFontTx/>
              <a:buChar char="-"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TestU01 (2007)</a:t>
            </a:r>
            <a:endParaRPr lang="en-US" sz="3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2652583" y="44861"/>
            <a:ext cx="7652951" cy="661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Problem scope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3B35213-C202-D646-B2B0-97F109C066A2}"/>
              </a:ext>
            </a:extLst>
          </p:cNvPr>
          <p:cNvSpPr txBox="1"/>
          <p:nvPr/>
        </p:nvSpPr>
        <p:spPr>
          <a:xfrm>
            <a:off x="509099" y="5294812"/>
            <a:ext cx="121909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Why we need parallel PRNG?  </a:t>
            </a:r>
            <a:endParaRPr lang="ru-RU" sz="33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609202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52584" y="640905"/>
            <a:ext cx="2855331" cy="66155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Sequential…</a:t>
            </a:r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2406408" y="623745"/>
            <a:ext cx="8187452" cy="3227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kt 10"/>
          <p:cNvGraphicFramePr>
            <a:graphicFrameLocks noChangeAspect="1"/>
          </p:cNvGraphicFramePr>
          <p:nvPr>
            <p:extLst/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Acrobat Document" r:id="rId4" imgW="1857046" imgH="1580849" progId="AcroExch.Document.DC">
                  <p:embed/>
                </p:oleObj>
              </mc:Choice>
              <mc:Fallback>
                <p:oleObj name="Acrobat Document" r:id="rId4" imgW="1857046" imgH="1580849" progId="AcroExch.Document.DC">
                  <p:embed/>
                  <p:pic>
                    <p:nvPicPr>
                      <p:cNvPr id="11" name="Objekt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0" y="49826"/>
            <a:ext cx="1151481" cy="1469777"/>
          </a:xfrm>
          <a:prstGeom prst="rect">
            <a:avLst/>
          </a:prstGeom>
        </p:spPr>
      </p:pic>
      <p:sp>
        <p:nvSpPr>
          <p:cNvPr id="12" name="Titel 1"/>
          <p:cNvSpPr txBox="1">
            <a:spLocks/>
          </p:cNvSpPr>
          <p:nvPr/>
        </p:nvSpPr>
        <p:spPr>
          <a:xfrm>
            <a:off x="4843848" y="980005"/>
            <a:ext cx="5794561" cy="775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…to parallel execution!</a:t>
            </a:r>
          </a:p>
          <a:p>
            <a:pPr algn="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OpenMPI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2652583" y="44861"/>
            <a:ext cx="7652951" cy="661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Improve PRNG Speed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485" y="2291390"/>
            <a:ext cx="9858375" cy="28289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5074508" y="2255449"/>
            <a:ext cx="5461686" cy="2329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082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/>
          <p:cNvCxnSpPr/>
          <p:nvPr/>
        </p:nvCxnSpPr>
        <p:spPr>
          <a:xfrm flipV="1">
            <a:off x="2406408" y="623745"/>
            <a:ext cx="8187452" cy="3227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363237"/>
              </p:ext>
            </p:extLst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Acrobat Document" r:id="rId4" imgW="1857046" imgH="1580849" progId="AcroExch.Document.DC">
                  <p:embed/>
                </p:oleObj>
              </mc:Choice>
              <mc:Fallback>
                <p:oleObj name="Acrobat Document" r:id="rId4" imgW="1857046" imgH="158084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0" y="49826"/>
            <a:ext cx="1151481" cy="1469777"/>
          </a:xfrm>
          <a:prstGeom prst="rect">
            <a:avLst/>
          </a:prstGeom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2652584" y="640905"/>
            <a:ext cx="7652951" cy="661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Seed choice - Random</a:t>
            </a:r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2652583" y="44861"/>
            <a:ext cx="7652951" cy="661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Challenges to PRNG Parallelization</a:t>
            </a:r>
          </a:p>
        </p:txBody>
      </p:sp>
      <p:sp>
        <p:nvSpPr>
          <p:cNvPr id="4" name="Rechteck 3"/>
          <p:cNvSpPr/>
          <p:nvPr/>
        </p:nvSpPr>
        <p:spPr>
          <a:xfrm>
            <a:off x="6971398" y="2283783"/>
            <a:ext cx="1520575" cy="19520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Generator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Seed = ?</a:t>
            </a:r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4384045" y="3259828"/>
            <a:ext cx="2894616" cy="290773"/>
          </a:xfrm>
          <a:prstGeom prst="straightConnector1">
            <a:avLst/>
          </a:prstGeom>
          <a:ln w="34925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2863470" y="2283783"/>
            <a:ext cx="1520575" cy="19520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Generator 2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Seed = ?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4403635" y="4804453"/>
            <a:ext cx="3896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Only moving the problem</a:t>
            </a:r>
          </a:p>
        </p:txBody>
      </p:sp>
      <p:pic>
        <p:nvPicPr>
          <p:cNvPr id="21" name="Picture 12" descr="http://www.arrayserver.com/wiki/images/c/cb/Warnin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812" y="4651807"/>
            <a:ext cx="794172" cy="79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3781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/>
          <p:cNvCxnSpPr/>
          <p:nvPr/>
        </p:nvCxnSpPr>
        <p:spPr>
          <a:xfrm flipV="1">
            <a:off x="2406408" y="623745"/>
            <a:ext cx="8187452" cy="3227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9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363237"/>
              </p:ext>
            </p:extLst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Acrobat Document" r:id="rId4" imgW="1857046" imgH="1580849" progId="AcroExch.Document.DC">
                  <p:embed/>
                </p:oleObj>
              </mc:Choice>
              <mc:Fallback>
                <p:oleObj name="Acrobat Document" r:id="rId4" imgW="1857046" imgH="158084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0" y="49826"/>
            <a:ext cx="1151481" cy="1469777"/>
          </a:xfrm>
          <a:prstGeom prst="rect">
            <a:avLst/>
          </a:prstGeom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2652584" y="640905"/>
            <a:ext cx="7652951" cy="661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Seed choice - Incremental</a:t>
            </a:r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2652583" y="44861"/>
            <a:ext cx="7652951" cy="661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Challenges to PRNG Parallelization</a:t>
            </a:r>
          </a:p>
        </p:txBody>
      </p:sp>
      <p:sp>
        <p:nvSpPr>
          <p:cNvPr id="4" name="Rechteck 3"/>
          <p:cNvSpPr/>
          <p:nvPr/>
        </p:nvSpPr>
        <p:spPr>
          <a:xfrm>
            <a:off x="5018807" y="1985887"/>
            <a:ext cx="1520575" cy="19520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Generator 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Seed = 1001</a:t>
            </a:r>
          </a:p>
        </p:txBody>
      </p:sp>
      <p:sp>
        <p:nvSpPr>
          <p:cNvPr id="19" name="Rechteck 18"/>
          <p:cNvSpPr/>
          <p:nvPr/>
        </p:nvSpPr>
        <p:spPr>
          <a:xfrm>
            <a:off x="2873243" y="1985887"/>
            <a:ext cx="1520575" cy="19520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Generator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Seed = 1000</a:t>
            </a:r>
          </a:p>
        </p:txBody>
      </p:sp>
      <p:sp>
        <p:nvSpPr>
          <p:cNvPr id="15" name="Rechteck 14"/>
          <p:cNvSpPr/>
          <p:nvPr/>
        </p:nvSpPr>
        <p:spPr>
          <a:xfrm>
            <a:off x="7236313" y="1985887"/>
            <a:ext cx="1520575" cy="19520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Generator 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Seed = 1002</a:t>
            </a:r>
          </a:p>
        </p:txBody>
      </p:sp>
      <p:cxnSp>
        <p:nvCxnSpPr>
          <p:cNvPr id="17" name="Gerade Verbindung mit Pfeil 16"/>
          <p:cNvCxnSpPr>
            <a:stCxn id="19" idx="2"/>
          </p:cNvCxnSpPr>
          <p:nvPr/>
        </p:nvCxnSpPr>
        <p:spPr>
          <a:xfrm flipH="1">
            <a:off x="3633530" y="3937977"/>
            <a:ext cx="1" cy="1003893"/>
          </a:xfrm>
          <a:prstGeom prst="straightConnector1">
            <a:avLst/>
          </a:prstGeom>
          <a:ln w="34925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218352" y="4915735"/>
            <a:ext cx="83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97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>
            <a:off x="5780030" y="3937977"/>
            <a:ext cx="1" cy="1003893"/>
          </a:xfrm>
          <a:prstGeom prst="straightConnector1">
            <a:avLst/>
          </a:prstGeom>
          <a:ln w="34925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5364852" y="4915735"/>
            <a:ext cx="83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94</a:t>
            </a:r>
          </a:p>
        </p:txBody>
      </p:sp>
      <p:cxnSp>
        <p:nvCxnSpPr>
          <p:cNvPr id="22" name="Gerade Verbindung mit Pfeil 21"/>
          <p:cNvCxnSpPr/>
          <p:nvPr/>
        </p:nvCxnSpPr>
        <p:spPr>
          <a:xfrm flipH="1">
            <a:off x="7976485" y="3937977"/>
            <a:ext cx="1" cy="1003893"/>
          </a:xfrm>
          <a:prstGeom prst="straightConnector1">
            <a:avLst/>
          </a:prstGeom>
          <a:ln w="34925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7561307" y="4915735"/>
            <a:ext cx="83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95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4926323" y="5298725"/>
            <a:ext cx="2646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Similar outputs…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2248254" y="4915735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pic>
        <p:nvPicPr>
          <p:cNvPr id="6156" name="Picture 12" descr="http://www.arrayserver.com/wiki/images/c/cb/Warnin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500" y="5146079"/>
            <a:ext cx="794172" cy="79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71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  <p:bldP spid="23" grpId="0"/>
      <p:bldP spid="18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1314</Words>
  <Application>Microsoft Office PowerPoint</Application>
  <PresentationFormat>Breitbild</PresentationFormat>
  <Paragraphs>335</Paragraphs>
  <Slides>26</Slides>
  <Notes>26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Acrobat Document</vt:lpstr>
      <vt:lpstr>Novel PRNG schemes (EC-based and/or parallel) and their automated testing</vt:lpstr>
      <vt:lpstr>What is random number</vt:lpstr>
      <vt:lpstr>Random Number Generator</vt:lpstr>
      <vt:lpstr>Pseudo-Random Number Generator</vt:lpstr>
      <vt:lpstr>Testing of PRNG</vt:lpstr>
      <vt:lpstr>Testing suites of PRNG</vt:lpstr>
      <vt:lpstr>Sequential…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GPU accelerated PRNGs </vt:lpstr>
      <vt:lpstr>GPU accelerated PRNGs </vt:lpstr>
      <vt:lpstr>GPU accelerated PRNGs </vt:lpstr>
      <vt:lpstr>GPU accelerated PRNGs </vt:lpstr>
      <vt:lpstr>Conclusion - CPU</vt:lpstr>
      <vt:lpstr>Conclusion - GPU </vt:lpstr>
      <vt:lpstr>Conclusion - Speeds 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Novel PRNG schemes (EC-based and/or parallel) and their automated testing</dc:title>
  <dc:creator>Mike Pereira</dc:creator>
  <cp:lastModifiedBy>Mike Pereira</cp:lastModifiedBy>
  <cp:revision>76</cp:revision>
  <dcterms:created xsi:type="dcterms:W3CDTF">2018-01-27T09:51:52Z</dcterms:created>
  <dcterms:modified xsi:type="dcterms:W3CDTF">2018-01-31T00:54:27Z</dcterms:modified>
</cp:coreProperties>
</file>