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73" r:id="rId9"/>
    <p:sldId id="261" r:id="rId10"/>
    <p:sldId id="268" r:id="rId11"/>
    <p:sldId id="269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25301-EA41-487F-84BC-BDF46AA5246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186DF-5A1B-4161-BE64-3C3D31818A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9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5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4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34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48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22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53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70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56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92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98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13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54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53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9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53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96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33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19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46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186DF-5A1B-4161-BE64-3C3D31818A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9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D6E3-4282-415E-9239-8BA41A078C07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MICS Parallel Computing Project (UL)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1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5ED9-9C55-49A7-8D0A-4038A71EF848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MICS Parallel Computing Project (UL)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0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BA5A-626E-486D-B896-0E78A73B0028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MICS Parallel Computing Project (UL)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1B31-F9DE-4C90-B703-00D34D06253C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MICS Parallel Computing Project (UL)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6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0ABD-F535-4E44-A81F-EA136538FDBC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MICS Parallel Computing Project (UL)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C48C-564B-4ED5-9029-1D3043F1B86C}" type="datetime1">
              <a:rPr lang="en-US" smtClean="0"/>
              <a:t>1/30/2018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MICS Parallel Computing Project (UL)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4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D56F-0CE1-49F7-9347-9A28C2A5784C}" type="datetime1">
              <a:rPr lang="en-US" smtClean="0"/>
              <a:t>1/30/2018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MICS Parallel Computing Project (UL)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2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0700-2852-4B78-B18F-B590039BDBEA}" type="datetime1">
              <a:rPr lang="en-US" smtClean="0"/>
              <a:t>1/30/2018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MICS Parallel Computing Project (UL)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2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89C6-E18E-4938-BA1B-F3FA7B162773}" type="datetime1">
              <a:rPr lang="en-US" smtClean="0"/>
              <a:t>1/30/2018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MICS Parallel Computing Project (UL)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8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2750-F83A-431D-ACF8-F477E73958D8}" type="datetime1">
              <a:rPr lang="en-US" smtClean="0"/>
              <a:t>1/30/2018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MICS Parallel Computing Project (UL)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4250-E7AD-4C99-B89E-45AFD0570DB4}" type="datetime1">
              <a:rPr lang="en-US" smtClean="0"/>
              <a:t>1/30/2018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MICS Parallel Computing Project (UL)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1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12000">
              <a:schemeClr val="accent1">
                <a:lumMod val="40000"/>
                <a:lumOff val="60000"/>
              </a:schemeClr>
            </a:gs>
            <a:gs pos="22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08DB9-7C51-4871-BFCA-5A349A21BF9F}" type="datetime1">
              <a:rPr lang="en-US" smtClean="0"/>
              <a:t>1/30/2018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MICS Parallel Computing Project (UL)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10D5-7E54-4304-9699-298653C384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1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.pn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9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0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2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78442" y="416511"/>
            <a:ext cx="8101263" cy="2387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88632" y="3217194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M. </a:t>
            </a:r>
            <a:r>
              <a:rPr lang="en-US" dirty="0" err="1" smtClean="0"/>
              <a:t>Gonçalves</a:t>
            </a:r>
            <a:r>
              <a:rPr lang="en-US" dirty="0" smtClean="0"/>
              <a:t>, S. </a:t>
            </a:r>
            <a:r>
              <a:rPr lang="en-US" dirty="0" err="1" smtClean="0"/>
              <a:t>Konchenko</a:t>
            </a:r>
            <a:r>
              <a:rPr lang="en-US" dirty="0" smtClean="0"/>
              <a:t>, L. </a:t>
            </a:r>
            <a:r>
              <a:rPr lang="en-US" dirty="0" err="1" smtClean="0"/>
              <a:t>Trestioreanu</a:t>
            </a:r>
            <a:endParaRPr lang="en-US" dirty="0" smtClean="0"/>
          </a:p>
          <a:p>
            <a:r>
              <a:rPr lang="en-US" dirty="0" smtClean="0"/>
              <a:t>Parallel and Grid Computing Projects</a:t>
            </a:r>
          </a:p>
          <a:p>
            <a:r>
              <a:rPr lang="en-US" dirty="0" smtClean="0"/>
              <a:t>Master in Information and Computer Sciences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MICS</a:t>
            </a:r>
            <a:r>
              <a:rPr lang="en-US" dirty="0" smtClean="0"/>
              <a:t>),</a:t>
            </a:r>
          </a:p>
          <a:p>
            <a:r>
              <a:rPr lang="en-US" dirty="0" smtClean="0"/>
              <a:t>University of Luxembourg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UL</a:t>
            </a:r>
            <a:r>
              <a:rPr lang="en-US" dirty="0" smtClean="0"/>
              <a:t>), Luxembourg</a:t>
            </a:r>
          </a:p>
          <a:p>
            <a:r>
              <a:rPr lang="en-US" b="1" dirty="0" smtClean="0"/>
              <a:t>Lecturers</a:t>
            </a:r>
            <a:r>
              <a:rPr lang="en-US" dirty="0" smtClean="0"/>
              <a:t>: </a:t>
            </a:r>
            <a:r>
              <a:rPr lang="en-US" i="1" dirty="0" err="1" smtClean="0"/>
              <a:t>Dr</a:t>
            </a:r>
            <a:r>
              <a:rPr lang="en-US" i="1" dirty="0" smtClean="0"/>
              <a:t> S. </a:t>
            </a:r>
            <a:r>
              <a:rPr lang="en-US" i="1" dirty="0" err="1" smtClean="0"/>
              <a:t>Varrette</a:t>
            </a:r>
            <a:r>
              <a:rPr lang="en-US" dirty="0" smtClean="0"/>
              <a:t>, </a:t>
            </a:r>
            <a:r>
              <a:rPr lang="en-US" i="1" dirty="0" smtClean="0"/>
              <a:t>V. </a:t>
            </a:r>
            <a:r>
              <a:rPr lang="en-US" i="1" dirty="0" err="1" smtClean="0"/>
              <a:t>Plugaru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Prof. P. </a:t>
            </a:r>
            <a:r>
              <a:rPr lang="en-US" i="1" dirty="0" err="1" smtClean="0"/>
              <a:t>Bouvry</a:t>
            </a:r>
            <a:endParaRPr lang="en-US" i="1" dirty="0"/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4496696" y="2883049"/>
            <a:ext cx="6938683" cy="322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1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63237"/>
              </p:ext>
            </p:extLst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Grafik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50" y="1785650"/>
            <a:ext cx="2999792" cy="382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6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63237"/>
              </p:ext>
            </p:extLst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Experimental Results – Speed Benchmark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114" y="712862"/>
            <a:ext cx="5693887" cy="56938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400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63237"/>
              </p:ext>
            </p:extLst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Experimental Results – Speed Benchmark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341" name="Picture 5" descr="C:\Users\Mike\Documents\Visual Studio 2017\PRNG\results\plot_mode_mp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916" y="729442"/>
            <a:ext cx="5654283" cy="56542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54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63237"/>
              </p:ext>
            </p:extLst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Experimental Results – Validation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428924" y="2519865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std</a:t>
            </a:r>
            <a:r>
              <a:rPr lang="en-US" dirty="0" smtClean="0"/>
              <a:t>::rand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echteck 13"/>
          <p:cNvSpPr/>
          <p:nvPr/>
        </p:nvSpPr>
        <p:spPr>
          <a:xfrm>
            <a:off x="5170411" y="2519865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MT19937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7911898" y="2519865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MRG32k3a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6386" name="Picture 2" descr="http://antedoc.com/wp-content/uploads/2017/10/pass_stamp-3_ite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87" y="3349445"/>
            <a:ext cx="1265222" cy="84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antedoc.com/wp-content/uploads/2017/10/pass_stamp-3_ite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574" y="3349445"/>
            <a:ext cx="1265222" cy="84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s://oncheckin.com/assets/blogassets/blog-d888cc31-b202-4676-bdbe-e01432534be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687" y="3357683"/>
            <a:ext cx="1442860" cy="97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el 1"/>
          <p:cNvSpPr txBox="1">
            <a:spLocks/>
          </p:cNvSpPr>
          <p:nvPr/>
        </p:nvSpPr>
        <p:spPr>
          <a:xfrm>
            <a:off x="2652584" y="640905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Dieharder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 Tests &amp; NIST Test Suite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03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63237"/>
              </p:ext>
            </p:extLst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Experimental Results – Validation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2652584" y="640905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Dieharder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 Tests &amp; NIST Test Suite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428924" y="2519865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Seed choice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smtClean="0"/>
              <a:t>Multiplication)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Rechteck 18"/>
          <p:cNvSpPr/>
          <p:nvPr/>
        </p:nvSpPr>
        <p:spPr>
          <a:xfrm>
            <a:off x="5170411" y="2519865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Block-splitting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Rechteck 19"/>
          <p:cNvSpPr/>
          <p:nvPr/>
        </p:nvSpPr>
        <p:spPr>
          <a:xfrm>
            <a:off x="7911898" y="2519865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Leap-frogging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1" name="Picture 2" descr="http://antedoc.com/wp-content/uploads/2017/10/pass_stamp-3_ite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87" y="3349445"/>
            <a:ext cx="1265222" cy="84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antedoc.com/wp-content/uploads/2017/10/pass_stamp-3_ite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574" y="3349445"/>
            <a:ext cx="1265222" cy="84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antedoc.com/wp-content/uploads/2017/10/pass_stamp-3_ite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600" y="3349445"/>
            <a:ext cx="1265222" cy="84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93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52584" y="640905"/>
            <a:ext cx="7652951" cy="6615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GPU accelerated PRNGs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679731" y="1553671"/>
            <a:ext cx="10891882" cy="4717656"/>
          </a:xfrm>
        </p:spPr>
        <p:txBody>
          <a:bodyPr>
            <a:normAutofit/>
          </a:bodyPr>
          <a:lstStyle/>
          <a:p>
            <a:pPr algn="l"/>
            <a:r>
              <a:rPr lang="en-US" sz="1600" u="sng" dirty="0" smtClean="0"/>
              <a:t>Programmer </a:t>
            </a:r>
            <a:r>
              <a:rPr lang="en-US" sz="1600" u="sng" dirty="0" err="1" smtClean="0"/>
              <a:t>vs</a:t>
            </a:r>
            <a:r>
              <a:rPr lang="en-US" sz="1600" u="sng" dirty="0" smtClean="0"/>
              <a:t> hardware perspective [1]</a:t>
            </a:r>
          </a:p>
          <a:p>
            <a:pPr algn="l"/>
            <a:endParaRPr lang="en-US" sz="1600" u="sng" dirty="0" smtClean="0"/>
          </a:p>
          <a:p>
            <a:pPr algn="l"/>
            <a:endParaRPr lang="en-US" sz="1600" u="sng" dirty="0" smtClean="0"/>
          </a:p>
          <a:p>
            <a:pPr algn="l"/>
            <a:endParaRPr lang="en-US" sz="1600" u="sng" dirty="0" smtClean="0"/>
          </a:p>
          <a:p>
            <a:pPr algn="l"/>
            <a:endParaRPr lang="en-US" sz="1600" u="sng" dirty="0" smtClean="0"/>
          </a:p>
          <a:p>
            <a:pPr algn="l"/>
            <a:endParaRPr lang="en-US" sz="1600" u="sng" dirty="0" smtClean="0"/>
          </a:p>
          <a:p>
            <a:pPr algn="l"/>
            <a:endParaRPr lang="en-US" sz="1600" u="sng" dirty="0" smtClean="0"/>
          </a:p>
          <a:p>
            <a:pPr algn="l"/>
            <a:endParaRPr lang="en-US" sz="1600" u="sng" dirty="0" smtClean="0"/>
          </a:p>
          <a:p>
            <a:pPr algn="l"/>
            <a:endParaRPr lang="en-US" sz="1600" u="sng" dirty="0" smtClean="0"/>
          </a:p>
          <a:p>
            <a:pPr algn="l"/>
            <a:r>
              <a:rPr lang="en-US" sz="1600" u="sng" dirty="0" smtClean="0"/>
              <a:t>Power of the crowd</a:t>
            </a:r>
          </a:p>
          <a:p>
            <a:pPr algn="l"/>
            <a:r>
              <a:rPr lang="en-US" sz="1600" dirty="0" smtClean="0"/>
              <a:t>sheer computing  power built for repetitive tasks</a:t>
            </a:r>
          </a:p>
          <a:p>
            <a:pPr algn="l"/>
            <a:r>
              <a:rPr lang="en-US" sz="1600" dirty="0" smtClean="0"/>
              <a:t>many times more cores/threads than CPUs, can run in parallel</a:t>
            </a:r>
          </a:p>
          <a:p>
            <a:pPr algn="l"/>
            <a:endParaRPr lang="en-US" sz="1600" u="sng" dirty="0" smtClean="0"/>
          </a:p>
          <a:p>
            <a:pPr algn="l"/>
            <a:endParaRPr lang="en-US" sz="1600" dirty="0" smtClean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Acrobat Document" r:id="rId5" imgW="1396440" imgH="1189440" progId="Acrobat.Document.11">
                  <p:embed/>
                </p:oleObj>
              </mc:Choice>
              <mc:Fallback>
                <p:oleObj name="Acrobat Document" r:id="rId5" imgW="1396440" imgH="1189440" progId="Acrobat.Document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2" name="Picture 6" descr="https://upload.wikimedia.org/wikipedia/commons/thumb/a/af/Software-Perspective_for_thread_block.jpg/557px-Software-Perspective_for_thread_block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7281" y="1841958"/>
            <a:ext cx="5305425" cy="2628900"/>
          </a:xfrm>
          <a:prstGeom prst="rect">
            <a:avLst/>
          </a:prstGeom>
          <a:noFill/>
        </p:spPr>
      </p:pic>
      <p:pic>
        <p:nvPicPr>
          <p:cNvPr id="19464" name="Picture 8" descr="http://www.codeproject.com/Articles/202792/Using-Cudafy-for-GPGPU-Programming-in-NET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51773" y="1951604"/>
            <a:ext cx="4691554" cy="2228489"/>
          </a:xfrm>
          <a:prstGeom prst="rect">
            <a:avLst/>
          </a:prstGeom>
          <a:noFill/>
        </p:spPr>
      </p:pic>
      <p:pic>
        <p:nvPicPr>
          <p:cNvPr id="15" name="Picture 7" descr="G:\MICS\SEM3\pgtc\fish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86927" y="4865363"/>
            <a:ext cx="1968726" cy="10499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19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52584" y="640905"/>
            <a:ext cx="7652951" cy="6615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GPU accelerated PRNGs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679731" y="1553671"/>
            <a:ext cx="10891882" cy="4717656"/>
          </a:xfrm>
        </p:spPr>
        <p:txBody>
          <a:bodyPr>
            <a:normAutofit/>
          </a:bodyPr>
          <a:lstStyle/>
          <a:p>
            <a:pPr algn="l"/>
            <a:r>
              <a:rPr lang="en-US" sz="1600" u="sng" dirty="0" smtClean="0"/>
              <a:t>Raw performance</a:t>
            </a:r>
          </a:p>
          <a:p>
            <a:pPr algn="l"/>
            <a:r>
              <a:rPr lang="en-US" sz="1600" dirty="0" smtClean="0"/>
              <a:t>10 program calls, 10 kernel calls, 16384 threads, 2048 rand numbers computed in each thread in each kernel call</a:t>
            </a:r>
          </a:p>
          <a:p>
            <a:pPr algn="l"/>
            <a:r>
              <a:rPr lang="en-US" sz="1600" dirty="0" smtClean="0"/>
              <a:t>335544320 (amount of random numbers per launch) = </a:t>
            </a:r>
            <a:r>
              <a:rPr lang="en-US" sz="1600" dirty="0" err="1" smtClean="0"/>
              <a:t>kernel_calls</a:t>
            </a:r>
            <a:r>
              <a:rPr lang="en-US" sz="1600" dirty="0" smtClean="0"/>
              <a:t> * </a:t>
            </a:r>
            <a:r>
              <a:rPr lang="en-US" sz="1600" dirty="0" err="1" smtClean="0"/>
              <a:t>num_threads</a:t>
            </a:r>
            <a:r>
              <a:rPr lang="en-US" sz="1600" dirty="0" smtClean="0"/>
              <a:t> * </a:t>
            </a:r>
            <a:r>
              <a:rPr lang="en-US" sz="1600" dirty="0" err="1" smtClean="0"/>
              <a:t>num_randoms_per_thread</a:t>
            </a:r>
            <a:endParaRPr lang="en-US" sz="1600" dirty="0" smtClean="0"/>
          </a:p>
          <a:p>
            <a:pPr algn="l"/>
            <a:endParaRPr lang="en-US" sz="1600" dirty="0" smtClean="0"/>
          </a:p>
          <a:p>
            <a:pPr algn="l"/>
            <a:r>
              <a:rPr lang="en-US" sz="1600" u="sng" dirty="0" smtClean="0"/>
              <a:t>GPU</a:t>
            </a:r>
          </a:p>
          <a:p>
            <a:pPr algn="l"/>
            <a:r>
              <a:rPr lang="en-US" sz="1600" dirty="0" smtClean="0"/>
              <a:t> - multiprocessor count: 5</a:t>
            </a:r>
          </a:p>
          <a:p>
            <a:pPr algn="l"/>
            <a:r>
              <a:rPr lang="en-US" sz="1600" dirty="0" smtClean="0"/>
              <a:t> - stream processor count: 128 (total 640)</a:t>
            </a:r>
          </a:p>
          <a:p>
            <a:pPr algn="l"/>
            <a:r>
              <a:rPr lang="en-US" sz="1600" dirty="0" smtClean="0"/>
              <a:t> - warp size: 32</a:t>
            </a:r>
          </a:p>
          <a:p>
            <a:pPr algn="l"/>
            <a:r>
              <a:rPr lang="en-US" sz="1600" dirty="0" smtClean="0"/>
              <a:t> - max threads per block: 1024</a:t>
            </a:r>
          </a:p>
          <a:p>
            <a:pPr algn="l"/>
            <a:r>
              <a:rPr lang="en-US" sz="1600" dirty="0" smtClean="0"/>
              <a:t> - max block dimensions: 1024 x 1024 x 64</a:t>
            </a:r>
          </a:p>
          <a:p>
            <a:pPr algn="l"/>
            <a:r>
              <a:rPr lang="en-US" sz="1600" dirty="0" smtClean="0"/>
              <a:t> - max grid dimensions: 2147483647 x 65535 x 65535</a:t>
            </a:r>
          </a:p>
          <a:p>
            <a:pPr algn="l"/>
            <a:endParaRPr lang="en-US" sz="1800" dirty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Acrobat Document" r:id="rId5" imgW="1396440" imgH="1189440" progId="Acrobat.Document.11">
                  <p:embed/>
                </p:oleObj>
              </mc:Choice>
              <mc:Fallback>
                <p:oleObj name="Acrobat Document" r:id="rId5" imgW="1396440" imgH="1189440" progId="Acrobat.Document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4" descr="G:\MICS\SEM3\pgtc\MPRNG_GPU\results\Graphs_Tables\Raw_performance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51733" y="2584466"/>
            <a:ext cx="5429756" cy="38082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98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G:\MICS\SEM3\pgtc\MPRNG_GPU\results\Graphs_Tables\GPU_speed_comparison_High_Res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1752" y="1941902"/>
            <a:ext cx="7122101" cy="4485197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52584" y="640905"/>
            <a:ext cx="7652951" cy="6615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GPU accelerated PRNGs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679731" y="1505119"/>
            <a:ext cx="10891882" cy="476620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dirty="0" smtClean="0"/>
              <a:t>Execution time  versus the quantity of random numbers generated, for all studied RNGs.</a:t>
            </a:r>
          </a:p>
          <a:p>
            <a:pPr algn="l"/>
            <a:r>
              <a:rPr lang="en-US" sz="1800" dirty="0" smtClean="0"/>
              <a:t>163.840 to  163.840.000.000 rand numbers</a:t>
            </a:r>
          </a:p>
          <a:p>
            <a:pPr algn="l"/>
            <a:endParaRPr lang="en-US" sz="1800" dirty="0" smtClean="0"/>
          </a:p>
          <a:p>
            <a:pPr marL="342900" indent="-342900" algn="l">
              <a:buAutoNum type="arabicPeriod"/>
            </a:pPr>
            <a:r>
              <a:rPr lang="en-US" sz="1800" dirty="0" smtClean="0"/>
              <a:t>drand48gpu</a:t>
            </a:r>
          </a:p>
          <a:p>
            <a:pPr marL="342900" indent="-342900" algn="l">
              <a:buAutoNum type="arabicPeriod"/>
            </a:pPr>
            <a:r>
              <a:rPr lang="en-US" sz="1800" dirty="0" smtClean="0"/>
              <a:t>kiss07</a:t>
            </a:r>
          </a:p>
          <a:p>
            <a:pPr marL="342900" indent="-342900" algn="l">
              <a:buAutoNum type="arabicPeriod"/>
            </a:pPr>
            <a:r>
              <a:rPr lang="en-US" sz="1800" dirty="0" err="1" smtClean="0"/>
              <a:t>combinedLCGTaus</a:t>
            </a:r>
            <a:endParaRPr lang="en-US" sz="1800" dirty="0" smtClean="0"/>
          </a:p>
          <a:p>
            <a:pPr marL="342900" indent="-342900" algn="l">
              <a:buAutoNum type="arabicPeriod"/>
            </a:pPr>
            <a:r>
              <a:rPr lang="en-US" sz="1800" dirty="0" err="1" smtClean="0"/>
              <a:t>precompute</a:t>
            </a:r>
            <a:endParaRPr lang="en-US" sz="1800" dirty="0" smtClean="0"/>
          </a:p>
          <a:p>
            <a:pPr marL="342900" indent="-342900" algn="l">
              <a:buAutoNum type="arabicPeriod"/>
            </a:pPr>
            <a:r>
              <a:rPr lang="en-US" sz="1800" dirty="0" smtClean="0"/>
              <a:t>lfsr113</a:t>
            </a:r>
          </a:p>
          <a:p>
            <a:pPr marL="342900" indent="-342900" algn="l">
              <a:buAutoNum type="arabicPeriod"/>
            </a:pPr>
            <a:r>
              <a:rPr lang="en-US" sz="1800" dirty="0" err="1" smtClean="0"/>
              <a:t>mtgp</a:t>
            </a:r>
            <a:r>
              <a:rPr lang="en-US" sz="1800" dirty="0" smtClean="0"/>
              <a:t> (</a:t>
            </a:r>
            <a:r>
              <a:rPr lang="en-US" sz="1800" dirty="0" err="1" smtClean="0"/>
              <a:t>Mersenne</a:t>
            </a:r>
            <a:r>
              <a:rPr lang="en-US" sz="1800" dirty="0" smtClean="0"/>
              <a:t> twister)</a:t>
            </a:r>
          </a:p>
          <a:p>
            <a:pPr marL="342900" indent="-342900" algn="l">
              <a:buAutoNum type="arabicPeriod"/>
            </a:pPr>
            <a:r>
              <a:rPr lang="en-US" sz="1800" dirty="0" err="1" smtClean="0"/>
              <a:t>ranecu</a:t>
            </a:r>
            <a:endParaRPr lang="en-US" sz="1800" dirty="0" smtClean="0"/>
          </a:p>
          <a:p>
            <a:pPr marL="342900" indent="-342900" algn="l">
              <a:buAutoNum type="arabicPeriod"/>
            </a:pPr>
            <a:r>
              <a:rPr lang="en-US" sz="1800" dirty="0" smtClean="0"/>
              <a:t>tt800</a:t>
            </a:r>
          </a:p>
          <a:p>
            <a:pPr marL="342900" indent="-342900" algn="l">
              <a:buAutoNum type="arabicPeriod"/>
            </a:pPr>
            <a:r>
              <a:rPr lang="en-US" sz="1800" dirty="0" err="1" smtClean="0"/>
              <a:t>park_miller</a:t>
            </a:r>
            <a:endParaRPr lang="en-US" sz="1800" dirty="0" smtClean="0"/>
          </a:p>
          <a:p>
            <a:pPr marL="342900" indent="-342900" algn="l">
              <a:buAutoNum type="arabicPeriod"/>
            </a:pPr>
            <a:r>
              <a:rPr lang="en-US" sz="1800" dirty="0" smtClean="0"/>
              <a:t>md5</a:t>
            </a:r>
          </a:p>
          <a:p>
            <a:pPr marL="342900" indent="-342900" algn="l">
              <a:buAutoNum type="arabicPeriod"/>
            </a:pPr>
            <a:r>
              <a:rPr lang="en-US" sz="1800" dirty="0" smtClean="0"/>
              <a:t>tea</a:t>
            </a:r>
          </a:p>
          <a:p>
            <a:pPr marL="342900" indent="-342900" algn="l">
              <a:buAutoNum type="arabicPeriod"/>
            </a:pPr>
            <a:endParaRPr lang="en-US" sz="1800" dirty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Acrobat Document" r:id="rId6" imgW="1396440" imgH="1189440" progId="Acrobat.Document.11">
                  <p:embed/>
                </p:oleObj>
              </mc:Choice>
              <mc:Fallback>
                <p:oleObj name="Acrobat Document" r:id="rId6" imgW="1396440" imgH="1189440" progId="Acrobat.Document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3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52584" y="640905"/>
            <a:ext cx="7652951" cy="6615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GPU accelerated PRNGs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679731" y="1760627"/>
            <a:ext cx="10891882" cy="4510700"/>
          </a:xfrm>
        </p:spPr>
        <p:txBody>
          <a:bodyPr>
            <a:normAutofit/>
          </a:bodyPr>
          <a:lstStyle/>
          <a:p>
            <a:pPr algn="l"/>
            <a:r>
              <a:rPr lang="en-US" sz="1800" u="sng" dirty="0" smtClean="0"/>
              <a:t>Overview of the </a:t>
            </a:r>
            <a:r>
              <a:rPr lang="en-US" sz="1800" u="sng" dirty="0" err="1" smtClean="0"/>
              <a:t>Dieharder</a:t>
            </a:r>
            <a:r>
              <a:rPr lang="en-US" sz="1800" u="sng" dirty="0" smtClean="0"/>
              <a:t> and Raw Performance tests</a:t>
            </a:r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r>
              <a:rPr lang="en-US" sz="1800" dirty="0" smtClean="0"/>
              <a:t>Not necessarily the slower RNGs have the best quality and vice-versa</a:t>
            </a:r>
          </a:p>
          <a:p>
            <a:pPr algn="l"/>
            <a:endParaRPr lang="en-US" sz="1800" u="sng" dirty="0" smtClean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Acrobat Document" r:id="rId5" imgW="1396440" imgH="1189440" progId="Acrobat.Document.11">
                  <p:embed/>
                </p:oleObj>
              </mc:Choice>
              <mc:Fallback>
                <p:oleObj name="Acrobat Document" r:id="rId5" imgW="1396440" imgH="1189440" progId="Acrobat.Document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7" name="Picture 3" descr="G:\MICS\SEM3\pgtc\MPRNG_GPU\results\Graphs_Tables\table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49074" y="2045194"/>
            <a:ext cx="6553200" cy="3743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625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52584" y="640905"/>
            <a:ext cx="7652951" cy="6615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Conclusion - CPU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679731" y="1760627"/>
            <a:ext cx="10891882" cy="45107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u="sng" dirty="0" smtClean="0"/>
          </a:p>
          <a:p>
            <a:pPr algn="l"/>
            <a:endParaRPr lang="en-US" u="sng" dirty="0" smtClean="0"/>
          </a:p>
          <a:p>
            <a:pPr algn="l"/>
            <a:endParaRPr lang="en-US" u="sng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All three methods used yielded good results with “leap-</a:t>
            </a:r>
            <a:r>
              <a:rPr lang="en-US" dirty="0" err="1" smtClean="0"/>
              <a:t>frogging</a:t>
            </a:r>
            <a:r>
              <a:rPr lang="en-US" dirty="0" smtClean="0"/>
              <a:t>” performing slightly worse in terms of speed and scalability.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Using the same seeds for all generators will produce the same outputs. Thus, not using either block-splitting or leap-</a:t>
            </a:r>
            <a:r>
              <a:rPr lang="en-US" dirty="0" err="1" smtClean="0"/>
              <a:t>frogging</a:t>
            </a:r>
            <a:r>
              <a:rPr lang="en-US" dirty="0" smtClean="0"/>
              <a:t> will fail the statistical tests.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std::rand generator should not be used.</a:t>
            </a:r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Acrobat Document" r:id="rId5" imgW="1396440" imgH="1189440" progId="Acrobat.Document.11">
                  <p:embed/>
                </p:oleObj>
              </mc:Choice>
              <mc:Fallback>
                <p:oleObj name="Acrobat Document" r:id="rId5" imgW="1396440" imgH="1189440" progId="Acrobat.Document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699" name="Picture 3" descr="G:\MICS\SEM3\pgtc\Podium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27885" y="1481417"/>
            <a:ext cx="2693692" cy="1973501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5047449" y="2735107"/>
            <a:ext cx="8516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mt19937</a:t>
            </a:r>
          </a:p>
        </p:txBody>
      </p:sp>
    </p:spTree>
    <p:extLst>
      <p:ext uri="{BB962C8B-B14F-4D97-AF65-F5344CB8AC3E}">
        <p14:creationId xmlns:p14="http://schemas.microsoft.com/office/powerpoint/2010/main" val="323220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52584" y="640905"/>
            <a:ext cx="7652951" cy="6615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Conclusion - GPU 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679731" y="1760627"/>
            <a:ext cx="10891882" cy="4510700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r>
              <a:rPr lang="en-US" u="sng" dirty="0" smtClean="0"/>
              <a:t>Best performers:</a:t>
            </a:r>
          </a:p>
          <a:p>
            <a:pPr algn="l"/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“lfsr113“ – passed all tests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"</a:t>
            </a:r>
            <a:r>
              <a:rPr lang="en-US" dirty="0" err="1" smtClean="0"/>
              <a:t>mtgp</a:t>
            </a:r>
            <a:r>
              <a:rPr lang="en-US" dirty="0" smtClean="0"/>
              <a:t>“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"kiss07“ – second fastest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/>
            <a:r>
              <a:rPr lang="en-US" dirty="0" smtClean="0"/>
              <a:t> </a:t>
            </a:r>
          </a:p>
          <a:p>
            <a:pPr algn="l"/>
            <a:endParaRPr lang="en-US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Acrobat Document" r:id="rId5" imgW="1396440" imgH="1189440" progId="Acrobat.Document.11">
                  <p:embed/>
                </p:oleObj>
              </mc:Choice>
              <mc:Fallback>
                <p:oleObj name="Acrobat Document" r:id="rId5" imgW="1396440" imgH="1189440" progId="Acrobat.Document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5580797" y="2220063"/>
            <a:ext cx="59827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/>
              <a:t>Should be avoided (systematically failed tests)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"</a:t>
            </a:r>
            <a:r>
              <a:rPr lang="en-US" sz="2400" dirty="0" err="1" smtClean="0"/>
              <a:t>Ranecu</a:t>
            </a:r>
            <a:r>
              <a:rPr lang="en-US" sz="2400" dirty="0" smtClean="0"/>
              <a:t>“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"drand48gpu“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"</a:t>
            </a:r>
            <a:r>
              <a:rPr lang="en-US" sz="2400" dirty="0" err="1" smtClean="0"/>
              <a:t>park_miller</a:t>
            </a:r>
            <a:r>
              <a:rPr lang="en-US" sz="2400" dirty="0" smtClean="0"/>
              <a:t>“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"</a:t>
            </a:r>
            <a:r>
              <a:rPr lang="en-US" sz="2400" dirty="0" err="1" smtClean="0"/>
              <a:t>precompute</a:t>
            </a:r>
            <a:r>
              <a:rPr lang="en-US" sz="2400" dirty="0" smtClean="0"/>
              <a:t>”</a:t>
            </a:r>
            <a:endParaRPr lang="en-US" sz="2400" u="sng" dirty="0" smtClean="0"/>
          </a:p>
        </p:txBody>
      </p:sp>
    </p:spTree>
    <p:extLst>
      <p:ext uri="{BB962C8B-B14F-4D97-AF65-F5344CB8AC3E}">
        <p14:creationId xmlns:p14="http://schemas.microsoft.com/office/powerpoint/2010/main" val="10788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52584" y="640905"/>
            <a:ext cx="2855331" cy="6615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Sequential…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63237"/>
              </p:ext>
            </p:extLst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2" name="Titel 1"/>
          <p:cNvSpPr txBox="1">
            <a:spLocks/>
          </p:cNvSpPr>
          <p:nvPr/>
        </p:nvSpPr>
        <p:spPr>
          <a:xfrm>
            <a:off x="4843848" y="980005"/>
            <a:ext cx="5794561" cy="775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…to parallel execution!</a:t>
            </a:r>
          </a:p>
          <a:p>
            <a:pPr algn="r"/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OpenMPI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Improve PRNG Speed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515" y="2148515"/>
            <a:ext cx="10210800" cy="292417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4843848" y="2164404"/>
            <a:ext cx="5461686" cy="2329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8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52584" y="640905"/>
            <a:ext cx="7652951" cy="6615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Conclusion -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Speeds 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679731" y="1760627"/>
            <a:ext cx="10891882" cy="45107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GPU execution was faster than parallel CPU, which was faster than sequential CPU execution.</a:t>
            </a:r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  <a:p>
            <a:pPr algn="l"/>
            <a:endParaRPr lang="en-US" sz="1800" u="sng" dirty="0" smtClean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Acrobat Document" r:id="rId5" imgW="1396440" imgH="1189440" progId="Acrobat.Document.11">
                  <p:embed/>
                </p:oleObj>
              </mc:Choice>
              <mc:Fallback>
                <p:oleObj name="Acrobat Document" r:id="rId5" imgW="1396440" imgH="1189440" progId="Acrobat.Document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39" name="Picture 3" descr="G:\MICS\SEM3\pgtc\MPRNG_GPU\results\Graphs_Tables\Comparison_SEQ_MPI_GPU2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40304" y="2085341"/>
            <a:ext cx="6352909" cy="41567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68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52584" y="640905"/>
            <a:ext cx="7652951" cy="66155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Questions?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/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Acrobat Document" r:id="rId4" imgW="1396440" imgH="1189440" progId="Acrobat.Document.11">
                  <p:embed/>
                </p:oleObj>
              </mc:Choice>
              <mc:Fallback>
                <p:oleObj name="Acrobat Document" r:id="rId4" imgW="1396440" imgH="1189440" progId="Acrobat.Document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12" y="1809020"/>
            <a:ext cx="5664633" cy="404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8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63237"/>
              </p:ext>
            </p:extLst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2652584" y="640905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Seed choice - Random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Challenges to PRNG Parallelization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6971398" y="2283783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Generator 1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Seed = ?</a:t>
            </a:r>
            <a:endParaRPr lang="en-US" dirty="0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4384045" y="3259828"/>
            <a:ext cx="2894616" cy="290773"/>
          </a:xfrm>
          <a:prstGeom prst="straightConnector1">
            <a:avLst/>
          </a:prstGeom>
          <a:ln w="34925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863470" y="2283783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Generator 2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Seed =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403635" y="4804453"/>
            <a:ext cx="3896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Only moving the problem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1" name="Picture 12" descr="http://www.arrayserver.com/wiki/images/c/cb/Warnin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812" y="4651807"/>
            <a:ext cx="794172" cy="7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37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63237"/>
              </p:ext>
            </p:extLst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2652584" y="640905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Seed choice - Incremental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Challenges to PRNG Parallelization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018807" y="1985887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Generator 2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Seed = 1001</a:t>
            </a:r>
          </a:p>
        </p:txBody>
      </p:sp>
      <p:sp>
        <p:nvSpPr>
          <p:cNvPr id="19" name="Rechteck 18"/>
          <p:cNvSpPr/>
          <p:nvPr/>
        </p:nvSpPr>
        <p:spPr>
          <a:xfrm>
            <a:off x="2873243" y="1985887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Generator 1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Seed = 1000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7236313" y="1985887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Generator 3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Seed = 1002</a:t>
            </a:r>
          </a:p>
        </p:txBody>
      </p:sp>
      <p:cxnSp>
        <p:nvCxnSpPr>
          <p:cNvPr id="17" name="Gerade Verbindung mit Pfeil 16"/>
          <p:cNvCxnSpPr>
            <a:stCxn id="19" idx="2"/>
          </p:cNvCxnSpPr>
          <p:nvPr/>
        </p:nvCxnSpPr>
        <p:spPr>
          <a:xfrm flipH="1">
            <a:off x="3633530" y="3937977"/>
            <a:ext cx="1" cy="1003893"/>
          </a:xfrm>
          <a:prstGeom prst="straightConnector1">
            <a:avLst/>
          </a:prstGeom>
          <a:ln w="34925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218352" y="4915735"/>
            <a:ext cx="83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97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5780030" y="3937977"/>
            <a:ext cx="1" cy="1003893"/>
          </a:xfrm>
          <a:prstGeom prst="straightConnector1">
            <a:avLst/>
          </a:prstGeom>
          <a:ln w="34925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5364852" y="4915735"/>
            <a:ext cx="83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94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 flipH="1">
            <a:off x="7976485" y="3937977"/>
            <a:ext cx="1" cy="1003893"/>
          </a:xfrm>
          <a:prstGeom prst="straightConnector1">
            <a:avLst/>
          </a:prstGeom>
          <a:ln w="34925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7561307" y="4915735"/>
            <a:ext cx="83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95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926323" y="5298725"/>
            <a:ext cx="264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Similar outputs…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248254" y="491573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6156" name="Picture 12" descr="http://www.arrayserver.com/wiki/images/c/cb/Warnin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00" y="5146079"/>
            <a:ext cx="794172" cy="7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3" grpId="0"/>
      <p:bldP spid="18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63237"/>
              </p:ext>
            </p:extLst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2652584" y="640905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Seed choice - Multiplicative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Challenges to PRNG Parallelization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039355" y="1985887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Generator 2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Seed = 2000</a:t>
            </a:r>
          </a:p>
        </p:txBody>
      </p:sp>
      <p:sp>
        <p:nvSpPr>
          <p:cNvPr id="19" name="Rechteck 18"/>
          <p:cNvSpPr/>
          <p:nvPr/>
        </p:nvSpPr>
        <p:spPr>
          <a:xfrm>
            <a:off x="2893791" y="1985887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Generator 1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Seed = 1000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7256861" y="1985887"/>
            <a:ext cx="152057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Generator 3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Seed = 3000</a:t>
            </a:r>
          </a:p>
        </p:txBody>
      </p:sp>
      <p:cxnSp>
        <p:nvCxnSpPr>
          <p:cNvPr id="17" name="Gerade Verbindung mit Pfeil 16"/>
          <p:cNvCxnSpPr>
            <a:stCxn id="19" idx="2"/>
          </p:cNvCxnSpPr>
          <p:nvPr/>
        </p:nvCxnSpPr>
        <p:spPr>
          <a:xfrm flipH="1">
            <a:off x="3654078" y="3937977"/>
            <a:ext cx="1" cy="1003893"/>
          </a:xfrm>
          <a:prstGeom prst="straightConnector1">
            <a:avLst/>
          </a:prstGeom>
          <a:ln w="34925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238900" y="4915735"/>
            <a:ext cx="83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5800578" y="3937977"/>
            <a:ext cx="1" cy="1003893"/>
          </a:xfrm>
          <a:prstGeom prst="straightConnector1">
            <a:avLst/>
          </a:prstGeom>
          <a:ln w="34925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5385400" y="4915735"/>
            <a:ext cx="83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cxnSp>
        <p:nvCxnSpPr>
          <p:cNvPr id="22" name="Gerade Verbindung mit Pfeil 21"/>
          <p:cNvCxnSpPr/>
          <p:nvPr/>
        </p:nvCxnSpPr>
        <p:spPr>
          <a:xfrm flipH="1">
            <a:off x="7997033" y="3937977"/>
            <a:ext cx="1" cy="1003893"/>
          </a:xfrm>
          <a:prstGeom prst="straightConnector1">
            <a:avLst/>
          </a:prstGeom>
          <a:ln w="34925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7581855" y="4915735"/>
            <a:ext cx="83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4" name="Textfeld 23"/>
          <p:cNvSpPr txBox="1"/>
          <p:nvPr/>
        </p:nvSpPr>
        <p:spPr>
          <a:xfrm>
            <a:off x="2268802" y="491573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25" name="Textfeld 24"/>
          <p:cNvSpPr txBox="1"/>
          <p:nvPr/>
        </p:nvSpPr>
        <p:spPr>
          <a:xfrm>
            <a:off x="5337289" y="5391192"/>
            <a:ext cx="1221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Works!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10" y="5267924"/>
            <a:ext cx="559649" cy="64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1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63237"/>
              </p:ext>
            </p:extLst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2652584" y="640905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Fixed seed with Block-splitting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Challenges to PRNG Parallelization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21" y="2357288"/>
            <a:ext cx="7401958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63237"/>
              </p:ext>
            </p:extLst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2652584" y="640905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Fixed seed with Leap-frogging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Challenges to PRNG Parallelization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10" y="2338235"/>
            <a:ext cx="7554379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63237"/>
              </p:ext>
            </p:extLst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2652584" y="640905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Skipping ahead?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Challenges to PRNG Parallelization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701358" y="2340184"/>
            <a:ext cx="3220745" cy="19520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dirty="0" smtClean="0"/>
              <a:t>         p1 =   51</a:t>
            </a:r>
          </a:p>
          <a:p>
            <a:r>
              <a:rPr lang="en-US" dirty="0" smtClean="0"/>
              <a:t>          p2 =   17</a:t>
            </a:r>
          </a:p>
          <a:p>
            <a:r>
              <a:rPr lang="en-US" dirty="0"/>
              <a:t> </a:t>
            </a:r>
            <a:r>
              <a:rPr lang="en-US" dirty="0" smtClean="0"/>
              <a:t>         p3 = 180</a:t>
            </a:r>
          </a:p>
          <a:p>
            <a:r>
              <a:rPr lang="en-US" dirty="0" smtClean="0"/>
              <a:t>               …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pn</a:t>
            </a:r>
            <a:r>
              <a:rPr lang="en-US" dirty="0" smtClean="0"/>
              <a:t> =   42</a:t>
            </a:r>
            <a:endParaRPr lang="en-US" dirty="0"/>
          </a:p>
        </p:txBody>
      </p:sp>
      <p:cxnSp>
        <p:nvCxnSpPr>
          <p:cNvPr id="15" name="Gerade Verbindung mit Pfeil 14"/>
          <p:cNvCxnSpPr>
            <a:endCxn id="12" idx="1"/>
          </p:cNvCxnSpPr>
          <p:nvPr/>
        </p:nvCxnSpPr>
        <p:spPr>
          <a:xfrm>
            <a:off x="3586940" y="3316229"/>
            <a:ext cx="1114418" cy="0"/>
          </a:xfrm>
          <a:prstGeom prst="straightConnector1">
            <a:avLst/>
          </a:prstGeom>
          <a:ln w="34925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70177" y="296511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Seed</a:t>
            </a:r>
            <a:endParaRPr lang="en-US" dirty="0"/>
          </a:p>
        </p:txBody>
      </p:sp>
      <p:cxnSp>
        <p:nvCxnSpPr>
          <p:cNvPr id="18" name="Gerade Verbindung mit Pfeil 17"/>
          <p:cNvCxnSpPr>
            <a:endCxn id="22" idx="0"/>
          </p:cNvCxnSpPr>
          <p:nvPr/>
        </p:nvCxnSpPr>
        <p:spPr>
          <a:xfrm>
            <a:off x="5981409" y="4323519"/>
            <a:ext cx="0" cy="692338"/>
          </a:xfrm>
          <a:prstGeom prst="straightConnector1">
            <a:avLst/>
          </a:prstGeom>
          <a:ln w="34925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5521988" y="501585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24" name="Textfeld 23"/>
          <p:cNvSpPr txBox="1"/>
          <p:nvPr/>
        </p:nvSpPr>
        <p:spPr>
          <a:xfrm>
            <a:off x="6497649" y="50158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973173" y="501585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    37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380629" y="2602722"/>
            <a:ext cx="535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43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95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7161317" y="2602722"/>
            <a:ext cx="535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12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222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3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76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4701358" y="2350942"/>
            <a:ext cx="3225679" cy="1952090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Generator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099930" y="5449336"/>
            <a:ext cx="6440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No direct formula for parameter prediction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35" name="Picture 12" descr="http://www.arrayserver.com/wiki/images/c/cb/Warnin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107" y="5296690"/>
            <a:ext cx="794172" cy="7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57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31" grpId="0"/>
      <p:bldP spid="23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2406408" y="623745"/>
            <a:ext cx="8187452" cy="3227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68939" y="6356350"/>
            <a:ext cx="11020313" cy="36512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MICS Parallel Computing Project (UL)                                                                             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Novel PRNG schemes (EC-based and/or parallel) and their automated testing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10D5-7E54-4304-9699-298653C3848A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509100" y="6713205"/>
            <a:ext cx="10474458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363237"/>
              </p:ext>
            </p:extLst>
          </p:nvPr>
        </p:nvGraphicFramePr>
        <p:xfrm>
          <a:off x="10789463" y="5411097"/>
          <a:ext cx="999578" cy="85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Acrobat Document" r:id="rId4" imgW="1857046" imgH="1580849" progId="AcroExch.Document.DC">
                  <p:embed/>
                </p:oleObj>
              </mc:Choice>
              <mc:Fallback>
                <p:oleObj name="Acrobat Document" r:id="rId4" imgW="1857046" imgH="1580849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9463" y="5411097"/>
                        <a:ext cx="999578" cy="850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00" y="49826"/>
            <a:ext cx="1151481" cy="1469777"/>
          </a:xfrm>
          <a:prstGeom prst="rect">
            <a:avLst/>
          </a:prstGeom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2652583" y="44861"/>
            <a:ext cx="7652951" cy="6615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Experimental Results – Speed Benchmark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684" y="784714"/>
            <a:ext cx="5650899" cy="56508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56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Microsoft Office PowerPoint</Application>
  <PresentationFormat>Breitbild</PresentationFormat>
  <Paragraphs>272</Paragraphs>
  <Slides>21</Slides>
  <Notes>21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Acrobat Document</vt:lpstr>
      <vt:lpstr>Novel PRNG schemes (EC-based and/or parallel) and their automated testing</vt:lpstr>
      <vt:lpstr>Sequential…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GPU accelerated PRNGs </vt:lpstr>
      <vt:lpstr>GPU accelerated PRNGs </vt:lpstr>
      <vt:lpstr>GPU accelerated PRNGs </vt:lpstr>
      <vt:lpstr>GPU accelerated PRNGs </vt:lpstr>
      <vt:lpstr>Conclusion - CPU</vt:lpstr>
      <vt:lpstr>Conclusion - GPU </vt:lpstr>
      <vt:lpstr>Conclusion - Speeds 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 PRNG schemes (EC-based and/or parallel) and their automated testing</dc:title>
  <dc:creator>Mike Pereira</dc:creator>
  <cp:lastModifiedBy>Mike Pereira</cp:lastModifiedBy>
  <cp:revision>66</cp:revision>
  <dcterms:created xsi:type="dcterms:W3CDTF">2018-01-27T09:51:52Z</dcterms:created>
  <dcterms:modified xsi:type="dcterms:W3CDTF">2018-01-30T12:32:05Z</dcterms:modified>
</cp:coreProperties>
</file>