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8" r:id="rId21"/>
    <p:sldId id="277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29D"/>
    <a:srgbClr val="A1B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Goulla" userId="41f8f260b0d5da3e" providerId="LiveId" clId="{F846168C-C227-4B83-B581-67EAB9FBE035}"/>
    <pc:docChg chg="undo custSel modSld">
      <pc:chgData name="Anusha Goulla" userId="41f8f260b0d5da3e" providerId="LiveId" clId="{F846168C-C227-4B83-B581-67EAB9FBE035}" dt="2024-04-29T19:11:55.961" v="193" actId="20577"/>
      <pc:docMkLst>
        <pc:docMk/>
      </pc:docMkLst>
      <pc:sldChg chg="modSp mod">
        <pc:chgData name="Anusha Goulla" userId="41f8f260b0d5da3e" providerId="LiveId" clId="{F846168C-C227-4B83-B581-67EAB9FBE035}" dt="2024-04-29T19:11:55.961" v="193" actId="20577"/>
        <pc:sldMkLst>
          <pc:docMk/>
          <pc:sldMk cId="3441016076" sldId="259"/>
        </pc:sldMkLst>
        <pc:spChg chg="mod">
          <ac:chgData name="Anusha Goulla" userId="41f8f260b0d5da3e" providerId="LiveId" clId="{F846168C-C227-4B83-B581-67EAB9FBE035}" dt="2024-04-29T19:11:55.961" v="193" actId="20577"/>
          <ac:spMkLst>
            <pc:docMk/>
            <pc:sldMk cId="3441016076" sldId="259"/>
            <ac:spMk id="2" creationId="{A19DFFBB-BDFB-50E5-98A5-181A1AA44B1C}"/>
          </ac:spMkLst>
        </pc:spChg>
      </pc:sldChg>
      <pc:sldChg chg="modSp mod">
        <pc:chgData name="Anusha Goulla" userId="41f8f260b0d5da3e" providerId="LiveId" clId="{F846168C-C227-4B83-B581-67EAB9FBE035}" dt="2024-04-29T19:05:21.592" v="129" actId="313"/>
        <pc:sldMkLst>
          <pc:docMk/>
          <pc:sldMk cId="771076677" sldId="277"/>
        </pc:sldMkLst>
        <pc:spChg chg="mod">
          <ac:chgData name="Anusha Goulla" userId="41f8f260b0d5da3e" providerId="LiveId" clId="{F846168C-C227-4B83-B581-67EAB9FBE035}" dt="2024-04-29T19:05:21.592" v="129" actId="313"/>
          <ac:spMkLst>
            <pc:docMk/>
            <pc:sldMk cId="771076677" sldId="277"/>
            <ac:spMk id="8" creationId="{7812444E-FC66-5FA4-C9E7-ABEB6EFD02F2}"/>
          </ac:spMkLst>
        </pc:spChg>
      </pc:sldChg>
      <pc:sldChg chg="modSp mod">
        <pc:chgData name="Anusha Goulla" userId="41f8f260b0d5da3e" providerId="LiveId" clId="{F846168C-C227-4B83-B581-67EAB9FBE035}" dt="2024-04-29T19:03:34.003" v="103" actId="20577"/>
        <pc:sldMkLst>
          <pc:docMk/>
          <pc:sldMk cId="3835618392" sldId="278"/>
        </pc:sldMkLst>
        <pc:spChg chg="mod">
          <ac:chgData name="Anusha Goulla" userId="41f8f260b0d5da3e" providerId="LiveId" clId="{F846168C-C227-4B83-B581-67EAB9FBE035}" dt="2024-04-29T19:03:34.003" v="103" actId="20577"/>
          <ac:spMkLst>
            <pc:docMk/>
            <pc:sldMk cId="3835618392" sldId="278"/>
            <ac:spMk id="8" creationId="{7812444E-FC66-5FA4-C9E7-ABEB6EFD02F2}"/>
          </ac:spMkLst>
        </pc:spChg>
        <pc:picChg chg="mod">
          <ac:chgData name="Anusha Goulla" userId="41f8f260b0d5da3e" providerId="LiveId" clId="{F846168C-C227-4B83-B581-67EAB9FBE035}" dt="2024-04-29T19:03:04.006" v="101" actId="1076"/>
          <ac:picMkLst>
            <pc:docMk/>
            <pc:sldMk cId="3835618392" sldId="278"/>
            <ac:picMk id="3" creationId="{D6AB6063-6097-159A-AE7B-7C39790B76A4}"/>
          </ac:picMkLst>
        </pc:picChg>
        <pc:picChg chg="mod">
          <ac:chgData name="Anusha Goulla" userId="41f8f260b0d5da3e" providerId="LiveId" clId="{F846168C-C227-4B83-B581-67EAB9FBE035}" dt="2024-04-29T19:03:06.592" v="102" actId="1076"/>
          <ac:picMkLst>
            <pc:docMk/>
            <pc:sldMk cId="3835618392" sldId="278"/>
            <ac:picMk id="6" creationId="{622B9085-1BC7-B4A2-A09C-4B0CB4987D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5356B-F06F-44F0-B159-30DC94B8B05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F8D8A-F0A8-4328-AEB5-00D369FF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5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3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9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8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F8D8A-F0A8-4328-AEB5-00D369FFCF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A1EE-0B2F-E973-C66A-82CAD9CC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9DC13-E8DF-EBA8-6B16-82D959F6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055FA-0CCC-F2B7-0533-8F2FCB90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4CC0-7D50-4EC4-857F-D652BAE7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9FD7-D70D-130C-F360-AF8CC38E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EB37-D48C-5C40-DA80-6B29E342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C3883-A7B6-F52B-64CE-85222DE1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5234-8EAF-30F0-5360-8355DB1B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B082-E942-9290-E9B6-41676F6D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330D-30E0-EDBD-138D-141B75EC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65356-DDEC-148B-A6A2-965ADF50B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E224B-43CE-33C3-F331-77C27744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6122-A648-9F7E-0E7C-2ED4C89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A64C-2EC7-3CDC-FA3B-2400205C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9AAD-9897-26E1-DF1C-C4103300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6703-7A8D-6401-E6DF-8FF8F9F1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CC83-C6A2-8637-5875-D21FEFDF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8CFC-4938-42E4-48E0-5962443D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DF4D-1640-A089-C918-C33BC689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19B5-C4D8-1529-26FC-B900F49F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6DAA-B91A-01E8-9470-1C9DFCCF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85C2-BF51-F64D-4795-69F5227C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EC33-B121-4C9E-AABC-9378435F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DCF2-BC51-9599-1FC9-B41031A1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A77F-7FB0-9EEE-613D-4E0E4129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D60C-C001-F7CD-C369-12E4DCDC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966E-82DA-81CB-A69F-29A40798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93DD-ECC2-883A-1370-171D3F0D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5C210-E0AD-819F-B288-AD1D0F1D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B6E27-48C5-F849-64BD-C1E0A355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AAC47-0D28-E14F-1EE8-995A0E13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6535-ACD2-D32E-BE52-B7336B59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0B47-C8E0-5CA1-47EA-CD05242A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A3DA6-8C09-112D-911E-174BBB38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B1A61-D3FF-E0EC-C487-067B39C70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CD52-F401-7BA6-2B9E-2144EEA50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4352F-2F43-6CE1-6C5A-BB677DA6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614FE-0F78-B901-3A09-E22A1B41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CDA9-EAB1-3928-AA48-0E5FEBAD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DB76-E5D4-713C-46BA-9F2CBF0F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CCACA-CCDE-F053-88A4-2BFD21D6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7C780-DC68-6F95-CB47-B2D1AB14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A975D-3A19-B418-50D4-8701B39F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4E39F-1413-3C91-93E8-917181CB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04F5A-54F7-0037-91E6-23B02458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FD72-3449-875D-FAE6-E90318D2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A71B-F179-E9EF-3733-3D652083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4532-6114-7162-ADA8-8A227D1A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090D9-DEB3-BD00-3479-08208B62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8C2C-E523-42D9-4CA8-777D7708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F755E-8818-D75C-B20D-D526FAB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6A88-750B-1936-6B15-782001C8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BFF2-07DB-8978-7856-FE1EAD15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4DE90-6D85-7A85-BA82-3FB3E65A5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B9DD1-A0BA-17C6-E9B5-083B5212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55F9D-7457-6871-9EEA-569FE1D6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5CB28-DD45-9C07-FF59-1D3D8848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1682-A0CF-8D21-D448-046EAB04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CE6A7-FEC2-3F65-BFBC-BF6E1C43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4596-FD2A-EF3A-A3B6-AF6A10B1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422F-87C9-93B5-F4FD-C42E4637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7581-3D2F-0D7D-EF12-EB5234B5B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49DA-2F87-DBE9-7189-5AD866C41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Healthy-Aging/Alzheimer-s-Disease-and-Healthy-Aging-Data/hfr9-rurv/about_dat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77/23337214211002951" TargetMode="External"/><Relationship Id="rId5" Type="http://schemas.openxmlformats.org/officeDocument/2006/relationships/hyperlink" Target="https://towardsdatascience.com/random-forests-algorithm-explained-with-a-real-life-example-and-some-python-code-affbfa5a942c" TargetMode="External"/><Relationship Id="rId4" Type="http://schemas.openxmlformats.org/officeDocument/2006/relationships/hyperlink" Target="https://www.geeksforgeeks.org/linear-regression-python-implementation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C973-E2E8-BE9C-666B-B312F17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055" y="1572259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AIT-614 FINAL PROJECT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2EB1C1-31CB-0F4D-0CA6-71CE83A8FE46}"/>
              </a:ext>
            </a:extLst>
          </p:cNvPr>
          <p:cNvSpPr txBox="1"/>
          <p:nvPr/>
        </p:nvSpPr>
        <p:spPr>
          <a:xfrm>
            <a:off x="1322599" y="2447350"/>
            <a:ext cx="2724326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db.collection.aggregate</a:t>
            </a:r>
            <a:r>
              <a:rPr lang="en-US" sz="1600" dirty="0"/>
              <a:t>([  {    </a:t>
            </a:r>
          </a:p>
          <a:p>
            <a:r>
              <a:rPr lang="en-US" sz="1600" dirty="0"/>
              <a:t>   $group: { </a:t>
            </a:r>
          </a:p>
          <a:p>
            <a:r>
              <a:rPr lang="en-US" sz="1600" dirty="0"/>
              <a:t>     _id: "$Topic",</a:t>
            </a:r>
          </a:p>
          <a:p>
            <a:r>
              <a:rPr lang="en-US" sz="1600" dirty="0"/>
              <a:t>      count: { $sum: 1 }</a:t>
            </a:r>
          </a:p>
          <a:p>
            <a:r>
              <a:rPr lang="en-US" sz="1600" dirty="0"/>
              <a:t>    }  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172991"/>
            <a:ext cx="917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distribution of documents in the </a:t>
            </a:r>
          </a:p>
          <a:p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based on the 'Topic’?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omputer screen with green text&#10;&#10;Description automatically generated">
            <a:extLst>
              <a:ext uri="{FF2B5EF4-FFF2-40B4-BE49-F238E27FC236}">
                <a16:creationId xmlns:a16="http://schemas.microsoft.com/office/drawing/2014/main" id="{3CE9E841-F3D5-A313-5DEE-2F386BE48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r="69381"/>
          <a:stretch/>
        </p:blipFill>
        <p:spPr>
          <a:xfrm>
            <a:off x="7278671" y="778246"/>
            <a:ext cx="3076731" cy="50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2EB1C1-31CB-0F4D-0CA6-71CE83A8FE46}"/>
              </a:ext>
            </a:extLst>
          </p:cNvPr>
          <p:cNvSpPr txBox="1"/>
          <p:nvPr/>
        </p:nvSpPr>
        <p:spPr>
          <a:xfrm>
            <a:off x="2506703" y="1999378"/>
            <a:ext cx="2963369" cy="3647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db.project.aggregate</a:t>
            </a:r>
            <a:r>
              <a:rPr lang="en-US" sz="1100" dirty="0"/>
              <a:t>([</a:t>
            </a:r>
          </a:p>
          <a:p>
            <a:r>
              <a:rPr lang="en-US" sz="1100" dirty="0"/>
              <a:t>  {    </a:t>
            </a:r>
          </a:p>
          <a:p>
            <a:r>
              <a:rPr lang="en-US" sz="1100" dirty="0"/>
              <a:t>     $match: {</a:t>
            </a:r>
          </a:p>
          <a:p>
            <a:r>
              <a:rPr lang="en-US" sz="1100" dirty="0"/>
              <a:t>      Topic: "Arthritis among older adults"       </a:t>
            </a:r>
          </a:p>
          <a:p>
            <a:r>
              <a:rPr lang="en-US" sz="1100" dirty="0"/>
              <a:t>  }  </a:t>
            </a:r>
          </a:p>
          <a:p>
            <a:r>
              <a:rPr lang="en-US" sz="1100" dirty="0"/>
              <a:t>},  </a:t>
            </a:r>
          </a:p>
          <a:p>
            <a:r>
              <a:rPr lang="en-US" sz="1100" dirty="0"/>
              <a:t>{   </a:t>
            </a:r>
          </a:p>
          <a:p>
            <a:r>
              <a:rPr lang="en-US" sz="1100" dirty="0"/>
              <a:t> $group: {</a:t>
            </a:r>
          </a:p>
          <a:p>
            <a:r>
              <a:rPr lang="en-US" sz="1100" dirty="0"/>
              <a:t>      _id: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YearStart</a:t>
            </a:r>
            <a:r>
              <a:rPr lang="en-US" sz="1100" dirty="0"/>
              <a:t>: "$</a:t>
            </a:r>
            <a:r>
              <a:rPr lang="en-US" sz="1100" dirty="0" err="1"/>
              <a:t>YearStart</a:t>
            </a:r>
            <a:r>
              <a:rPr lang="en-US" sz="1100" dirty="0"/>
              <a:t>“</a:t>
            </a:r>
          </a:p>
          <a:p>
            <a:r>
              <a:rPr lang="en-US" sz="1100" dirty="0"/>
              <a:t>     },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average_percentage</a:t>
            </a:r>
            <a:r>
              <a:rPr lang="en-US" sz="1100" dirty="0"/>
              <a:t>: { $avg: "$</a:t>
            </a:r>
            <a:r>
              <a:rPr lang="en-US" sz="1100" dirty="0" err="1"/>
              <a:t>Data_Value</a:t>
            </a:r>
            <a:r>
              <a:rPr lang="en-US" sz="1100" dirty="0"/>
              <a:t>" }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{</a:t>
            </a:r>
          </a:p>
          <a:p>
            <a:r>
              <a:rPr lang="en-US" sz="1100" dirty="0"/>
              <a:t>    $sort: {</a:t>
            </a:r>
          </a:p>
          <a:p>
            <a:r>
              <a:rPr lang="en-US" sz="1100" dirty="0"/>
              <a:t>      "_</a:t>
            </a:r>
            <a:r>
              <a:rPr lang="en-US" sz="1100" dirty="0" err="1"/>
              <a:t>id.YearStart</a:t>
            </a:r>
            <a:r>
              <a:rPr lang="en-US" sz="1100" dirty="0"/>
              <a:t>": 1</a:t>
            </a:r>
          </a:p>
          <a:p>
            <a:r>
              <a:rPr lang="en-US" sz="1100" dirty="0"/>
              <a:t>    }</a:t>
            </a:r>
          </a:p>
          <a:p>
            <a:r>
              <a:rPr lang="en-US" sz="1100" dirty="0"/>
              <a:t> }</a:t>
            </a:r>
          </a:p>
          <a:p>
            <a:r>
              <a:rPr lang="en-US" sz="1100" dirty="0"/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042848" y="881874"/>
            <a:ext cx="917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percentage of arthritis cases 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among older adults annually, and how does it vary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 the years?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blue rectangle with white lines&#10;&#10;Description automatically generated">
            <a:extLst>
              <a:ext uri="{FF2B5EF4-FFF2-40B4-BE49-F238E27FC236}">
                <a16:creationId xmlns:a16="http://schemas.microsoft.com/office/drawing/2014/main" id="{FFD29035-5B38-7A88-FE11-A698B42B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r="75491"/>
          <a:stretch/>
        </p:blipFill>
        <p:spPr>
          <a:xfrm>
            <a:off x="7102928" y="624930"/>
            <a:ext cx="2677885" cy="51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2EB1C1-31CB-0F4D-0CA6-71CE83A8FE46}"/>
              </a:ext>
            </a:extLst>
          </p:cNvPr>
          <p:cNvSpPr txBox="1"/>
          <p:nvPr/>
        </p:nvSpPr>
        <p:spPr>
          <a:xfrm>
            <a:off x="2437817" y="2339443"/>
            <a:ext cx="294704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db.project.aggregate</a:t>
            </a:r>
            <a:r>
              <a:rPr lang="en-US" sz="1400" dirty="0"/>
              <a:t>([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$group: {</a:t>
            </a:r>
          </a:p>
          <a:p>
            <a:r>
              <a:rPr lang="en-US" sz="1400" dirty="0"/>
              <a:t>      _id: "$StratificationCategoryID2",</a:t>
            </a:r>
          </a:p>
          <a:p>
            <a:r>
              <a:rPr lang="en-US" sz="1400" dirty="0"/>
              <a:t>      count: { $sum: 1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  }</a:t>
            </a:r>
          </a:p>
          <a:p>
            <a:r>
              <a:rPr lang="en-US" sz="1400" dirty="0"/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distribution of data vary across different 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ategories like age, race and gender?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square with white dots&#10;&#10;Description automatically generated with medium confidence">
            <a:extLst>
              <a:ext uri="{FF2B5EF4-FFF2-40B4-BE49-F238E27FC236}">
                <a16:creationId xmlns:a16="http://schemas.microsoft.com/office/drawing/2014/main" id="{7288AA1F-D8B4-78A2-6429-34D5996B6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4" r="90226"/>
          <a:stretch/>
        </p:blipFill>
        <p:spPr>
          <a:xfrm>
            <a:off x="7844545" y="1047358"/>
            <a:ext cx="2089975" cy="44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2EB1C1-31CB-0F4D-0CA6-71CE83A8FE46}"/>
              </a:ext>
            </a:extLst>
          </p:cNvPr>
          <p:cNvSpPr txBox="1"/>
          <p:nvPr/>
        </p:nvSpPr>
        <p:spPr>
          <a:xfrm>
            <a:off x="1312860" y="2219287"/>
            <a:ext cx="2947040" cy="3231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db.collection.aggregate</a:t>
            </a:r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$group: {</a:t>
            </a:r>
          </a:p>
          <a:p>
            <a:r>
              <a:rPr lang="en-US" sz="1200" dirty="0"/>
              <a:t>      _id: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YearStart</a:t>
            </a:r>
            <a:r>
              <a:rPr lang="en-US" sz="1200" dirty="0"/>
              <a:t>: "$</a:t>
            </a:r>
            <a:r>
              <a:rPr lang="en-US" sz="1200" dirty="0" err="1"/>
              <a:t>YearStart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Topic: "$Topic“</a:t>
            </a:r>
          </a:p>
          <a:p>
            <a:r>
              <a:rPr lang="en-US" sz="1200" dirty="0"/>
              <a:t>      },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average_data_value</a:t>
            </a:r>
            <a:r>
              <a:rPr lang="en-US" sz="1200" dirty="0"/>
              <a:t>: { $avg: "$</a:t>
            </a:r>
            <a:r>
              <a:rPr lang="en-US" sz="1200" dirty="0" err="1"/>
              <a:t>Data_Value</a:t>
            </a:r>
            <a:r>
              <a:rPr lang="en-US" sz="1200" dirty="0"/>
              <a:t>"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$sort: {</a:t>
            </a:r>
          </a:p>
          <a:p>
            <a:r>
              <a:rPr lang="en-US" sz="1200" dirty="0"/>
              <a:t>      "_</a:t>
            </a:r>
            <a:r>
              <a:rPr lang="en-US" sz="1200" dirty="0" err="1"/>
              <a:t>id.YearStart</a:t>
            </a:r>
            <a:r>
              <a:rPr lang="en-US" sz="1200" dirty="0"/>
              <a:t>": 1</a:t>
            </a:r>
          </a:p>
          <a:p>
            <a:r>
              <a:rPr lang="en-US" sz="1200" dirty="0"/>
              <a:t>    }</a:t>
            </a:r>
          </a:p>
          <a:p>
            <a:r>
              <a:rPr lang="en-US" sz="1200" dirty="0"/>
              <a:t>  }</a:t>
            </a:r>
          </a:p>
          <a:p>
            <a:r>
              <a:rPr lang="en-US" sz="1200" dirty="0"/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average data value vary across 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combinations of starting year and topic, 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how does this variation change over time?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4F9DDC-29A3-6503-BE43-E60ED1E66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" r="31403"/>
          <a:stretch/>
        </p:blipFill>
        <p:spPr>
          <a:xfrm>
            <a:off x="6866091" y="731520"/>
            <a:ext cx="3791749" cy="50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8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269255" y="867351"/>
            <a:ext cx="9171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and visualizations</a:t>
            </a:r>
          </a:p>
          <a:p>
            <a:pPr algn="ctr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frequency of different health and lifestyle conditions related to Older people?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ainbow colored lines on a black background&#10;&#10;Description automatically generated">
            <a:extLst>
              <a:ext uri="{FF2B5EF4-FFF2-40B4-BE49-F238E27FC236}">
                <a16:creationId xmlns:a16="http://schemas.microsoft.com/office/drawing/2014/main" id="{4076B020-9135-6EB4-2B4B-6640D9DE1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34" y="2183741"/>
            <a:ext cx="8926332" cy="36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8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 distributions of data for different Health and Lifestyle conditions among older people compare with each other?</a:t>
            </a:r>
          </a:p>
        </p:txBody>
      </p:sp>
      <p:pic>
        <p:nvPicPr>
          <p:cNvPr id="3" name="Picture 2" descr="A group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7D61A60F-4CAC-AC77-4E86-1233EB29C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27" y="1912141"/>
            <a:ext cx="8141143" cy="38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prevalence of arthritis among older adults across different regions in 2020-2021?</a:t>
            </a:r>
          </a:p>
        </p:txBody>
      </p:sp>
      <p:pic>
        <p:nvPicPr>
          <p:cNvPr id="3" name="Picture 2" descr="A group of colored rectangles&#10;&#10;Description automatically generated">
            <a:extLst>
              <a:ext uri="{FF2B5EF4-FFF2-40B4-BE49-F238E27FC236}">
                <a16:creationId xmlns:a16="http://schemas.microsoft.com/office/drawing/2014/main" id="{BD9236DE-B233-2B21-65ED-8D71E4820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17" y="1753418"/>
            <a:ext cx="6199946" cy="39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have the different health-related topics changed over time from 2015 to 2021? Are there noticeable increases, decreases, or stable trends for each topic?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FF4205-F5F2-1045-EF72-6A81626D8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1" y="2133472"/>
            <a:ext cx="7990277" cy="34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80870" y="835890"/>
            <a:ext cx="98302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using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SparkMLib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-overview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dataset, machine learning models were applied using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SparkMLlib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and Gradient Boosted Regression.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Predictor variables (features): Class, Topic, Data Value Unit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arget variable (response): Data Value. 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Tree Regressor: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data values</a:t>
            </a:r>
            <a:br>
              <a:rPr lang="en-US" sz="2400" dirty="0"/>
            </a:b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6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510111" y="1192089"/>
            <a:ext cx="91717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Indexing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converts categorical values into numerical indices.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indexed categorical variables into binary (one-hot) vectors.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Scaling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Scales features to a specified range, typically [0, 1].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Interactions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new features by combining existing ones.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Assembler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multiple features into a single vector.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Fill missing values with a specific strategy, like the mean or median.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combine all the feature engineering steps into a pipeline for ease of use in the model training process.</a:t>
            </a:r>
          </a:p>
        </p:txBody>
      </p:sp>
    </p:spTree>
    <p:extLst>
      <p:ext uri="{BB962C8B-B14F-4D97-AF65-F5344CB8AC3E}">
        <p14:creationId xmlns:p14="http://schemas.microsoft.com/office/powerpoint/2010/main" val="3948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B3508-C5EE-470C-CAA7-D9BDC910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058136"/>
            <a:ext cx="91440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 algn="ctr"/>
            <a:r>
              <a:rPr lang="en-US" sz="27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Trends and Mental Well-being Among Older Populations</a:t>
            </a:r>
            <a:br>
              <a:rPr lang="en-US" sz="2700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  <a:b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Durga </a:t>
            </a:r>
            <a:r>
              <a:rPr lang="en-US" sz="27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Teratipally</a:t>
            </a: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Shree Pallavi </a:t>
            </a:r>
            <a:r>
              <a:rPr lang="en-US" sz="27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Vegesana</a:t>
            </a: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Anusha Goulla</a:t>
            </a:r>
            <a:b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Ben Duan</a:t>
            </a:r>
            <a:b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George Mason University</a:t>
            </a:r>
            <a:b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AIT – 614 – 002: Big Data Essentials</a:t>
            </a:r>
            <a:b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27, 2024</a:t>
            </a: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0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Tree Regressor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80 % training data – 20% testing data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used to predict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(% of older adults diagnosed with arthritis,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mental health issues and health related metrics).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RMSE, MAE, and R-squared values give insight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into the accuracy and reliability of the model’s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predictions.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selected for prediction are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LocationAbbr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"Class", "Topic", "Stratification1"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AB6063-6097-159A-AE7B-7C39790B7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57" y="1787907"/>
            <a:ext cx="3530781" cy="2521080"/>
          </a:xfrm>
          <a:prstGeom prst="rect">
            <a:avLst/>
          </a:prstGeom>
        </p:spPr>
      </p:pic>
      <p:pic>
        <p:nvPicPr>
          <p:cNvPr id="6" name="Picture 5" descr="A close up of numbers&#10;&#10;Description automatically generated">
            <a:extLst>
              <a:ext uri="{FF2B5EF4-FFF2-40B4-BE49-F238E27FC236}">
                <a16:creationId xmlns:a16="http://schemas.microsoft.com/office/drawing/2014/main" id="{622B9085-1BC7-B4A2-A09C-4B0CB4987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4" b="1371"/>
          <a:stretch/>
        </p:blipFill>
        <p:spPr>
          <a:xfrm>
            <a:off x="8075158" y="4650440"/>
            <a:ext cx="2485085" cy="5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510111" y="762047"/>
            <a:ext cx="9171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80 % training data – 20% testing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used to predict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 of older adults diagnosed with arthritis, mental health issues and health related metrics).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topics considered "Class", "Topic",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Data_Value_Unit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  <a:endParaRPr lang="en-US" sz="24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686191-3CF9-A43F-4EBB-F00422B3E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1"/>
          <a:stretch/>
        </p:blipFill>
        <p:spPr>
          <a:xfrm>
            <a:off x="1530291" y="2859302"/>
            <a:ext cx="3663402" cy="309260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C63BB4-7EF1-E45E-8CA6-B2A70611B2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55"/>
          <a:stretch/>
        </p:blipFill>
        <p:spPr>
          <a:xfrm>
            <a:off x="6562913" y="2783098"/>
            <a:ext cx="3663402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7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high prevalence of conditions such as depression, obesity and no leisure time and physical activity.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issues like depression and cognitive decline are significant but less frequent than some chronic physical 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upward trend in the percentage of people who take influenza vaccine up to 2020 indicating awareness among people towards influenza vaccine.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conditions can vary significantly by region, which may point to the influence of environmental factors, healthcare access, or lifestyle differences across regions.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0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191703" y="1084317"/>
            <a:ext cx="91717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this project, we could explore more complex feature engineering techniques, such as interactions between categorical variables or time-based trends. Experiment with advanced machine learning algorithms, like deep learning or ensemble models, to increase prediction accuracy. Additionally, implement robust cross-validation techniques to ensure model generalization across diverse data subsets. Finally, conducting a comprehensive error analysis would help identify model limitations and areas for refinement, paving the way for future iterations and enhanced predictive performance.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510111" y="1099756"/>
            <a:ext cx="91717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 Ben Duan: For invaluable guidance, insightful lectures, and continuous support throughout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Teaching Assistant (GTA) Rishiikeshwar Brindha Sivakumar: For his dedication in assisting with technical challenges and providing timely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Colleagues: For a collaborative learning environment and sharing constructive feedback that improved both our learning and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Authors: Gratitude to the authors of the related work research papers which provided insights that guided our approach.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510111" y="980099"/>
            <a:ext cx="9171775" cy="607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[1] Alzheimer’s Disease and Healthy Aging Data | Data | Centers for Disease Control and Prevention. (2024, April 24). </a:t>
            </a:r>
            <a:r>
              <a:rPr lang="en-US" sz="1400" u="sng" kern="100" dirty="0">
                <a:solidFill>
                  <a:srgbClr val="46788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https://data.cdc.gov/Healthy-Aging/Alzheimer-s-Disease-and-Healthy-Aging-Data/hfr9-rurv/about_data</a:t>
            </a:r>
            <a:r>
              <a:rPr lang="en-US" sz="1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400" kern="1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[2] </a:t>
            </a:r>
            <a:r>
              <a:rPr lang="en-US" sz="140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(2024, April 25). Linear Regression (Python Implementation). </a:t>
            </a:r>
            <a:r>
              <a:rPr lang="en-US" sz="140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u="sng" kern="100" dirty="0">
                <a:solidFill>
                  <a:srgbClr val="46788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https://www.geeksforgeeks.org/linear-regression-python-implementation/</a:t>
            </a:r>
            <a:endParaRPr lang="en-US" sz="1400" u="sng" kern="100" dirty="0">
              <a:solidFill>
                <a:srgbClr val="46788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Bento, C. (2022, January 10). Random Forests Algorithm explained with a real-life example and some Python code.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https://towardsdatascience.com/random-forests-algorithm-explained-with-a-real-life-example-and-some-python-code-affbfa5a942c</a:t>
            </a:r>
            <a:endParaRPr lang="en-US" sz="1400" u="sng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endParaRPr lang="en-US" sz="1400" u="sng" dirty="0">
              <a:solidFill>
                <a:srgbClr val="46788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Kim, E. S.,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Tkatch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R., Martín, D. I. B., MacLeod, S., Sandy, L. G., &amp; Yeh, C. S. (2021). Resilient aging: Psychological Well-Being and Social Well-Being as targets for the promotion of healthy aging. Gerontology &amp; Geriatric Medicine, 7, 233372142110029. </a:t>
            </a:r>
            <a:r>
              <a:rPr lang="en-US" sz="14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https://doi.org/10.1177/23337214211002951</a:t>
            </a:r>
            <a:endParaRPr lang="en-US" sz="1400" u="sng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endParaRPr lang="en-US" sz="1400" u="sng" dirty="0">
              <a:solidFill>
                <a:srgbClr val="46788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Fulmer, T., Reuben, D. B., Auerbach, J., Fick, D. M., Galambos, C., &amp; Johnson, K. S. (2021). Actualizing better health and health care for older adults. Health Affairs, 40(2), 219–225. </a:t>
            </a:r>
            <a:r>
              <a:rPr lang="en-US" sz="1400" u="sng" dirty="0">
                <a:solidFill>
                  <a:srgbClr val="6A929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https://doi.org/10.1377/hlthaff.2020.01470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1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510111" y="2713327"/>
            <a:ext cx="9171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2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DFFBB-BDFB-50E5-98A5-181A1AA44B1C}"/>
              </a:ext>
            </a:extLst>
          </p:cNvPr>
          <p:cNvSpPr txBox="1"/>
          <p:nvPr/>
        </p:nvSpPr>
        <p:spPr>
          <a:xfrm>
            <a:off x="1523999" y="1397578"/>
            <a:ext cx="9144000" cy="5106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u="sng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project involves the application of various data visualization techniques such as bar plots, line plots, and box plots, as well as machine learning algorithms like Linear Regression and 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Gradient Boosted Tree Regressor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Most papers, on the other hand, employs thematic analysis to combine, categorize, and codify findings from reviewed studies.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aim 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to discover trends and patterns of health factors among older adults from different geographic regions and demographic groups using exploratory data analysis and machine learning models. 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DFFBB-BDFB-50E5-98A5-181A1AA44B1C}"/>
              </a:ext>
            </a:extLst>
          </p:cNvPr>
          <p:cNvSpPr txBox="1"/>
          <p:nvPr/>
        </p:nvSpPr>
        <p:spPr>
          <a:xfrm>
            <a:off x="1523999" y="978407"/>
            <a:ext cx="9144000" cy="39933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000" b="1" u="sng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have certain health outcomes or metrics changed over time?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Are there geographic patterns in the data? For example, do certain regions exhibit higher or lower values for specific health-related metrics?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Which classes of health topics are most prevalent, and how do they differ across years or locations?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does the distribution of various health-related data vary across different stratification categories (e.g., age, gender, race)?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it possible to predict certain outcomes (like </a:t>
            </a:r>
            <a:r>
              <a:rPr lang="en-US" sz="8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Data_Value</a:t>
            </a:r>
            <a:r>
              <a:rPr lang="en-US" sz="8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based on other features in the dataset?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DFFBB-BDFB-50E5-98A5-181A1AA44B1C}"/>
              </a:ext>
            </a:extLst>
          </p:cNvPr>
          <p:cNvSpPr txBox="1"/>
          <p:nvPr/>
        </p:nvSpPr>
        <p:spPr>
          <a:xfrm>
            <a:off x="1229359" y="797112"/>
            <a:ext cx="9144000" cy="383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Summarized project timeline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u="sng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 1: Preparation of the project proposal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 2: Data Acquisition, Pre-processin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and Data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 3: EDA, Descriptive and Trend Analysis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 4 and 5: Development of Predictive Models and analysis of results</a:t>
            </a:r>
            <a:endParaRPr lang="en-US" sz="16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 6 : Compilation of Abstract and Preparation for Presentation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u="sng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D62555-E14F-A2AF-B7A8-A2318461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62" y="3679046"/>
            <a:ext cx="9516108" cy="14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7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323FED-E33E-C8CA-0A19-5BABF1E22D2C}"/>
              </a:ext>
            </a:extLst>
          </p:cNvPr>
          <p:cNvSpPr txBox="1"/>
          <p:nvPr/>
        </p:nvSpPr>
        <p:spPr>
          <a:xfrm>
            <a:off x="1452712" y="793591"/>
            <a:ext cx="959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dataset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A87E9-B3D6-3370-07A7-0AD8259E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50"/>
          <a:stretch/>
        </p:blipFill>
        <p:spPr>
          <a:xfrm>
            <a:off x="1391743" y="1449254"/>
            <a:ext cx="9408509" cy="2085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009BF-A1DD-7FBD-8082-5FE616EF8B1A}"/>
              </a:ext>
            </a:extLst>
          </p:cNvPr>
          <p:cNvSpPr txBox="1"/>
          <p:nvPr/>
        </p:nvSpPr>
        <p:spPr>
          <a:xfrm>
            <a:off x="1170533" y="3810378"/>
            <a:ext cx="9850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sourced from the Centers for Disease Control and Prevention (CDC) and Behavioral Risk Factor Surveillance System (BRFSS) 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focusing on diverse health indicators related to older adults across United Sates from 2015 –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The dataset covers over 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250938 records and 31 distinct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The dataset includes attributes such as demographic information, health conditions (e.g., arthritis, depression), prevalence rates, and geographical data for different regions.</a:t>
            </a:r>
            <a:r>
              <a:rPr lang="en-US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23FED-E33E-C8CA-0A19-5BABF1E22D2C}"/>
              </a:ext>
            </a:extLst>
          </p:cNvPr>
          <p:cNvSpPr txBox="1"/>
          <p:nvPr/>
        </p:nvSpPr>
        <p:spPr>
          <a:xfrm>
            <a:off x="816591" y="1112811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Preprocessing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latin typeface="+mj-lt"/>
              <a:ea typeface="+mj-ea"/>
              <a:cs typeface="+mj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009BF-A1DD-7FBD-8082-5FE616EF8B1A}"/>
              </a:ext>
            </a:extLst>
          </p:cNvPr>
          <p:cNvSpPr txBox="1"/>
          <p:nvPr/>
        </p:nvSpPr>
        <p:spPr>
          <a:xfrm>
            <a:off x="590718" y="2330505"/>
            <a:ext cx="5279407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cleaning process involves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remove unnecessary columns and ensure that missing values are handled consistently for further analysis.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which are not required for the analysis are dropped (Data_Value_Alt,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Data_Value_Footnote_Symbol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Data_Value_Footnote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values in the columns “StratificationCategory2”, “Stratification2” and “Geolocation” are replaced with NULL.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69B43D-4ED4-4797-A216-6082CDABB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4" b="29762"/>
          <a:stretch/>
        </p:blipFill>
        <p:spPr>
          <a:xfrm>
            <a:off x="7073714" y="1240786"/>
            <a:ext cx="4397433" cy="104196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C34E4BA-7E23-CB5F-92A7-603CFA228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b="17682"/>
          <a:stretch/>
        </p:blipFill>
        <p:spPr>
          <a:xfrm>
            <a:off x="7085287" y="4336435"/>
            <a:ext cx="4395569" cy="12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323FED-E33E-C8CA-0A19-5BABF1E22D2C}"/>
              </a:ext>
            </a:extLst>
          </p:cNvPr>
          <p:cNvSpPr txBox="1"/>
          <p:nvPr/>
        </p:nvSpPr>
        <p:spPr>
          <a:xfrm>
            <a:off x="1300479" y="805221"/>
            <a:ext cx="959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Framework</a:t>
            </a:r>
          </a:p>
          <a:p>
            <a:pPr algn="ctr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51523-1D1A-A858-AEEA-D0187E5C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967" y="1533992"/>
            <a:ext cx="2327622" cy="3934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F3574-FAC1-28FA-2549-D4012EFF9AE1}"/>
              </a:ext>
            </a:extLst>
          </p:cNvPr>
          <p:cNvSpPr txBox="1"/>
          <p:nvPr/>
        </p:nvSpPr>
        <p:spPr>
          <a:xfrm>
            <a:off x="964195" y="1623419"/>
            <a:ext cx="252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DBFS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MongoDB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48EC9-EA09-FE53-C0F2-1FA88A2FE597}"/>
              </a:ext>
            </a:extLst>
          </p:cNvPr>
          <p:cNvSpPr txBox="1"/>
          <p:nvPr/>
        </p:nvSpPr>
        <p:spPr>
          <a:xfrm>
            <a:off x="6091959" y="1557966"/>
            <a:ext cx="52499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csv file.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emoving unnecessary columns and ensuring that missing values are handled consistently.</a:t>
            </a:r>
          </a:p>
          <a:p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Querying using MongoDB, Finding patterns and relationships between various parameters such as Health conditions, age group, gender, location through summary statistics and visualizations.</a:t>
            </a:r>
          </a:p>
          <a:p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 for categorical features.</a:t>
            </a:r>
          </a:p>
          <a:p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(Linear Regression, Gradient Boosted Tree Regression)</a:t>
            </a:r>
          </a:p>
          <a:p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performance of models employed – accuracy, RMSE, RSQ</a:t>
            </a:r>
          </a:p>
          <a:p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findings.</a:t>
            </a:r>
          </a:p>
          <a:p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4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323FED-E33E-C8CA-0A19-5BABF1E22D2C}"/>
              </a:ext>
            </a:extLst>
          </p:cNvPr>
          <p:cNvSpPr txBox="1"/>
          <p:nvPr/>
        </p:nvSpPr>
        <p:spPr>
          <a:xfrm>
            <a:off x="1300478" y="785464"/>
            <a:ext cx="959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EB1C1-31CB-0F4D-0CA6-71CE83A8FE46}"/>
              </a:ext>
            </a:extLst>
          </p:cNvPr>
          <p:cNvSpPr txBox="1"/>
          <p:nvPr/>
        </p:nvSpPr>
        <p:spPr>
          <a:xfrm>
            <a:off x="1580791" y="2512605"/>
            <a:ext cx="22461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db.collection.count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2444E-FC66-5FA4-C9E7-ABEB6EFD02F2}"/>
              </a:ext>
            </a:extLst>
          </p:cNvPr>
          <p:cNvSpPr txBox="1"/>
          <p:nvPr/>
        </p:nvSpPr>
        <p:spPr>
          <a:xfrm>
            <a:off x="1510110" y="1492828"/>
            <a:ext cx="917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total number of documents in the collection?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F8E86-7DEA-504A-0CA0-92EFBA5FC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r="53142" b="-1"/>
          <a:stretch/>
        </p:blipFill>
        <p:spPr>
          <a:xfrm>
            <a:off x="1399210" y="3693667"/>
            <a:ext cx="9393573" cy="9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7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1783</Words>
  <Application>Microsoft Office PowerPoint</Application>
  <PresentationFormat>Widescreen</PresentationFormat>
  <Paragraphs>207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Times New Roman</vt:lpstr>
      <vt:lpstr>Office Theme</vt:lpstr>
      <vt:lpstr>AIT-614 FINAL PROJECT  TEAM 6</vt:lpstr>
      <vt:lpstr>Health Trends and Mental Well-being Among Older Populations  TEAM 6 Lakshmi Durga Teratipally, Shree Pallavi Vegesana, Anusha Goulla Dr Ben Duan George Mason University AIT – 614 – 002: Big Data Essentials April 27, 2024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AIT-614 FINAL PROJECT  TEAM 6</dc:title>
  <dc:creator>Anusha Goulla</dc:creator>
  <cp:lastModifiedBy>Anusha Goulla</cp:lastModifiedBy>
  <cp:revision>5</cp:revision>
  <dcterms:created xsi:type="dcterms:W3CDTF">2024-04-27T17:43:03Z</dcterms:created>
  <dcterms:modified xsi:type="dcterms:W3CDTF">2024-04-30T06:18:52Z</dcterms:modified>
</cp:coreProperties>
</file>