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C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AC87-E5ED-4F4C-9436-14ECE66F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9F5C4-4709-4725-9208-DD68DE675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A004-564B-41E8-8AE8-31FEA998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0729-E4F1-40AE-8296-2A76FCE8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B7D4-7893-4548-A88B-934E948E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2FA0-31D6-4236-82D4-D287E549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91727-3082-4B8D-AFAF-8E8DF9FB1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F6BD-102F-4A71-9B29-4B41A2ED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41A5-59B7-47A1-94FD-4020D310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136F-0076-4FEF-8A60-CEF84A8B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7584F-B8C3-4CA2-80ED-30AFB2D31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003F7-A4A7-4C9F-A572-91C5B37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676B-0534-482E-990E-28C473DE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879F-9692-454B-AE86-21A88FD9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8889-F9C0-4CA9-B4E5-BB3776D1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7E0A-284D-4846-B6A7-D4B3C9CD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C5DF-6FA3-4492-941E-FC2FBE2C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0A0D-8E85-43D7-B116-D69D3D82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CA9C-BC68-4BF4-95D2-63825EDF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1BDE-71DC-48DB-BE0D-EC8551A8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A8E5-3901-4E49-8262-0D1EC0A7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42F73-434C-41F3-9E63-216A8C4D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CE8E-7F74-40F3-84D5-F8906BC4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6679-FA8D-4E52-BCAE-2B5B74BD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0FB8-D987-4085-8111-AF05A056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2DF1-4BF6-4591-8928-752B22C5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9A7F-0F3A-484D-BA54-257A96EA6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A8F51-18F5-49D2-B082-84986543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25B8-9CBB-4A11-A37F-DC942DBA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27BA-BBF0-49C4-B013-F970AC71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EAD18-168B-409B-A695-BD95D189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C76E-5AD0-42DB-BD53-8799BB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64C8-D602-4C3F-BE63-AAAC5F9D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2CDAE-D500-4283-8CED-CB7ABAE5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5B85-205D-4010-8B86-4DED64B8E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8D74D-6CF9-41CA-8360-3713721B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ACD62-0E11-401C-9328-D1F870B4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EAF44-AD1E-4CF1-9F01-D0A6189D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3897F-D70F-46F1-BECF-31727F2E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81BA-F69E-4CF5-954F-9EAD8448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D5383-50F4-440A-AE2A-AEAB7A9D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117F4-3A68-46DA-A988-3E25F5F7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72C0-82AA-49EB-BFC8-029A23EA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2FFF0-58B2-4B11-8F9A-9FA517B2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86570-BF37-411B-AEF8-B2B0D751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3C0CE-A3D7-4BCD-BBFC-D4C76554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B19A-C75E-40E2-BA70-B6F6C9F8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E144-2569-4348-B4B0-B142A06D9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798B9-0442-43AD-ADCB-2BD1C87C7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7B752-8C5F-46BE-99ED-767062B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0B799-2534-4278-A767-2ECA189E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2CFD4-91A6-4645-86DB-D4EB3491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3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24C4-B9E3-4583-80F3-A0FED839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6C397-3B48-4B98-BEE7-1F6F6A780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6401B-663A-455B-B8CC-690F08E1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17D53-0E37-406A-8336-C30C09CA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91DE3-B7EA-4731-9540-85787528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1CC12-3082-4186-962F-544CFA3C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EEF12-1D58-4759-889D-8C7C3203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20D7-CE26-4767-A12B-67779BAEB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F2C5-0AE7-4AA0-A2F9-8F0DF454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95DF-1384-4136-9C08-49BD0BDDF0C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501D-26A2-4C34-9A7E-D17A7F3BD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F6B6-C6AD-46F7-AE01-5EFCCE4DA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46DA-B5C5-4548-987A-88936019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lexpapados/Physics-Informed-Deep-Learning-Solid-and-Fluid-Mechan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llgren/Solving-Differential-Equations-with-Neural-Networks" TargetMode="External"/><Relationship Id="rId4" Type="http://schemas.openxmlformats.org/officeDocument/2006/relationships/hyperlink" Target="https://github.com/rgp62/cvpin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88BA-688A-43D4-A8B3-F3291C3F6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Informed Neural Networks (PINNs)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A6F3-5562-4A38-9E97-981551F25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Paht Juangphanich, Ezra McNichols, Kyle Monaghan, Arman </a:t>
            </a:r>
            <a:r>
              <a:rPr lang="en-US" dirty="0" err="1"/>
              <a:t>Mirashemi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4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99D1-1789-4EE5-9F37-73A30FEB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D38D-D33D-4720-85D8-B958A34B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3211"/>
          </a:xfrm>
        </p:spPr>
        <p:txBody>
          <a:bodyPr/>
          <a:lstStyle/>
          <a:p>
            <a:r>
              <a:rPr lang="en-US" dirty="0"/>
              <a:t>1990s: Proof was made to show Neural Networks can be used to solve PDEs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9D676-F230-4065-B5D2-549793E18E35}"/>
              </a:ext>
            </a:extLst>
          </p:cNvPr>
          <p:cNvSpPr txBox="1"/>
          <p:nvPr/>
        </p:nvSpPr>
        <p:spPr>
          <a:xfrm>
            <a:off x="905346" y="2622870"/>
            <a:ext cx="10601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Lagaris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 E.,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Likas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Fotiadis, D. I. (1998). Artificial neural networks for solving ordinary and partial differential equations.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neural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987-1000.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B43B1F-0609-4BA2-982A-0903FBEACE85}"/>
              </a:ext>
            </a:extLst>
          </p:cNvPr>
          <p:cNvSpPr txBox="1">
            <a:spLocks/>
          </p:cNvSpPr>
          <p:nvPr/>
        </p:nvSpPr>
        <p:spPr>
          <a:xfrm>
            <a:off x="771054" y="3231479"/>
            <a:ext cx="10515600" cy="153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1998-2019: Conventional PINNs, solving PDE without discontinuity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2019-Present: Research into solving discontinuous PDEs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CFF69-48DA-4132-8FFA-63BD7AF11F3F}"/>
              </a:ext>
            </a:extLst>
          </p:cNvPr>
          <p:cNvSpPr txBox="1"/>
          <p:nvPr/>
        </p:nvSpPr>
        <p:spPr>
          <a:xfrm>
            <a:off x="769543" y="4706809"/>
            <a:ext cx="10873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Michoski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Milosavljević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Oliver, T., &amp; Hatch, D. R. (2020). Solving differential equations using deep neural networks.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Neurocomputing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399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193-212.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1A549-F4FD-4CD8-85B8-1155647D740B}"/>
              </a:ext>
            </a:extLst>
          </p:cNvPr>
          <p:cNvSpPr txBox="1"/>
          <p:nvPr/>
        </p:nvSpPr>
        <p:spPr>
          <a:xfrm>
            <a:off x="769543" y="5272937"/>
            <a:ext cx="10873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Patel, R. G., Manickam, I., Trask, N. A., Wood, M. A., Lee, M., Tomas, I., &amp; Cyr, E. C. (2022). Thermodynamically consistent physics-informed neural networks for hyperbolic systems.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Computational Physics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449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110754.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6DEC2-C14E-4E43-9E4C-3DE73F9EE2AA}"/>
              </a:ext>
            </a:extLst>
          </p:cNvPr>
          <p:cNvSpPr txBox="1"/>
          <p:nvPr/>
        </p:nvSpPr>
        <p:spPr>
          <a:xfrm>
            <a:off x="769543" y="5839064"/>
            <a:ext cx="10873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Papados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Solving Hydrodynamic Shock-Tube Problems Using Weighted Physics-Informed Neural Networks with Domain Extension.</a:t>
            </a:r>
            <a:endParaRPr lang="en-US" sz="1600" dirty="0"/>
          </a:p>
        </p:txBody>
      </p:sp>
      <p:pic>
        <p:nvPicPr>
          <p:cNvPr id="1026" name="Picture 2" descr="GitHub Logos and Usage · GitHub">
            <a:hlinkClick r:id="rId2"/>
            <a:extLst>
              <a:ext uri="{FF2B5EF4-FFF2-40B4-BE49-F238E27FC236}">
                <a16:creationId xmlns:a16="http://schemas.microsoft.com/office/drawing/2014/main" id="{B1B4B4AE-B195-4D9E-9E66-6BF1A2F3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7" y="5883417"/>
            <a:ext cx="596773" cy="4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itHub Logos and Usage · GitHub">
            <a:hlinkClick r:id="rId4"/>
            <a:extLst>
              <a:ext uri="{FF2B5EF4-FFF2-40B4-BE49-F238E27FC236}">
                <a16:creationId xmlns:a16="http://schemas.microsoft.com/office/drawing/2014/main" id="{BBC49858-9BD7-48FC-ADCB-BBDF27A6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6" y="5313046"/>
            <a:ext cx="596773" cy="4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itHub Logos and Usage · GitHub">
            <a:hlinkClick r:id="rId5"/>
            <a:extLst>
              <a:ext uri="{FF2B5EF4-FFF2-40B4-BE49-F238E27FC236}">
                <a16:creationId xmlns:a16="http://schemas.microsoft.com/office/drawing/2014/main" id="{E0E883CA-3ECA-45BB-B540-DBACD7FB1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5" y="4725457"/>
            <a:ext cx="596773" cy="4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DA46-F591-40CA-AF3D-4EBDC1DB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PINNs and how they work</a:t>
            </a:r>
            <a:br>
              <a:rPr lang="en-US" dirty="0"/>
            </a:br>
            <a:r>
              <a:rPr lang="en-US" sz="2000" dirty="0"/>
              <a:t>(High Level)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DAEBF-4E12-4458-BF4D-8423A6CAAE42}"/>
                  </a:ext>
                </a:extLst>
              </p:cNvPr>
              <p:cNvSpPr txBox="1"/>
              <p:nvPr/>
            </p:nvSpPr>
            <p:spPr>
              <a:xfrm>
                <a:off x="895547" y="1970457"/>
                <a:ext cx="353385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ADAEBF-4E12-4458-BF4D-8423A6CA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7" y="1970457"/>
                <a:ext cx="3533853" cy="627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365EF1-8A04-4455-A460-8AC46FBE155E}"/>
              </a:ext>
            </a:extLst>
          </p:cNvPr>
          <p:cNvSpPr txBox="1"/>
          <p:nvPr/>
        </p:nvSpPr>
        <p:spPr>
          <a:xfrm>
            <a:off x="3528041" y="2975738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Dissipation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26D1DD-0846-47ED-B96D-75C4F6E965EC}"/>
              </a:ext>
            </a:extLst>
          </p:cNvPr>
          <p:cNvCxnSpPr>
            <a:cxnSpLocks/>
          </p:cNvCxnSpPr>
          <p:nvPr/>
        </p:nvCxnSpPr>
        <p:spPr>
          <a:xfrm flipH="1" flipV="1">
            <a:off x="3690088" y="2689194"/>
            <a:ext cx="230062" cy="2865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7AA93C-AC59-4A16-A9BC-C36F087F8560}"/>
              </a:ext>
            </a:extLst>
          </p:cNvPr>
          <p:cNvSpPr txBox="1"/>
          <p:nvPr/>
        </p:nvSpPr>
        <p:spPr>
          <a:xfrm>
            <a:off x="804688" y="1601125"/>
            <a:ext cx="344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Burgers Viscous Equation: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A6CCD-3779-4FE3-A959-D7D48A71D34D}"/>
              </a:ext>
            </a:extLst>
          </p:cNvPr>
          <p:cNvSpPr txBox="1"/>
          <p:nvPr/>
        </p:nvSpPr>
        <p:spPr>
          <a:xfrm>
            <a:off x="8750292" y="493370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PDE Loss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973F5-83B5-49EB-9196-116E606FD2A6}"/>
              </a:ext>
            </a:extLst>
          </p:cNvPr>
          <p:cNvSpPr/>
          <p:nvPr/>
        </p:nvSpPr>
        <p:spPr>
          <a:xfrm>
            <a:off x="3981401" y="4085245"/>
            <a:ext cx="2617018" cy="62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Multi-Layer Perception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74F030-8F9C-425D-BD23-BF8342669030}"/>
              </a:ext>
            </a:extLst>
          </p:cNvPr>
          <p:cNvCxnSpPr/>
          <p:nvPr/>
        </p:nvCxnSpPr>
        <p:spPr>
          <a:xfrm>
            <a:off x="3097086" y="2643821"/>
            <a:ext cx="11860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AD11F5-4FC8-4FBD-9EBF-CFBBB4D60AEE}"/>
              </a:ext>
            </a:extLst>
          </p:cNvPr>
          <p:cNvSpPr txBox="1"/>
          <p:nvPr/>
        </p:nvSpPr>
        <p:spPr>
          <a:xfrm>
            <a:off x="1266136" y="5295169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Domain Sampling</a:t>
            </a:r>
          </a:p>
          <a:p>
            <a:pPr algn="ctr"/>
            <a:r>
              <a:rPr lang="en-US" dirty="0"/>
              <a:t>(Inputs: t, x, y)</a:t>
            </a:r>
          </a:p>
        </p:txBody>
      </p:sp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513A9774-0A79-4AB6-8C74-CE480617F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6" y="3539414"/>
            <a:ext cx="2170530" cy="16278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16A50A8-109F-48F8-B905-4C30232CC818}"/>
              </a:ext>
            </a:extLst>
          </p:cNvPr>
          <p:cNvSpPr txBox="1"/>
          <p:nvPr/>
        </p:nvSpPr>
        <p:spPr>
          <a:xfrm>
            <a:off x="2062842" y="5039135"/>
            <a:ext cx="304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32285-2B2B-4B75-B54B-F765AF2B949B}"/>
              </a:ext>
            </a:extLst>
          </p:cNvPr>
          <p:cNvSpPr txBox="1"/>
          <p:nvPr/>
        </p:nvSpPr>
        <p:spPr>
          <a:xfrm>
            <a:off x="931447" y="4214575"/>
            <a:ext cx="296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53F8-C2A1-4B62-8D41-E8FF951A6D68}"/>
              </a:ext>
            </a:extLst>
          </p:cNvPr>
          <p:cNvSpPr txBox="1"/>
          <p:nvPr/>
        </p:nvSpPr>
        <p:spPr>
          <a:xfrm>
            <a:off x="4253261" y="4982844"/>
            <a:ext cx="2052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Inputs: t, x, y</a:t>
            </a:r>
          </a:p>
          <a:p>
            <a:pPr algn="ctr"/>
            <a:r>
              <a:rPr lang="en-US" dirty="0"/>
              <a:t>Outputs: u, v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F7644A-8D8F-4A76-8DB0-EB8A81B8BBDD}"/>
                  </a:ext>
                </a:extLst>
              </p:cNvPr>
              <p:cNvSpPr txBox="1"/>
              <p:nvPr/>
            </p:nvSpPr>
            <p:spPr>
              <a:xfrm>
                <a:off x="7312944" y="4155848"/>
                <a:ext cx="393780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F7644A-8D8F-4A76-8DB0-EB8A81B8B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44" y="4155848"/>
                <a:ext cx="3937809" cy="627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2D9301-8AAE-41C6-8A69-CCF9FDF5058B}"/>
              </a:ext>
            </a:extLst>
          </p:cNvPr>
          <p:cNvCxnSpPr>
            <a:cxnSpLocks/>
          </p:cNvCxnSpPr>
          <p:nvPr/>
        </p:nvCxnSpPr>
        <p:spPr>
          <a:xfrm flipV="1">
            <a:off x="2181611" y="6080345"/>
            <a:ext cx="0" cy="4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5C68BE-ED73-4037-A12E-5E582F429A51}"/>
              </a:ext>
            </a:extLst>
          </p:cNvPr>
          <p:cNvSpPr txBox="1"/>
          <p:nvPr/>
        </p:nvSpPr>
        <p:spPr>
          <a:xfrm>
            <a:off x="4045612" y="6308209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 Model weights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72C893-BE8F-4F91-AB86-AEF75F117B02}"/>
              </a:ext>
            </a:extLst>
          </p:cNvPr>
          <p:cNvCxnSpPr>
            <a:endCxn id="44" idx="1"/>
          </p:cNvCxnSpPr>
          <p:nvPr/>
        </p:nvCxnSpPr>
        <p:spPr>
          <a:xfrm flipV="1">
            <a:off x="2181611" y="6492875"/>
            <a:ext cx="1864001" cy="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4216BE-561F-461A-A49F-0FFDE30845F2}"/>
              </a:ext>
            </a:extLst>
          </p:cNvPr>
          <p:cNvCxnSpPr>
            <a:stCxn id="44" idx="3"/>
          </p:cNvCxnSpPr>
          <p:nvPr/>
        </p:nvCxnSpPr>
        <p:spPr>
          <a:xfrm>
            <a:off x="6513788" y="6492875"/>
            <a:ext cx="277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A0650-5F72-479C-AD92-3DEFC4835134}"/>
              </a:ext>
            </a:extLst>
          </p:cNvPr>
          <p:cNvCxnSpPr>
            <a:stCxn id="10" idx="2"/>
          </p:cNvCxnSpPr>
          <p:nvPr/>
        </p:nvCxnSpPr>
        <p:spPr>
          <a:xfrm>
            <a:off x="9281848" y="5303041"/>
            <a:ext cx="9934" cy="118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8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48EF1A7-3DCB-42D6-A63F-330AD28F4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4" y="1924920"/>
            <a:ext cx="6730550" cy="448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47DA46-F591-40CA-AF3D-4EBDC1DB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PINNs and how they work</a:t>
            </a:r>
            <a:br>
              <a:rPr lang="en-US" dirty="0"/>
            </a:br>
            <a:r>
              <a:rPr lang="en-US" sz="2000" dirty="0"/>
              <a:t>(MLP Detail)</a:t>
            </a:r>
            <a:endParaRPr lang="en-US" dirty="0"/>
          </a:p>
        </p:txBody>
      </p:sp>
      <p:pic>
        <p:nvPicPr>
          <p:cNvPr id="1026" name="Picture 2" descr="What are Neural Networks? | IBM">
            <a:extLst>
              <a:ext uri="{FF2B5EF4-FFF2-40B4-BE49-F238E27FC236}">
                <a16:creationId xmlns:a16="http://schemas.microsoft.com/office/drawing/2014/main" id="{6514C1C9-5ECD-4055-8FA8-F365CCD4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264" y="1793666"/>
            <a:ext cx="4892232" cy="3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2EBD1D-2BCB-4E88-A234-1B453D0AF000}"/>
              </a:ext>
            </a:extLst>
          </p:cNvPr>
          <p:cNvSpPr txBox="1"/>
          <p:nvPr/>
        </p:nvSpPr>
        <p:spPr>
          <a:xfrm>
            <a:off x="2429116" y="5084488"/>
            <a:ext cx="10338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= Tanh(z)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D8ED75-FCF8-4C42-A1ED-714A47897A25}"/>
              </a:ext>
            </a:extLst>
          </p:cNvPr>
          <p:cNvSpPr/>
          <p:nvPr/>
        </p:nvSpPr>
        <p:spPr>
          <a:xfrm>
            <a:off x="1884555" y="5453820"/>
            <a:ext cx="2330605" cy="523234"/>
          </a:xfrm>
          <a:prstGeom prst="rect">
            <a:avLst/>
          </a:prstGeom>
          <a:solidFill>
            <a:srgbClr val="60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ED8DAC-5FCE-4D3F-AA08-ED96451D4BE6}"/>
              </a:ext>
            </a:extLst>
          </p:cNvPr>
          <p:cNvSpPr txBox="1"/>
          <p:nvPr/>
        </p:nvSpPr>
        <p:spPr>
          <a:xfrm>
            <a:off x="6685201" y="5372132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x, y, 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30FA1-36A4-44BD-964B-E086BC9FF31B}"/>
              </a:ext>
            </a:extLst>
          </p:cNvPr>
          <p:cNvSpPr txBox="1"/>
          <p:nvPr/>
        </p:nvSpPr>
        <p:spPr>
          <a:xfrm>
            <a:off x="10530490" y="537633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Outputs: u, v</a:t>
            </a:r>
          </a:p>
        </p:txBody>
      </p:sp>
    </p:spTree>
    <p:extLst>
      <p:ext uri="{BB962C8B-B14F-4D97-AF65-F5344CB8AC3E}">
        <p14:creationId xmlns:p14="http://schemas.microsoft.com/office/powerpoint/2010/main" val="119543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DA46-F591-40CA-AF3D-4EBDC1DB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PINNs and how they work</a:t>
            </a:r>
            <a:br>
              <a:rPr lang="en-US" dirty="0"/>
            </a:br>
            <a:r>
              <a:rPr lang="en-US" sz="2000" dirty="0"/>
              <a:t>(PDE Loss Detail)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6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Physics Informed Neural Networks (PINNs) </vt:lpstr>
      <vt:lpstr>Timeline</vt:lpstr>
      <vt:lpstr>Conventional PINNs and how they work (High Level)</vt:lpstr>
      <vt:lpstr>Conventional PINNs and how they work (MLP Detail)</vt:lpstr>
      <vt:lpstr>Conventional PINNs and how they work (PDE Loss Detail)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Informed Neural Networks (PINNs)</dc:title>
  <dc:creator>Paht and Sticky</dc:creator>
  <cp:lastModifiedBy>Paht and Sticky</cp:lastModifiedBy>
  <cp:revision>5</cp:revision>
  <dcterms:created xsi:type="dcterms:W3CDTF">2022-04-06T21:06:04Z</dcterms:created>
  <dcterms:modified xsi:type="dcterms:W3CDTF">2022-04-07T14:46:07Z</dcterms:modified>
</cp:coreProperties>
</file>