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93"/>
    <a:srgbClr val="ADB9CA"/>
    <a:srgbClr val="BA06A5"/>
    <a:srgbClr val="E84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60363" indent="-360363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863" indent="-347663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57A93"/>
              </a:buClr>
              <a:buFont typeface="Wingdings" panose="05000000000000000000" pitchFamily="2" charset="2"/>
              <a:buChar char="§"/>
              <a:tabLst>
                <a:tab pos="1255713" algn="l"/>
              </a:tabLs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6075" indent="-244475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575" indent="-231775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738994"/>
            <a:ext cx="12192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>
          <a:xfrm>
            <a:off x="797045" y="6383868"/>
            <a:ext cx="78241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Lehrstuhl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Abteilung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Fakultät / Dezernat | Titel, Vorname, Nachname |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F98651E8-28A9-40EA-971A-EE9F3AB7359B}" type="datetime1">
              <a:rPr lang="de-DE" altLang="de-DE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14.08.2023</a:t>
            </a:fld>
            <a:endParaRPr lang="de-DE" altLang="de-DE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25" y="5702198"/>
            <a:ext cx="1517275" cy="7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738994"/>
            <a:ext cx="12192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25" y="5702198"/>
            <a:ext cx="1517275" cy="7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 userDrawn="1"/>
        </p:nvSpPr>
        <p:spPr>
          <a:xfrm>
            <a:off x="797045" y="6383868"/>
            <a:ext cx="78241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Lehrstuhl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Abteilung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Fakultät / Dezernat | Titel, Vorname, Nachname |</a:t>
            </a:r>
            <a:r>
              <a:rPr lang="de-DE" altLang="de-DE" sz="10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F98651E8-28A9-40EA-971A-EE9F3AB7359B}" type="datetime1">
              <a:rPr lang="de-DE" altLang="de-DE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14.08.2023</a:t>
            </a:fld>
            <a:endParaRPr lang="de-DE" altLang="de-DE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:\Marketing\Debora_Schiffer\016\016_Präsentationsvorlagen_UzK\016_PPT_Lay_Titel_16zu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106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461" y="233586"/>
            <a:ext cx="1839869" cy="9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6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3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8262" y="5157193"/>
            <a:ext cx="1147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Data-Efficient Contrastive Self-supervised Learning: Most Beneficial Examples for Supervised Learning Contribute the Least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28261" y="6335742"/>
            <a:ext cx="71564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Seminar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Learning| Adrian Bossert | </a:t>
            </a:r>
            <a:fld id="{F98651E8-28A9-40EA-971A-EE9F3AB7359B}" type="datetime1">
              <a:rPr lang="de-DE" altLang="de-DE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14.08.2023</a:t>
            </a:fld>
            <a:endParaRPr lang="de-DE" alt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4B58-CB72-F6FA-ED84-499F4F57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Architecture – Model Selector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21BC7E-8FC5-1F6B-E9B6-3EAB70E534B1}"/>
              </a:ext>
            </a:extLst>
          </p:cNvPr>
          <p:cNvSpPr/>
          <p:nvPr/>
        </p:nvSpPr>
        <p:spPr>
          <a:xfrm>
            <a:off x="2341984" y="1828798"/>
            <a:ext cx="7748188" cy="2983209"/>
          </a:xfrm>
          <a:prstGeom prst="rect">
            <a:avLst/>
          </a:prstGeom>
          <a:noFill/>
          <a:ln w="38100">
            <a:solidFill>
              <a:srgbClr val="457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D3ECF3-A47F-57C3-9860-E1594F513E3E}"/>
              </a:ext>
            </a:extLst>
          </p:cNvPr>
          <p:cNvSpPr/>
          <p:nvPr/>
        </p:nvSpPr>
        <p:spPr>
          <a:xfrm>
            <a:off x="4199502" y="2816903"/>
            <a:ext cx="1541933" cy="401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H3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D53EEB-ADCB-EF6D-C6A1-FD908A0AE28A}"/>
              </a:ext>
            </a:extLst>
          </p:cNvPr>
          <p:cNvSpPr/>
          <p:nvPr/>
        </p:nvSpPr>
        <p:spPr>
          <a:xfrm>
            <a:off x="4199502" y="3568020"/>
            <a:ext cx="1541933" cy="401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Census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B994B46-EF0E-7773-F47E-15A07DCAA388}"/>
              </a:ext>
            </a:extLst>
          </p:cNvPr>
          <p:cNvCxnSpPr>
            <a:cxnSpLocks/>
          </p:cNvCxnSpPr>
          <p:nvPr/>
        </p:nvCxnSpPr>
        <p:spPr>
          <a:xfrm>
            <a:off x="4078826" y="3393069"/>
            <a:ext cx="1853109" cy="0"/>
          </a:xfrm>
          <a:prstGeom prst="line">
            <a:avLst/>
          </a:prstGeom>
          <a:ln w="38100">
            <a:solidFill>
              <a:srgbClr val="457A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05AB93-A9C9-FA74-0E92-A9AE8C289173}"/>
              </a:ext>
            </a:extLst>
          </p:cNvPr>
          <p:cNvGrpSpPr/>
          <p:nvPr/>
        </p:nvGrpSpPr>
        <p:grpSpPr>
          <a:xfrm>
            <a:off x="519560" y="2106527"/>
            <a:ext cx="1509849" cy="894656"/>
            <a:chOff x="690620" y="2487692"/>
            <a:chExt cx="1509849" cy="894656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D87DC0B-4D8F-948A-7052-BEED07B7544F}"/>
                </a:ext>
              </a:extLst>
            </p:cNvPr>
            <p:cNvSpPr/>
            <p:nvPr/>
          </p:nvSpPr>
          <p:spPr>
            <a:xfrm>
              <a:off x="838200" y="2487692"/>
              <a:ext cx="1362269" cy="802430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E89CE01-2D2E-0507-A8C4-EF539D3314A8}"/>
                </a:ext>
              </a:extLst>
            </p:cNvPr>
            <p:cNvSpPr/>
            <p:nvPr/>
          </p:nvSpPr>
          <p:spPr>
            <a:xfrm>
              <a:off x="690620" y="2579918"/>
              <a:ext cx="1362269" cy="802430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Demand T-1 for spatial Units 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EFC68D5-1FBD-961B-2C91-CB2DC964DC99}"/>
              </a:ext>
            </a:extLst>
          </p:cNvPr>
          <p:cNvSpPr txBox="1"/>
          <p:nvPr/>
        </p:nvSpPr>
        <p:spPr>
          <a:xfrm>
            <a:off x="431704" y="149097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Features: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D3843ED-4AF8-748D-AAFD-AB892CBB5BFB}"/>
              </a:ext>
            </a:extLst>
          </p:cNvPr>
          <p:cNvGrpSpPr/>
          <p:nvPr/>
        </p:nvGrpSpPr>
        <p:grpSpPr>
          <a:xfrm>
            <a:off x="519559" y="3076158"/>
            <a:ext cx="1504097" cy="849065"/>
            <a:chOff x="690619" y="3457323"/>
            <a:chExt cx="1504097" cy="84906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77ED53-560E-291F-90F0-18253A68AA95}"/>
                </a:ext>
              </a:extLst>
            </p:cNvPr>
            <p:cNvSpPr/>
            <p:nvPr/>
          </p:nvSpPr>
          <p:spPr>
            <a:xfrm>
              <a:off x="832447" y="3457323"/>
              <a:ext cx="1362269" cy="802430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ED719B7-161E-9474-174C-0F8781641AFC}"/>
                </a:ext>
              </a:extLst>
            </p:cNvPr>
            <p:cNvSpPr/>
            <p:nvPr/>
          </p:nvSpPr>
          <p:spPr>
            <a:xfrm>
              <a:off x="690619" y="3559326"/>
              <a:ext cx="1362269" cy="747062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POI Score for all spatial Units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5D7A535B-AE29-CB2D-A9AE-4B26FD926F35}"/>
              </a:ext>
            </a:extLst>
          </p:cNvPr>
          <p:cNvSpPr txBox="1"/>
          <p:nvPr/>
        </p:nvSpPr>
        <p:spPr>
          <a:xfrm>
            <a:off x="431704" y="4026162"/>
            <a:ext cx="182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features (Weather, Time, Weekends..)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2513F1-AE09-6FA3-AAA2-B77D458ADA95}"/>
              </a:ext>
            </a:extLst>
          </p:cNvPr>
          <p:cNvSpPr txBox="1"/>
          <p:nvPr/>
        </p:nvSpPr>
        <p:spPr>
          <a:xfrm>
            <a:off x="431703" y="4857159"/>
            <a:ext cx="22590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Settings: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resolution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resolution (S)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CF86E13-5410-7CEB-FDA7-C34641841B66}"/>
              </a:ext>
            </a:extLst>
          </p:cNvPr>
          <p:cNvGrpSpPr/>
          <p:nvPr/>
        </p:nvGrpSpPr>
        <p:grpSpPr>
          <a:xfrm>
            <a:off x="2543580" y="2911612"/>
            <a:ext cx="912944" cy="656408"/>
            <a:chOff x="690620" y="2487692"/>
            <a:chExt cx="1509849" cy="89465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42BA492-04AA-90EF-F3A1-4527C7AAC6B3}"/>
                </a:ext>
              </a:extLst>
            </p:cNvPr>
            <p:cNvSpPr/>
            <p:nvPr/>
          </p:nvSpPr>
          <p:spPr>
            <a:xfrm>
              <a:off x="838200" y="2487692"/>
              <a:ext cx="1362269" cy="802430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7D27425-1968-469D-546E-0D0C7D6DCBBE}"/>
                </a:ext>
              </a:extLst>
            </p:cNvPr>
            <p:cNvSpPr/>
            <p:nvPr/>
          </p:nvSpPr>
          <p:spPr>
            <a:xfrm>
              <a:off x="690620" y="2579918"/>
              <a:ext cx="1362269" cy="802430"/>
            </a:xfrm>
            <a:prstGeom prst="rect">
              <a:avLst/>
            </a:prstGeom>
            <a:solidFill>
              <a:srgbClr val="457A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Demand T-1 for spatial Units 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9B9A7704-28CA-363B-CDC6-72DBDFF0B6C9}"/>
              </a:ext>
            </a:extLst>
          </p:cNvPr>
          <p:cNvSpPr txBox="1"/>
          <p:nvPr/>
        </p:nvSpPr>
        <p:spPr>
          <a:xfrm>
            <a:off x="2493714" y="3768628"/>
            <a:ext cx="98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other features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5EC2D11-2BAB-794F-D97B-2A8E1D3B300D}"/>
              </a:ext>
            </a:extLst>
          </p:cNvPr>
          <p:cNvCxnSpPr>
            <a:cxnSpLocks/>
          </p:cNvCxnSpPr>
          <p:nvPr/>
        </p:nvCxnSpPr>
        <p:spPr>
          <a:xfrm flipV="1">
            <a:off x="3476744" y="2654947"/>
            <a:ext cx="82271" cy="495720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776EDEF-6D8E-C74A-0EAC-5B958BC161E9}"/>
              </a:ext>
            </a:extLst>
          </p:cNvPr>
          <p:cNvCxnSpPr>
            <a:cxnSpLocks/>
          </p:cNvCxnSpPr>
          <p:nvPr/>
        </p:nvCxnSpPr>
        <p:spPr>
          <a:xfrm>
            <a:off x="3661175" y="3715449"/>
            <a:ext cx="295731" cy="87720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902D1BE-A80A-7369-AA60-9305311ED27B}"/>
              </a:ext>
            </a:extLst>
          </p:cNvPr>
          <p:cNvSpPr txBox="1"/>
          <p:nvPr/>
        </p:nvSpPr>
        <p:spPr>
          <a:xfrm>
            <a:off x="3467528" y="3266752"/>
            <a:ext cx="542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either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C7CCFF-A286-4E01-50BA-A60026FA2700}"/>
              </a:ext>
            </a:extLst>
          </p:cNvPr>
          <p:cNvSpPr txBox="1"/>
          <p:nvPr/>
        </p:nvSpPr>
        <p:spPr>
          <a:xfrm>
            <a:off x="4133218" y="1826388"/>
            <a:ext cx="2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Iterative Prediction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5861160-EDAD-191B-2930-E45A98297130}"/>
              </a:ext>
            </a:extLst>
          </p:cNvPr>
          <p:cNvSpPr/>
          <p:nvPr/>
        </p:nvSpPr>
        <p:spPr>
          <a:xfrm>
            <a:off x="6367886" y="3212607"/>
            <a:ext cx="823708" cy="505810"/>
          </a:xfrm>
          <a:prstGeom prst="rect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Demand for </a:t>
            </a:r>
            <a:r>
              <a:rPr lang="en-US" sz="1200" dirty="0" err="1"/>
              <a:t>T+i</a:t>
            </a:r>
            <a:r>
              <a:rPr lang="en-US" sz="1200" dirty="0"/>
              <a:t> 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367F1C1-7A71-FC0E-6F05-E60EC9F17D4F}"/>
              </a:ext>
            </a:extLst>
          </p:cNvPr>
          <p:cNvSpPr txBox="1"/>
          <p:nvPr/>
        </p:nvSpPr>
        <p:spPr>
          <a:xfrm>
            <a:off x="8311620" y="18546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Spatial Upscaling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9F9CC66-76FE-B1C8-9D9B-209C5477138B}"/>
              </a:ext>
            </a:extLst>
          </p:cNvPr>
          <p:cNvCxnSpPr>
            <a:cxnSpLocks/>
          </p:cNvCxnSpPr>
          <p:nvPr/>
        </p:nvCxnSpPr>
        <p:spPr>
          <a:xfrm>
            <a:off x="5866270" y="3205306"/>
            <a:ext cx="376523" cy="184556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423DB6-C547-3208-FC36-36C5B09A0BE3}"/>
              </a:ext>
            </a:extLst>
          </p:cNvPr>
          <p:cNvCxnSpPr>
            <a:cxnSpLocks/>
          </p:cNvCxnSpPr>
          <p:nvPr/>
        </p:nvCxnSpPr>
        <p:spPr>
          <a:xfrm flipV="1">
            <a:off x="5831442" y="3564812"/>
            <a:ext cx="345622" cy="160680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A8499794-AA8F-E77A-AAA1-8C89AF5699D3}"/>
              </a:ext>
            </a:extLst>
          </p:cNvPr>
          <p:cNvSpPr/>
          <p:nvPr/>
        </p:nvSpPr>
        <p:spPr>
          <a:xfrm>
            <a:off x="3239805" y="2295981"/>
            <a:ext cx="823708" cy="347357"/>
          </a:xfrm>
          <a:prstGeom prst="rect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Scale to h3 =7/8 </a:t>
            </a:r>
            <a:r>
              <a:rPr lang="en-US" sz="1200" baseline="30000" dirty="0"/>
              <a:t>1</a:t>
            </a:r>
            <a:endParaRPr lang="en-US" sz="1200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6F9CD37-708F-922C-5948-509E57879303}"/>
              </a:ext>
            </a:extLst>
          </p:cNvPr>
          <p:cNvCxnSpPr>
            <a:cxnSpLocks/>
          </p:cNvCxnSpPr>
          <p:nvPr/>
        </p:nvCxnSpPr>
        <p:spPr>
          <a:xfrm>
            <a:off x="3756921" y="2690045"/>
            <a:ext cx="396585" cy="300923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59CDEDD-FB95-5D19-FD95-9B42E689C03A}"/>
              </a:ext>
            </a:extLst>
          </p:cNvPr>
          <p:cNvSpPr txBox="1"/>
          <p:nvPr/>
        </p:nvSpPr>
        <p:spPr>
          <a:xfrm>
            <a:off x="2336229" y="4535008"/>
            <a:ext cx="5533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 If not already in h3=7 or 8 resolution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71AFF0D-5329-90FF-C981-EBD000ACD028}"/>
              </a:ext>
            </a:extLst>
          </p:cNvPr>
          <p:cNvSpPr txBox="1"/>
          <p:nvPr/>
        </p:nvSpPr>
        <p:spPr>
          <a:xfrm>
            <a:off x="6943491" y="2782275"/>
            <a:ext cx="124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T+i</a:t>
            </a:r>
            <a:r>
              <a:rPr lang="en-US" sz="1200" dirty="0"/>
              <a:t> &lt; </a:t>
            </a:r>
            <a:r>
              <a:rPr lang="en-US" sz="1200" dirty="0" err="1"/>
              <a:t>T</a:t>
            </a:r>
            <a:r>
              <a:rPr lang="en-US" sz="1200" baseline="-25000" dirty="0" err="1"/>
              <a:t>start</a:t>
            </a:r>
            <a:r>
              <a:rPr lang="en-US" sz="1200" baseline="-25000" dirty="0"/>
              <a:t> </a:t>
            </a:r>
            <a:r>
              <a:rPr lang="en-US" sz="1200" dirty="0"/>
              <a:t>+ N</a:t>
            </a:r>
            <a:r>
              <a:rPr lang="en-US" sz="1200" baseline="-25000" dirty="0"/>
              <a:t> </a:t>
            </a:r>
            <a:endParaRPr lang="en-US" sz="12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DDFF3EF-E0A7-E1E0-F8BA-7DF8965C293C}"/>
              </a:ext>
            </a:extLst>
          </p:cNvPr>
          <p:cNvSpPr txBox="1"/>
          <p:nvPr/>
        </p:nvSpPr>
        <p:spPr>
          <a:xfrm>
            <a:off x="7316687" y="3679738"/>
            <a:ext cx="1217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T+i</a:t>
            </a:r>
            <a:r>
              <a:rPr lang="en-US" sz="1200" dirty="0"/>
              <a:t> = </a:t>
            </a:r>
            <a:r>
              <a:rPr lang="en-US" sz="1200" dirty="0" err="1"/>
              <a:t>T</a:t>
            </a:r>
            <a:r>
              <a:rPr lang="en-US" sz="1200" baseline="-25000" dirty="0" err="1"/>
              <a:t>start</a:t>
            </a:r>
            <a:r>
              <a:rPr lang="en-US" sz="1200" baseline="-25000" dirty="0"/>
              <a:t> </a:t>
            </a:r>
            <a:r>
              <a:rPr lang="en-US" sz="1200" dirty="0"/>
              <a:t>+N</a:t>
            </a:r>
            <a:r>
              <a:rPr lang="en-US" sz="1200" baseline="-25000" dirty="0"/>
              <a:t> </a:t>
            </a:r>
            <a:endParaRPr lang="en-US" sz="12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7EED5E8-9EB4-CEC2-5886-884E2F2E0FFF}"/>
              </a:ext>
            </a:extLst>
          </p:cNvPr>
          <p:cNvCxnSpPr>
            <a:cxnSpLocks/>
          </p:cNvCxnSpPr>
          <p:nvPr/>
        </p:nvCxnSpPr>
        <p:spPr>
          <a:xfrm>
            <a:off x="7316687" y="3465512"/>
            <a:ext cx="1381308" cy="0"/>
          </a:xfrm>
          <a:prstGeom prst="straightConnector1">
            <a:avLst/>
          </a:prstGeom>
          <a:ln>
            <a:solidFill>
              <a:srgbClr val="457A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262423D4-99EE-142C-A723-68E735CFE784}"/>
              </a:ext>
            </a:extLst>
          </p:cNvPr>
          <p:cNvSpPr/>
          <p:nvPr/>
        </p:nvSpPr>
        <p:spPr>
          <a:xfrm>
            <a:off x="8813902" y="3264524"/>
            <a:ext cx="1102464" cy="401975"/>
          </a:xfrm>
          <a:prstGeom prst="rect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h3: Scale to Resolution 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50CDD5D-FAB5-66CA-6B6F-EF8AF9295A0C}"/>
              </a:ext>
            </a:extLst>
          </p:cNvPr>
          <p:cNvSpPr/>
          <p:nvPr/>
        </p:nvSpPr>
        <p:spPr>
          <a:xfrm>
            <a:off x="6443201" y="2027336"/>
            <a:ext cx="1241628" cy="5648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other temporal features for T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5ADAA7D-5E2A-A49D-F414-C8BABC3C98EC}"/>
              </a:ext>
            </a:extLst>
          </p:cNvPr>
          <p:cNvCxnSpPr>
            <a:cxnSpLocks/>
          </p:cNvCxnSpPr>
          <p:nvPr/>
        </p:nvCxnSpPr>
        <p:spPr>
          <a:xfrm flipH="1" flipV="1">
            <a:off x="4975385" y="2168285"/>
            <a:ext cx="1822690" cy="776063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435786EB-3BD6-91EF-E0BD-C0BF14E777C6}"/>
              </a:ext>
            </a:extLst>
          </p:cNvPr>
          <p:cNvCxnSpPr/>
          <p:nvPr/>
        </p:nvCxnSpPr>
        <p:spPr>
          <a:xfrm flipV="1">
            <a:off x="6779740" y="2937897"/>
            <a:ext cx="0" cy="283908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955C224-29E5-B369-A82B-A8C3D1D6876B}"/>
              </a:ext>
            </a:extLst>
          </p:cNvPr>
          <p:cNvCxnSpPr>
            <a:cxnSpLocks/>
          </p:cNvCxnSpPr>
          <p:nvPr/>
        </p:nvCxnSpPr>
        <p:spPr>
          <a:xfrm flipH="1">
            <a:off x="3028809" y="2166890"/>
            <a:ext cx="1962437" cy="0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8ED447A7-311A-D058-2E74-3BE35902608E}"/>
              </a:ext>
            </a:extLst>
          </p:cNvPr>
          <p:cNvCxnSpPr>
            <a:cxnSpLocks/>
          </p:cNvCxnSpPr>
          <p:nvPr/>
        </p:nvCxnSpPr>
        <p:spPr>
          <a:xfrm flipV="1">
            <a:off x="3028809" y="2167169"/>
            <a:ext cx="0" cy="615106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>
            <a:extLst>
              <a:ext uri="{FF2B5EF4-FFF2-40B4-BE49-F238E27FC236}">
                <a16:creationId xmlns:a16="http://schemas.microsoft.com/office/drawing/2014/main" id="{AAFE62CD-81A1-BC57-FF03-5E1A26E0BE29}"/>
              </a:ext>
            </a:extLst>
          </p:cNvPr>
          <p:cNvSpPr/>
          <p:nvPr/>
        </p:nvSpPr>
        <p:spPr>
          <a:xfrm rot="10800000">
            <a:off x="2981321" y="2784685"/>
            <a:ext cx="105985" cy="67100"/>
          </a:xfrm>
          <a:prstGeom prst="triangle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CA46D3BB-46A4-124F-177B-74E5B17CD17E}"/>
              </a:ext>
            </a:extLst>
          </p:cNvPr>
          <p:cNvCxnSpPr/>
          <p:nvPr/>
        </p:nvCxnSpPr>
        <p:spPr>
          <a:xfrm>
            <a:off x="6779740" y="2592143"/>
            <a:ext cx="0" cy="363686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C88E0F7F-99AB-A14A-7221-36389F079EC6}"/>
              </a:ext>
            </a:extLst>
          </p:cNvPr>
          <p:cNvSpPr txBox="1"/>
          <p:nvPr/>
        </p:nvSpPr>
        <p:spPr>
          <a:xfrm>
            <a:off x="3010266" y="1900842"/>
            <a:ext cx="87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7478E1E9-91DE-502B-3D10-B37E86F21B04}"/>
              </a:ext>
            </a:extLst>
          </p:cNvPr>
          <p:cNvSpPr/>
          <p:nvPr/>
        </p:nvSpPr>
        <p:spPr>
          <a:xfrm>
            <a:off x="9960596" y="3354263"/>
            <a:ext cx="466258" cy="246219"/>
          </a:xfrm>
          <a:prstGeom prst="rightArrow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6EA0C66C-A858-DA42-AD63-12F74CFEC980}"/>
              </a:ext>
            </a:extLst>
          </p:cNvPr>
          <p:cNvSpPr/>
          <p:nvPr/>
        </p:nvSpPr>
        <p:spPr>
          <a:xfrm>
            <a:off x="10470010" y="2885616"/>
            <a:ext cx="1530444" cy="1083620"/>
          </a:xfrm>
          <a:prstGeom prst="rect">
            <a:avLst/>
          </a:prstGeom>
          <a:solidFill>
            <a:srgbClr val="457A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Demand T+N for spatial Units  in Resolution S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9E086622-1198-F9BC-FB98-0F357E7E28AE}"/>
              </a:ext>
            </a:extLst>
          </p:cNvPr>
          <p:cNvSpPr/>
          <p:nvPr/>
        </p:nvSpPr>
        <p:spPr>
          <a:xfrm>
            <a:off x="2113704" y="3159531"/>
            <a:ext cx="429876" cy="246167"/>
          </a:xfrm>
          <a:prstGeom prst="rightArrow">
            <a:avLst/>
          </a:prstGeom>
          <a:solidFill>
            <a:srgbClr val="457A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CA32-C316-D352-CB81-E5B82F88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Architecture – Dynamic spatiotemporal resolution adjustment 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48D92B68-D3AC-ECD7-2CBC-8153BBC1CEEC}"/>
              </a:ext>
            </a:extLst>
          </p:cNvPr>
          <p:cNvGrpSpPr/>
          <p:nvPr/>
        </p:nvGrpSpPr>
        <p:grpSpPr>
          <a:xfrm>
            <a:off x="710165" y="2032430"/>
            <a:ext cx="1756173" cy="3781043"/>
            <a:chOff x="6823701" y="1373438"/>
            <a:chExt cx="2264734" cy="4445537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E366B70-EEBC-06A1-AF64-F80F9415F020}"/>
                </a:ext>
              </a:extLst>
            </p:cNvPr>
            <p:cNvSpPr/>
            <p:nvPr/>
          </p:nvSpPr>
          <p:spPr>
            <a:xfrm>
              <a:off x="7251609" y="2042006"/>
              <a:ext cx="1408920" cy="484271"/>
            </a:xfrm>
            <a:prstGeom prst="rect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D24A3768-B70C-9C62-8938-05D2E3E375E2}"/>
                </a:ext>
              </a:extLst>
            </p:cNvPr>
            <p:cNvSpPr/>
            <p:nvPr/>
          </p:nvSpPr>
          <p:spPr>
            <a:xfrm>
              <a:off x="7791574" y="2582261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B6AECEA-28C0-AB3D-C50E-041CEB4EF85E}"/>
                </a:ext>
              </a:extLst>
            </p:cNvPr>
            <p:cNvSpPr/>
            <p:nvPr/>
          </p:nvSpPr>
          <p:spPr>
            <a:xfrm>
              <a:off x="6870446" y="2833102"/>
              <a:ext cx="2171247" cy="4842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Predictions T+1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C54DAD13-72C5-C7E1-9785-A4698A32D3D5}"/>
                </a:ext>
              </a:extLst>
            </p:cNvPr>
            <p:cNvSpPr/>
            <p:nvPr/>
          </p:nvSpPr>
          <p:spPr>
            <a:xfrm>
              <a:off x="6823701" y="5083862"/>
              <a:ext cx="2264734" cy="4842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Predictions T+N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CF21E20D-73D5-8400-9454-FA3FC244F111}"/>
                </a:ext>
              </a:extLst>
            </p:cNvPr>
            <p:cNvSpPr/>
            <p:nvPr/>
          </p:nvSpPr>
          <p:spPr>
            <a:xfrm>
              <a:off x="7251609" y="4292766"/>
              <a:ext cx="1408921" cy="484271"/>
            </a:xfrm>
            <a:prstGeom prst="rect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F317A12-8957-85F4-30D0-BC563D1C562A}"/>
                </a:ext>
              </a:extLst>
            </p:cNvPr>
            <p:cNvSpPr/>
            <p:nvPr/>
          </p:nvSpPr>
          <p:spPr>
            <a:xfrm>
              <a:off x="7179434" y="1373438"/>
              <a:ext cx="1553273" cy="361743"/>
            </a:xfrm>
            <a:prstGeom prst="round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 T</a:t>
              </a:r>
            </a:p>
          </p:txBody>
        </p:sp>
        <p:sp>
          <p:nvSpPr>
            <p:cNvPr id="43" name="Pfeil: nach unten 42">
              <a:extLst>
                <a:ext uri="{FF2B5EF4-FFF2-40B4-BE49-F238E27FC236}">
                  <a16:creationId xmlns:a16="http://schemas.microsoft.com/office/drawing/2014/main" id="{0FB0D9C4-4E09-FC3B-6247-20F15858A014}"/>
                </a:ext>
              </a:extLst>
            </p:cNvPr>
            <p:cNvSpPr/>
            <p:nvPr/>
          </p:nvSpPr>
          <p:spPr>
            <a:xfrm>
              <a:off x="7791574" y="1791165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feil: nach unten 43">
              <a:extLst>
                <a:ext uri="{FF2B5EF4-FFF2-40B4-BE49-F238E27FC236}">
                  <a16:creationId xmlns:a16="http://schemas.microsoft.com/office/drawing/2014/main" id="{8F171A56-5F05-949C-69C7-46E48BF677D1}"/>
                </a:ext>
              </a:extLst>
            </p:cNvPr>
            <p:cNvSpPr/>
            <p:nvPr/>
          </p:nvSpPr>
          <p:spPr>
            <a:xfrm>
              <a:off x="7791575" y="3373357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3232A5D-1CDC-524B-2EE2-736B797E045A}"/>
                </a:ext>
              </a:extLst>
            </p:cNvPr>
            <p:cNvSpPr/>
            <p:nvPr/>
          </p:nvSpPr>
          <p:spPr>
            <a:xfrm>
              <a:off x="6902300" y="3624198"/>
              <a:ext cx="2107537" cy="361743"/>
            </a:xfrm>
            <a:prstGeom prst="round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Features T +1</a:t>
              </a: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BD266F08-91CB-65FE-CDBE-E8D713644614}"/>
                </a:ext>
              </a:extLst>
            </p:cNvPr>
            <p:cNvSpPr/>
            <p:nvPr/>
          </p:nvSpPr>
          <p:spPr>
            <a:xfrm>
              <a:off x="7791575" y="4041925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BCCDF5A7-2CD6-1DA8-C631-99E520C5452F}"/>
                </a:ext>
              </a:extLst>
            </p:cNvPr>
            <p:cNvSpPr/>
            <p:nvPr/>
          </p:nvSpPr>
          <p:spPr>
            <a:xfrm>
              <a:off x="7791574" y="4833021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feil: nach unten 47">
              <a:extLst>
                <a:ext uri="{FF2B5EF4-FFF2-40B4-BE49-F238E27FC236}">
                  <a16:creationId xmlns:a16="http://schemas.microsoft.com/office/drawing/2014/main" id="{CCD2EC3D-4F6E-5D0A-76F2-1BA7FCF9E890}"/>
                </a:ext>
              </a:extLst>
            </p:cNvPr>
            <p:cNvSpPr/>
            <p:nvPr/>
          </p:nvSpPr>
          <p:spPr>
            <a:xfrm>
              <a:off x="7791576" y="5624118"/>
              <a:ext cx="328991" cy="194857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4199484E-F888-5C63-29D8-68E07F09E4AA}"/>
              </a:ext>
            </a:extLst>
          </p:cNvPr>
          <p:cNvSpPr txBox="1"/>
          <p:nvPr/>
        </p:nvSpPr>
        <p:spPr>
          <a:xfrm>
            <a:off x="2631003" y="1986974"/>
            <a:ext cx="2947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1. Iterative Prediction: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D3AEE3D-3CC7-0ACC-DF71-50990995A61B}"/>
              </a:ext>
            </a:extLst>
          </p:cNvPr>
          <p:cNvSpPr txBox="1"/>
          <p:nvPr/>
        </p:nvSpPr>
        <p:spPr>
          <a:xfrm>
            <a:off x="2733247" y="2609840"/>
            <a:ext cx="30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predictions based on input features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CE4513C-B56D-7A90-BA8E-3DE03DABEE0A}"/>
              </a:ext>
            </a:extLst>
          </p:cNvPr>
          <p:cNvSpPr txBox="1"/>
          <p:nvPr/>
        </p:nvSpPr>
        <p:spPr>
          <a:xfrm>
            <a:off x="2733246" y="3547196"/>
            <a:ext cx="30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newly adjusted features from predictions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F09A589-2AD1-5E47-F70B-0E02F3A60F98}"/>
              </a:ext>
            </a:extLst>
          </p:cNvPr>
          <p:cNvSpPr txBox="1"/>
          <p:nvPr/>
        </p:nvSpPr>
        <p:spPr>
          <a:xfrm>
            <a:off x="2733246" y="4484553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until T+N = Target time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43C325-28C4-405A-4A4C-09D79F61CC58}"/>
              </a:ext>
            </a:extLst>
          </p:cNvPr>
          <p:cNvSpPr txBox="1"/>
          <p:nvPr/>
        </p:nvSpPr>
        <p:spPr>
          <a:xfrm>
            <a:off x="7868673" y="3131399"/>
            <a:ext cx="30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demand in lowest possible resolution (H3 7)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CE9B66-8C23-93E2-B7E4-F4A3FD4B6F84}"/>
              </a:ext>
            </a:extLst>
          </p:cNvPr>
          <p:cNvSpPr txBox="1"/>
          <p:nvPr/>
        </p:nvSpPr>
        <p:spPr>
          <a:xfrm>
            <a:off x="7903044" y="4392220"/>
            <a:ext cx="395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(Up)scale to spatial target resolution by (iteratively) averaging the sum of  7 cells, until target resolution is reached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8D0A102-400B-6239-2C61-A74EE72A7CD6}"/>
              </a:ext>
            </a:extLst>
          </p:cNvPr>
          <p:cNvGrpSpPr/>
          <p:nvPr/>
        </p:nvGrpSpPr>
        <p:grpSpPr>
          <a:xfrm>
            <a:off x="6096000" y="2005209"/>
            <a:ext cx="1377124" cy="3402444"/>
            <a:chOff x="912121" y="1913646"/>
            <a:chExt cx="1603338" cy="3703446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A8F2A14-1501-2730-DD41-D28EC3B481D4}"/>
                </a:ext>
              </a:extLst>
            </p:cNvPr>
            <p:cNvSpPr/>
            <p:nvPr/>
          </p:nvSpPr>
          <p:spPr>
            <a:xfrm>
              <a:off x="1013233" y="1913646"/>
              <a:ext cx="1408921" cy="484271"/>
            </a:xfrm>
            <a:prstGeom prst="rect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E950EAA5-17DA-8811-AEE8-A8DF5025BBD2}"/>
                </a:ext>
              </a:extLst>
            </p:cNvPr>
            <p:cNvGrpSpPr/>
            <p:nvPr/>
          </p:nvGrpSpPr>
          <p:grpSpPr>
            <a:xfrm>
              <a:off x="912121" y="2961396"/>
              <a:ext cx="1502226" cy="1221388"/>
              <a:chOff x="2164704" y="3919780"/>
              <a:chExt cx="1940763" cy="1701041"/>
            </a:xfrm>
          </p:grpSpPr>
          <p:sp>
            <p:nvSpPr>
              <p:cNvPr id="66" name="Sechseck 65">
                <a:extLst>
                  <a:ext uri="{FF2B5EF4-FFF2-40B4-BE49-F238E27FC236}">
                    <a16:creationId xmlns:a16="http://schemas.microsoft.com/office/drawing/2014/main" id="{72941061-C126-6B11-CA57-32D4256752F5}"/>
                  </a:ext>
                </a:extLst>
              </p:cNvPr>
              <p:cNvSpPr/>
              <p:nvPr/>
            </p:nvSpPr>
            <p:spPr>
              <a:xfrm>
                <a:off x="2537927" y="4413380"/>
                <a:ext cx="466530" cy="464684"/>
              </a:xfrm>
              <a:prstGeom prst="hexagon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echseck 66">
                <a:extLst>
                  <a:ext uri="{FF2B5EF4-FFF2-40B4-BE49-F238E27FC236}">
                    <a16:creationId xmlns:a16="http://schemas.microsoft.com/office/drawing/2014/main" id="{508C218B-CA20-E27E-029A-621942D81B2E}"/>
                  </a:ext>
                </a:extLst>
              </p:cNvPr>
              <p:cNvSpPr/>
              <p:nvPr/>
            </p:nvSpPr>
            <p:spPr>
              <a:xfrm>
                <a:off x="2901821" y="4662537"/>
                <a:ext cx="466530" cy="464684"/>
              </a:xfrm>
              <a:prstGeom prst="hexag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echseck 67">
                <a:extLst>
                  <a:ext uri="{FF2B5EF4-FFF2-40B4-BE49-F238E27FC236}">
                    <a16:creationId xmlns:a16="http://schemas.microsoft.com/office/drawing/2014/main" id="{3ECD2C7C-D4BB-3DEC-DDD6-F7A4D2669FFE}"/>
                  </a:ext>
                </a:extLst>
              </p:cNvPr>
              <p:cNvSpPr/>
              <p:nvPr/>
            </p:nvSpPr>
            <p:spPr>
              <a:xfrm>
                <a:off x="2901821" y="4173554"/>
                <a:ext cx="466530" cy="464684"/>
              </a:xfrm>
              <a:prstGeom prst="hexagon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echseck 68">
                <a:extLst>
                  <a:ext uri="{FF2B5EF4-FFF2-40B4-BE49-F238E27FC236}">
                    <a16:creationId xmlns:a16="http://schemas.microsoft.com/office/drawing/2014/main" id="{53EF841A-8AFF-FDCD-B813-C4A5D7804758}"/>
                  </a:ext>
                </a:extLst>
              </p:cNvPr>
              <p:cNvSpPr/>
              <p:nvPr/>
            </p:nvSpPr>
            <p:spPr>
              <a:xfrm>
                <a:off x="3265715" y="4420864"/>
                <a:ext cx="466530" cy="464684"/>
              </a:xfrm>
              <a:prstGeom prst="hexagon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echseck 69">
                <a:extLst>
                  <a:ext uri="{FF2B5EF4-FFF2-40B4-BE49-F238E27FC236}">
                    <a16:creationId xmlns:a16="http://schemas.microsoft.com/office/drawing/2014/main" id="{5DABA6F0-2B8A-D9C1-F8D8-CAD4ACE2DA56}"/>
                  </a:ext>
                </a:extLst>
              </p:cNvPr>
              <p:cNvSpPr/>
              <p:nvPr/>
            </p:nvSpPr>
            <p:spPr>
              <a:xfrm>
                <a:off x="3265715" y="4921024"/>
                <a:ext cx="466530" cy="464684"/>
              </a:xfrm>
              <a:prstGeom prst="hexag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echseck 70">
                <a:extLst>
                  <a:ext uri="{FF2B5EF4-FFF2-40B4-BE49-F238E27FC236}">
                    <a16:creationId xmlns:a16="http://schemas.microsoft.com/office/drawing/2014/main" id="{A869747D-E0D6-8698-9644-FDBAACED3AD4}"/>
                  </a:ext>
                </a:extLst>
              </p:cNvPr>
              <p:cNvSpPr/>
              <p:nvPr/>
            </p:nvSpPr>
            <p:spPr>
              <a:xfrm>
                <a:off x="2528597" y="4900516"/>
                <a:ext cx="466530" cy="464684"/>
              </a:xfrm>
              <a:prstGeom prst="hexagon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Sechseck 71">
                <a:extLst>
                  <a:ext uri="{FF2B5EF4-FFF2-40B4-BE49-F238E27FC236}">
                    <a16:creationId xmlns:a16="http://schemas.microsoft.com/office/drawing/2014/main" id="{FDBBAE85-A429-7909-0584-6003AB3151EC}"/>
                  </a:ext>
                </a:extLst>
              </p:cNvPr>
              <p:cNvSpPr/>
              <p:nvPr/>
            </p:nvSpPr>
            <p:spPr>
              <a:xfrm>
                <a:off x="2887825" y="5156137"/>
                <a:ext cx="466530" cy="464684"/>
              </a:xfrm>
              <a:prstGeom prst="hex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Sechseck 72">
                <a:extLst>
                  <a:ext uri="{FF2B5EF4-FFF2-40B4-BE49-F238E27FC236}">
                    <a16:creationId xmlns:a16="http://schemas.microsoft.com/office/drawing/2014/main" id="{90C3775C-FF04-449A-0D2E-CC4DD33EBD67}"/>
                  </a:ext>
                </a:extLst>
              </p:cNvPr>
              <p:cNvSpPr/>
              <p:nvPr/>
            </p:nvSpPr>
            <p:spPr>
              <a:xfrm>
                <a:off x="3638937" y="4653206"/>
                <a:ext cx="466530" cy="464684"/>
              </a:xfrm>
              <a:prstGeom prst="hexag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echseck 73">
                <a:extLst>
                  <a:ext uri="{FF2B5EF4-FFF2-40B4-BE49-F238E27FC236}">
                    <a16:creationId xmlns:a16="http://schemas.microsoft.com/office/drawing/2014/main" id="{0D1B67F7-E667-6668-C624-7FE2110362AC}"/>
                  </a:ext>
                </a:extLst>
              </p:cNvPr>
              <p:cNvSpPr/>
              <p:nvPr/>
            </p:nvSpPr>
            <p:spPr>
              <a:xfrm>
                <a:off x="2537927" y="3919780"/>
                <a:ext cx="466530" cy="464684"/>
              </a:xfrm>
              <a:prstGeom prst="hex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echseck 74">
                <a:extLst>
                  <a:ext uri="{FF2B5EF4-FFF2-40B4-BE49-F238E27FC236}">
                    <a16:creationId xmlns:a16="http://schemas.microsoft.com/office/drawing/2014/main" id="{3524CFEB-D0A7-70DD-EB7F-6A91E5B894AC}"/>
                  </a:ext>
                </a:extLst>
              </p:cNvPr>
              <p:cNvSpPr/>
              <p:nvPr/>
            </p:nvSpPr>
            <p:spPr>
              <a:xfrm>
                <a:off x="2164704" y="4644849"/>
                <a:ext cx="466530" cy="464684"/>
              </a:xfrm>
              <a:prstGeom prst="hex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3667E789-10B3-DB70-3016-B614087C729E}"/>
                </a:ext>
              </a:extLst>
            </p:cNvPr>
            <p:cNvSpPr/>
            <p:nvPr/>
          </p:nvSpPr>
          <p:spPr>
            <a:xfrm>
              <a:off x="1492097" y="2445120"/>
              <a:ext cx="466530" cy="484271"/>
            </a:xfrm>
            <a:prstGeom prst="downArrow">
              <a:avLst/>
            </a:prstGeom>
            <a:solidFill>
              <a:srgbClr val="457A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echseck 38">
              <a:extLst>
                <a:ext uri="{FF2B5EF4-FFF2-40B4-BE49-F238E27FC236}">
                  <a16:creationId xmlns:a16="http://schemas.microsoft.com/office/drawing/2014/main" id="{6857D647-111C-3D78-1D31-768E95CD7C22}"/>
                </a:ext>
              </a:extLst>
            </p:cNvPr>
            <p:cNvSpPr/>
            <p:nvPr/>
          </p:nvSpPr>
          <p:spPr>
            <a:xfrm>
              <a:off x="1302122" y="4750121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echseck 49">
              <a:extLst>
                <a:ext uri="{FF2B5EF4-FFF2-40B4-BE49-F238E27FC236}">
                  <a16:creationId xmlns:a16="http://schemas.microsoft.com/office/drawing/2014/main" id="{A43E308F-8F0D-0F38-709F-990D014D57F1}"/>
                </a:ext>
              </a:extLst>
            </p:cNvPr>
            <p:cNvSpPr/>
            <p:nvPr/>
          </p:nvSpPr>
          <p:spPr>
            <a:xfrm>
              <a:off x="1583790" y="4929021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C3A541CB-3E87-C8F4-4DFB-D6DCD74A48C6}"/>
                </a:ext>
              </a:extLst>
            </p:cNvPr>
            <p:cNvSpPr/>
            <p:nvPr/>
          </p:nvSpPr>
          <p:spPr>
            <a:xfrm>
              <a:off x="1583790" y="4577920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echseck 57">
              <a:extLst>
                <a:ext uri="{FF2B5EF4-FFF2-40B4-BE49-F238E27FC236}">
                  <a16:creationId xmlns:a16="http://schemas.microsoft.com/office/drawing/2014/main" id="{0D41623B-2A79-CE73-9E1C-67183A658FC1}"/>
                </a:ext>
              </a:extLst>
            </p:cNvPr>
            <p:cNvSpPr/>
            <p:nvPr/>
          </p:nvSpPr>
          <p:spPr>
            <a:xfrm>
              <a:off x="1865458" y="4755494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C9598CCB-47F0-8B4F-D29C-25B8EE8F12AF}"/>
                </a:ext>
              </a:extLst>
            </p:cNvPr>
            <p:cNvSpPr/>
            <p:nvPr/>
          </p:nvSpPr>
          <p:spPr>
            <a:xfrm>
              <a:off x="1865458" y="5114621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echseck 59">
              <a:extLst>
                <a:ext uri="{FF2B5EF4-FFF2-40B4-BE49-F238E27FC236}">
                  <a16:creationId xmlns:a16="http://schemas.microsoft.com/office/drawing/2014/main" id="{1F1DFFB7-DBA2-47E2-E99B-AF34BF31C0B5}"/>
                </a:ext>
              </a:extLst>
            </p:cNvPr>
            <p:cNvSpPr/>
            <p:nvPr/>
          </p:nvSpPr>
          <p:spPr>
            <a:xfrm>
              <a:off x="1294900" y="5099896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echseck 60">
              <a:extLst>
                <a:ext uri="{FF2B5EF4-FFF2-40B4-BE49-F238E27FC236}">
                  <a16:creationId xmlns:a16="http://schemas.microsoft.com/office/drawing/2014/main" id="{40046906-E095-030D-CBBB-4B34BD05EF50}"/>
                </a:ext>
              </a:extLst>
            </p:cNvPr>
            <p:cNvSpPr/>
            <p:nvPr/>
          </p:nvSpPr>
          <p:spPr>
            <a:xfrm>
              <a:off x="1572957" y="5283438"/>
              <a:ext cx="361112" cy="333654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AB083D88-8EDA-0744-74CE-9CAB139DA69A}"/>
                </a:ext>
              </a:extLst>
            </p:cNvPr>
            <p:cNvSpPr/>
            <p:nvPr/>
          </p:nvSpPr>
          <p:spPr>
            <a:xfrm>
              <a:off x="2154347" y="4922321"/>
              <a:ext cx="361112" cy="33365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echseck 62">
              <a:extLst>
                <a:ext uri="{FF2B5EF4-FFF2-40B4-BE49-F238E27FC236}">
                  <a16:creationId xmlns:a16="http://schemas.microsoft.com/office/drawing/2014/main" id="{922544C9-DFAF-92CA-A819-B6B8DBC917B6}"/>
                </a:ext>
              </a:extLst>
            </p:cNvPr>
            <p:cNvSpPr/>
            <p:nvPr/>
          </p:nvSpPr>
          <p:spPr>
            <a:xfrm>
              <a:off x="1302122" y="4395704"/>
              <a:ext cx="361112" cy="33365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echseck 63">
              <a:extLst>
                <a:ext uri="{FF2B5EF4-FFF2-40B4-BE49-F238E27FC236}">
                  <a16:creationId xmlns:a16="http://schemas.microsoft.com/office/drawing/2014/main" id="{665B5EB7-8A9E-D0FF-E970-EAE2934C56C4}"/>
                </a:ext>
              </a:extLst>
            </p:cNvPr>
            <p:cNvSpPr/>
            <p:nvPr/>
          </p:nvSpPr>
          <p:spPr>
            <a:xfrm>
              <a:off x="1013233" y="4916321"/>
              <a:ext cx="361112" cy="333654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D0D99EB-8061-60F2-37E3-71F8B6A8A818}"/>
                </a:ext>
              </a:extLst>
            </p:cNvPr>
            <p:cNvSpPr/>
            <p:nvPr/>
          </p:nvSpPr>
          <p:spPr>
            <a:xfrm>
              <a:off x="1273233" y="4577920"/>
              <a:ext cx="963800" cy="103917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843F64D-0932-2DCB-F223-5E25724AA984}"/>
              </a:ext>
            </a:extLst>
          </p:cNvPr>
          <p:cNvCxnSpPr>
            <a:cxnSpLocks/>
          </p:cNvCxnSpPr>
          <p:nvPr/>
        </p:nvCxnSpPr>
        <p:spPr>
          <a:xfrm>
            <a:off x="5803641" y="1817148"/>
            <a:ext cx="0" cy="4093474"/>
          </a:xfrm>
          <a:prstGeom prst="line">
            <a:avLst/>
          </a:prstGeom>
          <a:ln w="38100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23BE71B-7E3F-7E46-8E90-2D53077BD943}"/>
              </a:ext>
            </a:extLst>
          </p:cNvPr>
          <p:cNvSpPr txBox="1"/>
          <p:nvPr/>
        </p:nvSpPr>
        <p:spPr>
          <a:xfrm>
            <a:off x="7925380" y="2023109"/>
            <a:ext cx="2947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2. Spatial Scaling</a:t>
            </a:r>
          </a:p>
        </p:txBody>
      </p:sp>
    </p:spTree>
    <p:extLst>
      <p:ext uri="{BB962C8B-B14F-4D97-AF65-F5344CB8AC3E}">
        <p14:creationId xmlns:p14="http://schemas.microsoft.com/office/powerpoint/2010/main" val="97513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>
            <a:extLst>
              <a:ext uri="{FF2B5EF4-FFF2-40B4-BE49-F238E27FC236}">
                <a16:creationId xmlns:a16="http://schemas.microsoft.com/office/drawing/2014/main" id="{F4F09199-D29E-C5C2-126F-7DA09F73F147}"/>
              </a:ext>
            </a:extLst>
          </p:cNvPr>
          <p:cNvSpPr/>
          <p:nvPr/>
        </p:nvSpPr>
        <p:spPr>
          <a:xfrm>
            <a:off x="4440973" y="2875146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AB86321-4881-563D-5707-19C13EF17AF6}"/>
              </a:ext>
            </a:extLst>
          </p:cNvPr>
          <p:cNvSpPr/>
          <p:nvPr/>
        </p:nvSpPr>
        <p:spPr>
          <a:xfrm>
            <a:off x="2514352" y="3746180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E8BE3-F5AF-FD31-AC9C-B2940C3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 Systems – Not needed as we will just use much compute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4B555ED-D3BC-8E75-0391-8C57B2949225}"/>
              </a:ext>
            </a:extLst>
          </p:cNvPr>
          <p:cNvCxnSpPr>
            <a:cxnSpLocks/>
          </p:cNvCxnSpPr>
          <p:nvPr/>
        </p:nvCxnSpPr>
        <p:spPr>
          <a:xfrm>
            <a:off x="1632857" y="2071396"/>
            <a:ext cx="0" cy="3023118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5FCF19D-77B6-F7F7-6AA1-1893006CAB70}"/>
              </a:ext>
            </a:extLst>
          </p:cNvPr>
          <p:cNvCxnSpPr>
            <a:cxnSpLocks/>
          </p:cNvCxnSpPr>
          <p:nvPr/>
        </p:nvCxnSpPr>
        <p:spPr>
          <a:xfrm flipH="1">
            <a:off x="1632857" y="5094514"/>
            <a:ext cx="3990392" cy="0"/>
          </a:xfrm>
          <a:prstGeom prst="line">
            <a:avLst/>
          </a:prstGeom>
          <a:ln w="28575">
            <a:solidFill>
              <a:srgbClr val="457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0FA009-02BA-E476-98BA-2153C5331CD4}"/>
              </a:ext>
            </a:extLst>
          </p:cNvPr>
          <p:cNvCxnSpPr>
            <a:cxnSpLocks/>
          </p:cNvCxnSpPr>
          <p:nvPr/>
        </p:nvCxnSpPr>
        <p:spPr>
          <a:xfrm flipV="1">
            <a:off x="1119673" y="2481943"/>
            <a:ext cx="4161454" cy="20620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BCA38783-0533-4C9A-8042-4B28EFBF554B}"/>
              </a:ext>
            </a:extLst>
          </p:cNvPr>
          <p:cNvSpPr/>
          <p:nvPr/>
        </p:nvSpPr>
        <p:spPr>
          <a:xfrm>
            <a:off x="1351384" y="3354363"/>
            <a:ext cx="169506" cy="1740151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558389-FB97-BF90-25EB-DD21E4B62B80}"/>
              </a:ext>
            </a:extLst>
          </p:cNvPr>
          <p:cNvSpPr txBox="1"/>
          <p:nvPr/>
        </p:nvSpPr>
        <p:spPr>
          <a:xfrm>
            <a:off x="1043473" y="5288038"/>
            <a:ext cx="307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the intercept based on spatial level features</a:t>
            </a:r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F8DBE447-B96F-0B54-5FF3-7395C02898B1}"/>
              </a:ext>
            </a:extLst>
          </p:cNvPr>
          <p:cNvSpPr/>
          <p:nvPr/>
        </p:nvSpPr>
        <p:spPr>
          <a:xfrm rot="9194833">
            <a:off x="1906812" y="4044256"/>
            <a:ext cx="599251" cy="215302"/>
          </a:xfrm>
          <a:prstGeom prst="triangle">
            <a:avLst>
              <a:gd name="adj" fmla="val 211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FADC45F-99F8-AEB2-0044-F0335EA4D9D4}"/>
              </a:ext>
            </a:extLst>
          </p:cNvPr>
          <p:cNvSpPr txBox="1"/>
          <p:nvPr/>
        </p:nvSpPr>
        <p:spPr>
          <a:xfrm>
            <a:off x="2181306" y="4287084"/>
            <a:ext cx="307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the slope based on temporal level features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5D79C5-29C4-9931-080E-B9DEED67CFAD}"/>
              </a:ext>
            </a:extLst>
          </p:cNvPr>
          <p:cNvSpPr/>
          <p:nvPr/>
        </p:nvSpPr>
        <p:spPr>
          <a:xfrm>
            <a:off x="3136429" y="3330916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A2C45D-1C23-8E98-B16C-3EB5029972C5}"/>
              </a:ext>
            </a:extLst>
          </p:cNvPr>
          <p:cNvSpPr/>
          <p:nvPr/>
        </p:nvSpPr>
        <p:spPr>
          <a:xfrm>
            <a:off x="3800893" y="3384363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23B9B0-85DA-A296-0B27-DC4F9C46FD61}"/>
              </a:ext>
            </a:extLst>
          </p:cNvPr>
          <p:cNvSpPr/>
          <p:nvPr/>
        </p:nvSpPr>
        <p:spPr>
          <a:xfrm>
            <a:off x="3959389" y="2908957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9EC74E-7497-A2CB-C14F-6B9AF31CBC8F}"/>
              </a:ext>
            </a:extLst>
          </p:cNvPr>
          <p:cNvSpPr/>
          <p:nvPr/>
        </p:nvSpPr>
        <p:spPr>
          <a:xfrm>
            <a:off x="2898685" y="3813801"/>
            <a:ext cx="60370" cy="6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42D5FF8-FD4A-FCEE-4A83-C0656F7D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17" y="2470253"/>
            <a:ext cx="6424217" cy="213378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B7007B9-1BFA-2E3E-77DB-2DB8FD88CFB9}"/>
              </a:ext>
            </a:extLst>
          </p:cNvPr>
          <p:cNvSpPr txBox="1"/>
          <p:nvPr/>
        </p:nvSpPr>
        <p:spPr>
          <a:xfrm>
            <a:off x="6096000" y="1749739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Formulas: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8961479-C40D-6984-FE74-70A79A15210C}"/>
              </a:ext>
            </a:extLst>
          </p:cNvPr>
          <p:cNvSpPr txBox="1"/>
          <p:nvPr/>
        </p:nvSpPr>
        <p:spPr>
          <a:xfrm>
            <a:off x="1727200" y="1749739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Intuition:</a:t>
            </a:r>
          </a:p>
        </p:txBody>
      </p:sp>
    </p:spTree>
    <p:extLst>
      <p:ext uri="{BB962C8B-B14F-4D97-AF65-F5344CB8AC3E}">
        <p14:creationId xmlns:p14="http://schemas.microsoft.com/office/powerpoint/2010/main" val="1954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263</Words>
  <Application>Microsoft Office PowerPoint</Application>
  <PresentationFormat>Breitbild</PresentationFormat>
  <Paragraphs>47</Paragraphs>
  <Slides>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</vt:lpstr>
      <vt:lpstr>PowerPoint-Präsentation</vt:lpstr>
      <vt:lpstr>Predictive Architecture – Model Selector</vt:lpstr>
      <vt:lpstr>Predictive Architecture – Dynamic spatiotemporal resolution adjustment </vt:lpstr>
      <vt:lpstr>Multilevel Regression Systems – Not needed as we will just use much compute</vt:lpstr>
    </vt:vector>
  </TitlesOfParts>
  <Company>Universität zu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 schiffer</dc:creator>
  <cp:lastModifiedBy>Adrian Bossert</cp:lastModifiedBy>
  <cp:revision>27</cp:revision>
  <dcterms:created xsi:type="dcterms:W3CDTF">2017-04-11T15:02:11Z</dcterms:created>
  <dcterms:modified xsi:type="dcterms:W3CDTF">2023-08-13T18:15:55Z</dcterms:modified>
</cp:coreProperties>
</file>