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87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220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307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84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430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48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01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01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202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231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447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715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0" r:id="rId6"/>
    <p:sldLayoutId id="2147483806" r:id="rId7"/>
    <p:sldLayoutId id="2147483807" r:id="rId8"/>
    <p:sldLayoutId id="2147483808" r:id="rId9"/>
    <p:sldLayoutId id="2147483809" r:id="rId10"/>
    <p:sldLayoutId id="2147483811"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sandlab.cs.uchicago.edu/"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opencv.org/4.5.0/da/d60/tutorial_face_main.html" TargetMode="External"/><Relationship Id="rId7" Type="http://schemas.openxmlformats.org/officeDocument/2006/relationships/hyperlink" Target="https://sandlab.cs.uchicago.edu/fawkes/" TargetMode="External"/><Relationship Id="rId2" Type="http://schemas.openxmlformats.org/officeDocument/2006/relationships/hyperlink" Target="https://www.bloomberg.com/news/articles/2020-01-29/facebook-to-pay-550-million-to-settle-biometric-privacy-suit" TargetMode="External"/><Relationship Id="rId1" Type="http://schemas.openxmlformats.org/officeDocument/2006/relationships/slideLayout" Target="../slideLayouts/slideLayout2.xml"/><Relationship Id="rId6" Type="http://schemas.openxmlformats.org/officeDocument/2006/relationships/hyperlink" Target="https://www.journaldev.com/46410/face-recognition-and-detection-python" TargetMode="External"/><Relationship Id="rId5" Type="http://schemas.openxmlformats.org/officeDocument/2006/relationships/hyperlink" Target="https://towardsdatascience.com/computer-vision-detecting-objects-using-haar-cascade-classifier-4585472829a9" TargetMode="External"/><Relationship Id="rId4" Type="http://schemas.openxmlformats.org/officeDocument/2006/relationships/hyperlink" Target="https://www.geeksforgeeks.org/face-recognition-using-artificial-intelligence/?ref=r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D64F4-392F-4FA6-9C33-701E0F7B8119}"/>
              </a:ext>
            </a:extLst>
          </p:cNvPr>
          <p:cNvSpPr>
            <a:spLocks noGrp="1"/>
          </p:cNvSpPr>
          <p:nvPr>
            <p:ph type="ctrTitle"/>
          </p:nvPr>
        </p:nvSpPr>
        <p:spPr>
          <a:xfrm>
            <a:off x="648929" y="639097"/>
            <a:ext cx="6253317" cy="3686015"/>
          </a:xfrm>
        </p:spPr>
        <p:txBody>
          <a:bodyPr>
            <a:normAutofit/>
          </a:bodyPr>
          <a:lstStyle/>
          <a:p>
            <a:r>
              <a:rPr lang="en-US" sz="6800" dirty="0">
                <a:latin typeface="+mn-lt"/>
              </a:rPr>
              <a:t>Face Recognition </a:t>
            </a:r>
            <a:r>
              <a:rPr lang="en-US" sz="6800" dirty="0">
                <a:latin typeface="+mn-lt"/>
                <a:cs typeface="Arial" panose="020B0604020202020204" pitchFamily="34" charset="0"/>
              </a:rPr>
              <a:t>Using</a:t>
            </a:r>
            <a:r>
              <a:rPr lang="en-US" sz="6800" dirty="0">
                <a:latin typeface="+mn-lt"/>
              </a:rPr>
              <a:t> OpenCV</a:t>
            </a:r>
          </a:p>
        </p:txBody>
      </p:sp>
      <p:sp>
        <p:nvSpPr>
          <p:cNvPr id="3" name="Subtitle 2">
            <a:extLst>
              <a:ext uri="{FF2B5EF4-FFF2-40B4-BE49-F238E27FC236}">
                <a16:creationId xmlns:a16="http://schemas.microsoft.com/office/drawing/2014/main" id="{DD494518-2C4A-454B-A5E8-8F95B42C234B}"/>
              </a:ext>
            </a:extLst>
          </p:cNvPr>
          <p:cNvSpPr>
            <a:spLocks noGrp="1"/>
          </p:cNvSpPr>
          <p:nvPr>
            <p:ph type="subTitle" idx="1"/>
          </p:nvPr>
        </p:nvSpPr>
        <p:spPr>
          <a:xfrm>
            <a:off x="632899" y="4672739"/>
            <a:ext cx="6269347" cy="1021498"/>
          </a:xfrm>
        </p:spPr>
        <p:txBody>
          <a:bodyPr>
            <a:normAutofit/>
          </a:bodyPr>
          <a:lstStyle/>
          <a:p>
            <a:r>
              <a:rPr lang="en-US">
                <a:solidFill>
                  <a:schemeClr val="tx1">
                    <a:lumMod val="85000"/>
                    <a:lumOff val="15000"/>
                  </a:schemeClr>
                </a:solidFill>
              </a:rPr>
              <a:t>Author: Gabriela Brito</a:t>
            </a:r>
          </a:p>
        </p:txBody>
      </p:sp>
      <p:cxnSp>
        <p:nvCxnSpPr>
          <p:cNvPr id="35" name="Straight Connector 3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E84A4D7E-E9A5-4C6C-AE10-1F9ECFAC9733}"/>
              </a:ext>
            </a:extLst>
          </p:cNvPr>
          <p:cNvPicPr>
            <a:picLocks noChangeAspect="1"/>
          </p:cNvPicPr>
          <p:nvPr/>
        </p:nvPicPr>
        <p:blipFill rotWithShape="1">
          <a:blip r:embed="rId2"/>
          <a:srcRect l="14642" r="43790"/>
          <a:stretch/>
        </p:blipFill>
        <p:spPr>
          <a:xfrm>
            <a:off x="7556686" y="1"/>
            <a:ext cx="4635315" cy="6857999"/>
          </a:xfrm>
          <a:prstGeom prst="rect">
            <a:avLst/>
          </a:prstGeom>
        </p:spPr>
      </p:pic>
    </p:spTree>
    <p:extLst>
      <p:ext uri="{BB962C8B-B14F-4D97-AF65-F5344CB8AC3E}">
        <p14:creationId xmlns:p14="http://schemas.microsoft.com/office/powerpoint/2010/main" val="43139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E0C4-DAE8-4D9A-A298-0CA84FF5898F}"/>
              </a:ext>
            </a:extLst>
          </p:cNvPr>
          <p:cNvSpPr>
            <a:spLocks noGrp="1"/>
          </p:cNvSpPr>
          <p:nvPr>
            <p:ph type="title"/>
          </p:nvPr>
        </p:nvSpPr>
        <p:spPr/>
        <p:txBody>
          <a:bodyPr/>
          <a:lstStyle/>
          <a:p>
            <a:r>
              <a:rPr lang="en-US" dirty="0"/>
              <a:t>What is Face Recognition?</a:t>
            </a:r>
          </a:p>
        </p:txBody>
      </p:sp>
      <p:sp>
        <p:nvSpPr>
          <p:cNvPr id="3" name="Text Placeholder 2">
            <a:extLst>
              <a:ext uri="{FF2B5EF4-FFF2-40B4-BE49-F238E27FC236}">
                <a16:creationId xmlns:a16="http://schemas.microsoft.com/office/drawing/2014/main" id="{9F7C66B0-EB7B-457E-96AA-966BC4844E3D}"/>
              </a:ext>
            </a:extLst>
          </p:cNvPr>
          <p:cNvSpPr>
            <a:spLocks noGrp="1"/>
          </p:cNvSpPr>
          <p:nvPr>
            <p:ph type="body" idx="1"/>
          </p:nvPr>
        </p:nvSpPr>
        <p:spPr/>
        <p:txBody>
          <a:bodyPr>
            <a:normAutofit fontScale="92500" lnSpcReduction="10000"/>
          </a:bodyPr>
          <a:lstStyle/>
          <a:p>
            <a:r>
              <a:rPr lang="en-US" dirty="0"/>
              <a:t>Face recognition as a biometric authentication method</a:t>
            </a:r>
          </a:p>
        </p:txBody>
      </p:sp>
      <p:sp>
        <p:nvSpPr>
          <p:cNvPr id="4" name="Content Placeholder 3">
            <a:extLst>
              <a:ext uri="{FF2B5EF4-FFF2-40B4-BE49-F238E27FC236}">
                <a16:creationId xmlns:a16="http://schemas.microsoft.com/office/drawing/2014/main" id="{46CC9EB1-9C00-4BC0-9262-4DECBF0802B4}"/>
              </a:ext>
            </a:extLst>
          </p:cNvPr>
          <p:cNvSpPr>
            <a:spLocks noGrp="1"/>
          </p:cNvSpPr>
          <p:nvPr>
            <p:ph sz="half" idx="2"/>
          </p:nvPr>
        </p:nvSpPr>
        <p:spPr/>
        <p:txBody>
          <a:bodyPr>
            <a:normAutofit fontScale="62500" lnSpcReduction="20000"/>
          </a:bodyPr>
          <a:lstStyle/>
          <a:p>
            <a:pPr>
              <a:buFont typeface="Wingdings" panose="05000000000000000000" pitchFamily="2" charset="2"/>
              <a:buChar char="§"/>
            </a:pPr>
            <a:r>
              <a:rPr lang="en-US" dirty="0"/>
              <a:t> Face recognition takes into account user convenience</a:t>
            </a:r>
          </a:p>
          <a:p>
            <a:pPr>
              <a:buFont typeface="Wingdings" panose="05000000000000000000" pitchFamily="2" charset="2"/>
              <a:buChar char="§"/>
            </a:pPr>
            <a:r>
              <a:rPr lang="en-US" dirty="0"/>
              <a:t> However, it can be prone to false negatives</a:t>
            </a:r>
          </a:p>
          <a:p>
            <a:pPr>
              <a:buFont typeface="Wingdings" panose="05000000000000000000" pitchFamily="2" charset="2"/>
              <a:buChar char="§"/>
            </a:pPr>
            <a:r>
              <a:rPr lang="en-US" dirty="0"/>
              <a:t> Biometric authentication systems aim to reduce false acceptance rates (FAR)</a:t>
            </a:r>
          </a:p>
          <a:p>
            <a:pPr>
              <a:buFont typeface="Wingdings" panose="05000000000000000000" pitchFamily="2" charset="2"/>
              <a:buChar char="§"/>
            </a:pPr>
            <a:r>
              <a:rPr lang="en-US" dirty="0"/>
              <a:t> Face recognition methods have a higher FAR compared to other biometric methods such as fingerprints or eye scanning</a:t>
            </a:r>
          </a:p>
        </p:txBody>
      </p:sp>
      <p:sp>
        <p:nvSpPr>
          <p:cNvPr id="5" name="Text Placeholder 4">
            <a:extLst>
              <a:ext uri="{FF2B5EF4-FFF2-40B4-BE49-F238E27FC236}">
                <a16:creationId xmlns:a16="http://schemas.microsoft.com/office/drawing/2014/main" id="{FFADAA6B-9C2A-425E-9B6C-38C304203B64}"/>
              </a:ext>
            </a:extLst>
          </p:cNvPr>
          <p:cNvSpPr>
            <a:spLocks noGrp="1"/>
          </p:cNvSpPr>
          <p:nvPr>
            <p:ph type="body" sz="quarter" idx="3"/>
          </p:nvPr>
        </p:nvSpPr>
        <p:spPr/>
        <p:txBody>
          <a:bodyPr>
            <a:normAutofit fontScale="92500" lnSpcReduction="10000"/>
          </a:bodyPr>
          <a:lstStyle/>
          <a:p>
            <a:r>
              <a:rPr lang="en-US" dirty="0"/>
              <a:t>How does it work?</a:t>
            </a:r>
          </a:p>
        </p:txBody>
      </p:sp>
      <p:sp>
        <p:nvSpPr>
          <p:cNvPr id="6" name="Content Placeholder 5">
            <a:extLst>
              <a:ext uri="{FF2B5EF4-FFF2-40B4-BE49-F238E27FC236}">
                <a16:creationId xmlns:a16="http://schemas.microsoft.com/office/drawing/2014/main" id="{8FFB114E-A8CF-4D1F-AFD0-A5A06DF59CBB}"/>
              </a:ext>
            </a:extLst>
          </p:cNvPr>
          <p:cNvSpPr>
            <a:spLocks noGrp="1"/>
          </p:cNvSpPr>
          <p:nvPr>
            <p:ph sz="quarter" idx="4"/>
          </p:nvPr>
        </p:nvSpPr>
        <p:spPr/>
        <p:txBody>
          <a:bodyPr>
            <a:normAutofit fontScale="62500" lnSpcReduction="20000"/>
          </a:bodyPr>
          <a:lstStyle/>
          <a:p>
            <a:pPr>
              <a:buFont typeface="Wingdings" panose="05000000000000000000" pitchFamily="2" charset="2"/>
              <a:buChar char="§"/>
            </a:pPr>
            <a:r>
              <a:rPr lang="en-US" dirty="0"/>
              <a:t> Face recognition methods are able to determine the identification of a person by comparing data from a database of images/videos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Face recognition requires training and classifying known vs unknown images in a database usually through some form of machine learning</a:t>
            </a:r>
          </a:p>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Machine learning uses the process of Computer Vision to process images </a:t>
            </a:r>
            <a:endParaRPr lang="en-US"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t> Machine learning is able to map a face by determining feature vectors such as the height of a nose, the height/width of a face or lips, etc. </a:t>
            </a:r>
          </a:p>
          <a:p>
            <a:pPr>
              <a:buFont typeface="Wingdings" panose="05000000000000000000" pitchFamily="2" charset="2"/>
              <a:buChar char="§"/>
            </a:pPr>
            <a:r>
              <a:rPr lang="en-US" dirty="0"/>
              <a:t>Once these feature vectors have been determined, it matches them against the known set of vectors to determine the identification of the person</a:t>
            </a:r>
          </a:p>
        </p:txBody>
      </p:sp>
    </p:spTree>
    <p:extLst>
      <p:ext uri="{BB962C8B-B14F-4D97-AF65-F5344CB8AC3E}">
        <p14:creationId xmlns:p14="http://schemas.microsoft.com/office/powerpoint/2010/main" val="52716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F7C2-78F6-44F6-962A-EB6BF8002BDD}"/>
              </a:ext>
            </a:extLst>
          </p:cNvPr>
          <p:cNvSpPr>
            <a:spLocks noGrp="1"/>
          </p:cNvSpPr>
          <p:nvPr>
            <p:ph type="title"/>
          </p:nvPr>
        </p:nvSpPr>
        <p:spPr/>
        <p:txBody>
          <a:bodyPr/>
          <a:lstStyle/>
          <a:p>
            <a:r>
              <a:rPr lang="en-US" dirty="0"/>
              <a:t>Face Detection Using </a:t>
            </a:r>
            <a:r>
              <a:rPr lang="en-US" dirty="0" err="1"/>
              <a:t>Haar</a:t>
            </a:r>
            <a:r>
              <a:rPr lang="en-US" dirty="0"/>
              <a:t> Cascade Classifiers</a:t>
            </a:r>
          </a:p>
        </p:txBody>
      </p:sp>
      <p:sp>
        <p:nvSpPr>
          <p:cNvPr id="3" name="Content Placeholder 2">
            <a:extLst>
              <a:ext uri="{FF2B5EF4-FFF2-40B4-BE49-F238E27FC236}">
                <a16:creationId xmlns:a16="http://schemas.microsoft.com/office/drawing/2014/main" id="{ACCB4E7C-6B00-416F-9957-3CD8D8AEB60D}"/>
              </a:ext>
            </a:extLst>
          </p:cNvPr>
          <p:cNvSpPr>
            <a:spLocks noGrp="1"/>
          </p:cNvSpPr>
          <p:nvPr>
            <p:ph sz="half" idx="1"/>
          </p:nvPr>
        </p:nvSpPr>
        <p:spPr>
          <a:xfrm>
            <a:off x="1097280" y="2120900"/>
            <a:ext cx="4639736" cy="1105391"/>
          </a:xfrm>
        </p:spPr>
        <p:txBody>
          <a:bodyPr>
            <a:normAutofit fontScale="85000" lnSpcReduction="10000"/>
          </a:bodyPr>
          <a:lstStyle/>
          <a:p>
            <a:pPr>
              <a:buFont typeface="Wingdings" panose="05000000000000000000" pitchFamily="2" charset="2"/>
              <a:buChar char="§"/>
            </a:pPr>
            <a:r>
              <a:rPr lang="en-US" dirty="0" err="1"/>
              <a:t>Haar</a:t>
            </a:r>
            <a:r>
              <a:rPr lang="en-US" dirty="0"/>
              <a:t> Cascade Classifier is used to detect objects </a:t>
            </a:r>
          </a:p>
          <a:p>
            <a:pPr>
              <a:buFont typeface="Wingdings" panose="05000000000000000000" pitchFamily="2" charset="2"/>
              <a:buChar char="§"/>
            </a:pPr>
            <a:r>
              <a:rPr lang="en-US" dirty="0"/>
              <a:t>Not very accurate, was not able to detect all faces in some cases</a:t>
            </a:r>
          </a:p>
          <a:p>
            <a:pPr marL="0" indent="0">
              <a:buNone/>
            </a:pPr>
            <a:endParaRPr lang="en-US" dirty="0"/>
          </a:p>
        </p:txBody>
      </p:sp>
      <p:pic>
        <p:nvPicPr>
          <p:cNvPr id="6" name="Content Placeholder 5">
            <a:extLst>
              <a:ext uri="{FF2B5EF4-FFF2-40B4-BE49-F238E27FC236}">
                <a16:creationId xmlns:a16="http://schemas.microsoft.com/office/drawing/2014/main" id="{1A970C9F-EC79-4F71-B871-5EB8F2656F11}"/>
              </a:ext>
            </a:extLst>
          </p:cNvPr>
          <p:cNvPicPr>
            <a:picLocks noGrp="1" noChangeAspect="1"/>
          </p:cNvPicPr>
          <p:nvPr>
            <p:ph sz="half" idx="2"/>
          </p:nvPr>
        </p:nvPicPr>
        <p:blipFill>
          <a:blip r:embed="rId2"/>
          <a:stretch>
            <a:fillRect/>
          </a:stretch>
        </p:blipFill>
        <p:spPr>
          <a:xfrm>
            <a:off x="6516688" y="2333541"/>
            <a:ext cx="4638675" cy="3322806"/>
          </a:xfrm>
        </p:spPr>
      </p:pic>
      <p:pic>
        <p:nvPicPr>
          <p:cNvPr id="8" name="Picture 7">
            <a:extLst>
              <a:ext uri="{FF2B5EF4-FFF2-40B4-BE49-F238E27FC236}">
                <a16:creationId xmlns:a16="http://schemas.microsoft.com/office/drawing/2014/main" id="{309189CF-11BA-4CA4-83DA-81CD4A6039B0}"/>
              </a:ext>
            </a:extLst>
          </p:cNvPr>
          <p:cNvPicPr>
            <a:picLocks noChangeAspect="1"/>
          </p:cNvPicPr>
          <p:nvPr/>
        </p:nvPicPr>
        <p:blipFill>
          <a:blip r:embed="rId3"/>
          <a:stretch>
            <a:fillRect/>
          </a:stretch>
        </p:blipFill>
        <p:spPr>
          <a:xfrm>
            <a:off x="1362688" y="3226291"/>
            <a:ext cx="3653929" cy="2699095"/>
          </a:xfrm>
          <a:prstGeom prst="rect">
            <a:avLst/>
          </a:prstGeom>
        </p:spPr>
      </p:pic>
    </p:spTree>
    <p:extLst>
      <p:ext uri="{BB962C8B-B14F-4D97-AF65-F5344CB8AC3E}">
        <p14:creationId xmlns:p14="http://schemas.microsoft.com/office/powerpoint/2010/main" val="104961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380D-8D66-42E6-BD89-4D372F1B3491}"/>
              </a:ext>
            </a:extLst>
          </p:cNvPr>
          <p:cNvSpPr>
            <a:spLocks noGrp="1"/>
          </p:cNvSpPr>
          <p:nvPr>
            <p:ph type="title"/>
          </p:nvPr>
        </p:nvSpPr>
        <p:spPr/>
        <p:txBody>
          <a:bodyPr/>
          <a:lstStyle/>
          <a:p>
            <a:r>
              <a:rPr lang="en-US" dirty="0" err="1"/>
              <a:t>Haar</a:t>
            </a:r>
            <a:r>
              <a:rPr lang="en-US" dirty="0"/>
              <a:t> Cascade Classifier</a:t>
            </a:r>
          </a:p>
        </p:txBody>
      </p:sp>
      <p:pic>
        <p:nvPicPr>
          <p:cNvPr id="5" name="Content Placeholder 4">
            <a:extLst>
              <a:ext uri="{FF2B5EF4-FFF2-40B4-BE49-F238E27FC236}">
                <a16:creationId xmlns:a16="http://schemas.microsoft.com/office/drawing/2014/main" id="{4C43477B-0C6B-4798-A43C-DD517BD05636}"/>
              </a:ext>
            </a:extLst>
          </p:cNvPr>
          <p:cNvPicPr>
            <a:picLocks noGrp="1" noChangeAspect="1"/>
          </p:cNvPicPr>
          <p:nvPr>
            <p:ph sz="half" idx="1"/>
          </p:nvPr>
        </p:nvPicPr>
        <p:blipFill>
          <a:blip r:embed="rId2"/>
          <a:stretch>
            <a:fillRect/>
          </a:stretch>
        </p:blipFill>
        <p:spPr>
          <a:xfrm>
            <a:off x="1097280" y="2586751"/>
            <a:ext cx="5232591" cy="1899524"/>
          </a:xfrm>
          <a:prstGeom prst="rect">
            <a:avLst/>
          </a:prstGeom>
        </p:spPr>
      </p:pic>
      <p:sp>
        <p:nvSpPr>
          <p:cNvPr id="4" name="Content Placeholder 3">
            <a:extLst>
              <a:ext uri="{FF2B5EF4-FFF2-40B4-BE49-F238E27FC236}">
                <a16:creationId xmlns:a16="http://schemas.microsoft.com/office/drawing/2014/main" id="{40BAB112-52A4-40A0-A81C-540EE60DEC66}"/>
              </a:ext>
            </a:extLst>
          </p:cNvPr>
          <p:cNvSpPr>
            <a:spLocks noGrp="1"/>
          </p:cNvSpPr>
          <p:nvPr>
            <p:ph sz="half" idx="2"/>
          </p:nvPr>
        </p:nvSpPr>
        <p:spPr/>
        <p:txBody>
          <a:bodyPr/>
          <a:lstStyle/>
          <a:p>
            <a:pPr>
              <a:buFont typeface="Wingdings" panose="05000000000000000000" pitchFamily="2" charset="2"/>
              <a:buChar char="§"/>
            </a:pPr>
            <a:r>
              <a:rPr lang="en-US" dirty="0"/>
              <a:t> </a:t>
            </a:r>
            <a:r>
              <a:rPr lang="en-US" dirty="0" err="1"/>
              <a:t>Haar</a:t>
            </a:r>
            <a:r>
              <a:rPr lang="en-US" dirty="0"/>
              <a:t> Cascade Classifier is used to detect objects</a:t>
            </a:r>
          </a:p>
          <a:p>
            <a:pPr>
              <a:buFont typeface="Wingdings" panose="05000000000000000000" pitchFamily="2" charset="2"/>
              <a:buChar char="§"/>
            </a:pPr>
            <a:r>
              <a:rPr lang="en-US" dirty="0"/>
              <a:t> algorithm that is able to determine that an image is positive or negative</a:t>
            </a:r>
          </a:p>
          <a:p>
            <a:pPr>
              <a:buFont typeface="Wingdings" panose="05000000000000000000" pitchFamily="2" charset="2"/>
              <a:buChar char="§"/>
            </a:pPr>
            <a:r>
              <a:rPr lang="en-US" dirty="0"/>
              <a:t>Classifier needs to be trained with thousands of pictures</a:t>
            </a:r>
          </a:p>
          <a:p>
            <a:pPr>
              <a:buFont typeface="Wingdings" panose="05000000000000000000" pitchFamily="2" charset="2"/>
              <a:buChar char="§"/>
            </a:pPr>
            <a:r>
              <a:rPr lang="en-US" dirty="0"/>
              <a:t>Used </a:t>
            </a:r>
            <a:r>
              <a:rPr lang="en-US" dirty="0" err="1"/>
              <a:t>Frontalface</a:t>
            </a:r>
            <a:r>
              <a:rPr lang="en-US" dirty="0"/>
              <a:t> </a:t>
            </a:r>
            <a:r>
              <a:rPr lang="en-US" dirty="0" err="1"/>
              <a:t>Haar</a:t>
            </a:r>
            <a:r>
              <a:rPr lang="en-US" dirty="0"/>
              <a:t> Cascade classifier</a:t>
            </a:r>
          </a:p>
        </p:txBody>
      </p:sp>
    </p:spTree>
    <p:extLst>
      <p:ext uri="{BB962C8B-B14F-4D97-AF65-F5344CB8AC3E}">
        <p14:creationId xmlns:p14="http://schemas.microsoft.com/office/powerpoint/2010/main" val="371241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5554-AA24-4EC5-8514-7F6F151C5F9C}"/>
              </a:ext>
            </a:extLst>
          </p:cNvPr>
          <p:cNvSpPr>
            <a:spLocks noGrp="1"/>
          </p:cNvSpPr>
          <p:nvPr>
            <p:ph type="title"/>
          </p:nvPr>
        </p:nvSpPr>
        <p:spPr/>
        <p:txBody>
          <a:bodyPr/>
          <a:lstStyle/>
          <a:p>
            <a:r>
              <a:rPr lang="en-US" dirty="0"/>
              <a:t>Face Recognition Using OpenCV’s Built-In Recognizer</a:t>
            </a:r>
          </a:p>
        </p:txBody>
      </p:sp>
      <p:sp>
        <p:nvSpPr>
          <p:cNvPr id="3" name="Content Placeholder 2">
            <a:extLst>
              <a:ext uri="{FF2B5EF4-FFF2-40B4-BE49-F238E27FC236}">
                <a16:creationId xmlns:a16="http://schemas.microsoft.com/office/drawing/2014/main" id="{C6C48A53-C69F-462D-8A9D-76E7FA1C9354}"/>
              </a:ext>
            </a:extLst>
          </p:cNvPr>
          <p:cNvSpPr>
            <a:spLocks noGrp="1"/>
          </p:cNvSpPr>
          <p:nvPr>
            <p:ph sz="half" idx="1"/>
          </p:nvPr>
        </p:nvSpPr>
        <p:spPr>
          <a:xfrm>
            <a:off x="1097280" y="2120900"/>
            <a:ext cx="3390830" cy="4154065"/>
          </a:xfrm>
        </p:spPr>
        <p:txBody>
          <a:bodyPr>
            <a:noAutofit/>
          </a:bodyPr>
          <a:lstStyle/>
          <a:p>
            <a:pPr>
              <a:buFont typeface="Wingdings" panose="05000000000000000000" pitchFamily="2" charset="2"/>
              <a:buChar char="§"/>
            </a:pPr>
            <a:r>
              <a:rPr lang="en-US" sz="1200" dirty="0"/>
              <a:t>Different face recognition algorithms</a:t>
            </a:r>
          </a:p>
          <a:p>
            <a:pPr>
              <a:buFont typeface="Wingdings" panose="05000000000000000000" pitchFamily="2" charset="2"/>
              <a:buChar char="§"/>
            </a:pPr>
            <a:r>
              <a:rPr lang="en-US" sz="1200" dirty="0" err="1"/>
              <a:t>Fisherfaces</a:t>
            </a:r>
            <a:endParaRPr lang="en-US" sz="1200" dirty="0"/>
          </a:p>
          <a:p>
            <a:pPr>
              <a:buFont typeface="Wingdings" panose="05000000000000000000" pitchFamily="2" charset="2"/>
              <a:buChar char="§"/>
            </a:pPr>
            <a:r>
              <a:rPr lang="en-US" sz="1200" dirty="0"/>
              <a:t>Local Binary Patterns Histograms LBPH</a:t>
            </a:r>
          </a:p>
          <a:p>
            <a:pPr>
              <a:buFont typeface="Wingdings" panose="05000000000000000000" pitchFamily="2" charset="2"/>
              <a:buChar char="§"/>
            </a:pPr>
            <a:r>
              <a:rPr lang="en-US" sz="1200" dirty="0"/>
              <a:t>Eigenfaces</a:t>
            </a:r>
          </a:p>
          <a:p>
            <a:pPr>
              <a:buFont typeface="Wingdings" panose="05000000000000000000" pitchFamily="2" charset="2"/>
              <a:buChar char="§"/>
            </a:pPr>
            <a:r>
              <a:rPr lang="en-US" sz="1200" dirty="0"/>
              <a:t>Speed Up Robust Features SURF</a:t>
            </a:r>
          </a:p>
        </p:txBody>
      </p:sp>
      <p:sp>
        <p:nvSpPr>
          <p:cNvPr id="4" name="Content Placeholder 3">
            <a:extLst>
              <a:ext uri="{FF2B5EF4-FFF2-40B4-BE49-F238E27FC236}">
                <a16:creationId xmlns:a16="http://schemas.microsoft.com/office/drawing/2014/main" id="{5DC86DFC-DAFE-4D7C-897D-B94975D14335}"/>
              </a:ext>
            </a:extLst>
          </p:cNvPr>
          <p:cNvSpPr>
            <a:spLocks noGrp="1"/>
          </p:cNvSpPr>
          <p:nvPr>
            <p:ph sz="half" idx="2"/>
          </p:nvPr>
        </p:nvSpPr>
        <p:spPr>
          <a:xfrm>
            <a:off x="6515944" y="2120900"/>
            <a:ext cx="4639736" cy="4095342"/>
          </a:xfrm>
        </p:spPr>
        <p:txBody>
          <a:bodyPr>
            <a:normAutofit fontScale="62500" lnSpcReduction="20000"/>
          </a:bodyPr>
          <a:lstStyle/>
          <a:p>
            <a:pPr>
              <a:buFont typeface="Wingdings" panose="05000000000000000000" pitchFamily="2" charset="2"/>
              <a:buChar char="§"/>
            </a:pPr>
            <a:r>
              <a:rPr lang="en-US" sz="4200" dirty="0"/>
              <a:t> Created a folder with some known faces about 10 of each</a:t>
            </a:r>
          </a:p>
          <a:p>
            <a:pPr>
              <a:buFont typeface="Wingdings" panose="05000000000000000000" pitchFamily="2" charset="2"/>
              <a:buChar char="§"/>
            </a:pPr>
            <a:r>
              <a:rPr lang="en-US" sz="4200" dirty="0"/>
              <a:t>Used the LBPH face recognition algorithm</a:t>
            </a:r>
          </a:p>
          <a:p>
            <a:pPr>
              <a:buFont typeface="Wingdings" panose="05000000000000000000" pitchFamily="2" charset="2"/>
              <a:buChar char="§"/>
            </a:pPr>
            <a:r>
              <a:rPr lang="en-US" sz="4200" dirty="0"/>
              <a:t>Trained the recognizer on the features list and names </a:t>
            </a:r>
          </a:p>
          <a:p>
            <a:pPr>
              <a:buFont typeface="Wingdings" panose="05000000000000000000" pitchFamily="2" charset="2"/>
              <a:buChar char="§"/>
            </a:pPr>
            <a:r>
              <a:rPr lang="en-US" sz="4200" dirty="0"/>
              <a:t>Used that trained model to help identify faces</a:t>
            </a:r>
          </a:p>
          <a:p>
            <a:endParaRPr lang="en-US" dirty="0"/>
          </a:p>
        </p:txBody>
      </p:sp>
      <p:pic>
        <p:nvPicPr>
          <p:cNvPr id="6" name="Picture 5">
            <a:extLst>
              <a:ext uri="{FF2B5EF4-FFF2-40B4-BE49-F238E27FC236}">
                <a16:creationId xmlns:a16="http://schemas.microsoft.com/office/drawing/2014/main" id="{C10F6F79-E3A8-4980-A2B3-CE0E97949B47}"/>
              </a:ext>
            </a:extLst>
          </p:cNvPr>
          <p:cNvPicPr>
            <a:picLocks noChangeAspect="1"/>
          </p:cNvPicPr>
          <p:nvPr/>
        </p:nvPicPr>
        <p:blipFill>
          <a:blip r:embed="rId2"/>
          <a:stretch>
            <a:fillRect/>
          </a:stretch>
        </p:blipFill>
        <p:spPr>
          <a:xfrm>
            <a:off x="3695008" y="4070743"/>
            <a:ext cx="2579957" cy="2279962"/>
          </a:xfrm>
          <a:prstGeom prst="rect">
            <a:avLst/>
          </a:prstGeom>
        </p:spPr>
      </p:pic>
    </p:spTree>
    <p:extLst>
      <p:ext uri="{BB962C8B-B14F-4D97-AF65-F5344CB8AC3E}">
        <p14:creationId xmlns:p14="http://schemas.microsoft.com/office/powerpoint/2010/main" val="288619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437447-0985-43AE-B73A-4EB6801DF42C}"/>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3400">
                <a:solidFill>
                  <a:srgbClr val="FFFFFF"/>
                </a:solidFill>
              </a:rPr>
              <a:t>Training the LBPH Face Recognition Algorithm</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3D32B6-FA6E-4FC9-9370-161238AF3FA4}"/>
              </a:ext>
            </a:extLst>
          </p:cNvPr>
          <p:cNvSpPr>
            <a:spLocks noGrp="1"/>
          </p:cNvSpPr>
          <p:nvPr>
            <p:ph sz="half" idx="1"/>
          </p:nvPr>
        </p:nvSpPr>
        <p:spPr>
          <a:xfrm>
            <a:off x="643467" y="2546224"/>
            <a:ext cx="3448259" cy="3342747"/>
          </a:xfrm>
        </p:spPr>
        <p:txBody>
          <a:bodyPr vert="horz" lIns="0" tIns="45720" rIns="0" bIns="45720" rtlCol="0">
            <a:normAutofit/>
          </a:bodyPr>
          <a:lstStyle/>
          <a:p>
            <a:pPr marL="342900" indent="-342900">
              <a:lnSpc>
                <a:spcPct val="90000"/>
              </a:lnSpc>
              <a:buFont typeface="Calibri" panose="020F0502020204030204" pitchFamily="34" charset="0"/>
              <a:buAutoNum type="arabicPeriod"/>
            </a:pPr>
            <a:r>
              <a:rPr lang="en-US" sz="1300">
                <a:solidFill>
                  <a:srgbClr val="FFFFFF"/>
                </a:solidFill>
              </a:rPr>
              <a:t>First step is to determine the parameters, these include radius, grid x, grid y, and neighbors.</a:t>
            </a:r>
          </a:p>
          <a:p>
            <a:pPr marL="342900" indent="-342900">
              <a:lnSpc>
                <a:spcPct val="90000"/>
              </a:lnSpc>
              <a:buFont typeface="Calibri" panose="020F0502020204030204" pitchFamily="34" charset="0"/>
              <a:buAutoNum type="arabicPeriod"/>
            </a:pPr>
            <a:r>
              <a:rPr lang="en-US" sz="1300">
                <a:solidFill>
                  <a:srgbClr val="FFFFFF"/>
                </a:solidFill>
              </a:rPr>
              <a:t>The second step is to use a dataset with images of the person/people that are to be recognized. An ID such as a name or number needs to be set for each image. </a:t>
            </a:r>
          </a:p>
          <a:p>
            <a:pPr marL="342900" indent="-342900">
              <a:lnSpc>
                <a:spcPct val="90000"/>
              </a:lnSpc>
              <a:buFont typeface="Calibri" panose="020F0502020204030204" pitchFamily="34" charset="0"/>
              <a:buAutoNum type="arabicPeriod"/>
            </a:pPr>
            <a:r>
              <a:rPr lang="en-US" sz="1300">
                <a:solidFill>
                  <a:srgbClr val="FFFFFF"/>
                </a:solidFill>
              </a:rPr>
              <a:t>The third step is to apply the local binary pattern to a grayscale image.</a:t>
            </a:r>
          </a:p>
          <a:p>
            <a:pPr marL="342900" indent="-342900">
              <a:lnSpc>
                <a:spcPct val="90000"/>
              </a:lnSpc>
              <a:buFont typeface="Calibri" panose="020F0502020204030204" pitchFamily="34" charset="0"/>
              <a:buAutoNum type="arabicPeriod"/>
            </a:pPr>
            <a:r>
              <a:rPr lang="en-US" sz="1300">
                <a:solidFill>
                  <a:srgbClr val="FFFFFF"/>
                </a:solidFill>
              </a:rPr>
              <a:t>The fourth step is to use the grid x, and y parameters to extract the histogram (divides image into smaller grids).</a:t>
            </a:r>
          </a:p>
          <a:p>
            <a:pPr marL="342900" indent="-342900">
              <a:lnSpc>
                <a:spcPct val="90000"/>
              </a:lnSpc>
              <a:buFont typeface="Calibri" panose="020F0502020204030204" pitchFamily="34" charset="0"/>
              <a:buAutoNum type="arabicPeriod"/>
            </a:pPr>
            <a:r>
              <a:rPr lang="en-US" sz="1300">
                <a:solidFill>
                  <a:srgbClr val="FFFFFF"/>
                </a:solidFill>
              </a:rPr>
              <a:t>The last step matches an image to the closest histogram.</a:t>
            </a:r>
          </a:p>
          <a:p>
            <a:pPr marL="342900" indent="-342900">
              <a:lnSpc>
                <a:spcPct val="90000"/>
              </a:lnSpc>
              <a:buFont typeface="Calibri" panose="020F0502020204030204" pitchFamily="34" charset="0"/>
              <a:buAutoNum type="arabicPeriod"/>
            </a:pPr>
            <a:endParaRPr lang="en-US" sz="1300">
              <a:solidFill>
                <a:srgbClr val="FFFFFF"/>
              </a:solidFill>
            </a:endParaRPr>
          </a:p>
        </p:txBody>
      </p:sp>
      <p:pic>
        <p:nvPicPr>
          <p:cNvPr id="9" name="Content Placeholder 8">
            <a:extLst>
              <a:ext uri="{FF2B5EF4-FFF2-40B4-BE49-F238E27FC236}">
                <a16:creationId xmlns:a16="http://schemas.microsoft.com/office/drawing/2014/main" id="{E3FF5677-BEEE-4184-AD33-F503852AE2F4}"/>
              </a:ext>
            </a:extLst>
          </p:cNvPr>
          <p:cNvPicPr>
            <a:picLocks noGrp="1" noChangeAspect="1"/>
          </p:cNvPicPr>
          <p:nvPr>
            <p:ph sz="half" idx="2"/>
          </p:nvPr>
        </p:nvPicPr>
        <p:blipFill>
          <a:blip r:embed="rId2"/>
          <a:stretch>
            <a:fillRect/>
          </a:stretch>
        </p:blipFill>
        <p:spPr>
          <a:xfrm>
            <a:off x="4641791" y="1790587"/>
            <a:ext cx="7362818" cy="3613859"/>
          </a:xfrm>
          <a:prstGeom prst="rect">
            <a:avLst/>
          </a:prstGeom>
        </p:spPr>
      </p:pic>
    </p:spTree>
    <p:extLst>
      <p:ext uri="{BB962C8B-B14F-4D97-AF65-F5344CB8AC3E}">
        <p14:creationId xmlns:p14="http://schemas.microsoft.com/office/powerpoint/2010/main" val="3511711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6D30-2DA4-4B66-98CC-A2248E624478}"/>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6ABF3655-E5AA-400D-B151-5E9B68A3A9B0}"/>
              </a:ext>
            </a:extLst>
          </p:cNvPr>
          <p:cNvSpPr>
            <a:spLocks noGrp="1"/>
          </p:cNvSpPr>
          <p:nvPr>
            <p:ph sz="half" idx="1"/>
          </p:nvPr>
        </p:nvSpPr>
        <p:spPr/>
        <p:txBody>
          <a:bodyPr>
            <a:normAutofit fontScale="77500" lnSpcReduction="20000"/>
          </a:bodyPr>
          <a:lstStyle/>
          <a:p>
            <a:pPr>
              <a:buFont typeface="Wingdings" panose="05000000000000000000" pitchFamily="2" charset="2"/>
              <a:buChar char="§"/>
            </a:pPr>
            <a:r>
              <a:rPr lang="en-US" dirty="0"/>
              <a:t> It is easy to spoof facial recognition technology with pictures or videos</a:t>
            </a:r>
          </a:p>
          <a:p>
            <a:pPr>
              <a:buFont typeface="Wingdings" panose="05000000000000000000" pitchFamily="2" charset="2"/>
              <a:buChar char="§"/>
            </a:pPr>
            <a:r>
              <a:rPr lang="en-US" dirty="0"/>
              <a:t> Racial and gender bias</a:t>
            </a:r>
          </a:p>
          <a:p>
            <a:pPr>
              <a:buFont typeface="Wingdings" panose="05000000000000000000" pitchFamily="2" charset="2"/>
              <a:buChar char="§"/>
            </a:pPr>
            <a:r>
              <a:rPr lang="en-US" dirty="0"/>
              <a:t>High number of false positives</a:t>
            </a:r>
          </a:p>
          <a:p>
            <a:pPr>
              <a:buFont typeface="Wingdings" panose="05000000000000000000" pitchFamily="2" charset="2"/>
              <a:buChar char="§"/>
            </a:pPr>
            <a:r>
              <a:rPr lang="en-US" b="0" i="0" dirty="0">
                <a:solidFill>
                  <a:srgbClr val="000000"/>
                </a:solidFill>
                <a:effectLst/>
                <a:latin typeface="Open Sans"/>
              </a:rPr>
              <a:t>The </a:t>
            </a:r>
            <a:r>
              <a:rPr lang="en-US" b="0" i="0" dirty="0">
                <a:effectLst/>
                <a:latin typeface="Open Sans"/>
                <a:hlinkClick r:id="rId2"/>
              </a:rPr>
              <a:t>SAND Lab</a:t>
            </a:r>
            <a:r>
              <a:rPr lang="en-US" b="0" i="0" dirty="0">
                <a:solidFill>
                  <a:srgbClr val="000000"/>
                </a:solidFill>
                <a:effectLst/>
                <a:latin typeface="Open Sans"/>
              </a:rPr>
              <a:t> at University of Chicago has developed </a:t>
            </a:r>
            <a:r>
              <a:rPr lang="en-US" b="1" i="1" dirty="0">
                <a:solidFill>
                  <a:srgbClr val="000000"/>
                </a:solidFill>
                <a:effectLst/>
                <a:latin typeface="Open Sans"/>
              </a:rPr>
              <a:t>Fawkes</a:t>
            </a:r>
            <a:r>
              <a:rPr lang="en-US" b="1" i="1" baseline="30000" dirty="0">
                <a:solidFill>
                  <a:srgbClr val="000000"/>
                </a:solidFill>
                <a:effectLst/>
                <a:latin typeface="Open Sans"/>
              </a:rPr>
              <a:t>1</a:t>
            </a:r>
            <a:r>
              <a:rPr lang="en-US" b="0" i="0" dirty="0">
                <a:solidFill>
                  <a:srgbClr val="000000"/>
                </a:solidFill>
                <a:effectLst/>
                <a:latin typeface="Open Sans"/>
              </a:rPr>
              <a:t>, an algorithm and software tool (running locally on your computer) that gives individuals the ability to limit how unknown third parties can track them by building facial recognition models out of their publicly available photos. At a high level, Fawkes </a:t>
            </a:r>
            <a:r>
              <a:rPr lang="en-US" b="1" i="0" dirty="0">
                <a:solidFill>
                  <a:srgbClr val="000000"/>
                </a:solidFill>
                <a:effectLst/>
                <a:latin typeface="Open Sans"/>
              </a:rPr>
              <a:t>"poisons" models that try to learn what you look like</a:t>
            </a:r>
            <a:r>
              <a:rPr lang="en-US" b="0" i="0" dirty="0">
                <a:solidFill>
                  <a:srgbClr val="000000"/>
                </a:solidFill>
                <a:effectLst/>
                <a:latin typeface="Open Sans"/>
              </a:rPr>
              <a:t>, by putting hidden changes into your photos, and using them as Trojan horses to deliver that poison to any facial recognition models of you. </a:t>
            </a:r>
            <a:endParaRPr lang="en-US" dirty="0"/>
          </a:p>
          <a:p>
            <a:pPr>
              <a:buFont typeface="Wingdings" panose="05000000000000000000" pitchFamily="2" charset="2"/>
              <a:buChar char="§"/>
            </a:pPr>
            <a:endParaRPr lang="en-US" dirty="0"/>
          </a:p>
        </p:txBody>
      </p:sp>
      <p:sp>
        <p:nvSpPr>
          <p:cNvPr id="4" name="Content Placeholder 3">
            <a:extLst>
              <a:ext uri="{FF2B5EF4-FFF2-40B4-BE49-F238E27FC236}">
                <a16:creationId xmlns:a16="http://schemas.microsoft.com/office/drawing/2014/main" id="{CC59856A-BE9E-4867-AB2B-9497BF5A3299}"/>
              </a:ext>
            </a:extLst>
          </p:cNvPr>
          <p:cNvSpPr>
            <a:spLocks noGrp="1"/>
          </p:cNvSpPr>
          <p:nvPr>
            <p:ph sz="half" idx="2"/>
          </p:nvPr>
        </p:nvSpPr>
        <p:spPr/>
        <p:txBody>
          <a:bodyPr>
            <a:normAutofit fontScale="77500" lnSpcReduction="20000"/>
          </a:bodyPr>
          <a:lstStyle/>
          <a:p>
            <a:pPr>
              <a:buFont typeface="Wingdings" panose="05000000000000000000" pitchFamily="2" charset="2"/>
              <a:buChar char="§"/>
            </a:pPr>
            <a:r>
              <a:rPr lang="en-US" sz="2400" b="0" i="0" dirty="0">
                <a:solidFill>
                  <a:srgbClr val="000000"/>
                </a:solidFill>
                <a:effectLst/>
                <a:latin typeface="PublicoText-Roman-Web"/>
              </a:rPr>
              <a:t>Privacy and security concerns</a:t>
            </a:r>
          </a:p>
          <a:p>
            <a:pPr>
              <a:buFont typeface="Wingdings" panose="05000000000000000000" pitchFamily="2" charset="2"/>
              <a:buChar char="§"/>
            </a:pPr>
            <a:r>
              <a:rPr lang="en-US" sz="2400" b="0" i="0" dirty="0">
                <a:solidFill>
                  <a:srgbClr val="000000"/>
                </a:solidFill>
                <a:effectLst/>
                <a:latin typeface="PublicoText-Roman-Web"/>
              </a:rPr>
              <a:t>Facebook Inc. agreed to pay $550 million to resolve claims it collected user biometric data without consent in one of the largest consumer privacy settlements in U.S. history. (Bloomberg)</a:t>
            </a:r>
            <a:endParaRPr lang="en-US" sz="2400" dirty="0"/>
          </a:p>
        </p:txBody>
      </p:sp>
    </p:spTree>
    <p:extLst>
      <p:ext uri="{BB962C8B-B14F-4D97-AF65-F5344CB8AC3E}">
        <p14:creationId xmlns:p14="http://schemas.microsoft.com/office/powerpoint/2010/main" val="403694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3EA6-F3F0-4A68-B9B2-F16C85AD8CBF}"/>
              </a:ext>
            </a:extLst>
          </p:cNvPr>
          <p:cNvSpPr>
            <a:spLocks noGrp="1"/>
          </p:cNvSpPr>
          <p:nvPr>
            <p:ph type="title"/>
          </p:nvPr>
        </p:nvSpPr>
        <p:spPr/>
        <p:txBody>
          <a:bodyPr/>
          <a:lstStyle/>
          <a:p>
            <a:r>
              <a:rPr lang="en-US" dirty="0"/>
              <a:t>Cited Sources</a:t>
            </a:r>
          </a:p>
        </p:txBody>
      </p:sp>
      <p:sp>
        <p:nvSpPr>
          <p:cNvPr id="3" name="Content Placeholder 2">
            <a:extLst>
              <a:ext uri="{FF2B5EF4-FFF2-40B4-BE49-F238E27FC236}">
                <a16:creationId xmlns:a16="http://schemas.microsoft.com/office/drawing/2014/main" id="{C7F5E06B-18B7-4847-B21E-596F21FBABBB}"/>
              </a:ext>
            </a:extLst>
          </p:cNvPr>
          <p:cNvSpPr>
            <a:spLocks noGrp="1"/>
          </p:cNvSpPr>
          <p:nvPr>
            <p:ph idx="1"/>
          </p:nvPr>
        </p:nvSpPr>
        <p:spPr/>
        <p:txBody>
          <a:bodyPr/>
          <a:lstStyle/>
          <a:p>
            <a:pPr>
              <a:buFont typeface="Wingdings" panose="05000000000000000000" pitchFamily="2" charset="2"/>
              <a:buChar char="§"/>
            </a:pP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Facebook to Pay $550 Million in Biometric Privacy Accord – Bloomberg</a:t>
            </a:r>
            <a:endParaRPr lang="en-US" dirty="0">
              <a:solidFill>
                <a:schemeClr val="tx1">
                  <a:lumMod val="95000"/>
                  <a:lumOff val="5000"/>
                </a:schemeClr>
              </a:solidFill>
            </a:endParaRPr>
          </a:p>
          <a:p>
            <a:pPr>
              <a:buFont typeface="Wingdings" panose="05000000000000000000" pitchFamily="2" charset="2"/>
              <a:buChar char="§"/>
            </a:pPr>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OpenCV: Face Recognition with OpenCV</a:t>
            </a:r>
            <a:endParaRPr lang="en-US" dirty="0">
              <a:solidFill>
                <a:schemeClr val="tx1">
                  <a:lumMod val="95000"/>
                  <a:lumOff val="5000"/>
                </a:schemeClr>
              </a:solidFill>
            </a:endParaRPr>
          </a:p>
          <a:p>
            <a:pPr>
              <a:buFont typeface="Wingdings" panose="05000000000000000000" pitchFamily="2" charset="2"/>
              <a:buChar char="§"/>
            </a:pPr>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Face recognition using Artificial Intelligence – </a:t>
            </a:r>
            <a:r>
              <a:rPr lang="en-US" dirty="0" err="1">
                <a:solidFill>
                  <a:schemeClr val="tx1">
                    <a:lumMod val="95000"/>
                    <a:lumOff val="5000"/>
                  </a:schemeClr>
                </a:solidFill>
                <a:hlinkClick r:id="rId4">
                  <a:extLst>
                    <a:ext uri="{A12FA001-AC4F-418D-AE19-62706E023703}">
                      <ahyp:hlinkClr xmlns:ahyp="http://schemas.microsoft.com/office/drawing/2018/hyperlinkcolor" val="tx"/>
                    </a:ext>
                  </a:extLst>
                </a:hlinkClick>
              </a:rPr>
              <a:t>GeeksforGeeks</a:t>
            </a:r>
            <a:endParaRPr lang="en-US" dirty="0">
              <a:solidFill>
                <a:schemeClr val="tx1">
                  <a:lumMod val="95000"/>
                  <a:lumOff val="5000"/>
                </a:schemeClr>
              </a:solidFill>
            </a:endParaRPr>
          </a:p>
          <a:p>
            <a:pPr>
              <a:buFont typeface="Wingdings" panose="05000000000000000000" pitchFamily="2" charset="2"/>
              <a:buChar char="§"/>
            </a:pP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Computer Vision — Detecting objects using </a:t>
            </a:r>
            <a:r>
              <a:rPr lang="en-US" dirty="0" err="1">
                <a:solidFill>
                  <a:schemeClr val="tx1">
                    <a:lumMod val="95000"/>
                    <a:lumOff val="5000"/>
                  </a:schemeClr>
                </a:solidFill>
                <a:hlinkClick r:id="rId5">
                  <a:extLst>
                    <a:ext uri="{A12FA001-AC4F-418D-AE19-62706E023703}">
                      <ahyp:hlinkClr xmlns:ahyp="http://schemas.microsoft.com/office/drawing/2018/hyperlinkcolor" val="tx"/>
                    </a:ext>
                  </a:extLst>
                </a:hlinkClick>
              </a:rPr>
              <a:t>Haar</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 Cascade Classifier | by </a:t>
            </a:r>
            <a:r>
              <a:rPr lang="en-US" dirty="0" err="1">
                <a:solidFill>
                  <a:schemeClr val="tx1">
                    <a:lumMod val="95000"/>
                    <a:lumOff val="5000"/>
                  </a:schemeClr>
                </a:solidFill>
                <a:hlinkClick r:id="rId5">
                  <a:extLst>
                    <a:ext uri="{A12FA001-AC4F-418D-AE19-62706E023703}">
                      <ahyp:hlinkClr xmlns:ahyp="http://schemas.microsoft.com/office/drawing/2018/hyperlinkcolor" val="tx"/>
                    </a:ext>
                  </a:extLst>
                </a:hlinkClick>
              </a:rPr>
              <a:t>Nabab</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 Khan | Towards Data Science</a:t>
            </a:r>
            <a:endParaRPr lang="en-US" dirty="0">
              <a:solidFill>
                <a:schemeClr val="tx1">
                  <a:lumMod val="95000"/>
                  <a:lumOff val="5000"/>
                </a:schemeClr>
              </a:solidFill>
            </a:endParaRPr>
          </a:p>
          <a:p>
            <a:pPr>
              <a:buFont typeface="Wingdings" panose="05000000000000000000" pitchFamily="2" charset="2"/>
              <a:buChar char="§"/>
            </a:pPr>
            <a:r>
              <a:rPr lang="en-US" dirty="0">
                <a:solidFill>
                  <a:schemeClr val="tx1">
                    <a:lumMod val="95000"/>
                    <a:lumOff val="5000"/>
                  </a:schemeClr>
                </a:solidFill>
                <a:hlinkClick r:id="rId6">
                  <a:extLst>
                    <a:ext uri="{A12FA001-AC4F-418D-AE19-62706E023703}">
                      <ahyp:hlinkClr xmlns:ahyp="http://schemas.microsoft.com/office/drawing/2018/hyperlinkcolor" val="tx"/>
                    </a:ext>
                  </a:extLst>
                </a:hlinkClick>
              </a:rPr>
              <a:t>Face Recognition and Detection Using Python OpenCV – </a:t>
            </a:r>
            <a:r>
              <a:rPr lang="en-US" dirty="0" err="1">
                <a:solidFill>
                  <a:schemeClr val="tx1">
                    <a:lumMod val="95000"/>
                    <a:lumOff val="5000"/>
                  </a:schemeClr>
                </a:solidFill>
                <a:hlinkClick r:id="rId6">
                  <a:extLst>
                    <a:ext uri="{A12FA001-AC4F-418D-AE19-62706E023703}">
                      <ahyp:hlinkClr xmlns:ahyp="http://schemas.microsoft.com/office/drawing/2018/hyperlinkcolor" val="tx"/>
                    </a:ext>
                  </a:extLst>
                </a:hlinkClick>
              </a:rPr>
              <a:t>JournalDev</a:t>
            </a:r>
            <a:endParaRPr lang="en-US" dirty="0">
              <a:solidFill>
                <a:schemeClr val="tx1">
                  <a:lumMod val="95000"/>
                  <a:lumOff val="5000"/>
                </a:schemeClr>
              </a:solidFill>
            </a:endParaRPr>
          </a:p>
          <a:p>
            <a:pPr>
              <a:buFont typeface="Wingdings" panose="05000000000000000000" pitchFamily="2" charset="2"/>
              <a:buChar char="§"/>
            </a:pPr>
            <a:r>
              <a:rPr lang="en-US" dirty="0">
                <a:solidFill>
                  <a:schemeClr val="tx1">
                    <a:lumMod val="95000"/>
                    <a:lumOff val="5000"/>
                  </a:schemeClr>
                </a:solidFill>
                <a:hlinkClick r:id="rId7">
                  <a:extLst>
                    <a:ext uri="{A12FA001-AC4F-418D-AE19-62706E023703}">
                      <ahyp:hlinkClr xmlns:ahyp="http://schemas.microsoft.com/office/drawing/2018/hyperlinkcolor" val="tx"/>
                    </a:ext>
                  </a:extLst>
                </a:hlinkClick>
              </a:rPr>
              <a:t>Fawkes (uchicago.edu)</a:t>
            </a:r>
            <a:endParaRPr lang="en-US" dirty="0">
              <a:solidFill>
                <a:schemeClr val="tx1">
                  <a:lumMod val="95000"/>
                  <a:lumOff val="5000"/>
                </a:schemeClr>
              </a:solidFill>
            </a:endParaRPr>
          </a:p>
        </p:txBody>
      </p:sp>
    </p:spTree>
    <p:extLst>
      <p:ext uri="{BB962C8B-B14F-4D97-AF65-F5344CB8AC3E}">
        <p14:creationId xmlns:p14="http://schemas.microsoft.com/office/powerpoint/2010/main" val="14248256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65</TotalTime>
  <Words>645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Nova</vt:lpstr>
      <vt:lpstr>Arial Nova Light</vt:lpstr>
      <vt:lpstr>Calibri</vt:lpstr>
      <vt:lpstr>Open Sans</vt:lpstr>
      <vt:lpstr>PublicoText-Roman-Web</vt:lpstr>
      <vt:lpstr>Wingdings</vt:lpstr>
      <vt:lpstr>RetrospectVTI</vt:lpstr>
      <vt:lpstr>Face Recognition Using OpenCV</vt:lpstr>
      <vt:lpstr>What is Face Recognition?</vt:lpstr>
      <vt:lpstr>Face Detection Using Haar Cascade Classifiers</vt:lpstr>
      <vt:lpstr>Haar Cascade Classifier</vt:lpstr>
      <vt:lpstr>Face Recognition Using OpenCV’s Built-In Recognizer</vt:lpstr>
      <vt:lpstr>Training the LBPH Face Recognition Algorithm</vt:lpstr>
      <vt:lpstr>Problems</vt:lpstr>
      <vt:lpstr>Cited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OpenCV</dc:title>
  <dc:creator>Gabriela B</dc:creator>
  <cp:lastModifiedBy>Gabriela B</cp:lastModifiedBy>
  <cp:revision>10</cp:revision>
  <dcterms:created xsi:type="dcterms:W3CDTF">2020-12-12T14:54:50Z</dcterms:created>
  <dcterms:modified xsi:type="dcterms:W3CDTF">2020-12-12T16:00:23Z</dcterms:modified>
</cp:coreProperties>
</file>