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453" r:id="rId3"/>
    <p:sldId id="456" r:id="rId4"/>
    <p:sldId id="454" r:id="rId5"/>
    <p:sldId id="339" r:id="rId6"/>
    <p:sldId id="343" r:id="rId7"/>
    <p:sldId id="412" r:id="rId8"/>
    <p:sldId id="365" r:id="rId9"/>
    <p:sldId id="366" r:id="rId10"/>
    <p:sldId id="367" r:id="rId11"/>
    <p:sldId id="368" r:id="rId12"/>
    <p:sldId id="369" r:id="rId13"/>
    <p:sldId id="371" r:id="rId14"/>
    <p:sldId id="372" r:id="rId15"/>
    <p:sldId id="373" r:id="rId16"/>
    <p:sldId id="374" r:id="rId17"/>
    <p:sldId id="376" r:id="rId18"/>
    <p:sldId id="377" r:id="rId19"/>
    <p:sldId id="381" r:id="rId20"/>
    <p:sldId id="415" r:id="rId21"/>
    <p:sldId id="445" r:id="rId22"/>
    <p:sldId id="382" r:id="rId23"/>
    <p:sldId id="383" r:id="rId24"/>
    <p:sldId id="384" r:id="rId25"/>
    <p:sldId id="385" r:id="rId26"/>
    <p:sldId id="416" r:id="rId27"/>
    <p:sldId id="455" r:id="rId28"/>
    <p:sldId id="386" r:id="rId29"/>
    <p:sldId id="387" r:id="rId30"/>
    <p:sldId id="388" r:id="rId31"/>
    <p:sldId id="391" r:id="rId32"/>
    <p:sldId id="392" r:id="rId33"/>
    <p:sldId id="393" r:id="rId34"/>
    <p:sldId id="394" r:id="rId35"/>
    <p:sldId id="397" r:id="rId36"/>
    <p:sldId id="395" r:id="rId37"/>
    <p:sldId id="396" r:id="rId38"/>
    <p:sldId id="418" r:id="rId39"/>
    <p:sldId id="443" r:id="rId40"/>
    <p:sldId id="444" r:id="rId41"/>
    <p:sldId id="446" r:id="rId42"/>
    <p:sldId id="442" r:id="rId43"/>
    <p:sldId id="419" r:id="rId44"/>
    <p:sldId id="420" r:id="rId45"/>
    <p:sldId id="421" r:id="rId46"/>
    <p:sldId id="422" r:id="rId47"/>
    <p:sldId id="423" r:id="rId48"/>
    <p:sldId id="424" r:id="rId49"/>
    <p:sldId id="425" r:id="rId50"/>
    <p:sldId id="427" r:id="rId51"/>
    <p:sldId id="428" r:id="rId52"/>
    <p:sldId id="429" r:id="rId53"/>
    <p:sldId id="430" r:id="rId54"/>
    <p:sldId id="431" r:id="rId55"/>
    <p:sldId id="432" r:id="rId56"/>
    <p:sldId id="433" r:id="rId57"/>
    <p:sldId id="434" r:id="rId58"/>
    <p:sldId id="435" r:id="rId59"/>
    <p:sldId id="436" r:id="rId60"/>
    <p:sldId id="437" r:id="rId61"/>
    <p:sldId id="447" r:id="rId62"/>
    <p:sldId id="438" r:id="rId63"/>
    <p:sldId id="439" r:id="rId64"/>
    <p:sldId id="440" r:id="rId6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008080"/>
    <a:srgbClr val="FF6600"/>
    <a:srgbClr val="FF0000"/>
    <a:srgbClr val="FFFF99"/>
    <a:srgbClr val="000066"/>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8196" name="Rectangle 4"/>
          <p:cNvSpPr>
            <a:spLocks noRo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rPr>
              <a:t>单击此处编辑母版文本样式</a:t>
            </a:r>
            <a:endParaRPr kumimoji="0" lang="zh-CN" altLang="ja-JP"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rPr>
              <a:t>第二级</a:t>
            </a:r>
            <a:endParaRPr kumimoji="0" lang="zh-CN" altLang="ja-JP"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rPr>
              <a:t>第三级</a:t>
            </a:r>
            <a:endParaRPr kumimoji="0" lang="zh-CN" altLang="ja-JP"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rPr>
              <a:t>第四级</a:t>
            </a:r>
            <a:endParaRPr kumimoji="0" lang="zh-CN" altLang="ja-JP"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rPr>
              <a:t>第五级</a:t>
            </a: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隶书" pitchFamily="49" charset="-122"/>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A6AD597E-4885-43AD-A95F-FBB015F08CED}" type="slidenum">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隶书"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隶书" pitchFamily="49" charset="-122"/>
        <a:cs typeface="隶书" pitchFamily="49"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隶书" pitchFamily="49" charset="-122"/>
        <a:cs typeface="隶书" pitchFamily="49"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隶书" pitchFamily="49" charset="-122"/>
        <a:cs typeface="隶书" pitchFamily="49"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隶书" pitchFamily="49" charset="-122"/>
        <a:cs typeface="隶书" pitchFamily="49"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隶书" pitchFamily="49" charset="-122"/>
        <a:cs typeface="隶书" pitchFamily="49"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Oval 12"/>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000000"/>
              </a:solidFill>
              <a:effectLst/>
              <a:uLnTx/>
              <a:uFillTx/>
              <a:latin typeface="Gill Sans MT" pitchFamily="34" charset="0"/>
              <a:ea typeface="隶书" pitchFamily="49" charset="-122"/>
              <a:cs typeface="+mn-cs"/>
            </a:endParaRPr>
          </a:p>
        </p:txBody>
      </p:sp>
      <p:sp>
        <p:nvSpPr>
          <p:cNvPr id="2" name="Oval 13"/>
          <p:cNvSpPr/>
          <p:nvPr/>
        </p:nvSpPr>
        <p:spPr>
          <a:xfrm>
            <a:off x="1157288" y="1344613"/>
            <a:ext cx="63500" cy="650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000000"/>
              </a:solidFill>
              <a:effectLst/>
              <a:uLnTx/>
              <a:uFillTx/>
              <a:latin typeface="Gill Sans MT" pitchFamily="34" charset="0"/>
              <a:ea typeface="隶书" pitchFamily="49" charset="-122"/>
              <a:cs typeface="+mn-cs"/>
            </a:endParaRPr>
          </a:p>
        </p:txBody>
      </p:sp>
      <p:sp>
        <p:nvSpPr>
          <p:cNvPr id="14" name="Title 13"/>
          <p:cNvSpPr>
            <a:spLocks noGrp="1"/>
          </p:cNvSpPr>
          <p:nvPr>
            <p:ph type="ctrTitle"/>
          </p:nvPr>
        </p:nvSpPr>
        <p:spPr>
          <a:xfrm>
            <a:off x="1432560" y="359898"/>
            <a:ext cx="7406640" cy="1472184"/>
          </a:xfrm>
        </p:spPr>
        <p:txBody>
          <a:bodyPr anchor="b"/>
          <a:lstStyle>
            <a:lvl1pPr algn="l">
              <a:defRPr/>
            </a:lvl1pPr>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smtClean="0"/>
              <a:t>Click to edit Master subtitle style</a:t>
            </a:r>
            <a:endParaRPr lang="en-US"/>
          </a:p>
        </p:txBody>
      </p:sp>
      <p:sp>
        <p:nvSpPr>
          <p:cNvPr id="16" name="Date Placeholder 6"/>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D396F3-8F50-4D56-9692-79C5D6B6580F}" type="datetime1">
              <a:rPr kumimoji="0" lang="en-US"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7" name="Footer Placeholder 19"/>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8" name="Slide Number Placeholder 9"/>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400DB86-9F8F-4604-A82D-CF419595F62B}"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BB66532-0385-4E19-AF14-499BB86AB138}"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BB66532-0385-4E19-AF14-499BB86AB138}"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BB66532-0385-4E19-AF14-499BB86AB138}"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14" name="Rectangle 13"/>
          <p:cNvSpPr>
            <a:spLocks noChangeArrowheads="1"/>
          </p:cNvSpPr>
          <p:nvPr/>
        </p:nvSpPr>
        <p:spPr bwMode="invGray">
          <a:xfrm>
            <a:off x="2286000" y="0"/>
            <a:ext cx="76200" cy="6858000"/>
          </a:xfrm>
          <a:prstGeom prst="rect">
            <a:avLst/>
          </a:prstGeom>
          <a:solidFill>
            <a:schemeClr val="bg1"/>
          </a:solidFill>
          <a:ln>
            <a:noFill/>
          </a:ln>
          <a:effectLst>
            <a:outerShdw blurRad="38550" dist="38000" dir="10800000" algn="tl" rotWithShape="0">
              <a:srgbClr val="181817">
                <a:alpha val="2500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16" name="Oval 1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000000"/>
              </a:solidFill>
              <a:effectLst/>
              <a:uLnTx/>
              <a:uFillTx/>
              <a:latin typeface="Gill Sans MT" pitchFamily="34" charset="0"/>
              <a:ea typeface="隶书" pitchFamily="49" charset="-122"/>
              <a:cs typeface="+mn-cs"/>
            </a:endParaRPr>
          </a:p>
        </p:txBody>
      </p:sp>
      <p:sp>
        <p:nvSpPr>
          <p:cNvPr id="17" name="Oval 1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000000"/>
              </a:solidFill>
              <a:effectLst/>
              <a:uLnTx/>
              <a:uFillTx/>
              <a:latin typeface="Gill Sans MT" pitchFamily="34" charset="0"/>
              <a:ea typeface="隶书" pitchFamily="49" charset="-122"/>
              <a:cs typeface="+mn-cs"/>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smtClean="0"/>
              <a:t>Click to edit Master text styles</a:t>
            </a:r>
            <a:endParaRPr lang="en-US" altLang="zh-CN" smtClean="0"/>
          </a:p>
        </p:txBody>
      </p:sp>
      <p:sp>
        <p:nvSpPr>
          <p:cNvPr id="18" name="Date Placeholder 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6B78274-5025-40DA-ACC5-CE8F2FBAC3DF}" type="datetime1">
              <a:rPr kumimoji="0" lang="en-US"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9" name="Footer Placeholder 4"/>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20" name="Slide Number Placeholder 5"/>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57FB935-CD98-4D9A-94CD-674EAEA96105}"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BB66532-0385-4E19-AF14-499BB86AB138}"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endParaRPr lang="en-US" altLang="zh-CN"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endParaRPr lang="en-US" altLang="zh-CN"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3" name="Date Placeholder 6"/>
          <p:cNvSpPr>
            <a:spLocks noGrp="1"/>
          </p:cNvSpPr>
          <p:nvPr>
            <p:ph type="dt" sz="half" idx="12"/>
          </p:nvPr>
        </p:nvSpPr>
        <p:spPr>
          <a:xfrm>
            <a:off x="3581400" y="6305550"/>
            <a:ext cx="2133600" cy="47625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4" name="Footer Placeholder 7"/>
          <p:cNvSpPr>
            <a:spLocks noGrp="1"/>
          </p:cNvSpPr>
          <p:nvPr>
            <p:ph type="ftr" sz="quarter" idx="13"/>
          </p:nvPr>
        </p:nvSpPr>
        <p:spPr>
          <a:xfrm>
            <a:off x="5715000" y="6305550"/>
            <a:ext cx="2895600" cy="47625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6" name="Slide Number Placeholder 8"/>
          <p:cNvSpPr>
            <a:spLocks noGrp="1"/>
          </p:cNvSpPr>
          <p:nvPr>
            <p:ph type="sldNum" sz="quarter" idx="14"/>
          </p:nvPr>
        </p:nvSpPr>
        <p:spPr>
          <a:xfrm>
            <a:off x="8613775" y="6305550"/>
            <a:ext cx="457200" cy="4762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5EC4DE6-E691-48BD-A45F-708DB7CD1AD3}"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ltLang="zh-CN" smtClean="0"/>
              <a:t>Click to edit Master title style</a:t>
            </a:r>
            <a:endParaRPr 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BB66532-0385-4E19-AF14-499BB86AB138}"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014413" y="0"/>
            <a:ext cx="81295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14" name="Rectangle 13"/>
          <p:cNvSpPr>
            <a:spLocks noChangeArrowheads="1"/>
          </p:cNvSpPr>
          <p:nvPr/>
        </p:nvSpPr>
        <p:spPr bwMode="invGray">
          <a:xfrm>
            <a:off x="1014413" y="0"/>
            <a:ext cx="73025" cy="6858000"/>
          </a:xfrm>
          <a:prstGeom prst="rect">
            <a:avLst/>
          </a:prstGeom>
          <a:solidFill>
            <a:schemeClr val="bg1"/>
          </a:solidFill>
          <a:ln>
            <a:noFill/>
          </a:ln>
          <a:effectLst>
            <a:outerShdw blurRad="38550" dist="38000" dir="10800000" algn="tl" rotWithShape="0">
              <a:srgbClr val="181817">
                <a:alpha val="2500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16" name="Date Placeholder 1"/>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7" name="Footer Placeholder 2"/>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8" name="Slide Number Placeholder 3"/>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5DB7184-103B-452F-914B-2EEBB1A04541}"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a:r>
              <a:rPr lang="en-US" altLang="zh-CN" smtClean="0"/>
              <a:t>Click to edit Master text styles</a:t>
            </a:r>
            <a:endParaRPr lang="en-US" altLang="zh-CN"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3" name="Date Placeholder 4"/>
          <p:cNvSpPr>
            <a:spLocks noGrp="1"/>
          </p:cNvSpPr>
          <p:nvPr>
            <p:ph type="dt" sz="half" idx="12"/>
          </p:nvPr>
        </p:nvSpPr>
        <p:spPr>
          <a:xfrm>
            <a:off x="3581400" y="6305550"/>
            <a:ext cx="2133600" cy="47625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4" name="Footer Placeholder 5"/>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6" name="Slide Number Placeholder 6"/>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717E118-4B03-4396-BDF1-A8DBEB8FD775}"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lvl1pPr indent="-282575">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282575" algn="l" defTabSz="914400" rtl="0" eaLnBrk="1" fontAlgn="base" latinLnBrk="0" hangingPunct="1">
              <a:lnSpc>
                <a:spcPts val="3000"/>
              </a:lnSpc>
              <a:spcBef>
                <a:spcPts val="600"/>
              </a:spcBef>
              <a:spcAft>
                <a:spcPct val="0"/>
              </a:spcAft>
              <a:buClr>
                <a:schemeClr val="accent1"/>
              </a:buClr>
              <a:buSzPct val="80000"/>
              <a:buFont typeface="Wingdings 2" panose="05020102010507070707" pitchFamily="18" charset="2"/>
              <a:buNone/>
              <a:defRPr/>
            </a:pPr>
            <a:endParaRPr kumimoji="0" lang="zh-CN" altLang="zh-CN" sz="3200" b="0" i="0" u="none" strike="noStrike" kern="1200" cap="none" spc="0" normalizeH="0" baseline="0" noProof="0" smtClean="0">
              <a:ln>
                <a:noFill/>
              </a:ln>
              <a:solidFill>
                <a:schemeClr val="tx1"/>
              </a:solidFill>
              <a:effectLst/>
              <a:uLnTx/>
              <a:uFillTx/>
              <a:latin typeface="Gill Sans MT" pitchFamily="34" charset="0"/>
              <a:ea typeface="隶书" pitchFamily="49" charset="-122"/>
              <a:cs typeface="+mn-cs"/>
            </a:endParaRPr>
          </a:p>
        </p:txBody>
      </p:sp>
      <p:sp>
        <p:nvSpPr>
          <p:cNvPr id="14" name="Process 13"/>
          <p:cNvSpPr>
            <a:spLocks noChangeArrowheads="1"/>
          </p:cNvSpPr>
          <p:nvPr/>
        </p:nvSpPr>
        <p:spPr bwMode="auto">
          <a:xfrm rot="19468671">
            <a:off x="396875" y="954088"/>
            <a:ext cx="685800" cy="204788"/>
          </a:xfrm>
          <a:prstGeom prst="flowChartProcess">
            <a:avLst/>
          </a:prstGeom>
          <a:solidFill>
            <a:srgbClr val="FBFBFB">
              <a:alpha val="45097"/>
            </a:srgbClr>
          </a:solidFill>
          <a:ln w="6350" cap="rnd">
            <a:solidFill>
              <a:srgbClr val="FFFFFF"/>
            </a:solidFill>
            <a:miter lim="800000"/>
          </a:ln>
          <a:effectLst>
            <a:outerShdw blurRad="25400" dist="25400" dir="3299947" sx="96001" sy="96001" algn="tl" rotWithShape="0">
              <a:srgbClr val="3B3B35">
                <a:alpha val="39999"/>
              </a:srgbClr>
            </a:outerShdw>
          </a:effectLst>
        </p:spPr>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16" name="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ln>
          <a:effectLst>
            <a:outerShdw blurRad="25400" dist="25400" dir="3299947" sx="96001" sy="96001" algn="tl" rotWithShape="0">
              <a:schemeClr val="bg2">
                <a:alpha val="20000"/>
              </a:schemeClr>
            </a:outerShdw>
          </a:effectLst>
        </p:spPr>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vert="horz" wrap="square" lIns="91440" tIns="274320" rIns="91440" bIns="45720" numCol="1" anchor="t" anchorCtr="0" compatLnSpc="1">
            <a:normAutofit/>
          </a:bodyPr>
          <a:lstStyle>
            <a:lvl1pPr indent="0">
              <a:buNone/>
              <a:defRPr sz="3200"/>
            </a:lvl1pPr>
          </a:lstStyle>
          <a:p>
            <a:pPr marL="365125" marR="0" lvl="0" indent="0"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None/>
              <a:defRPr/>
            </a:pPr>
            <a:r>
              <a:rPr kumimoji="0" lang="en-US" altLang="zh-CN" sz="32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S PGothic" panose="020B0600070205080204" pitchFamily="34" charset="-128"/>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a:r>
              <a:rPr lang="en-US" altLang="zh-CN" smtClean="0"/>
              <a:t>Click to edit Master text styles</a:t>
            </a:r>
            <a:endParaRPr lang="en-US" altLang="zh-CN" smtClean="0"/>
          </a:p>
        </p:txBody>
      </p:sp>
      <p:sp>
        <p:nvSpPr>
          <p:cNvPr id="17" name="Date Placeholder 4"/>
          <p:cNvSpPr>
            <a:spLocks noGrp="1"/>
          </p:cNvSpPr>
          <p:nvPr>
            <p:ph type="dt" sz="half" idx="12"/>
          </p:nvPr>
        </p:nvSpPr>
        <p:spPr>
          <a:xfrm>
            <a:off x="3581400" y="6305550"/>
            <a:ext cx="2133600" cy="47625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8" name="Footer Placeholder 5"/>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9" name="Slide Number Placeholder 6"/>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5890C8C-14CD-438A-9EB5-A57F4FC164A4}"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8" name="Oval 7"/>
          <p:cNvSpPr>
            <a:spLocks noChangeArrowheads="1"/>
          </p:cNvSpPr>
          <p:nvPr/>
        </p:nvSpPr>
        <p:spPr bwMode="auto">
          <a:xfrm>
            <a:off x="168275" y="20638"/>
            <a:ext cx="1703388" cy="1703388"/>
          </a:xfrm>
          <a:prstGeom prst="ellipse">
            <a:avLst/>
          </a:prstGeom>
          <a:noFill/>
          <a:ln w="27305" cap="rnd">
            <a:solidFill>
              <a:srgbClr val="C7C7C6"/>
            </a:solidFill>
            <a:round/>
          </a:ln>
          <a:effectLst>
            <a:outerShdw blurRad="25400" dist="25400" dir="5400000" algn="tl" rotWithShape="0">
              <a:srgbClr val="2B2B27">
                <a:alpha val="84999"/>
              </a:srgbClr>
            </a:outerShdw>
          </a:effectLst>
          <a:extLst>
            <a:ext uri="{909E8E84-426E-40DD-AFC4-6F175D3DCCD1}">
              <a14:hiddenFill xmlns:a14="http://schemas.microsoft.com/office/drawing/2010/main">
                <a:solidFill>
                  <a:srgbClr val="FFFFFF"/>
                </a:solidFill>
              </a14:hiddenFill>
            </a:ext>
          </a:extLst>
        </p:spPr>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
        <p:nvSpPr>
          <p:cNvPr id="5" name="Title Placeholder 4"/>
          <p:cNvSpPr>
            <a:spLocks noGrp="1"/>
          </p:cNvSpPr>
          <p:nvPr>
            <p:ph type="title"/>
          </p:nvPr>
        </p:nvSpPr>
        <p:spPr>
          <a:xfrm>
            <a:off x="1435100" y="274638"/>
            <a:ext cx="7499350" cy="1143000"/>
          </a:xfrm>
          <a:prstGeom prst="rect">
            <a:avLst/>
          </a:prstGeom>
        </p:spPr>
        <p:txBody>
          <a:bodyPr vert="horz" wrap="square" lIns="91440" tIns="45720" rIns="91440" bIns="45720" numCol="1" anchor="ctr" anchorCtr="0" compatLnSpc="1">
            <a:normAutofit/>
          </a:bodyPr>
          <a:lstStyle/>
          <a:p>
            <a:pPr lvl="0"/>
            <a:r>
              <a:rPr lang="en-US" altLang="zh-CN" smtClean="0"/>
              <a:t>Click to edit Master title style</a:t>
            </a:r>
            <a:endParaRPr lang="en-US" altLang="zh-CN" smtClean="0"/>
          </a:p>
        </p:txBody>
      </p:sp>
      <p:sp>
        <p:nvSpPr>
          <p:cNvPr id="1033" name="Text Placeholder 8"/>
          <p:cNvSpPr>
            <a:spLocks noGrp="1"/>
          </p:cNvSpPr>
          <p:nvPr>
            <p:ph type="body" idx="1"/>
          </p:nvPr>
        </p:nvSpPr>
        <p:spPr>
          <a:xfrm>
            <a:off x="1435100" y="1447800"/>
            <a:ext cx="7499350" cy="4800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lstStyle>
            <a:lvl1pPr algn="r" eaLnBrk="1" hangingPunct="1">
              <a:defRPr sz="1200">
                <a:solidFill>
                  <a:srgbClr val="2B2B27"/>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lstStyle>
            <a:lvl1pPr eaLnBrk="1" hangingPunct="1">
              <a:defRPr sz="1200">
                <a:solidFill>
                  <a:srgbClr val="2B2B27"/>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2B2B27"/>
              </a:solidFill>
              <a:effectLst/>
              <a:uLnTx/>
              <a:uFillTx/>
              <a:latin typeface="Times New Roman" panose="02020603050405020304" pitchFamily="18" charset="0"/>
              <a:ea typeface="隶书" pitchFamily="49" charset="-122"/>
              <a:cs typeface="+mn-cs"/>
            </a:endParaRPr>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lstStyle>
            <a:lvl1pPr algn="ctr" eaLnBrk="1" hangingPunct="1">
              <a:defRPr sz="1200">
                <a:solidFill>
                  <a:srgbClr val="2B2B27"/>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BB66532-0385-4E19-AF14-499BB86AB138}" type="slidenum">
              <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rPr>
            </a:fld>
            <a:endParaRPr kumimoji="0" lang="en-US" altLang="zh-CN" sz="1200" b="0" i="0" u="none" strike="noStrike" kern="1200" cap="none" spc="0" normalizeH="0" baseline="0" noProof="0" smtClean="0">
              <a:ln>
                <a:noFill/>
              </a:ln>
              <a:solidFill>
                <a:srgbClr val="2B2B27"/>
              </a:solidFill>
              <a:effectLst/>
              <a:uLnTx/>
              <a:uFillTx/>
              <a:latin typeface="Times New Roman" panose="02020603050405020304" pitchFamily="18" charset="0"/>
              <a:ea typeface="隶书" pitchFamily="49" charset="-122"/>
              <a:cs typeface="+mn-cs"/>
            </a:endParaRPr>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38550" dist="38000" dir="10800000" algn="tl" rotWithShape="0">
              <a:srgbClr val="181817">
                <a:alpha val="2500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3200">
                <a:solidFill>
                  <a:schemeClr val="tx1"/>
                </a:solidFill>
                <a:latin typeface="Times New Roman" panose="02020603050405020304" pitchFamily="18" charset="0"/>
                <a:ea typeface="隶书" pitchFamily="49" charset="-122"/>
              </a:defRPr>
            </a:lvl1pPr>
            <a:lvl2pPr marL="742950" indent="-285750">
              <a:defRPr sz="3200">
                <a:solidFill>
                  <a:schemeClr val="tx1"/>
                </a:solidFill>
                <a:latin typeface="Times New Roman" panose="02020603050405020304" pitchFamily="18" charset="0"/>
                <a:ea typeface="隶书" pitchFamily="49" charset="-122"/>
              </a:defRPr>
            </a:lvl2pPr>
            <a:lvl3pPr marL="1143000" indent="-228600">
              <a:defRPr sz="3200">
                <a:solidFill>
                  <a:schemeClr val="tx1"/>
                </a:solidFill>
                <a:latin typeface="Times New Roman" panose="02020603050405020304" pitchFamily="18" charset="0"/>
                <a:ea typeface="隶书" pitchFamily="49" charset="-122"/>
              </a:defRPr>
            </a:lvl3pPr>
            <a:lvl4pPr marL="1600200" indent="-228600">
              <a:defRPr sz="3200">
                <a:solidFill>
                  <a:schemeClr val="tx1"/>
                </a:solidFill>
                <a:latin typeface="Times New Roman" panose="02020603050405020304" pitchFamily="18" charset="0"/>
                <a:ea typeface="隶书" pitchFamily="49" charset="-122"/>
              </a:defRPr>
            </a:lvl4pPr>
            <a:lvl5pPr marL="2057400" indent="-228600">
              <a:defRPr sz="32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200" b="0" i="0" u="none" strike="noStrike" kern="1200" cap="none" spc="0" normalizeH="0" baseline="0" noProof="0" smtClean="0">
              <a:ln>
                <a:noFill/>
              </a:ln>
              <a:solidFill>
                <a:srgbClr val="FFFFFF"/>
              </a:solidFill>
              <a:effectLst/>
              <a:uLnTx/>
              <a:uFillTx/>
              <a:latin typeface="Gill Sans MT" pitchFamily="34" charset="0"/>
              <a:ea typeface="隶书"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6pPr>
      <a:lvl7pPr marL="9144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7pPr>
      <a:lvl8pPr marL="13716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8pPr>
      <a:lvl9pPr marL="18288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9pPr>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S PGothic" panose="020B0600070205080204" pitchFamily="34" charset="-128"/>
          <a:cs typeface="MS PGothic" panose="020B0600070205080204" pitchFamily="34" charset="-128"/>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S PGothic" panose="020B0600070205080204" pitchFamily="34" charset="-128"/>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S PGothic" panose="020B0600070205080204" pitchFamily="34" charset="-128"/>
          <a:cs typeface="+mn-cs"/>
        </a:defRPr>
      </a:lvl3pPr>
      <a:lvl4pPr marL="1097280" indent="-173355" algn="l" rtl="0" eaLnBrk="0" fontAlgn="base" hangingPunct="0">
        <a:spcBef>
          <a:spcPct val="20000"/>
        </a:spcBef>
        <a:spcAft>
          <a:spcPct val="0"/>
        </a:spcAft>
        <a:buClr>
          <a:srgbClr val="9BBB59"/>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4pPr>
      <a:lvl5pPr marL="1297305" indent="-182880" algn="l" rtl="0" eaLnBrk="0" fontAlgn="base" hangingPunct="0">
        <a:spcBef>
          <a:spcPct val="20000"/>
        </a:spcBef>
        <a:spcAft>
          <a:spcPct val="0"/>
        </a:spcAft>
        <a:buClr>
          <a:srgbClr val="8064A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slide" Target="slide62.xml"/><Relationship Id="rId3" Type="http://schemas.openxmlformats.org/officeDocument/2006/relationships/slide" Target="slide49.xml"/><Relationship Id="rId2" Type="http://schemas.openxmlformats.org/officeDocument/2006/relationships/slide" Target="slide41.xml"/><Relationship Id="rId1" Type="http://schemas.openxmlformats.org/officeDocument/2006/relationships/slide" Target="slide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ocuments%20and%20Settings/Taotao/Local%20Settings/Temp/%E6%95%99%E6%9D%90%E7%AC%AC1%E7%AB%A0%E4%BE%8B/2.c"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ocuments%20and%20Settings/Taotao/Local%20Settings/Temp/%E6%95%99%E6%9D%90%E7%AC%AC1%E7%AB%A0%E4%BE%8B/3.cpp" TargetMode="Externa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ocuments%20and%20Settings/Taotao/Local%20Settings/Temp/%E6%95%99%E6%9D%90%E7%AC%AC1%E7%AB%A0%E4%BE%8B/4.c" TargetMode="Externa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ocuments%20and%20Settings/Taotao/Local%20Settings/Temp/%E6%95%99%E6%9D%90%E7%AC%AC1%E7%AB%A0%E4%BE%8B/4.c"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
        <p:nvSpPr>
          <p:cNvPr id="5" name="Rectangle 2"/>
          <p:cNvSpPr txBox="1">
            <a:spLocks noChangeArrowheads="1"/>
          </p:cNvSpPr>
          <p:nvPr/>
        </p:nvSpPr>
        <p:spPr>
          <a:xfrm>
            <a:off x="1219200" y="457200"/>
            <a:ext cx="7200900" cy="1057275"/>
          </a:xfrm>
          <a:prstGeom prst="rect">
            <a:avLst/>
          </a:prstGeom>
        </p:spPr>
        <p:txBody>
          <a:bodyPr anchor="ctr">
            <a:normAutofit/>
          </a:bodyPr>
          <a:lst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6pPr>
            <a:lvl7pPr marL="9144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7pPr>
            <a:lvl8pPr marL="13716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8pPr>
            <a:lvl9pPr marL="18288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ja-JP" sz="4800" b="0"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rPr>
              <a:t>C</a:t>
            </a:r>
            <a:r>
              <a:rPr kumimoji="0" lang="zh-CN" altLang="en-US" sz="4800" b="0"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rPr>
              <a:t>语言</a:t>
            </a:r>
            <a:r>
              <a:rPr kumimoji="0" lang="ja-JP" altLang="en-US" sz="4800" b="0"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rPr>
              <a:t>程序设计</a:t>
            </a:r>
            <a:endParaRPr kumimoji="0" lang="zh-CN" altLang="en-US" sz="4800" b="0"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endParaRPr>
          </a:p>
        </p:txBody>
      </p:sp>
      <p:sp>
        <p:nvSpPr>
          <p:cNvPr id="9220" name="Rectangle 8"/>
          <p:cNvSpPr txBox="1"/>
          <p:nvPr/>
        </p:nvSpPr>
        <p:spPr>
          <a:xfrm>
            <a:off x="0" y="6354763"/>
            <a:ext cx="1219200" cy="366712"/>
          </a:xfrm>
          <a:prstGeom prst="rect">
            <a:avLst/>
          </a:prstGeom>
          <a:noFill/>
          <a:ln w="9525">
            <a:noFill/>
          </a:ln>
        </p:spPr>
        <p:txBody>
          <a:bodyPr anchor="b"/>
          <a:p>
            <a:pPr algn="ctr" eaLnBrk="1" hangingPunct="1"/>
            <a:fld id="{9A0DB2DC-4C9A-4742-B13C-FB6460FD3503}" type="slidenum">
              <a:rPr lang="en-US" altLang="zh-CN" sz="1200" dirty="0">
                <a:solidFill>
                  <a:srgbClr val="2B2B27"/>
                </a:solidFill>
                <a:latin typeface="Times New Roman" panose="02020603050405020304" pitchFamily="18" charset="0"/>
              </a:rPr>
            </a:fld>
            <a:endParaRPr lang="en-US" altLang="zh-CN" sz="1200" dirty="0">
              <a:solidFill>
                <a:srgbClr val="2B2B27"/>
              </a:solidFill>
              <a:latin typeface="Times New Roman" panose="02020603050405020304" pitchFamily="18" charset="0"/>
            </a:endParaRPr>
          </a:p>
        </p:txBody>
      </p:sp>
      <p:pic>
        <p:nvPicPr>
          <p:cNvPr id="9221" name="Picture 4" descr="结束">
            <a:hlinkClick r:id="" action="ppaction://hlinkshowjump?jump=endshow"/>
          </p:cNvPr>
          <p:cNvPicPr>
            <a:picLocks noChangeAspect="1"/>
          </p:cNvPicPr>
          <p:nvPr/>
        </p:nvPicPr>
        <p:blipFill>
          <a:blip r:embed="rId1"/>
          <a:stretch>
            <a:fillRect/>
          </a:stretch>
        </p:blipFill>
        <p:spPr>
          <a:xfrm>
            <a:off x="8385175" y="6389688"/>
            <a:ext cx="758825" cy="468312"/>
          </a:xfrm>
          <a:prstGeom prst="rect">
            <a:avLst/>
          </a:prstGeom>
          <a:noFill/>
          <a:ln w="9525">
            <a:noFill/>
          </a:ln>
        </p:spPr>
      </p:pic>
      <p:sp>
        <p:nvSpPr>
          <p:cNvPr id="9" name="Rectangle 2"/>
          <p:cNvSpPr txBox="1">
            <a:spLocks noChangeArrowheads="1"/>
          </p:cNvSpPr>
          <p:nvPr/>
        </p:nvSpPr>
        <p:spPr>
          <a:xfrm>
            <a:off x="1547813" y="1989138"/>
            <a:ext cx="7216775" cy="4078288"/>
          </a:xfrm>
          <a:prstGeom prst="rect">
            <a:avLst/>
          </a:prstGeom>
        </p:spPr>
        <p:txBody>
          <a:bodyPr anchor="ctr"/>
          <a:lst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6pPr>
            <a:lvl7pPr marL="9144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7pPr>
            <a:lvl8pPr marL="13716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8pPr>
            <a:lvl9pPr marL="18288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教材：</a:t>
            </a:r>
            <a:r>
              <a:rPr kumimoji="0" lang="en-US" altLang="ja-JP" sz="3200" b="1" i="0" u="none" strike="noStrike" kern="1200" cap="none" spc="0" normalizeH="0" baseline="0" noProof="0" dirty="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C</a:t>
            </a:r>
            <a:r>
              <a:rPr kumimoji="0" lang="zh-CN" altLang="en-US" sz="3200" b="1" i="0" u="none" strike="noStrike" kern="1200" cap="none" spc="0" normalizeH="0" baseline="0" noProof="0" dirty="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语言</a:t>
            </a:r>
            <a:r>
              <a:rPr kumimoji="0" lang="ja-JP" altLang="en-US" sz="3200" b="1" i="0" u="none" strike="noStrike" kern="1200" cap="none" spc="0" normalizeH="0" baseline="0" noProof="0" dirty="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程序设计</a:t>
            </a:r>
            <a:r>
              <a:rPr kumimoji="0" lang="zh-CN" altLang="en-US" sz="3200" b="1" i="0" u="none" strike="noStrike" kern="1200" cap="none" spc="0" normalizeH="0" baseline="0" noProof="0" dirty="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 </a:t>
            </a:r>
            <a:r>
              <a:rPr kumimoji="0" lang="zh-CN" altLang="en-US"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（第三版）</a:t>
            </a:r>
            <a:endParaRPr kumimoji="0" lang="en-US" altLang="zh-CN"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  夏宽理 赵子正 编著</a:t>
            </a:r>
            <a:br>
              <a:rPr kumimoji="0" lang="en-US" altLang="zh-CN"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br>
            <a:br>
              <a:rPr kumimoji="0" lang="en-US" altLang="zh-CN" sz="3200" b="0"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br>
            <a:r>
              <a:rPr kumimoji="0" lang="zh-CN" altLang="en-US"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教师：陈伟男，</a:t>
            </a:r>
            <a:r>
              <a:rPr kumimoji="0" lang="en-US" altLang="zh-CN"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wnchen@fudan.edu.cn</a:t>
            </a:r>
            <a:br>
              <a:rPr kumimoji="0" lang="en-US" altLang="zh-CN"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br>
            <a:r>
              <a:rPr kumimoji="0" lang="zh-CN" altLang="en-US"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助教：李江力，</a:t>
            </a:r>
            <a:r>
              <a:rPr kumimoji="0" lang="en-US" altLang="zh-CN" sz="3200" b="1" i="0" u="none" strike="noStrike" kern="1200" cap="none" spc="0" normalizeH="0" baseline="0" noProof="0" dirty="0" smtClean="0">
                <a:ln>
                  <a:noFill/>
                </a:ln>
                <a:solidFill>
                  <a:srgbClr val="0000FF"/>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rPr>
              <a:t>18210240112@fudan.edu.cn</a:t>
            </a:r>
            <a:endParaRPr kumimoji="0" lang="en-US" altLang="zh-CN" sz="4300" b="0" i="0" u="none" strike="noStrike" kern="1200" cap="none" spc="0" normalizeH="0" baseline="0" noProof="0" dirty="0" smtClean="0">
              <a:ln>
                <a:noFill/>
              </a:ln>
              <a:solidFill>
                <a:srgbClr val="11488B"/>
              </a:solidFill>
              <a:effectLst>
                <a:outerShdw blurRad="50000" dist="30000" dir="5400000" algn="tl" rotWithShape="0">
                  <a:srgbClr val="000000">
                    <a:alpha val="30000"/>
                  </a:srgbClr>
                </a:outerShdw>
              </a:effectLst>
              <a:uLnTx/>
              <a:uFillTx/>
              <a:latin typeface="+mj-lt"/>
              <a:ea typeface="宋体" panose="02010600030101010101" pitchFamily="2" charset="-122"/>
              <a:cs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xfrm>
            <a:off x="457200" y="228600"/>
            <a:ext cx="8458200" cy="103505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a:t>
            </a:r>
            <a:r>
              <a:rPr kumimoji="0" lang="en-US" altLang="ja-JP"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2</a:t>
            </a: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）汇编语言</a:t>
            </a:r>
            <a:endParaRPr kumimoji="0" lang="zh-CN" altLang="en-US" sz="5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11267" name="Rectangle 3"/>
          <p:cNvSpPr>
            <a:spLocks noGrp="1" noChangeArrowheads="1"/>
          </p:cNvSpPr>
          <p:nvPr>
            <p:ph idx="1"/>
          </p:nvPr>
        </p:nvSpPr>
        <p:spPr>
          <a:xfrm>
            <a:off x="1143000" y="1219200"/>
            <a:ext cx="7543800" cy="494665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类英语单词缩写的符号指令代替机器语言的二进制代码指令构成了汇编语言。</a:t>
            </a:r>
            <a:endPar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例如，</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LD GR0,X</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表示：</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将内存中变量</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X</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的的值取到寄存器</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GR0</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汇编程序：</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将汇编语言编写的源程序转换成机器语言程序的程序。</a:t>
            </a:r>
            <a:endPar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1843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395288" y="476250"/>
            <a:ext cx="8458200" cy="8382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a:t>
            </a:r>
            <a:r>
              <a:rPr kumimoji="0" lang="en-US" altLang="ja-JP"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3</a:t>
            </a: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）高级语言</a:t>
            </a:r>
            <a:endParaRPr kumimoji="0" lang="zh-CN" altLang="en-US" sz="5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12291" name="Rectangle 3"/>
          <p:cNvSpPr>
            <a:spLocks noGrp="1" noChangeArrowheads="1"/>
          </p:cNvSpPr>
          <p:nvPr>
            <p:ph idx="1"/>
          </p:nvPr>
        </p:nvSpPr>
        <p:spPr>
          <a:xfrm>
            <a:off x="1143000" y="1447800"/>
            <a:ext cx="7600950" cy="4987925"/>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高级语言（也称为程序设计语言）主要由语句构成，语句是要计算机完成任务的命令。</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ja-JP"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编译器（也称为编译程序）：</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将高级语言编写的程序</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源程序</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转换成机器语言程序。</a:t>
            </a:r>
            <a:endPar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1946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304800" y="304800"/>
            <a:ext cx="8458200" cy="10668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5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面向过程的语言</a:t>
            </a:r>
            <a:endParaRPr kumimoji="0" lang="zh-CN" altLang="en-US" sz="60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13315" name="Rectangle 3"/>
          <p:cNvSpPr>
            <a:spLocks noGrp="1" noChangeArrowheads="1"/>
          </p:cNvSpPr>
          <p:nvPr>
            <p:ph idx="1"/>
          </p:nvPr>
        </p:nvSpPr>
        <p:spPr>
          <a:xfrm>
            <a:off x="928688" y="1371600"/>
            <a:ext cx="8062913" cy="4992688"/>
          </a:xfrm>
        </p:spPr>
        <p:txBody>
          <a:bodyPr vert="horz" wrap="square" lIns="91440" tIns="45720" rIns="91440" bIns="45720" numCol="1" anchor="t" anchorCtr="0" compatLnSpc="1">
            <a:normAutofit/>
          </a:bodyPr>
          <a:lstStyle/>
          <a:p>
            <a:pPr marL="0" marR="0" lvl="0" indent="0" algn="l"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之前最流行最经常使用的程序设计语言属面向过程型的语言。</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l"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面向过程的语言虽可独立于计算机编写程序，但用这类语言编写程序时，程序不仅要说明</a:t>
            </a:r>
            <a:r>
              <a:rPr kumimoji="0" lang="ja-JP" altLang="en-US"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做什么</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，更重要的是非常详细地告诉计算机</a:t>
            </a:r>
            <a:r>
              <a:rPr kumimoji="0" lang="ja-JP" altLang="en-US"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如何做</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，程序需要详细描述解题的过程和细节。</a:t>
            </a:r>
            <a:endPar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048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395288" y="533400"/>
            <a:ext cx="8458200" cy="8382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5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面向问题的语言</a:t>
            </a:r>
            <a:endParaRPr kumimoji="0" lang="zh-CN" altLang="en-US" sz="37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14339" name="Rectangle 3"/>
          <p:cNvSpPr>
            <a:spLocks noGrp="1" noChangeArrowheads="1"/>
          </p:cNvSpPr>
          <p:nvPr>
            <p:ph idx="1"/>
          </p:nvPr>
        </p:nvSpPr>
        <p:spPr>
          <a:xfrm>
            <a:off x="942975" y="1295400"/>
            <a:ext cx="8353425" cy="5329238"/>
          </a:xfrm>
        </p:spPr>
        <p:txBody>
          <a:bodyPr vert="horz" wrap="square" lIns="91440" tIns="45720" rIns="91440" bIns="45720" numCol="1" anchor="t" anchorCtr="0" compatLnSpc="1">
            <a:normAutofit/>
          </a:bodyPr>
          <a:lstStyle/>
          <a:p>
            <a:pPr marL="0" marR="0" lvl="0" indent="0" algn="l" defTabSz="914400" rtl="0" eaLnBrk="1" fontAlgn="base" latinLnBrk="0" hangingPunct="1">
              <a:lnSpc>
                <a:spcPct val="110000"/>
              </a:lnSpc>
              <a:spcBef>
                <a:spcPts val="600"/>
              </a:spcBef>
              <a:spcAft>
                <a:spcPct val="0"/>
              </a:spcAft>
              <a:buClr>
                <a:schemeClr val="accent1"/>
              </a:buClr>
              <a:buSzPct val="80000"/>
              <a:buFont typeface="Monotype Sorts" charset="2"/>
              <a:buNone/>
              <a:defRPr/>
            </a:pPr>
            <a:r>
              <a:rPr kumimoji="0" lang="zh-CN" altLang="zh-CN"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不必关心问题的求解算法和求解的过程，</a:t>
            </a:r>
            <a:r>
              <a:rPr kumimoji="0" lang="zh-CN" altLang="en-US" sz="3600" b="1" i="0" u="none" strike="noStrike" kern="1200" cap="none" spc="0" normalizeH="0" baseline="0" noProof="0" smtClean="0">
                <a:ln>
                  <a:noFill/>
                </a:ln>
                <a:solidFill>
                  <a:schemeClr val="folHlink"/>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只需指出问题是做什么</a:t>
            </a: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，数据的输入和输出形式，就能得到所需结果。</a:t>
            </a:r>
            <a:r>
              <a:rPr kumimoji="0" lang="zh-CN" altLang="en-US" sz="36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如用</a:t>
            </a:r>
            <a:r>
              <a:rPr kumimoji="0" lang="en-US" altLang="ja-JP" sz="3600" b="1" i="0" u="none" strike="noStrike" kern="1200" cap="none" spc="0" normalizeH="0" baseline="0" noProof="0" smtClean="0">
                <a:ln>
                  <a:noFill/>
                </a:ln>
                <a:solidFill>
                  <a:schemeClr val="folHlink"/>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SQL</a:t>
            </a:r>
            <a:r>
              <a:rPr kumimoji="0" lang="zh-CN" altLang="en-US" sz="3600" b="1" i="0" u="none" strike="noStrike" kern="1200" cap="none" spc="0" normalizeH="0" baseline="0" noProof="0" smtClean="0">
                <a:ln>
                  <a:noFill/>
                </a:ln>
                <a:solidFill>
                  <a:schemeClr val="folHlink"/>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a:t>
            </a:r>
            <a:r>
              <a:rPr kumimoji="0" lang="zh-CN" altLang="en-US" sz="36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提出的查询或操纵要求，就能由数据库管理系统完成。</a:t>
            </a:r>
            <a:r>
              <a:rPr kumimoji="0" lang="zh-CN" altLang="ja-JP" sz="32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ja-JP" sz="32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l" defTabSz="914400" rtl="0" eaLnBrk="1" fontAlgn="base" latinLnBrk="0" hangingPunct="1">
              <a:lnSpc>
                <a:spcPct val="110000"/>
              </a:lnSpc>
              <a:spcBef>
                <a:spcPts val="600"/>
              </a:spcBef>
              <a:spcAft>
                <a:spcPct val="0"/>
              </a:spcAft>
              <a:buClr>
                <a:schemeClr val="accent1"/>
              </a:buClr>
              <a:buSzPct val="80000"/>
              <a:buFont typeface="Monotype Sorts" charset="2"/>
              <a:buNone/>
              <a:defRPr/>
            </a:pPr>
            <a:r>
              <a:rPr kumimoji="0" lang="zh-CN" altLang="zh-CN" sz="3200" b="1" i="0" u="none" strike="noStrike" kern="1200" cap="none" spc="0" normalizeH="0" baseline="0" noProof="0" smtClean="0">
                <a:ln>
                  <a:noFill/>
                </a:ln>
                <a:solidFill>
                  <a:srgbClr val="00808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3600" b="1" i="0" u="none" strike="noStrike" kern="1200" cap="none" spc="0" normalizeH="0" baseline="0" noProof="0" smtClean="0">
                <a:ln>
                  <a:noFill/>
                </a:ln>
                <a:solidFill>
                  <a:srgbClr val="00808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面向问题语言解题只要告诉计算机</a:t>
            </a:r>
            <a:r>
              <a:rPr kumimoji="0" lang="zh-CN" altLang="en-US" sz="36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做什么，不告诉如何做，</a:t>
            </a: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能方便用户的使用，但效率较低。</a:t>
            </a:r>
            <a:endParaRPr kumimoji="0" lang="zh-CN" altLang="zh-CN"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150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a:xfrm>
            <a:off x="323850" y="333375"/>
            <a:ext cx="8458200" cy="9906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5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面向对象语言</a:t>
            </a:r>
            <a:endParaRPr kumimoji="0" lang="zh-CN" altLang="en-US" sz="6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15363" name="Rectangle 3"/>
          <p:cNvSpPr>
            <a:spLocks noGrp="1" noChangeArrowheads="1"/>
          </p:cNvSpPr>
          <p:nvPr>
            <p:ph idx="1"/>
          </p:nvPr>
        </p:nvSpPr>
        <p:spPr>
          <a:xfrm>
            <a:off x="1143000" y="1196975"/>
            <a:ext cx="7677150" cy="5251450"/>
          </a:xfrm>
        </p:spPr>
        <p:txBody>
          <a:bodyPr vert="horz" wrap="square" lIns="91440" tIns="45720" rIns="91440" bIns="45720" numCol="1" anchor="t" anchorCtr="0" compatLnSpc="1">
            <a:normAutofit/>
          </a:bodyPr>
          <a:lstStyle/>
          <a:p>
            <a:pPr marL="0" marR="0" lvl="0" indent="0" algn="l"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en-US" altLang="zh-CN" sz="28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为克服面向过程语言过分强调求解过程细节，程序不易复用的缺点，推出了面向对象程序设计方法和面向对象语言。</a:t>
            </a:r>
            <a:endParaRPr kumimoji="0" lang="en-US" altLang="ja-JP"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l"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600" b="1" i="0" u="none" strike="noStrike" kern="1200" cap="none" spc="0" normalizeH="0" baseline="0" noProof="0" smtClean="0">
                <a:ln>
                  <a:noFill/>
                </a:ln>
                <a:solidFill>
                  <a:srgbClr val="0099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面向对象语言引入了</a:t>
            </a:r>
            <a:r>
              <a:rPr kumimoji="0" lang="ja-JP" altLang="en-US" sz="36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对象、消息、类、继承、封装、抽象、多态性</a:t>
            </a:r>
            <a:r>
              <a:rPr kumimoji="0" lang="ja-JP" altLang="en-US" sz="3600" b="1" i="0" u="none" strike="noStrike" kern="1200" cap="none" spc="0" normalizeH="0" baseline="0" noProof="0" smtClean="0">
                <a:ln>
                  <a:noFill/>
                </a:ln>
                <a:solidFill>
                  <a:srgbClr val="0099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等机制和概念</a:t>
            </a:r>
            <a:r>
              <a:rPr kumimoji="0" lang="ja-JP"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。用面向对象语言进行程序设计时，以问题中的对象为基础，将具有类似性质的对象抽象成类，利用继承机制，仅对差异进行程序设计。</a:t>
            </a:r>
            <a:endPar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253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a:xfrm>
            <a:off x="395288" y="549275"/>
            <a:ext cx="8458200" cy="65405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算法</a:t>
            </a:r>
            <a:r>
              <a:rPr kumimoji="0" lang="ja-JP" altLang="en-US" sz="33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a:t>
            </a:r>
            <a:r>
              <a:rPr kumimoji="0" lang="ja-JP" altLang="en-US" sz="3300" b="0" i="0" u="none" strike="noStrike" kern="1200" cap="none" spc="0" normalizeH="0" baseline="0" noProof="0" smtClean="0">
                <a:ln>
                  <a:noFill/>
                </a:ln>
                <a:solidFill>
                  <a:srgbClr val="0099FF"/>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就是问题的求解方法。</a:t>
            </a:r>
            <a:endParaRPr kumimoji="0" lang="zh-CN" altLang="en-US" sz="3000" b="0" i="0" u="none" strike="noStrike" kern="1200" cap="none" spc="0" normalizeH="0" baseline="0" noProof="0" smtClean="0">
              <a:ln>
                <a:noFill/>
              </a:ln>
              <a:solidFill>
                <a:srgbClr val="0099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16387" name="Rectangle 3"/>
          <p:cNvSpPr>
            <a:spLocks noGrp="1" noChangeArrowheads="1"/>
          </p:cNvSpPr>
          <p:nvPr>
            <p:ph idx="1"/>
          </p:nvPr>
        </p:nvSpPr>
        <p:spPr>
          <a:xfrm>
            <a:off x="1066800" y="1341438"/>
            <a:ext cx="7681913" cy="5184775"/>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rPr>
              <a:t>算法的组成：</a:t>
            </a:r>
            <a:r>
              <a:rPr kumimoji="0" lang="ja-JP" altLang="en-US"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由一系列求解步骤组成，即一组简单指令和规则组成，计算机按规则执行其中的指令，并能在有限的步骤内解决一个问题或者完成一个函数的计算。</a:t>
            </a: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算法要求组成算法的规则和步骤的意义应是唯一确定的，是没有二义性的。</a:t>
            </a:r>
            <a:endParaRPr kumimoji="0" lang="zh-CN" altLang="en-US" sz="32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2355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a:xfrm>
            <a:off x="395288" y="260350"/>
            <a:ext cx="8458200" cy="8382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dirty="0">
                <a:ln>
                  <a:noFill/>
                </a:ln>
                <a:solidFill>
                  <a:srgbClr val="FF0000"/>
                </a:solidFill>
                <a:effectLst>
                  <a:outerShdw blurRad="38100" dist="38100" dir="2700000" algn="tl">
                    <a:srgbClr val="DDDDDD"/>
                  </a:outerShdw>
                </a:effectLst>
                <a:uLnTx/>
                <a:uFillTx/>
                <a:latin typeface="华文行楷" charset="0"/>
                <a:ea typeface="华文行楷" charset="0"/>
                <a:cs typeface="华文行楷" charset="0"/>
                <a:sym typeface="Wingdings" panose="05000000000000000000" charset="0"/>
              </a:rPr>
              <a:t></a:t>
            </a:r>
            <a:r>
              <a:rPr kumimoji="0" lang="ja-JP" altLang="en-US" sz="4400" b="0" i="0" u="none" strike="noStrike" kern="1200" cap="none" spc="0" normalizeH="0" baseline="0" noProof="0" dirty="0">
                <a:ln>
                  <a:noFill/>
                </a:ln>
                <a:solidFill>
                  <a:srgbClr val="FF0000"/>
                </a:solidFill>
                <a:effectLst>
                  <a:outerShdw blurRad="38100" dist="38100" dir="2700000" algn="tl">
                    <a:srgbClr val="DDDDDD"/>
                  </a:outerShdw>
                </a:effectLst>
                <a:uLnTx/>
                <a:uFillTx/>
                <a:latin typeface="华文行楷" charset="0"/>
                <a:ea typeface="华文行楷" charset="0"/>
                <a:cs typeface="华文行楷" charset="0"/>
              </a:rPr>
              <a:t>描述算法的工具</a:t>
            </a:r>
            <a:endParaRPr kumimoji="0" lang="en-US" sz="4400" b="0" i="0" u="none" strike="noStrike" kern="1200" cap="none" spc="0" normalizeH="0" baseline="0" noProof="0" dirty="0">
              <a:ln>
                <a:noFill/>
              </a:ln>
              <a:solidFill>
                <a:srgbClr val="FF0000"/>
              </a:solidFill>
              <a:effectLst>
                <a:outerShdw blurRad="38100" dist="38100" dir="2700000" algn="tl">
                  <a:srgbClr val="DDDDDD"/>
                </a:outerShdw>
              </a:effectLst>
              <a:uLnTx/>
              <a:uFillTx/>
              <a:latin typeface="华文行楷" charset="0"/>
              <a:ea typeface="华文行楷" charset="0"/>
              <a:cs typeface="华文行楷" charset="0"/>
            </a:endParaRPr>
          </a:p>
        </p:txBody>
      </p:sp>
      <p:sp>
        <p:nvSpPr>
          <p:cNvPr id="17411" name="Rectangle 3"/>
          <p:cNvSpPr>
            <a:spLocks noGrp="1" noChangeArrowheads="1"/>
          </p:cNvSpPr>
          <p:nvPr>
            <p:ph idx="1"/>
          </p:nvPr>
        </p:nvSpPr>
        <p:spPr>
          <a:xfrm>
            <a:off x="990600" y="1219200"/>
            <a:ext cx="5167313" cy="1698625"/>
          </a:xfrm>
        </p:spPr>
        <p:txBody>
          <a:bodyPr vert="horz" wrap="square" lIns="91440" tIns="45720" rIns="91440" bIns="45720" numCol="1" anchor="t" anchorCtr="0" compatLnSpc="1">
            <a:normAutofit/>
          </a:bodyPr>
          <a:lstStyle/>
          <a:p>
            <a:pPr marL="0" marR="0" lvl="0" indent="0" algn="l" defTabSz="914400" rtl="0" eaLnBrk="1" fontAlgn="base" latinLnBrk="0" hangingPunct="1">
              <a:lnSpc>
                <a:spcPct val="80000"/>
              </a:lnSpc>
              <a:spcBef>
                <a:spcPts val="600"/>
              </a:spcBef>
              <a:spcAft>
                <a:spcPct val="0"/>
              </a:spcAft>
              <a:buClr>
                <a:schemeClr val="accent1"/>
              </a:buClr>
              <a:buSzPct val="80000"/>
              <a:buFont typeface="Wingdings 2" panose="05020102010507070707" pitchFamily="18" charset="2"/>
              <a:buChar char=""/>
              <a:defRPr/>
            </a:pPr>
            <a:r>
              <a:rPr kumimoji="0" lang="en-US" altLang="zh-CN" sz="33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3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流程图</a:t>
            </a:r>
            <a:r>
              <a:rPr kumimoji="0" lang="en-US" altLang="ja-JP" sz="33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33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又称框图</a:t>
            </a:r>
            <a:r>
              <a:rPr kumimoji="0" lang="en-US" altLang="ja-JP" sz="33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33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3000" b="1" i="0" u="none" strike="noStrike" kern="1200" cap="none" spc="0" normalizeH="0" baseline="0" noProof="0" smtClean="0">
                <a:ln>
                  <a:noFill/>
                </a:ln>
                <a:solidFill>
                  <a:srgbClr val="00808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用图形描述算法。</a:t>
            </a:r>
            <a:endParaRPr kumimoji="0" lang="en-US" altLang="ja-JP" sz="3000" b="1" i="0" u="none" strike="noStrike" kern="1200" cap="none" spc="0" normalizeH="0" baseline="0" noProof="0" smtClean="0">
              <a:ln>
                <a:noFill/>
              </a:ln>
              <a:solidFill>
                <a:srgbClr val="00808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l" defTabSz="914400" rtl="0" eaLnBrk="1" fontAlgn="base" latinLnBrk="0" hangingPunct="1">
              <a:lnSpc>
                <a:spcPct val="80000"/>
              </a:lnSpc>
              <a:spcBef>
                <a:spcPts val="600"/>
              </a:spcBef>
              <a:spcAft>
                <a:spcPct val="0"/>
              </a:spcAft>
              <a:buClr>
                <a:schemeClr val="accent1"/>
              </a:buClr>
              <a:buSzPct val="80000"/>
              <a:buFont typeface="Monotype Sorts" charset="2"/>
              <a:buNone/>
              <a:defRPr/>
            </a:pPr>
            <a:r>
              <a:rPr kumimoji="0" lang="ja-JP" altLang="en-US" sz="3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例如：</a:t>
            </a:r>
            <a:r>
              <a:rPr kumimoji="0" lang="ja-JP" altLang="en-US" sz="3000" b="1" i="0" u="none" strike="noStrike" kern="1200" cap="none" spc="0" normalizeH="0" baseline="0" noProof="0" smtClean="0">
                <a:ln>
                  <a:noFill/>
                </a:ln>
                <a:solidFill>
                  <a:srgbClr val="00808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描述输入</a:t>
            </a:r>
            <a:r>
              <a:rPr kumimoji="0" lang="en-US" altLang="ja-JP" sz="3000" b="1" i="0" u="none" strike="noStrike" kern="1200" cap="none" spc="0" normalizeH="0" baseline="0" noProof="0" smtClean="0">
                <a:ln>
                  <a:noFill/>
                </a:ln>
                <a:solidFill>
                  <a:srgbClr val="00808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Times New Roman" panose="02020603050405020304" pitchFamily="18" charset="0"/>
              </a:rPr>
              <a:t>10</a:t>
            </a:r>
            <a:r>
              <a:rPr kumimoji="0" lang="ja-JP" altLang="en-US" sz="3000" b="1" i="0" u="none" strike="noStrike" kern="1200" cap="none" spc="0" normalizeH="0" baseline="0" noProof="0" smtClean="0">
                <a:ln>
                  <a:noFill/>
                </a:ln>
                <a:solidFill>
                  <a:srgbClr val="00808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个整数求和的计算。</a:t>
            </a:r>
            <a:endParaRPr kumimoji="0" lang="zh-CN" altLang="en-US" sz="3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458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grpSp>
        <p:nvGrpSpPr>
          <p:cNvPr id="24581" name="Group 4"/>
          <p:cNvGrpSpPr/>
          <p:nvPr/>
        </p:nvGrpSpPr>
        <p:grpSpPr>
          <a:xfrm>
            <a:off x="6705600" y="1143000"/>
            <a:ext cx="2209800" cy="5494338"/>
            <a:chOff x="0" y="0"/>
            <a:chExt cx="1392" cy="3613"/>
          </a:xfrm>
        </p:grpSpPr>
        <p:sp>
          <p:nvSpPr>
            <p:cNvPr id="24583" name="Line 5"/>
            <p:cNvSpPr/>
            <p:nvPr/>
          </p:nvSpPr>
          <p:spPr>
            <a:xfrm>
              <a:off x="528" y="1344"/>
              <a:ext cx="0" cy="240"/>
            </a:xfrm>
            <a:prstGeom prst="line">
              <a:avLst/>
            </a:prstGeom>
            <a:ln w="9525" cap="flat" cmpd="sng">
              <a:solidFill>
                <a:schemeClr val="bg2"/>
              </a:solidFill>
              <a:prstDash val="solid"/>
              <a:headEnd type="none" w="med" len="med"/>
              <a:tailEnd type="triangle" w="med" len="med"/>
            </a:ln>
          </p:spPr>
        </p:sp>
        <p:grpSp>
          <p:nvGrpSpPr>
            <p:cNvPr id="24584" name="Group 6"/>
            <p:cNvGrpSpPr/>
            <p:nvPr/>
          </p:nvGrpSpPr>
          <p:grpSpPr>
            <a:xfrm>
              <a:off x="0" y="0"/>
              <a:ext cx="1392" cy="3613"/>
              <a:chOff x="0" y="0"/>
              <a:chExt cx="1392" cy="3613"/>
            </a:xfrm>
          </p:grpSpPr>
          <p:sp>
            <p:nvSpPr>
              <p:cNvPr id="24585" name="Text Box 7"/>
              <p:cNvSpPr txBox="1"/>
              <p:nvPr/>
            </p:nvSpPr>
            <p:spPr>
              <a:xfrm>
                <a:off x="0" y="528"/>
                <a:ext cx="1056" cy="307"/>
              </a:xfrm>
              <a:prstGeom prst="rect">
                <a:avLst/>
              </a:prstGeom>
              <a:noFill/>
              <a:ln w="9525" cap="flat" cmpd="sng">
                <a:solidFill>
                  <a:schemeClr val="bg2"/>
                </a:solidFill>
                <a:prstDash val="solid"/>
                <a:miter/>
                <a:headEnd type="none" w="med" len="med"/>
                <a:tailEnd type="none" w="med" len="med"/>
              </a:ln>
            </p:spPr>
            <p:txBody>
              <a:bodyPr>
                <a:spAutoFit/>
              </a:bodyPr>
              <a:p>
                <a:pPr>
                  <a:spcBef>
                    <a:spcPct val="50000"/>
                  </a:spcBef>
                </a:pPr>
                <a:r>
                  <a:rPr lang="zh-CN" altLang="zh-CN" sz="2400" dirty="0">
                    <a:solidFill>
                      <a:srgbClr val="FF0000"/>
                    </a:solidFill>
                    <a:latin typeface="Times New Roman" panose="02020603050405020304" pitchFamily="18" charset="0"/>
                  </a:rPr>
                  <a:t>0→</a:t>
                </a:r>
                <a:r>
                  <a:rPr lang="en-US" altLang="zh-CN" sz="2400" dirty="0">
                    <a:solidFill>
                      <a:srgbClr val="FF0000"/>
                    </a:solidFill>
                    <a:latin typeface="Times New Roman" panose="02020603050405020304" pitchFamily="18" charset="0"/>
                  </a:rPr>
                  <a:t>s, 0→k</a:t>
                </a:r>
                <a:endParaRPr lang="en-US" altLang="zh-CN" sz="2400" dirty="0">
                  <a:solidFill>
                    <a:srgbClr val="FF0000"/>
                  </a:solidFill>
                  <a:latin typeface="Times New Roman" panose="02020603050405020304" pitchFamily="18" charset="0"/>
                </a:endParaRPr>
              </a:p>
            </p:txBody>
          </p:sp>
          <p:sp>
            <p:nvSpPr>
              <p:cNvPr id="24586" name="Line 8"/>
              <p:cNvSpPr/>
              <p:nvPr/>
            </p:nvSpPr>
            <p:spPr>
              <a:xfrm>
                <a:off x="528" y="288"/>
                <a:ext cx="0" cy="240"/>
              </a:xfrm>
              <a:prstGeom prst="line">
                <a:avLst/>
              </a:prstGeom>
              <a:ln w="9525" cap="flat" cmpd="sng">
                <a:solidFill>
                  <a:schemeClr val="bg2"/>
                </a:solidFill>
                <a:prstDash val="solid"/>
                <a:headEnd type="none" w="med" len="med"/>
                <a:tailEnd type="triangle" w="med" len="med"/>
              </a:ln>
            </p:spPr>
          </p:sp>
          <p:sp>
            <p:nvSpPr>
              <p:cNvPr id="24587" name="Line 9"/>
              <p:cNvSpPr/>
              <p:nvPr/>
            </p:nvSpPr>
            <p:spPr>
              <a:xfrm>
                <a:off x="528" y="816"/>
                <a:ext cx="0" cy="240"/>
              </a:xfrm>
              <a:prstGeom prst="line">
                <a:avLst/>
              </a:prstGeom>
              <a:ln w="9525" cap="flat" cmpd="sng">
                <a:solidFill>
                  <a:schemeClr val="bg2"/>
                </a:solidFill>
                <a:prstDash val="solid"/>
                <a:headEnd type="none" w="med" len="med"/>
                <a:tailEnd type="triangle" w="med" len="med"/>
              </a:ln>
            </p:spPr>
          </p:sp>
          <p:sp>
            <p:nvSpPr>
              <p:cNvPr id="24588" name="Text Box 10"/>
              <p:cNvSpPr txBox="1"/>
              <p:nvPr/>
            </p:nvSpPr>
            <p:spPr>
              <a:xfrm>
                <a:off x="0" y="1050"/>
                <a:ext cx="1056" cy="307"/>
              </a:xfrm>
              <a:prstGeom prst="rect">
                <a:avLst/>
              </a:prstGeom>
              <a:noFill/>
              <a:ln w="9525" cap="flat" cmpd="sng">
                <a:solidFill>
                  <a:schemeClr val="bg2"/>
                </a:solidFill>
                <a:prstDash val="solid"/>
                <a:miter/>
                <a:headEnd type="none" w="med" len="med"/>
                <a:tailEnd type="none" w="med" len="med"/>
              </a:ln>
            </p:spPr>
            <p:txBody>
              <a:bodyPr>
                <a:spAutoFit/>
              </a:bodyPr>
              <a:p>
                <a:pPr algn="ct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输入</a:t>
                </a:r>
                <a:r>
                  <a:rPr lang="zh-CN" altLang="ja-JP" sz="2400" dirty="0">
                    <a:solidFill>
                      <a:srgbClr val="FF0000"/>
                    </a:solidFill>
                    <a:latin typeface="Times New Roman" panose="02020603050405020304" pitchFamily="18" charset="0"/>
                    <a:ea typeface="宋体" panose="02010600030101010101" pitchFamily="2" charset="-122"/>
                  </a:rPr>
                  <a:t> </a:t>
                </a:r>
                <a:r>
                  <a:rPr lang="en-US" altLang="ja-JP" sz="2400" dirty="0">
                    <a:solidFill>
                      <a:srgbClr val="FF0000"/>
                    </a:solidFill>
                    <a:latin typeface="Times New Roman" panose="02020603050405020304" pitchFamily="18" charset="0"/>
                  </a:rPr>
                  <a:t>x</a:t>
                </a:r>
                <a:endParaRPr lang="en-US" altLang="zh-CN" sz="2400" dirty="0">
                  <a:solidFill>
                    <a:srgbClr val="FF0000"/>
                  </a:solidFill>
                  <a:latin typeface="Times New Roman" panose="02020603050405020304" pitchFamily="18" charset="0"/>
                </a:endParaRPr>
              </a:p>
            </p:txBody>
          </p:sp>
          <p:sp>
            <p:nvSpPr>
              <p:cNvPr id="24589" name="Text Box 11"/>
              <p:cNvSpPr txBox="1"/>
              <p:nvPr/>
            </p:nvSpPr>
            <p:spPr>
              <a:xfrm>
                <a:off x="0" y="1578"/>
                <a:ext cx="1056" cy="307"/>
              </a:xfrm>
              <a:prstGeom prst="rect">
                <a:avLst/>
              </a:prstGeom>
              <a:noFill/>
              <a:ln w="9525" cap="flat" cmpd="sng">
                <a:solidFill>
                  <a:schemeClr val="bg2"/>
                </a:solidFill>
                <a:prstDash val="solid"/>
                <a:miter/>
                <a:headEnd type="none" w="med" len="med"/>
                <a:tailEnd type="none" w="med" len="med"/>
              </a:ln>
            </p:spPr>
            <p:txBody>
              <a:bodyPr>
                <a:spAutoFit/>
              </a:bodyPr>
              <a:p>
                <a:pPr algn="ctr">
                  <a:spcBef>
                    <a:spcPct val="50000"/>
                  </a:spcBef>
                </a:pPr>
                <a:r>
                  <a:rPr lang="en-US" altLang="zh-CN" sz="2400" dirty="0">
                    <a:solidFill>
                      <a:srgbClr val="FF0000"/>
                    </a:solidFill>
                    <a:latin typeface="Times New Roman" panose="02020603050405020304" pitchFamily="18" charset="0"/>
                    <a:ea typeface="宋体" panose="02010600030101010101" pitchFamily="2" charset="-122"/>
                  </a:rPr>
                  <a:t>s + </a:t>
                </a:r>
                <a:r>
                  <a:rPr lang="en-US" altLang="zh-CN" sz="2400" dirty="0">
                    <a:solidFill>
                      <a:srgbClr val="FF0000"/>
                    </a:solidFill>
                    <a:latin typeface="Times New Roman" panose="02020603050405020304" pitchFamily="18" charset="0"/>
                  </a:rPr>
                  <a:t>x </a:t>
                </a:r>
                <a:r>
                  <a:rPr lang="zh-CN" altLang="zh-CN" sz="2400" dirty="0">
                    <a:solidFill>
                      <a:srgbClr val="FF0000"/>
                    </a:solidFill>
                    <a:latin typeface="Times New Roman" panose="02020603050405020304" pitchFamily="18" charset="0"/>
                  </a:rPr>
                  <a:t>→ </a:t>
                </a:r>
                <a:r>
                  <a:rPr lang="en-US" altLang="zh-CN" sz="2400" dirty="0">
                    <a:solidFill>
                      <a:srgbClr val="FF0000"/>
                    </a:solidFill>
                    <a:latin typeface="Times New Roman" panose="02020603050405020304" pitchFamily="18" charset="0"/>
                  </a:rPr>
                  <a:t>s</a:t>
                </a:r>
                <a:endParaRPr lang="en-US" altLang="zh-CN" sz="2400" dirty="0">
                  <a:solidFill>
                    <a:srgbClr val="FF0000"/>
                  </a:solidFill>
                  <a:latin typeface="Times New Roman" panose="02020603050405020304" pitchFamily="18" charset="0"/>
                </a:endParaRPr>
              </a:p>
            </p:txBody>
          </p:sp>
          <p:sp>
            <p:nvSpPr>
              <p:cNvPr id="24590" name="Line 12"/>
              <p:cNvSpPr/>
              <p:nvPr/>
            </p:nvSpPr>
            <p:spPr>
              <a:xfrm>
                <a:off x="528" y="1872"/>
                <a:ext cx="0" cy="240"/>
              </a:xfrm>
              <a:prstGeom prst="line">
                <a:avLst/>
              </a:prstGeom>
              <a:ln w="9525" cap="flat" cmpd="sng">
                <a:solidFill>
                  <a:schemeClr val="bg2"/>
                </a:solidFill>
                <a:prstDash val="solid"/>
                <a:headEnd type="none" w="med" len="med"/>
                <a:tailEnd type="triangle" w="med" len="med"/>
              </a:ln>
            </p:spPr>
          </p:sp>
          <p:sp>
            <p:nvSpPr>
              <p:cNvPr id="24591" name="Text Box 13"/>
              <p:cNvSpPr txBox="1"/>
              <p:nvPr/>
            </p:nvSpPr>
            <p:spPr>
              <a:xfrm>
                <a:off x="0" y="2106"/>
                <a:ext cx="1056" cy="306"/>
              </a:xfrm>
              <a:prstGeom prst="rect">
                <a:avLst/>
              </a:prstGeom>
              <a:noFill/>
              <a:ln w="9525" cap="flat" cmpd="sng">
                <a:solidFill>
                  <a:schemeClr val="bg2"/>
                </a:solidFill>
                <a:prstDash val="solid"/>
                <a:miter/>
                <a:headEnd type="none" w="med" len="med"/>
                <a:tailEnd type="none" w="med" len="med"/>
              </a:ln>
            </p:spPr>
            <p:txBody>
              <a:bodyPr>
                <a:spAutoFit/>
              </a:bodyPr>
              <a:p>
                <a:pPr algn="ctr">
                  <a:spcBef>
                    <a:spcPct val="50000"/>
                  </a:spcBef>
                </a:pPr>
                <a:r>
                  <a:rPr lang="en-US" altLang="zh-CN" sz="2400" dirty="0">
                    <a:solidFill>
                      <a:srgbClr val="FF0000"/>
                    </a:solidFill>
                    <a:latin typeface="Times New Roman" panose="02020603050405020304" pitchFamily="18" charset="0"/>
                    <a:ea typeface="宋体" panose="02010600030101010101" pitchFamily="2" charset="-122"/>
                  </a:rPr>
                  <a:t>k + </a:t>
                </a:r>
                <a:r>
                  <a:rPr lang="en-US" altLang="zh-CN" sz="2400" dirty="0">
                    <a:solidFill>
                      <a:srgbClr val="FF0000"/>
                    </a:solidFill>
                    <a:latin typeface="Times New Roman" panose="02020603050405020304" pitchFamily="18" charset="0"/>
                  </a:rPr>
                  <a:t>1 </a:t>
                </a:r>
                <a:r>
                  <a:rPr lang="zh-CN" altLang="zh-CN" sz="2400" dirty="0">
                    <a:solidFill>
                      <a:srgbClr val="FF0000"/>
                    </a:solidFill>
                    <a:latin typeface="Times New Roman" panose="02020603050405020304" pitchFamily="18" charset="0"/>
                  </a:rPr>
                  <a:t>→ </a:t>
                </a:r>
                <a:r>
                  <a:rPr lang="en-US" altLang="zh-CN" sz="2400" dirty="0">
                    <a:solidFill>
                      <a:srgbClr val="FF0000"/>
                    </a:solidFill>
                    <a:latin typeface="Times New Roman" panose="02020603050405020304" pitchFamily="18" charset="0"/>
                  </a:rPr>
                  <a:t>k</a:t>
                </a:r>
                <a:endParaRPr lang="en-US" altLang="zh-CN" sz="2400" dirty="0">
                  <a:solidFill>
                    <a:srgbClr val="FF0000"/>
                  </a:solidFill>
                  <a:latin typeface="Times New Roman" panose="02020603050405020304" pitchFamily="18" charset="0"/>
                </a:endParaRPr>
              </a:p>
            </p:txBody>
          </p:sp>
          <p:sp>
            <p:nvSpPr>
              <p:cNvPr id="24592" name="AutoShape 14"/>
              <p:cNvSpPr/>
              <p:nvPr/>
            </p:nvSpPr>
            <p:spPr>
              <a:xfrm>
                <a:off x="0" y="2640"/>
                <a:ext cx="1104" cy="432"/>
              </a:xfrm>
              <a:prstGeom prst="flowChartDecision">
                <a:avLst/>
              </a:prstGeom>
              <a:noFill/>
              <a:ln w="9525" cap="flat" cmpd="sng">
                <a:solidFill>
                  <a:schemeClr val="bg2"/>
                </a:solidFill>
                <a:prstDash val="solid"/>
                <a:miter/>
                <a:headEnd type="none" w="med" len="med"/>
                <a:tailEnd type="none" w="med" len="med"/>
              </a:ln>
            </p:spPr>
            <p:txBody>
              <a:bodyPr wrap="none" anchor="ctr"/>
              <a:p>
                <a:endParaRPr lang="zh-CN" altLang="zh-CN" dirty="0">
                  <a:solidFill>
                    <a:srgbClr val="FF0000"/>
                  </a:solidFill>
                  <a:latin typeface="Times New Roman" panose="02020603050405020304" pitchFamily="18" charset="0"/>
                </a:endParaRPr>
              </a:p>
            </p:txBody>
          </p:sp>
          <p:sp>
            <p:nvSpPr>
              <p:cNvPr id="24593" name="Text Box 15"/>
              <p:cNvSpPr txBox="1"/>
              <p:nvPr/>
            </p:nvSpPr>
            <p:spPr>
              <a:xfrm>
                <a:off x="288" y="2736"/>
                <a:ext cx="576" cy="261"/>
              </a:xfrm>
              <a:prstGeom prst="rect">
                <a:avLst/>
              </a:prstGeom>
              <a:noFill/>
              <a:ln w="9525">
                <a:noFill/>
              </a:ln>
            </p:spPr>
            <p:txBody>
              <a:bodyPr>
                <a:spAutoFit/>
              </a:bodyPr>
              <a:p>
                <a:r>
                  <a:rPr lang="en-US" altLang="zh-CN" sz="2000" dirty="0">
                    <a:solidFill>
                      <a:srgbClr val="FF0000"/>
                    </a:solidFill>
                    <a:latin typeface="Times New Roman" panose="02020603050405020304" pitchFamily="18" charset="0"/>
                  </a:rPr>
                  <a:t>K&lt;10</a:t>
                </a:r>
                <a:endParaRPr lang="en-US" altLang="zh-CN" sz="2000" dirty="0">
                  <a:solidFill>
                    <a:srgbClr val="FF0000"/>
                  </a:solidFill>
                  <a:latin typeface="Times New Roman" panose="02020603050405020304" pitchFamily="18" charset="0"/>
                </a:endParaRPr>
              </a:p>
            </p:txBody>
          </p:sp>
          <p:sp>
            <p:nvSpPr>
              <p:cNvPr id="24594" name="Line 16"/>
              <p:cNvSpPr/>
              <p:nvPr/>
            </p:nvSpPr>
            <p:spPr>
              <a:xfrm>
                <a:off x="528" y="2400"/>
                <a:ext cx="0" cy="240"/>
              </a:xfrm>
              <a:prstGeom prst="line">
                <a:avLst/>
              </a:prstGeom>
              <a:ln w="9525" cap="flat" cmpd="sng">
                <a:solidFill>
                  <a:schemeClr val="bg2"/>
                </a:solidFill>
                <a:prstDash val="solid"/>
                <a:headEnd type="none" w="med" len="med"/>
                <a:tailEnd type="triangle" w="med" len="med"/>
              </a:ln>
            </p:spPr>
          </p:sp>
          <p:sp>
            <p:nvSpPr>
              <p:cNvPr id="24595" name="Line 17"/>
              <p:cNvSpPr/>
              <p:nvPr/>
            </p:nvSpPr>
            <p:spPr>
              <a:xfrm>
                <a:off x="528" y="3072"/>
                <a:ext cx="0" cy="240"/>
              </a:xfrm>
              <a:prstGeom prst="line">
                <a:avLst/>
              </a:prstGeom>
              <a:ln w="9525" cap="flat" cmpd="sng">
                <a:solidFill>
                  <a:schemeClr val="bg2"/>
                </a:solidFill>
                <a:prstDash val="solid"/>
                <a:headEnd type="none" w="med" len="med"/>
                <a:tailEnd type="triangle" w="med" len="med"/>
              </a:ln>
            </p:spPr>
          </p:sp>
          <p:sp>
            <p:nvSpPr>
              <p:cNvPr id="24596" name="Text Box 18"/>
              <p:cNvSpPr txBox="1"/>
              <p:nvPr/>
            </p:nvSpPr>
            <p:spPr>
              <a:xfrm>
                <a:off x="48" y="3306"/>
                <a:ext cx="1056" cy="307"/>
              </a:xfrm>
              <a:prstGeom prst="rect">
                <a:avLst/>
              </a:prstGeom>
              <a:noFill/>
              <a:ln w="9525" cap="flat" cmpd="sng">
                <a:solidFill>
                  <a:schemeClr val="bg2"/>
                </a:solidFill>
                <a:prstDash val="solid"/>
                <a:miter/>
                <a:headEnd type="none" w="med" len="med"/>
                <a:tailEnd type="none" w="med" len="med"/>
              </a:ln>
            </p:spPr>
            <p:txBody>
              <a:bodyPr>
                <a:spAutoFit/>
              </a:bodyPr>
              <a:p>
                <a:pPr algn="ct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结束</a:t>
                </a:r>
                <a:endParaRPr lang="zh-CN" altLang="zh-CN" sz="2400" dirty="0">
                  <a:solidFill>
                    <a:srgbClr val="FF0000"/>
                  </a:solidFill>
                  <a:latin typeface="Times New Roman" panose="02020603050405020304" pitchFamily="18" charset="0"/>
                </a:endParaRPr>
              </a:p>
            </p:txBody>
          </p:sp>
          <p:sp>
            <p:nvSpPr>
              <p:cNvPr id="24597" name="Line 19"/>
              <p:cNvSpPr/>
              <p:nvPr/>
            </p:nvSpPr>
            <p:spPr>
              <a:xfrm>
                <a:off x="1104" y="2880"/>
                <a:ext cx="288" cy="0"/>
              </a:xfrm>
              <a:prstGeom prst="line">
                <a:avLst/>
              </a:prstGeom>
              <a:ln w="9525" cap="flat" cmpd="sng">
                <a:solidFill>
                  <a:schemeClr val="bg2"/>
                </a:solidFill>
                <a:prstDash val="solid"/>
                <a:headEnd type="none" w="med" len="med"/>
                <a:tailEnd type="none" w="med" len="med"/>
              </a:ln>
            </p:spPr>
          </p:sp>
          <p:sp>
            <p:nvSpPr>
              <p:cNvPr id="24598" name="Line 20"/>
              <p:cNvSpPr/>
              <p:nvPr/>
            </p:nvSpPr>
            <p:spPr>
              <a:xfrm>
                <a:off x="528" y="912"/>
                <a:ext cx="864" cy="0"/>
              </a:xfrm>
              <a:prstGeom prst="line">
                <a:avLst/>
              </a:prstGeom>
              <a:ln w="9525" cap="flat" cmpd="sng">
                <a:solidFill>
                  <a:schemeClr val="bg2"/>
                </a:solidFill>
                <a:prstDash val="solid"/>
                <a:headEnd type="triangle" w="med" len="med"/>
                <a:tailEnd type="none" w="med" len="med"/>
              </a:ln>
            </p:spPr>
          </p:sp>
          <p:sp>
            <p:nvSpPr>
              <p:cNvPr id="24599" name="Line 21"/>
              <p:cNvSpPr/>
              <p:nvPr/>
            </p:nvSpPr>
            <p:spPr>
              <a:xfrm>
                <a:off x="1392" y="912"/>
                <a:ext cx="0" cy="1968"/>
              </a:xfrm>
              <a:prstGeom prst="line">
                <a:avLst/>
              </a:prstGeom>
              <a:ln w="9525" cap="flat" cmpd="sng">
                <a:solidFill>
                  <a:schemeClr val="bg2"/>
                </a:solidFill>
                <a:prstDash val="solid"/>
                <a:headEnd type="none" w="med" len="med"/>
                <a:tailEnd type="none" w="med" len="med"/>
              </a:ln>
            </p:spPr>
          </p:sp>
          <p:sp>
            <p:nvSpPr>
              <p:cNvPr id="24600" name="Text Box 22"/>
              <p:cNvSpPr txBox="1"/>
              <p:nvPr/>
            </p:nvSpPr>
            <p:spPr>
              <a:xfrm>
                <a:off x="0" y="0"/>
                <a:ext cx="1056" cy="307"/>
              </a:xfrm>
              <a:prstGeom prst="rect">
                <a:avLst/>
              </a:prstGeom>
              <a:noFill/>
              <a:ln w="9525" cap="flat" cmpd="sng">
                <a:solidFill>
                  <a:schemeClr val="bg2"/>
                </a:solidFill>
                <a:prstDash val="solid"/>
                <a:miter/>
                <a:headEnd type="none" w="med" len="med"/>
                <a:tailEnd type="none" w="med" len="med"/>
              </a:ln>
            </p:spPr>
            <p:txBody>
              <a:bodyPr>
                <a:spAutoFit/>
              </a:bodyPr>
              <a:p>
                <a:pPr algn="ctr">
                  <a:spcBef>
                    <a:spcPct val="50000"/>
                  </a:spcBef>
                </a:pPr>
                <a:r>
                  <a:rPr lang="zh-CN" altLang="en-US" sz="2400" dirty="0">
                    <a:solidFill>
                      <a:srgbClr val="FF0000"/>
                    </a:solidFill>
                    <a:latin typeface="Times New Roman" panose="02020603050405020304" pitchFamily="18" charset="0"/>
                    <a:ea typeface="宋体" panose="02010600030101010101" pitchFamily="2" charset="-122"/>
                  </a:rPr>
                  <a:t>开始</a:t>
                </a:r>
                <a:endParaRPr lang="zh-CN" altLang="zh-CN" sz="2400" dirty="0">
                  <a:solidFill>
                    <a:srgbClr val="FF0000"/>
                  </a:solidFill>
                  <a:latin typeface="Times New Roman" panose="02020603050405020304" pitchFamily="18" charset="0"/>
                </a:endParaRPr>
              </a:p>
            </p:txBody>
          </p:sp>
          <p:sp>
            <p:nvSpPr>
              <p:cNvPr id="24601" name="Text Box 23"/>
              <p:cNvSpPr txBox="1"/>
              <p:nvPr/>
            </p:nvSpPr>
            <p:spPr>
              <a:xfrm>
                <a:off x="614" y="3033"/>
                <a:ext cx="214" cy="261"/>
              </a:xfrm>
              <a:prstGeom prst="rect">
                <a:avLst/>
              </a:prstGeom>
              <a:noFill/>
              <a:ln w="9525">
                <a:noFill/>
              </a:ln>
            </p:spPr>
            <p:txBody>
              <a:bodyPr wrap="none">
                <a:spAutoFit/>
              </a:bodyPr>
              <a:p>
                <a:r>
                  <a:rPr lang="en-US" altLang="zh-CN" sz="2000" dirty="0">
                    <a:solidFill>
                      <a:srgbClr val="FF0000"/>
                    </a:solidFill>
                    <a:latin typeface="Times New Roman" panose="02020603050405020304" pitchFamily="18" charset="0"/>
                  </a:rPr>
                  <a:t>F</a:t>
                </a:r>
                <a:endParaRPr lang="en-US" altLang="zh-CN" sz="2000" dirty="0">
                  <a:solidFill>
                    <a:srgbClr val="FF0000"/>
                  </a:solidFill>
                  <a:latin typeface="Times New Roman" panose="02020603050405020304" pitchFamily="18" charset="0"/>
                </a:endParaRPr>
              </a:p>
            </p:txBody>
          </p:sp>
          <p:sp>
            <p:nvSpPr>
              <p:cNvPr id="24602" name="Text Box 24"/>
              <p:cNvSpPr txBox="1"/>
              <p:nvPr/>
            </p:nvSpPr>
            <p:spPr>
              <a:xfrm>
                <a:off x="1008" y="2544"/>
                <a:ext cx="221" cy="263"/>
              </a:xfrm>
              <a:prstGeom prst="rect">
                <a:avLst/>
              </a:prstGeom>
              <a:noFill/>
              <a:ln w="9525">
                <a:noFill/>
              </a:ln>
            </p:spPr>
            <p:txBody>
              <a:bodyPr wrap="none">
                <a:spAutoFit/>
              </a:bodyPr>
              <a:p>
                <a:r>
                  <a:rPr lang="en-US" altLang="zh-CN" sz="2000" dirty="0">
                    <a:solidFill>
                      <a:srgbClr val="FF0000"/>
                    </a:solidFill>
                    <a:latin typeface="Times New Roman" panose="02020603050405020304" pitchFamily="18" charset="0"/>
                  </a:rPr>
                  <a:t>T</a:t>
                </a:r>
                <a:endParaRPr lang="en-US" altLang="zh-CN" sz="2000" dirty="0">
                  <a:solidFill>
                    <a:srgbClr val="FF0000"/>
                  </a:solidFill>
                  <a:latin typeface="Times New Roman" panose="02020603050405020304" pitchFamily="18" charset="0"/>
                </a:endParaRPr>
              </a:p>
            </p:txBody>
          </p:sp>
        </p:grpSp>
      </p:grpSp>
      <p:sp>
        <p:nvSpPr>
          <p:cNvPr id="17433" name="Rectangle 25"/>
          <p:cNvSpPr>
            <a:spLocks noChangeArrowheads="1"/>
          </p:cNvSpPr>
          <p:nvPr/>
        </p:nvSpPr>
        <p:spPr bwMode="auto">
          <a:xfrm>
            <a:off x="990600" y="3048000"/>
            <a:ext cx="5638800" cy="3505200"/>
          </a:xfrm>
          <a:prstGeom prst="rect">
            <a:avLst/>
          </a:prstGeom>
          <a:noFill/>
          <a:ln w="9525">
            <a:noFill/>
            <a:miter lim="800000"/>
          </a:ln>
          <a:effectLst/>
        </p:spPr>
        <p:txBody>
          <a:bodyPr lIns="113731" tIns="56866" rIns="113731" bIns="56866"/>
          <a:lstStyle>
            <a:lvl1pPr defTabSz="1128395">
              <a:defRPr sz="3200">
                <a:solidFill>
                  <a:schemeClr val="tx1"/>
                </a:solidFill>
                <a:latin typeface="Times New Roman" panose="02020603050405020304" pitchFamily="18" charset="0"/>
                <a:ea typeface="隶书" pitchFamily="49" charset="-122"/>
              </a:defRPr>
            </a:lvl1pPr>
            <a:lvl2pPr marL="742950" indent="-285750" defTabSz="1128395">
              <a:defRPr sz="3200">
                <a:solidFill>
                  <a:schemeClr val="tx1"/>
                </a:solidFill>
                <a:latin typeface="Times New Roman" panose="02020603050405020304" pitchFamily="18" charset="0"/>
                <a:ea typeface="隶书" pitchFamily="49" charset="-122"/>
              </a:defRPr>
            </a:lvl2pPr>
            <a:lvl3pPr marL="1143000" indent="-228600" defTabSz="1128395">
              <a:defRPr sz="3200">
                <a:solidFill>
                  <a:schemeClr val="tx1"/>
                </a:solidFill>
                <a:latin typeface="Times New Roman" panose="02020603050405020304" pitchFamily="18" charset="0"/>
                <a:ea typeface="隶书" pitchFamily="49" charset="-122"/>
              </a:defRPr>
            </a:lvl3pPr>
            <a:lvl4pPr marL="1600200" indent="-228600" defTabSz="1128395">
              <a:defRPr sz="3200">
                <a:solidFill>
                  <a:schemeClr val="tx1"/>
                </a:solidFill>
                <a:latin typeface="Times New Roman" panose="02020603050405020304" pitchFamily="18" charset="0"/>
                <a:ea typeface="隶书" pitchFamily="49" charset="-122"/>
              </a:defRPr>
            </a:lvl4pPr>
            <a:lvl5pPr marL="2057400" indent="-228600" defTabSz="1128395">
              <a:defRPr sz="3200">
                <a:solidFill>
                  <a:schemeClr val="tx1"/>
                </a:solidFill>
                <a:latin typeface="Times New Roman" panose="02020603050405020304" pitchFamily="18" charset="0"/>
                <a:ea typeface="隶书" pitchFamily="49" charset="-122"/>
              </a:defRPr>
            </a:lvl5pPr>
            <a:lvl6pPr marL="2514600" indent="-228600" defTabSz="1128395"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defTabSz="1128395"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defTabSz="1128395"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defTabSz="1128395"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l" defTabSz="1128395" rtl="0" eaLnBrk="1" fontAlgn="base" latinLnBrk="0" hangingPunct="1">
              <a:lnSpc>
                <a:spcPct val="90000"/>
              </a:lnSpc>
              <a:spcBef>
                <a:spcPct val="0"/>
              </a:spcBef>
              <a:spcAft>
                <a:spcPct val="0"/>
              </a:spcAft>
              <a:buClr>
                <a:schemeClr val="hlink"/>
              </a:buClr>
              <a:buSzPct val="50000"/>
              <a:buFont typeface="Monotype Sorts" charset="2"/>
              <a:buChar char="n"/>
              <a:defRPr/>
            </a:pPr>
            <a:r>
              <a:rPr kumimoji="0" lang="zh-CN" altLang="zh-CN" sz="36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36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伪代码：</a:t>
            </a:r>
            <a:r>
              <a:rPr kumimoji="0" lang="zh-CN" altLang="en-US" sz="3200" b="1" i="0" u="none" strike="noStrike" kern="1200" cap="none" spc="0" normalizeH="0" baseline="0" noProof="0" dirty="0" smtClean="0">
                <a:ln>
                  <a:noFill/>
                </a:ln>
                <a:solidFill>
                  <a:srgbClr val="00808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不使用某一种程序设计语言描述算法。</a:t>
            </a:r>
            <a:endParaRPr kumimoji="0" lang="zh-CN" altLang="ja-JP" sz="3200" b="1" i="0" u="none" strike="noStrike" kern="1200" cap="none" spc="0" normalizeH="0" baseline="0" noProof="0" dirty="0" smtClean="0">
              <a:ln>
                <a:noFill/>
              </a:ln>
              <a:solidFill>
                <a:srgbClr val="00808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just" defTabSz="1128395" rtl="0" eaLnBrk="1" fontAlgn="base" latinLnBrk="0" hangingPunct="1">
              <a:lnSpc>
                <a:spcPct val="90000"/>
              </a:lnSpc>
              <a:spcBef>
                <a:spcPct val="30000"/>
              </a:spcBef>
              <a:spcAft>
                <a:spcPct val="0"/>
              </a:spcAft>
              <a:buClr>
                <a:schemeClr val="hlink"/>
              </a:buClr>
              <a:buSzPct val="50000"/>
              <a:buFont typeface="Monotype Sorts" charset="2"/>
              <a:buNone/>
              <a:defRPr/>
            </a:pPr>
            <a:r>
              <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rPr>
              <a:t>s = 0; k = 0;</a:t>
            </a:r>
            <a:endPar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endParaRPr>
          </a:p>
          <a:p>
            <a:pPr marL="0" marR="0" lvl="0" indent="0" algn="just" defTabSz="1128395" rtl="0" eaLnBrk="1" fontAlgn="base" latinLnBrk="0" hangingPunct="1">
              <a:lnSpc>
                <a:spcPct val="90000"/>
              </a:lnSpc>
              <a:spcBef>
                <a:spcPct val="0"/>
              </a:spcBef>
              <a:spcAft>
                <a:spcPct val="0"/>
              </a:spcAft>
              <a:buClr>
                <a:schemeClr val="hlink"/>
              </a:buClr>
              <a:buSzPct val="50000"/>
              <a:buFont typeface="Monotype Sorts" charset="2"/>
              <a:buNone/>
              <a:defRPr/>
            </a:pPr>
            <a:r>
              <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rPr>
              <a:t>do {  </a:t>
            </a:r>
            <a:r>
              <a:rPr kumimoji="0" lang="zh-CN" altLang="en-US"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rPr>
              <a:t>输入</a:t>
            </a:r>
            <a:r>
              <a:rPr kumimoji="0" lang="en-US" altLang="ja-JP"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rPr>
              <a:t>x;</a:t>
            </a:r>
            <a:endParaRPr kumimoji="0" lang="en-US" altLang="ja-JP"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endParaRPr>
          </a:p>
          <a:p>
            <a:pPr marL="0" marR="0" lvl="0" indent="0" algn="just" defTabSz="1128395" rtl="0" eaLnBrk="1" fontAlgn="base" latinLnBrk="0" hangingPunct="1">
              <a:lnSpc>
                <a:spcPct val="90000"/>
              </a:lnSpc>
              <a:spcBef>
                <a:spcPct val="0"/>
              </a:spcBef>
              <a:spcAft>
                <a:spcPct val="0"/>
              </a:spcAft>
              <a:buClr>
                <a:schemeClr val="hlink"/>
              </a:buClr>
              <a:buSzPct val="50000"/>
              <a:buFont typeface="Monotype Sorts" charset="2"/>
              <a:buNone/>
              <a:defRPr/>
            </a:pPr>
            <a:r>
              <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rPr>
              <a:t>         s = </a:t>
            </a:r>
            <a:r>
              <a:rPr kumimoji="0" lang="en-US" altLang="zh-CN" sz="28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rPr>
              <a:t>s+x</a:t>
            </a:r>
            <a:r>
              <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rPr>
              <a:t>;</a:t>
            </a:r>
            <a:endPar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endParaRPr>
          </a:p>
          <a:p>
            <a:pPr marL="0" marR="0" lvl="0" indent="0" algn="just" defTabSz="1128395" rtl="0" eaLnBrk="1" fontAlgn="base" latinLnBrk="0" hangingPunct="1">
              <a:lnSpc>
                <a:spcPct val="90000"/>
              </a:lnSpc>
              <a:spcBef>
                <a:spcPct val="0"/>
              </a:spcBef>
              <a:spcAft>
                <a:spcPct val="0"/>
              </a:spcAft>
              <a:buClr>
                <a:schemeClr val="hlink"/>
              </a:buClr>
              <a:buSzPct val="50000"/>
              <a:buFont typeface="Monotype Sorts" charset="2"/>
              <a:buNone/>
              <a:defRPr/>
            </a:pPr>
            <a:r>
              <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rPr>
              <a:t>         k = k+1;</a:t>
            </a:r>
            <a:endPar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隶书" pitchFamily="49" charset="-122"/>
              <a:cs typeface="Times New Roman" panose="02020603050405020304" pitchFamily="18" charset="0"/>
            </a:endParaRPr>
          </a:p>
          <a:p>
            <a:pPr marL="0" marR="0" lvl="0" indent="0" algn="l" defTabSz="1128395" rtl="0" eaLnBrk="1" fontAlgn="base" latinLnBrk="0" hangingPunct="1">
              <a:lnSpc>
                <a:spcPct val="90000"/>
              </a:lnSpc>
              <a:spcBef>
                <a:spcPct val="0"/>
              </a:spcBef>
              <a:spcAft>
                <a:spcPct val="0"/>
              </a:spcAft>
              <a:buClr>
                <a:schemeClr val="hlink"/>
              </a:buClr>
              <a:buSzPct val="50000"/>
              <a:buFont typeface="Monotype Sorts" charset="2"/>
              <a:buNone/>
              <a:defRPr/>
            </a:pPr>
            <a:r>
              <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 while(k &lt; 10);</a:t>
            </a:r>
            <a:r>
              <a:rPr kumimoji="0" lang="en-US" altLang="zh-CN" sz="36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endParaRPr kumimoji="0" lang="zh-CN" altLang="zh-CN" sz="36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395288" y="260350"/>
            <a:ext cx="8458200" cy="9144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开发算法的方法</a:t>
            </a:r>
            <a:endPar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18435" name="Rectangle 3"/>
          <p:cNvSpPr>
            <a:spLocks noGrp="1" noChangeArrowheads="1"/>
          </p:cNvSpPr>
          <p:nvPr>
            <p:ph idx="1"/>
          </p:nvPr>
        </p:nvSpPr>
        <p:spPr>
          <a:xfrm>
            <a:off x="990600" y="1219200"/>
            <a:ext cx="8153400" cy="5184775"/>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逐步求精开发方法，是由粗到细分多步完成。</a:t>
            </a:r>
            <a:r>
              <a:rPr kumimoji="0" lang="ja-JP"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先是粗略的计算步骤，然后对粗略步骤作深入考虑，添加实现细节，变成详细的描述。</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若还包含有实现细节不明确的部分，则还需对不明确部分作进一步的细化。直至算法所包含的计算步骤全部都足够清楚。</a:t>
            </a:r>
            <a:endParaRPr kumimoji="0"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560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a:xfrm>
            <a:off x="323850" y="260350"/>
            <a:ext cx="8458200" cy="9144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数据结构</a:t>
            </a:r>
            <a:endParaRPr kumimoji="0" lang="zh-CN" altLang="en-US" sz="2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19459" name="Rectangle 3"/>
          <p:cNvSpPr>
            <a:spLocks noGrp="1" noChangeArrowheads="1"/>
          </p:cNvSpPr>
          <p:nvPr>
            <p:ph idx="1"/>
          </p:nvPr>
        </p:nvSpPr>
        <p:spPr>
          <a:xfrm>
            <a:off x="939800" y="1143000"/>
            <a:ext cx="8280400" cy="5386388"/>
          </a:xfrm>
        </p:spPr>
        <p:txBody>
          <a:bodyPr vert="horz" wrap="square" lIns="91440" tIns="45720" rIns="91440" bIns="45720" numCol="1" anchor="t" anchorCtr="0" compatLnSpc="1">
            <a:normAutofit/>
          </a:bodyPr>
          <a:lstStyle/>
          <a:p>
            <a:pPr marL="0" marR="0" lvl="0" indent="0" algn="l" defTabSz="914400" rtl="0" eaLnBrk="1" fontAlgn="base" latinLnBrk="0" hangingPunct="1">
              <a:lnSpc>
                <a:spcPct val="95000"/>
              </a:lnSpc>
              <a:spcBef>
                <a:spcPct val="15000"/>
              </a:spcBef>
              <a:spcAft>
                <a:spcPct val="0"/>
              </a:spcAft>
              <a:buClr>
                <a:schemeClr val="accent1"/>
              </a:buClr>
              <a:buSzPct val="80000"/>
              <a:buFont typeface="Wingdings 2" panose="05020102010507070707" pitchFamily="18" charset="2"/>
              <a:buChar char=""/>
              <a:defRPr/>
            </a:pPr>
            <a:r>
              <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数据结构是指数据对象及其相互关系，程序的数据结构描述了程序中的数据间的组织形式和结构关系。</a:t>
            </a:r>
            <a:endPar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l" defTabSz="914400" rtl="0" eaLnBrk="1" fontAlgn="base" latinLnBrk="0" hangingPunct="1">
              <a:lnSpc>
                <a:spcPct val="95000"/>
              </a:lnSpc>
              <a:spcBef>
                <a:spcPct val="15000"/>
              </a:spcBef>
              <a:spcAft>
                <a:spcPct val="0"/>
              </a:spcAft>
              <a:buClr>
                <a:schemeClr val="accent1"/>
              </a:buClr>
              <a:buSzPct val="80000"/>
              <a:buFont typeface="Wingdings 2" panose="05020102010507070707" pitchFamily="18" charset="2"/>
              <a:buChar char=""/>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程序的处理对象是描述客观事物的数据，由于客观事物的多样性，会有不同形式的数据。</a:t>
            </a:r>
            <a:r>
              <a:rPr kumimoji="0" lang="ja-JP" altLang="en-US" sz="32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如整数、实数、字符，以及所有计算机能够接收和处理的各种各样符号集合。</a:t>
            </a:r>
            <a:endParaRPr kumimoji="0" lang="en-US" altLang="ja-JP" sz="32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l" defTabSz="914400" rtl="0" eaLnBrk="1" fontAlgn="base" latinLnBrk="0" hangingPunct="1">
              <a:lnSpc>
                <a:spcPct val="95000"/>
              </a:lnSpc>
              <a:spcBef>
                <a:spcPct val="150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662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a:xfrm>
            <a:off x="395288" y="549275"/>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数据结构与算法的关系</a:t>
            </a:r>
            <a:r>
              <a:rPr kumimoji="0" lang="ja-JP" altLang="en-US" sz="3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（续）</a:t>
            </a:r>
            <a:endParaRPr kumimoji="0" lang="zh-CN" altLang="en-US" sz="3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20483" name="Rectangle 3"/>
          <p:cNvSpPr>
            <a:spLocks noGrp="1" noChangeArrowheads="1"/>
          </p:cNvSpPr>
          <p:nvPr>
            <p:ph idx="1"/>
          </p:nvPr>
        </p:nvSpPr>
        <p:spPr>
          <a:xfrm>
            <a:off x="990600" y="1524000"/>
            <a:ext cx="8153400" cy="360045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程序、数据结构和算法三者之间的关系</a:t>
            </a:r>
            <a:endPar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a:t>
            </a:r>
            <a:r>
              <a:rPr kumimoji="0" lang="en-US" altLang="ja-JP"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数据结构</a:t>
            </a:r>
            <a:r>
              <a:rPr kumimoji="0" lang="en-US" altLang="ja-JP"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算法</a:t>
            </a:r>
            <a:endParaRPr kumimoji="0" lang="zh-CN"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765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pic>
        <p:nvPicPr>
          <p:cNvPr id="10243" name="图片 1"/>
          <p:cNvPicPr>
            <a:picLocks noChangeAspect="1"/>
          </p:cNvPicPr>
          <p:nvPr/>
        </p:nvPicPr>
        <p:blipFill>
          <a:blip r:embed="rId1"/>
          <a:stretch>
            <a:fillRect/>
          </a:stretch>
        </p:blipFill>
        <p:spPr>
          <a:xfrm>
            <a:off x="1476375" y="1125538"/>
            <a:ext cx="3600450" cy="5046662"/>
          </a:xfrm>
          <a:prstGeom prst="rect">
            <a:avLst/>
          </a:prstGeom>
          <a:noFill/>
          <a:ln w="9525">
            <a:noFill/>
          </a:ln>
        </p:spPr>
      </p:pic>
      <p:pic>
        <p:nvPicPr>
          <p:cNvPr id="10244" name="图片 2"/>
          <p:cNvPicPr>
            <a:picLocks noChangeAspect="1"/>
          </p:cNvPicPr>
          <p:nvPr/>
        </p:nvPicPr>
        <p:blipFill>
          <a:blip r:embed="rId2"/>
          <a:stretch>
            <a:fillRect/>
          </a:stretch>
        </p:blipFill>
        <p:spPr>
          <a:xfrm>
            <a:off x="5364163" y="1123950"/>
            <a:ext cx="3562350" cy="504825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395288" y="549275"/>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结构化程序设计</a:t>
            </a:r>
            <a:endParaRPr kumimoji="0" lang="zh-CN" altLang="en-US" sz="3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21507" name="Rectangle 3"/>
          <p:cNvSpPr>
            <a:spLocks noGrp="1" noChangeArrowheads="1"/>
          </p:cNvSpPr>
          <p:nvPr>
            <p:ph idx="1"/>
          </p:nvPr>
        </p:nvSpPr>
        <p:spPr>
          <a:xfrm>
            <a:off x="1241425" y="1524000"/>
            <a:ext cx="7902575" cy="4919663"/>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90000"/>
              </a:lnSpc>
              <a:spcBef>
                <a:spcPts val="600"/>
              </a:spcBef>
              <a:spcAft>
                <a:spcPct val="0"/>
              </a:spcAft>
              <a:buClr>
                <a:schemeClr val="accent1"/>
              </a:buClr>
              <a:buSzPct val="80000"/>
              <a:buFont typeface="Wingdings 2" panose="05020102010507070707" pitchFamily="18" charset="2"/>
              <a:buChar char=""/>
              <a:defRPr/>
            </a:pPr>
            <a:r>
              <a:rPr kumimoji="0" lang="en-US" altLang="zh-CN"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要求软件开发必须遵循一套严格的工程准则，以得到可靠、结构合理、容易维护的软件产品。</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ja-JP" altLang="en-US" sz="36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结构化程序设计主要包括：</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sym typeface="Wingdings" panose="05000000000000000000" pitchFamily="2" charset="2"/>
              </a:rPr>
              <a:t> </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程序结构自顶向下模块化设计方法</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sym typeface="Wingdings" panose="05000000000000000000" pitchFamily="2" charset="2"/>
              </a:rPr>
              <a:t> </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模块算法的逐步求精设计方法</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sym typeface="Wingdings" panose="05000000000000000000" pitchFamily="2" charset="2"/>
              </a:rPr>
              <a:t> </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结构化控制结构描述算法和编写程序</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867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a:xfrm>
            <a:off x="381000" y="30480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自顶向下模块化设计方法</a:t>
            </a:r>
            <a:endPar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22531" name="Rectangle 3"/>
          <p:cNvSpPr>
            <a:spLocks noGrp="1" noChangeArrowheads="1"/>
          </p:cNvSpPr>
          <p:nvPr>
            <p:ph idx="1"/>
          </p:nvPr>
        </p:nvSpPr>
        <p:spPr>
          <a:xfrm>
            <a:off x="1066800" y="1295400"/>
            <a:ext cx="7772400" cy="5257800"/>
          </a:xfrm>
        </p:spPr>
        <p:txBody>
          <a:bodyPr vert="horz" wrap="square" lIns="91440" tIns="45720" rIns="91440" bIns="45720" numCol="1" anchor="t" anchorCtr="0" compatLnSpc="1">
            <a:normAutofit/>
          </a:bodyPr>
          <a:lstStyle/>
          <a:p>
            <a:pPr marL="365125" marR="0" lvl="0" indent="-282575" algn="just"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ü"/>
              <a:defRPr/>
            </a:pPr>
            <a:r>
              <a:rPr kumimoji="0" lang="ja-JP" altLang="en-US" sz="36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方法：</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把一个大程序按功能划分成一些较小的部分，每个较小的部分完成独立的功能，用一个程序模块</a:t>
            </a:r>
            <a:r>
              <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或函数</a:t>
            </a:r>
            <a:r>
              <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来实现。</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Tx/>
              <a:buFont typeface="Wingdings" panose="05000000000000000000" pitchFamily="2" charset="2"/>
              <a:buChar char="ü"/>
              <a:defRPr/>
            </a:pPr>
            <a:r>
              <a:rPr kumimoji="0" lang="ja-JP" altLang="en-US" sz="36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分解模块的原则：</a:t>
            </a:r>
            <a:r>
              <a:rPr kumimoji="0" lang="ja-JP"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简单性、独立性和完整性</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。模块化设计方法开发程序，使程序具有较高的可靠性和灵活性，同时便于程序的测试和维护。</a:t>
            </a:r>
            <a:endPar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2970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838200" y="304800"/>
            <a:ext cx="80010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自顶向下模块化设计方法</a:t>
            </a:r>
            <a:r>
              <a:rPr kumimoji="0" lang="ja-JP" altLang="en-US" sz="3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（续）</a:t>
            </a:r>
            <a:endParaRPr kumimoji="0" lang="zh-CN" altLang="en-US" sz="3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23555" name="Rectangle 3"/>
          <p:cNvSpPr>
            <a:spLocks noGrp="1" noChangeArrowheads="1"/>
          </p:cNvSpPr>
          <p:nvPr>
            <p:ph idx="1"/>
          </p:nvPr>
        </p:nvSpPr>
        <p:spPr>
          <a:xfrm>
            <a:off x="990600" y="1268413"/>
            <a:ext cx="7758113" cy="5026025"/>
          </a:xfrm>
        </p:spPr>
        <p:txBody>
          <a:bodyPr vert="horz" wrap="square" lIns="91440" tIns="45720" rIns="91440" bIns="45720" numCol="1" anchor="t" anchorCtr="0" compatLnSpc="1">
            <a:normAutofit/>
          </a:bodyPr>
          <a:lstStyle/>
          <a:p>
            <a:pPr marL="449580" marR="0" lvl="0" indent="-449580" algn="l" defTabSz="914400" rtl="0" eaLnBrk="1" fontAlgn="base" latinLnBrk="0" hangingPunct="1">
              <a:lnSpc>
                <a:spcPct val="95000"/>
              </a:lnSpc>
              <a:spcBef>
                <a:spcPct val="25000"/>
              </a:spcBef>
              <a:spcAft>
                <a:spcPct val="0"/>
              </a:spcAft>
              <a:buClr>
                <a:schemeClr val="accent1"/>
              </a:buClr>
              <a:buSzPct val="80000"/>
              <a:buFont typeface="Monotype Sorts" charset="2"/>
              <a:buNone/>
              <a:defRPr/>
            </a:pPr>
            <a:r>
              <a:rPr kumimoji="0" lang="en-US"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2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在用模块化方法划分程序模块时，应尽量让模块具有如下良好性质：</a:t>
            </a:r>
            <a:endParaRPr kumimoji="0" lang="en-US" altLang="ja-JP" sz="32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449580" marR="0" lvl="0" indent="-449580" algn="l" defTabSz="914400" rtl="0" eaLnBrk="1" fontAlgn="base" latinLnBrk="0" hangingPunct="1">
              <a:lnSpc>
                <a:spcPct val="95000"/>
              </a:lnSpc>
              <a:spcBef>
                <a:spcPct val="25000"/>
              </a:spcBef>
              <a:spcAft>
                <a:spcPct val="0"/>
              </a:spcAft>
              <a:buClr>
                <a:schemeClr val="accent1"/>
              </a:buClr>
              <a:buSzTx/>
              <a:buFont typeface="Wingdings" panose="05000000000000000000" pitchFamily="2" charset="2"/>
              <a:buChar char="ü"/>
              <a:defRPr/>
            </a:pP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模块具有单一入口和单一出口。</a:t>
            </a:r>
            <a:endPar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449580" marR="0" lvl="0" indent="-449580" algn="l" defTabSz="914400" rtl="0" eaLnBrk="1" fontAlgn="base" latinLnBrk="0" hangingPunct="1">
              <a:lnSpc>
                <a:spcPct val="95000"/>
              </a:lnSpc>
              <a:spcBef>
                <a:spcPct val="25000"/>
              </a:spcBef>
              <a:spcAft>
                <a:spcPct val="0"/>
              </a:spcAft>
              <a:buClr>
                <a:schemeClr val="accent1"/>
              </a:buClr>
              <a:buSzTx/>
              <a:buFont typeface="Wingdings" panose="05000000000000000000" pitchFamily="2" charset="2"/>
              <a:buChar char="ü"/>
              <a:defRPr/>
            </a:pP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模块不宜过大，模块功能单一。</a:t>
            </a:r>
            <a:endPar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449580" marR="0" lvl="0" indent="-449580" algn="l" defTabSz="914400" rtl="0" eaLnBrk="1" fontAlgn="base" latinLnBrk="0" hangingPunct="1">
              <a:lnSpc>
                <a:spcPct val="95000"/>
              </a:lnSpc>
              <a:spcBef>
                <a:spcPct val="25000"/>
              </a:spcBef>
              <a:spcAft>
                <a:spcPct val="0"/>
              </a:spcAft>
              <a:buClr>
                <a:schemeClr val="accent1"/>
              </a:buClr>
              <a:buSzTx/>
              <a:buFont typeface="Wingdings" panose="05000000000000000000" pitchFamily="2" charset="2"/>
              <a:buChar char="ü"/>
              <a:defRPr/>
            </a:pP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模块的执行不对环境产生副作用。</a:t>
            </a:r>
            <a:endPar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449580" marR="0" lvl="0" indent="-449580" algn="l" defTabSz="914400" rtl="0" eaLnBrk="1" fontAlgn="base" latinLnBrk="0" hangingPunct="1">
              <a:lnSpc>
                <a:spcPct val="95000"/>
              </a:lnSpc>
              <a:spcBef>
                <a:spcPct val="25000"/>
              </a:spcBef>
              <a:spcAft>
                <a:spcPct val="0"/>
              </a:spcAft>
              <a:buClr>
                <a:schemeClr val="accent1"/>
              </a:buClr>
              <a:buSzTx/>
              <a:buFont typeface="Wingdings" panose="05000000000000000000" pitchFamily="2" charset="2"/>
              <a:buChar char="ü"/>
              <a:defRPr/>
            </a:pP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让模块与环境的联系仅限于输入和输出参数，模块的内部结构与调用它的程序无关。</a:t>
            </a:r>
            <a:endPar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449580" marR="0" lvl="0" indent="-449580" algn="l" defTabSz="914400" rtl="0" eaLnBrk="1" fontAlgn="base" latinLnBrk="0" hangingPunct="1">
              <a:lnSpc>
                <a:spcPct val="95000"/>
              </a:lnSpc>
              <a:spcBef>
                <a:spcPct val="25000"/>
              </a:spcBef>
              <a:spcAft>
                <a:spcPct val="0"/>
              </a:spcAft>
              <a:buClr>
                <a:schemeClr val="accent1"/>
              </a:buClr>
              <a:buSzTx/>
              <a:buFont typeface="Wingdings" panose="05000000000000000000" pitchFamily="2" charset="2"/>
              <a:buChar char="ü"/>
              <a:defRPr/>
            </a:pP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尽量用模块的名字调用模块。</a:t>
            </a: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3072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a:xfrm>
            <a:off x="381000" y="30480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逐步求精设计方法</a:t>
            </a:r>
            <a:endPar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24579" name="Rectangle 3"/>
          <p:cNvSpPr>
            <a:spLocks noGrp="1" noChangeArrowheads="1"/>
          </p:cNvSpPr>
          <p:nvPr>
            <p:ph idx="1"/>
          </p:nvPr>
        </p:nvSpPr>
        <p:spPr>
          <a:xfrm>
            <a:off x="1066800" y="1125538"/>
            <a:ext cx="7639050" cy="5399088"/>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程序设计的基本方法是</a:t>
            </a:r>
            <a:r>
              <a:rPr kumimoji="0" lang="en-US" altLang="ja-JP" sz="40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S PGothic" panose="020B0600070205080204" pitchFamily="34" charset="-128"/>
              </a:rPr>
              <a:t>  </a:t>
            </a:r>
            <a:endParaRPr kumimoji="0" lang="en-US" altLang="ja-JP" sz="40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抽象</a:t>
            </a:r>
            <a:r>
              <a:rPr kumimoji="0" lang="en-US" altLang="ja-JP"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枚举</a:t>
            </a:r>
            <a:r>
              <a:rPr kumimoji="0" lang="en-US" altLang="ja-JP"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归纳</a:t>
            </a:r>
            <a:endParaRPr kumimoji="0" lang="en-US" altLang="ja-JP" sz="4000" b="0"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ja-JP"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抽象</a:t>
            </a: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包括算法抽象和数据抽象。</a:t>
            </a:r>
            <a:r>
              <a:rPr kumimoji="0" lang="ja-JP" altLang="en-US" sz="4000" b="1" i="0" u="none" strike="noStrike" kern="1200" cap="none" spc="0" normalizeH="0" baseline="0" noProof="0" dirty="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算法抽象</a:t>
            </a: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是指算法的寻求</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或开发</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采用逐步求精、逐层分解的方法。</a:t>
            </a:r>
            <a:r>
              <a:rPr kumimoji="0" lang="ja-JP" altLang="en-US" sz="4000" b="1" i="0" u="none" strike="noStrike" kern="1200" cap="none" spc="0" normalizeH="0" baseline="0" noProof="0" dirty="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数据抽象</a:t>
            </a: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也指在算法抽象的过程中逐步完善数据结构和引入新的数据及确定关于数据的操作。</a:t>
            </a:r>
            <a:endPar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3174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xfrm>
            <a:off x="381000" y="30480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逐步求精设计方法</a:t>
            </a:r>
            <a:r>
              <a:rPr kumimoji="0" lang="ja-JP" altLang="en-US" sz="28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（续）</a:t>
            </a:r>
            <a:endParaRPr kumimoji="0" lang="zh-CN" altLang="en-US" sz="28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25603" name="Rectangle 3"/>
          <p:cNvSpPr>
            <a:spLocks noGrp="1" noChangeArrowheads="1"/>
          </p:cNvSpPr>
          <p:nvPr>
            <p:ph idx="1"/>
          </p:nvPr>
        </p:nvSpPr>
        <p:spPr>
          <a:xfrm>
            <a:off x="1066800" y="1268413"/>
            <a:ext cx="7753350" cy="5184775"/>
          </a:xfrm>
        </p:spPr>
        <p:txBody>
          <a:bodyPr vert="horz" wrap="square" lIns="91440" tIns="45720" rIns="91440" bIns="45720" numCol="1" anchor="t" anchorCtr="0" compatLnSpc="1">
            <a:normAutofit/>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算法设计采用逐步求精设计方法，即先设计出一个抽象算法，这是一个在抽象数据上实施一系列抽象操作的算法，由粗略的控制结构和抽象的计算步骤组成。抽象操作只指明</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做什么</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，对这些抽象操作的细化就是想方设法回答它</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如何做</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3277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xfrm>
            <a:off x="381000" y="304800"/>
            <a:ext cx="8458200" cy="9636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逐步求精设计方法</a:t>
            </a:r>
            <a:r>
              <a:rPr kumimoji="0" lang="ja-JP" altLang="en-US" sz="32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（续）</a:t>
            </a:r>
            <a:endParaRPr kumimoji="0" lang="zh-CN" altLang="en-US" sz="32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26627" name="Rectangle 3"/>
          <p:cNvSpPr>
            <a:spLocks noGrp="1" noChangeArrowheads="1"/>
          </p:cNvSpPr>
          <p:nvPr>
            <p:ph idx="1"/>
          </p:nvPr>
        </p:nvSpPr>
        <p:spPr>
          <a:xfrm>
            <a:off x="1066800" y="1412875"/>
            <a:ext cx="7639050" cy="4752975"/>
          </a:xfrm>
        </p:spPr>
        <p:txBody>
          <a:bodyPr vert="horz" wrap="square" lIns="91440" tIns="45720" rIns="91440" bIns="45720" numCol="1" anchor="t" anchorCtr="0" compatLnSpc="1">
            <a:normAutofit/>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采用逐步求精的方法，由粗到细，将抽象步骤进一步分解成若干子任务。分而治之，对仍不具体的抽象子任务再进行分解。如此反复地一步步细化，算法越来越具体，抽象成分越来越少，直至可以编程为止。</a:t>
            </a:r>
            <a:endPar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3379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
        <p:nvSpPr>
          <p:cNvPr id="5" name="Rectangle 2"/>
          <p:cNvSpPr>
            <a:spLocks noGrp="1" noChangeArrowheads="1"/>
          </p:cNvSpPr>
          <p:nvPr>
            <p:ph type="title"/>
          </p:nvPr>
        </p:nvSpPr>
        <p:spPr>
          <a:xfrm>
            <a:off x="381000" y="304800"/>
            <a:ext cx="8458200" cy="9636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a:t>
            </a:r>
            <a:r>
              <a:rPr kumimoji="0" lang="ja-JP" altLang="en-US" sz="44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逐步求精设计方法</a:t>
            </a:r>
            <a:r>
              <a:rPr kumimoji="0" lang="ja-JP" altLang="en-US" sz="32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（续）</a:t>
            </a:r>
            <a:endParaRPr kumimoji="0" lang="zh-CN" altLang="en-US" sz="32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6" name="Rectangle 3"/>
          <p:cNvSpPr>
            <a:spLocks noGrp="1" noChangeArrowheads="1"/>
          </p:cNvSpPr>
          <p:nvPr>
            <p:ph idx="1"/>
          </p:nvPr>
        </p:nvSpPr>
        <p:spPr>
          <a:xfrm>
            <a:off x="1066800" y="1125538"/>
            <a:ext cx="7639050" cy="5399088"/>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ja-JP" altLang="en-US"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枚举</a:t>
            </a:r>
            <a:r>
              <a:rPr kumimoji="0" lang="zh-CN" altLang="en-US"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设计</a:t>
            </a:r>
            <a:r>
              <a:rPr kumimoji="0" lang="ja-JP"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算法</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时，找出所有可能的情况。</a:t>
            </a:r>
            <a:endParaRPr kumimoji="0" lang="en-US" altLang="ja-JP"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endParaRPr kumimoji="0" lang="en-US" altLang="ja-JP" sz="40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None/>
              <a:defRPr/>
            </a:pPr>
            <a:r>
              <a:rPr kumimoji="0" lang="ja-JP" altLang="en-US"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归纳</a:t>
            </a:r>
            <a:r>
              <a:rPr kumimoji="0" lang="zh-CN" altLang="en-US" sz="4000" b="1"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rPr>
              <a:t>：</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将所有可能情况和各种可能的处理方法进行总结。</a:t>
            </a:r>
            <a:endParaRPr kumimoji="0" lang="en-US" altLang="ja-JP" sz="40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endParaRPr kumimoji="0" lang="en-US" altLang="ja-JP" sz="4000" b="0" i="0" u="none" strike="noStrike" kern="1200" cap="none" spc="0" normalizeH="0" baseline="0" noProof="0" dirty="0" smtClean="0">
              <a:ln>
                <a:noFill/>
              </a:ln>
              <a:solidFill>
                <a:srgbClr val="0000FF"/>
              </a:solidFill>
              <a:effectLst/>
              <a:uLnTx/>
              <a:uFillTx/>
              <a:latin typeface="楷体_GB2312" pitchFamily="49" charset="-122"/>
              <a:ea typeface="楷体_GB2312" pitchFamily="49" charset="-122"/>
              <a:cs typeface="MS PGothic"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p:nvPr>
        </p:nvSpPr>
        <p:spPr>
          <a:xfrm>
            <a:off x="1042988" y="404813"/>
            <a:ext cx="7129463" cy="8636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sym typeface="Wingdings" panose="05000000000000000000" pitchFamily="2" charset="2"/>
              </a:rPr>
              <a:t>结构化控制结构</a:t>
            </a:r>
            <a:endParaRPr kumimoji="0" lang="zh-CN" altLang="en-US" sz="44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S PGothic" panose="020B0600070205080204" pitchFamily="34" charset="-128"/>
            </a:endParaRPr>
          </a:p>
        </p:txBody>
      </p:sp>
      <p:sp>
        <p:nvSpPr>
          <p:cNvPr id="27651" name="Rectangle 3"/>
          <p:cNvSpPr>
            <a:spLocks noGrp="1" noChangeArrowheads="1"/>
          </p:cNvSpPr>
          <p:nvPr>
            <p:ph idx="1"/>
          </p:nvPr>
        </p:nvSpPr>
        <p:spPr>
          <a:xfrm>
            <a:off x="1066800" y="1295400"/>
            <a:ext cx="7620000" cy="5072063"/>
          </a:xfrm>
        </p:spPr>
        <p:txBody>
          <a:bodyPr vert="horz" wrap="square" lIns="91440" tIns="45720" rIns="91440" bIns="45720" numCol="1" anchor="t" anchorCtr="0" compatLnSpc="1">
            <a:normAutofit lnSpcReduction="10000"/>
          </a:bodyPr>
          <a:lstStyle/>
          <a:p>
            <a:pPr marL="0" marR="0" lvl="0" indent="0" algn="just" defTabSz="914400" rtl="0" eaLnBrk="1" fontAlgn="base" latinLnBrk="0" hangingPunct="1">
              <a:lnSpc>
                <a:spcPct val="11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rgbClr val="0000FF"/>
                </a:solidFill>
                <a:effectLst/>
                <a:uLnTx/>
                <a:uFillTx/>
                <a:latin typeface="黑体" panose="02010609060101010101" pitchFamily="49" charset="-122"/>
                <a:ea typeface="黑体" panose="02010609060101010101" pitchFamily="49" charset="-122"/>
                <a:cs typeface="MS PGothic" panose="020B0600070205080204" pitchFamily="34" charset="-128"/>
                <a:sym typeface="Wingdings" panose="05000000000000000000" pitchFamily="2" charset="2"/>
              </a:rPr>
              <a:t>1. </a:t>
            </a:r>
            <a:r>
              <a:rPr kumimoji="0" lang="zh-CN" altLang="en-US" sz="4000" b="1" i="0" u="none" strike="noStrike" kern="1200" cap="none" spc="0" normalizeH="0" baseline="0" noProof="0" smtClean="0">
                <a:ln>
                  <a:noFill/>
                </a:ln>
                <a:solidFill>
                  <a:srgbClr val="0000FF"/>
                </a:solidFill>
                <a:effectLst/>
                <a:uLnTx/>
                <a:uFillTx/>
                <a:latin typeface="黑体" panose="02010609060101010101" pitchFamily="49" charset="-122"/>
                <a:ea typeface="黑体" panose="02010609060101010101" pitchFamily="49" charset="-122"/>
                <a:cs typeface="MS PGothic" panose="020B0600070205080204" pitchFamily="34" charset="-128"/>
              </a:rPr>
              <a:t>顺序结构</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1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楷体_GB2312" pitchFamily="49" charset="-122"/>
                <a:cs typeface="MS PGothic" panose="020B0600070205080204" pitchFamily="34" charset="-128"/>
              </a:rPr>
              <a:t>顺序结构就是为把一个复杂的计算用若干简单的顺序计算来实现的一种控制手段。</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顺序结构执行时，从序列的第一个操作开始，顺序执行序列中的操作，直至序列的最后一个操作执行后结束。</a:t>
            </a:r>
            <a:endPar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p:txBody>
      </p:sp>
      <p:sp>
        <p:nvSpPr>
          <p:cNvPr id="3584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xfrm>
            <a:off x="395288" y="404813"/>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顺序结构实例</a:t>
            </a:r>
            <a:endPar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28675" name="Rectangle 3"/>
          <p:cNvSpPr>
            <a:spLocks noGrp="1" noChangeArrowheads="1"/>
          </p:cNvSpPr>
          <p:nvPr>
            <p:ph idx="1"/>
          </p:nvPr>
        </p:nvSpPr>
        <p:spPr>
          <a:xfrm>
            <a:off x="1066800" y="1371600"/>
            <a:ext cx="7620000" cy="5181600"/>
          </a:xfrm>
        </p:spPr>
        <p:txBody>
          <a:bodyPr vert="horz" wrap="square" lIns="91440" tIns="45720" rIns="91440" bIns="45720" numCol="1" anchor="t" anchorCtr="0" compatLnSpc="1">
            <a:normAutofit lnSpcReduction="10000"/>
          </a:bodyPr>
          <a:lstStyle/>
          <a:p>
            <a:pPr marL="365125" marR="0" lvl="0" indent="-282575"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交换变量</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x</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和</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y</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的值</a:t>
            </a:r>
            <a:endPar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可分解为顺序执行的三个操作步骤：</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temp=x;</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将</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x</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的值暂存于</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temp */</a:t>
            </a:r>
            <a:endPar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x = y; </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将</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x</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置成</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y</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的值</a:t>
            </a:r>
            <a:r>
              <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y=temp;</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将</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y</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置成</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temp</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的值</a:t>
            </a:r>
            <a:r>
              <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90000"/>
              </a:lnSpc>
              <a:spcBef>
                <a:spcPts val="600"/>
              </a:spcBef>
              <a:spcAft>
                <a:spcPct val="0"/>
              </a:spcAft>
              <a:buClr>
                <a:schemeClr val="accent1"/>
              </a:buClr>
              <a:buSzPct val="80000"/>
              <a:buFont typeface="Wingdings 2" panose="05020102010507070707" pitchFamily="18" charset="2"/>
              <a:buChar char=""/>
              <a:defRPr/>
            </a:pPr>
            <a:endParaRPr kumimoji="0" lang="zh-CN"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3686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p:nvPr>
        </p:nvSpPr>
        <p:spPr>
          <a:xfrm>
            <a:off x="323850" y="404813"/>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S PGothic" panose="020B0600070205080204" pitchFamily="34" charset="-128"/>
              </a:rPr>
              <a:t>2.</a:t>
            </a:r>
            <a:r>
              <a:rPr kumimoji="0" lang="zh-CN" altLang="en-US"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S PGothic" panose="020B0600070205080204" pitchFamily="34" charset="-128"/>
              </a:rPr>
              <a:t>条件选择结构</a:t>
            </a:r>
            <a:endParaRPr kumimoji="0" lang="zh-CN" altLang="zh-CN"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S PGothic" panose="020B0600070205080204" pitchFamily="34" charset="-128"/>
            </a:endParaRPr>
          </a:p>
        </p:txBody>
      </p:sp>
      <p:sp>
        <p:nvSpPr>
          <p:cNvPr id="29699" name="Rectangle 3"/>
          <p:cNvSpPr>
            <a:spLocks noGrp="1" noChangeArrowheads="1"/>
          </p:cNvSpPr>
          <p:nvPr>
            <p:ph idx="1"/>
          </p:nvPr>
        </p:nvSpPr>
        <p:spPr>
          <a:xfrm>
            <a:off x="1143000" y="1371600"/>
            <a:ext cx="7532688" cy="525780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条件选择结构有一个判断条件和两个供选择的分支操作组成。</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一般形式：</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if</a:t>
            </a:r>
            <a:r>
              <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判断条件</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分支操作</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1</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else</a:t>
            </a:r>
            <a:endPar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分支操作</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2</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3789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
        <p:nvSpPr>
          <p:cNvPr id="5" name="Rectangle 2"/>
          <p:cNvSpPr txBox="1">
            <a:spLocks noChangeArrowheads="1"/>
          </p:cNvSpPr>
          <p:nvPr/>
        </p:nvSpPr>
        <p:spPr>
          <a:xfrm>
            <a:off x="1219200" y="457200"/>
            <a:ext cx="7200900" cy="1057275"/>
          </a:xfrm>
          <a:prstGeom prst="rect">
            <a:avLst/>
          </a:prstGeom>
        </p:spPr>
        <p:txBody>
          <a:bodyPr anchor="ctr">
            <a:normAutofit/>
          </a:bodyPr>
          <a:lst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6pPr>
            <a:lvl7pPr marL="9144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7pPr>
            <a:lvl8pPr marL="13716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8pPr>
            <a:lvl9pPr marL="1828800" algn="l" rtl="0" fontAlgn="base">
              <a:spcBef>
                <a:spcPct val="0"/>
              </a:spcBef>
              <a:spcAft>
                <a:spcPct val="0"/>
              </a:spcAft>
              <a:defRPr sz="4300">
                <a:solidFill>
                  <a:srgbClr val="11488B"/>
                </a:solidFill>
                <a:latin typeface="Gill Sans MT" pitchFamily="34" charset="0"/>
                <a:ea typeface="MS PGothic" panose="020B0600070205080204" pitchFamily="34" charset="-128"/>
                <a:cs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800" b="0"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rPr>
              <a:t>第</a:t>
            </a:r>
            <a:r>
              <a:rPr kumimoji="0" lang="en-US" altLang="ja-JP" sz="4800" b="0"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rPr>
              <a:t>1</a:t>
            </a:r>
            <a:r>
              <a:rPr kumimoji="0" lang="ja-JP" altLang="en-US" sz="4800" b="0"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rPr>
              <a:t>章</a:t>
            </a:r>
            <a:r>
              <a:rPr kumimoji="0" lang="en-US" altLang="ja-JP" sz="4800" b="0"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rPr>
              <a:t>  </a:t>
            </a:r>
            <a:r>
              <a:rPr kumimoji="0" lang="ja-JP" altLang="en-US" sz="4800" b="0" i="0" u="none" strike="noStrike" kern="1200" cap="none" spc="0" normalizeH="0" baseline="0" noProof="0" smtClean="0">
                <a:ln>
                  <a:noFill/>
                </a:ln>
                <a:solidFill>
                  <a:srgbClr val="FF6600"/>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rPr>
              <a:t>程序设计基础</a:t>
            </a:r>
            <a:endParaRPr kumimoji="0" lang="zh-CN" altLang="en-US" sz="4800" b="0" i="0" u="none" strike="noStrike" kern="1200" cap="none" spc="0" normalizeH="0" baseline="0" noProof="0" dirty="0" smtClean="0">
              <a:ln>
                <a:noFill/>
              </a:ln>
              <a:solidFill>
                <a:srgbClr val="FF6600"/>
              </a:solidFill>
              <a:effectLst>
                <a:outerShdw blurRad="38100" dist="38100" dir="2700000" algn="tl">
                  <a:srgbClr val="C0C0C0"/>
                </a:outerShdw>
              </a:effectLst>
              <a:uLnTx/>
              <a:uFillTx/>
              <a:latin typeface="华文楷体" pitchFamily="2" charset="-122"/>
              <a:ea typeface="华文楷体" pitchFamily="2" charset="-122"/>
              <a:cs typeface="MS PGothic" panose="020B0600070205080204" pitchFamily="34" charset="-128"/>
            </a:endParaRPr>
          </a:p>
        </p:txBody>
      </p:sp>
      <p:sp>
        <p:nvSpPr>
          <p:cNvPr id="6" name="Rectangle 3"/>
          <p:cNvSpPr txBox="1">
            <a:spLocks noChangeArrowheads="1"/>
          </p:cNvSpPr>
          <p:nvPr/>
        </p:nvSpPr>
        <p:spPr bwMode="auto">
          <a:xfrm>
            <a:off x="2438400" y="1752600"/>
            <a:ext cx="6096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S PGothic" panose="020B0600070205080204" pitchFamily="34" charset="-128"/>
                <a:cs typeface="MS PGothic" panose="020B0600070205080204" pitchFamily="34" charset="-128"/>
              </a:defRPr>
            </a:lvl1pPr>
            <a:lvl2pPr marL="640080" indent="-236855"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S PGothic" panose="020B0600070205080204" pitchFamily="34" charset="-128"/>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S PGothic" panose="020B0600070205080204" pitchFamily="34" charset="-128"/>
                <a:cs typeface="+mn-cs"/>
              </a:defRPr>
            </a:lvl3pPr>
            <a:lvl4pPr marL="1097280" indent="-173355" algn="l" rtl="0" eaLnBrk="0" fontAlgn="base" hangingPunct="0">
              <a:spcBef>
                <a:spcPct val="20000"/>
              </a:spcBef>
              <a:spcAft>
                <a:spcPct val="0"/>
              </a:spcAft>
              <a:buClr>
                <a:srgbClr val="9BBB59"/>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4pPr>
            <a:lvl5pPr marL="1297305" indent="-182880" algn="l" rtl="0" eaLnBrk="0" fontAlgn="base" hangingPunct="0">
              <a:spcBef>
                <a:spcPct val="20000"/>
              </a:spcBef>
              <a:spcAft>
                <a:spcPct val="0"/>
              </a:spcAft>
              <a:buClr>
                <a:srgbClr val="8064A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ts val="600"/>
              </a:spcBef>
              <a:spcAft>
                <a:spcPct val="0"/>
              </a:spcAft>
              <a:buClr>
                <a:schemeClr val="accent1"/>
              </a:buClr>
              <a:buSzPct val="80000"/>
              <a:buFont typeface="Wingdings 2" panose="05020102010507070707" pitchFamily="18" charset="2"/>
              <a:buNone/>
              <a:defRPr/>
            </a:pPr>
            <a:r>
              <a:rPr kumimoji="0" lang="en-US"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hlinkClick r:id="rId1" action="ppaction://hlinksldjump"/>
              </a:rPr>
              <a:t>1.1 </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1" action="ppaction://hlinksldjump"/>
              </a:rPr>
              <a:t>程序设计基础知识</a:t>
            </a:r>
            <a:r>
              <a:rPr kumimoji="0" lang="zh-CN"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hlinkClick r:id="rId1" action="ppaction://hlinksldjump"/>
              </a:rPr>
              <a:t> </a:t>
            </a:r>
            <a:endParaRPr kumimoji="0" lang="zh-CN"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l" defTabSz="914400" rtl="0" eaLnBrk="1" fontAlgn="base" latinLnBrk="0" hangingPunct="1">
              <a:lnSpc>
                <a:spcPct val="130000"/>
              </a:lnSpc>
              <a:spcBef>
                <a:spcPts val="600"/>
              </a:spcBef>
              <a:spcAft>
                <a:spcPct val="0"/>
              </a:spcAft>
              <a:buClr>
                <a:schemeClr val="accent1"/>
              </a:buClr>
              <a:buSzPct val="80000"/>
              <a:buFont typeface="Wingdings 2" panose="05020102010507070707" pitchFamily="18" charset="2"/>
              <a:buNone/>
              <a:defRPr/>
            </a:pPr>
            <a:r>
              <a:rPr kumimoji="0" lang="en-US"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hlinkClick r:id="rId2" action="ppaction://hlinksldjump"/>
              </a:rPr>
              <a:t>1.2</a:t>
            </a:r>
            <a:r>
              <a:rPr kumimoji="0" lang="en-US"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hlinkClick r:id="rId2" action="ppaction://hlinksldjump"/>
              </a:rPr>
              <a:t> </a:t>
            </a:r>
            <a:r>
              <a:rPr kumimoji="0" lang="en-US"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Times New Roman" panose="02020603050405020304" pitchFamily="18" charset="0"/>
                <a:hlinkClick r:id="rId2" action="ppaction://hlinksldjump"/>
              </a:rPr>
              <a:t>C</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2" action="ppaction://hlinksldjump"/>
              </a:rPr>
              <a:t>语言的历史和特点</a:t>
            </a:r>
            <a:r>
              <a:rPr kumimoji="0" lang="zh-CN"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hlinkClick r:id="rId2" action="ppaction://hlinksldjump"/>
              </a:rPr>
              <a:t> </a:t>
            </a:r>
            <a:endParaRPr kumimoji="0" lang="zh-CN"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30000"/>
              </a:lnSpc>
              <a:spcBef>
                <a:spcPts val="600"/>
              </a:spcBef>
              <a:spcAft>
                <a:spcPct val="0"/>
              </a:spcAft>
              <a:buClr>
                <a:schemeClr val="accent1"/>
              </a:buClr>
              <a:buSzPct val="80000"/>
              <a:buFont typeface="Wingdings 2" panose="05020102010507070707" pitchFamily="18" charset="2"/>
              <a:buNone/>
              <a:defRPr/>
            </a:pPr>
            <a:r>
              <a:rPr kumimoji="0" lang="zh-CN"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hlinkClick r:id="rId3" action="ppaction://hlinksldjump"/>
              </a:rPr>
              <a:t>1.3</a:t>
            </a:r>
            <a:r>
              <a:rPr kumimoji="0" lang="zh-CN"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3" action="ppaction://hlinksldjump"/>
              </a:rPr>
              <a:t> </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3" action="ppaction://hlinksldjump"/>
              </a:rPr>
              <a:t>几个简单的</a:t>
            </a:r>
            <a:r>
              <a:rPr kumimoji="0" lang="en-US"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3" action="ppaction://hlinksldjump"/>
              </a:rPr>
              <a:t>C</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3" action="ppaction://hlinksldjump"/>
              </a:rPr>
              <a:t>程序</a:t>
            </a:r>
            <a:endParaRPr kumimoji="0" lang="zh-CN"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l" defTabSz="914400" rtl="0" eaLnBrk="1" fontAlgn="base" latinLnBrk="0" hangingPunct="1">
              <a:lnSpc>
                <a:spcPct val="130000"/>
              </a:lnSpc>
              <a:spcBef>
                <a:spcPts val="600"/>
              </a:spcBef>
              <a:spcAft>
                <a:spcPct val="0"/>
              </a:spcAft>
              <a:buClr>
                <a:schemeClr val="accent1"/>
              </a:buClr>
              <a:buSzPct val="80000"/>
              <a:buFont typeface="Wingdings 2" panose="05020102010507070707" pitchFamily="18" charset="2"/>
              <a:buNone/>
              <a:defRPr/>
            </a:pPr>
            <a:r>
              <a:rPr kumimoji="0" lang="zh-CN" altLang="zh-CN" sz="36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hlinkClick r:id="rId4" action="ppaction://hlinksldjump"/>
              </a:rPr>
              <a:t>1.4</a:t>
            </a:r>
            <a:r>
              <a:rPr kumimoji="0" lang="zh-CN" altLang="zh-CN" sz="36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4" action="ppaction://hlinksldjump"/>
              </a:rPr>
              <a:t> </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4" action="ppaction://hlinksldjump"/>
              </a:rPr>
              <a:t>Ｃ语言的词汇、</a:t>
            </a:r>
            <a:br>
              <a:rPr kumimoji="0" lang="zh-CN"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4" action="ppaction://hlinksldjump"/>
              </a:rPr>
            </a:br>
            <a:r>
              <a:rPr kumimoji="0" lang="zh-CN"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 action="ppaction://noaction"/>
              </a:rPr>
              <a:t>数据类型、常量和变量</a:t>
            </a:r>
            <a:endParaRPr kumimoji="0" lang="zh-CN"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30000"/>
              </a:lnSpc>
              <a:spcBef>
                <a:spcPts val="600"/>
              </a:spcBef>
              <a:spcAft>
                <a:spcPct val="0"/>
              </a:spcAft>
              <a:buClr>
                <a:schemeClr val="accent1"/>
              </a:buClr>
              <a:buSzPct val="80000"/>
              <a:buFont typeface="Wingdings 2" panose="05020102010507070707" pitchFamily="18" charset="2"/>
              <a:buNone/>
              <a:defRPr/>
            </a:pPr>
            <a:r>
              <a:rPr kumimoji="0" lang="zh-CN"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hlinkClick r:id="" action="ppaction://noaction"/>
              </a:rPr>
              <a:t>1.5</a:t>
            </a:r>
            <a:r>
              <a:rPr kumimoji="0" lang="zh-CN"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 action="ppaction://noaction"/>
              </a:rPr>
              <a:t> </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 action="ppaction://noaction"/>
              </a:rPr>
              <a:t>程序开发环境基础知识</a:t>
            </a:r>
            <a:endParaRPr kumimoji="0" lang="zh-CN"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11269" name="Rectangle 8"/>
          <p:cNvSpPr txBox="1"/>
          <p:nvPr/>
        </p:nvSpPr>
        <p:spPr>
          <a:xfrm>
            <a:off x="0" y="6354763"/>
            <a:ext cx="1219200" cy="366712"/>
          </a:xfrm>
          <a:prstGeom prst="rect">
            <a:avLst/>
          </a:prstGeom>
          <a:noFill/>
          <a:ln w="9525">
            <a:noFill/>
          </a:ln>
        </p:spPr>
        <p:txBody>
          <a:bodyPr anchor="b"/>
          <a:p>
            <a:pPr algn="ctr" eaLnBrk="1" hangingPunct="1"/>
            <a:fld id="{9A0DB2DC-4C9A-4742-B13C-FB6460FD3503}" type="slidenum">
              <a:rPr lang="en-US" altLang="zh-CN" sz="1200" dirty="0">
                <a:solidFill>
                  <a:srgbClr val="2B2B27"/>
                </a:solidFill>
                <a:latin typeface="Times New Roman" panose="02020603050405020304" pitchFamily="18" charset="0"/>
              </a:rPr>
            </a:fld>
            <a:endParaRPr lang="en-US" altLang="zh-CN" sz="1200" dirty="0">
              <a:solidFill>
                <a:srgbClr val="2B2B27"/>
              </a:solidFill>
              <a:latin typeface="Times New Roman" panose="02020603050405020304" pitchFamily="18" charset="0"/>
            </a:endParaRPr>
          </a:p>
        </p:txBody>
      </p:sp>
      <p:pic>
        <p:nvPicPr>
          <p:cNvPr id="11270" name="Picture 4" descr="结束">
            <a:hlinkClick r:id="" action="ppaction://hlinkshowjump?jump=endshow"/>
          </p:cNvPr>
          <p:cNvPicPr>
            <a:picLocks noChangeAspect="1"/>
          </p:cNvPicPr>
          <p:nvPr/>
        </p:nvPicPr>
        <p:blipFill>
          <a:blip r:embed="rId5"/>
          <a:stretch>
            <a:fillRect/>
          </a:stretch>
        </p:blipFill>
        <p:spPr>
          <a:xfrm>
            <a:off x="8385175" y="6389688"/>
            <a:ext cx="758825" cy="468312"/>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395288" y="47625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S PGothic" panose="020B0600070205080204" pitchFamily="34" charset="-128"/>
              </a:rPr>
              <a:t>3.</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S PGothic" panose="020B0600070205080204" pitchFamily="34" charset="-128"/>
              </a:rPr>
              <a:t>循环结构</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S PGothic" panose="020B0600070205080204" pitchFamily="34" charset="-128"/>
            </a:endParaRPr>
          </a:p>
        </p:txBody>
      </p:sp>
      <p:sp>
        <p:nvSpPr>
          <p:cNvPr id="30723" name="Rectangle 3"/>
          <p:cNvSpPr>
            <a:spLocks noGrp="1" noChangeArrowheads="1"/>
          </p:cNvSpPr>
          <p:nvPr>
            <p:ph idx="1"/>
          </p:nvPr>
        </p:nvSpPr>
        <p:spPr>
          <a:xfrm>
            <a:off x="1143000" y="1371600"/>
            <a:ext cx="7605713" cy="4794250"/>
          </a:xfrm>
        </p:spPr>
        <p:txBody>
          <a:bodyPr vert="horz" wrap="square" lIns="91440" tIns="45720" rIns="91440" bIns="45720" numCol="1" anchor="t" anchorCtr="0" compatLnSpc="1">
            <a:normAutofit/>
          </a:bodyPr>
          <a:lstStyle/>
          <a:p>
            <a:pPr marL="174625"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循环结构为描述循环操作提供控制手段。</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174625"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在</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C</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中，循环结构有以下三种：</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174625" marR="0" lvl="0" indent="0" algn="just" defTabSz="914400" rtl="0" eaLnBrk="1" fontAlgn="base" latinLnBrk="0" hangingPunct="1">
              <a:lnSpc>
                <a:spcPct val="100000"/>
              </a:lnSpc>
              <a:spcBef>
                <a:spcPts val="600"/>
              </a:spcBef>
              <a:spcAft>
                <a:spcPct val="0"/>
              </a:spcAft>
              <a:buClr>
                <a:schemeClr val="accent1"/>
              </a:buClr>
              <a:buSzTx/>
              <a:buFont typeface="Monotype Sorts" charset="2"/>
              <a:buAutoNum type="circleNumDbPlain"/>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while</a:t>
            </a:r>
            <a:r>
              <a:rPr kumimoji="0" lang="en-US" altLang="zh-CN"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循环结构</a:t>
            </a:r>
            <a:endParaRPr kumimoji="0" lang="zh-CN" altLang="ja-JP"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174625" marR="0" lvl="0" indent="0" algn="just" defTabSz="914400" rtl="0" eaLnBrk="1" fontAlgn="base" latinLnBrk="0" hangingPunct="1">
              <a:lnSpc>
                <a:spcPct val="100000"/>
              </a:lnSpc>
              <a:spcBef>
                <a:spcPts val="600"/>
              </a:spcBef>
              <a:spcAft>
                <a:spcPct val="0"/>
              </a:spcAft>
              <a:buClr>
                <a:schemeClr val="accent1"/>
              </a:buClr>
              <a:buSzTx/>
              <a:buFont typeface="Monotype Sorts" charset="2"/>
              <a:buAutoNum type="circleNumDbPlain"/>
              <a:defRPr/>
            </a:pPr>
            <a:r>
              <a:rPr kumimoji="0" lang="zh-CN" altLang="zh-CN"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do-while</a:t>
            </a:r>
            <a:r>
              <a:rPr kumimoji="0" lang="en-US" altLang="zh-CN"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循环结构</a:t>
            </a:r>
            <a:endParaRPr kumimoji="0" lang="zh-CN" altLang="ja-JP"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174625" marR="0" lvl="0" indent="0" algn="just" defTabSz="914400" rtl="0" eaLnBrk="1" fontAlgn="base" latinLnBrk="0" hangingPunct="1">
              <a:lnSpc>
                <a:spcPct val="100000"/>
              </a:lnSpc>
              <a:spcBef>
                <a:spcPts val="600"/>
              </a:spcBef>
              <a:spcAft>
                <a:spcPct val="0"/>
              </a:spcAft>
              <a:buClr>
                <a:schemeClr val="accent1"/>
              </a:buClr>
              <a:buSzTx/>
              <a:buFont typeface="Monotype Sorts" charset="2"/>
              <a:buAutoNum type="circleNumDbPlain"/>
              <a:defRPr/>
            </a:pPr>
            <a:r>
              <a:rPr kumimoji="0" lang="zh-CN" altLang="zh-CN"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for</a:t>
            </a:r>
            <a:r>
              <a:rPr kumimoji="0" lang="en-US" altLang="zh-CN"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循环</a:t>
            </a:r>
            <a:r>
              <a:rPr kumimoji="0" lang="zh-CN" altLang="en-US"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结构</a:t>
            </a:r>
            <a:endParaRPr kumimoji="0" lang="zh-CN" altLang="zh-CN"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3891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a:xfrm>
            <a:off x="381000" y="304800"/>
            <a:ext cx="8458200" cy="9636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while</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循环结构</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31747" name="Rectangle 3"/>
          <p:cNvSpPr>
            <a:spLocks noGrp="1" noChangeArrowheads="1"/>
          </p:cNvSpPr>
          <p:nvPr>
            <p:ph idx="1"/>
          </p:nvPr>
        </p:nvSpPr>
        <p:spPr>
          <a:xfrm>
            <a:off x="1066800" y="1371600"/>
            <a:ext cx="7620000" cy="426720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由一个循环条件和一个循环操作语句（称为循环体）组成。</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一般形式：</a:t>
            </a:r>
            <a:endParaRPr kumimoji="0" lang="zh-CN" altLang="ja-JP"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while</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循环条件</a:t>
            </a:r>
            <a:r>
              <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循环体</a:t>
            </a:r>
            <a:endPar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3994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a:xfrm>
            <a:off x="381000" y="304800"/>
            <a:ext cx="8458200" cy="1036638"/>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while</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循环结构的执行过程</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32771" name="Rectangle 3"/>
          <p:cNvSpPr>
            <a:spLocks noGrp="1" noChangeArrowheads="1"/>
          </p:cNvSpPr>
          <p:nvPr>
            <p:ph idx="1"/>
          </p:nvPr>
        </p:nvSpPr>
        <p:spPr>
          <a:xfrm>
            <a:off x="1066800" y="1484313"/>
            <a:ext cx="7639050" cy="4724400"/>
          </a:xfrm>
        </p:spPr>
        <p:txBody>
          <a:bodyPr vert="horz" wrap="square" lIns="91440" tIns="45720" rIns="91440" bIns="45720" numCol="1" anchor="t" anchorCtr="0" compatLnSpc="1">
            <a:normAutofit lnSpcReduction="10000"/>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每次循环前，先求循环条件的值，当条件成立时，就执行循环体，并接着再次求循环条件的值，以确定循环体是否再次被执行。</a:t>
            </a:r>
            <a:endPar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当循环条件的值一开始为假，或某次循环后其值为假，则结束循环操作。</a:t>
            </a: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4096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381000" y="304800"/>
            <a:ext cx="8458200" cy="9636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do-while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循环结构</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33795" name="Rectangle 3"/>
          <p:cNvSpPr>
            <a:spLocks noGrp="1" noChangeArrowheads="1"/>
          </p:cNvSpPr>
          <p:nvPr>
            <p:ph idx="1"/>
          </p:nvPr>
        </p:nvSpPr>
        <p:spPr>
          <a:xfrm>
            <a:off x="990600" y="1371600"/>
            <a:ext cx="7772400" cy="487680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由一个循环条件和一个循环操作语句（称为循环体）组成。</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一般形式：</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do</a:t>
            </a:r>
            <a:endPar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循环体</a:t>
            </a:r>
            <a:endPar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while (</a:t>
            </a: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循环条件</a:t>
            </a:r>
            <a:r>
              <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endParaRPr kumimoji="0" lang="zh-CN" altLang="zh-CN" sz="4000" b="0"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4198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a:xfrm>
            <a:off x="395288" y="404813"/>
            <a:ext cx="8458200" cy="9636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do-while</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循环结构的执行过程</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34819" name="Rectangle 3"/>
          <p:cNvSpPr>
            <a:spLocks noGrp="1" noChangeArrowheads="1"/>
          </p:cNvSpPr>
          <p:nvPr>
            <p:ph idx="1"/>
          </p:nvPr>
        </p:nvSpPr>
        <p:spPr>
          <a:xfrm>
            <a:off x="1066800" y="1557338"/>
            <a:ext cx="7639050" cy="426720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25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每次循环前，先执行循环体，接着再求循环条件的值，当条件成立时，再执行循环体。</a:t>
            </a:r>
            <a:endPar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25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如此反复，直到循环条件的值为假，结束循环操作。</a:t>
            </a:r>
            <a:endParaRPr kumimoji="0" lang="en-US" altLang="ja-JP" sz="32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25000"/>
              </a:lnSpc>
              <a:spcBef>
                <a:spcPts val="600"/>
              </a:spcBef>
              <a:spcAft>
                <a:spcPct val="0"/>
              </a:spcAft>
              <a:buClr>
                <a:schemeClr val="accent1"/>
              </a:buClr>
              <a:buSzPct val="80000"/>
              <a:buFont typeface="Wingdings 2" panose="05020102010507070707" pitchFamily="18" charset="2"/>
              <a:buChar char=""/>
              <a:defRPr/>
            </a:pPr>
            <a:endParaRPr kumimoji="0" lang="en-US" altLang="zh-CN" sz="3200" b="0"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4301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a:xfrm>
            <a:off x="381000" y="304800"/>
            <a:ext cx="8458200" cy="892175"/>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for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循环结构</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35843" name="Rectangle 3"/>
          <p:cNvSpPr>
            <a:spLocks noGrp="1" noChangeArrowheads="1"/>
          </p:cNvSpPr>
          <p:nvPr>
            <p:ph idx="1"/>
          </p:nvPr>
        </p:nvSpPr>
        <p:spPr>
          <a:xfrm>
            <a:off x="1066800" y="1371600"/>
            <a:ext cx="7466013" cy="5081588"/>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由为循环有关变量赋初值的表达式、循环条件、循环后对变量的修正表达式和循环执行的循环体组成。</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一般形式：</a:t>
            </a:r>
            <a:endParaRPr kumimoji="0" lang="zh-CN" altLang="ja-JP" sz="4000" b="1" i="0" u="none" strike="noStrike" kern="1200" cap="none" spc="0" normalizeH="0" baseline="0" noProof="0" dirty="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for</a:t>
            </a:r>
            <a:r>
              <a:rPr kumimoji="0" lang="en-US" altLang="zh-CN"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赋初值表达式</a:t>
            </a:r>
            <a:r>
              <a:rPr kumimoji="0" lang="zh-CN" altLang="en-US"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循环条件表达式</a:t>
            </a:r>
            <a:r>
              <a:rPr kumimoji="0" lang="zh-CN" altLang="en-US"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br>
              <a:rPr kumimoji="0" lang="zh-CN" altLang="ja-JP"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br>
            <a:r>
              <a:rPr kumimoji="0" lang="zh-CN" altLang="ja-JP"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修正表达式</a:t>
            </a:r>
            <a:r>
              <a:rPr kumimoji="0" lang="zh-CN" altLang="ja-JP"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ja-JP"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循环体</a:t>
            </a:r>
            <a:endParaRPr kumimoji="0" lang="zh-CN" altLang="zh-CN" sz="36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4403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p:nvPr>
        </p:nvSpPr>
        <p:spPr>
          <a:xfrm>
            <a:off x="381000" y="304800"/>
            <a:ext cx="8458200" cy="9636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for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循环结构的执行过程</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36867" name="Rectangle 3"/>
          <p:cNvSpPr>
            <a:spLocks noGrp="1" noChangeArrowheads="1"/>
          </p:cNvSpPr>
          <p:nvPr>
            <p:ph idx="1"/>
          </p:nvPr>
        </p:nvSpPr>
        <p:spPr>
          <a:xfrm>
            <a:off x="1143000" y="1412875"/>
            <a:ext cx="7605713" cy="4968875"/>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循环前</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，先执行赋初值表达式，为循环中的有关变量赋初值；</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每轮循环开始</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，先求循环条件的值，若条件不成立，则结束循环；</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当条件成立时</a:t>
            </a:r>
            <a:r>
              <a:rPr kumimoji="0" lang="ja-JP"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，执行循环体；然后求变量修正表达式，更新有关变量的值；接着再次求循环条件。</a:t>
            </a:r>
            <a:endPar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ja-JP" altLang="en-US" sz="36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如此反复，直到条件为假，结束循环。</a:t>
            </a:r>
            <a:endPar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4506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pic>
        <p:nvPicPr>
          <p:cNvPr id="45061" name="Picture 4" descr="图片1">
            <a:hlinkClick r:id="" tooltip="返回" action="ppaction://noaction"/>
          </p:cNvPr>
          <p:cNvPicPr>
            <a:picLocks noChangeAspect="1"/>
          </p:cNvPicPr>
          <p:nvPr/>
        </p:nvPicPr>
        <p:blipFill>
          <a:blip r:embed="rId1"/>
          <a:stretch>
            <a:fillRect/>
          </a:stretch>
        </p:blipFill>
        <p:spPr>
          <a:xfrm>
            <a:off x="8448675" y="6323013"/>
            <a:ext cx="731838" cy="561975"/>
          </a:xfrm>
          <a:prstGeom prst="rect">
            <a:avLst/>
          </a:prstGeom>
          <a:noFill/>
          <a:ln w="9525">
            <a:noFill/>
          </a:ln>
        </p:spPr>
      </p:pic>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a:xfrm>
            <a:off x="381000" y="30480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1.2  </a:t>
            </a: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C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语言的历史和特点</a:t>
            </a:r>
            <a:r>
              <a:rPr kumimoji="0" lang="zh-CN" altLang="ja-JP"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 </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37891" name="Rectangle 3"/>
          <p:cNvSpPr>
            <a:spLocks noGrp="1" noChangeArrowheads="1"/>
          </p:cNvSpPr>
          <p:nvPr>
            <p:ph idx="1"/>
          </p:nvPr>
        </p:nvSpPr>
        <p:spPr>
          <a:xfrm>
            <a:off x="1066800" y="1196975"/>
            <a:ext cx="7699375" cy="5153025"/>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一、</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语言的起源</a:t>
            </a:r>
            <a:endPar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1963</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年剑桥大学推出</a:t>
            </a:r>
            <a:r>
              <a:rPr kumimoji="0" lang="en-US" altLang="ja-JP"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CPL</a:t>
            </a:r>
            <a:r>
              <a:rPr kumimoji="0"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Combined Programming Language</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）（规模太大，难以实现），</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1967</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年推出简化版</a:t>
            </a:r>
            <a:r>
              <a:rPr kumimoji="0" lang="en-US" altLang="ja-JP"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BCPL</a:t>
            </a:r>
            <a:r>
              <a:rPr kumimoji="0"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Basic CPL</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1970</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年贝尔实验室进一步简化，取名为</a:t>
            </a:r>
            <a:r>
              <a:rPr kumimoji="0" lang="en-US" altLang="ja-JP"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B</a:t>
            </a:r>
            <a:r>
              <a:rPr kumimoji="0"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语言（取</a:t>
            </a:r>
            <a:r>
              <a:rPr kumimoji="0" lang="en-US" altLang="ja-JP"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BCPL</a:t>
            </a:r>
            <a:r>
              <a:rPr kumimoji="0"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的第</a:t>
            </a:r>
            <a:r>
              <a:rPr kumimoji="0" lang="en-US" altLang="ja-JP"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a:t>
            </a:r>
            <a:r>
              <a:rPr kumimoji="0"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个字母）</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并用</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B</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语言编写了</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UNIX</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操作系统，但</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B</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语言过于简单，功能有限，</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1972</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年贝尔实验室在</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B</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语言基础上设计出</a:t>
            </a:r>
            <a:r>
              <a:rPr kumimoji="0" lang="en-US" altLang="ja-JP"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a:t>
            </a:r>
            <a:r>
              <a:rPr kumimoji="0"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语言（取</a:t>
            </a:r>
            <a:r>
              <a:rPr kumimoji="0" lang="en-US" altLang="ja-JP"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BCPL</a:t>
            </a:r>
            <a:r>
              <a:rPr kumimoji="0"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的第</a:t>
            </a:r>
            <a:r>
              <a:rPr kumimoji="0" lang="en-US" altLang="ja-JP"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2</a:t>
            </a:r>
            <a:r>
              <a:rPr kumimoji="0"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个字母）</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4608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a:xfrm>
            <a:off x="381000" y="30480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二、</a:t>
            </a:r>
            <a:r>
              <a:rPr kumimoji="0" lang="en-US" altLang="ja-JP"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C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语言的特点</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38915" name="Rectangle 3"/>
          <p:cNvSpPr>
            <a:spLocks noGrp="1" noChangeArrowheads="1"/>
          </p:cNvSpPr>
          <p:nvPr>
            <p:ph idx="1"/>
          </p:nvPr>
        </p:nvSpPr>
        <p:spPr>
          <a:xfrm>
            <a:off x="1066800" y="1371600"/>
            <a:ext cx="7753350" cy="5153025"/>
          </a:xfrm>
        </p:spPr>
        <p:txBody>
          <a:bodyPr vert="horz" wrap="square" lIns="91440" tIns="45720" rIns="91440" bIns="45720" numCol="1" anchor="t" anchorCtr="0" compatLnSpc="1">
            <a:normAutofit/>
          </a:bodyPr>
          <a:lstStyle/>
          <a:p>
            <a:pPr marL="666750" marR="0" lvl="0" indent="-666750" algn="just" defTabSz="914400" rtl="0" eaLnBrk="1" fontAlgn="base" latinLnBrk="0" hangingPunct="1">
              <a:lnSpc>
                <a:spcPct val="80000"/>
              </a:lnSpc>
              <a:spcBef>
                <a:spcPts val="600"/>
              </a:spcBef>
              <a:spcAft>
                <a:spcPct val="0"/>
              </a:spcAft>
              <a:buClr>
                <a:schemeClr val="accent1"/>
              </a:buClr>
              <a:buSzPct val="95000"/>
              <a:buFont typeface="Monotype Sorts" charset="2"/>
              <a:buAutoNum type="arabicPeriod"/>
              <a:defRPr/>
            </a:pP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高效性：</a:t>
            </a:r>
            <a:r>
              <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程序往往紧凑且运行速度快。</a:t>
            </a:r>
            <a:endParaRPr kumimoji="0" lang="zh-CN"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666750" marR="0" lvl="0" indent="-666750" algn="just" defTabSz="914400" rtl="0" eaLnBrk="1" fontAlgn="base" latinLnBrk="0" hangingPunct="1">
              <a:lnSpc>
                <a:spcPct val="80000"/>
              </a:lnSpc>
              <a:spcBef>
                <a:spcPts val="600"/>
              </a:spcBef>
              <a:spcAft>
                <a:spcPct val="0"/>
              </a:spcAft>
              <a:buClr>
                <a:schemeClr val="accent1"/>
              </a:buClr>
              <a:buSzPct val="95000"/>
              <a:buFont typeface="Monotype Sorts" charset="2"/>
              <a:buAutoNum type="arabicPeriod"/>
              <a:defRPr/>
            </a:pP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移植性：</a:t>
            </a:r>
            <a:r>
              <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程序不经修改或很少修改就可以到其他系统上运行。</a:t>
            </a:r>
            <a:endParaRPr kumimoji="0" lang="zh-CN"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666750" marR="0" lvl="0" indent="-666750" algn="just" defTabSz="914400" rtl="0" eaLnBrk="1" fontAlgn="base" latinLnBrk="0" hangingPunct="1">
              <a:lnSpc>
                <a:spcPct val="80000"/>
              </a:lnSpc>
              <a:spcBef>
                <a:spcPts val="600"/>
              </a:spcBef>
              <a:spcAft>
                <a:spcPct val="0"/>
              </a:spcAft>
              <a:buClr>
                <a:schemeClr val="accent1"/>
              </a:buClr>
              <a:buSzPct val="95000"/>
              <a:buFont typeface="Monotype Sorts" charset="2"/>
              <a:buAutoNum type="arabicPeriod"/>
              <a:defRPr/>
            </a:pP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丰富运算符：</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算术、关系、逻辑、位、自增</a:t>
            </a:r>
            <a:r>
              <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自减、赋值等等。</a:t>
            </a:r>
            <a:endParaRPr kumimoji="0" lang="zh-CN"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666750" marR="0" lvl="0" indent="-666750" algn="just" defTabSz="914400" rtl="0" eaLnBrk="1" fontAlgn="base" latinLnBrk="0" hangingPunct="1">
              <a:lnSpc>
                <a:spcPct val="80000"/>
              </a:lnSpc>
              <a:spcBef>
                <a:spcPts val="600"/>
              </a:spcBef>
              <a:spcAft>
                <a:spcPct val="0"/>
              </a:spcAft>
              <a:buClr>
                <a:schemeClr val="accent1"/>
              </a:buClr>
              <a:buSzPct val="95000"/>
              <a:buFont typeface="Monotype Sorts" charset="2"/>
              <a:buAutoNum type="arabicPeriod"/>
              <a:defRPr/>
            </a:pP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数据结构丰富：</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数据类型有整型、浮点型</a:t>
            </a:r>
            <a:r>
              <a:rPr kumimoji="0" lang="zh-CN"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即实型</a:t>
            </a:r>
            <a:r>
              <a:rPr kumimoji="0" lang="zh-CN"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、字符、数组、指针、结构体等，能实现如链表、树、栈等结构运算。</a:t>
            </a:r>
            <a:endParaRPr kumimoji="0" lang="zh-CN" altLang="zh-CN"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4710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ChangeArrowheads="1"/>
          </p:cNvSpPr>
          <p:nvPr>
            <p:ph type="title"/>
          </p:nvPr>
        </p:nvSpPr>
        <p:spPr>
          <a:xfrm>
            <a:off x="381000" y="30480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二、</a:t>
            </a:r>
            <a:r>
              <a:rPr kumimoji="0" lang="en-US" altLang="ja-JP"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C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语言的特点</a:t>
            </a:r>
            <a:r>
              <a:rPr kumimoji="0" lang="zh-CN" altLang="en-US" sz="32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（续）</a:t>
            </a:r>
            <a:endParaRPr kumimoji="0" lang="zh-CN" altLang="zh-CN" sz="32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39939" name="Rectangle 3"/>
          <p:cNvSpPr>
            <a:spLocks noGrp="1" noChangeArrowheads="1"/>
          </p:cNvSpPr>
          <p:nvPr>
            <p:ph idx="1"/>
          </p:nvPr>
        </p:nvSpPr>
        <p:spPr>
          <a:xfrm>
            <a:off x="1066800" y="1371600"/>
            <a:ext cx="7753350" cy="5153025"/>
          </a:xfrm>
        </p:spPr>
        <p:txBody>
          <a:bodyPr vert="horz" wrap="square" lIns="91440" tIns="45720" rIns="91440" bIns="45720" numCol="1" anchor="t" anchorCtr="0" compatLnSpc="1">
            <a:normAutofit/>
          </a:bodyPr>
          <a:lstStyle/>
          <a:p>
            <a:pPr marL="666750" marR="0" lvl="0" indent="-666750" algn="just" defTabSz="914400" rtl="0" eaLnBrk="1" fontAlgn="base" latinLnBrk="0" hangingPunct="1">
              <a:lnSpc>
                <a:spcPct val="80000"/>
              </a:lnSpc>
              <a:spcBef>
                <a:spcPts val="600"/>
              </a:spcBef>
              <a:spcAft>
                <a:spcPct val="0"/>
              </a:spcAft>
              <a:buClr>
                <a:schemeClr val="accent1"/>
              </a:buClr>
              <a:buSzPct val="95000"/>
              <a:buFont typeface="Monotype Sorts" charset="2"/>
              <a:buAutoNum type="arabicPeriod" startAt="5"/>
              <a:defRPr/>
            </a:pP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对硬件操作：</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能直接访问内存的物理地址，并进行位操作。</a:t>
            </a:r>
            <a:endParaRPr kumimoji="0" lang="zh-CN"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666750" marR="0" lvl="0" indent="-666750" algn="just" defTabSz="914400" rtl="0" eaLnBrk="1" fontAlgn="base" latinLnBrk="0" hangingPunct="1">
              <a:lnSpc>
                <a:spcPct val="80000"/>
              </a:lnSpc>
              <a:spcBef>
                <a:spcPts val="600"/>
              </a:spcBef>
              <a:spcAft>
                <a:spcPct val="0"/>
              </a:spcAft>
              <a:buClr>
                <a:schemeClr val="accent1"/>
              </a:buClr>
              <a:buSzPct val="95000"/>
              <a:buFont typeface="Monotype Sorts" charset="2"/>
              <a:buAutoNum type="arabicPeriod" startAt="5"/>
              <a:defRPr/>
            </a:pP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自由度大：</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语法限制不严格。如：不检查数组下标是否越界，整型与字符型可通用，条件可用</a:t>
            </a:r>
            <a:r>
              <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0</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和非</a:t>
            </a:r>
            <a:r>
              <a:rPr kumimoji="0" lang="en-US"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0</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表示假与真等。指针操作易犯错误等。</a:t>
            </a:r>
            <a:endParaRPr kumimoji="0" lang="zh-CN" altLang="ja-JP"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666750" marR="0" lvl="0" indent="-666750" algn="just" defTabSz="914400" rtl="0" eaLnBrk="1" fontAlgn="base" latinLnBrk="0" hangingPunct="1">
              <a:lnSpc>
                <a:spcPct val="80000"/>
              </a:lnSpc>
              <a:spcBef>
                <a:spcPts val="600"/>
              </a:spcBef>
              <a:spcAft>
                <a:spcPct val="0"/>
              </a:spcAft>
              <a:buClr>
                <a:schemeClr val="accent1"/>
              </a:buClr>
              <a:buSzPct val="95000"/>
              <a:buFont typeface="Monotype Sorts" charset="2"/>
              <a:buAutoNum type="arabicPeriod" startAt="5"/>
              <a:defRPr/>
            </a:pPr>
            <a:r>
              <a:rPr kumimoji="0" lang="zh-CN" altLang="en-US"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初学有一定难度：</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数据类型多、运算符多、函数多、数据结构多、还有递归、指针、结构等。</a:t>
            </a:r>
            <a:endParaRPr kumimoji="0" lang="zh-CN" altLang="zh-CN"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4813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pic>
        <p:nvPicPr>
          <p:cNvPr id="48133" name="Picture 4" descr="图片1">
            <a:hlinkClick r:id="" tooltip="返回" action="ppaction://noaction"/>
          </p:cNvPr>
          <p:cNvPicPr>
            <a:picLocks noChangeAspect="1"/>
          </p:cNvPicPr>
          <p:nvPr/>
        </p:nvPicPr>
        <p:blipFill>
          <a:blip r:embed="rId1"/>
          <a:stretch>
            <a:fillRect/>
          </a:stretch>
        </p:blipFill>
        <p:spPr>
          <a:xfrm>
            <a:off x="8412163" y="6303963"/>
            <a:ext cx="731837" cy="561975"/>
          </a:xfrm>
          <a:prstGeom prst="rect">
            <a:avLst/>
          </a:prstGeom>
          <a:noFill/>
          <a:ln w="9525">
            <a:noFill/>
          </a:ln>
        </p:spPr>
      </p:pic>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3"/>
          <p:cNvSpPr>
            <a:spLocks noGrp="1" noChangeArrowheads="1"/>
          </p:cNvSpPr>
          <p:nvPr>
            <p:ph type="title"/>
          </p:nvPr>
        </p:nvSpPr>
        <p:spPr>
          <a:xfrm>
            <a:off x="1042988" y="476250"/>
            <a:ext cx="7727950" cy="8636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43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1</a:t>
            </a:r>
            <a:r>
              <a:rPr kumimoji="0" lang="en-US" altLang="zh-CN" sz="43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.1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rPr>
              <a:t>程序设计基础知识</a:t>
            </a:r>
            <a:endPar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122" name="Rectangle 2"/>
          <p:cNvSpPr>
            <a:spLocks noGrp="1" noChangeArrowheads="1"/>
          </p:cNvSpPr>
          <p:nvPr>
            <p:ph idx="1"/>
          </p:nvPr>
        </p:nvSpPr>
        <p:spPr>
          <a:xfrm>
            <a:off x="838200" y="1371600"/>
            <a:ext cx="8370888" cy="3700463"/>
          </a:xfrm>
        </p:spPr>
        <p:txBody>
          <a:bodyPr vert="horz" wrap="square" lIns="91440" tIns="45720" rIns="91440" bIns="45720" numCol="1" anchor="t" anchorCtr="0" compatLnSpc="1">
            <a:normAutofit/>
          </a:bodyPr>
          <a:lstStyle/>
          <a:p>
            <a:pPr marL="365125" marR="0" lvl="0" indent="-282575" algn="l"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ja-JP" altLang="en-US" sz="44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程序</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66"/>
                </a:solidFill>
                <a:effectLst/>
                <a:uLnTx/>
                <a:uFillTx/>
                <a:latin typeface="楷体_GB2312" pitchFamily="49" charset="-122"/>
                <a:ea typeface="楷体_GB2312" pitchFamily="49" charset="-122"/>
                <a:cs typeface="MS PGothic" panose="020B0600070205080204" pitchFamily="34" charset="-128"/>
              </a:rPr>
              <a:t>要使计算机能完成人们预定的工作，就必须把要完成工作的具体步骤编写成计算机能执行的一条条指令。计算机执行这个指令序列后，就能完成指定的功能，这样的指令序列就是程序</a:t>
            </a:r>
            <a:r>
              <a:rPr kumimoji="0" lang="ja-JP" altLang="en-US" sz="4000" b="0" i="0" u="none" strike="noStrike" kern="1200" cap="none" spc="0" normalizeH="0" baseline="0" noProof="0" smtClean="0">
                <a:ln>
                  <a:noFill/>
                </a:ln>
                <a:solidFill>
                  <a:schemeClr val="tx1"/>
                </a:solidFill>
                <a:effectLst/>
                <a:uLnTx/>
                <a:uFillTx/>
                <a:latin typeface="楷体_GB2312" pitchFamily="49" charset="-122"/>
                <a:ea typeface="楷体_GB2312" pitchFamily="49" charset="-122"/>
                <a:cs typeface="MS PGothic" panose="020B0600070205080204" pitchFamily="34" charset="-128"/>
              </a:rPr>
              <a:t>。</a:t>
            </a:r>
            <a:endParaRPr kumimoji="0" lang="zh-CN" altLang="en-US" sz="4000" b="1" i="0" u="none" strike="noStrike" kern="1200" cap="none" spc="0" normalizeH="0" baseline="0" noProof="0" smtClean="0">
              <a:ln>
                <a:noFill/>
              </a:ln>
              <a:solidFill>
                <a:srgbClr val="0000FF"/>
              </a:solidFill>
              <a:effectLst/>
              <a:uLnTx/>
              <a:uFillTx/>
              <a:latin typeface="楷体_GB2312" pitchFamily="49" charset="-122"/>
              <a:ea typeface="楷体_GB2312" pitchFamily="49" charset="-122"/>
              <a:cs typeface="MS PGothic" panose="020B0600070205080204" pitchFamily="34" charset="-128"/>
            </a:endParaRPr>
          </a:p>
        </p:txBody>
      </p:sp>
      <p:sp>
        <p:nvSpPr>
          <p:cNvPr id="1229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
        <p:nvSpPr>
          <p:cNvPr id="12293" name="Rectangle 4"/>
          <p:cNvSpPr/>
          <p:nvPr/>
        </p:nvSpPr>
        <p:spPr>
          <a:xfrm>
            <a:off x="1143000" y="5105400"/>
            <a:ext cx="7696200" cy="1311275"/>
          </a:xfrm>
          <a:prstGeom prst="rect">
            <a:avLst/>
          </a:prstGeom>
          <a:solidFill>
            <a:schemeClr val="accent1"/>
          </a:solidFill>
          <a:ln w="9525">
            <a:noFill/>
          </a:ln>
        </p:spPr>
        <p:txBody>
          <a:bodyPr>
            <a:spAutoFit/>
          </a:bodyPr>
          <a:p>
            <a:r>
              <a:rPr lang="zh-CN" altLang="en-US" sz="4000" b="1" dirty="0">
                <a:solidFill>
                  <a:srgbClr val="FF0000"/>
                </a:solidFill>
                <a:latin typeface="楷体_GB2312" pitchFamily="49" charset="-122"/>
                <a:ea typeface="楷体_GB2312" pitchFamily="49" charset="-122"/>
              </a:rPr>
              <a:t>程序</a:t>
            </a:r>
            <a:r>
              <a:rPr lang="zh-CN" altLang="en-US" sz="4000" b="1" dirty="0">
                <a:latin typeface="楷体_GB2312" pitchFamily="49" charset="-122"/>
                <a:ea typeface="楷体_GB2312" pitchFamily="49" charset="-122"/>
              </a:rPr>
              <a:t>就是供计算机执行后，能完成特定功能的</a:t>
            </a:r>
            <a:r>
              <a:rPr lang="zh-CN" altLang="en-US" sz="4000" b="1" dirty="0">
                <a:solidFill>
                  <a:srgbClr val="FF0000"/>
                </a:solidFill>
                <a:latin typeface="楷体_GB2312" pitchFamily="49" charset="-122"/>
                <a:ea typeface="楷体_GB2312" pitchFamily="49" charset="-122"/>
              </a:rPr>
              <a:t>指令序列</a:t>
            </a:r>
            <a:endParaRPr lang="zh-CN" altLang="zh-CN" sz="4000" b="1" dirty="0">
              <a:solidFill>
                <a:srgbClr val="FF0000"/>
              </a:solidFill>
              <a:latin typeface="楷体_GB2312" pitchFamily="49" charset="-122"/>
              <a:ea typeface="楷体_GB2312" pitchFamily="49" charset="-122"/>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3"/>
          <p:cNvSpPr txBox="1">
            <a:spLocks noGrp="1"/>
          </p:cNvSpPr>
          <p:nvPr>
            <p:ph type="sldNum" sz="quarter" idx="4"/>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
        <p:nvSpPr>
          <p:cNvPr id="40962" name="Rectangle 2"/>
          <p:cNvSpPr>
            <a:spLocks noChangeArrowheads="1"/>
          </p:cNvSpPr>
          <p:nvPr/>
        </p:nvSpPr>
        <p:spPr bwMode="auto">
          <a:xfrm>
            <a:off x="1066800" y="0"/>
            <a:ext cx="7772400" cy="1143000"/>
          </a:xfrm>
          <a:prstGeom prst="rect">
            <a:avLst/>
          </a:prstGeom>
          <a:noFill/>
          <a:ln w="9525">
            <a:noFill/>
            <a:miter lim="800000"/>
          </a:ln>
          <a:effectLst/>
        </p:spPr>
        <p:txBody>
          <a:bodyPr lIns="92075" tIns="46038" rIns="92075" bIns="46038" anchor="ctr"/>
          <a:lstStyle>
            <a:lvl1pPr defTabSz="1128395">
              <a:defRPr sz="3200">
                <a:solidFill>
                  <a:schemeClr val="tx1"/>
                </a:solidFill>
                <a:latin typeface="Times New Roman" panose="02020603050405020304" pitchFamily="18" charset="0"/>
                <a:ea typeface="隶书" pitchFamily="49" charset="-122"/>
              </a:defRPr>
            </a:lvl1pPr>
            <a:lvl2pPr marL="742950" indent="-285750" defTabSz="1128395">
              <a:defRPr sz="3200">
                <a:solidFill>
                  <a:schemeClr val="tx1"/>
                </a:solidFill>
                <a:latin typeface="Times New Roman" panose="02020603050405020304" pitchFamily="18" charset="0"/>
                <a:ea typeface="隶书" pitchFamily="49" charset="-122"/>
              </a:defRPr>
            </a:lvl2pPr>
            <a:lvl3pPr marL="1143000" indent="-228600" defTabSz="1128395">
              <a:defRPr sz="3200">
                <a:solidFill>
                  <a:schemeClr val="tx1"/>
                </a:solidFill>
                <a:latin typeface="Times New Roman" panose="02020603050405020304" pitchFamily="18" charset="0"/>
                <a:ea typeface="隶书" pitchFamily="49" charset="-122"/>
              </a:defRPr>
            </a:lvl3pPr>
            <a:lvl4pPr marL="1600200" indent="-228600" defTabSz="1128395">
              <a:defRPr sz="3200">
                <a:solidFill>
                  <a:schemeClr val="tx1"/>
                </a:solidFill>
                <a:latin typeface="Times New Roman" panose="02020603050405020304" pitchFamily="18" charset="0"/>
                <a:ea typeface="隶书" pitchFamily="49" charset="-122"/>
              </a:defRPr>
            </a:lvl4pPr>
            <a:lvl5pPr marL="2057400" indent="-228600" defTabSz="1128395">
              <a:defRPr sz="3200">
                <a:solidFill>
                  <a:schemeClr val="tx1"/>
                </a:solidFill>
                <a:latin typeface="Times New Roman" panose="02020603050405020304" pitchFamily="18" charset="0"/>
                <a:ea typeface="隶书" pitchFamily="49" charset="-122"/>
              </a:defRPr>
            </a:lvl5pPr>
            <a:lvl6pPr marL="2514600" indent="-228600" defTabSz="1128395"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6pPr>
            <a:lvl7pPr marL="2971800" indent="-228600" defTabSz="1128395"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7pPr>
            <a:lvl8pPr marL="3429000" indent="-228600" defTabSz="1128395"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8pPr>
            <a:lvl9pPr marL="3886200" indent="-228600" defTabSz="1128395" eaLnBrk="0" fontAlgn="base" hangingPunct="0">
              <a:spcBef>
                <a:spcPct val="0"/>
              </a:spcBef>
              <a:spcAft>
                <a:spcPct val="0"/>
              </a:spcAft>
              <a:defRPr sz="3200">
                <a:solidFill>
                  <a:schemeClr val="tx1"/>
                </a:solidFill>
                <a:latin typeface="Times New Roman" panose="02020603050405020304" pitchFamily="18" charset="0"/>
                <a:ea typeface="隶书" pitchFamily="49" charset="-122"/>
              </a:defRPr>
            </a:lvl9pPr>
          </a:lstStyle>
          <a:p>
            <a:pPr marL="0" marR="0" lvl="0" indent="0" algn="l" defTabSz="1128395"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folHlink"/>
                </a:solidFill>
                <a:effectLst>
                  <a:outerShdw blurRad="38100" dist="38100" dir="2700000" algn="tl">
                    <a:srgbClr val="C0C0C0"/>
                  </a:outerShdw>
                </a:effectLst>
                <a:uLnTx/>
                <a:uFillTx/>
                <a:latin typeface="Arial Narrow" panose="020B0606020202030204" pitchFamily="34" charset="0"/>
                <a:ea typeface="楷体_GB2312" pitchFamily="49" charset="-122"/>
                <a:cs typeface="+mn-cs"/>
              </a:rPr>
              <a:t>关于主函数</a:t>
            </a:r>
            <a:r>
              <a:rPr kumimoji="0" lang="zh-CN" altLang="ja-JP" sz="4000" b="1" i="0" u="none" strike="noStrike" kern="1200" cap="none" spc="0" normalizeH="0" baseline="0" noProof="0" smtClean="0">
                <a:ln>
                  <a:noFill/>
                </a:ln>
                <a:solidFill>
                  <a:schemeClr val="folHlink"/>
                </a:solidFill>
                <a:effectLst>
                  <a:outerShdw blurRad="38100" dist="38100" dir="2700000" algn="tl">
                    <a:srgbClr val="C0C0C0"/>
                  </a:outerShdw>
                </a:effectLst>
                <a:uLnTx/>
                <a:uFillTx/>
                <a:latin typeface="Arial Narrow" panose="020B0606020202030204" pitchFamily="34" charset="0"/>
                <a:ea typeface="楷体_GB2312" pitchFamily="49" charset="-122"/>
                <a:cs typeface="+mn-cs"/>
              </a:rPr>
              <a:t>  </a:t>
            </a:r>
            <a:r>
              <a:rPr kumimoji="0" lang="en-US" altLang="ja-JP" sz="4000" b="1" i="0" u="none" strike="noStrike" kern="1200" cap="none" spc="0" normalizeH="0" baseline="0" noProof="0" smtClean="0">
                <a:ln>
                  <a:noFill/>
                </a:ln>
                <a:solidFill>
                  <a:schemeClr val="folHlink"/>
                </a:solidFill>
                <a:effectLst>
                  <a:outerShdw blurRad="38100" dist="38100" dir="2700000" algn="tl">
                    <a:srgbClr val="C0C0C0"/>
                  </a:outerShdw>
                </a:effectLst>
                <a:uLnTx/>
                <a:uFillTx/>
                <a:latin typeface="Arial Narrow" panose="020B0606020202030204" pitchFamily="34" charset="0"/>
                <a:ea typeface="楷体_GB2312" pitchFamily="49" charset="-122"/>
                <a:cs typeface="+mn-cs"/>
              </a:rPr>
              <a:t>main( ) { ……}</a:t>
            </a:r>
            <a:endParaRPr kumimoji="0" lang="en-US" altLang="zh-CN" sz="32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Arial Narrow" panose="020B0606020202030204" pitchFamily="34" charset="0"/>
              <a:ea typeface="楷体_GB2312" pitchFamily="49" charset="-122"/>
              <a:cs typeface="+mn-cs"/>
            </a:endParaRPr>
          </a:p>
        </p:txBody>
      </p:sp>
      <p:sp>
        <p:nvSpPr>
          <p:cNvPr id="40963" name="Rectangle 3"/>
          <p:cNvSpPr/>
          <p:nvPr/>
        </p:nvSpPr>
        <p:spPr>
          <a:xfrm>
            <a:off x="1066800" y="990600"/>
            <a:ext cx="7818438" cy="4994275"/>
          </a:xfrm>
          <a:prstGeom prst="rect">
            <a:avLst/>
          </a:prstGeom>
          <a:noFill/>
          <a:ln w="9525">
            <a:noFill/>
          </a:ln>
        </p:spPr>
        <p:txBody>
          <a:bodyPr/>
          <a:p>
            <a:pPr marL="424180" indent="-424180" defTabSz="1129030" eaLnBrk="1" hangingPunct="1">
              <a:spcBef>
                <a:spcPct val="20000"/>
              </a:spcBef>
              <a:buClr>
                <a:schemeClr val="hlink"/>
              </a:buClr>
              <a:buSzPct val="50000"/>
              <a:buFont typeface="Monotype Sorts" charset="2"/>
              <a:buChar char="n"/>
            </a:pPr>
            <a:r>
              <a:rPr lang="en-US" altLang="zh-CN" sz="2800" b="1" dirty="0">
                <a:latin typeface="Arial" panose="020B0604020202020204" pitchFamily="34" charset="0"/>
              </a:rPr>
              <a:t>C</a:t>
            </a:r>
            <a:r>
              <a:rPr lang="zh-CN" altLang="en-US" sz="2800" b="1" dirty="0">
                <a:latin typeface="Arial" panose="020B0604020202020204" pitchFamily="34" charset="0"/>
              </a:rPr>
              <a:t>语言是一种函数式语言，它的一个函数实际上就是一个功能模块</a:t>
            </a:r>
            <a:r>
              <a:rPr lang="en-US" altLang="ja-JP" sz="2800" b="1" dirty="0">
                <a:latin typeface="Arial" panose="020B0604020202020204" pitchFamily="34" charset="0"/>
              </a:rPr>
              <a:t>——C</a:t>
            </a:r>
            <a:r>
              <a:rPr lang="zh-CN" altLang="en-US" sz="2800" b="1" dirty="0">
                <a:latin typeface="Arial" panose="020B0604020202020204" pitchFamily="34" charset="0"/>
              </a:rPr>
              <a:t>程序的基本组成是函数。</a:t>
            </a:r>
            <a:endParaRPr lang="zh-CN" altLang="ja-JP" sz="2800" b="1" dirty="0">
              <a:latin typeface="Arial" panose="020B0604020202020204" pitchFamily="34" charset="0"/>
            </a:endParaRPr>
          </a:p>
          <a:p>
            <a:pPr marL="424180" indent="-424180" defTabSz="1129030" eaLnBrk="1" hangingPunct="1">
              <a:spcBef>
                <a:spcPct val="20000"/>
              </a:spcBef>
              <a:buClr>
                <a:schemeClr val="hlink"/>
              </a:buClr>
              <a:buSzPct val="50000"/>
              <a:buFont typeface="Monotype Sorts" charset="2"/>
              <a:buChar char="n"/>
            </a:pPr>
            <a:r>
              <a:rPr lang="zh-CN" altLang="en-US" sz="2800" b="1" dirty="0">
                <a:latin typeface="Arial" panose="020B0604020202020204" pitchFamily="34" charset="0"/>
              </a:rPr>
              <a:t>一个</a:t>
            </a:r>
            <a:r>
              <a:rPr lang="en-US" altLang="ja-JP" sz="2800" b="1" dirty="0">
                <a:latin typeface="Arial" panose="020B0604020202020204" pitchFamily="34" charset="0"/>
              </a:rPr>
              <a:t>C</a:t>
            </a:r>
            <a:r>
              <a:rPr lang="zh-CN" altLang="en-US" sz="2800" b="1" dirty="0">
                <a:latin typeface="Arial" panose="020B0604020202020204" pitchFamily="34" charset="0"/>
              </a:rPr>
              <a:t>程序是由一个固定名称为</a:t>
            </a:r>
            <a:r>
              <a:rPr lang="en-US" altLang="ja-JP" sz="2800" b="1" dirty="0">
                <a:latin typeface="Arial" panose="020B0604020202020204" pitchFamily="34" charset="0"/>
              </a:rPr>
              <a:t>main</a:t>
            </a:r>
            <a:r>
              <a:rPr lang="zh-CN" altLang="en-US" sz="2800" b="1" dirty="0">
                <a:latin typeface="Arial" panose="020B0604020202020204" pitchFamily="34" charset="0"/>
              </a:rPr>
              <a:t>的主函数和若干个其他函数（可以没有）组成。</a:t>
            </a:r>
            <a:endParaRPr lang="zh-CN" altLang="ja-JP" sz="2800" b="1" dirty="0">
              <a:latin typeface="Arial" panose="020B0604020202020204" pitchFamily="34" charset="0"/>
            </a:endParaRPr>
          </a:p>
          <a:p>
            <a:pPr marL="424180" indent="-424180" defTabSz="1129030" eaLnBrk="1" hangingPunct="1">
              <a:spcBef>
                <a:spcPct val="20000"/>
              </a:spcBef>
              <a:buClr>
                <a:schemeClr val="hlink"/>
              </a:buClr>
              <a:buSzPct val="50000"/>
              <a:buFont typeface="Monotype Sorts" charset="2"/>
              <a:buChar char="n"/>
            </a:pPr>
            <a:r>
              <a:rPr lang="zh-CN" altLang="en-US" sz="2800" b="1" dirty="0">
                <a:latin typeface="Arial" panose="020B0604020202020204" pitchFamily="34" charset="0"/>
              </a:rPr>
              <a:t>一个</a:t>
            </a:r>
            <a:r>
              <a:rPr lang="en-US" altLang="ja-JP" sz="2800" b="1" dirty="0">
                <a:latin typeface="Arial" panose="020B0604020202020204" pitchFamily="34" charset="0"/>
              </a:rPr>
              <a:t>C</a:t>
            </a:r>
            <a:r>
              <a:rPr lang="zh-CN" altLang="en-US" sz="2800" b="1" dirty="0">
                <a:latin typeface="Arial" panose="020B0604020202020204" pitchFamily="34" charset="0"/>
              </a:rPr>
              <a:t>程序必须有一个、也只能有一个主函数。</a:t>
            </a:r>
            <a:endParaRPr lang="zh-CN" altLang="ja-JP" sz="2800" b="1" dirty="0">
              <a:latin typeface="Arial" panose="020B0604020202020204" pitchFamily="34" charset="0"/>
            </a:endParaRPr>
          </a:p>
          <a:p>
            <a:pPr marL="424180" indent="-424180" defTabSz="1129030" eaLnBrk="1" hangingPunct="1">
              <a:spcBef>
                <a:spcPct val="20000"/>
              </a:spcBef>
              <a:buClr>
                <a:schemeClr val="hlink"/>
              </a:buClr>
              <a:buSzPct val="50000"/>
              <a:buFont typeface="Monotype Sorts" charset="2"/>
              <a:buChar char="n"/>
            </a:pPr>
            <a:r>
              <a:rPr lang="zh-CN" altLang="en-US" sz="2800" b="1" dirty="0">
                <a:latin typeface="Arial" panose="020B0604020202020204" pitchFamily="34" charset="0"/>
              </a:rPr>
              <a:t>主函数在程序中的位置可以任意，但程序执行时总是从主函数开始，在主函数内结束。</a:t>
            </a:r>
            <a:endParaRPr lang="zh-CN" altLang="ja-JP" sz="2800" b="1" dirty="0">
              <a:latin typeface="Arial" panose="020B0604020202020204" pitchFamily="34" charset="0"/>
            </a:endParaRPr>
          </a:p>
          <a:p>
            <a:pPr marL="424180" indent="-424180" defTabSz="1129030" eaLnBrk="1" hangingPunct="1">
              <a:spcBef>
                <a:spcPct val="20000"/>
              </a:spcBef>
              <a:buClr>
                <a:schemeClr val="hlink"/>
              </a:buClr>
              <a:buSzPct val="50000"/>
              <a:buFont typeface="Monotype Sorts" charset="2"/>
              <a:buChar char="n"/>
            </a:pPr>
            <a:r>
              <a:rPr lang="zh-CN" altLang="en-US" sz="2800" b="1" dirty="0">
                <a:latin typeface="Arial" panose="020B0604020202020204" pitchFamily="34" charset="0"/>
              </a:rPr>
              <a:t>主函数可以调用其他各种函数（包括用户自己编写的），但其他函数不能调用主函数。</a:t>
            </a:r>
            <a:endParaRPr lang="zh-CN" altLang="zh-CN" sz="2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3">
                                            <p:txEl>
                                              <p:charRg st="0" end="44"/>
                                            </p:txEl>
                                          </p:spTgt>
                                        </p:tgtEl>
                                        <p:attrNameLst>
                                          <p:attrName>style.visibility</p:attrName>
                                        </p:attrNameLst>
                                      </p:cBhvr>
                                      <p:to>
                                        <p:strVal val="visible"/>
                                      </p:to>
                                    </p:set>
                                    <p:animEffect transition="in" filter="wipe(up)">
                                      <p:cBhvr>
                                        <p:cTn id="7" dur="500"/>
                                        <p:tgtEl>
                                          <p:spTgt spid="40963">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3">
                                            <p:txEl>
                                              <p:charRg st="44" end="84"/>
                                            </p:txEl>
                                          </p:spTgt>
                                        </p:tgtEl>
                                        <p:attrNameLst>
                                          <p:attrName>style.visibility</p:attrName>
                                        </p:attrNameLst>
                                      </p:cBhvr>
                                      <p:to>
                                        <p:strVal val="visible"/>
                                      </p:to>
                                    </p:set>
                                    <p:animEffect transition="in" filter="wipe(up)">
                                      <p:cBhvr>
                                        <p:cTn id="12" dur="500"/>
                                        <p:tgtEl>
                                          <p:spTgt spid="40963">
                                            <p:txEl>
                                              <p:charRg st="44"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63">
                                            <p:txEl>
                                              <p:charRg st="84" end="106"/>
                                            </p:txEl>
                                          </p:spTgt>
                                        </p:tgtEl>
                                        <p:attrNameLst>
                                          <p:attrName>style.visibility</p:attrName>
                                        </p:attrNameLst>
                                      </p:cBhvr>
                                      <p:to>
                                        <p:strVal val="visible"/>
                                      </p:to>
                                    </p:set>
                                    <p:animEffect transition="in" filter="wipe(up)">
                                      <p:cBhvr>
                                        <p:cTn id="17" dur="500"/>
                                        <p:tgtEl>
                                          <p:spTgt spid="40963">
                                            <p:txEl>
                                              <p:charRg st="84"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963">
                                            <p:txEl>
                                              <p:charRg st="106" end="145"/>
                                            </p:txEl>
                                          </p:spTgt>
                                        </p:tgtEl>
                                        <p:attrNameLst>
                                          <p:attrName>style.visibility</p:attrName>
                                        </p:attrNameLst>
                                      </p:cBhvr>
                                      <p:to>
                                        <p:strVal val="visible"/>
                                      </p:to>
                                    </p:set>
                                    <p:animEffect transition="in" filter="wipe(up)">
                                      <p:cBhvr>
                                        <p:cTn id="22" dur="500"/>
                                        <p:tgtEl>
                                          <p:spTgt spid="40963">
                                            <p:txEl>
                                              <p:charRg st="106" end="1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963">
                                            <p:txEl>
                                              <p:charRg st="145" end="184"/>
                                            </p:txEl>
                                          </p:spTgt>
                                        </p:tgtEl>
                                        <p:attrNameLst>
                                          <p:attrName>style.visibility</p:attrName>
                                        </p:attrNameLst>
                                      </p:cBhvr>
                                      <p:to>
                                        <p:strVal val="visible"/>
                                      </p:to>
                                    </p:set>
                                    <p:animEffect transition="in" filter="wipe(up)">
                                      <p:cBhvr>
                                        <p:cTn id="27" dur="500"/>
                                        <p:tgtEl>
                                          <p:spTgt spid="40963">
                                            <p:txEl>
                                              <p:charRg st="145"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381000" y="30480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1.3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几个简单的</a:t>
            </a:r>
            <a:r>
              <a:rPr kumimoji="0" lang="en-US" altLang="ja-JP"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C</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程序</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41987" name="Rectangle 3"/>
          <p:cNvSpPr>
            <a:spLocks noGrp="1" noChangeArrowheads="1"/>
          </p:cNvSpPr>
          <p:nvPr>
            <p:ph idx="1"/>
          </p:nvPr>
        </p:nvSpPr>
        <p:spPr>
          <a:xfrm>
            <a:off x="1066800" y="1219200"/>
            <a:ext cx="7467600" cy="3962400"/>
          </a:xfrm>
        </p:spPr>
        <p:txBody>
          <a:bodyPr vert="horz" wrap="square" lIns="91440" tIns="45720" rIns="91440" bIns="45720" numCol="1" anchor="t" anchorCtr="0" compatLnSpc="1">
            <a:normAutofit fontScale="92500"/>
          </a:bodyPr>
          <a:lstStyle/>
          <a:p>
            <a:pPr marL="365125" marR="0" lvl="0" indent="-282575" algn="just" defTabSz="914400" rtl="0" eaLnBrk="1" fontAlgn="base" latinLnBrk="0" hangingPunct="1">
              <a:lnSpc>
                <a:spcPct val="100000"/>
              </a:lnSpc>
              <a:spcBef>
                <a:spcPct val="0"/>
              </a:spcBef>
              <a:spcAft>
                <a:spcPct val="0"/>
              </a:spcAft>
              <a:buClr>
                <a:schemeClr val="accent1"/>
              </a:buClr>
              <a:buSzPct val="80000"/>
              <a:buFont typeface="Monotype Sorts" charset="2"/>
              <a:buNone/>
              <a:defRPr/>
            </a:pPr>
            <a:r>
              <a:rPr kumimoji="0" lang="zh-CN" altLang="zh-CN"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zh-CN" altLang="en-US"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1" action="ppaction://hlinkfile"/>
              </a:rPr>
              <a:t>例</a:t>
            </a:r>
            <a:r>
              <a:rPr kumimoji="0" lang="en-US"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hlinkClick r:id="rId1" action="ppaction://hlinkfile"/>
              </a:rPr>
              <a:t>1.1</a:t>
            </a:r>
            <a:r>
              <a:rPr kumimoji="0" lang="en-US" altLang="ja-JP" sz="32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zh-CN" altLang="en-US" sz="36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只输出一行信息的Ｃ程序</a:t>
            </a:r>
            <a:r>
              <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ct val="0"/>
              </a:spcBef>
              <a:spcAft>
                <a:spcPct val="0"/>
              </a:spcAft>
              <a:buClr>
                <a:schemeClr val="accent1"/>
              </a:buClr>
              <a:buSzPct val="80000"/>
              <a:buFont typeface="Monotype Sorts" charset="2"/>
              <a:buNone/>
              <a:defRPr/>
            </a:pPr>
            <a:r>
              <a:rPr kumimoji="0" lang="zh-CN"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a:t>
            </a:r>
            <a:r>
              <a:rPr kumimoji="0" lang="en-US"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include  &lt;</a:t>
            </a:r>
            <a:r>
              <a:rPr kumimoji="0" lang="en-US" altLang="zh-CN" sz="3600" b="1" i="0" u="none" strike="noStrike" kern="1200" cap="none" spc="0" normalizeH="0" baseline="0" noProof="0" dirty="0" err="1"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stdio.h</a:t>
            </a:r>
            <a:r>
              <a:rPr kumimoji="0" lang="en-US"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&gt;</a:t>
            </a:r>
            <a:endParaRPr kumimoji="0" lang="en-US"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ct val="0"/>
              </a:spcBef>
              <a:spcAft>
                <a:spcPct val="0"/>
              </a:spcAft>
              <a:buClr>
                <a:schemeClr val="accent1"/>
              </a:buClr>
              <a:buSzPct val="80000"/>
              <a:buFont typeface="Monotype Sorts" charset="2"/>
              <a:buNone/>
              <a:defRPr/>
            </a:pPr>
            <a:r>
              <a:rPr kumimoji="0" lang="en-US"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void main( )</a:t>
            </a:r>
            <a:r>
              <a:rPr kumimoji="0" lang="en-US" altLang="zh-CN" sz="36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S PGothic" panose="020B0600070205080204" pitchFamily="34" charset="-128"/>
              </a:rPr>
              <a:t>      </a:t>
            </a:r>
            <a:r>
              <a:rPr kumimoji="0" lang="en-US" altLang="zh-CN" sz="3600"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S PGothic" panose="020B0600070205080204" pitchFamily="34" charset="-128"/>
              </a:rPr>
              <a:t>/* </a:t>
            </a:r>
            <a:r>
              <a:rPr kumimoji="0" lang="zh-CN" altLang="en-US" sz="3600"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S PGothic" panose="020B0600070205080204" pitchFamily="34" charset="-128"/>
              </a:rPr>
              <a:t>主函数</a:t>
            </a:r>
            <a:r>
              <a:rPr kumimoji="0" lang="zh-CN" altLang="ja-JP" sz="3600" b="1" i="0" u="none" strike="noStrike" kern="1200" cap="none" spc="0" normalizeH="0" baseline="0" noProof="0" dirty="0" smtClean="0">
                <a:ln>
                  <a:noFill/>
                </a:ln>
                <a:solidFill>
                  <a:srgbClr val="0000FF"/>
                </a:solidFill>
                <a:effectLst/>
                <a:uLnTx/>
                <a:uFillTx/>
                <a:latin typeface="黑体" panose="02010609060101010101" pitchFamily="49" charset="-122"/>
                <a:ea typeface="黑体" panose="02010609060101010101" pitchFamily="49" charset="-122"/>
                <a:cs typeface="MS PGothic" panose="020B0600070205080204" pitchFamily="34" charset="-128"/>
              </a:rPr>
              <a:t> */</a:t>
            </a:r>
            <a:endParaRPr kumimoji="0" lang="zh-CN" altLang="ja-JP" sz="36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ct val="0"/>
              </a:spcBef>
              <a:spcAft>
                <a:spcPct val="0"/>
              </a:spcAft>
              <a:buClr>
                <a:schemeClr val="accent1"/>
              </a:buClr>
              <a:buSzPct val="80000"/>
              <a:buFont typeface="Monotype Sorts" charset="2"/>
              <a:buNone/>
              <a:defRPr/>
            </a:pPr>
            <a:r>
              <a:rPr kumimoji="0" lang="zh-CN"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a:t>
            </a:r>
            <a:endParaRPr kumimoji="0" lang="zh-CN"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ct val="0"/>
              </a:spcBef>
              <a:spcAft>
                <a:spcPct val="0"/>
              </a:spcAft>
              <a:buClr>
                <a:schemeClr val="accent1"/>
              </a:buClr>
              <a:buSzPct val="80000"/>
              <a:buFont typeface="Monotype Sorts" charset="2"/>
              <a:buNone/>
              <a:defRPr/>
            </a:pPr>
            <a:r>
              <a:rPr kumimoji="0" lang="zh-CN" altLang="zh-CN" sz="36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S PGothic" panose="020B0600070205080204" pitchFamily="34" charset="-128"/>
              </a:rPr>
              <a:t> </a:t>
            </a:r>
            <a:r>
              <a:rPr kumimoji="0" lang="en-US" altLang="zh-CN" sz="3600" b="1" i="0" u="none" strike="noStrike" kern="1200" cap="none" spc="0" normalizeH="0" baseline="0" noProof="0" dirty="0" err="1"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printf</a:t>
            </a:r>
            <a:r>
              <a:rPr kumimoji="0" lang="en-US"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("This book is &lt;Programming with C languages&gt;.\n");</a:t>
            </a:r>
            <a:endParaRPr kumimoji="0" lang="en-US"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ct val="0"/>
              </a:spcBef>
              <a:spcAft>
                <a:spcPct val="0"/>
              </a:spcAft>
              <a:buClr>
                <a:schemeClr val="accent1"/>
              </a:buClr>
              <a:buSzPct val="80000"/>
              <a:buFont typeface="Monotype Sorts" charset="2"/>
              <a:buNone/>
              <a:defRPr/>
            </a:pPr>
            <a:r>
              <a:rPr kumimoji="0" lang="en-US"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rPr>
              <a:t>}</a:t>
            </a:r>
            <a:endParaRPr kumimoji="0" lang="en-US" altLang="zh-CN" sz="3600" b="1" i="0" u="none" strike="noStrike" kern="1200" cap="none" spc="0" normalizeH="0" baseline="0" noProof="0" dirty="0" smtClean="0">
              <a:ln>
                <a:noFill/>
              </a:ln>
              <a:solidFill>
                <a:schemeClr val="bg2"/>
              </a:solidFill>
              <a:effectLst/>
              <a:uLnTx/>
              <a:uFillTx/>
              <a:latin typeface="Times New Roman" panose="02020603050405020304" pitchFamily="18" charset="0"/>
              <a:ea typeface="黑体" panose="02010609060101010101" pitchFamily="49" charset="-122"/>
              <a:cs typeface="MS PGothic" panose="020B0600070205080204" pitchFamily="34" charset="-128"/>
            </a:endParaRPr>
          </a:p>
        </p:txBody>
      </p:sp>
      <p:sp>
        <p:nvSpPr>
          <p:cNvPr id="5018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
        <p:nvSpPr>
          <p:cNvPr id="41988" name="Text Box 4"/>
          <p:cNvSpPr txBox="1"/>
          <p:nvPr/>
        </p:nvSpPr>
        <p:spPr>
          <a:xfrm>
            <a:off x="990600" y="6019800"/>
            <a:ext cx="7439025" cy="519113"/>
          </a:xfrm>
          <a:prstGeom prst="rect">
            <a:avLst/>
          </a:prstGeom>
          <a:solidFill>
            <a:schemeClr val="accent1"/>
          </a:solidFill>
          <a:ln w="9525">
            <a:noFill/>
          </a:ln>
        </p:spPr>
        <p:txBody>
          <a:bodyPr wrap="none">
            <a:spAutoFit/>
          </a:bodyPr>
          <a:p>
            <a:r>
              <a:rPr lang="en-US" altLang="zh-CN" sz="2800" b="1" dirty="0">
                <a:solidFill>
                  <a:schemeClr val="bg2"/>
                </a:solidFill>
                <a:latin typeface="Times New Roman" panose="02020603050405020304" pitchFamily="18" charset="0"/>
                <a:ea typeface="黑体" panose="02010609060101010101" pitchFamily="49" charset="-122"/>
              </a:rPr>
              <a:t>This book is &lt;Programming with C languages&gt;.</a:t>
            </a:r>
            <a:endParaRPr lang="zh-CN" altLang="zh-CN" sz="2800" b="1" dirty="0">
              <a:solidFill>
                <a:schemeClr val="bg2"/>
              </a:solidFill>
              <a:latin typeface="Times New Roman" panose="02020603050405020304" pitchFamily="18" charset="0"/>
              <a:ea typeface="黑体" panose="02010609060101010101" pitchFamily="49" charset="-122"/>
            </a:endParaRPr>
          </a:p>
        </p:txBody>
      </p:sp>
      <p:sp>
        <p:nvSpPr>
          <p:cNvPr id="41989" name="Rectangle 5"/>
          <p:cNvSpPr/>
          <p:nvPr/>
        </p:nvSpPr>
        <p:spPr>
          <a:xfrm>
            <a:off x="990600" y="5181600"/>
            <a:ext cx="3232150" cy="701675"/>
          </a:xfrm>
          <a:prstGeom prst="rect">
            <a:avLst/>
          </a:prstGeom>
          <a:solidFill>
            <a:srgbClr val="FFFF99"/>
          </a:solidFill>
          <a:ln w="9525">
            <a:noFill/>
          </a:ln>
        </p:spPr>
        <p:txBody>
          <a:bodyPr wrap="none">
            <a:spAutoFit/>
          </a:bodyPr>
          <a:p>
            <a:r>
              <a:rPr lang="zh-CN" altLang="en-US" sz="4000" dirty="0">
                <a:solidFill>
                  <a:srgbClr val="FF0000"/>
                </a:solidFill>
                <a:latin typeface="Times New Roman" panose="02020603050405020304" pitchFamily="18" charset="0"/>
              </a:rPr>
              <a:t>程序运行结果</a:t>
            </a:r>
            <a:endParaRPr lang="zh-CN" altLang="zh-CN" sz="4000" dirty="0">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wipe(left)">
                                      <p:cBhvr>
                                        <p:cTn id="7" dur="500"/>
                                        <p:tgtEl>
                                          <p:spTgt spid="4198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988"/>
                                        </p:tgtEl>
                                        <p:attrNameLst>
                                          <p:attrName>style.visibility</p:attrName>
                                        </p:attrNameLst>
                                      </p:cBhvr>
                                      <p:to>
                                        <p:strVal val="visible"/>
                                      </p:to>
                                    </p:set>
                                    <p:animEffect transition="in" filter="wipe(up)">
                                      <p:cBhvr>
                                        <p:cTn id="11"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P spid="4198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a:xfrm>
            <a:off x="381000" y="304800"/>
            <a:ext cx="8458200" cy="762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C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程序有以下几个特点</a:t>
            </a:r>
            <a:endParaRPr kumimoji="0" lang="zh-CN"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43011" name="Rectangle 3"/>
          <p:cNvSpPr>
            <a:spLocks noGrp="1" noChangeArrowheads="1"/>
          </p:cNvSpPr>
          <p:nvPr>
            <p:ph idx="1"/>
          </p:nvPr>
        </p:nvSpPr>
        <p:spPr>
          <a:xfrm>
            <a:off x="990600" y="1196975"/>
            <a:ext cx="7786688" cy="5257800"/>
          </a:xfrm>
        </p:spPr>
        <p:txBody>
          <a:bodyPr vert="horz" wrap="square" lIns="91440" tIns="45720" rIns="91440" bIns="45720" numCol="1" anchor="t" anchorCtr="0" compatLnSpc="1">
            <a:normAutofit lnSpcReduction="10000"/>
          </a:bodyPr>
          <a:lstStyle/>
          <a:p>
            <a:pPr marL="365125" marR="0" lvl="0" indent="-282575" algn="l" defTabSz="914400" rtl="0" eaLnBrk="1" fontAlgn="base" latinLnBrk="0" hangingPunct="1">
              <a:lnSpc>
                <a:spcPct val="100000"/>
              </a:lnSpc>
              <a:spcBef>
                <a:spcPts val="600"/>
              </a:spcBef>
              <a:spcAft>
                <a:spcPct val="0"/>
              </a:spcAft>
              <a:buClr>
                <a:schemeClr val="accent1"/>
              </a:buClr>
              <a:buSzPct val="85000"/>
              <a:buFont typeface="Wingdings 2" panose="05020102010507070707" pitchFamily="18" charset="2"/>
              <a:buChar char=""/>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一个Ｃ程序有一个名为</a:t>
            </a:r>
            <a:r>
              <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main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的主函数。</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5000"/>
              <a:buFont typeface="Wingdings 2" panose="05020102010507070707" pitchFamily="18" charset="2"/>
              <a:buChar char=""/>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主函数前的关键字</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void</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表示该函数不返回结果。</a:t>
            </a:r>
            <a:endPar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5000"/>
              <a:buFont typeface="Wingdings 2" panose="05020102010507070707" pitchFamily="18" charset="2"/>
              <a:buChar char=""/>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在函数名之后要有一对圆括号。</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5000"/>
              <a:buFont typeface="Wingdings 2" panose="05020102010507070707" pitchFamily="18" charset="2"/>
              <a:buChar char=""/>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函数体用花括号“</a:t>
            </a:r>
            <a:r>
              <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括住。花括号可以用来括起任何一组Ｃ代码，从而构成复合语句或分程序。</a:t>
            </a:r>
            <a:endParaRPr kumimoji="0" lang="zh-CN" altLang="zh-CN"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5120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a:xfrm>
            <a:off x="381000" y="304800"/>
            <a:ext cx="8458200" cy="9636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S PGothic" panose="020B0600070205080204" pitchFamily="34" charset="-128"/>
              </a:rPr>
              <a:t>C </a:t>
            </a:r>
            <a:r>
              <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程序有以下几个特点</a:t>
            </a:r>
            <a:r>
              <a:rPr kumimoji="0" lang="zh-CN" altLang="en-US" sz="3600" b="0"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（续）</a:t>
            </a:r>
            <a:endParaRPr kumimoji="0" lang="zh-CN" altLang="zh-CN" sz="3600" b="0"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44035" name="Rectangle 3"/>
          <p:cNvSpPr>
            <a:spLocks noGrp="1" noChangeArrowheads="1"/>
          </p:cNvSpPr>
          <p:nvPr>
            <p:ph idx="1"/>
          </p:nvPr>
        </p:nvSpPr>
        <p:spPr>
          <a:xfrm>
            <a:off x="990600" y="1371600"/>
            <a:ext cx="7696200" cy="4800600"/>
          </a:xfrm>
        </p:spPr>
        <p:txBody>
          <a:bodyPr vert="horz" wrap="square" lIns="91440" tIns="45720" rIns="91440" bIns="45720" numCol="1" anchor="t" anchorCtr="0" compatLnSpc="1">
            <a:normAutofit lnSpcReduction="10000"/>
          </a:bodyPr>
          <a:lstStyle/>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简单Ｃ语句之后有一个分号“</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程序中的</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 */</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表示程序的注释部分。在</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中，也可以使用“</a:t>
            </a:r>
            <a:r>
              <a:rPr kumimoji="0" lang="zh-CN" altLang="ja-JP" sz="4000" b="1" i="0" u="none" strike="noStrike" kern="1200" cap="none" spc="0" normalizeH="0" baseline="0" noProof="0" smtClean="0">
                <a:ln>
                  <a:noFill/>
                </a:ln>
                <a:solidFill>
                  <a:schemeClr val="hlink"/>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”作为注释。</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include &lt;stdio.h&gt;</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是编译预处理命令行，指明有关输入和输出标准函数也将是程序的一部分。</a:t>
            </a:r>
            <a:endPar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5222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Rectangle 3"/>
          <p:cNvSpPr>
            <a:spLocks noGrp="1" noChangeArrowheads="1"/>
          </p:cNvSpPr>
          <p:nvPr>
            <p:ph type="title"/>
          </p:nvPr>
        </p:nvSpPr>
        <p:spPr>
          <a:xfrm>
            <a:off x="533400" y="228600"/>
            <a:ext cx="8304213" cy="79216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15000"/>
              </a:lnSpc>
              <a:spcBef>
                <a:spcPct val="25000"/>
              </a:spcBef>
              <a:spcAft>
                <a:spcPct val="0"/>
              </a:spcAft>
              <a:buClrTx/>
              <a:buSzTx/>
              <a:buFontTx/>
              <a:buNone/>
              <a:defRPr/>
            </a:pPr>
            <a:r>
              <a:rPr kumimoji="0" lang="zh-CN" altLang="zh-CN"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en-US"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hlinkClick r:id="rId1" action="ppaction://hlinkfile"/>
              </a:rPr>
              <a:t>例</a:t>
            </a:r>
            <a:r>
              <a:rPr kumimoji="0" lang="en-US" altLang="ja-JP"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hlinkClick r:id="rId1" action="ppaction://hlinkfile"/>
              </a:rPr>
              <a:t>1.2</a:t>
            </a:r>
            <a:r>
              <a:rPr kumimoji="0" lang="en-US" altLang="ja-JP"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en-US"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读入两个整数，输出它们的和</a:t>
            </a:r>
            <a:endParaRPr kumimoji="0" lang="zh-CN" altLang="zh-CN"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53251" name="Rectangle 2"/>
          <p:cNvSpPr>
            <a:spLocks noGrp="1"/>
          </p:cNvSpPr>
          <p:nvPr>
            <p:ph idx="1"/>
          </p:nvPr>
        </p:nvSpPr>
        <p:spPr>
          <a:xfrm>
            <a:off x="990600" y="1066800"/>
            <a:ext cx="8153400" cy="5099050"/>
          </a:xfrm>
          <a:ln/>
        </p:spPr>
        <p:txBody>
          <a:bodyPr vert="horz" wrap="square" lIns="91440" tIns="45720" rIns="91440" bIns="45720" anchor="t"/>
          <a:p>
            <a:pPr algn="just" eaLnBrk="1" hangingPunct="1">
              <a:spcBef>
                <a:spcPct val="0"/>
              </a:spcBef>
              <a:buFont typeface="Monotype Sorts" charset="2"/>
              <a:buNone/>
            </a:pPr>
            <a:r>
              <a:rPr lang="zh-CN" altLang="zh-CN" sz="2800" b="1" dirty="0">
                <a:solidFill>
                  <a:schemeClr val="bg2"/>
                </a:solidFill>
                <a:latin typeface="Times New Roman" panose="02020603050405020304" pitchFamily="18" charset="0"/>
                <a:ea typeface="黑体" panose="02010609060101010101" pitchFamily="49" charset="-122"/>
              </a:rPr>
              <a:t>#</a:t>
            </a:r>
            <a:r>
              <a:rPr lang="en-US" altLang="zh-CN" sz="2800" b="1" dirty="0">
                <a:solidFill>
                  <a:schemeClr val="bg2"/>
                </a:solidFill>
                <a:latin typeface="Times New Roman" panose="02020603050405020304" pitchFamily="18" charset="0"/>
                <a:ea typeface="黑体" panose="02010609060101010101" pitchFamily="49" charset="-122"/>
              </a:rPr>
              <a:t>include  &lt;stdio.h&gt;</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void main()</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 </a:t>
            </a:r>
            <a:r>
              <a:rPr lang="zh-CN" altLang="en-US" sz="2800" b="1" dirty="0">
                <a:solidFill>
                  <a:srgbClr val="0000FF"/>
                </a:solidFill>
                <a:latin typeface="Times New Roman" panose="02020603050405020304" pitchFamily="18" charset="0"/>
                <a:ea typeface="黑体" panose="02010609060101010101" pitchFamily="49" charset="-122"/>
              </a:rPr>
              <a:t>变量定义部分</a:t>
            </a:r>
            <a:r>
              <a:rPr lang="zh-CN" altLang="ja-JP" sz="2800" b="1" dirty="0">
                <a:solidFill>
                  <a:srgbClr val="0000FF"/>
                </a:solidFill>
                <a:latin typeface="Times New Roman" panose="02020603050405020304" pitchFamily="18" charset="0"/>
                <a:ea typeface="黑体" panose="02010609060101010101" pitchFamily="49" charset="-122"/>
              </a:rPr>
              <a:t> */</a:t>
            </a:r>
            <a:endParaRPr lang="zh-CN"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latin typeface="Times New Roman" panose="02020603050405020304" pitchFamily="18" charset="0"/>
                <a:ea typeface="黑体" panose="02010609060101010101" pitchFamily="49" charset="-122"/>
              </a:rPr>
              <a:t>  </a:t>
            </a:r>
            <a:r>
              <a:rPr lang="en-US" altLang="zh-CN" sz="2800" b="1" dirty="0">
                <a:solidFill>
                  <a:schemeClr val="bg2"/>
                </a:solidFill>
                <a:latin typeface="Times New Roman" panose="02020603050405020304" pitchFamily="18" charset="0"/>
                <a:ea typeface="黑体" panose="02010609060101010101" pitchFamily="49" charset="-122"/>
              </a:rPr>
              <a:t>int x, y, sum;</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这是</a:t>
            </a:r>
            <a:r>
              <a:rPr lang="en-US" altLang="ja-JP" sz="2800" b="1" dirty="0">
                <a:solidFill>
                  <a:srgbClr val="0000FF"/>
                </a:solidFill>
                <a:latin typeface="Times New Roman" panose="02020603050405020304" pitchFamily="18" charset="0"/>
                <a:ea typeface="黑体" panose="02010609060101010101" pitchFamily="49" charset="-122"/>
              </a:rPr>
              <a:t>C++</a:t>
            </a:r>
            <a:r>
              <a:rPr lang="zh-CN" altLang="en-US" sz="2800" b="1" dirty="0">
                <a:solidFill>
                  <a:srgbClr val="0000FF"/>
                </a:solidFill>
                <a:latin typeface="Times New Roman" panose="02020603050405020304" pitchFamily="18" charset="0"/>
                <a:ea typeface="黑体" panose="02010609060101010101" pitchFamily="49" charset="-122"/>
              </a:rPr>
              <a:t>注释</a:t>
            </a:r>
            <a:r>
              <a:rPr lang="zh-CN" altLang="ja-JP"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定义</a:t>
            </a:r>
            <a:r>
              <a:rPr lang="en-US" altLang="ja-JP" sz="2800" b="1" dirty="0">
                <a:solidFill>
                  <a:srgbClr val="0000FF"/>
                </a:solidFill>
                <a:latin typeface="Times New Roman" panose="02020603050405020304" pitchFamily="18" charset="0"/>
                <a:ea typeface="黑体" panose="02010609060101010101" pitchFamily="49" charset="-122"/>
              </a:rPr>
              <a:t>3</a:t>
            </a:r>
            <a:r>
              <a:rPr lang="zh-CN" altLang="en-US" sz="2800" b="1" dirty="0">
                <a:solidFill>
                  <a:srgbClr val="0000FF"/>
                </a:solidFill>
                <a:latin typeface="Times New Roman" panose="02020603050405020304" pitchFamily="18" charset="0"/>
                <a:ea typeface="黑体" panose="02010609060101010101" pitchFamily="49" charset="-122"/>
              </a:rPr>
              <a:t>个整型变量</a:t>
            </a:r>
            <a:endParaRPr lang="zh-CN"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zh-CN" altLang="en-US"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 </a:t>
            </a:r>
            <a:r>
              <a:rPr lang="zh-CN" altLang="en-US" sz="2800" b="1" dirty="0">
                <a:solidFill>
                  <a:srgbClr val="0000FF"/>
                </a:solidFill>
                <a:latin typeface="Times New Roman" panose="02020603050405020304" pitchFamily="18" charset="0"/>
                <a:ea typeface="黑体" panose="02010609060101010101" pitchFamily="49" charset="-122"/>
              </a:rPr>
              <a:t>以下为语句序列</a:t>
            </a:r>
            <a:r>
              <a:rPr lang="zh-CN" altLang="ja-JP" sz="2800" b="1" dirty="0">
                <a:solidFill>
                  <a:srgbClr val="0000FF"/>
                </a:solidFill>
                <a:latin typeface="Times New Roman" panose="02020603050405020304" pitchFamily="18" charset="0"/>
                <a:ea typeface="黑体" panose="02010609060101010101" pitchFamily="49" charset="-122"/>
              </a:rPr>
              <a:t> */</a:t>
            </a:r>
            <a:endParaRPr lang="zh-CN"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zh-CN" altLang="zh-CN" sz="2800" b="1" dirty="0">
                <a:latin typeface="Times New Roman" panose="02020603050405020304" pitchFamily="18" charset="0"/>
                <a:ea typeface="黑体" panose="02010609060101010101" pitchFamily="49" charset="-122"/>
              </a:rPr>
              <a:t>  </a:t>
            </a:r>
            <a:r>
              <a:rPr lang="en-US" altLang="zh-CN" sz="2800" b="1" dirty="0">
                <a:solidFill>
                  <a:schemeClr val="bg2"/>
                </a:solidFill>
                <a:latin typeface="Times New Roman" panose="02020603050405020304" pitchFamily="18" charset="0"/>
                <a:ea typeface="黑体" panose="02010609060101010101" pitchFamily="49" charset="-122"/>
              </a:rPr>
              <a:t>printf("Input x and y\n");    </a:t>
            </a:r>
            <a:r>
              <a:rPr lang="en-US" altLang="zh-CN"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提示输入数据</a:t>
            </a:r>
            <a:endParaRPr lang="zh-CN"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zh-CN" altLang="zh-CN" sz="2800" b="1" dirty="0">
                <a:latin typeface="Times New Roman" panose="02020603050405020304" pitchFamily="18" charset="0"/>
                <a:ea typeface="黑体" panose="02010609060101010101" pitchFamily="49" charset="-122"/>
              </a:rPr>
              <a:t>  </a:t>
            </a:r>
            <a:r>
              <a:rPr lang="en-US" altLang="zh-CN" sz="2800" b="1" dirty="0">
                <a:solidFill>
                  <a:schemeClr val="bg2"/>
                </a:solidFill>
                <a:latin typeface="Times New Roman" panose="02020603050405020304" pitchFamily="18" charset="0"/>
                <a:ea typeface="黑体" panose="02010609060101010101" pitchFamily="49" charset="-122"/>
              </a:rPr>
              <a:t>scanf("%d%d", &amp;x, &amp;y);</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输入</a:t>
            </a:r>
            <a:r>
              <a:rPr lang="en-US" altLang="ja-JP" sz="2800" b="1" dirty="0">
                <a:solidFill>
                  <a:srgbClr val="0000FF"/>
                </a:solidFill>
                <a:latin typeface="Times New Roman" panose="02020603050405020304" pitchFamily="18" charset="0"/>
                <a:ea typeface="黑体" panose="02010609060101010101" pitchFamily="49" charset="-122"/>
              </a:rPr>
              <a:t>x</a:t>
            </a:r>
            <a:r>
              <a:rPr lang="zh-CN" altLang="en-US" sz="2800" b="1" dirty="0">
                <a:solidFill>
                  <a:srgbClr val="0000FF"/>
                </a:solidFill>
                <a:latin typeface="Times New Roman" panose="02020603050405020304" pitchFamily="18" charset="0"/>
                <a:ea typeface="黑体" panose="02010609060101010101" pitchFamily="49" charset="-122"/>
              </a:rPr>
              <a:t>和</a:t>
            </a:r>
            <a:r>
              <a:rPr lang="en-US" altLang="ja-JP" sz="2800" b="1" dirty="0">
                <a:solidFill>
                  <a:srgbClr val="0000FF"/>
                </a:solidFill>
                <a:latin typeface="Times New Roman" panose="02020603050405020304" pitchFamily="18" charset="0"/>
                <a:ea typeface="黑体" panose="02010609060101010101" pitchFamily="49" charset="-122"/>
              </a:rPr>
              <a:t>y</a:t>
            </a:r>
            <a:r>
              <a:rPr lang="zh-CN" altLang="en-US" sz="2800" b="1" dirty="0">
                <a:solidFill>
                  <a:srgbClr val="0000FF"/>
                </a:solidFill>
                <a:latin typeface="Times New Roman" panose="02020603050405020304" pitchFamily="18" charset="0"/>
                <a:ea typeface="黑体" panose="02010609060101010101" pitchFamily="49" charset="-122"/>
              </a:rPr>
              <a:t>的值</a:t>
            </a:r>
            <a:endParaRPr lang="zh-CN"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zh-CN" altLang="zh-CN" sz="2800" b="1" dirty="0">
                <a:latin typeface="Times New Roman" panose="02020603050405020304" pitchFamily="18" charset="0"/>
                <a:ea typeface="黑体" panose="02010609060101010101" pitchFamily="49" charset="-122"/>
              </a:rPr>
              <a:t>  </a:t>
            </a:r>
            <a:r>
              <a:rPr lang="en-US" altLang="zh-CN" sz="2800" b="1" dirty="0">
                <a:solidFill>
                  <a:schemeClr val="bg2"/>
                </a:solidFill>
                <a:latin typeface="Times New Roman" panose="02020603050405020304" pitchFamily="18" charset="0"/>
                <a:ea typeface="黑体" panose="02010609060101010101" pitchFamily="49" charset="-122"/>
              </a:rPr>
              <a:t>sum = x+y ;</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完成</a:t>
            </a:r>
            <a:r>
              <a:rPr lang="en-US" altLang="ja-JP" sz="2800" b="1" dirty="0">
                <a:solidFill>
                  <a:srgbClr val="0000FF"/>
                </a:solidFill>
                <a:latin typeface="Times New Roman" panose="02020603050405020304" pitchFamily="18" charset="0"/>
                <a:ea typeface="黑体" panose="02010609060101010101" pitchFamily="49" charset="-122"/>
              </a:rPr>
              <a:t>x+y</a:t>
            </a:r>
            <a:r>
              <a:rPr lang="zh-CN" altLang="en-US" sz="2800" b="1" dirty="0">
                <a:solidFill>
                  <a:srgbClr val="0000FF"/>
                </a:solidFill>
                <a:latin typeface="Times New Roman" panose="02020603050405020304" pitchFamily="18" charset="0"/>
                <a:ea typeface="黑体" panose="02010609060101010101" pitchFamily="49" charset="-122"/>
              </a:rPr>
              <a:t>的计算</a:t>
            </a:r>
            <a:r>
              <a:rPr lang="zh-CN" altLang="ja-JP"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求</a:t>
            </a:r>
            <a:r>
              <a:rPr lang="en-US" altLang="ja-JP" sz="2800" b="1" dirty="0">
                <a:solidFill>
                  <a:srgbClr val="0000FF"/>
                </a:solidFill>
                <a:latin typeface="Times New Roman" panose="02020603050405020304" pitchFamily="18" charset="0"/>
                <a:ea typeface="黑体" panose="02010609060101010101" pitchFamily="49" charset="-122"/>
              </a:rPr>
              <a:t>sum=x+y</a:t>
            </a:r>
            <a:endParaRPr lang="en-US"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latin typeface="Times New Roman" panose="02020603050405020304" pitchFamily="18" charset="0"/>
                <a:ea typeface="黑体" panose="02010609060101010101" pitchFamily="49" charset="-122"/>
              </a:rPr>
              <a:t>  </a:t>
            </a:r>
            <a:r>
              <a:rPr lang="en-US" altLang="zh-CN" sz="2800" b="1" dirty="0">
                <a:solidFill>
                  <a:schemeClr val="bg2"/>
                </a:solidFill>
                <a:latin typeface="Times New Roman" panose="02020603050405020304" pitchFamily="18" charset="0"/>
                <a:ea typeface="黑体" panose="02010609060101010101" pitchFamily="49" charset="-122"/>
              </a:rPr>
              <a:t>printf("x + y = %d\n", sum);</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输出结果</a:t>
            </a:r>
            <a:endParaRPr lang="zh-CN" altLang="ja-JP" sz="2800" b="1" dirty="0">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zh-CN" altLang="zh-CN" sz="2800" b="1" dirty="0">
                <a:solidFill>
                  <a:schemeClr val="bg2"/>
                </a:solidFill>
                <a:latin typeface="Times New Roman" panose="02020603050405020304" pitchFamily="18" charset="0"/>
                <a:ea typeface="黑体" panose="02010609060101010101" pitchFamily="49" charset="-122"/>
              </a:rPr>
              <a:t>}</a:t>
            </a:r>
            <a:endParaRPr lang="zh-CN" altLang="zh-CN" sz="2800" b="1" dirty="0">
              <a:solidFill>
                <a:schemeClr val="bg2"/>
              </a:solidFill>
              <a:latin typeface="Times New Roman" panose="02020603050405020304" pitchFamily="18" charset="0"/>
              <a:ea typeface="黑体" panose="02010609060101010101" pitchFamily="49" charset="-122"/>
            </a:endParaRPr>
          </a:p>
        </p:txBody>
      </p:sp>
      <p:sp>
        <p:nvSpPr>
          <p:cNvPr id="5325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
        <p:nvSpPr>
          <p:cNvPr id="45060" name="Text Box 4"/>
          <p:cNvSpPr txBox="1"/>
          <p:nvPr/>
        </p:nvSpPr>
        <p:spPr>
          <a:xfrm>
            <a:off x="4572000" y="5410200"/>
            <a:ext cx="3124200" cy="1263650"/>
          </a:xfrm>
          <a:prstGeom prst="rect">
            <a:avLst/>
          </a:prstGeom>
          <a:solidFill>
            <a:schemeClr val="accent1"/>
          </a:solidFill>
          <a:ln w="9525">
            <a:noFill/>
          </a:ln>
        </p:spPr>
        <p:txBody>
          <a:bodyPr>
            <a:spAutoFit/>
          </a:bodyPr>
          <a:p>
            <a:pPr>
              <a:lnSpc>
                <a:spcPct val="80000"/>
              </a:lnSpc>
            </a:pPr>
            <a:r>
              <a:rPr lang="en-US" altLang="zh-CN" b="1" dirty="0">
                <a:solidFill>
                  <a:srgbClr val="FF0000"/>
                </a:solidFill>
                <a:latin typeface="黑体" panose="02010609060101010101" pitchFamily="49" charset="-122"/>
                <a:ea typeface="黑体" panose="02010609060101010101" pitchFamily="49" charset="-122"/>
              </a:rPr>
              <a:t>Input x and y</a:t>
            </a:r>
            <a:endParaRPr lang="en-US" altLang="zh-CN" b="1" dirty="0">
              <a:solidFill>
                <a:srgbClr val="FF0000"/>
              </a:solidFill>
              <a:latin typeface="黑体" panose="02010609060101010101" pitchFamily="49" charset="-122"/>
              <a:ea typeface="黑体" panose="02010609060101010101" pitchFamily="49" charset="-122"/>
            </a:endParaRPr>
          </a:p>
          <a:p>
            <a:pPr>
              <a:lnSpc>
                <a:spcPct val="80000"/>
              </a:lnSpc>
            </a:pPr>
            <a:r>
              <a:rPr lang="zh-CN" altLang="zh-CN" b="1" dirty="0">
                <a:solidFill>
                  <a:schemeClr val="bg2"/>
                </a:solidFill>
                <a:latin typeface="黑体" panose="02010609060101010101" pitchFamily="49" charset="-122"/>
                <a:ea typeface="黑体" panose="02010609060101010101" pitchFamily="49" charset="-122"/>
              </a:rPr>
              <a:t>3 5</a:t>
            </a:r>
            <a:endParaRPr lang="zh-CN" altLang="zh-CN" b="1" dirty="0">
              <a:solidFill>
                <a:schemeClr val="bg2"/>
              </a:solidFill>
              <a:latin typeface="黑体" panose="02010609060101010101" pitchFamily="49" charset="-122"/>
              <a:ea typeface="黑体" panose="02010609060101010101" pitchFamily="49" charset="-122"/>
            </a:endParaRPr>
          </a:p>
          <a:p>
            <a:pPr>
              <a:lnSpc>
                <a:spcPct val="80000"/>
              </a:lnSpc>
            </a:pPr>
            <a:r>
              <a:rPr lang="en-US" altLang="zh-CN" b="1" dirty="0">
                <a:solidFill>
                  <a:schemeClr val="bg2"/>
                </a:solidFill>
                <a:latin typeface="黑体" panose="02010609060101010101" pitchFamily="49" charset="-122"/>
                <a:ea typeface="黑体" panose="02010609060101010101" pitchFamily="49" charset="-122"/>
              </a:rPr>
              <a:t>x + y = 8</a:t>
            </a:r>
            <a:endParaRPr lang="zh-CN" altLang="zh-CN" b="1" dirty="0">
              <a:solidFill>
                <a:schemeClr val="bg2"/>
              </a:solidFill>
              <a:latin typeface="黑体" panose="02010609060101010101" pitchFamily="49" charset="-122"/>
              <a:ea typeface="黑体" panose="02010609060101010101" pitchFamily="49" charset="-122"/>
            </a:endParaRPr>
          </a:p>
        </p:txBody>
      </p:sp>
      <p:sp>
        <p:nvSpPr>
          <p:cNvPr id="45061" name="Text Box 5"/>
          <p:cNvSpPr txBox="1"/>
          <p:nvPr/>
        </p:nvSpPr>
        <p:spPr>
          <a:xfrm>
            <a:off x="1066800" y="5486400"/>
            <a:ext cx="3232150" cy="701675"/>
          </a:xfrm>
          <a:prstGeom prst="rect">
            <a:avLst/>
          </a:prstGeom>
          <a:solidFill>
            <a:srgbClr val="FFFF99"/>
          </a:solidFill>
          <a:ln w="9525">
            <a:noFill/>
          </a:ln>
        </p:spPr>
        <p:txBody>
          <a:bodyPr>
            <a:spAutoFit/>
          </a:bodyPr>
          <a:p>
            <a:r>
              <a:rPr lang="zh-CN" altLang="en-US" sz="4000" dirty="0">
                <a:solidFill>
                  <a:srgbClr val="FF0000"/>
                </a:solidFill>
                <a:latin typeface="Times New Roman" panose="02020603050405020304" pitchFamily="18" charset="0"/>
              </a:rPr>
              <a:t>程序运行结果</a:t>
            </a:r>
            <a:endParaRPr lang="zh-CN" altLang="zh-CN" sz="4000" dirty="0">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wipe(left)">
                                      <p:cBhvr>
                                        <p:cTn id="7" dur="500"/>
                                        <p:tgtEl>
                                          <p:spTgt spid="450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5060"/>
                                        </p:tgtEl>
                                        <p:attrNameLst>
                                          <p:attrName>style.visibility</p:attrName>
                                        </p:attrNameLst>
                                      </p:cBhvr>
                                      <p:to>
                                        <p:strVal val="visible"/>
                                      </p:to>
                                    </p:set>
                                    <p:animEffect transition="in" filter="wipe(up)">
                                      <p:cBhvr>
                                        <p:cTn id="11"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nimBg="1"/>
      <p:bldP spid="4506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Rectangle 3"/>
          <p:cNvSpPr>
            <a:spLocks noGrp="1" noChangeArrowheads="1"/>
          </p:cNvSpPr>
          <p:nvPr>
            <p:ph type="title"/>
          </p:nvPr>
        </p:nvSpPr>
        <p:spPr>
          <a:xfrm>
            <a:off x="990600" y="304800"/>
            <a:ext cx="7766050" cy="1295400"/>
          </a:xfrm>
        </p:spPr>
        <p:txBody>
          <a:bodyPr vert="horz" wrap="square" lIns="91440" tIns="45720" rIns="91440" bIns="45720" numCol="1" anchor="ctr" anchorCtr="0" compatLnSpc="1">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en-US"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hlinkClick r:id="rId1" action="ppaction://hlinkfile"/>
              </a:rPr>
              <a:t>例</a:t>
            </a:r>
            <a:r>
              <a:rPr kumimoji="0" lang="en-US" altLang="ja-JP"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hlinkClick r:id="rId1" action="ppaction://hlinkfile"/>
              </a:rPr>
              <a:t>1.3</a:t>
            </a:r>
            <a:r>
              <a:rPr kumimoji="0" lang="en-US" altLang="ja-JP"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en-US"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已知华氏温度</a:t>
            </a:r>
            <a:r>
              <a:rPr kumimoji="0" lang="zh-CN" altLang="ja-JP"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0</a:t>
            </a:r>
            <a:r>
              <a:rPr kumimoji="0" lang="zh-CN" altLang="en-US"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ja-JP"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20</a:t>
            </a:r>
            <a:r>
              <a:rPr kumimoji="0" lang="zh-CN" altLang="en-US"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ja-JP"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en-US"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ja-JP"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200</a:t>
            </a:r>
            <a:r>
              <a:rPr kumimoji="0" lang="zh-CN" altLang="en-US"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，求对应的摄氏温度。</a:t>
            </a:r>
            <a:endParaRPr kumimoji="0" lang="zh-CN" altLang="zh-CN" sz="36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54275" name="Rectangle 2"/>
          <p:cNvSpPr>
            <a:spLocks noGrp="1"/>
          </p:cNvSpPr>
          <p:nvPr>
            <p:ph idx="1"/>
          </p:nvPr>
        </p:nvSpPr>
        <p:spPr>
          <a:xfrm>
            <a:off x="1066800" y="1600200"/>
            <a:ext cx="7620000" cy="5105400"/>
          </a:xfrm>
          <a:ln/>
        </p:spPr>
        <p:txBody>
          <a:bodyPr vert="horz" wrap="square" lIns="91440" tIns="45720" rIns="91440" bIns="45720" anchor="t"/>
          <a:p>
            <a:pPr marL="0" indent="0" algn="just" eaLnBrk="1" hangingPunct="1">
              <a:lnSpc>
                <a:spcPct val="90000"/>
              </a:lnSpc>
              <a:spcBef>
                <a:spcPct val="0"/>
              </a:spcBef>
              <a:buFont typeface="Monotype Sorts" charset="2"/>
              <a:buNone/>
            </a:pPr>
            <a:r>
              <a:rPr lang="zh-CN" altLang="zh-CN" sz="2800" b="1" dirty="0">
                <a:solidFill>
                  <a:schemeClr val="bg2"/>
                </a:solidFill>
                <a:latin typeface="黑体" panose="02010609060101010101" pitchFamily="49" charset="-122"/>
                <a:ea typeface="黑体" panose="02010609060101010101" pitchFamily="49" charset="-122"/>
              </a:rPr>
              <a:t>#</a:t>
            </a:r>
            <a:r>
              <a:rPr lang="en-US" altLang="zh-CN" sz="2800" b="1" dirty="0">
                <a:solidFill>
                  <a:schemeClr val="bg2"/>
                </a:solidFill>
                <a:latin typeface="黑体" panose="02010609060101010101" pitchFamily="49" charset="-122"/>
                <a:ea typeface="黑体" panose="02010609060101010101" pitchFamily="49" charset="-122"/>
              </a:rPr>
              <a:t>include  &lt;stdio.h&gt;</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void main()</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  double f, c;   </a:t>
            </a:r>
            <a:r>
              <a:rPr lang="en-US" altLang="zh-CN"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变量定义</a:t>
            </a:r>
            <a:endParaRPr lang="zh-CN" altLang="ja-JP" sz="2800" b="1" dirty="0">
              <a:solidFill>
                <a:srgbClr val="0000FF"/>
              </a:solidFill>
              <a:latin typeface="Times New Roman" panose="02020603050405020304" pitchFamily="18" charset="0"/>
              <a:ea typeface="黑体" panose="02010609060101010101" pitchFamily="49" charset="-122"/>
            </a:endParaRPr>
          </a:p>
          <a:p>
            <a:pPr marL="0" indent="0" algn="just" eaLnBrk="1" hangingPunct="1">
              <a:lnSpc>
                <a:spcPct val="90000"/>
              </a:lnSpc>
              <a:spcBef>
                <a:spcPct val="0"/>
              </a:spcBef>
              <a:buFont typeface="Monotype Sorts" charset="2"/>
              <a:buNone/>
            </a:pPr>
            <a:r>
              <a:rPr lang="zh-CN" altLang="zh-CN" sz="2800" b="1" dirty="0">
                <a:solidFill>
                  <a:schemeClr val="bg2"/>
                </a:solidFill>
                <a:latin typeface="黑体" panose="02010609060101010101" pitchFamily="49" charset="-122"/>
                <a:ea typeface="黑体" panose="02010609060101010101" pitchFamily="49" charset="-122"/>
              </a:rPr>
              <a:t>   </a:t>
            </a:r>
            <a:r>
              <a:rPr lang="en-US" altLang="zh-CN" sz="2800" b="1" dirty="0">
                <a:solidFill>
                  <a:schemeClr val="bg2"/>
                </a:solidFill>
                <a:latin typeface="黑体" panose="02010609060101010101" pitchFamily="49" charset="-122"/>
                <a:ea typeface="黑体" panose="02010609060101010101" pitchFamily="49" charset="-122"/>
              </a:rPr>
              <a:t>int lower, upper, step;</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   lower = 0; upper = 200;   </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   step = 20; f = lower;</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   printf("\t F</a:t>
            </a:r>
            <a:r>
              <a:rPr lang="zh-CN" altLang="en-US" sz="2800" b="1" dirty="0">
                <a:solidFill>
                  <a:schemeClr val="bg2"/>
                </a:solidFill>
                <a:latin typeface="黑体" panose="02010609060101010101" pitchFamily="49" charset="-122"/>
                <a:ea typeface="黑体" panose="02010609060101010101" pitchFamily="49" charset="-122"/>
              </a:rPr>
              <a:t>氏温度</a:t>
            </a:r>
            <a:r>
              <a:rPr lang="zh-CN" altLang="ja-JP" sz="2800" b="1" dirty="0">
                <a:solidFill>
                  <a:schemeClr val="bg2"/>
                </a:solidFill>
                <a:latin typeface="黑体" panose="02010609060101010101" pitchFamily="49" charset="-122"/>
                <a:ea typeface="黑体" panose="02010609060101010101" pitchFamily="49" charset="-122"/>
              </a:rPr>
              <a:t>\</a:t>
            </a:r>
            <a:r>
              <a:rPr lang="en-US" altLang="ja-JP" sz="2800" b="1" dirty="0">
                <a:solidFill>
                  <a:schemeClr val="bg2"/>
                </a:solidFill>
                <a:latin typeface="黑体" panose="02010609060101010101" pitchFamily="49" charset="-122"/>
                <a:ea typeface="黑体" panose="02010609060101010101" pitchFamily="49" charset="-122"/>
              </a:rPr>
              <a:t>t C</a:t>
            </a:r>
            <a:r>
              <a:rPr lang="zh-CN" altLang="en-US" sz="2800" b="1" dirty="0">
                <a:solidFill>
                  <a:schemeClr val="bg2"/>
                </a:solidFill>
                <a:latin typeface="黑体" panose="02010609060101010101" pitchFamily="49" charset="-122"/>
                <a:ea typeface="黑体" panose="02010609060101010101" pitchFamily="49" charset="-122"/>
              </a:rPr>
              <a:t>氏温度</a:t>
            </a:r>
            <a:r>
              <a:rPr lang="zh-CN" altLang="ja-JP" sz="2800" b="1" dirty="0">
                <a:solidFill>
                  <a:schemeClr val="bg2"/>
                </a:solidFill>
                <a:latin typeface="黑体" panose="02010609060101010101" pitchFamily="49" charset="-122"/>
                <a:ea typeface="黑体" panose="02010609060101010101" pitchFamily="49" charset="-122"/>
              </a:rPr>
              <a:t>\</a:t>
            </a:r>
            <a:r>
              <a:rPr lang="en-US" altLang="ja-JP" sz="2800" b="1" dirty="0">
                <a:solidFill>
                  <a:schemeClr val="bg2"/>
                </a:solidFill>
                <a:latin typeface="黑体" panose="02010609060101010101" pitchFamily="49" charset="-122"/>
                <a:ea typeface="黑体" panose="02010609060101010101" pitchFamily="49" charset="-122"/>
              </a:rPr>
              <a:t>n");</a:t>
            </a:r>
            <a:endParaRPr lang="en-US" altLang="ja-JP"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   while (f &lt;= upper) { </a:t>
            </a:r>
            <a:r>
              <a:rPr lang="en-US" altLang="zh-CN" sz="2800" b="1" dirty="0">
                <a:solidFill>
                  <a:srgbClr val="0000FF"/>
                </a:solidFill>
                <a:latin typeface="黑体" panose="02010609060101010101" pitchFamily="49" charset="-122"/>
                <a:ea typeface="黑体" panose="02010609060101010101" pitchFamily="49" charset="-122"/>
              </a:rPr>
              <a:t>//</a:t>
            </a:r>
            <a:r>
              <a:rPr lang="zh-CN" altLang="en-US" sz="2800" b="1" dirty="0">
                <a:solidFill>
                  <a:srgbClr val="0000FF"/>
                </a:solidFill>
                <a:latin typeface="黑体" panose="02010609060101010101" pitchFamily="49" charset="-122"/>
                <a:ea typeface="黑体" panose="02010609060101010101" pitchFamily="49" charset="-122"/>
              </a:rPr>
              <a:t>循环计算</a:t>
            </a:r>
            <a:endParaRPr lang="zh-CN" altLang="ja-JP" sz="2800" b="1" dirty="0">
              <a:solidFill>
                <a:srgbClr val="0000FF"/>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zh-CN" altLang="zh-CN" sz="2800" b="1" dirty="0">
                <a:solidFill>
                  <a:schemeClr val="bg2"/>
                </a:solidFill>
                <a:latin typeface="黑体" panose="02010609060101010101" pitchFamily="49" charset="-122"/>
                <a:ea typeface="黑体" panose="02010609060101010101" pitchFamily="49" charset="-122"/>
              </a:rPr>
              <a:t>     </a:t>
            </a:r>
            <a:r>
              <a:rPr lang="en-US" altLang="zh-CN" sz="2800" b="1" dirty="0">
                <a:solidFill>
                  <a:schemeClr val="bg2"/>
                </a:solidFill>
                <a:latin typeface="黑体" panose="02010609060101010101" pitchFamily="49" charset="-122"/>
                <a:ea typeface="黑体" panose="02010609060101010101" pitchFamily="49" charset="-122"/>
              </a:rPr>
              <a:t>c = 5.0/9.0 * (f - 32.0);</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     printf("\t%7.0f \t%7.1f \n", f, c);</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     f = f + step;</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   }</a:t>
            </a:r>
            <a:endParaRPr lang="en-US" altLang="zh-CN" sz="2800" b="1" dirty="0">
              <a:solidFill>
                <a:schemeClr val="bg2"/>
              </a:solidFill>
              <a:latin typeface="黑体" panose="02010609060101010101" pitchFamily="49" charset="-122"/>
              <a:ea typeface="黑体" panose="02010609060101010101" pitchFamily="49" charset="-122"/>
            </a:endParaRPr>
          </a:p>
          <a:p>
            <a:pPr marL="0" indent="0" algn="just" eaLnBrk="1" hangingPunct="1">
              <a:lnSpc>
                <a:spcPct val="90000"/>
              </a:lnSpc>
              <a:spcBef>
                <a:spcPct val="0"/>
              </a:spcBef>
              <a:buFont typeface="Monotype Sorts" charset="2"/>
              <a:buNone/>
            </a:pPr>
            <a:r>
              <a:rPr lang="en-US" altLang="zh-CN" sz="2800" b="1" dirty="0">
                <a:solidFill>
                  <a:schemeClr val="bg2"/>
                </a:solidFill>
                <a:latin typeface="黑体" panose="02010609060101010101" pitchFamily="49" charset="-122"/>
                <a:ea typeface="黑体" panose="02010609060101010101" pitchFamily="49" charset="-122"/>
              </a:rPr>
              <a:t>}</a:t>
            </a:r>
            <a:endParaRPr lang="en-US" altLang="zh-CN" sz="2800" b="1" dirty="0">
              <a:solidFill>
                <a:schemeClr val="bg2"/>
              </a:solidFill>
              <a:latin typeface="黑体" panose="02010609060101010101" pitchFamily="49" charset="-122"/>
              <a:ea typeface="黑体" panose="02010609060101010101" pitchFamily="49" charset="-122"/>
            </a:endParaRPr>
          </a:p>
        </p:txBody>
      </p:sp>
      <p:sp>
        <p:nvSpPr>
          <p:cNvPr id="5427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Rectangle 3"/>
          <p:cNvSpPr>
            <a:spLocks noGrp="1" noChangeArrowheads="1"/>
          </p:cNvSpPr>
          <p:nvPr>
            <p:ph type="title"/>
          </p:nvPr>
        </p:nvSpPr>
        <p:spPr>
          <a:xfrm>
            <a:off x="1066800" y="188913"/>
            <a:ext cx="7897813" cy="720725"/>
          </a:xfrm>
        </p:spPr>
        <p:txBody>
          <a:bodyPr vert="horz" wrap="square" lIns="91440" tIns="45720" rIns="91440" bIns="45720" numCol="1" anchor="ctr" anchorCtr="0" compatLnSpc="1">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9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en-US" sz="29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hlinkClick r:id="rId1" action="ppaction://hlinkfile"/>
              </a:rPr>
              <a:t>例</a:t>
            </a:r>
            <a:r>
              <a:rPr kumimoji="0" lang="en-US" altLang="ja-JP" sz="29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hlinkClick r:id="rId1" action="ppaction://hlinkfile"/>
              </a:rPr>
              <a:t>1.4</a:t>
            </a:r>
            <a:r>
              <a:rPr kumimoji="0" lang="en-US" altLang="ja-JP" sz="29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a:t>
            </a:r>
            <a:r>
              <a:rPr kumimoji="0" lang="zh-CN" altLang="en-US" sz="29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输入两个实数</a:t>
            </a:r>
            <a:r>
              <a:rPr kumimoji="0" lang="zh-CN" altLang="ja-JP" sz="29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 </a:t>
            </a:r>
            <a:r>
              <a:rPr kumimoji="0" lang="zh-CN" altLang="en-US" sz="29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输出它们中的小的数</a:t>
            </a:r>
            <a:endParaRPr kumimoji="0" lang="zh-CN" altLang="en-US" sz="29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55299" name="Rectangle 2"/>
          <p:cNvSpPr>
            <a:spLocks noGrp="1"/>
          </p:cNvSpPr>
          <p:nvPr>
            <p:ph idx="1"/>
          </p:nvPr>
        </p:nvSpPr>
        <p:spPr>
          <a:xfrm>
            <a:off x="1066800" y="914400"/>
            <a:ext cx="7772400" cy="5792788"/>
          </a:xfrm>
          <a:ln/>
        </p:spPr>
        <p:txBody>
          <a:bodyPr vert="horz" wrap="square" lIns="91440" tIns="45720" rIns="91440" bIns="45720" anchor="t"/>
          <a:p>
            <a:pPr algn="just" eaLnBrk="1" hangingPunct="1">
              <a:spcBef>
                <a:spcPct val="0"/>
              </a:spcBef>
              <a:buFont typeface="Monotype Sorts" charset="2"/>
              <a:buNone/>
            </a:pPr>
            <a:r>
              <a:rPr lang="zh-CN" altLang="zh-CN" sz="2800" b="1" dirty="0">
                <a:solidFill>
                  <a:schemeClr val="bg2"/>
                </a:solidFill>
                <a:latin typeface="Times New Roman" panose="02020603050405020304" pitchFamily="18" charset="0"/>
                <a:ea typeface="黑体" panose="02010609060101010101" pitchFamily="49" charset="-122"/>
              </a:rPr>
              <a:t>#</a:t>
            </a:r>
            <a:r>
              <a:rPr lang="en-US" altLang="zh-CN" sz="2800" b="1" dirty="0">
                <a:solidFill>
                  <a:schemeClr val="bg2"/>
                </a:solidFill>
                <a:latin typeface="Times New Roman" panose="02020603050405020304" pitchFamily="18" charset="0"/>
                <a:ea typeface="黑体" panose="02010609060101010101" pitchFamily="49" charset="-122"/>
              </a:rPr>
              <a:t>include  &lt;stdio.h&gt;</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float min(float a, float b)</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  float temp;</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 </a:t>
            </a:r>
            <a:r>
              <a:rPr lang="zh-CN" altLang="en-US" sz="2800" b="1" dirty="0">
                <a:solidFill>
                  <a:srgbClr val="0000FF"/>
                </a:solidFill>
                <a:latin typeface="Times New Roman" panose="02020603050405020304" pitchFamily="18" charset="0"/>
                <a:ea typeface="黑体" panose="02010609060101010101" pitchFamily="49" charset="-122"/>
              </a:rPr>
              <a:t>函数使用的变量的定义</a:t>
            </a:r>
            <a:r>
              <a:rPr lang="zh-CN" altLang="ja-JP" sz="2800" b="1" dirty="0">
                <a:solidFill>
                  <a:srgbClr val="0000FF"/>
                </a:solidFill>
                <a:latin typeface="Times New Roman" panose="02020603050405020304" pitchFamily="18" charset="0"/>
                <a:ea typeface="黑体" panose="02010609060101010101" pitchFamily="49" charset="-122"/>
              </a:rPr>
              <a:t> */</a:t>
            </a:r>
            <a:endParaRPr lang="zh-CN"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zh-CN" altLang="zh-CN" sz="2800" b="1" dirty="0">
                <a:latin typeface="Times New Roman" panose="02020603050405020304" pitchFamily="18" charset="0"/>
                <a:ea typeface="黑体" panose="02010609060101010101" pitchFamily="49" charset="-122"/>
              </a:rPr>
              <a:t>   </a:t>
            </a:r>
            <a:r>
              <a:rPr lang="en-US" altLang="zh-CN" sz="2800" b="1" dirty="0">
                <a:solidFill>
                  <a:schemeClr val="bg2"/>
                </a:solidFill>
                <a:latin typeface="Times New Roman" panose="02020603050405020304" pitchFamily="18" charset="0"/>
                <a:ea typeface="黑体" panose="02010609060101010101" pitchFamily="49" charset="-122"/>
              </a:rPr>
              <a:t>if (a &lt; b) temp = a; else  temp = b;</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	 return temp;</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返回到调用</a:t>
            </a:r>
            <a:r>
              <a:rPr lang="zh-CN" altLang="ja-JP" sz="2800" b="1" dirty="0">
                <a:solidFill>
                  <a:srgbClr val="0000FF"/>
                </a:solidFill>
                <a:latin typeface="Times New Roman" panose="02020603050405020304" pitchFamily="18" charset="0"/>
                <a:ea typeface="黑体" panose="02010609060101010101" pitchFamily="49" charset="-122"/>
              </a:rPr>
              <a:t> </a:t>
            </a:r>
            <a:r>
              <a:rPr lang="en-US" altLang="ja-JP" sz="2800" b="1" dirty="0">
                <a:solidFill>
                  <a:srgbClr val="0000FF"/>
                </a:solidFill>
                <a:latin typeface="Times New Roman" panose="02020603050405020304" pitchFamily="18" charset="0"/>
                <a:ea typeface="黑体" panose="02010609060101010101" pitchFamily="49" charset="-122"/>
              </a:rPr>
              <a:t>min()</a:t>
            </a:r>
            <a:r>
              <a:rPr lang="zh-CN" altLang="en-US" sz="2800" b="1" dirty="0">
                <a:solidFill>
                  <a:srgbClr val="0000FF"/>
                </a:solidFill>
                <a:latin typeface="Times New Roman" panose="02020603050405020304" pitchFamily="18" charset="0"/>
                <a:ea typeface="黑体" panose="02010609060101010101" pitchFamily="49" charset="-122"/>
              </a:rPr>
              <a:t>函数处</a:t>
            </a:r>
            <a:endParaRPr lang="zh-CN"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zh-CN" altLang="zh-CN" sz="2800" b="1" dirty="0">
                <a:solidFill>
                  <a:schemeClr val="bg2"/>
                </a:solidFill>
                <a:latin typeface="Times New Roman" panose="02020603050405020304" pitchFamily="18" charset="0"/>
                <a:ea typeface="黑体" panose="02010609060101010101" pitchFamily="49" charset="-122"/>
              </a:rPr>
              <a:t>}</a:t>
            </a:r>
            <a:endParaRPr lang="zh-CN"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void main()</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  float x, y, c;</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 </a:t>
            </a:r>
            <a:r>
              <a:rPr lang="zh-CN" altLang="en-US" sz="2800" b="1" dirty="0">
                <a:solidFill>
                  <a:srgbClr val="0000FF"/>
                </a:solidFill>
                <a:latin typeface="Times New Roman" panose="02020603050405020304" pitchFamily="18" charset="0"/>
                <a:ea typeface="黑体" panose="02010609060101010101" pitchFamily="49" charset="-122"/>
              </a:rPr>
              <a:t>变量定义</a:t>
            </a:r>
            <a:r>
              <a:rPr lang="zh-CN" altLang="ja-JP" sz="2800" b="1" dirty="0">
                <a:solidFill>
                  <a:srgbClr val="0000FF"/>
                </a:solidFill>
                <a:latin typeface="Times New Roman" panose="02020603050405020304" pitchFamily="18" charset="0"/>
                <a:ea typeface="黑体" panose="02010609060101010101" pitchFamily="49" charset="-122"/>
              </a:rPr>
              <a:t> */</a:t>
            </a:r>
            <a:endParaRPr lang="zh-CN" altLang="ja-JP" sz="2800" b="1" dirty="0">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zh-CN" altLang="zh-CN" sz="2800" b="1" dirty="0">
                <a:latin typeface="Times New Roman" panose="02020603050405020304" pitchFamily="18" charset="0"/>
                <a:ea typeface="黑体" panose="02010609060101010101" pitchFamily="49" charset="-122"/>
              </a:rPr>
              <a:t>   </a:t>
            </a:r>
            <a:r>
              <a:rPr lang="en-US" altLang="zh-CN" sz="2800" b="1" dirty="0">
                <a:solidFill>
                  <a:schemeClr val="bg2"/>
                </a:solidFill>
                <a:latin typeface="Times New Roman" panose="02020603050405020304" pitchFamily="18" charset="0"/>
                <a:ea typeface="黑体" panose="02010609060101010101" pitchFamily="49" charset="-122"/>
              </a:rPr>
              <a:t>printf("Input x and y.\n"); </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   scanf("%f%f", &amp;x, &amp;y);</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   c = min(x, y);</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FF"/>
                </a:solidFill>
                <a:latin typeface="Times New Roman" panose="02020603050405020304" pitchFamily="18" charset="0"/>
                <a:ea typeface="黑体" panose="02010609060101010101" pitchFamily="49" charset="-122"/>
              </a:rPr>
              <a:t>/* </a:t>
            </a:r>
            <a:r>
              <a:rPr lang="zh-CN" altLang="en-US" sz="2800" b="1" dirty="0">
                <a:solidFill>
                  <a:srgbClr val="0000FF"/>
                </a:solidFill>
                <a:latin typeface="Times New Roman" panose="02020603050405020304" pitchFamily="18" charset="0"/>
                <a:ea typeface="黑体" panose="02010609060101010101" pitchFamily="49" charset="-122"/>
              </a:rPr>
              <a:t>调用函数</a:t>
            </a:r>
            <a:r>
              <a:rPr lang="zh-CN" altLang="ja-JP" sz="2800" b="1" dirty="0">
                <a:solidFill>
                  <a:srgbClr val="0000FF"/>
                </a:solidFill>
                <a:latin typeface="Times New Roman" panose="02020603050405020304" pitchFamily="18" charset="0"/>
                <a:ea typeface="黑体" panose="02010609060101010101" pitchFamily="49" charset="-122"/>
              </a:rPr>
              <a:t> </a:t>
            </a:r>
            <a:r>
              <a:rPr lang="en-US" altLang="ja-JP" sz="2800" b="1" dirty="0">
                <a:solidFill>
                  <a:srgbClr val="0000FF"/>
                </a:solidFill>
                <a:latin typeface="Times New Roman" panose="02020603050405020304" pitchFamily="18" charset="0"/>
                <a:ea typeface="黑体" panose="02010609060101010101" pitchFamily="49" charset="-122"/>
              </a:rPr>
              <a:t>min() */</a:t>
            </a:r>
            <a:endParaRPr lang="en-US" altLang="ja-JP" sz="2800" b="1" dirty="0">
              <a:solidFill>
                <a:srgbClr val="0000FF"/>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latin typeface="Times New Roman" panose="02020603050405020304" pitchFamily="18" charset="0"/>
                <a:ea typeface="黑体" panose="02010609060101010101" pitchFamily="49" charset="-122"/>
              </a:rPr>
              <a:t>   </a:t>
            </a:r>
            <a:r>
              <a:rPr lang="en-US" altLang="zh-CN" sz="2800" b="1" dirty="0">
                <a:solidFill>
                  <a:schemeClr val="bg2"/>
                </a:solidFill>
                <a:latin typeface="Times New Roman" panose="02020603050405020304" pitchFamily="18" charset="0"/>
                <a:ea typeface="黑体" panose="02010609060101010101" pitchFamily="49" charset="-122"/>
              </a:rPr>
              <a:t>printf("MIN(%.2f, %.2f)= %.2f\n",x,y,c);</a:t>
            </a:r>
            <a:endParaRPr lang="en-US" altLang="zh-CN" sz="2800" b="1" dirty="0">
              <a:solidFill>
                <a:schemeClr val="bg2"/>
              </a:solidFill>
              <a:latin typeface="Times New Roman" panose="02020603050405020304" pitchFamily="18" charset="0"/>
              <a:ea typeface="黑体" panose="02010609060101010101" pitchFamily="49" charset="-122"/>
            </a:endParaRPr>
          </a:p>
          <a:p>
            <a:pPr algn="just" eaLnBrk="1" hangingPunct="1">
              <a:spcBef>
                <a:spcPct val="0"/>
              </a:spcBef>
              <a:buFont typeface="Monotype Sorts" charset="2"/>
              <a:buNone/>
            </a:pPr>
            <a:r>
              <a:rPr lang="en-US" altLang="zh-CN" sz="2800" b="1" dirty="0">
                <a:solidFill>
                  <a:schemeClr val="bg2"/>
                </a:solidFill>
                <a:latin typeface="Times New Roman" panose="02020603050405020304" pitchFamily="18" charset="0"/>
                <a:ea typeface="黑体" panose="02010609060101010101" pitchFamily="49" charset="-122"/>
              </a:rPr>
              <a:t>}</a:t>
            </a:r>
            <a:endParaRPr lang="en-US" altLang="zh-CN" sz="2800" b="1" dirty="0">
              <a:solidFill>
                <a:schemeClr val="bg2"/>
              </a:solidFill>
              <a:latin typeface="Times New Roman" panose="02020603050405020304" pitchFamily="18" charset="0"/>
              <a:ea typeface="黑体" panose="02010609060101010101" pitchFamily="49" charset="-122"/>
            </a:endParaRPr>
          </a:p>
        </p:txBody>
      </p:sp>
      <p:sp>
        <p:nvSpPr>
          <p:cNvPr id="5530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Rectangle 3"/>
          <p:cNvSpPr>
            <a:spLocks noGrp="1" noChangeArrowheads="1"/>
          </p:cNvSpPr>
          <p:nvPr>
            <p:ph type="title"/>
          </p:nvPr>
        </p:nvSpPr>
        <p:spPr>
          <a:xfrm>
            <a:off x="395288" y="404813"/>
            <a:ext cx="7727950" cy="79216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函数说明</a:t>
            </a:r>
            <a:endParaRPr kumimoji="0" lang="zh-CN"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48130" name="Rectangle 2"/>
          <p:cNvSpPr>
            <a:spLocks noGrp="1" noChangeArrowheads="1"/>
          </p:cNvSpPr>
          <p:nvPr>
            <p:ph idx="1"/>
          </p:nvPr>
        </p:nvSpPr>
        <p:spPr>
          <a:xfrm>
            <a:off x="1143000" y="1412875"/>
            <a:ext cx="7634288" cy="4968875"/>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5000"/>
              </a:lnSpc>
              <a:spcBef>
                <a:spcPct val="10000"/>
              </a:spcBef>
              <a:spcAft>
                <a:spcPct val="0"/>
              </a:spcAft>
              <a:buClr>
                <a:schemeClr val="accent1"/>
              </a:buClr>
              <a:buSzPct val="80000"/>
              <a:buFont typeface="Monotype Sorts" charset="2"/>
              <a:buNone/>
              <a:defRPr/>
            </a:pPr>
            <a:r>
              <a:rPr kumimoji="0" lang="zh-CN"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Ｃ程序由若干函数组成。主函数名为</a:t>
            </a:r>
            <a:r>
              <a:rPr kumimoji="0" lang="en-US"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main()</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，总是优先运行。</a:t>
            </a:r>
            <a:endPar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5000"/>
              </a:lnSpc>
              <a:spcBef>
                <a:spcPct val="10000"/>
              </a:spcBef>
              <a:spcAft>
                <a:spcPct val="0"/>
              </a:spcAft>
              <a:buClr>
                <a:schemeClr val="accent1"/>
              </a:buClr>
              <a:buSzPct val="80000"/>
              <a:buFont typeface="Monotype Sorts" charset="2"/>
              <a:buNone/>
              <a:defRPr/>
            </a:pPr>
            <a:r>
              <a:rPr kumimoji="0" lang="zh-CN"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一个函数由函数头和函数体组成。</a:t>
            </a:r>
            <a:r>
              <a:rPr kumimoji="0" lang="zh-CN" altLang="en-US" sz="28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函数头</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包括函数属性、函数返回值类型、函数名、函数形式参数名，形式参数类型。</a:t>
            </a:r>
            <a:endPar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5000"/>
              </a:lnSpc>
              <a:spcBef>
                <a:spcPct val="10000"/>
              </a:spcBef>
              <a:spcAft>
                <a:spcPct val="0"/>
              </a:spcAft>
              <a:buClr>
                <a:schemeClr val="accent1"/>
              </a:buClr>
              <a:buSzPct val="80000"/>
              <a:buFont typeface="Monotype Sorts" charset="2"/>
              <a:buNone/>
              <a:defRPr/>
            </a:pPr>
            <a:r>
              <a:rPr kumimoji="0"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函数结构的一般形式：</a:t>
            </a:r>
            <a:endParaRPr kumimoji="0" lang="zh-CN" altLang="ja-JP"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5000"/>
              </a:lnSpc>
              <a:spcBef>
                <a:spcPct val="10000"/>
              </a:spcBef>
              <a:spcAft>
                <a:spcPct val="0"/>
              </a:spcAft>
              <a:buClr>
                <a:schemeClr val="accent1"/>
              </a:buClr>
              <a:buSzPct val="80000"/>
              <a:buFont typeface="Monotype Sorts" charset="2"/>
              <a:buNone/>
              <a:defRPr/>
            </a:pPr>
            <a:r>
              <a:rPr kumimoji="0" lang="zh-CN"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函数返回值类型</a:t>
            </a:r>
            <a:r>
              <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函数名</a:t>
            </a:r>
            <a:r>
              <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参数说明表</a:t>
            </a:r>
            <a:r>
              <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endPar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5000"/>
              </a:lnSpc>
              <a:spcBef>
                <a:spcPct val="10000"/>
              </a:spcBef>
              <a:spcAft>
                <a:spcPct val="0"/>
              </a:spcAft>
              <a:buClr>
                <a:schemeClr val="accent1"/>
              </a:buClr>
              <a:buSzPct val="80000"/>
              <a:buFont typeface="Monotype Sorts" charset="2"/>
              <a:buNone/>
              <a:defRPr/>
            </a:pPr>
            <a:r>
              <a:rPr kumimoji="0" lang="zh-CN"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 </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说明和定义部分</a:t>
            </a:r>
            <a:r>
              <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endPar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5000"/>
              </a:lnSpc>
              <a:spcBef>
                <a:spcPct val="10000"/>
              </a:spcBef>
              <a:spcAft>
                <a:spcPct val="0"/>
              </a:spcAft>
              <a:buClr>
                <a:schemeClr val="accent1"/>
              </a:buClr>
              <a:buSzPct val="80000"/>
              <a:buFont typeface="Monotype Sorts" charset="2"/>
              <a:buNone/>
              <a:defRPr/>
            </a:pPr>
            <a:r>
              <a:rPr kumimoji="0" lang="zh-CN"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执行语句序列</a:t>
            </a:r>
            <a:endParaRPr kumimoji="0" lang="zh-CN" altLang="ja-JP"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5000"/>
              </a:lnSpc>
              <a:spcBef>
                <a:spcPct val="10000"/>
              </a:spcBef>
              <a:spcAft>
                <a:spcPct val="0"/>
              </a:spcAft>
              <a:buClr>
                <a:schemeClr val="accent1"/>
              </a:buClr>
              <a:buSzPct val="80000"/>
              <a:buFont typeface="Monotype Sorts" charset="2"/>
              <a:buNone/>
              <a:defRPr/>
            </a:pPr>
            <a:r>
              <a:rPr kumimoji="0" lang="zh-CN"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endParaRPr kumimoji="0" lang="zh-CN" altLang="zh-CN"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5632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Rectangle 3"/>
          <p:cNvSpPr>
            <a:spLocks noGrp="1" noChangeArrowheads="1"/>
          </p:cNvSpPr>
          <p:nvPr>
            <p:ph type="title"/>
          </p:nvPr>
        </p:nvSpPr>
        <p:spPr>
          <a:xfrm>
            <a:off x="468313" y="260350"/>
            <a:ext cx="7727950" cy="720725"/>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0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函数说明</a:t>
            </a:r>
            <a:r>
              <a:rPr kumimoji="0" lang="ja-JP" altLang="en-US" sz="25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（续）</a:t>
            </a:r>
            <a:endParaRPr kumimoji="0" lang="zh-CN" altLang="en-US" sz="25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49154" name="Rectangle 2"/>
          <p:cNvSpPr>
            <a:spLocks noGrp="1" noChangeArrowheads="1"/>
          </p:cNvSpPr>
          <p:nvPr>
            <p:ph idx="1"/>
          </p:nvPr>
        </p:nvSpPr>
        <p:spPr>
          <a:xfrm>
            <a:off x="1143000" y="1196975"/>
            <a:ext cx="7634288" cy="5287963"/>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en-US"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函数可以没有参数，但函数名之后的一对圆括号是必须的。</a:t>
            </a:r>
            <a:r>
              <a:rPr kumimoji="0" lang="ja-JP" altLang="en-US" sz="32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函数体</a:t>
            </a: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是函数头之后用一对花括号括住的部分。函数体用于描述实现函数功能的代码，它又包括：</a:t>
            </a:r>
            <a:endPar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Wingdings 2" panose="05020102010507070707" pitchFamily="18" charset="2"/>
              <a:buChar char=""/>
              <a:defRPr/>
            </a:pPr>
            <a:r>
              <a:rPr kumimoji="0" lang="zh-CN" altLang="en-US" sz="32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2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说明和定义部分</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说明数据结构</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类型</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和定义函数专用的局部变量等。</a:t>
            </a:r>
            <a:endPar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Wingdings 2" panose="05020102010507070707" pitchFamily="18" charset="2"/>
              <a:buChar char=""/>
              <a:defRPr/>
            </a:pPr>
            <a:r>
              <a:rPr kumimoji="0" lang="zh-CN" altLang="en-US" sz="32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200" b="1" i="0" u="none" strike="noStrike" kern="1200" cap="none" spc="0" normalizeH="0" baseline="0" noProof="0" smtClean="0">
                <a:ln>
                  <a:noFill/>
                </a:ln>
                <a:solidFill>
                  <a:srgbClr val="000066"/>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执行部分</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由Ｃ语句和控制结构代码组成</a:t>
            </a: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，是实现函数功能的Ｃ代码</a:t>
            </a:r>
            <a:r>
              <a:rPr kumimoji="0" lang="en-US" altLang="ja-JP"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5734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pic>
        <p:nvPicPr>
          <p:cNvPr id="57349" name="Picture 4" descr="图片1">
            <a:hlinkClick r:id="" tooltip="返回" action="ppaction://noaction"/>
          </p:cNvPr>
          <p:cNvPicPr>
            <a:picLocks noChangeAspect="1"/>
          </p:cNvPicPr>
          <p:nvPr/>
        </p:nvPicPr>
        <p:blipFill>
          <a:blip r:embed="rId1"/>
          <a:stretch>
            <a:fillRect/>
          </a:stretch>
        </p:blipFill>
        <p:spPr>
          <a:xfrm>
            <a:off x="8412163" y="6303963"/>
            <a:ext cx="731837" cy="561975"/>
          </a:xfrm>
          <a:prstGeom prst="rect">
            <a:avLst/>
          </a:prstGeom>
          <a:noFill/>
          <a:ln w="9525">
            <a:noFill/>
          </a:ln>
        </p:spPr>
      </p:pic>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p:nvPr>
        </p:nvSpPr>
        <p:spPr>
          <a:xfrm>
            <a:off x="228600" y="228600"/>
            <a:ext cx="8664575" cy="1328738"/>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S PGothic" panose="020B0600070205080204" pitchFamily="34" charset="-128"/>
              </a:rPr>
              <a:t>1.4 </a:t>
            </a:r>
            <a:r>
              <a:rPr kumimoji="0" lang="ja-JP" altLang="en-US"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Arial" panose="020B0604020202020204" pitchFamily="34" charset="0"/>
                <a:ea typeface="MS Gothic" panose="020B0609070205080204" pitchFamily="49" charset="-128"/>
                <a:cs typeface="MS PGothic" panose="020B0600070205080204" pitchFamily="34" charset="-128"/>
              </a:rPr>
              <a:t>Ｃ语言的词汇、数据类型、</a:t>
            </a:r>
            <a:br>
              <a:rPr kumimoji="0" lang="en-US" altLang="ja-JP"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S PGothic" panose="020B0600070205080204" pitchFamily="34" charset="-128"/>
              </a:rPr>
            </a:br>
            <a:r>
              <a:rPr kumimoji="0" lang="en-US" altLang="ja-JP"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S PGothic" panose="020B0600070205080204" pitchFamily="34" charset="-128"/>
              </a:rPr>
              <a:t>       </a:t>
            </a:r>
            <a:r>
              <a:rPr kumimoji="0" lang="ja-JP" altLang="en-US"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Arial" panose="020B0604020202020204" pitchFamily="34" charset="0"/>
                <a:ea typeface="MS Gothic" panose="020B0609070205080204" pitchFamily="49" charset="-128"/>
                <a:cs typeface="MS PGothic" panose="020B0600070205080204" pitchFamily="34" charset="-128"/>
              </a:rPr>
              <a:t>常量和变量</a:t>
            </a:r>
            <a:endParaRPr kumimoji="0" lang="zh-CN" altLang="en-US" sz="40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50179" name="Rectangle 3"/>
          <p:cNvSpPr>
            <a:spLocks noGrp="1" noChangeArrowheads="1"/>
          </p:cNvSpPr>
          <p:nvPr>
            <p:ph idx="1"/>
          </p:nvPr>
        </p:nvSpPr>
        <p:spPr>
          <a:xfrm>
            <a:off x="1143000" y="1628775"/>
            <a:ext cx="7677150" cy="4637088"/>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15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一、</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C</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语言的基本符号</a:t>
            </a:r>
            <a:r>
              <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endPar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15000"/>
              </a:lnSpc>
              <a:spcBef>
                <a:spcPts val="600"/>
              </a:spcBef>
              <a:spcAft>
                <a:spcPct val="0"/>
              </a:spcAft>
              <a:buClr>
                <a:schemeClr val="accent1"/>
              </a:buClr>
              <a:buSzPct val="80000"/>
              <a:buFont typeface="Monotype Sorts" charset="2"/>
              <a:buNone/>
              <a:defRPr/>
            </a:pPr>
            <a:r>
              <a:rPr kumimoji="0" lang="zh-CN"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 </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数字</a:t>
            </a:r>
            <a:r>
              <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10</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个</a:t>
            </a:r>
            <a:r>
              <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(0</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9)</a:t>
            </a:r>
            <a:endPar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15000"/>
              </a:lnSpc>
              <a:spcBef>
                <a:spcPts val="600"/>
              </a:spcBef>
              <a:spcAft>
                <a:spcPct val="0"/>
              </a:spcAft>
              <a:buClr>
                <a:schemeClr val="accent1"/>
              </a:buClr>
              <a:buSzPct val="80000"/>
              <a:buFont typeface="Monotype Sorts" charset="2"/>
              <a:buNone/>
              <a:defRPr/>
            </a:pPr>
            <a:r>
              <a:rPr kumimoji="0" lang="zh-CN"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 </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英文字母大、小写各</a:t>
            </a:r>
            <a:r>
              <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26</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个</a:t>
            </a:r>
            <a:r>
              <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en-US" altLang="ja-JP" sz="36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a:t>
            </a:r>
            <a:r>
              <a:rPr kumimoji="0" lang="en-US" altLang="en-US" sz="36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en-US" altLang="ja-JP" sz="36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Z,a</a:t>
            </a:r>
            <a:r>
              <a:rPr kumimoji="0" lang="en-US" altLang="en-US" sz="36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en-US" altLang="ja-JP" sz="36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z</a:t>
            </a:r>
            <a:r>
              <a:rPr kumimoji="0" lang="en-US"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endParaRPr kumimoji="0" lang="en-US"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15000"/>
              </a:lnSpc>
              <a:spcBef>
                <a:spcPts val="600"/>
              </a:spcBef>
              <a:spcAft>
                <a:spcPct val="0"/>
              </a:spcAft>
              <a:buClr>
                <a:schemeClr val="accent1"/>
              </a:buClr>
              <a:buSzPct val="80000"/>
              <a:buFont typeface="Monotype Sorts" charset="2"/>
              <a:buNone/>
              <a:defRPr/>
            </a:pPr>
            <a:r>
              <a:rPr kumimoji="0" lang="zh-CN"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 </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下线字符“</a:t>
            </a:r>
            <a:r>
              <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_</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endPar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15000"/>
              </a:lnSpc>
              <a:spcBef>
                <a:spcPts val="600"/>
              </a:spcBef>
              <a:spcAft>
                <a:spcPct val="0"/>
              </a:spcAft>
              <a:buClr>
                <a:schemeClr val="accent1"/>
              </a:buClr>
              <a:buSzPct val="80000"/>
              <a:buFont typeface="Monotype Sorts" charset="2"/>
              <a:buNone/>
              <a:defRPr/>
            </a:pPr>
            <a:r>
              <a:rPr kumimoji="0" lang="zh-CN"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 </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其他构成特殊符号的字符集</a:t>
            </a:r>
            <a:r>
              <a:rPr kumimoji="0" lang="zh-CN" altLang="ja-JP"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endParaRPr kumimoji="0" lang="zh-CN"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5837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title"/>
          </p:nvPr>
        </p:nvSpPr>
        <p:spPr>
          <a:xfrm>
            <a:off x="395288" y="404813"/>
            <a:ext cx="8458200" cy="8382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1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计算机程序性质</a:t>
            </a:r>
            <a:endParaRPr kumimoji="0" lang="zh-CN" altLang="en-US" sz="5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6147" name="Rectangle 3"/>
          <p:cNvSpPr>
            <a:spLocks noGrp="1" noChangeArrowheads="1"/>
          </p:cNvSpPr>
          <p:nvPr>
            <p:ph idx="1"/>
          </p:nvPr>
        </p:nvSpPr>
        <p:spPr>
          <a:xfrm>
            <a:off x="915988" y="1341438"/>
            <a:ext cx="7694613" cy="5022850"/>
          </a:xfrm>
        </p:spPr>
        <p:txBody>
          <a:bodyPr vert="horz" wrap="square" lIns="91440" tIns="45720" rIns="91440" bIns="45720" numCol="1" anchor="t" anchorCtr="0" compatLnSpc="1">
            <a:normAutofit/>
          </a:bodyPr>
          <a:lstStyle/>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ja-JP" altLang="en-US"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目的性</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 </a:t>
            </a:r>
            <a:r>
              <a:rPr kumimoji="0" lang="ja-JP"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程序有明确的目的，程序运行时能完成赋予它的功能。</a:t>
            </a:r>
            <a:endPar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ja-JP" altLang="en-US"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分步性</a:t>
            </a:r>
            <a:r>
              <a:rPr kumimoji="0" lang="en-US" altLang="ja-JP"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程序为完成其复杂的功能，由一系列计算机可执行的步骤组成。</a:t>
            </a:r>
            <a:endPar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1331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p:nvPr>
        </p:nvSpPr>
        <p:spPr>
          <a:xfrm>
            <a:off x="250825" y="333375"/>
            <a:ext cx="8686800" cy="9906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二、</a:t>
            </a:r>
            <a:r>
              <a:rPr kumimoji="0" lang="en-US" altLang="ja-JP" sz="40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C </a:t>
            </a:r>
            <a:r>
              <a:rPr kumimoji="0" lang="zh-CN" altLang="en-US" sz="40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语言的基本词汇</a:t>
            </a:r>
            <a:endParaRPr kumimoji="0" lang="zh-CN" altLang="zh-CN" sz="4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endParaRPr>
          </a:p>
        </p:txBody>
      </p:sp>
      <p:sp>
        <p:nvSpPr>
          <p:cNvPr id="51203" name="Rectangle 3"/>
          <p:cNvSpPr>
            <a:spLocks noGrp="1" noChangeArrowheads="1"/>
          </p:cNvSpPr>
          <p:nvPr>
            <p:ph idx="1"/>
          </p:nvPr>
        </p:nvSpPr>
        <p:spPr>
          <a:xfrm>
            <a:off x="1143000" y="1371600"/>
            <a:ext cx="7389813" cy="5257800"/>
          </a:xfrm>
        </p:spPr>
        <p:txBody>
          <a:bodyPr vert="horz" wrap="square" lIns="91440" tIns="45720" rIns="91440" bIns="45720" numCol="1" anchor="t" anchorCtr="0" compatLnSpc="1">
            <a:normAutofit/>
          </a:bodyPr>
          <a:lstStyle/>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Wingdings" panose="05000000000000000000" pitchFamily="2" charset="2"/>
              <a:buNone/>
              <a:defRPr/>
            </a:pPr>
            <a:r>
              <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字面形式常量：</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如</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100</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15.0</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mn-lt"/>
                <a:ea typeface="宋体" panose="02010600030101010101" pitchFamily="2" charset="-122"/>
                <a:cs typeface="MS PGothic" panose="020B0600070205080204" pitchFamily="34" charset="-128"/>
              </a:rPr>
              <a:t>'A'</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mn-lt"/>
                <a:ea typeface="宋体" panose="02010600030101010101" pitchFamily="2" charset="-122"/>
                <a:cs typeface="MS PGothic" panose="020B0600070205080204" pitchFamily="34" charset="-128"/>
              </a:rPr>
              <a:t>、</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mn-lt"/>
                <a:ea typeface="宋体" panose="02010600030101010101" pitchFamily="2" charset="-122"/>
                <a:cs typeface="MS PGothic" panose="020B0600070205080204" pitchFamily="34" charset="-128"/>
              </a:rPr>
              <a:t>"ABC"</a:t>
            </a:r>
            <a:endPar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特殊符号：</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如各种运算符</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关键字：</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见下一张幻灯片</a:t>
            </a:r>
            <a:endPar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sym typeface="Wingdings" panose="05000000000000000000" pitchFamily="2" charset="2"/>
              </a:rPr>
              <a:t>标识符</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见后面说明</a:t>
            </a:r>
            <a:endPar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5939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Rectangle 3"/>
          <p:cNvSpPr>
            <a:spLocks noGrp="1" noChangeArrowheads="1"/>
          </p:cNvSpPr>
          <p:nvPr>
            <p:ph type="title"/>
          </p:nvPr>
        </p:nvSpPr>
        <p:spPr>
          <a:xfrm>
            <a:off x="250825" y="333375"/>
            <a:ext cx="8686800" cy="9906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sym typeface="Wingdings" panose="05000000000000000000" pitchFamily="2" charset="2"/>
              </a:rPr>
              <a:t></a:t>
            </a:r>
            <a:r>
              <a:rPr kumimoji="0" lang="ja-JP" altLang="en-US"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关键字</a:t>
            </a:r>
            <a:endParaRPr kumimoji="0" lang="zh-CN" altLang="en-US"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2226" name="Rectangle 2"/>
          <p:cNvSpPr>
            <a:spLocks noGrp="1" noChangeArrowheads="1"/>
          </p:cNvSpPr>
          <p:nvPr>
            <p:ph idx="1"/>
          </p:nvPr>
        </p:nvSpPr>
        <p:spPr>
          <a:xfrm>
            <a:off x="1066800" y="1412875"/>
            <a:ext cx="7681913" cy="4608513"/>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auto  break  case  char   </a:t>
            </a:r>
            <a:r>
              <a:rPr kumimoji="0" lang="en-US" altLang="zh-CN" sz="33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const</a:t>
            </a: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endPar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continue  default  do  double else </a:t>
            </a:r>
            <a:endPar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33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enum</a:t>
            </a: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extern  float  for  </a:t>
            </a:r>
            <a:r>
              <a:rPr kumimoji="0" lang="en-US" altLang="zh-CN" sz="33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goto</a:t>
            </a: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endPar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if  </a:t>
            </a:r>
            <a:r>
              <a:rPr kumimoji="0" lang="en-US" altLang="zh-CN" sz="33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int</a:t>
            </a: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long    register   return  </a:t>
            </a:r>
            <a:endPar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short  signed </a:t>
            </a:r>
            <a:r>
              <a:rPr kumimoji="0" lang="en-US" altLang="zh-CN" sz="33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sizeof</a:t>
            </a: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static </a:t>
            </a:r>
            <a:r>
              <a:rPr kumimoji="0" lang="en-US" altLang="zh-CN" sz="33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struct</a:t>
            </a: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switch  </a:t>
            </a:r>
            <a:r>
              <a:rPr kumimoji="0" lang="en-US" altLang="zh-CN" sz="33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typedef</a:t>
            </a:r>
            <a:r>
              <a:rPr kumimoji="0" lang="en-US" altLang="zh-CN" sz="33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union  unsigned  void   volatile  while</a:t>
            </a:r>
            <a:endParaRPr kumimoji="0" lang="zh-CN" altLang="zh-CN" sz="2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6042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Rectangle 3"/>
          <p:cNvSpPr>
            <a:spLocks noGrp="1" noChangeArrowheads="1"/>
          </p:cNvSpPr>
          <p:nvPr>
            <p:ph type="title"/>
          </p:nvPr>
        </p:nvSpPr>
        <p:spPr>
          <a:xfrm>
            <a:off x="250825" y="333375"/>
            <a:ext cx="8686800" cy="9906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sym typeface="Wingdings" panose="05000000000000000000" pitchFamily="2" charset="2"/>
              </a:rPr>
              <a:t></a:t>
            </a:r>
            <a:r>
              <a:rPr kumimoji="0" lang="ja-JP" altLang="en-US"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关键字</a:t>
            </a:r>
            <a:r>
              <a:rPr kumimoji="0" lang="ja-JP" altLang="en-US" sz="36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（续）</a:t>
            </a:r>
            <a:endParaRPr kumimoji="0" lang="zh-CN" altLang="en-US" sz="36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3250" name="Rectangle 2"/>
          <p:cNvSpPr>
            <a:spLocks noGrp="1" noChangeArrowheads="1"/>
          </p:cNvSpPr>
          <p:nvPr>
            <p:ph idx="1"/>
          </p:nvPr>
        </p:nvSpPr>
        <p:spPr>
          <a:xfrm>
            <a:off x="1066800" y="1196975"/>
            <a:ext cx="7781925" cy="4983163"/>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下面几个虽不属于关键字，但建议把它们看作关键字，不要在程序中随便使用。它们用在Ｃ程序的预处理命令行中。</a:t>
            </a:r>
            <a:endPar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define  </a:t>
            </a:r>
            <a:r>
              <a:rPr kumimoji="0" lang="en-US" altLang="zh-CN" sz="4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undef</a:t>
            </a:r>
            <a:r>
              <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include  </a:t>
            </a:r>
            <a:r>
              <a:rPr kumimoji="0" lang="en-US" altLang="zh-CN" sz="4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ifdef</a:t>
            </a:r>
            <a:endPar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ifndef</a:t>
            </a:r>
            <a:endPar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endif</a:t>
            </a:r>
            <a:r>
              <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line   </a:t>
            </a:r>
            <a:r>
              <a:rPr kumimoji="0" lang="en-US" altLang="zh-CN" sz="4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elif</a:t>
            </a:r>
            <a:endParaRPr kumimoji="0" lang="zh-CN" altLang="zh-CN" sz="4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6144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Rectangle 3"/>
          <p:cNvSpPr>
            <a:spLocks noGrp="1" noChangeArrowheads="1"/>
          </p:cNvSpPr>
          <p:nvPr>
            <p:ph type="title"/>
          </p:nvPr>
        </p:nvSpPr>
        <p:spPr>
          <a:xfrm>
            <a:off x="250825" y="333375"/>
            <a:ext cx="8686800" cy="9906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sym typeface="Wingdings" panose="05000000000000000000" pitchFamily="2" charset="2"/>
              </a:rPr>
              <a:t></a:t>
            </a:r>
            <a:r>
              <a:rPr kumimoji="0" lang="ja-JP" altLang="en-US"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标识符</a:t>
            </a:r>
            <a:endParaRPr kumimoji="0" lang="zh-CN" altLang="en-US"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4274" name="Rectangle 2"/>
          <p:cNvSpPr>
            <a:spLocks noGrp="1" noChangeArrowheads="1"/>
          </p:cNvSpPr>
          <p:nvPr>
            <p:ph idx="1"/>
          </p:nvPr>
        </p:nvSpPr>
        <p:spPr>
          <a:xfrm>
            <a:off x="1066800" y="1484313"/>
            <a:ext cx="7696200" cy="480695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80000"/>
              </a:lnSpc>
              <a:spcBef>
                <a:spcPts val="600"/>
              </a:spcBef>
              <a:spcAft>
                <a:spcPct val="0"/>
              </a:spcAft>
              <a:buClr>
                <a:schemeClr val="accent1"/>
              </a:buClr>
              <a:buSzPct val="80000"/>
              <a:buFont typeface="Monotype Sorts" charset="2"/>
              <a:buNone/>
              <a:defRPr/>
            </a:pP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作用</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：用来标识变量、常量、类型、函数、语句等程序对象，Ｃ语言用标识符给它们命名。</a:t>
            </a:r>
            <a:endPar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80000"/>
              </a:lnSpc>
              <a:spcBef>
                <a:spcPts val="600"/>
              </a:spcBef>
              <a:spcAft>
                <a:spcPct val="0"/>
              </a:spcAft>
              <a:buClr>
                <a:schemeClr val="accent1"/>
              </a:buClr>
              <a:buSzPct val="80000"/>
              <a:buFont typeface="Monotype Sorts" charset="2"/>
              <a:buNone/>
              <a:defRPr/>
            </a:pP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命名规则</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：在Ｃ语言中，一个合理的标识符由英文字母或下线符开头，后接</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0</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个或任意多个字母、下线符、数字符组成的字符列。一般以下线符开头的标识符作内部使用。</a:t>
            </a:r>
            <a:endPar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6246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Rectangle 3"/>
          <p:cNvSpPr>
            <a:spLocks noGrp="1" noChangeArrowheads="1"/>
          </p:cNvSpPr>
          <p:nvPr>
            <p:ph type="title"/>
          </p:nvPr>
        </p:nvSpPr>
        <p:spPr>
          <a:xfrm>
            <a:off x="250825" y="333375"/>
            <a:ext cx="8686800" cy="9906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sym typeface="Wingdings" panose="05000000000000000000" pitchFamily="2" charset="2"/>
              </a:rPr>
              <a:t></a:t>
            </a:r>
            <a:r>
              <a:rPr kumimoji="0" lang="ja-JP" altLang="en-US" sz="43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标识符</a:t>
            </a:r>
            <a:r>
              <a:rPr kumimoji="0" lang="ja-JP" altLang="en-US" sz="36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（续）</a:t>
            </a:r>
            <a:endParaRPr kumimoji="0" lang="zh-CN" altLang="en-US" sz="36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5298" name="Rectangle 2"/>
          <p:cNvSpPr>
            <a:spLocks noGrp="1" noChangeArrowheads="1"/>
          </p:cNvSpPr>
          <p:nvPr>
            <p:ph idx="1"/>
          </p:nvPr>
        </p:nvSpPr>
        <p:spPr>
          <a:xfrm>
            <a:off x="990600" y="1484313"/>
            <a:ext cx="7543800" cy="4751388"/>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命名要求</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：为了便于联想和记忆，建议使用能反映该对象意义的标识符。</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注意：</a:t>
            </a:r>
            <a:r>
              <a:rPr kumimoji="0" lang="en-US" altLang="ja-JP"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标识符长度（字符个数）随不同系统而定；</a:t>
            </a:r>
            <a:r>
              <a:rPr kumimoji="0" lang="en-US" altLang="ja-JP"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2.</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标识符中</a:t>
            </a:r>
            <a:r>
              <a:rPr kumimoji="0" lang="zh-CN" altLang="en-US"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字母大小写有区别</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语言建议用小写字母表示变量，大写字母表示符号常量名。</a:t>
            </a:r>
            <a:endParaRPr kumimoji="0" lang="zh-CN" altLang="zh-CN" sz="4000" b="0" i="0" u="none" strike="noStrike" kern="1200" cap="none" spc="0" normalizeH="0" baseline="0" noProof="0" smtClean="0">
              <a:ln>
                <a:noFill/>
              </a:ln>
              <a:solidFill>
                <a:schemeClr val="tx1"/>
              </a:solidFill>
              <a:effectLst/>
              <a:uLnTx/>
              <a:uFillTx/>
              <a:latin typeface="楷体_GB2312" pitchFamily="49" charset="-122"/>
              <a:ea typeface="楷体_GB2312" pitchFamily="49" charset="-122"/>
              <a:cs typeface="MS PGothic" panose="020B0600070205080204" pitchFamily="34" charset="-128"/>
            </a:endParaRPr>
          </a:p>
        </p:txBody>
      </p:sp>
      <p:sp>
        <p:nvSpPr>
          <p:cNvPr id="6349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a:xfrm>
            <a:off x="381000" y="228600"/>
            <a:ext cx="8458200" cy="10668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300" b="0" i="0" u="none" strike="noStrike" kern="1200" cap="none" spc="0" normalizeH="0" baseline="0" noProof="0" dirty="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三、数据类型</a:t>
            </a:r>
            <a:endParaRPr kumimoji="0" lang="zh-CN" altLang="en-US" sz="4300" b="0" i="0" u="none" strike="noStrike" kern="1200" cap="none" spc="0" normalizeH="0" baseline="0" noProof="0" dirty="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6323" name="Rectangle 3"/>
          <p:cNvSpPr>
            <a:spLocks noGrp="1" noChangeArrowheads="1"/>
          </p:cNvSpPr>
          <p:nvPr>
            <p:ph idx="1"/>
          </p:nvPr>
        </p:nvSpPr>
        <p:spPr>
          <a:xfrm>
            <a:off x="1066800" y="1371600"/>
            <a:ext cx="7620000" cy="480060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CC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主要有基本数据类型、指针类型、构造类型等。</a:t>
            </a:r>
            <a:endParaRPr kumimoji="0" lang="zh-CN" altLang="ja-JP" sz="4000" b="1" i="0" u="none" strike="noStrike" kern="1200" cap="none" spc="0" normalizeH="0" baseline="0" noProof="0" dirty="0" smtClean="0">
              <a:ln>
                <a:noFill/>
              </a:ln>
              <a:solidFill>
                <a:srgbClr val="CC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5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rPr>
              <a:t>1. </a:t>
            </a:r>
            <a:r>
              <a:rPr kumimoji="0" lang="zh-CN" altLang="en-US" sz="45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rPr>
              <a:t>基本数据类型</a:t>
            </a:r>
            <a:endParaRPr kumimoji="0" lang="zh-CN" altLang="ja-JP" sz="45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整型：</a:t>
            </a:r>
            <a:r>
              <a:rPr kumimoji="0" lang="en-US" altLang="ja-JP"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short</a:t>
            </a:r>
            <a:r>
              <a:rPr kumimoji="0" lang="en-US" altLang="en-US"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a:t>
            </a:r>
            <a:r>
              <a:rPr kumimoji="0" lang="en-US" altLang="ja-JP"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int</a:t>
            </a:r>
            <a:r>
              <a:rPr kumimoji="0" lang="en-US" altLang="en-US"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a:t>
            </a:r>
            <a:r>
              <a:rPr kumimoji="0" lang="en-US" altLang="ja-JP"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long</a:t>
            </a:r>
            <a:endParaRPr kumimoji="0" lang="en-US" altLang="ja-JP"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a:p>
            <a:pPr marL="0" marR="0" lvl="0" indent="0" algn="l"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浮点型：</a:t>
            </a:r>
            <a:r>
              <a:rPr kumimoji="0" lang="en-US" altLang="ja-JP"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float</a:t>
            </a:r>
            <a:r>
              <a:rPr kumimoji="0" lang="en-US" altLang="en-US"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a:t>
            </a:r>
            <a:r>
              <a:rPr kumimoji="0" lang="en-US" altLang="ja-JP"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double</a:t>
            </a:r>
            <a:r>
              <a:rPr kumimoji="0" lang="en-US" altLang="en-US"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a:t>
            </a:r>
            <a:r>
              <a:rPr kumimoji="0" lang="en-US" altLang="ja-JP"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long</a:t>
            </a:r>
            <a:r>
              <a:rPr kumimoji="0" lang="en-US" altLang="ja-JP"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 double</a:t>
            </a:r>
            <a:endParaRPr kumimoji="0" lang="en-US" altLang="ja-JP"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字符型：</a:t>
            </a:r>
            <a:r>
              <a:rPr kumimoji="0" lang="en-US" altLang="ja-JP"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char</a:t>
            </a:r>
            <a:endParaRPr kumimoji="0" lang="en-US" altLang="ja-JP"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endParaRPr kumimoji="0" lang="zh-CN"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64516"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ChangeArrowheads="1"/>
          </p:cNvSpPr>
          <p:nvPr>
            <p:ph type="title"/>
          </p:nvPr>
        </p:nvSpPr>
        <p:spPr>
          <a:xfrm>
            <a:off x="381000" y="228600"/>
            <a:ext cx="8458200" cy="10668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rPr>
              <a:t>三、数据类型</a:t>
            </a:r>
            <a:r>
              <a:rPr kumimoji="0" lang="zh-CN" altLang="en-US" sz="32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rPr>
              <a:t>（续）</a:t>
            </a:r>
            <a:endParaRPr kumimoji="0" lang="zh-CN" altLang="en-US" sz="32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7347" name="Rectangle 3"/>
          <p:cNvSpPr>
            <a:spLocks noGrp="1" noChangeArrowheads="1"/>
          </p:cNvSpPr>
          <p:nvPr>
            <p:ph idx="1"/>
          </p:nvPr>
        </p:nvSpPr>
        <p:spPr>
          <a:xfrm>
            <a:off x="1143000" y="1484313"/>
            <a:ext cx="7461250" cy="4537075"/>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rPr>
              <a:t>2. </a:t>
            </a:r>
            <a:r>
              <a:rPr kumimoji="0" lang="zh-CN" altLang="en-US"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rPr>
              <a:t>指针类型</a:t>
            </a:r>
            <a:endParaRPr kumimoji="0" lang="zh-CN" altLang="ja-JP"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指针类型直接赋予数据对象在内存中的地址的概念</a:t>
            </a:r>
            <a:r>
              <a:rPr kumimoji="0" lang="zh-CN" altLang="en-US" sz="40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S PGothic" panose="020B0600070205080204" pitchFamily="34" charset="-128"/>
              </a:rPr>
              <a:t>。</a:t>
            </a:r>
            <a:endParaRPr kumimoji="0" lang="zh-CN" altLang="ja-JP" sz="40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endParaRPr kumimoji="0" lang="zh-CN" altLang="zh-CN"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rPr>
              <a:t>3. </a:t>
            </a:r>
            <a:r>
              <a:rPr kumimoji="0" lang="zh-CN" altLang="en-US"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华文新魏" pitchFamily="2" charset="-122"/>
                <a:ea typeface="华文新魏" pitchFamily="2" charset="-122"/>
                <a:cs typeface="MS PGothic" panose="020B0600070205080204" pitchFamily="34" charset="-128"/>
              </a:rPr>
              <a:t>构造类型</a:t>
            </a:r>
            <a:endParaRPr kumimoji="0" lang="en-US"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数组、结构、联合和枚举。</a:t>
            </a:r>
            <a:endParaRPr kumimoji="0" lang="zh-CN"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6554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ChangeArrowheads="1"/>
          </p:cNvSpPr>
          <p:nvPr>
            <p:ph type="title"/>
          </p:nvPr>
        </p:nvSpPr>
        <p:spPr>
          <a:xfrm>
            <a:off x="381000" y="228600"/>
            <a:ext cx="8458200" cy="8382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四、常量</a:t>
            </a:r>
            <a:r>
              <a:rPr kumimoji="0" lang="zh-CN"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a:t>
            </a:r>
            <a:r>
              <a:rPr kumimoji="0" lang="en-US" altLang="zh-CN"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Literal Constant</a:t>
            </a:r>
            <a:r>
              <a:rPr kumimoji="0" lang="zh-CN"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a:t>
            </a:r>
            <a:endParaRPr kumimoji="0" lang="zh-CN"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8371" name="Rectangle 3"/>
          <p:cNvSpPr>
            <a:spLocks noGrp="1" noChangeArrowheads="1"/>
          </p:cNvSpPr>
          <p:nvPr>
            <p:ph idx="1"/>
          </p:nvPr>
        </p:nvSpPr>
        <p:spPr>
          <a:xfrm>
            <a:off x="1066800" y="1295400"/>
            <a:ext cx="7620000" cy="5334000"/>
          </a:xfrm>
        </p:spPr>
        <p:txBody>
          <a:bodyPr vert="horz" wrap="square" lIns="91440" tIns="45720" rIns="91440" bIns="45720" numCol="1" anchor="t" anchorCtr="0" compatLnSpc="1">
            <a:normAutofit lnSpcReduction="10000"/>
          </a:bodyPr>
          <a:lstStyle/>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在程序运行过程中，其值不能被改变的量称为常量。</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常量的类型有</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ct val="150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整型常量</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15</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0</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7</a:t>
            </a:r>
            <a:endPar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ct val="150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浮点型常量</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5.0</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12.36</a:t>
            </a:r>
            <a:endPar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ct val="150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字符型常量</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ct val="150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指针常量</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NULL</a:t>
            </a:r>
            <a:endPar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90000"/>
              </a:lnSpc>
              <a:spcBef>
                <a:spcPct val="150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sym typeface="Wingdings" panose="05000000000000000000" pitchFamily="2" charset="2"/>
              </a:rPr>
              <a:t> </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字符串常量</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ABC”</a:t>
            </a:r>
            <a:endParaRPr kumimoji="0" lang="en-US" altLang="zh-CN"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6656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p:nvPr>
        </p:nvSpPr>
        <p:spPr>
          <a:xfrm>
            <a:off x="395288" y="404813"/>
            <a:ext cx="8458200" cy="8382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四、符号常量</a:t>
            </a:r>
            <a:endParaRPr kumimoji="0" lang="zh-CN" altLang="en-US" sz="32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59395" name="Rectangle 3"/>
          <p:cNvSpPr>
            <a:spLocks noGrp="1" noChangeArrowheads="1"/>
          </p:cNvSpPr>
          <p:nvPr>
            <p:ph idx="1"/>
          </p:nvPr>
        </p:nvSpPr>
        <p:spPr>
          <a:xfrm>
            <a:off x="1143000" y="1412875"/>
            <a:ext cx="7543800" cy="5072063"/>
          </a:xfrm>
        </p:spPr>
        <p:txBody>
          <a:bodyPr vert="horz" wrap="square" lIns="91440" tIns="45720" rIns="91440" bIns="45720" numCol="1" anchor="t" anchorCtr="0" compatLnSpc="1">
            <a:normAutofit/>
          </a:bodyPr>
          <a:lstStyle/>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用宏定义给常量命名</a:t>
            </a:r>
            <a:endPar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其一般形式是：</a:t>
            </a:r>
            <a:endPar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zh-CN"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define </a:t>
            </a:r>
            <a:r>
              <a:rPr kumimoji="0" lang="zh-CN"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标识符</a:t>
            </a:r>
            <a:r>
              <a:rPr kumimoji="0" lang="zh-CN" altLang="ja-JP"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字符列</a:t>
            </a:r>
            <a:endParaRPr kumimoji="0" lang="zh-CN" altLang="ja-JP"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如</a:t>
            </a:r>
            <a:r>
              <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a:t>
            </a:r>
            <a:r>
              <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define  PI    3.14159</a:t>
            </a:r>
            <a:endPar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#define  MAXN  100</a:t>
            </a:r>
            <a:endParaRPr kumimoji="0" lang="en-US" altLang="zh-CN"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说明：</a:t>
            </a: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程序不允许对符号常量（或称常量标识符）赋值。</a:t>
            </a:r>
            <a:endParaRPr kumimoji="0" lang="zh-CN"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p:txBody>
      </p:sp>
      <p:sp>
        <p:nvSpPr>
          <p:cNvPr id="6758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ChangeArrowheads="1"/>
          </p:cNvSpPr>
          <p:nvPr>
            <p:ph type="title"/>
          </p:nvPr>
        </p:nvSpPr>
        <p:spPr>
          <a:xfrm>
            <a:off x="381000" y="228600"/>
            <a:ext cx="8458200" cy="10668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五、变量</a:t>
            </a:r>
            <a:endParaRPr kumimoji="0" lang="zh-CN"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60419" name="Rectangle 3"/>
          <p:cNvSpPr>
            <a:spLocks noGrp="1" noChangeArrowheads="1"/>
          </p:cNvSpPr>
          <p:nvPr>
            <p:ph idx="1"/>
          </p:nvPr>
        </p:nvSpPr>
        <p:spPr>
          <a:xfrm>
            <a:off x="1143000" y="1295400"/>
            <a:ext cx="7543800" cy="533400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在程序运行过程中，其值可以改变的量称为变量。</a:t>
            </a:r>
            <a:endParaRPr kumimoji="0" lang="en-US" altLang="ja-JP" sz="40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变量在内存中占据一定的存储单元，存放变量的值。</a:t>
            </a:r>
            <a:endParaRPr kumimoji="0" lang="en-US" altLang="ja-JP"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与变量有关的概念有</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变量名、变量数据类型、变量在程序中的有效范围、变量在程序执行期间的存在时间等</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6861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381000" y="228600"/>
            <a:ext cx="8458200" cy="8382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计算机程序性质</a:t>
            </a:r>
            <a:r>
              <a:rPr kumimoji="0" lang="ja-JP" altLang="en-US" sz="2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（续）</a:t>
            </a:r>
            <a:endParaRPr kumimoji="0" lang="zh-CN" altLang="en-US" sz="5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7171" name="Rectangle 3"/>
          <p:cNvSpPr>
            <a:spLocks noGrp="1" noChangeArrowheads="1"/>
          </p:cNvSpPr>
          <p:nvPr>
            <p:ph idx="1"/>
          </p:nvPr>
        </p:nvSpPr>
        <p:spPr>
          <a:xfrm>
            <a:off x="795338" y="1143000"/>
            <a:ext cx="8424863" cy="5410200"/>
          </a:xfrm>
        </p:spPr>
        <p:txBody>
          <a:bodyPr vert="horz" wrap="square" lIns="91440" tIns="45720" rIns="91440" bIns="45720" numCol="1" anchor="t" anchorCtr="0" compatLnSpc="1">
            <a:normAutofit/>
          </a:bodyPr>
          <a:lstStyle/>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ja-JP"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有序性</a:t>
            </a:r>
            <a:r>
              <a:rPr kumimoji="0" lang="en-US" altLang="ja-JP"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程序的执行步骤是有序的，不可随意改变程序步骤的执行顺序。</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ja-JP"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有限性</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程序是有限的指令序列，程序所包含的步骤是有限的。</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ja-JP"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操作性</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有意义的程序总是对某些对象进行操作，使其改变状态，完成其功能。</a:t>
            </a:r>
            <a:endPar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1434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Number Placeholder 3"/>
          <p:cNvSpPr txBox="1">
            <a:spLocks noGrp="1"/>
          </p:cNvSpPr>
          <p:nvPr>
            <p:ph type="sldNum" sz="quarter" idx="4"/>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
        <p:nvSpPr>
          <p:cNvPr id="69635" name="Text Box 2"/>
          <p:cNvSpPr txBox="1"/>
          <p:nvPr/>
        </p:nvSpPr>
        <p:spPr>
          <a:xfrm>
            <a:off x="2555875" y="2997200"/>
            <a:ext cx="2305050" cy="3122613"/>
          </a:xfrm>
          <a:prstGeom prst="rect">
            <a:avLst/>
          </a:prstGeom>
          <a:noFill/>
          <a:ln w="9525" cap="flat" cmpd="sng">
            <a:solidFill>
              <a:srgbClr val="000000"/>
            </a:solidFill>
            <a:prstDash val="solid"/>
            <a:miter/>
            <a:headEnd type="none" w="med" len="med"/>
            <a:tailEnd type="none" w="med" len="med"/>
          </a:ln>
        </p:spPr>
        <p:txBody>
          <a:bodyPr>
            <a:spAutoFit/>
          </a:bodyPr>
          <a:p>
            <a:pPr algn="ctr" eaLnBrk="1" hangingPunct="1">
              <a:spcBef>
                <a:spcPct val="50000"/>
              </a:spcBef>
            </a:pPr>
            <a:endParaRPr lang="en-US" altLang="zh-CN" sz="3600" dirty="0">
              <a:latin typeface="Arial" panose="020B0604020202020204" pitchFamily="34" charset="0"/>
              <a:ea typeface="宋体" panose="02010600030101010101" pitchFamily="2" charset="-122"/>
            </a:endParaRPr>
          </a:p>
          <a:p>
            <a:pPr algn="ctr" eaLnBrk="1" hangingPunct="1">
              <a:spcBef>
                <a:spcPct val="50000"/>
              </a:spcBef>
            </a:pPr>
            <a:r>
              <a:rPr lang="en-US" altLang="zh-CN" sz="3600" dirty="0">
                <a:latin typeface="Arial" panose="020B0604020202020204" pitchFamily="34" charset="0"/>
                <a:ea typeface="宋体" panose="02010600030101010101" pitchFamily="2" charset="-122"/>
              </a:rPr>
              <a:t>00101001</a:t>
            </a:r>
            <a:endParaRPr lang="en-US" altLang="zh-CN" sz="3600" dirty="0">
              <a:latin typeface="Arial" panose="020B0604020202020204" pitchFamily="34" charset="0"/>
              <a:ea typeface="宋体" panose="02010600030101010101" pitchFamily="2" charset="-122"/>
            </a:endParaRPr>
          </a:p>
          <a:p>
            <a:pPr algn="ctr" eaLnBrk="1" hangingPunct="1">
              <a:spcBef>
                <a:spcPct val="50000"/>
              </a:spcBef>
            </a:pPr>
            <a:r>
              <a:rPr lang="en-US" altLang="zh-CN" sz="3600" dirty="0">
                <a:latin typeface="Arial" panose="020B0604020202020204" pitchFamily="34" charset="0"/>
                <a:ea typeface="宋体" panose="02010600030101010101" pitchFamily="2" charset="-122"/>
              </a:rPr>
              <a:t>(</a:t>
            </a:r>
            <a:r>
              <a:rPr lang="ja-JP" altLang="en-US" sz="3600" dirty="0">
                <a:latin typeface="Arial" panose="020B0604020202020204" pitchFamily="34" charset="0"/>
                <a:ea typeface="宋体" panose="02010600030101010101" pitchFamily="2" charset="-122"/>
              </a:rPr>
              <a:t>‘</a:t>
            </a:r>
            <a:r>
              <a:rPr lang="en-US" altLang="ja-JP" sz="3600" dirty="0">
                <a:latin typeface="Arial" panose="020B0604020202020204" pitchFamily="34" charset="0"/>
                <a:ea typeface="宋体" panose="02010600030101010101" pitchFamily="2" charset="-122"/>
              </a:rPr>
              <a:t>A</a:t>
            </a:r>
            <a:r>
              <a:rPr lang="ja-JP" altLang="en-US" sz="3600" dirty="0">
                <a:latin typeface="Arial" panose="020B0604020202020204" pitchFamily="34" charset="0"/>
                <a:ea typeface="宋体" panose="02010600030101010101" pitchFamily="2" charset="-122"/>
              </a:rPr>
              <a:t>’</a:t>
            </a:r>
            <a:r>
              <a:rPr lang="en-US" altLang="ja-JP" sz="3600" dirty="0">
                <a:latin typeface="Arial" panose="020B0604020202020204" pitchFamily="34" charset="0"/>
                <a:ea typeface="宋体" panose="02010600030101010101" pitchFamily="2" charset="-122"/>
              </a:rPr>
              <a:t>)</a:t>
            </a:r>
            <a:endParaRPr lang="en-US" altLang="ja-JP" sz="3600" dirty="0">
              <a:latin typeface="Arial" panose="020B0604020202020204" pitchFamily="34" charset="0"/>
              <a:ea typeface="宋体" panose="02010600030101010101" pitchFamily="2" charset="-122"/>
            </a:endParaRPr>
          </a:p>
          <a:p>
            <a:pPr algn="ctr" eaLnBrk="1" hangingPunct="1">
              <a:spcBef>
                <a:spcPct val="50000"/>
              </a:spcBef>
            </a:pPr>
            <a:endParaRPr lang="en-US" altLang="zh-CN" sz="3600" dirty="0">
              <a:latin typeface="Arial" panose="020B0604020202020204" pitchFamily="34" charset="0"/>
              <a:ea typeface="宋体" panose="02010600030101010101" pitchFamily="2" charset="-122"/>
            </a:endParaRPr>
          </a:p>
        </p:txBody>
      </p:sp>
      <p:sp>
        <p:nvSpPr>
          <p:cNvPr id="69636" name="Text Box 3"/>
          <p:cNvSpPr txBox="1"/>
          <p:nvPr/>
        </p:nvSpPr>
        <p:spPr>
          <a:xfrm>
            <a:off x="2411413" y="2349500"/>
            <a:ext cx="5256212" cy="641350"/>
          </a:xfrm>
          <a:prstGeom prst="rect">
            <a:avLst/>
          </a:prstGeom>
          <a:noFill/>
          <a:ln w="9525">
            <a:noFill/>
          </a:ln>
        </p:spPr>
        <p:txBody>
          <a:bodyPr>
            <a:spAutoFit/>
          </a:bodyPr>
          <a:p>
            <a:pPr eaLnBrk="1" hangingPunct="1">
              <a:spcBef>
                <a:spcPct val="50000"/>
              </a:spcBef>
            </a:pPr>
            <a:r>
              <a:rPr lang="zh-CN" altLang="en-US" sz="3600" dirty="0">
                <a:latin typeface="Arial" panose="020B0604020202020204" pitchFamily="34" charset="0"/>
                <a:ea typeface="宋体" panose="02010600030101010101" pitchFamily="2" charset="-122"/>
              </a:rPr>
              <a:t>内存地址：</a:t>
            </a:r>
            <a:r>
              <a:rPr lang="en-US" altLang="ja-JP" sz="3600" dirty="0">
                <a:latin typeface="Arial" panose="020B0604020202020204" pitchFamily="34" charset="0"/>
                <a:ea typeface="宋体" panose="02010600030101010101" pitchFamily="2" charset="-122"/>
              </a:rPr>
              <a:t>11010101</a:t>
            </a:r>
            <a:endParaRPr lang="en-US" altLang="zh-CN" sz="3600" dirty="0">
              <a:latin typeface="Arial" panose="020B0604020202020204" pitchFamily="34" charset="0"/>
              <a:ea typeface="宋体" panose="02010600030101010101" pitchFamily="2" charset="-122"/>
            </a:endParaRPr>
          </a:p>
        </p:txBody>
      </p:sp>
      <p:sp>
        <p:nvSpPr>
          <p:cNvPr id="69637" name="Text Box 4"/>
          <p:cNvSpPr txBox="1"/>
          <p:nvPr/>
        </p:nvSpPr>
        <p:spPr>
          <a:xfrm>
            <a:off x="5148263" y="3860800"/>
            <a:ext cx="3455987" cy="641350"/>
          </a:xfrm>
          <a:prstGeom prst="rect">
            <a:avLst/>
          </a:prstGeom>
          <a:noFill/>
          <a:ln w="9525">
            <a:noFill/>
          </a:ln>
        </p:spPr>
        <p:txBody>
          <a:bodyPr>
            <a:spAutoFit/>
          </a:bodyPr>
          <a:p>
            <a:pPr eaLnBrk="1" hangingPunct="1">
              <a:spcBef>
                <a:spcPct val="50000"/>
              </a:spcBef>
            </a:pPr>
            <a:r>
              <a:rPr lang="zh-CN" altLang="en-US" sz="3600" dirty="0">
                <a:latin typeface="Arial" panose="020B0604020202020204" pitchFamily="34" charset="0"/>
                <a:ea typeface="宋体" panose="02010600030101010101" pitchFamily="2" charset="-122"/>
              </a:rPr>
              <a:t>数据类型：</a:t>
            </a:r>
            <a:r>
              <a:rPr lang="en-US" altLang="ja-JP" sz="3600" dirty="0">
                <a:latin typeface="Arial" panose="020B0604020202020204" pitchFamily="34" charset="0"/>
                <a:ea typeface="宋体" panose="02010600030101010101" pitchFamily="2" charset="-122"/>
              </a:rPr>
              <a:t>char</a:t>
            </a:r>
            <a:endParaRPr lang="en-US" altLang="zh-CN" sz="3600" dirty="0">
              <a:latin typeface="Arial" panose="020B0604020202020204" pitchFamily="34" charset="0"/>
              <a:ea typeface="宋体" panose="02010600030101010101" pitchFamily="2" charset="-122"/>
            </a:endParaRPr>
          </a:p>
        </p:txBody>
      </p:sp>
      <p:sp>
        <p:nvSpPr>
          <p:cNvPr id="69638" name="Text Box 5"/>
          <p:cNvSpPr txBox="1"/>
          <p:nvPr/>
        </p:nvSpPr>
        <p:spPr>
          <a:xfrm>
            <a:off x="2484438" y="1700213"/>
            <a:ext cx="2447925" cy="641350"/>
          </a:xfrm>
          <a:prstGeom prst="rect">
            <a:avLst/>
          </a:prstGeom>
          <a:noFill/>
          <a:ln w="9525">
            <a:noFill/>
          </a:ln>
        </p:spPr>
        <p:txBody>
          <a:bodyPr>
            <a:spAutoFit/>
          </a:bodyPr>
          <a:p>
            <a:pPr eaLnBrk="1" hangingPunct="1">
              <a:spcBef>
                <a:spcPct val="50000"/>
              </a:spcBef>
            </a:pPr>
            <a:r>
              <a:rPr lang="zh-CN" altLang="en-US" sz="3600" dirty="0">
                <a:latin typeface="Arial" panose="020B0604020202020204" pitchFamily="34" charset="0"/>
                <a:ea typeface="宋体" panose="02010600030101010101" pitchFamily="2" charset="-122"/>
              </a:rPr>
              <a:t>变量名：</a:t>
            </a:r>
            <a:r>
              <a:rPr lang="en-US" altLang="ja-JP" sz="3600" dirty="0">
                <a:latin typeface="Arial" panose="020B0604020202020204" pitchFamily="34" charset="0"/>
                <a:ea typeface="宋体" panose="02010600030101010101" pitchFamily="2" charset="-122"/>
              </a:rPr>
              <a:t>t</a:t>
            </a:r>
            <a:endParaRPr lang="en-US" altLang="zh-CN" sz="3600" dirty="0">
              <a:latin typeface="Arial" panose="020B0604020202020204" pitchFamily="34" charset="0"/>
              <a:ea typeface="宋体" panose="02010600030101010101" pitchFamily="2" charset="-122"/>
            </a:endParaRPr>
          </a:p>
        </p:txBody>
      </p:sp>
      <p:sp>
        <p:nvSpPr>
          <p:cNvPr id="69639" name="Text Box 6"/>
          <p:cNvSpPr txBox="1"/>
          <p:nvPr/>
        </p:nvSpPr>
        <p:spPr>
          <a:xfrm>
            <a:off x="2268538" y="333375"/>
            <a:ext cx="4608512" cy="762000"/>
          </a:xfrm>
          <a:prstGeom prst="rect">
            <a:avLst/>
          </a:prstGeom>
          <a:noFill/>
          <a:ln w="9525">
            <a:noFill/>
          </a:ln>
        </p:spPr>
        <p:txBody>
          <a:bodyPr>
            <a:spAutoFit/>
          </a:bodyPr>
          <a:p>
            <a:pPr algn="ctr" eaLnBrk="1" hangingPunct="1">
              <a:spcBef>
                <a:spcPct val="50000"/>
              </a:spcBef>
            </a:pPr>
            <a:r>
              <a:rPr lang="zh-CN" altLang="en-US" sz="4400" dirty="0">
                <a:solidFill>
                  <a:schemeClr val="hlink"/>
                </a:solidFill>
                <a:latin typeface="Arial" panose="020B0604020202020204" pitchFamily="34" charset="0"/>
                <a:ea typeface="宋体" panose="02010600030101010101" pitchFamily="2" charset="-122"/>
              </a:rPr>
              <a:t>一个变量的例子</a:t>
            </a:r>
            <a:endParaRPr lang="zh-CN" altLang="zh-CN" sz="4400" dirty="0">
              <a:solidFill>
                <a:schemeClr val="hlink"/>
              </a:solidFill>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ChangeArrowheads="1"/>
          </p:cNvSpPr>
          <p:nvPr>
            <p:ph type="title"/>
          </p:nvPr>
        </p:nvSpPr>
        <p:spPr>
          <a:xfrm>
            <a:off x="381000" y="228600"/>
            <a:ext cx="8458200" cy="10668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五、变量</a:t>
            </a:r>
            <a:r>
              <a:rPr kumimoji="0" lang="ja-JP" altLang="en-US" sz="32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Gothic" panose="020B0609070205080204" pitchFamily="49" charset="-128"/>
                <a:cs typeface="MS PGothic" panose="020B0600070205080204" pitchFamily="34" charset="-128"/>
              </a:rPr>
              <a:t>（续）</a:t>
            </a:r>
            <a:endParaRPr kumimoji="0" lang="zh-CN" altLang="en-US" sz="3200" b="0" i="0" u="none" strike="noStrike" kern="1200" cap="none" spc="0" normalizeH="0" baseline="0" noProof="0" smtClean="0">
              <a:ln>
                <a:noFill/>
              </a:ln>
              <a:solidFill>
                <a:srgbClr val="11488B"/>
              </a:solidFill>
              <a:effectLst>
                <a:outerShdw blurRad="38100" dist="38100" dir="2700000" algn="tl">
                  <a:srgbClr val="C0C0C0"/>
                </a:outerShdw>
              </a:effectLst>
              <a:uLnTx/>
              <a:uFillTx/>
              <a:latin typeface="+mj-lt"/>
              <a:ea typeface="MS PGothic" panose="020B0600070205080204" pitchFamily="34" charset="-128"/>
              <a:cs typeface="MS PGothic" panose="020B0600070205080204" pitchFamily="34" charset="-128"/>
            </a:endParaRPr>
          </a:p>
        </p:txBody>
      </p:sp>
      <p:sp>
        <p:nvSpPr>
          <p:cNvPr id="62467" name="Rectangle 3"/>
          <p:cNvSpPr>
            <a:spLocks noGrp="1" noChangeArrowheads="1"/>
          </p:cNvSpPr>
          <p:nvPr>
            <p:ph idx="1"/>
          </p:nvPr>
        </p:nvSpPr>
        <p:spPr>
          <a:xfrm>
            <a:off x="990600" y="1295400"/>
            <a:ext cx="7848600" cy="533400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变量定义的一般形式：</a:t>
            </a:r>
            <a:r>
              <a:rPr kumimoji="0" lang="zh-CN" altLang="ja-JP"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endParaRPr kumimoji="0" lang="zh-CN" altLang="ja-JP"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zh-CN"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类型</a:t>
            </a:r>
            <a:r>
              <a:rPr kumimoji="0" lang="zh-CN" altLang="ja-JP"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zh-CN" altLang="en-US"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变量名表</a:t>
            </a:r>
            <a:r>
              <a:rPr kumimoji="0" lang="zh-CN" altLang="ja-JP"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ja-JP" sz="40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例如</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en-US" altLang="zh-CN"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int</a:t>
            </a:r>
            <a:r>
              <a:rPr kumimoji="0" lang="en-US"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en-US" altLang="zh-CN"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i</a:t>
            </a:r>
            <a:r>
              <a:rPr kumimoji="0" lang="en-US"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j, sum</a:t>
            </a:r>
            <a:r>
              <a:rPr kumimoji="0" lang="zh-CN" altLang="en-US"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a:t>
            </a:r>
            <a:endParaRPr kumimoji="0" lang="zh-CN" altLang="ja-JP"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a:t>
            </a:r>
            <a:r>
              <a:rPr kumimoji="0" lang="en-US" altLang="zh-CN"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int</a:t>
            </a:r>
            <a:r>
              <a:rPr kumimoji="0" lang="en-US"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index = 100, </a:t>
            </a:r>
            <a:r>
              <a:rPr kumimoji="0" lang="en-US" altLang="zh-CN" sz="4000" b="1" i="0" u="none" strike="noStrike" kern="1200" cap="none" spc="0" normalizeH="0" baseline="0" noProof="0" dirty="0" err="1"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big_int</a:t>
            </a:r>
            <a:r>
              <a:rPr kumimoji="0" lang="en-US"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 10000;</a:t>
            </a:r>
            <a:endParaRPr kumimoji="0" lang="en-US"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float x;</a:t>
            </a:r>
            <a:endParaRPr kumimoji="0" lang="en-US"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    double y, z</a:t>
            </a:r>
            <a:r>
              <a:rPr kumimoji="0" lang="zh-CN" altLang="zh-CN" sz="4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rPr>
              <a:t>;</a:t>
            </a:r>
            <a:endParaRPr kumimoji="0" lang="en-US" altLang="zh-CN" sz="28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楷体_GB2312" pitchFamily="49" charset="-122"/>
              <a:cs typeface="MS PGothic" panose="020B0600070205080204" pitchFamily="34" charset="-128"/>
            </a:endParaRPr>
          </a:p>
        </p:txBody>
      </p:sp>
      <p:sp>
        <p:nvSpPr>
          <p:cNvPr id="70660"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pic>
        <p:nvPicPr>
          <p:cNvPr id="70661" name="Picture 4" descr="图片1">
            <a:hlinkClick r:id="" tooltip="返回" action="ppaction://hlinksldjump"/>
          </p:cNvPr>
          <p:cNvPicPr>
            <a:picLocks noChangeAspect="1"/>
          </p:cNvPicPr>
          <p:nvPr/>
        </p:nvPicPr>
        <p:blipFill>
          <a:blip r:embed="rId1"/>
          <a:stretch>
            <a:fillRect/>
          </a:stretch>
        </p:blipFill>
        <p:spPr>
          <a:xfrm>
            <a:off x="8448675" y="6323013"/>
            <a:ext cx="731838" cy="561975"/>
          </a:xfrm>
          <a:prstGeom prst="rect">
            <a:avLst/>
          </a:prstGeom>
          <a:noFill/>
          <a:ln w="9525">
            <a:noFill/>
          </a:ln>
        </p:spPr>
      </p:pic>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ph type="title"/>
          </p:nvPr>
        </p:nvSpPr>
        <p:spPr>
          <a:xfrm>
            <a:off x="457200" y="381000"/>
            <a:ext cx="7620000" cy="1019175"/>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1.5  </a:t>
            </a: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程序开发环境基础知识</a:t>
            </a:r>
            <a:endParaRPr kumimoji="0" lang="zh-CN"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63491" name="Rectangle 3"/>
          <p:cNvSpPr>
            <a:spLocks noGrp="1" noChangeArrowheads="1"/>
          </p:cNvSpPr>
          <p:nvPr>
            <p:ph idx="1"/>
          </p:nvPr>
        </p:nvSpPr>
        <p:spPr>
          <a:xfrm>
            <a:off x="990600" y="1524000"/>
            <a:ext cx="7696200" cy="5105400"/>
          </a:xfrm>
        </p:spPr>
        <p:txBody>
          <a:bodyPr vert="horz" wrap="square" lIns="91440" tIns="45720" rIns="91440" bIns="45720" numCol="1" anchor="t" anchorCtr="0" compatLnSpc="1">
            <a:normAutofit/>
          </a:bodyPr>
          <a:lstStyle/>
          <a:p>
            <a:pPr marL="449580" marR="0" lvl="0" indent="-449580" algn="just" defTabSz="914400" rtl="0" eaLnBrk="1" fontAlgn="base" latinLnBrk="0" hangingPunct="1">
              <a:lnSpc>
                <a:spcPct val="80000"/>
              </a:lnSpc>
              <a:spcBef>
                <a:spcPts val="600"/>
              </a:spcBef>
              <a:spcAft>
                <a:spcPct val="0"/>
              </a:spcAft>
              <a:buClr>
                <a:schemeClr val="accent1"/>
              </a:buClr>
              <a:buSzPct val="80000"/>
              <a:buFont typeface="Monotype Sorts" charset="2"/>
              <a:buNone/>
              <a:defRPr/>
            </a:pPr>
            <a:r>
              <a:rPr kumimoji="0" lang="en-US" altLang="zh-CN" sz="3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a:t>
            </a:r>
            <a:r>
              <a:rPr kumimoji="0" lang="zh-CN" altLang="en-US" sz="3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程序从开发到运行大致经历四个阶段：</a:t>
            </a:r>
            <a:endParaRPr kumimoji="0" lang="zh-CN" altLang="ja-JP" sz="36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449580" marR="0" lvl="0" indent="-449580" algn="just" defTabSz="914400" rtl="0" eaLnBrk="1" fontAlgn="base" latinLnBrk="0" hangingPunct="1">
              <a:lnSpc>
                <a:spcPct val="80000"/>
              </a:lnSpc>
              <a:spcBef>
                <a:spcPts val="600"/>
              </a:spcBef>
              <a:spcAft>
                <a:spcPct val="0"/>
              </a:spcAft>
              <a:buClr>
                <a:schemeClr val="accent1"/>
              </a:buClr>
              <a:buSzPct val="80000"/>
              <a:buFont typeface="Monotype Sorts" charset="2"/>
              <a:buNone/>
              <a:defRPr/>
            </a:pPr>
            <a:r>
              <a:rPr kumimoji="0" lang="en-US" altLang="zh-CN"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a:t>
            </a:r>
            <a:r>
              <a:rPr kumimoji="0" lang="zh-CN" altLang="en-US"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编辑</a:t>
            </a:r>
            <a:r>
              <a:rPr kumimoji="0" lang="zh-CN" altLang="ja-JP"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程序员用系统环境提供的编辑器编辑源程序，产生一个源程序文件</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 </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或</a:t>
            </a:r>
            <a:r>
              <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en-US" altLang="ja-JP" sz="4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cpp</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zh-CN" altLang="ja-JP"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449580" marR="0" lvl="0" indent="-449580" algn="just" defTabSz="914400" rtl="0" eaLnBrk="1" fontAlgn="base" latinLnBrk="0" hangingPunct="1">
              <a:lnSpc>
                <a:spcPct val="8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2.</a:t>
            </a:r>
            <a:r>
              <a:rPr kumimoji="0" lang="zh-CN" altLang="en-US"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编译</a:t>
            </a:r>
            <a:r>
              <a:rPr kumimoji="0" lang="zh-CN" altLang="ja-JP" sz="40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若编译过程中发现程序有错误，则输出错误的详细信息；对正确的源程序产生机器语言程序，称为源程序的目的代码。</a:t>
            </a:r>
            <a:endParaRPr kumimoji="0" lang="zh-CN" altLang="zh-CN" sz="4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7168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ChangeArrowheads="1"/>
          </p:cNvSpPr>
          <p:nvPr>
            <p:ph type="title"/>
          </p:nvPr>
        </p:nvSpPr>
        <p:spPr>
          <a:xfrm>
            <a:off x="762000" y="457200"/>
            <a:ext cx="8208963" cy="955675"/>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rPr>
              <a:t>1.5  </a:t>
            </a: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程序开发环境基础知识</a:t>
            </a:r>
            <a:r>
              <a:rPr kumimoji="0" lang="en-US" altLang="ja-JP" sz="41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a:t>
            </a:r>
            <a:r>
              <a:rPr kumimoji="0" lang="ja-JP" altLang="en-US" sz="41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rPr>
              <a:t>续）</a:t>
            </a:r>
            <a:endParaRPr kumimoji="0" lang="zh-CN" altLang="en-US" sz="4100" b="0"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64515" name="Rectangle 3"/>
          <p:cNvSpPr>
            <a:spLocks noGrp="1" noChangeArrowheads="1"/>
          </p:cNvSpPr>
          <p:nvPr>
            <p:ph idx="1"/>
          </p:nvPr>
        </p:nvSpPr>
        <p:spPr>
          <a:xfrm>
            <a:off x="1066800" y="1773238"/>
            <a:ext cx="7620000" cy="4392613"/>
          </a:xfrm>
        </p:spPr>
        <p:txBody>
          <a:bodyPr vert="horz" wrap="square" lIns="91440" tIns="45720" rIns="91440" bIns="45720" numCol="1" anchor="t" anchorCtr="0" compatLnSpc="1">
            <a:normAutofit/>
          </a:bodyPr>
          <a:lstStyle/>
          <a:p>
            <a:pPr marL="536575" marR="0" lvl="0" indent="-536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3.</a:t>
            </a:r>
            <a:r>
              <a:rPr kumimoji="0" lang="zh-CN" altLang="en-US"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连接</a:t>
            </a:r>
            <a:r>
              <a:rPr kumimoji="0" lang="zh-CN" altLang="ja-JP"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4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连接程序将目的代码和使用库函数的目的代码连接起来，产生计算机可直接执行的程序文件。</a:t>
            </a:r>
            <a:endParaRPr kumimoji="0" lang="zh-CN" altLang="ja-JP" sz="4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536575" marR="0" lvl="0" indent="-536575"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4.</a:t>
            </a:r>
            <a:r>
              <a:rPr kumimoji="0" lang="zh-CN" altLang="en-US"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运行</a:t>
            </a:r>
            <a:r>
              <a:rPr kumimoji="0" lang="zh-CN" altLang="ja-JP" sz="4400" b="1" i="0" u="none" strike="noStrike" kern="1200" cap="none" spc="0" normalizeH="0" baseline="0" noProof="0" dirty="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zh-CN" altLang="en-US" sz="4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装入内存的程序在计算机的操作系统控制下执行。</a:t>
            </a:r>
            <a:endParaRPr kumimoji="0" lang="zh-CN"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7270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pic>
        <p:nvPicPr>
          <p:cNvPr id="72709" name="Picture 4" descr="图片1">
            <a:hlinkClick r:id="" tooltip="返回" action="ppaction://hlinksldjump"/>
          </p:cNvPr>
          <p:cNvPicPr>
            <a:picLocks noChangeAspect="1"/>
          </p:cNvPicPr>
          <p:nvPr/>
        </p:nvPicPr>
        <p:blipFill>
          <a:blip r:embed="rId1"/>
          <a:stretch>
            <a:fillRect/>
          </a:stretch>
        </p:blipFill>
        <p:spPr>
          <a:xfrm>
            <a:off x="8448675" y="6323013"/>
            <a:ext cx="731838" cy="561975"/>
          </a:xfrm>
          <a:prstGeom prst="rect">
            <a:avLst/>
          </a:prstGeom>
          <a:noFill/>
          <a:ln w="9525">
            <a:noFill/>
          </a:ln>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a:xfrm>
            <a:off x="381000" y="533400"/>
            <a:ext cx="84582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程序设计</a:t>
            </a:r>
            <a:endParaRPr kumimoji="0" lang="zh-CN" altLang="en-US" sz="44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8195" name="Rectangle 3"/>
          <p:cNvSpPr>
            <a:spLocks noGrp="1" noChangeArrowheads="1"/>
          </p:cNvSpPr>
          <p:nvPr>
            <p:ph idx="1"/>
          </p:nvPr>
        </p:nvSpPr>
        <p:spPr>
          <a:xfrm>
            <a:off x="844550" y="1773238"/>
            <a:ext cx="8223250" cy="4475163"/>
          </a:xfrm>
        </p:spPr>
        <p:txBody>
          <a:bodyPr vert="horz" wrap="square" lIns="91440" tIns="45720" rIns="91440" bIns="45720" numCol="1" anchor="t" anchorCtr="0" compatLnSpc="1">
            <a:normAutofit/>
          </a:bodyPr>
          <a:lstStyle/>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程序设计是设计和编制程序的过程。</a:t>
            </a:r>
            <a:endPar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365125" marR="0" lvl="0" indent="-282575" algn="l"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程序设计主要内容</a:t>
            </a:r>
            <a:endParaRPr kumimoji="0" lang="zh-CN"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640080" marR="0" lvl="1" indent="-236855" algn="just" defTabSz="914400" rtl="0" eaLnBrk="1" fontAlgn="base" latinLnBrk="0" hangingPunct="1">
              <a:lnSpc>
                <a:spcPct val="100000"/>
              </a:lnSpc>
              <a:spcBef>
                <a:spcPts val="550"/>
              </a:spcBef>
              <a:spcAft>
                <a:spcPct val="0"/>
              </a:spcAft>
              <a:buClr>
                <a:schemeClr val="accent1"/>
              </a:buClr>
              <a:buSzTx/>
              <a:buFont typeface="Verdana" panose="020B0604030504040204" pitchFamily="34" charset="0"/>
              <a:buChar char="◦"/>
              <a:defRPr/>
            </a:pPr>
            <a:r>
              <a:rPr kumimoji="0" lang="zh-CN" altLang="zh-CN" sz="37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37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n-cs"/>
              </a:rPr>
              <a:t>设计数据结构和算法</a:t>
            </a:r>
            <a:endParaRPr kumimoji="0" lang="zh-CN" altLang="ja-JP" sz="37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640080" marR="0" lvl="1" indent="-236855" algn="just" defTabSz="914400" rtl="0" eaLnBrk="1" fontAlgn="base" latinLnBrk="0" hangingPunct="1">
              <a:lnSpc>
                <a:spcPct val="100000"/>
              </a:lnSpc>
              <a:spcBef>
                <a:spcPts val="550"/>
              </a:spcBef>
              <a:spcAft>
                <a:spcPct val="0"/>
              </a:spcAft>
              <a:buClr>
                <a:schemeClr val="accent1"/>
              </a:buClr>
              <a:buSzTx/>
              <a:buFont typeface="Verdana" panose="020B0604030504040204" pitchFamily="34" charset="0"/>
              <a:buChar char="◦"/>
              <a:defRPr/>
            </a:pPr>
            <a:r>
              <a:rPr kumimoji="0" lang="zh-CN" altLang="zh-CN" sz="37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37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n-cs"/>
              </a:rPr>
              <a:t>编制程序和调试程序</a:t>
            </a:r>
            <a:endParaRPr kumimoji="0" lang="zh-CN" altLang="ja-JP" sz="3700" b="1" i="0" u="none" strike="noStrike" kern="1200" cap="none" spc="0" normalizeH="0" baseline="0" noProof="0" smtClean="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65125" marR="0" lvl="0" indent="-282575" algn="just" defTabSz="914400" rtl="0" eaLnBrk="1" fontAlgn="base" latinLnBrk="0" hangingPunct="1">
              <a:lnSpc>
                <a:spcPct val="100000"/>
              </a:lnSpc>
              <a:spcBef>
                <a:spcPts val="600"/>
              </a:spcBef>
              <a:spcAft>
                <a:spcPct val="0"/>
              </a:spcAft>
              <a:buClr>
                <a:schemeClr val="accent1"/>
              </a:buClr>
              <a:buSzPct val="80000"/>
              <a:buFont typeface="Wingdings 2" panose="05020102010507070707" pitchFamily="18" charset="2"/>
              <a:buChar char=""/>
              <a:defRPr/>
            </a:pPr>
            <a:endParaRPr kumimoji="0" lang="zh-CN" altLang="zh-CN" sz="32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S PGothic" panose="020B0600070205080204" pitchFamily="34" charset="-128"/>
            </a:endParaRPr>
          </a:p>
        </p:txBody>
      </p:sp>
      <p:sp>
        <p:nvSpPr>
          <p:cNvPr id="15364"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p:nvPr>
        </p:nvSpPr>
        <p:spPr>
          <a:xfrm>
            <a:off x="381000" y="533400"/>
            <a:ext cx="84582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5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rPr>
              <a:t>程序设计语言</a:t>
            </a:r>
            <a:endParaRPr kumimoji="0" lang="zh-CN" altLang="en-US" sz="60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itchFamily="2" charset="-122"/>
              <a:ea typeface="华文行楷" pitchFamily="2" charset="-122"/>
              <a:cs typeface="MS PGothic" panose="020B0600070205080204" pitchFamily="34" charset="-128"/>
            </a:endParaRPr>
          </a:p>
        </p:txBody>
      </p:sp>
      <p:sp>
        <p:nvSpPr>
          <p:cNvPr id="9219" name="Rectangle 3"/>
          <p:cNvSpPr>
            <a:spLocks noGrp="1" noChangeArrowheads="1"/>
          </p:cNvSpPr>
          <p:nvPr>
            <p:ph idx="1"/>
          </p:nvPr>
        </p:nvSpPr>
        <p:spPr>
          <a:xfrm>
            <a:off x="900113" y="1600200"/>
            <a:ext cx="8153400" cy="4724400"/>
          </a:xfrm>
        </p:spPr>
        <p:txBody>
          <a:bodyPr vert="horz" wrap="square" lIns="91440" tIns="45720" rIns="91440" bIns="45720" numCol="1" anchor="t" anchorCtr="0" compatLnSpc="1">
            <a:normAutofit/>
          </a:bodyPr>
          <a:lstStyle/>
          <a:p>
            <a:pPr marL="0" marR="0" lvl="0" indent="0" algn="just" defTabSz="914400" rtl="0" eaLnBrk="1" fontAlgn="base" latinLnBrk="0" hangingPunct="1">
              <a:lnSpc>
                <a:spcPct val="125000"/>
              </a:lnSpc>
              <a:spcBef>
                <a:spcPts val="600"/>
              </a:spcBef>
              <a:spcAft>
                <a:spcPct val="0"/>
              </a:spcAft>
              <a:buClr>
                <a:schemeClr val="accent1"/>
              </a:buClr>
              <a:buSzPct val="80000"/>
              <a:buFont typeface="Monotype Sorts" charset="2"/>
              <a:buNone/>
              <a:defRPr/>
            </a:pPr>
            <a:r>
              <a:rPr kumimoji="0" lang="en-US" altLang="zh-CN" sz="36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程序设计语言是人与计算机进行信息通讯的工具，是用来书写计算机程序的语言。</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25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大致可分为三类</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机器语言</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r>
              <a:rPr kumimoji="0" lang="ja-JP"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汇编语言</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和</a:t>
            </a:r>
            <a:r>
              <a:rPr kumimoji="0" lang="ja-JP" altLang="en-US" sz="40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高级语言</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25000"/>
              </a:lnSpc>
              <a:spcBef>
                <a:spcPts val="600"/>
              </a:spcBef>
              <a:spcAft>
                <a:spcPct val="0"/>
              </a:spcAft>
              <a:buClr>
                <a:schemeClr val="accent1"/>
              </a:buClr>
              <a:buSzPct val="80000"/>
              <a:buFont typeface="Monotype Sorts" charset="2"/>
              <a:buNone/>
              <a:defRPr/>
            </a:pPr>
            <a:endPar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16388"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685800" y="228600"/>
            <a:ext cx="8458200" cy="10668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a:t>
            </a:r>
            <a:r>
              <a:rPr kumimoji="0" lang="en-US" altLang="ja-JP"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PGothic" panose="020B0600070205080204" pitchFamily="34" charset="-128"/>
                <a:cs typeface="MS PGothic" panose="020B0600070205080204" pitchFamily="34" charset="-128"/>
              </a:rPr>
              <a:t>1</a:t>
            </a:r>
            <a:r>
              <a:rPr kumimoji="0" lang="ja-JP" altLang="en-US" sz="41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楷体_GB2312" pitchFamily="49" charset="-122"/>
                <a:ea typeface="MS Gothic" panose="020B0609070205080204" pitchFamily="49" charset="-128"/>
                <a:cs typeface="MS PGothic" panose="020B0600070205080204" pitchFamily="34" charset="-128"/>
              </a:rPr>
              <a:t>）机器语言</a:t>
            </a:r>
            <a:endParaRPr kumimoji="0" lang="zh-CN" altLang="en-US" sz="5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S PGothic" panose="020B0600070205080204" pitchFamily="34" charset="-128"/>
            </a:endParaRPr>
          </a:p>
        </p:txBody>
      </p:sp>
      <p:sp>
        <p:nvSpPr>
          <p:cNvPr id="10243" name="Rectangle 3"/>
          <p:cNvSpPr>
            <a:spLocks noGrp="1" noChangeArrowheads="1"/>
          </p:cNvSpPr>
          <p:nvPr>
            <p:ph idx="1"/>
          </p:nvPr>
        </p:nvSpPr>
        <p:spPr>
          <a:xfrm>
            <a:off x="990600" y="1143000"/>
            <a:ext cx="7924800" cy="5257800"/>
          </a:xfrm>
        </p:spPr>
        <p:txBody>
          <a:bodyPr vert="horz" wrap="square" lIns="91440" tIns="45720" rIns="91440" bIns="45720" numCol="1" anchor="t" anchorCtr="0" compatLnSpc="1">
            <a:normAutofit lnSpcReduction="10000"/>
          </a:bodyPr>
          <a:lstStyle/>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en-US" altLang="zh-CN"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计算机的指令系统称为机器语言，</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所有的计算机都只能直接执行由其自身机器语言编写的程序</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a:t>
            </a:r>
            <a:endPar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a:p>
            <a:pPr marL="0" marR="0" lvl="0" indent="0" algn="just" defTabSz="914400" rtl="0" eaLnBrk="1" fontAlgn="base" latinLnBrk="0" hangingPunct="1">
              <a:lnSpc>
                <a:spcPct val="100000"/>
              </a:lnSpc>
              <a:spcBef>
                <a:spcPts val="600"/>
              </a:spcBef>
              <a:spcAft>
                <a:spcPct val="0"/>
              </a:spcAft>
              <a:buClr>
                <a:schemeClr val="accent1"/>
              </a:buClr>
              <a:buSzPct val="80000"/>
              <a:buFont typeface="Monotype Sorts" charset="2"/>
              <a:buNone/>
              <a:defRPr/>
            </a:pPr>
            <a:r>
              <a:rPr kumimoji="0" lang="zh-CN"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    </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机器语言与计算机的硬件密切相关，机器语言中的计算机指令通常用一个二进制形式的代码，由若干位</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1</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和</a:t>
            </a:r>
            <a:r>
              <a:rPr kumimoji="0" lang="en-US" altLang="ja-JP"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0</a:t>
            </a:r>
            <a:r>
              <a:rPr kumimoji="0" lang="ja-JP" altLang="en-US" sz="4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组成。</a:t>
            </a:r>
            <a:r>
              <a:rPr kumimoji="0" lang="ja-JP"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rPr>
              <a:t>一条计算机指令指示计算机一次完成一个最基本的操作。</a:t>
            </a:r>
            <a:endParaRPr kumimoji="0" lang="zh-CN" altLang="en-US" sz="4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S PGothic" panose="020B0600070205080204" pitchFamily="34" charset="-128"/>
            </a:endParaRPr>
          </a:p>
        </p:txBody>
      </p:sp>
      <p:sp>
        <p:nvSpPr>
          <p:cNvPr id="17412" name="Slide Number Placeholder 5"/>
          <p:cNvSpPr txBox="1">
            <a:spLocks noGrp="1"/>
          </p:cNvSpPr>
          <p:nvPr>
            <p:ph type="sldNum" sz="quarter" idx="12"/>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imes New Roman" panose="02020603050405020304" pitchFamily="18" charset="0"/>
                <a:ea typeface="隶书" pitchFamily="49" charset="-122"/>
                <a:cs typeface="+mn-cs"/>
              </a:defRPr>
            </a:lvl5pPr>
          </a:lstStyle>
          <a:p>
            <a:pPr lvl="0" algn="ctr" eaLnBrk="1" hangingPunct="1"/>
            <a:fld id="{9A0DB2DC-4C9A-4742-B13C-FB6460FD3503}" type="slidenum">
              <a:rPr lang="en-US" altLang="zh-CN" sz="1200" dirty="0">
                <a:solidFill>
                  <a:srgbClr val="2B2B27"/>
                </a:solidFill>
              </a:rPr>
            </a:fld>
            <a:endParaRPr lang="en-US" altLang="zh-CN" sz="1200" dirty="0">
              <a:solidFill>
                <a:srgbClr val="2B2B27"/>
              </a:solidFill>
            </a:endParaRPr>
          </a:p>
        </p:txBody>
      </p:sp>
    </p:spTree>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olstice">
  <a:themeElements>
    <a:clrScheme name="Custom 2">
      <a:dk1>
        <a:sysClr val="windowText" lastClr="000000"/>
      </a:dk1>
      <a:lt1>
        <a:sysClr val="window" lastClr="FFFFFF"/>
      </a:lt1>
      <a:dk2>
        <a:srgbClr val="1F497D"/>
      </a:dk2>
      <a:lt2>
        <a:srgbClr val="3D3D3A"/>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Solstice.thmx</Template>
  <TotalTime>0</TotalTime>
  <Words>7862</Words>
  <Application>WPS 演示</Application>
  <PresentationFormat/>
  <Paragraphs>608</Paragraphs>
  <Slides>63</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63</vt:i4>
      </vt:variant>
    </vt:vector>
  </HeadingPairs>
  <TitlesOfParts>
    <vt:vector size="87" baseType="lpstr">
      <vt:lpstr>Arial</vt:lpstr>
      <vt:lpstr>宋体</vt:lpstr>
      <vt:lpstr>Wingdings</vt:lpstr>
      <vt:lpstr>Times New Roman</vt:lpstr>
      <vt:lpstr>隶书</vt:lpstr>
      <vt:lpstr>Gill Sans MT</vt:lpstr>
      <vt:lpstr>MS PGothic</vt:lpstr>
      <vt:lpstr>Wingdings 2</vt:lpstr>
      <vt:lpstr>Verdana</vt:lpstr>
      <vt:lpstr>华文楷体</vt:lpstr>
      <vt:lpstr>楷体_GB2312</vt:lpstr>
      <vt:lpstr>华文行楷</vt:lpstr>
      <vt:lpstr>Monotype Sorts</vt:lpstr>
      <vt:lpstr>MS Gothic</vt:lpstr>
      <vt:lpstr>华文新魏</vt:lpstr>
      <vt:lpstr>黑体</vt:lpstr>
      <vt:lpstr>Arial Narrow</vt:lpstr>
      <vt:lpstr>微软雅黑</vt:lpstr>
      <vt:lpstr>Wingdings 2</vt:lpstr>
      <vt:lpstr>新宋体</vt:lpstr>
      <vt:lpstr>华文行楷</vt:lpstr>
      <vt:lpstr>Wingdings</vt:lpstr>
      <vt:lpstr>Arial Unicode MS</vt:lpstr>
      <vt:lpstr>Solstice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程序设计基础</dc:title>
  <dc:creator>xkl&amp;zzz</dc:creator>
  <dc:subject>C程序设计</dc:subject>
  <cp:lastModifiedBy>若当年华非似锦 </cp:lastModifiedBy>
  <cp:revision>331</cp:revision>
  <dcterms:created xsi:type="dcterms:W3CDTF">2010-02-28T02:53:26Z</dcterms:created>
  <dcterms:modified xsi:type="dcterms:W3CDTF">2019-02-28T05:01:38Z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