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379" r:id="rId29"/>
    <p:sldId id="382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4" r:id="rId50"/>
    <p:sldId id="407" r:id="rId51"/>
    <p:sldId id="406" r:id="rId52"/>
    <p:sldId id="403" r:id="rId53"/>
    <p:sldId id="413" r:id="rId54"/>
    <p:sldId id="415" r:id="rId55"/>
    <p:sldId id="416" r:id="rId56"/>
    <p:sldId id="417" r:id="rId57"/>
    <p:sldId id="410" r:id="rId58"/>
    <p:sldId id="418" r:id="rId59"/>
    <p:sldId id="408" r:id="rId60"/>
    <p:sldId id="411" r:id="rId61"/>
    <p:sldId id="412" r:id="rId6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7F6E1-5CE4-4BD7-B1ED-78F8C5A2677C}" v="26" dt="2023-06-21T04:19:33.391"/>
    <p1510:client id="{FA098011-B311-4904-AB26-F28C2F880FB9}" v="25" dt="2023-06-21T04:43:15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6996" autoAdjust="0"/>
  </p:normalViewPr>
  <p:slideViewPr>
    <p:cSldViewPr snapToGrid="0">
      <p:cViewPr varScale="1">
        <p:scale>
          <a:sx n="110" d="100"/>
          <a:sy n="110" d="100"/>
        </p:scale>
        <p:origin x="108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1T04:19:33.391" v="101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0T19:09:02.833" v="60" actId="14100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0T19:09:02.833" v="60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add del">
        <pc:chgData name="Toby Donaldson" userId="2e6e5431-bb17-4c41-9985-d39c50d83c73" providerId="ADAL" clId="{D987F6E1-5CE4-4BD7-B1ED-78F8C5A2677C}" dt="2023-06-21T04:19:01.988" v="97" actId="2696"/>
        <pc:sldMkLst>
          <pc:docMk/>
          <pc:sldMk cId="1998242673" sldId="40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add del">
        <pc:chgData name="Toby Donaldson" userId="2e6e5431-bb17-4c41-9985-d39c50d83c73" providerId="ADAL" clId="{D987F6E1-5CE4-4BD7-B1ED-78F8C5A2677C}" dt="2023-06-21T04:19:01.988" v="97" actId="2696"/>
        <pc:sldMkLst>
          <pc:docMk/>
          <pc:sldMk cId="743025199" sldId="411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modSld sldOrd">
      <pc:chgData name="Toby Donaldson" userId="2e6e5431-bb17-4c41-9985-d39c50d83c73" providerId="ADAL" clId="{FA098011-B311-4904-AB26-F28C2F880FB9}" dt="2023-06-21T04:43:15.782" v="25" actId="20577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modSp">
        <pc:chgData name="Toby Donaldson" userId="2e6e5431-bb17-4c41-9985-d39c50d83c73" providerId="ADAL" clId="{FA098011-B311-4904-AB26-F28C2F880FB9}" dt="2023-06-21T04:20:02.520" v="1" actId="20577"/>
        <pc:sldMkLst>
          <pc:docMk/>
          <pc:sldMk cId="1481583490" sldId="412"/>
        </pc:sldMkLst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Priority Queues and Heaps</a:t>
            </a:r>
            <a:br>
              <a:rPr lang="en-CA" dirty="0"/>
            </a:br>
            <a:r>
              <a:rPr lang="en-CA" dirty="0"/>
              <a:t>Chapter 8.1-8.3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other kinds of rules might you have for </a:t>
            </a:r>
            <a:r>
              <a:rPr lang="en-CA" b="1" dirty="0"/>
              <a:t>dequeue() </a:t>
            </a:r>
            <a:r>
              <a:rPr lang="en-CA" dirty="0"/>
              <a:t>?</a:t>
            </a:r>
            <a:endParaRPr lang="en-AU" dirty="0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may,  3,</a:t>
                </a:r>
                <a:endParaRPr lang="en-AU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ye,  2,</a:t>
                </a:r>
                <a:endParaRPr lang="en-AU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dan,  6,</a:t>
                </a:r>
                <a:endParaRPr lang="en-AU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bob,  3,</a:t>
                </a:r>
                <a:endParaRPr lang="en-AU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Printer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Printer Queue</a:t>
            </a:r>
            <a:endParaRPr lang="en-AU" dirty="0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always prints job</a:t>
            </a:r>
            <a:br>
              <a:rPr lang="en-CA" dirty="0"/>
            </a:br>
            <a:r>
              <a:rPr lang="en-CA" dirty="0"/>
              <a:t>with lowest priority value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priority queue</a:t>
            </a:r>
            <a:endParaRPr lang="en-AU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key,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 job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Priority Queue </a:t>
            </a:r>
            <a:r>
              <a:rPr lang="en-CA" dirty="0"/>
              <a:t>Abstract Data Type (ADT)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r>
              <a:rPr lang="en-CA" dirty="0"/>
              <a:t>: returns number of items in the priority queue</a:t>
            </a:r>
          </a:p>
          <a:p>
            <a:r>
              <a:rPr lang="en-CA" b="1" dirty="0"/>
              <a:t>insert(x)</a:t>
            </a:r>
            <a:r>
              <a:rPr lang="en-CA" dirty="0"/>
              <a:t>: adds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r>
              <a:rPr lang="en-CA" dirty="0"/>
              <a:t>: 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use a </a:t>
            </a:r>
            <a:r>
              <a:rPr lang="en-CA" b="1" dirty="0"/>
              <a:t>priority queue to sort </a:t>
            </a:r>
            <a:r>
              <a:rPr lang="en-CA" dirty="0"/>
              <a:t>a vector of numbers?</a:t>
            </a:r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use a </a:t>
            </a:r>
            <a:r>
              <a:rPr lang="en-CA" b="1" dirty="0"/>
              <a:t>priority queue to sort </a:t>
            </a:r>
            <a:r>
              <a:rPr lang="en-CA" dirty="0"/>
              <a:t>a vector of numbers?</a:t>
            </a:r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r>
              <a:rPr lang="en-CA" dirty="0"/>
              <a:t> passed by reference</a:t>
            </a:r>
            <a:endParaRPr lang="en-AU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Move all values from </a:t>
            </a:r>
            <a:r>
              <a:rPr lang="en-CA" b="1" dirty="0"/>
              <a:t>v</a:t>
            </a:r>
            <a:r>
              <a:rPr lang="en-CA" dirty="0"/>
              <a:t> into the priority queue</a:t>
            </a:r>
            <a:endParaRPr lang="en-AU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Move all values from the priority queue back into </a:t>
            </a:r>
            <a:r>
              <a:rPr lang="en-CA" b="1" dirty="0"/>
              <a:t>v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template &lt;</a:t>
            </a:r>
            <a:r>
              <a:rPr lang="en-AU" sz="2000" dirty="0" err="1">
                <a:latin typeface="Consolas" panose="020B0609020204030204" pitchFamily="49" charset="0"/>
              </a:rPr>
              <a:t>typename</a:t>
            </a:r>
            <a:r>
              <a:rPr lang="en-AU" sz="2000" dirty="0">
                <a:latin typeface="Consolas" panose="020B0609020204030204" pitchFamily="49" charset="0"/>
              </a:rPr>
              <a:t> T&gt;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void </a:t>
            </a:r>
            <a:r>
              <a:rPr lang="en-AU" sz="2000" dirty="0" err="1">
                <a:latin typeface="Consolas" panose="020B0609020204030204" pitchFamily="49" charset="0"/>
              </a:rPr>
              <a:t>pq_sort</a:t>
            </a:r>
            <a:r>
              <a:rPr lang="en-AU" sz="20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</a:t>
            </a:r>
            <a:r>
              <a:rPr lang="en-AU" sz="2000" dirty="0" err="1">
                <a:latin typeface="Consolas" panose="020B0609020204030204" pitchFamily="49" charset="0"/>
              </a:rPr>
              <a:t>priority_queue</a:t>
            </a:r>
            <a:r>
              <a:rPr lang="en-AU" sz="2000" dirty="0">
                <a:latin typeface="Consolas" panose="020B0609020204030204" pitchFamily="49" charset="0"/>
              </a:rPr>
              <a:t>&lt;T&gt; </a:t>
            </a:r>
            <a:r>
              <a:rPr lang="en-AU" sz="2000" dirty="0" err="1">
                <a:latin typeface="Consolas" panose="020B0609020204030204" pitchFamily="49" charset="0"/>
              </a:rPr>
              <a:t>pq</a:t>
            </a:r>
            <a:r>
              <a:rPr lang="en-AU" sz="2000" dirty="0">
                <a:latin typeface="Consolas" panose="020B0609020204030204" pitchFamily="49" charset="0"/>
              </a:rPr>
              <a:t>;</a:t>
            </a:r>
          </a:p>
          <a:p>
            <a:br>
              <a:rPr lang="en-AU" sz="2000" dirty="0">
                <a:latin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</a:rPr>
              <a:t>   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v.size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    </a:t>
            </a:r>
            <a:r>
              <a:rPr lang="en-AU" sz="2000" dirty="0" err="1">
                <a:latin typeface="Consolas" panose="020B0609020204030204" pitchFamily="49" charset="0"/>
              </a:rPr>
              <a:t>pq.insert</a:t>
            </a:r>
            <a:r>
              <a:rPr lang="en-AU" sz="2000" dirty="0">
                <a:latin typeface="Consolas" panose="020B0609020204030204" pitchFamily="49" charset="0"/>
              </a:rPr>
              <a:t>(v[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 dirty="0">
                <a:latin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</a:rPr>
              <a:t>   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v.size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    v[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 = </a:t>
            </a:r>
            <a:r>
              <a:rPr lang="en-AU" sz="2000" dirty="0" err="1">
                <a:latin typeface="Consolas" panose="020B0609020204030204" pitchFamily="49" charset="0"/>
              </a:rPr>
              <a:t>pq.min</a:t>
            </a:r>
            <a:r>
              <a:rPr lang="en-AU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    </a:t>
            </a:r>
            <a:r>
              <a:rPr lang="en-AU" sz="2000" dirty="0" err="1">
                <a:latin typeface="Consolas" panose="020B0609020204030204" pitchFamily="49" charset="0"/>
              </a:rPr>
              <a:t>pq.remove_min</a:t>
            </a:r>
            <a:r>
              <a:rPr lang="en-AU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need to remove the value from </a:t>
            </a:r>
            <a:r>
              <a:rPr lang="en-CA" b="1" dirty="0"/>
              <a:t>v</a:t>
            </a:r>
            <a:r>
              <a:rPr lang="en-CA" dirty="0"/>
              <a:t> since it will be over-written in the next loop.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</a:t>
            </a:r>
            <a:endParaRPr lang="en-CA" dirty="0"/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 err="1"/>
              <a:t>v.push_back</a:t>
            </a:r>
            <a:r>
              <a:rPr lang="en-CA" dirty="0"/>
              <a:t>() </a:t>
            </a:r>
            <a:r>
              <a:rPr lang="en-CA" b="1" dirty="0"/>
              <a:t>                              Performance:</a:t>
            </a:r>
            <a:endParaRPr lang="en-CA" dirty="0"/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using a loop, find min key          </a:t>
            </a:r>
            <a:r>
              <a:rPr lang="en-CA" b="1" dirty="0"/>
              <a:t>Performance:</a:t>
            </a:r>
            <a:endParaRPr lang="en-CA" dirty="0"/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using a loop, remove min key   </a:t>
            </a:r>
            <a:r>
              <a:rPr lang="en-CA" b="1" dirty="0"/>
              <a:t>Performance: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 </a:t>
            </a:r>
            <a:r>
              <a:rPr lang="en-CA" dirty="0">
                <a:highlight>
                  <a:srgbClr val="FFFF00"/>
                </a:highlight>
              </a:rPr>
              <a:t>O(1)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 err="1"/>
              <a:t>v.push_back</a:t>
            </a:r>
            <a:r>
              <a:rPr lang="en-CA" dirty="0"/>
              <a:t>() </a:t>
            </a:r>
            <a:r>
              <a:rPr lang="en-CA" b="1" dirty="0"/>
              <a:t>                              Performance : 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r>
              <a:rPr lang="en-CA" dirty="0"/>
              <a:t>   (no re-sizing)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using a loop, find min key          </a:t>
            </a:r>
            <a:r>
              <a:rPr lang="en-CA" b="1" dirty="0"/>
              <a:t>Performance :  </a:t>
            </a:r>
            <a:r>
              <a:rPr lang="en-CA" dirty="0">
                <a:highlight>
                  <a:srgbClr val="FFFF00"/>
                </a:highlight>
              </a:rPr>
              <a:t>O(n)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using a loop, remove min key   </a:t>
            </a:r>
            <a:r>
              <a:rPr lang="en-CA" b="1" dirty="0"/>
              <a:t>Performance:   </a:t>
            </a:r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the </a:t>
            </a:r>
            <a:r>
              <a:rPr lang="en-CA" b="1" dirty="0"/>
              <a:t>fast insertion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the </a:t>
            </a:r>
            <a:r>
              <a:rPr lang="en-CA" b="1" dirty="0"/>
              <a:t>fast insertion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 + O(1) is 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 + O(1) is 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work each iteration: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</a:t>
                </a:r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each iteration: </a:t>
                </a:r>
                <a:br>
                  <a:rPr lang="en-CA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</a:t>
                </a:r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 is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in total</a:t>
                </a:r>
                <a:endParaRPr lang="en-A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is an </a:t>
            </a:r>
            <a:r>
              <a:rPr lang="en-CA" sz="2400" b="1" dirty="0"/>
              <a:t>abstract data type</a:t>
            </a:r>
            <a:r>
              <a:rPr lang="en-CA" sz="2400" dirty="0"/>
              <a:t> (</a:t>
            </a:r>
            <a:r>
              <a:rPr lang="en-CA" sz="2400" b="1" dirty="0"/>
              <a:t>ADT</a:t>
            </a:r>
            <a:r>
              <a:rPr lang="en-CA" sz="2400" dirty="0"/>
              <a:t>)?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64C4E-7C72-48C9-5AA1-E6872F856ACD}"/>
              </a:ext>
            </a:extLst>
          </p:cNvPr>
          <p:cNvSpPr txBox="1"/>
          <p:nvPr/>
        </p:nvSpPr>
        <p:spPr>
          <a:xfrm>
            <a:off x="527538" y="703385"/>
            <a:ext cx="3582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Plan to return midterm exams</a:t>
            </a:r>
            <a:br>
              <a:rPr lang="en-CA" dirty="0"/>
            </a:br>
            <a:r>
              <a:rPr lang="en-CA" dirty="0"/>
              <a:t>on Friday/Monday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Assignment 3 is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Today: priority queues and heaps</a:t>
            </a:r>
            <a:br>
              <a:rPr lang="en-CA" dirty="0"/>
            </a:br>
            <a:r>
              <a:rPr lang="en-CA" dirty="0"/>
              <a:t>Chapter 8.1-8.3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O(n)</a:t>
            </a:r>
            <a:br>
              <a:rPr lang="en-CA" b="1" dirty="0">
                <a:highlight>
                  <a:srgbClr val="FFFF00"/>
                </a:highlight>
              </a:rPr>
            </a:br>
            <a:r>
              <a:rPr lang="en-CA" dirty="0"/>
              <a:t>using a loop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A99BD-BCDF-C9CA-6B98-16EE592ABE2A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50B40-1CBB-DEA4-0FA8-D42E5DAEEE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3368A-B335-247A-09D6-F9AEFCA9C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4034FF-6C1E-2C8D-B5DE-A5A8F9E70C42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029DC-8652-D557-DA13-FFC6C593D03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FD3F21-6BE8-61B6-E65A-FD4462C2B6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6BF01-E1DA-CA99-7585-6F966596E59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224CD-6C5E-2DDC-78F1-E728B6A214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735F0-0DA1-ECC6-56F5-20B865BB2A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699BF-46D1-F424-B669-AF6646A51678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C2467-AE90-25C4-E3A5-37B423BE99D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DEA6AE-8D9B-249E-6E7B-5D8828FBD1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16606-2133-9343-5CB5-19816F854CAB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35DC1-1FF5-5460-F213-3ED5D78753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3E17CB-6284-B670-7FBF-3C7C72C310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2E1CBA-9CCA-1A45-AA7F-617E5A98DFA4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74CA45-EA16-9A2E-8E5C-8990856EFB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1557F-16BA-6A04-2EA3-35FBB54D92C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the </a:t>
            </a:r>
            <a:r>
              <a:rPr lang="en-CA" b="1" dirty="0"/>
              <a:t>fast removal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the </a:t>
            </a:r>
            <a:r>
              <a:rPr lang="en-CA" b="1" dirty="0"/>
              <a:t>fast removal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 + O(1) is 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 + O(1) is 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each iteration: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</a:t>
                </a:r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work each iteration: </a:t>
                </a:r>
                <a:br>
                  <a:rPr lang="en-CA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</a:t>
                </a:r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in total</a:t>
                </a:r>
                <a:endParaRPr lang="en-A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Priority Queues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F51B-C849-E272-B924-FE6C98B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obvious vector implementations are </a:t>
            </a:r>
            <a:r>
              <a:rPr lang="en-CA" b="1" dirty="0"/>
              <a:t>O(n)</a:t>
            </a:r>
            <a:r>
              <a:rPr lang="en-CA" dirty="0"/>
              <a:t> for insertion or removal</a:t>
            </a:r>
          </a:p>
          <a:p>
            <a:r>
              <a:rPr lang="en-CA" dirty="0"/>
              <a:t>Is there a way to make </a:t>
            </a:r>
            <a:r>
              <a:rPr lang="en-CA" b="1" dirty="0"/>
              <a:t>both</a:t>
            </a:r>
            <a:r>
              <a:rPr lang="en-CA" dirty="0"/>
              <a:t> insertion and removal fast in a priority queue?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 these trees have in common?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 these trees have in common?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all levels of the tree have the </a:t>
            </a:r>
            <a:br>
              <a:rPr lang="en-CA" dirty="0"/>
            </a:br>
            <a:r>
              <a:rPr lang="en-CA" dirty="0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leaf nodes are filled in from the left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makes the trees as short as possible, i.e. height O(log n).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rule do the numbers in the nodes follow?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10</a:t>
              </a:r>
              <a:endParaRPr lang="en-AU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special about the root numbers?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rule do the keys in the nodes follow?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10</a:t>
              </a:r>
              <a:endParaRPr lang="en-AU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C1</a:t>
              </a:r>
              <a:endParaRPr lang="en-A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C2</a:t>
              </a:r>
              <a:endParaRPr lang="en-AU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For all nodes: child keys are &gt;= parent key</a:t>
            </a:r>
            <a:br>
              <a:rPr lang="en-CA" dirty="0"/>
            </a:br>
            <a:r>
              <a:rPr lang="en-CA" dirty="0"/>
              <a:t>Except for the root (has no parent)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special about the root key?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Heap-Order Property</a:t>
            </a:r>
            <a:endParaRPr lang="en-AU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root</a:t>
            </a:r>
            <a:r>
              <a:rPr lang="en-CA" dirty="0"/>
              <a:t> is </a:t>
            </a:r>
            <a:br>
              <a:rPr lang="en-CA" dirty="0"/>
            </a:br>
            <a:r>
              <a:rPr lang="en-CA" dirty="0"/>
              <a:t>min value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root</a:t>
            </a:r>
            <a:r>
              <a:rPr lang="en-CA" dirty="0"/>
              <a:t> is </a:t>
            </a:r>
            <a:br>
              <a:rPr lang="en-CA" dirty="0"/>
            </a:br>
            <a:r>
              <a:rPr lang="en-CA" dirty="0"/>
              <a:t>min value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 Heaps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0AB-53AF-B885-64B9-9EE340B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3" y="3090677"/>
            <a:ext cx="5849983" cy="2883403"/>
          </a:xfrm>
        </p:spPr>
        <p:txBody>
          <a:bodyPr/>
          <a:lstStyle/>
          <a:p>
            <a:r>
              <a:rPr lang="en-CA" dirty="0"/>
              <a:t>The root of a (min) heap always has the smallest key</a:t>
            </a:r>
          </a:p>
          <a:p>
            <a:r>
              <a:rPr lang="en-CA" dirty="0"/>
              <a:t>The height of a heap with n keys is O(log n)</a:t>
            </a:r>
          </a:p>
          <a:p>
            <a:r>
              <a:rPr lang="en-CA" dirty="0"/>
              <a:t>Great data structure for efficiently implementing </a:t>
            </a:r>
            <a:r>
              <a:rPr lang="en-CA" b="1" dirty="0"/>
              <a:t>priority queues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could choose to order heaps so that max is at the top instead of the min. That would be a </a:t>
            </a:r>
            <a:r>
              <a:rPr lang="en-CA" sz="1600" b="1" dirty="0"/>
              <a:t>max heap</a:t>
            </a:r>
            <a:r>
              <a:rPr lang="en-CA" sz="1600" dirty="0"/>
              <a:t>. We’re using min heaps in this course.</a:t>
            </a:r>
            <a:endParaRPr lang="en-AU" sz="16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932159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that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Abstract Data Type (ADT)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 dirty="0"/>
              <a:t>size()</a:t>
            </a:r>
            <a:r>
              <a:rPr lang="en-CA" dirty="0"/>
              <a:t>: returns number of items in the priority queue</a:t>
            </a:r>
          </a:p>
          <a:p>
            <a:r>
              <a:rPr lang="en-CA" b="1" dirty="0"/>
              <a:t>insert(x)</a:t>
            </a:r>
            <a:r>
              <a:rPr lang="en-CA" dirty="0"/>
              <a:t>: adds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r>
              <a:rPr lang="en-CA" dirty="0"/>
              <a:t>: 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removes the item </a:t>
            </a:r>
            <a:br>
              <a:rPr lang="en-CA" dirty="0"/>
            </a:b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40" y="3429000"/>
            <a:ext cx="1956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min heap can efficiently implement these operations.</a:t>
            </a:r>
            <a:endParaRPr lang="en-AU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6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844499"/>
            <a:ext cx="2362540" cy="9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is an </a:t>
            </a:r>
            <a:r>
              <a:rPr lang="en-CA" sz="2400" b="1" dirty="0"/>
              <a:t>abstract data type</a:t>
            </a:r>
            <a:r>
              <a:rPr lang="en-CA" sz="2400" dirty="0"/>
              <a:t> (</a:t>
            </a:r>
            <a:r>
              <a:rPr lang="en-CA" sz="2400" b="1" dirty="0"/>
              <a:t>ADT</a:t>
            </a:r>
            <a:r>
              <a:rPr lang="en-CA" sz="2400" dirty="0"/>
              <a:t>)?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ADT</a:t>
            </a:r>
            <a:r>
              <a:rPr lang="en-US" sz="2800" dirty="0"/>
              <a:t> is a mathematical model of a data structure that specifies the: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An ADT specifies </a:t>
            </a:r>
            <a:r>
              <a:rPr lang="en-US" sz="2800" b="1" dirty="0"/>
              <a:t>what</a:t>
            </a:r>
            <a:r>
              <a:rPr lang="en-US" sz="2800" dirty="0"/>
              <a:t> each operation does, </a:t>
            </a:r>
            <a:br>
              <a:rPr lang="en-US" sz="2800" dirty="0"/>
            </a:br>
            <a:r>
              <a:rPr lang="en-US" sz="2800" dirty="0"/>
              <a:t>but </a:t>
            </a:r>
            <a:r>
              <a:rPr lang="en-US" sz="2800" b="1" dirty="0"/>
              <a:t>not how </a:t>
            </a:r>
            <a:r>
              <a:rPr lang="en-US" sz="2800" dirty="0"/>
              <a:t>it does it.</a:t>
            </a:r>
            <a:endParaRPr lang="en-A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mathematics is precise!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0044D-0B04-CAC0-102F-44660D4D0C7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2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you </a:t>
            </a:r>
            <a:r>
              <a:rPr lang="en-CA" sz="2400" b="1" dirty="0"/>
              <a:t>insert 2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</a:t>
            </a:r>
            <a:r>
              <a:rPr lang="en-CA" sz="2400" b="1" dirty="0"/>
              <a:t>work</a:t>
            </a:r>
            <a:r>
              <a:rPr lang="en-CA" sz="2400" dirty="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ADT</a:t>
            </a:r>
            <a:r>
              <a:rPr lang="en-US" dirty="0"/>
              <a:t> is a mathematical model of a data structure that specifies the: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 ADT specifies </a:t>
            </a:r>
            <a:r>
              <a:rPr lang="en-US" b="1" dirty="0"/>
              <a:t>what</a:t>
            </a:r>
            <a:r>
              <a:rPr lang="en-US" dirty="0"/>
              <a:t> each operation does,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not how </a:t>
            </a:r>
            <a:r>
              <a:rPr lang="en-US" dirty="0"/>
              <a:t>it does it.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59171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/>
              <a:t>insert(x)</a:t>
            </a:r>
            <a:r>
              <a:rPr lang="en-CA" dirty="0"/>
              <a:t>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</a:t>
            </a:r>
            <a:r>
              <a:rPr lang="en-CA" sz="2400" b="1" dirty="0"/>
              <a:t>inserting</a:t>
            </a:r>
            <a:r>
              <a:rPr lang="en-CA" sz="2400" dirty="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/>
              <a:t>insert(x)</a:t>
            </a:r>
            <a:r>
              <a:rPr lang="en-CA" dirty="0"/>
              <a:t>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</a:t>
            </a:r>
            <a:r>
              <a:rPr lang="en-CA" sz="2400" b="1" dirty="0"/>
              <a:t>inserting</a:t>
            </a:r>
            <a:r>
              <a:rPr lang="en-CA" sz="2400" dirty="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/>
              <a:t>insert(x)</a:t>
            </a:r>
            <a:r>
              <a:rPr lang="en-CA" dirty="0"/>
              <a:t>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x</a:t>
              </a:r>
              <a:endParaRPr lang="en-AU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Path of </a:t>
            </a:r>
            <a:r>
              <a:rPr lang="en-CA" sz="1400" b="1" dirty="0"/>
              <a:t>x</a:t>
            </a:r>
            <a:r>
              <a:rPr lang="en-CA" sz="1400" dirty="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How much works does </a:t>
            </a:r>
            <a:r>
              <a:rPr lang="en-CA" sz="2400" b="1" dirty="0"/>
              <a:t>removing</a:t>
            </a:r>
            <a:r>
              <a:rPr lang="en-CA" sz="2400" dirty="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How much works does </a:t>
            </a:r>
            <a:r>
              <a:rPr lang="en-CA" sz="2400" b="1" dirty="0"/>
              <a:t>removing</a:t>
            </a:r>
            <a:r>
              <a:rPr lang="en-CA" sz="2400" dirty="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</a:t>
            </a:r>
            <a:br>
              <a:rPr lang="en-CA" dirty="0"/>
            </a:br>
            <a:r>
              <a:rPr lang="en-CA" dirty="0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How much works does </a:t>
            </a:r>
            <a:r>
              <a:rPr lang="en-CA" sz="2400" b="1" dirty="0"/>
              <a:t>removing</a:t>
            </a:r>
            <a:r>
              <a:rPr lang="en-CA" sz="2400" dirty="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</a:t>
            </a:r>
            <a:br>
              <a:rPr lang="en-CA" dirty="0"/>
            </a:br>
            <a:r>
              <a:rPr lang="en-CA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</a:t>
            </a:r>
            <a:r>
              <a:rPr lang="en-CA" sz="2400" b="1" dirty="0"/>
              <a:t>inserting</a:t>
            </a:r>
            <a:r>
              <a:rPr lang="en-CA" sz="2400" dirty="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Path of </a:t>
            </a:r>
            <a:r>
              <a:rPr lang="en-CA" sz="1400" b="1" dirty="0"/>
              <a:t>root</a:t>
            </a:r>
            <a:r>
              <a:rPr lang="en-CA" sz="1400" dirty="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2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5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6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7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8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9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3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9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2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5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6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7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8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9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3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9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where heap values are stored in a corresponding vector?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  <a:endParaRPr lang="en-AU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2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5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6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7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8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9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3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9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where heap values are stored in a corresponding vector?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  <a:endParaRPr lang="en-AU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2i+1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2i+2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Note</a:t>
            </a:r>
            <a:r>
              <a:rPr lang="en-CA" dirty="0"/>
              <a:t> The textbook treats index 0 as a dummy location and start at index 1.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539E31-9438-6F84-D04E-5F367A3AD43D}"/>
              </a:ext>
            </a:extLst>
          </p:cNvPr>
          <p:cNvSpPr txBox="1"/>
          <p:nvPr/>
        </p:nvSpPr>
        <p:spPr>
          <a:xfrm>
            <a:off x="9523580" y="304775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(usually)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9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10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68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</a:t>
            </a:r>
            <a:br>
              <a:rPr lang="en-CA" dirty="0"/>
            </a:br>
            <a:r>
              <a:rPr lang="en-CA" dirty="0"/>
              <a:t>____________  item from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9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10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is a </a:t>
                </a:r>
                <a:r>
                  <a:rPr lang="en-CA" b="1" dirty="0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sorting algorithm known as </a:t>
                </a:r>
                <a:r>
                  <a:rPr lang="en-CA" b="1" dirty="0">
                    <a:solidFill>
                      <a:srgbClr val="FF0000"/>
                    </a:solidFill>
                  </a:rPr>
                  <a:t>heapsort</a:t>
                </a:r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1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1613" r="-24404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1613" r="-9707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1613" r="-2203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96190" r="-24404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96190" r="-9707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96190" r="-22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all implemented as a vector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</a:t>
            </a:r>
            <a:br>
              <a:rPr lang="en-CA" dirty="0"/>
            </a:br>
            <a:r>
              <a:rPr lang="en-CA" b="1" dirty="0"/>
              <a:t>oldest</a:t>
            </a:r>
            <a:r>
              <a:rPr lang="en-CA" dirty="0"/>
              <a:t>  item from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</a:t>
            </a:r>
            <a:br>
              <a:rPr lang="en-CA" dirty="0"/>
            </a:br>
            <a:r>
              <a:rPr lang="en-CA" b="1" dirty="0"/>
              <a:t>oldest</a:t>
            </a:r>
            <a:r>
              <a:rPr lang="en-CA" dirty="0"/>
              <a:t>  item from the queue.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145949" y="4888914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other kinds of rules might you have for </a:t>
            </a:r>
            <a:r>
              <a:rPr lang="en-CA" b="1" dirty="0"/>
              <a:t>dequeue() 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other kinds of rules might you have for </a:t>
            </a:r>
            <a:r>
              <a:rPr lang="en-CA" b="1" dirty="0"/>
              <a:t>dequeue() </a:t>
            </a:r>
            <a:r>
              <a:rPr lang="en-CA" dirty="0"/>
              <a:t>?</a:t>
            </a:r>
            <a:endParaRPr lang="en-AU" dirty="0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may,  3,</a:t>
                </a:r>
                <a:endParaRPr lang="en-AU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ye,  2,</a:t>
                </a:r>
                <a:endParaRPr lang="en-AU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dan,  6,</a:t>
                </a:r>
                <a:endParaRPr lang="en-AU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bob,  3,</a:t>
                </a:r>
                <a:endParaRPr lang="en-AU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Printer</a:t>
            </a:r>
            <a:endParaRPr lang="en-AU" dirty="0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key,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Printer Queue</a:t>
            </a:r>
            <a:endParaRPr lang="en-AU" dirty="0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always prints job</a:t>
            </a:r>
            <a:br>
              <a:rPr lang="en-CA" dirty="0"/>
            </a:br>
            <a:r>
              <a:rPr lang="en-CA" dirty="0"/>
              <a:t>with lowest key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 job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4932</Words>
  <Application>Microsoft Office PowerPoint</Application>
  <PresentationFormat>Widescreen</PresentationFormat>
  <Paragraphs>989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2023-06-21T04:43:42Z</dcterms:modified>
</cp:coreProperties>
</file>