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verage Sans" panose="020B0604020202020204" charset="0"/>
      <p:regular r:id="rId15"/>
    </p:embeddedFont>
    <p:embeddedFont>
      <p:font typeface="Bellefair" panose="020B0604020202020204" charset="-79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T Sans" panose="020B0503020203020204" pitchFamily="34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AF24FF-BB72-47B3-9B80-9696E48E86DC}">
  <a:tblStyle styleId="{21AF24FF-BB72-47B3-9B80-9696E48E8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D89DAC-C35A-4FD3-80E8-A22293694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374" autoAdjust="0"/>
  </p:normalViewPr>
  <p:slideViewPr>
    <p:cSldViewPr snapToGrid="0">
      <p:cViewPr varScale="1">
        <p:scale>
          <a:sx n="146" d="100"/>
          <a:sy n="146" d="100"/>
        </p:scale>
        <p:origin x="1284" y="11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8688d9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8688d9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722c30371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722c30371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722c303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1722c303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33ddf99f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33ddf99f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282008" y="33360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-827" y="538650"/>
            <a:ext cx="84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>
            <a:off x="700150" y="4608500"/>
            <a:ext cx="844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98150" y="546650"/>
            <a:ext cx="0" cy="46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96100" y="1166550"/>
            <a:ext cx="7351800" cy="21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96100" y="3567450"/>
            <a:ext cx="735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1"/>
          <p:cNvCxnSpPr/>
          <p:nvPr/>
        </p:nvCxnSpPr>
        <p:spPr>
          <a:xfrm>
            <a:off x="714121" y="538650"/>
            <a:ext cx="842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1"/>
          <p:cNvCxnSpPr/>
          <p:nvPr/>
        </p:nvCxnSpPr>
        <p:spPr>
          <a:xfrm>
            <a:off x="8428900" y="537527"/>
            <a:ext cx="0" cy="459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1"/>
          <p:cNvSpPr/>
          <p:nvPr/>
        </p:nvSpPr>
        <p:spPr>
          <a:xfrm>
            <a:off x="568220" y="336902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15300" y="4610300"/>
            <a:ext cx="84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793275" y="960714"/>
            <a:ext cx="42291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793275" y="2388239"/>
            <a:ext cx="42291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5239046" y="538650"/>
            <a:ext cx="3173700" cy="4069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7"/>
          <p:cNvCxnSpPr/>
          <p:nvPr/>
        </p:nvCxnSpPr>
        <p:spPr>
          <a:xfrm rot="10800000">
            <a:off x="687150" y="538650"/>
            <a:ext cx="775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7"/>
          <p:cNvCxnSpPr/>
          <p:nvPr/>
        </p:nvCxnSpPr>
        <p:spPr>
          <a:xfrm rot="10800000">
            <a:off x="-16325" y="4608500"/>
            <a:ext cx="917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701402" y="4125"/>
            <a:ext cx="0" cy="461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7"/>
          <p:cNvSpPr/>
          <p:nvPr/>
        </p:nvSpPr>
        <p:spPr>
          <a:xfrm flipH="1">
            <a:off x="8268308" y="33058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8"/>
          <p:cNvCxnSpPr/>
          <p:nvPr/>
        </p:nvCxnSpPr>
        <p:spPr>
          <a:xfrm>
            <a:off x="709450" y="-13977"/>
            <a:ext cx="0" cy="463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728100" y="538650"/>
            <a:ext cx="841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1300" y="4608450"/>
            <a:ext cx="84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8"/>
          <p:cNvSpPr/>
          <p:nvPr/>
        </p:nvSpPr>
        <p:spPr>
          <a:xfrm>
            <a:off x="8282020" y="4396510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hasCustomPrompt="1"/>
          </p:nvPr>
        </p:nvSpPr>
        <p:spPr>
          <a:xfrm>
            <a:off x="4538770" y="32817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4538770" y="4047503"/>
            <a:ext cx="349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2" hasCustomPrompt="1"/>
          </p:nvPr>
        </p:nvSpPr>
        <p:spPr>
          <a:xfrm>
            <a:off x="4538770" y="62101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3"/>
          </p:nvPr>
        </p:nvSpPr>
        <p:spPr>
          <a:xfrm>
            <a:off x="4538770" y="1386725"/>
            <a:ext cx="349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4" hasCustomPrompt="1"/>
          </p:nvPr>
        </p:nvSpPr>
        <p:spPr>
          <a:xfrm>
            <a:off x="4538770" y="194555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5"/>
          </p:nvPr>
        </p:nvSpPr>
        <p:spPr>
          <a:xfrm>
            <a:off x="4538770" y="2711282"/>
            <a:ext cx="349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" name="Google Shape;135;p18"/>
          <p:cNvSpPr>
            <a:spLocks noGrp="1"/>
          </p:cNvSpPr>
          <p:nvPr>
            <p:ph type="pic" idx="6"/>
          </p:nvPr>
        </p:nvSpPr>
        <p:spPr>
          <a:xfrm>
            <a:off x="713700" y="538650"/>
            <a:ext cx="2824800" cy="406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9"/>
          <p:cNvCxnSpPr/>
          <p:nvPr/>
        </p:nvCxnSpPr>
        <p:spPr>
          <a:xfrm>
            <a:off x="-827" y="538650"/>
            <a:ext cx="84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720069" y="4608500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8428900" y="-9852"/>
            <a:ext cx="0" cy="46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9"/>
          <p:cNvSpPr/>
          <p:nvPr/>
        </p:nvSpPr>
        <p:spPr>
          <a:xfrm>
            <a:off x="568220" y="440345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937625" y="26845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2"/>
          </p:nvPr>
        </p:nvSpPr>
        <p:spPr>
          <a:xfrm>
            <a:off x="3484347" y="26845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3"/>
          </p:nvPr>
        </p:nvSpPr>
        <p:spPr>
          <a:xfrm>
            <a:off x="6031075" y="268459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4"/>
          </p:nvPr>
        </p:nvSpPr>
        <p:spPr>
          <a:xfrm>
            <a:off x="937625" y="21114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5"/>
          </p:nvPr>
        </p:nvSpPr>
        <p:spPr>
          <a:xfrm>
            <a:off x="3484350" y="21114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6"/>
          </p:nvPr>
        </p:nvSpPr>
        <p:spPr>
          <a:xfrm>
            <a:off x="6031075" y="21114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0"/>
          <p:cNvCxnSpPr/>
          <p:nvPr/>
        </p:nvCxnSpPr>
        <p:spPr>
          <a:xfrm rot="10800000">
            <a:off x="713875" y="538650"/>
            <a:ext cx="844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0"/>
          <p:cNvCxnSpPr/>
          <p:nvPr/>
        </p:nvCxnSpPr>
        <p:spPr>
          <a:xfrm rot="10800000">
            <a:off x="1296" y="4608500"/>
            <a:ext cx="841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714150" y="-23825"/>
            <a:ext cx="0" cy="464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0"/>
          <p:cNvSpPr/>
          <p:nvPr/>
        </p:nvSpPr>
        <p:spPr>
          <a:xfrm flipH="1">
            <a:off x="8281056" y="440345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1"/>
          </p:nvPr>
        </p:nvSpPr>
        <p:spPr>
          <a:xfrm>
            <a:off x="1163725" y="13826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2"/>
          </p:nvPr>
        </p:nvSpPr>
        <p:spPr>
          <a:xfrm>
            <a:off x="1163725" y="1880000"/>
            <a:ext cx="2967000" cy="9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3"/>
          </p:nvPr>
        </p:nvSpPr>
        <p:spPr>
          <a:xfrm>
            <a:off x="5013250" y="1880000"/>
            <a:ext cx="2967000" cy="9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"/>
          </p:nvPr>
        </p:nvSpPr>
        <p:spPr>
          <a:xfrm>
            <a:off x="1163725" y="3552125"/>
            <a:ext cx="2967000" cy="9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5"/>
          </p:nvPr>
        </p:nvSpPr>
        <p:spPr>
          <a:xfrm>
            <a:off x="5013250" y="3552125"/>
            <a:ext cx="2967000" cy="9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6"/>
          </p:nvPr>
        </p:nvSpPr>
        <p:spPr>
          <a:xfrm>
            <a:off x="1163725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7"/>
          </p:nvPr>
        </p:nvSpPr>
        <p:spPr>
          <a:xfrm>
            <a:off x="5013250" y="13826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8"/>
          </p:nvPr>
        </p:nvSpPr>
        <p:spPr>
          <a:xfrm>
            <a:off x="5013250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1"/>
          <p:cNvCxnSpPr/>
          <p:nvPr/>
        </p:nvCxnSpPr>
        <p:spPr>
          <a:xfrm>
            <a:off x="698950" y="538650"/>
            <a:ext cx="84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1300" y="4608500"/>
            <a:ext cx="842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8428900" y="535250"/>
            <a:ext cx="0" cy="461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1"/>
          <p:cNvSpPr/>
          <p:nvPr/>
        </p:nvSpPr>
        <p:spPr>
          <a:xfrm>
            <a:off x="568220" y="336902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1"/>
          </p:nvPr>
        </p:nvSpPr>
        <p:spPr>
          <a:xfrm>
            <a:off x="784543" y="1835326"/>
            <a:ext cx="21501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2"/>
          </p:nvPr>
        </p:nvSpPr>
        <p:spPr>
          <a:xfrm>
            <a:off x="3492950" y="1835325"/>
            <a:ext cx="21501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3"/>
          </p:nvPr>
        </p:nvSpPr>
        <p:spPr>
          <a:xfrm>
            <a:off x="784543" y="3455200"/>
            <a:ext cx="21501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4"/>
          </p:nvPr>
        </p:nvSpPr>
        <p:spPr>
          <a:xfrm>
            <a:off x="3492950" y="3455202"/>
            <a:ext cx="21501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5"/>
          </p:nvPr>
        </p:nvSpPr>
        <p:spPr>
          <a:xfrm>
            <a:off x="6186043" y="1835325"/>
            <a:ext cx="21501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6"/>
          </p:nvPr>
        </p:nvSpPr>
        <p:spPr>
          <a:xfrm>
            <a:off x="6186043" y="3455202"/>
            <a:ext cx="2150100" cy="1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7"/>
          </p:nvPr>
        </p:nvSpPr>
        <p:spPr>
          <a:xfrm>
            <a:off x="784543" y="1447850"/>
            <a:ext cx="2150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8"/>
          </p:nvPr>
        </p:nvSpPr>
        <p:spPr>
          <a:xfrm>
            <a:off x="3492950" y="1447850"/>
            <a:ext cx="2150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9"/>
          </p:nvPr>
        </p:nvSpPr>
        <p:spPr>
          <a:xfrm>
            <a:off x="6186043" y="1447850"/>
            <a:ext cx="2150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13"/>
          </p:nvPr>
        </p:nvSpPr>
        <p:spPr>
          <a:xfrm>
            <a:off x="784543" y="3064550"/>
            <a:ext cx="2150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4"/>
          </p:nvPr>
        </p:nvSpPr>
        <p:spPr>
          <a:xfrm>
            <a:off x="3492950" y="3064548"/>
            <a:ext cx="2150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15"/>
          </p:nvPr>
        </p:nvSpPr>
        <p:spPr>
          <a:xfrm>
            <a:off x="6186043" y="3064548"/>
            <a:ext cx="2150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8282308" y="33360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3"/>
          <p:cNvCxnSpPr/>
          <p:nvPr/>
        </p:nvCxnSpPr>
        <p:spPr>
          <a:xfrm>
            <a:off x="13450" y="538650"/>
            <a:ext cx="841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700450" y="4608500"/>
            <a:ext cx="844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698450" y="546644"/>
            <a:ext cx="0" cy="45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 rot="10800000">
            <a:off x="567341" y="439575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24"/>
          <p:cNvCxnSpPr/>
          <p:nvPr/>
        </p:nvCxnSpPr>
        <p:spPr>
          <a:xfrm rot="10800000">
            <a:off x="714073" y="4600808"/>
            <a:ext cx="841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4"/>
          <p:cNvCxnSpPr/>
          <p:nvPr/>
        </p:nvCxnSpPr>
        <p:spPr>
          <a:xfrm rot="10800000">
            <a:off x="-527" y="530958"/>
            <a:ext cx="844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4"/>
          <p:cNvCxnSpPr/>
          <p:nvPr/>
        </p:nvCxnSpPr>
        <p:spPr>
          <a:xfrm rot="10800000">
            <a:off x="8444973" y="8513"/>
            <a:ext cx="0" cy="45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09450" y="549225"/>
            <a:ext cx="0" cy="45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13150" y="538650"/>
            <a:ext cx="84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14125" y="4608450"/>
            <a:ext cx="842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>
            <a:off x="8282020" y="32995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119275" y="2016650"/>
            <a:ext cx="3943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119275" y="109640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713700" y="538650"/>
            <a:ext cx="2824800" cy="406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-827" y="538650"/>
            <a:ext cx="84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734046" y="4608500"/>
            <a:ext cx="84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>
            <a:off x="8428900" y="-9850"/>
            <a:ext cx="0" cy="46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/>
          <p:nvPr/>
        </p:nvSpPr>
        <p:spPr>
          <a:xfrm>
            <a:off x="568220" y="440345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709450" y="533400"/>
            <a:ext cx="0" cy="461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5"/>
          <p:cNvCxnSpPr/>
          <p:nvPr/>
        </p:nvCxnSpPr>
        <p:spPr>
          <a:xfrm>
            <a:off x="-5946" y="538650"/>
            <a:ext cx="841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714125" y="4608450"/>
            <a:ext cx="842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5"/>
          <p:cNvSpPr/>
          <p:nvPr/>
        </p:nvSpPr>
        <p:spPr>
          <a:xfrm>
            <a:off x="8282020" y="32995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923250" y="2692539"/>
            <a:ext cx="26547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566175" y="2692539"/>
            <a:ext cx="26547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566175" y="2076700"/>
            <a:ext cx="265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923251" y="2076700"/>
            <a:ext cx="265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728100" y="538650"/>
            <a:ext cx="842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6"/>
          <p:cNvCxnSpPr/>
          <p:nvPr/>
        </p:nvCxnSpPr>
        <p:spPr>
          <a:xfrm>
            <a:off x="-12675" y="4608500"/>
            <a:ext cx="843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>
            <a:off x="8428900" y="537525"/>
            <a:ext cx="0" cy="461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/>
          <p:nvPr/>
        </p:nvSpPr>
        <p:spPr>
          <a:xfrm>
            <a:off x="568220" y="336902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-827" y="538650"/>
            <a:ext cx="8444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7"/>
          <p:cNvCxnSpPr/>
          <p:nvPr/>
        </p:nvCxnSpPr>
        <p:spPr>
          <a:xfrm>
            <a:off x="8428900" y="-12127"/>
            <a:ext cx="0" cy="462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/>
          <p:nvPr/>
        </p:nvSpPr>
        <p:spPr>
          <a:xfrm>
            <a:off x="568220" y="440345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705973" y="4606700"/>
            <a:ext cx="8450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62000" y="1107500"/>
            <a:ext cx="38634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62000" y="2295725"/>
            <a:ext cx="3863400" cy="20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5253023" y="538650"/>
            <a:ext cx="3173700" cy="4069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724150" y="1524025"/>
            <a:ext cx="3695700" cy="20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567041" y="333606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57;p8"/>
          <p:cNvCxnSpPr/>
          <p:nvPr/>
        </p:nvCxnSpPr>
        <p:spPr>
          <a:xfrm rot="10800000">
            <a:off x="713350" y="538650"/>
            <a:ext cx="84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8"/>
          <p:cNvCxnSpPr/>
          <p:nvPr/>
        </p:nvCxnSpPr>
        <p:spPr>
          <a:xfrm rot="10800000">
            <a:off x="-827" y="4608500"/>
            <a:ext cx="844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8"/>
          <p:cNvCxnSpPr/>
          <p:nvPr/>
        </p:nvCxnSpPr>
        <p:spPr>
          <a:xfrm>
            <a:off x="8444673" y="546650"/>
            <a:ext cx="0" cy="46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201813" y="16671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201888" y="2510250"/>
            <a:ext cx="47403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 rot="10800000" flipH="1">
            <a:off x="8282008" y="4404900"/>
            <a:ext cx="293774" cy="410096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-827" y="4609952"/>
            <a:ext cx="84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>
            <a:off x="700150" y="540102"/>
            <a:ext cx="844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 rot="10800000">
            <a:off x="698150" y="852"/>
            <a:ext cx="0" cy="460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690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●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○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■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●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○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■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●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○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Char char="■"/>
              <a:defRPr sz="12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/>
          </p:nvPr>
        </p:nvSpPr>
        <p:spPr>
          <a:xfrm>
            <a:off x="2274665" y="726004"/>
            <a:ext cx="5066223" cy="967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Приднестровской Молдавской Республики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среднего профессионального образования 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«Тираспольский техникум информатики и  права»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b="1" dirty="0">
              <a:latin typeface="Bellefair"/>
              <a:ea typeface="Bellefair"/>
              <a:cs typeface="Bellefair"/>
              <a:sym typeface="Bellefair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2897980" y="2006438"/>
            <a:ext cx="3819591" cy="754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ИНДИВИДУАЛЬНЫЙ ПРОЕКТ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/>
              <a:t>«Системы счисления Древнего Мира»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EED74-42E2-C79A-6B13-CAEBEE52B2BA}"/>
              </a:ext>
            </a:extLst>
          </p:cNvPr>
          <p:cNvSpPr txBox="1"/>
          <p:nvPr/>
        </p:nvSpPr>
        <p:spPr>
          <a:xfrm>
            <a:off x="6668588" y="2960491"/>
            <a:ext cx="25995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Выполнил</a:t>
            </a: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kumimoji="0" lang="ru-RU" sz="1200" b="0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Лозинский Даниил Максимович обучающийся </a:t>
            </a:r>
            <a:r>
              <a:rPr kumimoji="0" lang="en-US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</a:t>
            </a:r>
            <a:r>
              <a:rPr kumimoji="0" lang="ru-RU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курса</a:t>
            </a:r>
            <a:endParaRPr kumimoji="0" lang="ru-MD" sz="1200" b="0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Руководитель: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Шандригоз</a:t>
            </a:r>
            <a:r>
              <a:rPr kumimoji="0" lang="ru-RU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Наталья Николаевна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Преподаватель информатики высшей квалификационной категории</a:t>
            </a:r>
            <a:endParaRPr kumimoji="0" lang="ru-MD" sz="1200" b="0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9026F-0B07-DFE8-0188-F1B459668AE5}"/>
              </a:ext>
            </a:extLst>
          </p:cNvPr>
          <p:cNvSpPr txBox="1"/>
          <p:nvPr/>
        </p:nvSpPr>
        <p:spPr>
          <a:xfrm>
            <a:off x="4533371" y="4729481"/>
            <a:ext cx="548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MD" sz="12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-941529" y="3112468"/>
            <a:ext cx="3430729" cy="2949225"/>
          </a:xfrm>
          <a:prstGeom prst="star24">
            <a:avLst>
              <a:gd name="adj" fmla="val 268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18B23B63-1D0F-E4F6-A89F-A0A1CB28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515" y="214055"/>
            <a:ext cx="2718969" cy="409501"/>
          </a:xfrm>
        </p:spPr>
        <p:txBody>
          <a:bodyPr/>
          <a:lstStyle/>
          <a:p>
            <a:r>
              <a:rPr lang="ru-RU" sz="2500" b="1" dirty="0"/>
              <a:t>Древний Египет</a:t>
            </a:r>
          </a:p>
        </p:txBody>
      </p:sp>
      <p:sp>
        <p:nvSpPr>
          <p:cNvPr id="354" name="Google Shape;354;p38"/>
          <p:cNvSpPr txBox="1">
            <a:spLocks noGrp="1"/>
          </p:cNvSpPr>
          <p:nvPr>
            <p:ph type="subTitle" idx="1"/>
          </p:nvPr>
        </p:nvSpPr>
        <p:spPr>
          <a:xfrm>
            <a:off x="715100" y="836490"/>
            <a:ext cx="6263156" cy="3283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В Древнем Египте в качестве цифровой символики применялись иероглифы и их количество не было чрезмерно большим. Путём дублирования этих иероглифов по некоторым законам, возможно было записать и очень большие числа, но они бы получились очень и очень длинными при их записи.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С выполнением арифметических операций типа сложения и вычитания, умножения и деления, древнеегипетская система счисления могла справляться достаточно легко.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Наиболее просто выполнялось сложение и вычитание. Чтобы выполнить эти операции, необходимо было записать символы двух чисел в ряд. Среди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них нужно было учесть смену разрядов.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 Умножение и деление уже было гораздо сложнее и мало походило на сегодняшние методы. Нужно было выстроить два столбца, из которых первый начинался с цифры один, а началом второго был второй сомножитель. Затем начинался процесс удвоения каждого из этих чисел, а каждый новый результат писался под предыдущим.</a:t>
            </a:r>
            <a:endParaRPr sz="13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111A1A-02FC-3224-D403-31C66BA4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56" y="935650"/>
            <a:ext cx="2165744" cy="15482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280B53B-0531-B519-5A1D-A17D963C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256" y="2701244"/>
            <a:ext cx="2165744" cy="13396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>
            <a:spLocks noGrp="1"/>
          </p:cNvSpPr>
          <p:nvPr>
            <p:ph type="subTitle" idx="1"/>
          </p:nvPr>
        </p:nvSpPr>
        <p:spPr>
          <a:xfrm>
            <a:off x="286768" y="735161"/>
            <a:ext cx="8145162" cy="3780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Древние системы счисления отличаются от современных систем счисления в нескольких не мало важных аспектах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1. Древние системы счисления не были позиционными, что означает, что значение цифры зависело от ее положения в числе.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2. В древних системах счисления, таких как римская система, цифры обозначались буквами, а не числами.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3.  Древние системы счисления использовали различные основания, в то время как современные системы счисления используют только одно основание, как правило, десятичное.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4.  В древних системах счисления также не было нуля, что делало их менее удобными для вычислений.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5. Невозможность представления дробных.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6. Отсутствие отрицательных чисел.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7. Сложность выполнения арифметических операций, так как не существует алгоритмов их выполнения.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/>
              <a:t>В целом нынешние системы счисления такие как двоичная, восьмеричная, десятичная, шестнадцатеричная - являются более удобными и эффективными для современных задач и потребностей человека. Они не имеют иероглифы и другие различные рисунки. Однако некоторые системы счисления Древнего Мира используются в настоящее время, к примеру шестидесятеричная (единицы измерения времени, измерение углов, координат долготы и широты). На данный момент десятичная система счисления является наиболее удобной и простой для использования в повседневной жизни.  </a:t>
            </a:r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/>
          </p:nvPr>
        </p:nvSpPr>
        <p:spPr>
          <a:xfrm>
            <a:off x="2326005" y="100620"/>
            <a:ext cx="4491990" cy="488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 dirty="0"/>
              <a:t>Отличия Систем Счислений</a:t>
            </a:r>
            <a:endParaRPr sz="25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/>
          <p:nvPr/>
        </p:nvSpPr>
        <p:spPr>
          <a:xfrm rot="832">
            <a:off x="8041062" y="4153215"/>
            <a:ext cx="1239000" cy="1302000"/>
          </a:xfrm>
          <a:prstGeom prst="star10">
            <a:avLst>
              <a:gd name="adj" fmla="val 25686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0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Заключение</a:t>
            </a:r>
            <a:endParaRPr b="1" dirty="0"/>
          </a:p>
        </p:txBody>
      </p:sp>
      <p:sp>
        <p:nvSpPr>
          <p:cNvPr id="375" name="Google Shape;375;p40"/>
          <p:cNvSpPr txBox="1"/>
          <p:nvPr/>
        </p:nvSpPr>
        <p:spPr>
          <a:xfrm>
            <a:off x="5834547" y="1209043"/>
            <a:ext cx="2536820" cy="294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В ходе исследования темы </a:t>
            </a:r>
            <a:r>
              <a:rPr lang="ru-RU" sz="1100" b="1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"Системы счисления Древнего Мира" </a:t>
            </a:r>
            <a:r>
              <a:rPr lang="ru-RU" sz="11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мы узнали о различных способах представления и записи чисел, которые использовались разными народами и цивилизациями в древности.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Системы счисления Древнего Мира </a:t>
            </a:r>
            <a:r>
              <a:rPr lang="ru-RU" sz="11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внесли огромный вклад в развитие математики и науки, что естественно невозможно забыть. Ведь и по сей день мы используем системы счисления для своего же удобства.</a:t>
            </a:r>
            <a:endParaRPr sz="11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1124250" y="3089843"/>
            <a:ext cx="2347074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3. Поняли, что современные системы счисления являются развитием и совершенствованием древних систем счисления</a:t>
            </a:r>
            <a:endParaRPr sz="12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1104146" y="2131369"/>
            <a:ext cx="2205306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2. Узнали влияние систем счисления на развитие математики, науки и культуры.</a:t>
            </a:r>
            <a:endParaRPr sz="12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378" name="Google Shape;378;p40"/>
          <p:cNvSpPr txBox="1"/>
          <p:nvPr/>
        </p:nvSpPr>
        <p:spPr>
          <a:xfrm>
            <a:off x="1124250" y="1211424"/>
            <a:ext cx="20733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1. Мы сравнили преимущества и недостатки разных систем счисления.</a:t>
            </a:r>
            <a:endParaRPr sz="12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839550" y="1298424"/>
            <a:ext cx="284700" cy="284700"/>
          </a:xfrm>
          <a:prstGeom prst="star8">
            <a:avLst>
              <a:gd name="adj" fmla="val 1809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839550" y="2211507"/>
            <a:ext cx="284700" cy="284700"/>
          </a:xfrm>
          <a:prstGeom prst="star8">
            <a:avLst>
              <a:gd name="adj" fmla="val 1809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839550" y="3154011"/>
            <a:ext cx="284700" cy="284700"/>
          </a:xfrm>
          <a:prstGeom prst="star8">
            <a:avLst>
              <a:gd name="adj" fmla="val 1809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932334-C7AF-EC6B-065F-941E5709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75" y="1211424"/>
            <a:ext cx="2425649" cy="2973976"/>
          </a:xfrm>
          <a:prstGeom prst="rect">
            <a:avLst/>
          </a:prstGeom>
        </p:spPr>
      </p:pic>
      <p:grpSp>
        <p:nvGrpSpPr>
          <p:cNvPr id="4" name="Google Shape;275;p34">
            <a:extLst>
              <a:ext uri="{FF2B5EF4-FFF2-40B4-BE49-F238E27FC236}">
                <a16:creationId xmlns:a16="http://schemas.microsoft.com/office/drawing/2014/main" id="{EA47A3B3-9228-A531-3FF1-EDD066D40386}"/>
              </a:ext>
            </a:extLst>
          </p:cNvPr>
          <p:cNvGrpSpPr/>
          <p:nvPr/>
        </p:nvGrpSpPr>
        <p:grpSpPr>
          <a:xfrm>
            <a:off x="5973397" y="990192"/>
            <a:ext cx="337069" cy="302593"/>
            <a:chOff x="3441065" y="4302505"/>
            <a:chExt cx="337069" cy="302593"/>
          </a:xfrm>
        </p:grpSpPr>
        <p:sp>
          <p:nvSpPr>
            <p:cNvPr id="5" name="Google Shape;276;p34">
              <a:extLst>
                <a:ext uri="{FF2B5EF4-FFF2-40B4-BE49-F238E27FC236}">
                  <a16:creationId xmlns:a16="http://schemas.microsoft.com/office/drawing/2014/main" id="{C29DC3AD-ED1F-FF24-2020-4350BA5C6ACC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7;p34">
              <a:extLst>
                <a:ext uri="{FF2B5EF4-FFF2-40B4-BE49-F238E27FC236}">
                  <a16:creationId xmlns:a16="http://schemas.microsoft.com/office/drawing/2014/main" id="{EC2B7D4F-88B7-1A28-2233-123BF3DE36FA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8;p34">
              <a:extLst>
                <a:ext uri="{FF2B5EF4-FFF2-40B4-BE49-F238E27FC236}">
                  <a16:creationId xmlns:a16="http://schemas.microsoft.com/office/drawing/2014/main" id="{C9EFE241-1F35-C447-BD98-0661341B23A4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9;p34">
              <a:extLst>
                <a:ext uri="{FF2B5EF4-FFF2-40B4-BE49-F238E27FC236}">
                  <a16:creationId xmlns:a16="http://schemas.microsoft.com/office/drawing/2014/main" id="{F604987D-F7BC-F9E5-0A58-40EFC89C9BBB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0;p34">
              <a:extLst>
                <a:ext uri="{FF2B5EF4-FFF2-40B4-BE49-F238E27FC236}">
                  <a16:creationId xmlns:a16="http://schemas.microsoft.com/office/drawing/2014/main" id="{0B8F851B-B0EF-A5F3-8E57-5CD165A0A101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1;p34">
              <a:extLst>
                <a:ext uri="{FF2B5EF4-FFF2-40B4-BE49-F238E27FC236}">
                  <a16:creationId xmlns:a16="http://schemas.microsoft.com/office/drawing/2014/main" id="{B8966C76-8994-BDDE-C751-A0C05C7F0D39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2;p34">
              <a:extLst>
                <a:ext uri="{FF2B5EF4-FFF2-40B4-BE49-F238E27FC236}">
                  <a16:creationId xmlns:a16="http://schemas.microsoft.com/office/drawing/2014/main" id="{065D77EB-216F-C32B-152A-583EFD23CD5A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3;p34">
              <a:extLst>
                <a:ext uri="{FF2B5EF4-FFF2-40B4-BE49-F238E27FC236}">
                  <a16:creationId xmlns:a16="http://schemas.microsoft.com/office/drawing/2014/main" id="{7EE49E08-0236-C1CC-5593-564FB308DB17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4;p34">
              <a:extLst>
                <a:ext uri="{FF2B5EF4-FFF2-40B4-BE49-F238E27FC236}">
                  <a16:creationId xmlns:a16="http://schemas.microsoft.com/office/drawing/2014/main" id="{D11B18BC-3F36-F3DD-574A-F5EF138C8A1E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5;p34">
              <a:extLst>
                <a:ext uri="{FF2B5EF4-FFF2-40B4-BE49-F238E27FC236}">
                  <a16:creationId xmlns:a16="http://schemas.microsoft.com/office/drawing/2014/main" id="{EAD7265D-6880-95B0-74F5-68DEE78AAD3C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6;p34">
              <a:extLst>
                <a:ext uri="{FF2B5EF4-FFF2-40B4-BE49-F238E27FC236}">
                  <a16:creationId xmlns:a16="http://schemas.microsoft.com/office/drawing/2014/main" id="{75CA4C7C-11E3-A89D-CE99-BF6062E09FD3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7;p34">
              <a:extLst>
                <a:ext uri="{FF2B5EF4-FFF2-40B4-BE49-F238E27FC236}">
                  <a16:creationId xmlns:a16="http://schemas.microsoft.com/office/drawing/2014/main" id="{DF37971A-C276-66D7-6851-976A123F7175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8;p34">
              <a:extLst>
                <a:ext uri="{FF2B5EF4-FFF2-40B4-BE49-F238E27FC236}">
                  <a16:creationId xmlns:a16="http://schemas.microsoft.com/office/drawing/2014/main" id="{3C385BA3-571D-5E09-A8E4-8EFA88DF0A01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309;p35">
            <a:extLst>
              <a:ext uri="{FF2B5EF4-FFF2-40B4-BE49-F238E27FC236}">
                <a16:creationId xmlns:a16="http://schemas.microsoft.com/office/drawing/2014/main" id="{6E91F6D4-0EC7-BFCD-5EF2-546FFE6045E4}"/>
              </a:ext>
            </a:extLst>
          </p:cNvPr>
          <p:cNvGrpSpPr/>
          <p:nvPr/>
        </p:nvGrpSpPr>
        <p:grpSpPr>
          <a:xfrm>
            <a:off x="5946449" y="2809637"/>
            <a:ext cx="392111" cy="280206"/>
            <a:chOff x="7918997" y="3714687"/>
            <a:chExt cx="392111" cy="280206"/>
          </a:xfrm>
        </p:grpSpPr>
        <p:sp>
          <p:nvSpPr>
            <p:cNvPr id="19" name="Google Shape;310;p35">
              <a:extLst>
                <a:ext uri="{FF2B5EF4-FFF2-40B4-BE49-F238E27FC236}">
                  <a16:creationId xmlns:a16="http://schemas.microsoft.com/office/drawing/2014/main" id="{9259F555-315F-7103-7080-C4DA788819E7}"/>
                </a:ext>
              </a:extLst>
            </p:cNvPr>
            <p:cNvSpPr/>
            <p:nvPr/>
          </p:nvSpPr>
          <p:spPr>
            <a:xfrm>
              <a:off x="7918997" y="3781246"/>
              <a:ext cx="309675" cy="213648"/>
            </a:xfrm>
            <a:custGeom>
              <a:avLst/>
              <a:gdLst/>
              <a:ahLst/>
              <a:cxnLst/>
              <a:rect l="l" t="t" r="r" b="b"/>
              <a:pathLst>
                <a:path w="9752" h="6728" extrusionOk="0">
                  <a:moveTo>
                    <a:pt x="774" y="3644"/>
                  </a:moveTo>
                  <a:cubicBezTo>
                    <a:pt x="965" y="3644"/>
                    <a:pt x="1132" y="3810"/>
                    <a:pt x="1132" y="4001"/>
                  </a:cubicBezTo>
                  <a:cubicBezTo>
                    <a:pt x="1132" y="4191"/>
                    <a:pt x="965" y="4358"/>
                    <a:pt x="774" y="4358"/>
                  </a:cubicBezTo>
                  <a:cubicBezTo>
                    <a:pt x="560" y="4358"/>
                    <a:pt x="417" y="4191"/>
                    <a:pt x="417" y="4001"/>
                  </a:cubicBezTo>
                  <a:cubicBezTo>
                    <a:pt x="417" y="3810"/>
                    <a:pt x="584" y="3644"/>
                    <a:pt x="774" y="3644"/>
                  </a:cubicBezTo>
                  <a:close/>
                  <a:moveTo>
                    <a:pt x="715" y="0"/>
                  </a:moveTo>
                  <a:cubicBezTo>
                    <a:pt x="310" y="0"/>
                    <a:pt x="0" y="322"/>
                    <a:pt x="0" y="715"/>
                  </a:cubicBezTo>
                  <a:cubicBezTo>
                    <a:pt x="0" y="1072"/>
                    <a:pt x="250" y="1370"/>
                    <a:pt x="596" y="1429"/>
                  </a:cubicBezTo>
                  <a:lnTo>
                    <a:pt x="596" y="3346"/>
                  </a:lnTo>
                  <a:cubicBezTo>
                    <a:pt x="298" y="3429"/>
                    <a:pt x="72" y="3703"/>
                    <a:pt x="72" y="4025"/>
                  </a:cubicBezTo>
                  <a:cubicBezTo>
                    <a:pt x="72" y="4358"/>
                    <a:pt x="298" y="4644"/>
                    <a:pt x="596" y="4715"/>
                  </a:cubicBezTo>
                  <a:lnTo>
                    <a:pt x="596" y="5442"/>
                  </a:lnTo>
                  <a:cubicBezTo>
                    <a:pt x="322" y="5513"/>
                    <a:pt x="120" y="5775"/>
                    <a:pt x="120" y="6073"/>
                  </a:cubicBezTo>
                  <a:cubicBezTo>
                    <a:pt x="120" y="6430"/>
                    <a:pt x="417" y="6727"/>
                    <a:pt x="774" y="6727"/>
                  </a:cubicBezTo>
                  <a:lnTo>
                    <a:pt x="2215" y="6727"/>
                  </a:lnTo>
                  <a:cubicBezTo>
                    <a:pt x="2322" y="6727"/>
                    <a:pt x="2394" y="6644"/>
                    <a:pt x="2394" y="6549"/>
                  </a:cubicBezTo>
                  <a:cubicBezTo>
                    <a:pt x="2394" y="6442"/>
                    <a:pt x="2286" y="6335"/>
                    <a:pt x="2191" y="6335"/>
                  </a:cubicBezTo>
                  <a:lnTo>
                    <a:pt x="739" y="6335"/>
                  </a:lnTo>
                  <a:cubicBezTo>
                    <a:pt x="584" y="6335"/>
                    <a:pt x="441" y="6204"/>
                    <a:pt x="441" y="6037"/>
                  </a:cubicBezTo>
                  <a:cubicBezTo>
                    <a:pt x="441" y="5882"/>
                    <a:pt x="584" y="5739"/>
                    <a:pt x="739" y="5739"/>
                  </a:cubicBezTo>
                  <a:lnTo>
                    <a:pt x="9561" y="5739"/>
                  </a:lnTo>
                  <a:cubicBezTo>
                    <a:pt x="9668" y="5739"/>
                    <a:pt x="9752" y="5668"/>
                    <a:pt x="9752" y="5561"/>
                  </a:cubicBezTo>
                  <a:cubicBezTo>
                    <a:pt x="9752" y="5465"/>
                    <a:pt x="9668" y="5382"/>
                    <a:pt x="9561" y="5382"/>
                  </a:cubicBezTo>
                  <a:lnTo>
                    <a:pt x="929" y="5382"/>
                  </a:lnTo>
                  <a:lnTo>
                    <a:pt x="929" y="4703"/>
                  </a:lnTo>
                  <a:cubicBezTo>
                    <a:pt x="1251" y="4632"/>
                    <a:pt x="1489" y="4346"/>
                    <a:pt x="1489" y="4001"/>
                  </a:cubicBezTo>
                  <a:cubicBezTo>
                    <a:pt x="1489" y="3656"/>
                    <a:pt x="1251" y="3370"/>
                    <a:pt x="929" y="3298"/>
                  </a:cubicBezTo>
                  <a:lnTo>
                    <a:pt x="929" y="1215"/>
                  </a:lnTo>
                  <a:cubicBezTo>
                    <a:pt x="929" y="1167"/>
                    <a:pt x="917" y="1108"/>
                    <a:pt x="870" y="1084"/>
                  </a:cubicBezTo>
                  <a:cubicBezTo>
                    <a:pt x="834" y="1060"/>
                    <a:pt x="786" y="1036"/>
                    <a:pt x="739" y="1036"/>
                  </a:cubicBezTo>
                  <a:lnTo>
                    <a:pt x="715" y="1036"/>
                  </a:lnTo>
                  <a:cubicBezTo>
                    <a:pt x="512" y="1036"/>
                    <a:pt x="358" y="870"/>
                    <a:pt x="358" y="679"/>
                  </a:cubicBezTo>
                  <a:cubicBezTo>
                    <a:pt x="358" y="489"/>
                    <a:pt x="512" y="322"/>
                    <a:pt x="715" y="322"/>
                  </a:cubicBezTo>
                  <a:cubicBezTo>
                    <a:pt x="905" y="322"/>
                    <a:pt x="1072" y="489"/>
                    <a:pt x="1072" y="679"/>
                  </a:cubicBezTo>
                  <a:cubicBezTo>
                    <a:pt x="1072" y="715"/>
                    <a:pt x="1072" y="762"/>
                    <a:pt x="1048" y="786"/>
                  </a:cubicBezTo>
                  <a:cubicBezTo>
                    <a:pt x="1036" y="858"/>
                    <a:pt x="1048" y="941"/>
                    <a:pt x="1120" y="977"/>
                  </a:cubicBezTo>
                  <a:lnTo>
                    <a:pt x="2906" y="2525"/>
                  </a:lnTo>
                  <a:cubicBezTo>
                    <a:pt x="2940" y="2553"/>
                    <a:pt x="2985" y="2568"/>
                    <a:pt x="3029" y="2568"/>
                  </a:cubicBezTo>
                  <a:cubicBezTo>
                    <a:pt x="3077" y="2568"/>
                    <a:pt x="3124" y="2550"/>
                    <a:pt x="3156" y="2513"/>
                  </a:cubicBezTo>
                  <a:lnTo>
                    <a:pt x="4287" y="1274"/>
                  </a:lnTo>
                  <a:cubicBezTo>
                    <a:pt x="4358" y="1203"/>
                    <a:pt x="4346" y="1084"/>
                    <a:pt x="4275" y="1024"/>
                  </a:cubicBezTo>
                  <a:cubicBezTo>
                    <a:pt x="4237" y="992"/>
                    <a:pt x="4191" y="976"/>
                    <a:pt x="4147" y="976"/>
                  </a:cubicBezTo>
                  <a:cubicBezTo>
                    <a:pt x="4095" y="976"/>
                    <a:pt x="4045" y="998"/>
                    <a:pt x="4013" y="1036"/>
                  </a:cubicBezTo>
                  <a:lnTo>
                    <a:pt x="3001" y="2155"/>
                  </a:lnTo>
                  <a:lnTo>
                    <a:pt x="1429" y="798"/>
                  </a:lnTo>
                  <a:lnTo>
                    <a:pt x="1429" y="715"/>
                  </a:lnTo>
                  <a:cubicBezTo>
                    <a:pt x="1429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1;p35">
              <a:extLst>
                <a:ext uri="{FF2B5EF4-FFF2-40B4-BE49-F238E27FC236}">
                  <a16:creationId xmlns:a16="http://schemas.microsoft.com/office/drawing/2014/main" id="{A789FDC5-CCBE-2BC2-F17F-42CAD6C9497A}"/>
                </a:ext>
              </a:extLst>
            </p:cNvPr>
            <p:cNvSpPr/>
            <p:nvPr/>
          </p:nvSpPr>
          <p:spPr>
            <a:xfrm>
              <a:off x="8080439" y="3862920"/>
              <a:ext cx="68083" cy="68083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7"/>
                  </a:moveTo>
                  <a:cubicBezTo>
                    <a:pt x="1465" y="357"/>
                    <a:pt x="1786" y="691"/>
                    <a:pt x="1786" y="1072"/>
                  </a:cubicBezTo>
                  <a:cubicBezTo>
                    <a:pt x="1786" y="1465"/>
                    <a:pt x="1465" y="1786"/>
                    <a:pt x="1072" y="1786"/>
                  </a:cubicBezTo>
                  <a:cubicBezTo>
                    <a:pt x="691" y="1786"/>
                    <a:pt x="358" y="1465"/>
                    <a:pt x="358" y="1072"/>
                  </a:cubicBezTo>
                  <a:cubicBezTo>
                    <a:pt x="358" y="691"/>
                    <a:pt x="691" y="357"/>
                    <a:pt x="1072" y="35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55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2;p35">
              <a:extLst>
                <a:ext uri="{FF2B5EF4-FFF2-40B4-BE49-F238E27FC236}">
                  <a16:creationId xmlns:a16="http://schemas.microsoft.com/office/drawing/2014/main" id="{3C8D2811-A74B-39E8-6DBF-DF26C79EEEE6}"/>
                </a:ext>
              </a:extLst>
            </p:cNvPr>
            <p:cNvSpPr/>
            <p:nvPr/>
          </p:nvSpPr>
          <p:spPr>
            <a:xfrm>
              <a:off x="8000290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358"/>
                  </a:moveTo>
                  <a:cubicBezTo>
                    <a:pt x="917" y="358"/>
                    <a:pt x="1084" y="524"/>
                    <a:pt x="1084" y="715"/>
                  </a:cubicBezTo>
                  <a:cubicBezTo>
                    <a:pt x="1084" y="905"/>
                    <a:pt x="917" y="1072"/>
                    <a:pt x="727" y="1072"/>
                  </a:cubicBezTo>
                  <a:cubicBezTo>
                    <a:pt x="536" y="1072"/>
                    <a:pt x="369" y="905"/>
                    <a:pt x="369" y="715"/>
                  </a:cubicBezTo>
                  <a:cubicBezTo>
                    <a:pt x="369" y="524"/>
                    <a:pt x="536" y="358"/>
                    <a:pt x="727" y="358"/>
                  </a:cubicBezTo>
                  <a:close/>
                  <a:moveTo>
                    <a:pt x="694" y="0"/>
                  </a:moveTo>
                  <a:cubicBezTo>
                    <a:pt x="310" y="0"/>
                    <a:pt x="0" y="317"/>
                    <a:pt x="0" y="715"/>
                  </a:cubicBezTo>
                  <a:cubicBezTo>
                    <a:pt x="0" y="1120"/>
                    <a:pt x="322" y="1429"/>
                    <a:pt x="715" y="1429"/>
                  </a:cubicBezTo>
                  <a:cubicBezTo>
                    <a:pt x="1096" y="1429"/>
                    <a:pt x="1429" y="1096"/>
                    <a:pt x="1429" y="715"/>
                  </a:cubicBezTo>
                  <a:cubicBezTo>
                    <a:pt x="1429" y="310"/>
                    <a:pt x="1096" y="1"/>
                    <a:pt x="715" y="1"/>
                  </a:cubicBezTo>
                  <a:cubicBezTo>
                    <a:pt x="708" y="0"/>
                    <a:pt x="701" y="0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3;p35">
              <a:extLst>
                <a:ext uri="{FF2B5EF4-FFF2-40B4-BE49-F238E27FC236}">
                  <a16:creationId xmlns:a16="http://schemas.microsoft.com/office/drawing/2014/main" id="{D488EF19-1931-4B8A-195E-2037325CAD2D}"/>
                </a:ext>
              </a:extLst>
            </p:cNvPr>
            <p:cNvSpPr/>
            <p:nvPr/>
          </p:nvSpPr>
          <p:spPr>
            <a:xfrm>
              <a:off x="8006323" y="3714687"/>
              <a:ext cx="304784" cy="277920"/>
            </a:xfrm>
            <a:custGeom>
              <a:avLst/>
              <a:gdLst/>
              <a:ahLst/>
              <a:cxnLst/>
              <a:rect l="l" t="t" r="r" b="b"/>
              <a:pathLst>
                <a:path w="9598" h="8752" extrusionOk="0">
                  <a:moveTo>
                    <a:pt x="8800" y="5740"/>
                  </a:moveTo>
                  <a:cubicBezTo>
                    <a:pt x="8990" y="5740"/>
                    <a:pt x="9157" y="5906"/>
                    <a:pt x="9157" y="6097"/>
                  </a:cubicBezTo>
                  <a:cubicBezTo>
                    <a:pt x="9157" y="6287"/>
                    <a:pt x="9002" y="6454"/>
                    <a:pt x="8800" y="6454"/>
                  </a:cubicBezTo>
                  <a:cubicBezTo>
                    <a:pt x="8609" y="6454"/>
                    <a:pt x="8442" y="6287"/>
                    <a:pt x="8442" y="6097"/>
                  </a:cubicBezTo>
                  <a:cubicBezTo>
                    <a:pt x="8442" y="5906"/>
                    <a:pt x="8597" y="5740"/>
                    <a:pt x="8800" y="5740"/>
                  </a:cubicBezTo>
                  <a:close/>
                  <a:moveTo>
                    <a:pt x="3430" y="1"/>
                  </a:moveTo>
                  <a:cubicBezTo>
                    <a:pt x="2989" y="1"/>
                    <a:pt x="2632" y="358"/>
                    <a:pt x="2632" y="787"/>
                  </a:cubicBezTo>
                  <a:cubicBezTo>
                    <a:pt x="2632" y="989"/>
                    <a:pt x="2727" y="1203"/>
                    <a:pt x="2858" y="1334"/>
                  </a:cubicBezTo>
                  <a:lnTo>
                    <a:pt x="1739" y="2561"/>
                  </a:lnTo>
                  <a:cubicBezTo>
                    <a:pt x="1668" y="2632"/>
                    <a:pt x="1680" y="2751"/>
                    <a:pt x="1763" y="2811"/>
                  </a:cubicBezTo>
                  <a:cubicBezTo>
                    <a:pt x="1796" y="2844"/>
                    <a:pt x="1838" y="2859"/>
                    <a:pt x="1881" y="2859"/>
                  </a:cubicBezTo>
                  <a:cubicBezTo>
                    <a:pt x="1931" y="2859"/>
                    <a:pt x="1981" y="2838"/>
                    <a:pt x="2013" y="2799"/>
                  </a:cubicBezTo>
                  <a:lnTo>
                    <a:pt x="3251" y="1430"/>
                  </a:lnTo>
                  <a:cubicBezTo>
                    <a:pt x="3287" y="1382"/>
                    <a:pt x="3311" y="1323"/>
                    <a:pt x="3287" y="1275"/>
                  </a:cubicBezTo>
                  <a:cubicBezTo>
                    <a:pt x="3275" y="1215"/>
                    <a:pt x="3251" y="1168"/>
                    <a:pt x="3204" y="1144"/>
                  </a:cubicBezTo>
                  <a:cubicBezTo>
                    <a:pt x="3073" y="1072"/>
                    <a:pt x="2977" y="918"/>
                    <a:pt x="2977" y="775"/>
                  </a:cubicBezTo>
                  <a:cubicBezTo>
                    <a:pt x="2977" y="537"/>
                    <a:pt x="3168" y="334"/>
                    <a:pt x="3406" y="334"/>
                  </a:cubicBezTo>
                  <a:cubicBezTo>
                    <a:pt x="3644" y="334"/>
                    <a:pt x="3847" y="537"/>
                    <a:pt x="3847" y="775"/>
                  </a:cubicBezTo>
                  <a:cubicBezTo>
                    <a:pt x="3847" y="918"/>
                    <a:pt x="3751" y="1072"/>
                    <a:pt x="3620" y="1144"/>
                  </a:cubicBezTo>
                  <a:cubicBezTo>
                    <a:pt x="3573" y="1168"/>
                    <a:pt x="3525" y="1215"/>
                    <a:pt x="3525" y="1275"/>
                  </a:cubicBezTo>
                  <a:cubicBezTo>
                    <a:pt x="3513" y="1334"/>
                    <a:pt x="3525" y="1382"/>
                    <a:pt x="3573" y="1430"/>
                  </a:cubicBezTo>
                  <a:lnTo>
                    <a:pt x="6430" y="4561"/>
                  </a:lnTo>
                  <a:cubicBezTo>
                    <a:pt x="6462" y="4606"/>
                    <a:pt x="6512" y="4627"/>
                    <a:pt x="6562" y="4627"/>
                  </a:cubicBezTo>
                  <a:cubicBezTo>
                    <a:pt x="6605" y="4627"/>
                    <a:pt x="6647" y="4612"/>
                    <a:pt x="6680" y="4585"/>
                  </a:cubicBezTo>
                  <a:lnTo>
                    <a:pt x="8466" y="3037"/>
                  </a:lnTo>
                  <a:cubicBezTo>
                    <a:pt x="8526" y="2989"/>
                    <a:pt x="8549" y="2918"/>
                    <a:pt x="8526" y="2835"/>
                  </a:cubicBezTo>
                  <a:cubicBezTo>
                    <a:pt x="8514" y="2811"/>
                    <a:pt x="8514" y="2763"/>
                    <a:pt x="8514" y="2739"/>
                  </a:cubicBezTo>
                  <a:cubicBezTo>
                    <a:pt x="8514" y="2537"/>
                    <a:pt x="8680" y="2382"/>
                    <a:pt x="8871" y="2382"/>
                  </a:cubicBezTo>
                  <a:cubicBezTo>
                    <a:pt x="9061" y="2382"/>
                    <a:pt x="9228" y="2537"/>
                    <a:pt x="9228" y="2739"/>
                  </a:cubicBezTo>
                  <a:cubicBezTo>
                    <a:pt x="9228" y="2930"/>
                    <a:pt x="9061" y="3097"/>
                    <a:pt x="8871" y="3097"/>
                  </a:cubicBezTo>
                  <a:lnTo>
                    <a:pt x="8847" y="3097"/>
                  </a:lnTo>
                  <a:cubicBezTo>
                    <a:pt x="8800" y="3097"/>
                    <a:pt x="8740" y="3108"/>
                    <a:pt x="8704" y="3132"/>
                  </a:cubicBezTo>
                  <a:cubicBezTo>
                    <a:pt x="8680" y="3168"/>
                    <a:pt x="8645" y="3228"/>
                    <a:pt x="8645" y="3275"/>
                  </a:cubicBezTo>
                  <a:lnTo>
                    <a:pt x="8645" y="5359"/>
                  </a:lnTo>
                  <a:cubicBezTo>
                    <a:pt x="8335" y="5430"/>
                    <a:pt x="8097" y="5716"/>
                    <a:pt x="8097" y="6049"/>
                  </a:cubicBezTo>
                  <a:cubicBezTo>
                    <a:pt x="8097" y="6395"/>
                    <a:pt x="8335" y="6680"/>
                    <a:pt x="8645" y="6752"/>
                  </a:cubicBezTo>
                  <a:lnTo>
                    <a:pt x="8645" y="7442"/>
                  </a:lnTo>
                  <a:lnTo>
                    <a:pt x="7561" y="7442"/>
                  </a:lnTo>
                  <a:cubicBezTo>
                    <a:pt x="7454" y="7442"/>
                    <a:pt x="7383" y="7514"/>
                    <a:pt x="7383" y="7621"/>
                  </a:cubicBezTo>
                  <a:cubicBezTo>
                    <a:pt x="7383" y="7716"/>
                    <a:pt x="7454" y="7800"/>
                    <a:pt x="7561" y="7800"/>
                  </a:cubicBezTo>
                  <a:lnTo>
                    <a:pt x="8823" y="7800"/>
                  </a:lnTo>
                  <a:cubicBezTo>
                    <a:pt x="8990" y="7800"/>
                    <a:pt x="9121" y="7930"/>
                    <a:pt x="9121" y="8097"/>
                  </a:cubicBezTo>
                  <a:cubicBezTo>
                    <a:pt x="9121" y="8252"/>
                    <a:pt x="8990" y="8395"/>
                    <a:pt x="8823" y="8395"/>
                  </a:cubicBezTo>
                  <a:lnTo>
                    <a:pt x="179" y="8395"/>
                  </a:lnTo>
                  <a:cubicBezTo>
                    <a:pt x="72" y="8395"/>
                    <a:pt x="1" y="8466"/>
                    <a:pt x="1" y="8573"/>
                  </a:cubicBezTo>
                  <a:cubicBezTo>
                    <a:pt x="1" y="8669"/>
                    <a:pt x="72" y="8752"/>
                    <a:pt x="179" y="8752"/>
                  </a:cubicBezTo>
                  <a:lnTo>
                    <a:pt x="8823" y="8752"/>
                  </a:lnTo>
                  <a:cubicBezTo>
                    <a:pt x="9181" y="8752"/>
                    <a:pt x="9478" y="8454"/>
                    <a:pt x="9478" y="8097"/>
                  </a:cubicBezTo>
                  <a:cubicBezTo>
                    <a:pt x="9478" y="7800"/>
                    <a:pt x="9276" y="7538"/>
                    <a:pt x="9002" y="7466"/>
                  </a:cubicBezTo>
                  <a:lnTo>
                    <a:pt x="9002" y="6752"/>
                  </a:lnTo>
                  <a:cubicBezTo>
                    <a:pt x="9300" y="6704"/>
                    <a:pt x="9526" y="6430"/>
                    <a:pt x="9526" y="6097"/>
                  </a:cubicBezTo>
                  <a:cubicBezTo>
                    <a:pt x="9526" y="5775"/>
                    <a:pt x="9300" y="5490"/>
                    <a:pt x="9002" y="5394"/>
                  </a:cubicBezTo>
                  <a:lnTo>
                    <a:pt x="9002" y="3478"/>
                  </a:lnTo>
                  <a:cubicBezTo>
                    <a:pt x="9347" y="3418"/>
                    <a:pt x="9597" y="3120"/>
                    <a:pt x="9597" y="2763"/>
                  </a:cubicBezTo>
                  <a:cubicBezTo>
                    <a:pt x="9597" y="2358"/>
                    <a:pt x="9276" y="2049"/>
                    <a:pt x="8883" y="2049"/>
                  </a:cubicBezTo>
                  <a:cubicBezTo>
                    <a:pt x="8502" y="2049"/>
                    <a:pt x="8168" y="2382"/>
                    <a:pt x="8168" y="2763"/>
                  </a:cubicBezTo>
                  <a:lnTo>
                    <a:pt x="8168" y="2858"/>
                  </a:lnTo>
                  <a:lnTo>
                    <a:pt x="6597" y="4204"/>
                  </a:lnTo>
                  <a:lnTo>
                    <a:pt x="3989" y="1334"/>
                  </a:lnTo>
                  <a:cubicBezTo>
                    <a:pt x="4144" y="1192"/>
                    <a:pt x="4216" y="989"/>
                    <a:pt x="4216" y="787"/>
                  </a:cubicBezTo>
                  <a:cubicBezTo>
                    <a:pt x="4216" y="358"/>
                    <a:pt x="3858" y="1"/>
                    <a:pt x="3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4;p35">
              <a:extLst>
                <a:ext uri="{FF2B5EF4-FFF2-40B4-BE49-F238E27FC236}">
                  <a16:creationId xmlns:a16="http://schemas.microsoft.com/office/drawing/2014/main" id="{3EE550FA-7F1F-1CC1-8593-AF1F2D8D4A00}"/>
                </a:ext>
              </a:extLst>
            </p:cNvPr>
            <p:cNvSpPr/>
            <p:nvPr/>
          </p:nvSpPr>
          <p:spPr>
            <a:xfrm>
              <a:off x="8183643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03" y="358"/>
                  </a:moveTo>
                  <a:cubicBezTo>
                    <a:pt x="894" y="358"/>
                    <a:pt x="1060" y="524"/>
                    <a:pt x="1060" y="715"/>
                  </a:cubicBezTo>
                  <a:cubicBezTo>
                    <a:pt x="1060" y="905"/>
                    <a:pt x="894" y="1072"/>
                    <a:pt x="703" y="1072"/>
                  </a:cubicBezTo>
                  <a:cubicBezTo>
                    <a:pt x="501" y="1072"/>
                    <a:pt x="346" y="905"/>
                    <a:pt x="346" y="715"/>
                  </a:cubicBezTo>
                  <a:cubicBezTo>
                    <a:pt x="346" y="524"/>
                    <a:pt x="501" y="358"/>
                    <a:pt x="703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20"/>
                    <a:pt x="322" y="1429"/>
                    <a:pt x="715" y="1429"/>
                  </a:cubicBezTo>
                  <a:cubicBezTo>
                    <a:pt x="1096" y="1429"/>
                    <a:pt x="1430" y="1108"/>
                    <a:pt x="1430" y="715"/>
                  </a:cubicBezTo>
                  <a:cubicBezTo>
                    <a:pt x="1430" y="310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7369150" y="-578900"/>
            <a:ext cx="2119500" cy="2227800"/>
          </a:xfrm>
          <a:prstGeom prst="star10">
            <a:avLst>
              <a:gd name="adj" fmla="val 14327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9" name="Google Shape;219;p29"/>
          <p:cNvGraphicFramePr/>
          <p:nvPr>
            <p:extLst>
              <p:ext uri="{D42A27DB-BD31-4B8C-83A1-F6EECF244321}">
                <p14:modId xmlns:p14="http://schemas.microsoft.com/office/powerpoint/2010/main" val="2036055572"/>
              </p:ext>
            </p:extLst>
          </p:nvPr>
        </p:nvGraphicFramePr>
        <p:xfrm>
          <a:off x="635765" y="1378131"/>
          <a:ext cx="7793135" cy="2632135"/>
        </p:xfrm>
        <a:graphic>
          <a:graphicData uri="http://schemas.openxmlformats.org/drawingml/2006/table">
            <a:tbl>
              <a:tblPr>
                <a:noFill/>
                <a:tableStyleId>{21AF24FF-BB72-47B3-9B80-9696E48E86DC}</a:tableStyleId>
              </a:tblPr>
              <a:tblGrid>
                <a:gridCol w="290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0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Актуальность выбранной темы</a:t>
                      </a:r>
                      <a:endParaRPr sz="1200" b="1" u="none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verage Sans"/>
                          <a:ea typeface="Average Sans"/>
                          <a:cs typeface="Average Sans"/>
                          <a:sym typeface="Average Sans"/>
                        </a:rPr>
                        <a:t>Актуальность темы проектной работы состоит в исследование Древних, но по-прежнему действующих Систем счисления.</a:t>
                      </a:r>
                      <a:endParaRPr sz="1100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dirty="0">
                          <a:solidFill>
                            <a:schemeClr val="dk1"/>
                          </a:solidFill>
                          <a:latin typeface="Average Sans"/>
                          <a:ea typeface="Average Sans"/>
                          <a:cs typeface="Average Sans"/>
                          <a:sym typeface="Average Sans"/>
                        </a:rPr>
                        <a:t>Цель проектной работы </a:t>
                      </a:r>
                      <a:endParaRPr sz="1200" b="1" u="none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verage Sans"/>
                          <a:ea typeface="Average Sans"/>
                          <a:cs typeface="Average Sans"/>
                          <a:sym typeface="Average Sans"/>
                        </a:rPr>
                        <a:t>Изучение истории систем счисления, которые использовались в древности, а также их сравнение с современными системами счисления.</a:t>
                      </a:r>
                      <a:endParaRPr sz="1100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dirty="0">
                          <a:solidFill>
                            <a:schemeClr val="dk1"/>
                          </a:solidFill>
                          <a:latin typeface="Average Sans"/>
                          <a:ea typeface="Average Sans"/>
                          <a:cs typeface="Average Sans"/>
                          <a:sym typeface="Average Sans"/>
                        </a:rPr>
                        <a:t>Предмет исследования </a:t>
                      </a:r>
                      <a:endParaRPr sz="1200" b="1" u="none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verage Sans"/>
                          <a:ea typeface="Average Sans"/>
                          <a:cs typeface="Average Sans"/>
                          <a:sym typeface="Average Sans"/>
                        </a:rPr>
                        <a:t>Исторические знания о Системах счисления Древнего Мира</a:t>
                      </a:r>
                      <a:endParaRPr sz="1100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dirty="0">
                          <a:solidFill>
                            <a:schemeClr val="dk1"/>
                          </a:solidFill>
                          <a:latin typeface="Average Sans"/>
                          <a:ea typeface="Average Sans"/>
                          <a:cs typeface="Average Sans"/>
                          <a:sym typeface="Average Sans"/>
                        </a:rPr>
                        <a:t>Объект исследования</a:t>
                      </a:r>
                      <a:endParaRPr sz="1200" b="1" u="none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verage Sans"/>
                          <a:ea typeface="Average Sans"/>
                          <a:cs typeface="Average Sans"/>
                          <a:sym typeface="Average Sans"/>
                        </a:rPr>
                        <a:t>Системы счисления </a:t>
                      </a:r>
                      <a:endParaRPr sz="1100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6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b="1" u="none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verage Sans"/>
                        <a:ea typeface="Average Sans"/>
                        <a:cs typeface="Average Sans"/>
                        <a:sym typeface="Average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4777956" y="4132621"/>
            <a:ext cx="319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dirty="0"/>
              <a:t>                 </a:t>
            </a:r>
            <a:r>
              <a:rPr lang="ru-RU" b="1" dirty="0"/>
              <a:t>Системы счисления что это?</a:t>
            </a:r>
            <a:endParaRPr b="1" dirty="0"/>
          </a:p>
        </p:txBody>
      </p:sp>
      <p:sp>
        <p:nvSpPr>
          <p:cNvPr id="227" name="Google Shape;227;p30"/>
          <p:cNvSpPr/>
          <p:nvPr/>
        </p:nvSpPr>
        <p:spPr>
          <a:xfrm rot="832">
            <a:off x="12" y="4149490"/>
            <a:ext cx="1239000" cy="1302000"/>
          </a:xfrm>
          <a:prstGeom prst="star10">
            <a:avLst>
              <a:gd name="adj" fmla="val 25686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955575" y="2022624"/>
            <a:ext cx="3878695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Система счисления </a:t>
            </a:r>
            <a:r>
              <a:rPr lang="ru-RU" dirty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- это символический метод записи чисел, представление чисел с помощью письменных знаков, иероглифов. Система счисления давала и даёт возможность делать различные вычисления проще и быстрее!</a:t>
            </a:r>
            <a:endParaRPr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D4D171-C4EC-98F4-378F-E5030723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66" y="1601972"/>
            <a:ext cx="3477634" cy="2132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7400675" y="3355675"/>
            <a:ext cx="2239200" cy="2239200"/>
          </a:xfrm>
          <a:prstGeom prst="star24">
            <a:avLst>
              <a:gd name="adj" fmla="val 268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4119275" y="1924179"/>
            <a:ext cx="3943500" cy="1754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 dirty="0"/>
              <a:t>В Древнем Мире </a:t>
            </a:r>
            <a:r>
              <a:rPr lang="ru-RU" sz="1300" dirty="0"/>
              <a:t>люди всегда нуждались в числах, чтобы считать, измерять, торговать и решать разные задачи. В разных культурах и эпохах возникали разные системы счисления, которые отражали особенности мышления и жизни народов. Самая первая система счисления, известная нам, была шестнадцатеричная система вавилонян, возникшая за 2200-2000 лет  до нашей эры, её принято считать началом прорыва </a:t>
            </a:r>
            <a:r>
              <a:rPr lang="ru-RU" sz="1300" b="1" dirty="0"/>
              <a:t>"математического века".</a:t>
            </a:r>
            <a:endParaRPr sz="1300" b="1"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2"/>
          </p:nvPr>
        </p:nvSpPr>
        <p:spPr>
          <a:xfrm>
            <a:off x="4119275" y="816840"/>
            <a:ext cx="4068090" cy="6481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/>
              <a:t>История появления</a:t>
            </a:r>
            <a:endParaRPr sz="3000" b="1" dirty="0"/>
          </a:p>
        </p:txBody>
      </p:sp>
      <p:sp>
        <p:nvSpPr>
          <p:cNvPr id="256" name="Google Shape;256;p32"/>
          <p:cNvSpPr/>
          <p:nvPr/>
        </p:nvSpPr>
        <p:spPr>
          <a:xfrm rot="1502418">
            <a:off x="-1780309" y="2345941"/>
            <a:ext cx="4790012" cy="4627729"/>
          </a:xfrm>
          <a:prstGeom prst="star10">
            <a:avLst>
              <a:gd name="adj" fmla="val 14327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73F07E-753C-F16F-D505-C15843BDA404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5267" r="15267"/>
          <a:stretch>
            <a:fillRect/>
          </a:stretch>
        </p:blipFill>
        <p:spPr>
          <a:xfrm>
            <a:off x="1545532" y="1464956"/>
            <a:ext cx="1637293" cy="221358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722858" y="1027814"/>
            <a:ext cx="3644616" cy="1083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Разновидности Систем счисления</a:t>
            </a:r>
            <a:endParaRPr b="1"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722857" y="2295724"/>
            <a:ext cx="4002543" cy="2127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</a:rPr>
              <a:t>Существует большое количество различных систем счисления, среди них такая как «двоичная» «десятичная» «шестнадцатеричная».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</a:rPr>
              <a:t>Большое кол-во систем счисления появились еще в Древнем Мире, но не смотря на это, НЕКОТРЫЕ из них по прежнему остаются нужным для современных задач которые ставит человек.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64" name="Google Shape;264;p33"/>
          <p:cNvSpPr/>
          <p:nvPr/>
        </p:nvSpPr>
        <p:spPr>
          <a:xfrm rot="2345799">
            <a:off x="4164046" y="54150"/>
            <a:ext cx="4790100" cy="5035200"/>
          </a:xfrm>
          <a:prstGeom prst="star10">
            <a:avLst>
              <a:gd name="adj" fmla="val 14327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9DBA99-C676-B7CF-2D2A-75CDC3128A9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0993" r="10993"/>
          <a:stretch>
            <a:fillRect/>
          </a:stretch>
        </p:blipFill>
        <p:spPr>
          <a:xfrm>
            <a:off x="5253023" y="545804"/>
            <a:ext cx="3168120" cy="406264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ubTitle" idx="4"/>
          </p:nvPr>
        </p:nvSpPr>
        <p:spPr>
          <a:xfrm>
            <a:off x="5380074" y="1323021"/>
            <a:ext cx="3485133" cy="424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/>
              <a:t>Ионическая система счисления</a:t>
            </a:r>
            <a:endParaRPr sz="1900" b="1"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933203" y="52803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Древняя Греция</a:t>
            </a:r>
            <a:endParaRPr b="1"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1"/>
          </p:nvPr>
        </p:nvSpPr>
        <p:spPr>
          <a:xfrm>
            <a:off x="5542986" y="1707276"/>
            <a:ext cx="3159308" cy="840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Она использовала греческий алфавит в качестве цифр. Каждая буква греческого алфавита соответствовала определенному числу. </a:t>
            </a:r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2"/>
          </p:nvPr>
        </p:nvSpPr>
        <p:spPr>
          <a:xfrm>
            <a:off x="1344015" y="1780326"/>
            <a:ext cx="2837971" cy="697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Использовала греческие буквы в качестве цифр. Использовалась в начале развития Древней Греции.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3"/>
          </p:nvPr>
        </p:nvSpPr>
        <p:spPr>
          <a:xfrm>
            <a:off x="1060329" y="1321368"/>
            <a:ext cx="3405345" cy="445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/>
              <a:t>Аттическая система счисления</a:t>
            </a:r>
            <a:endParaRPr sz="1900" b="1" dirty="0"/>
          </a:p>
        </p:txBody>
      </p:sp>
      <p:sp>
        <p:nvSpPr>
          <p:cNvPr id="274" name="Google Shape;274;p34"/>
          <p:cNvSpPr/>
          <p:nvPr/>
        </p:nvSpPr>
        <p:spPr>
          <a:xfrm rot="1786962">
            <a:off x="-712731" y="3835165"/>
            <a:ext cx="2107265" cy="2153184"/>
          </a:xfrm>
          <a:prstGeom prst="star10">
            <a:avLst>
              <a:gd name="adj" fmla="val 25686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34"/>
          <p:cNvGrpSpPr/>
          <p:nvPr/>
        </p:nvGrpSpPr>
        <p:grpSpPr>
          <a:xfrm>
            <a:off x="859036" y="684232"/>
            <a:ext cx="337069" cy="302593"/>
            <a:chOff x="3441065" y="4302505"/>
            <a:chExt cx="337069" cy="302593"/>
          </a:xfrm>
        </p:grpSpPr>
        <p:sp>
          <p:nvSpPr>
            <p:cNvPr id="276" name="Google Shape;276;p34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A09149-8E8E-6EC5-3B10-6D24845A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87" y="2773796"/>
            <a:ext cx="2409825" cy="16356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8345D4-07DB-3ABF-12A5-59E75EE00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69" y="2773796"/>
            <a:ext cx="2870142" cy="16356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/>
          <p:nvPr/>
        </p:nvSpPr>
        <p:spPr>
          <a:xfrm rot="1383828">
            <a:off x="8016501" y="-371031"/>
            <a:ext cx="1239037" cy="1302222"/>
          </a:xfrm>
          <a:prstGeom prst="star10">
            <a:avLst>
              <a:gd name="adj" fmla="val 25686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715100" y="5295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Древний Рим</a:t>
            </a:r>
            <a:endParaRPr b="1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subTitle" idx="1"/>
          </p:nvPr>
        </p:nvSpPr>
        <p:spPr>
          <a:xfrm>
            <a:off x="941926" y="1457328"/>
            <a:ext cx="4473590" cy="222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/>
              <a:t>Древний Рим </a:t>
            </a:r>
            <a:r>
              <a:rPr lang="ru-RU" sz="1500" dirty="0"/>
              <a:t>использовал непозиционную систему счисления, в которой числа записывались при помощи повторения римских цифр. Римские цифры обозначались латинскими буквами: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 I (1), V (5), X (10), L (50), C (100), D (500) и M (1000)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Например, число 1994 записывалось как MCMXCIV  где M (1000) стоит перед CM (900), которое состоит из C (100) и M (1000), а затем XC (90), IV (4).</a:t>
            </a:r>
            <a:endParaRPr lang="en-US" sz="1500" dirty="0"/>
          </a:p>
        </p:txBody>
      </p:sp>
      <p:grpSp>
        <p:nvGrpSpPr>
          <p:cNvPr id="309" name="Google Shape;309;p35"/>
          <p:cNvGrpSpPr/>
          <p:nvPr/>
        </p:nvGrpSpPr>
        <p:grpSpPr>
          <a:xfrm>
            <a:off x="7810943" y="676896"/>
            <a:ext cx="392111" cy="280206"/>
            <a:chOff x="7918997" y="3714687"/>
            <a:chExt cx="392111" cy="280206"/>
          </a:xfrm>
        </p:grpSpPr>
        <p:sp>
          <p:nvSpPr>
            <p:cNvPr id="310" name="Google Shape;310;p35"/>
            <p:cNvSpPr/>
            <p:nvPr/>
          </p:nvSpPr>
          <p:spPr>
            <a:xfrm>
              <a:off x="7918997" y="3781246"/>
              <a:ext cx="309675" cy="213648"/>
            </a:xfrm>
            <a:custGeom>
              <a:avLst/>
              <a:gdLst/>
              <a:ahLst/>
              <a:cxnLst/>
              <a:rect l="l" t="t" r="r" b="b"/>
              <a:pathLst>
                <a:path w="9752" h="6728" extrusionOk="0">
                  <a:moveTo>
                    <a:pt x="774" y="3644"/>
                  </a:moveTo>
                  <a:cubicBezTo>
                    <a:pt x="965" y="3644"/>
                    <a:pt x="1132" y="3810"/>
                    <a:pt x="1132" y="4001"/>
                  </a:cubicBezTo>
                  <a:cubicBezTo>
                    <a:pt x="1132" y="4191"/>
                    <a:pt x="965" y="4358"/>
                    <a:pt x="774" y="4358"/>
                  </a:cubicBezTo>
                  <a:cubicBezTo>
                    <a:pt x="560" y="4358"/>
                    <a:pt x="417" y="4191"/>
                    <a:pt x="417" y="4001"/>
                  </a:cubicBezTo>
                  <a:cubicBezTo>
                    <a:pt x="417" y="3810"/>
                    <a:pt x="584" y="3644"/>
                    <a:pt x="774" y="3644"/>
                  </a:cubicBezTo>
                  <a:close/>
                  <a:moveTo>
                    <a:pt x="715" y="0"/>
                  </a:moveTo>
                  <a:cubicBezTo>
                    <a:pt x="310" y="0"/>
                    <a:pt x="0" y="322"/>
                    <a:pt x="0" y="715"/>
                  </a:cubicBezTo>
                  <a:cubicBezTo>
                    <a:pt x="0" y="1072"/>
                    <a:pt x="250" y="1370"/>
                    <a:pt x="596" y="1429"/>
                  </a:cubicBezTo>
                  <a:lnTo>
                    <a:pt x="596" y="3346"/>
                  </a:lnTo>
                  <a:cubicBezTo>
                    <a:pt x="298" y="3429"/>
                    <a:pt x="72" y="3703"/>
                    <a:pt x="72" y="4025"/>
                  </a:cubicBezTo>
                  <a:cubicBezTo>
                    <a:pt x="72" y="4358"/>
                    <a:pt x="298" y="4644"/>
                    <a:pt x="596" y="4715"/>
                  </a:cubicBezTo>
                  <a:lnTo>
                    <a:pt x="596" y="5442"/>
                  </a:lnTo>
                  <a:cubicBezTo>
                    <a:pt x="322" y="5513"/>
                    <a:pt x="120" y="5775"/>
                    <a:pt x="120" y="6073"/>
                  </a:cubicBezTo>
                  <a:cubicBezTo>
                    <a:pt x="120" y="6430"/>
                    <a:pt x="417" y="6727"/>
                    <a:pt x="774" y="6727"/>
                  </a:cubicBezTo>
                  <a:lnTo>
                    <a:pt x="2215" y="6727"/>
                  </a:lnTo>
                  <a:cubicBezTo>
                    <a:pt x="2322" y="6727"/>
                    <a:pt x="2394" y="6644"/>
                    <a:pt x="2394" y="6549"/>
                  </a:cubicBezTo>
                  <a:cubicBezTo>
                    <a:pt x="2394" y="6442"/>
                    <a:pt x="2286" y="6335"/>
                    <a:pt x="2191" y="6335"/>
                  </a:cubicBezTo>
                  <a:lnTo>
                    <a:pt x="739" y="6335"/>
                  </a:lnTo>
                  <a:cubicBezTo>
                    <a:pt x="584" y="6335"/>
                    <a:pt x="441" y="6204"/>
                    <a:pt x="441" y="6037"/>
                  </a:cubicBezTo>
                  <a:cubicBezTo>
                    <a:pt x="441" y="5882"/>
                    <a:pt x="584" y="5739"/>
                    <a:pt x="739" y="5739"/>
                  </a:cubicBezTo>
                  <a:lnTo>
                    <a:pt x="9561" y="5739"/>
                  </a:lnTo>
                  <a:cubicBezTo>
                    <a:pt x="9668" y="5739"/>
                    <a:pt x="9752" y="5668"/>
                    <a:pt x="9752" y="5561"/>
                  </a:cubicBezTo>
                  <a:cubicBezTo>
                    <a:pt x="9752" y="5465"/>
                    <a:pt x="9668" y="5382"/>
                    <a:pt x="9561" y="5382"/>
                  </a:cubicBezTo>
                  <a:lnTo>
                    <a:pt x="929" y="5382"/>
                  </a:lnTo>
                  <a:lnTo>
                    <a:pt x="929" y="4703"/>
                  </a:lnTo>
                  <a:cubicBezTo>
                    <a:pt x="1251" y="4632"/>
                    <a:pt x="1489" y="4346"/>
                    <a:pt x="1489" y="4001"/>
                  </a:cubicBezTo>
                  <a:cubicBezTo>
                    <a:pt x="1489" y="3656"/>
                    <a:pt x="1251" y="3370"/>
                    <a:pt x="929" y="3298"/>
                  </a:cubicBezTo>
                  <a:lnTo>
                    <a:pt x="929" y="1215"/>
                  </a:lnTo>
                  <a:cubicBezTo>
                    <a:pt x="929" y="1167"/>
                    <a:pt x="917" y="1108"/>
                    <a:pt x="870" y="1084"/>
                  </a:cubicBezTo>
                  <a:cubicBezTo>
                    <a:pt x="834" y="1060"/>
                    <a:pt x="786" y="1036"/>
                    <a:pt x="739" y="1036"/>
                  </a:cubicBezTo>
                  <a:lnTo>
                    <a:pt x="715" y="1036"/>
                  </a:lnTo>
                  <a:cubicBezTo>
                    <a:pt x="512" y="1036"/>
                    <a:pt x="358" y="870"/>
                    <a:pt x="358" y="679"/>
                  </a:cubicBezTo>
                  <a:cubicBezTo>
                    <a:pt x="358" y="489"/>
                    <a:pt x="512" y="322"/>
                    <a:pt x="715" y="322"/>
                  </a:cubicBezTo>
                  <a:cubicBezTo>
                    <a:pt x="905" y="322"/>
                    <a:pt x="1072" y="489"/>
                    <a:pt x="1072" y="679"/>
                  </a:cubicBezTo>
                  <a:cubicBezTo>
                    <a:pt x="1072" y="715"/>
                    <a:pt x="1072" y="762"/>
                    <a:pt x="1048" y="786"/>
                  </a:cubicBezTo>
                  <a:cubicBezTo>
                    <a:pt x="1036" y="858"/>
                    <a:pt x="1048" y="941"/>
                    <a:pt x="1120" y="977"/>
                  </a:cubicBezTo>
                  <a:lnTo>
                    <a:pt x="2906" y="2525"/>
                  </a:lnTo>
                  <a:cubicBezTo>
                    <a:pt x="2940" y="2553"/>
                    <a:pt x="2985" y="2568"/>
                    <a:pt x="3029" y="2568"/>
                  </a:cubicBezTo>
                  <a:cubicBezTo>
                    <a:pt x="3077" y="2568"/>
                    <a:pt x="3124" y="2550"/>
                    <a:pt x="3156" y="2513"/>
                  </a:cubicBezTo>
                  <a:lnTo>
                    <a:pt x="4287" y="1274"/>
                  </a:lnTo>
                  <a:cubicBezTo>
                    <a:pt x="4358" y="1203"/>
                    <a:pt x="4346" y="1084"/>
                    <a:pt x="4275" y="1024"/>
                  </a:cubicBezTo>
                  <a:cubicBezTo>
                    <a:pt x="4237" y="992"/>
                    <a:pt x="4191" y="976"/>
                    <a:pt x="4147" y="976"/>
                  </a:cubicBezTo>
                  <a:cubicBezTo>
                    <a:pt x="4095" y="976"/>
                    <a:pt x="4045" y="998"/>
                    <a:pt x="4013" y="1036"/>
                  </a:cubicBezTo>
                  <a:lnTo>
                    <a:pt x="3001" y="2155"/>
                  </a:lnTo>
                  <a:lnTo>
                    <a:pt x="1429" y="798"/>
                  </a:lnTo>
                  <a:lnTo>
                    <a:pt x="1429" y="715"/>
                  </a:lnTo>
                  <a:cubicBezTo>
                    <a:pt x="1429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8080439" y="3862920"/>
              <a:ext cx="68083" cy="68083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7"/>
                  </a:moveTo>
                  <a:cubicBezTo>
                    <a:pt x="1465" y="357"/>
                    <a:pt x="1786" y="691"/>
                    <a:pt x="1786" y="1072"/>
                  </a:cubicBezTo>
                  <a:cubicBezTo>
                    <a:pt x="1786" y="1465"/>
                    <a:pt x="1465" y="1786"/>
                    <a:pt x="1072" y="1786"/>
                  </a:cubicBezTo>
                  <a:cubicBezTo>
                    <a:pt x="691" y="1786"/>
                    <a:pt x="358" y="1465"/>
                    <a:pt x="358" y="1072"/>
                  </a:cubicBezTo>
                  <a:cubicBezTo>
                    <a:pt x="358" y="691"/>
                    <a:pt x="691" y="357"/>
                    <a:pt x="1072" y="35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55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8000290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358"/>
                  </a:moveTo>
                  <a:cubicBezTo>
                    <a:pt x="917" y="358"/>
                    <a:pt x="1084" y="524"/>
                    <a:pt x="1084" y="715"/>
                  </a:cubicBezTo>
                  <a:cubicBezTo>
                    <a:pt x="1084" y="905"/>
                    <a:pt x="917" y="1072"/>
                    <a:pt x="727" y="1072"/>
                  </a:cubicBezTo>
                  <a:cubicBezTo>
                    <a:pt x="536" y="1072"/>
                    <a:pt x="369" y="905"/>
                    <a:pt x="369" y="715"/>
                  </a:cubicBezTo>
                  <a:cubicBezTo>
                    <a:pt x="369" y="524"/>
                    <a:pt x="536" y="358"/>
                    <a:pt x="727" y="358"/>
                  </a:cubicBezTo>
                  <a:close/>
                  <a:moveTo>
                    <a:pt x="694" y="0"/>
                  </a:moveTo>
                  <a:cubicBezTo>
                    <a:pt x="310" y="0"/>
                    <a:pt x="0" y="317"/>
                    <a:pt x="0" y="715"/>
                  </a:cubicBezTo>
                  <a:cubicBezTo>
                    <a:pt x="0" y="1120"/>
                    <a:pt x="322" y="1429"/>
                    <a:pt x="715" y="1429"/>
                  </a:cubicBezTo>
                  <a:cubicBezTo>
                    <a:pt x="1096" y="1429"/>
                    <a:pt x="1429" y="1096"/>
                    <a:pt x="1429" y="715"/>
                  </a:cubicBezTo>
                  <a:cubicBezTo>
                    <a:pt x="1429" y="310"/>
                    <a:pt x="1096" y="1"/>
                    <a:pt x="715" y="1"/>
                  </a:cubicBezTo>
                  <a:cubicBezTo>
                    <a:pt x="708" y="0"/>
                    <a:pt x="701" y="0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8006323" y="3714687"/>
              <a:ext cx="304784" cy="277920"/>
            </a:xfrm>
            <a:custGeom>
              <a:avLst/>
              <a:gdLst/>
              <a:ahLst/>
              <a:cxnLst/>
              <a:rect l="l" t="t" r="r" b="b"/>
              <a:pathLst>
                <a:path w="9598" h="8752" extrusionOk="0">
                  <a:moveTo>
                    <a:pt x="8800" y="5740"/>
                  </a:moveTo>
                  <a:cubicBezTo>
                    <a:pt x="8990" y="5740"/>
                    <a:pt x="9157" y="5906"/>
                    <a:pt x="9157" y="6097"/>
                  </a:cubicBezTo>
                  <a:cubicBezTo>
                    <a:pt x="9157" y="6287"/>
                    <a:pt x="9002" y="6454"/>
                    <a:pt x="8800" y="6454"/>
                  </a:cubicBezTo>
                  <a:cubicBezTo>
                    <a:pt x="8609" y="6454"/>
                    <a:pt x="8442" y="6287"/>
                    <a:pt x="8442" y="6097"/>
                  </a:cubicBezTo>
                  <a:cubicBezTo>
                    <a:pt x="8442" y="5906"/>
                    <a:pt x="8597" y="5740"/>
                    <a:pt x="8800" y="5740"/>
                  </a:cubicBezTo>
                  <a:close/>
                  <a:moveTo>
                    <a:pt x="3430" y="1"/>
                  </a:moveTo>
                  <a:cubicBezTo>
                    <a:pt x="2989" y="1"/>
                    <a:pt x="2632" y="358"/>
                    <a:pt x="2632" y="787"/>
                  </a:cubicBezTo>
                  <a:cubicBezTo>
                    <a:pt x="2632" y="989"/>
                    <a:pt x="2727" y="1203"/>
                    <a:pt x="2858" y="1334"/>
                  </a:cubicBezTo>
                  <a:lnTo>
                    <a:pt x="1739" y="2561"/>
                  </a:lnTo>
                  <a:cubicBezTo>
                    <a:pt x="1668" y="2632"/>
                    <a:pt x="1680" y="2751"/>
                    <a:pt x="1763" y="2811"/>
                  </a:cubicBezTo>
                  <a:cubicBezTo>
                    <a:pt x="1796" y="2844"/>
                    <a:pt x="1838" y="2859"/>
                    <a:pt x="1881" y="2859"/>
                  </a:cubicBezTo>
                  <a:cubicBezTo>
                    <a:pt x="1931" y="2859"/>
                    <a:pt x="1981" y="2838"/>
                    <a:pt x="2013" y="2799"/>
                  </a:cubicBezTo>
                  <a:lnTo>
                    <a:pt x="3251" y="1430"/>
                  </a:lnTo>
                  <a:cubicBezTo>
                    <a:pt x="3287" y="1382"/>
                    <a:pt x="3311" y="1323"/>
                    <a:pt x="3287" y="1275"/>
                  </a:cubicBezTo>
                  <a:cubicBezTo>
                    <a:pt x="3275" y="1215"/>
                    <a:pt x="3251" y="1168"/>
                    <a:pt x="3204" y="1144"/>
                  </a:cubicBezTo>
                  <a:cubicBezTo>
                    <a:pt x="3073" y="1072"/>
                    <a:pt x="2977" y="918"/>
                    <a:pt x="2977" y="775"/>
                  </a:cubicBezTo>
                  <a:cubicBezTo>
                    <a:pt x="2977" y="537"/>
                    <a:pt x="3168" y="334"/>
                    <a:pt x="3406" y="334"/>
                  </a:cubicBezTo>
                  <a:cubicBezTo>
                    <a:pt x="3644" y="334"/>
                    <a:pt x="3847" y="537"/>
                    <a:pt x="3847" y="775"/>
                  </a:cubicBezTo>
                  <a:cubicBezTo>
                    <a:pt x="3847" y="918"/>
                    <a:pt x="3751" y="1072"/>
                    <a:pt x="3620" y="1144"/>
                  </a:cubicBezTo>
                  <a:cubicBezTo>
                    <a:pt x="3573" y="1168"/>
                    <a:pt x="3525" y="1215"/>
                    <a:pt x="3525" y="1275"/>
                  </a:cubicBezTo>
                  <a:cubicBezTo>
                    <a:pt x="3513" y="1334"/>
                    <a:pt x="3525" y="1382"/>
                    <a:pt x="3573" y="1430"/>
                  </a:cubicBezTo>
                  <a:lnTo>
                    <a:pt x="6430" y="4561"/>
                  </a:lnTo>
                  <a:cubicBezTo>
                    <a:pt x="6462" y="4606"/>
                    <a:pt x="6512" y="4627"/>
                    <a:pt x="6562" y="4627"/>
                  </a:cubicBezTo>
                  <a:cubicBezTo>
                    <a:pt x="6605" y="4627"/>
                    <a:pt x="6647" y="4612"/>
                    <a:pt x="6680" y="4585"/>
                  </a:cubicBezTo>
                  <a:lnTo>
                    <a:pt x="8466" y="3037"/>
                  </a:lnTo>
                  <a:cubicBezTo>
                    <a:pt x="8526" y="2989"/>
                    <a:pt x="8549" y="2918"/>
                    <a:pt x="8526" y="2835"/>
                  </a:cubicBezTo>
                  <a:cubicBezTo>
                    <a:pt x="8514" y="2811"/>
                    <a:pt x="8514" y="2763"/>
                    <a:pt x="8514" y="2739"/>
                  </a:cubicBezTo>
                  <a:cubicBezTo>
                    <a:pt x="8514" y="2537"/>
                    <a:pt x="8680" y="2382"/>
                    <a:pt x="8871" y="2382"/>
                  </a:cubicBezTo>
                  <a:cubicBezTo>
                    <a:pt x="9061" y="2382"/>
                    <a:pt x="9228" y="2537"/>
                    <a:pt x="9228" y="2739"/>
                  </a:cubicBezTo>
                  <a:cubicBezTo>
                    <a:pt x="9228" y="2930"/>
                    <a:pt x="9061" y="3097"/>
                    <a:pt x="8871" y="3097"/>
                  </a:cubicBezTo>
                  <a:lnTo>
                    <a:pt x="8847" y="3097"/>
                  </a:lnTo>
                  <a:cubicBezTo>
                    <a:pt x="8800" y="3097"/>
                    <a:pt x="8740" y="3108"/>
                    <a:pt x="8704" y="3132"/>
                  </a:cubicBezTo>
                  <a:cubicBezTo>
                    <a:pt x="8680" y="3168"/>
                    <a:pt x="8645" y="3228"/>
                    <a:pt x="8645" y="3275"/>
                  </a:cubicBezTo>
                  <a:lnTo>
                    <a:pt x="8645" y="5359"/>
                  </a:lnTo>
                  <a:cubicBezTo>
                    <a:pt x="8335" y="5430"/>
                    <a:pt x="8097" y="5716"/>
                    <a:pt x="8097" y="6049"/>
                  </a:cubicBezTo>
                  <a:cubicBezTo>
                    <a:pt x="8097" y="6395"/>
                    <a:pt x="8335" y="6680"/>
                    <a:pt x="8645" y="6752"/>
                  </a:cubicBezTo>
                  <a:lnTo>
                    <a:pt x="8645" y="7442"/>
                  </a:lnTo>
                  <a:lnTo>
                    <a:pt x="7561" y="7442"/>
                  </a:lnTo>
                  <a:cubicBezTo>
                    <a:pt x="7454" y="7442"/>
                    <a:pt x="7383" y="7514"/>
                    <a:pt x="7383" y="7621"/>
                  </a:cubicBezTo>
                  <a:cubicBezTo>
                    <a:pt x="7383" y="7716"/>
                    <a:pt x="7454" y="7800"/>
                    <a:pt x="7561" y="7800"/>
                  </a:cubicBezTo>
                  <a:lnTo>
                    <a:pt x="8823" y="7800"/>
                  </a:lnTo>
                  <a:cubicBezTo>
                    <a:pt x="8990" y="7800"/>
                    <a:pt x="9121" y="7930"/>
                    <a:pt x="9121" y="8097"/>
                  </a:cubicBezTo>
                  <a:cubicBezTo>
                    <a:pt x="9121" y="8252"/>
                    <a:pt x="8990" y="8395"/>
                    <a:pt x="8823" y="8395"/>
                  </a:cubicBezTo>
                  <a:lnTo>
                    <a:pt x="179" y="8395"/>
                  </a:lnTo>
                  <a:cubicBezTo>
                    <a:pt x="72" y="8395"/>
                    <a:pt x="1" y="8466"/>
                    <a:pt x="1" y="8573"/>
                  </a:cubicBezTo>
                  <a:cubicBezTo>
                    <a:pt x="1" y="8669"/>
                    <a:pt x="72" y="8752"/>
                    <a:pt x="179" y="8752"/>
                  </a:cubicBezTo>
                  <a:lnTo>
                    <a:pt x="8823" y="8752"/>
                  </a:lnTo>
                  <a:cubicBezTo>
                    <a:pt x="9181" y="8752"/>
                    <a:pt x="9478" y="8454"/>
                    <a:pt x="9478" y="8097"/>
                  </a:cubicBezTo>
                  <a:cubicBezTo>
                    <a:pt x="9478" y="7800"/>
                    <a:pt x="9276" y="7538"/>
                    <a:pt x="9002" y="7466"/>
                  </a:cubicBezTo>
                  <a:lnTo>
                    <a:pt x="9002" y="6752"/>
                  </a:lnTo>
                  <a:cubicBezTo>
                    <a:pt x="9300" y="6704"/>
                    <a:pt x="9526" y="6430"/>
                    <a:pt x="9526" y="6097"/>
                  </a:cubicBezTo>
                  <a:cubicBezTo>
                    <a:pt x="9526" y="5775"/>
                    <a:pt x="9300" y="5490"/>
                    <a:pt x="9002" y="5394"/>
                  </a:cubicBezTo>
                  <a:lnTo>
                    <a:pt x="9002" y="3478"/>
                  </a:lnTo>
                  <a:cubicBezTo>
                    <a:pt x="9347" y="3418"/>
                    <a:pt x="9597" y="3120"/>
                    <a:pt x="9597" y="2763"/>
                  </a:cubicBezTo>
                  <a:cubicBezTo>
                    <a:pt x="9597" y="2358"/>
                    <a:pt x="9276" y="2049"/>
                    <a:pt x="8883" y="2049"/>
                  </a:cubicBezTo>
                  <a:cubicBezTo>
                    <a:pt x="8502" y="2049"/>
                    <a:pt x="8168" y="2382"/>
                    <a:pt x="8168" y="2763"/>
                  </a:cubicBezTo>
                  <a:lnTo>
                    <a:pt x="8168" y="2858"/>
                  </a:lnTo>
                  <a:lnTo>
                    <a:pt x="6597" y="4204"/>
                  </a:lnTo>
                  <a:lnTo>
                    <a:pt x="3989" y="1334"/>
                  </a:lnTo>
                  <a:cubicBezTo>
                    <a:pt x="4144" y="1192"/>
                    <a:pt x="4216" y="989"/>
                    <a:pt x="4216" y="787"/>
                  </a:cubicBezTo>
                  <a:cubicBezTo>
                    <a:pt x="4216" y="358"/>
                    <a:pt x="3858" y="1"/>
                    <a:pt x="3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8183643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03" y="358"/>
                  </a:moveTo>
                  <a:cubicBezTo>
                    <a:pt x="894" y="358"/>
                    <a:pt x="1060" y="524"/>
                    <a:pt x="1060" y="715"/>
                  </a:cubicBezTo>
                  <a:cubicBezTo>
                    <a:pt x="1060" y="905"/>
                    <a:pt x="894" y="1072"/>
                    <a:pt x="703" y="1072"/>
                  </a:cubicBezTo>
                  <a:cubicBezTo>
                    <a:pt x="501" y="1072"/>
                    <a:pt x="346" y="905"/>
                    <a:pt x="346" y="715"/>
                  </a:cubicBezTo>
                  <a:cubicBezTo>
                    <a:pt x="346" y="524"/>
                    <a:pt x="501" y="358"/>
                    <a:pt x="703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20"/>
                    <a:pt x="322" y="1429"/>
                    <a:pt x="715" y="1429"/>
                  </a:cubicBezTo>
                  <a:cubicBezTo>
                    <a:pt x="1096" y="1429"/>
                    <a:pt x="1430" y="1108"/>
                    <a:pt x="1430" y="715"/>
                  </a:cubicBezTo>
                  <a:cubicBezTo>
                    <a:pt x="1430" y="310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793EA4-15DA-D8BA-B576-FA3ABF9A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288" y="1547811"/>
            <a:ext cx="2012655" cy="21383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/>
          <p:nvPr/>
        </p:nvSpPr>
        <p:spPr>
          <a:xfrm rot="-622861">
            <a:off x="-536523" y="-728538"/>
            <a:ext cx="2119392" cy="2227716"/>
          </a:xfrm>
          <a:prstGeom prst="star10">
            <a:avLst>
              <a:gd name="adj" fmla="val 25723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subTitle" idx="5"/>
          </p:nvPr>
        </p:nvSpPr>
        <p:spPr>
          <a:xfrm>
            <a:off x="1440704" y="1137972"/>
            <a:ext cx="6781803" cy="1969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 dirty="0"/>
              <a:t>В Древнем Китае </a:t>
            </a:r>
            <a:r>
              <a:rPr lang="ru-RU" sz="1300" dirty="0"/>
              <a:t>была десятичной позиционной системой записи чисел. Она была мультипликативной, что означает, что одна и та же цифра могла иметь разные значения в зависимости от ее расположения в записи числа, а так же использовалось умножение. Чередование вертикального и горизонтального написания позволяет избежать путаницы при последовательной записи этих цифр. Например, «21» пишется как «</a:t>
            </a:r>
            <a:r>
              <a:rPr lang="en-US" sz="1300" dirty="0"/>
              <a:t>|--</a:t>
            </a:r>
            <a:r>
              <a:rPr lang="ru-RU" sz="1300" dirty="0"/>
              <a:t>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 dirty="0"/>
              <a:t>Китайская нумерация </a:t>
            </a:r>
            <a:r>
              <a:rPr lang="ru-RU" sz="1300" dirty="0"/>
              <a:t>- одна из старейших и самых прогрессивных, так как в нее заложены такие же принципы, как и в современную арабскую, которой мы с Вами пользуемся. Возникла эта нумерация около 4 000 тысяч лет тому назад в Китае.</a:t>
            </a:r>
            <a:endParaRPr sz="1300" dirty="0"/>
          </a:p>
        </p:txBody>
      </p:sp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974655" y="565272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Древний Китай</a:t>
            </a:r>
            <a:endParaRPr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195068-B122-6B55-482E-9511841E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9" y="2986368"/>
            <a:ext cx="4705435" cy="15543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/>
          <p:nvPr/>
        </p:nvSpPr>
        <p:spPr>
          <a:xfrm rot="-622794">
            <a:off x="7912252" y="3992758"/>
            <a:ext cx="1290418" cy="1398383"/>
          </a:xfrm>
          <a:prstGeom prst="star10">
            <a:avLst>
              <a:gd name="adj" fmla="val 25723"/>
              <a:gd name="hf" fmla="val 10514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Древний Вавилон</a:t>
            </a:r>
            <a:endParaRPr b="1" dirty="0"/>
          </a:p>
        </p:txBody>
      </p:sp>
      <p:sp>
        <p:nvSpPr>
          <p:cNvPr id="343" name="Google Shape;343;p37"/>
          <p:cNvSpPr txBox="1">
            <a:spLocks noGrp="1"/>
          </p:cNvSpPr>
          <p:nvPr>
            <p:ph type="subTitle" idx="6"/>
          </p:nvPr>
        </p:nvSpPr>
        <p:spPr>
          <a:xfrm>
            <a:off x="182193" y="1387471"/>
            <a:ext cx="4878906" cy="2541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 dirty="0"/>
              <a:t>В Древнем Вавилоне </a:t>
            </a:r>
            <a:r>
              <a:rPr lang="ru-RU" sz="1300" dirty="0"/>
              <a:t>около 1650 лет до н.э. использовалась 60-ричная позиционная система счисления. В этой системе, как и в десятичной системе, цифры имеют различные значения в зависимости от их позиции в записи числа. Вавилонские цифры записывались клинописью — на глиняных табличках, пока глина ещё мягкая, деревянной палочкой для письма или заострённым тростником выдавливали знаки. Пример: Число 59 в вавилонской системе счисления записывалось как 1;59. Число 60 записывалось как 1;0. Число 61 записывалось как 1;1.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3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 dirty="0"/>
              <a:t>Благодаря Вавилонской системе счисления, мы используем 60 минут в часе и 60 секунд в минуте</a:t>
            </a:r>
            <a:r>
              <a:rPr lang="ru-RU" sz="1300" dirty="0"/>
              <a:t>.</a:t>
            </a:r>
            <a:endParaRPr sz="13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73AE349-C544-4CDA-984E-C7273D1E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35" y="1438014"/>
            <a:ext cx="3268665" cy="2440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rcissistic Personality Disorder by Slidesgo">
  <a:themeElements>
    <a:clrScheme name="Simple Light">
      <a:dk1>
        <a:srgbClr val="FDFDFD"/>
      </a:dk1>
      <a:lt1>
        <a:srgbClr val="000000"/>
      </a:lt1>
      <a:dk2>
        <a:srgbClr val="595959"/>
      </a:dk2>
      <a:lt2>
        <a:srgbClr val="10101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DFD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1076</Words>
  <Application>Microsoft Office PowerPoint</Application>
  <PresentationFormat>Экран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Average Sans</vt:lpstr>
      <vt:lpstr>PT Sans</vt:lpstr>
      <vt:lpstr>Arial</vt:lpstr>
      <vt:lpstr>Times New Roman</vt:lpstr>
      <vt:lpstr>Bellefair</vt:lpstr>
      <vt:lpstr>Calibri</vt:lpstr>
      <vt:lpstr>Narcissistic Personality Disorder by Slidesgo</vt:lpstr>
      <vt:lpstr>Министерство просвещения Приднестровской Молдавской Республики Государственное образовательное учреждение среднего профессионального образования  «Тираспольский техникум информатики и  права» </vt:lpstr>
      <vt:lpstr>Презентация PowerPoint</vt:lpstr>
      <vt:lpstr>                 Системы счисления что это?</vt:lpstr>
      <vt:lpstr>В Древнем Мире люди всегда нуждались в числах, чтобы считать, измерять, торговать и решать разные задачи. В разных культурах и эпохах возникали разные системы счисления, которые отражали особенности мышления и жизни народов. Самая первая система счисления, известная нам, была шестнадцатеричная система вавилонян, возникшая за 2200-2000 лет  до нашей эры, её принято считать началом прорыва "математического века".</vt:lpstr>
      <vt:lpstr>Разновидности Систем счисления</vt:lpstr>
      <vt:lpstr>Древняя Греция</vt:lpstr>
      <vt:lpstr>Древний Рим</vt:lpstr>
      <vt:lpstr>Древний Китай</vt:lpstr>
      <vt:lpstr>Древний Вавилон</vt:lpstr>
      <vt:lpstr>Древний Египет</vt:lpstr>
      <vt:lpstr>Отличия Систем Счислений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</dc:title>
  <dc:creator>33005</dc:creator>
  <cp:lastModifiedBy>33005700d@gmail.com</cp:lastModifiedBy>
  <cp:revision>5</cp:revision>
  <dcterms:modified xsi:type="dcterms:W3CDTF">2023-12-27T16:28:07Z</dcterms:modified>
</cp:coreProperties>
</file>