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03" d="100"/>
          <a:sy n="103" d="100"/>
        </p:scale>
        <p:origin x="192" y="5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naan%20mudhalvan%205%20program%20123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OUTPUT.xlsx]Sheet2!PivotTable2</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2</c:v>
                </c:pt>
                <c:pt idx="1">
                  <c:v>2</c:v>
                </c:pt>
                <c:pt idx="3">
                  <c:v>2</c:v>
                </c:pt>
                <c:pt idx="4">
                  <c:v>1</c:v>
                </c:pt>
                <c:pt idx="6">
                  <c:v>1</c:v>
                </c:pt>
                <c:pt idx="7">
                  <c:v>1</c:v>
                </c:pt>
                <c:pt idx="8">
                  <c:v>1</c:v>
                </c:pt>
                <c:pt idx="9">
                  <c:v>1</c:v>
                </c:pt>
                <c:pt idx="10">
                  <c:v>2</c:v>
                </c:pt>
                <c:pt idx="11">
                  <c:v>2</c:v>
                </c:pt>
                <c:pt idx="12">
                  <c:v>2</c:v>
                </c:pt>
              </c:numCache>
            </c:numRef>
          </c:val>
          <c:extLst>
            <c:ext xmlns:c16="http://schemas.microsoft.com/office/drawing/2014/chart" uri="{C3380CC4-5D6E-409C-BE32-E72D297353CC}">
              <c16:uniqueId val="{00000000-64C3-45E2-BC5B-73CA074D7087}"/>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4</c:v>
                </c:pt>
                <c:pt idx="1">
                  <c:v>7</c:v>
                </c:pt>
                <c:pt idx="2">
                  <c:v>3</c:v>
                </c:pt>
                <c:pt idx="3">
                  <c:v>3</c:v>
                </c:pt>
                <c:pt idx="4">
                  <c:v>4</c:v>
                </c:pt>
                <c:pt idx="5">
                  <c:v>3</c:v>
                </c:pt>
                <c:pt idx="6">
                  <c:v>3</c:v>
                </c:pt>
                <c:pt idx="7">
                  <c:v>5</c:v>
                </c:pt>
                <c:pt idx="8">
                  <c:v>6</c:v>
                </c:pt>
                <c:pt idx="9">
                  <c:v>3</c:v>
                </c:pt>
                <c:pt idx="10">
                  <c:v>8</c:v>
                </c:pt>
                <c:pt idx="11">
                  <c:v>5</c:v>
                </c:pt>
                <c:pt idx="12">
                  <c:v>8</c:v>
                </c:pt>
              </c:numCache>
            </c:numRef>
          </c:val>
          <c:extLst>
            <c:ext xmlns:c16="http://schemas.microsoft.com/office/drawing/2014/chart" uri="{C3380CC4-5D6E-409C-BE32-E72D297353CC}">
              <c16:uniqueId val="{00000001-64C3-45E2-BC5B-73CA074D7087}"/>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2</c:v>
                </c:pt>
                <c:pt idx="4">
                  <c:v>1</c:v>
                </c:pt>
                <c:pt idx="5">
                  <c:v>1</c:v>
                </c:pt>
                <c:pt idx="7">
                  <c:v>3</c:v>
                </c:pt>
                <c:pt idx="8">
                  <c:v>2</c:v>
                </c:pt>
                <c:pt idx="11">
                  <c:v>1</c:v>
                </c:pt>
                <c:pt idx="12">
                  <c:v>2</c:v>
                </c:pt>
              </c:numCache>
            </c:numRef>
          </c:val>
          <c:extLst>
            <c:ext xmlns:c16="http://schemas.microsoft.com/office/drawing/2014/chart" uri="{C3380CC4-5D6E-409C-BE32-E72D297353CC}">
              <c16:uniqueId val="{00000002-64C3-45E2-BC5B-73CA074D7087}"/>
            </c:ext>
          </c:extLst>
        </c:ser>
        <c:dLbls>
          <c:showLegendKey val="0"/>
          <c:showVal val="0"/>
          <c:showCatName val="0"/>
          <c:showSerName val="0"/>
          <c:showPercent val="0"/>
          <c:showBubbleSize val="0"/>
        </c:dLbls>
        <c:gapWidth val="219"/>
        <c:overlap val="-27"/>
        <c:axId val="451534479"/>
        <c:axId val="451538223"/>
      </c:barChart>
      <c:catAx>
        <c:axId val="45153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8223"/>
        <c:crosses val="autoZero"/>
        <c:auto val="1"/>
        <c:lblAlgn val="ctr"/>
        <c:lblOffset val="100"/>
        <c:noMultiLvlLbl val="0"/>
      </c:catAx>
      <c:valAx>
        <c:axId val="45153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4479"/>
        <c:crosses val="autoZero"/>
        <c:crossBetween val="between"/>
      </c:valAx>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5 program 1234.xlsx]Sheet4!PivotTable4</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salary</a:t>
            </a:r>
            <a:r>
              <a:rPr lang="en-IN" baseline="0"/>
              <a:t> and compensation analysis though excel data modelling</a:t>
            </a:r>
            <a:endParaRPr lang="en-IN"/>
          </a:p>
        </c:rich>
      </c:tx>
      <c:layout>
        <c:manualLayout>
          <c:xMode val="edge"/>
          <c:yMode val="edge"/>
          <c:x val="0.21641666666666667"/>
          <c:y val="2.690408313285472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0.31293503937007872"/>
          <c:y val="0.18777340332458445"/>
          <c:w val="0.67285214348206479"/>
          <c:h val="0.31010863225430152"/>
        </c:manualLayout>
      </c:layout>
      <c:barChart>
        <c:barDir val="col"/>
        <c:grouping val="clustered"/>
        <c:varyColors val="0"/>
        <c:ser>
          <c:idx val="0"/>
          <c:order val="0"/>
          <c:tx>
            <c:strRef>
              <c:f>Sheet4!$B$3:$B$4</c:f>
              <c:strCache>
                <c:ptCount val="1"/>
                <c:pt idx="0">
                  <c:v>Fixed Term</c:v>
                </c:pt>
              </c:strCache>
            </c:strRef>
          </c:tx>
          <c:spPr>
            <a:solidFill>
              <a:schemeClr val="accent1"/>
            </a:solidFill>
            <a:ln>
              <a:noFill/>
            </a:ln>
            <a:effectLst/>
          </c:spPr>
          <c:invertIfNegative val="0"/>
          <c:cat>
            <c:strRef>
              <c:f>Sheet4!$A$5:$A$19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Sheet4!$B$5:$B$19</c:f>
              <c:numCache>
                <c:formatCode>General</c:formatCode>
                <c:ptCount val="14"/>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0439-4A91-AD28-CC4D3C243A96}"/>
            </c:ext>
          </c:extLst>
        </c:ser>
        <c:ser>
          <c:idx val="1"/>
          <c:order val="1"/>
          <c:tx>
            <c:strRef>
              <c:f>Sheet4!$C$3:$C$4</c:f>
              <c:strCache>
                <c:ptCount val="1"/>
                <c:pt idx="0">
                  <c:v>Permanent</c:v>
                </c:pt>
              </c:strCache>
            </c:strRef>
          </c:tx>
          <c:spPr>
            <a:solidFill>
              <a:schemeClr val="accent2"/>
            </a:solidFill>
            <a:ln>
              <a:noFill/>
            </a:ln>
            <a:effectLst/>
          </c:spPr>
          <c:invertIfNegative val="0"/>
          <c:cat>
            <c:strRef>
              <c:f>Sheet4!$A$5:$A$19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Sheet4!$C$5:$C$19</c:f>
              <c:numCache>
                <c:formatCode>General</c:formatCode>
                <c:ptCount val="14"/>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0439-4A91-AD28-CC4D3C243A96}"/>
            </c:ext>
          </c:extLst>
        </c:ser>
        <c:ser>
          <c:idx val="2"/>
          <c:order val="2"/>
          <c:tx>
            <c:strRef>
              <c:f>Sheet4!$D$3:$D$4</c:f>
              <c:strCache>
                <c:ptCount val="1"/>
                <c:pt idx="0">
                  <c:v>Temporary</c:v>
                </c:pt>
              </c:strCache>
            </c:strRef>
          </c:tx>
          <c:spPr>
            <a:solidFill>
              <a:schemeClr val="accent3"/>
            </a:solidFill>
            <a:ln>
              <a:noFill/>
            </a:ln>
            <a:effectLst/>
          </c:spPr>
          <c:invertIfNegative val="0"/>
          <c:cat>
            <c:strRef>
              <c:f>Sheet4!$A$5:$A$19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Sheet4!$D$5:$D$19</c:f>
              <c:numCache>
                <c:formatCode>General</c:formatCode>
                <c:ptCount val="14"/>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0439-4A91-AD28-CC4D3C243A96}"/>
            </c:ext>
          </c:extLst>
        </c:ser>
        <c:ser>
          <c:idx val="3"/>
          <c:order val="3"/>
          <c:tx>
            <c:strRef>
              <c:f>Sheet4!$E$3:$E$4</c:f>
              <c:strCache>
                <c:ptCount val="1"/>
                <c:pt idx="0">
                  <c:v>(blank)</c:v>
                </c:pt>
              </c:strCache>
            </c:strRef>
          </c:tx>
          <c:spPr>
            <a:solidFill>
              <a:schemeClr val="accent4"/>
            </a:solidFill>
            <a:ln>
              <a:noFill/>
            </a:ln>
            <a:effectLst/>
          </c:spPr>
          <c:invertIfNegative val="0"/>
          <c:cat>
            <c:strRef>
              <c:f>Sheet4!$A$5:$A$19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Sheet4!$E$5:$E$19</c:f>
              <c:numCache>
                <c:formatCode>General</c:formatCode>
                <c:ptCount val="14"/>
              </c:numCache>
            </c:numRef>
          </c:val>
          <c:extLst>
            <c:ext xmlns:c16="http://schemas.microsoft.com/office/drawing/2014/chart" uri="{C3380CC4-5D6E-409C-BE32-E72D297353CC}">
              <c16:uniqueId val="{00000003-0439-4A91-AD28-CC4D3C243A96}"/>
            </c:ext>
          </c:extLst>
        </c:ser>
        <c:dLbls>
          <c:showLegendKey val="0"/>
          <c:showVal val="0"/>
          <c:showCatName val="0"/>
          <c:showSerName val="0"/>
          <c:showPercent val="0"/>
          <c:showBubbleSize val="0"/>
        </c:dLbls>
        <c:gapWidth val="219"/>
        <c:overlap val="-27"/>
        <c:axId val="487140367"/>
        <c:axId val="499887263"/>
      </c:barChart>
      <c:catAx>
        <c:axId val="487140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887263"/>
        <c:crosses val="autoZero"/>
        <c:auto val="1"/>
        <c:lblAlgn val="ctr"/>
        <c:lblOffset val="100"/>
        <c:noMultiLvlLbl val="0"/>
      </c:catAx>
      <c:valAx>
        <c:axId val="499887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14036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19525" y="123361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44632"/>
            <a:ext cx="9982200" cy="1124667"/>
          </a:xfrm>
          <a:prstGeom prst="rect">
            <a:avLst/>
          </a:prstGeom>
        </p:spPr>
        <p:txBody>
          <a:bodyPr vert="horz" wrap="square" lIns="0" tIns="16510" rIns="0" bIns="0" rtlCol="0">
            <a:spAutoFit/>
          </a:bodyPr>
          <a:lstStyle/>
          <a:p>
            <a:pPr marL="3213735">
              <a:spcBef>
                <a:spcPts val="130"/>
              </a:spcBef>
            </a:pPr>
            <a:r>
              <a:rPr lang="en-US" sz="2400" b="1" dirty="0" smtClean="0">
                <a:solidFill>
                  <a:srgbClr val="0F0F0F"/>
                </a:solidFill>
                <a:latin typeface="Times New Roman" panose="02020603050405020304" pitchFamily="18" charset="0"/>
                <a:cs typeface="Times New Roman" panose="02020603050405020304" pitchFamily="18" charset="0"/>
              </a:rPr>
              <a:t>SALARY AND COMPENSATION ANALYSIS THOUGH DATA MODELING</a:t>
            </a:r>
            <a:r>
              <a:rPr lang="en-US" sz="2400" b="1" i="0" dirty="0">
                <a:solidFill>
                  <a:srgbClr val="0F0F0F"/>
                </a:solidFill>
                <a:effectLst/>
                <a:latin typeface="Roboto" panose="020F0502020204030204" pitchFamily="2" charset="0"/>
              </a:rPr>
              <a:t/>
            </a:r>
            <a:br>
              <a:rPr lang="en-US" sz="2400" b="1" i="0" dirty="0">
                <a:solidFill>
                  <a:srgbClr val="0F0F0F"/>
                </a:solidFill>
                <a:effectLst/>
                <a:latin typeface="Roboto" panose="020F0502020204030204" pitchFamily="2" charset="0"/>
              </a:rPr>
            </a:br>
            <a:endParaRPr sz="2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3302674"/>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SATHISH.S</a:t>
            </a:r>
            <a:endParaRPr lang="en-US" sz="2400" dirty="0"/>
          </a:p>
          <a:p>
            <a:r>
              <a:rPr lang="en-US" sz="2400" dirty="0"/>
              <a:t>REGISTER NO</a:t>
            </a:r>
            <a:r>
              <a:rPr lang="en-US" sz="2400" dirty="0" smtClean="0"/>
              <a:t>: </a:t>
            </a:r>
            <a:r>
              <a:rPr lang="en-US" sz="2400" dirty="0"/>
              <a:t>312214547/AE424C2827C53F3B40749F8636E83600</a:t>
            </a:r>
            <a:endParaRPr lang="en-US" sz="2400" dirty="0"/>
          </a:p>
          <a:p>
            <a:r>
              <a:rPr lang="en-US" sz="2400" dirty="0"/>
              <a:t>DEPARTMENT</a:t>
            </a:r>
            <a:r>
              <a:rPr lang="en-US" sz="2400" dirty="0" smtClean="0"/>
              <a:t>: </a:t>
            </a:r>
            <a:r>
              <a:rPr lang="en-US" sz="2400" dirty="0" smtClean="0"/>
              <a:t>B.COM ( COMPUTER APPLICATION )</a:t>
            </a:r>
            <a:endParaRPr lang="en-US" sz="2400" dirty="0"/>
          </a:p>
          <a:p>
            <a:r>
              <a:rPr lang="en-US" sz="2400" dirty="0" smtClean="0"/>
              <a:t>COLLEGE: ST THOMAS COLLEGE </a:t>
            </a:r>
            <a:r>
              <a:rPr lang="en-US" sz="2400" smtClean="0"/>
              <a:t>OF </a:t>
            </a:r>
            <a:r>
              <a:rPr lang="en-US" sz="2400" smtClean="0"/>
              <a:t>ARTS AND </a:t>
            </a:r>
            <a:r>
              <a:rPr lang="en-US" sz="2400" dirty="0" smtClean="0"/>
              <a:t>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026010"/>
            <a:ext cx="6096000" cy="5355312"/>
          </a:xfrm>
          <a:prstGeom prst="rect">
            <a:avLst/>
          </a:prstGeom>
        </p:spPr>
        <p:txBody>
          <a:bodyPr>
            <a:spAutoFit/>
          </a:bodyPr>
          <a:lstStyle/>
          <a:p>
            <a:pPr marL="342900" indent="-342900">
              <a:buAutoNum type="arabicPeriod"/>
            </a:pPr>
            <a:r>
              <a:rPr lang="en-IN" b="1" dirty="0" smtClean="0"/>
              <a:t>Data Collection Gather </a:t>
            </a:r>
            <a:r>
              <a:rPr lang="en-IN" b="1" dirty="0"/>
              <a:t>Relevant </a:t>
            </a:r>
            <a:r>
              <a:rPr lang="en-IN" b="1" dirty="0" smtClean="0"/>
              <a:t>Data: </a:t>
            </a:r>
            <a:r>
              <a:rPr lang="en-IN" dirty="0" smtClean="0"/>
              <a:t>Employee Data </a:t>
            </a:r>
            <a:r>
              <a:rPr lang="en-IN" dirty="0"/>
              <a:t>Names, job titles, departments, levels, locations, </a:t>
            </a:r>
            <a:r>
              <a:rPr lang="en-IN" dirty="0" err="1"/>
              <a:t>etc.Compensation</a:t>
            </a:r>
            <a:r>
              <a:rPr lang="en-IN" dirty="0"/>
              <a:t> Data: Base salary, bonuses, stock options, benefits, etc</a:t>
            </a:r>
            <a:r>
              <a:rPr lang="en-IN" dirty="0" smtClean="0"/>
              <a:t>.</a:t>
            </a:r>
          </a:p>
          <a:p>
            <a:pPr marL="342900" indent="-342900">
              <a:buAutoNum type="arabicPeriod"/>
            </a:pPr>
            <a:r>
              <a:rPr lang="en-IN" b="1" dirty="0" smtClean="0"/>
              <a:t>Benchmark </a:t>
            </a:r>
            <a:r>
              <a:rPr lang="en-IN" b="1" dirty="0"/>
              <a:t>Data: </a:t>
            </a:r>
            <a:r>
              <a:rPr lang="en-IN" dirty="0"/>
              <a:t>Industry salary data, geographic salary differentials, </a:t>
            </a:r>
            <a:r>
              <a:rPr lang="en-IN" dirty="0" err="1"/>
              <a:t>etc.Import</a:t>
            </a:r>
            <a:r>
              <a:rPr lang="en-IN" dirty="0"/>
              <a:t> Data into </a:t>
            </a:r>
            <a:r>
              <a:rPr lang="en-IN" dirty="0" err="1"/>
              <a:t>Excel:Use</a:t>
            </a:r>
            <a:r>
              <a:rPr lang="en-IN" dirty="0"/>
              <a:t> Excel’s import features to bring in data from various sources like CSV files, databases, or direct entry</a:t>
            </a:r>
            <a:r>
              <a:rPr lang="en-IN" dirty="0" smtClean="0"/>
              <a:t>.</a:t>
            </a:r>
          </a:p>
          <a:p>
            <a:pPr marL="342900" indent="-342900">
              <a:buAutoNum type="arabicPeriod"/>
            </a:pPr>
            <a:r>
              <a:rPr lang="en-IN" b="1" dirty="0" smtClean="0"/>
              <a:t>Data Organization Create </a:t>
            </a:r>
            <a:r>
              <a:rPr lang="en-IN" b="1" dirty="0"/>
              <a:t>a Clean Data </a:t>
            </a:r>
            <a:r>
              <a:rPr lang="en-IN" b="1" dirty="0" smtClean="0"/>
              <a:t>Structure Sheets</a:t>
            </a:r>
            <a:r>
              <a:rPr lang="en-IN" b="1" dirty="0"/>
              <a:t>: </a:t>
            </a:r>
            <a:r>
              <a:rPr lang="en-IN" dirty="0"/>
              <a:t>Organize data into different sheets if necessary (e.g., Employee Data, Compensation Data, Benchmark Data).Tables: Use Excel Tables (Insert &gt; Table) to structure data, which makes it easier to manipulate and </a:t>
            </a:r>
            <a:r>
              <a:rPr lang="en-IN" dirty="0" err="1"/>
              <a:t>analyze</a:t>
            </a:r>
            <a:r>
              <a:rPr lang="en-IN" dirty="0"/>
              <a:t>.[2:06 pm, 30/8/2024] </a:t>
            </a:r>
            <a:r>
              <a:rPr lang="en-IN" dirty="0" err="1"/>
              <a:t>Vamsi</a:t>
            </a:r>
            <a:r>
              <a:rPr lang="en-IN" dirty="0"/>
              <a:t> </a:t>
            </a:r>
            <a:r>
              <a:rPr lang="en-IN" dirty="0" err="1"/>
              <a:t>Clg</a:t>
            </a:r>
            <a:r>
              <a:rPr lang="en-IN" dirty="0"/>
              <a:t>: </a:t>
            </a:r>
            <a:endParaRPr lang="en-IN" dirty="0" smtClean="0"/>
          </a:p>
          <a:p>
            <a:pPr marL="342900" indent="-342900">
              <a:buAutoNum type="arabicPeriod"/>
            </a:pPr>
            <a:r>
              <a:rPr lang="en-IN" b="1" dirty="0" smtClean="0"/>
              <a:t>Data Organization Create </a:t>
            </a:r>
            <a:r>
              <a:rPr lang="en-IN" b="1" dirty="0"/>
              <a:t>a Clean Data </a:t>
            </a:r>
            <a:r>
              <a:rPr lang="en-IN" b="1" dirty="0" smtClean="0"/>
              <a:t>Structure Sheets</a:t>
            </a:r>
            <a:r>
              <a:rPr lang="en-IN" b="1" dirty="0"/>
              <a:t>: </a:t>
            </a:r>
            <a:r>
              <a:rPr lang="en-IN" dirty="0"/>
              <a:t>Organize data into different sheets if necessary (e.g., Employee Data, Compensation Data, Benchmark Data).Tables: Use Excel Tables (Insert &gt; Table) to structure data, which makes it easier to manipulate and </a:t>
            </a:r>
            <a:r>
              <a:rPr lang="en-IN" dirty="0" err="1"/>
              <a:t>analyze</a:t>
            </a:r>
            <a:r>
              <a:rPr lang="en-IN"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600200"/>
            <a:ext cx="7391400" cy="4157663"/>
          </a:xfrm>
          <a:prstGeom prst="rect">
            <a:avLst/>
          </a:prstGeom>
        </p:spPr>
      </p:pic>
    </p:spTree>
    <p:extLst>
      <p:ext uri="{BB962C8B-B14F-4D97-AF65-F5344CB8AC3E}">
        <p14:creationId xmlns:p14="http://schemas.microsoft.com/office/powerpoint/2010/main" val="512924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82460932"/>
              </p:ext>
            </p:extLst>
          </p:nvPr>
        </p:nvGraphicFramePr>
        <p:xfrm flipH="1" flipV="1">
          <a:off x="7391400" y="6645275"/>
          <a:ext cx="152400" cy="457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4079142223"/>
              </p:ext>
            </p:extLst>
          </p:nvPr>
        </p:nvGraphicFramePr>
        <p:xfrm>
          <a:off x="387220" y="2037767"/>
          <a:ext cx="7086600" cy="3352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38200" y="1524000"/>
            <a:ext cx="6096000" cy="3970318"/>
          </a:xfrm>
          <a:prstGeom prst="rect">
            <a:avLst/>
          </a:prstGeom>
        </p:spPr>
        <p:txBody>
          <a:bodyPr>
            <a:spAutoFit/>
          </a:bodyPr>
          <a:lstStyle/>
          <a:p>
            <a:r>
              <a:rPr lang="en-IN" dirty="0"/>
              <a:t>In conclusion, the salary and compensation analysis through Excel data </a:t>
            </a:r>
            <a:r>
              <a:rPr lang="en-IN" dirty="0" err="1"/>
              <a:t>modeling</a:t>
            </a:r>
            <a:r>
              <a:rPr lang="en-IN" dirty="0"/>
              <a:t>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371363" y="2246061"/>
            <a:ext cx="8593228" cy="1077218"/>
          </a:xfrm>
          <a:prstGeom prst="rect">
            <a:avLst/>
          </a:prstGeom>
          <a:noFill/>
        </p:spPr>
        <p:txBody>
          <a:bodyPr wrap="square" rtlCol="0">
            <a:spAutoFit/>
          </a:bodyPr>
          <a:lstStyle/>
          <a:p>
            <a:r>
              <a:rPr lang="en-GB" sz="3200" dirty="0" smtClean="0">
                <a:latin typeface="Times New Roman" panose="02020603050405020304" pitchFamily="18" charset="0"/>
                <a:cs typeface="Times New Roman" panose="02020603050405020304" pitchFamily="18" charset="0"/>
              </a:rPr>
              <a:t>SALARY AND COMPENSATION ANALYSIS THOUGH EXCEL DATA MODELING</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rot="10800000" flipV="1">
            <a:off x="304800" y="2209800"/>
            <a:ext cx="7924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Salary Distribution:</a:t>
            </a:r>
            <a:r>
              <a:rPr kumimoji="0" lang="en-US" altLang="en-US" sz="1800" b="0" i="0" u="none" strike="noStrike" cap="none" normalizeH="0" baseline="0" dirty="0" smtClean="0">
                <a:ln>
                  <a:noFill/>
                </a:ln>
                <a:solidFill>
                  <a:schemeClr val="tx1"/>
                </a:solidFill>
                <a:effectLst/>
                <a:latin typeface="Arial" panose="020B0604020202020204" pitchFamily="34" charset="0"/>
              </a:rPr>
              <a:t> What is the current distribution of salaries across different departments and job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Compensation Equity:</a:t>
            </a:r>
            <a:r>
              <a:rPr kumimoji="0" lang="en-US" altLang="en-US" sz="1800" b="0" i="0" u="none" strike="noStrike" cap="none" normalizeH="0" baseline="0" dirty="0" smtClean="0">
                <a:ln>
                  <a:noFill/>
                </a:ln>
                <a:solidFill>
                  <a:schemeClr val="tx1"/>
                </a:solidFill>
                <a:effectLst/>
                <a:latin typeface="Arial" panose="020B0604020202020204" pitchFamily="34" charset="0"/>
              </a:rPr>
              <a:t> Are there any noticeable disparities in compensation based on factors such as gender, experience, or tenure?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Market Comparison:</a:t>
            </a:r>
            <a:r>
              <a:rPr kumimoji="0" lang="en-US" altLang="en-US" sz="1800" b="0" i="0" u="none" strike="noStrike" cap="none" normalizeH="0" baseline="0" dirty="0" smtClean="0">
                <a:ln>
                  <a:noFill/>
                </a:ln>
                <a:solidFill>
                  <a:schemeClr val="tx1"/>
                </a:solidFill>
                <a:effectLst/>
                <a:latin typeface="Arial" panose="020B0604020202020204" pitchFamily="34" charset="0"/>
              </a:rPr>
              <a:t> How do our compensation packages compare to industry standards and competitors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Impact of Tenure and Performance:</a:t>
            </a:r>
            <a:r>
              <a:rPr kumimoji="0" lang="en-US" altLang="en-US" sz="1800" b="0" i="0" u="none" strike="noStrike" cap="none" normalizeH="0" baseline="0" dirty="0" smtClean="0">
                <a:ln>
                  <a:noFill/>
                </a:ln>
                <a:solidFill>
                  <a:schemeClr val="tx1"/>
                </a:solidFill>
                <a:effectLst/>
                <a:latin typeface="Arial" panose="020B0604020202020204" pitchFamily="34" charset="0"/>
              </a:rPr>
              <a:t> How does employee tenure and performance influence salary progression and bonuses?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Budget Implications:</a:t>
            </a:r>
            <a:r>
              <a:rPr kumimoji="0" lang="en-US" altLang="en-US" sz="1800" b="0" i="0" u="none" strike="noStrike" cap="none" normalizeH="0" baseline="0" dirty="0" smtClean="0">
                <a:ln>
                  <a:noFill/>
                </a:ln>
                <a:solidFill>
                  <a:schemeClr val="tx1"/>
                </a:solidFill>
                <a:effectLst/>
                <a:latin typeface="Arial" panose="020B0604020202020204" pitchFamily="34" charset="0"/>
              </a:rPr>
              <a:t> What are the implications of current compensation structures on the organization's budget and financial planning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885950" y="231542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rot="10800000" flipV="1">
            <a:off x="304800" y="2133600"/>
            <a:ext cx="84792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Collection:</a:t>
            </a:r>
            <a:r>
              <a:rPr kumimoji="0" lang="en-US" altLang="en-US" sz="1800" b="0" i="0" u="none" strike="noStrike" cap="none" normalizeH="0" baseline="0" dirty="0" smtClean="0">
                <a:ln>
                  <a:noFill/>
                </a:ln>
                <a:solidFill>
                  <a:schemeClr val="tx1"/>
                </a:solidFill>
                <a:effectLst/>
                <a:latin typeface="Arial" panose="020B0604020202020204" pitchFamily="34" charset="0"/>
              </a:rPr>
              <a:t> Consolidation of salary, demographic, performance, and market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Analysis:</a:t>
            </a:r>
            <a:r>
              <a:rPr kumimoji="0" lang="en-US" altLang="en-US" sz="1800" b="0" i="0" u="none" strike="noStrike" cap="none" normalizeH="0" baseline="0" dirty="0" smtClean="0">
                <a:ln>
                  <a:noFill/>
                </a:ln>
                <a:solidFill>
                  <a:schemeClr val="tx1"/>
                </a:solidFill>
                <a:effectLst/>
                <a:latin typeface="Arial" panose="020B0604020202020204" pitchFamily="34" charset="0"/>
              </a:rPr>
              <a:t> Examination of salary structures, compensation equity, and benchmarking against industry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Modeling:</a:t>
            </a:r>
            <a:r>
              <a:rPr kumimoji="0" lang="en-US" altLang="en-US" sz="1800" b="0" i="0" u="none" strike="noStrike" cap="none" normalizeH="0" baseline="0" dirty="0" smtClean="0">
                <a:ln>
                  <a:noFill/>
                </a:ln>
                <a:solidFill>
                  <a:schemeClr val="tx1"/>
                </a:solidFill>
                <a:effectLst/>
                <a:latin typeface="Arial" panose="020B0604020202020204" pitchFamily="34" charset="0"/>
              </a:rPr>
              <a:t> Application of Excel functions and tools to analyze and visualize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Reporting:</a:t>
            </a:r>
            <a:r>
              <a:rPr kumimoji="0" lang="en-US" altLang="en-US" sz="1800" b="0" i="0" u="none" strike="noStrike" cap="none" normalizeH="0" baseline="0" dirty="0" smtClean="0">
                <a:ln>
                  <a:noFill/>
                </a:ln>
                <a:solidFill>
                  <a:schemeClr val="tx1"/>
                </a:solidFill>
                <a:effectLst/>
                <a:latin typeface="Arial" panose="020B0604020202020204" pitchFamily="34" charset="0"/>
              </a:rPr>
              <a:t> Presentation of findings and recommendations to inform strategic compensation decisions.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857375"/>
            <a:ext cx="3115853" cy="369332"/>
          </a:xfrm>
          <a:prstGeom prst="rect">
            <a:avLst/>
          </a:prstGeom>
        </p:spPr>
        <p:txBody>
          <a:bodyPr wrap="none">
            <a:spAutoFit/>
          </a:bodyPr>
          <a:lstStyle/>
          <a:p>
            <a:r>
              <a:rPr lang="en-GB" dirty="0"/>
              <a:t>1. Human Resources (HR) Team</a:t>
            </a:r>
            <a:endParaRPr lang="en-IN" dirty="0"/>
          </a:p>
        </p:txBody>
      </p:sp>
      <p:sp>
        <p:nvSpPr>
          <p:cNvPr id="9" name="Rectangle 8"/>
          <p:cNvSpPr/>
          <p:nvPr/>
        </p:nvSpPr>
        <p:spPr>
          <a:xfrm>
            <a:off x="816746" y="2226707"/>
            <a:ext cx="2335383" cy="369332"/>
          </a:xfrm>
          <a:prstGeom prst="rect">
            <a:avLst/>
          </a:prstGeom>
        </p:spPr>
        <p:txBody>
          <a:bodyPr wrap="none">
            <a:spAutoFit/>
          </a:bodyPr>
          <a:lstStyle/>
          <a:p>
            <a:r>
              <a:rPr lang="en-IN" dirty="0"/>
              <a:t>2. Finance Department</a:t>
            </a:r>
          </a:p>
        </p:txBody>
      </p:sp>
      <p:sp>
        <p:nvSpPr>
          <p:cNvPr id="10" name="Rectangle 9"/>
          <p:cNvSpPr/>
          <p:nvPr/>
        </p:nvSpPr>
        <p:spPr>
          <a:xfrm>
            <a:off x="816746" y="2628230"/>
            <a:ext cx="2612062" cy="369332"/>
          </a:xfrm>
          <a:prstGeom prst="rect">
            <a:avLst/>
          </a:prstGeom>
        </p:spPr>
        <p:txBody>
          <a:bodyPr wrap="none">
            <a:spAutoFit/>
          </a:bodyPr>
          <a:lstStyle/>
          <a:p>
            <a:r>
              <a:rPr lang="en-IN" dirty="0"/>
              <a:t>3. Executive Management</a:t>
            </a:r>
          </a:p>
        </p:txBody>
      </p:sp>
      <p:sp>
        <p:nvSpPr>
          <p:cNvPr id="11" name="Rectangle 10"/>
          <p:cNvSpPr/>
          <p:nvPr/>
        </p:nvSpPr>
        <p:spPr>
          <a:xfrm>
            <a:off x="816746" y="3016436"/>
            <a:ext cx="4015523" cy="369332"/>
          </a:xfrm>
          <a:prstGeom prst="rect">
            <a:avLst/>
          </a:prstGeom>
        </p:spPr>
        <p:txBody>
          <a:bodyPr wrap="none">
            <a:spAutoFit/>
          </a:bodyPr>
          <a:lstStyle/>
          <a:p>
            <a:r>
              <a:rPr lang="en-GB" dirty="0"/>
              <a:t>4. Compensation and Benefits Specialists</a:t>
            </a:r>
            <a:endParaRPr lang="en-IN" dirty="0"/>
          </a:p>
        </p:txBody>
      </p:sp>
      <p:sp>
        <p:nvSpPr>
          <p:cNvPr id="12" name="Rectangle 11"/>
          <p:cNvSpPr/>
          <p:nvPr/>
        </p:nvSpPr>
        <p:spPr>
          <a:xfrm>
            <a:off x="838200" y="3385768"/>
            <a:ext cx="1781770" cy="369332"/>
          </a:xfrm>
          <a:prstGeom prst="rect">
            <a:avLst/>
          </a:prstGeom>
        </p:spPr>
        <p:txBody>
          <a:bodyPr wrap="none">
            <a:spAutoFit/>
          </a:bodyPr>
          <a:lstStyle/>
          <a:p>
            <a:r>
              <a:rPr lang="en-IN" dirty="0"/>
              <a:t>5. Line Managers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610" y="2590800"/>
            <a:ext cx="6422781" cy="369332"/>
          </a:xfrm>
          <a:prstGeom prst="rect">
            <a:avLst/>
          </a:prstGeom>
        </p:spPr>
        <p:txBody>
          <a:bodyPr wrap="square">
            <a:spAutoFit/>
          </a:bodyPr>
          <a:lstStyle/>
          <a:p>
            <a:r>
              <a:rPr lang="en-IN" dirty="0"/>
              <a:t>=IFS(Z8&gt;=5,”VERYHIGH”,Z8&gt;=4,”HIGH”,Z8&gt;=3,”MED”,TRUE,”</a:t>
            </a:r>
            <a:r>
              <a:rPr lang="en-IN" dirty="0" smtClean="0"/>
              <a:t>LOW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756917" y="1676400"/>
            <a:ext cx="6096000" cy="2585323"/>
          </a:xfrm>
          <a:prstGeom prst="rect">
            <a:avLst/>
          </a:prstGeom>
        </p:spPr>
        <p:txBody>
          <a:bodyPr>
            <a:spAutoFit/>
          </a:bodyPr>
          <a:lstStyle/>
          <a:p>
            <a:r>
              <a:rPr lang="en-IN" dirty="0"/>
              <a:t>➤ Employee </a:t>
            </a:r>
            <a:r>
              <a:rPr lang="en-IN" b="1" u="sng" dirty="0" smtClean="0"/>
              <a:t>KAGGLE</a:t>
            </a:r>
          </a:p>
          <a:p>
            <a:r>
              <a:rPr lang="en-IN" dirty="0" smtClean="0"/>
              <a:t>➤ 26-Features</a:t>
            </a:r>
          </a:p>
          <a:p>
            <a:r>
              <a:rPr lang="en-IN" dirty="0" smtClean="0"/>
              <a:t>➤ 9-Features</a:t>
            </a:r>
          </a:p>
          <a:p>
            <a:r>
              <a:rPr lang="en-IN" dirty="0" smtClean="0"/>
              <a:t>➤ Emp </a:t>
            </a:r>
            <a:r>
              <a:rPr lang="en-IN" dirty="0"/>
              <a:t>Id- </a:t>
            </a:r>
            <a:r>
              <a:rPr lang="en-IN" dirty="0" smtClean="0"/>
              <a:t>Number</a:t>
            </a:r>
          </a:p>
          <a:p>
            <a:r>
              <a:rPr lang="en-IN" dirty="0" smtClean="0"/>
              <a:t>➤ </a:t>
            </a:r>
            <a:r>
              <a:rPr lang="en-IN" dirty="0"/>
              <a:t>Name </a:t>
            </a:r>
            <a:r>
              <a:rPr lang="en-IN" dirty="0" smtClean="0"/>
              <a:t>Text</a:t>
            </a:r>
          </a:p>
          <a:p>
            <a:r>
              <a:rPr lang="en-IN" dirty="0" smtClean="0"/>
              <a:t>➤ Emp- Type</a:t>
            </a:r>
          </a:p>
          <a:p>
            <a:r>
              <a:rPr lang="en-IN" dirty="0" smtClean="0"/>
              <a:t>➤ </a:t>
            </a:r>
            <a:r>
              <a:rPr lang="en-IN" dirty="0"/>
              <a:t>Current Employee Rating- </a:t>
            </a:r>
            <a:r>
              <a:rPr lang="en-IN" dirty="0" smtClean="0"/>
              <a:t>Number</a:t>
            </a:r>
          </a:p>
          <a:p>
            <a:r>
              <a:rPr lang="en-IN" dirty="0" smtClean="0"/>
              <a:t>➤ </a:t>
            </a:r>
            <a:r>
              <a:rPr lang="en-IN" dirty="0"/>
              <a:t>Gender- Male </a:t>
            </a:r>
            <a:r>
              <a:rPr lang="en-IN" dirty="0" smtClean="0"/>
              <a:t>Female</a:t>
            </a:r>
          </a:p>
          <a:p>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0019" y="1978068"/>
            <a:ext cx="8534018" cy="707886"/>
          </a:xfrm>
          <a:prstGeom prst="rect">
            <a:avLst/>
          </a:prstGeom>
          <a:noFill/>
        </p:spPr>
        <p:txBody>
          <a:bodyPr wrap="square" rtlCol="0">
            <a:spAutoFit/>
          </a:bodyPr>
          <a:lstStyle/>
          <a:p>
            <a:pPr algn="l">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 IFS(Z8&gt;=5,"VERY HIGH",Z8&gt;=4,"HIGH",Z8&gt;=3, "MED', 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663</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SALARY AND COMPENSATION ANALYSIS THOUGH DATA MODELING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32</cp:revision>
  <dcterms:created xsi:type="dcterms:W3CDTF">2024-03-29T15:07:22Z</dcterms:created>
  <dcterms:modified xsi:type="dcterms:W3CDTF">2024-08-30T09:18:02Z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