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25" r:id="rId3"/>
    <p:sldId id="256" r:id="rId4"/>
    <p:sldId id="334" r:id="rId5"/>
    <p:sldId id="326" r:id="rId6"/>
    <p:sldId id="335" r:id="rId7"/>
    <p:sldId id="333" r:id="rId8"/>
    <p:sldId id="337" r:id="rId9"/>
    <p:sldId id="338" r:id="rId10"/>
    <p:sldId id="339" r:id="rId11"/>
    <p:sldId id="340" r:id="rId12"/>
    <p:sldId id="341" r:id="rId13"/>
    <p:sldId id="343" r:id="rId14"/>
    <p:sldId id="342" r:id="rId15"/>
    <p:sldId id="34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25" autoAdjust="0"/>
    <p:restoredTop sz="95127" autoAdjust="0"/>
  </p:normalViewPr>
  <p:slideViewPr>
    <p:cSldViewPr snapToGrid="0">
      <p:cViewPr varScale="1">
        <p:scale>
          <a:sx n="80" d="100"/>
          <a:sy n="80" d="100"/>
        </p:scale>
        <p:origin x="48"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B8AD3-A7EB-4072-AD30-C6DA0D1C5D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5A787-E267-4A3D-907B-A296691E8E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952C21-6519-4DFD-98D5-7287569533F3}"/>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CBF97EBC-BFF6-4CDC-9FCD-41ECD059C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C7657B-7C46-4570-AA74-B7CFFAD2FDC3}"/>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415565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5FAD4-6A8E-4C2F-BD53-5D90345398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95D888-FFDC-4F4D-A23A-9BE59D76E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D3411-7442-483A-901A-2A19507938B5}"/>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7F13FF28-5AFA-469B-BCB5-E7EF36872D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9B23C3-A863-4F4C-B5B2-4B5E41E4EF33}"/>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216638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B56761-9EE2-4727-B0D9-ECA3E30A1A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AA381E-DB0E-4DF6-A2D9-22CFA70C34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C6A920-D241-481A-A566-8918FBBF4EC8}"/>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149BC4FB-3B09-40DD-BF80-9FB75E8BCF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7B09D8-F44D-42D0-9C83-5D1E6BB75E5F}"/>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25411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D8248-EB2E-4673-8088-40D59BB5FC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16999E-D2C2-4E29-ADFD-D386EE37BF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6CAA1D-D4FC-4430-91D1-3C4C9A9D3202}"/>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A248674E-A961-457D-AC91-1059888E2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3255A0-5074-40A4-AB82-0B6745363C4D}"/>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66293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3D37C-A620-44BA-A0D5-EA6D70FA47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6ABB2B-50FC-41BB-BF07-6BB0A0E11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88F350-2EC4-4B21-9348-44ED63079464}"/>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EDB5DB00-A86A-4C51-BA87-D832DFA2F4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906352-29BE-4F70-8BC2-3071A682C6E2}"/>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322327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94829-E305-4C2C-BE0B-E5B32CE168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891076-EABA-4109-8112-F1C21462AE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BA5E66-BFAA-496D-860A-9B2C81FD86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42A1FC-199D-4609-95C9-B2B5AA5615A9}"/>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05D46061-2A83-42AC-8174-6CD613CD81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6FE3D-D6E0-4959-9213-B85404EE5E0D}"/>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422925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29B3-6C42-407A-BB56-3450DDE03F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BC2E42-E28B-4834-A9C5-596DF219E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956864-AC02-485B-AE72-2F8DF8CEBB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422E20-A0C1-4FBB-9ED9-06663E955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8C4E3D-0A53-480B-BE20-38D6E33C11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9759CC-6A7F-4D2E-8122-6245CD4AC1A1}"/>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8" name="页脚占位符 7">
            <a:extLst>
              <a:ext uri="{FF2B5EF4-FFF2-40B4-BE49-F238E27FC236}">
                <a16:creationId xmlns:a16="http://schemas.microsoft.com/office/drawing/2014/main" id="{AD7BEB46-CF9A-47D5-B83E-BABB634B94C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8F4369-BF94-4C53-9F0F-40B4DDA8FE59}"/>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14335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8D49-5761-4618-9D68-6832616200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0725F5-279E-4731-93B2-12FD567BE907}"/>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4" name="页脚占位符 3">
            <a:extLst>
              <a:ext uri="{FF2B5EF4-FFF2-40B4-BE49-F238E27FC236}">
                <a16:creationId xmlns:a16="http://schemas.microsoft.com/office/drawing/2014/main" id="{B044717F-C881-45E5-9788-FEF04229B2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E00956-DFB1-4AE1-ADBD-FCC7BB0A3922}"/>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745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B0D985-A187-4222-B227-D9524559BD29}"/>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3" name="页脚占位符 2">
            <a:extLst>
              <a:ext uri="{FF2B5EF4-FFF2-40B4-BE49-F238E27FC236}">
                <a16:creationId xmlns:a16="http://schemas.microsoft.com/office/drawing/2014/main" id="{244087E2-00E3-4EC0-A9CC-CFA186A3CA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C90718-22C8-4944-B197-22E2F7F22BFF}"/>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354785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8C24E-CE30-4927-AA13-275FB36562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EE2424-448E-4225-83D6-4CEF95B99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5ACD58-0AC0-40A4-B744-5005F3090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8E5F0F-932B-4E3A-A9C8-36F3BA8F5101}"/>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260832BA-6001-4DB0-B82F-ADB8B4B198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816CD0-852D-4410-A03D-38230B86924C}"/>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88030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03CF5-A5C9-43E7-AF3C-900644DD7A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F61978-DC59-4938-9062-2CF66C936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99E294-9B8F-480D-940F-0B745A14F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FA8751-143E-4EA8-A7FC-0AC6530388F2}"/>
              </a:ext>
            </a:extLst>
          </p:cNvPr>
          <p:cNvSpPr>
            <a:spLocks noGrp="1"/>
          </p:cNvSpPr>
          <p:nvPr>
            <p:ph type="dt" sz="half" idx="10"/>
          </p:nvPr>
        </p:nvSpPr>
        <p:spPr/>
        <p:txBody>
          <a:bodyPr/>
          <a:lstStyle/>
          <a:p>
            <a:fld id="{729A8FFF-56EF-4D80-ABB1-6675FFD75B45}"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5D942729-8AA7-421B-87FD-E2B7175568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B1675F-4820-45F1-86FF-26EC443ED04E}"/>
              </a:ext>
            </a:extLst>
          </p:cNvPr>
          <p:cNvSpPr>
            <a:spLocks noGrp="1"/>
          </p:cNvSpPr>
          <p:nvPr>
            <p:ph type="sldNum" sz="quarter" idx="12"/>
          </p:nvPr>
        </p:nvSpPr>
        <p:spPr/>
        <p:txBody>
          <a:body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36705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555E8C-A10B-444D-BA58-B6C854152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BC3CED-6CEB-44D7-8C8E-A66297CFE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0F8296-6885-4CFE-A74B-39888684A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A8FFF-56EF-4D80-ABB1-6675FFD75B45}"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E0400A6A-8927-465E-8E1B-98183B1BF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F0E731-45E7-4849-9D93-29110EB99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948AE-BEA9-4C4D-AE4E-F249F8427AE7}" type="slidenum">
              <a:rPr lang="zh-CN" altLang="en-US" smtClean="0"/>
              <a:t>‹#›</a:t>
            </a:fld>
            <a:endParaRPr lang="zh-CN" altLang="en-US"/>
          </a:p>
        </p:txBody>
      </p:sp>
    </p:spTree>
    <p:extLst>
      <p:ext uri="{BB962C8B-B14F-4D97-AF65-F5344CB8AC3E}">
        <p14:creationId xmlns:p14="http://schemas.microsoft.com/office/powerpoint/2010/main" val="107386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com.cn/jquery/selector_header.asp" TargetMode="External"/><Relationship Id="rId13" Type="http://schemas.openxmlformats.org/officeDocument/2006/relationships/hyperlink" Target="http://www.w3school.com.cn/jquery/selector_attribute_equal_value.asp" TargetMode="External"/><Relationship Id="rId18" Type="http://schemas.openxmlformats.org/officeDocument/2006/relationships/hyperlink" Target="http://www.w3school.com.cn/jquery/selector_input_checkbox.asp" TargetMode="External"/><Relationship Id="rId26" Type="http://schemas.openxmlformats.org/officeDocument/2006/relationships/hyperlink" Target="http://www.w3school.com.cn/jquery/selector_input_selected.asp" TargetMode="External"/><Relationship Id="rId3" Type="http://schemas.openxmlformats.org/officeDocument/2006/relationships/hyperlink" Target="http://www.w3school.com.cn/jquery/selector_id.asp" TargetMode="External"/><Relationship Id="rId21" Type="http://schemas.openxmlformats.org/officeDocument/2006/relationships/hyperlink" Target="http://www.w3school.com.cn/jquery/selector_input_button.asp" TargetMode="External"/><Relationship Id="rId7" Type="http://schemas.openxmlformats.org/officeDocument/2006/relationships/hyperlink" Target="http://www.w3school.com.cn/jquery/selector_last.asp" TargetMode="External"/><Relationship Id="rId12" Type="http://schemas.openxmlformats.org/officeDocument/2006/relationships/hyperlink" Target="http://www.w3school.com.cn/jquery/selector_attribute.asp" TargetMode="External"/><Relationship Id="rId17" Type="http://schemas.openxmlformats.org/officeDocument/2006/relationships/hyperlink" Target="http://www.w3school.com.cn/jquery/selector_input_radio.asp" TargetMode="External"/><Relationship Id="rId25" Type="http://schemas.openxmlformats.org/officeDocument/2006/relationships/hyperlink" Target="http://www.w3school.com.cn/jquery/selector_input_disabled.asp" TargetMode="External"/><Relationship Id="rId2" Type="http://schemas.openxmlformats.org/officeDocument/2006/relationships/hyperlink" Target="http://www.w3school.com.cn/jquery/selector_all.asp" TargetMode="External"/><Relationship Id="rId16" Type="http://schemas.openxmlformats.org/officeDocument/2006/relationships/hyperlink" Target="http://www.w3school.com.cn/jquery/selector_input_password.asp" TargetMode="External"/><Relationship Id="rId20" Type="http://schemas.openxmlformats.org/officeDocument/2006/relationships/hyperlink" Target="http://www.w3school.com.cn/jquery/selector_input_reset.asp" TargetMode="External"/><Relationship Id="rId1" Type="http://schemas.openxmlformats.org/officeDocument/2006/relationships/slideLayout" Target="../slideLayouts/slideLayout7.xml"/><Relationship Id="rId6" Type="http://schemas.openxmlformats.org/officeDocument/2006/relationships/hyperlink" Target="http://www.w3school.com.cn/jquery/selector_first.asp" TargetMode="External"/><Relationship Id="rId11" Type="http://schemas.openxmlformats.org/officeDocument/2006/relationships/hyperlink" Target="http://www.w3school.com.cn/jquery/selector_visible.asp" TargetMode="External"/><Relationship Id="rId24" Type="http://schemas.openxmlformats.org/officeDocument/2006/relationships/hyperlink" Target="http://www.w3school.com.cn/jquery/selector_input_enabled.asp" TargetMode="External"/><Relationship Id="rId5" Type="http://schemas.openxmlformats.org/officeDocument/2006/relationships/hyperlink" Target="http://www.w3school.com.cn/jquery/selector_element.asp" TargetMode="External"/><Relationship Id="rId15" Type="http://schemas.openxmlformats.org/officeDocument/2006/relationships/hyperlink" Target="http://www.w3school.com.cn/jquery/selector_input_text.asp" TargetMode="External"/><Relationship Id="rId23" Type="http://schemas.openxmlformats.org/officeDocument/2006/relationships/hyperlink" Target="http://www.w3school.com.cn/jquery/selector_input_file.asp" TargetMode="External"/><Relationship Id="rId10" Type="http://schemas.openxmlformats.org/officeDocument/2006/relationships/hyperlink" Target="http://www.w3school.com.cn/jquery/selector_empty.asp" TargetMode="External"/><Relationship Id="rId19" Type="http://schemas.openxmlformats.org/officeDocument/2006/relationships/hyperlink" Target="http://www.w3school.com.cn/jquery/selector_input_submit.asp" TargetMode="External"/><Relationship Id="rId4" Type="http://schemas.openxmlformats.org/officeDocument/2006/relationships/hyperlink" Target="http://www.w3school.com.cn/jquery/selector_class.asp" TargetMode="External"/><Relationship Id="rId9" Type="http://schemas.openxmlformats.org/officeDocument/2006/relationships/hyperlink" Target="http://www.w3school.com.cn/jquery/selector_contains.asp" TargetMode="External"/><Relationship Id="rId14" Type="http://schemas.openxmlformats.org/officeDocument/2006/relationships/hyperlink" Target="http://www.w3school.com.cn/jquery/selector_input.asp" TargetMode="External"/><Relationship Id="rId22" Type="http://schemas.openxmlformats.org/officeDocument/2006/relationships/hyperlink" Target="http://www.w3school.com.cn/jquery/selector_input_image.asp" TargetMode="External"/><Relationship Id="rId27" Type="http://schemas.openxmlformats.org/officeDocument/2006/relationships/hyperlink" Target="http://www.w3school.com.cn/jquery/selector_input_checked.as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www.w3school.com.cn/tags/tag_abbr.asp" TargetMode="External"/><Relationship Id="rId13" Type="http://schemas.openxmlformats.org/officeDocument/2006/relationships/hyperlink" Target="http://www.w3school.com.cn/tags/tag_q.asp" TargetMode="External"/><Relationship Id="rId3" Type="http://schemas.openxmlformats.org/officeDocument/2006/relationships/hyperlink" Target="http://www.w3school.com.cn/tags/tag_phrase_elements.asp" TargetMode="External"/><Relationship Id="rId7" Type="http://schemas.openxmlformats.org/officeDocument/2006/relationships/hyperlink" Target="http://www.w3school.com.cn/tags/tag_pre.asp" TargetMode="External"/><Relationship Id="rId12" Type="http://schemas.openxmlformats.org/officeDocument/2006/relationships/hyperlink" Target="http://www.w3school.com.cn/tags/tag_blockquote.asp" TargetMode="External"/><Relationship Id="rId2" Type="http://schemas.openxmlformats.org/officeDocument/2006/relationships/hyperlink" Target="http://www.w3school.com.cn/tags/tag_font_style.asp" TargetMode="External"/><Relationship Id="rId1" Type="http://schemas.openxmlformats.org/officeDocument/2006/relationships/slideLayout" Target="../slideLayouts/slideLayout7.xml"/><Relationship Id="rId6" Type="http://schemas.openxmlformats.org/officeDocument/2006/relationships/hyperlink" Target="http://www.w3school.com.cn/tags/tag_del.asp" TargetMode="External"/><Relationship Id="rId11" Type="http://schemas.openxmlformats.org/officeDocument/2006/relationships/hyperlink" Target="http://www.w3school.com.cn/tags/tag_bdo.asp" TargetMode="External"/><Relationship Id="rId5" Type="http://schemas.openxmlformats.org/officeDocument/2006/relationships/hyperlink" Target="http://www.w3school.com.cn/tags/tag_ins.asp" TargetMode="External"/><Relationship Id="rId10" Type="http://schemas.openxmlformats.org/officeDocument/2006/relationships/hyperlink" Target="http://www.w3school.com.cn/tags/tag_address.asp" TargetMode="External"/><Relationship Id="rId4" Type="http://schemas.openxmlformats.org/officeDocument/2006/relationships/hyperlink" Target="http://www.w3school.com.cn/tags/tag_sup.asp" TargetMode="External"/><Relationship Id="rId9" Type="http://schemas.openxmlformats.org/officeDocument/2006/relationships/hyperlink" Target="http://www.w3school.com.cn/tags/tag_acronym.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www.w3school.com.cn/cssref/selector_attr_contain.asp" TargetMode="External"/><Relationship Id="rId3" Type="http://schemas.openxmlformats.org/officeDocument/2006/relationships/hyperlink" Target="http://www.w3school.com.cn/cssref/selector_attribute_value.asp" TargetMode="External"/><Relationship Id="rId7" Type="http://schemas.openxmlformats.org/officeDocument/2006/relationships/hyperlink" Target="http://www.w3school.com.cn/cssref/selector_attr_end.asp" TargetMode="External"/><Relationship Id="rId2" Type="http://schemas.openxmlformats.org/officeDocument/2006/relationships/hyperlink" Target="http://www.w3school.com.cn/cssref/selector_attribute.asp" TargetMode="External"/><Relationship Id="rId1" Type="http://schemas.openxmlformats.org/officeDocument/2006/relationships/slideLayout" Target="../slideLayouts/slideLayout7.xml"/><Relationship Id="rId6" Type="http://schemas.openxmlformats.org/officeDocument/2006/relationships/hyperlink" Target="http://www.w3school.com.cn/cssref/selector_attr_begin.asp" TargetMode="External"/><Relationship Id="rId5" Type="http://schemas.openxmlformats.org/officeDocument/2006/relationships/hyperlink" Target="http://www.w3school.com.cn/cssref/selector_attribute_value_start.asp" TargetMode="External"/><Relationship Id="rId4" Type="http://schemas.openxmlformats.org/officeDocument/2006/relationships/hyperlink" Target="http://www.w3school.com.cn/cssref/selector_attribute_value_contain.as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www.w3school.com.cn/cssref/pr_pseudo_lang.asp" TargetMode="External"/><Relationship Id="rId13" Type="http://schemas.openxmlformats.org/officeDocument/2006/relationships/image" Target="../media/image3.png"/><Relationship Id="rId3" Type="http://schemas.openxmlformats.org/officeDocument/2006/relationships/hyperlink" Target="http://www.w3school.com.cn/cssref/pr_pseudo_focus.asp" TargetMode="External"/><Relationship Id="rId7" Type="http://schemas.openxmlformats.org/officeDocument/2006/relationships/hyperlink" Target="http://www.w3school.com.cn/cssref/pr_pseudo_first-child.asp" TargetMode="External"/><Relationship Id="rId12" Type="http://schemas.openxmlformats.org/officeDocument/2006/relationships/hyperlink" Target="http://www.w3school.com.cn/cssref/pr_pseudo_after.asp" TargetMode="External"/><Relationship Id="rId2" Type="http://schemas.openxmlformats.org/officeDocument/2006/relationships/hyperlink" Target="http://www.w3school.com.cn/cssref/pr_pseudo_active.asp" TargetMode="External"/><Relationship Id="rId1" Type="http://schemas.openxmlformats.org/officeDocument/2006/relationships/slideLayout" Target="../slideLayouts/slideLayout7.xml"/><Relationship Id="rId6" Type="http://schemas.openxmlformats.org/officeDocument/2006/relationships/hyperlink" Target="http://www.w3school.com.cn/cssref/pr_pseudo_visited.asp" TargetMode="External"/><Relationship Id="rId11" Type="http://schemas.openxmlformats.org/officeDocument/2006/relationships/hyperlink" Target="http://www.w3school.com.cn/cssref/pr_pseudo_before.asp" TargetMode="External"/><Relationship Id="rId5" Type="http://schemas.openxmlformats.org/officeDocument/2006/relationships/hyperlink" Target="http://www.w3school.com.cn/cssref/pr_pseudo_link.asp" TargetMode="External"/><Relationship Id="rId10" Type="http://schemas.openxmlformats.org/officeDocument/2006/relationships/hyperlink" Target="http://www.w3school.com.cn/cssref/pr_pseudo_first-line.asp" TargetMode="External"/><Relationship Id="rId4" Type="http://schemas.openxmlformats.org/officeDocument/2006/relationships/hyperlink" Target="http://www.w3school.com.cn/cssref/pr_pseudo_hover.asp" TargetMode="External"/><Relationship Id="rId9" Type="http://schemas.openxmlformats.org/officeDocument/2006/relationships/hyperlink" Target="http://www.w3school.com.cn/cssref/pr_pseudo_first-letter.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66143" y="8016"/>
            <a:ext cx="1569660" cy="369332"/>
          </a:xfrm>
          <a:prstGeom prst="rect">
            <a:avLst/>
          </a:prstGeom>
          <a:noFill/>
        </p:spPr>
        <p:txBody>
          <a:bodyPr wrap="none" rtlCol="0">
            <a:spAutoFit/>
          </a:bodyPr>
          <a:lstStyle/>
          <a:p>
            <a:r>
              <a:rPr lang="zh-CN" altLang="en-US" b="1"/>
              <a:t>一些前端了解</a:t>
            </a:r>
          </a:p>
        </p:txBody>
      </p:sp>
      <p:pic>
        <p:nvPicPr>
          <p:cNvPr id="2" name="图片 1">
            <a:extLst>
              <a:ext uri="{FF2B5EF4-FFF2-40B4-BE49-F238E27FC236}">
                <a16:creationId xmlns:a16="http://schemas.microsoft.com/office/drawing/2014/main" id="{E1235EBD-0AE7-4296-8576-49AB96D8C23F}"/>
              </a:ext>
            </a:extLst>
          </p:cNvPr>
          <p:cNvPicPr>
            <a:picLocks noChangeAspect="1"/>
          </p:cNvPicPr>
          <p:nvPr/>
        </p:nvPicPr>
        <p:blipFill>
          <a:blip r:embed="rId2"/>
          <a:stretch>
            <a:fillRect/>
          </a:stretch>
        </p:blipFill>
        <p:spPr>
          <a:xfrm>
            <a:off x="2604437" y="731337"/>
            <a:ext cx="9297448" cy="5956806"/>
          </a:xfrm>
          <a:prstGeom prst="rect">
            <a:avLst/>
          </a:prstGeom>
        </p:spPr>
      </p:pic>
      <p:sp>
        <p:nvSpPr>
          <p:cNvPr id="4" name="矩形 3">
            <a:extLst>
              <a:ext uri="{FF2B5EF4-FFF2-40B4-BE49-F238E27FC236}">
                <a16:creationId xmlns:a16="http://schemas.microsoft.com/office/drawing/2014/main" id="{18277FC8-2D4E-458E-A2C3-DF9C6F19C9D6}"/>
              </a:ext>
            </a:extLst>
          </p:cNvPr>
          <p:cNvSpPr/>
          <p:nvPr/>
        </p:nvSpPr>
        <p:spPr>
          <a:xfrm>
            <a:off x="0" y="362005"/>
            <a:ext cx="12192000" cy="738664"/>
          </a:xfrm>
          <a:prstGeom prst="rect">
            <a:avLst/>
          </a:prstGeom>
        </p:spPr>
        <p:txBody>
          <a:bodyPr wrap="square">
            <a:spAutoFit/>
          </a:bodyPr>
          <a:lstStyle/>
          <a:p>
            <a:r>
              <a:rPr lang="zh-CN" altLang="en-US" sz="1400">
                <a:latin typeface="宋体" panose="02010600030101010101" pitchFamily="2" charset="-122"/>
                <a:ea typeface="宋体" panose="02010600030101010101" pitchFamily="2" charset="-122"/>
              </a:rPr>
              <a:t>前端工程师参照产品的效果图来开发页面</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也可叫界面</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，效果图是由</a:t>
            </a:r>
            <a:r>
              <a:rPr lang="en-US" altLang="zh-CN" sz="1400">
                <a:latin typeface="宋体" panose="02010600030101010101" pitchFamily="2" charset="-122"/>
                <a:ea typeface="宋体" panose="02010600030101010101" pitchFamily="2" charset="-122"/>
              </a:rPr>
              <a:t>UI</a:t>
            </a:r>
            <a:r>
              <a:rPr lang="zh-CN" altLang="en-US" sz="1400">
                <a:latin typeface="宋体" panose="02010600030101010101" pitchFamily="2" charset="-122"/>
                <a:ea typeface="宋体" panose="02010600030101010101" pitchFamily="2" charset="-122"/>
              </a:rPr>
              <a:t>设计师用</a:t>
            </a:r>
            <a:r>
              <a:rPr lang="en-US" altLang="zh-CN" sz="1400">
                <a:latin typeface="宋体" panose="02010600030101010101" pitchFamily="2" charset="-122"/>
                <a:ea typeface="宋体" panose="02010600030101010101" pitchFamily="2" charset="-122"/>
              </a:rPr>
              <a:t>Photoshop/firework</a:t>
            </a:r>
            <a:r>
              <a:rPr lang="zh-CN" altLang="en-US" sz="1400">
                <a:latin typeface="宋体" panose="02010600030101010101" pitchFamily="2" charset="-122"/>
                <a:ea typeface="宋体" panose="02010600030101010101" pitchFamily="2" charset="-122"/>
              </a:rPr>
              <a:t>来设计的，为了方便与</a:t>
            </a:r>
            <a:r>
              <a:rPr lang="en-US" altLang="zh-CN" sz="1400">
                <a:latin typeface="宋体" panose="02010600030101010101" pitchFamily="2" charset="-122"/>
                <a:ea typeface="宋体" panose="02010600030101010101" pitchFamily="2" charset="-122"/>
              </a:rPr>
              <a:t>UI</a:t>
            </a:r>
            <a:r>
              <a:rPr lang="zh-CN" altLang="en-US" sz="1400">
                <a:latin typeface="宋体" panose="02010600030101010101" pitchFamily="2" charset="-122"/>
                <a:ea typeface="宋体" panose="02010600030101010101" pitchFamily="2" charset="-122"/>
              </a:rPr>
              <a:t>设计师对接工作、辅助页面开发，需掌握一定的</a:t>
            </a:r>
            <a:r>
              <a:rPr lang="en-US" altLang="zh-CN" sz="1400">
                <a:latin typeface="宋体" panose="02010600030101010101" pitchFamily="2" charset="-122"/>
                <a:ea typeface="宋体" panose="02010600030101010101" pitchFamily="2" charset="-122"/>
              </a:rPr>
              <a:t>PS</a:t>
            </a:r>
            <a:r>
              <a:rPr lang="zh-CN" altLang="en-US" sz="1400">
                <a:latin typeface="宋体" panose="02010600030101010101" pitchFamily="2" charset="-122"/>
                <a:ea typeface="宋体" panose="02010600030101010101" pitchFamily="2" charset="-122"/>
              </a:rPr>
              <a:t>。把效果图布局成页面，需要用到</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语言和</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语言，页面功能的开发需要用到</a:t>
            </a:r>
            <a:r>
              <a:rPr lang="en-US" altLang="zh-CN" sz="1400" err="1">
                <a:latin typeface="宋体" panose="02010600030101010101" pitchFamily="2" charset="-122"/>
                <a:ea typeface="宋体" panose="02010600030101010101" pitchFamily="2" charset="-122"/>
              </a:rPr>
              <a:t>javascript</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为了快速开发和系统开发，还需要学习一些前端的</a:t>
            </a:r>
            <a:r>
              <a:rPr lang="en-US" altLang="zh-CN" sz="1400" err="1">
                <a:latin typeface="宋体" panose="02010600030101010101" pitchFamily="2" charset="-122"/>
                <a:ea typeface="宋体" panose="02010600030101010101" pitchFamily="2" charset="-122"/>
              </a:rPr>
              <a:t>javascript</a:t>
            </a:r>
            <a:r>
              <a:rPr lang="zh-CN" altLang="en-US" sz="1400">
                <a:latin typeface="宋体" panose="02010600030101010101" pitchFamily="2" charset="-122"/>
                <a:ea typeface="宋体" panose="02010600030101010101" pitchFamily="2" charset="-122"/>
              </a:rPr>
              <a:t>库和框架。</a:t>
            </a:r>
          </a:p>
        </p:txBody>
      </p:sp>
      <p:sp>
        <p:nvSpPr>
          <p:cNvPr id="5" name="矩形 4">
            <a:extLst>
              <a:ext uri="{FF2B5EF4-FFF2-40B4-BE49-F238E27FC236}">
                <a16:creationId xmlns:a16="http://schemas.microsoft.com/office/drawing/2014/main" id="{02AD4E25-D2F9-45B2-A8C8-F0FCA80D3B06}"/>
              </a:ext>
            </a:extLst>
          </p:cNvPr>
          <p:cNvSpPr/>
          <p:nvPr/>
        </p:nvSpPr>
        <p:spPr>
          <a:xfrm>
            <a:off x="0" y="1011656"/>
            <a:ext cx="5186855" cy="1384995"/>
          </a:xfrm>
          <a:prstGeom prst="rect">
            <a:avLst/>
          </a:prstGeom>
        </p:spPr>
        <p:txBody>
          <a:bodyPr wrap="square">
            <a:spAutoFit/>
          </a:bodyPr>
          <a:lstStyle/>
          <a:p>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Hyper Text Markup Language </a:t>
            </a:r>
            <a:r>
              <a:rPr lang="zh-CN" altLang="en-US" sz="1400">
                <a:latin typeface="宋体" panose="02010600030101010101" pitchFamily="2" charset="-122"/>
                <a:ea typeface="宋体" panose="02010600030101010101" pitchFamily="2" charset="-122"/>
              </a:rPr>
              <a:t>超文本标记语言</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①简易</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②可扩展</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③平台无关</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④全网通用，其是</a:t>
            </a:r>
            <a:r>
              <a:rPr lang="en-US" altLang="zh-CN" sz="1400">
                <a:latin typeface="宋体" panose="02010600030101010101" pitchFamily="2" charset="-122"/>
                <a:ea typeface="宋体" panose="02010600030101010101" pitchFamily="2" charset="-122"/>
              </a:rPr>
              <a:t>SGML</a:t>
            </a:r>
            <a:r>
              <a:rPr lang="zh-CN" altLang="en-US" sz="1400">
                <a:latin typeface="宋体" panose="02010600030101010101" pitchFamily="2" charset="-122"/>
                <a:ea typeface="宋体" panose="02010600030101010101" pitchFamily="2" charset="-122"/>
              </a:rPr>
              <a:t>的一种规范</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Cascading Style Sheets </a:t>
            </a:r>
            <a:r>
              <a:rPr lang="zh-CN" altLang="en-US" sz="1400">
                <a:latin typeface="宋体" panose="02010600030101010101" pitchFamily="2" charset="-122"/>
                <a:ea typeface="宋体" panose="02010600030101010101" pitchFamily="2" charset="-122"/>
              </a:rPr>
              <a:t>层叠样式表</a:t>
            </a:r>
            <a:endParaRPr lang="en-US" altLang="zh-CN" sz="14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DA6F2D9-2DB5-4FD8-AF63-067ED1C07868}"/>
              </a:ext>
            </a:extLst>
          </p:cNvPr>
          <p:cNvSpPr txBox="1"/>
          <p:nvPr/>
        </p:nvSpPr>
        <p:spPr>
          <a:xfrm>
            <a:off x="0" y="3534013"/>
            <a:ext cx="2908738" cy="3323987"/>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注意</a:t>
            </a:r>
            <a:r>
              <a:rPr lang="en-US" altLang="zh-CN" sz="1400" b="1">
                <a:latin typeface="宋体" panose="02010600030101010101" pitchFamily="2" charset="-122"/>
                <a:ea typeface="宋体" panose="02010600030101010101" pitchFamily="2" charset="-122"/>
              </a:rPr>
              <a:t>HTML</a:t>
            </a:r>
            <a:r>
              <a:rPr lang="zh-CN" altLang="en-US" sz="1400" b="1">
                <a:latin typeface="宋体" panose="02010600030101010101" pitchFamily="2" charset="-122"/>
                <a:ea typeface="宋体" panose="02010600030101010101" pitchFamily="2" charset="-122"/>
              </a:rPr>
              <a:t>中的标签属性与</a:t>
            </a:r>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中的样式属性不同，但其部分属性的名称可能相同，如</a:t>
            </a:r>
            <a:r>
              <a:rPr lang="en-US" altLang="zh-CN" sz="1400" b="1">
                <a:solidFill>
                  <a:srgbClr val="FF0000"/>
                </a:solidFill>
                <a:latin typeface="宋体" panose="02010600030101010101" pitchFamily="2" charset="-122"/>
                <a:ea typeface="宋体" panose="02010600030101010101" pitchFamily="2" charset="-122"/>
              </a:rPr>
              <a:t>HTML</a:t>
            </a:r>
            <a:r>
              <a:rPr lang="zh-CN" altLang="en-US" sz="1400" b="1">
                <a:solidFill>
                  <a:srgbClr val="FF0000"/>
                </a:solidFill>
                <a:latin typeface="宋体" panose="02010600030101010101" pitchFamily="2" charset="-122"/>
                <a:ea typeface="宋体" panose="02010600030101010101" pitchFamily="2" charset="-122"/>
              </a:rPr>
              <a:t>标签属性</a:t>
            </a:r>
            <a:r>
              <a:rPr lang="en-US" altLang="zh-CN" sz="1400" b="1">
                <a:solidFill>
                  <a:srgbClr val="FF0000"/>
                </a:solidFill>
                <a:latin typeface="宋体" panose="02010600030101010101" pitchFamily="2" charset="-122"/>
                <a:ea typeface="宋体" panose="02010600030101010101" pitchFamily="2" charset="-122"/>
              </a:rPr>
              <a:t>width='200[px]'</a:t>
            </a:r>
            <a:r>
              <a:rPr lang="zh-CN" altLang="en-US" sz="1400" b="1">
                <a:solidFill>
                  <a:srgbClr val="FF0000"/>
                </a:solidFill>
                <a:latin typeface="宋体" panose="02010600030101010101" pitchFamily="2" charset="-122"/>
                <a:ea typeface="宋体" panose="02010600030101010101" pitchFamily="2" charset="-122"/>
              </a:rPr>
              <a:t>与</a:t>
            </a:r>
            <a:r>
              <a:rPr lang="en-US" altLang="zh-CN" sz="1400" b="1">
                <a:solidFill>
                  <a:srgbClr val="FF0000"/>
                </a:solidFill>
                <a:latin typeface="宋体" panose="02010600030101010101" pitchFamily="2" charset="-122"/>
                <a:ea typeface="宋体" panose="02010600030101010101" pitchFamily="2" charset="-122"/>
              </a:rPr>
              <a:t>CSS</a:t>
            </a:r>
            <a:r>
              <a:rPr lang="zh-CN" altLang="en-US" sz="1400" b="1">
                <a:solidFill>
                  <a:srgbClr val="FF0000"/>
                </a:solidFill>
                <a:latin typeface="宋体" panose="02010600030101010101" pitchFamily="2" charset="-122"/>
                <a:ea typeface="宋体" panose="02010600030101010101" pitchFamily="2" charset="-122"/>
              </a:rPr>
              <a:t>样式属性</a:t>
            </a:r>
            <a:r>
              <a:rPr lang="en-US" altLang="zh-CN" sz="1400" b="1">
                <a:solidFill>
                  <a:srgbClr val="FF0000"/>
                </a:solidFill>
                <a:latin typeface="宋体" panose="02010600030101010101" pitchFamily="2" charset="-122"/>
                <a:ea typeface="宋体" panose="02010600030101010101" pitchFamily="2" charset="-122"/>
              </a:rPr>
              <a:t>style='width:200px'</a:t>
            </a:r>
            <a:r>
              <a:rPr lang="zh-CN" altLang="en-US" sz="1400" b="1">
                <a:solidFill>
                  <a:srgbClr val="FF0000"/>
                </a:solidFill>
                <a:latin typeface="宋体" panose="02010600030101010101" pitchFamily="2" charset="-122"/>
                <a:ea typeface="宋体" panose="02010600030101010101" pitchFamily="2" charset="-122"/>
              </a:rPr>
              <a:t>不能混淆，</a:t>
            </a:r>
            <a:r>
              <a:rPr lang="zh-CN" altLang="en-US" sz="1400" b="1">
                <a:latin typeface="宋体" panose="02010600030101010101" pitchFamily="2" charset="-122"/>
                <a:ea typeface="宋体" panose="02010600030101010101" pitchFamily="2" charset="-122"/>
              </a:rPr>
              <a:t>有很多</a:t>
            </a:r>
            <a:r>
              <a:rPr lang="en-US" altLang="zh-CN" sz="1400" b="1">
                <a:latin typeface="宋体" panose="02010600030101010101" pitchFamily="2" charset="-122"/>
                <a:ea typeface="宋体" panose="02010600030101010101" pitchFamily="2" charset="-122"/>
              </a:rPr>
              <a:t>HTML</a:t>
            </a:r>
            <a:r>
              <a:rPr lang="zh-CN" altLang="en-US" sz="1400" b="1">
                <a:latin typeface="宋体" panose="02010600030101010101" pitchFamily="2" charset="-122"/>
                <a:ea typeface="宋体" panose="02010600030101010101" pitchFamily="2" charset="-122"/>
              </a:rPr>
              <a:t>标签属性已经不被建议使用，应该使用</a:t>
            </a:r>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的样式属性来定义</a:t>
            </a:r>
            <a:r>
              <a:rPr lang="en-US" altLang="zh-CN" sz="1400" b="1">
                <a:latin typeface="宋体" panose="02010600030101010101" pitchFamily="2" charset="-122"/>
                <a:ea typeface="宋体" panose="02010600030101010101" pitchFamily="2" charset="-122"/>
              </a:rPr>
              <a:t>HTML</a:t>
            </a:r>
            <a:r>
              <a:rPr lang="zh-CN" altLang="en-US" sz="1400" b="1">
                <a:latin typeface="宋体" panose="02010600030101010101" pitchFamily="2" charset="-122"/>
                <a:ea typeface="宋体" panose="02010600030101010101" pitchFamily="2" charset="-122"/>
              </a:rPr>
              <a:t>元素的布局和显示属性。</a:t>
            </a:r>
            <a:endParaRPr lang="en-US" altLang="zh-CN" sz="1400" b="1">
              <a:latin typeface="宋体" panose="02010600030101010101" pitchFamily="2" charset="-122"/>
              <a:ea typeface="宋体" panose="02010600030101010101" pitchFamily="2" charset="-122"/>
            </a:endParaRPr>
          </a:p>
          <a:p>
            <a:pPr algn="l"/>
            <a:endParaRPr lang="en-US" altLang="zh-CN" sz="1400" b="1">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在</a:t>
            </a:r>
            <a:r>
              <a:rPr lang="en-US" altLang="zh-CN" sz="1400" b="1">
                <a:latin typeface="宋体" panose="02010600030101010101" pitchFamily="2" charset="-122"/>
                <a:ea typeface="宋体" panose="02010600030101010101" pitchFamily="2" charset="-122"/>
              </a:rPr>
              <a:t>HTML</a:t>
            </a:r>
            <a:r>
              <a:rPr lang="zh-CN" altLang="en-US" sz="1400" b="1">
                <a:latin typeface="宋体" panose="02010600030101010101" pitchFamily="2" charset="-122"/>
                <a:ea typeface="宋体" panose="02010600030101010101" pitchFamily="2" charset="-122"/>
              </a:rPr>
              <a:t>标签中，标签属性的通用格式为 </a:t>
            </a:r>
            <a:r>
              <a:rPr lang="zh-CN" altLang="en-US" sz="1400" b="1">
                <a:solidFill>
                  <a:srgbClr val="FF0000"/>
                </a:solidFill>
                <a:latin typeface="宋体" panose="02010600030101010101" pitchFamily="2" charset="-122"/>
                <a:ea typeface="宋体" panose="02010600030101010101" pitchFamily="2" charset="-122"/>
              </a:rPr>
              <a:t>属性名</a:t>
            </a:r>
            <a:r>
              <a:rPr lang="en-US" altLang="zh-CN" sz="1400" b="1">
                <a:solidFill>
                  <a:srgbClr val="FF0000"/>
                </a:solidFill>
                <a:latin typeface="宋体" panose="02010600030101010101" pitchFamily="2" charset="-122"/>
                <a:ea typeface="宋体" panose="02010600030101010101" pitchFamily="2" charset="-122"/>
              </a:rPr>
              <a:t>='</a:t>
            </a:r>
            <a:r>
              <a:rPr lang="zh-CN" altLang="en-US" sz="1400" b="1">
                <a:solidFill>
                  <a:srgbClr val="FF0000"/>
                </a:solidFill>
                <a:latin typeface="宋体" panose="02010600030101010101" pitchFamily="2" charset="-122"/>
                <a:ea typeface="宋体" panose="02010600030101010101" pitchFamily="2" charset="-122"/>
              </a:rPr>
              <a:t>属性值</a:t>
            </a:r>
            <a:r>
              <a:rPr lang="en-US" altLang="zh-CN" sz="1400" b="1">
                <a:solidFill>
                  <a:srgbClr val="FF0000"/>
                </a:solidFill>
                <a:latin typeface="宋体" panose="02010600030101010101" pitchFamily="2" charset="-122"/>
                <a:ea typeface="宋体" panose="02010600030101010101" pitchFamily="2" charset="-122"/>
              </a:rPr>
              <a:t>'</a:t>
            </a:r>
          </a:p>
          <a:p>
            <a:pPr algn="l"/>
            <a:endParaRPr lang="en-US" altLang="zh-CN" sz="1400" b="1">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在</a:t>
            </a:r>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样式属性中，其通用格式为 </a:t>
            </a:r>
            <a:r>
              <a:rPr lang="zh-CN" altLang="en-US" sz="1400" b="1">
                <a:solidFill>
                  <a:srgbClr val="FF0000"/>
                </a:solidFill>
                <a:latin typeface="宋体" panose="02010600030101010101" pitchFamily="2" charset="-122"/>
                <a:ea typeface="宋体" panose="02010600030101010101" pitchFamily="2" charset="-122"/>
              </a:rPr>
              <a:t>样式属性名</a:t>
            </a:r>
            <a:r>
              <a:rPr lang="en-US" altLang="zh-CN" sz="1400" b="1">
                <a:solidFill>
                  <a:srgbClr val="FF0000"/>
                </a:solidFill>
                <a:latin typeface="宋体" panose="02010600030101010101" pitchFamily="2" charset="-122"/>
                <a:ea typeface="宋体" panose="02010600030101010101" pitchFamily="2" charset="-122"/>
              </a:rPr>
              <a:t>:</a:t>
            </a:r>
            <a:r>
              <a:rPr lang="zh-CN" altLang="en-US" sz="1400" b="1">
                <a:solidFill>
                  <a:srgbClr val="FF0000"/>
                </a:solidFill>
                <a:latin typeface="宋体" panose="02010600030101010101" pitchFamily="2" charset="-122"/>
                <a:ea typeface="宋体" panose="02010600030101010101" pitchFamily="2" charset="-122"/>
              </a:rPr>
              <a:t>属性值</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内联样式中表示为</a:t>
            </a:r>
            <a:r>
              <a:rPr lang="en-US" altLang="zh-CN" sz="1400" b="1">
                <a:solidFill>
                  <a:srgbClr val="FF0000"/>
                </a:solidFill>
                <a:latin typeface="宋体" panose="02010600030101010101" pitchFamily="2" charset="-122"/>
                <a:ea typeface="宋体" panose="02010600030101010101" pitchFamily="2" charset="-122"/>
              </a:rPr>
              <a:t>style='</a:t>
            </a:r>
            <a:r>
              <a:rPr lang="zh-CN" altLang="en-US" sz="1400" b="1">
                <a:solidFill>
                  <a:srgbClr val="FF0000"/>
                </a:solidFill>
                <a:latin typeface="宋体" panose="02010600030101010101" pitchFamily="2" charset="-122"/>
                <a:ea typeface="宋体" panose="02010600030101010101" pitchFamily="2" charset="-122"/>
              </a:rPr>
              <a:t>样式属性名</a:t>
            </a:r>
            <a:r>
              <a:rPr lang="en-US" altLang="zh-CN" sz="1400" b="1">
                <a:solidFill>
                  <a:srgbClr val="FF0000"/>
                </a:solidFill>
                <a:latin typeface="宋体" panose="02010600030101010101" pitchFamily="2" charset="-122"/>
                <a:ea typeface="宋体" panose="02010600030101010101" pitchFamily="2" charset="-122"/>
              </a:rPr>
              <a:t>:</a:t>
            </a:r>
            <a:r>
              <a:rPr lang="zh-CN" altLang="en-US" sz="1400" b="1">
                <a:solidFill>
                  <a:srgbClr val="FF0000"/>
                </a:solidFill>
                <a:latin typeface="宋体" panose="02010600030101010101" pitchFamily="2" charset="-122"/>
                <a:ea typeface="宋体" panose="02010600030101010101" pitchFamily="2" charset="-122"/>
              </a:rPr>
              <a:t>属性值</a:t>
            </a:r>
            <a:r>
              <a:rPr lang="en-US" altLang="zh-CN" sz="1400" b="1">
                <a:solidFill>
                  <a:srgbClr val="FF0000"/>
                </a:solidFill>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a:t>
            </a:r>
            <a:endParaRPr lang="zh-CN" altLang="en-US" sz="1400" b="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6249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BC2907-6ED1-4BB5-9CB2-63CCC06D42AB}"/>
              </a:ext>
            </a:extLst>
          </p:cNvPr>
          <p:cNvSpPr txBox="1"/>
          <p:nvPr/>
        </p:nvSpPr>
        <p:spPr>
          <a:xfrm>
            <a:off x="0" y="0"/>
            <a:ext cx="12192000" cy="307777"/>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Javascript</a:t>
            </a:r>
            <a:r>
              <a:rPr lang="zh-CN" altLang="en-US" sz="1400" b="1">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是一种轻量级的编程语言，可插入</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页面的编程代码，支持所有的现代浏览器，所有的</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代码都在</a:t>
            </a:r>
            <a:r>
              <a:rPr lang="en-US" altLang="zh-CN" sz="1400">
                <a:latin typeface="宋体" panose="02010600030101010101" pitchFamily="2" charset="-122"/>
                <a:ea typeface="宋体" panose="02010600030101010101" pitchFamily="2" charset="-122"/>
              </a:rPr>
              <a:t>&lt;script&gt;</a:t>
            </a:r>
            <a:r>
              <a:rPr lang="zh-CN" altLang="en-US" sz="1400">
                <a:latin typeface="宋体" panose="02010600030101010101" pitchFamily="2" charset="-122"/>
                <a:ea typeface="宋体" panose="02010600030101010101" pitchFamily="2" charset="-122"/>
              </a:rPr>
              <a:t>标签中执行，语句尾加分号。</a:t>
            </a:r>
            <a:endParaRPr lang="en-US" altLang="zh-CN" sz="140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037B0118-61FA-48DF-8C98-6CB086BD1B2D}"/>
              </a:ext>
            </a:extLst>
          </p:cNvPr>
          <p:cNvGraphicFramePr>
            <a:graphicFrameLocks noGrp="1"/>
          </p:cNvGraphicFramePr>
          <p:nvPr>
            <p:extLst>
              <p:ext uri="{D42A27DB-BD31-4B8C-83A1-F6EECF244321}">
                <p14:modId xmlns:p14="http://schemas.microsoft.com/office/powerpoint/2010/main" val="3821290253"/>
              </p:ext>
            </p:extLst>
          </p:nvPr>
        </p:nvGraphicFramePr>
        <p:xfrm>
          <a:off x="0" y="249446"/>
          <a:ext cx="12192000" cy="2745999"/>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145835644"/>
                    </a:ext>
                  </a:extLst>
                </a:gridCol>
                <a:gridCol w="2911366">
                  <a:extLst>
                    <a:ext uri="{9D8B030D-6E8A-4147-A177-3AD203B41FA5}">
                      <a16:colId xmlns:a16="http://schemas.microsoft.com/office/drawing/2014/main" val="1987266323"/>
                    </a:ext>
                  </a:extLst>
                </a:gridCol>
                <a:gridCol w="3231931">
                  <a:extLst>
                    <a:ext uri="{9D8B030D-6E8A-4147-A177-3AD203B41FA5}">
                      <a16:colId xmlns:a16="http://schemas.microsoft.com/office/drawing/2014/main" val="439426652"/>
                    </a:ext>
                  </a:extLst>
                </a:gridCol>
                <a:gridCol w="3000703">
                  <a:extLst>
                    <a:ext uri="{9D8B030D-6E8A-4147-A177-3AD203B41FA5}">
                      <a16:colId xmlns:a16="http://schemas.microsoft.com/office/drawing/2014/main" val="1488233727"/>
                    </a:ext>
                  </a:extLst>
                </a:gridCol>
              </a:tblGrid>
              <a:tr h="305111">
                <a:tc>
                  <a:txBody>
                    <a:bodyPr/>
                    <a:lstStyle/>
                    <a:p>
                      <a:r>
                        <a:rPr lang="zh-CN" altLang="en-US" sz="1400">
                          <a:latin typeface="宋体" panose="02010600030101010101" pitchFamily="2" charset="-122"/>
                          <a:ea typeface="宋体" panose="02010600030101010101" pitchFamily="2" charset="-122"/>
                        </a:rPr>
                        <a:t>方法</a:t>
                      </a:r>
                    </a:p>
                  </a:txBody>
                  <a:tcPr/>
                </a:tc>
                <a:tc>
                  <a:txBody>
                    <a:bodyPr/>
                    <a:lstStyle/>
                    <a:p>
                      <a:r>
                        <a:rPr lang="zh-CN" altLang="en-US" sz="1400">
                          <a:latin typeface="宋体" panose="02010600030101010101" pitchFamily="2" charset="-122"/>
                          <a:ea typeface="宋体" panose="02010600030101010101" pitchFamily="2" charset="-122"/>
                        </a:rPr>
                        <a:t>解释</a:t>
                      </a:r>
                    </a:p>
                  </a:txBody>
                  <a:tcPr/>
                </a:tc>
                <a:tc>
                  <a:txBody>
                    <a:bodyPr/>
                    <a:lstStyle/>
                    <a:p>
                      <a:r>
                        <a:rPr lang="zh-CN" altLang="en-US" sz="1400">
                          <a:latin typeface="宋体" panose="02010600030101010101" pitchFamily="2" charset="-122"/>
                          <a:ea typeface="宋体" panose="02010600030101010101" pitchFamily="2" charset="-122"/>
                        </a:rPr>
                        <a:t>方法</a:t>
                      </a:r>
                    </a:p>
                  </a:txBody>
                  <a:tcPr/>
                </a:tc>
                <a:tc>
                  <a:txBody>
                    <a:bodyPr/>
                    <a:lstStyle/>
                    <a:p>
                      <a:r>
                        <a:rPr lang="zh-CN" altLang="en-US" sz="1400">
                          <a:latin typeface="宋体" panose="02010600030101010101" pitchFamily="2" charset="-122"/>
                          <a:ea typeface="宋体" panose="02010600030101010101" pitchFamily="2" charset="-122"/>
                        </a:rPr>
                        <a:t>解释</a:t>
                      </a:r>
                    </a:p>
                  </a:txBody>
                  <a:tcPr/>
                </a:tc>
                <a:extLst>
                  <a:ext uri="{0D108BD9-81ED-4DB2-BD59-A6C34878D82A}">
                    <a16:rowId xmlns:a16="http://schemas.microsoft.com/office/drawing/2014/main" val="278908427"/>
                  </a:ext>
                </a:extLst>
              </a:tr>
              <a:tr h="305111">
                <a:tc>
                  <a:txBody>
                    <a:bodyPr/>
                    <a:lstStyle/>
                    <a:p>
                      <a:r>
                        <a:rPr lang="en-US" altLang="zh-CN" sz="1400">
                          <a:latin typeface="宋体" panose="02010600030101010101" pitchFamily="2" charset="-122"/>
                          <a:ea typeface="宋体" panose="02010600030101010101" pitchFamily="2" charset="-122"/>
                        </a:rPr>
                        <a:t>document.getElementById(id)</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获取使用</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属性标识的</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a:t>
                      </a:r>
                    </a:p>
                  </a:txBody>
                  <a:tcPr/>
                </a:tc>
                <a:tc>
                  <a:txBody>
                    <a:bodyPr/>
                    <a:lstStyle/>
                    <a:p>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 全等于</a:t>
                      </a:r>
                    </a:p>
                  </a:txBody>
                  <a:tcPr/>
                </a:tc>
                <a:tc>
                  <a:txBody>
                    <a:bodyPr/>
                    <a:lstStyle/>
                    <a:p>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的值和类型都相同时为</a:t>
                      </a:r>
                      <a:r>
                        <a:rPr lang="en-US" altLang="zh-CN" sz="1400">
                          <a:latin typeface="宋体" panose="02010600030101010101" pitchFamily="2" charset="-122"/>
                          <a:ea typeface="宋体" panose="02010600030101010101" pitchFamily="2" charset="-122"/>
                        </a:rPr>
                        <a:t>true</a:t>
                      </a:r>
                      <a:endParaRPr lang="zh-CN" altLang="en-US" sz="140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617516212"/>
                  </a:ext>
                </a:extLst>
              </a:tr>
              <a:tr h="305111">
                <a:tc>
                  <a:txBody>
                    <a:bodyPr/>
                    <a:lstStyle/>
                    <a:p>
                      <a:r>
                        <a:rPr lang="zh-CN" altLang="en-US" sz="1400">
                          <a:latin typeface="宋体" panose="02010600030101010101" pitchFamily="2" charset="-122"/>
                          <a:ea typeface="宋体" panose="02010600030101010101" pitchFamily="2" charset="-122"/>
                        </a:rPr>
                        <a:t>上</a:t>
                      </a:r>
                      <a:r>
                        <a:rPr lang="en-US" altLang="zh-CN" sz="1400">
                          <a:latin typeface="宋体" panose="02010600030101010101" pitchFamily="2" charset="-122"/>
                          <a:ea typeface="宋体" panose="02010600030101010101" pitchFamily="2" charset="-122"/>
                        </a:rPr>
                        <a:t>.innerHTML="x"(</a:t>
                      </a:r>
                      <a:r>
                        <a:rPr lang="zh-CN" altLang="en-US" sz="1400">
                          <a:solidFill>
                            <a:srgbClr val="FF0000"/>
                          </a:solidFill>
                          <a:latin typeface="宋体" panose="02010600030101010101" pitchFamily="2" charset="-122"/>
                          <a:ea typeface="宋体" panose="02010600030101010101" pitchFamily="2" charset="-122"/>
                        </a:rPr>
                        <a:t>只替换内容</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用</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替换</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可使用</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标签</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txBody>
                  <a:tcPr/>
                </a:tc>
                <a:tc>
                  <a:txBody>
                    <a:bodyPr/>
                    <a:lstStyle/>
                    <a:p>
                      <a:r>
                        <a:rPr lang="en-US" altLang="zh-CN" sz="1400">
                          <a:latin typeface="宋体" panose="02010600030101010101" pitchFamily="2" charset="-122"/>
                          <a:ea typeface="宋体" panose="02010600030101010101" pitchFamily="2" charset="-122"/>
                        </a:rPr>
                        <a:t>&amp;&amp; || </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d=(a)?b:c</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逻辑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与或非</a:t>
                      </a:r>
                      <a:r>
                        <a:rPr lang="en-US" altLang="zh-CN" sz="1400">
                          <a:latin typeface="宋体" panose="02010600030101010101" pitchFamily="2" charset="-122"/>
                          <a:ea typeface="宋体" panose="02010600030101010101" pitchFamily="2" charset="-122"/>
                        </a:rPr>
                        <a:t>'  a</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时</a:t>
                      </a:r>
                      <a:r>
                        <a:rPr lang="en-US" altLang="zh-CN" sz="1400">
                          <a:latin typeface="宋体" panose="02010600030101010101" pitchFamily="2" charset="-122"/>
                          <a:ea typeface="宋体" panose="02010600030101010101" pitchFamily="2" charset="-122"/>
                        </a:rPr>
                        <a:t>d=b</a:t>
                      </a:r>
                      <a:r>
                        <a:rPr lang="zh-CN" altLang="en-US" sz="1400">
                          <a:latin typeface="宋体" panose="02010600030101010101" pitchFamily="2" charset="-122"/>
                          <a:ea typeface="宋体" panose="02010600030101010101" pitchFamily="2" charset="-122"/>
                        </a:rPr>
                        <a:t>否则</a:t>
                      </a:r>
                      <a:r>
                        <a:rPr lang="en-US" altLang="zh-CN" sz="1400">
                          <a:latin typeface="宋体" panose="02010600030101010101" pitchFamily="2" charset="-122"/>
                          <a:ea typeface="宋体" panose="02010600030101010101" pitchFamily="2" charset="-122"/>
                        </a:rPr>
                        <a:t>c</a:t>
                      </a:r>
                      <a:endParaRPr lang="zh-CN" altLang="en-US" sz="140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279441227"/>
                  </a:ext>
                </a:extLst>
              </a:tr>
              <a:tr h="305111">
                <a:tc>
                  <a:txBody>
                    <a:bodyPr/>
                    <a:lstStyle/>
                    <a:p>
                      <a:r>
                        <a:rPr lang="en-US" altLang="zh-CN" sz="1400">
                          <a:latin typeface="宋体" panose="02010600030101010101" pitchFamily="2" charset="-122"/>
                          <a:ea typeface="宋体" panose="02010600030101010101" pitchFamily="2" charset="-122"/>
                        </a:rPr>
                        <a:t>document.write("x")</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写入</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文档输出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可用标签</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txBody>
                  <a:tcPr/>
                </a:tc>
                <a:tc>
                  <a:txBody>
                    <a:bodyPr/>
                    <a:lstStyle/>
                    <a:p>
                      <a:r>
                        <a:rPr lang="en-US" altLang="zh-CN" sz="1400">
                          <a:latin typeface="宋体" panose="02010600030101010101" pitchFamily="2" charset="-122"/>
                          <a:ea typeface="宋体" panose="02010600030101010101" pitchFamily="2" charset="-122"/>
                        </a:rPr>
                        <a:t>switch(t){case 1:x1;break;default:}</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用于代替多个</a:t>
                      </a:r>
                      <a:r>
                        <a:rPr lang="en-US" altLang="zh-CN" sz="1400">
                          <a:latin typeface="宋体" panose="02010600030101010101" pitchFamily="2" charset="-122"/>
                          <a:ea typeface="宋体" panose="02010600030101010101" pitchFamily="2" charset="-122"/>
                        </a:rPr>
                        <a:t>if...else if...</a:t>
                      </a:r>
                      <a:endParaRPr lang="zh-CN" altLang="en-US" sz="140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008243630"/>
                  </a:ext>
                </a:extLst>
              </a:tr>
              <a:tr h="305111">
                <a:tc>
                  <a:txBody>
                    <a:bodyPr/>
                    <a:lstStyle/>
                    <a:p>
                      <a:r>
                        <a:rPr lang="en-US" altLang="zh-CN" sz="1400">
                          <a:latin typeface="宋体" panose="02010600030101010101" pitchFamily="2" charset="-122"/>
                          <a:ea typeface="宋体" panose="02010600030101010101" pitchFamily="2" charset="-122"/>
                        </a:rPr>
                        <a:t>var x / x = 1</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y = 2</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声明变量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对多个变量声明并赋值</a:t>
                      </a:r>
                    </a:p>
                  </a:txBody>
                  <a:tcPr/>
                </a:tc>
                <a:tc>
                  <a:txBody>
                    <a:bodyPr/>
                    <a:lstStyle/>
                    <a:p>
                      <a:r>
                        <a:rPr lang="en-US" altLang="zh-CN" sz="1400">
                          <a:latin typeface="宋体" panose="02010600030101010101" pitchFamily="2" charset="-122"/>
                          <a:ea typeface="宋体" panose="02010600030101010101" pitchFamily="2" charset="-122"/>
                        </a:rPr>
                        <a:t>for(a;b;c){xxx;break;} </a:t>
                      </a:r>
                      <a:endParaRPr lang="zh-CN" altLang="en-US" sz="1400">
                        <a:latin typeface="宋体" panose="02010600030101010101" pitchFamily="2" charset="-122"/>
                        <a:ea typeface="宋体" panose="02010600030101010101" pitchFamily="2" charset="-122"/>
                      </a:endParaRPr>
                    </a:p>
                  </a:txBody>
                  <a:tcPr/>
                </a:tc>
                <a:tc>
                  <a:txBody>
                    <a:bodyPr/>
                    <a:lstStyle/>
                    <a:p>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循环开始前，</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条件，</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每次循环后</a:t>
                      </a:r>
                    </a:p>
                  </a:txBody>
                  <a:tcPr/>
                </a:tc>
                <a:extLst>
                  <a:ext uri="{0D108BD9-81ED-4DB2-BD59-A6C34878D82A}">
                    <a16:rowId xmlns:a16="http://schemas.microsoft.com/office/drawing/2014/main" val="3793889333"/>
                  </a:ext>
                </a:extLst>
              </a:tr>
              <a:tr h="305111">
                <a:tc>
                  <a:txBody>
                    <a:bodyPr/>
                    <a:lstStyle/>
                    <a:p>
                      <a:r>
                        <a:rPr lang="en-US" altLang="zh-CN" sz="1400">
                          <a:latin typeface="宋体" panose="02010600030101010101" pitchFamily="2" charset="-122"/>
                          <a:ea typeface="宋体" panose="02010600030101010101" pitchFamily="2" charset="-122"/>
                        </a:rPr>
                        <a:t>function myFunction(){}</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定义函数</a:t>
                      </a:r>
                    </a:p>
                  </a:txBody>
                  <a:tcPr/>
                </a:tc>
                <a:tc>
                  <a:txBody>
                    <a:bodyPr/>
                    <a:lstStyle/>
                    <a:p>
                      <a:r>
                        <a:rPr lang="en-US" altLang="zh-CN" sz="1400">
                          <a:latin typeface="宋体" panose="02010600030101010101" pitchFamily="2" charset="-122"/>
                          <a:ea typeface="宋体" panose="02010600030101010101" pitchFamily="2" charset="-122"/>
                        </a:rPr>
                        <a:t>if(</a:t>
                      </a:r>
                      <a:r>
                        <a:rPr lang="zh-CN" altLang="en-US" sz="1400">
                          <a:latin typeface="宋体" panose="02010600030101010101" pitchFamily="2" charset="-122"/>
                          <a:ea typeface="宋体" panose="02010600030101010101" pitchFamily="2" charset="-122"/>
                        </a:rPr>
                        <a:t>条件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代码块</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当条件达成时执行代码块</a:t>
                      </a:r>
                    </a:p>
                  </a:txBody>
                  <a:tcPr/>
                </a:tc>
                <a:extLst>
                  <a:ext uri="{0D108BD9-81ED-4DB2-BD59-A6C34878D82A}">
                    <a16:rowId xmlns:a16="http://schemas.microsoft.com/office/drawing/2014/main" val="4284826735"/>
                  </a:ext>
                </a:extLst>
              </a:tr>
              <a:tr h="305111">
                <a:tc>
                  <a:txBody>
                    <a:bodyPr/>
                    <a:lstStyle/>
                    <a:p>
                      <a:r>
                        <a:rPr lang="en-US" altLang="zh-CN" sz="1400">
                          <a:latin typeface="宋体" panose="02010600030101010101" pitchFamily="2" charset="-122"/>
                          <a:ea typeface="宋体" panose="02010600030101010101" pitchFamily="2" charset="-122"/>
                        </a:rPr>
                        <a:t>alert('xxx')</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在浏览器中弹出内容</a:t>
                      </a:r>
                    </a:p>
                  </a:txBody>
                  <a:tcPr/>
                </a:tc>
                <a:tc>
                  <a:txBody>
                    <a:bodyPr/>
                    <a:lstStyle/>
                    <a:p>
                      <a:r>
                        <a:rPr lang="en-US" altLang="zh-CN" sz="1400">
                          <a:latin typeface="宋体" panose="02010600030101010101" pitchFamily="2" charset="-122"/>
                          <a:ea typeface="宋体" panose="02010600030101010101" pitchFamily="2" charset="-122"/>
                        </a:rPr>
                        <a:t>for(x in a){</a:t>
                      </a:r>
                      <a:r>
                        <a:rPr lang="zh-CN" altLang="en-US" sz="1400">
                          <a:latin typeface="宋体" panose="02010600030101010101" pitchFamily="2" charset="-122"/>
                          <a:ea typeface="宋体" panose="02010600030101010101" pitchFamily="2" charset="-122"/>
                        </a:rPr>
                        <a:t>代码</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代码中</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key</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多用于遍历对象的属性</a:t>
                      </a:r>
                      <a:r>
                        <a:rPr lang="en-US" altLang="zh-CN" sz="1400">
                          <a:latin typeface="宋体" panose="02010600030101010101" pitchFamily="2" charset="-122"/>
                          <a:ea typeface="宋体" panose="02010600030101010101" pitchFamily="2" charset="-122"/>
                        </a:rPr>
                        <a:t>a[x]</a:t>
                      </a:r>
                      <a:endParaRPr lang="zh-CN" altLang="en-US" sz="140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20292226"/>
                  </a:ext>
                </a:extLst>
              </a:tr>
              <a:tr h="305111">
                <a:tc>
                  <a:txBody>
                    <a:bodyPr/>
                    <a:lstStyle/>
                    <a:p>
                      <a:r>
                        <a:rPr lang="en-US" altLang="zh-CN" sz="1400">
                          <a:latin typeface="宋体" panose="02010600030101010101" pitchFamily="2" charset="-122"/>
                          <a:ea typeface="宋体" panose="02010600030101010101" pitchFamily="2" charset="-122"/>
                        </a:rPr>
                        <a:t>&lt;button onClick='myFunction()'&gt;</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添加点击后执行函数功能按钮</a:t>
                      </a:r>
                    </a:p>
                  </a:txBody>
                  <a:tcPr/>
                </a:tc>
                <a:tc>
                  <a:txBody>
                    <a:bodyPr/>
                    <a:lstStyle/>
                    <a:p>
                      <a:r>
                        <a:rPr lang="en-US" altLang="zh-CN" sz="1400">
                          <a:latin typeface="宋体" panose="02010600030101010101" pitchFamily="2" charset="-122"/>
                          <a:ea typeface="宋体" panose="02010600030101010101" pitchFamily="2" charset="-122"/>
                        </a:rPr>
                        <a:t>while(</a:t>
                      </a:r>
                      <a:r>
                        <a:rPr lang="zh-CN" altLang="en-US" sz="1400">
                          <a:latin typeface="宋体" panose="02010600030101010101" pitchFamily="2" charset="-122"/>
                          <a:ea typeface="宋体" panose="02010600030101010101" pitchFamily="2" charset="-122"/>
                        </a:rPr>
                        <a:t>条件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代码</a:t>
                      </a:r>
                      <a:r>
                        <a:rPr lang="en-US" altLang="zh-CN" sz="1400">
                          <a:latin typeface="宋体" panose="02010600030101010101" pitchFamily="2" charset="-122"/>
                          <a:ea typeface="宋体" panose="02010600030101010101" pitchFamily="2" charset="-122"/>
                        </a:rPr>
                        <a:t>}/do{}while(</a:t>
                      </a:r>
                      <a:r>
                        <a:rPr lang="zh-CN" altLang="en-US" sz="1400">
                          <a:latin typeface="宋体" panose="02010600030101010101" pitchFamily="2" charset="-122"/>
                          <a:ea typeface="宋体" panose="02010600030101010101" pitchFamily="2" charset="-122"/>
                        </a:rPr>
                        <a:t>条件</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txBody>
                  <a:tcPr/>
                </a:tc>
                <a:tc>
                  <a:txBody>
                    <a:bodyPr/>
                    <a:lstStyle/>
                    <a:p>
                      <a:r>
                        <a:rPr lang="en-US" altLang="zh-CN" sz="1400">
                          <a:latin typeface="宋体" panose="02010600030101010101" pitchFamily="2" charset="-122"/>
                          <a:ea typeface="宋体" panose="02010600030101010101" pitchFamily="2" charset="-122"/>
                        </a:rPr>
                        <a:t>do-while</a:t>
                      </a:r>
                      <a:r>
                        <a:rPr lang="zh-CN" altLang="en-US" sz="1400">
                          <a:latin typeface="宋体" panose="02010600030101010101" pitchFamily="2" charset="-122"/>
                          <a:ea typeface="宋体" panose="02010600030101010101" pitchFamily="2" charset="-122"/>
                        </a:rPr>
                        <a:t>至少执行一次</a:t>
                      </a:r>
                    </a:p>
                  </a:txBody>
                  <a:tcPr/>
                </a:tc>
                <a:extLst>
                  <a:ext uri="{0D108BD9-81ED-4DB2-BD59-A6C34878D82A}">
                    <a16:rowId xmlns:a16="http://schemas.microsoft.com/office/drawing/2014/main" val="2911481035"/>
                  </a:ext>
                </a:extLst>
              </a:tr>
              <a:tr h="305111">
                <a:tc>
                  <a:txBody>
                    <a:bodyPr/>
                    <a:lstStyle/>
                    <a:p>
                      <a:r>
                        <a:rPr lang="en-US" altLang="zh-CN" sz="1400">
                          <a:latin typeface="宋体" panose="02010600030101010101" pitchFamily="2" charset="-122"/>
                          <a:ea typeface="宋体" panose="02010600030101010101" pitchFamily="2" charset="-122"/>
                        </a:rPr>
                        <a:t>a++/--  ++/--a</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后增量：先输出后运算 前增量</a:t>
                      </a:r>
                    </a:p>
                  </a:txBody>
                  <a:tcPr/>
                </a:tc>
                <a:tc>
                  <a:txBody>
                    <a:bodyPr/>
                    <a:lstStyle/>
                    <a:p>
                      <a:r>
                        <a:rPr lang="en-US" altLang="zh-CN" sz="1400">
                          <a:latin typeface="宋体" panose="02010600030101010101" pitchFamily="2" charset="-122"/>
                          <a:ea typeface="宋体" panose="02010600030101010101" pitchFamily="2" charset="-122"/>
                        </a:rPr>
                        <a:t>break/continue</a:t>
                      </a:r>
                      <a:endParaRPr lang="zh-CN" altLang="en-US" sz="1400">
                        <a:latin typeface="宋体" panose="02010600030101010101" pitchFamily="2" charset="-122"/>
                        <a:ea typeface="宋体" panose="02010600030101010101" pitchFamily="2" charset="-122"/>
                      </a:endParaRPr>
                    </a:p>
                  </a:txBody>
                  <a:tcPr/>
                </a:tc>
                <a:tc>
                  <a:txBody>
                    <a:bodyPr/>
                    <a:lstStyle/>
                    <a:p>
                      <a:r>
                        <a:rPr lang="zh-CN" altLang="en-US" sz="1400">
                          <a:latin typeface="宋体" panose="02010600030101010101" pitchFamily="2" charset="-122"/>
                          <a:ea typeface="宋体" panose="02010600030101010101" pitchFamily="2" charset="-122"/>
                        </a:rPr>
                        <a:t>跳出该级循环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继续下一个迭代</a:t>
                      </a:r>
                    </a:p>
                  </a:txBody>
                  <a:tcPr/>
                </a:tc>
                <a:extLst>
                  <a:ext uri="{0D108BD9-81ED-4DB2-BD59-A6C34878D82A}">
                    <a16:rowId xmlns:a16="http://schemas.microsoft.com/office/drawing/2014/main" val="3166387572"/>
                  </a:ext>
                </a:extLst>
              </a:tr>
            </a:tbl>
          </a:graphicData>
        </a:graphic>
      </p:graphicFrame>
      <p:sp>
        <p:nvSpPr>
          <p:cNvPr id="6" name="文本框 5">
            <a:extLst>
              <a:ext uri="{FF2B5EF4-FFF2-40B4-BE49-F238E27FC236}">
                <a16:creationId xmlns:a16="http://schemas.microsoft.com/office/drawing/2014/main" id="{E7EECB94-8A9F-4DD1-9D25-361C7C990F6F}"/>
              </a:ext>
            </a:extLst>
          </p:cNvPr>
          <p:cNvSpPr txBox="1"/>
          <p:nvPr/>
        </p:nvSpPr>
        <p:spPr>
          <a:xfrm>
            <a:off x="0" y="2995445"/>
            <a:ext cx="12192000" cy="3970318"/>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①使用</a:t>
            </a:r>
            <a:r>
              <a:rPr lang="en-US" altLang="zh-CN" sz="1400">
                <a:latin typeface="宋体" panose="02010600030101010101" pitchFamily="2" charset="-122"/>
                <a:ea typeface="宋体" panose="02010600030101010101" pitchFamily="2" charset="-122"/>
              </a:rPr>
              <a:t>document.write()</a:t>
            </a:r>
            <a:r>
              <a:rPr lang="zh-CN" altLang="en-US" sz="1400">
                <a:latin typeface="宋体" panose="02010600030101010101" pitchFamily="2" charset="-122"/>
                <a:ea typeface="宋体" panose="02010600030101010101" pitchFamily="2" charset="-122"/>
              </a:rPr>
              <a:t>时仅向</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文档输出内容，如果在文档加载结束后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如作为点击事件触发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再执行，则会覆盖文档全部内容；</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作为脚本语言，其按照编写顺序执行语句，</a:t>
            </a:r>
            <a:r>
              <a:rPr lang="en-US" altLang="zh-CN" sz="1400">
                <a:latin typeface="宋体" panose="02010600030101010101" pitchFamily="2" charset="-122"/>
                <a:ea typeface="宋体" panose="02010600030101010101" pitchFamily="2" charset="-122"/>
              </a:rPr>
              <a:t>&lt;script&gt;x1;x2&lt;/script&gt;</a:t>
            </a:r>
            <a:r>
              <a:rPr lang="zh-CN" altLang="en-US" sz="1400">
                <a:latin typeface="宋体" panose="02010600030101010101" pitchFamily="2" charset="-122"/>
                <a:ea typeface="宋体" panose="02010600030101010101" pitchFamily="2" charset="-122"/>
              </a:rPr>
              <a:t>，若使用</a:t>
            </a:r>
            <a:r>
              <a:rPr lang="en-US" altLang="zh-CN" sz="1400">
                <a:latin typeface="宋体" panose="02010600030101010101" pitchFamily="2" charset="-122"/>
                <a:ea typeface="宋体" panose="02010600030101010101" pitchFamily="2" charset="-122"/>
              </a:rPr>
              <a:t>&lt;script&gt;{x1;x2}&lt;/script&gt;</a:t>
            </a:r>
            <a:r>
              <a:rPr lang="zh-CN" altLang="en-US" sz="1400">
                <a:latin typeface="宋体" panose="02010600030101010101" pitchFamily="2" charset="-122"/>
                <a:ea typeface="宋体" panose="02010600030101010101" pitchFamily="2" charset="-122"/>
              </a:rPr>
              <a:t>则其中的语句同时执行；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对大小写敏感，可忽略多余的空格，可在文本字符串中使用</a:t>
            </a:r>
            <a:r>
              <a:rPr lang="en-US" altLang="zh-CN" sz="1400">
                <a:latin typeface="宋体" panose="02010600030101010101" pitchFamily="2" charset="-122"/>
                <a:ea typeface="宋体" panose="02010600030101010101" pitchFamily="2" charset="-122"/>
              </a:rPr>
              <a:t>'x\y'</a:t>
            </a:r>
            <a:r>
              <a:rPr lang="zh-CN" altLang="en-US" sz="1400">
                <a:latin typeface="宋体" panose="02010600030101010101" pitchFamily="2" charset="-122"/>
                <a:ea typeface="宋体" panose="02010600030101010101" pitchFamily="2" charset="-122"/>
              </a:rPr>
              <a:t>折行，但不能在语句中折行；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④单行注释</a:t>
            </a:r>
            <a:r>
              <a:rPr lang="en-US" altLang="zh-CN" sz="1400">
                <a:latin typeface="宋体" panose="02010600030101010101" pitchFamily="2" charset="-122"/>
                <a:ea typeface="宋体" panose="02010600030101010101" pitchFamily="2" charset="-122"/>
              </a:rPr>
              <a:t>// xx</a:t>
            </a:r>
            <a:r>
              <a:rPr lang="zh-CN" altLang="en-US" sz="1400">
                <a:latin typeface="宋体" panose="02010600030101010101" pitchFamily="2" charset="-122"/>
                <a:ea typeface="宋体" panose="02010600030101010101" pitchFamily="2" charset="-122"/>
              </a:rPr>
              <a:t>，多行注释</a:t>
            </a:r>
            <a:r>
              <a:rPr lang="en-US" altLang="zh-CN" sz="1400">
                <a:latin typeface="宋体" panose="02010600030101010101" pitchFamily="2" charset="-122"/>
                <a:ea typeface="宋体" panose="02010600030101010101" pitchFamily="2" charset="-122"/>
              </a:rPr>
              <a:t>/* xx */</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⑤变量声明后值为</a:t>
            </a:r>
            <a:r>
              <a:rPr lang="en-US" altLang="zh-CN" sz="1400">
                <a:latin typeface="宋体" panose="02010600030101010101" pitchFamily="2" charset="-122"/>
                <a:ea typeface="宋体" panose="02010600030101010101" pitchFamily="2" charset="-122"/>
              </a:rPr>
              <a:t>undefined(</a:t>
            </a:r>
            <a:r>
              <a:rPr lang="zh-CN" altLang="en-US" sz="1400">
                <a:latin typeface="宋体" panose="02010600030101010101" pitchFamily="2" charset="-122"/>
                <a:ea typeface="宋体" panose="02010600030101010101" pitchFamily="2" charset="-122"/>
              </a:rPr>
              <a:t>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，变量可以重新声明，重新声明不改变变量已有的值；</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的数据类型，</a:t>
            </a:r>
            <a:r>
              <a:rPr lang="zh-CN" altLang="en-US" sz="1400" b="1">
                <a:latin typeface="宋体" panose="02010600030101010101" pitchFamily="2" charset="-122"/>
                <a:ea typeface="宋体" panose="02010600030101010101" pitchFamily="2" charset="-122"/>
              </a:rPr>
              <a:t>字符串</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'string'</a:t>
            </a:r>
            <a:r>
              <a:rPr lang="zh-CN" altLang="en-US" sz="1400">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数字</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只有一种数字类型，可带小数点，可用科学计数法表示</a:t>
            </a:r>
            <a:r>
              <a:rPr lang="en-US" altLang="zh-CN" sz="1400">
                <a:latin typeface="宋体" panose="02010600030101010101" pitchFamily="2" charset="-122"/>
                <a:ea typeface="宋体" panose="02010600030101010101" pitchFamily="2" charset="-122"/>
              </a:rPr>
              <a:t>123e3(123000)</a:t>
            </a:r>
            <a:r>
              <a:rPr lang="zh-CN" altLang="en-US" sz="1400">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布尔值</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true/false</a:t>
            </a:r>
            <a:r>
              <a:rPr lang="zh-CN" altLang="en-US" sz="1400">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数组</a:t>
            </a:r>
            <a:r>
              <a:rPr lang="zh-CN" altLang="en-US" sz="1400">
                <a:latin typeface="宋体" panose="02010600030101010101" pitchFamily="2" charset="-122"/>
                <a:ea typeface="宋体" panose="02010600030101010101" pitchFamily="2" charset="-122"/>
              </a:rPr>
              <a:t>：有三种创建方式，</a:t>
            </a:r>
            <a:r>
              <a:rPr lang="en-US" altLang="zh-CN" sz="1400">
                <a:latin typeface="宋体" panose="02010600030101010101" pitchFamily="2" charset="-122"/>
                <a:ea typeface="宋体" panose="02010600030101010101" pitchFamily="2" charset="-122"/>
              </a:rPr>
              <a:t>var cars = new Array(); cars[0]=0; cars[1]=1;/var cars = new Array('x', 'y');/var cars = ['x', 'y']</a:t>
            </a:r>
            <a:r>
              <a:rPr lang="zh-CN" altLang="en-US" sz="1400">
                <a:latin typeface="宋体" panose="02010600030101010101" pitchFamily="2" charset="-122"/>
                <a:ea typeface="宋体" panose="02010600030101010101" pitchFamily="2" charset="-122"/>
              </a:rPr>
              <a:t>三种方式等价，用</a:t>
            </a:r>
            <a:r>
              <a:rPr lang="en-US" altLang="zh-CN" sz="1400">
                <a:latin typeface="宋体" panose="02010600030101010101" pitchFamily="2" charset="-122"/>
                <a:ea typeface="宋体" panose="02010600030101010101" pitchFamily="2" charset="-122"/>
              </a:rPr>
              <a:t>cars[0]</a:t>
            </a:r>
            <a:r>
              <a:rPr lang="zh-CN" altLang="en-US" sz="1400">
                <a:latin typeface="宋体" panose="02010600030101010101" pitchFamily="2" charset="-122"/>
                <a:ea typeface="宋体" panose="02010600030101010101" pitchFamily="2" charset="-122"/>
              </a:rPr>
              <a:t>方式访问值，直接访问</a:t>
            </a:r>
            <a:r>
              <a:rPr lang="en-US" altLang="zh-CN" sz="1400">
                <a:latin typeface="宋体" panose="02010600030101010101" pitchFamily="2" charset="-122"/>
                <a:ea typeface="宋体" panose="02010600030101010101" pitchFamily="2" charset="-122"/>
              </a:rPr>
              <a:t>cars</a:t>
            </a:r>
            <a:r>
              <a:rPr lang="zh-CN" altLang="en-US" sz="1400">
                <a:latin typeface="宋体" panose="02010600030101010101" pitchFamily="2" charset="-122"/>
                <a:ea typeface="宋体" panose="02010600030101010101" pitchFamily="2" charset="-122"/>
              </a:rPr>
              <a:t>时输出为</a:t>
            </a:r>
            <a:r>
              <a:rPr lang="en-US" altLang="zh-CN" sz="1400">
                <a:latin typeface="宋体" panose="02010600030101010101" pitchFamily="2" charset="-122"/>
                <a:ea typeface="宋体" panose="02010600030101010101" pitchFamily="2" charset="-122"/>
              </a:rPr>
              <a:t>x,y,z</a:t>
            </a:r>
            <a:r>
              <a:rPr lang="zh-CN" altLang="en-US" sz="1400">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对象</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对象，以键值对方式存在，</a:t>
            </a:r>
            <a:r>
              <a:rPr lang="en-US" altLang="zh-CN" sz="1400">
                <a:latin typeface="宋体" panose="02010600030101010101" pitchFamily="2" charset="-122"/>
                <a:ea typeface="宋体" panose="02010600030101010101" pitchFamily="2" charset="-122"/>
              </a:rPr>
              <a:t>var cars={q:'x', w:'y'}</a:t>
            </a:r>
            <a:r>
              <a:rPr lang="zh-CN" altLang="en-US" sz="1400">
                <a:latin typeface="宋体" panose="02010600030101010101" pitchFamily="2" charset="-122"/>
                <a:ea typeface="宋体" panose="02010600030101010101" pitchFamily="2" charset="-122"/>
              </a:rPr>
              <a:t>，可通过</a:t>
            </a:r>
            <a:r>
              <a:rPr lang="en-US" altLang="zh-CN" sz="1400">
                <a:latin typeface="宋体" panose="02010600030101010101" pitchFamily="2" charset="-122"/>
                <a:ea typeface="宋体" panose="02010600030101010101" pitchFamily="2" charset="-122"/>
              </a:rPr>
              <a:t>cars.q</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cars['q'](</a:t>
            </a:r>
            <a:r>
              <a:rPr lang="zh-CN" altLang="en-US" sz="1400">
                <a:latin typeface="宋体" panose="02010600030101010101" pitchFamily="2" charset="-122"/>
                <a:ea typeface="宋体" panose="02010600030101010101" pitchFamily="2" charset="-122"/>
              </a:rPr>
              <a:t>注意创建时没有引号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修改和访问值；</a:t>
            </a:r>
            <a:r>
              <a:rPr lang="en-US" altLang="zh-CN" sz="1400" b="1">
                <a:latin typeface="宋体" panose="02010600030101010101" pitchFamily="2" charset="-122"/>
                <a:ea typeface="宋体" panose="02010600030101010101" pitchFamily="2" charset="-122"/>
              </a:rPr>
              <a:t>undefined/null</a:t>
            </a:r>
            <a:r>
              <a:rPr lang="zh-CN" altLang="en-US" sz="1400">
                <a:latin typeface="宋体" panose="02010600030101010101" pitchFamily="2" charset="-122"/>
                <a:ea typeface="宋体" panose="02010600030101010101" pitchFamily="2" charset="-122"/>
              </a:rPr>
              <a:t>：变量无值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变量为空；</a:t>
            </a:r>
            <a:r>
              <a:rPr lang="zh-CN" altLang="en-US" sz="1400" b="1">
                <a:latin typeface="宋体" panose="02010600030101010101" pitchFamily="2" charset="-122"/>
                <a:ea typeface="宋体" panose="02010600030101010101" pitchFamily="2" charset="-122"/>
              </a:rPr>
              <a:t>声明新变量</a:t>
            </a:r>
            <a:r>
              <a:rPr lang="zh-CN" altLang="en-US" sz="1400">
                <a:latin typeface="宋体" panose="02010600030101010101" pitchFamily="2" charset="-122"/>
                <a:ea typeface="宋体" panose="02010600030101010101" pitchFamily="2" charset="-122"/>
              </a:rPr>
              <a:t>：可直接声明类型，</a:t>
            </a:r>
            <a:r>
              <a:rPr lang="en-US" altLang="zh-CN" sz="1400">
                <a:latin typeface="宋体" panose="02010600030101010101" pitchFamily="2" charset="-122"/>
                <a:ea typeface="宋体" panose="02010600030101010101" pitchFamily="2" charset="-122"/>
              </a:rPr>
              <a:t>var x = new String()/Number(0)/Boolean(false)/Array()</a:t>
            </a:r>
          </a:p>
          <a:p>
            <a:r>
              <a:rPr lang="en-US" altLang="zh-CN" sz="1400">
                <a:latin typeface="宋体" panose="02010600030101010101" pitchFamily="2" charset="-122"/>
                <a:ea typeface="宋体" panose="02010600030101010101" pitchFamily="2" charset="-122"/>
              </a:rPr>
              <a:t>Object([object Object])</a:t>
            </a:r>
            <a:r>
              <a:rPr lang="zh-CN" altLang="en-US" sz="1400">
                <a:latin typeface="宋体" panose="02010600030101010101" pitchFamily="2" charset="-122"/>
                <a:ea typeface="宋体" panose="02010600030101010101" pitchFamily="2" charset="-122"/>
              </a:rPr>
              <a:t>，其中括号内为声明新变量后的默认值，对于</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对象来说，其直接输出只显示</a:t>
            </a:r>
            <a:r>
              <a:rPr lang="en-US" altLang="zh-CN" sz="1400">
                <a:latin typeface="宋体" panose="02010600030101010101" pitchFamily="2" charset="-122"/>
                <a:ea typeface="宋体" panose="02010600030101010101" pitchFamily="2" charset="-122"/>
              </a:rPr>
              <a:t>[object Object]</a:t>
            </a:r>
            <a:r>
              <a:rPr lang="zh-CN" altLang="en-US" sz="1400">
                <a:latin typeface="宋体" panose="02010600030101010101" pitchFamily="2" charset="-122"/>
                <a:ea typeface="宋体" panose="02010600030101010101" pitchFamily="2" charset="-122"/>
              </a:rPr>
              <a:t>，注意声明时大小写敏感，对象类型可直接通过赋值改变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不声明变量不影响使用，不包括对象变量，对象变量必须声明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，不同类型的变量可以直接相加以字符串形式显示；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是面向对象语言，每个对象都有自己的属性和方法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有一些是通用的，如</a:t>
            </a:r>
            <a:r>
              <a:rPr lang="en-US" altLang="zh-CN" sz="1400">
                <a:latin typeface="宋体" panose="02010600030101010101" pitchFamily="2" charset="-122"/>
                <a:ea typeface="宋体" panose="02010600030101010101" pitchFamily="2" charset="-122"/>
              </a:rPr>
              <a:t>str.length</a:t>
            </a:r>
            <a:r>
              <a:rPr lang="zh-CN" altLang="en-US" sz="1400">
                <a:latin typeface="宋体" panose="02010600030101010101" pitchFamily="2" charset="-122"/>
                <a:ea typeface="宋体" panose="02010600030101010101" pitchFamily="2" charset="-122"/>
              </a:rPr>
              <a:t>等，对象变量不支持</a:t>
            </a:r>
            <a:r>
              <a:rPr lang="en-US" altLang="zh-CN" sz="1400">
                <a:latin typeface="宋体" panose="02010600030101010101" pitchFamily="2" charset="-122"/>
                <a:ea typeface="宋体" panose="02010600030101010101" pitchFamily="2" charset="-122"/>
              </a:rPr>
              <a:t>length)</a:t>
            </a:r>
            <a:r>
              <a:rPr lang="zh-CN" altLang="en-US" sz="1400">
                <a:latin typeface="宋体" panose="02010600030101010101" pitchFamily="2" charset="-122"/>
                <a:ea typeface="宋体" panose="02010600030101010101" pitchFamily="2" charset="-122"/>
              </a:rPr>
              <a:t>，其数组和对象变量都可以拥有、自定义自己的属性和方法，方法一般使用驼峰记法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其他类型变量不能自定义属性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⑧变量可以直接相加，若同为数字类型则按运算符号运算，若有字符串等其他类型则按字符串类型相加，输出时如</a:t>
            </a:r>
            <a:r>
              <a:rPr lang="en-US" altLang="zh-CN" sz="1400">
                <a:latin typeface="宋体" panose="02010600030101010101" pitchFamily="2" charset="-122"/>
                <a:ea typeface="宋体" panose="02010600030101010101" pitchFamily="2" charset="-122"/>
              </a:rPr>
              <a:t>alert('a+b')</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alert(a+b)</a:t>
            </a:r>
            <a:r>
              <a:rPr lang="zh-CN" altLang="en-US" sz="1400">
                <a:latin typeface="宋体" panose="02010600030101010101" pitchFamily="2" charset="-122"/>
                <a:ea typeface="宋体" panose="02010600030101010101" pitchFamily="2" charset="-122"/>
              </a:rPr>
              <a:t>不同；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⑨</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函数使用</a:t>
            </a:r>
            <a:r>
              <a:rPr lang="en-US" altLang="zh-CN" sz="1400">
                <a:latin typeface="宋体" panose="02010600030101010101" pitchFamily="2" charset="-122"/>
                <a:ea typeface="宋体" panose="02010600030101010101" pitchFamily="2" charset="-122"/>
              </a:rPr>
              <a:t>return</a:t>
            </a:r>
            <a:r>
              <a:rPr lang="zh-CN" altLang="en-US" sz="1400">
                <a:latin typeface="宋体" panose="02010600030101010101" pitchFamily="2" charset="-122"/>
                <a:ea typeface="宋体" panose="02010600030101010101" pitchFamily="2" charset="-122"/>
              </a:rPr>
              <a:t>立刻返回，注意函数内部声明的变量为局部变量，</a:t>
            </a:r>
            <a:r>
              <a:rPr lang="zh-CN" altLang="en-US" sz="1400">
                <a:solidFill>
                  <a:srgbClr val="FF0000"/>
                </a:solidFill>
                <a:latin typeface="宋体" panose="02010600030101010101" pitchFamily="2" charset="-122"/>
                <a:ea typeface="宋体" panose="02010600030101010101" pitchFamily="2" charset="-122"/>
              </a:rPr>
              <a:t>若不声明直接赋值则默认为全局变量</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⑩</a:t>
            </a:r>
            <a:r>
              <a:rPr lang="en-US" altLang="zh-CN" sz="1400">
                <a:latin typeface="宋体" panose="02010600030101010101" pitchFamily="2" charset="-122"/>
                <a:ea typeface="宋体" panose="02010600030101010101" pitchFamily="2" charset="-122"/>
              </a:rPr>
              <a:t>for</a:t>
            </a:r>
            <a:r>
              <a:rPr lang="zh-CN" altLang="en-US" sz="1400">
                <a:latin typeface="宋体" panose="02010600030101010101" pitchFamily="2" charset="-122"/>
                <a:ea typeface="宋体" panose="02010600030101010101" pitchFamily="2" charset="-122"/>
              </a:rPr>
              <a:t>循环中，</a:t>
            </a:r>
            <a:r>
              <a:rPr lang="en-US" altLang="zh-CN" sz="1400">
                <a:latin typeface="宋体" panose="02010600030101010101" pitchFamily="2" charset="-122"/>
                <a:ea typeface="宋体" panose="02010600030101010101" pitchFamily="2" charset="-122"/>
              </a:rPr>
              <a:t>abc</a:t>
            </a:r>
            <a:r>
              <a:rPr lang="zh-CN" altLang="en-US" sz="1400">
                <a:latin typeface="宋体" panose="02010600030101010101" pitchFamily="2" charset="-122"/>
                <a:ea typeface="宋体" panose="02010600030101010101" pitchFamily="2" charset="-122"/>
              </a:rPr>
              <a:t>条件均可省略但分号不可省略；</a:t>
            </a:r>
            <a:r>
              <a:rPr lang="en-US" altLang="zh-CN" sz="1400">
                <a:latin typeface="宋体" panose="02010600030101010101" pitchFamily="2" charset="-122"/>
                <a:ea typeface="宋体" panose="02010600030101010101" pitchFamily="2" charset="-122"/>
              </a:rPr>
              <a:t>if</a:t>
            </a:r>
            <a:r>
              <a:rPr lang="zh-CN" altLang="en-US" sz="1400">
                <a:latin typeface="宋体" panose="02010600030101010101" pitchFamily="2" charset="-122"/>
                <a:ea typeface="宋体" panose="02010600030101010101" pitchFamily="2" charset="-122"/>
              </a:rPr>
              <a:t>语句中，其后的花括号可以省略，即可以写为</a:t>
            </a:r>
            <a:r>
              <a:rPr lang="en-US" altLang="zh-CN" sz="1400">
                <a:latin typeface="宋体" panose="02010600030101010101" pitchFamily="2" charset="-122"/>
                <a:ea typeface="宋体" panose="02010600030101010101" pitchFamily="2" charset="-122"/>
              </a:rPr>
              <a:t>if (</a:t>
            </a:r>
            <a:r>
              <a:rPr lang="zh-CN" altLang="en-US" sz="1400">
                <a:latin typeface="宋体" panose="02010600030101010101" pitchFamily="2" charset="-122"/>
                <a:ea typeface="宋体" panose="02010600030101010101" pitchFamily="2" charset="-122"/>
              </a:rPr>
              <a:t>条件</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代码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⑾在</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中不存在</a:t>
            </a:r>
            <a:r>
              <a:rPr lang="en-US" altLang="zh-CN" sz="1400">
                <a:latin typeface="宋体" panose="02010600030101010101" pitchFamily="2" charset="-122"/>
                <a:ea typeface="宋体" panose="02010600030101010101" pitchFamily="2" charset="-122"/>
              </a:rPr>
              <a:t>outofrange</a:t>
            </a:r>
            <a:r>
              <a:rPr lang="zh-CN" altLang="en-US" sz="1400">
                <a:latin typeface="宋体" panose="02010600030101010101" pitchFamily="2" charset="-122"/>
                <a:ea typeface="宋体" panose="02010600030101010101" pitchFamily="2" charset="-122"/>
              </a:rPr>
              <a:t>异常，因此可以直接用</a:t>
            </a:r>
            <a:r>
              <a:rPr lang="en-US" altLang="zh-CN" sz="1400">
                <a:latin typeface="宋体" panose="02010600030101010101" pitchFamily="2" charset="-122"/>
                <a:ea typeface="宋体" panose="02010600030101010101" pitchFamily="2" charset="-122"/>
              </a:rPr>
              <a:t>list[i]</a:t>
            </a:r>
            <a:r>
              <a:rPr lang="zh-CN" altLang="en-US" sz="1400">
                <a:latin typeface="宋体" panose="02010600030101010101" pitchFamily="2" charset="-122"/>
                <a:ea typeface="宋体" panose="02010600030101010101" pitchFamily="2" charset="-122"/>
              </a:rPr>
              <a:t>作为循环条件，如</a:t>
            </a:r>
            <a:r>
              <a:rPr lang="en-US" altLang="zh-CN" sz="1400">
                <a:latin typeface="宋体" panose="02010600030101010101" pitchFamily="2" charset="-122"/>
                <a:ea typeface="宋体" panose="02010600030101010101" pitchFamily="2" charset="-122"/>
              </a:rPr>
              <a:t>while(a[i])/for(;a[i];)</a:t>
            </a:r>
            <a:r>
              <a:rPr lang="zh-CN" altLang="en-US" sz="1400">
                <a:latin typeface="宋体" panose="02010600030101010101" pitchFamily="2" charset="-122"/>
                <a:ea typeface="宋体" panose="02010600030101010101" pitchFamily="2" charset="-122"/>
              </a:rPr>
              <a:t>，意为列表长度。</a:t>
            </a:r>
            <a:endParaRPr lang="en-US" altLang="zh-CN" sz="1400">
              <a:latin typeface="宋体" panose="02010600030101010101" pitchFamily="2" charset="-122"/>
              <a:ea typeface="宋体" panose="02010600030101010101" pitchFamily="2" charset="-122"/>
            </a:endParaRPr>
          </a:p>
          <a:p>
            <a:r>
              <a:rPr lang="zh-CN" altLang="zh-CN" sz="1400">
                <a:latin typeface="宋体" panose="02010600030101010101" pitchFamily="2" charset="-122"/>
                <a:ea typeface="宋体" panose="02010600030101010101" pitchFamily="2" charset="-122"/>
              </a:rPr>
              <a:t>⑿</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中，可以使用标签对</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代码块进行标记，如</a:t>
            </a:r>
            <a:r>
              <a:rPr lang="en-US" altLang="zh-CN" sz="1400">
                <a:latin typeface="宋体" panose="02010600030101010101" pitchFamily="2" charset="-122"/>
                <a:ea typeface="宋体" panose="02010600030101010101" pitchFamily="2" charset="-122"/>
              </a:rPr>
              <a:t>list:{xxx}</a:t>
            </a:r>
            <a:r>
              <a:rPr lang="zh-CN" altLang="en-US" sz="1400">
                <a:latin typeface="宋体" panose="02010600030101010101" pitchFamily="2" charset="-122"/>
                <a:ea typeface="宋体" panose="02010600030101010101" pitchFamily="2" charset="-122"/>
              </a:rPr>
              <a:t>，因此可以使用</a:t>
            </a:r>
            <a:r>
              <a:rPr lang="en-US" altLang="zh-CN" sz="1400">
                <a:latin typeface="宋体" panose="02010600030101010101" pitchFamily="2" charset="-122"/>
                <a:ea typeface="宋体" panose="02010600030101010101" pitchFamily="2" charset="-122"/>
              </a:rPr>
              <a:t>break list</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xxx</a:t>
            </a:r>
            <a:r>
              <a:rPr lang="zh-CN" altLang="en-US" sz="1400">
                <a:latin typeface="宋体" panose="02010600030101010101" pitchFamily="2" charset="-122"/>
                <a:ea typeface="宋体" panose="02010600030101010101" pitchFamily="2" charset="-122"/>
              </a:rPr>
              <a:t>中跳出</a:t>
            </a:r>
            <a:r>
              <a:rPr lang="en-US" altLang="zh-CN" sz="1400">
                <a:latin typeface="宋体" panose="02010600030101010101" pitchFamily="2" charset="-122"/>
                <a:ea typeface="宋体" panose="02010600030101010101" pitchFamily="2" charset="-122"/>
              </a:rPr>
              <a:t>list</a:t>
            </a:r>
            <a:r>
              <a:rPr lang="zh-CN" altLang="en-US" sz="1400">
                <a:latin typeface="宋体" panose="02010600030101010101" pitchFamily="2" charset="-122"/>
                <a:ea typeface="宋体" panose="02010600030101010101" pitchFamily="2" charset="-122"/>
              </a:rPr>
              <a:t>代码块，而非只是循环。</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29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F7F8C4-A4E4-4B99-9DCC-DC08F0E348D4}"/>
              </a:ext>
            </a:extLst>
          </p:cNvPr>
          <p:cNvSpPr txBox="1"/>
          <p:nvPr/>
        </p:nvSpPr>
        <p:spPr>
          <a:xfrm>
            <a:off x="0" y="0"/>
            <a:ext cx="12192000" cy="2677656"/>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异常处理</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try{if(){throw ''};</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if(){throw ''};}catch(err){}</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err.message</a:t>
            </a:r>
            <a:r>
              <a:rPr lang="zh-CN" altLang="en-US" sz="1400">
                <a:latin typeface="宋体" panose="02010600030101010101" pitchFamily="2" charset="-122"/>
                <a:ea typeface="宋体" panose="02010600030101010101" pitchFamily="2" charset="-122"/>
              </a:rPr>
              <a:t>是错误的具体信息，可以通过</a:t>
            </a:r>
            <a:r>
              <a:rPr lang="en-US" altLang="zh-CN" sz="1400">
                <a:latin typeface="宋体" panose="02010600030101010101" pitchFamily="2" charset="-122"/>
                <a:ea typeface="宋体" panose="02010600030101010101" pitchFamily="2" charset="-122"/>
              </a:rPr>
              <a:t>throw 'xxx'</a:t>
            </a:r>
            <a:r>
              <a:rPr lang="zh-CN" altLang="en-US" sz="1400">
                <a:latin typeface="宋体" panose="02010600030101010101" pitchFamily="2" charset="-122"/>
                <a:ea typeface="宋体" panose="02010600030101010101" pitchFamily="2" charset="-122"/>
              </a:rPr>
              <a:t>抛出异常，其中</a:t>
            </a:r>
            <a:r>
              <a:rPr lang="en-US" altLang="zh-CN" sz="1400">
                <a:latin typeface="宋体" panose="02010600030101010101" pitchFamily="2" charset="-122"/>
                <a:ea typeface="宋体" panose="02010600030101010101" pitchFamily="2" charset="-122"/>
              </a:rPr>
              <a:t>xxx</a:t>
            </a:r>
            <a:r>
              <a:rPr lang="zh-CN" altLang="en-US" sz="1400">
                <a:latin typeface="宋体" panose="02010600030101010101" pitchFamily="2" charset="-122"/>
                <a:ea typeface="宋体" panose="02010600030101010101" pitchFamily="2" charset="-122"/>
              </a:rPr>
              <a:t>为异常本身</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即自定义的异常名，此异常无异常详细信息，可自定义异常函数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类设置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中可以直接对</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元素进行获取</a:t>
            </a:r>
            <a:r>
              <a:rPr lang="en-US" altLang="zh-CN" sz="1400">
                <a:latin typeface="宋体" panose="02010600030101010101" pitchFamily="2" charset="-122"/>
                <a:ea typeface="宋体" panose="02010600030101010101" pitchFamily="2" charset="-122"/>
              </a:rPr>
              <a:t>x = document.getElementById(id)</a:t>
            </a:r>
            <a:r>
              <a:rPr lang="zh-CN" altLang="en-US" sz="1400">
                <a:latin typeface="宋体" panose="02010600030101010101" pitchFamily="2" charset="-122"/>
                <a:ea typeface="宋体" panose="02010600030101010101" pitchFamily="2" charset="-122"/>
              </a:rPr>
              <a:t>，其属性</a:t>
            </a:r>
            <a:r>
              <a:rPr lang="en-US" altLang="zh-CN" sz="1400">
                <a:latin typeface="宋体" panose="02010600030101010101" pitchFamily="2" charset="-122"/>
                <a:ea typeface="宋体" panose="02010600030101010101" pitchFamily="2" charset="-122"/>
              </a:rPr>
              <a:t>x.value</a:t>
            </a:r>
            <a:r>
              <a:rPr lang="zh-CN" altLang="en-US" sz="1400">
                <a:latin typeface="宋体" panose="02010600030101010101" pitchFamily="2" charset="-122"/>
                <a:ea typeface="宋体" panose="02010600030101010101" pitchFamily="2" charset="-122"/>
              </a:rPr>
              <a:t>可以直接赋值，会应用于当前页面上，如可以动态设置文本框默认值；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即可以动态的修改</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元素的属性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样式</a:t>
            </a:r>
            <a:r>
              <a:rPr lang="en-US" altLang="zh-CN" sz="1400">
                <a:latin typeface="宋体" panose="02010600030101010101" pitchFamily="2" charset="-122"/>
                <a:ea typeface="宋体" panose="02010600030101010101" pitchFamily="2" charset="-122"/>
              </a:rPr>
              <a:t>)</a:t>
            </a:r>
          </a:p>
          <a:p>
            <a:r>
              <a:rPr lang="zh-CN" altLang="en-US" sz="1400" b="1">
                <a:latin typeface="宋体" panose="02010600030101010101" pitchFamily="2" charset="-122"/>
                <a:ea typeface="宋体" panose="02010600030101010101" pitchFamily="2" charset="-122"/>
              </a:rPr>
              <a:t>执行次序</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文档中</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代码与</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标签是按次序执行的，因此若要在现有页面基础上做改动，则①使用函数，通过一定的触发方式提交②将</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代码放置在页面最下方，否则</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生成的代码会被覆盖或找不到值，甚至不能执行；</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HTML DOM(Document Object Model)</a:t>
            </a:r>
            <a:r>
              <a:rPr lang="zh-CN" altLang="en-US" sz="1400">
                <a:latin typeface="宋体" panose="02010600030101010101" pitchFamily="2" charset="-122"/>
                <a:ea typeface="宋体" panose="02010600030101010101" pitchFamily="2" charset="-122"/>
              </a:rPr>
              <a:t>：文档对象模型，将文档视为树结构，把</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中所有的元素均视为节点，所有的节点均可以被创建或修改，父</a:t>
            </a:r>
            <a:r>
              <a:rPr lang="en-US" altLang="zh-CN" sz="1400">
                <a:latin typeface="宋体" panose="02010600030101010101" pitchFamily="2" charset="-122"/>
                <a:ea typeface="宋体" panose="02010600030101010101" pitchFamily="2" charset="-122"/>
              </a:rPr>
              <a:t>(parent)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子</a:t>
            </a:r>
            <a:r>
              <a:rPr lang="en-US" altLang="zh-CN" sz="1400">
                <a:latin typeface="宋体" panose="02010600030101010101" pitchFamily="2" charset="-122"/>
                <a:ea typeface="宋体" panose="02010600030101010101" pitchFamily="2" charset="-122"/>
              </a:rPr>
              <a:t>(child)</a:t>
            </a:r>
            <a:r>
              <a:rPr lang="zh-CN" altLang="en-US" sz="1400">
                <a:latin typeface="宋体" panose="02010600030101010101" pitchFamily="2" charset="-122"/>
                <a:ea typeface="宋体" panose="02010600030101010101" pitchFamily="2" charset="-122"/>
              </a:rPr>
              <a:t>、同胞</a:t>
            </a:r>
            <a:r>
              <a:rPr lang="en-US" altLang="zh-CN" sz="1400">
                <a:latin typeface="宋体" panose="02010600030101010101" pitchFamily="2" charset="-122"/>
                <a:ea typeface="宋体" panose="02010600030101010101" pitchFamily="2" charset="-122"/>
              </a:rPr>
              <a:t>(sibling)</a:t>
            </a:r>
            <a:r>
              <a:rPr lang="zh-CN" altLang="en-US" sz="1400">
                <a:latin typeface="宋体" panose="02010600030101010101" pitchFamily="2" charset="-122"/>
                <a:ea typeface="宋体" panose="02010600030101010101" pitchFamily="2" charset="-122"/>
              </a:rPr>
              <a:t>、根</a:t>
            </a:r>
            <a:r>
              <a:rPr lang="en-US" altLang="zh-CN" sz="1400">
                <a:latin typeface="宋体" panose="02010600030101010101" pitchFamily="2" charset="-122"/>
                <a:ea typeface="宋体" panose="02010600030101010101" pitchFamily="2" charset="-122"/>
              </a:rPr>
              <a:t>(root)</a:t>
            </a:r>
            <a:r>
              <a:rPr lang="zh-CN" altLang="en-US" sz="1400">
                <a:latin typeface="宋体" panose="02010600030101010101" pitchFamily="2" charset="-122"/>
                <a:ea typeface="宋体" panose="02010600030101010101" pitchFamily="2" charset="-122"/>
              </a:rPr>
              <a:t>用于描述节点关系，</a:t>
            </a:r>
            <a:r>
              <a:rPr lang="zh-CN" altLang="en-US" sz="1400">
                <a:solidFill>
                  <a:srgbClr val="FF0000"/>
                </a:solidFill>
                <a:latin typeface="宋体" panose="02010600030101010101" pitchFamily="2" charset="-122"/>
                <a:ea typeface="宋体" panose="02010600030101010101" pitchFamily="2" charset="-122"/>
              </a:rPr>
              <a:t>注意如</a:t>
            </a:r>
            <a:r>
              <a:rPr lang="en-US" altLang="zh-CN" sz="1400">
                <a:solidFill>
                  <a:srgbClr val="FF0000"/>
                </a:solidFill>
                <a:latin typeface="宋体" panose="02010600030101010101" pitchFamily="2" charset="-122"/>
                <a:ea typeface="宋体" panose="02010600030101010101" pitchFamily="2" charset="-122"/>
              </a:rPr>
              <a:t>&lt;p&gt;xxx&lt;/p&gt;</a:t>
            </a:r>
            <a:r>
              <a:rPr lang="zh-CN" altLang="en-US" sz="1400">
                <a:solidFill>
                  <a:srgbClr val="FF0000"/>
                </a:solidFill>
                <a:latin typeface="宋体" panose="02010600030101010101" pitchFamily="2" charset="-122"/>
                <a:ea typeface="宋体" panose="02010600030101010101" pitchFamily="2" charset="-122"/>
              </a:rPr>
              <a:t>，</a:t>
            </a:r>
            <a:r>
              <a:rPr lang="en-US" altLang="zh-CN" sz="1400">
                <a:solidFill>
                  <a:srgbClr val="FF0000"/>
                </a:solidFill>
                <a:latin typeface="宋体" panose="02010600030101010101" pitchFamily="2" charset="-122"/>
                <a:ea typeface="宋体" panose="02010600030101010101" pitchFamily="2" charset="-122"/>
              </a:rPr>
              <a:t>p</a:t>
            </a:r>
            <a:r>
              <a:rPr lang="zh-CN" altLang="en-US" sz="1400">
                <a:solidFill>
                  <a:srgbClr val="FF0000"/>
                </a:solidFill>
                <a:latin typeface="宋体" panose="02010600030101010101" pitchFamily="2" charset="-122"/>
                <a:ea typeface="宋体" panose="02010600030101010101" pitchFamily="2" charset="-122"/>
              </a:rPr>
              <a:t>元素是一个节点，其</a:t>
            </a:r>
            <a:r>
              <a:rPr lang="en-US" altLang="zh-CN" sz="1400">
                <a:solidFill>
                  <a:srgbClr val="FF0000"/>
                </a:solidFill>
                <a:latin typeface="宋体" panose="02010600030101010101" pitchFamily="2" charset="-122"/>
                <a:ea typeface="宋体" panose="02010600030101010101" pitchFamily="2" charset="-122"/>
              </a:rPr>
              <a:t>child</a:t>
            </a:r>
            <a:r>
              <a:rPr lang="zh-CN" altLang="en-US" sz="1400">
                <a:solidFill>
                  <a:srgbClr val="FF0000"/>
                </a:solidFill>
                <a:latin typeface="宋体" panose="02010600030101010101" pitchFamily="2" charset="-122"/>
                <a:ea typeface="宋体" panose="02010600030101010101" pitchFamily="2" charset="-122"/>
              </a:rPr>
              <a:t>为文本节点</a:t>
            </a:r>
            <a:r>
              <a:rPr lang="en-US" altLang="zh-CN" sz="1400">
                <a:solidFill>
                  <a:srgbClr val="FF0000"/>
                </a:solidFill>
                <a:latin typeface="宋体" panose="02010600030101010101" pitchFamily="2" charset="-122"/>
                <a:ea typeface="宋体" panose="02010600030101010101" pitchFamily="2" charset="-122"/>
              </a:rPr>
              <a:t>'xxx'</a:t>
            </a:r>
            <a:r>
              <a:rPr lang="zh-CN" altLang="en-US" sz="1400">
                <a:solidFill>
                  <a:srgbClr val="FF0000"/>
                </a:solidFill>
                <a:latin typeface="宋体" panose="02010600030101010101" pitchFamily="2" charset="-122"/>
                <a:ea typeface="宋体" panose="02010600030101010101" pitchFamily="2" charset="-122"/>
              </a:rPr>
              <a:t>，即</a:t>
            </a:r>
            <a:r>
              <a:rPr lang="en-US" altLang="zh-CN" sz="1400">
                <a:solidFill>
                  <a:srgbClr val="FF0000"/>
                </a:solidFill>
                <a:latin typeface="宋体" panose="02010600030101010101" pitchFamily="2" charset="-122"/>
                <a:ea typeface="宋体" panose="02010600030101010101" pitchFamily="2" charset="-122"/>
              </a:rPr>
              <a:t>p</a:t>
            </a:r>
            <a:r>
              <a:rPr lang="zh-CN" altLang="en-US" sz="1400">
                <a:solidFill>
                  <a:srgbClr val="FF0000"/>
                </a:solidFill>
                <a:latin typeface="宋体" panose="02010600030101010101" pitchFamily="2" charset="-122"/>
                <a:ea typeface="宋体" panose="02010600030101010101" pitchFamily="2" charset="-122"/>
              </a:rPr>
              <a:t>元素本身不包括文本</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①方法：如表所示，这些方法所有</a:t>
            </a:r>
            <a:r>
              <a:rPr lang="en-US" altLang="zh-CN" sz="1400">
                <a:latin typeface="宋体" panose="02010600030101010101" pitchFamily="2" charset="-122"/>
                <a:ea typeface="宋体" panose="02010600030101010101" pitchFamily="2" charset="-122"/>
              </a:rPr>
              <a:t>DOM</a:t>
            </a:r>
            <a:r>
              <a:rPr lang="zh-CN" altLang="en-US" sz="1400">
                <a:latin typeface="宋体" panose="02010600030101010101" pitchFamily="2" charset="-122"/>
                <a:ea typeface="宋体" panose="02010600030101010101" pitchFamily="2" charset="-122"/>
              </a:rPr>
              <a:t>元素均可使用，</a:t>
            </a:r>
            <a:r>
              <a:rPr lang="en-US" altLang="zh-CN" sz="1400">
                <a:latin typeface="宋体" panose="02010600030101010101" pitchFamily="2" charset="-122"/>
                <a:ea typeface="宋体" panose="02010600030101010101" pitchFamily="2" charset="-122"/>
              </a:rPr>
              <a:t>TagName()</a:t>
            </a:r>
            <a:r>
              <a:rPr lang="zh-CN" altLang="en-US" sz="1400">
                <a:latin typeface="宋体" panose="02010600030101010101" pitchFamily="2" charset="-122"/>
                <a:ea typeface="宋体" panose="02010600030101010101" pitchFamily="2" charset="-122"/>
              </a:rPr>
              <a:t>即根据标签筛选节点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返回一个列表，支持</a:t>
            </a:r>
            <a:r>
              <a:rPr lang="en-US" altLang="zh-CN" sz="1400">
                <a:latin typeface="宋体" panose="02010600030101010101" pitchFamily="2" charset="-122"/>
                <a:ea typeface="宋体" panose="02010600030101010101" pitchFamily="2" charset="-122"/>
              </a:rPr>
              <a:t>.length()</a:t>
            </a:r>
            <a:r>
              <a:rPr lang="zh-CN" altLang="en-US" sz="1400">
                <a:latin typeface="宋体" panose="02010600030101010101" pitchFamily="2" charset="-122"/>
                <a:ea typeface="宋体" panose="02010600030101010101" pitchFamily="2" charset="-122"/>
              </a:rPr>
              <a:t>方法，可通过遍历或下标来访问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a.insertBefore(b,c)</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中将</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添加到</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之前；②属性：</a:t>
            </a:r>
            <a:r>
              <a:rPr lang="en-US" altLang="zh-CN" sz="1400">
                <a:latin typeface="宋体" panose="02010600030101010101" pitchFamily="2" charset="-122"/>
                <a:ea typeface="宋体" panose="02010600030101010101" pitchFamily="2" charset="-122"/>
              </a:rPr>
              <a:t>innerHTML</a:t>
            </a:r>
            <a:r>
              <a:rPr lang="zh-CN" altLang="en-US" sz="1400">
                <a:latin typeface="宋体" panose="02010600030101010101" pitchFamily="2" charset="-122"/>
                <a:ea typeface="宋体" panose="02010600030101010101" pitchFamily="2" charset="-122"/>
              </a:rPr>
              <a:t>获取指定元素的内容，不包括标签；对</a:t>
            </a:r>
            <a:r>
              <a:rPr lang="en-US" altLang="zh-CN" sz="1400">
                <a:latin typeface="宋体" panose="02010600030101010101" pitchFamily="2" charset="-122"/>
                <a:ea typeface="宋体" panose="02010600030101010101" pitchFamily="2" charset="-122"/>
              </a:rPr>
              <a:t>DOM</a:t>
            </a:r>
            <a:r>
              <a:rPr lang="zh-CN" altLang="en-US" sz="1400">
                <a:latin typeface="宋体" panose="02010600030101010101" pitchFamily="2" charset="-122"/>
                <a:ea typeface="宋体" panose="02010600030101010101" pitchFamily="2" charset="-122"/>
              </a:rPr>
              <a:t>元素来说，其属性都是本元素的一个子节点，即可使用</a:t>
            </a:r>
            <a:r>
              <a:rPr lang="en-US" altLang="zh-CN" sz="1400">
                <a:latin typeface="宋体" panose="02010600030101010101" pitchFamily="2" charset="-122"/>
                <a:ea typeface="宋体" panose="02010600030101010101" pitchFamily="2" charset="-122"/>
              </a:rPr>
              <a:t>x.style.color ='red'</a:t>
            </a:r>
            <a:r>
              <a:rPr lang="zh-CN" altLang="en-US" sz="1400">
                <a:latin typeface="宋体" panose="02010600030101010101" pitchFamily="2" charset="-122"/>
                <a:ea typeface="宋体" panose="02010600030101010101" pitchFamily="2" charset="-122"/>
              </a:rPr>
              <a:t>来改变字体的颜色；</a:t>
            </a:r>
            <a:r>
              <a:rPr lang="en-US" altLang="zh-CN" sz="1400">
                <a:latin typeface="宋体" panose="02010600030101010101" pitchFamily="2" charset="-122"/>
                <a:ea typeface="宋体" panose="02010600030101010101" pitchFamily="2" charset="-122"/>
              </a:rPr>
              <a:t>a.parentNode</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需要先使用</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获取</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的父节点；③事件：如点击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改动文本等都可以作为事件，</a:t>
            </a:r>
            <a:r>
              <a:rPr lang="zh-CN" altLang="en-US" sz="1400" b="1">
                <a:solidFill>
                  <a:srgbClr val="FF0000"/>
                </a:solidFill>
                <a:latin typeface="宋体" panose="02010600030101010101" pitchFamily="2" charset="-122"/>
                <a:ea typeface="宋体" panose="02010600030101010101" pitchFamily="2" charset="-122"/>
              </a:rPr>
              <a:t>注意当将元素作为</a:t>
            </a:r>
            <a:r>
              <a:rPr lang="en-US" altLang="zh-CN" sz="1400" b="1">
                <a:solidFill>
                  <a:srgbClr val="FF0000"/>
                </a:solidFill>
                <a:latin typeface="宋体" panose="02010600030101010101" pitchFamily="2" charset="-122"/>
                <a:ea typeface="宋体" panose="02010600030101010101" pitchFamily="2" charset="-122"/>
              </a:rPr>
              <a:t>DOM</a:t>
            </a:r>
            <a:r>
              <a:rPr lang="zh-CN" altLang="en-US" sz="1400" b="1">
                <a:solidFill>
                  <a:srgbClr val="FF0000"/>
                </a:solidFill>
                <a:latin typeface="宋体" panose="02010600030101010101" pitchFamily="2" charset="-122"/>
                <a:ea typeface="宋体" panose="02010600030101010101" pitchFamily="2" charset="-122"/>
              </a:rPr>
              <a:t>时需要为每一个事件分配一个单独的函数，即</a:t>
            </a:r>
            <a:r>
              <a:rPr lang="en-US" altLang="zh-CN" sz="1400" b="1">
                <a:solidFill>
                  <a:srgbClr val="FF0000"/>
                </a:solidFill>
                <a:latin typeface="宋体" panose="02010600030101010101" pitchFamily="2" charset="-122"/>
                <a:ea typeface="宋体" panose="02010600030101010101" pitchFamily="2" charset="-122"/>
              </a:rPr>
              <a:t>document.getxxx().onclick=function(){},</a:t>
            </a:r>
            <a:r>
              <a:rPr lang="zh-CN" altLang="en-US" sz="1400" b="1">
                <a:solidFill>
                  <a:srgbClr val="FF0000"/>
                </a:solidFill>
                <a:latin typeface="宋体" panose="02010600030101010101" pitchFamily="2" charset="-122"/>
                <a:ea typeface="宋体" panose="02010600030101010101" pitchFamily="2" charset="-122"/>
              </a:rPr>
              <a:t>若要调用其他函数，则需要进行嵌套</a:t>
            </a:r>
            <a:r>
              <a:rPr lang="en-US" altLang="zh-CN" sz="1400" b="1">
                <a:solidFill>
                  <a:srgbClr val="FF0000"/>
                </a:solidFill>
                <a:latin typeface="宋体" panose="02010600030101010101" pitchFamily="2" charset="-122"/>
                <a:ea typeface="宋体" panose="02010600030101010101" pitchFamily="2" charset="-122"/>
              </a:rPr>
              <a:t>function(){xxx()}</a:t>
            </a:r>
            <a:r>
              <a:rPr lang="zh-CN" altLang="en-US" sz="1400">
                <a:latin typeface="宋体" panose="02010600030101010101" pitchFamily="2" charset="-122"/>
                <a:ea typeface="宋体" panose="02010600030101010101" pitchFamily="2" charset="-122"/>
              </a:rPr>
              <a:t>，否则无法识别，可以对元素直接添加事件属性，调用函数时无需嵌套但需要添加双引号</a:t>
            </a:r>
            <a:r>
              <a:rPr lang="en-US" altLang="zh-CN" sz="1400">
                <a:latin typeface="宋体" panose="02010600030101010101" pitchFamily="2" charset="-122"/>
                <a:ea typeface="宋体" panose="02010600030101010101" pitchFamily="2" charset="-122"/>
              </a:rPr>
              <a:t>&lt;p onclick='func()'&gt;</a:t>
            </a:r>
            <a:r>
              <a:rPr lang="zh-CN" altLang="en-US" sz="1400">
                <a:latin typeface="宋体" panose="02010600030101010101" pitchFamily="2" charset="-122"/>
                <a:ea typeface="宋体" panose="02010600030101010101" pitchFamily="2" charset="-122"/>
              </a:rPr>
              <a:t>；</a:t>
            </a:r>
          </a:p>
        </p:txBody>
      </p:sp>
      <p:graphicFrame>
        <p:nvGraphicFramePr>
          <p:cNvPr id="4" name="表格 3">
            <a:extLst>
              <a:ext uri="{FF2B5EF4-FFF2-40B4-BE49-F238E27FC236}">
                <a16:creationId xmlns:a16="http://schemas.microsoft.com/office/drawing/2014/main" id="{B5569720-738E-429D-9783-8F1E073D4D67}"/>
              </a:ext>
            </a:extLst>
          </p:cNvPr>
          <p:cNvGraphicFramePr>
            <a:graphicFrameLocks noGrp="1"/>
          </p:cNvGraphicFramePr>
          <p:nvPr>
            <p:extLst>
              <p:ext uri="{D42A27DB-BD31-4B8C-83A1-F6EECF244321}">
                <p14:modId xmlns:p14="http://schemas.microsoft.com/office/powerpoint/2010/main" val="648152908"/>
              </p:ext>
            </p:extLst>
          </p:nvPr>
        </p:nvGraphicFramePr>
        <p:xfrm>
          <a:off x="4947745" y="3595010"/>
          <a:ext cx="7244255" cy="3262990"/>
        </p:xfrm>
        <a:graphic>
          <a:graphicData uri="http://schemas.openxmlformats.org/drawingml/2006/table">
            <a:tbl>
              <a:tblPr/>
              <a:tblGrid>
                <a:gridCol w="2045172">
                  <a:extLst>
                    <a:ext uri="{9D8B030D-6E8A-4147-A177-3AD203B41FA5}">
                      <a16:colId xmlns:a16="http://schemas.microsoft.com/office/drawing/2014/main" val="170531141"/>
                    </a:ext>
                  </a:extLst>
                </a:gridCol>
                <a:gridCol w="5199083">
                  <a:extLst>
                    <a:ext uri="{9D8B030D-6E8A-4147-A177-3AD203B41FA5}">
                      <a16:colId xmlns:a16="http://schemas.microsoft.com/office/drawing/2014/main" val="3872156854"/>
                    </a:ext>
                  </a:extLst>
                </a:gridCol>
              </a:tblGrid>
              <a:tr h="200879">
                <a:tc>
                  <a:txBody>
                    <a:bodyPr/>
                    <a:lstStyle/>
                    <a:p>
                      <a:pPr algn="l" fontAlgn="base"/>
                      <a:r>
                        <a:rPr lang="zh-CN" altLang="en-US" sz="1300">
                          <a:solidFill>
                            <a:srgbClr val="FFFFFF"/>
                          </a:solidFill>
                          <a:effectLst/>
                        </a:rPr>
                        <a:t>方法</a:t>
                      </a:r>
                    </a:p>
                  </a:txBody>
                  <a:tcPr marL="26783" marR="66957" marT="22319" marB="22319"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300">
                          <a:solidFill>
                            <a:srgbClr val="FFFFFF"/>
                          </a:solidFill>
                          <a:effectLst/>
                        </a:rPr>
                        <a:t>描述</a:t>
                      </a:r>
                    </a:p>
                  </a:txBody>
                  <a:tcPr marL="26783" marR="66957" marT="22319" marB="22319"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3558901997"/>
                  </a:ext>
                </a:extLst>
              </a:tr>
              <a:tr h="208267">
                <a:tc>
                  <a:txBody>
                    <a:bodyPr/>
                    <a:lstStyle/>
                    <a:p>
                      <a:pPr fontAlgn="t"/>
                      <a:r>
                        <a:rPr lang="en-US" sz="1300">
                          <a:effectLst/>
                        </a:rPr>
                        <a:t>getElementById()</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返回带有指定 </a:t>
                      </a:r>
                      <a:r>
                        <a:rPr lang="en-US" altLang="zh-CN" sz="1300">
                          <a:effectLst/>
                        </a:rPr>
                        <a:t>ID </a:t>
                      </a:r>
                      <a:r>
                        <a:rPr lang="zh-CN" altLang="en-US" sz="1300">
                          <a:effectLst/>
                        </a:rPr>
                        <a:t>的元素。</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5989517"/>
                  </a:ext>
                </a:extLst>
              </a:tr>
              <a:tr h="234852">
                <a:tc>
                  <a:txBody>
                    <a:bodyPr/>
                    <a:lstStyle/>
                    <a:p>
                      <a:pPr fontAlgn="t"/>
                      <a:r>
                        <a:rPr lang="en-US" sz="1300">
                          <a:effectLst/>
                        </a:rPr>
                        <a:t>getElementsByTagName()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返回包含带有指定</a:t>
                      </a:r>
                      <a:r>
                        <a:rPr lang="zh-CN" altLang="en-US" sz="1300" b="1">
                          <a:effectLst/>
                        </a:rPr>
                        <a:t>标签名称</a:t>
                      </a:r>
                      <a:r>
                        <a:rPr lang="zh-CN" altLang="en-US" sz="1300">
                          <a:effectLst/>
                        </a:rPr>
                        <a:t>的所有元素的节点列表（集合</a:t>
                      </a:r>
                      <a:r>
                        <a:rPr lang="en-US" altLang="zh-CN" sz="1300">
                          <a:effectLst/>
                        </a:rPr>
                        <a:t>/</a:t>
                      </a:r>
                      <a:r>
                        <a:rPr lang="zh-CN" altLang="en-US" sz="1300">
                          <a:effectLst/>
                        </a:rPr>
                        <a:t>节点数组）。</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896656833"/>
                  </a:ext>
                </a:extLst>
              </a:tr>
              <a:tr h="208267">
                <a:tc>
                  <a:txBody>
                    <a:bodyPr/>
                    <a:lstStyle/>
                    <a:p>
                      <a:pPr fontAlgn="t"/>
                      <a:r>
                        <a:rPr lang="en-US" sz="1300">
                          <a:effectLst/>
                        </a:rPr>
                        <a:t>getElementsByClassName()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返回包含带有指定类名的所有元素的节点列表。</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32637044"/>
                  </a:ext>
                </a:extLst>
              </a:tr>
              <a:tr h="208267">
                <a:tc>
                  <a:txBody>
                    <a:bodyPr/>
                    <a:lstStyle/>
                    <a:p>
                      <a:pPr fontAlgn="t"/>
                      <a:r>
                        <a:rPr lang="en-US" sz="1300">
                          <a:effectLst/>
                        </a:rPr>
                        <a:t>appendChild()</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把新的子节点添加到指定节点，追加子节点，置于末尾。</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369149751"/>
                  </a:ext>
                </a:extLst>
              </a:tr>
              <a:tr h="208267">
                <a:tc>
                  <a:txBody>
                    <a:bodyPr/>
                    <a:lstStyle/>
                    <a:p>
                      <a:pPr fontAlgn="t"/>
                      <a:r>
                        <a:rPr lang="en-US" sz="1300">
                          <a:effectLst/>
                        </a:rPr>
                        <a:t>removeChild()</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删除子节点，</a:t>
                      </a:r>
                      <a:r>
                        <a:rPr lang="en-US" altLang="zh-CN" sz="1300">
                          <a:effectLst/>
                        </a:rPr>
                        <a:t>parent.removeChild(child)</a:t>
                      </a:r>
                      <a:r>
                        <a:rPr lang="zh-CN" altLang="en-US" sz="1300">
                          <a:effectLst/>
                        </a:rPr>
                        <a: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59903955"/>
                  </a:ext>
                </a:extLst>
              </a:tr>
              <a:tr h="208267">
                <a:tc>
                  <a:txBody>
                    <a:bodyPr/>
                    <a:lstStyle/>
                    <a:p>
                      <a:pPr fontAlgn="t"/>
                      <a:r>
                        <a:rPr lang="en-US" sz="1300">
                          <a:effectLst/>
                        </a:rPr>
                        <a:t>replaceChild()</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替换子节点，</a:t>
                      </a:r>
                      <a:r>
                        <a:rPr lang="en-US" altLang="zh-CN" sz="1300">
                          <a:effectLst/>
                        </a:rPr>
                        <a:t>parent.replaceChild(New, Old)</a:t>
                      </a:r>
                      <a:r>
                        <a:rPr lang="zh-CN" altLang="en-US" sz="1300">
                          <a:effectLst/>
                        </a:rPr>
                        <a: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935545923"/>
                  </a:ext>
                </a:extLst>
              </a:tr>
              <a:tr h="208267">
                <a:tc>
                  <a:txBody>
                    <a:bodyPr/>
                    <a:lstStyle/>
                    <a:p>
                      <a:pPr fontAlgn="t"/>
                      <a:r>
                        <a:rPr lang="en-US" sz="1300">
                          <a:effectLst/>
                        </a:rPr>
                        <a:t>insertBefore()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在指定的子节点前面插入新的子节点。</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35863324"/>
                  </a:ext>
                </a:extLst>
              </a:tr>
              <a:tr h="208267">
                <a:tc>
                  <a:txBody>
                    <a:bodyPr/>
                    <a:lstStyle/>
                    <a:p>
                      <a:pPr fontAlgn="t"/>
                      <a:r>
                        <a:rPr lang="en-US" sz="1300">
                          <a:effectLst/>
                        </a:rPr>
                        <a:t>createAttribute()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创建属性节点。</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739345065"/>
                  </a:ext>
                </a:extLst>
              </a:tr>
              <a:tr h="208267">
                <a:tc>
                  <a:txBody>
                    <a:bodyPr/>
                    <a:lstStyle/>
                    <a:p>
                      <a:pPr fontAlgn="t"/>
                      <a:r>
                        <a:rPr lang="en-US" sz="1300">
                          <a:effectLst/>
                        </a:rPr>
                        <a:t>createElement()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创建元素节点。</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13534737"/>
                  </a:ext>
                </a:extLst>
              </a:tr>
              <a:tr h="208267">
                <a:tc>
                  <a:txBody>
                    <a:bodyPr/>
                    <a:lstStyle/>
                    <a:p>
                      <a:pPr fontAlgn="t"/>
                      <a:r>
                        <a:rPr lang="en-US" sz="1300">
                          <a:effectLst/>
                        </a:rPr>
                        <a:t>createTextNode()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创建文本节点。</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925888871"/>
                  </a:ext>
                </a:extLst>
              </a:tr>
              <a:tr h="208267">
                <a:tc>
                  <a:txBody>
                    <a:bodyPr/>
                    <a:lstStyle/>
                    <a:p>
                      <a:pPr fontAlgn="t"/>
                      <a:r>
                        <a:rPr lang="en-US" sz="1300">
                          <a:effectLst/>
                        </a:rPr>
                        <a:t>getAttribute()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返回指定的属性值。</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06402739"/>
                  </a:ext>
                </a:extLst>
              </a:tr>
              <a:tr h="208267">
                <a:tc>
                  <a:txBody>
                    <a:bodyPr/>
                    <a:lstStyle/>
                    <a:p>
                      <a:pPr fontAlgn="t"/>
                      <a:r>
                        <a:rPr lang="en-US" sz="1300">
                          <a:effectLst/>
                        </a:rPr>
                        <a:t>setAttribute()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把指定属性设置或修改为指定的值。</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23876161"/>
                  </a:ext>
                </a:extLst>
              </a:tr>
            </a:tbl>
          </a:graphicData>
        </a:graphic>
      </p:graphicFrame>
      <p:graphicFrame>
        <p:nvGraphicFramePr>
          <p:cNvPr id="5" name="表格 4">
            <a:extLst>
              <a:ext uri="{FF2B5EF4-FFF2-40B4-BE49-F238E27FC236}">
                <a16:creationId xmlns:a16="http://schemas.microsoft.com/office/drawing/2014/main" id="{289B9BDD-9183-4581-9C9A-FA4A29760582}"/>
              </a:ext>
            </a:extLst>
          </p:cNvPr>
          <p:cNvGraphicFramePr>
            <a:graphicFrameLocks noGrp="1"/>
          </p:cNvGraphicFramePr>
          <p:nvPr>
            <p:extLst>
              <p:ext uri="{D42A27DB-BD31-4B8C-83A1-F6EECF244321}">
                <p14:modId xmlns:p14="http://schemas.microsoft.com/office/powerpoint/2010/main" val="1645138088"/>
              </p:ext>
            </p:extLst>
          </p:nvPr>
        </p:nvGraphicFramePr>
        <p:xfrm>
          <a:off x="0" y="3595010"/>
          <a:ext cx="4947745" cy="3262990"/>
        </p:xfrm>
        <a:graphic>
          <a:graphicData uri="http://schemas.openxmlformats.org/drawingml/2006/table">
            <a:tbl>
              <a:tblPr/>
              <a:tblGrid>
                <a:gridCol w="1489841">
                  <a:extLst>
                    <a:ext uri="{9D8B030D-6E8A-4147-A177-3AD203B41FA5}">
                      <a16:colId xmlns:a16="http://schemas.microsoft.com/office/drawing/2014/main" val="170531141"/>
                    </a:ext>
                  </a:extLst>
                </a:gridCol>
                <a:gridCol w="3457904">
                  <a:extLst>
                    <a:ext uri="{9D8B030D-6E8A-4147-A177-3AD203B41FA5}">
                      <a16:colId xmlns:a16="http://schemas.microsoft.com/office/drawing/2014/main" val="3872156854"/>
                    </a:ext>
                  </a:extLst>
                </a:gridCol>
              </a:tblGrid>
              <a:tr h="200879">
                <a:tc>
                  <a:txBody>
                    <a:bodyPr/>
                    <a:lstStyle/>
                    <a:p>
                      <a:pPr algn="l" fontAlgn="base"/>
                      <a:r>
                        <a:rPr lang="zh-CN" altLang="en-US" sz="1300">
                          <a:solidFill>
                            <a:srgbClr val="FFFFFF"/>
                          </a:solidFill>
                          <a:effectLst/>
                        </a:rPr>
                        <a:t>方法</a:t>
                      </a:r>
                    </a:p>
                  </a:txBody>
                  <a:tcPr marL="26783" marR="66957" marT="22319" marB="22319"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300">
                          <a:solidFill>
                            <a:srgbClr val="FFFFFF"/>
                          </a:solidFill>
                          <a:effectLst/>
                        </a:rPr>
                        <a:t>描述</a:t>
                      </a:r>
                    </a:p>
                  </a:txBody>
                  <a:tcPr marL="26783" marR="66957" marT="22319" marB="22319"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3558901997"/>
                  </a:ext>
                </a:extLst>
              </a:tr>
              <a:tr h="234852">
                <a:tc>
                  <a:txBody>
                    <a:bodyPr/>
                    <a:lstStyle/>
                    <a:p>
                      <a:pPr fontAlgn="t"/>
                      <a:r>
                        <a:rPr lang="en-US" altLang="zh-CN" sz="1300">
                          <a:effectLst/>
                        </a:rPr>
                        <a:t>onclick</a:t>
                      </a:r>
                      <a:endParaRPr lang="en-US" sz="1300">
                        <a:effectLst/>
                      </a:endParaRP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300">
                          <a:effectLst/>
                        </a:rPr>
                        <a:t>鼠标点击某个对象</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896656833"/>
                  </a:ext>
                </a:extLst>
              </a:tr>
              <a:tr h="208267">
                <a:tc>
                  <a:txBody>
                    <a:bodyPr/>
                    <a:lstStyle/>
                    <a:p>
                      <a:pPr fontAlgn="t"/>
                      <a:r>
                        <a:rPr lang="en-US" altLang="zh-CN" sz="1300">
                          <a:effectLst/>
                        </a:rPr>
                        <a:t>ondbclick</a:t>
                      </a:r>
                      <a:endParaRPr lang="en-US" sz="1300">
                        <a:effectLst/>
                      </a:endParaRP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鼠标双击某个对象</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32637044"/>
                  </a:ext>
                </a:extLst>
              </a:tr>
              <a:tr h="208267">
                <a:tc>
                  <a:txBody>
                    <a:bodyPr/>
                    <a:lstStyle/>
                    <a:p>
                      <a:pPr fontAlgn="t"/>
                      <a:r>
                        <a:rPr lang="en-US" sz="1300">
                          <a:effectLst/>
                        </a:rPr>
                        <a:t>onkeydown</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某个键盘的键被按下</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44198183"/>
                  </a:ext>
                </a:extLst>
              </a:tr>
              <a:tr h="208267">
                <a:tc>
                  <a:txBody>
                    <a:bodyPr/>
                    <a:lstStyle/>
                    <a:p>
                      <a:pPr fontAlgn="t"/>
                      <a:r>
                        <a:rPr lang="en-US" sz="1300">
                          <a:effectLst/>
                        </a:rPr>
                        <a:t>onkeypress</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某个键盘的键被按下或按住</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58492770"/>
                  </a:ext>
                </a:extLst>
              </a:tr>
              <a:tr h="208267">
                <a:tc>
                  <a:txBody>
                    <a:bodyPr/>
                    <a:lstStyle/>
                    <a:p>
                      <a:pPr fontAlgn="t"/>
                      <a:r>
                        <a:rPr lang="en-US" sz="1300">
                          <a:effectLst/>
                        </a:rPr>
                        <a:t>onkeyup</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某个键盘的键被松开</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62212006"/>
                  </a:ext>
                </a:extLst>
              </a:tr>
              <a:tr h="208267">
                <a:tc>
                  <a:txBody>
                    <a:bodyPr/>
                    <a:lstStyle/>
                    <a:p>
                      <a:pPr fontAlgn="t"/>
                      <a:r>
                        <a:rPr lang="en-US" altLang="zh-CN" sz="1300">
                          <a:effectLst/>
                        </a:rPr>
                        <a:t>onload/onunload</a:t>
                      </a:r>
                      <a:endParaRPr lang="en-US" sz="1300">
                        <a:effectLst/>
                      </a:endParaRP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某个页面或图像被完成加载</a:t>
                      </a:r>
                      <a:r>
                        <a:rPr lang="en-US" altLang="zh-CN" sz="1300">
                          <a:effectLst/>
                        </a:rPr>
                        <a:t>/</a:t>
                      </a:r>
                      <a:r>
                        <a:rPr lang="zh-CN" altLang="en-US" sz="1300">
                          <a:effectLst/>
                        </a:rPr>
                        <a:t>用户退出页面</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09202333"/>
                  </a:ext>
                </a:extLst>
              </a:tr>
              <a:tr h="208267">
                <a:tc>
                  <a:txBody>
                    <a:bodyPr/>
                    <a:lstStyle/>
                    <a:p>
                      <a:pPr fontAlgn="t"/>
                      <a:r>
                        <a:rPr lang="en-US" sz="1300">
                          <a:effectLst/>
                        </a:rPr>
                        <a:t>onreset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重置按钮被点击</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98773496"/>
                  </a:ext>
                </a:extLst>
              </a:tr>
              <a:tr h="208267">
                <a:tc>
                  <a:txBody>
                    <a:bodyPr/>
                    <a:lstStyle/>
                    <a:p>
                      <a:pPr fontAlgn="t"/>
                      <a:r>
                        <a:rPr lang="en-US" sz="1300">
                          <a:effectLst/>
                        </a:rPr>
                        <a:t>onsubmit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提交按钮被点击</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18311548"/>
                  </a:ext>
                </a:extLst>
              </a:tr>
              <a:tr h="208267">
                <a:tc>
                  <a:txBody>
                    <a:bodyPr/>
                    <a:lstStyle/>
                    <a:p>
                      <a:pPr fontAlgn="t"/>
                      <a:r>
                        <a:rPr lang="en-US" sz="1300">
                          <a:effectLst/>
                        </a:rPr>
                        <a:t>onchange</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用户改变域的内容，常用于对输入字段的验证</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22954257"/>
                  </a:ext>
                </a:extLst>
              </a:tr>
              <a:tr h="208267">
                <a:tc>
                  <a:txBody>
                    <a:bodyPr/>
                    <a:lstStyle/>
                    <a:p>
                      <a:pPr fontAlgn="t"/>
                      <a:r>
                        <a:rPr lang="en-US" sz="1300">
                          <a:effectLst/>
                        </a:rPr>
                        <a:t>onmouseover</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鼠标被移到某元素之上</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5697803"/>
                  </a:ext>
                </a:extLst>
              </a:tr>
              <a:tr h="208267">
                <a:tc>
                  <a:txBody>
                    <a:bodyPr/>
                    <a:lstStyle/>
                    <a:p>
                      <a:pPr fontAlgn="t"/>
                      <a:r>
                        <a:rPr lang="en-US" sz="1300">
                          <a:effectLst/>
                        </a:rPr>
                        <a:t>onmouseout</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鼠标从某元素移开</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21831020"/>
                  </a:ext>
                </a:extLst>
              </a:tr>
              <a:tr h="208267">
                <a:tc>
                  <a:txBody>
                    <a:bodyPr/>
                    <a:lstStyle/>
                    <a:p>
                      <a:pPr fontAlgn="t"/>
                      <a:r>
                        <a:rPr lang="en-US" sz="1300">
                          <a:effectLst/>
                        </a:rPr>
                        <a:t>onmousedown</a:t>
                      </a:r>
                      <a:r>
                        <a:rPr lang="en-US" altLang="zh-CN" sz="1300">
                          <a:effectLst/>
                        </a:rPr>
                        <a:t>/up</a:t>
                      </a:r>
                      <a:endParaRPr lang="en-US" sz="1300">
                        <a:effectLst/>
                      </a:endParaRP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300">
                          <a:effectLst/>
                        </a:rPr>
                        <a:t>某个鼠标按键被按下</a:t>
                      </a:r>
                      <a:r>
                        <a:rPr lang="en-US" altLang="zh-CN" sz="1300">
                          <a:effectLst/>
                        </a:rPr>
                        <a:t>/</a:t>
                      </a:r>
                      <a:r>
                        <a:rPr lang="zh-CN" altLang="en-US" sz="1300">
                          <a:effectLst/>
                        </a:rPr>
                        <a:t>某个鼠标按键被松开</a:t>
                      </a:r>
                    </a:p>
                  </a:txBody>
                  <a:tcPr marL="26783" marR="66957" marT="26783" marB="2678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61941874"/>
                  </a:ext>
                </a:extLst>
              </a:tr>
            </a:tbl>
          </a:graphicData>
        </a:graphic>
      </p:graphicFrame>
      <p:sp>
        <p:nvSpPr>
          <p:cNvPr id="6" name="文本框 5">
            <a:extLst>
              <a:ext uri="{FF2B5EF4-FFF2-40B4-BE49-F238E27FC236}">
                <a16:creationId xmlns:a16="http://schemas.microsoft.com/office/drawing/2014/main" id="{0D640F9D-67F4-4AE2-930D-1FA614FBC55B}"/>
              </a:ext>
            </a:extLst>
          </p:cNvPr>
          <p:cNvSpPr txBox="1"/>
          <p:nvPr/>
        </p:nvSpPr>
        <p:spPr>
          <a:xfrm>
            <a:off x="0" y="2640903"/>
            <a:ext cx="12192000" cy="954107"/>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注：①</a:t>
            </a:r>
            <a:r>
              <a:rPr lang="zh-CN" altLang="en-US" sz="1400" b="1">
                <a:solidFill>
                  <a:srgbClr val="FF0000"/>
                </a:solidFill>
                <a:latin typeface="宋体" panose="02010600030101010101" pitchFamily="2" charset="-122"/>
                <a:ea typeface="宋体" panose="02010600030101010101" pitchFamily="2" charset="-122"/>
              </a:rPr>
              <a:t>在</a:t>
            </a:r>
            <a:r>
              <a:rPr lang="en-US" altLang="zh-CN" sz="1400" b="1">
                <a:solidFill>
                  <a:srgbClr val="FF0000"/>
                </a:solidFill>
                <a:latin typeface="宋体" panose="02010600030101010101" pitchFamily="2" charset="-122"/>
                <a:ea typeface="宋体" panose="02010600030101010101" pitchFamily="2" charset="-122"/>
              </a:rPr>
              <a:t>DOM</a:t>
            </a:r>
            <a:r>
              <a:rPr lang="zh-CN" altLang="en-US" sz="1400" b="1">
                <a:solidFill>
                  <a:srgbClr val="FF0000"/>
                </a:solidFill>
                <a:latin typeface="宋体" panose="02010600030101010101" pitchFamily="2" charset="-122"/>
                <a:ea typeface="宋体" panose="02010600030101010101" pitchFamily="2" charset="-122"/>
              </a:rPr>
              <a:t>中，每个标签都是单独的节点，其下若有文本内容则有文本子节点，若无则无，如</a:t>
            </a:r>
            <a:r>
              <a:rPr lang="en-US" altLang="zh-CN" sz="1400" b="1">
                <a:solidFill>
                  <a:srgbClr val="FF0000"/>
                </a:solidFill>
                <a:latin typeface="宋体" panose="02010600030101010101" pitchFamily="2" charset="-122"/>
                <a:ea typeface="宋体" panose="02010600030101010101" pitchFamily="2" charset="-122"/>
              </a:rPr>
              <a:t>&lt;input value='x'&gt;</a:t>
            </a:r>
            <a:r>
              <a:rPr lang="zh-CN" altLang="en-US" sz="1400" b="1">
                <a:solidFill>
                  <a:srgbClr val="FF0000"/>
                </a:solidFill>
                <a:latin typeface="宋体" panose="02010600030101010101" pitchFamily="2" charset="-122"/>
                <a:ea typeface="宋体" panose="02010600030101010101" pitchFamily="2" charset="-122"/>
              </a:rPr>
              <a:t>无子节点也无节点值，有</a:t>
            </a:r>
            <a:r>
              <a:rPr lang="en-US" altLang="zh-CN" sz="1400" b="1">
                <a:solidFill>
                  <a:srgbClr val="FF0000"/>
                </a:solidFill>
                <a:latin typeface="宋体" panose="02010600030101010101" pitchFamily="2" charset="-122"/>
                <a:ea typeface="宋体" panose="02010600030101010101" pitchFamily="2" charset="-122"/>
              </a:rPr>
              <a:t>value</a:t>
            </a:r>
            <a:r>
              <a:rPr lang="zh-CN" altLang="en-US" sz="1400" b="1">
                <a:solidFill>
                  <a:srgbClr val="FF0000"/>
                </a:solidFill>
                <a:latin typeface="宋体" panose="02010600030101010101" pitchFamily="2" charset="-122"/>
                <a:ea typeface="宋体" panose="02010600030101010101" pitchFamily="2" charset="-122"/>
              </a:rPr>
              <a:t>属性</a:t>
            </a:r>
            <a:r>
              <a:rPr lang="zh-CN" altLang="en-US"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②获取元素内容</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innerHTML</a:t>
            </a:r>
            <a:r>
              <a:rPr lang="zh-CN" altLang="en-US" sz="1400">
                <a:latin typeface="宋体" panose="02010600030101010101" pitchFamily="2" charset="-122"/>
                <a:ea typeface="宋体" panose="02010600030101010101" pitchFamily="2" charset="-122"/>
              </a:rPr>
              <a:t>属性或</a:t>
            </a:r>
            <a:r>
              <a:rPr lang="en-US" altLang="zh-CN" sz="1400">
                <a:latin typeface="宋体" panose="02010600030101010101" pitchFamily="2" charset="-122"/>
                <a:ea typeface="宋体" panose="02010600030101010101" pitchFamily="2" charset="-122"/>
              </a:rPr>
              <a:t>childNodes(</a:t>
            </a:r>
            <a:r>
              <a:rPr lang="zh-CN" altLang="en-US" sz="1400">
                <a:latin typeface="宋体" panose="02010600030101010101" pitchFamily="2" charset="-122"/>
                <a:ea typeface="宋体" panose="02010600030101010101" pitchFamily="2" charset="-122"/>
              </a:rPr>
              <a:t>返回一个列表，即使只有一个子节点也返回列表</a:t>
            </a:r>
            <a:r>
              <a:rPr lang="en-US" altLang="zh-CN" sz="1400">
                <a:latin typeface="宋体" panose="02010600030101010101" pitchFamily="2" charset="-122"/>
                <a:ea typeface="宋体" panose="02010600030101010101" pitchFamily="2" charset="-122"/>
              </a:rPr>
              <a:t>)/nodevalue(</a:t>
            </a:r>
            <a:r>
              <a:rPr lang="zh-CN" altLang="en-US" sz="1400">
                <a:solidFill>
                  <a:schemeClr val="accent1">
                    <a:lumMod val="75000"/>
                  </a:schemeClr>
                </a:solidFill>
                <a:latin typeface="宋体" panose="02010600030101010101" pitchFamily="2" charset="-122"/>
                <a:ea typeface="宋体" panose="02010600030101010101" pitchFamily="2" charset="-122"/>
              </a:rPr>
              <a:t>返回一个节点的节点值，注意如果是文本节点则返回文本，如果不是文本节点则返回</a:t>
            </a:r>
            <a:r>
              <a:rPr lang="en-US" altLang="zh-CN" sz="1400">
                <a:solidFill>
                  <a:schemeClr val="accent1">
                    <a:lumMod val="75000"/>
                  </a:schemeClr>
                </a:solidFill>
                <a:latin typeface="宋体" panose="02010600030101010101" pitchFamily="2" charset="-122"/>
                <a:ea typeface="宋体" panose="02010600030101010101" pitchFamily="2" charset="-122"/>
              </a:rPr>
              <a:t>null</a:t>
            </a:r>
            <a:r>
              <a:rPr lang="zh-CN" altLang="en-US" sz="1400">
                <a:solidFill>
                  <a:schemeClr val="accent1">
                    <a:lumMod val="75000"/>
                  </a:schemeClr>
                </a:solidFill>
                <a:latin typeface="宋体" panose="02010600030101010101" pitchFamily="2" charset="-122"/>
                <a:ea typeface="宋体" panose="02010600030101010101" pitchFamily="2" charset="-122"/>
              </a:rPr>
              <a:t>，一般与</a:t>
            </a:r>
            <a:r>
              <a:rPr lang="en-US" altLang="zh-CN" sz="1400">
                <a:solidFill>
                  <a:schemeClr val="accent1">
                    <a:lumMod val="75000"/>
                  </a:schemeClr>
                </a:solidFill>
                <a:latin typeface="宋体" panose="02010600030101010101" pitchFamily="2" charset="-122"/>
                <a:ea typeface="宋体" panose="02010600030101010101" pitchFamily="2" charset="-122"/>
              </a:rPr>
              <a:t>childNodes</a:t>
            </a:r>
            <a:r>
              <a:rPr lang="zh-CN" altLang="en-US" sz="1400">
                <a:solidFill>
                  <a:schemeClr val="accent1">
                    <a:lumMod val="75000"/>
                  </a:schemeClr>
                </a:solidFill>
                <a:latin typeface="宋体" panose="02010600030101010101" pitchFamily="2" charset="-122"/>
                <a:ea typeface="宋体" panose="02010600030101010101" pitchFamily="2" charset="-122"/>
              </a:rPr>
              <a:t>配合查询文本节点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textContent</a:t>
            </a:r>
            <a:r>
              <a:rPr lang="zh-CN" altLang="en-US" sz="1400">
                <a:latin typeface="宋体" panose="02010600030101010101" pitchFamily="2" charset="-122"/>
                <a:ea typeface="宋体" panose="02010600030101010101" pitchFamily="2" charset="-122"/>
              </a:rPr>
              <a:t>返回一个节点的所有子节点的文本内容，注意</a:t>
            </a:r>
            <a:r>
              <a:rPr lang="en-US" altLang="zh-CN" sz="1400">
                <a:latin typeface="宋体" panose="02010600030101010101" pitchFamily="2" charset="-122"/>
                <a:ea typeface="宋体" panose="02010600030101010101" pitchFamily="2" charset="-122"/>
              </a:rPr>
              <a:t>innerHTML</a:t>
            </a:r>
            <a:r>
              <a:rPr lang="zh-CN" altLang="en-US" sz="1400">
                <a:latin typeface="宋体" panose="02010600030101010101" pitchFamily="2" charset="-122"/>
                <a:ea typeface="宋体" panose="02010600030101010101" pitchFamily="2" charset="-122"/>
              </a:rPr>
              <a:t>属性可以直接赋值，</a:t>
            </a:r>
            <a:r>
              <a:rPr lang="en-US" altLang="zh-CN" sz="1400">
                <a:latin typeface="宋体" panose="02010600030101010101" pitchFamily="2" charset="-122"/>
                <a:ea typeface="宋体" panose="02010600030101010101" pitchFamily="2" charset="-122"/>
              </a:rPr>
              <a:t>nodevalue</a:t>
            </a:r>
            <a:r>
              <a:rPr lang="zh-CN" altLang="en-US" sz="1400">
                <a:latin typeface="宋体" panose="02010600030101010101" pitchFamily="2" charset="-122"/>
                <a:ea typeface="宋体" panose="02010600030101010101" pitchFamily="2" charset="-122"/>
              </a:rPr>
              <a:t>不能赋值只用于返回。</a:t>
            </a:r>
          </a:p>
        </p:txBody>
      </p:sp>
    </p:spTree>
    <p:extLst>
      <p:ext uri="{BB962C8B-B14F-4D97-AF65-F5344CB8AC3E}">
        <p14:creationId xmlns:p14="http://schemas.microsoft.com/office/powerpoint/2010/main" val="204143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02D50F-23ED-4AD9-92CB-E0FEC0088265}"/>
              </a:ext>
            </a:extLst>
          </p:cNvPr>
          <p:cNvSpPr txBox="1"/>
          <p:nvPr/>
        </p:nvSpPr>
        <p:spPr>
          <a:xfrm>
            <a:off x="0" y="0"/>
            <a:ext cx="12192000" cy="4616648"/>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中自定义对象构造器：①</a:t>
            </a:r>
            <a:r>
              <a:rPr lang="en-US" altLang="zh-CN" sz="1400">
                <a:solidFill>
                  <a:schemeClr val="accent2">
                    <a:lumMod val="75000"/>
                  </a:schemeClr>
                </a:solidFill>
                <a:latin typeface="宋体" panose="02010600030101010101" pitchFamily="2" charset="-122"/>
                <a:ea typeface="宋体" panose="02010600030101010101" pitchFamily="2" charset="-122"/>
              </a:rPr>
              <a:t>function person(x1,x2,x3,x4){this.x1=x1;this.x2=x2;this.x3=x3;this.x4=x4},</a:t>
            </a:r>
            <a:r>
              <a:rPr lang="zh-CN" altLang="en-US" sz="1400">
                <a:latin typeface="宋体" panose="02010600030101010101" pitchFamily="2" charset="-122"/>
                <a:ea typeface="宋体" panose="02010600030101010101" pitchFamily="2" charset="-122"/>
              </a:rPr>
              <a:t>使用时</a:t>
            </a:r>
            <a:r>
              <a:rPr lang="en-US" altLang="zh-CN" sz="1400">
                <a:solidFill>
                  <a:schemeClr val="accent2">
                    <a:lumMod val="75000"/>
                  </a:schemeClr>
                </a:solidFill>
                <a:latin typeface="宋体" panose="02010600030101010101" pitchFamily="2" charset="-122"/>
                <a:ea typeface="宋体" panose="02010600030101010101" pitchFamily="2" charset="-122"/>
              </a:rPr>
              <a:t>var q=new person(a,b,c,d),</a:t>
            </a:r>
            <a:r>
              <a:rPr lang="zh-CN" altLang="en-US" sz="1400">
                <a:latin typeface="宋体" panose="02010600030101010101" pitchFamily="2" charset="-122"/>
                <a:ea typeface="宋体" panose="02010600030101010101" pitchFamily="2" charset="-122"/>
              </a:rPr>
              <a:t>构造一个对象</a:t>
            </a:r>
            <a:r>
              <a:rPr lang="en-US" altLang="zh-CN" sz="1400">
                <a:latin typeface="宋体" panose="02010600030101010101" pitchFamily="2" charset="-122"/>
                <a:ea typeface="宋体" panose="02010600030101010101" pitchFamily="2" charset="-122"/>
              </a:rPr>
              <a:t>q</a:t>
            </a:r>
            <a:r>
              <a:rPr lang="zh-CN" altLang="en-US" sz="1400">
                <a:latin typeface="宋体" panose="02010600030101010101" pitchFamily="2" charset="-122"/>
                <a:ea typeface="宋体" panose="02010600030101010101" pitchFamily="2" charset="-122"/>
              </a:rPr>
              <a:t>拥有</a:t>
            </a:r>
            <a:r>
              <a:rPr lang="en-US" altLang="zh-CN" sz="1400">
                <a:latin typeface="宋体" panose="02010600030101010101" pitchFamily="2" charset="-122"/>
                <a:ea typeface="宋体" panose="02010600030101010101" pitchFamily="2" charset="-122"/>
              </a:rPr>
              <a:t>x1,x2,x3,x4</a:t>
            </a:r>
            <a:r>
              <a:rPr lang="zh-CN" altLang="en-US" sz="1400">
                <a:latin typeface="宋体" panose="02010600030101010101" pitchFamily="2" charset="-122"/>
                <a:ea typeface="宋体" panose="02010600030101010101" pitchFamily="2" charset="-122"/>
              </a:rPr>
              <a:t>四个属性值分别为</a:t>
            </a:r>
            <a:r>
              <a:rPr lang="en-US" altLang="zh-CN" sz="1400">
                <a:latin typeface="宋体" panose="02010600030101010101" pitchFamily="2" charset="-122"/>
                <a:ea typeface="宋体" panose="02010600030101010101" pitchFamily="2" charset="-122"/>
              </a:rPr>
              <a:t>a,b,c,d</a:t>
            </a:r>
            <a:r>
              <a:rPr lang="zh-CN" altLang="en-US" sz="1400">
                <a:latin typeface="宋体" panose="02010600030101010101" pitchFamily="2" charset="-122"/>
                <a:ea typeface="宋体" panose="02010600030101010101" pitchFamily="2" charset="-122"/>
              </a:rPr>
              <a:t>；②当对象</a:t>
            </a:r>
            <a:r>
              <a:rPr lang="en-US" altLang="zh-CN" sz="1400">
                <a:latin typeface="宋体" panose="02010600030101010101" pitchFamily="2" charset="-122"/>
                <a:ea typeface="宋体" panose="02010600030101010101" pitchFamily="2" charset="-122"/>
              </a:rPr>
              <a:t>q</a:t>
            </a:r>
            <a:r>
              <a:rPr lang="zh-CN" altLang="en-US" sz="1400">
                <a:latin typeface="宋体" panose="02010600030101010101" pitchFamily="2" charset="-122"/>
                <a:ea typeface="宋体" panose="02010600030101010101" pitchFamily="2" charset="-122"/>
              </a:rPr>
              <a:t>已存在时，可以</a:t>
            </a:r>
            <a:r>
              <a:rPr lang="en-US" altLang="zh-CN" sz="1400">
                <a:latin typeface="宋体" panose="02010600030101010101" pitchFamily="2" charset="-122"/>
                <a:ea typeface="宋体" panose="02010600030101010101" pitchFamily="2" charset="-122"/>
              </a:rPr>
              <a:t>q.a=b</a:t>
            </a:r>
            <a:r>
              <a:rPr lang="zh-CN" altLang="en-US" sz="1400">
                <a:latin typeface="宋体" panose="02010600030101010101" pitchFamily="2" charset="-122"/>
                <a:ea typeface="宋体" panose="02010600030101010101" pitchFamily="2" charset="-122"/>
              </a:rPr>
              <a:t>添加属性；③可用相同的方法为对象</a:t>
            </a:r>
            <a:r>
              <a:rPr lang="en-US" altLang="zh-CN" sz="1400">
                <a:latin typeface="宋体" panose="02010600030101010101" pitchFamily="2" charset="-122"/>
                <a:ea typeface="宋体" panose="02010600030101010101" pitchFamily="2" charset="-122"/>
              </a:rPr>
              <a:t>q</a:t>
            </a:r>
            <a:r>
              <a:rPr lang="zh-CN" altLang="en-US" sz="1400">
                <a:latin typeface="宋体" panose="02010600030101010101" pitchFamily="2" charset="-122"/>
                <a:ea typeface="宋体" panose="02010600030101010101" pitchFamily="2" charset="-122"/>
              </a:rPr>
              <a:t>添加方法，其中方法可以在对象构造器；④所有的函数都可以视为一个对象构造器，</a:t>
            </a:r>
            <a:r>
              <a:rPr lang="zh-CN" altLang="en-US" sz="1400">
                <a:solidFill>
                  <a:srgbClr val="FF0000"/>
                </a:solidFill>
                <a:latin typeface="宋体" panose="02010600030101010101" pitchFamily="2" charset="-122"/>
                <a:ea typeface="宋体" panose="02010600030101010101" pitchFamily="2" charset="-122"/>
              </a:rPr>
              <a:t>只要使用</a:t>
            </a:r>
            <a:r>
              <a:rPr lang="en-US" altLang="zh-CN" sz="1400">
                <a:solidFill>
                  <a:srgbClr val="FF0000"/>
                </a:solidFill>
                <a:latin typeface="宋体" panose="02010600030101010101" pitchFamily="2" charset="-122"/>
                <a:ea typeface="宋体" panose="02010600030101010101" pitchFamily="2" charset="-122"/>
              </a:rPr>
              <a:t>var q=new xxx(a,b)</a:t>
            </a:r>
            <a:r>
              <a:rPr lang="zh-CN" altLang="en-US" sz="1400">
                <a:solidFill>
                  <a:srgbClr val="FF0000"/>
                </a:solidFill>
                <a:latin typeface="宋体" panose="02010600030101010101" pitchFamily="2" charset="-122"/>
                <a:ea typeface="宋体" panose="02010600030101010101" pitchFamily="2" charset="-122"/>
              </a:rPr>
              <a:t>的方式调用，就会创建一个</a:t>
            </a:r>
            <a:r>
              <a:rPr lang="en-US" altLang="zh-CN" sz="1400">
                <a:solidFill>
                  <a:srgbClr val="FF0000"/>
                </a:solidFill>
                <a:latin typeface="宋体" panose="02010600030101010101" pitchFamily="2" charset="-122"/>
                <a:ea typeface="宋体" panose="02010600030101010101" pitchFamily="2" charset="-122"/>
              </a:rPr>
              <a:t>q</a:t>
            </a:r>
            <a:r>
              <a:rPr lang="zh-CN" altLang="en-US" sz="1400">
                <a:solidFill>
                  <a:srgbClr val="FF0000"/>
                </a:solidFill>
                <a:latin typeface="宋体" panose="02010600030101010101" pitchFamily="2" charset="-122"/>
                <a:ea typeface="宋体" panose="02010600030101010101" pitchFamily="2" charset="-122"/>
              </a:rPr>
              <a:t>对象</a:t>
            </a:r>
            <a:r>
              <a:rPr lang="zh-CN" altLang="en-US" sz="1400">
                <a:latin typeface="宋体" panose="02010600030101010101" pitchFamily="2" charset="-122"/>
                <a:ea typeface="宋体" panose="02010600030101010101" pitchFamily="2" charset="-122"/>
              </a:rPr>
              <a:t>，其拥有该函数的属性；</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中数字</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Number</a:t>
            </a:r>
            <a:r>
              <a:rPr lang="zh-CN" altLang="en-US" sz="1400">
                <a:latin typeface="宋体" panose="02010600030101010101" pitchFamily="2" charset="-122"/>
                <a:ea typeface="宋体" panose="02010600030101010101" pitchFamily="2" charset="-122"/>
              </a:rPr>
              <a:t>对象不分类型，统一储存为浮点数，整数最多</a:t>
            </a:r>
            <a:r>
              <a:rPr lang="en-US" altLang="zh-CN" sz="1400">
                <a:latin typeface="宋体" panose="02010600030101010101" pitchFamily="2" charset="-122"/>
                <a:ea typeface="宋体" panose="02010600030101010101" pitchFamily="2" charset="-122"/>
              </a:rPr>
              <a:t>15</a:t>
            </a:r>
            <a:r>
              <a:rPr lang="zh-CN" altLang="en-US" sz="1400">
                <a:latin typeface="宋体" panose="02010600030101010101" pitchFamily="2" charset="-122"/>
                <a:ea typeface="宋体" panose="02010600030101010101" pitchFamily="2" charset="-122"/>
              </a:rPr>
              <a:t>位，小数最多</a:t>
            </a:r>
            <a:r>
              <a:rPr lang="en-US" altLang="zh-CN" sz="1400">
                <a:latin typeface="宋体" panose="02010600030101010101" pitchFamily="2" charset="-122"/>
                <a:ea typeface="宋体" panose="02010600030101010101" pitchFamily="2" charset="-122"/>
              </a:rPr>
              <a:t>17</a:t>
            </a:r>
            <a:r>
              <a:rPr lang="zh-CN" altLang="en-US" sz="1400">
                <a:latin typeface="宋体" panose="02010600030101010101" pitchFamily="2" charset="-122"/>
                <a:ea typeface="宋体" panose="02010600030101010101" pitchFamily="2" charset="-122"/>
              </a:rPr>
              <a:t>位，有一部分属性是针对构造函数</a:t>
            </a:r>
            <a:r>
              <a:rPr lang="en-US" altLang="zh-CN" sz="1400">
                <a:latin typeface="宋体" panose="02010600030101010101" pitchFamily="2" charset="-122"/>
                <a:ea typeface="宋体" panose="02010600030101010101" pitchFamily="2" charset="-122"/>
              </a:rPr>
              <a:t>Number</a:t>
            </a:r>
            <a:r>
              <a:rPr lang="zh-CN" altLang="en-US" sz="1400">
                <a:latin typeface="宋体" panose="02010600030101010101" pitchFamily="2" charset="-122"/>
                <a:ea typeface="宋体" panose="02010600030101010101" pitchFamily="2" charset="-122"/>
              </a:rPr>
              <a:t>的而非某个具体的</a:t>
            </a:r>
            <a:r>
              <a:rPr lang="en-US" altLang="zh-CN" sz="1400">
                <a:latin typeface="宋体" panose="02010600030101010101" pitchFamily="2" charset="-122"/>
                <a:ea typeface="宋体" panose="02010600030101010101" pitchFamily="2" charset="-122"/>
              </a:rPr>
              <a:t>Number</a:t>
            </a:r>
            <a:r>
              <a:rPr lang="zh-CN" altLang="en-US" sz="1400">
                <a:latin typeface="宋体" panose="02010600030101010101" pitchFamily="2" charset="-122"/>
                <a:ea typeface="宋体" panose="02010600030101010101" pitchFamily="2" charset="-122"/>
              </a:rPr>
              <a:t>对象的，常用方法</a:t>
            </a:r>
            <a:r>
              <a:rPr lang="en-US" altLang="zh-CN" sz="1400">
                <a:latin typeface="宋体" panose="02010600030101010101" pitchFamily="2" charset="-122"/>
                <a:ea typeface="宋体" panose="02010600030101010101" pitchFamily="2" charset="-122"/>
              </a:rPr>
              <a:t>toString(</a:t>
            </a:r>
            <a:r>
              <a:rPr lang="zh-CN" altLang="en-US" sz="1400">
                <a:latin typeface="宋体" panose="02010600030101010101" pitchFamily="2" charset="-122"/>
                <a:ea typeface="宋体" panose="02010600030101010101" pitchFamily="2" charset="-122"/>
              </a:rPr>
              <a:t>进制，默认</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toFixed(</a:t>
            </a:r>
            <a:r>
              <a:rPr lang="zh-CN" altLang="en-US" sz="1400">
                <a:latin typeface="宋体" panose="02010600030101010101" pitchFamily="2" charset="-122"/>
                <a:ea typeface="宋体" panose="02010600030101010101" pitchFamily="2" charset="-122"/>
              </a:rPr>
              <a:t>小数位数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返回一个字符串，</a:t>
            </a:r>
            <a:r>
              <a:rPr lang="en-US" altLang="zh-CN" sz="1400">
                <a:latin typeface="宋体" panose="02010600030101010101" pitchFamily="2" charset="-122"/>
                <a:ea typeface="宋体" panose="02010600030101010101" pitchFamily="2" charset="-122"/>
              </a:rPr>
              <a:t>toPrecision(</a:t>
            </a:r>
            <a:r>
              <a:rPr lang="zh-CN" altLang="en-US" sz="1400">
                <a:latin typeface="宋体" panose="02010600030101010101" pitchFamily="2" charset="-122"/>
                <a:ea typeface="宋体" panose="02010600030101010101" pitchFamily="2" charset="-122"/>
              </a:rPr>
              <a:t>显示总位数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中字符串</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String</a:t>
            </a:r>
            <a:r>
              <a:rPr lang="zh-CN" altLang="en-US" sz="1400">
                <a:latin typeface="宋体" panose="02010600030101010101" pitchFamily="2" charset="-122"/>
                <a:ea typeface="宋体" panose="02010600030101010101" pitchFamily="2" charset="-122"/>
              </a:rPr>
              <a:t>对象，属性</a:t>
            </a:r>
            <a:r>
              <a:rPr lang="en-US" altLang="zh-CN" sz="1400">
                <a:latin typeface="宋体" panose="02010600030101010101" pitchFamily="2" charset="-122"/>
                <a:ea typeface="宋体" panose="02010600030101010101" pitchFamily="2" charset="-122"/>
              </a:rPr>
              <a:t>s.length</a:t>
            </a:r>
            <a:r>
              <a:rPr lang="zh-CN" altLang="en-US" sz="1400">
                <a:latin typeface="宋体" panose="02010600030101010101" pitchFamily="2" charset="-122"/>
                <a:ea typeface="宋体" panose="02010600030101010101" pitchFamily="2" charset="-122"/>
              </a:rPr>
              <a:t>返回字符串的长度，有相当多的方法，如</a:t>
            </a:r>
            <a:r>
              <a:rPr lang="en-US" altLang="zh-CN" sz="1400">
                <a:latin typeface="宋体" panose="02010600030101010101" pitchFamily="2" charset="-122"/>
                <a:ea typeface="宋体" panose="02010600030101010101" pitchFamily="2" charset="-122"/>
              </a:rPr>
              <a:t>s.big()/blink()/bold()/fontcolor('red')/fontsize(12)/strike()/ link('url')</a:t>
            </a:r>
            <a:r>
              <a:rPr lang="zh-CN" altLang="en-US" sz="1400">
                <a:latin typeface="宋体" panose="02010600030101010101" pitchFamily="2" charset="-122"/>
                <a:ea typeface="宋体" panose="02010600030101010101" pitchFamily="2" charset="-122"/>
              </a:rPr>
              <a:t>等改变字符串本身显示方式，</a:t>
            </a:r>
            <a:r>
              <a:rPr lang="en-US" altLang="zh-CN" sz="1400">
                <a:latin typeface="宋体" panose="02010600030101010101" pitchFamily="2" charset="-122"/>
                <a:ea typeface="宋体" panose="02010600030101010101" pitchFamily="2" charset="-122"/>
              </a:rPr>
              <a:t>s.split(</a:t>
            </a:r>
            <a:r>
              <a:rPr lang="zh-CN" altLang="en-US" sz="1400">
                <a:latin typeface="宋体" panose="02010600030101010101" pitchFamily="2" charset="-122"/>
                <a:ea typeface="宋体" panose="02010600030101010101" pitchFamily="2" charset="-122"/>
              </a:rPr>
              <a:t>分隔符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次数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返回一个字符串数组，</a:t>
            </a:r>
            <a:r>
              <a:rPr lang="en-US" altLang="zh-CN" sz="1400">
                <a:latin typeface="宋体" panose="02010600030101010101" pitchFamily="2" charset="-122"/>
                <a:ea typeface="宋体" panose="02010600030101010101" pitchFamily="2" charset="-122"/>
              </a:rPr>
              <a:t>s.concat(a,b)</a:t>
            </a:r>
            <a:r>
              <a:rPr lang="zh-CN" altLang="en-US" sz="1400">
                <a:latin typeface="宋体" panose="02010600030101010101" pitchFamily="2" charset="-122"/>
                <a:ea typeface="宋体" panose="02010600030101010101" pitchFamily="2" charset="-122"/>
              </a:rPr>
              <a:t>返回一个连接的字符串，</a:t>
            </a:r>
            <a:r>
              <a:rPr lang="en-US" altLang="zh-CN" sz="1400">
                <a:latin typeface="宋体" panose="02010600030101010101" pitchFamily="2" charset="-122"/>
                <a:ea typeface="宋体" panose="02010600030101010101" pitchFamily="2" charset="-122"/>
              </a:rPr>
              <a:t>s.slice(5,9)</a:t>
            </a:r>
            <a:r>
              <a:rPr lang="zh-CN" altLang="en-US" sz="1400">
                <a:latin typeface="宋体" panose="02010600030101010101" pitchFamily="2" charset="-122"/>
                <a:ea typeface="宋体" panose="02010600030101010101" pitchFamily="2" charset="-122"/>
              </a:rPr>
              <a:t>返回截取指定下标字符串，</a:t>
            </a:r>
            <a:r>
              <a:rPr lang="en-US" altLang="zh-CN" sz="1400">
                <a:latin typeface="宋体" panose="02010600030101010101" pitchFamily="2" charset="-122"/>
                <a:ea typeface="宋体" panose="02010600030101010101" pitchFamily="2" charset="-122"/>
              </a:rPr>
              <a:t>s.anchor('x')</a:t>
            </a:r>
            <a:r>
              <a:rPr lang="zh-CN" altLang="en-US" sz="1400">
                <a:latin typeface="宋体" panose="02010600030101010101" pitchFamily="2" charset="-122"/>
                <a:ea typeface="宋体" panose="02010600030101010101" pitchFamily="2" charset="-122"/>
              </a:rPr>
              <a:t>生成</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元素锚点等，另一部分与正则匹配相关；</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注意</a:t>
            </a:r>
            <a:r>
              <a:rPr lang="en-US" altLang="zh-CN" sz="1400">
                <a:latin typeface="宋体" panose="02010600030101010101" pitchFamily="2" charset="-122"/>
                <a:ea typeface="宋体" panose="02010600030101010101" pitchFamily="2" charset="-122"/>
              </a:rPr>
              <a:t>alert(a,b)</a:t>
            </a:r>
            <a:r>
              <a:rPr lang="zh-CN" altLang="en-US" sz="1400">
                <a:latin typeface="宋体" panose="02010600030101010101" pitchFamily="2" charset="-122"/>
                <a:ea typeface="宋体" panose="02010600030101010101" pitchFamily="2" charset="-122"/>
              </a:rPr>
              <a:t>会只显示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，除非</a:t>
            </a:r>
            <a:r>
              <a:rPr lang="en-US" altLang="zh-CN" sz="1400">
                <a:latin typeface="宋体" panose="02010600030101010101" pitchFamily="2" charset="-122"/>
                <a:ea typeface="宋体" panose="02010600030101010101" pitchFamily="2" charset="-122"/>
              </a:rPr>
              <a:t>a+b</a:t>
            </a:r>
            <a:r>
              <a:rPr lang="zh-CN" altLang="en-US" sz="1400">
                <a:latin typeface="宋体" panose="02010600030101010101" pitchFamily="2" charset="-122"/>
                <a:ea typeface="宋体" panose="02010600030101010101" pitchFamily="2" charset="-122"/>
              </a:rPr>
              <a:t>，即</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中的函数若只接收一个参数，则其只会使用第一个参数</a:t>
            </a:r>
            <a:r>
              <a:rPr lang="en-US" altLang="zh-CN" sz="1400">
                <a:latin typeface="宋体" panose="02010600030101010101" pitchFamily="2" charset="-122"/>
                <a:ea typeface="宋体" panose="02010600030101010101" pitchFamily="2" charset="-122"/>
              </a:rPr>
              <a:t>)</a:t>
            </a: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中日期</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var d=new Date()</a:t>
            </a:r>
            <a:r>
              <a:rPr lang="zh-CN" altLang="en-US" sz="1400">
                <a:latin typeface="宋体" panose="02010600030101010101" pitchFamily="2" charset="-122"/>
                <a:ea typeface="宋体" panose="02010600030101010101" pitchFamily="2" charset="-122"/>
              </a:rPr>
              <a:t>创建</a:t>
            </a:r>
            <a:r>
              <a:rPr lang="en-US" altLang="zh-CN" sz="1400">
                <a:latin typeface="宋体" panose="02010600030101010101" pitchFamily="2" charset="-122"/>
                <a:ea typeface="宋体" panose="02010600030101010101" pitchFamily="2" charset="-122"/>
              </a:rPr>
              <a:t>Date</a:t>
            </a:r>
            <a:r>
              <a:rPr lang="zh-CN" altLang="en-US" sz="1400">
                <a:latin typeface="宋体" panose="02010600030101010101" pitchFamily="2" charset="-122"/>
                <a:ea typeface="宋体" panose="02010600030101010101" pitchFamily="2" charset="-122"/>
              </a:rPr>
              <a:t>对象，返回当前日期时间，</a:t>
            </a:r>
            <a:r>
              <a:rPr lang="en-US" altLang="zh-CN" sz="1400">
                <a:latin typeface="宋体" panose="02010600030101010101" pitchFamily="2" charset="-122"/>
                <a:ea typeface="宋体" panose="02010600030101010101" pitchFamily="2" charset="-122"/>
              </a:rPr>
              <a:t>Date</a:t>
            </a:r>
            <a:r>
              <a:rPr lang="zh-CN" altLang="en-US" sz="1400">
                <a:latin typeface="宋体" panose="02010600030101010101" pitchFamily="2" charset="-122"/>
                <a:ea typeface="宋体" panose="02010600030101010101" pitchFamily="2" charset="-122"/>
              </a:rPr>
              <a:t>对象的方法有</a:t>
            </a:r>
            <a:r>
              <a:rPr lang="en-US" altLang="zh-CN" sz="1400">
                <a:latin typeface="宋体" panose="02010600030101010101" pitchFamily="2" charset="-122"/>
                <a:ea typeface="宋体" panose="02010600030101010101" pitchFamily="2" charset="-122"/>
              </a:rPr>
              <a:t>d.getTime()</a:t>
            </a:r>
            <a:r>
              <a:rPr lang="zh-CN" altLang="en-US" sz="1400">
                <a:latin typeface="宋体" panose="02010600030101010101" pitchFamily="2" charset="-122"/>
                <a:ea typeface="宋体" panose="02010600030101010101" pitchFamily="2" charset="-122"/>
              </a:rPr>
              <a:t>返回从</a:t>
            </a:r>
            <a:r>
              <a:rPr lang="en-US" altLang="zh-CN" sz="1400">
                <a:latin typeface="宋体" panose="02010600030101010101" pitchFamily="2" charset="-122"/>
                <a:ea typeface="宋体" panose="02010600030101010101" pitchFamily="2" charset="-122"/>
              </a:rPr>
              <a:t>1970</a:t>
            </a:r>
            <a:r>
              <a:rPr lang="zh-CN" altLang="en-US" sz="1400">
                <a:latin typeface="宋体" panose="02010600030101010101" pitchFamily="2" charset="-122"/>
                <a:ea typeface="宋体" panose="02010600030101010101" pitchFamily="2" charset="-122"/>
              </a:rPr>
              <a:t>年</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月</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日至今的毫秒数，</a:t>
            </a:r>
            <a:r>
              <a:rPr lang="en-US" altLang="zh-CN" sz="1400">
                <a:latin typeface="宋体" panose="02010600030101010101" pitchFamily="2" charset="-122"/>
                <a:ea typeface="宋体" panose="02010600030101010101" pitchFamily="2" charset="-122"/>
              </a:rPr>
              <a:t>d.getDay()</a:t>
            </a:r>
            <a:r>
              <a:rPr lang="zh-CN" altLang="en-US" sz="1400">
                <a:latin typeface="宋体" panose="02010600030101010101" pitchFamily="2" charset="-122"/>
                <a:ea typeface="宋体" panose="02010600030101010101" pitchFamily="2" charset="-122"/>
              </a:rPr>
              <a:t>显示以数字</a:t>
            </a:r>
            <a:r>
              <a:rPr lang="en-US" altLang="zh-CN" sz="1400">
                <a:latin typeface="宋体" panose="02010600030101010101" pitchFamily="2" charset="-122"/>
                <a:ea typeface="宋体" panose="02010600030101010101" pitchFamily="2" charset="-122"/>
              </a:rPr>
              <a:t>[0-6]</a:t>
            </a:r>
            <a:r>
              <a:rPr lang="zh-CN" altLang="en-US" sz="1400">
                <a:latin typeface="宋体" panose="02010600030101010101" pitchFamily="2" charset="-122"/>
                <a:ea typeface="宋体" panose="02010600030101010101" pitchFamily="2" charset="-122"/>
              </a:rPr>
              <a:t>表示的星期，</a:t>
            </a:r>
            <a:r>
              <a:rPr lang="en-US" altLang="zh-CN" sz="1400">
                <a:latin typeface="宋体" panose="02010600030101010101" pitchFamily="2" charset="-122"/>
                <a:ea typeface="宋体" panose="02010600030101010101" pitchFamily="2" charset="-122"/>
              </a:rPr>
              <a:t>d.getHours/Minutes/Seconds</a:t>
            </a:r>
            <a:r>
              <a:rPr lang="zh-CN" altLang="en-US" sz="1400">
                <a:latin typeface="宋体" panose="02010600030101010101" pitchFamily="2" charset="-122"/>
                <a:ea typeface="宋体" panose="02010600030101010101" pitchFamily="2" charset="-122"/>
              </a:rPr>
              <a:t>返回</a:t>
            </a:r>
            <a:r>
              <a:rPr lang="en-US" altLang="zh-CN" sz="1400">
                <a:latin typeface="宋体" panose="02010600030101010101" pitchFamily="2" charset="-122"/>
                <a:ea typeface="宋体" panose="02010600030101010101" pitchFamily="2" charset="-122"/>
              </a:rPr>
              <a:t>Date</a:t>
            </a:r>
            <a:r>
              <a:rPr lang="zh-CN" altLang="en-US" sz="1400">
                <a:latin typeface="宋体" panose="02010600030101010101" pitchFamily="2" charset="-122"/>
                <a:ea typeface="宋体" panose="02010600030101010101" pitchFamily="2" charset="-122"/>
              </a:rPr>
              <a:t>对象的小时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分钟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秒数等；</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中数组</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var a=new Array(3)</a:t>
            </a:r>
            <a:r>
              <a:rPr lang="zh-CN" altLang="en-US" sz="1400">
                <a:latin typeface="宋体" panose="02010600030101010101" pitchFamily="2" charset="-122"/>
                <a:ea typeface="宋体" panose="02010600030101010101" pitchFamily="2" charset="-122"/>
              </a:rPr>
              <a:t>创建</a:t>
            </a:r>
            <a:r>
              <a:rPr lang="en-US" altLang="zh-CN" sz="1400">
                <a:latin typeface="宋体" panose="02010600030101010101" pitchFamily="2" charset="-122"/>
                <a:ea typeface="宋体" panose="02010600030101010101" pitchFamily="2" charset="-122"/>
              </a:rPr>
              <a:t>Array</a:t>
            </a:r>
            <a:r>
              <a:rPr lang="zh-CN" altLang="en-US" sz="1400">
                <a:latin typeface="宋体" panose="02010600030101010101" pitchFamily="2" charset="-122"/>
                <a:ea typeface="宋体" panose="02010600030101010101" pitchFamily="2" charset="-122"/>
              </a:rPr>
              <a:t>对象，可以在创建时指定其最短长度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即添加</a:t>
            </a:r>
            <a:r>
              <a:rPr lang="en-US" altLang="zh-CN" sz="1400">
                <a:latin typeface="宋体" panose="02010600030101010101" pitchFamily="2" charset="-122"/>
                <a:ea typeface="宋体" panose="02010600030101010101" pitchFamily="2" charset="-122"/>
              </a:rPr>
              <a:t>undefined</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a.concat(b,c)</a:t>
            </a:r>
            <a:r>
              <a:rPr lang="zh-CN" altLang="en-US" sz="1400">
                <a:latin typeface="宋体" panose="02010600030101010101" pitchFamily="2" charset="-122"/>
                <a:ea typeface="宋体" panose="02010600030101010101" pitchFamily="2" charset="-122"/>
              </a:rPr>
              <a:t>连接数组并返回结果，</a:t>
            </a:r>
            <a:r>
              <a:rPr lang="en-US" altLang="zh-CN" sz="1400">
                <a:latin typeface="宋体" panose="02010600030101010101" pitchFamily="2" charset="-122"/>
                <a:ea typeface="宋体" panose="02010600030101010101" pitchFamily="2" charset="-122"/>
              </a:rPr>
              <a:t>a.join('x')</a:t>
            </a:r>
            <a:r>
              <a:rPr lang="zh-CN" altLang="en-US" sz="1400">
                <a:latin typeface="宋体" panose="02010600030101010101" pitchFamily="2" charset="-122"/>
                <a:ea typeface="宋体" panose="02010600030101010101" pitchFamily="2" charset="-122"/>
              </a:rPr>
              <a:t>通过指定的分隔符将数组中的元素连成一个字符串并返回，</a:t>
            </a:r>
            <a:r>
              <a:rPr lang="en-US" altLang="zh-CN" sz="1400">
                <a:latin typeface="宋体" panose="02010600030101010101" pitchFamily="2" charset="-122"/>
                <a:ea typeface="宋体" panose="02010600030101010101" pitchFamily="2" charset="-122"/>
              </a:rPr>
              <a:t>a.pop()</a:t>
            </a:r>
            <a:r>
              <a:rPr lang="zh-CN" altLang="en-US" sz="1400">
                <a:latin typeface="宋体" panose="02010600030101010101" pitchFamily="2" charset="-122"/>
                <a:ea typeface="宋体" panose="02010600030101010101" pitchFamily="2" charset="-122"/>
              </a:rPr>
              <a:t>删除并返回最后一个元素，</a:t>
            </a:r>
            <a:r>
              <a:rPr lang="en-US" altLang="zh-CN" sz="1400">
                <a:latin typeface="宋体" panose="02010600030101010101" pitchFamily="2" charset="-122"/>
                <a:ea typeface="宋体" panose="02010600030101010101" pitchFamily="2" charset="-122"/>
              </a:rPr>
              <a:t>a.push(b,c)</a:t>
            </a:r>
            <a:r>
              <a:rPr lang="zh-CN" altLang="en-US" sz="1400">
                <a:latin typeface="宋体" panose="02010600030101010101" pitchFamily="2" charset="-122"/>
                <a:ea typeface="宋体" panose="02010600030101010101" pitchFamily="2" charset="-122"/>
              </a:rPr>
              <a:t>向数组末尾添加元素并返回新的数组的长度，</a:t>
            </a:r>
            <a:r>
              <a:rPr lang="en-US" altLang="zh-CN" sz="1400">
                <a:latin typeface="宋体" panose="02010600030101010101" pitchFamily="2" charset="-122"/>
                <a:ea typeface="宋体" panose="02010600030101010101" pitchFamily="2" charset="-122"/>
              </a:rPr>
              <a:t>a.reverse()</a:t>
            </a:r>
            <a:r>
              <a:rPr lang="zh-CN" altLang="en-US" sz="1400">
                <a:latin typeface="宋体" panose="02010600030101010101" pitchFamily="2" charset="-122"/>
                <a:ea typeface="宋体" panose="02010600030101010101" pitchFamily="2" charset="-122"/>
              </a:rPr>
              <a:t>倒排，</a:t>
            </a:r>
            <a:r>
              <a:rPr lang="en-US" altLang="zh-CN" sz="1400">
                <a:latin typeface="宋体" panose="02010600030101010101" pitchFamily="2" charset="-122"/>
                <a:ea typeface="宋体" panose="02010600030101010101" pitchFamily="2" charset="-122"/>
              </a:rPr>
              <a:t>a.shift()</a:t>
            </a:r>
            <a:r>
              <a:rPr lang="zh-CN" altLang="en-US" sz="1400">
                <a:latin typeface="宋体" panose="02010600030101010101" pitchFamily="2" charset="-122"/>
                <a:ea typeface="宋体" panose="02010600030101010101" pitchFamily="2" charset="-122"/>
              </a:rPr>
              <a:t>删除并返回数组的第一个元素，</a:t>
            </a:r>
            <a:r>
              <a:rPr lang="en-US" altLang="zh-CN" sz="1400">
                <a:latin typeface="宋体" panose="02010600030101010101" pitchFamily="2" charset="-122"/>
                <a:ea typeface="宋体" panose="02010600030101010101" pitchFamily="2" charset="-122"/>
              </a:rPr>
              <a:t>a.slice(3,5)</a:t>
            </a:r>
            <a:r>
              <a:rPr lang="zh-CN" altLang="en-US" sz="1400">
                <a:latin typeface="宋体" panose="02010600030101010101" pitchFamily="2" charset="-122"/>
                <a:ea typeface="宋体" panose="02010600030101010101" pitchFamily="2" charset="-122"/>
              </a:rPr>
              <a:t>返回一个子数组含前不含后，</a:t>
            </a:r>
            <a:r>
              <a:rPr lang="en-US" altLang="zh-CN" sz="1400">
                <a:latin typeface="宋体" panose="02010600030101010101" pitchFamily="2" charset="-122"/>
                <a:ea typeface="宋体" panose="02010600030101010101" pitchFamily="2" charset="-122"/>
              </a:rPr>
              <a:t>a.splice(index, count, b,c,d)</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index</a:t>
            </a:r>
            <a:r>
              <a:rPr lang="zh-CN" altLang="en-US" sz="1400">
                <a:latin typeface="宋体" panose="02010600030101010101" pitchFamily="2" charset="-122"/>
                <a:ea typeface="宋体" panose="02010600030101010101" pitchFamily="2" charset="-122"/>
              </a:rPr>
              <a:t>为插入下标，</a:t>
            </a:r>
            <a:r>
              <a:rPr lang="en-US" altLang="zh-CN" sz="1400">
                <a:latin typeface="宋体" panose="02010600030101010101" pitchFamily="2" charset="-122"/>
                <a:ea typeface="宋体" panose="02010600030101010101" pitchFamily="2" charset="-122"/>
              </a:rPr>
              <a:t>count</a:t>
            </a:r>
            <a:r>
              <a:rPr lang="zh-CN" altLang="en-US" sz="1400">
                <a:latin typeface="宋体" panose="02010600030101010101" pitchFamily="2" charset="-122"/>
                <a:ea typeface="宋体" panose="02010600030101010101" pitchFamily="2" charset="-122"/>
              </a:rPr>
              <a:t>为删除元素的数目可为</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，后续为要插入的元素；</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中算数</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中有专门的</a:t>
            </a:r>
            <a:r>
              <a:rPr lang="en-US" altLang="zh-CN" sz="1400">
                <a:latin typeface="宋体" panose="02010600030101010101" pitchFamily="2" charset="-122"/>
                <a:ea typeface="宋体" panose="02010600030101010101" pitchFamily="2" charset="-122"/>
              </a:rPr>
              <a:t>Math</a:t>
            </a:r>
            <a:r>
              <a:rPr lang="zh-CN" altLang="en-US" sz="1400">
                <a:latin typeface="宋体" panose="02010600030101010101" pitchFamily="2" charset="-122"/>
                <a:ea typeface="宋体" panose="02010600030101010101" pitchFamily="2" charset="-122"/>
              </a:rPr>
              <a:t>对象用于执行算数任务，其并非一个类的实例，因此无需构造可直接使用，如</a:t>
            </a:r>
            <a:r>
              <a:rPr lang="en-US" altLang="zh-CN" sz="1400">
                <a:latin typeface="宋体" panose="02010600030101010101" pitchFamily="2" charset="-122"/>
                <a:ea typeface="宋体" panose="02010600030101010101" pitchFamily="2" charset="-122"/>
              </a:rPr>
              <a:t>Math.PI</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Math.random()</a:t>
            </a:r>
            <a:r>
              <a:rPr lang="zh-CN" altLang="en-US" sz="1400">
                <a:latin typeface="宋体" panose="02010600030101010101" pitchFamily="2" charset="-122"/>
                <a:ea typeface="宋体" panose="02010600030101010101" pitchFamily="2" charset="-122"/>
              </a:rPr>
              <a:t>生成一个</a:t>
            </a:r>
            <a:r>
              <a:rPr lang="en-US" altLang="zh-CN" sz="1400">
                <a:latin typeface="宋体" panose="02010600030101010101" pitchFamily="2" charset="-122"/>
                <a:ea typeface="宋体" panose="02010600030101010101" pitchFamily="2" charset="-122"/>
              </a:rPr>
              <a:t>0-1</a:t>
            </a:r>
            <a:r>
              <a:rPr lang="zh-CN" altLang="en-US" sz="1400">
                <a:latin typeface="宋体" panose="02010600030101010101" pitchFamily="2" charset="-122"/>
                <a:ea typeface="宋体" panose="02010600030101010101" pitchFamily="2" charset="-122"/>
              </a:rPr>
              <a:t>的随机数；</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中的正则表达式</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RegExp</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(Regular Expression),</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中的正则表达式对象，其用于字符串正则匹配，标准模式为</a:t>
            </a:r>
            <a:r>
              <a:rPr lang="en-US" altLang="zh-CN" sz="1400">
                <a:latin typeface="宋体" panose="02010600030101010101" pitchFamily="2" charset="-122"/>
                <a:ea typeface="宋体" panose="02010600030101010101" pitchFamily="2" charset="-122"/>
              </a:rPr>
              <a:t>/pattern/attributes</a:t>
            </a:r>
            <a:r>
              <a:rPr lang="zh-CN" altLang="en-US" sz="1400">
                <a:latin typeface="宋体" panose="02010600030101010101" pitchFamily="2" charset="-122"/>
                <a:ea typeface="宋体" panose="02010600030101010101" pitchFamily="2" charset="-122"/>
              </a:rPr>
              <a:t>，可以直接定义变量</a:t>
            </a:r>
            <a:r>
              <a:rPr lang="en-US" altLang="zh-CN" sz="1400" b="1">
                <a:solidFill>
                  <a:srgbClr val="FF0000"/>
                </a:solidFill>
                <a:latin typeface="宋体" panose="02010600030101010101" pitchFamily="2" charset="-122"/>
                <a:ea typeface="宋体" panose="02010600030101010101" pitchFamily="2" charset="-122"/>
              </a:rPr>
              <a:t>var re=/xx/g</a:t>
            </a:r>
            <a:r>
              <a:rPr lang="zh-CN" altLang="en-US" sz="1400">
                <a:latin typeface="宋体" panose="02010600030101010101" pitchFamily="2" charset="-122"/>
                <a:ea typeface="宋体" panose="02010600030101010101" pitchFamily="2" charset="-122"/>
              </a:rPr>
              <a:t>，也可以使用</a:t>
            </a:r>
            <a:r>
              <a:rPr lang="en-US" altLang="zh-CN" sz="1400">
                <a:latin typeface="宋体" panose="02010600030101010101" pitchFamily="2" charset="-122"/>
                <a:ea typeface="宋体" panose="02010600030101010101" pitchFamily="2" charset="-122"/>
              </a:rPr>
              <a:t>new RegExp('xx', attributes)</a:t>
            </a:r>
            <a:r>
              <a:rPr lang="zh-CN" altLang="en-US" sz="1400">
                <a:latin typeface="宋体" panose="02010600030101010101" pitchFamily="2" charset="-122"/>
                <a:ea typeface="宋体" panose="02010600030101010101" pitchFamily="2" charset="-122"/>
              </a:rPr>
              <a:t>创建正则对象，其</a:t>
            </a:r>
            <a:r>
              <a:rPr lang="en-US" altLang="zh-CN" sz="1400">
                <a:latin typeface="宋体" panose="02010600030101010101" pitchFamily="2" charset="-122"/>
                <a:ea typeface="宋体" panose="02010600030101010101" pitchFamily="2" charset="-122"/>
              </a:rPr>
              <a:t>attributes</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意为</a:t>
            </a:r>
            <a:r>
              <a:rPr lang="en-US" altLang="zh-CN" sz="1400">
                <a:latin typeface="宋体" panose="02010600030101010101" pitchFamily="2" charset="-122"/>
                <a:ea typeface="宋体" panose="02010600030101010101" pitchFamily="2" charset="-122"/>
              </a:rPr>
              <a:t>global</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意为</a:t>
            </a:r>
            <a:r>
              <a:rPr lang="en-US" altLang="zh-CN" sz="1400">
                <a:latin typeface="宋体" panose="02010600030101010101" pitchFamily="2" charset="-122"/>
                <a:ea typeface="宋体" panose="02010600030101010101" pitchFamily="2" charset="-122"/>
              </a:rPr>
              <a:t>ignore(</a:t>
            </a:r>
            <a:r>
              <a:rPr lang="zh-CN" altLang="en-US" sz="1400">
                <a:latin typeface="宋体" panose="02010600030101010101" pitchFamily="2" charset="-122"/>
                <a:ea typeface="宋体" panose="02010600030101010101" pitchFamily="2" charset="-122"/>
              </a:rPr>
              <a:t>忽略大小写进行匹配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a:t>
            </a:r>
            <a:r>
              <a:rPr lang="zh-CN" altLang="en-US" sz="1400">
                <a:latin typeface="宋体" panose="02010600030101010101" pitchFamily="2" charset="-122"/>
                <a:ea typeface="宋体" panose="02010600030101010101" pitchFamily="2" charset="-122"/>
              </a:rPr>
              <a:t>意为执行多行匹配，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在正则中表示转义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，其具体方法及规则如表；</a:t>
            </a:r>
            <a:r>
              <a:rPr lang="en-US" altLang="zh-CN" sz="1400">
                <a:latin typeface="宋体" panose="02010600030101010101" pitchFamily="2" charset="-122"/>
                <a:ea typeface="宋体" panose="02010600030101010101" pitchFamily="2" charset="-122"/>
              </a:rPr>
              <a:t>RegExp</a:t>
            </a:r>
            <a:r>
              <a:rPr lang="zh-CN" altLang="en-US" sz="1400">
                <a:latin typeface="宋体" panose="02010600030101010101" pitchFamily="2" charset="-122"/>
                <a:ea typeface="宋体" panose="02010600030101010101" pitchFamily="2" charset="-122"/>
              </a:rPr>
              <a:t>的方法有①</a:t>
            </a:r>
            <a:r>
              <a:rPr lang="en-US" altLang="zh-CN" sz="1400">
                <a:latin typeface="宋体" panose="02010600030101010101" pitchFamily="2" charset="-122"/>
                <a:ea typeface="宋体" panose="02010600030101010101" pitchFamily="2" charset="-122"/>
              </a:rPr>
              <a:t>test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patt.test(str)</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str</a:t>
            </a:r>
            <a:r>
              <a:rPr lang="zh-CN" altLang="en-US" sz="1400">
                <a:latin typeface="宋体" panose="02010600030101010101" pitchFamily="2" charset="-122"/>
                <a:ea typeface="宋体" panose="02010600030101010101" pitchFamily="2" charset="-122"/>
              </a:rPr>
              <a:t>中有匹配正则</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的文本则返回</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，否则</a:t>
            </a:r>
            <a:r>
              <a:rPr lang="en-US" altLang="zh-CN" sz="1400">
                <a:latin typeface="宋体" panose="02010600030101010101" pitchFamily="2" charset="-122"/>
                <a:ea typeface="宋体" panose="02010600030101010101" pitchFamily="2" charset="-122"/>
              </a:rPr>
              <a:t>false</a:t>
            </a:r>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exec</a:t>
            </a:r>
            <a:r>
              <a:rPr lang="zh-CN" altLang="en-US" sz="1400">
                <a:latin typeface="宋体" panose="02010600030101010101" pitchFamily="2" charset="-122"/>
                <a:ea typeface="宋体" panose="02010600030101010101" pitchFamily="2" charset="-122"/>
              </a:rPr>
              <a:t>，用法与</a:t>
            </a:r>
            <a:r>
              <a:rPr lang="en-US" altLang="zh-CN" sz="1400">
                <a:latin typeface="宋体" panose="02010600030101010101" pitchFamily="2" charset="-122"/>
                <a:ea typeface="宋体" panose="02010600030101010101" pitchFamily="2" charset="-122"/>
              </a:rPr>
              <a:t>test</a:t>
            </a:r>
            <a:r>
              <a:rPr lang="zh-CN" altLang="en-US" sz="1400">
                <a:latin typeface="宋体" panose="02010600030101010101" pitchFamily="2" charset="-122"/>
                <a:ea typeface="宋体" panose="02010600030101010101" pitchFamily="2" charset="-122"/>
              </a:rPr>
              <a:t>相同，但返回一个结果数组，其中包括了分组与两个属性</a:t>
            </a:r>
            <a:r>
              <a:rPr lang="en-US" altLang="zh-CN" sz="1400">
                <a:latin typeface="宋体" panose="02010600030101010101" pitchFamily="2" charset="-122"/>
                <a:ea typeface="宋体" panose="02010600030101010101" pitchFamily="2" charset="-122"/>
              </a:rPr>
              <a:t>index</a:t>
            </a:r>
            <a:r>
              <a:rPr lang="zh-CN" altLang="en-US" sz="1400">
                <a:latin typeface="宋体" panose="02010600030101010101" pitchFamily="2" charset="-122"/>
                <a:ea typeface="宋体" panose="02010600030101010101" pitchFamily="2" charset="-122"/>
              </a:rPr>
              <a:t>属性声明的是匹配文本的第一个字符的位置，</a:t>
            </a:r>
            <a:r>
              <a:rPr lang="en-US" altLang="zh-CN" sz="1400">
                <a:latin typeface="宋体" panose="02010600030101010101" pitchFamily="2" charset="-122"/>
                <a:ea typeface="宋体" panose="02010600030101010101" pitchFamily="2" charset="-122"/>
              </a:rPr>
              <a:t>input </a:t>
            </a:r>
            <a:r>
              <a:rPr lang="zh-CN" altLang="en-US" sz="1400">
                <a:latin typeface="宋体" panose="02010600030101010101" pitchFamily="2" charset="-122"/>
                <a:ea typeface="宋体" panose="02010600030101010101" pitchFamily="2" charset="-122"/>
              </a:rPr>
              <a:t>属性则存放的是被检索的字符串</a:t>
            </a:r>
            <a:r>
              <a:rPr lang="en-US" altLang="zh-CN" sz="1400">
                <a:latin typeface="宋体" panose="02010600030101010101" pitchFamily="2" charset="-122"/>
                <a:ea typeface="宋体" panose="02010600030101010101" pitchFamily="2" charset="-122"/>
              </a:rPr>
              <a:t>string</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9005A52-A555-46E4-9208-F5B3C4D14005}"/>
              </a:ext>
            </a:extLst>
          </p:cNvPr>
          <p:cNvSpPr txBox="1"/>
          <p:nvPr/>
        </p:nvSpPr>
        <p:spPr>
          <a:xfrm>
            <a:off x="0" y="4473525"/>
            <a:ext cx="12192000" cy="2462213"/>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支持正则的字符串方法：</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str.search(patt)</a:t>
            </a:r>
            <a:r>
              <a:rPr lang="zh-CN" altLang="en-US" sz="1400">
                <a:latin typeface="宋体" panose="02010600030101010101" pitchFamily="2" charset="-122"/>
                <a:ea typeface="宋体" panose="02010600030101010101" pitchFamily="2" charset="-122"/>
              </a:rPr>
              <a:t>，返回</a:t>
            </a:r>
            <a:r>
              <a:rPr lang="en-US" altLang="zh-CN" sz="1400">
                <a:latin typeface="宋体" panose="02010600030101010101" pitchFamily="2" charset="-122"/>
                <a:ea typeface="宋体" panose="02010600030101010101" pitchFamily="2" charset="-122"/>
              </a:rPr>
              <a:t>str</a:t>
            </a:r>
            <a:r>
              <a:rPr lang="zh-CN" altLang="en-US" sz="1400">
                <a:latin typeface="宋体" panose="02010600030101010101" pitchFamily="2" charset="-122"/>
                <a:ea typeface="宋体" panose="02010600030101010101" pitchFamily="2" charset="-122"/>
              </a:rPr>
              <a:t>中第一个与</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匹配的子串的起始位置，其忽略标志</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，也忽略</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lastIndex</a:t>
            </a:r>
            <a:r>
              <a:rPr lang="zh-CN" altLang="en-US" sz="1400">
                <a:latin typeface="宋体" panose="02010600030101010101" pitchFamily="2" charset="-122"/>
                <a:ea typeface="宋体" panose="02010600030101010101" pitchFamily="2" charset="-122"/>
              </a:rPr>
              <a:t>属性，总是从字符串的开始进行检索，若不匹配则返回</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str.match(patt)</a:t>
            </a:r>
            <a:r>
              <a:rPr lang="zh-CN" altLang="en-US" sz="1400">
                <a:latin typeface="宋体" panose="02010600030101010101" pitchFamily="2" charset="-122"/>
                <a:ea typeface="宋体" panose="02010600030101010101" pitchFamily="2" charset="-122"/>
              </a:rPr>
              <a:t>，返回一个包含匹配结果的数组，若有标志</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则进行全局匹配；③</a:t>
            </a:r>
            <a:r>
              <a:rPr lang="en-US" altLang="zh-CN" sz="1400">
                <a:latin typeface="宋体" panose="02010600030101010101" pitchFamily="2" charset="-122"/>
                <a:ea typeface="宋体" panose="02010600030101010101" pitchFamily="2" charset="-122"/>
              </a:rPr>
              <a:t>str.replace(patt, str_re)</a:t>
            </a:r>
            <a:r>
              <a:rPr lang="zh-CN" altLang="en-US" sz="1400">
                <a:latin typeface="宋体" panose="02010600030101010101" pitchFamily="2" charset="-122"/>
                <a:ea typeface="宋体" panose="02010600030101010101" pitchFamily="2" charset="-122"/>
              </a:rPr>
              <a:t>其返回一个新的字符串，使用</a:t>
            </a:r>
            <a:r>
              <a:rPr lang="en-US" altLang="zh-CN" sz="1400">
                <a:latin typeface="宋体" panose="02010600030101010101" pitchFamily="2" charset="-122"/>
                <a:ea typeface="宋体" panose="02010600030101010101" pitchFamily="2" charset="-122"/>
              </a:rPr>
              <a:t>str_re(</a:t>
            </a:r>
            <a:r>
              <a:rPr lang="zh-CN" altLang="en-US" sz="1400">
                <a:latin typeface="宋体" panose="02010600030101010101" pitchFamily="2" charset="-122"/>
                <a:ea typeface="宋体" panose="02010600030101010101" pitchFamily="2" charset="-122"/>
              </a:rPr>
              <a:t>也支持函数，其将匹配的子串调用函数，使用函数返回的结果替换匹配的子串</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替换</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，若有标志</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则进行全局替换；④</a:t>
            </a:r>
            <a:r>
              <a:rPr lang="en-US" altLang="zh-CN" sz="1400">
                <a:latin typeface="宋体" panose="02010600030101010101" pitchFamily="2" charset="-122"/>
                <a:ea typeface="宋体" panose="02010600030101010101" pitchFamily="2" charset="-122"/>
              </a:rPr>
              <a:t>str.split(patt/str1, count)</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str1</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匹配的子串分割</a:t>
            </a:r>
            <a:r>
              <a:rPr lang="en-US" altLang="zh-CN" sz="1400">
                <a:latin typeface="宋体" panose="02010600030101010101" pitchFamily="2" charset="-122"/>
                <a:ea typeface="宋体" panose="02010600030101010101" pitchFamily="2" charset="-122"/>
              </a:rPr>
              <a:t>str</a:t>
            </a:r>
            <a:r>
              <a:rPr lang="zh-CN" altLang="en-US" sz="1400">
                <a:latin typeface="宋体" panose="02010600030101010101" pitchFamily="2" charset="-122"/>
                <a:ea typeface="宋体" panose="02010600030101010101" pitchFamily="2" charset="-122"/>
              </a:rPr>
              <a:t>，返回一个字符串数组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patt</a:t>
            </a:r>
            <a:r>
              <a:rPr lang="zh-CN" altLang="en-US" sz="1400">
                <a:latin typeface="宋体" panose="02010600030101010101" pitchFamily="2" charset="-122"/>
                <a:ea typeface="宋体" panose="02010600030101010101" pitchFamily="2" charset="-122"/>
              </a:rPr>
              <a:t>中有分组，则匹配分组的子串也在返回的数组中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，可指定分割次数若不设置则默认全部分割。</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浏览器对象模型</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window</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window.innerWidth/innerHeight</a:t>
            </a:r>
            <a:r>
              <a:rPr lang="zh-CN" altLang="en-US" sz="1400">
                <a:latin typeface="宋体" panose="02010600030101010101" pitchFamily="2" charset="-122"/>
                <a:ea typeface="宋体" panose="02010600030101010101" pitchFamily="2" charset="-122"/>
              </a:rPr>
              <a:t>浏览器窗口的宽度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高度，</a:t>
            </a:r>
            <a:r>
              <a:rPr lang="en-US" altLang="zh-CN" sz="1400">
                <a:latin typeface="宋体" panose="02010600030101010101" pitchFamily="2" charset="-122"/>
                <a:ea typeface="宋体" panose="02010600030101010101" pitchFamily="2" charset="-122"/>
              </a:rPr>
              <a:t>window.open/close/moveTo/resizeTo()</a:t>
            </a:r>
            <a:r>
              <a:rPr lang="zh-CN" altLang="en-US" sz="1400">
                <a:latin typeface="宋体" panose="02010600030101010101" pitchFamily="2" charset="-122"/>
                <a:ea typeface="宋体" panose="02010600030101010101" pitchFamily="2" charset="-122"/>
              </a:rPr>
              <a:t>打开</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关闭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移动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调整窗口尺寸；②</a:t>
            </a:r>
            <a:r>
              <a:rPr lang="en-US" altLang="zh-CN" sz="1400">
                <a:latin typeface="宋体" panose="02010600030101010101" pitchFamily="2" charset="-122"/>
                <a:ea typeface="宋体" panose="02010600030101010101" pitchFamily="2" charset="-122"/>
              </a:rPr>
              <a:t>screen</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screen.availHeight/screen.availWidth</a:t>
            </a:r>
            <a:r>
              <a:rPr lang="zh-CN" altLang="en-US" sz="1400">
                <a:latin typeface="宋体" panose="02010600030101010101" pitchFamily="2" charset="-122"/>
                <a:ea typeface="宋体" panose="02010600030101010101" pitchFamily="2" charset="-122"/>
              </a:rPr>
              <a:t>屏幕的可用高度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宽度；③</a:t>
            </a:r>
            <a:r>
              <a:rPr lang="en-US" altLang="zh-CN" sz="1400">
                <a:latin typeface="宋体" panose="02010600030101010101" pitchFamily="2" charset="-122"/>
                <a:ea typeface="宋体" panose="02010600030101010101" pitchFamily="2" charset="-122"/>
              </a:rPr>
              <a:t>location</a:t>
            </a:r>
            <a:r>
              <a:rPr lang="zh-CN" altLang="en-US" sz="1400">
                <a:latin typeface="宋体" panose="02010600030101010101" pitchFamily="2" charset="-122"/>
                <a:ea typeface="宋体" panose="02010600030101010101" pitchFamily="2" charset="-122"/>
              </a:rPr>
              <a:t>对象，用于获得当前页面的地址 </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，并把浏览器重定向到新的页面，</a:t>
            </a:r>
            <a:r>
              <a:rPr lang="en-US" altLang="zh-CN" sz="1400">
                <a:latin typeface="宋体" panose="02010600030101010101" pitchFamily="2" charset="-122"/>
                <a:ea typeface="宋体" panose="02010600030101010101" pitchFamily="2" charset="-122"/>
              </a:rPr>
              <a:t>location.href/hostname/port/protocol</a:t>
            </a:r>
            <a:r>
              <a:rPr lang="zh-CN" altLang="en-US" sz="1400">
                <a:latin typeface="宋体" panose="02010600030101010101" pitchFamily="2" charset="-122"/>
                <a:ea typeface="宋体" panose="02010600030101010101" pitchFamily="2" charset="-122"/>
              </a:rPr>
              <a:t>当前页面的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主机域名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端口</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协议，</a:t>
            </a:r>
            <a:r>
              <a:rPr lang="en-US" altLang="zh-CN" sz="1400">
                <a:latin typeface="宋体" panose="02010600030101010101" pitchFamily="2" charset="-122"/>
                <a:ea typeface="宋体" panose="02010600030101010101" pitchFamily="2" charset="-122"/>
              </a:rPr>
              <a:t>location.assign('url')</a:t>
            </a:r>
            <a:r>
              <a:rPr lang="zh-CN" altLang="en-US" sz="1400">
                <a:latin typeface="宋体" panose="02010600030101010101" pitchFamily="2" charset="-122"/>
                <a:ea typeface="宋体" panose="02010600030101010101" pitchFamily="2" charset="-122"/>
              </a:rPr>
              <a:t>在当前窗口打开新的页面；④</a:t>
            </a:r>
            <a:r>
              <a:rPr lang="en-US" altLang="zh-CN" sz="1400">
                <a:latin typeface="宋体" panose="02010600030101010101" pitchFamily="2" charset="-122"/>
                <a:ea typeface="宋体" panose="02010600030101010101" pitchFamily="2" charset="-122"/>
              </a:rPr>
              <a:t>history</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history.back/forward()</a:t>
            </a:r>
            <a:r>
              <a:rPr lang="zh-CN" altLang="en-US" sz="1400">
                <a:latin typeface="宋体" panose="02010600030101010101" pitchFamily="2" charset="-122"/>
                <a:ea typeface="宋体" panose="02010600030101010101" pitchFamily="2" charset="-122"/>
              </a:rPr>
              <a:t>加载历史列表中的前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后一个</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，但由于安全问题做出了限制；⑤</a:t>
            </a:r>
            <a:r>
              <a:rPr lang="en-US" altLang="zh-CN" sz="1400">
                <a:latin typeface="宋体" panose="02010600030101010101" pitchFamily="2" charset="-122"/>
                <a:ea typeface="宋体" panose="02010600030101010101" pitchFamily="2" charset="-122"/>
              </a:rPr>
              <a:t>navigator</a:t>
            </a:r>
            <a:r>
              <a:rPr lang="zh-CN" altLang="en-US" sz="1400">
                <a:latin typeface="宋体" panose="02010600030101010101" pitchFamily="2" charset="-122"/>
                <a:ea typeface="宋体" panose="02010600030101010101" pitchFamily="2" charset="-122"/>
              </a:rPr>
              <a:t>对象，可用于获取浏览器的版本</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名称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引擎等信息，但其信息可被改变，不同的浏览器支持不同的对象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window.chrome</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；⑥消息框对象，需要用户点击才能继续执行，</a:t>
            </a:r>
            <a:r>
              <a:rPr lang="en-US" altLang="zh-CN" sz="1400">
                <a:latin typeface="宋体" panose="02010600030101010101" pitchFamily="2" charset="-122"/>
                <a:ea typeface="宋体" panose="02010600030101010101" pitchFamily="2" charset="-122"/>
              </a:rPr>
              <a:t>alert()/confirm()/prompt('</a:t>
            </a:r>
            <a:r>
              <a:rPr lang="zh-CN" altLang="en-US" sz="1400">
                <a:latin typeface="宋体" panose="02010600030101010101" pitchFamily="2" charset="-122"/>
                <a:ea typeface="宋体" panose="02010600030101010101" pitchFamily="2" charset="-122"/>
              </a:rPr>
              <a:t>文本</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，默认值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confirm</a:t>
            </a:r>
            <a:r>
              <a:rPr lang="zh-CN" altLang="en-US" sz="1400">
                <a:latin typeface="宋体" panose="02010600030101010101" pitchFamily="2" charset="-122"/>
                <a:ea typeface="宋体" panose="02010600030101010101" pitchFamily="2" charset="-122"/>
              </a:rPr>
              <a:t>确认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用户点击确认返回</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，取消返回</a:t>
            </a:r>
            <a:r>
              <a:rPr lang="en-US" altLang="zh-CN" sz="1400">
                <a:latin typeface="宋体" panose="02010600030101010101" pitchFamily="2" charset="-122"/>
                <a:ea typeface="宋体" panose="02010600030101010101" pitchFamily="2" charset="-122"/>
              </a:rPr>
              <a:t>false)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prompt(</a:t>
            </a:r>
            <a:r>
              <a:rPr lang="zh-CN" altLang="en-US" sz="1400">
                <a:latin typeface="宋体" panose="02010600030101010101" pitchFamily="2" charset="-122"/>
                <a:ea typeface="宋体" panose="02010600030101010101" pitchFamily="2" charset="-122"/>
              </a:rPr>
              <a:t>确认返回输入值，取消返回</a:t>
            </a:r>
            <a:r>
              <a:rPr lang="en-US" altLang="zh-CN" sz="1400">
                <a:latin typeface="宋体" panose="02010600030101010101" pitchFamily="2" charset="-122"/>
                <a:ea typeface="宋体" panose="02010600030101010101" pitchFamily="2" charset="-122"/>
              </a:rPr>
              <a:t>null)</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687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E88412-1303-4BEE-9F7C-5A57F5EC8E15}"/>
              </a:ext>
            </a:extLst>
          </p:cNvPr>
          <p:cNvSpPr txBox="1"/>
          <p:nvPr/>
        </p:nvSpPr>
        <p:spPr>
          <a:xfrm>
            <a:off x="0" y="5257562"/>
            <a:ext cx="12192000" cy="1600438"/>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focus()</a:t>
            </a:r>
            <a:r>
              <a:rPr lang="zh-CN" altLang="en-US" sz="1400" b="1">
                <a:latin typeface="宋体" panose="02010600030101010101" pitchFamily="2" charset="-122"/>
                <a:ea typeface="宋体" panose="02010600030101010101" pitchFamily="2" charset="-122"/>
              </a:rPr>
              <a:t>方法</a:t>
            </a:r>
            <a:r>
              <a:rPr lang="zh-CN" altLang="en-US" sz="1400">
                <a:latin typeface="宋体" panose="02010600030101010101" pitchFamily="2" charset="-122"/>
                <a:ea typeface="宋体" panose="02010600030101010101" pitchFamily="2" charset="-122"/>
              </a:rPr>
              <a:t>：为元素赋予焦点，就是将光标放在输入框中，省掉了点击的那一下，直接输入你要输入的内容。</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中的</a:t>
            </a:r>
            <a:r>
              <a:rPr lang="en-US" altLang="zh-CN" sz="1400" b="1">
                <a:latin typeface="宋体" panose="02010600030101010101" pitchFamily="2" charset="-122"/>
                <a:ea typeface="宋体" panose="02010600030101010101" pitchFamily="2" charset="-122"/>
              </a:rPr>
              <a:t>this</a:t>
            </a:r>
            <a:r>
              <a:rPr lang="zh-CN" altLang="en-US" sz="1400" b="1">
                <a:latin typeface="宋体" panose="02010600030101010101" pitchFamily="2" charset="-122"/>
                <a:ea typeface="宋体" panose="02010600030101010101" pitchFamily="2" charset="-122"/>
              </a:rPr>
              <a:t>对象</a:t>
            </a:r>
            <a:r>
              <a:rPr lang="zh-CN" altLang="en-US" sz="1400">
                <a:latin typeface="宋体" panose="02010600030101010101" pitchFamily="2" charset="-122"/>
                <a:ea typeface="宋体" panose="02010600030101010101" pitchFamily="2" charset="-122"/>
              </a:rPr>
              <a:t>：出现在函数中，始终代表调用当前函数的那个对象，共有四种模式①方法调用，即函数作为一个对象的方法被调用时，</a:t>
            </a:r>
            <a:r>
              <a:rPr lang="en-US" altLang="zh-CN" sz="1400">
                <a:latin typeface="宋体" panose="02010600030101010101" pitchFamily="2" charset="-122"/>
                <a:ea typeface="宋体" panose="02010600030101010101" pitchFamily="2" charset="-122"/>
              </a:rPr>
              <a:t>this = </a:t>
            </a:r>
            <a:r>
              <a:rPr lang="zh-CN" altLang="en-US" sz="1400">
                <a:latin typeface="宋体" panose="02010600030101010101" pitchFamily="2" charset="-122"/>
                <a:ea typeface="宋体" panose="02010600030101010101" pitchFamily="2" charset="-122"/>
              </a:rPr>
              <a:t>此对象；②函数调用模式，当一个函数并非某个对象的方法时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即使是嵌套调用，如</a:t>
            </a:r>
            <a:r>
              <a:rPr lang="en-US" altLang="zh-CN" sz="1400">
                <a:latin typeface="宋体" panose="02010600030101010101" pitchFamily="2" charset="-122"/>
                <a:ea typeface="宋体" panose="02010600030101010101" pitchFamily="2" charset="-122"/>
              </a:rPr>
              <a:t>a.b= function c(){d()})</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this</a:t>
            </a:r>
            <a:r>
              <a:rPr lang="zh-CN" altLang="en-US" sz="1400">
                <a:latin typeface="宋体" panose="02010600030101010101" pitchFamily="2" charset="-122"/>
                <a:ea typeface="宋体" panose="02010600030101010101" pitchFamily="2" charset="-122"/>
              </a:rPr>
              <a:t>绑定为全局对象；③构造函数模式，即将函数作为对象构造器来调用，此时函数中的</a:t>
            </a:r>
            <a:r>
              <a:rPr lang="en-US" altLang="zh-CN" sz="1400">
                <a:latin typeface="宋体" panose="02010600030101010101" pitchFamily="2" charset="-122"/>
                <a:ea typeface="宋体" panose="02010600030101010101" pitchFamily="2" charset="-122"/>
              </a:rPr>
              <a:t>this</a:t>
            </a:r>
            <a:r>
              <a:rPr lang="zh-CN" altLang="en-US" sz="1400">
                <a:latin typeface="宋体" panose="02010600030101010101" pitchFamily="2" charset="-122"/>
                <a:ea typeface="宋体" panose="02010600030101010101" pitchFamily="2" charset="-122"/>
              </a:rPr>
              <a:t>指代新创建的对象；④事件处理中的</a:t>
            </a:r>
            <a:r>
              <a:rPr lang="en-US" altLang="zh-CN" sz="1400">
                <a:latin typeface="宋体" panose="02010600030101010101" pitchFamily="2" charset="-122"/>
                <a:ea typeface="宋体" panose="02010600030101010101" pitchFamily="2" charset="-122"/>
              </a:rPr>
              <a:t>this</a:t>
            </a:r>
            <a:r>
              <a:rPr lang="zh-CN" altLang="en-US" sz="1400">
                <a:latin typeface="宋体" panose="02010600030101010101" pitchFamily="2" charset="-122"/>
                <a:ea typeface="宋体" panose="02010600030101010101" pitchFamily="2" charset="-122"/>
              </a:rPr>
              <a:t>指代接收此事件的</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元素⑤</a:t>
            </a:r>
            <a:r>
              <a:rPr lang="en-US" altLang="zh-CN" sz="1400">
                <a:latin typeface="宋体" panose="02010600030101010101" pitchFamily="2" charset="-122"/>
                <a:ea typeface="宋体" panose="02010600030101010101" pitchFamily="2" charset="-122"/>
              </a:rPr>
              <a:t>apply</a:t>
            </a:r>
            <a:r>
              <a:rPr lang="zh-CN" altLang="en-US" sz="1400">
                <a:latin typeface="宋体" panose="02010600030101010101" pitchFamily="2" charset="-122"/>
                <a:ea typeface="宋体" panose="02010600030101010101" pitchFamily="2" charset="-122"/>
              </a:rPr>
              <a:t>调用模式</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js</a:t>
            </a:r>
            <a:r>
              <a:rPr lang="zh-CN" altLang="en-US" sz="1400" b="1">
                <a:latin typeface="宋体" panose="02010600030101010101" pitchFamily="2" charset="-122"/>
                <a:ea typeface="宋体" panose="02010600030101010101" pitchFamily="2" charset="-122"/>
              </a:rPr>
              <a:t>中的</a:t>
            </a:r>
            <a:r>
              <a:rPr lang="en-US" altLang="zh-CN" sz="1400" b="1">
                <a:latin typeface="宋体" panose="02010600030101010101" pitchFamily="2" charset="-122"/>
                <a:ea typeface="宋体" panose="02010600030101010101" pitchFamily="2" charset="-122"/>
              </a:rPr>
              <a:t>document</a:t>
            </a:r>
            <a:r>
              <a:rPr lang="zh-CN" altLang="en-US" sz="1400" b="1">
                <a:latin typeface="宋体" panose="02010600030101010101" pitchFamily="2" charset="-122"/>
                <a:ea typeface="宋体" panose="02010600030101010101" pitchFamily="2" charset="-122"/>
              </a:rPr>
              <a:t>对象与</a:t>
            </a:r>
            <a:r>
              <a:rPr lang="en-US" altLang="zh-CN" sz="1400" b="1">
                <a:latin typeface="宋体" panose="02010600030101010101" pitchFamily="2" charset="-122"/>
                <a:ea typeface="宋体" panose="02010600030101010101" pitchFamily="2" charset="-122"/>
              </a:rPr>
              <a:t>window</a:t>
            </a:r>
            <a:r>
              <a:rPr lang="zh-CN" altLang="en-US" sz="1400" b="1">
                <a:latin typeface="宋体" panose="02010600030101010101" pitchFamily="2" charset="-122"/>
                <a:ea typeface="宋体" panose="02010600030101010101" pitchFamily="2" charset="-122"/>
              </a:rPr>
              <a:t>对象</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window</a:t>
            </a:r>
            <a:r>
              <a:rPr lang="zh-CN" altLang="en-US" sz="1400">
                <a:latin typeface="宋体" panose="02010600030101010101" pitchFamily="2" charset="-122"/>
                <a:ea typeface="宋体" panose="02010600030101010101" pitchFamily="2" charset="-122"/>
              </a:rPr>
              <a:t>指窗体，</a:t>
            </a:r>
            <a:r>
              <a:rPr lang="en-US" altLang="zh-CN" sz="1400">
                <a:latin typeface="宋体" panose="02010600030101010101" pitchFamily="2" charset="-122"/>
                <a:ea typeface="宋体" panose="02010600030101010101" pitchFamily="2" charset="-122"/>
              </a:rPr>
              <a:t>window</a:t>
            </a:r>
            <a:r>
              <a:rPr lang="zh-CN" altLang="en-US" sz="1400">
                <a:latin typeface="宋体" panose="02010600030101010101" pitchFamily="2" charset="-122"/>
                <a:ea typeface="宋体" panose="02010600030101010101" pitchFamily="2" charset="-122"/>
              </a:rPr>
              <a:t>对象表示浏览器中打开的窗口；</a:t>
            </a:r>
            <a:r>
              <a:rPr lang="en-US" altLang="zh-CN" sz="1400">
                <a:latin typeface="宋体" panose="02010600030101010101" pitchFamily="2" charset="-122"/>
                <a:ea typeface="宋体" panose="02010600030101010101" pitchFamily="2" charset="-122"/>
              </a:rPr>
              <a:t>document</a:t>
            </a:r>
            <a:r>
              <a:rPr lang="zh-CN" altLang="en-US" sz="1400">
                <a:latin typeface="宋体" panose="02010600030101010101" pitchFamily="2" charset="-122"/>
                <a:ea typeface="宋体" panose="02010600030101010101" pitchFamily="2" charset="-122"/>
              </a:rPr>
              <a:t>指页面，</a:t>
            </a:r>
            <a:r>
              <a:rPr lang="en-US" altLang="zh-CN" sz="1400">
                <a:latin typeface="宋体" panose="02010600030101010101" pitchFamily="2" charset="-122"/>
                <a:ea typeface="宋体" panose="02010600030101010101" pitchFamily="2" charset="-122"/>
              </a:rPr>
              <a:t>document</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window</a:t>
            </a:r>
            <a:r>
              <a:rPr lang="zh-CN" altLang="en-US" sz="1400">
                <a:latin typeface="宋体" panose="02010600030101010101" pitchFamily="2" charset="-122"/>
                <a:ea typeface="宋体" panose="02010600030101010101" pitchFamily="2" charset="-122"/>
              </a:rPr>
              <a:t>的一个子对象、一个对象属性；用户不能改变</a:t>
            </a:r>
            <a:r>
              <a:rPr lang="en-US" altLang="zh-CN" sz="1400">
                <a:latin typeface="宋体" panose="02010600030101010101" pitchFamily="2" charset="-122"/>
                <a:ea typeface="宋体" panose="02010600030101010101" pitchFamily="2" charset="-122"/>
              </a:rPr>
              <a:t>document.location(</a:t>
            </a:r>
            <a:r>
              <a:rPr lang="zh-CN" altLang="en-US" sz="1400">
                <a:latin typeface="宋体" panose="02010600030101010101" pitchFamily="2" charset="-122"/>
                <a:ea typeface="宋体" panose="02010600030101010101" pitchFamily="2" charset="-122"/>
              </a:rPr>
              <a:t>因为这是当前显示文档的位置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，但可以改变</a:t>
            </a:r>
            <a:r>
              <a:rPr lang="en-US" altLang="zh-CN" sz="1400">
                <a:latin typeface="宋体" panose="02010600030101010101" pitchFamily="2" charset="-122"/>
                <a:ea typeface="宋体" panose="02010600030101010101" pitchFamily="2" charset="-122"/>
              </a:rPr>
              <a:t>window.location(</a:t>
            </a:r>
            <a:r>
              <a:rPr lang="zh-CN" altLang="en-US" sz="1400">
                <a:latin typeface="宋体" panose="02010600030101010101" pitchFamily="2" charset="-122"/>
                <a:ea typeface="宋体" panose="02010600030101010101" pitchFamily="2" charset="-122"/>
              </a:rPr>
              <a:t>用其它文档取代当前文档</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window.location</a:t>
            </a:r>
            <a:r>
              <a:rPr lang="zh-CN" altLang="en-US" sz="1400">
                <a:latin typeface="宋体" panose="02010600030101010101" pitchFamily="2" charset="-122"/>
                <a:ea typeface="宋体" panose="02010600030101010101" pitchFamily="2" charset="-122"/>
              </a:rPr>
              <a:t>本身也是一个对象</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而</a:t>
            </a:r>
            <a:r>
              <a:rPr lang="en-US" altLang="zh-CN" sz="1400">
                <a:latin typeface="宋体" panose="02010600030101010101" pitchFamily="2" charset="-122"/>
                <a:ea typeface="宋体" panose="02010600030101010101" pitchFamily="2" charset="-122"/>
              </a:rPr>
              <a:t>document.location</a:t>
            </a:r>
            <a:r>
              <a:rPr lang="zh-CN" altLang="en-US" sz="1400">
                <a:latin typeface="宋体" panose="02010600030101010101" pitchFamily="2" charset="-122"/>
                <a:ea typeface="宋体" panose="02010600030101010101" pitchFamily="2" charset="-122"/>
              </a:rPr>
              <a:t>不是对象。</a:t>
            </a:r>
          </a:p>
        </p:txBody>
      </p:sp>
      <p:sp>
        <p:nvSpPr>
          <p:cNvPr id="3" name="文本框 2">
            <a:extLst>
              <a:ext uri="{FF2B5EF4-FFF2-40B4-BE49-F238E27FC236}">
                <a16:creationId xmlns:a16="http://schemas.microsoft.com/office/drawing/2014/main" id="{9062B568-0694-40A9-A1C0-CD94BB807364}"/>
              </a:ext>
            </a:extLst>
          </p:cNvPr>
          <p:cNvSpPr txBox="1"/>
          <p:nvPr/>
        </p:nvSpPr>
        <p:spPr>
          <a:xfrm>
            <a:off x="0" y="0"/>
            <a:ext cx="12192000" cy="138499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⑦计时对象，</a:t>
            </a:r>
            <a:r>
              <a:rPr lang="en-US" altLang="zh-CN" sz="1400">
                <a:latin typeface="宋体" panose="02010600030101010101" pitchFamily="2" charset="-122"/>
                <a:ea typeface="宋体" panose="02010600030101010101" pitchFamily="2" charset="-122"/>
              </a:rPr>
              <a:t>t = setTimeout('js</a:t>
            </a:r>
            <a:r>
              <a:rPr lang="zh-CN" altLang="en-US" sz="1400">
                <a:latin typeface="宋体" panose="02010600030101010101" pitchFamily="2" charset="-122"/>
                <a:ea typeface="宋体" panose="02010600030101010101" pitchFamily="2" charset="-122"/>
              </a:rPr>
              <a:t>语句</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1000</a:t>
            </a:r>
            <a:r>
              <a:rPr lang="zh-CN" altLang="en-US" sz="1400">
                <a:latin typeface="宋体" panose="02010600030101010101" pitchFamily="2" charset="-122"/>
                <a:ea typeface="宋体" panose="02010600030101010101" pitchFamily="2" charset="-122"/>
              </a:rPr>
              <a:t>毫秒</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clearTimeout(t)</a:t>
            </a:r>
            <a:r>
              <a:rPr lang="zh-CN" altLang="en-US" sz="1400">
                <a:latin typeface="宋体" panose="02010600030101010101" pitchFamily="2" charset="-122"/>
                <a:ea typeface="宋体" panose="02010600030101010101" pitchFamily="2" charset="-122"/>
              </a:rPr>
              <a:t>，两者的作用分别为</a:t>
            </a:r>
            <a:r>
              <a:rPr lang="en-US" altLang="zh-CN" sz="1400">
                <a:latin typeface="宋体" panose="02010600030101010101" pitchFamily="2" charset="-122"/>
                <a:ea typeface="宋体" panose="02010600030101010101" pitchFamily="2" charset="-122"/>
              </a:rPr>
              <a:t>1000</a:t>
            </a:r>
            <a:r>
              <a:rPr lang="zh-CN" altLang="en-US" sz="1400">
                <a:latin typeface="宋体" panose="02010600030101010101" pitchFamily="2" charset="-122"/>
                <a:ea typeface="宋体" panose="02010600030101010101" pitchFamily="2" charset="-122"/>
              </a:rPr>
              <a:t>毫秒后执行</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语句，和取消</a:t>
            </a:r>
            <a:r>
              <a:rPr lang="en-US" altLang="zh-CN" sz="1400">
                <a:latin typeface="宋体" panose="02010600030101010101" pitchFamily="2" charset="-122"/>
                <a:ea typeface="宋体" panose="02010600030101010101" pitchFamily="2" charset="-122"/>
              </a:rPr>
              <a:t>setTimeout</a:t>
            </a:r>
            <a:r>
              <a:rPr lang="zh-CN" altLang="en-US" sz="1400">
                <a:latin typeface="宋体" panose="02010600030101010101" pitchFamily="2" charset="-122"/>
                <a:ea typeface="宋体" panose="02010600030101010101" pitchFamily="2" charset="-122"/>
              </a:rPr>
              <a:t>的执行。</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CDN(Content Delivery Network)</a:t>
            </a:r>
            <a:r>
              <a:rPr lang="zh-CN" altLang="en-US" sz="1400">
                <a:latin typeface="宋体" panose="02010600030101010101" pitchFamily="2" charset="-122"/>
                <a:ea typeface="宋体" panose="02010600030101010101" pitchFamily="2" charset="-122"/>
              </a:rPr>
              <a:t>：内容分发网络，</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本质上</a:t>
            </a:r>
            <a:r>
              <a:rPr lang="zh-CN" altLang="en-US" sz="1400" b="1">
                <a:latin typeface="宋体" panose="02010600030101010101" pitchFamily="2" charset="-122"/>
                <a:ea typeface="宋体" panose="02010600030101010101" pitchFamily="2" charset="-122"/>
              </a:rPr>
              <a:t>是一个以空间换时间的缓存机制</a:t>
            </a:r>
            <a:r>
              <a:rPr lang="zh-CN" altLang="en-US" sz="1400">
                <a:latin typeface="宋体" panose="02010600030101010101" pitchFamily="2" charset="-122"/>
                <a:ea typeface="宋体" panose="02010600030101010101" pitchFamily="2" charset="-122"/>
              </a:rPr>
              <a:t>，其是一组分布在多个不同地理位置的</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服务器，用于更加有效地向用户发布内容，在优化性能时，会根据距离的远近来选择，最主要的作用是</a:t>
            </a:r>
            <a:r>
              <a:rPr lang="zh-CN" altLang="en-US" sz="1400" b="1">
                <a:latin typeface="宋体" panose="02010600030101010101" pitchFamily="2" charset="-122"/>
                <a:ea typeface="宋体" panose="02010600030101010101" pitchFamily="2" charset="-122"/>
              </a:rPr>
              <a:t>尽可能避开互联网上有可能影响数据传输速度和稳定性的瓶颈和环节，使内容传输的更快、更稳定；</a:t>
            </a:r>
            <a:r>
              <a:rPr lang="zh-CN" altLang="en-US" sz="1400">
                <a:latin typeface="宋体" panose="02010600030101010101" pitchFamily="2" charset="-122"/>
                <a:ea typeface="宋体" panose="02010600030101010101" pitchFamily="2" charset="-122"/>
              </a:rPr>
              <a:t>在有</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之后，用户访问网站的流程为：浏览器发出请求→查询浏览器缓存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避免重复加载，提升速度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→查询</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边缘节点缓存→</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边缘节点向源站访问→返回应答给浏览器，其中</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节点上的缓存刷新时间受多种因素影响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可人为设定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刷新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CDN</a:t>
            </a:r>
            <a:r>
              <a:rPr lang="zh-CN" altLang="en-US" sz="1400">
                <a:latin typeface="宋体" panose="02010600030101010101" pitchFamily="2" charset="-122"/>
                <a:ea typeface="宋体" panose="02010600030101010101" pitchFamily="2" charset="-122"/>
              </a:rPr>
              <a:t>包括分布式存储、负载均衡、网络请求的重定向和内容管理四个要点。</a:t>
            </a:r>
          </a:p>
        </p:txBody>
      </p:sp>
      <p:sp>
        <p:nvSpPr>
          <p:cNvPr id="4" name="文本框 3">
            <a:extLst>
              <a:ext uri="{FF2B5EF4-FFF2-40B4-BE49-F238E27FC236}">
                <a16:creationId xmlns:a16="http://schemas.microsoft.com/office/drawing/2014/main" id="{B033AE35-392A-422C-8AA4-B73A55CB9A2F}"/>
              </a:ext>
            </a:extLst>
          </p:cNvPr>
          <p:cNvSpPr txBox="1"/>
          <p:nvPr/>
        </p:nvSpPr>
        <p:spPr>
          <a:xfrm>
            <a:off x="0" y="1384995"/>
            <a:ext cx="12192000" cy="2462213"/>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JSON</a:t>
            </a:r>
            <a:r>
              <a:rPr lang="zh-CN" altLang="en-US" sz="1400" b="1">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JavaScript </a:t>
            </a:r>
            <a:r>
              <a:rPr lang="zh-CN" altLang="en-US" sz="1400" b="1">
                <a:latin typeface="宋体" panose="02010600030101010101" pitchFamily="2" charset="-122"/>
                <a:ea typeface="宋体" panose="02010600030101010101" pitchFamily="2" charset="-122"/>
              </a:rPr>
              <a:t>对象表示法（</a:t>
            </a:r>
            <a:r>
              <a:rPr lang="en-US" altLang="zh-CN" sz="1400" b="1">
                <a:latin typeface="宋体" panose="02010600030101010101" pitchFamily="2" charset="-122"/>
                <a:ea typeface="宋体" panose="02010600030101010101" pitchFamily="2" charset="-122"/>
              </a:rPr>
              <a:t>JavaScript Object Notation</a:t>
            </a:r>
            <a:r>
              <a:rPr lang="zh-CN" altLang="en-US" sz="1400" b="1">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即一种数据格式</a:t>
            </a:r>
            <a:r>
              <a:rPr lang="en-US" altLang="zh-CN" sz="1400" b="1">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JSON </a:t>
            </a:r>
            <a:r>
              <a:rPr lang="zh-CN" altLang="en-US" sz="1400">
                <a:latin typeface="宋体" panose="02010600030101010101" pitchFamily="2" charset="-122"/>
                <a:ea typeface="宋体" panose="02010600030101010101" pitchFamily="2" charset="-122"/>
              </a:rPr>
              <a:t>是存储和交换文本信息的语法，采用完全独立于编程语言的文本格式来存储和表示数据。简洁和清晰的层次结构使得 </a:t>
            </a:r>
            <a:r>
              <a:rPr lang="en-US" altLang="zh-CN" sz="1400">
                <a:latin typeface="宋体" panose="02010600030101010101" pitchFamily="2" charset="-122"/>
                <a:ea typeface="宋体" panose="02010600030101010101" pitchFamily="2" charset="-122"/>
              </a:rPr>
              <a:t>JSON </a:t>
            </a:r>
            <a:r>
              <a:rPr lang="zh-CN" altLang="en-US" sz="1400">
                <a:latin typeface="宋体" panose="02010600030101010101" pitchFamily="2" charset="-122"/>
                <a:ea typeface="宋体" panose="02010600030101010101" pitchFamily="2" charset="-122"/>
              </a:rPr>
              <a:t>成为理想的数据交换语言。</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在与后端交互时需要发送</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javascript</a:t>
            </a:r>
            <a:r>
              <a:rPr lang="zh-CN" altLang="en-US" sz="1400">
                <a:latin typeface="宋体" panose="02010600030101010101" pitchFamily="2" charset="-122"/>
                <a:ea typeface="宋体" panose="02010600030101010101" pitchFamily="2" charset="-122"/>
              </a:rPr>
              <a:t>对象与</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对象有所不同，如下：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{name:"myname",password:123456}(</a:t>
            </a:r>
            <a:r>
              <a:rPr lang="zh-CN" altLang="en-US" sz="1400">
                <a:latin typeface="宋体" panose="02010600030101010101" pitchFamily="2" charset="-122"/>
                <a:ea typeface="宋体" panose="02010600030101010101" pitchFamily="2" charset="-122"/>
              </a:rPr>
              <a:t>即属性名没有引号</a:t>
            </a:r>
            <a:r>
              <a:rPr lang="en-US" altLang="zh-CN"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"{"name":"myname","password":123456}"(</a:t>
            </a:r>
            <a:r>
              <a:rPr lang="zh-CN" altLang="en-US" sz="1400">
                <a:latin typeface="宋体" panose="02010600030101010101" pitchFamily="2" charset="-122"/>
                <a:ea typeface="宋体" panose="02010600030101010101" pitchFamily="2" charset="-122"/>
              </a:rPr>
              <a:t>属性名带引号，并且整体是一个大字符串</a:t>
            </a:r>
            <a:r>
              <a:rPr lang="en-US" altLang="zh-CN"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 </a:t>
            </a:r>
            <a:r>
              <a:rPr lang="en-US" altLang="zh-CN" sz="1400">
                <a:latin typeface="宋体" panose="02010600030101010101" pitchFamily="2" charset="-122"/>
                <a:ea typeface="宋体" panose="02010600030101010101" pitchFamily="2" charset="-122"/>
              </a:rPr>
              <a:t>= JSON.parse(json</a:t>
            </a:r>
            <a:r>
              <a:rPr lang="zh-CN" altLang="en-US" sz="1400">
                <a:latin typeface="宋体" panose="02010600030101010101" pitchFamily="2" charset="-122"/>
                <a:ea typeface="宋体" panose="02010600030101010101" pitchFamily="2" charset="-122"/>
              </a:rPr>
              <a:t>字符串</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对象 </a:t>
            </a:r>
            <a:r>
              <a:rPr lang="en-US" altLang="zh-CN" sz="1400">
                <a:latin typeface="宋体" panose="02010600030101010101" pitchFamily="2" charset="-122"/>
                <a:ea typeface="宋体" panose="02010600030101010101" pitchFamily="2" charset="-122"/>
              </a:rPr>
              <a:t>= JSON.stringify(js</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a:t>
            </a:r>
          </a:p>
          <a:p>
            <a:r>
              <a:rPr lang="en-US" altLang="zh-CN" sz="1400" b="1">
                <a:solidFill>
                  <a:srgbClr val="FF0000"/>
                </a:solidFill>
                <a:latin typeface="宋体" panose="02010600030101010101" pitchFamily="2" charset="-122"/>
                <a:ea typeface="宋体" panose="02010600030101010101" pitchFamily="2" charset="-122"/>
              </a:rPr>
              <a:t>json</a:t>
            </a:r>
            <a:r>
              <a:rPr lang="zh-CN" altLang="en-US" sz="1400" b="1">
                <a:solidFill>
                  <a:srgbClr val="FF0000"/>
                </a:solidFill>
                <a:latin typeface="宋体" panose="02010600030101010101" pitchFamily="2" charset="-122"/>
                <a:ea typeface="宋体" panose="02010600030101010101" pitchFamily="2" charset="-122"/>
              </a:rPr>
              <a:t>对象中的引号必须是双引号，</a:t>
            </a:r>
            <a:r>
              <a:rPr lang="en-US" altLang="zh-CN" sz="1400" b="1">
                <a:solidFill>
                  <a:srgbClr val="FF0000"/>
                </a:solidFill>
                <a:latin typeface="宋体" panose="02010600030101010101" pitchFamily="2" charset="-122"/>
                <a:ea typeface="宋体" panose="02010600030101010101" pitchFamily="2" charset="-122"/>
              </a:rPr>
              <a:t>"".</a:t>
            </a:r>
          </a:p>
          <a:p>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XML</a:t>
            </a:r>
            <a:r>
              <a:rPr lang="zh-CN" altLang="en-US" sz="1400">
                <a:latin typeface="宋体" panose="02010600030101010101" pitchFamily="2" charset="-122"/>
                <a:ea typeface="宋体" panose="02010600030101010101" pitchFamily="2" charset="-122"/>
              </a:rPr>
              <a:t>：也是一种数据格式，不过是以</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标签的方式将数据括起来，如</a:t>
            </a:r>
            <a:r>
              <a:rPr lang="en-US" altLang="zh-CN" sz="1400">
                <a:latin typeface="宋体" panose="02010600030101010101" pitchFamily="2" charset="-122"/>
                <a:ea typeface="宋体" panose="02010600030101010101" pitchFamily="2" charset="-122"/>
              </a:rPr>
              <a:t>&lt;xml&gt;&lt;Content&gt;&lt;![CDATA[</a:t>
            </a:r>
            <a:r>
              <a:rPr lang="zh-CN" altLang="en-US" sz="1400">
                <a:latin typeface="宋体" panose="02010600030101010101" pitchFamily="2" charset="-122"/>
                <a:ea typeface="宋体" panose="02010600030101010101" pitchFamily="2" charset="-122"/>
              </a:rPr>
              <a:t>你好</a:t>
            </a:r>
            <a:r>
              <a:rPr lang="en-US" altLang="zh-CN" sz="1400">
                <a:latin typeface="宋体" panose="02010600030101010101" pitchFamily="2" charset="-122"/>
                <a:ea typeface="宋体" panose="02010600030101010101" pitchFamily="2" charset="-122"/>
              </a:rPr>
              <a:t>]]&gt;&lt;/Content&gt;&lt;/xml&gt;</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&lt;![CDATA[xx]]&gt;</a:t>
            </a:r>
            <a:r>
              <a:rPr lang="zh-CN" altLang="en-US" sz="1400">
                <a:latin typeface="宋体" panose="02010600030101010101" pitchFamily="2" charset="-122"/>
                <a:ea typeface="宋体" panose="02010600030101010101" pitchFamily="2" charset="-122"/>
              </a:rPr>
              <a:t>意为转义，即原始字符串不参与解析，将需要的内容以此种格式发送，其在编程语言中一般也是解析为字典键值对格式进行提取数据，</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中提供了</a:t>
            </a:r>
            <a:r>
              <a:rPr lang="en-US" altLang="zh-CN" sz="1400">
                <a:latin typeface="宋体" panose="02010600030101010101" pitchFamily="2" charset="-122"/>
                <a:ea typeface="宋体" panose="02010600030101010101" pitchFamily="2" charset="-122"/>
              </a:rPr>
              <a:t>xmltodict</a:t>
            </a:r>
            <a:r>
              <a:rPr lang="zh-CN" altLang="en-US" sz="1400">
                <a:latin typeface="宋体" panose="02010600030101010101" pitchFamily="2" charset="-122"/>
                <a:ea typeface="宋体" panose="02010600030101010101" pitchFamily="2" charset="-122"/>
              </a:rPr>
              <a:t>包用于解析</a:t>
            </a:r>
            <a:r>
              <a:rPr lang="en-US" altLang="zh-CN" sz="1400">
                <a:latin typeface="宋体" panose="02010600030101010101" pitchFamily="2" charset="-122"/>
                <a:ea typeface="宋体" panose="02010600030101010101" pitchFamily="2" charset="-122"/>
              </a:rPr>
              <a:t>xml</a:t>
            </a:r>
            <a:r>
              <a:rPr lang="zh-CN" altLang="en-US" sz="1400">
                <a:latin typeface="宋体" panose="02010600030101010101" pitchFamily="2" charset="-122"/>
                <a:ea typeface="宋体" panose="02010600030101010101" pitchFamily="2" charset="-122"/>
              </a:rPr>
              <a:t>格式数据为字典。现一般用</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格式数据。</a:t>
            </a:r>
          </a:p>
        </p:txBody>
      </p:sp>
    </p:spTree>
    <p:extLst>
      <p:ext uri="{BB962C8B-B14F-4D97-AF65-F5344CB8AC3E}">
        <p14:creationId xmlns:p14="http://schemas.microsoft.com/office/powerpoint/2010/main" val="352423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1F82049-D9F8-4B75-8719-9040E808BDD8}"/>
              </a:ext>
            </a:extLst>
          </p:cNvPr>
          <p:cNvGraphicFramePr>
            <a:graphicFrameLocks noGrp="1"/>
          </p:cNvGraphicFramePr>
          <p:nvPr>
            <p:extLst>
              <p:ext uri="{D42A27DB-BD31-4B8C-83A1-F6EECF244321}">
                <p14:modId xmlns:p14="http://schemas.microsoft.com/office/powerpoint/2010/main" val="388858000"/>
              </p:ext>
            </p:extLst>
          </p:nvPr>
        </p:nvGraphicFramePr>
        <p:xfrm>
          <a:off x="6387548" y="0"/>
          <a:ext cx="5804452" cy="6356974"/>
        </p:xfrm>
        <a:graphic>
          <a:graphicData uri="http://schemas.openxmlformats.org/drawingml/2006/table">
            <a:tbl>
              <a:tblPr/>
              <a:tblGrid>
                <a:gridCol w="1224501">
                  <a:extLst>
                    <a:ext uri="{9D8B030D-6E8A-4147-A177-3AD203B41FA5}">
                      <a16:colId xmlns:a16="http://schemas.microsoft.com/office/drawing/2014/main" val="4037568128"/>
                    </a:ext>
                  </a:extLst>
                </a:gridCol>
                <a:gridCol w="1558456">
                  <a:extLst>
                    <a:ext uri="{9D8B030D-6E8A-4147-A177-3AD203B41FA5}">
                      <a16:colId xmlns:a16="http://schemas.microsoft.com/office/drawing/2014/main" val="1129352818"/>
                    </a:ext>
                  </a:extLst>
                </a:gridCol>
                <a:gridCol w="3021495">
                  <a:extLst>
                    <a:ext uri="{9D8B030D-6E8A-4147-A177-3AD203B41FA5}">
                      <a16:colId xmlns:a16="http://schemas.microsoft.com/office/drawing/2014/main" val="2921319148"/>
                    </a:ext>
                  </a:extLst>
                </a:gridCol>
              </a:tblGrid>
              <a:tr h="111544">
                <a:tc>
                  <a:txBody>
                    <a:bodyPr/>
                    <a:lstStyle/>
                    <a:p>
                      <a:pPr fontAlgn="t"/>
                      <a:r>
                        <a:rPr lang="zh-CN" altLang="en-US" sz="1200" u="none" strike="noStrike">
                          <a:solidFill>
                            <a:srgbClr val="900B09"/>
                          </a:solidFill>
                          <a:effectLst/>
                          <a:hlinkClick r:id="rId2" tooltip="jQuery * 选择器"/>
                        </a:rPr>
                        <a:t>*</a:t>
                      </a:r>
                      <a:endParaRPr lang="zh-CN" alt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92257331"/>
                  </a:ext>
                </a:extLst>
              </a:tr>
              <a:tr h="111544">
                <a:tc>
                  <a:txBody>
                    <a:bodyPr/>
                    <a:lstStyle/>
                    <a:p>
                      <a:pPr fontAlgn="t"/>
                      <a:r>
                        <a:rPr lang="en-US" sz="1200" u="none" strike="noStrike">
                          <a:solidFill>
                            <a:srgbClr val="900B09"/>
                          </a:solidFill>
                          <a:effectLst/>
                          <a:hlinkClick r:id="rId3" tooltip="jQuery # 选择器"/>
                        </a:rPr>
                        <a:t>#</a:t>
                      </a:r>
                      <a:r>
                        <a:rPr lang="en-US" sz="1200" i="1" u="none" strike="noStrike">
                          <a:solidFill>
                            <a:srgbClr val="900B09"/>
                          </a:solidFill>
                          <a:effectLst/>
                          <a:hlinkClick r:id="rId3" tooltip="jQuery # 选择器"/>
                        </a:rPr>
                        <a:t>id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$("#lastname")</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id="lastname" </a:t>
                      </a:r>
                      <a:r>
                        <a:rPr lang="zh-CN" altLang="en-US" sz="1200">
                          <a:effectLst/>
                        </a:rPr>
                        <a:t>的元素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993107425"/>
                  </a:ext>
                </a:extLst>
              </a:tr>
              <a:tr h="136194">
                <a:tc>
                  <a:txBody>
                    <a:bodyPr/>
                    <a:lstStyle/>
                    <a:p>
                      <a:pPr fontAlgn="t"/>
                      <a:r>
                        <a:rPr lang="en-US" sz="1200" u="none" strike="noStrike">
                          <a:solidFill>
                            <a:srgbClr val="900B09"/>
                          </a:solidFill>
                          <a:effectLst/>
                          <a:hlinkClick r:id="rId4" tooltip="jQuery . 选择器"/>
                        </a:rPr>
                        <a:t>.</a:t>
                      </a:r>
                      <a:r>
                        <a:rPr lang="en-US" sz="1200" i="1" u="none" strike="noStrike">
                          <a:solidFill>
                            <a:srgbClr val="900B09"/>
                          </a:solidFill>
                          <a:effectLst/>
                          <a:hlinkClick r:id="rId4" tooltip="jQuery . 选择器"/>
                        </a:rPr>
                        <a:t>class</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$(".intro")</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class="intro" </a:t>
                      </a:r>
                      <a:r>
                        <a:rPr lang="zh-CN" altLang="en-US" sz="1200">
                          <a:effectLst/>
                        </a:rPr>
                        <a:t>的元素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09638382"/>
                  </a:ext>
                </a:extLst>
              </a:tr>
              <a:tr h="111544">
                <a:tc>
                  <a:txBody>
                    <a:bodyPr/>
                    <a:lstStyle/>
                    <a:p>
                      <a:pPr fontAlgn="t"/>
                      <a:r>
                        <a:rPr lang="en-US" sz="1200" i="1" u="none" strike="noStrike">
                          <a:solidFill>
                            <a:srgbClr val="900B09"/>
                          </a:solidFill>
                          <a:effectLst/>
                          <a:hlinkClick r:id="rId5" tooltip="jQuery element 选择器"/>
                        </a:rPr>
                        <a:t>element</a:t>
                      </a:r>
                      <a:r>
                        <a:rPr lang="en-US" sz="1200" i="1" u="none" strike="noStrike">
                          <a:solidFill>
                            <a:srgbClr val="900B09"/>
                          </a:solidFill>
                          <a:effectLst/>
                        </a:rPr>
                        <a:t>,</a:t>
                      </a:r>
                      <a:r>
                        <a:rPr lang="zh-CN" altLang="en-US" sz="1200" i="1" u="none" strike="noStrike">
                          <a:solidFill>
                            <a:srgbClr val="900B09"/>
                          </a:solidFill>
                          <a:effectLst/>
                        </a:rPr>
                        <a:t> </a:t>
                      </a:r>
                      <a:r>
                        <a:rPr lang="en-US" altLang="zh-CN" sz="1200" i="1" u="none" strike="noStrike">
                          <a:solidFill>
                            <a:srgbClr val="900B09"/>
                          </a:solidFill>
                          <a:effectLst/>
                        </a:rPr>
                        <a:t>element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$("p, h1")</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altLang="zh-CN" sz="1200">
                          <a:effectLst/>
                        </a:rPr>
                        <a:t>&lt;</a:t>
                      </a:r>
                      <a:r>
                        <a:rPr lang="en-US" sz="1200">
                          <a:effectLst/>
                        </a:rPr>
                        <a:t>p&gt;,</a:t>
                      </a:r>
                      <a:r>
                        <a:rPr lang="zh-CN" altLang="en-US" sz="1200">
                          <a:effectLst/>
                        </a:rPr>
                        <a:t> </a:t>
                      </a:r>
                      <a:r>
                        <a:rPr lang="en-US" sz="1200">
                          <a:effectLst/>
                        </a:rPr>
                        <a:t>&lt;h1&gt;</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548393997"/>
                  </a:ext>
                </a:extLst>
              </a:tr>
              <a:tr h="176055">
                <a:tc>
                  <a:txBody>
                    <a:bodyPr/>
                    <a:lstStyle/>
                    <a:p>
                      <a:pPr fontAlgn="t"/>
                      <a:r>
                        <a:rPr lang="en-US" sz="1200">
                          <a:effectLst/>
                        </a:rPr>
                        <a:t>.</a:t>
                      </a:r>
                      <a:r>
                        <a:rPr lang="en-US" sz="1200" i="1">
                          <a:effectLst/>
                        </a:rPr>
                        <a:t>class</a:t>
                      </a:r>
                      <a:r>
                        <a:rPr lang="en-US" sz="1200">
                          <a:effectLst/>
                        </a:rPr>
                        <a:t>.</a:t>
                      </a:r>
                      <a:r>
                        <a:rPr lang="en-US" sz="1200" i="1">
                          <a:effectLst/>
                        </a:rPr>
                        <a:t>class</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$(".intro.demo")</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所有 class="intro" 且 class="demo" 的元素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18194241"/>
                  </a:ext>
                </a:extLst>
              </a:tr>
              <a:tr h="111544">
                <a:tc>
                  <a:txBody>
                    <a:bodyPr/>
                    <a:lstStyle/>
                    <a:p>
                      <a:pPr fontAlgn="t"/>
                      <a:r>
                        <a:rPr lang="en-US" sz="1200" u="none" strike="noStrike">
                          <a:solidFill>
                            <a:srgbClr val="900B09"/>
                          </a:solidFill>
                          <a:effectLst/>
                          <a:hlinkClick r:id="rId6" tooltip="jQuery :first 选择器"/>
                        </a:rPr>
                        <a:t>:first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$("p:first")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第一个 </a:t>
                      </a:r>
                      <a:r>
                        <a:rPr lang="en-US" altLang="zh-CN" sz="1200">
                          <a:effectLst/>
                        </a:rPr>
                        <a:t>&lt;</a:t>
                      </a:r>
                      <a:r>
                        <a:rPr lang="en-US" sz="1200">
                          <a:effectLst/>
                        </a:rPr>
                        <a:t>p&gt;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2581160"/>
                  </a:ext>
                </a:extLst>
              </a:tr>
              <a:tr h="111544">
                <a:tc>
                  <a:txBody>
                    <a:bodyPr/>
                    <a:lstStyle/>
                    <a:p>
                      <a:pPr fontAlgn="t"/>
                      <a:r>
                        <a:rPr lang="en-US" sz="1200" u="none" strike="noStrike">
                          <a:solidFill>
                            <a:srgbClr val="900B09"/>
                          </a:solidFill>
                          <a:effectLst/>
                          <a:hlinkClick r:id="rId7" tooltip="jQuery :last 选择器"/>
                        </a:rPr>
                        <a:t>:last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$("p:last")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最后一个 </a:t>
                      </a:r>
                      <a:r>
                        <a:rPr lang="en-US" altLang="zh-CN" sz="1200">
                          <a:effectLst/>
                        </a:rPr>
                        <a:t>&lt;p&gt;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648392288"/>
                  </a:ext>
                </a:extLst>
              </a:tr>
              <a:tr h="111544">
                <a:tc>
                  <a:txBody>
                    <a:bodyPr/>
                    <a:lstStyle/>
                    <a:p>
                      <a:pPr fontAlgn="t"/>
                      <a:r>
                        <a:rPr lang="en-US" sz="1200">
                          <a:effectLst/>
                        </a:rPr>
                        <a:t>:not(</a:t>
                      </a:r>
                      <a:r>
                        <a:rPr lang="en-US" sz="1200" i="1">
                          <a:effectLst/>
                        </a:rPr>
                        <a:t>selector</a:t>
                      </a:r>
                      <a:r>
                        <a:rPr lang="en-US" sz="1200">
                          <a:effectLst/>
                        </a:rPr>
                        <a: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$("input:not(:empty)")</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所有不为空的 </a:t>
                      </a:r>
                      <a:r>
                        <a:rPr lang="en-US" sz="1200">
                          <a:effectLst/>
                        </a:rPr>
                        <a:t>input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44034217"/>
                  </a:ext>
                </a:extLst>
              </a:tr>
              <a:tr h="111544">
                <a:tc>
                  <a:txBody>
                    <a:bodyPr/>
                    <a:lstStyle/>
                    <a:p>
                      <a:pPr fontAlgn="t"/>
                      <a:r>
                        <a:rPr lang="en-US" sz="1200" u="none" strike="noStrike">
                          <a:solidFill>
                            <a:srgbClr val="900B09"/>
                          </a:solidFill>
                          <a:effectLst/>
                          <a:hlinkClick r:id="rId8" tooltip="jQuery :header 选择器"/>
                        </a:rPr>
                        <a:t>:header</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$(":header")</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所有标题元素 </a:t>
                      </a:r>
                      <a:r>
                        <a:rPr lang="en-US" altLang="zh-CN" sz="1200">
                          <a:effectLst/>
                        </a:rPr>
                        <a:t>&lt;</a:t>
                      </a:r>
                      <a:r>
                        <a:rPr lang="en-US" sz="1200">
                          <a:effectLst/>
                        </a:rPr>
                        <a:t>h1&gt; - &lt;h6&gt;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8254533"/>
                  </a:ext>
                </a:extLst>
              </a:tr>
              <a:tr h="111544">
                <a:tc>
                  <a:txBody>
                    <a:bodyPr/>
                    <a:lstStyle/>
                    <a:p>
                      <a:pPr fontAlgn="t"/>
                      <a:r>
                        <a:rPr lang="en-US" sz="1200" u="none" strike="noStrike">
                          <a:solidFill>
                            <a:srgbClr val="900B09"/>
                          </a:solidFill>
                          <a:effectLst/>
                          <a:hlinkClick r:id="rId9" tooltip="jQuery :contains 选择器"/>
                        </a:rPr>
                        <a:t>:contains(</a:t>
                      </a:r>
                      <a:r>
                        <a:rPr lang="en-US" sz="1200" i="1" u="none" strike="noStrike">
                          <a:solidFill>
                            <a:srgbClr val="900B09"/>
                          </a:solidFill>
                          <a:effectLst/>
                          <a:hlinkClick r:id="rId9" tooltip="jQuery :contains 选择器"/>
                        </a:rPr>
                        <a:t>text</a:t>
                      </a:r>
                      <a:r>
                        <a:rPr lang="en-US" sz="1200" u="none" strike="noStrike">
                          <a:solidFill>
                            <a:srgbClr val="900B09"/>
                          </a:solidFill>
                          <a:effectLst/>
                          <a:hlinkClick r:id="rId9" tooltip="jQuery :contains 选择器"/>
                        </a:rPr>
                        <a: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$(":contains('text')")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包含指定字符串的所有元素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601755754"/>
                  </a:ext>
                </a:extLst>
              </a:tr>
              <a:tr h="136194">
                <a:tc>
                  <a:txBody>
                    <a:bodyPr/>
                    <a:lstStyle/>
                    <a:p>
                      <a:pPr fontAlgn="t"/>
                      <a:r>
                        <a:rPr lang="en-US" sz="1200" u="none" strike="noStrike">
                          <a:solidFill>
                            <a:srgbClr val="900B09"/>
                          </a:solidFill>
                          <a:effectLst/>
                          <a:hlinkClick r:id="rId10" tooltip="jQuery :empty 选择器"/>
                        </a:rPr>
                        <a:t>:empty</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$(":empty")</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无子（元素）节点的所有元素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84349300"/>
                  </a:ext>
                </a:extLst>
              </a:tr>
              <a:tr h="111544">
                <a:tc>
                  <a:txBody>
                    <a:bodyPr/>
                    <a:lstStyle/>
                    <a:p>
                      <a:pPr fontAlgn="t"/>
                      <a:r>
                        <a:rPr lang="en-US" sz="1200">
                          <a:effectLst/>
                        </a:rPr>
                        <a:t>:hidden</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$("p:hidden")</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所有隐藏的 </a:t>
                      </a:r>
                      <a:r>
                        <a:rPr lang="en-US" altLang="zh-CN" sz="1200">
                          <a:effectLst/>
                        </a:rPr>
                        <a:t>&lt;p&gt;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03683489"/>
                  </a:ext>
                </a:extLst>
              </a:tr>
              <a:tr h="111544">
                <a:tc>
                  <a:txBody>
                    <a:bodyPr/>
                    <a:lstStyle/>
                    <a:p>
                      <a:pPr fontAlgn="t"/>
                      <a:r>
                        <a:rPr lang="en-US" sz="1200" u="none" strike="noStrike">
                          <a:solidFill>
                            <a:srgbClr val="900B09"/>
                          </a:solidFill>
                          <a:effectLst/>
                          <a:hlinkClick r:id="rId11" tooltip="jQuery :visible 选择器"/>
                        </a:rPr>
                        <a:t>:visible</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$("table:visible")</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所有可见的表格</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28461912"/>
                  </a:ext>
                </a:extLst>
              </a:tr>
              <a:tr h="111544">
                <a:tc>
                  <a:txBody>
                    <a:bodyPr/>
                    <a:lstStyle/>
                    <a:p>
                      <a:pPr fontAlgn="t"/>
                      <a:r>
                        <a:rPr lang="en-US" sz="1200" u="none" strike="noStrike">
                          <a:solidFill>
                            <a:srgbClr val="900B09"/>
                          </a:solidFill>
                          <a:effectLst/>
                          <a:hlinkClick r:id="rId12" tooltip="jQuery [attribute] 选择器"/>
                        </a:rPr>
                        <a:t>[</a:t>
                      </a:r>
                      <a:r>
                        <a:rPr lang="en-US" sz="1200" i="1" u="none" strike="noStrike">
                          <a:solidFill>
                            <a:srgbClr val="900B09"/>
                          </a:solidFill>
                          <a:effectLst/>
                          <a:hlinkClick r:id="rId12" tooltip="jQuery [attribute] 选择器"/>
                        </a:rPr>
                        <a:t>attribute</a:t>
                      </a:r>
                      <a:r>
                        <a:rPr lang="en-US" sz="1200" u="none" strike="noStrike">
                          <a:solidFill>
                            <a:srgbClr val="900B09"/>
                          </a:solidFill>
                          <a:effectLst/>
                          <a:hlinkClick r:id="rId12" tooltip="jQuery [attribute] 选择器"/>
                        </a:rPr>
                        <a: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$("[href]")</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所有带有 </a:t>
                      </a:r>
                      <a:r>
                        <a:rPr lang="en-US" altLang="zh-CN" sz="1200">
                          <a:effectLst/>
                        </a:rPr>
                        <a:t>href </a:t>
                      </a:r>
                      <a:r>
                        <a:rPr lang="zh-CN" altLang="en-US" sz="1200">
                          <a:effectLst/>
                        </a:rPr>
                        <a:t>属性的元素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1012901"/>
                  </a:ext>
                </a:extLst>
              </a:tr>
              <a:tr h="136194">
                <a:tc>
                  <a:txBody>
                    <a:bodyPr/>
                    <a:lstStyle/>
                    <a:p>
                      <a:pPr fontAlgn="t"/>
                      <a:r>
                        <a:rPr lang="en-US" sz="1200" u="none" strike="noStrike">
                          <a:solidFill>
                            <a:srgbClr val="900B09"/>
                          </a:solidFill>
                          <a:effectLst/>
                          <a:hlinkClick r:id="rId13" tooltip="jQuery [attribute=value] 选择器"/>
                        </a:rPr>
                        <a:t>[</a:t>
                      </a:r>
                      <a:r>
                        <a:rPr lang="en-US" sz="1200" i="1" u="none" strike="noStrike">
                          <a:solidFill>
                            <a:srgbClr val="900B09"/>
                          </a:solidFill>
                          <a:effectLst/>
                          <a:hlinkClick r:id="rId13" tooltip="jQuery [attribute=value] 选择器"/>
                        </a:rPr>
                        <a:t>attribute</a:t>
                      </a:r>
                      <a:r>
                        <a:rPr lang="en-US" sz="1200" u="none" strike="noStrike">
                          <a:solidFill>
                            <a:srgbClr val="900B09"/>
                          </a:solidFill>
                          <a:effectLst/>
                          <a:hlinkClick r:id="rId13" tooltip="jQuery [attribute=value] 选择器"/>
                        </a:rPr>
                        <a:t>=</a:t>
                      </a:r>
                      <a:r>
                        <a:rPr lang="en-US" sz="1200" i="1" u="none" strike="noStrike">
                          <a:solidFill>
                            <a:srgbClr val="900B09"/>
                          </a:solidFill>
                          <a:effectLst/>
                          <a:hlinkClick r:id="rId13" tooltip="jQuery [attribute=value] 选择器"/>
                        </a:rPr>
                        <a:t>value</a:t>
                      </a:r>
                      <a:r>
                        <a:rPr lang="en-US" sz="1200" u="none" strike="noStrike">
                          <a:solidFill>
                            <a:srgbClr val="900B09"/>
                          </a:solidFill>
                          <a:effectLst/>
                          <a:hlinkClick r:id="rId13" tooltip="jQuery [attribute=value] 选择器"/>
                        </a:rPr>
                        <a: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$("[href='#']")</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sz="1200">
                          <a:effectLst/>
                        </a:rPr>
                        <a:t>href </a:t>
                      </a:r>
                      <a:r>
                        <a:rPr lang="zh-CN" altLang="en-US" sz="1200">
                          <a:effectLst/>
                        </a:rPr>
                        <a:t>属性的值等于 </a:t>
                      </a:r>
                      <a:r>
                        <a:rPr lang="en-US" altLang="zh-CN" sz="1200">
                          <a:effectLst/>
                        </a:rPr>
                        <a:t>"#" </a:t>
                      </a:r>
                      <a:r>
                        <a:rPr lang="zh-CN" altLang="en-US" sz="1200">
                          <a:effectLst/>
                        </a:rPr>
                        <a:t>的元素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527875881"/>
                  </a:ext>
                </a:extLst>
              </a:tr>
              <a:tr h="111544">
                <a:tc>
                  <a:txBody>
                    <a:bodyPr/>
                    <a:lstStyle/>
                    <a:p>
                      <a:pPr fontAlgn="t"/>
                      <a:r>
                        <a:rPr lang="en-US" sz="1200" u="none" strike="noStrike">
                          <a:solidFill>
                            <a:srgbClr val="900B09"/>
                          </a:solidFill>
                          <a:effectLst/>
                          <a:hlinkClick r:id="rId14" tooltip="jQuery :input 选择器"/>
                        </a:rPr>
                        <a:t>:input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$(":input")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730125544"/>
                  </a:ext>
                </a:extLst>
              </a:tr>
              <a:tr h="136194">
                <a:tc>
                  <a:txBody>
                    <a:bodyPr/>
                    <a:lstStyle/>
                    <a:p>
                      <a:pPr fontAlgn="t"/>
                      <a:r>
                        <a:rPr lang="en-US" sz="1200" u="none" strike="noStrike">
                          <a:solidFill>
                            <a:srgbClr val="900B09"/>
                          </a:solidFill>
                          <a:effectLst/>
                          <a:hlinkClick r:id="rId15" tooltip="jQuery :text 选择器"/>
                        </a:rPr>
                        <a:t>:text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$(":text")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type="text"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024418619"/>
                  </a:ext>
                </a:extLst>
              </a:tr>
              <a:tr h="176055">
                <a:tc>
                  <a:txBody>
                    <a:bodyPr/>
                    <a:lstStyle/>
                    <a:p>
                      <a:pPr fontAlgn="t"/>
                      <a:r>
                        <a:rPr lang="en-US" sz="1200" u="none" strike="noStrike">
                          <a:solidFill>
                            <a:srgbClr val="900B09"/>
                          </a:solidFill>
                          <a:effectLst/>
                          <a:hlinkClick r:id="rId16" tooltip="jQuery :password 选择器"/>
                        </a:rPr>
                        <a:t>:password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$(":password")</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sz="1200">
                          <a:effectLst/>
                        </a:rPr>
                        <a:t>type="password"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35422908"/>
                  </a:ext>
                </a:extLst>
              </a:tr>
              <a:tr h="136194">
                <a:tc>
                  <a:txBody>
                    <a:bodyPr/>
                    <a:lstStyle/>
                    <a:p>
                      <a:pPr fontAlgn="t"/>
                      <a:r>
                        <a:rPr lang="en-US" sz="1200" u="none" strike="noStrike">
                          <a:solidFill>
                            <a:srgbClr val="900B09"/>
                          </a:solidFill>
                          <a:effectLst/>
                          <a:hlinkClick r:id="rId17" tooltip="jQuery :radio 选择器"/>
                        </a:rPr>
                        <a:t>:radio</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$(":radio")</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type="radio"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367544379"/>
                  </a:ext>
                </a:extLst>
              </a:tr>
              <a:tr h="176055">
                <a:tc>
                  <a:txBody>
                    <a:bodyPr/>
                    <a:lstStyle/>
                    <a:p>
                      <a:pPr fontAlgn="t"/>
                      <a:r>
                        <a:rPr lang="en-US" sz="1200" u="none" strike="noStrike">
                          <a:solidFill>
                            <a:srgbClr val="900B09"/>
                          </a:solidFill>
                          <a:effectLst/>
                          <a:hlinkClick r:id="rId18" tooltip="jQuery :checkbox 选择器"/>
                        </a:rPr>
                        <a:t>:checkbox</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$(":checkbox")</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sz="1200">
                          <a:effectLst/>
                        </a:rPr>
                        <a:t>type="checkbox"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119069436"/>
                  </a:ext>
                </a:extLst>
              </a:tr>
              <a:tr h="176055">
                <a:tc>
                  <a:txBody>
                    <a:bodyPr/>
                    <a:lstStyle/>
                    <a:p>
                      <a:pPr fontAlgn="t"/>
                      <a:r>
                        <a:rPr lang="en-US" sz="1200" u="none" strike="noStrike">
                          <a:solidFill>
                            <a:srgbClr val="900B09"/>
                          </a:solidFill>
                          <a:effectLst/>
                          <a:hlinkClick r:id="rId19" tooltip="jQuery :submit 选择器"/>
                        </a:rPr>
                        <a:t>:submit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$(":submit")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type="submit"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79929843"/>
                  </a:ext>
                </a:extLst>
              </a:tr>
              <a:tr h="136194">
                <a:tc>
                  <a:txBody>
                    <a:bodyPr/>
                    <a:lstStyle/>
                    <a:p>
                      <a:pPr fontAlgn="t"/>
                      <a:r>
                        <a:rPr lang="en-US" sz="1200" u="none" strike="noStrike">
                          <a:solidFill>
                            <a:srgbClr val="900B09"/>
                          </a:solidFill>
                          <a:effectLst/>
                          <a:hlinkClick r:id="rId20" tooltip="jQuery :reset 选择器"/>
                        </a:rPr>
                        <a:t>:reset</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$(":reset")</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sz="1200">
                          <a:effectLst/>
                        </a:rPr>
                        <a:t>type="reset"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600880589"/>
                  </a:ext>
                </a:extLst>
              </a:tr>
              <a:tr h="176055">
                <a:tc>
                  <a:txBody>
                    <a:bodyPr/>
                    <a:lstStyle/>
                    <a:p>
                      <a:pPr fontAlgn="t"/>
                      <a:r>
                        <a:rPr lang="en-US" sz="1200" u="none" strike="noStrike">
                          <a:solidFill>
                            <a:srgbClr val="900B09"/>
                          </a:solidFill>
                          <a:effectLst/>
                          <a:hlinkClick r:id="rId21" tooltip="jQuery :button 选择器"/>
                        </a:rPr>
                        <a:t>:button</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$(":button")</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type="button"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02765645"/>
                  </a:ext>
                </a:extLst>
              </a:tr>
              <a:tr h="176055">
                <a:tc>
                  <a:txBody>
                    <a:bodyPr/>
                    <a:lstStyle/>
                    <a:p>
                      <a:pPr fontAlgn="t"/>
                      <a:r>
                        <a:rPr lang="en-US" sz="1200" u="none" strike="noStrike">
                          <a:solidFill>
                            <a:srgbClr val="900B09"/>
                          </a:solidFill>
                          <a:effectLst/>
                          <a:hlinkClick r:id="rId22" tooltip="jQuery :image 选择器"/>
                        </a:rPr>
                        <a:t>:image</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$(":image")</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 </a:t>
                      </a:r>
                      <a:r>
                        <a:rPr lang="en-US" sz="1200">
                          <a:effectLst/>
                        </a:rPr>
                        <a:t>type="image"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183641870"/>
                  </a:ext>
                </a:extLst>
              </a:tr>
              <a:tr h="136194">
                <a:tc>
                  <a:txBody>
                    <a:bodyPr/>
                    <a:lstStyle/>
                    <a:p>
                      <a:pPr fontAlgn="t"/>
                      <a:r>
                        <a:rPr lang="en-US" sz="1200" u="none" strike="noStrike">
                          <a:solidFill>
                            <a:srgbClr val="900B09"/>
                          </a:solidFill>
                          <a:effectLst/>
                          <a:hlinkClick r:id="rId23" tooltip="jQuery :file 选择器"/>
                        </a:rPr>
                        <a:t>:file</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$(":file")</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 </a:t>
                      </a:r>
                      <a:r>
                        <a:rPr lang="en-US" sz="1200">
                          <a:effectLst/>
                        </a:rPr>
                        <a:t>type="file" </a:t>
                      </a:r>
                      <a:r>
                        <a:rPr lang="zh-CN" altLang="en-US" sz="1200">
                          <a:effectLst/>
                        </a:rPr>
                        <a:t>的 </a:t>
                      </a:r>
                      <a:r>
                        <a:rPr lang="en-US" altLang="zh-CN" sz="1200">
                          <a:effectLst/>
                        </a:rPr>
                        <a:t>&lt;</a:t>
                      </a:r>
                      <a:r>
                        <a:rPr lang="en-US" sz="1200">
                          <a:effectLst/>
                        </a:rPr>
                        <a:t>input&gt;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02064928"/>
                  </a:ext>
                </a:extLst>
              </a:tr>
              <a:tr h="111544">
                <a:tc>
                  <a:txBody>
                    <a:bodyPr/>
                    <a:lstStyle/>
                    <a:p>
                      <a:pPr fontAlgn="t"/>
                      <a:r>
                        <a:rPr lang="en-US" sz="1200" u="none" strike="noStrike">
                          <a:solidFill>
                            <a:srgbClr val="900B09"/>
                          </a:solidFill>
                          <a:effectLst/>
                          <a:hlinkClick r:id="rId24" tooltip="jQuery :enabled 选择器"/>
                        </a:rPr>
                        <a:t>:enabled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$(":enabled")</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所有激活的 </a:t>
                      </a:r>
                      <a:r>
                        <a:rPr lang="en-US" sz="1200">
                          <a:effectLst/>
                        </a:rPr>
                        <a:t>input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26555202"/>
                  </a:ext>
                </a:extLst>
              </a:tr>
              <a:tr h="111544">
                <a:tc>
                  <a:txBody>
                    <a:bodyPr/>
                    <a:lstStyle/>
                    <a:p>
                      <a:pPr fontAlgn="t"/>
                      <a:r>
                        <a:rPr lang="en-US" sz="1200" u="none" strike="noStrike">
                          <a:solidFill>
                            <a:srgbClr val="900B09"/>
                          </a:solidFill>
                          <a:effectLst/>
                          <a:hlinkClick r:id="rId25" tooltip="jQuery :disabled 选择器"/>
                        </a:rPr>
                        <a:t>:disabled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$(":disabled")</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所有禁用的 </a:t>
                      </a:r>
                      <a:r>
                        <a:rPr lang="en-US" sz="1200">
                          <a:effectLst/>
                        </a:rPr>
                        <a:t>input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987917610"/>
                  </a:ext>
                </a:extLst>
              </a:tr>
              <a:tr h="111544">
                <a:tc>
                  <a:txBody>
                    <a:bodyPr/>
                    <a:lstStyle/>
                    <a:p>
                      <a:pPr fontAlgn="t"/>
                      <a:r>
                        <a:rPr lang="en-US" sz="1200" u="none" strike="noStrike">
                          <a:solidFill>
                            <a:srgbClr val="900B09"/>
                          </a:solidFill>
                          <a:effectLst/>
                          <a:hlinkClick r:id="rId26" tooltip="jQuery :selected 选择器"/>
                        </a:rPr>
                        <a:t>:selected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$(":selected")</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所有被选取的 </a:t>
                      </a:r>
                      <a:r>
                        <a:rPr lang="en-US" sz="1200">
                          <a:effectLst/>
                        </a:rPr>
                        <a:t>input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32551476"/>
                  </a:ext>
                </a:extLst>
              </a:tr>
              <a:tr h="111544">
                <a:tc>
                  <a:txBody>
                    <a:bodyPr/>
                    <a:lstStyle/>
                    <a:p>
                      <a:pPr fontAlgn="t"/>
                      <a:r>
                        <a:rPr lang="en-US" sz="1200" u="none" strike="noStrike">
                          <a:solidFill>
                            <a:srgbClr val="900B09"/>
                          </a:solidFill>
                          <a:effectLst/>
                          <a:hlinkClick r:id="rId27" tooltip="jQuery :checked 选择器"/>
                        </a:rPr>
                        <a:t>:checked</a:t>
                      </a:r>
                      <a:endParaRPr lang="en-US" sz="1200">
                        <a:effectLst/>
                      </a:endParaRP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$(":checked")</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所有被选中的 </a:t>
                      </a:r>
                      <a:r>
                        <a:rPr lang="en-US" sz="1200">
                          <a:effectLst/>
                        </a:rPr>
                        <a:t>input </a:t>
                      </a:r>
                      <a:r>
                        <a:rPr lang="zh-CN" altLang="en-US" sz="1200">
                          <a:effectLst/>
                        </a:rPr>
                        <a:t>元素</a:t>
                      </a:r>
                    </a:p>
                  </a:txBody>
                  <a:tcPr marL="18163" marR="18163" marT="18163" marB="1816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807479080"/>
                  </a:ext>
                </a:extLst>
              </a:tr>
            </a:tbl>
          </a:graphicData>
        </a:graphic>
      </p:graphicFrame>
      <p:sp>
        <p:nvSpPr>
          <p:cNvPr id="3" name="文本框 2">
            <a:extLst>
              <a:ext uri="{FF2B5EF4-FFF2-40B4-BE49-F238E27FC236}">
                <a16:creationId xmlns:a16="http://schemas.microsoft.com/office/drawing/2014/main" id="{2C3E048A-3495-40D4-8618-0AB40678B830}"/>
              </a:ext>
            </a:extLst>
          </p:cNvPr>
          <p:cNvSpPr txBox="1"/>
          <p:nvPr/>
        </p:nvSpPr>
        <p:spPr>
          <a:xfrm>
            <a:off x="8658832" y="6356974"/>
            <a:ext cx="1261884"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jquery</a:t>
            </a:r>
            <a:r>
              <a:rPr lang="zh-CN" altLang="en-US" sz="1400" b="1">
                <a:latin typeface="宋体" panose="02010600030101010101" pitchFamily="2" charset="-122"/>
                <a:ea typeface="宋体" panose="02010600030101010101" pitchFamily="2" charset="-122"/>
              </a:rPr>
              <a:t>选择器</a:t>
            </a:r>
          </a:p>
        </p:txBody>
      </p:sp>
      <p:graphicFrame>
        <p:nvGraphicFramePr>
          <p:cNvPr id="5" name="表格 4">
            <a:extLst>
              <a:ext uri="{FF2B5EF4-FFF2-40B4-BE49-F238E27FC236}">
                <a16:creationId xmlns:a16="http://schemas.microsoft.com/office/drawing/2014/main" id="{460323D5-1501-4B4D-809E-85C37BEC1B31}"/>
              </a:ext>
            </a:extLst>
          </p:cNvPr>
          <p:cNvGraphicFramePr>
            <a:graphicFrameLocks noGrp="1"/>
          </p:cNvGraphicFramePr>
          <p:nvPr>
            <p:extLst>
              <p:ext uri="{D42A27DB-BD31-4B8C-83A1-F6EECF244321}">
                <p14:modId xmlns:p14="http://schemas.microsoft.com/office/powerpoint/2010/main" val="288127557"/>
              </p:ext>
            </p:extLst>
          </p:nvPr>
        </p:nvGraphicFramePr>
        <p:xfrm>
          <a:off x="0" y="4544973"/>
          <a:ext cx="6387548" cy="1859635"/>
        </p:xfrm>
        <a:graphic>
          <a:graphicData uri="http://schemas.openxmlformats.org/drawingml/2006/table">
            <a:tbl>
              <a:tblPr/>
              <a:tblGrid>
                <a:gridCol w="2440147">
                  <a:extLst>
                    <a:ext uri="{9D8B030D-6E8A-4147-A177-3AD203B41FA5}">
                      <a16:colId xmlns:a16="http://schemas.microsoft.com/office/drawing/2014/main" val="452608993"/>
                    </a:ext>
                  </a:extLst>
                </a:gridCol>
                <a:gridCol w="3947401">
                  <a:extLst>
                    <a:ext uri="{9D8B030D-6E8A-4147-A177-3AD203B41FA5}">
                      <a16:colId xmlns:a16="http://schemas.microsoft.com/office/drawing/2014/main" val="1157541005"/>
                    </a:ext>
                  </a:extLst>
                </a:gridCol>
              </a:tblGrid>
              <a:tr h="233049">
                <a:tc>
                  <a:txBody>
                    <a:bodyPr/>
                    <a:lstStyle/>
                    <a:p>
                      <a:pPr algn="l" fontAlgn="base"/>
                      <a:r>
                        <a:rPr lang="en-US" sz="1200">
                          <a:solidFill>
                            <a:srgbClr val="FFFFFF"/>
                          </a:solidFill>
                          <a:effectLst/>
                        </a:rPr>
                        <a:t>Event </a:t>
                      </a:r>
                      <a:r>
                        <a:rPr lang="zh-CN" altLang="en-US" sz="1200">
                          <a:solidFill>
                            <a:srgbClr val="FFFFFF"/>
                          </a:solidFill>
                          <a:effectLst/>
                        </a:rPr>
                        <a:t>函数</a:t>
                      </a:r>
                    </a:p>
                  </a:txBody>
                  <a:tcPr marL="63500" marR="63500" marT="63500" marB="6350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rgbClr val="FFFFFF"/>
                          </a:solidFill>
                          <a:effectLst/>
                        </a:rPr>
                        <a:t>绑定函数至</a:t>
                      </a:r>
                    </a:p>
                  </a:txBody>
                  <a:tcPr marL="63500" marR="63500" marT="63500" marB="6350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3025062875"/>
                  </a:ext>
                </a:extLst>
              </a:tr>
              <a:tr h="361035">
                <a:tc>
                  <a:txBody>
                    <a:bodyPr/>
                    <a:lstStyle/>
                    <a:p>
                      <a:pPr fontAlgn="t"/>
                      <a:r>
                        <a:rPr lang="en-US" sz="1200">
                          <a:effectLst/>
                        </a:rPr>
                        <a:t>$(document).ready(function)</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将函数绑定到文档的就绪事件（当文档完成加载时）</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12096288"/>
                  </a:ext>
                </a:extLst>
              </a:tr>
              <a:tr h="223498">
                <a:tc>
                  <a:txBody>
                    <a:bodyPr/>
                    <a:lstStyle/>
                    <a:p>
                      <a:pPr fontAlgn="t"/>
                      <a:r>
                        <a:rPr lang="en-US" sz="1200">
                          <a:effectLst/>
                        </a:rPr>
                        <a:t>$(selector).click(function)</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触发或将函数绑定到被选元素的点击事件</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4240651629"/>
                  </a:ext>
                </a:extLst>
              </a:tr>
              <a:tr h="223498">
                <a:tc>
                  <a:txBody>
                    <a:bodyPr/>
                    <a:lstStyle/>
                    <a:p>
                      <a:pPr fontAlgn="t"/>
                      <a:r>
                        <a:rPr lang="en-US" sz="1200">
                          <a:effectLst/>
                        </a:rPr>
                        <a:t>$(selector).dblclick(function)</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触发或将函数绑定到被选元素的双击事件</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94666904"/>
                  </a:ext>
                </a:extLst>
              </a:tr>
              <a:tr h="223498">
                <a:tc>
                  <a:txBody>
                    <a:bodyPr/>
                    <a:lstStyle/>
                    <a:p>
                      <a:pPr fontAlgn="t"/>
                      <a:r>
                        <a:rPr lang="en-US" sz="1200">
                          <a:effectLst/>
                        </a:rPr>
                        <a:t>$(selector).focus(function)</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触发或将函数绑定到被选元素的获得焦点事件</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344659364"/>
                  </a:ext>
                </a:extLst>
              </a:tr>
              <a:tr h="223498">
                <a:tc>
                  <a:txBody>
                    <a:bodyPr/>
                    <a:lstStyle/>
                    <a:p>
                      <a:pPr fontAlgn="t"/>
                      <a:r>
                        <a:rPr lang="en-US" sz="1200">
                          <a:effectLst/>
                        </a:rPr>
                        <a:t>$(selector).mouseover(function)</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触发或将函数绑定到被选元素的鼠标悬停事件</a:t>
                      </a:r>
                    </a:p>
                  </a:txBody>
                  <a:tcPr marL="57150" marR="57150" marT="57150" marB="571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08930803"/>
                  </a:ext>
                </a:extLst>
              </a:tr>
            </a:tbl>
          </a:graphicData>
        </a:graphic>
      </p:graphicFrame>
      <p:sp>
        <p:nvSpPr>
          <p:cNvPr id="6" name="文本框 5">
            <a:extLst>
              <a:ext uri="{FF2B5EF4-FFF2-40B4-BE49-F238E27FC236}">
                <a16:creationId xmlns:a16="http://schemas.microsoft.com/office/drawing/2014/main" id="{B1C4C458-5994-43F1-AC2A-15A33FD583CC}"/>
              </a:ext>
            </a:extLst>
          </p:cNvPr>
          <p:cNvSpPr txBox="1"/>
          <p:nvPr/>
        </p:nvSpPr>
        <p:spPr>
          <a:xfrm>
            <a:off x="2652600" y="6404608"/>
            <a:ext cx="1082348"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jquery</a:t>
            </a:r>
            <a:r>
              <a:rPr lang="zh-CN" altLang="en-US" sz="1400" b="1">
                <a:latin typeface="宋体" panose="02010600030101010101" pitchFamily="2" charset="-122"/>
                <a:ea typeface="宋体" panose="02010600030101010101" pitchFamily="2" charset="-122"/>
              </a:rPr>
              <a:t>事件</a:t>
            </a:r>
          </a:p>
        </p:txBody>
      </p:sp>
      <p:sp>
        <p:nvSpPr>
          <p:cNvPr id="7" name="文本框 6">
            <a:extLst>
              <a:ext uri="{FF2B5EF4-FFF2-40B4-BE49-F238E27FC236}">
                <a16:creationId xmlns:a16="http://schemas.microsoft.com/office/drawing/2014/main" id="{FCBAB540-EF88-46F5-B4B9-452A53FB855C}"/>
              </a:ext>
            </a:extLst>
          </p:cNvPr>
          <p:cNvSpPr txBox="1"/>
          <p:nvPr/>
        </p:nvSpPr>
        <p:spPr>
          <a:xfrm>
            <a:off x="1" y="0"/>
            <a:ext cx="6387548" cy="4616648"/>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可以完成动画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隐藏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淡入淡出等效果，直接使用</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效果方法即可；</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获取</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修改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删除元素的内容：</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获取，</a:t>
            </a:r>
            <a:r>
              <a:rPr lang="en-US" altLang="zh-CN" sz="1400">
                <a:latin typeface="宋体" panose="02010600030101010101" pitchFamily="2" charset="-122"/>
                <a:ea typeface="宋体" panose="02010600030101010101" pitchFamily="2" charset="-122"/>
              </a:rPr>
              <a:t>$().text()</a:t>
            </a:r>
            <a:r>
              <a:rPr lang="zh-CN" altLang="en-US" sz="1400">
                <a:latin typeface="宋体" panose="02010600030101010101" pitchFamily="2" charset="-122"/>
                <a:ea typeface="宋体" panose="02010600030101010101" pitchFamily="2" charset="-122"/>
              </a:rPr>
              <a:t>返回所选元素的文本内容，</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返回所选元素的内容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包括</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标记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$().val()</a:t>
            </a:r>
            <a:r>
              <a:rPr lang="zh-CN" altLang="en-US" sz="1400">
                <a:latin typeface="宋体" panose="02010600030101010101" pitchFamily="2" charset="-122"/>
                <a:ea typeface="宋体" panose="02010600030101010101" pitchFamily="2" charset="-122"/>
              </a:rPr>
              <a:t>返回所选元素的</a:t>
            </a:r>
            <a:r>
              <a:rPr lang="en-US" altLang="zh-CN" sz="1400">
                <a:latin typeface="宋体" panose="02010600030101010101" pitchFamily="2" charset="-122"/>
                <a:ea typeface="宋体" panose="02010600030101010101" pitchFamily="2" charset="-122"/>
              </a:rPr>
              <a:t>value(</a:t>
            </a:r>
            <a:r>
              <a:rPr lang="zh-CN" altLang="en-US" sz="1400">
                <a:latin typeface="宋体" panose="02010600030101010101" pitchFamily="2" charset="-122"/>
                <a:ea typeface="宋体" panose="02010600030101010101" pitchFamily="2" charset="-122"/>
              </a:rPr>
              <a:t>只可用于表单元素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修改，</a:t>
            </a:r>
            <a:r>
              <a:rPr lang="en-US" altLang="zh-CN" sz="1400">
                <a:latin typeface="宋体" panose="02010600030101010101" pitchFamily="2" charset="-122"/>
                <a:ea typeface="宋体" panose="02010600030101010101" pitchFamily="2" charset="-122"/>
              </a:rPr>
              <a:t>$().text('qq')</a:t>
            </a:r>
            <a:r>
              <a:rPr lang="zh-CN" altLang="en-US" sz="1400">
                <a:latin typeface="宋体" panose="02010600030101010101" pitchFamily="2" charset="-122"/>
                <a:ea typeface="宋体" panose="02010600030101010101" pitchFamily="2" charset="-122"/>
              </a:rPr>
              <a:t>设置所选元素的文本内容，其余类似；</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删除，</a:t>
            </a:r>
            <a:r>
              <a:rPr lang="en-US" altLang="zh-CN" sz="1400">
                <a:latin typeface="宋体" panose="02010600030101010101" pitchFamily="2" charset="-122"/>
                <a:ea typeface="宋体" panose="02010600030101010101" pitchFamily="2" charset="-122"/>
              </a:rPr>
              <a:t>$().remove()</a:t>
            </a:r>
            <a:r>
              <a:rPr lang="zh-CN" altLang="en-US" sz="1400">
                <a:latin typeface="宋体" panose="02010600030101010101" pitchFamily="2" charset="-122"/>
                <a:ea typeface="宋体" panose="02010600030101010101" pitchFamily="2" charset="-122"/>
              </a:rPr>
              <a:t>删除被选元素及其子元素，</a:t>
            </a:r>
            <a:r>
              <a:rPr lang="en-US" altLang="zh-CN" sz="1400">
                <a:latin typeface="宋体" panose="02010600030101010101" pitchFamily="2" charset="-122"/>
                <a:ea typeface="宋体" panose="02010600030101010101" pitchFamily="2" charset="-122"/>
              </a:rPr>
              <a:t>$().empty()</a:t>
            </a:r>
            <a:r>
              <a:rPr lang="zh-CN" altLang="en-US" sz="1400">
                <a:latin typeface="宋体" panose="02010600030101010101" pitchFamily="2" charset="-122"/>
                <a:ea typeface="宋体" panose="02010600030101010101" pitchFamily="2" charset="-122"/>
              </a:rPr>
              <a:t>清空子元素；</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Ⅳ</a:t>
            </a:r>
            <a:r>
              <a:rPr lang="zh-CN" altLang="en-US" sz="1400">
                <a:latin typeface="宋体" panose="02010600030101010101" pitchFamily="2" charset="-122"/>
                <a:ea typeface="宋体" panose="02010600030101010101" pitchFamily="2" charset="-122"/>
              </a:rPr>
              <a:t>添加，</a:t>
            </a:r>
            <a:r>
              <a:rPr lang="en-US" altLang="zh-CN" sz="1400">
                <a:latin typeface="宋体" panose="02010600030101010101" pitchFamily="2" charset="-122"/>
                <a:ea typeface="宋体" panose="02010600030101010101" pitchFamily="2" charset="-122"/>
              </a:rPr>
              <a:t>$().append()</a:t>
            </a:r>
            <a:r>
              <a:rPr lang="zh-CN" altLang="en-US" sz="1400">
                <a:latin typeface="宋体" panose="02010600030101010101" pitchFamily="2" charset="-122"/>
                <a:ea typeface="宋体" panose="02010600030101010101" pitchFamily="2" charset="-122"/>
              </a:rPr>
              <a:t>在被选元素的结尾插入内容，可直接使用</a:t>
            </a:r>
            <a:r>
              <a:rPr lang="en-US" altLang="zh-CN" sz="1400">
                <a:latin typeface="宋体" panose="02010600030101010101" pitchFamily="2" charset="-122"/>
                <a:ea typeface="宋体" panose="02010600030101010101" pitchFamily="2" charset="-122"/>
              </a:rPr>
              <a:t>'&lt;p&gt;12&lt;/p&gt;'</a:t>
            </a:r>
            <a:r>
              <a:rPr lang="zh-CN" altLang="en-US" sz="1400">
                <a:latin typeface="宋体" panose="02010600030101010101" pitchFamily="2" charset="-122"/>
                <a:ea typeface="宋体" panose="02010600030101010101" pitchFamily="2" charset="-122"/>
              </a:rPr>
              <a:t>此类带标签的字符串，也可以使用变量和</a:t>
            </a:r>
            <a:r>
              <a:rPr lang="en-US" altLang="zh-CN" sz="1400">
                <a:latin typeface="宋体" panose="02010600030101010101" pitchFamily="2" charset="-122"/>
                <a:ea typeface="宋体" panose="02010600030101010101" pitchFamily="2" charset="-122"/>
              </a:rPr>
              <a:t>DOM</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prepend()</a:t>
            </a:r>
            <a:r>
              <a:rPr lang="zh-CN" altLang="en-US" sz="1400">
                <a:latin typeface="宋体" panose="02010600030101010101" pitchFamily="2" charset="-122"/>
                <a:ea typeface="宋体" panose="02010600030101010101" pitchFamily="2" charset="-122"/>
              </a:rPr>
              <a:t>在被选元素的开头插入内容，</a:t>
            </a:r>
            <a:r>
              <a:rPr lang="en-US" altLang="zh-CN" sz="1400">
                <a:latin typeface="宋体" panose="02010600030101010101" pitchFamily="2" charset="-122"/>
                <a:ea typeface="宋体" panose="02010600030101010101" pitchFamily="2" charset="-122"/>
              </a:rPr>
              <a:t>after()</a:t>
            </a:r>
            <a:r>
              <a:rPr lang="zh-CN" altLang="en-US" sz="1400">
                <a:latin typeface="宋体" panose="02010600030101010101" pitchFamily="2" charset="-122"/>
                <a:ea typeface="宋体" panose="02010600030101010101" pitchFamily="2" charset="-122"/>
              </a:rPr>
              <a:t>在被选元素之后插入内容，</a:t>
            </a:r>
            <a:r>
              <a:rPr lang="en-US" altLang="zh-CN" sz="1400">
                <a:latin typeface="宋体" panose="02010600030101010101" pitchFamily="2" charset="-122"/>
                <a:ea typeface="宋体" panose="02010600030101010101" pitchFamily="2" charset="-122"/>
              </a:rPr>
              <a:t>before()</a:t>
            </a:r>
            <a:r>
              <a:rPr lang="zh-CN" altLang="en-US" sz="1400">
                <a:latin typeface="宋体" panose="02010600030101010101" pitchFamily="2" charset="-122"/>
                <a:ea typeface="宋体" panose="02010600030101010101" pitchFamily="2" charset="-122"/>
              </a:rPr>
              <a:t>在被选元素之前插入内容；</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text()html()val()</a:t>
            </a:r>
            <a:r>
              <a:rPr lang="zh-CN" altLang="en-US" sz="1400">
                <a:latin typeface="宋体" panose="02010600030101010101" pitchFamily="2" charset="-122"/>
                <a:ea typeface="宋体" panose="02010600030101010101" pitchFamily="2" charset="-122"/>
              </a:rPr>
              <a:t>都支持回调函数；</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元素的属性：</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$().attr('</a:t>
            </a:r>
            <a:r>
              <a:rPr lang="zh-CN" altLang="en-US" sz="1400">
                <a:latin typeface="宋体" panose="02010600030101010101" pitchFamily="2" charset="-122"/>
                <a:ea typeface="宋体" panose="02010600030101010101" pitchFamily="2" charset="-122"/>
              </a:rPr>
              <a:t>属性名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获取属性值，</a:t>
            </a:r>
            <a:r>
              <a:rPr lang="en-US" altLang="zh-CN" sz="1400">
                <a:latin typeface="宋体" panose="02010600030101010101" pitchFamily="2" charset="-122"/>
                <a:ea typeface="宋体" panose="02010600030101010101" pitchFamily="2" charset="-122"/>
              </a:rPr>
              <a:t>$().attr('</a:t>
            </a:r>
            <a:r>
              <a:rPr lang="zh-CN" altLang="en-US" sz="1400">
                <a:latin typeface="宋体" panose="02010600030101010101" pitchFamily="2" charset="-122"/>
                <a:ea typeface="宋体" panose="02010600030101010101" pitchFamily="2" charset="-122"/>
              </a:rPr>
              <a:t>属性名</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新值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设置属性值，也可以使用字典对象同时设置多个属性值。</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对于</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元素本身就带有的固有属性，在处理时，使用</a:t>
            </a:r>
            <a:r>
              <a:rPr lang="en-US" altLang="zh-CN" sz="1400">
                <a:latin typeface="宋体" panose="02010600030101010101" pitchFamily="2" charset="-122"/>
                <a:ea typeface="宋体" panose="02010600030101010101" pitchFamily="2" charset="-122"/>
              </a:rPr>
              <a:t>prop</a:t>
            </a:r>
            <a:r>
              <a:rPr lang="zh-CN" altLang="en-US" sz="1400">
                <a:latin typeface="宋体" panose="02010600030101010101" pitchFamily="2" charset="-122"/>
                <a:ea typeface="宋体" panose="02010600030101010101" pitchFamily="2" charset="-122"/>
              </a:rPr>
              <a:t>方法。</a:t>
            </a:r>
          </a:p>
          <a:p>
            <a:r>
              <a:rPr lang="zh-CN" altLang="en-US" sz="1400">
                <a:latin typeface="宋体" panose="02010600030101010101" pitchFamily="2" charset="-122"/>
                <a:ea typeface="宋体" panose="02010600030101010101" pitchFamily="2" charset="-122"/>
              </a:rPr>
              <a:t>对于</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元素自己自定义的</a:t>
            </a:r>
            <a:r>
              <a:rPr lang="en-US" altLang="zh-CN" sz="1400">
                <a:latin typeface="宋体" panose="02010600030101010101" pitchFamily="2" charset="-122"/>
                <a:ea typeface="宋体" panose="02010600030101010101" pitchFamily="2" charset="-122"/>
              </a:rPr>
              <a:t>DOM</a:t>
            </a:r>
            <a:r>
              <a:rPr lang="zh-CN" altLang="en-US" sz="1400">
                <a:latin typeface="宋体" panose="02010600030101010101" pitchFamily="2" charset="-122"/>
                <a:ea typeface="宋体" panose="02010600030101010101" pitchFamily="2" charset="-122"/>
              </a:rPr>
              <a:t>属性，在处理时，使用</a:t>
            </a:r>
            <a:r>
              <a:rPr lang="en-US" altLang="zh-CN" sz="1400">
                <a:latin typeface="宋体" panose="02010600030101010101" pitchFamily="2" charset="-122"/>
                <a:ea typeface="宋体" panose="02010600030101010101" pitchFamily="2" charset="-122"/>
              </a:rPr>
              <a:t>attr</a:t>
            </a:r>
            <a:r>
              <a:rPr lang="zh-CN" altLang="en-US" sz="1400">
                <a:latin typeface="宋体" panose="02010600030101010101" pitchFamily="2" charset="-122"/>
                <a:ea typeface="宋体" panose="02010600030101010101" pitchFamily="2" charset="-122"/>
              </a:rPr>
              <a:t>方法。</a:t>
            </a:r>
          </a:p>
          <a:p>
            <a:pPr algn="l"/>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操作</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$().addClass('t1 t2')</a:t>
            </a:r>
            <a:r>
              <a:rPr lang="zh-CN" altLang="en-US" sz="1400">
                <a:latin typeface="宋体" panose="02010600030101010101" pitchFamily="2" charset="-122"/>
                <a:ea typeface="宋体" panose="02010600030101010101" pitchFamily="2" charset="-122"/>
              </a:rPr>
              <a:t>向被选元素添加一或多个类选择器，</a:t>
            </a:r>
            <a:r>
              <a:rPr lang="en-US" altLang="zh-CN" sz="1400">
                <a:latin typeface="宋体" panose="02010600030101010101" pitchFamily="2" charset="-122"/>
                <a:ea typeface="宋体" panose="02010600030101010101" pitchFamily="2" charset="-122"/>
              </a:rPr>
              <a:t>removeClass()</a:t>
            </a:r>
            <a:r>
              <a:rPr lang="zh-CN" altLang="en-US" sz="1400">
                <a:latin typeface="宋体" panose="02010600030101010101" pitchFamily="2" charset="-122"/>
                <a:ea typeface="宋体" panose="02010600030101010101" pitchFamily="2" charset="-122"/>
              </a:rPr>
              <a:t>删除指定的类选择器，</a:t>
            </a:r>
            <a:r>
              <a:rPr lang="en-US" altLang="zh-CN" sz="1400">
                <a:latin typeface="宋体" panose="02010600030101010101" pitchFamily="2" charset="-122"/>
                <a:ea typeface="宋体" panose="02010600030101010101" pitchFamily="2" charset="-122"/>
              </a:rPr>
              <a:t>toggleClass()</a:t>
            </a:r>
            <a:r>
              <a:rPr lang="zh-CN" altLang="en-US" sz="1400">
                <a:latin typeface="宋体" panose="02010600030101010101" pitchFamily="2" charset="-122"/>
                <a:ea typeface="宋体" panose="02010600030101010101" pitchFamily="2" charset="-122"/>
              </a:rPr>
              <a:t>对被选元素进行添加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删除类的切换操作；</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$().css('color')</a:t>
            </a:r>
            <a:r>
              <a:rPr lang="zh-CN" altLang="en-US" sz="1400">
                <a:latin typeface="宋体" panose="02010600030101010101" pitchFamily="2" charset="-122"/>
                <a:ea typeface="宋体" panose="02010600030101010101" pitchFamily="2" charset="-122"/>
              </a:rPr>
              <a:t>返回指定的</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属性的值，</a:t>
            </a:r>
            <a:r>
              <a:rPr lang="en-US" altLang="zh-CN" sz="1400">
                <a:latin typeface="宋体" panose="02010600030101010101" pitchFamily="2" charset="-122"/>
                <a:ea typeface="宋体" panose="02010600030101010101" pitchFamily="2" charset="-122"/>
              </a:rPr>
              <a:t>$().css('color', 'red')</a:t>
            </a:r>
            <a:r>
              <a:rPr lang="zh-CN" altLang="en-US" sz="1400">
                <a:latin typeface="宋体" panose="02010600030101010101" pitchFamily="2" charset="-122"/>
                <a:ea typeface="宋体" panose="02010600030101010101" pitchFamily="2" charset="-122"/>
              </a:rPr>
              <a:t>设置指定的</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属性，也可使用字典对象同时设定多个</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属性；</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提供了多个处理尺寸的方法，如</a:t>
            </a:r>
            <a:r>
              <a:rPr lang="en-US" altLang="zh-CN" sz="1400">
                <a:latin typeface="宋体" panose="02010600030101010101" pitchFamily="2" charset="-122"/>
                <a:ea typeface="宋体" panose="02010600030101010101" pitchFamily="2" charset="-122"/>
              </a:rPr>
              <a:t>width()/height()</a:t>
            </a:r>
            <a:r>
              <a:rPr lang="zh-CN" altLang="en-US" sz="1400">
                <a:latin typeface="宋体" panose="02010600030101010101" pitchFamily="2" charset="-122"/>
                <a:ea typeface="宋体" panose="02010600030101010101" pitchFamily="2" charset="-122"/>
              </a:rPr>
              <a:t>等，用法与</a:t>
            </a:r>
            <a:r>
              <a:rPr lang="en-US" altLang="zh-CN" sz="1400">
                <a:latin typeface="宋体" panose="02010600030101010101" pitchFamily="2" charset="-122"/>
                <a:ea typeface="宋体" panose="02010600030101010101" pitchFamily="2" charset="-122"/>
              </a:rPr>
              <a:t>text</a:t>
            </a:r>
            <a:r>
              <a:rPr lang="zh-CN" altLang="en-US" sz="1400">
                <a:latin typeface="宋体" panose="02010600030101010101" pitchFamily="2" charset="-122"/>
                <a:ea typeface="宋体" panose="02010600030101010101" pitchFamily="2" charset="-122"/>
              </a:rPr>
              <a:t>类似。</a:t>
            </a:r>
          </a:p>
        </p:txBody>
      </p:sp>
    </p:spTree>
    <p:extLst>
      <p:ext uri="{BB962C8B-B14F-4D97-AF65-F5344CB8AC3E}">
        <p14:creationId xmlns:p14="http://schemas.microsoft.com/office/powerpoint/2010/main" val="184409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EE737F-2FD4-4E22-B12F-D6281571EE70}"/>
              </a:ext>
            </a:extLst>
          </p:cNvPr>
          <p:cNvSpPr txBox="1"/>
          <p:nvPr/>
        </p:nvSpPr>
        <p:spPr>
          <a:xfrm>
            <a:off x="0" y="0"/>
            <a:ext cx="12192000" cy="4401205"/>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jquery</a:t>
            </a:r>
            <a:r>
              <a:rPr lang="zh-CN" altLang="en-US" sz="1400" b="1">
                <a:latin typeface="宋体" panose="02010600030101010101" pitchFamily="2" charset="-122"/>
                <a:ea typeface="宋体" panose="02010600030101010101" pitchFamily="2" charset="-122"/>
              </a:rPr>
              <a:t>的遍历</a:t>
            </a:r>
            <a:r>
              <a:rPr lang="zh-CN" altLang="en-US" sz="1400">
                <a:latin typeface="宋体" panose="02010600030101010101" pitchFamily="2" charset="-122"/>
                <a:ea typeface="宋体" panose="02010600030101010101" pitchFamily="2" charset="-122"/>
              </a:rPr>
              <a:t>：①父元素，</a:t>
            </a:r>
            <a:r>
              <a:rPr lang="en-US" altLang="zh-CN" sz="1400">
                <a:latin typeface="宋体" panose="02010600030101010101" pitchFamily="2" charset="-122"/>
                <a:ea typeface="宋体" panose="02010600030101010101" pitchFamily="2" charset="-122"/>
              </a:rPr>
              <a:t>$().parent()/parents()/parentsUntil()</a:t>
            </a:r>
            <a:r>
              <a:rPr lang="zh-CN" altLang="en-US" sz="1400">
                <a:latin typeface="宋体" panose="02010600030101010101" pitchFamily="2" charset="-122"/>
                <a:ea typeface="宋体" panose="02010600030101010101" pitchFamily="2" charset="-122"/>
              </a:rPr>
              <a:t>，分别返回被选元素的直接父元素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所有父元素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介于给定元素之间的父元素，返回的可以是一个由父元素组成的列表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数组；②子元素，</a:t>
            </a:r>
            <a:r>
              <a:rPr lang="en-US" altLang="zh-CN" sz="1400">
                <a:latin typeface="宋体" panose="02010600030101010101" pitchFamily="2" charset="-122"/>
                <a:ea typeface="宋体" panose="02010600030101010101" pitchFamily="2" charset="-122"/>
              </a:rPr>
              <a:t>$().children()/find('p')</a:t>
            </a:r>
            <a:r>
              <a:rPr lang="zh-CN" altLang="en-US" sz="1400">
                <a:latin typeface="宋体" panose="02010600030101010101" pitchFamily="2" charset="-122"/>
                <a:ea typeface="宋体" panose="02010600030101010101" pitchFamily="2" charset="-122"/>
              </a:rPr>
              <a:t>，返回直接子元素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被选元素的后代元素中的选中元素；③同胞元素，即位于同一个父元素下的元素，</a:t>
            </a:r>
            <a:r>
              <a:rPr lang="en-US" altLang="zh-CN" sz="1400">
                <a:latin typeface="宋体" panose="02010600030101010101" pitchFamily="2" charset="-122"/>
                <a:ea typeface="宋体" panose="02010600030101010101" pitchFamily="2" charset="-122"/>
              </a:rPr>
              <a:t>$().siblings()</a:t>
            </a:r>
            <a:r>
              <a:rPr lang="zh-CN" altLang="en-US" sz="1400">
                <a:latin typeface="宋体" panose="02010600030101010101" pitchFamily="2" charset="-122"/>
                <a:ea typeface="宋体" panose="02010600030101010101" pitchFamily="2" charset="-122"/>
              </a:rPr>
              <a:t>返回所有同胞元素，</a:t>
            </a:r>
            <a:r>
              <a:rPr lang="en-US" altLang="zh-CN" sz="1400">
                <a:latin typeface="宋体" panose="02010600030101010101" pitchFamily="2" charset="-122"/>
                <a:ea typeface="宋体" panose="02010600030101010101" pitchFamily="2" charset="-122"/>
              </a:rPr>
              <a:t>.next()/nextAll()</a:t>
            </a:r>
            <a:r>
              <a:rPr lang="zh-CN" altLang="en-US" sz="1400">
                <a:latin typeface="宋体" panose="02010600030101010101" pitchFamily="2" charset="-122"/>
                <a:ea typeface="宋体" panose="02010600030101010101" pitchFamily="2" charset="-122"/>
              </a:rPr>
              <a:t>返回下一个同胞元素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所有跟随的同胞元素，也有</a:t>
            </a:r>
            <a:r>
              <a:rPr lang="en-US" altLang="zh-CN" sz="1400">
                <a:latin typeface="宋体" panose="02010600030101010101" pitchFamily="2" charset="-122"/>
                <a:ea typeface="宋体" panose="02010600030101010101" pitchFamily="2" charset="-122"/>
              </a:rPr>
              <a:t>prev()/prevAll()</a:t>
            </a:r>
            <a:r>
              <a:rPr lang="zh-CN" altLang="en-US" sz="1400">
                <a:latin typeface="宋体" panose="02010600030101010101" pitchFamily="2" charset="-122"/>
                <a:ea typeface="宋体" panose="02010600030101010101" pitchFamily="2" charset="-122"/>
              </a:rPr>
              <a:t>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④过滤，</a:t>
            </a:r>
            <a:r>
              <a:rPr lang="en-US" altLang="zh-CN" sz="1400">
                <a:latin typeface="宋体" panose="02010600030101010101" pitchFamily="2" charset="-122"/>
                <a:ea typeface="宋体" panose="02010600030101010101" pitchFamily="2" charset="-122"/>
              </a:rPr>
              <a:t>first()</a:t>
            </a:r>
            <a:r>
              <a:rPr lang="zh-CN" altLang="en-US" sz="1400">
                <a:latin typeface="宋体" panose="02010600030101010101" pitchFamily="2" charset="-122"/>
                <a:ea typeface="宋体" panose="02010600030101010101" pitchFamily="2" charset="-122"/>
              </a:rPr>
              <a:t>返回被选元素的首个元素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被选元素可能是个列表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last()</a:t>
            </a:r>
            <a:r>
              <a:rPr lang="zh-CN" altLang="en-US" sz="1400">
                <a:latin typeface="宋体" panose="02010600030101010101" pitchFamily="2" charset="-122"/>
                <a:ea typeface="宋体" panose="02010600030101010101" pitchFamily="2" charset="-122"/>
              </a:rPr>
              <a:t>类似，</a:t>
            </a:r>
            <a:r>
              <a:rPr lang="en-US" altLang="zh-CN" sz="1400">
                <a:latin typeface="宋体" panose="02010600030101010101" pitchFamily="2" charset="-122"/>
                <a:ea typeface="宋体" panose="02010600030101010101" pitchFamily="2" charset="-122"/>
              </a:rPr>
              <a:t>filter()</a:t>
            </a:r>
            <a:r>
              <a:rPr lang="zh-CN" altLang="en-US" sz="1400">
                <a:latin typeface="宋体" panose="02010600030101010101" pitchFamily="2" charset="-122"/>
                <a:ea typeface="宋体" panose="02010600030101010101" pitchFamily="2" charset="-122"/>
              </a:rPr>
              <a:t>在被选元素中重新筛选，</a:t>
            </a:r>
            <a:r>
              <a:rPr lang="en-US" altLang="zh-CN" sz="1400">
                <a:latin typeface="宋体" panose="02010600030101010101" pitchFamily="2" charset="-122"/>
                <a:ea typeface="宋体" panose="02010600030101010101" pitchFamily="2" charset="-122"/>
              </a:rPr>
              <a:t>not()</a:t>
            </a:r>
            <a:r>
              <a:rPr lang="zh-CN" altLang="en-US" sz="1400">
                <a:latin typeface="宋体" panose="02010600030101010101" pitchFamily="2" charset="-122"/>
                <a:ea typeface="宋体" panose="02010600030101010101" pitchFamily="2" charset="-122"/>
              </a:rPr>
              <a:t>返回不带</a:t>
            </a:r>
            <a:r>
              <a:rPr lang="en-US" altLang="zh-CN" sz="1400">
                <a:latin typeface="宋体" panose="02010600030101010101" pitchFamily="2" charset="-122"/>
                <a:ea typeface="宋体" panose="02010600030101010101" pitchFamily="2" charset="-122"/>
              </a:rPr>
              <a:t>xx</a:t>
            </a:r>
            <a:r>
              <a:rPr lang="zh-CN" altLang="en-US" sz="1400">
                <a:latin typeface="宋体" panose="02010600030101010101" pitchFamily="2" charset="-122"/>
                <a:ea typeface="宋体" panose="02010600030101010101" pitchFamily="2" charset="-122"/>
              </a:rPr>
              <a:t>的元素。</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jQuery Ajax(Asynchronous JavaScript and XML)</a:t>
            </a:r>
            <a:r>
              <a:rPr lang="zh-CN" altLang="en-US" sz="1400">
                <a:latin typeface="宋体" panose="02010600030101010101" pitchFamily="2" charset="-122"/>
                <a:ea typeface="宋体" panose="02010600030101010101" pitchFamily="2" charset="-122"/>
              </a:rPr>
              <a:t>：异步</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XML</a:t>
            </a:r>
            <a:r>
              <a:rPr lang="zh-CN" altLang="en-US" sz="1400">
                <a:latin typeface="宋体" panose="02010600030101010101" pitchFamily="2" charset="-122"/>
                <a:ea typeface="宋体" panose="02010600030101010101" pitchFamily="2" charset="-122"/>
              </a:rPr>
              <a:t>，即在不重载整个网页的情况下，</a:t>
            </a:r>
            <a:r>
              <a:rPr lang="en-US" altLang="zh-CN" sz="1400">
                <a:latin typeface="宋体" panose="02010600030101010101" pitchFamily="2" charset="-122"/>
                <a:ea typeface="宋体" panose="02010600030101010101" pitchFamily="2" charset="-122"/>
              </a:rPr>
              <a:t>AJAX </a:t>
            </a:r>
            <a:r>
              <a:rPr lang="zh-CN" altLang="en-US" sz="1400">
                <a:latin typeface="宋体" panose="02010600030101010101" pitchFamily="2" charset="-122"/>
                <a:ea typeface="宋体" panose="02010600030101010101" pitchFamily="2" charset="-122"/>
              </a:rPr>
              <a:t>通过后台加载数据，并在网页上进行显示。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①加载，</a:t>
            </a:r>
            <a:r>
              <a:rPr lang="en-US" altLang="zh-CN" sz="1400">
                <a:latin typeface="宋体" panose="02010600030101010101" pitchFamily="2" charset="-122"/>
                <a:ea typeface="宋体" panose="02010600030101010101" pitchFamily="2" charset="-122"/>
              </a:rPr>
              <a:t>$().load(URL, data, callback)</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为希望加载的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data</a:t>
            </a:r>
            <a:r>
              <a:rPr lang="zh-CN" altLang="en-US" sz="1400">
                <a:latin typeface="宋体" panose="02010600030101010101" pitchFamily="2" charset="-122"/>
                <a:ea typeface="宋体" panose="02010600030101010101" pitchFamily="2" charset="-122"/>
              </a:rPr>
              <a:t>为希望传递的参数一般使用字典形式，</a:t>
            </a:r>
            <a:r>
              <a:rPr lang="en-US" altLang="zh-CN" sz="1400">
                <a:latin typeface="宋体" panose="02010600030101010101" pitchFamily="2" charset="-122"/>
                <a:ea typeface="宋体" panose="02010600030101010101" pitchFamily="2" charset="-122"/>
              </a:rPr>
              <a:t>callback</a:t>
            </a:r>
            <a:r>
              <a:rPr lang="zh-CN" altLang="en-US" sz="1400">
                <a:latin typeface="宋体" panose="02010600030101010101" pitchFamily="2" charset="-122"/>
                <a:ea typeface="宋体" panose="02010600030101010101" pitchFamily="2" charset="-122"/>
              </a:rPr>
              <a:t>为回调函数，即请求发送成功后调用的函数，</a:t>
            </a:r>
            <a:r>
              <a:rPr lang="zh-CN" altLang="en-US" sz="1400">
                <a:solidFill>
                  <a:srgbClr val="FF0000"/>
                </a:solidFill>
                <a:latin typeface="宋体" panose="02010600030101010101" pitchFamily="2" charset="-122"/>
                <a:ea typeface="宋体" panose="02010600030101010101" pitchFamily="2" charset="-122"/>
              </a:rPr>
              <a:t>注意回调函数中的参数即访问的</a:t>
            </a:r>
            <a:r>
              <a:rPr lang="en-US" altLang="zh-CN" sz="1400">
                <a:solidFill>
                  <a:srgbClr val="FF0000"/>
                </a:solidFill>
                <a:latin typeface="宋体" panose="02010600030101010101" pitchFamily="2" charset="-122"/>
                <a:ea typeface="宋体" panose="02010600030101010101" pitchFamily="2" charset="-122"/>
              </a:rPr>
              <a:t>URL(</a:t>
            </a:r>
            <a:r>
              <a:rPr lang="zh-CN" altLang="en-US" sz="1400">
                <a:solidFill>
                  <a:srgbClr val="FF0000"/>
                </a:solidFill>
                <a:latin typeface="宋体" panose="02010600030101010101" pitchFamily="2" charset="-122"/>
                <a:ea typeface="宋体" panose="02010600030101010101" pitchFamily="2" charset="-122"/>
              </a:rPr>
              <a:t>一般有视图函数</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返回的值</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②发送请求，</a:t>
            </a:r>
            <a:r>
              <a:rPr lang="en-US" altLang="zh-CN" sz="1400">
                <a:latin typeface="宋体" panose="02010600030101010101" pitchFamily="2" charset="-122"/>
                <a:ea typeface="宋体" panose="02010600030101010101" pitchFamily="2" charset="-122"/>
              </a:rPr>
              <a:t>$.get(URL, callback)</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$.post(URL, data, callback)</a:t>
            </a:r>
            <a:r>
              <a:rPr lang="zh-CN" altLang="en-US" sz="1400">
                <a:latin typeface="宋体" panose="02010600030101010101" pitchFamily="2" charset="-122"/>
                <a:ea typeface="宋体" panose="02010600030101010101" pitchFamily="2" charset="-122"/>
              </a:rPr>
              <a:t>，其中参数与</a:t>
            </a:r>
            <a:r>
              <a:rPr lang="en-US" altLang="zh-CN" sz="1400">
                <a:latin typeface="宋体" panose="02010600030101010101" pitchFamily="2" charset="-122"/>
                <a:ea typeface="宋体" panose="02010600030101010101" pitchFamily="2" charset="-122"/>
              </a:rPr>
              <a:t>load</a:t>
            </a:r>
            <a:r>
              <a:rPr lang="zh-CN" altLang="en-US" sz="1400">
                <a:latin typeface="宋体" panose="02010600030101010101" pitchFamily="2" charset="-122"/>
                <a:ea typeface="宋体" panose="02010600030101010101" pitchFamily="2" charset="-122"/>
              </a:rPr>
              <a:t>类似，但发送请求的方式不同；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③在</a:t>
            </a:r>
            <a:r>
              <a:rPr lang="en-US" altLang="zh-CN" sz="1400">
                <a:latin typeface="宋体" panose="02010600030101010101" pitchFamily="2" charset="-122"/>
                <a:ea typeface="宋体" panose="02010600030101010101" pitchFamily="2" charset="-122"/>
              </a:rPr>
              <a:t>$.get()</a:t>
            </a:r>
            <a:r>
              <a:rPr lang="zh-CN" altLang="en-US" sz="1400">
                <a:latin typeface="宋体" panose="02010600030101010101" pitchFamily="2" charset="-122"/>
                <a:ea typeface="宋体" panose="02010600030101010101" pitchFamily="2" charset="-122"/>
              </a:rPr>
              <a:t>中，若以</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对象形式传入第二个参数，则会自动拼接为</a:t>
            </a:r>
            <a:r>
              <a:rPr lang="en-US" altLang="zh-CN" sz="1400">
                <a:latin typeface="宋体" panose="02010600030101010101" pitchFamily="2" charset="-122"/>
                <a:ea typeface="宋体" panose="02010600030101010101" pitchFamily="2" charset="-122"/>
              </a:rPr>
              <a:t>?a=1&amp;b=2</a:t>
            </a:r>
            <a:r>
              <a:rPr lang="zh-CN" altLang="en-US" sz="1400">
                <a:latin typeface="宋体" panose="02010600030101010101" pitchFamily="2" charset="-122"/>
                <a:ea typeface="宋体" panose="02010600030101010101" pitchFamily="2" charset="-122"/>
              </a:rPr>
              <a:t>的形式；</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注：①如</a:t>
            </a:r>
            <a:r>
              <a:rPr lang="en-US" altLang="zh-CN" sz="1400">
                <a:latin typeface="宋体" panose="02010600030101010101" pitchFamily="2" charset="-122"/>
                <a:ea typeface="宋体" panose="02010600030101010101" pitchFamily="2" charset="-122"/>
              </a:rPr>
              <a:t>&lt;p&gt;qwer&lt;a&gt;1234&lt;/a&gt;&lt;/p&gt;jquery</a:t>
            </a:r>
            <a:r>
              <a:rPr lang="zh-CN" altLang="en-US" sz="1400">
                <a:latin typeface="宋体" panose="02010600030101010101" pitchFamily="2" charset="-122"/>
                <a:ea typeface="宋体" panose="02010600030101010101" pitchFamily="2" charset="-122"/>
              </a:rPr>
              <a:t>中没有直接获取文本</a:t>
            </a:r>
            <a:r>
              <a:rPr lang="en-US" altLang="zh-CN" sz="1400">
                <a:latin typeface="宋体" panose="02010600030101010101" pitchFamily="2" charset="-122"/>
                <a:ea typeface="宋体" panose="02010600030101010101" pitchFamily="2" charset="-122"/>
              </a:rPr>
              <a:t>'qwer'</a:t>
            </a:r>
            <a:r>
              <a:rPr lang="zh-CN" altLang="en-US" sz="1400">
                <a:latin typeface="宋体" panose="02010600030101010101" pitchFamily="2" charset="-122"/>
                <a:ea typeface="宋体" panose="02010600030101010101" pitchFamily="2" charset="-122"/>
              </a:rPr>
              <a:t>的方法，必须要借助</a:t>
            </a:r>
            <a:r>
              <a:rPr lang="en-US" altLang="zh-CN" sz="1400">
                <a:latin typeface="宋体" panose="02010600030101010101" pitchFamily="2" charset="-122"/>
                <a:ea typeface="宋体" panose="02010600030101010101" pitchFamily="2" charset="-122"/>
              </a:rPr>
              <a:t>DOM</a:t>
            </a:r>
            <a:r>
              <a:rPr lang="zh-CN" altLang="en-US" sz="1400">
                <a:latin typeface="宋体" panose="02010600030101010101" pitchFamily="2" charset="-122"/>
                <a:ea typeface="宋体" panose="02010600030101010101" pitchFamily="2" charset="-122"/>
              </a:rPr>
              <a:t>的操作方式，</a:t>
            </a:r>
            <a:r>
              <a:rPr lang="en-US" altLang="zh-CN" sz="1400">
                <a:latin typeface="宋体" panose="02010600030101010101" pitchFamily="2" charset="-122"/>
                <a:ea typeface="宋体" panose="02010600030101010101" pitchFamily="2" charset="-122"/>
              </a:rPr>
              <a:t>$('p').prop('firstChild').nodeValue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符号是</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的简称，在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符号冲突等一些特殊情况中，可以使用</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全程来代替，效果相同，</a:t>
            </a:r>
            <a:r>
              <a:rPr lang="en-US" altLang="zh-CN" sz="1400">
                <a:latin typeface="宋体" panose="02010600030101010101" pitchFamily="2" charset="-122"/>
                <a:ea typeface="宋体" panose="02010600030101010101" pitchFamily="2" charset="-122"/>
              </a:rPr>
              <a:t>jQuery.post()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③注意</a:t>
            </a:r>
            <a:r>
              <a:rPr lang="en-US" altLang="zh-CN" sz="1400">
                <a:latin typeface="宋体" panose="02010600030101010101" pitchFamily="2" charset="-122"/>
                <a:ea typeface="宋体" panose="02010600030101010101" pitchFamily="2" charset="-122"/>
              </a:rPr>
              <a:t>$.post('url', data, function)</a:t>
            </a:r>
            <a:r>
              <a:rPr lang="zh-CN" altLang="en-US" sz="1400">
                <a:latin typeface="宋体" panose="02010600030101010101" pitchFamily="2" charset="-122"/>
                <a:ea typeface="宋体" panose="02010600030101010101" pitchFamily="2" charset="-122"/>
              </a:rPr>
              <a:t>如果将</a:t>
            </a:r>
            <a:r>
              <a:rPr lang="en-US" altLang="zh-CN" sz="1400">
                <a:latin typeface="宋体" panose="02010600030101010101" pitchFamily="2" charset="-122"/>
                <a:ea typeface="宋体" panose="02010600030101010101" pitchFamily="2" charset="-122"/>
              </a:rPr>
              <a:t>data</a:t>
            </a:r>
            <a:r>
              <a:rPr lang="zh-CN" altLang="en-US" sz="1400">
                <a:latin typeface="宋体" panose="02010600030101010101" pitchFamily="2" charset="-122"/>
                <a:ea typeface="宋体" panose="02010600030101010101" pitchFamily="2" charset="-122"/>
              </a:rPr>
              <a:t>作为</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对象直接传入，则在后端中是以表单形式提交，若要以</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格式提交则需要使用</a:t>
            </a:r>
            <a:r>
              <a:rPr lang="en-US" altLang="zh-CN" sz="1400">
                <a:latin typeface="宋体" panose="02010600030101010101" pitchFamily="2" charset="-122"/>
                <a:ea typeface="宋体" panose="02010600030101010101" pitchFamily="2" charset="-122"/>
              </a:rPr>
              <a:t>JSON.stringify</a:t>
            </a:r>
            <a:r>
              <a:rPr lang="zh-CN" altLang="en-US" sz="1400">
                <a:latin typeface="宋体" panose="02010600030101010101" pitchFamily="2" charset="-122"/>
                <a:ea typeface="宋体" panose="02010600030101010101" pitchFamily="2" charset="-122"/>
              </a:rPr>
              <a:t>，对于后端来说，若前端使用</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请求则必须返回一个</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格式的字符串；</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的完整形式如图所示，简写形式其实是按位置参数的方式将参数写入，即如果需要的话可以</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$.get('url', function(){}, 'json')</a:t>
            </a:r>
            <a:r>
              <a:rPr lang="zh-CN" altLang="en-US" sz="1400">
                <a:latin typeface="宋体" panose="02010600030101010101" pitchFamily="2" charset="-122"/>
                <a:ea typeface="宋体" panose="02010600030101010101" pitchFamily="2" charset="-122"/>
              </a:rPr>
              <a:t>表明后端传送回来的数据为</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格式，但不必要；</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⑤在</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中可以阻止表单的提交事件；</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$().serializeArray()</a:t>
            </a:r>
            <a:r>
              <a:rPr lang="zh-CN" altLang="en-US" sz="1400">
                <a:latin typeface="宋体" panose="02010600030101010101" pitchFamily="2" charset="-122"/>
                <a:ea typeface="宋体" panose="02010600030101010101" pitchFamily="2" charset="-122"/>
              </a:rPr>
              <a:t>可以提取表单的所有数据，返回值为一个数组，其中元素是</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表单中的对象，</a:t>
            </a:r>
            <a:r>
              <a:rPr lang="en-US" altLang="zh-CN" sz="1400">
                <a:latin typeface="宋体" panose="02010600030101010101" pitchFamily="2" charset="-122"/>
                <a:ea typeface="宋体" panose="02010600030101010101" pitchFamily="2" charset="-122"/>
              </a:rPr>
              <a:t>{name:'xx', value:'qq'}</a:t>
            </a:r>
            <a:r>
              <a:rPr lang="zh-CN" altLang="en-US" sz="1400">
                <a:latin typeface="宋体" panose="02010600030101010101" pitchFamily="2" charset="-122"/>
                <a:ea typeface="宋体" panose="02010600030101010101" pitchFamily="2" charset="-122"/>
              </a:rPr>
              <a:t>，但其对于复选框的支持不好，只能输出一个值，因此</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对于复选框一般需要特殊操作，令其形成数组；</a:t>
            </a:r>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1882DDE0-BCF8-4E83-82F1-1C5F246EE4F0}"/>
              </a:ext>
            </a:extLst>
          </p:cNvPr>
          <p:cNvSpPr txBox="1"/>
          <p:nvPr/>
        </p:nvSpPr>
        <p:spPr>
          <a:xfrm>
            <a:off x="0" y="6550223"/>
            <a:ext cx="12192000" cy="307777"/>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当一个页面中</a:t>
            </a:r>
            <a:r>
              <a:rPr lang="zh-CN" altLang="en-US" sz="1400">
                <a:solidFill>
                  <a:srgbClr val="FF0000"/>
                </a:solidFill>
                <a:latin typeface="宋体" panose="02010600030101010101" pitchFamily="2" charset="-122"/>
                <a:ea typeface="宋体" panose="02010600030101010101" pitchFamily="2" charset="-122"/>
              </a:rPr>
              <a:t>所有的</a:t>
            </a:r>
            <a:r>
              <a:rPr lang="en-US" altLang="zh-CN" sz="1400">
                <a:solidFill>
                  <a:srgbClr val="FF0000"/>
                </a:solidFill>
                <a:latin typeface="宋体" panose="02010600030101010101" pitchFamily="2" charset="-122"/>
                <a:ea typeface="宋体" panose="02010600030101010101" pitchFamily="2" charset="-122"/>
              </a:rPr>
              <a:t>JS</a:t>
            </a:r>
            <a:r>
              <a:rPr lang="zh-CN" altLang="en-US" sz="1400">
                <a:solidFill>
                  <a:srgbClr val="FF0000"/>
                </a:solidFill>
                <a:latin typeface="宋体" panose="02010600030101010101" pitchFamily="2" charset="-122"/>
                <a:ea typeface="宋体" panose="02010600030101010101" pitchFamily="2" charset="-122"/>
              </a:rPr>
              <a:t>全部失效</a:t>
            </a:r>
            <a:r>
              <a:rPr lang="zh-CN" altLang="en-US" sz="1400">
                <a:latin typeface="宋体" panose="02010600030101010101" pitchFamily="2" charset="-122"/>
                <a:ea typeface="宋体" panose="02010600030101010101" pitchFamily="2" charset="-122"/>
              </a:rPr>
              <a:t>，可能是引入</a:t>
            </a:r>
            <a:r>
              <a:rPr lang="en-US" altLang="zh-CN" sz="1400">
                <a:latin typeface="宋体" panose="02010600030101010101" pitchFamily="2" charset="-122"/>
                <a:ea typeface="宋体" panose="02010600030101010101" pitchFamily="2" charset="-122"/>
              </a:rPr>
              <a:t>jquery</a:t>
            </a:r>
            <a:r>
              <a:rPr lang="zh-CN" altLang="en-US" sz="1400">
                <a:latin typeface="宋体" panose="02010600030101010101" pitchFamily="2" charset="-122"/>
                <a:ea typeface="宋体" panose="02010600030101010101" pitchFamily="2" charset="-122"/>
              </a:rPr>
              <a:t>文件错误，也可能是定义函数时没有加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，如类似</a:t>
            </a:r>
            <a:r>
              <a:rPr lang="en-US" altLang="zh-CN" sz="1400">
                <a:latin typeface="宋体" panose="02010600030101010101" pitchFamily="2" charset="-122"/>
                <a:ea typeface="宋体" panose="02010600030101010101" pitchFamily="2" charset="-122"/>
              </a:rPr>
              <a:t>'function{}'(</a:t>
            </a:r>
            <a:r>
              <a:rPr lang="zh-CN" altLang="en-US" sz="1400">
                <a:latin typeface="宋体" panose="02010600030101010101" pitchFamily="2" charset="-122"/>
                <a:ea typeface="宋体" panose="02010600030101010101" pitchFamily="2" charset="-122"/>
              </a:rPr>
              <a:t>缺少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会引起全部</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代码失效。</a:t>
            </a:r>
          </a:p>
        </p:txBody>
      </p:sp>
      <p:pic>
        <p:nvPicPr>
          <p:cNvPr id="4" name="图片 3">
            <a:extLst>
              <a:ext uri="{FF2B5EF4-FFF2-40B4-BE49-F238E27FC236}">
                <a16:creationId xmlns:a16="http://schemas.microsoft.com/office/drawing/2014/main" id="{BFEFB0AA-9167-4337-A0DE-0683E18B1180}"/>
              </a:ext>
            </a:extLst>
          </p:cNvPr>
          <p:cNvPicPr>
            <a:picLocks noChangeAspect="1"/>
          </p:cNvPicPr>
          <p:nvPr/>
        </p:nvPicPr>
        <p:blipFill>
          <a:blip r:embed="rId2"/>
          <a:stretch>
            <a:fillRect/>
          </a:stretch>
        </p:blipFill>
        <p:spPr>
          <a:xfrm>
            <a:off x="7746772" y="2641700"/>
            <a:ext cx="4445228" cy="3626036"/>
          </a:xfrm>
          <a:prstGeom prst="rect">
            <a:avLst/>
          </a:prstGeom>
        </p:spPr>
      </p:pic>
    </p:spTree>
    <p:extLst>
      <p:ext uri="{BB962C8B-B14F-4D97-AF65-F5344CB8AC3E}">
        <p14:creationId xmlns:p14="http://schemas.microsoft.com/office/powerpoint/2010/main" val="49014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A1622A-F1D3-4A3E-8FBA-63D30B0BABA0}"/>
              </a:ext>
            </a:extLst>
          </p:cNvPr>
          <p:cNvSpPr txBox="1"/>
          <p:nvPr/>
        </p:nvSpPr>
        <p:spPr>
          <a:xfrm>
            <a:off x="0" y="0"/>
            <a:ext cx="12192000" cy="6986528"/>
          </a:xfrm>
          <a:prstGeom prst="rect">
            <a:avLst/>
          </a:prstGeom>
          <a:noFill/>
        </p:spPr>
        <p:txBody>
          <a:bodyPr wrap="square" rtlCol="0">
            <a:spAutoFit/>
          </a:bodyPr>
          <a:lstStyle/>
          <a:p>
            <a:pPr algn="l"/>
            <a:r>
              <a:rPr lang="en-US" altLang="zh-CN" sz="1400" b="1">
                <a:latin typeface="Calibri" panose="020F0502020204030204" pitchFamily="34" charset="0"/>
                <a:ea typeface="宋体" panose="02010600030101010101" pitchFamily="2" charset="-122"/>
                <a:cs typeface="Calibri" panose="020F0502020204030204" pitchFamily="34" charset="0"/>
              </a:rPr>
              <a:t>HTML</a:t>
            </a:r>
            <a:r>
              <a:rPr lang="zh-CN" altLang="en-US" sz="1400" b="1">
                <a:latin typeface="Calibri" panose="020F0502020204030204" pitchFamily="34" charset="0"/>
                <a:ea typeface="宋体" panose="02010600030101010101" pitchFamily="2" charset="-122"/>
                <a:cs typeface="Calibri" panose="020F0502020204030204" pitchFamily="34" charset="0"/>
              </a:rPr>
              <a:t>文档整体结构</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文档第一行为</a:t>
            </a:r>
            <a:r>
              <a:rPr lang="en-US" altLang="zh-CN" sz="1400">
                <a:latin typeface="Calibri" panose="020F0502020204030204" pitchFamily="34" charset="0"/>
                <a:ea typeface="宋体" panose="02010600030101010101" pitchFamily="2" charset="-122"/>
                <a:cs typeface="Calibri" panose="020F0502020204030204" pitchFamily="34" charset="0"/>
              </a:rPr>
              <a:t>&lt;!DOCTYPE html&gt;</a:t>
            </a:r>
            <a:r>
              <a:rPr lang="zh-CN" altLang="en-US" sz="1400">
                <a:latin typeface="Calibri" panose="020F0502020204030204" pitchFamily="34" charset="0"/>
                <a:ea typeface="宋体" panose="02010600030101010101" pitchFamily="2" charset="-122"/>
                <a:cs typeface="Calibri" panose="020F0502020204030204" pitchFamily="34" charset="0"/>
              </a:rPr>
              <a:t>文档声明（若无则会按照怪异模式编码），第二行与结尾分别为</a:t>
            </a:r>
            <a:r>
              <a:rPr lang="en-US" altLang="zh-CN" sz="1400">
                <a:latin typeface="Calibri" panose="020F0502020204030204" pitchFamily="34" charset="0"/>
                <a:ea typeface="宋体" panose="02010600030101010101" pitchFamily="2" charset="-122"/>
                <a:cs typeface="Calibri" panose="020F0502020204030204" pitchFamily="34" charset="0"/>
              </a:rPr>
              <a:t>&lt;html </a:t>
            </a:r>
            <a:r>
              <a:rPr lang="en-US" altLang="zh-CN" sz="1400" err="1">
                <a:latin typeface="Calibri" panose="020F0502020204030204" pitchFamily="34" charset="0"/>
                <a:ea typeface="宋体" panose="02010600030101010101" pitchFamily="2" charset="-122"/>
                <a:cs typeface="Calibri" panose="020F0502020204030204" pitchFamily="34" charset="0"/>
              </a:rPr>
              <a:t>lang</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en-US" altLang="zh-CN" sz="1400" err="1">
                <a:latin typeface="Calibri" panose="020F0502020204030204" pitchFamily="34" charset="0"/>
                <a:ea typeface="宋体" panose="02010600030101010101" pitchFamily="2" charset="-122"/>
                <a:cs typeface="Calibri" panose="020F0502020204030204" pitchFamily="34" charset="0"/>
              </a:rPr>
              <a:t>en</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en-US" altLang="zh-CN" sz="1400" err="1">
                <a:latin typeface="Calibri" panose="020F0502020204030204" pitchFamily="34" charset="0"/>
                <a:ea typeface="宋体" panose="02010600030101010101" pitchFamily="2" charset="-122"/>
                <a:cs typeface="Calibri" panose="020F0502020204030204" pitchFamily="34" charset="0"/>
              </a:rPr>
              <a:t>zh</a:t>
            </a:r>
            <a:r>
              <a:rPr lang="en-US" altLang="zh-CN" sz="1400">
                <a:latin typeface="Calibri" panose="020F0502020204030204" pitchFamily="34" charset="0"/>
                <a:ea typeface="宋体" panose="02010600030101010101" pitchFamily="2" charset="-122"/>
                <a:cs typeface="Calibri" panose="020F0502020204030204" pitchFamily="34" charset="0"/>
              </a:rPr>
              <a:t>-CN”&gt; &lt;/html&gt;</a:t>
            </a:r>
            <a:r>
              <a:rPr lang="zh-CN" altLang="en-US" sz="1400">
                <a:latin typeface="Calibri" panose="020F0502020204030204" pitchFamily="34" charset="0"/>
                <a:ea typeface="宋体" panose="02010600030101010101" pitchFamily="2" charset="-122"/>
                <a:cs typeface="Calibri" panose="020F0502020204030204" pitchFamily="34" charset="0"/>
              </a:rPr>
              <a:t>定义文档整体，</a:t>
            </a:r>
            <a:r>
              <a:rPr lang="en-US" altLang="zh-CN" sz="1400">
                <a:latin typeface="Calibri" panose="020F0502020204030204" pitchFamily="34" charset="0"/>
                <a:ea typeface="宋体" panose="02010600030101010101" pitchFamily="2" charset="-122"/>
                <a:cs typeface="Calibri" panose="020F0502020204030204" pitchFamily="34" charset="0"/>
              </a:rPr>
              <a:t>&lt;body&gt;</a:t>
            </a:r>
            <a:r>
              <a:rPr lang="zh-CN" altLang="en-US" sz="1400">
                <a:latin typeface="Calibri" panose="020F0502020204030204" pitchFamily="34" charset="0"/>
                <a:ea typeface="宋体" panose="02010600030101010101" pitchFamily="2" charset="-122"/>
                <a:cs typeface="Calibri" panose="020F0502020204030204" pitchFamily="34" charset="0"/>
              </a:rPr>
              <a:t>内进行编写网页上显示的内容。</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标题标签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&lt;h1&gt;&lt;/h1&gt;</a:t>
            </a:r>
            <a:r>
              <a:rPr lang="zh-CN" altLang="en-US" sz="1400">
                <a:latin typeface="Calibri" panose="020F0502020204030204" pitchFamily="34" charset="0"/>
                <a:ea typeface="宋体" panose="02010600030101010101" pitchFamily="2" charset="-122"/>
                <a:cs typeface="Calibri" panose="020F0502020204030204" pitchFamily="34" charset="0"/>
              </a:rPr>
              <a:t>共有</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种，</a:t>
            </a:r>
            <a:r>
              <a:rPr lang="en-US" altLang="zh-CN" sz="1400">
                <a:latin typeface="Calibri" panose="020F0502020204030204" pitchFamily="34" charset="0"/>
                <a:ea typeface="宋体" panose="02010600030101010101" pitchFamily="2" charset="-122"/>
                <a:cs typeface="Calibri" panose="020F0502020204030204" pitchFamily="34" charset="0"/>
              </a:rPr>
              <a:t>&lt;h6&gt;&lt;/h6&gt;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段落标签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&lt;p&gt;&lt;/p&gt;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将文本渲染成网页时不识别换行符，需要手动输入</a:t>
            </a:r>
            <a:r>
              <a:rPr lang="en-US" altLang="zh-CN" sz="1400">
                <a:latin typeface="Calibri" panose="020F0502020204030204" pitchFamily="34" charset="0"/>
                <a:ea typeface="宋体" panose="02010600030101010101" pitchFamily="2" charset="-122"/>
                <a:cs typeface="Calibri" panose="020F0502020204030204" pitchFamily="34" charset="0"/>
              </a:rPr>
              <a:t>&lt;br /&gt;</a:t>
            </a:r>
            <a:r>
              <a:rPr lang="zh-CN" altLang="en-US" sz="1400">
                <a:latin typeface="Calibri" panose="020F0502020204030204" pitchFamily="34" charset="0"/>
                <a:ea typeface="宋体" panose="02010600030101010101" pitchFamily="2" charset="-122"/>
                <a:cs typeface="Calibri" panose="020F0502020204030204" pitchFamily="34" charset="0"/>
              </a:rPr>
              <a:t>，其会将源代码中所有的空行和空格都识别为一个空格，如果需要添加多个空格，则只能使用字符实体（</a:t>
            </a:r>
            <a:r>
              <a:rPr lang="en-US" altLang="zh-CN" sz="1400">
                <a:latin typeface="Calibri" panose="020F0502020204030204" pitchFamily="34" charset="0"/>
                <a:ea typeface="宋体" panose="02010600030101010101" pitchFamily="2" charset="-122"/>
                <a:cs typeface="Calibri" panose="020F0502020204030204" pitchFamily="34" charset="0"/>
              </a:rPr>
              <a:t>flask</a:t>
            </a:r>
            <a:r>
              <a:rPr lang="zh-CN" altLang="en-US" sz="1400">
                <a:latin typeface="Calibri" panose="020F0502020204030204" pitchFamily="34" charset="0"/>
                <a:ea typeface="宋体" panose="02010600030101010101" pitchFamily="2" charset="-122"/>
                <a:cs typeface="Calibri" panose="020F0502020204030204" pitchFamily="34" charset="0"/>
              </a:rPr>
              <a:t>中</a:t>
            </a:r>
            <a:r>
              <a:rPr lang="en-US" altLang="zh-CN" sz="1400">
                <a:latin typeface="Calibri" panose="020F0502020204030204" pitchFamily="34" charset="0"/>
                <a:ea typeface="宋体" panose="02010600030101010101" pitchFamily="2" charset="-122"/>
                <a:cs typeface="Calibri" panose="020F0502020204030204" pitchFamily="34" charset="0"/>
              </a:rPr>
              <a:t>escape</a:t>
            </a:r>
            <a:r>
              <a:rPr lang="zh-CN" altLang="en-US" sz="1400">
                <a:latin typeface="Calibri" panose="020F0502020204030204" pitchFamily="34" charset="0"/>
                <a:ea typeface="宋体" panose="02010600030101010101" pitchFamily="2" charset="-122"/>
                <a:cs typeface="Calibri" panose="020F0502020204030204" pitchFamily="34" charset="0"/>
              </a:rPr>
              <a:t>函数提供了将</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文本</a:t>
            </a:r>
            <a:r>
              <a:rPr lang="en-US" altLang="zh-CN" sz="1400">
                <a:latin typeface="Calibri" panose="020F0502020204030204" pitchFamily="34" charset="0"/>
                <a:ea typeface="宋体" panose="02010600030101010101" pitchFamily="2" charset="-122"/>
                <a:cs typeface="Calibri" panose="020F0502020204030204" pitchFamily="34" charset="0"/>
              </a:rPr>
              <a:t>'&lt;,&gt;, '</a:t>
            </a:r>
            <a:r>
              <a:rPr lang="zh-CN" altLang="en-US" sz="1400">
                <a:latin typeface="Calibri" panose="020F0502020204030204" pitchFamily="34" charset="0"/>
                <a:ea typeface="宋体" panose="02010600030101010101" pitchFamily="2" charset="-122"/>
                <a:cs typeface="Calibri" panose="020F0502020204030204" pitchFamily="34" charset="0"/>
              </a:rPr>
              <a:t>转变为字符实体的方法）</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注释标签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 </a:t>
            </a:r>
            <a:r>
              <a:rPr lang="en-US" altLang="zh-CN" sz="1400" err="1">
                <a:latin typeface="Calibri" panose="020F0502020204030204" pitchFamily="34" charset="0"/>
                <a:ea typeface="宋体" panose="02010600030101010101" pitchFamily="2" charset="-122"/>
                <a:cs typeface="Calibri" panose="020F0502020204030204" pitchFamily="34" charset="0"/>
              </a:rPr>
              <a:t>xxxxxx</a:t>
            </a:r>
            <a:r>
              <a:rPr lang="en-US" altLang="zh-CN"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其中</a:t>
            </a:r>
            <a:r>
              <a:rPr lang="en-US" altLang="zh-CN" sz="1400" err="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xxxx</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即为被注释的内容。</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水平线标签</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&lt;hr /&gt;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可用于分隔内容，在网页中显示为一条水平线。</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引用标签：</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&lt;q&gt;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短引用，在网页中显示为双引号；</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&lt;blockquote&gt;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长引用，显示为缩进的内容；</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&lt;abbr title='xxx'&gt;x&lt;/abbr&gt;title</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的内容在鼠标悬停在</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x</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上时显示。</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占位标签</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lorem ipsum/The quick brown fox jumps over the lazy dog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没有实际意义，只是用来占位。</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r>
              <a:rPr lang="zh-CN" altLang="en-US" sz="1400" b="1">
                <a:latin typeface="Calibri" panose="020F0502020204030204" pitchFamily="34" charset="0"/>
                <a:ea typeface="宋体" panose="02010600030101010101" pitchFamily="2" charset="-122"/>
                <a:cs typeface="Calibri" panose="020F0502020204030204" pitchFamily="34" charset="0"/>
              </a:rPr>
              <a:t>图片标签</a:t>
            </a:r>
            <a:r>
              <a:rPr lang="zh-CN" altLang="en-US" sz="1400">
                <a:latin typeface="Calibri" panose="020F0502020204030204" pitchFamily="34" charset="0"/>
                <a:ea typeface="宋体" panose="02010600030101010101" pitchFamily="2" charset="-122"/>
                <a:cs typeface="Calibri" panose="020F0502020204030204" pitchFamily="34" charset="0"/>
              </a:rPr>
              <a:t>：①是一个自关闭元素，</a:t>
            </a:r>
            <a:r>
              <a:rPr lang="en-US" altLang="zh-CN" sz="1400">
                <a:latin typeface="Calibri" panose="020F0502020204030204" pitchFamily="34" charset="0"/>
                <a:ea typeface="宋体" panose="02010600030101010101" pitchFamily="2" charset="-122"/>
                <a:cs typeface="Calibri" panose="020F0502020204030204" pitchFamily="34" charset="0"/>
              </a:rPr>
              <a:t>alt</a:t>
            </a:r>
            <a:r>
              <a:rPr lang="zh-CN" altLang="en-US" sz="1400">
                <a:latin typeface="Calibri" panose="020F0502020204030204" pitchFamily="34" charset="0"/>
                <a:ea typeface="宋体" panose="02010600030101010101" pitchFamily="2" charset="-122"/>
                <a:cs typeface="Calibri" panose="020F0502020204030204" pitchFamily="34" charset="0"/>
              </a:rPr>
              <a:t>属性也称</a:t>
            </a:r>
            <a:r>
              <a:rPr lang="en-US" altLang="zh-CN" sz="1400">
                <a:latin typeface="Calibri" panose="020F0502020204030204" pitchFamily="34" charset="0"/>
                <a:ea typeface="宋体" panose="02010600030101010101" pitchFamily="2" charset="-122"/>
                <a:cs typeface="Calibri" panose="020F0502020204030204" pitchFamily="34" charset="0"/>
              </a:rPr>
              <a:t>alt text</a:t>
            </a:r>
            <a:r>
              <a:rPr lang="zh-CN" altLang="en-US" sz="1400">
                <a:latin typeface="Calibri" panose="020F0502020204030204" pitchFamily="34" charset="0"/>
                <a:ea typeface="宋体" panose="02010600030101010101" pitchFamily="2" charset="-122"/>
                <a:cs typeface="Calibri" panose="020F0502020204030204" pitchFamily="34" charset="0"/>
              </a:rPr>
              <a:t>，是当图片无法加载时显示的替代文本，可以直接指定宽度和高度，若只指定一个，则会按照图片默认的长宽比压缩或拉伸，若两个都指定，则按照指定的尺寸显示</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 &lt;img src=‘url’ alt=‘xxxx’, width=200(px), height=200 /&gt;</a:t>
            </a:r>
            <a:r>
              <a:rPr lang="zh-CN" altLang="en-US" sz="1400">
                <a:latin typeface="Calibri" panose="020F0502020204030204" pitchFamily="34" charset="0"/>
                <a:ea typeface="宋体" panose="02010600030101010101" pitchFamily="2" charset="-122"/>
                <a:cs typeface="Calibri" panose="020F0502020204030204" pitchFamily="34" charset="0"/>
              </a:rPr>
              <a:t>（最后的斜杠是新版标准要求的自封闭）</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②可在其他标签中添加</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background='url'</a:t>
            </a:r>
            <a:r>
              <a:rPr lang="zh-CN" altLang="en-US" sz="1400">
                <a:latin typeface="Calibri" panose="020F0502020204030204" pitchFamily="34" charset="0"/>
                <a:ea typeface="宋体" panose="02010600030101010101" pitchFamily="2" charset="-122"/>
                <a:cs typeface="Calibri" panose="020F0502020204030204" pitchFamily="34" charset="0"/>
              </a:rPr>
              <a:t>来作为背景图片（平铺模式，即不改变图片本身大小），可使用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align='bottom/top/middle/left/right'</a:t>
            </a:r>
            <a:r>
              <a:rPr lang="zh-CN" altLang="en-US" sz="1400">
                <a:latin typeface="Calibri" panose="020F0502020204030204" pitchFamily="34" charset="0"/>
                <a:ea typeface="宋体" panose="02010600030101010101" pitchFamily="2" charset="-122"/>
                <a:cs typeface="Calibri" panose="020F0502020204030204" pitchFamily="34" charset="0"/>
              </a:rPr>
              <a:t>定义图片与文本的对齐方式，可使用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&lt;map/area&gt;</a:t>
            </a:r>
            <a:r>
              <a:rPr lang="zh-CN" altLang="en-US" sz="1400">
                <a:latin typeface="Calibri" panose="020F0502020204030204" pitchFamily="34" charset="0"/>
                <a:ea typeface="宋体" panose="02010600030101010101" pitchFamily="2" charset="-122"/>
                <a:cs typeface="Calibri" panose="020F0502020204030204" pitchFamily="34" charset="0"/>
              </a:rPr>
              <a:t>定义图像地图中的可点击区域。</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锚点</a:t>
            </a:r>
            <a:r>
              <a:rPr lang="en-US" altLang="zh-CN" sz="1400" b="1">
                <a:latin typeface="Calibri" panose="020F0502020204030204" pitchFamily="34" charset="0"/>
                <a:ea typeface="宋体" panose="02010600030101010101" pitchFamily="2" charset="-122"/>
                <a:cs typeface="Calibri" panose="020F0502020204030204" pitchFamily="34" charset="0"/>
              </a:rPr>
              <a:t>a</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用于跳转和链接，并可保存位置信息①页面内跳转，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 href=‘#xxx’&gt;</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&lt;/a&gt;</a:t>
            </a:r>
            <a:r>
              <a:rPr lang="zh-CN" altLang="en-US" sz="1400">
                <a:latin typeface="Calibri" panose="020F0502020204030204" pitchFamily="34" charset="0"/>
                <a:ea typeface="宋体" panose="02010600030101010101" pitchFamily="2" charset="-122"/>
                <a:cs typeface="Calibri" panose="020F0502020204030204" pitchFamily="34" charset="0"/>
              </a:rPr>
              <a:t>定义</a:t>
            </a:r>
            <a:r>
              <a:rPr lang="en-US" altLang="zh-CN" sz="1400">
                <a:latin typeface="Calibri" panose="020F0502020204030204" pitchFamily="34" charset="0"/>
                <a:ea typeface="宋体" panose="02010600030101010101" pitchFamily="2" charset="-122"/>
                <a:cs typeface="Calibri" panose="020F0502020204030204" pitchFamily="34" charset="0"/>
              </a:rPr>
              <a:t>a</a:t>
            </a:r>
            <a:r>
              <a:rPr lang="zh-CN" altLang="en-US" sz="1400">
                <a:latin typeface="Calibri" panose="020F0502020204030204" pitchFamily="34" charset="0"/>
                <a:ea typeface="宋体" panose="02010600030101010101" pitchFamily="2" charset="-122"/>
                <a:cs typeface="Calibri" panose="020F0502020204030204" pitchFamily="34" charset="0"/>
              </a:rPr>
              <a:t>元素，</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 id/name=‘xxx’&gt;  &lt;/a&gt;</a:t>
            </a:r>
            <a:r>
              <a:rPr lang="zh-CN" altLang="en-US" sz="1400">
                <a:latin typeface="Calibri" panose="020F0502020204030204" pitchFamily="34" charset="0"/>
                <a:ea typeface="宋体" panose="02010600030101010101" pitchFamily="2" charset="-122"/>
                <a:cs typeface="Calibri" panose="020F0502020204030204" pitchFamily="34" charset="0"/>
              </a:rPr>
              <a:t>定义书签保存跳转位置；</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②页面间跳转，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 href=‘url’ target='_blank'&gt;</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&lt;/a&gt;</a:t>
            </a:r>
            <a:r>
              <a:rPr lang="zh-CN" altLang="en-US" sz="1400">
                <a:latin typeface="Calibri" panose="020F0502020204030204" pitchFamily="34" charset="0"/>
                <a:ea typeface="宋体" panose="02010600030101010101" pitchFamily="2" charset="-122"/>
                <a:cs typeface="Calibri" panose="020F0502020204030204" pitchFamily="34" charset="0"/>
              </a:rPr>
              <a:t>定义</a:t>
            </a:r>
            <a:r>
              <a:rPr lang="en-US" altLang="zh-CN" sz="1400">
                <a:latin typeface="Calibri" panose="020F0502020204030204" pitchFamily="34" charset="0"/>
                <a:ea typeface="宋体" panose="02010600030101010101" pitchFamily="2" charset="-122"/>
                <a:cs typeface="Calibri" panose="020F0502020204030204" pitchFamily="34" charset="0"/>
              </a:rPr>
              <a:t>a</a:t>
            </a:r>
            <a:r>
              <a:rPr lang="zh-CN" altLang="en-US" sz="1400">
                <a:latin typeface="Calibri" panose="020F0502020204030204" pitchFamily="34" charset="0"/>
                <a:ea typeface="宋体" panose="02010600030101010101" pitchFamily="2" charset="-122"/>
                <a:cs typeface="Calibri" panose="020F0502020204030204" pitchFamily="34" charset="0"/>
              </a:rPr>
              <a:t>元素，可跳转至</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链接并打开一个新标签页</a:t>
            </a:r>
            <a:r>
              <a:rPr lang="en-US" altLang="zh-CN" sz="1400">
                <a:latin typeface="Calibri" panose="020F0502020204030204" pitchFamily="34" charset="0"/>
                <a:ea typeface="宋体" panose="02010600030101010101" pitchFamily="2" charset="-122"/>
                <a:cs typeface="Calibri" panose="020F0502020204030204" pitchFamily="34" charset="0"/>
              </a:rPr>
              <a:t>(_blank</a:t>
            </a:r>
            <a:r>
              <a:rPr lang="zh-CN" altLang="en-US" sz="1400">
                <a:latin typeface="Calibri" panose="020F0502020204030204" pitchFamily="34" charset="0"/>
                <a:ea typeface="宋体" panose="02010600030101010101" pitchFamily="2" charset="-122"/>
                <a:cs typeface="Calibri" panose="020F0502020204030204" pitchFamily="34" charset="0"/>
              </a:rPr>
              <a:t>作用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'_top'</a:t>
            </a:r>
            <a:r>
              <a:rPr lang="zh-CN" altLang="en-US" sz="1400">
                <a:latin typeface="Calibri" panose="020F0502020204030204" pitchFamily="34" charset="0"/>
                <a:ea typeface="宋体" panose="02010600030101010101" pitchFamily="2" charset="-122"/>
                <a:cs typeface="Calibri" panose="020F0502020204030204" pitchFamily="34" charset="0"/>
              </a:rPr>
              <a:t>时可跳转至目标</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页首；</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③页面间跳转，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 &lt;a href=‘url#xxx’&gt;</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跳转</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&lt;/a&gt;</a:t>
            </a:r>
            <a:r>
              <a:rPr lang="zh-CN" altLang="en-US" sz="1400">
                <a:latin typeface="Calibri" panose="020F0502020204030204" pitchFamily="34" charset="0"/>
                <a:ea typeface="宋体" panose="02010600030101010101" pitchFamily="2" charset="-122"/>
                <a:cs typeface="Calibri" panose="020F0502020204030204" pitchFamily="34" charset="0"/>
              </a:rPr>
              <a:t>意为跳转至</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页面的</a:t>
            </a:r>
            <a:r>
              <a:rPr lang="en-US" altLang="zh-CN" sz="1400">
                <a:latin typeface="Calibri" panose="020F0502020204030204" pitchFamily="34" charset="0"/>
                <a:ea typeface="宋体" panose="02010600030101010101" pitchFamily="2" charset="-122"/>
                <a:cs typeface="Calibri" panose="020F0502020204030204" pitchFamily="34" charset="0"/>
              </a:rPr>
              <a:t>id/name</a:t>
            </a:r>
            <a:r>
              <a:rPr lang="zh-CN" altLang="en-US" sz="1400">
                <a:latin typeface="Calibri" panose="020F0502020204030204" pitchFamily="34" charset="0"/>
                <a:ea typeface="宋体" panose="02010600030101010101" pitchFamily="2" charset="-122"/>
                <a:cs typeface="Calibri" panose="020F0502020204030204" pitchFamily="34" charset="0"/>
              </a:rPr>
              <a:t>为</a:t>
            </a:r>
            <a:r>
              <a:rPr lang="en-US" altLang="zh-CN" sz="1400">
                <a:latin typeface="Calibri" panose="020F0502020204030204" pitchFamily="34" charset="0"/>
                <a:ea typeface="宋体" panose="02010600030101010101" pitchFamily="2" charset="-122"/>
                <a:cs typeface="Calibri" panose="020F0502020204030204" pitchFamily="34" charset="0"/>
              </a:rPr>
              <a:t>xxx</a:t>
            </a:r>
            <a:r>
              <a:rPr lang="zh-CN" altLang="en-US" sz="1400">
                <a:latin typeface="Calibri" panose="020F0502020204030204" pitchFamily="34" charset="0"/>
                <a:ea typeface="宋体" panose="02010600030101010101" pitchFamily="2" charset="-122"/>
                <a:cs typeface="Calibri" panose="020F0502020204030204" pitchFamily="34" charset="0"/>
              </a:rPr>
              <a:t>的锚点所在的位置。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注意若要打开非本地文件</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/url</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则需添加</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http://</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zh-CN" altLang="en-US" sz="1400" b="1">
                <a:latin typeface="Calibri" panose="020F0502020204030204" pitchFamily="34" charset="0"/>
                <a:ea typeface="宋体" panose="02010600030101010101" pitchFamily="2" charset="-122"/>
                <a:cs typeface="Calibri" panose="020F0502020204030204" pitchFamily="34" charset="0"/>
              </a:rPr>
              <a:t>表格标签</a:t>
            </a:r>
            <a:r>
              <a:rPr lang="zh-CN" altLang="en-US" sz="1400">
                <a:latin typeface="Calibri" panose="020F0502020204030204" pitchFamily="34" charset="0"/>
                <a:ea typeface="宋体" panose="02010600030101010101" pitchFamily="2" charset="-122"/>
                <a:cs typeface="Calibri" panose="020F0502020204030204" pitchFamily="34" charset="0"/>
              </a:rPr>
              <a:t>：①</a:t>
            </a:r>
            <a:r>
              <a:rPr lang="en-US" altLang="zh-CN" sz="1400">
                <a:latin typeface="Calibri" panose="020F0502020204030204" pitchFamily="34" charset="0"/>
                <a:ea typeface="宋体" panose="02010600030101010101" pitchFamily="2" charset="-122"/>
                <a:cs typeface="Calibri" panose="020F0502020204030204" pitchFamily="34" charset="0"/>
              </a:rPr>
              <a:t>&lt;table&gt;</a:t>
            </a:r>
            <a:r>
              <a:rPr lang="zh-CN" altLang="en-US" sz="1400">
                <a:latin typeface="Calibri" panose="020F0502020204030204" pitchFamily="34" charset="0"/>
                <a:ea typeface="宋体" panose="02010600030101010101" pitchFamily="2" charset="-122"/>
                <a:cs typeface="Calibri" panose="020F0502020204030204" pitchFamily="34" charset="0"/>
              </a:rPr>
              <a:t>用于定义表格，</a:t>
            </a:r>
            <a:r>
              <a:rPr lang="en-US" altLang="zh-CN" sz="1400">
                <a:latin typeface="Calibri" panose="020F0502020204030204" pitchFamily="34" charset="0"/>
                <a:ea typeface="宋体" panose="02010600030101010101" pitchFamily="2" charset="-122"/>
                <a:cs typeface="Calibri" panose="020F0502020204030204" pitchFamily="34" charset="0"/>
              </a:rPr>
              <a:t>&lt;tr&gt;table row</a:t>
            </a:r>
            <a:r>
              <a:rPr lang="zh-CN" altLang="en-US" sz="1400">
                <a:latin typeface="Calibri" panose="020F0502020204030204" pitchFamily="34" charset="0"/>
                <a:ea typeface="宋体" panose="02010600030101010101" pitchFamily="2" charset="-122"/>
                <a:cs typeface="Calibri" panose="020F0502020204030204" pitchFamily="34" charset="0"/>
              </a:rPr>
              <a:t>表示一行，</a:t>
            </a:r>
            <a:r>
              <a:rPr lang="en-US" altLang="zh-CN" sz="1400">
                <a:latin typeface="Calibri" panose="020F0502020204030204" pitchFamily="34" charset="0"/>
                <a:ea typeface="宋体" panose="02010600030101010101" pitchFamily="2" charset="-122"/>
                <a:cs typeface="Calibri" panose="020F0502020204030204" pitchFamily="34" charset="0"/>
              </a:rPr>
              <a:t>&lt;td&gt;table data</a:t>
            </a:r>
            <a:r>
              <a:rPr lang="zh-CN" altLang="en-US" sz="1400">
                <a:latin typeface="Calibri" panose="020F0502020204030204" pitchFamily="34" charset="0"/>
                <a:ea typeface="宋体" panose="02010600030101010101" pitchFamily="2" charset="-122"/>
                <a:cs typeface="Calibri" panose="020F0502020204030204" pitchFamily="34" charset="0"/>
              </a:rPr>
              <a:t>表示内容，</a:t>
            </a:r>
            <a:r>
              <a:rPr lang="en-US" altLang="zh-CN" sz="1400">
                <a:latin typeface="Calibri" panose="020F0502020204030204" pitchFamily="34" charset="0"/>
                <a:ea typeface="宋体" panose="02010600030101010101" pitchFamily="2" charset="-122"/>
                <a:cs typeface="Calibri" panose="020F0502020204030204" pitchFamily="34" charset="0"/>
              </a:rPr>
              <a:t>&lt;th&gt;table header</a:t>
            </a:r>
            <a:r>
              <a:rPr lang="zh-CN" altLang="en-US" sz="1400">
                <a:latin typeface="Calibri" panose="020F0502020204030204" pitchFamily="34" charset="0"/>
                <a:ea typeface="宋体" panose="02010600030101010101" pitchFamily="2" charset="-122"/>
                <a:cs typeface="Calibri" panose="020F0502020204030204" pitchFamily="34" charset="0"/>
              </a:rPr>
              <a:t>表示表头（显示为粗体居中），</a:t>
            </a:r>
            <a:r>
              <a:rPr lang="en-US" altLang="zh-CN" sz="1400">
                <a:latin typeface="Calibri" panose="020F0502020204030204" pitchFamily="34" charset="0"/>
                <a:ea typeface="宋体" panose="02010600030101010101" pitchFamily="2" charset="-122"/>
                <a:cs typeface="Calibri" panose="020F0502020204030204" pitchFamily="34" charset="0"/>
              </a:rPr>
              <a:t>&lt;table border='2'&gt;</a:t>
            </a:r>
            <a:r>
              <a:rPr lang="zh-CN" altLang="en-US" sz="1400">
                <a:latin typeface="Calibri" panose="020F0502020204030204" pitchFamily="34" charset="0"/>
                <a:ea typeface="宋体" panose="02010600030101010101" pitchFamily="2" charset="-122"/>
                <a:cs typeface="Calibri" panose="020F0502020204030204" pitchFamily="34" charset="0"/>
              </a:rPr>
              <a:t>给表格增加边框</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整个表格的外边框</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&lt;caption&gt;</a:t>
            </a:r>
            <a:r>
              <a:rPr lang="zh-CN" altLang="en-US" sz="1400">
                <a:latin typeface="Calibri" panose="020F0502020204030204" pitchFamily="34" charset="0"/>
                <a:ea typeface="宋体" panose="02010600030101010101" pitchFamily="2" charset="-122"/>
                <a:cs typeface="Calibri" panose="020F0502020204030204" pitchFamily="34" charset="0"/>
              </a:rPr>
              <a:t>给表格增加标题放置于</a:t>
            </a:r>
            <a:r>
              <a:rPr lang="en-US" altLang="zh-CN" sz="1400">
                <a:latin typeface="Calibri" panose="020F0502020204030204" pitchFamily="34" charset="0"/>
                <a:ea typeface="宋体" panose="02010600030101010101" pitchFamily="2" charset="-122"/>
                <a:cs typeface="Calibri" panose="020F0502020204030204" pitchFamily="34" charset="0"/>
              </a:rPr>
              <a:t>&lt;table&gt;</a:t>
            </a:r>
            <a:r>
              <a:rPr lang="zh-CN" altLang="en-US" sz="1400">
                <a:latin typeface="Calibri" panose="020F0502020204030204" pitchFamily="34" charset="0"/>
                <a:ea typeface="宋体" panose="02010600030101010101" pitchFamily="2" charset="-122"/>
                <a:cs typeface="Calibri" panose="020F0502020204030204" pitchFamily="34" charset="0"/>
              </a:rPr>
              <a:t>内，</a:t>
            </a:r>
            <a:r>
              <a:rPr lang="en-US" altLang="zh-CN" sz="1400">
                <a:latin typeface="Calibri" panose="020F0502020204030204" pitchFamily="34" charset="0"/>
                <a:ea typeface="宋体" panose="02010600030101010101" pitchFamily="2" charset="-122"/>
                <a:cs typeface="Calibri" panose="020F0502020204030204" pitchFamily="34" charset="0"/>
              </a:rPr>
              <a:t>&lt;th colspan/rowspan='2'&gt;</a:t>
            </a:r>
            <a:r>
              <a:rPr lang="zh-CN" altLang="en-US" sz="1400">
                <a:latin typeface="Calibri" panose="020F0502020204030204" pitchFamily="34" charset="0"/>
                <a:ea typeface="宋体" panose="02010600030101010101" pitchFamily="2" charset="-122"/>
                <a:cs typeface="Calibri" panose="020F0502020204030204" pitchFamily="34" charset="0"/>
              </a:rPr>
              <a:t>表示占用两列</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行单元格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相应的单元格无需再写</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②单元格边距</a:t>
            </a:r>
            <a:r>
              <a:rPr lang="en-US" altLang="zh-CN" sz="1400">
                <a:latin typeface="Calibri" panose="020F0502020204030204" pitchFamily="34" charset="0"/>
                <a:ea typeface="宋体" panose="02010600030101010101" pitchFamily="2" charset="-122"/>
                <a:cs typeface="Calibri" panose="020F0502020204030204" pitchFamily="34" charset="0"/>
              </a:rPr>
              <a:t>(cellpadding</a:t>
            </a:r>
            <a:r>
              <a:rPr lang="zh-CN" altLang="en-US" sz="1400">
                <a:latin typeface="Calibri" panose="020F0502020204030204" pitchFamily="34" charset="0"/>
                <a:ea typeface="宋体" panose="02010600030101010101" pitchFamily="2" charset="-122"/>
                <a:cs typeface="Calibri" panose="020F0502020204030204" pitchFamily="34" charset="0"/>
              </a:rPr>
              <a:t>，控制单元格大小</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与单元格间距</a:t>
            </a:r>
            <a:r>
              <a:rPr lang="en-US" altLang="zh-CN" sz="1400">
                <a:latin typeface="Calibri" panose="020F0502020204030204" pitchFamily="34" charset="0"/>
                <a:ea typeface="宋体" panose="02010600030101010101" pitchFamily="2" charset="-122"/>
                <a:cs typeface="Calibri" panose="020F0502020204030204" pitchFamily="34" charset="0"/>
              </a:rPr>
              <a:t>(cellspacing</a:t>
            </a:r>
            <a:r>
              <a:rPr lang="zh-CN" altLang="en-US" sz="1400">
                <a:latin typeface="Calibri" panose="020F0502020204030204" pitchFamily="34" charset="0"/>
                <a:ea typeface="宋体" panose="02010600030101010101" pitchFamily="2" charset="-122"/>
                <a:cs typeface="Calibri" panose="020F0502020204030204" pitchFamily="34" charset="0"/>
              </a:rPr>
              <a:t>，控制单元格与单元格之间距离</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)&lt;table cellpadding='20'&gt;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③向表格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单元格内添加背景颜色</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bgcolor='red')</a:t>
            </a:r>
            <a:r>
              <a:rPr lang="zh-CN" altLang="en-US" sz="1400">
                <a:latin typeface="Calibri" panose="020F0502020204030204" pitchFamily="34" charset="0"/>
                <a:ea typeface="宋体" panose="02010600030101010101" pitchFamily="2" charset="-122"/>
                <a:cs typeface="Calibri" panose="020F0502020204030204" pitchFamily="34" charset="0"/>
              </a:rPr>
              <a:t>，添加背景图片</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background='url')</a:t>
            </a:r>
            <a:r>
              <a:rPr lang="zh-CN" altLang="en-US" sz="1400">
                <a:latin typeface="Calibri" panose="020F0502020204030204" pitchFamily="34" charset="0"/>
                <a:ea typeface="宋体" panose="02010600030101010101" pitchFamily="2" charset="-122"/>
                <a:cs typeface="Calibri" panose="020F0502020204030204" pitchFamily="34" charset="0"/>
              </a:rPr>
              <a:t>（平铺），添加框架样式</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&lt;table frame='box'&gt;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④使用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align/valign='left/right top/bottom'</a:t>
            </a:r>
            <a:r>
              <a:rPr lang="zh-CN" altLang="en-US" sz="1400">
                <a:latin typeface="Calibri" panose="020F0502020204030204" pitchFamily="34" charset="0"/>
                <a:ea typeface="宋体" panose="02010600030101010101" pitchFamily="2" charset="-122"/>
                <a:cs typeface="Calibri" panose="020F0502020204030204" pitchFamily="34" charset="0"/>
              </a:rPr>
              <a:t>定义单元格内内容的水平</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垂直排列方式，默认居中，使用</a:t>
            </a:r>
            <a:r>
              <a:rPr lang="en-US" altLang="zh-CN" sz="1400">
                <a:latin typeface="Calibri" panose="020F0502020204030204" pitchFamily="34" charset="0"/>
                <a:ea typeface="宋体" panose="02010600030101010101" pitchFamily="2" charset="-122"/>
                <a:cs typeface="Calibri" panose="020F0502020204030204" pitchFamily="34" charset="0"/>
              </a:rPr>
              <a:t>&lt;table width='400'&gt;</a:t>
            </a:r>
            <a:r>
              <a:rPr lang="zh-CN" altLang="en-US" sz="1400">
                <a:latin typeface="Calibri" panose="020F0502020204030204" pitchFamily="34" charset="0"/>
                <a:ea typeface="宋体" panose="02010600030101010101" pitchFamily="2" charset="-122"/>
                <a:cs typeface="Calibri" panose="020F0502020204030204" pitchFamily="34" charset="0"/>
              </a:rPr>
              <a:t>定义表格单元格的宽度和高度；</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表格内可以包含其他标签但不可以包含标题标签，默认状态下表格会根据输入的内容自动分列并控制列宽，一般设计表格，一行一行输入。</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列表标签</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①</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&lt;ul&gt;</a:t>
            </a:r>
            <a:r>
              <a:rPr lang="zh-CN" altLang="en-US" sz="1400">
                <a:latin typeface="Calibri" panose="020F0502020204030204" pitchFamily="34" charset="0"/>
                <a:ea typeface="宋体" panose="02010600030101010101" pitchFamily="2" charset="-122"/>
                <a:cs typeface="Calibri" panose="020F0502020204030204" pitchFamily="34" charset="0"/>
              </a:rPr>
              <a:t>创建无序列表（</a:t>
            </a:r>
            <a:r>
              <a:rPr lang="en-US" altLang="zh-CN" sz="1400">
                <a:latin typeface="Calibri" panose="020F0502020204030204" pitchFamily="34" charset="0"/>
                <a:ea typeface="宋体" panose="02010600030101010101" pitchFamily="2" charset="-122"/>
                <a:cs typeface="Calibri" panose="020F0502020204030204" pitchFamily="34" charset="0"/>
              </a:rPr>
              <a:t>unordered list</a:t>
            </a:r>
            <a:r>
              <a:rPr lang="zh-CN" altLang="en-US" sz="1400">
                <a:latin typeface="Calibri" panose="020F0502020204030204" pitchFamily="34" charset="0"/>
                <a:ea typeface="宋体" panose="02010600030101010101" pitchFamily="2" charset="-122"/>
                <a:cs typeface="Calibri" panose="020F0502020204030204" pitchFamily="34" charset="0"/>
              </a:rPr>
              <a:t>），列表中的元素用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&lt;li&gt;</a:t>
            </a:r>
            <a:r>
              <a:rPr lang="zh-CN" altLang="en-US" sz="1400">
                <a:latin typeface="Calibri" panose="020F0502020204030204" pitchFamily="34" charset="0"/>
                <a:ea typeface="宋体" panose="02010600030101010101" pitchFamily="2" charset="-122"/>
                <a:cs typeface="Calibri" panose="020F0502020204030204" pitchFamily="34" charset="0"/>
              </a:rPr>
              <a:t>来标记，</a:t>
            </a:r>
            <a:r>
              <a:rPr lang="en-US" altLang="zh-CN" sz="1400">
                <a:latin typeface="Calibri" panose="020F0502020204030204" pitchFamily="34" charset="0"/>
                <a:ea typeface="宋体" panose="02010600030101010101" pitchFamily="2" charset="-122"/>
                <a:cs typeface="Calibri" panose="020F0502020204030204" pitchFamily="34" charset="0"/>
              </a:rPr>
              <a:t>&lt;ul type='disc/circle/square'&gt;</a:t>
            </a:r>
            <a:r>
              <a:rPr lang="zh-CN" altLang="en-US" sz="1400">
                <a:latin typeface="Calibri" panose="020F0502020204030204" pitchFamily="34" charset="0"/>
                <a:ea typeface="宋体" panose="02010600030101010101" pitchFamily="2" charset="-122"/>
                <a:cs typeface="Calibri" panose="020F0502020204030204" pitchFamily="34" charset="0"/>
              </a:rPr>
              <a:t>分别代表实心圆</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空心圆</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方块标记；</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②</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&lt;ol&gt;</a:t>
            </a:r>
            <a:r>
              <a:rPr lang="zh-CN" altLang="en-US" sz="1400">
                <a:latin typeface="Calibri" panose="020F0502020204030204" pitchFamily="34" charset="0"/>
                <a:ea typeface="宋体" panose="02010600030101010101" pitchFamily="2" charset="-122"/>
                <a:cs typeface="Calibri" panose="020F0502020204030204" pitchFamily="34" charset="0"/>
              </a:rPr>
              <a:t>用于创建有序列表（</a:t>
            </a:r>
            <a:r>
              <a:rPr lang="en-US" altLang="zh-CN" sz="1400">
                <a:latin typeface="Calibri" panose="020F0502020204030204" pitchFamily="34" charset="0"/>
                <a:ea typeface="宋体" panose="02010600030101010101" pitchFamily="2" charset="-122"/>
                <a:cs typeface="Calibri" panose="020F0502020204030204" pitchFamily="34" charset="0"/>
              </a:rPr>
              <a:t>ordered list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&lt;ol type='a/A'&gt;</a:t>
            </a:r>
            <a:r>
              <a:rPr lang="zh-CN" altLang="en-US" sz="1400">
                <a:latin typeface="Calibri" panose="020F0502020204030204" pitchFamily="34" charset="0"/>
                <a:ea typeface="宋体" panose="02010600030101010101" pitchFamily="2" charset="-122"/>
                <a:cs typeface="Calibri" panose="020F0502020204030204" pitchFamily="34" charset="0"/>
              </a:rPr>
              <a:t>表示以</a:t>
            </a:r>
            <a:r>
              <a:rPr lang="en-US" altLang="zh-CN" sz="1400">
                <a:latin typeface="Calibri" panose="020F0502020204030204" pitchFamily="34" charset="0"/>
                <a:ea typeface="宋体" panose="02010600030101010101" pitchFamily="2" charset="-122"/>
                <a:cs typeface="Calibri" panose="020F0502020204030204" pitchFamily="34" charset="0"/>
              </a:rPr>
              <a:t>a/A</a:t>
            </a:r>
            <a:r>
              <a:rPr lang="zh-CN" altLang="en-US" sz="1400">
                <a:latin typeface="Calibri" panose="020F0502020204030204" pitchFamily="34" charset="0"/>
                <a:ea typeface="宋体" panose="02010600030101010101" pitchFamily="2" charset="-122"/>
                <a:cs typeface="Calibri" panose="020F0502020204030204" pitchFamily="34" charset="0"/>
              </a:rPr>
              <a:t>开始计数，默认整数</a:t>
            </a:r>
            <a:r>
              <a:rPr lang="en-US" altLang="zh-CN" sz="1400">
                <a:latin typeface="Calibri" panose="020F0502020204030204" pitchFamily="34" charset="0"/>
                <a:ea typeface="宋体" panose="02010600030101010101" pitchFamily="2" charset="-122"/>
                <a:cs typeface="Calibri" panose="020F0502020204030204" pitchFamily="34" charset="0"/>
              </a:rPr>
              <a:t>1</a:t>
            </a:r>
            <a:r>
              <a:rPr lang="zh-CN" altLang="en-US" sz="1400">
                <a:latin typeface="Calibri" panose="020F0502020204030204" pitchFamily="34" charset="0"/>
                <a:ea typeface="宋体" panose="02010600030101010101" pitchFamily="2" charset="-122"/>
                <a:cs typeface="Calibri" panose="020F0502020204030204" pitchFamily="34" charset="0"/>
              </a:rPr>
              <a:t>开始，支持罗马数字，列表可以嵌套；</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③自定义列表，</a:t>
            </a:r>
            <a:r>
              <a:rPr lang="en-US" altLang="zh-CN" sz="1400">
                <a:latin typeface="Calibri" panose="020F0502020204030204" pitchFamily="34" charset="0"/>
                <a:ea typeface="宋体" panose="02010600030101010101" pitchFamily="2" charset="-122"/>
                <a:cs typeface="Calibri" panose="020F0502020204030204" pitchFamily="34" charset="0"/>
              </a:rPr>
              <a:t>&lt;dl&gt;</a:t>
            </a:r>
            <a:r>
              <a:rPr lang="zh-CN" altLang="en-US" sz="1400">
                <a:latin typeface="Calibri" panose="020F0502020204030204" pitchFamily="34" charset="0"/>
                <a:ea typeface="宋体" panose="02010600030101010101" pitchFamily="2" charset="-122"/>
                <a:cs typeface="Calibri" panose="020F0502020204030204" pitchFamily="34" charset="0"/>
              </a:rPr>
              <a:t>开始自定义列表，</a:t>
            </a:r>
            <a:r>
              <a:rPr lang="en-US" altLang="zh-CN" sz="1400">
                <a:latin typeface="Calibri" panose="020F0502020204030204" pitchFamily="34" charset="0"/>
                <a:ea typeface="宋体" panose="02010600030101010101" pitchFamily="2" charset="-122"/>
                <a:cs typeface="Calibri" panose="020F0502020204030204" pitchFamily="34" charset="0"/>
              </a:rPr>
              <a:t>&lt;dt&gt;</a:t>
            </a:r>
            <a:r>
              <a:rPr lang="zh-CN" altLang="en-US" sz="1400">
                <a:latin typeface="Calibri" panose="020F0502020204030204" pitchFamily="34" charset="0"/>
                <a:ea typeface="宋体" panose="02010600030101010101" pitchFamily="2" charset="-122"/>
                <a:cs typeface="Calibri" panose="020F0502020204030204" pitchFamily="34" charset="0"/>
              </a:rPr>
              <a:t>自定义列表项，</a:t>
            </a:r>
            <a:r>
              <a:rPr lang="en-US" altLang="zh-CN" sz="1400">
                <a:latin typeface="Calibri" panose="020F0502020204030204" pitchFamily="34" charset="0"/>
                <a:ea typeface="宋体" panose="02010600030101010101" pitchFamily="2" charset="-122"/>
                <a:cs typeface="Calibri" panose="020F0502020204030204" pitchFamily="34" charset="0"/>
              </a:rPr>
              <a:t>&lt;dd&gt;</a:t>
            </a:r>
            <a:r>
              <a:rPr lang="zh-CN" altLang="en-US" sz="1400">
                <a:latin typeface="Calibri" panose="020F0502020204030204" pitchFamily="34" charset="0"/>
                <a:ea typeface="宋体" panose="02010600030101010101" pitchFamily="2" charset="-122"/>
                <a:cs typeface="Calibri" panose="020F0502020204030204" pitchFamily="34" charset="0"/>
              </a:rPr>
              <a:t>自定义列表项的内容。</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块元素与内联元素</a:t>
            </a:r>
            <a:r>
              <a:rPr lang="zh-CN" altLang="en-US" sz="1400">
                <a:latin typeface="Calibri" panose="020F0502020204030204" pitchFamily="34" charset="0"/>
                <a:ea typeface="宋体" panose="02010600030101010101" pitchFamily="2" charset="-122"/>
                <a:cs typeface="Calibri" panose="020F0502020204030204" pitchFamily="34" charset="0"/>
              </a:rPr>
              <a:t>：块元素意为在显示时通常以新行开始或结束</a:t>
            </a:r>
            <a:r>
              <a:rPr lang="en-US" altLang="zh-CN" sz="1400">
                <a:latin typeface="Calibri" panose="020F0502020204030204" pitchFamily="34" charset="0"/>
                <a:ea typeface="宋体" panose="02010600030101010101" pitchFamily="2" charset="-122"/>
                <a:cs typeface="Calibri" panose="020F0502020204030204" pitchFamily="34" charset="0"/>
              </a:rPr>
              <a:t>&lt;h1&gt;/&lt;p&gt;</a:t>
            </a:r>
            <a:r>
              <a:rPr lang="zh-CN" altLang="en-US" sz="1400">
                <a:latin typeface="Calibri" panose="020F0502020204030204" pitchFamily="34" charset="0"/>
                <a:ea typeface="宋体" panose="02010600030101010101" pitchFamily="2" charset="-122"/>
                <a:cs typeface="Calibri" panose="020F0502020204030204" pitchFamily="34" charset="0"/>
              </a:rPr>
              <a:t>等，内联元素意为在显示时通常不会以新行开始；</a:t>
            </a:r>
            <a:r>
              <a:rPr lang="en-US" altLang="zh-CN" sz="1400">
                <a:latin typeface="Calibri" panose="020F0502020204030204" pitchFamily="34" charset="0"/>
                <a:ea typeface="宋体" panose="02010600030101010101" pitchFamily="2" charset="-122"/>
                <a:cs typeface="Calibri" panose="020F0502020204030204" pitchFamily="34" charset="0"/>
              </a:rPr>
              <a:t>&lt;div&gt;</a:t>
            </a:r>
            <a:r>
              <a:rPr lang="zh-CN" altLang="en-US" sz="1400">
                <a:latin typeface="Calibri" panose="020F0502020204030204" pitchFamily="34" charset="0"/>
                <a:ea typeface="宋体" panose="02010600030101010101" pitchFamily="2" charset="-122"/>
                <a:cs typeface="Calibri" panose="020F0502020204030204" pitchFamily="34" charset="0"/>
              </a:rPr>
              <a:t>是一个块级元素，浏览器会在其前后拆行，用于文档布局和对大的内容块进行样式设计；</a:t>
            </a:r>
            <a:r>
              <a:rPr lang="en-US" altLang="zh-CN" sz="1400">
                <a:latin typeface="Calibri" panose="020F0502020204030204" pitchFamily="34" charset="0"/>
                <a:ea typeface="宋体" panose="02010600030101010101" pitchFamily="2" charset="-122"/>
                <a:cs typeface="Calibri" panose="020F0502020204030204" pitchFamily="34" charset="0"/>
              </a:rPr>
              <a:t>&lt;span&gt;</a:t>
            </a:r>
            <a:r>
              <a:rPr lang="zh-CN" altLang="en-US" sz="1400">
                <a:latin typeface="Calibri" panose="020F0502020204030204" pitchFamily="34" charset="0"/>
                <a:ea typeface="宋体" panose="02010600030101010101" pitchFamily="2" charset="-122"/>
                <a:cs typeface="Calibri" panose="020F0502020204030204" pitchFamily="34" charset="0"/>
              </a:rPr>
              <a:t>是内联元素，用于为部分文本设置样式属性。</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响应式</a:t>
            </a:r>
            <a:r>
              <a:rPr lang="en-US" altLang="zh-CN" sz="1400" b="1">
                <a:latin typeface="Calibri" panose="020F0502020204030204" pitchFamily="34" charset="0"/>
                <a:ea typeface="宋体" panose="02010600030101010101" pitchFamily="2" charset="-122"/>
                <a:cs typeface="Calibri" panose="020F0502020204030204" pitchFamily="34" charset="0"/>
              </a:rPr>
              <a:t>web</a:t>
            </a:r>
            <a:r>
              <a:rPr lang="zh-CN" altLang="en-US" sz="1400" b="1">
                <a:latin typeface="Calibri" panose="020F0502020204030204" pitchFamily="34" charset="0"/>
                <a:ea typeface="宋体" panose="02010600030101010101" pitchFamily="2" charset="-122"/>
                <a:cs typeface="Calibri" panose="020F0502020204030204" pitchFamily="34" charset="0"/>
              </a:rPr>
              <a:t>设计</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Responsive Web Design</a:t>
            </a:r>
            <a:r>
              <a:rPr lang="zh-CN" altLang="en-US" sz="1400">
                <a:latin typeface="Calibri" panose="020F0502020204030204" pitchFamily="34" charset="0"/>
                <a:ea typeface="宋体" panose="02010600030101010101" pitchFamily="2" charset="-122"/>
                <a:cs typeface="Calibri" panose="020F0502020204030204" pitchFamily="34" charset="0"/>
              </a:rPr>
              <a:t>，即以可变尺寸传递网页，对于平板和移动设备是必须的。</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一个简单的方式是使用</a:t>
            </a:r>
            <a:r>
              <a:rPr lang="en-US" altLang="zh-CN" sz="1400">
                <a:latin typeface="Calibri" panose="020F0502020204030204" pitchFamily="34" charset="0"/>
                <a:ea typeface="宋体" panose="02010600030101010101" pitchFamily="2" charset="-122"/>
                <a:cs typeface="Calibri" panose="020F0502020204030204" pitchFamily="34" charset="0"/>
              </a:rPr>
              <a:t>float</a:t>
            </a:r>
            <a:r>
              <a:rPr lang="zh-CN" altLang="en-US" sz="1400">
                <a:latin typeface="Calibri" panose="020F0502020204030204" pitchFamily="34" charset="0"/>
                <a:ea typeface="宋体" panose="02010600030101010101" pitchFamily="2" charset="-122"/>
                <a:cs typeface="Calibri" panose="020F0502020204030204" pitchFamily="34" charset="0"/>
              </a:rPr>
              <a:t>属性，将多个</a:t>
            </a:r>
            <a:r>
              <a:rPr lang="en-US" altLang="zh-CN" sz="1400">
                <a:latin typeface="Calibri" panose="020F0502020204030204" pitchFamily="34" charset="0"/>
                <a:ea typeface="宋体" panose="02010600030101010101" pitchFamily="2" charset="-122"/>
                <a:cs typeface="Calibri" panose="020F0502020204030204" pitchFamily="34" charset="0"/>
              </a:rPr>
              <a:t>div</a:t>
            </a:r>
            <a:r>
              <a:rPr lang="zh-CN" altLang="en-US" sz="1400">
                <a:latin typeface="Calibri" panose="020F0502020204030204" pitchFamily="34" charset="0"/>
                <a:ea typeface="宋体" panose="02010600030101010101" pitchFamily="2" charset="-122"/>
                <a:cs typeface="Calibri" panose="020F0502020204030204" pitchFamily="34" charset="0"/>
              </a:rPr>
              <a:t>的</a:t>
            </a:r>
            <a:r>
              <a:rPr lang="en-US" altLang="zh-CN" sz="1400">
                <a:latin typeface="Calibri" panose="020F0502020204030204" pitchFamily="34" charset="0"/>
                <a:ea typeface="宋体" panose="02010600030101010101" pitchFamily="2" charset="-122"/>
                <a:cs typeface="Calibri" panose="020F0502020204030204" pitchFamily="34" charset="0"/>
              </a:rPr>
              <a:t>float</a:t>
            </a:r>
            <a:r>
              <a:rPr lang="zh-CN" altLang="en-US" sz="1400">
                <a:latin typeface="Calibri" panose="020F0502020204030204" pitchFamily="34" charset="0"/>
                <a:ea typeface="宋体" panose="02010600030101010101" pitchFamily="2" charset="-122"/>
                <a:cs typeface="Calibri" panose="020F0502020204030204" pitchFamily="34" charset="0"/>
              </a:rPr>
              <a:t>属性全设为</a:t>
            </a:r>
            <a:r>
              <a:rPr lang="en-US" altLang="zh-CN" sz="1400">
                <a:latin typeface="Calibri" panose="020F0502020204030204" pitchFamily="34" charset="0"/>
                <a:ea typeface="宋体" panose="02010600030101010101" pitchFamily="2" charset="-122"/>
                <a:cs typeface="Calibri" panose="020F0502020204030204" pitchFamily="34" charset="0"/>
              </a:rPr>
              <a:t>left</a:t>
            </a:r>
            <a:r>
              <a:rPr lang="zh-CN" altLang="en-US" sz="1400">
                <a:latin typeface="Calibri" panose="020F0502020204030204" pitchFamily="34" charset="0"/>
                <a:ea typeface="宋体" panose="02010600030101010101" pitchFamily="2" charset="-122"/>
                <a:cs typeface="Calibri" panose="020F0502020204030204" pitchFamily="34" charset="0"/>
              </a:rPr>
              <a:t>，则当浏览器尺寸变化时会自动下移</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也可以使用</a:t>
            </a:r>
            <a:r>
              <a:rPr lang="en-US" altLang="zh-CN" sz="1400" b="1">
                <a:latin typeface="Calibri" panose="020F0502020204030204" pitchFamily="34" charset="0"/>
                <a:ea typeface="宋体" panose="02010600030101010101" pitchFamily="2" charset="-122"/>
                <a:cs typeface="Calibri" panose="020F0502020204030204" pitchFamily="34" charset="0"/>
              </a:rPr>
              <a:t>Bootstrap</a:t>
            </a:r>
            <a:r>
              <a:rPr lang="zh-CN" altLang="en-US" sz="1400">
                <a:latin typeface="Calibri" panose="020F0502020204030204" pitchFamily="34" charset="0"/>
                <a:ea typeface="宋体" panose="02010600030101010101" pitchFamily="2" charset="-122"/>
                <a:cs typeface="Calibri" panose="020F0502020204030204" pitchFamily="34" charset="0"/>
              </a:rPr>
              <a:t>框架。</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框架标签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&lt;frameset cols/rows='20%, 40%, 40%'&gt;</a:t>
            </a:r>
            <a:r>
              <a:rPr lang="zh-CN" altLang="en-US" sz="1400">
                <a:latin typeface="Calibri" panose="020F0502020204030204" pitchFamily="34" charset="0"/>
                <a:ea typeface="宋体" panose="02010600030101010101" pitchFamily="2" charset="-122"/>
                <a:cs typeface="Calibri" panose="020F0502020204030204" pitchFamily="34" charset="0"/>
              </a:rPr>
              <a:t>表示将页面竖直</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水平分为</a:t>
            </a:r>
            <a:r>
              <a:rPr lang="en-US" altLang="zh-CN" sz="1400">
                <a:latin typeface="Calibri" panose="020F0502020204030204" pitchFamily="34" charset="0"/>
                <a:ea typeface="宋体" panose="02010600030101010101" pitchFamily="2" charset="-122"/>
                <a:cs typeface="Calibri" panose="020F0502020204030204" pitchFamily="34" charset="0"/>
              </a:rPr>
              <a:t>3</a:t>
            </a:r>
            <a:r>
              <a:rPr lang="zh-CN" altLang="en-US" sz="1400">
                <a:latin typeface="Calibri" panose="020F0502020204030204" pitchFamily="34" charset="0"/>
                <a:ea typeface="宋体" panose="02010600030101010101" pitchFamily="2" charset="-122"/>
                <a:cs typeface="Calibri" panose="020F0502020204030204" pitchFamily="34" charset="0"/>
              </a:rPr>
              <a:t>部分，在其下使用框架标签</a:t>
            </a:r>
            <a:r>
              <a:rPr lang="en-US" altLang="zh-CN" sz="1400">
                <a:latin typeface="Calibri" panose="020F0502020204030204" pitchFamily="34" charset="0"/>
                <a:ea typeface="宋体" panose="02010600030101010101" pitchFamily="2" charset="-122"/>
                <a:cs typeface="Calibri" panose="020F0502020204030204" pitchFamily="34" charset="0"/>
              </a:rPr>
              <a:t>&lt;frame src='url.html'&gt;</a:t>
            </a:r>
            <a:r>
              <a:rPr lang="zh-CN" altLang="en-US" sz="1400">
                <a:latin typeface="Calibri" panose="020F0502020204030204" pitchFamily="34" charset="0"/>
                <a:ea typeface="宋体" panose="02010600030101010101" pitchFamily="2" charset="-122"/>
                <a:cs typeface="Calibri" panose="020F0502020204030204" pitchFamily="34" charset="0"/>
              </a:rPr>
              <a:t>使用其他</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文件组成这个页面，若下属的框架有可见边框，则用户可以拖动，</a:t>
            </a:r>
            <a:r>
              <a:rPr lang="en-US" altLang="zh-CN" sz="1400">
                <a:latin typeface="Calibri" panose="020F0502020204030204" pitchFamily="34" charset="0"/>
                <a:ea typeface="宋体" panose="02010600030101010101" pitchFamily="2" charset="-122"/>
                <a:cs typeface="Calibri" panose="020F0502020204030204" pitchFamily="34" charset="0"/>
              </a:rPr>
              <a:t>&lt;frame noresize="noresize"&gt;</a:t>
            </a:r>
            <a:r>
              <a:rPr lang="zh-CN" altLang="en-US" sz="1400">
                <a:latin typeface="Calibri" panose="020F0502020204030204" pitchFamily="34" charset="0"/>
                <a:ea typeface="宋体" panose="02010600030101010101" pitchFamily="2" charset="-122"/>
                <a:cs typeface="Calibri" panose="020F0502020204030204" pitchFamily="34" charset="0"/>
              </a:rPr>
              <a:t>可以禁止拖动。</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6225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426C71-B3F1-4A7A-A2C4-73CF9BA9BCC8}"/>
              </a:ext>
            </a:extLst>
          </p:cNvPr>
          <p:cNvSpPr txBox="1"/>
          <p:nvPr/>
        </p:nvSpPr>
        <p:spPr>
          <a:xfrm>
            <a:off x="0" y="1"/>
            <a:ext cx="12192000" cy="6986528"/>
          </a:xfrm>
          <a:prstGeom prst="rect">
            <a:avLst/>
          </a:prstGeom>
          <a:noFill/>
        </p:spPr>
        <p:txBody>
          <a:bodyPr wrap="square" rtlCol="0">
            <a:spAutoFit/>
          </a:bodyPr>
          <a:lstStyle/>
          <a:p>
            <a:r>
              <a:rPr lang="en-US" altLang="zh-CN" sz="1400" b="1">
                <a:latin typeface="Calibri" panose="020F0502020204030204" pitchFamily="34" charset="0"/>
                <a:ea typeface="宋体" panose="02010600030101010101" pitchFamily="2" charset="-122"/>
                <a:cs typeface="Calibri" panose="020F0502020204030204" pitchFamily="34" charset="0"/>
              </a:rPr>
              <a:t>iframe</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用于在网页内显示网页，</a:t>
            </a:r>
            <a:r>
              <a:rPr lang="en-US" altLang="zh-CN" sz="1400">
                <a:latin typeface="Calibri" panose="020F0502020204030204" pitchFamily="34" charset="0"/>
                <a:ea typeface="宋体" panose="02010600030101010101" pitchFamily="2" charset="-122"/>
                <a:cs typeface="Calibri" panose="020F0502020204030204" pitchFamily="34" charset="0"/>
              </a:rPr>
              <a:t>&lt;iframe src='url' width='200' height='200' frameborder='0' name='xxx'&gt;&lt;/iframe&gt;</a:t>
            </a:r>
            <a:r>
              <a:rPr lang="zh-CN" altLang="en-US" sz="1400">
                <a:latin typeface="Calibri" panose="020F0502020204030204" pitchFamily="34" charset="0"/>
                <a:ea typeface="宋体" panose="02010600030101010101" pitchFamily="2" charset="-122"/>
                <a:cs typeface="Calibri" panose="020F0502020204030204" pitchFamily="34" charset="0"/>
              </a:rPr>
              <a:t>，设置宽高</a:t>
            </a:r>
            <a:r>
              <a:rPr lang="en-US" altLang="zh-CN" sz="1400">
                <a:latin typeface="Calibri" panose="020F0502020204030204" pitchFamily="34" charset="0"/>
                <a:ea typeface="宋体" panose="02010600030101010101" pitchFamily="2" charset="-122"/>
                <a:cs typeface="Calibri" panose="020F0502020204030204" pitchFamily="34" charset="0"/>
              </a:rPr>
              <a:t>200</a:t>
            </a:r>
            <a:r>
              <a:rPr lang="zh-CN" altLang="en-US" sz="1400">
                <a:latin typeface="Calibri" panose="020F0502020204030204" pitchFamily="34" charset="0"/>
                <a:ea typeface="宋体" panose="02010600030101010101" pitchFamily="2" charset="-122"/>
                <a:cs typeface="Calibri" panose="020F0502020204030204" pitchFamily="34" charset="0"/>
              </a:rPr>
              <a:t>像素无边框，并可通过锚点</a:t>
            </a:r>
            <a:r>
              <a:rPr lang="en-US" altLang="zh-CN" sz="1400">
                <a:latin typeface="Calibri" panose="020F0502020204030204" pitchFamily="34" charset="0"/>
                <a:ea typeface="宋体" panose="02010600030101010101" pitchFamily="2" charset="-122"/>
                <a:cs typeface="Calibri" panose="020F0502020204030204" pitchFamily="34" charset="0"/>
              </a:rPr>
              <a:t>a</a:t>
            </a:r>
            <a:r>
              <a:rPr lang="zh-CN" altLang="en-US" sz="1400">
                <a:latin typeface="Calibri" panose="020F0502020204030204" pitchFamily="34" charset="0"/>
                <a:ea typeface="宋体" panose="02010600030101010101" pitchFamily="2" charset="-122"/>
                <a:cs typeface="Calibri" panose="020F0502020204030204" pitchFamily="34" charset="0"/>
              </a:rPr>
              <a:t>元素的</a:t>
            </a:r>
            <a:r>
              <a:rPr lang="en-US" altLang="zh-CN" sz="1400">
                <a:latin typeface="Calibri" panose="020F0502020204030204" pitchFamily="34" charset="0"/>
                <a:ea typeface="宋体" panose="02010600030101010101" pitchFamily="2" charset="-122"/>
                <a:cs typeface="Calibri" panose="020F0502020204030204" pitchFamily="34" charset="0"/>
              </a:rPr>
              <a:t>name</a:t>
            </a:r>
            <a:r>
              <a:rPr lang="zh-CN" altLang="en-US" sz="1400">
                <a:latin typeface="Calibri" panose="020F0502020204030204" pitchFamily="34" charset="0"/>
                <a:ea typeface="宋体" panose="02010600030101010101" pitchFamily="2" charset="-122"/>
                <a:cs typeface="Calibri" panose="020F0502020204030204" pitchFamily="34" charset="0"/>
              </a:rPr>
              <a:t>属性，将</a:t>
            </a:r>
            <a:r>
              <a:rPr lang="en-US" altLang="zh-CN" sz="1400">
                <a:latin typeface="Calibri" panose="020F0502020204030204" pitchFamily="34" charset="0"/>
                <a:ea typeface="宋体" panose="02010600030101010101" pitchFamily="2" charset="-122"/>
                <a:cs typeface="Calibri" panose="020F0502020204030204" pitchFamily="34" charset="0"/>
              </a:rPr>
              <a:t>a</a:t>
            </a:r>
            <a:r>
              <a:rPr lang="zh-CN" altLang="en-US" sz="1400">
                <a:latin typeface="Calibri" panose="020F0502020204030204" pitchFamily="34" charset="0"/>
                <a:ea typeface="宋体" panose="02010600030101010101" pitchFamily="2" charset="-122"/>
                <a:cs typeface="Calibri" panose="020F0502020204030204" pitchFamily="34" charset="0"/>
              </a:rPr>
              <a:t>元素指向的链接在</a:t>
            </a:r>
            <a:r>
              <a:rPr lang="en-US" altLang="zh-CN" sz="1400">
                <a:latin typeface="Calibri" panose="020F0502020204030204" pitchFamily="34" charset="0"/>
                <a:ea typeface="宋体" panose="02010600030101010101" pitchFamily="2" charset="-122"/>
                <a:cs typeface="Calibri" panose="020F0502020204030204" pitchFamily="34" charset="0"/>
              </a:rPr>
              <a:t>iframe</a:t>
            </a:r>
            <a:r>
              <a:rPr lang="zh-CN" altLang="en-US" sz="1400">
                <a:latin typeface="Calibri" panose="020F0502020204030204" pitchFamily="34" charset="0"/>
                <a:ea typeface="宋体" panose="02010600030101010101" pitchFamily="2" charset="-122"/>
                <a:cs typeface="Calibri" panose="020F0502020204030204" pitchFamily="34" charset="0"/>
              </a:rPr>
              <a:t>内联框架中打开。</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HTML</a:t>
            </a:r>
            <a:r>
              <a:rPr lang="zh-CN" altLang="en-US" sz="1400" b="1">
                <a:latin typeface="Calibri" panose="020F0502020204030204" pitchFamily="34" charset="0"/>
                <a:ea typeface="宋体" panose="02010600030101010101" pitchFamily="2" charset="-122"/>
                <a:cs typeface="Calibri" panose="020F0502020204030204" pitchFamily="34" charset="0"/>
              </a:rPr>
              <a:t>脚本元素</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&lt;script type='text/javascript'&gt;&lt;/script&gt;</a:t>
            </a:r>
            <a:r>
              <a:rPr lang="zh-CN" altLang="en-US" sz="1400">
                <a:latin typeface="Calibri" panose="020F0502020204030204" pitchFamily="34" charset="0"/>
                <a:ea typeface="宋体" panose="02010600030101010101" pitchFamily="2" charset="-122"/>
                <a:cs typeface="Calibri" panose="020F0502020204030204" pitchFamily="34" charset="0"/>
              </a:rPr>
              <a:t>用于定义客户端脚本可将脚本语句写入其中，也可通过</a:t>
            </a:r>
            <a:r>
              <a:rPr lang="en-US" altLang="zh-CN" sz="1400">
                <a:latin typeface="Calibri" panose="020F0502020204030204" pitchFamily="34" charset="0"/>
                <a:ea typeface="宋体" panose="02010600030101010101" pitchFamily="2" charset="-122"/>
                <a:cs typeface="Calibri" panose="020F0502020204030204" pitchFamily="34" charset="0"/>
              </a:rPr>
              <a:t>src</a:t>
            </a:r>
            <a:r>
              <a:rPr lang="zh-CN" altLang="en-US" sz="1400">
                <a:latin typeface="Calibri" panose="020F0502020204030204" pitchFamily="34" charset="0"/>
                <a:ea typeface="宋体" panose="02010600030101010101" pitchFamily="2" charset="-122"/>
                <a:cs typeface="Calibri" panose="020F0502020204030204" pitchFamily="34" charset="0"/>
              </a:rPr>
              <a:t>属性指向外链，</a:t>
            </a:r>
            <a:r>
              <a:rPr lang="en-US" altLang="zh-CN" sz="1400">
                <a:latin typeface="Calibri" panose="020F0502020204030204" pitchFamily="34" charset="0"/>
                <a:ea typeface="宋体" panose="02010600030101010101" pitchFamily="2" charset="-122"/>
                <a:cs typeface="Calibri" panose="020F0502020204030204" pitchFamily="34" charset="0"/>
              </a:rPr>
              <a:t>type</a:t>
            </a:r>
            <a:r>
              <a:rPr lang="zh-CN" altLang="en-US" sz="1400">
                <a:latin typeface="Calibri" panose="020F0502020204030204" pitchFamily="34" charset="0"/>
                <a:ea typeface="宋体" panose="02010600030101010101" pitchFamily="2" charset="-122"/>
                <a:cs typeface="Calibri" panose="020F0502020204030204" pitchFamily="34" charset="0"/>
              </a:rPr>
              <a:t>规定脚本的</a:t>
            </a:r>
            <a:r>
              <a:rPr lang="en-US" altLang="zh-CN" sz="1400">
                <a:latin typeface="Calibri" panose="020F0502020204030204" pitchFamily="34" charset="0"/>
                <a:ea typeface="宋体" panose="02010600030101010101" pitchFamily="2" charset="-122"/>
                <a:cs typeface="Calibri" panose="020F0502020204030204" pitchFamily="34" charset="0"/>
              </a:rPr>
              <a:t>MIME</a:t>
            </a:r>
            <a:r>
              <a:rPr lang="zh-CN" altLang="en-US" sz="1400">
                <a:latin typeface="Calibri" panose="020F0502020204030204" pitchFamily="34" charset="0"/>
                <a:ea typeface="宋体" panose="02010600030101010101" pitchFamily="2" charset="-122"/>
                <a:cs typeface="Calibri" panose="020F0502020204030204" pitchFamily="34" charset="0"/>
              </a:rPr>
              <a:t>类型。</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HTML</a:t>
            </a:r>
            <a:r>
              <a:rPr lang="zh-CN" altLang="en-US" sz="1400" b="1">
                <a:latin typeface="Calibri" panose="020F0502020204030204" pitchFamily="34" charset="0"/>
                <a:ea typeface="宋体" panose="02010600030101010101" pitchFamily="2" charset="-122"/>
                <a:cs typeface="Calibri" panose="020F0502020204030204" pitchFamily="34" charset="0"/>
              </a:rPr>
              <a:t>头部元素</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 </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①</a:t>
            </a:r>
            <a:r>
              <a:rPr lang="en-US" altLang="zh-CN" sz="1400">
                <a:latin typeface="Calibri" panose="020F0502020204030204" pitchFamily="34" charset="0"/>
                <a:ea typeface="宋体" panose="02010600030101010101" pitchFamily="2" charset="-122"/>
                <a:cs typeface="Calibri" panose="020F0502020204030204" pitchFamily="34" charset="0"/>
              </a:rPr>
              <a:t>&lt;head&gt;</a:t>
            </a:r>
            <a:r>
              <a:rPr lang="zh-CN" altLang="en-US" sz="1400">
                <a:latin typeface="Calibri" panose="020F0502020204030204" pitchFamily="34" charset="0"/>
                <a:ea typeface="宋体" panose="02010600030101010101" pitchFamily="2" charset="-122"/>
                <a:cs typeface="Calibri" panose="020F0502020204030204" pitchFamily="34" charset="0"/>
              </a:rPr>
              <a:t>元素是所有头部元素的容器，里面负责对网页进行一些设置（定义网页的编码格式，选择器，外链</a:t>
            </a:r>
            <a:r>
              <a:rPr lang="en-US" altLang="zh-CN" sz="1400">
                <a:latin typeface="Calibri" panose="020F0502020204030204" pitchFamily="34" charset="0"/>
                <a:ea typeface="宋体" panose="02010600030101010101" pitchFamily="2" charset="-122"/>
                <a:cs typeface="Calibri" panose="020F0502020204030204" pitchFamily="34" charset="0"/>
              </a:rPr>
              <a:t>CSS</a:t>
            </a:r>
            <a:r>
              <a:rPr lang="zh-CN" altLang="en-US" sz="1400">
                <a:latin typeface="Calibri" panose="020F0502020204030204" pitchFamily="34" charset="0"/>
                <a:ea typeface="宋体" panose="02010600030101010101" pitchFamily="2" charset="-122"/>
                <a:cs typeface="Calibri" panose="020F0502020204030204" pitchFamily="34" charset="0"/>
              </a:rPr>
              <a:t>样式文件，</a:t>
            </a:r>
            <a:r>
              <a:rPr lang="en-US" altLang="zh-CN" sz="1400">
                <a:latin typeface="Calibri" panose="020F0502020204030204" pitchFamily="34" charset="0"/>
                <a:ea typeface="宋体" panose="02010600030101010101" pitchFamily="2" charset="-122"/>
                <a:cs typeface="Calibri" panose="020F0502020204030204" pitchFamily="34" charset="0"/>
              </a:rPr>
              <a:t>JavaScript</a:t>
            </a:r>
            <a:r>
              <a:rPr lang="zh-CN" altLang="en-US" sz="1400">
                <a:latin typeface="Calibri" panose="020F0502020204030204" pitchFamily="34" charset="0"/>
                <a:ea typeface="宋体" panose="02010600030101010101" pitchFamily="2" charset="-122"/>
                <a:cs typeface="Calibri" panose="020F0502020204030204" pitchFamily="34" charset="0"/>
              </a:rPr>
              <a:t>文件等，设置的内容不会显示在网页上）</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②</a:t>
            </a:r>
            <a:r>
              <a:rPr lang="zh-CN" altLang="en-US" sz="1400">
                <a:latin typeface="Calibri" panose="020F0502020204030204" pitchFamily="34" charset="0"/>
                <a:ea typeface="宋体" panose="02010600030101010101" pitchFamily="2" charset="-122"/>
                <a:cs typeface="Calibri" panose="020F0502020204030204" pitchFamily="34" charset="0"/>
              </a:rPr>
              <a:t>定义标题</a:t>
            </a:r>
            <a:r>
              <a:rPr lang="en-US" altLang="zh-CN" sz="1400">
                <a:latin typeface="Calibri" panose="020F0502020204030204" pitchFamily="34" charset="0"/>
                <a:ea typeface="宋体" panose="02010600030101010101" pitchFamily="2" charset="-122"/>
                <a:cs typeface="Calibri" panose="020F0502020204030204" pitchFamily="34" charset="0"/>
              </a:rPr>
              <a:t>&lt;title&gt;</a:t>
            </a:r>
            <a:r>
              <a:rPr lang="zh-CN" altLang="en-US" sz="1400">
                <a:latin typeface="Calibri" panose="020F0502020204030204" pitchFamily="34" charset="0"/>
                <a:ea typeface="宋体" panose="02010600030101010101" pitchFamily="2" charset="-122"/>
                <a:cs typeface="Calibri" panose="020F0502020204030204" pitchFamily="34" charset="0"/>
              </a:rPr>
              <a:t>标题的内容会显示在标题栏，并提供页面被添加到收藏夹时显示的标题，搜索引擎会使用标题将网页的结构和内容编制索引，但不会显示在网页上</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③</a:t>
            </a:r>
            <a:r>
              <a:rPr lang="en-US" altLang="zh-CN" sz="1400">
                <a:latin typeface="Calibri" panose="020F0502020204030204" pitchFamily="34" charset="0"/>
                <a:ea typeface="宋体" panose="02010600030101010101" pitchFamily="2" charset="-122"/>
                <a:cs typeface="Calibri" panose="020F0502020204030204" pitchFamily="34" charset="0"/>
              </a:rPr>
              <a:t>&lt;base&gt;</a:t>
            </a:r>
            <a:r>
              <a:rPr lang="zh-CN" altLang="en-US" sz="1400">
                <a:latin typeface="Calibri" panose="020F0502020204030204" pitchFamily="34" charset="0"/>
                <a:ea typeface="宋体" panose="02010600030101010101" pitchFamily="2" charset="-122"/>
                <a:cs typeface="Calibri" panose="020F0502020204030204" pitchFamily="34" charset="0"/>
              </a:rPr>
              <a:t>标签为页面上的所有链接规定默认地址或默认目标</a:t>
            </a:r>
            <a:r>
              <a:rPr lang="en-US" altLang="zh-CN" sz="1400">
                <a:latin typeface="Calibri" panose="020F0502020204030204" pitchFamily="34" charset="0"/>
                <a:ea typeface="宋体" panose="02010600030101010101" pitchFamily="2" charset="-122"/>
                <a:cs typeface="Calibri" panose="020F0502020204030204" pitchFamily="34" charset="0"/>
              </a:rPr>
              <a:t>(target</a:t>
            </a:r>
            <a:r>
              <a:rPr lang="zh-CN" altLang="en-US" sz="1400">
                <a:latin typeface="Calibri" panose="020F0502020204030204" pitchFamily="34" charset="0"/>
                <a:ea typeface="宋体" panose="02010600030101010101" pitchFamily="2" charset="-122"/>
                <a:cs typeface="Calibri" panose="020F0502020204030204" pitchFamily="34" charset="0"/>
              </a:rPr>
              <a:t>，意为规定在何处打开链接文档，</a:t>
            </a:r>
            <a:r>
              <a:rPr lang="en-US" altLang="zh-CN" sz="1400">
                <a:latin typeface="Calibri" panose="020F0502020204030204" pitchFamily="34" charset="0"/>
                <a:ea typeface="宋体" panose="02010600030101010101" pitchFamily="2" charset="-122"/>
                <a:cs typeface="Calibri" panose="020F0502020204030204" pitchFamily="34" charset="0"/>
              </a:rPr>
              <a:t>_blank</a:t>
            </a:r>
            <a:r>
              <a:rPr lang="zh-CN" altLang="en-US" sz="1400">
                <a:latin typeface="Calibri" panose="020F0502020204030204" pitchFamily="34" charset="0"/>
                <a:ea typeface="宋体" panose="02010600030101010101" pitchFamily="2" charset="-122"/>
                <a:cs typeface="Calibri" panose="020F0502020204030204" pitchFamily="34" charset="0"/>
              </a:rPr>
              <a:t>表示在新标签页中打开</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④</a:t>
            </a:r>
            <a:r>
              <a:rPr lang="en-US" altLang="zh-CN" sz="1400">
                <a:latin typeface="Calibri" panose="020F0502020204030204" pitchFamily="34" charset="0"/>
                <a:ea typeface="宋体" panose="02010600030101010101" pitchFamily="2" charset="-122"/>
                <a:cs typeface="Calibri" panose="020F0502020204030204" pitchFamily="34" charset="0"/>
              </a:rPr>
              <a:t>&lt;link&gt;</a:t>
            </a:r>
            <a:r>
              <a:rPr lang="zh-CN" altLang="en-US" sz="1400">
                <a:latin typeface="Calibri" panose="020F0502020204030204" pitchFamily="34" charset="0"/>
                <a:ea typeface="宋体" panose="02010600030101010101" pitchFamily="2" charset="-122"/>
                <a:cs typeface="Calibri" panose="020F0502020204030204" pitchFamily="34" charset="0"/>
              </a:rPr>
              <a:t>标签最常用于链接外部样式表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&lt;link rel='stylesheet', type='text/css', href='mystyle.css'&gt;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当样式需要被应用到很多页面的时候，外部样式表将是理想的选择，其中</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rel</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属性规定当前文档与被链接文档之间的关系</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(stylesheet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意为外部样式表</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type</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属性规定被链接文档的 </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MIME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类型，常用</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'text/css'</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与</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'text/javascript'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href</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属性意为链接</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url</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⑤</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&lt;style&gt;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标签用于规定</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HTML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元素在浏览器中呈现的样式，</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CSS</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的元素</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类</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选择器和外部样式表都在此中规定</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&lt;style type='text/css'&gt;</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⑥</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&lt;meta&gt;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标签提供关于 </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HTML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文档的元数据，其不会显示在页面上，但是对于机器是可读的，</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meta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元素一般被用于规定页面的描述、关键词、文档的作者、最后修改时间以及其他元数据，</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&lt;meta&gt;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标签始终位于 </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head </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元素中，常用</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&lt;meta charset="utf-8" /&gt;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HTML</a:t>
            </a:r>
            <a:r>
              <a:rPr lang="zh-CN" altLang="en-US" sz="1400" b="1">
                <a:latin typeface="Calibri" panose="020F0502020204030204" pitchFamily="34" charset="0"/>
                <a:ea typeface="宋体" panose="02010600030101010101" pitchFamily="2" charset="-122"/>
                <a:cs typeface="Calibri" panose="020F0502020204030204" pitchFamily="34" charset="0"/>
              </a:rPr>
              <a:t>实体元素</a:t>
            </a:r>
            <a:r>
              <a:rPr lang="zh-CN" altLang="en-US" sz="1400">
                <a:latin typeface="Calibri" panose="020F0502020204030204" pitchFamily="34" charset="0"/>
                <a:ea typeface="宋体" panose="02010600030101010101" pitchFamily="2" charset="-122"/>
                <a:cs typeface="Calibri" panose="020F0502020204030204" pitchFamily="34" charset="0"/>
              </a:rPr>
              <a:t>：由于</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将一些符号设置为特殊文本，因此若需要在页面中显示需要输入其实体元素，空格</a:t>
            </a:r>
            <a:r>
              <a:rPr lang="en-US" altLang="zh-CN" sz="1400">
                <a:latin typeface="Calibri" panose="020F0502020204030204" pitchFamily="34" charset="0"/>
                <a:ea typeface="宋体" panose="02010600030101010101" pitchFamily="2" charset="-122"/>
                <a:cs typeface="Calibri" panose="020F0502020204030204" pitchFamily="34" charset="0"/>
              </a:rPr>
              <a:t>(&amp;#160;)</a:t>
            </a:r>
            <a:r>
              <a:rPr lang="zh-CN" altLang="en-US" sz="1400">
                <a:latin typeface="Calibri" panose="020F0502020204030204" pitchFamily="34" charset="0"/>
                <a:ea typeface="宋体" panose="02010600030101010101" pitchFamily="2" charset="-122"/>
                <a:cs typeface="Calibri" panose="020F0502020204030204" pitchFamily="34" charset="0"/>
              </a:rPr>
              <a:t>大于</a:t>
            </a:r>
            <a:r>
              <a:rPr lang="en-US" altLang="zh-CN" sz="1400">
                <a:latin typeface="Calibri" panose="020F0502020204030204" pitchFamily="34" charset="0"/>
                <a:ea typeface="宋体" panose="02010600030101010101" pitchFamily="2" charset="-122"/>
                <a:cs typeface="Calibri" panose="020F0502020204030204" pitchFamily="34" charset="0"/>
              </a:rPr>
              <a:t>(&amp;#62;)</a:t>
            </a:r>
            <a:r>
              <a:rPr lang="zh-CN" altLang="en-US" sz="1400">
                <a:latin typeface="Calibri" panose="020F0502020204030204" pitchFamily="34" charset="0"/>
                <a:ea typeface="宋体" panose="02010600030101010101" pitchFamily="2" charset="-122"/>
                <a:cs typeface="Calibri" panose="020F0502020204030204" pitchFamily="34" charset="0"/>
              </a:rPr>
              <a:t>小于</a:t>
            </a:r>
            <a:r>
              <a:rPr lang="en-US" altLang="zh-CN" sz="1400">
                <a:latin typeface="Calibri" panose="020F0502020204030204" pitchFamily="34" charset="0"/>
                <a:ea typeface="宋体" panose="02010600030101010101" pitchFamily="2" charset="-122"/>
                <a:cs typeface="Calibri" panose="020F0502020204030204" pitchFamily="34" charset="0"/>
              </a:rPr>
              <a:t>(&amp;#60;)</a:t>
            </a:r>
            <a:r>
              <a:rPr lang="zh-CN" altLang="en-US" sz="1400">
                <a:latin typeface="Calibri" panose="020F0502020204030204" pitchFamily="34" charset="0"/>
                <a:ea typeface="宋体" panose="02010600030101010101" pitchFamily="2" charset="-122"/>
                <a:cs typeface="Calibri" panose="020F0502020204030204" pitchFamily="34" charset="0"/>
              </a:rPr>
              <a:t>乘号</a:t>
            </a:r>
            <a:r>
              <a:rPr lang="en-US" altLang="zh-CN" sz="1400">
                <a:latin typeface="Calibri" panose="020F0502020204030204" pitchFamily="34" charset="0"/>
                <a:ea typeface="宋体" panose="02010600030101010101" pitchFamily="2" charset="-122"/>
                <a:cs typeface="Calibri" panose="020F0502020204030204" pitchFamily="34" charset="0"/>
              </a:rPr>
              <a:t>(&amp;#215;)</a:t>
            </a:r>
          </a:p>
          <a:p>
            <a:r>
              <a:rPr lang="en-US" altLang="zh-CN"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HTML</a:t>
            </a:r>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标签的多重属性</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每个前标签都可以添加多种标签属性和选择器，用空格隔开即可</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r>
              <a:rPr lang="zh-CN" altLang="en-US" sz="1400" b="1">
                <a:latin typeface="Calibri" panose="020F0502020204030204" pitchFamily="34" charset="0"/>
                <a:ea typeface="宋体" panose="02010600030101010101" pitchFamily="2" charset="-122"/>
                <a:cs typeface="Calibri" panose="020F0502020204030204" pitchFamily="34" charset="0"/>
              </a:rPr>
              <a:t>表单（</a:t>
            </a:r>
            <a:r>
              <a:rPr lang="en-US" altLang="zh-CN" sz="1400" b="1">
                <a:latin typeface="Calibri" panose="020F0502020204030204" pitchFamily="34" charset="0"/>
                <a:ea typeface="宋体" panose="02010600030101010101" pitchFamily="2" charset="-122"/>
                <a:cs typeface="Calibri" panose="020F0502020204030204" pitchFamily="34" charset="0"/>
              </a:rPr>
              <a:t>form</a:t>
            </a:r>
            <a:r>
              <a:rPr lang="zh-CN" altLang="en-US" sz="1400" b="1">
                <a:latin typeface="Calibri" panose="020F0502020204030204" pitchFamily="34" charset="0"/>
                <a:ea typeface="宋体" panose="02010600030101010101" pitchFamily="2" charset="-122"/>
                <a:cs typeface="Calibri" panose="020F0502020204030204" pitchFamily="34" charset="0"/>
              </a:rPr>
              <a:t>）元素</a:t>
            </a:r>
            <a:r>
              <a:rPr lang="zh-CN" altLang="en-US" sz="1400">
                <a:latin typeface="Calibri" panose="020F0502020204030204" pitchFamily="34" charset="0"/>
                <a:ea typeface="宋体" panose="02010600030101010101" pitchFamily="2" charset="-122"/>
                <a:cs typeface="Calibri" panose="020F0502020204030204" pitchFamily="34" charset="0"/>
              </a:rPr>
              <a:t>：用于收集所有类型的用户输入，其下有多种属性和多种元素。</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①</a:t>
            </a:r>
            <a:r>
              <a:rPr lang="en-US" altLang="zh-CN" sz="1400">
                <a:latin typeface="Calibri" panose="020F0502020204030204" pitchFamily="34" charset="0"/>
                <a:ea typeface="宋体" panose="02010600030101010101" pitchFamily="2" charset="-122"/>
                <a:cs typeface="Calibri" panose="020F0502020204030204" pitchFamily="34" charset="0"/>
              </a:rPr>
              <a:t>action</a:t>
            </a:r>
            <a:r>
              <a:rPr lang="zh-CN" altLang="en-US" sz="1400">
                <a:latin typeface="Calibri" panose="020F0502020204030204" pitchFamily="34" charset="0"/>
                <a:ea typeface="宋体" panose="02010600030101010101" pitchFamily="2" charset="-122"/>
                <a:cs typeface="Calibri" panose="020F0502020204030204" pitchFamily="34" charset="0"/>
              </a:rPr>
              <a:t>属性，其指定了表单提交到服务器的地址</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&lt;form action=‘url’&gt;xxx&lt;/form&gt;</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其可以是站点外的绝对路径</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，也可以是站点内的相对路径</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文件路径；</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②</a:t>
            </a:r>
            <a:r>
              <a:rPr lang="en-US" altLang="zh-CN" sz="1400">
                <a:latin typeface="Calibri" panose="020F0502020204030204" pitchFamily="34" charset="0"/>
                <a:ea typeface="宋体" panose="02010600030101010101" pitchFamily="2" charset="-122"/>
                <a:cs typeface="Calibri" panose="020F0502020204030204" pitchFamily="34" charset="0"/>
              </a:rPr>
              <a:t>method</a:t>
            </a:r>
            <a:r>
              <a:rPr lang="zh-CN" altLang="en-US" sz="1400">
                <a:latin typeface="Calibri" panose="020F0502020204030204" pitchFamily="34" charset="0"/>
                <a:ea typeface="宋体" panose="02010600030101010101" pitchFamily="2" charset="-122"/>
                <a:cs typeface="Calibri" panose="020F0502020204030204" pitchFamily="34" charset="0"/>
              </a:rPr>
              <a:t>属性，</a:t>
            </a:r>
            <a:r>
              <a:rPr lang="en-US" altLang="zh-CN" sz="1400">
                <a:latin typeface="Calibri" panose="020F0502020204030204" pitchFamily="34" charset="0"/>
                <a:ea typeface="宋体" panose="02010600030101010101" pitchFamily="2" charset="-122"/>
                <a:cs typeface="Calibri" panose="020F0502020204030204" pitchFamily="34" charset="0"/>
              </a:rPr>
              <a:t>method='get/post'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get</a:t>
            </a:r>
            <a:r>
              <a:rPr lang="zh-CN" altLang="en-US" sz="1400">
                <a:latin typeface="Calibri" panose="020F0502020204030204" pitchFamily="34" charset="0"/>
                <a:ea typeface="宋体" panose="02010600030101010101" pitchFamily="2" charset="-122"/>
                <a:cs typeface="Calibri" panose="020F0502020204030204" pitchFamily="34" charset="0"/>
              </a:rPr>
              <a:t>方法将提交的参数直接放入</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中，</a:t>
            </a:r>
            <a:r>
              <a:rPr lang="en-US" altLang="zh-CN" sz="1400">
                <a:latin typeface="Calibri" panose="020F0502020204030204" pitchFamily="34" charset="0"/>
                <a:ea typeface="宋体" panose="02010600030101010101" pitchFamily="2" charset="-122"/>
                <a:cs typeface="Calibri" panose="020F0502020204030204" pitchFamily="34" charset="0"/>
              </a:rPr>
              <a:t>post</a:t>
            </a:r>
            <a:r>
              <a:rPr lang="zh-CN" altLang="en-US" sz="1400">
                <a:latin typeface="Calibri" panose="020F0502020204030204" pitchFamily="34" charset="0"/>
                <a:ea typeface="宋体" panose="02010600030101010101" pitchFamily="2" charset="-122"/>
                <a:cs typeface="Calibri" panose="020F0502020204030204" pitchFamily="34" charset="0"/>
              </a:rPr>
              <a:t>方法将其置入请求头中以表单形式提交；③</a:t>
            </a:r>
            <a:r>
              <a:rPr lang="en-US" altLang="zh-CN" sz="1400">
                <a:latin typeface="Calibri" panose="020F0502020204030204" pitchFamily="34" charset="0"/>
                <a:ea typeface="宋体" panose="02010600030101010101" pitchFamily="2" charset="-122"/>
                <a:cs typeface="Calibri" panose="020F0502020204030204" pitchFamily="34" charset="0"/>
              </a:rPr>
              <a:t>name</a:t>
            </a:r>
            <a:r>
              <a:rPr lang="zh-CN" altLang="en-US" sz="1400">
                <a:latin typeface="Calibri" panose="020F0502020204030204" pitchFamily="34" charset="0"/>
                <a:ea typeface="宋体" panose="02010600030101010101" pitchFamily="2" charset="-122"/>
                <a:cs typeface="Calibri" panose="020F0502020204030204" pitchFamily="34" charset="0"/>
              </a:rPr>
              <a:t>属性规定了表单元素的名称；</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④</a:t>
            </a:r>
            <a:r>
              <a:rPr lang="en-US" altLang="zh-CN" sz="1400">
                <a:latin typeface="Calibri" panose="020F0502020204030204" pitchFamily="34" charset="0"/>
                <a:ea typeface="宋体" panose="02010600030101010101" pitchFamily="2" charset="-122"/>
                <a:cs typeface="Calibri" panose="020F0502020204030204" pitchFamily="34" charset="0"/>
              </a:rPr>
              <a:t>target</a:t>
            </a:r>
            <a:r>
              <a:rPr lang="zh-CN" altLang="en-US" sz="1400">
                <a:latin typeface="Calibri" panose="020F0502020204030204" pitchFamily="34" charset="0"/>
                <a:ea typeface="宋体" panose="02010600030101010101" pitchFamily="2" charset="-122"/>
                <a:cs typeface="Calibri" panose="020F0502020204030204" pitchFamily="34" charset="0"/>
              </a:rPr>
              <a:t>属性规定在何处打开</a:t>
            </a:r>
            <a:r>
              <a:rPr lang="en-US" altLang="zh-CN" sz="1400">
                <a:latin typeface="Calibri" panose="020F0502020204030204" pitchFamily="34" charset="0"/>
                <a:ea typeface="宋体" panose="02010600030101010101" pitchFamily="2" charset="-122"/>
                <a:cs typeface="Calibri" panose="020F0502020204030204" pitchFamily="34" charset="0"/>
              </a:rPr>
              <a:t>url</a:t>
            </a:r>
            <a:r>
              <a:rPr lang="zh-CN" altLang="en-US" sz="1400">
                <a:latin typeface="Calibri" panose="020F0502020204030204" pitchFamily="34" charset="0"/>
                <a:ea typeface="宋体" panose="02010600030101010101" pitchFamily="2" charset="-122"/>
                <a:cs typeface="Calibri" panose="020F0502020204030204" pitchFamily="34" charset="0"/>
              </a:rPr>
              <a:t>，与</a:t>
            </a:r>
            <a:r>
              <a:rPr lang="en-US" altLang="zh-CN" sz="1400">
                <a:latin typeface="Calibri" panose="020F0502020204030204" pitchFamily="34" charset="0"/>
                <a:ea typeface="宋体" panose="02010600030101010101" pitchFamily="2" charset="-122"/>
                <a:cs typeface="Calibri" panose="020F0502020204030204" pitchFamily="34" charset="0"/>
              </a:rPr>
              <a:t>a</a:t>
            </a:r>
            <a:r>
              <a:rPr lang="zh-CN" altLang="en-US" sz="1400">
                <a:latin typeface="Calibri" panose="020F0502020204030204" pitchFamily="34" charset="0"/>
                <a:ea typeface="宋体" panose="02010600030101010101" pitchFamily="2" charset="-122"/>
                <a:cs typeface="Calibri" panose="020F0502020204030204" pitchFamily="34" charset="0"/>
              </a:rPr>
              <a:t>元素的页面跳转相同；⑤</a:t>
            </a:r>
            <a:r>
              <a:rPr lang="en-US" altLang="zh-CN" sz="1400">
                <a:latin typeface="Calibri" panose="020F0502020204030204" pitchFamily="34" charset="0"/>
                <a:ea typeface="宋体" panose="02010600030101010101" pitchFamily="2" charset="-122"/>
                <a:cs typeface="Calibri" panose="020F0502020204030204" pitchFamily="34" charset="0"/>
              </a:rPr>
              <a:t>enctype</a:t>
            </a:r>
            <a:r>
              <a:rPr lang="zh-CN" altLang="en-US" sz="1400">
                <a:latin typeface="Calibri" panose="020F0502020204030204" pitchFamily="34" charset="0"/>
                <a:ea typeface="宋体" panose="02010600030101010101" pitchFamily="2" charset="-122"/>
                <a:cs typeface="Calibri" panose="020F0502020204030204" pitchFamily="34" charset="0"/>
              </a:rPr>
              <a:t>属性规定发送表单数据之前如何进行编码；⑥每一个元素的</a:t>
            </a:r>
            <a:r>
              <a:rPr lang="en-US" altLang="zh-CN" sz="1400">
                <a:latin typeface="Calibri" panose="020F0502020204030204" pitchFamily="34" charset="0"/>
                <a:ea typeface="宋体" panose="02010600030101010101" pitchFamily="2" charset="-122"/>
                <a:cs typeface="Calibri" panose="020F0502020204030204" pitchFamily="34" charset="0"/>
              </a:rPr>
              <a:t>id</a:t>
            </a:r>
            <a:r>
              <a:rPr lang="zh-CN" altLang="en-US" sz="1400">
                <a:latin typeface="Calibri" panose="020F0502020204030204" pitchFamily="34" charset="0"/>
                <a:ea typeface="宋体" panose="02010600030101010101" pitchFamily="2" charset="-122"/>
                <a:cs typeface="Calibri" panose="020F0502020204030204" pitchFamily="34" charset="0"/>
              </a:rPr>
              <a:t>属性在</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文档中唯一；</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⑦</a:t>
            </a:r>
            <a:r>
              <a:rPr lang="en-US" altLang="zh-CN" sz="1400">
                <a:latin typeface="Calibri" panose="020F0502020204030204" pitchFamily="34" charset="0"/>
                <a:ea typeface="宋体" panose="02010600030101010101" pitchFamily="2" charset="-122"/>
                <a:cs typeface="Calibri" panose="020F0502020204030204" pitchFamily="34" charset="0"/>
              </a:rPr>
              <a:t>dir</a:t>
            </a:r>
            <a:r>
              <a:rPr lang="zh-CN" altLang="en-US" sz="1400">
                <a:latin typeface="Calibri" panose="020F0502020204030204" pitchFamily="34" charset="0"/>
                <a:ea typeface="宋体" panose="02010600030101010101" pitchFamily="2" charset="-122"/>
                <a:cs typeface="Calibri" panose="020F0502020204030204" pitchFamily="34" charset="0"/>
              </a:rPr>
              <a:t>属性，</a:t>
            </a:r>
            <a:r>
              <a:rPr lang="en-US" altLang="zh-CN" sz="1400">
                <a:latin typeface="Calibri" panose="020F0502020204030204" pitchFamily="34" charset="0"/>
                <a:ea typeface="宋体" panose="02010600030101010101" pitchFamily="2" charset="-122"/>
                <a:cs typeface="Calibri" panose="020F0502020204030204" pitchFamily="34" charset="0"/>
              </a:rPr>
              <a:t>dir='ltr/rtl'</a:t>
            </a:r>
            <a:r>
              <a:rPr lang="zh-CN" altLang="en-US" sz="1400">
                <a:latin typeface="Calibri" panose="020F0502020204030204" pitchFamily="34" charset="0"/>
                <a:ea typeface="宋体" panose="02010600030101010101" pitchFamily="2" charset="-122"/>
                <a:cs typeface="Calibri" panose="020F0502020204030204" pitchFamily="34" charset="0"/>
              </a:rPr>
              <a:t>默认为</a:t>
            </a:r>
            <a:r>
              <a:rPr lang="en-US" altLang="zh-CN" sz="1400">
                <a:latin typeface="Calibri" panose="020F0502020204030204" pitchFamily="34" charset="0"/>
                <a:ea typeface="宋体" panose="02010600030101010101" pitchFamily="2" charset="-122"/>
                <a:cs typeface="Calibri" panose="020F0502020204030204" pitchFamily="34" charset="0"/>
              </a:rPr>
              <a:t>ltr</a:t>
            </a:r>
            <a:r>
              <a:rPr lang="zh-CN" altLang="en-US" sz="1400">
                <a:latin typeface="Calibri" panose="020F0502020204030204" pitchFamily="34" charset="0"/>
                <a:ea typeface="宋体" panose="02010600030101010101" pitchFamily="2" charset="-122"/>
                <a:cs typeface="Calibri" panose="020F0502020204030204" pitchFamily="34" charset="0"/>
              </a:rPr>
              <a:t>即从左到右，规定元素内容的文本方向；</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&lt;textarea&gt;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&lt;textarea rows='' cols=''&gt;</a:t>
            </a:r>
            <a:r>
              <a:rPr lang="zh-CN" altLang="en-US" sz="1400">
                <a:latin typeface="Calibri" panose="020F0502020204030204" pitchFamily="34" charset="0"/>
                <a:ea typeface="宋体" panose="02010600030101010101" pitchFamily="2" charset="-122"/>
                <a:cs typeface="Calibri" panose="020F0502020204030204" pitchFamily="34" charset="0"/>
              </a:rPr>
              <a:t>其中可定义文本域的宽高，必须用</a:t>
            </a:r>
            <a:r>
              <a:rPr lang="en-US" altLang="zh-CN" sz="1400">
                <a:latin typeface="Calibri" panose="020F0502020204030204" pitchFamily="34" charset="0"/>
                <a:ea typeface="宋体" panose="02010600030101010101" pitchFamily="2" charset="-122"/>
                <a:cs typeface="Calibri" panose="020F0502020204030204" pitchFamily="34" charset="0"/>
              </a:rPr>
              <a:t>&lt;/textarea&gt;</a:t>
            </a:r>
            <a:r>
              <a:rPr lang="zh-CN" altLang="en-US" sz="1400">
                <a:latin typeface="Calibri" panose="020F0502020204030204" pitchFamily="34" charset="0"/>
                <a:ea typeface="宋体" panose="02010600030101010101" pitchFamily="2" charset="-122"/>
                <a:cs typeface="Calibri" panose="020F0502020204030204" pitchFamily="34" charset="0"/>
              </a:rPr>
              <a:t>结束，否则会将其下的所有内容置入文本域中；</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&lt;input&gt;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&lt;input type='' name=''&gt;</a:t>
            </a:r>
            <a:r>
              <a:rPr lang="zh-CN" altLang="en-US" sz="1400">
                <a:latin typeface="Calibri" panose="020F0502020204030204" pitchFamily="34" charset="0"/>
                <a:ea typeface="宋体" panose="02010600030101010101" pitchFamily="2" charset="-122"/>
                <a:cs typeface="Calibri" panose="020F0502020204030204" pitchFamily="34" charset="0"/>
              </a:rPr>
              <a:t>，属性有</a:t>
            </a:r>
            <a:r>
              <a:rPr lang="en-US" altLang="zh-CN" sz="1400">
                <a:latin typeface="Calibri" panose="020F0502020204030204" pitchFamily="34" charset="0"/>
                <a:ea typeface="宋体" panose="02010600030101010101" pitchFamily="2" charset="-122"/>
                <a:cs typeface="Calibri" panose="020F0502020204030204" pitchFamily="34" charset="0"/>
              </a:rPr>
              <a:t>name(</a:t>
            </a:r>
            <a:r>
              <a:rPr lang="zh-CN" altLang="en-US" sz="1400">
                <a:latin typeface="Calibri" panose="020F0502020204030204" pitchFamily="34" charset="0"/>
                <a:ea typeface="宋体" panose="02010600030101010101" pitchFamily="2" charset="-122"/>
                <a:cs typeface="Calibri" panose="020F0502020204030204" pitchFamily="34" charset="0"/>
              </a:rPr>
              <a:t>定义</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元素的名称，即变量名</a:t>
            </a:r>
            <a:r>
              <a:rPr lang="en-US" altLang="zh-CN" sz="1400">
                <a:latin typeface="Calibri" panose="020F0502020204030204" pitchFamily="34" charset="0"/>
                <a:ea typeface="宋体" panose="02010600030101010101" pitchFamily="2" charset="-122"/>
                <a:cs typeface="Calibri" panose="020F0502020204030204" pitchFamily="34" charset="0"/>
              </a:rPr>
              <a:t>),size(</a:t>
            </a:r>
            <a:r>
              <a:rPr lang="zh-CN" altLang="en-US" sz="1400">
                <a:latin typeface="Calibri" panose="020F0502020204030204" pitchFamily="34" charset="0"/>
                <a:ea typeface="宋体" panose="02010600030101010101" pitchFamily="2" charset="-122"/>
                <a:cs typeface="Calibri" panose="020F0502020204030204" pitchFamily="34" charset="0"/>
              </a:rPr>
              <a:t>定义输入框的宽度</a:t>
            </a:r>
            <a:r>
              <a:rPr lang="en-US" altLang="zh-CN" sz="1400">
                <a:latin typeface="Calibri" panose="020F0502020204030204" pitchFamily="34" charset="0"/>
                <a:ea typeface="宋体" panose="02010600030101010101" pitchFamily="2" charset="-122"/>
                <a:cs typeface="Calibri" panose="020F0502020204030204" pitchFamily="34" charset="0"/>
              </a:rPr>
              <a:t>),maxlength(</a:t>
            </a:r>
            <a:r>
              <a:rPr lang="zh-CN" altLang="en-US" sz="1400">
                <a:latin typeface="Calibri" panose="020F0502020204030204" pitchFamily="34" charset="0"/>
                <a:ea typeface="宋体" panose="02010600030101010101" pitchFamily="2" charset="-122"/>
                <a:cs typeface="Calibri" panose="020F0502020204030204" pitchFamily="34" charset="0"/>
              </a:rPr>
              <a:t>定义输入最大字符数</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en-US" altLang="zh-CN" sz="1400">
                <a:latin typeface="Calibri" panose="020F0502020204030204" pitchFamily="34" charset="0"/>
                <a:ea typeface="宋体" panose="02010600030101010101" pitchFamily="2" charset="-122"/>
                <a:cs typeface="Calibri" panose="020F0502020204030204" pitchFamily="34" charset="0"/>
              </a:rPr>
              <a:t>value(</a:t>
            </a:r>
            <a:r>
              <a:rPr lang="zh-CN" altLang="en-US" sz="1400">
                <a:latin typeface="Calibri" panose="020F0502020204030204" pitchFamily="34" charset="0"/>
                <a:ea typeface="宋体" panose="02010600030101010101" pitchFamily="2" charset="-122"/>
                <a:cs typeface="Calibri" panose="020F0502020204030204" pitchFamily="34" charset="0"/>
              </a:rPr>
              <a:t>定义</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元素的值，在不同的</a:t>
            </a:r>
            <a:r>
              <a:rPr lang="en-US" altLang="zh-CN" sz="1400">
                <a:latin typeface="Calibri" panose="020F0502020204030204" pitchFamily="34" charset="0"/>
                <a:ea typeface="宋体" panose="02010600030101010101" pitchFamily="2" charset="-122"/>
                <a:cs typeface="Calibri" panose="020F0502020204030204" pitchFamily="34" charset="0"/>
              </a:rPr>
              <a:t>type</a:t>
            </a:r>
            <a:r>
              <a:rPr lang="zh-CN" altLang="en-US" sz="1400">
                <a:latin typeface="Calibri" panose="020F0502020204030204" pitchFamily="34" charset="0"/>
                <a:ea typeface="宋体" panose="02010600030101010101" pitchFamily="2" charset="-122"/>
                <a:cs typeface="Calibri" panose="020F0502020204030204" pitchFamily="34" charset="0"/>
              </a:rPr>
              <a:t>下有不同的含义①</a:t>
            </a:r>
            <a:r>
              <a:rPr lang="en-US" altLang="zh-CN" sz="1400">
                <a:latin typeface="Calibri" panose="020F0502020204030204" pitchFamily="34" charset="0"/>
                <a:ea typeface="宋体" panose="02010600030101010101" pitchFamily="2" charset="-122"/>
                <a:cs typeface="Calibri" panose="020F0502020204030204" pitchFamily="34" charset="0"/>
              </a:rPr>
              <a:t>type="button", "reset", "submit" - </a:t>
            </a:r>
            <a:r>
              <a:rPr lang="zh-CN" altLang="en-US" sz="1400">
                <a:latin typeface="Calibri" panose="020F0502020204030204" pitchFamily="34" charset="0"/>
                <a:ea typeface="宋体" panose="02010600030101010101" pitchFamily="2" charset="-122"/>
                <a:cs typeface="Calibri" panose="020F0502020204030204" pitchFamily="34" charset="0"/>
              </a:rPr>
              <a:t>定义按钮上的显示的文本②</a:t>
            </a:r>
            <a:r>
              <a:rPr lang="en-US" altLang="zh-CN" sz="1400">
                <a:latin typeface="Calibri" panose="020F0502020204030204" pitchFamily="34" charset="0"/>
                <a:ea typeface="宋体" panose="02010600030101010101" pitchFamily="2" charset="-122"/>
                <a:cs typeface="Calibri" panose="020F0502020204030204" pitchFamily="34" charset="0"/>
              </a:rPr>
              <a:t>type="text", "password", "hidden" - </a:t>
            </a:r>
            <a:r>
              <a:rPr lang="zh-CN" altLang="en-US" sz="1400">
                <a:latin typeface="Calibri" panose="020F0502020204030204" pitchFamily="34" charset="0"/>
                <a:ea typeface="宋体" panose="02010600030101010101" pitchFamily="2" charset="-122"/>
                <a:cs typeface="Calibri" panose="020F0502020204030204" pitchFamily="34" charset="0"/>
              </a:rPr>
              <a:t>定义输入字段的初始值③</a:t>
            </a:r>
            <a:r>
              <a:rPr lang="en-US" altLang="zh-CN" sz="1400">
                <a:latin typeface="Calibri" panose="020F0502020204030204" pitchFamily="34" charset="0"/>
                <a:ea typeface="宋体" panose="02010600030101010101" pitchFamily="2" charset="-122"/>
                <a:cs typeface="Calibri" panose="020F0502020204030204" pitchFamily="34" charset="0"/>
              </a:rPr>
              <a:t>type="checkbox", "radio", "image" - </a:t>
            </a:r>
            <a:r>
              <a:rPr lang="zh-CN" altLang="en-US" sz="1400">
                <a:latin typeface="Calibri" panose="020F0502020204030204" pitchFamily="34" charset="0"/>
                <a:ea typeface="宋体" panose="02010600030101010101" pitchFamily="2" charset="-122"/>
                <a:cs typeface="Calibri" panose="020F0502020204030204" pitchFamily="34" charset="0"/>
              </a:rPr>
              <a:t>定义与输入相关联的值，即提交给后台服务器的值</a:t>
            </a:r>
            <a:r>
              <a:rPr lang="en-US" altLang="zh-CN" sz="1400">
                <a:latin typeface="Calibri" panose="020F0502020204030204" pitchFamily="34" charset="0"/>
                <a:ea typeface="宋体" panose="02010600030101010101" pitchFamily="2" charset="-122"/>
                <a:cs typeface="Calibri" panose="020F0502020204030204" pitchFamily="34" charset="0"/>
              </a:rPr>
              <a:t>) readonly(</a:t>
            </a:r>
            <a:r>
              <a:rPr lang="zh-CN" altLang="en-US" sz="1400">
                <a:latin typeface="Calibri" panose="020F0502020204030204" pitchFamily="34" charset="0"/>
                <a:ea typeface="宋体" panose="02010600030101010101" pitchFamily="2" charset="-122"/>
                <a:cs typeface="Calibri" panose="020F0502020204030204" pitchFamily="34" charset="0"/>
              </a:rPr>
              <a:t>只读</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不可输入</a:t>
            </a:r>
            <a:r>
              <a:rPr lang="en-US" altLang="zh-CN" sz="1400">
                <a:latin typeface="Calibri" panose="020F0502020204030204" pitchFamily="34" charset="0"/>
                <a:ea typeface="宋体" panose="02010600030101010101" pitchFamily="2" charset="-122"/>
                <a:cs typeface="Calibri" panose="020F0502020204030204" pitchFamily="34" charset="0"/>
              </a:rPr>
              <a:t>)required(</a:t>
            </a:r>
            <a:r>
              <a:rPr lang="zh-CN" altLang="en-US" sz="1400">
                <a:latin typeface="Calibri" panose="020F0502020204030204" pitchFamily="34" charset="0"/>
                <a:ea typeface="宋体" panose="02010600030101010101" pitchFamily="2" charset="-122"/>
                <a:cs typeface="Calibri" panose="020F0502020204030204" pitchFamily="34" charset="0"/>
              </a:rPr>
              <a:t>不能为空</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en-US" altLang="zh-CN" sz="1400">
                <a:latin typeface="Calibri" panose="020F0502020204030204" pitchFamily="34" charset="0"/>
                <a:ea typeface="宋体" panose="02010600030101010101" pitchFamily="2" charset="-122"/>
                <a:cs typeface="Calibri" panose="020F0502020204030204" pitchFamily="34" charset="0"/>
              </a:rPr>
              <a:t>width/height(</a:t>
            </a:r>
            <a:r>
              <a:rPr lang="zh-CN" altLang="en-US" sz="1400">
                <a:latin typeface="Calibri" panose="020F0502020204030204" pitchFamily="34" charset="0"/>
                <a:ea typeface="宋体" panose="02010600030101010101" pitchFamily="2" charset="-122"/>
                <a:cs typeface="Calibri" panose="020F0502020204030204" pitchFamily="34" charset="0"/>
              </a:rPr>
              <a:t>当</a:t>
            </a:r>
            <a:r>
              <a:rPr lang="en-US" altLang="zh-CN" sz="1400">
                <a:latin typeface="Calibri" panose="020F0502020204030204" pitchFamily="34" charset="0"/>
                <a:ea typeface="宋体" panose="02010600030101010101" pitchFamily="2" charset="-122"/>
                <a:cs typeface="Calibri" panose="020F0502020204030204" pitchFamily="34" charset="0"/>
              </a:rPr>
              <a:t>type</a:t>
            </a:r>
            <a:r>
              <a:rPr lang="zh-CN" altLang="en-US" sz="1400">
                <a:latin typeface="Calibri" panose="020F0502020204030204" pitchFamily="34" charset="0"/>
                <a:ea typeface="宋体" panose="02010600030101010101" pitchFamily="2" charset="-122"/>
                <a:cs typeface="Calibri" panose="020F0502020204030204" pitchFamily="34" charset="0"/>
              </a:rPr>
              <a:t>为</a:t>
            </a:r>
            <a:r>
              <a:rPr lang="en-US" altLang="zh-CN" sz="1400">
                <a:latin typeface="Calibri" panose="020F0502020204030204" pitchFamily="34" charset="0"/>
                <a:ea typeface="宋体" panose="02010600030101010101" pitchFamily="2" charset="-122"/>
                <a:cs typeface="Calibri" panose="020F0502020204030204" pitchFamily="34" charset="0"/>
              </a:rPr>
              <a:t>image</a:t>
            </a:r>
            <a:r>
              <a:rPr lang="zh-CN" altLang="en-US" sz="1400">
                <a:latin typeface="Calibri" panose="020F0502020204030204" pitchFamily="34" charset="0"/>
                <a:ea typeface="宋体" panose="02010600030101010101" pitchFamily="2" charset="-122"/>
                <a:cs typeface="Calibri" panose="020F0502020204030204" pitchFamily="34" charset="0"/>
              </a:rPr>
              <a:t>时定义字段的宽</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高度</a:t>
            </a:r>
            <a:r>
              <a:rPr lang="en-US" altLang="zh-CN" sz="1400">
                <a:latin typeface="Calibri" panose="020F0502020204030204" pitchFamily="34" charset="0"/>
                <a:ea typeface="宋体" panose="02010600030101010101" pitchFamily="2" charset="-122"/>
                <a:cs typeface="Calibri" panose="020F0502020204030204" pitchFamily="34" charset="0"/>
              </a:rPr>
              <a:t>), max/min(</a:t>
            </a:r>
            <a:r>
              <a:rPr lang="zh-CN" altLang="en-US" sz="1400">
                <a:latin typeface="Calibri" panose="020F0502020204030204" pitchFamily="34" charset="0"/>
                <a:ea typeface="宋体" panose="02010600030101010101" pitchFamily="2" charset="-122"/>
                <a:cs typeface="Calibri" panose="020F0502020204030204" pitchFamily="34" charset="0"/>
              </a:rPr>
              <a:t>定义输入字段的最大</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小值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rPr>
              <a:t>checked(</a:t>
            </a:r>
            <a:r>
              <a:rPr lang="zh-CN" altLang="en-US" sz="1400">
                <a:latin typeface="Calibri" panose="020F0502020204030204" pitchFamily="34" charset="0"/>
                <a:ea typeface="宋体" panose="02010600030101010101" pitchFamily="2" charset="-122"/>
                <a:cs typeface="Calibri" panose="020F0502020204030204" pitchFamily="34" charset="0"/>
              </a:rPr>
              <a:t>默认选中</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rPr>
              <a:t>disabled(</a:t>
            </a:r>
            <a:r>
              <a:rPr lang="zh-CN" altLang="en-US" sz="1400">
                <a:latin typeface="Calibri" panose="020F0502020204030204" pitchFamily="34" charset="0"/>
                <a:ea typeface="宋体" panose="02010600030101010101" pitchFamily="2" charset="-122"/>
                <a:cs typeface="Calibri" panose="020F0502020204030204" pitchFamily="34" charset="0"/>
              </a:rPr>
              <a:t>加载时不可用</a:t>
            </a:r>
            <a:r>
              <a:rPr lang="en-US" altLang="zh-CN" sz="1400">
                <a:latin typeface="Calibri" panose="020F0502020204030204" pitchFamily="34" charset="0"/>
                <a:ea typeface="宋体" panose="02010600030101010101" pitchFamily="2" charset="-122"/>
                <a:cs typeface="Calibri" panose="020F0502020204030204" pitchFamily="34" charset="0"/>
              </a:rPr>
              <a:t>),alt(</a:t>
            </a:r>
            <a:r>
              <a:rPr lang="zh-CN" altLang="en-US" sz="1400">
                <a:latin typeface="Calibri" panose="020F0502020204030204" pitchFamily="34" charset="0"/>
                <a:ea typeface="宋体" panose="02010600030101010101" pitchFamily="2" charset="-122"/>
                <a:cs typeface="Calibri" panose="020F0502020204030204" pitchFamily="34" charset="0"/>
              </a:rPr>
              <a:t>规定图像的替代文本</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en-US" altLang="zh-CN"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type</a:t>
            </a:r>
            <a:r>
              <a:rPr lang="zh-CN" altLang="en-US" sz="1400" b="1">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属性</a:t>
            </a:r>
            <a:r>
              <a:rPr lang="zh-CN" altLang="en-US" sz="1400">
                <a:latin typeface="Calibri" panose="020F0502020204030204" pitchFamily="34" charset="0"/>
                <a:ea typeface="宋体" panose="02010600030101010101" pitchFamily="2" charset="-122"/>
                <a:cs typeface="Calibri" panose="020F0502020204030204" pitchFamily="34" charset="0"/>
              </a:rPr>
              <a:t>定义</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元素类型，</a:t>
            </a:r>
            <a:r>
              <a:rPr lang="en-US" altLang="zh-CN" sz="1400">
                <a:latin typeface="Calibri" panose="020F0502020204030204" pitchFamily="34" charset="0"/>
                <a:ea typeface="宋体" panose="02010600030101010101" pitchFamily="2" charset="-122"/>
                <a:cs typeface="Calibri" panose="020F0502020204030204" pitchFamily="34" charset="0"/>
              </a:rPr>
              <a:t>button(</a:t>
            </a:r>
            <a:r>
              <a:rPr lang="zh-CN" altLang="en-US" sz="1400">
                <a:latin typeface="Calibri" panose="020F0502020204030204" pitchFamily="34" charset="0"/>
                <a:ea typeface="宋体" panose="02010600030101010101" pitchFamily="2" charset="-122"/>
                <a:cs typeface="Calibri" panose="020F0502020204030204" pitchFamily="34" charset="0"/>
              </a:rPr>
              <a:t>定义按钮，多用于启动</a:t>
            </a:r>
            <a:r>
              <a:rPr lang="en-US" altLang="zh-CN" sz="1400">
                <a:latin typeface="Calibri" panose="020F0502020204030204" pitchFamily="34" charset="0"/>
                <a:ea typeface="宋体" panose="02010600030101010101" pitchFamily="2" charset="-122"/>
                <a:cs typeface="Calibri" panose="020F0502020204030204" pitchFamily="34" charset="0"/>
              </a:rPr>
              <a:t>js)</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submit(</a:t>
            </a:r>
            <a:r>
              <a:rPr lang="zh-CN" altLang="en-US" sz="1400">
                <a:latin typeface="Calibri" panose="020F0502020204030204" pitchFamily="34" charset="0"/>
                <a:ea typeface="宋体" panose="02010600030101010101" pitchFamily="2" charset="-122"/>
                <a:cs typeface="Calibri" panose="020F0502020204030204" pitchFamily="34" charset="0"/>
              </a:rPr>
              <a:t>定义提交按钮，用于向</a:t>
            </a:r>
            <a:r>
              <a:rPr lang="en-US" altLang="zh-CN" sz="1400">
                <a:latin typeface="Calibri" panose="020F0502020204030204" pitchFamily="34" charset="0"/>
                <a:ea typeface="宋体" panose="02010600030101010101" pitchFamily="2" charset="-122"/>
                <a:cs typeface="Calibri" panose="020F0502020204030204" pitchFamily="34" charset="0"/>
              </a:rPr>
              <a:t>form</a:t>
            </a:r>
            <a:r>
              <a:rPr lang="zh-CN" altLang="en-US" sz="1400">
                <a:latin typeface="Calibri" panose="020F0502020204030204" pitchFamily="34" charset="0"/>
                <a:ea typeface="宋体" panose="02010600030101010101" pitchFamily="2" charset="-122"/>
                <a:cs typeface="Calibri" panose="020F0502020204030204" pitchFamily="34" charset="0"/>
              </a:rPr>
              <a:t>的</a:t>
            </a:r>
            <a:r>
              <a:rPr lang="en-US" altLang="zh-CN" sz="1400">
                <a:latin typeface="Calibri" panose="020F0502020204030204" pitchFamily="34" charset="0"/>
                <a:ea typeface="宋体" panose="02010600030101010101" pitchFamily="2" charset="-122"/>
                <a:cs typeface="Calibri" panose="020F0502020204030204" pitchFamily="34" charset="0"/>
              </a:rPr>
              <a:t>action</a:t>
            </a:r>
            <a:r>
              <a:rPr lang="zh-CN" altLang="en-US" sz="1400">
                <a:latin typeface="Calibri" panose="020F0502020204030204" pitchFamily="34" charset="0"/>
                <a:ea typeface="宋体" panose="02010600030101010101" pitchFamily="2" charset="-122"/>
                <a:cs typeface="Calibri" panose="020F0502020204030204" pitchFamily="34" charset="0"/>
              </a:rPr>
              <a:t>属性指定页面发送数据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reset(</a:t>
            </a:r>
            <a:r>
              <a:rPr lang="zh-CN" altLang="en-US" sz="1400">
                <a:latin typeface="Calibri" panose="020F0502020204030204" pitchFamily="34" charset="0"/>
                <a:ea typeface="宋体" panose="02010600030101010101" pitchFamily="2" charset="-122"/>
                <a:cs typeface="Calibri" panose="020F0502020204030204" pitchFamily="34" charset="0"/>
              </a:rPr>
              <a:t>清空</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重置页面</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en-US" altLang="zh-CN" sz="1400">
                <a:latin typeface="Calibri" panose="020F0502020204030204" pitchFamily="34" charset="0"/>
                <a:ea typeface="宋体" panose="02010600030101010101" pitchFamily="2" charset="-122"/>
                <a:cs typeface="Calibri" panose="020F0502020204030204" pitchFamily="34" charset="0"/>
              </a:rPr>
              <a:t>text(</a:t>
            </a:r>
            <a:r>
              <a:rPr lang="zh-CN" altLang="en-US" sz="1400">
                <a:latin typeface="Calibri" panose="020F0502020204030204" pitchFamily="34" charset="0"/>
                <a:ea typeface="宋体" panose="02010600030101010101" pitchFamily="2" charset="-122"/>
                <a:cs typeface="Calibri" panose="020F0502020204030204" pitchFamily="34" charset="0"/>
              </a:rPr>
              <a:t>用于定义可输入的文本框</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password(</a:t>
            </a:r>
            <a:r>
              <a:rPr lang="zh-CN" altLang="en-US" sz="1400">
                <a:latin typeface="Calibri" panose="020F0502020204030204" pitchFamily="34" charset="0"/>
                <a:ea typeface="宋体" panose="02010600030101010101" pitchFamily="2" charset="-122"/>
                <a:cs typeface="Calibri" panose="020F0502020204030204" pitchFamily="34" charset="0"/>
              </a:rPr>
              <a:t>用于定义密码字段</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hidden(</a:t>
            </a:r>
            <a:r>
              <a:rPr lang="zh-CN" altLang="en-US" sz="1400">
                <a:latin typeface="Calibri" panose="020F0502020204030204" pitchFamily="34" charset="0"/>
                <a:ea typeface="宋体" panose="02010600030101010101" pitchFamily="2" charset="-122"/>
                <a:cs typeface="Calibri" panose="020F0502020204030204" pitchFamily="34" charset="0"/>
              </a:rPr>
              <a:t>定义隐藏字段，对用户不可见</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checkbox(</a:t>
            </a:r>
            <a:r>
              <a:rPr lang="zh-CN" altLang="en-US" sz="1400">
                <a:latin typeface="Calibri" panose="020F0502020204030204" pitchFamily="34" charset="0"/>
                <a:ea typeface="宋体" panose="02010600030101010101" pitchFamily="2" charset="-122"/>
                <a:cs typeface="Calibri" panose="020F0502020204030204" pitchFamily="34" charset="0"/>
              </a:rPr>
              <a:t>定义复选框，即一个表单中可选择多个</a:t>
            </a:r>
            <a:r>
              <a:rPr lang="en-US" altLang="zh-CN" sz="1400">
                <a:latin typeface="Calibri" panose="020F0502020204030204" pitchFamily="34" charset="0"/>
                <a:ea typeface="宋体" panose="02010600030101010101" pitchFamily="2" charset="-122"/>
                <a:cs typeface="Calibri" panose="020F0502020204030204" pitchFamily="34" charset="0"/>
              </a:rPr>
              <a:t>), radio(</a:t>
            </a:r>
            <a:r>
              <a:rPr lang="zh-CN" altLang="en-US" sz="1400">
                <a:latin typeface="Calibri" panose="020F0502020204030204" pitchFamily="34" charset="0"/>
                <a:ea typeface="宋体" panose="02010600030101010101" pitchFamily="2" charset="-122"/>
                <a:cs typeface="Calibri" panose="020F0502020204030204" pitchFamily="34" charset="0"/>
              </a:rPr>
              <a:t>定义单选框，即一个表单中只能选择一个</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image(</a:t>
            </a:r>
            <a:r>
              <a:rPr lang="zh-CN" altLang="en-US" sz="1400">
                <a:latin typeface="Calibri" panose="020F0502020204030204" pitchFamily="34" charset="0"/>
                <a:ea typeface="宋体" panose="02010600030101010101" pitchFamily="2" charset="-122"/>
                <a:cs typeface="Calibri" panose="020F0502020204030204" pitchFamily="34" charset="0"/>
              </a:rPr>
              <a:t>定义图像形式的提交按钮，一般有</a:t>
            </a:r>
            <a:r>
              <a:rPr lang="en-US" altLang="zh-CN" sz="1400">
                <a:latin typeface="Calibri" panose="020F0502020204030204" pitchFamily="34" charset="0"/>
                <a:ea typeface="宋体" panose="02010600030101010101" pitchFamily="2" charset="-122"/>
                <a:cs typeface="Calibri" panose="020F0502020204030204" pitchFamily="34" charset="0"/>
              </a:rPr>
              <a:t>src/alt)</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file(</a:t>
            </a:r>
            <a:r>
              <a:rPr lang="zh-CN" altLang="en-US" sz="1400">
                <a:latin typeface="Calibri" panose="020F0502020204030204" pitchFamily="34" charset="0"/>
                <a:ea typeface="宋体" panose="02010600030101010101" pitchFamily="2" charset="-122"/>
                <a:cs typeface="Calibri" panose="020F0502020204030204" pitchFamily="34" charset="0"/>
              </a:rPr>
              <a:t>用于文件上传，</a:t>
            </a:r>
            <a:r>
              <a:rPr lang="en-US" altLang="zh-CN" sz="1400">
                <a:latin typeface="Calibri" panose="020F0502020204030204" pitchFamily="34" charset="0"/>
                <a:ea typeface="宋体" panose="02010600030101010101" pitchFamily="2" charset="-122"/>
                <a:cs typeface="Calibri" panose="020F0502020204030204" pitchFamily="34" charset="0"/>
              </a:rPr>
              <a:t>accept='jpg/gif'</a:t>
            </a:r>
            <a:r>
              <a:rPr lang="zh-CN" altLang="en-US" sz="1400">
                <a:latin typeface="Calibri" panose="020F0502020204030204" pitchFamily="34" charset="0"/>
                <a:ea typeface="宋体" panose="02010600030101010101" pitchFamily="2" charset="-122"/>
                <a:cs typeface="Calibri" panose="020F0502020204030204" pitchFamily="34" charset="0"/>
              </a:rPr>
              <a:t>规定提交的文件类型</a:t>
            </a:r>
            <a:r>
              <a:rPr lang="en-US" altLang="zh-CN" sz="1400">
                <a:latin typeface="Calibri" panose="020F0502020204030204" pitchFamily="34" charset="0"/>
                <a:ea typeface="宋体" panose="02010600030101010101" pitchFamily="2" charset="-122"/>
                <a:cs typeface="Calibri" panose="020F0502020204030204" pitchFamily="34" charset="0"/>
              </a:rPr>
              <a:t>)</a:t>
            </a:r>
          </a:p>
          <a:p>
            <a:r>
              <a:rPr lang="en-US" altLang="zh-CN" sz="1400" b="1">
                <a:latin typeface="Calibri" panose="020F0502020204030204" pitchFamily="34" charset="0"/>
                <a:ea typeface="宋体" panose="02010600030101010101" pitchFamily="2" charset="-122"/>
                <a:cs typeface="Calibri" panose="020F0502020204030204" pitchFamily="34" charset="0"/>
              </a:rPr>
              <a:t>&lt;fieldset&gt;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用于将表单内的元素分组</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使用方框框起来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，其中需要</a:t>
            </a:r>
            <a:r>
              <a:rPr lang="en-US" altLang="zh-CN" sz="1400">
                <a:latin typeface="Calibri" panose="020F0502020204030204" pitchFamily="34" charset="0"/>
                <a:ea typeface="宋体" panose="02010600030101010101" pitchFamily="2" charset="-122"/>
                <a:cs typeface="Calibri" panose="020F0502020204030204" pitchFamily="34" charset="0"/>
              </a:rPr>
              <a:t>&lt;legend&gt;xxx&lt;/legend&gt;</a:t>
            </a:r>
            <a:r>
              <a:rPr lang="zh-CN" altLang="en-US" sz="1400">
                <a:latin typeface="Calibri" panose="020F0502020204030204" pitchFamily="34" charset="0"/>
                <a:ea typeface="宋体" panose="02010600030101010101" pitchFamily="2" charset="-122"/>
                <a:cs typeface="Calibri" panose="020F0502020204030204" pitchFamily="34" charset="0"/>
              </a:rPr>
              <a:t>标签为表单命名；</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&lt;select&gt;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用于创建下拉选项列表，①在其中使用</a:t>
            </a:r>
            <a:r>
              <a:rPr lang="en-US" altLang="zh-CN" sz="1400">
                <a:latin typeface="Calibri" panose="020F0502020204030204" pitchFamily="34" charset="0"/>
                <a:ea typeface="宋体" panose="02010600030101010101" pitchFamily="2" charset="-122"/>
                <a:cs typeface="Calibri" panose="020F0502020204030204" pitchFamily="34" charset="0"/>
              </a:rPr>
              <a:t>&lt;option selected='selected'&gt;xxx&lt;/option&gt;</a:t>
            </a:r>
            <a:r>
              <a:rPr lang="zh-CN" altLang="en-US" sz="1400">
                <a:latin typeface="Calibri" panose="020F0502020204030204" pitchFamily="34" charset="0"/>
                <a:ea typeface="宋体" panose="02010600030101010101" pitchFamily="2" charset="-122"/>
                <a:cs typeface="Calibri" panose="020F0502020204030204" pitchFamily="34" charset="0"/>
              </a:rPr>
              <a:t>创建下拉选项，默认选中②在其中使用</a:t>
            </a:r>
            <a:r>
              <a:rPr lang="en-US" altLang="zh-CN" sz="1400">
                <a:latin typeface="Calibri" panose="020F0502020204030204" pitchFamily="34" charset="0"/>
                <a:ea typeface="宋体" panose="02010600030101010101" pitchFamily="2" charset="-122"/>
                <a:cs typeface="Calibri" panose="020F0502020204030204" pitchFamily="34" charset="0"/>
              </a:rPr>
              <a:t>&lt;optgroup label='xx'&gt;</a:t>
            </a:r>
            <a:r>
              <a:rPr lang="zh-CN" altLang="en-US" sz="1400">
                <a:latin typeface="Calibri" panose="020F0502020204030204" pitchFamily="34" charset="0"/>
                <a:ea typeface="宋体" panose="02010600030101010101" pitchFamily="2" charset="-122"/>
                <a:cs typeface="Calibri" panose="020F0502020204030204" pitchFamily="34" charset="0"/>
              </a:rPr>
              <a:t>可以对下拉选项进行分组，</a:t>
            </a:r>
            <a:r>
              <a:rPr lang="en-US" altLang="zh-CN" sz="1400">
                <a:latin typeface="Calibri" panose="020F0502020204030204" pitchFamily="34" charset="0"/>
                <a:ea typeface="宋体" panose="02010600030101010101" pitchFamily="2" charset="-122"/>
                <a:cs typeface="Calibri" panose="020F0502020204030204" pitchFamily="34" charset="0"/>
              </a:rPr>
              <a:t>label</a:t>
            </a:r>
            <a:r>
              <a:rPr lang="zh-CN" altLang="en-US" sz="1400">
                <a:latin typeface="Calibri" panose="020F0502020204030204" pitchFamily="34" charset="0"/>
                <a:ea typeface="宋体" panose="02010600030101010101" pitchFamily="2" charset="-122"/>
                <a:cs typeface="Calibri" panose="020F0502020204030204" pitchFamily="34" charset="0"/>
              </a:rPr>
              <a:t>意为组名，注意只是分组但不可选中；</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&lt;datalist&gt;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为</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元素提供选项，使用</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元素中的</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属性指定</a:t>
            </a:r>
            <a:r>
              <a:rPr lang="en-US" altLang="zh-CN" sz="1400">
                <a:latin typeface="Calibri" panose="020F0502020204030204" pitchFamily="34" charset="0"/>
                <a:ea typeface="宋体" panose="02010600030101010101" pitchFamily="2" charset="-122"/>
                <a:cs typeface="Calibri" panose="020F0502020204030204" pitchFamily="34" charset="0"/>
              </a:rPr>
              <a:t>datalist</a:t>
            </a:r>
            <a:r>
              <a:rPr lang="zh-CN" altLang="en-US" sz="1400">
                <a:latin typeface="Calibri" panose="020F0502020204030204" pitchFamily="34" charset="0"/>
                <a:ea typeface="宋体" panose="02010600030101010101" pitchFamily="2" charset="-122"/>
                <a:cs typeface="Calibri" panose="020F0502020204030204" pitchFamily="34" charset="0"/>
              </a:rPr>
              <a:t>的</a:t>
            </a:r>
            <a:r>
              <a:rPr lang="en-US" altLang="zh-CN" sz="1400">
                <a:latin typeface="Calibri" panose="020F0502020204030204" pitchFamily="34" charset="0"/>
                <a:ea typeface="宋体" panose="02010600030101010101" pitchFamily="2" charset="-122"/>
                <a:cs typeface="Calibri" panose="020F0502020204030204" pitchFamily="34" charset="0"/>
              </a:rPr>
              <a:t>id</a:t>
            </a:r>
            <a:r>
              <a:rPr lang="zh-CN" altLang="en-US" sz="1400">
                <a:latin typeface="Calibri" panose="020F0502020204030204" pitchFamily="34" charset="0"/>
                <a:ea typeface="宋体" panose="02010600030101010101" pitchFamily="2" charset="-122"/>
                <a:cs typeface="Calibri" panose="020F0502020204030204" pitchFamily="34" charset="0"/>
              </a:rPr>
              <a:t>属性，其下拉选项用</a:t>
            </a:r>
            <a:r>
              <a:rPr lang="en-US" altLang="zh-CN" sz="1400">
                <a:latin typeface="Calibri" panose="020F0502020204030204" pitchFamily="34" charset="0"/>
                <a:ea typeface="宋体" panose="02010600030101010101" pitchFamily="2" charset="-122"/>
                <a:cs typeface="Calibri" panose="020F0502020204030204" pitchFamily="34" charset="0"/>
              </a:rPr>
              <a:t>&lt;option&gt;</a:t>
            </a:r>
            <a:r>
              <a:rPr lang="zh-CN" altLang="en-US" sz="1400">
                <a:latin typeface="Calibri" panose="020F0502020204030204" pitchFamily="34" charset="0"/>
                <a:ea typeface="宋体" panose="02010600030101010101" pitchFamily="2" charset="-122"/>
                <a:cs typeface="Calibri" panose="020F0502020204030204" pitchFamily="34" charset="0"/>
              </a:rPr>
              <a:t>定义；</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&lt;label&gt;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zh-CN" altLang="en-US" sz="1400">
                <a:latin typeface="Calibri" panose="020F0502020204030204" pitchFamily="34" charset="0"/>
                <a:ea typeface="宋体" panose="02010600030101010101" pitchFamily="2" charset="-122"/>
                <a:cs typeface="Calibri" panose="020F0502020204030204" pitchFamily="34" charset="0"/>
              </a:rPr>
              <a:t>：没有呈现特殊效果，但可以为鼠标用户提供可用性，</a:t>
            </a:r>
            <a:r>
              <a:rPr lang="en-US" altLang="zh-CN" sz="1400">
                <a:latin typeface="Calibri" panose="020F0502020204030204" pitchFamily="34" charset="0"/>
                <a:ea typeface="宋体" panose="02010600030101010101" pitchFamily="2" charset="-122"/>
                <a:cs typeface="Calibri" panose="020F0502020204030204" pitchFamily="34" charset="0"/>
              </a:rPr>
              <a:t>&lt;label for='input</a:t>
            </a:r>
            <a:r>
              <a:rPr lang="zh-CN" altLang="en-US" sz="1400">
                <a:latin typeface="Calibri" panose="020F0502020204030204" pitchFamily="34" charset="0"/>
                <a:ea typeface="宋体" panose="02010600030101010101" pitchFamily="2" charset="-122"/>
                <a:cs typeface="Calibri" panose="020F0502020204030204" pitchFamily="34" charset="0"/>
              </a:rPr>
              <a:t>的</a:t>
            </a:r>
            <a:r>
              <a:rPr lang="en-US" altLang="zh-CN" sz="1400">
                <a:latin typeface="Calibri" panose="020F0502020204030204" pitchFamily="34" charset="0"/>
                <a:ea typeface="宋体" panose="02010600030101010101" pitchFamily="2" charset="-122"/>
                <a:cs typeface="Calibri" panose="020F0502020204030204" pitchFamily="34" charset="0"/>
              </a:rPr>
              <a:t>id</a:t>
            </a:r>
            <a:r>
              <a:rPr lang="zh-CN" altLang="en-US" sz="1400">
                <a:latin typeface="Calibri" panose="020F0502020204030204" pitchFamily="34" charset="0"/>
                <a:ea typeface="宋体" panose="02010600030101010101" pitchFamily="2" charset="-122"/>
                <a:cs typeface="Calibri" panose="020F0502020204030204" pitchFamily="34" charset="0"/>
              </a:rPr>
              <a:t>属性</a:t>
            </a:r>
            <a:r>
              <a:rPr lang="en-US" altLang="zh-CN" sz="1400">
                <a:latin typeface="Calibri" panose="020F0502020204030204" pitchFamily="34" charset="0"/>
                <a:ea typeface="宋体" panose="02010600030101010101" pitchFamily="2" charset="-122"/>
                <a:cs typeface="Calibri" panose="020F0502020204030204" pitchFamily="34" charset="0"/>
              </a:rPr>
              <a:t>'&gt;</a:t>
            </a:r>
            <a:r>
              <a:rPr lang="zh-CN" altLang="en-US" sz="1400">
                <a:latin typeface="Calibri" panose="020F0502020204030204" pitchFamily="34" charset="0"/>
                <a:ea typeface="宋体" panose="02010600030101010101" pitchFamily="2" charset="-122"/>
                <a:cs typeface="Calibri" panose="020F0502020204030204" pitchFamily="34" charset="0"/>
              </a:rPr>
              <a:t>，可以做到点击</a:t>
            </a:r>
            <a:r>
              <a:rPr lang="en-US" altLang="zh-CN" sz="1400">
                <a:latin typeface="Calibri" panose="020F0502020204030204" pitchFamily="34" charset="0"/>
                <a:ea typeface="宋体" panose="02010600030101010101" pitchFamily="2" charset="-122"/>
                <a:cs typeface="Calibri" panose="020F0502020204030204" pitchFamily="34" charset="0"/>
              </a:rPr>
              <a:t>label</a:t>
            </a:r>
            <a:r>
              <a:rPr lang="zh-CN" altLang="en-US" sz="1400">
                <a:latin typeface="Calibri" panose="020F0502020204030204" pitchFamily="34" charset="0"/>
                <a:ea typeface="宋体" panose="02010600030101010101" pitchFamily="2" charset="-122"/>
                <a:cs typeface="Calibri" panose="020F0502020204030204" pitchFamily="34" charset="0"/>
              </a:rPr>
              <a:t>元素时选中其</a:t>
            </a:r>
            <a:r>
              <a:rPr lang="en-US" altLang="zh-CN" sz="1400">
                <a:latin typeface="Calibri" panose="020F0502020204030204" pitchFamily="34" charset="0"/>
                <a:ea typeface="宋体" panose="02010600030101010101" pitchFamily="2" charset="-122"/>
                <a:cs typeface="Calibri" panose="020F0502020204030204" pitchFamily="34" charset="0"/>
              </a:rPr>
              <a:t>for</a:t>
            </a:r>
            <a:r>
              <a:rPr lang="zh-CN" altLang="en-US" sz="1400">
                <a:latin typeface="Calibri" panose="020F0502020204030204" pitchFamily="34" charset="0"/>
                <a:ea typeface="宋体" panose="02010600030101010101" pitchFamily="2" charset="-122"/>
                <a:cs typeface="Calibri" panose="020F0502020204030204" pitchFamily="34" charset="0"/>
              </a:rPr>
              <a:t>属性关联的</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元素上；</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&lt;botton&gt;</a:t>
            </a:r>
            <a:r>
              <a:rPr lang="zh-CN" altLang="en-US" sz="1400" b="1">
                <a:latin typeface="Calibri" panose="020F0502020204030204" pitchFamily="34" charset="0"/>
                <a:ea typeface="宋体" panose="02010600030101010101" pitchFamily="2" charset="-122"/>
                <a:cs typeface="Calibri" panose="020F0502020204030204" pitchFamily="34" charset="0"/>
              </a:rPr>
              <a:t>标签：</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&lt;button&gt;xx&lt;/button&gt;</a:t>
            </a:r>
            <a:r>
              <a:rPr lang="zh-CN" altLang="en-US"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其与</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中</a:t>
            </a:r>
            <a:r>
              <a:rPr lang="en-US" altLang="zh-CN" sz="1400">
                <a:latin typeface="Calibri" panose="020F0502020204030204" pitchFamily="34" charset="0"/>
                <a:ea typeface="宋体" panose="02010600030101010101" pitchFamily="2" charset="-122"/>
                <a:cs typeface="Calibri" panose="020F0502020204030204" pitchFamily="34" charset="0"/>
              </a:rPr>
              <a:t>type</a:t>
            </a:r>
            <a:r>
              <a:rPr lang="zh-CN" altLang="en-US" sz="1400">
                <a:latin typeface="Calibri" panose="020F0502020204030204" pitchFamily="34" charset="0"/>
                <a:ea typeface="宋体" panose="02010600030101010101" pitchFamily="2" charset="-122"/>
                <a:cs typeface="Calibri" panose="020F0502020204030204" pitchFamily="34" charset="0"/>
              </a:rPr>
              <a:t>为</a:t>
            </a:r>
            <a:r>
              <a:rPr lang="en-US" altLang="zh-CN" sz="1400">
                <a:latin typeface="Calibri" panose="020F0502020204030204" pitchFamily="34" charset="0"/>
                <a:ea typeface="宋体" panose="02010600030101010101" pitchFamily="2" charset="-122"/>
                <a:cs typeface="Calibri" panose="020F0502020204030204" pitchFamily="34" charset="0"/>
              </a:rPr>
              <a:t>button</a:t>
            </a:r>
            <a:r>
              <a:rPr lang="zh-CN" altLang="en-US" sz="1400">
                <a:latin typeface="Calibri" panose="020F0502020204030204" pitchFamily="34" charset="0"/>
                <a:ea typeface="宋体" panose="02010600030101010101" pitchFamily="2" charset="-122"/>
                <a:cs typeface="Calibri" panose="020F0502020204030204" pitchFamily="34" charset="0"/>
              </a:rPr>
              <a:t>区别在于可以对按钮的设置更灵活，如可以使用图片</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更改字号</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增加</a:t>
            </a:r>
            <a:r>
              <a:rPr lang="en-US" altLang="zh-CN" sz="1400">
                <a:latin typeface="Calibri" panose="020F0502020204030204" pitchFamily="34" charset="0"/>
                <a:ea typeface="宋体" panose="02010600030101010101" pitchFamily="2" charset="-122"/>
                <a:cs typeface="Calibri" panose="020F0502020204030204" pitchFamily="34" charset="0"/>
              </a:rPr>
              <a:t>css</a:t>
            </a:r>
            <a:r>
              <a:rPr lang="zh-CN" altLang="en-US" sz="1400">
                <a:latin typeface="Calibri" panose="020F0502020204030204" pitchFamily="34" charset="0"/>
                <a:ea typeface="宋体" panose="02010600030101010101" pitchFamily="2" charset="-122"/>
                <a:cs typeface="Calibri" panose="020F0502020204030204" pitchFamily="34" charset="0"/>
              </a:rPr>
              <a:t>样式等。</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4152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665FE03-121F-45D9-B732-0E644F5B1348}"/>
              </a:ext>
            </a:extLst>
          </p:cNvPr>
          <p:cNvSpPr/>
          <p:nvPr/>
        </p:nvSpPr>
        <p:spPr>
          <a:xfrm>
            <a:off x="0" y="0"/>
            <a:ext cx="12192000" cy="2246769"/>
          </a:xfrm>
          <a:prstGeom prst="rect">
            <a:avLst/>
          </a:prstGeom>
        </p:spPr>
        <p:txBody>
          <a:bodyPr wrap="square">
            <a:spAutoFit/>
          </a:bodyPr>
          <a:lstStyle/>
          <a:p>
            <a:pPr lvl="0"/>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HTML</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元素的</a:t>
            </a:r>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与</a:t>
            </a:r>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属性</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：①比较通俗的解释是</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类似于身份证号唯一标识一个元素，</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类似于名字可以重复；②在用途上</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用于标识元素的内容，</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用于标记这个元素本身③在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XML</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中建议以</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取代</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用于标识，因此除</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form/frame/iframe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及其下属标签</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(input/textarea</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等</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中使用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用于提交内容</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标识框架之外，其它元素都使用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来唯一标识本元素。一句话总结：</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用于与服务器交互，</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用于标识</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html</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文档内部元素。</a:t>
            </a:r>
            <a:endPar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endParaRPr>
          </a:p>
          <a:p>
            <a:pPr lvl="0"/>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一些</a:t>
            </a:r>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XHTML</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的要求</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：为了可移植性更好，代码更规整使更多类型的浏览器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设备支持，①全部属性名都要小写，②属性值必须加双引号，③属性不能简写，如</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input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标签中的</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readonly/required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应写为</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readonly: 'readonly'</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，④标签必须关闭，自关闭标签应写为</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&lt;br /&gt;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，⑤在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非必要情况下，使用</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id</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代替</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name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属性。</a:t>
            </a:r>
            <a:endPar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endParaRPr>
          </a:p>
          <a:p>
            <a:pPr lvl="0"/>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关于</a:t>
            </a:r>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href</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属性与</a:t>
            </a:r>
            <a:r>
              <a:rPr lang="en-US" altLang="zh-CN" sz="1400" b="1">
                <a:solidFill>
                  <a:prstClr val="black"/>
                </a:solidFill>
                <a:latin typeface="Calibri" panose="020F0502020204030204" pitchFamily="34" charset="0"/>
                <a:ea typeface="宋体" panose="02010600030101010101" pitchFamily="2" charset="-122"/>
                <a:cs typeface="Calibri" panose="020F0502020204030204" pitchFamily="34" charset="0"/>
              </a:rPr>
              <a:t>src</a:t>
            </a:r>
            <a:r>
              <a:rPr lang="zh-CN" altLang="en-US" sz="1400" b="1">
                <a:solidFill>
                  <a:prstClr val="black"/>
                </a:solidFill>
                <a:latin typeface="Calibri" panose="020F0502020204030204" pitchFamily="34" charset="0"/>
                <a:ea typeface="宋体" panose="02010600030101010101" pitchFamily="2" charset="-122"/>
                <a:cs typeface="Calibri" panose="020F0502020204030204" pitchFamily="34" charset="0"/>
              </a:rPr>
              <a:t>属性</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href</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是链接</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同步加载，不影响当前文档的加载，且</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a</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元素中的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href</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（超链接，链接至用于匹配的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url</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与</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link</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元素中的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href</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（链接至本地的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css</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文件）</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不同</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src</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是引入</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需要全部加载文件，</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src</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链接的文件是</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html</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文档的一部分，</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script</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与</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img</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中的</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src</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（链接本地文件并加载）与</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iframe</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中的</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src</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（链接至用于匹配的</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url</a:t>
            </a:r>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在网页中显示）不同</a:t>
            </a:r>
            <a:r>
              <a:rPr lang="en-US" altLang="zh-CN" sz="1400">
                <a:solidFill>
                  <a:prstClr val="black"/>
                </a:solidFill>
                <a:latin typeface="Calibri" panose="020F0502020204030204" pitchFamily="34" charset="0"/>
                <a:ea typeface="宋体" panose="02010600030101010101" pitchFamily="2" charset="-122"/>
                <a:cs typeface="Calibri" panose="020F0502020204030204" pitchFamily="34" charset="0"/>
              </a:rPr>
              <a:t>)</a:t>
            </a:r>
          </a:p>
          <a:p>
            <a:pPr lvl="0"/>
            <a:r>
              <a:rPr lang="zh-CN" altLang="en-US" sz="1400">
                <a:solidFill>
                  <a:prstClr val="black"/>
                </a:solidFill>
                <a:latin typeface="Calibri" panose="020F0502020204030204" pitchFamily="34" charset="0"/>
                <a:ea typeface="宋体" panose="02010600030101010101" pitchFamily="2" charset="-122"/>
                <a:cs typeface="Calibri" panose="020F0502020204030204" pitchFamily="34" charset="0"/>
              </a:rPr>
              <a:t>注意：</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其实本地</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url</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匹配与本地文件查找并不冲突，在</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Django</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中是强制要求了对于静态文件的访问必须带有</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/static</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，直接在地址栏中输入文件路径也可以不经过匹配直接访问到本地文件。</a:t>
            </a:r>
            <a:endPar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4" name="表格 3">
            <a:extLst>
              <a:ext uri="{FF2B5EF4-FFF2-40B4-BE49-F238E27FC236}">
                <a16:creationId xmlns:a16="http://schemas.microsoft.com/office/drawing/2014/main" id="{1DE3F9B0-7D3D-436F-9015-1AB71FBFB6E8}"/>
              </a:ext>
            </a:extLst>
          </p:cNvPr>
          <p:cNvGraphicFramePr>
            <a:graphicFrameLocks noGrp="1"/>
          </p:cNvGraphicFramePr>
          <p:nvPr>
            <p:extLst>
              <p:ext uri="{D42A27DB-BD31-4B8C-83A1-F6EECF244321}">
                <p14:modId xmlns:p14="http://schemas.microsoft.com/office/powerpoint/2010/main" val="2971125327"/>
              </p:ext>
            </p:extLst>
          </p:nvPr>
        </p:nvGraphicFramePr>
        <p:xfrm>
          <a:off x="7867856" y="2624952"/>
          <a:ext cx="4324144" cy="4233048"/>
        </p:xfrm>
        <a:graphic>
          <a:graphicData uri="http://schemas.openxmlformats.org/drawingml/2006/table">
            <a:tbl>
              <a:tblPr/>
              <a:tblGrid>
                <a:gridCol w="839697">
                  <a:extLst>
                    <a:ext uri="{9D8B030D-6E8A-4147-A177-3AD203B41FA5}">
                      <a16:colId xmlns:a16="http://schemas.microsoft.com/office/drawing/2014/main" val="540683253"/>
                    </a:ext>
                  </a:extLst>
                </a:gridCol>
                <a:gridCol w="1383241">
                  <a:extLst>
                    <a:ext uri="{9D8B030D-6E8A-4147-A177-3AD203B41FA5}">
                      <a16:colId xmlns:a16="http://schemas.microsoft.com/office/drawing/2014/main" val="3666400403"/>
                    </a:ext>
                  </a:extLst>
                </a:gridCol>
                <a:gridCol w="1323817">
                  <a:extLst>
                    <a:ext uri="{9D8B030D-6E8A-4147-A177-3AD203B41FA5}">
                      <a16:colId xmlns:a16="http://schemas.microsoft.com/office/drawing/2014/main" val="3096735912"/>
                    </a:ext>
                  </a:extLst>
                </a:gridCol>
                <a:gridCol w="777389">
                  <a:extLst>
                    <a:ext uri="{9D8B030D-6E8A-4147-A177-3AD203B41FA5}">
                      <a16:colId xmlns:a16="http://schemas.microsoft.com/office/drawing/2014/main" val="2633846364"/>
                    </a:ext>
                  </a:extLst>
                </a:gridCol>
              </a:tblGrid>
              <a:tr h="242584">
                <a:tc>
                  <a:txBody>
                    <a:bodyPr/>
                    <a:lstStyle/>
                    <a:p>
                      <a:pPr algn="l" fontAlgn="base"/>
                      <a:r>
                        <a:rPr lang="zh-CN" altLang="en-US" sz="1200">
                          <a:solidFill>
                            <a:srgbClr val="FFFFFF"/>
                          </a:solidFill>
                          <a:effectLst/>
                        </a:rPr>
                        <a:t>显示结果</a:t>
                      </a:r>
                    </a:p>
                  </a:txBody>
                  <a:tcPr marL="17946" marR="44865" marT="14955" marB="14955"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rgbClr val="FFFFFF"/>
                          </a:solidFill>
                          <a:effectLst/>
                        </a:rPr>
                        <a:t>描述</a:t>
                      </a:r>
                    </a:p>
                  </a:txBody>
                  <a:tcPr marL="17946" marR="44865" marT="14955" marB="14955"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rgbClr val="FFFFFF"/>
                          </a:solidFill>
                          <a:effectLst/>
                        </a:rPr>
                        <a:t>实体名称</a:t>
                      </a:r>
                    </a:p>
                  </a:txBody>
                  <a:tcPr marL="17946" marR="44865" marT="14955" marB="14955"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rgbClr val="FFFFFF"/>
                          </a:solidFill>
                          <a:effectLst/>
                        </a:rPr>
                        <a:t>实体编号</a:t>
                      </a:r>
                    </a:p>
                  </a:txBody>
                  <a:tcPr marL="17946" marR="44865" marT="14955" marB="14955"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1264163067"/>
                  </a:ext>
                </a:extLst>
              </a:tr>
              <a:tr h="249404">
                <a:tc>
                  <a:txBody>
                    <a:bodyPr/>
                    <a:lstStyle/>
                    <a:p>
                      <a:pPr fontAlgn="t"/>
                      <a:r>
                        <a:rPr lang="zh-CN" altLang="en-US" sz="1200">
                          <a:effectLst/>
                        </a:rPr>
                        <a:t> </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空格</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&amp;nbsp;</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&amp;#160;</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84236344"/>
                  </a:ext>
                </a:extLst>
              </a:tr>
              <a:tr h="249404">
                <a:tc>
                  <a:txBody>
                    <a:bodyPr/>
                    <a:lstStyle/>
                    <a:p>
                      <a:pPr fontAlgn="t"/>
                      <a:r>
                        <a:rPr lang="en-US" altLang="zh-CN" sz="1200">
                          <a:effectLst/>
                        </a:rPr>
                        <a:t>&lt;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小于号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&amp;lt;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&amp;#60;</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730202245"/>
                  </a:ext>
                </a:extLst>
              </a:tr>
              <a:tr h="249404">
                <a:tc>
                  <a:txBody>
                    <a:bodyPr/>
                    <a:lstStyle/>
                    <a:p>
                      <a:pPr fontAlgn="t"/>
                      <a:r>
                        <a:rPr lang="en-US" altLang="zh-CN" sz="1200">
                          <a:effectLst/>
                        </a:rPr>
                        <a:t>&gt;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大于号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&amp;gt;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&amp;#62;</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53465261"/>
                  </a:ext>
                </a:extLst>
              </a:tr>
              <a:tr h="249404">
                <a:tc>
                  <a:txBody>
                    <a:bodyPr/>
                    <a:lstStyle/>
                    <a:p>
                      <a:pPr fontAlgn="t"/>
                      <a:r>
                        <a:rPr lang="en-US" altLang="zh-CN" sz="1200">
                          <a:effectLst/>
                        </a:rPr>
                        <a:t>&amp;</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和号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&amp;amp;</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&amp;#38;</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4012032659"/>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引号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&amp;quot;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&amp;#34;</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14001502"/>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撇号 </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&amp;apos; (IE</a:t>
                      </a:r>
                      <a:r>
                        <a:rPr lang="zh-CN" altLang="en-US" sz="1200">
                          <a:effectLst/>
                        </a:rPr>
                        <a:t>不支持</a:t>
                      </a:r>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&amp;#39;</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983077903"/>
                  </a:ext>
                </a:extLst>
              </a:tr>
              <a:tr h="249404">
                <a:tc>
                  <a:txBody>
                    <a:bodyPr/>
                    <a:lstStyle/>
                    <a:p>
                      <a:pPr fontAlgn="t"/>
                      <a:r>
                        <a:rPr lang="zh-CN" altLang="en-US"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分（</a:t>
                      </a:r>
                      <a:r>
                        <a:rPr lang="en-US" sz="1200">
                          <a:effectLst/>
                        </a:rPr>
                        <a:t>cent）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&amp;cent;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&amp;#162;</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95319867"/>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镑（</a:t>
                      </a:r>
                      <a:r>
                        <a:rPr lang="en-US" sz="1200">
                          <a:effectLst/>
                        </a:rPr>
                        <a:t>pound）</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&amp;pound;</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&amp;#163;</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931650863"/>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元（</a:t>
                      </a:r>
                      <a:r>
                        <a:rPr lang="en-US" sz="1200">
                          <a:effectLst/>
                        </a:rPr>
                        <a:t>yen）</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&amp;yen;</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&amp;#165;</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904316834"/>
                  </a:ext>
                </a:extLst>
              </a:tr>
              <a:tr h="249404">
                <a:tc>
                  <a:txBody>
                    <a:bodyPr/>
                    <a:lstStyle/>
                    <a:p>
                      <a:pPr fontAlgn="t"/>
                      <a:r>
                        <a:rPr lang="zh-CN" altLang="en-US"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欧元（</a:t>
                      </a:r>
                      <a:r>
                        <a:rPr lang="en-US" sz="1200">
                          <a:effectLst/>
                        </a:rPr>
                        <a:t>euro）</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&amp;euro;</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&amp;#8364;</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072832065"/>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小节</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&amp;sect;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&amp;#167;</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0166777"/>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版权（</a:t>
                      </a:r>
                      <a:r>
                        <a:rPr lang="en-US" sz="1200">
                          <a:effectLst/>
                        </a:rPr>
                        <a:t>copyright）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&amp;copy;</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&amp;#169;</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35183683"/>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注册商标</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&amp;reg;</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&amp;#174;</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85615931"/>
                  </a:ext>
                </a:extLst>
              </a:tr>
              <a:tr h="249404">
                <a:tc>
                  <a:txBody>
                    <a:bodyPr/>
                    <a:lstStyle/>
                    <a:p>
                      <a:pPr fontAlgn="t"/>
                      <a:r>
                        <a:rPr lang="zh-CN" altLang="en-US"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商标</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&amp;trade;</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&amp;#8482;</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014553007"/>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effectLst/>
                        </a:rPr>
                        <a:t>乘号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sz="1200">
                          <a:effectLst/>
                        </a:rPr>
                        <a:t>&amp;times;</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ltLang="zh-CN" sz="1200">
                          <a:effectLst/>
                        </a:rPr>
                        <a:t>&amp;#215;</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38451243"/>
                  </a:ext>
                </a:extLst>
              </a:tr>
              <a:tr h="249404">
                <a:tc>
                  <a:txBody>
                    <a:bodyPr/>
                    <a:lstStyle/>
                    <a:p>
                      <a:pPr fontAlgn="t"/>
                      <a:r>
                        <a:rPr lang="en-US" altLang="zh-CN" sz="1200">
                          <a:effectLst/>
                        </a:rPr>
                        <a:t>÷</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effectLst/>
                        </a:rPr>
                        <a:t>除号</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sz="1200">
                          <a:effectLst/>
                        </a:rPr>
                        <a:t>&amp;divide;</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en-US" altLang="zh-CN" sz="1200">
                          <a:effectLst/>
                        </a:rPr>
                        <a:t>&amp;#247;</a:t>
                      </a:r>
                    </a:p>
                  </a:txBody>
                  <a:tcPr marL="17946" marR="44865" marT="17946" marB="1794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564486696"/>
                  </a:ext>
                </a:extLst>
              </a:tr>
            </a:tbl>
          </a:graphicData>
        </a:graphic>
      </p:graphicFrame>
      <p:graphicFrame>
        <p:nvGraphicFramePr>
          <p:cNvPr id="5" name="表格 4">
            <a:extLst>
              <a:ext uri="{FF2B5EF4-FFF2-40B4-BE49-F238E27FC236}">
                <a16:creationId xmlns:a16="http://schemas.microsoft.com/office/drawing/2014/main" id="{4710F3C1-E999-4249-819B-9B6ECB5F4C01}"/>
              </a:ext>
            </a:extLst>
          </p:cNvPr>
          <p:cNvGraphicFramePr>
            <a:graphicFrameLocks noGrp="1"/>
          </p:cNvGraphicFramePr>
          <p:nvPr>
            <p:extLst>
              <p:ext uri="{D42A27DB-BD31-4B8C-83A1-F6EECF244321}">
                <p14:modId xmlns:p14="http://schemas.microsoft.com/office/powerpoint/2010/main" val="2602896991"/>
              </p:ext>
            </p:extLst>
          </p:nvPr>
        </p:nvGraphicFramePr>
        <p:xfrm>
          <a:off x="0" y="4151384"/>
          <a:ext cx="3155819" cy="2706616"/>
        </p:xfrm>
        <a:graphic>
          <a:graphicData uri="http://schemas.openxmlformats.org/drawingml/2006/table">
            <a:tbl>
              <a:tblPr/>
              <a:tblGrid>
                <a:gridCol w="1488860">
                  <a:extLst>
                    <a:ext uri="{9D8B030D-6E8A-4147-A177-3AD203B41FA5}">
                      <a16:colId xmlns:a16="http://schemas.microsoft.com/office/drawing/2014/main" val="1465350761"/>
                    </a:ext>
                  </a:extLst>
                </a:gridCol>
                <a:gridCol w="1666959">
                  <a:extLst>
                    <a:ext uri="{9D8B030D-6E8A-4147-A177-3AD203B41FA5}">
                      <a16:colId xmlns:a16="http://schemas.microsoft.com/office/drawing/2014/main" val="1850516088"/>
                    </a:ext>
                  </a:extLst>
                </a:gridCol>
              </a:tblGrid>
              <a:tr h="235729">
                <a:tc>
                  <a:txBody>
                    <a:bodyPr/>
                    <a:lstStyle/>
                    <a:p>
                      <a:pPr algn="ctr" fontAlgn="base"/>
                      <a:r>
                        <a:rPr lang="zh-CN" altLang="en-US" sz="1200">
                          <a:solidFill>
                            <a:srgbClr val="FFFFFF"/>
                          </a:solidFill>
                          <a:effectLst/>
                        </a:rPr>
                        <a:t>文本格式化标签</a:t>
                      </a:r>
                    </a:p>
                  </a:txBody>
                  <a:tcPr marL="32074" marR="80184" marT="26728" marB="26728"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ctr" fontAlgn="base"/>
                      <a:r>
                        <a:rPr lang="zh-CN" altLang="en-US" sz="1200">
                          <a:solidFill>
                            <a:srgbClr val="FFFFFF"/>
                          </a:solidFill>
                          <a:effectLst/>
                        </a:rPr>
                        <a:t>描述</a:t>
                      </a:r>
                    </a:p>
                  </a:txBody>
                  <a:tcPr marL="32074" marR="80184" marT="26728" marB="26728"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3004119049"/>
                  </a:ext>
                </a:extLst>
              </a:tr>
              <a:tr h="244591">
                <a:tc>
                  <a:txBody>
                    <a:bodyPr/>
                    <a:lstStyle/>
                    <a:p>
                      <a:pPr algn="ctr" fontAlgn="t"/>
                      <a:r>
                        <a:rPr lang="en-US" sz="1200" u="none" strike="noStrike">
                          <a:solidFill>
                            <a:srgbClr val="900B09"/>
                          </a:solidFill>
                          <a:effectLst/>
                          <a:hlinkClick r:id="rId2"/>
                        </a:rPr>
                        <a:t>&lt;b&gt;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定义粗体文本。</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32855250"/>
                  </a:ext>
                </a:extLst>
              </a:tr>
              <a:tr h="244591">
                <a:tc>
                  <a:txBody>
                    <a:bodyPr/>
                    <a:lstStyle/>
                    <a:p>
                      <a:pPr algn="ctr" fontAlgn="t"/>
                      <a:r>
                        <a:rPr lang="en-US" sz="1200" u="none" strike="noStrike">
                          <a:solidFill>
                            <a:srgbClr val="900B09"/>
                          </a:solidFill>
                          <a:effectLst/>
                          <a:hlinkClick r:id="rId2"/>
                        </a:rPr>
                        <a:t>&lt;big&gt;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定义大号字。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228257858"/>
                  </a:ext>
                </a:extLst>
              </a:tr>
              <a:tr h="244591">
                <a:tc>
                  <a:txBody>
                    <a:bodyPr/>
                    <a:lstStyle/>
                    <a:p>
                      <a:pPr algn="ctr" fontAlgn="t"/>
                      <a:r>
                        <a:rPr lang="en-US" sz="1200" u="none" strike="noStrike">
                          <a:solidFill>
                            <a:srgbClr val="900B09"/>
                          </a:solidFill>
                          <a:effectLst/>
                          <a:hlinkClick r:id="rId3"/>
                        </a:rPr>
                        <a:t>&lt;em&gt;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定义着重文字。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28465235"/>
                  </a:ext>
                </a:extLst>
              </a:tr>
              <a:tr h="244591">
                <a:tc>
                  <a:txBody>
                    <a:bodyPr/>
                    <a:lstStyle/>
                    <a:p>
                      <a:pPr algn="ctr" fontAlgn="t"/>
                      <a:r>
                        <a:rPr lang="en-US" sz="1200" u="none" strike="noStrike">
                          <a:solidFill>
                            <a:srgbClr val="900B09"/>
                          </a:solidFill>
                          <a:effectLst/>
                          <a:hlinkClick r:id="rId2"/>
                        </a:rPr>
                        <a:t>&lt;i&gt;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定义斜体字。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635036476"/>
                  </a:ext>
                </a:extLst>
              </a:tr>
              <a:tr h="244591">
                <a:tc>
                  <a:txBody>
                    <a:bodyPr/>
                    <a:lstStyle/>
                    <a:p>
                      <a:pPr algn="ctr" fontAlgn="t"/>
                      <a:r>
                        <a:rPr lang="en-US" sz="1200" u="none" strike="noStrike">
                          <a:solidFill>
                            <a:srgbClr val="900B09"/>
                          </a:solidFill>
                          <a:effectLst/>
                          <a:hlinkClick r:id="rId2"/>
                        </a:rPr>
                        <a:t>&lt;small&gt;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定义小号字。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89882135"/>
                  </a:ext>
                </a:extLst>
              </a:tr>
              <a:tr h="244591">
                <a:tc>
                  <a:txBody>
                    <a:bodyPr/>
                    <a:lstStyle/>
                    <a:p>
                      <a:pPr algn="ctr" fontAlgn="t"/>
                      <a:r>
                        <a:rPr lang="en-US" sz="1200" u="none" strike="noStrike">
                          <a:solidFill>
                            <a:srgbClr val="900B09"/>
                          </a:solidFill>
                          <a:effectLst/>
                          <a:hlinkClick r:id="rId3"/>
                        </a:rPr>
                        <a:t>&lt;strong&gt;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定义加重语气。</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585603683"/>
                  </a:ext>
                </a:extLst>
              </a:tr>
              <a:tr h="244591">
                <a:tc>
                  <a:txBody>
                    <a:bodyPr/>
                    <a:lstStyle/>
                    <a:p>
                      <a:pPr algn="ctr" fontAlgn="t"/>
                      <a:r>
                        <a:rPr lang="en-US" sz="1200" u="none" strike="noStrike">
                          <a:solidFill>
                            <a:srgbClr val="900B09"/>
                          </a:solidFill>
                          <a:effectLst/>
                          <a:hlinkClick r:id="rId4"/>
                        </a:rPr>
                        <a:t>&lt;sub&gt;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定义下标字。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901408001"/>
                  </a:ext>
                </a:extLst>
              </a:tr>
              <a:tr h="244591">
                <a:tc>
                  <a:txBody>
                    <a:bodyPr/>
                    <a:lstStyle/>
                    <a:p>
                      <a:pPr algn="ctr" fontAlgn="t"/>
                      <a:r>
                        <a:rPr lang="en-US" sz="1200" u="none" strike="noStrike">
                          <a:solidFill>
                            <a:srgbClr val="900B09"/>
                          </a:solidFill>
                          <a:effectLst/>
                          <a:hlinkClick r:id="rId4"/>
                        </a:rPr>
                        <a:t>&lt;sup&gt;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定义上标字。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548346306"/>
                  </a:ext>
                </a:extLst>
              </a:tr>
              <a:tr h="244591">
                <a:tc>
                  <a:txBody>
                    <a:bodyPr/>
                    <a:lstStyle/>
                    <a:p>
                      <a:pPr algn="ctr" fontAlgn="t"/>
                      <a:r>
                        <a:rPr lang="en-US" sz="1200" u="none" strike="noStrike">
                          <a:solidFill>
                            <a:srgbClr val="900B09"/>
                          </a:solidFill>
                          <a:effectLst/>
                          <a:hlinkClick r:id="rId5"/>
                        </a:rPr>
                        <a:t>&lt;ins&gt;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定义插入字。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88908868"/>
                  </a:ext>
                </a:extLst>
              </a:tr>
              <a:tr h="244591">
                <a:tc>
                  <a:txBody>
                    <a:bodyPr/>
                    <a:lstStyle/>
                    <a:p>
                      <a:pPr algn="ctr" fontAlgn="t"/>
                      <a:r>
                        <a:rPr lang="en-US" sz="1200" u="none" strike="noStrike">
                          <a:solidFill>
                            <a:srgbClr val="900B09"/>
                          </a:solidFill>
                          <a:effectLst/>
                          <a:hlinkClick r:id="rId6"/>
                        </a:rPr>
                        <a:t>&lt;del&gt;</a:t>
                      </a:r>
                      <a:endParaRPr lang="en-US" sz="1200">
                        <a:effectLst/>
                      </a:endParaRP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定义删除字。</a:t>
                      </a:r>
                    </a:p>
                  </a:txBody>
                  <a:tcPr marL="32074" marR="80184" marT="32074" marB="320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938055186"/>
                  </a:ext>
                </a:extLst>
              </a:tr>
            </a:tbl>
          </a:graphicData>
        </a:graphic>
      </p:graphicFrame>
      <p:graphicFrame>
        <p:nvGraphicFramePr>
          <p:cNvPr id="6" name="表格 5">
            <a:extLst>
              <a:ext uri="{FF2B5EF4-FFF2-40B4-BE49-F238E27FC236}">
                <a16:creationId xmlns:a16="http://schemas.microsoft.com/office/drawing/2014/main" id="{AC99C59A-4F2D-4CF9-BE9D-35E2742B162D}"/>
              </a:ext>
            </a:extLst>
          </p:cNvPr>
          <p:cNvGraphicFramePr>
            <a:graphicFrameLocks noGrp="1"/>
          </p:cNvGraphicFramePr>
          <p:nvPr>
            <p:extLst>
              <p:ext uri="{D42A27DB-BD31-4B8C-83A1-F6EECF244321}">
                <p14:modId xmlns:p14="http://schemas.microsoft.com/office/powerpoint/2010/main" val="2236241678"/>
              </p:ext>
            </p:extLst>
          </p:nvPr>
        </p:nvGraphicFramePr>
        <p:xfrm>
          <a:off x="0" y="2350524"/>
          <a:ext cx="3155819" cy="1800860"/>
        </p:xfrm>
        <a:graphic>
          <a:graphicData uri="http://schemas.openxmlformats.org/drawingml/2006/table">
            <a:tbl>
              <a:tblPr/>
              <a:tblGrid>
                <a:gridCol w="1400943">
                  <a:extLst>
                    <a:ext uri="{9D8B030D-6E8A-4147-A177-3AD203B41FA5}">
                      <a16:colId xmlns:a16="http://schemas.microsoft.com/office/drawing/2014/main" val="3912698906"/>
                    </a:ext>
                  </a:extLst>
                </a:gridCol>
                <a:gridCol w="1754876">
                  <a:extLst>
                    <a:ext uri="{9D8B030D-6E8A-4147-A177-3AD203B41FA5}">
                      <a16:colId xmlns:a16="http://schemas.microsoft.com/office/drawing/2014/main" val="3583388774"/>
                    </a:ext>
                  </a:extLst>
                </a:gridCol>
              </a:tblGrid>
              <a:tr h="0">
                <a:tc>
                  <a:txBody>
                    <a:bodyPr/>
                    <a:lstStyle/>
                    <a:p>
                      <a:pPr algn="ctr" fontAlgn="base"/>
                      <a:r>
                        <a:rPr lang="en-US" altLang="zh-CN" sz="1200">
                          <a:solidFill>
                            <a:srgbClr val="FFFFFF"/>
                          </a:solidFill>
                          <a:effectLst/>
                        </a:rPr>
                        <a:t>'</a:t>
                      </a:r>
                      <a:r>
                        <a:rPr lang="zh-CN" altLang="en-US" sz="1200">
                          <a:solidFill>
                            <a:srgbClr val="FFFFFF"/>
                          </a:solidFill>
                          <a:effectLst/>
                        </a:rPr>
                        <a:t>计算机输出</a:t>
                      </a:r>
                      <a:r>
                        <a:rPr lang="en-US" altLang="zh-CN" sz="1200">
                          <a:solidFill>
                            <a:srgbClr val="FFFFFF"/>
                          </a:solidFill>
                          <a:effectLst/>
                        </a:rPr>
                        <a:t>'</a:t>
                      </a:r>
                      <a:r>
                        <a:rPr lang="zh-CN" altLang="en-US" sz="1200">
                          <a:solidFill>
                            <a:srgbClr val="FFFFFF"/>
                          </a:solidFill>
                          <a:effectLst/>
                        </a:rPr>
                        <a:t>标签</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ctr" fontAlgn="base"/>
                      <a:r>
                        <a:rPr lang="zh-CN" altLang="en-US" sz="1200">
                          <a:solidFill>
                            <a:srgbClr val="FFFFFF"/>
                          </a:solidFill>
                          <a:effectLst/>
                        </a:rPr>
                        <a:t>描述</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2341898109"/>
                  </a:ext>
                </a:extLst>
              </a:tr>
              <a:tr h="0">
                <a:tc>
                  <a:txBody>
                    <a:bodyPr/>
                    <a:lstStyle/>
                    <a:p>
                      <a:pPr algn="ctr" fontAlgn="t"/>
                      <a:r>
                        <a:rPr lang="en-US" sz="1200" u="none" strike="noStrike">
                          <a:solidFill>
                            <a:srgbClr val="900B09"/>
                          </a:solidFill>
                          <a:effectLst/>
                          <a:hlinkClick r:id="rId3"/>
                        </a:rPr>
                        <a:t>&lt;code&gt;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定义计算机代码。</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06881598"/>
                  </a:ext>
                </a:extLst>
              </a:tr>
              <a:tr h="0">
                <a:tc>
                  <a:txBody>
                    <a:bodyPr/>
                    <a:lstStyle/>
                    <a:p>
                      <a:pPr algn="ctr" fontAlgn="t"/>
                      <a:r>
                        <a:rPr lang="en-US" sz="1200" u="none" strike="noStrike">
                          <a:solidFill>
                            <a:srgbClr val="900B09"/>
                          </a:solidFill>
                          <a:effectLst/>
                          <a:hlinkClick r:id="rId3"/>
                        </a:rPr>
                        <a:t>&lt;kbd&gt;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定义键盘码。</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717354065"/>
                  </a:ext>
                </a:extLst>
              </a:tr>
              <a:tr h="0">
                <a:tc>
                  <a:txBody>
                    <a:bodyPr/>
                    <a:lstStyle/>
                    <a:p>
                      <a:pPr algn="ctr" fontAlgn="t"/>
                      <a:r>
                        <a:rPr lang="en-US" sz="1200" u="none" strike="noStrike">
                          <a:solidFill>
                            <a:srgbClr val="900B09"/>
                          </a:solidFill>
                          <a:effectLst/>
                          <a:hlinkClick r:id="rId3"/>
                        </a:rPr>
                        <a:t>&lt;samp&gt;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定义计算机代码样本。</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50891127"/>
                  </a:ext>
                </a:extLst>
              </a:tr>
              <a:tr h="0">
                <a:tc>
                  <a:txBody>
                    <a:bodyPr/>
                    <a:lstStyle/>
                    <a:p>
                      <a:pPr algn="ctr" fontAlgn="t"/>
                      <a:r>
                        <a:rPr lang="en-US" sz="1200" u="none" strike="noStrike">
                          <a:solidFill>
                            <a:srgbClr val="900B09"/>
                          </a:solidFill>
                          <a:effectLst/>
                          <a:hlinkClick r:id="rId2"/>
                        </a:rPr>
                        <a:t>&lt;tt&gt;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定义打字机代码。</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917509006"/>
                  </a:ext>
                </a:extLst>
              </a:tr>
              <a:tr h="0">
                <a:tc>
                  <a:txBody>
                    <a:bodyPr/>
                    <a:lstStyle/>
                    <a:p>
                      <a:pPr algn="ctr" fontAlgn="t"/>
                      <a:r>
                        <a:rPr lang="en-US" sz="1200" u="none" strike="noStrike">
                          <a:solidFill>
                            <a:srgbClr val="900B09"/>
                          </a:solidFill>
                          <a:effectLst/>
                          <a:hlinkClick r:id="rId3"/>
                        </a:rPr>
                        <a:t>&lt;var&gt;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定义变量。</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42583922"/>
                  </a:ext>
                </a:extLst>
              </a:tr>
              <a:tr h="0">
                <a:tc>
                  <a:txBody>
                    <a:bodyPr/>
                    <a:lstStyle/>
                    <a:p>
                      <a:pPr algn="ctr" fontAlgn="t"/>
                      <a:r>
                        <a:rPr lang="en-US" sz="1200" u="none" strike="noStrike">
                          <a:solidFill>
                            <a:srgbClr val="900B09"/>
                          </a:solidFill>
                          <a:effectLst/>
                          <a:hlinkClick r:id="rId7"/>
                        </a:rPr>
                        <a:t>&lt;pre&gt;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定义预格式文本。</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088832944"/>
                  </a:ext>
                </a:extLst>
              </a:tr>
            </a:tbl>
          </a:graphicData>
        </a:graphic>
      </p:graphicFrame>
      <p:graphicFrame>
        <p:nvGraphicFramePr>
          <p:cNvPr id="7" name="表格 6">
            <a:extLst>
              <a:ext uri="{FF2B5EF4-FFF2-40B4-BE49-F238E27FC236}">
                <a16:creationId xmlns:a16="http://schemas.microsoft.com/office/drawing/2014/main" id="{99F8B30A-5753-4904-8852-FE3E39793116}"/>
              </a:ext>
            </a:extLst>
          </p:cNvPr>
          <p:cNvGraphicFramePr>
            <a:graphicFrameLocks noGrp="1"/>
          </p:cNvGraphicFramePr>
          <p:nvPr>
            <p:extLst>
              <p:ext uri="{D42A27DB-BD31-4B8C-83A1-F6EECF244321}">
                <p14:modId xmlns:p14="http://schemas.microsoft.com/office/powerpoint/2010/main" val="2654694672"/>
              </p:ext>
            </p:extLst>
          </p:nvPr>
        </p:nvGraphicFramePr>
        <p:xfrm>
          <a:off x="3155819" y="2350524"/>
          <a:ext cx="3155819" cy="2350527"/>
        </p:xfrm>
        <a:graphic>
          <a:graphicData uri="http://schemas.openxmlformats.org/drawingml/2006/table">
            <a:tbl>
              <a:tblPr/>
              <a:tblGrid>
                <a:gridCol w="1454518">
                  <a:extLst>
                    <a:ext uri="{9D8B030D-6E8A-4147-A177-3AD203B41FA5}">
                      <a16:colId xmlns:a16="http://schemas.microsoft.com/office/drawing/2014/main" val="3557605225"/>
                    </a:ext>
                  </a:extLst>
                </a:gridCol>
                <a:gridCol w="1701301">
                  <a:extLst>
                    <a:ext uri="{9D8B030D-6E8A-4147-A177-3AD203B41FA5}">
                      <a16:colId xmlns:a16="http://schemas.microsoft.com/office/drawing/2014/main" val="1802110604"/>
                    </a:ext>
                  </a:extLst>
                </a:gridCol>
              </a:tblGrid>
              <a:tr h="249727">
                <a:tc>
                  <a:txBody>
                    <a:bodyPr/>
                    <a:lstStyle/>
                    <a:p>
                      <a:pPr algn="ctr" fontAlgn="base"/>
                      <a:r>
                        <a:rPr lang="zh-CN" altLang="en-US" sz="1200">
                          <a:solidFill>
                            <a:srgbClr val="FFFFFF"/>
                          </a:solidFill>
                          <a:effectLst/>
                        </a:rPr>
                        <a:t>引用和术语标签</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ctr" fontAlgn="base"/>
                      <a:r>
                        <a:rPr lang="zh-CN" altLang="en-US" sz="1200">
                          <a:solidFill>
                            <a:srgbClr val="FFFFFF"/>
                          </a:solidFill>
                          <a:effectLst/>
                        </a:rPr>
                        <a:t>描述</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898481940"/>
                  </a:ext>
                </a:extLst>
              </a:tr>
              <a:tr h="262600">
                <a:tc>
                  <a:txBody>
                    <a:bodyPr/>
                    <a:lstStyle/>
                    <a:p>
                      <a:pPr algn="ctr" fontAlgn="t"/>
                      <a:r>
                        <a:rPr lang="en-US" sz="1200" u="none" strike="noStrike">
                          <a:solidFill>
                            <a:srgbClr val="900B09"/>
                          </a:solidFill>
                          <a:effectLst/>
                          <a:hlinkClick r:id="rId8"/>
                        </a:rPr>
                        <a:t>&lt;abbr&gt;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定义缩写。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20612117"/>
                  </a:ext>
                </a:extLst>
              </a:tr>
              <a:tr h="262600">
                <a:tc>
                  <a:txBody>
                    <a:bodyPr/>
                    <a:lstStyle/>
                    <a:p>
                      <a:pPr algn="ctr" fontAlgn="t"/>
                      <a:r>
                        <a:rPr lang="en-US" sz="1200" u="none" strike="noStrike">
                          <a:solidFill>
                            <a:srgbClr val="900B09"/>
                          </a:solidFill>
                          <a:effectLst/>
                          <a:hlinkClick r:id="rId9"/>
                        </a:rPr>
                        <a:t>&lt;acronym&gt;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定义首字母缩写。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383431998"/>
                  </a:ext>
                </a:extLst>
              </a:tr>
              <a:tr h="262600">
                <a:tc>
                  <a:txBody>
                    <a:bodyPr/>
                    <a:lstStyle/>
                    <a:p>
                      <a:pPr algn="ctr" fontAlgn="t"/>
                      <a:r>
                        <a:rPr lang="en-US" sz="1200" u="none" strike="noStrike">
                          <a:solidFill>
                            <a:srgbClr val="900B09"/>
                          </a:solidFill>
                          <a:effectLst/>
                          <a:hlinkClick r:id="rId10"/>
                        </a:rPr>
                        <a:t>&lt;address&gt;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定义地址。</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04885966"/>
                  </a:ext>
                </a:extLst>
              </a:tr>
              <a:tr h="262600">
                <a:tc>
                  <a:txBody>
                    <a:bodyPr/>
                    <a:lstStyle/>
                    <a:p>
                      <a:pPr algn="ctr" fontAlgn="t"/>
                      <a:r>
                        <a:rPr lang="en-US" sz="1200" u="none" strike="noStrike">
                          <a:solidFill>
                            <a:srgbClr val="900B09"/>
                          </a:solidFill>
                          <a:effectLst/>
                          <a:hlinkClick r:id="rId11"/>
                        </a:rPr>
                        <a:t>&lt;bdo&gt;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定义文字方向。</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4256733597"/>
                  </a:ext>
                </a:extLst>
              </a:tr>
              <a:tr h="262600">
                <a:tc>
                  <a:txBody>
                    <a:bodyPr/>
                    <a:lstStyle/>
                    <a:p>
                      <a:pPr algn="ctr" fontAlgn="t"/>
                      <a:r>
                        <a:rPr lang="en-US" sz="1200" u="none" strike="noStrike">
                          <a:solidFill>
                            <a:srgbClr val="900B09"/>
                          </a:solidFill>
                          <a:effectLst/>
                          <a:hlinkClick r:id="rId12"/>
                        </a:rPr>
                        <a:t>&lt;blockquote&gt;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定义长的引用。</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71215207"/>
                  </a:ext>
                </a:extLst>
              </a:tr>
              <a:tr h="262600">
                <a:tc>
                  <a:txBody>
                    <a:bodyPr/>
                    <a:lstStyle/>
                    <a:p>
                      <a:pPr algn="ctr" fontAlgn="t"/>
                      <a:r>
                        <a:rPr lang="en-US" sz="1200" u="none" strike="noStrike">
                          <a:solidFill>
                            <a:srgbClr val="900B09"/>
                          </a:solidFill>
                          <a:effectLst/>
                          <a:hlinkClick r:id="rId13"/>
                        </a:rPr>
                        <a:t>&lt;q&gt;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定义短的引用语。</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100425320"/>
                  </a:ext>
                </a:extLst>
              </a:tr>
              <a:tr h="262600">
                <a:tc>
                  <a:txBody>
                    <a:bodyPr/>
                    <a:lstStyle/>
                    <a:p>
                      <a:pPr algn="ctr" fontAlgn="t"/>
                      <a:r>
                        <a:rPr lang="en-US" sz="1200" u="none" strike="noStrike">
                          <a:solidFill>
                            <a:srgbClr val="900B09"/>
                          </a:solidFill>
                          <a:effectLst/>
                          <a:hlinkClick r:id="rId3"/>
                        </a:rPr>
                        <a:t>&lt;cite&gt;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t"/>
                      <a:r>
                        <a:rPr lang="zh-CN" altLang="en-US" sz="1200">
                          <a:effectLst/>
                        </a:rPr>
                        <a:t>定义引用、引证。</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51985736"/>
                  </a:ext>
                </a:extLst>
              </a:tr>
              <a:tr h="262600">
                <a:tc>
                  <a:txBody>
                    <a:bodyPr/>
                    <a:lstStyle/>
                    <a:p>
                      <a:pPr algn="ctr" fontAlgn="t"/>
                      <a:r>
                        <a:rPr lang="en-US" sz="1200" u="none" strike="noStrike">
                          <a:solidFill>
                            <a:srgbClr val="900B09"/>
                          </a:solidFill>
                          <a:effectLst/>
                          <a:hlinkClick r:id="rId3"/>
                        </a:rPr>
                        <a:t>&lt;dfn&gt;</a:t>
                      </a:r>
                      <a:endParaRPr lang="en-US" sz="1200">
                        <a:effectLst/>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algn="ctr" fontAlgn="t"/>
                      <a:r>
                        <a:rPr lang="zh-CN" altLang="en-US" sz="1200">
                          <a:effectLst/>
                        </a:rPr>
                        <a:t>定义一个定义项目。</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659607401"/>
                  </a:ext>
                </a:extLst>
              </a:tr>
            </a:tbl>
          </a:graphicData>
        </a:graphic>
      </p:graphicFrame>
    </p:spTree>
    <p:extLst>
      <p:ext uri="{BB962C8B-B14F-4D97-AF65-F5344CB8AC3E}">
        <p14:creationId xmlns:p14="http://schemas.microsoft.com/office/powerpoint/2010/main" val="20052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6098CA-5947-49A6-A121-7528468609BD}"/>
              </a:ext>
            </a:extLst>
          </p:cNvPr>
          <p:cNvSpPr txBox="1"/>
          <p:nvPr/>
        </p:nvSpPr>
        <p:spPr>
          <a:xfrm>
            <a:off x="0" y="0"/>
            <a:ext cx="12192000" cy="3754874"/>
          </a:xfrm>
          <a:prstGeom prst="rect">
            <a:avLst/>
          </a:prstGeom>
          <a:noFill/>
        </p:spPr>
        <p:txBody>
          <a:bodyPr wrap="square" rtlCol="0">
            <a:spAutoFit/>
          </a:bodyPr>
          <a:lstStyle/>
          <a:p>
            <a:pPr algn="l"/>
            <a:r>
              <a:rPr lang="en-US" altLang="zh-CN" sz="1400" b="1">
                <a:latin typeface="Calibri" panose="020F0502020204030204" pitchFamily="34" charset="0"/>
                <a:ea typeface="宋体" panose="02010600030101010101" pitchFamily="2" charset="-122"/>
                <a:cs typeface="Calibri" panose="020F0502020204030204" pitchFamily="34" charset="0"/>
              </a:rPr>
              <a:t>CSS</a:t>
            </a:r>
            <a:r>
              <a:rPr lang="zh-CN" altLang="en-US" sz="1400" b="1">
                <a:latin typeface="Calibri" panose="020F0502020204030204" pitchFamily="34" charset="0"/>
                <a:ea typeface="宋体" panose="02010600030101010101" pitchFamily="2" charset="-122"/>
                <a:cs typeface="Calibri" panose="020F0502020204030204" pitchFamily="34" charset="0"/>
              </a:rPr>
              <a:t>层叠样式表</a:t>
            </a:r>
            <a:endParaRPr lang="en-US" altLang="zh-CN" sz="1400" b="1">
              <a:latin typeface="Calibri" panose="020F0502020204030204" pitchFamily="34" charset="0"/>
              <a:ea typeface="宋体" panose="02010600030101010101" pitchFamily="2" charset="-122"/>
              <a:cs typeface="Calibri" panose="020F0502020204030204" pitchFamily="34" charset="0"/>
            </a:endParaRPr>
          </a:p>
          <a:p>
            <a:pPr algn="l"/>
            <a:r>
              <a:rPr lang="en-US" altLang="zh-CN" sz="1400" b="1">
                <a:latin typeface="Calibri" panose="020F0502020204030204" pitchFamily="34" charset="0"/>
                <a:ea typeface="宋体" panose="02010600030101010101" pitchFamily="2" charset="-122"/>
                <a:cs typeface="Calibri" panose="020F0502020204030204" pitchFamily="34" charset="0"/>
              </a:rPr>
              <a:t>CSS</a:t>
            </a:r>
            <a:r>
              <a:rPr lang="zh-CN" altLang="en-US" sz="1400" b="1">
                <a:latin typeface="Calibri" panose="020F0502020204030204" pitchFamily="34" charset="0"/>
                <a:ea typeface="宋体" panose="02010600030101010101" pitchFamily="2" charset="-122"/>
                <a:cs typeface="Calibri" panose="020F0502020204030204" pitchFamily="34" charset="0"/>
              </a:rPr>
              <a:t>选择器的规范</a:t>
            </a:r>
            <a:r>
              <a:rPr lang="zh-CN" altLang="en-US" sz="1400">
                <a:latin typeface="Calibri" panose="020F0502020204030204" pitchFamily="34" charset="0"/>
                <a:ea typeface="宋体" panose="02010600030101010101" pitchFamily="2" charset="-122"/>
                <a:cs typeface="Calibri" panose="020F0502020204030204" pitchFamily="34" charset="0"/>
              </a:rPr>
              <a:t>：①选择器 </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属性</a:t>
            </a:r>
            <a:r>
              <a:rPr lang="en-US" altLang="zh-CN" sz="1400">
                <a:latin typeface="Calibri" panose="020F0502020204030204" pitchFamily="34" charset="0"/>
                <a:ea typeface="宋体" panose="02010600030101010101" pitchFamily="2" charset="-122"/>
                <a:cs typeface="Calibri" panose="020F0502020204030204" pitchFamily="34" charset="0"/>
              </a:rPr>
              <a:t>: </a:t>
            </a:r>
            <a:r>
              <a:rPr lang="zh-CN" altLang="en-US" sz="1400">
                <a:latin typeface="Calibri" panose="020F0502020204030204" pitchFamily="34" charset="0"/>
                <a:ea typeface="宋体" panose="02010600030101010101" pitchFamily="2" charset="-122"/>
                <a:cs typeface="Calibri" panose="020F0502020204030204" pitchFamily="34" charset="0"/>
              </a:rPr>
              <a:t>值</a:t>
            </a:r>
            <a:r>
              <a:rPr lang="en-US" altLang="zh-CN" sz="1400">
                <a:latin typeface="Calibri" panose="020F0502020204030204" pitchFamily="34" charset="0"/>
                <a:ea typeface="宋体" panose="02010600030101010101" pitchFamily="2" charset="-122"/>
                <a:cs typeface="Calibri" panose="020F0502020204030204" pitchFamily="34" charset="0"/>
              </a:rPr>
              <a:t>; </a:t>
            </a:r>
            <a:r>
              <a:rPr lang="zh-CN" altLang="en-US" sz="1400">
                <a:latin typeface="Calibri" panose="020F0502020204030204" pitchFamily="34" charset="0"/>
                <a:ea typeface="宋体" panose="02010600030101010101" pitchFamily="2" charset="-122"/>
                <a:cs typeface="Calibri" panose="020F0502020204030204" pitchFamily="34" charset="0"/>
              </a:rPr>
              <a:t>声明</a:t>
            </a:r>
            <a:r>
              <a:rPr lang="en-US" altLang="zh-CN" sz="1400">
                <a:latin typeface="Calibri" panose="020F0502020204030204" pitchFamily="34" charset="0"/>
                <a:ea typeface="宋体" panose="02010600030101010101" pitchFamily="2" charset="-122"/>
                <a:cs typeface="Calibri" panose="020F0502020204030204" pitchFamily="34" charset="0"/>
              </a:rPr>
              <a:t>1;</a:t>
            </a:r>
            <a:r>
              <a:rPr lang="zh-CN" altLang="en-US" sz="1400">
                <a:latin typeface="Calibri" panose="020F0502020204030204" pitchFamily="34" charset="0"/>
                <a:ea typeface="宋体" panose="02010600030101010101" pitchFamily="2" charset="-122"/>
                <a:cs typeface="Calibri" panose="020F0502020204030204" pitchFamily="34" charset="0"/>
              </a:rPr>
              <a:t> 声明</a:t>
            </a:r>
            <a:r>
              <a:rPr lang="en-US" altLang="zh-CN" sz="1400">
                <a:latin typeface="Calibri" panose="020F0502020204030204" pitchFamily="34" charset="0"/>
                <a:ea typeface="宋体" panose="02010600030101010101" pitchFamily="2" charset="-122"/>
                <a:cs typeface="Calibri" panose="020F0502020204030204" pitchFamily="34" charset="0"/>
              </a:rPr>
              <a:t>2}</a:t>
            </a:r>
            <a:r>
              <a:rPr lang="zh-CN" altLang="en-US" sz="1400">
                <a:latin typeface="Calibri" panose="020F0502020204030204" pitchFamily="34" charset="0"/>
                <a:ea typeface="宋体" panose="02010600030101010101" pitchFamily="2" charset="-122"/>
                <a:cs typeface="Calibri" panose="020F0502020204030204" pitchFamily="34" charset="0"/>
              </a:rPr>
              <a:t>，每个选择器都可以有多个声明</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以分号隔开，一般换行书写</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，对于由多个单词组成的值需要加双引号；②选择器可以分组，如</a:t>
            </a:r>
            <a:r>
              <a:rPr lang="en-US" altLang="zh-CN" sz="1400">
                <a:latin typeface="Calibri" panose="020F0502020204030204" pitchFamily="34" charset="0"/>
                <a:ea typeface="宋体" panose="02010600030101010101" pitchFamily="2" charset="-122"/>
                <a:cs typeface="Calibri" panose="020F0502020204030204" pitchFamily="34" charset="0"/>
              </a:rPr>
              <a:t>h1,h2,p {x:x;}</a:t>
            </a:r>
            <a:r>
              <a:rPr lang="zh-CN" altLang="en-US" sz="1400">
                <a:latin typeface="Calibri" panose="020F0502020204030204" pitchFamily="34" charset="0"/>
                <a:ea typeface="宋体" panose="02010600030101010101" pitchFamily="2" charset="-122"/>
                <a:cs typeface="Calibri" panose="020F0502020204030204" pitchFamily="34" charset="0"/>
              </a:rPr>
              <a:t>，即可以将多个元素分为一组共用选择器；③选择器的继承，如</a:t>
            </a:r>
            <a:r>
              <a:rPr lang="en-US" altLang="zh-CN" sz="1400">
                <a:latin typeface="Calibri" panose="020F0502020204030204" pitchFamily="34" charset="0"/>
                <a:ea typeface="宋体" panose="02010600030101010101" pitchFamily="2" charset="-122"/>
                <a:cs typeface="Calibri" panose="020F0502020204030204" pitchFamily="34" charset="0"/>
              </a:rPr>
              <a:t>html{x:x;}</a:t>
            </a:r>
            <a:r>
              <a:rPr lang="zh-CN" altLang="en-US" sz="1400">
                <a:latin typeface="Calibri" panose="020F0502020204030204" pitchFamily="34" charset="0"/>
                <a:ea typeface="宋体" panose="02010600030101010101" pitchFamily="2" charset="-122"/>
                <a:cs typeface="Calibri" panose="020F0502020204030204" pitchFamily="34" charset="0"/>
              </a:rPr>
              <a:t>即页面下所有元素都继承，如块中的所有元素都继承该</a:t>
            </a:r>
            <a:r>
              <a:rPr lang="en-US" altLang="zh-CN" sz="1400">
                <a:latin typeface="Calibri" panose="020F0502020204030204" pitchFamily="34" charset="0"/>
                <a:ea typeface="宋体" panose="02010600030101010101" pitchFamily="2" charset="-122"/>
                <a:cs typeface="Calibri" panose="020F0502020204030204" pitchFamily="34" charset="0"/>
              </a:rPr>
              <a:t>&lt;div&gt;</a:t>
            </a:r>
            <a:r>
              <a:rPr lang="zh-CN" altLang="en-US" sz="1400">
                <a:latin typeface="Calibri" panose="020F0502020204030204" pitchFamily="34" charset="0"/>
                <a:ea typeface="宋体" panose="02010600030101010101" pitchFamily="2" charset="-122"/>
                <a:cs typeface="Calibri" panose="020F0502020204030204" pitchFamily="34" charset="0"/>
              </a:rPr>
              <a:t>的样式，但有些元素和属性不继承，也可以使用重写元素</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类选择器来进行覆盖。</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派生选择器</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ol li{x:x;}</a:t>
            </a:r>
            <a:r>
              <a:rPr lang="zh-CN" altLang="en-US" sz="1400">
                <a:latin typeface="Calibri" panose="020F0502020204030204" pitchFamily="34" charset="0"/>
                <a:ea typeface="宋体" panose="02010600030101010101" pitchFamily="2" charset="-122"/>
                <a:cs typeface="Calibri" panose="020F0502020204030204" pitchFamily="34" charset="0"/>
              </a:rPr>
              <a:t>意为只对</a:t>
            </a:r>
            <a:r>
              <a:rPr lang="en-US" altLang="zh-CN" sz="1400">
                <a:latin typeface="Calibri" panose="020F0502020204030204" pitchFamily="34" charset="0"/>
                <a:ea typeface="宋体" panose="02010600030101010101" pitchFamily="2" charset="-122"/>
                <a:cs typeface="Calibri" panose="020F0502020204030204" pitchFamily="34" charset="0"/>
              </a:rPr>
              <a:t>ol</a:t>
            </a:r>
            <a:r>
              <a:rPr lang="zh-CN" altLang="en-US" sz="1400">
                <a:latin typeface="Calibri" panose="020F0502020204030204" pitchFamily="34" charset="0"/>
                <a:ea typeface="宋体" panose="02010600030101010101" pitchFamily="2" charset="-122"/>
                <a:cs typeface="Calibri" panose="020F0502020204030204" pitchFamily="34" charset="0"/>
              </a:rPr>
              <a:t>元素下的</a:t>
            </a:r>
            <a:r>
              <a:rPr lang="en-US" altLang="zh-CN" sz="1400">
                <a:latin typeface="Calibri" panose="020F0502020204030204" pitchFamily="34" charset="0"/>
                <a:ea typeface="宋体" panose="02010600030101010101" pitchFamily="2" charset="-122"/>
                <a:cs typeface="Calibri" panose="020F0502020204030204" pitchFamily="34" charset="0"/>
              </a:rPr>
              <a:t>li</a:t>
            </a:r>
            <a:r>
              <a:rPr lang="zh-CN" altLang="en-US" sz="1400">
                <a:latin typeface="Calibri" panose="020F0502020204030204" pitchFamily="34" charset="0"/>
                <a:ea typeface="宋体" panose="02010600030101010101" pitchFamily="2" charset="-122"/>
                <a:cs typeface="Calibri" panose="020F0502020204030204" pitchFamily="34" charset="0"/>
              </a:rPr>
              <a:t>元素应用选择器，对其他的</a:t>
            </a:r>
            <a:r>
              <a:rPr lang="en-US" altLang="zh-CN" sz="1400">
                <a:latin typeface="Calibri" panose="020F0502020204030204" pitchFamily="34" charset="0"/>
                <a:ea typeface="宋体" panose="02010600030101010101" pitchFamily="2" charset="-122"/>
                <a:cs typeface="Calibri" panose="020F0502020204030204" pitchFamily="34" charset="0"/>
              </a:rPr>
              <a:t>ol</a:t>
            </a:r>
            <a:r>
              <a:rPr lang="zh-CN" altLang="en-US" sz="1400">
                <a:latin typeface="Calibri" panose="020F0502020204030204" pitchFamily="34" charset="0"/>
                <a:ea typeface="宋体" panose="02010600030101010101" pitchFamily="2" charset="-122"/>
                <a:cs typeface="Calibri" panose="020F0502020204030204" pitchFamily="34" charset="0"/>
              </a:rPr>
              <a:t>与</a:t>
            </a:r>
            <a:r>
              <a:rPr lang="en-US" altLang="zh-CN" sz="1400">
                <a:latin typeface="Calibri" panose="020F0502020204030204" pitchFamily="34" charset="0"/>
                <a:ea typeface="宋体" panose="02010600030101010101" pitchFamily="2" charset="-122"/>
                <a:cs typeface="Calibri" panose="020F0502020204030204" pitchFamily="34" charset="0"/>
              </a:rPr>
              <a:t>li</a:t>
            </a:r>
            <a:r>
              <a:rPr lang="zh-CN" altLang="en-US" sz="1400">
                <a:latin typeface="Calibri" panose="020F0502020204030204" pitchFamily="34" charset="0"/>
                <a:ea typeface="宋体" panose="02010600030101010101" pitchFamily="2" charset="-122"/>
                <a:cs typeface="Calibri" panose="020F0502020204030204" pitchFamily="34" charset="0"/>
              </a:rPr>
              <a:t>元素不生效。</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选择器</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名</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{x:x;}</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意为只对</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为此</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名的元素应用选择器，</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名 </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h1{x:x;}</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意为只对</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为此</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id</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名的元素下的</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h1</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元素应用派生选择器。</a:t>
            </a:r>
            <a:endPar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endParaRPr>
          </a:p>
          <a:p>
            <a:r>
              <a:rPr lang="zh-CN" altLang="en-US" sz="1400" b="1">
                <a:latin typeface="Calibri" panose="020F0502020204030204" pitchFamily="34" charset="0"/>
                <a:ea typeface="宋体" panose="02010600030101010101" pitchFamily="2" charset="-122"/>
                <a:cs typeface="Calibri" panose="020F0502020204030204" pitchFamily="34" charset="0"/>
              </a:rPr>
              <a:t>类选择器</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类名</a:t>
            </a:r>
            <a:r>
              <a:rPr lang="en-US" altLang="zh-CN" sz="1400">
                <a:latin typeface="Calibri" panose="020F0502020204030204" pitchFamily="34" charset="0"/>
                <a:ea typeface="宋体" panose="02010600030101010101" pitchFamily="2" charset="-122"/>
                <a:cs typeface="Calibri" panose="020F0502020204030204" pitchFamily="34" charset="0"/>
              </a:rPr>
              <a:t>{x:x;}</a:t>
            </a:r>
            <a:r>
              <a:rPr lang="zh-CN" altLang="en-US" sz="1400">
                <a:latin typeface="Calibri" panose="020F0502020204030204" pitchFamily="34" charset="0"/>
                <a:ea typeface="宋体" panose="02010600030101010101" pitchFamily="2" charset="-122"/>
                <a:cs typeface="Calibri" panose="020F0502020204030204" pitchFamily="34" charset="0"/>
              </a:rPr>
              <a:t>对所有</a:t>
            </a:r>
            <a:r>
              <a:rPr lang="en-US" altLang="zh-CN" sz="1400">
                <a:latin typeface="Calibri" panose="020F0502020204030204" pitchFamily="34" charset="0"/>
                <a:ea typeface="宋体" panose="02010600030101010101" pitchFamily="2" charset="-122"/>
                <a:cs typeface="Calibri" panose="020F0502020204030204" pitchFamily="34" charset="0"/>
              </a:rPr>
              <a:t>class</a:t>
            </a:r>
            <a:r>
              <a:rPr lang="zh-CN" altLang="en-US" sz="1400">
                <a:latin typeface="Calibri" panose="020F0502020204030204" pitchFamily="34" charset="0"/>
                <a:ea typeface="宋体" panose="02010600030101010101" pitchFamily="2" charset="-122"/>
                <a:cs typeface="Calibri" panose="020F0502020204030204" pitchFamily="34" charset="0"/>
              </a:rPr>
              <a:t>属性为类名的元素应用选择器，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类名 </a:t>
            </a:r>
            <a:r>
              <a:rPr lang="en-US" altLang="zh-CN" sz="1400">
                <a:latin typeface="Calibri" panose="020F0502020204030204" pitchFamily="34" charset="0"/>
                <a:ea typeface="宋体" panose="02010600030101010101" pitchFamily="2" charset="-122"/>
                <a:cs typeface="Calibri" panose="020F0502020204030204" pitchFamily="34" charset="0"/>
              </a:rPr>
              <a:t>li{x:x;}</a:t>
            </a:r>
            <a:r>
              <a:rPr lang="zh-CN" altLang="en-US" sz="1400">
                <a:latin typeface="Calibri" panose="020F0502020204030204" pitchFamily="34" charset="0"/>
                <a:ea typeface="宋体" panose="02010600030101010101" pitchFamily="2" charset="-122"/>
                <a:cs typeface="Calibri" panose="020F0502020204030204" pitchFamily="34" charset="0"/>
              </a:rPr>
              <a:t>对</a:t>
            </a:r>
            <a:r>
              <a:rPr lang="en-US" altLang="zh-CN" sz="1400">
                <a:latin typeface="Calibri" panose="020F0502020204030204" pitchFamily="34" charset="0"/>
                <a:ea typeface="宋体" panose="02010600030101010101" pitchFamily="2" charset="-122"/>
                <a:cs typeface="Calibri" panose="020F0502020204030204" pitchFamily="34" charset="0"/>
              </a:rPr>
              <a:t>class</a:t>
            </a:r>
            <a:r>
              <a:rPr lang="zh-CN" altLang="en-US" sz="1400">
                <a:latin typeface="Calibri" panose="020F0502020204030204" pitchFamily="34" charset="0"/>
                <a:ea typeface="宋体" panose="02010600030101010101" pitchFamily="2" charset="-122"/>
                <a:cs typeface="Calibri" panose="020F0502020204030204" pitchFamily="34" charset="0"/>
              </a:rPr>
              <a:t>属性为类名的元素下的</a:t>
            </a:r>
            <a:r>
              <a:rPr lang="en-US" altLang="zh-CN" sz="1400">
                <a:latin typeface="Calibri" panose="020F0502020204030204" pitchFamily="34" charset="0"/>
                <a:ea typeface="宋体" panose="02010600030101010101" pitchFamily="2" charset="-122"/>
                <a:cs typeface="Calibri" panose="020F0502020204030204" pitchFamily="34" charset="0"/>
              </a:rPr>
              <a:t>li</a:t>
            </a:r>
            <a:r>
              <a:rPr lang="zh-CN" altLang="en-US" sz="1400">
                <a:latin typeface="Calibri" panose="020F0502020204030204" pitchFamily="34" charset="0"/>
                <a:ea typeface="宋体" panose="02010600030101010101" pitchFamily="2" charset="-122"/>
                <a:cs typeface="Calibri" panose="020F0502020204030204" pitchFamily="34" charset="0"/>
              </a:rPr>
              <a:t>元素应用该类派生选择器，</a:t>
            </a:r>
            <a:r>
              <a:rPr lang="en-US" altLang="zh-CN" sz="1400">
                <a:latin typeface="Calibri" panose="020F0502020204030204" pitchFamily="34" charset="0"/>
                <a:ea typeface="宋体" panose="02010600030101010101" pitchFamily="2" charset="-122"/>
                <a:cs typeface="Calibri" panose="020F0502020204030204" pitchFamily="34" charset="0"/>
              </a:rPr>
              <a:t>ol .</a:t>
            </a:r>
            <a:r>
              <a:rPr lang="zh-CN" altLang="en-US" sz="1400">
                <a:latin typeface="Calibri" panose="020F0502020204030204" pitchFamily="34" charset="0"/>
                <a:ea typeface="宋体" panose="02010600030101010101" pitchFamily="2" charset="-122"/>
                <a:cs typeface="Calibri" panose="020F0502020204030204" pitchFamily="34" charset="0"/>
              </a:rPr>
              <a:t>类名</a:t>
            </a:r>
            <a:r>
              <a:rPr lang="en-US" altLang="zh-CN" sz="1400">
                <a:latin typeface="Calibri" panose="020F0502020204030204" pitchFamily="34" charset="0"/>
                <a:ea typeface="宋体" panose="02010600030101010101" pitchFamily="2" charset="-122"/>
                <a:cs typeface="Calibri" panose="020F0502020204030204" pitchFamily="34" charset="0"/>
              </a:rPr>
              <a:t>{x:x;}</a:t>
            </a:r>
            <a:r>
              <a:rPr lang="zh-CN" altLang="en-US" sz="1400">
                <a:latin typeface="Calibri" panose="020F0502020204030204" pitchFamily="34" charset="0"/>
                <a:ea typeface="宋体" panose="02010600030101010101" pitchFamily="2" charset="-122"/>
                <a:cs typeface="Calibri" panose="020F0502020204030204" pitchFamily="34" charset="0"/>
              </a:rPr>
              <a:t>只对</a:t>
            </a:r>
            <a:r>
              <a:rPr lang="en-US" altLang="zh-CN" sz="1400">
                <a:latin typeface="Calibri" panose="020F0502020204030204" pitchFamily="34" charset="0"/>
                <a:ea typeface="宋体" panose="02010600030101010101" pitchFamily="2" charset="-122"/>
                <a:cs typeface="Calibri" panose="020F0502020204030204" pitchFamily="34" charset="0"/>
              </a:rPr>
              <a:t>class</a:t>
            </a:r>
            <a:r>
              <a:rPr lang="zh-CN" altLang="en-US" sz="1400">
                <a:latin typeface="Calibri" panose="020F0502020204030204" pitchFamily="34" charset="0"/>
                <a:ea typeface="宋体" panose="02010600030101010101" pitchFamily="2" charset="-122"/>
                <a:cs typeface="Calibri" panose="020F0502020204030204" pitchFamily="34" charset="0"/>
              </a:rPr>
              <a:t>属性为类名的</a:t>
            </a:r>
            <a:r>
              <a:rPr lang="en-US" altLang="zh-CN" sz="1400">
                <a:latin typeface="Calibri" panose="020F0502020204030204" pitchFamily="34" charset="0"/>
                <a:ea typeface="宋体" panose="02010600030101010101" pitchFamily="2" charset="-122"/>
                <a:cs typeface="Calibri" panose="020F0502020204030204" pitchFamily="34" charset="0"/>
              </a:rPr>
              <a:t>ol</a:t>
            </a:r>
            <a:r>
              <a:rPr lang="zh-CN" altLang="en-US" sz="1400">
                <a:latin typeface="Calibri" panose="020F0502020204030204" pitchFamily="34" charset="0"/>
                <a:ea typeface="宋体" panose="02010600030101010101" pitchFamily="2" charset="-122"/>
                <a:cs typeface="Calibri" panose="020F0502020204030204" pitchFamily="34" charset="0"/>
              </a:rPr>
              <a:t>元素起作用，对其他的</a:t>
            </a:r>
            <a:r>
              <a:rPr lang="en-US" altLang="zh-CN" sz="1400">
                <a:latin typeface="Calibri" panose="020F0502020204030204" pitchFamily="34" charset="0"/>
                <a:ea typeface="宋体" panose="02010600030101010101" pitchFamily="2" charset="-122"/>
                <a:cs typeface="Calibri" panose="020F0502020204030204" pitchFamily="34" charset="0"/>
              </a:rPr>
              <a:t>class</a:t>
            </a:r>
            <a:r>
              <a:rPr lang="zh-CN" altLang="en-US" sz="1400">
                <a:latin typeface="Calibri" panose="020F0502020204030204" pitchFamily="34" charset="0"/>
                <a:ea typeface="宋体" panose="02010600030101010101" pitchFamily="2" charset="-122"/>
                <a:cs typeface="Calibri" panose="020F0502020204030204" pitchFamily="34" charset="0"/>
              </a:rPr>
              <a:t>属性为该类名的元素不起作用。</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属性选择器和值选择器</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[title]{x:x;}</a:t>
            </a:r>
            <a:r>
              <a:rPr lang="zh-CN" altLang="en-US" sz="1400">
                <a:latin typeface="Calibri" panose="020F0502020204030204" pitchFamily="34" charset="0"/>
                <a:ea typeface="宋体" panose="02010600030101010101" pitchFamily="2" charset="-122"/>
                <a:cs typeface="Calibri" panose="020F0502020204030204" pitchFamily="34" charset="0"/>
              </a:rPr>
              <a:t>为所有含</a:t>
            </a:r>
            <a:r>
              <a:rPr lang="en-US" altLang="zh-CN" sz="1400">
                <a:latin typeface="Calibri" panose="020F0502020204030204" pitchFamily="34" charset="0"/>
                <a:ea typeface="宋体" panose="02010600030101010101" pitchFamily="2" charset="-122"/>
                <a:cs typeface="Calibri" panose="020F0502020204030204" pitchFamily="34" charset="0"/>
              </a:rPr>
              <a:t>title</a:t>
            </a:r>
            <a:r>
              <a:rPr lang="zh-CN" altLang="en-US" sz="1400">
                <a:latin typeface="Calibri" panose="020F0502020204030204" pitchFamily="34" charset="0"/>
                <a:ea typeface="宋体" panose="02010600030101010101" pitchFamily="2" charset="-122"/>
                <a:cs typeface="Calibri" panose="020F0502020204030204" pitchFamily="34" charset="0"/>
              </a:rPr>
              <a:t>属性的元素应用选择器，</a:t>
            </a:r>
            <a:r>
              <a:rPr lang="en-US" altLang="zh-CN" sz="1400">
                <a:latin typeface="Calibri" panose="020F0502020204030204" pitchFamily="34" charset="0"/>
                <a:ea typeface="宋体" panose="02010600030101010101" pitchFamily="2" charset="-122"/>
                <a:cs typeface="Calibri" panose="020F0502020204030204" pitchFamily="34" charset="0"/>
              </a:rPr>
              <a:t>[title=qq]{x:x;}</a:t>
            </a:r>
            <a:r>
              <a:rPr lang="zh-CN" altLang="en-US" sz="1400">
                <a:latin typeface="Calibri" panose="020F0502020204030204" pitchFamily="34" charset="0"/>
                <a:ea typeface="宋体" panose="02010600030101010101" pitchFamily="2" charset="-122"/>
                <a:cs typeface="Calibri" panose="020F0502020204030204" pitchFamily="34" charset="0"/>
              </a:rPr>
              <a:t>为所有</a:t>
            </a:r>
            <a:r>
              <a:rPr lang="en-US" altLang="zh-CN" sz="1400">
                <a:latin typeface="Calibri" panose="020F0502020204030204" pitchFamily="34" charset="0"/>
                <a:ea typeface="宋体" panose="02010600030101010101" pitchFamily="2" charset="-122"/>
                <a:cs typeface="Calibri" panose="020F0502020204030204" pitchFamily="34" charset="0"/>
              </a:rPr>
              <a:t>title</a:t>
            </a:r>
            <a:r>
              <a:rPr lang="zh-CN" altLang="en-US" sz="1400">
                <a:latin typeface="Calibri" panose="020F0502020204030204" pitchFamily="34" charset="0"/>
                <a:ea typeface="宋体" panose="02010600030101010101" pitchFamily="2" charset="-122"/>
                <a:cs typeface="Calibri" panose="020F0502020204030204" pitchFamily="34" charset="0"/>
              </a:rPr>
              <a:t>属性值为</a:t>
            </a:r>
            <a:r>
              <a:rPr lang="en-US" altLang="zh-CN" sz="1400">
                <a:latin typeface="Calibri" panose="020F0502020204030204" pitchFamily="34" charset="0"/>
                <a:ea typeface="宋体" panose="02010600030101010101" pitchFamily="2" charset="-122"/>
                <a:cs typeface="Calibri" panose="020F0502020204030204" pitchFamily="34" charset="0"/>
              </a:rPr>
              <a:t>qq</a:t>
            </a:r>
            <a:r>
              <a:rPr lang="zh-CN" altLang="en-US" sz="1400">
                <a:latin typeface="Calibri" panose="020F0502020204030204" pitchFamily="34" charset="0"/>
                <a:ea typeface="宋体" panose="02010600030101010101" pitchFamily="2" charset="-122"/>
                <a:cs typeface="Calibri" panose="020F0502020204030204" pitchFamily="34" charset="0"/>
              </a:rPr>
              <a:t>的元素应用选择器，其多用于为表单元素设置样式，如</a:t>
            </a:r>
            <a:r>
              <a:rPr lang="en-US" altLang="zh-CN" sz="1400">
                <a:latin typeface="Calibri" panose="020F0502020204030204" pitchFamily="34" charset="0"/>
                <a:ea typeface="宋体" panose="02010600030101010101" pitchFamily="2" charset="-122"/>
                <a:cs typeface="Calibri" panose="020F0502020204030204" pitchFamily="34" charset="0"/>
              </a:rPr>
              <a:t>input[type=text]{x:x;}</a:t>
            </a:r>
            <a:r>
              <a:rPr lang="zh-CN" altLang="en-US" sz="1400">
                <a:latin typeface="Calibri" panose="020F0502020204030204" pitchFamily="34" charset="0"/>
                <a:ea typeface="宋体" panose="02010600030101010101" pitchFamily="2" charset="-122"/>
                <a:cs typeface="Calibri" panose="020F0502020204030204" pitchFamily="34" charset="0"/>
              </a:rPr>
              <a:t>意为对所有</a:t>
            </a:r>
            <a:r>
              <a:rPr lang="en-US" altLang="zh-CN" sz="1400">
                <a:latin typeface="Calibri" panose="020F0502020204030204" pitchFamily="34" charset="0"/>
                <a:ea typeface="宋体" panose="02010600030101010101" pitchFamily="2" charset="-122"/>
                <a:cs typeface="Calibri" panose="020F0502020204030204" pitchFamily="34" charset="0"/>
              </a:rPr>
              <a:t>input</a:t>
            </a:r>
            <a:r>
              <a:rPr lang="zh-CN" altLang="en-US" sz="1400">
                <a:latin typeface="Calibri" panose="020F0502020204030204" pitchFamily="34" charset="0"/>
                <a:ea typeface="宋体" panose="02010600030101010101" pitchFamily="2" charset="-122"/>
                <a:cs typeface="Calibri" panose="020F0502020204030204" pitchFamily="34" charset="0"/>
              </a:rPr>
              <a:t>元素下的</a:t>
            </a:r>
            <a:r>
              <a:rPr lang="en-US" altLang="zh-CN" sz="1400">
                <a:latin typeface="Calibri" panose="020F0502020204030204" pitchFamily="34" charset="0"/>
                <a:ea typeface="宋体" panose="02010600030101010101" pitchFamily="2" charset="-122"/>
                <a:cs typeface="Calibri" panose="020F0502020204030204" pitchFamily="34" charset="0"/>
              </a:rPr>
              <a:t>type</a:t>
            </a:r>
            <a:r>
              <a:rPr lang="zh-CN" altLang="en-US" sz="1400">
                <a:latin typeface="Calibri" panose="020F0502020204030204" pitchFamily="34" charset="0"/>
                <a:ea typeface="宋体" panose="02010600030101010101" pitchFamily="2" charset="-122"/>
                <a:cs typeface="Calibri" panose="020F0502020204030204" pitchFamily="34" charset="0"/>
              </a:rPr>
              <a:t>属性值为</a:t>
            </a:r>
            <a:r>
              <a:rPr lang="en-US" altLang="zh-CN" sz="1400">
                <a:latin typeface="Calibri" panose="020F0502020204030204" pitchFamily="34" charset="0"/>
                <a:ea typeface="宋体" panose="02010600030101010101" pitchFamily="2" charset="-122"/>
                <a:cs typeface="Calibri" panose="020F0502020204030204" pitchFamily="34" charset="0"/>
              </a:rPr>
              <a:t>text</a:t>
            </a:r>
            <a:r>
              <a:rPr lang="zh-CN" altLang="en-US" sz="1400">
                <a:latin typeface="Calibri" panose="020F0502020204030204" pitchFamily="34" charset="0"/>
                <a:ea typeface="宋体" panose="02010600030101010101" pitchFamily="2" charset="-122"/>
                <a:cs typeface="Calibri" panose="020F0502020204030204" pitchFamily="34" charset="0"/>
              </a:rPr>
              <a:t>的元素应用选择器，表单元素没有</a:t>
            </a:r>
            <a:r>
              <a:rPr lang="en-US" altLang="zh-CN" sz="1400">
                <a:latin typeface="Calibri" panose="020F0502020204030204" pitchFamily="34" charset="0"/>
                <a:ea typeface="宋体" panose="02010600030101010101" pitchFamily="2" charset="-122"/>
                <a:cs typeface="Calibri" panose="020F0502020204030204" pitchFamily="34" charset="0"/>
              </a:rPr>
              <a:t>class</a:t>
            </a:r>
            <a:r>
              <a:rPr lang="zh-CN" altLang="en-US" sz="1400">
                <a:latin typeface="Calibri" panose="020F0502020204030204" pitchFamily="34" charset="0"/>
                <a:ea typeface="宋体" panose="02010600030101010101" pitchFamily="2" charset="-122"/>
                <a:cs typeface="Calibri" panose="020F0502020204030204" pitchFamily="34" charset="0"/>
              </a:rPr>
              <a:t>和</a:t>
            </a:r>
            <a:r>
              <a:rPr lang="en-US" altLang="zh-CN" sz="1400">
                <a:latin typeface="Calibri" panose="020F0502020204030204" pitchFamily="34" charset="0"/>
                <a:ea typeface="宋体" panose="02010600030101010101" pitchFamily="2" charset="-122"/>
                <a:cs typeface="Calibri" panose="020F0502020204030204" pitchFamily="34" charset="0"/>
              </a:rPr>
              <a:t>id</a:t>
            </a:r>
            <a:r>
              <a:rPr lang="zh-CN" altLang="en-US" sz="1400">
                <a:latin typeface="Calibri" panose="020F0502020204030204" pitchFamily="34" charset="0"/>
                <a:ea typeface="宋体" panose="02010600030101010101" pitchFamily="2" charset="-122"/>
                <a:cs typeface="Calibri" panose="020F0502020204030204" pitchFamily="34" charset="0"/>
              </a:rPr>
              <a:t>属性，因此常用属性和值选择器，</a:t>
            </a:r>
            <a:r>
              <a:rPr lang="zh-CN" altLang="en-US" sz="1400">
                <a:solidFill>
                  <a:schemeClr val="accent6">
                    <a:lumMod val="75000"/>
                  </a:schemeClr>
                </a:solidFill>
                <a:latin typeface="Calibri" panose="020F0502020204030204" pitchFamily="34" charset="0"/>
                <a:ea typeface="宋体" panose="02010600030101010101" pitchFamily="2" charset="-122"/>
                <a:cs typeface="Calibri" panose="020F0502020204030204" pitchFamily="34" charset="0"/>
              </a:rPr>
              <a:t>如表</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元素选择器</a:t>
            </a:r>
            <a:r>
              <a:rPr lang="zh-CN" altLang="en-US" sz="1400">
                <a:latin typeface="Calibri" panose="020F0502020204030204" pitchFamily="34" charset="0"/>
                <a:ea typeface="宋体" panose="02010600030101010101" pitchFamily="2" charset="-122"/>
                <a:cs typeface="Calibri" panose="020F0502020204030204" pitchFamily="34" charset="0"/>
              </a:rPr>
              <a:t>：即元素名</a:t>
            </a:r>
            <a:r>
              <a:rPr lang="en-US" altLang="zh-CN" sz="1400">
                <a:latin typeface="Calibri" panose="020F0502020204030204" pitchFamily="34" charset="0"/>
                <a:ea typeface="宋体" panose="02010600030101010101" pitchFamily="2" charset="-122"/>
                <a:cs typeface="Calibri" panose="020F0502020204030204" pitchFamily="34" charset="0"/>
              </a:rPr>
              <a:t>{x:x;}</a:t>
            </a:r>
            <a:r>
              <a:rPr lang="zh-CN" altLang="en-US" sz="1400">
                <a:latin typeface="Calibri" panose="020F0502020204030204" pitchFamily="34" charset="0"/>
                <a:ea typeface="宋体" panose="02010600030101010101" pitchFamily="2" charset="-122"/>
                <a:cs typeface="Calibri" panose="020F0502020204030204" pitchFamily="34" charset="0"/>
              </a:rPr>
              <a:t>，注意对单个样式属性添加多个值时</a:t>
            </a:r>
            <a:r>
              <a:rPr lang="en-US" altLang="zh-CN" sz="1400">
                <a:latin typeface="Calibri" panose="020F0502020204030204" pitchFamily="34" charset="0"/>
                <a:ea typeface="宋体" panose="02010600030101010101" pitchFamily="2" charset="-122"/>
                <a:cs typeface="Calibri" panose="020F0502020204030204" pitchFamily="34" charset="0"/>
              </a:rPr>
              <a:t>{color: blue, red;}</a:t>
            </a:r>
            <a:r>
              <a:rPr lang="zh-CN" altLang="en-US" sz="1400">
                <a:latin typeface="Calibri" panose="020F0502020204030204" pitchFamily="34" charset="0"/>
                <a:ea typeface="宋体" panose="02010600030101010101" pitchFamily="2" charset="-122"/>
                <a:cs typeface="Calibri" panose="020F0502020204030204" pitchFamily="34" charset="0"/>
              </a:rPr>
              <a:t>，默认为当第一个值不可用时自动降级为第二个值；</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CSS</a:t>
            </a:r>
            <a:r>
              <a:rPr lang="zh-CN" altLang="en-US" sz="1400" b="1">
                <a:latin typeface="Calibri" panose="020F0502020204030204" pitchFamily="34" charset="0"/>
                <a:ea typeface="宋体" panose="02010600030101010101" pitchFamily="2" charset="-122"/>
                <a:cs typeface="Calibri" panose="020F0502020204030204" pitchFamily="34" charset="0"/>
              </a:rPr>
              <a:t>的层叠次序</a:t>
            </a:r>
            <a:r>
              <a:rPr lang="zh-CN" altLang="en-US" sz="1400">
                <a:latin typeface="Calibri" panose="020F0502020204030204" pitchFamily="34" charset="0"/>
                <a:ea typeface="宋体" panose="02010600030101010101" pitchFamily="2" charset="-122"/>
                <a:cs typeface="Calibri" panose="020F0502020204030204" pitchFamily="34" charset="0"/>
              </a:rPr>
              <a:t>：其按优先权排列①内联样式，即位于</a:t>
            </a:r>
            <a:r>
              <a:rPr lang="en-US" altLang="zh-CN" sz="1400">
                <a:latin typeface="Calibri" panose="020F0502020204030204" pitchFamily="34" charset="0"/>
                <a:ea typeface="宋体" panose="02010600030101010101" pitchFamily="2" charset="-122"/>
                <a:cs typeface="Calibri" panose="020F0502020204030204" pitchFamily="34" charset="0"/>
              </a:rPr>
              <a:t>HTML</a:t>
            </a:r>
            <a:r>
              <a:rPr lang="zh-CN" altLang="en-US" sz="1400">
                <a:latin typeface="Calibri" panose="020F0502020204030204" pitchFamily="34" charset="0"/>
                <a:ea typeface="宋体" panose="02010600030101010101" pitchFamily="2" charset="-122"/>
                <a:cs typeface="Calibri" panose="020F0502020204030204" pitchFamily="34" charset="0"/>
              </a:rPr>
              <a:t>元素标签内部的样式②内部样式表，位于</a:t>
            </a:r>
            <a:r>
              <a:rPr lang="en-US" altLang="zh-CN" sz="1400">
                <a:latin typeface="Calibri" panose="020F0502020204030204" pitchFamily="34" charset="0"/>
                <a:ea typeface="宋体" panose="02010600030101010101" pitchFamily="2" charset="-122"/>
                <a:cs typeface="Calibri" panose="020F0502020204030204" pitchFamily="34" charset="0"/>
              </a:rPr>
              <a:t>&lt;head&gt;</a:t>
            </a:r>
            <a:r>
              <a:rPr lang="zh-CN" altLang="en-US" sz="1400">
                <a:latin typeface="Calibri" panose="020F0502020204030204" pitchFamily="34" charset="0"/>
                <a:ea typeface="宋体" panose="02010600030101010101" pitchFamily="2" charset="-122"/>
                <a:cs typeface="Calibri" panose="020F0502020204030204" pitchFamily="34" charset="0"/>
              </a:rPr>
              <a:t>标签内的样式</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其中的优先级排序为</a:t>
            </a:r>
            <a:r>
              <a:rPr lang="en-US" altLang="zh-CN" sz="1400">
                <a:latin typeface="Calibri" panose="020F0502020204030204" pitchFamily="34" charset="0"/>
                <a:ea typeface="宋体" panose="02010600030101010101" pitchFamily="2" charset="-122"/>
                <a:cs typeface="Calibri" panose="020F0502020204030204" pitchFamily="34" charset="0"/>
              </a:rPr>
              <a:t>ID</a:t>
            </a:r>
            <a:r>
              <a:rPr lang="zh-CN" altLang="en-US" sz="1400">
                <a:latin typeface="Calibri" panose="020F0502020204030204" pitchFamily="34" charset="0"/>
                <a:ea typeface="宋体" panose="02010600030101010101" pitchFamily="2" charset="-122"/>
                <a:cs typeface="Calibri" panose="020F0502020204030204" pitchFamily="34" charset="0"/>
              </a:rPr>
              <a:t>选择器＞类选择器＞元素选择器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③外部样式表，即导入的</a:t>
            </a:r>
            <a:r>
              <a:rPr lang="en-US" altLang="zh-CN" sz="1400">
                <a:latin typeface="Calibri" panose="020F0502020204030204" pitchFamily="34" charset="0"/>
                <a:ea typeface="宋体" panose="02010600030101010101" pitchFamily="2" charset="-122"/>
                <a:cs typeface="Calibri" panose="020F0502020204030204" pitchFamily="34" charset="0"/>
              </a:rPr>
              <a:t>CSS</a:t>
            </a:r>
            <a:r>
              <a:rPr lang="zh-CN" altLang="en-US" sz="1400">
                <a:latin typeface="Calibri" panose="020F0502020204030204" pitchFamily="34" charset="0"/>
                <a:ea typeface="宋体" panose="02010600030101010101" pitchFamily="2" charset="-122"/>
                <a:cs typeface="Calibri" panose="020F0502020204030204" pitchFamily="34" charset="0"/>
              </a:rPr>
              <a:t>文件④浏览器的默认设置，注意若在某个选择器上拥有</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rPr>
              <a:t>!important</a:t>
            </a:r>
            <a:r>
              <a:rPr lang="zh-CN" altLang="en-US" sz="1400">
                <a:latin typeface="Calibri" panose="020F0502020204030204" pitchFamily="34" charset="0"/>
                <a:ea typeface="宋体" panose="02010600030101010101" pitchFamily="2" charset="-122"/>
                <a:cs typeface="Calibri" panose="020F0502020204030204" pitchFamily="34" charset="0"/>
              </a:rPr>
              <a:t>则确保样式。</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style</a:t>
            </a:r>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属性中的样式</a:t>
            </a:r>
            <a:r>
              <a:rPr lang="en-US" altLang="zh-CN"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内联样式</a:t>
            </a:r>
            <a:r>
              <a:rPr lang="en-US" altLang="zh-CN" sz="1400" b="1">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：①</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字体颜色</a:t>
            </a:r>
            <a:r>
              <a:rPr lang="en-US" altLang="zh-CN"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color</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&lt;h1 style=‘color:red‘&gt;</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；②</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字号</a:t>
            </a:r>
            <a:r>
              <a:rPr lang="en-US" altLang="zh-CN"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font-size</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style='</a:t>
            </a:r>
            <a:r>
              <a:rPr lang="en-US" altLang="zh-CN" sz="1400">
                <a:solidFill>
                  <a:schemeClr val="accent2">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font-size: 16px'</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；③</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字体</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en-US" altLang="zh-CN"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font-family: Sans-serif</a:t>
            </a:r>
            <a:r>
              <a:rPr lang="zh-CN" altLang="en-US" sz="1400">
                <a:latin typeface="Calibri" panose="020F0502020204030204" pitchFamily="34" charset="0"/>
                <a:ea typeface="宋体" panose="02010600030101010101" pitchFamily="2" charset="-122"/>
                <a:cs typeface="Calibri" panose="020F0502020204030204" pitchFamily="34" charset="0"/>
                <a:sym typeface="Wingdings" panose="05000000000000000000" pitchFamily="2" charset="2"/>
              </a:rPr>
              <a:t>；</a:t>
            </a:r>
            <a:r>
              <a:rPr lang="zh-CN" altLang="en-US" sz="1400">
                <a:latin typeface="Calibri" panose="020F0502020204030204" pitchFamily="34" charset="0"/>
                <a:ea typeface="宋体" panose="02010600030101010101" pitchFamily="2" charset="-122"/>
                <a:cs typeface="Calibri" panose="020F0502020204030204" pitchFamily="34" charset="0"/>
              </a:rPr>
              <a:t> ④</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背景颜色</a:t>
            </a:r>
            <a:r>
              <a:rPr lang="zh-CN" altLang="en-US"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rPr>
              <a:t>style= 'background-color: red' </a:t>
            </a:r>
            <a:r>
              <a:rPr lang="zh-CN" altLang="en-US" sz="1400">
                <a:latin typeface="Calibri" panose="020F0502020204030204" pitchFamily="34" charset="0"/>
                <a:ea typeface="宋体" panose="02010600030101010101" pitchFamily="2" charset="-122"/>
                <a:cs typeface="Calibri" panose="020F0502020204030204" pitchFamily="34" charset="0"/>
              </a:rPr>
              <a:t>⑤</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文本水平对齐方式</a:t>
            </a:r>
            <a:r>
              <a:rPr lang="en-US" altLang="zh-CN" sz="1400">
                <a:latin typeface="Calibri" panose="020F0502020204030204" pitchFamily="34" charset="0"/>
                <a:ea typeface="宋体" panose="02010600030101010101" pitchFamily="2" charset="-122"/>
                <a:cs typeface="Calibri" panose="020F0502020204030204" pitchFamily="34" charset="0"/>
              </a:rPr>
              <a:t>text-align</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style='text-align: center'</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style=''</a:t>
            </a:r>
            <a:r>
              <a:rPr lang="zh-CN" altLang="en-US" sz="1400">
                <a:latin typeface="Calibri" panose="020F0502020204030204" pitchFamily="34" charset="0"/>
                <a:ea typeface="宋体" panose="02010600030101010101" pitchFamily="2" charset="-122"/>
                <a:cs typeface="Calibri" panose="020F0502020204030204" pitchFamily="34" charset="0"/>
              </a:rPr>
              <a:t>中不同样式可以使用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隔开）</a:t>
            </a:r>
            <a:endParaRPr lang="en-US" altLang="zh-CN" sz="1400" b="1">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颜色</a:t>
            </a:r>
            <a:r>
              <a:rPr lang="zh-CN" altLang="en-US" sz="1400">
                <a:latin typeface="Calibri" panose="020F0502020204030204" pitchFamily="34" charset="0"/>
                <a:ea typeface="宋体" panose="02010600030101010101" pitchFamily="2" charset="-122"/>
                <a:cs typeface="Calibri" panose="020F0502020204030204" pitchFamily="34" charset="0"/>
              </a:rPr>
              <a:t>：①</a:t>
            </a:r>
            <a:r>
              <a:rPr lang="en-US" altLang="zh-CN" sz="1400">
                <a:latin typeface="Calibri" panose="020F0502020204030204" pitchFamily="34" charset="0"/>
                <a:ea typeface="宋体" panose="02010600030101010101" pitchFamily="2" charset="-122"/>
                <a:cs typeface="Calibri" panose="020F0502020204030204" pitchFamily="34" charset="0"/>
              </a:rPr>
              <a:t>hex code</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CSS</a:t>
            </a:r>
            <a:r>
              <a:rPr lang="zh-CN" altLang="en-US" sz="1400">
                <a:latin typeface="Calibri" panose="020F0502020204030204" pitchFamily="34" charset="0"/>
                <a:ea typeface="宋体" panose="02010600030101010101" pitchFamily="2" charset="-122"/>
                <a:cs typeface="Calibri" panose="020F0502020204030204" pitchFamily="34" charset="0"/>
              </a:rPr>
              <a:t>中，可以使用</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位</a:t>
            </a:r>
            <a:r>
              <a:rPr lang="en-US" altLang="zh-CN" sz="1400">
                <a:latin typeface="Calibri" panose="020F0502020204030204" pitchFamily="34" charset="0"/>
                <a:ea typeface="宋体" panose="02010600030101010101" pitchFamily="2" charset="-122"/>
                <a:cs typeface="Calibri" panose="020F0502020204030204" pitchFamily="34" charset="0"/>
              </a:rPr>
              <a:t>16</a:t>
            </a:r>
            <a:r>
              <a:rPr lang="zh-CN" altLang="en-US" sz="1400">
                <a:latin typeface="Calibri" panose="020F0502020204030204" pitchFamily="34" charset="0"/>
                <a:ea typeface="宋体" panose="02010600030101010101" pitchFamily="2" charset="-122"/>
                <a:cs typeface="Calibri" panose="020F0502020204030204" pitchFamily="34" charset="0"/>
              </a:rPr>
              <a:t>进制码来表示颜色，每</a:t>
            </a:r>
            <a:r>
              <a:rPr lang="en-US" altLang="zh-CN" sz="1400">
                <a:latin typeface="Calibri" panose="020F0502020204030204" pitchFamily="34" charset="0"/>
                <a:ea typeface="宋体" panose="02010600030101010101" pitchFamily="2" charset="-122"/>
                <a:cs typeface="Calibri" panose="020F0502020204030204" pitchFamily="34" charset="0"/>
              </a:rPr>
              <a:t>2</a:t>
            </a:r>
            <a:r>
              <a:rPr lang="zh-CN" altLang="en-US" sz="1400">
                <a:latin typeface="Calibri" panose="020F0502020204030204" pitchFamily="34" charset="0"/>
                <a:ea typeface="宋体" panose="02010600030101010101" pitchFamily="2" charset="-122"/>
                <a:cs typeface="Calibri" panose="020F0502020204030204" pitchFamily="34" charset="0"/>
              </a:rPr>
              <a:t>位分别表示</a:t>
            </a:r>
            <a:r>
              <a:rPr lang="en-US" altLang="zh-CN" sz="1400">
                <a:latin typeface="Calibri" panose="020F0502020204030204" pitchFamily="34" charset="0"/>
                <a:ea typeface="宋体" panose="02010600030101010101" pitchFamily="2" charset="-122"/>
                <a:cs typeface="Calibri" panose="020F0502020204030204" pitchFamily="34" charset="0"/>
              </a:rPr>
              <a:t>RGB</a:t>
            </a:r>
            <a:r>
              <a:rPr lang="zh-CN" altLang="en-US" sz="1400">
                <a:latin typeface="Calibri" panose="020F0502020204030204" pitchFamily="34" charset="0"/>
                <a:ea typeface="宋体" panose="02010600030101010101" pitchFamily="2" charset="-122"/>
                <a:cs typeface="Calibri" panose="020F0502020204030204" pitchFamily="34" charset="0"/>
              </a:rPr>
              <a:t>的颜色数量，即</a:t>
            </a:r>
            <a:r>
              <a:rPr lang="en-US" altLang="zh-CN" sz="1400">
                <a:latin typeface="Calibri" panose="020F0502020204030204" pitchFamily="34" charset="0"/>
                <a:ea typeface="宋体" panose="02010600030101010101" pitchFamily="2" charset="-122"/>
                <a:cs typeface="Calibri" panose="020F0502020204030204" pitchFamily="34" charset="0"/>
              </a:rPr>
              <a:t>#FFFFFF</a:t>
            </a:r>
            <a:r>
              <a:rPr lang="zh-CN" altLang="en-US" sz="1400">
                <a:latin typeface="Calibri" panose="020F0502020204030204" pitchFamily="34" charset="0"/>
                <a:ea typeface="宋体" panose="02010600030101010101" pitchFamily="2" charset="-122"/>
                <a:cs typeface="Calibri" panose="020F0502020204030204" pitchFamily="34" charset="0"/>
              </a:rPr>
              <a:t>为白，</a:t>
            </a:r>
            <a:r>
              <a:rPr lang="en-US" altLang="zh-CN" sz="1400">
                <a:latin typeface="Calibri" panose="020F0502020204030204" pitchFamily="34" charset="0"/>
                <a:ea typeface="宋体" panose="02010600030101010101" pitchFamily="2" charset="-122"/>
                <a:cs typeface="Calibri" panose="020F0502020204030204" pitchFamily="34" charset="0"/>
              </a:rPr>
              <a:t>#000000</a:t>
            </a:r>
            <a:r>
              <a:rPr lang="zh-CN" altLang="en-US" sz="1400">
                <a:latin typeface="Calibri" panose="020F0502020204030204" pitchFamily="34" charset="0"/>
                <a:ea typeface="宋体" panose="02010600030101010101" pitchFamily="2" charset="-122"/>
                <a:cs typeface="Calibri" panose="020F0502020204030204" pitchFamily="34" charset="0"/>
              </a:rPr>
              <a:t>为黑，也可以缩减为</a:t>
            </a:r>
            <a:r>
              <a:rPr lang="en-US" altLang="zh-CN" sz="1400">
                <a:latin typeface="Calibri" panose="020F0502020204030204" pitchFamily="34" charset="0"/>
                <a:ea typeface="宋体" panose="02010600030101010101" pitchFamily="2" charset="-122"/>
                <a:cs typeface="Calibri" panose="020F0502020204030204" pitchFamily="34" charset="0"/>
              </a:rPr>
              <a:t>3</a:t>
            </a:r>
            <a:r>
              <a:rPr lang="zh-CN" altLang="en-US" sz="1400">
                <a:latin typeface="Calibri" panose="020F0502020204030204" pitchFamily="34" charset="0"/>
                <a:ea typeface="宋体" panose="02010600030101010101" pitchFamily="2" charset="-122"/>
                <a:cs typeface="Calibri" panose="020F0502020204030204" pitchFamily="34" charset="0"/>
              </a:rPr>
              <a:t>位如</a:t>
            </a:r>
            <a:r>
              <a:rPr lang="en-US" altLang="zh-CN" sz="1400">
                <a:latin typeface="Calibri" panose="020F0502020204030204" pitchFamily="34" charset="0"/>
                <a:ea typeface="宋体" panose="02010600030101010101" pitchFamily="2" charset="-122"/>
                <a:cs typeface="Calibri" panose="020F0502020204030204" pitchFamily="34" charset="0"/>
              </a:rPr>
              <a:t>#f00</a:t>
            </a:r>
            <a:r>
              <a:rPr lang="zh-CN" altLang="en-US" sz="1400">
                <a:latin typeface="Calibri" panose="020F0502020204030204" pitchFamily="34" charset="0"/>
                <a:ea typeface="宋体" panose="02010600030101010101" pitchFamily="2" charset="-122"/>
                <a:cs typeface="Calibri" panose="020F0502020204030204" pitchFamily="34" charset="0"/>
              </a:rPr>
              <a:t>；②</a:t>
            </a:r>
            <a:r>
              <a:rPr lang="en-US" altLang="zh-CN" sz="1400">
                <a:latin typeface="Calibri" panose="020F0502020204030204" pitchFamily="34" charset="0"/>
                <a:ea typeface="宋体" panose="02010600030101010101" pitchFamily="2" charset="-122"/>
                <a:cs typeface="Calibri" panose="020F0502020204030204" pitchFamily="34" charset="0"/>
              </a:rPr>
              <a:t>rgb</a:t>
            </a:r>
            <a:r>
              <a:rPr lang="zh-CN" altLang="en-US" sz="1400">
                <a:latin typeface="Calibri" panose="020F0502020204030204" pitchFamily="34" charset="0"/>
                <a:ea typeface="宋体" panose="02010600030101010101" pitchFamily="2" charset="-122"/>
                <a:cs typeface="Calibri" panose="020F0502020204030204" pitchFamily="34" charset="0"/>
              </a:rPr>
              <a:t>值，写为</a:t>
            </a:r>
            <a:r>
              <a:rPr lang="en-US" altLang="zh-CN" sz="1400">
                <a:latin typeface="Calibri" panose="020F0502020204030204" pitchFamily="34" charset="0"/>
                <a:ea typeface="宋体" panose="02010600030101010101" pitchFamily="2" charset="-122"/>
                <a:cs typeface="Calibri" panose="020F0502020204030204" pitchFamily="34" charset="0"/>
              </a:rPr>
              <a:t>rgb(0,0,0)</a:t>
            </a:r>
            <a:r>
              <a:rPr lang="zh-CN" altLang="en-US" sz="1400">
                <a:latin typeface="Calibri" panose="020F0502020204030204" pitchFamily="34" charset="0"/>
                <a:ea typeface="宋体" panose="02010600030101010101" pitchFamily="2" charset="-122"/>
                <a:cs typeface="Calibri" panose="020F0502020204030204" pitchFamily="34" charset="0"/>
              </a:rPr>
              <a:t>或</a:t>
            </a:r>
            <a:r>
              <a:rPr lang="en-US" altLang="zh-CN" sz="1400">
                <a:latin typeface="Calibri" panose="020F0502020204030204" pitchFamily="34" charset="0"/>
                <a:ea typeface="宋体" panose="02010600030101010101" pitchFamily="2" charset="-122"/>
                <a:cs typeface="Calibri" panose="020F0502020204030204" pitchFamily="34" charset="0"/>
              </a:rPr>
              <a:t>rgb(50%, 0%, 50%)</a:t>
            </a:r>
            <a:r>
              <a:rPr lang="zh-CN" altLang="en-US" sz="1400">
                <a:latin typeface="Calibri" panose="020F0502020204030204" pitchFamily="34" charset="0"/>
                <a:ea typeface="宋体" panose="02010600030101010101" pitchFamily="2" charset="-122"/>
                <a:cs typeface="Calibri" panose="020F0502020204030204" pitchFamily="34" charset="0"/>
              </a:rPr>
              <a:t>；③直接使用颜色的单词，</a:t>
            </a:r>
            <a:r>
              <a:rPr lang="en-US" altLang="zh-CN" sz="1400">
                <a:latin typeface="Calibri" panose="020F0502020204030204" pitchFamily="34" charset="0"/>
                <a:ea typeface="宋体" panose="02010600030101010101" pitchFamily="2" charset="-122"/>
                <a:cs typeface="Calibri" panose="020F0502020204030204" pitchFamily="34" charset="0"/>
              </a:rPr>
              <a:t>red/green/yellow</a:t>
            </a:r>
            <a:r>
              <a:rPr lang="zh-CN" altLang="en-US" sz="1400">
                <a:latin typeface="Calibri" panose="020F0502020204030204" pitchFamily="34" charset="0"/>
                <a:ea typeface="宋体" panose="02010600030101010101" pitchFamily="2" charset="-122"/>
                <a:cs typeface="Calibri" panose="020F0502020204030204" pitchFamily="34" charset="0"/>
              </a:rPr>
              <a:t>等。</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1285460D-B423-45AE-BEB0-7DB4DAC11062}"/>
              </a:ext>
            </a:extLst>
          </p:cNvPr>
          <p:cNvSpPr txBox="1"/>
          <p:nvPr/>
        </p:nvSpPr>
        <p:spPr>
          <a:xfrm>
            <a:off x="0" y="3754874"/>
            <a:ext cx="12192000" cy="3108543"/>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背景</a:t>
            </a:r>
            <a:r>
              <a:rPr lang="zh-CN" altLang="en-US" sz="1400">
                <a:latin typeface="宋体" panose="02010600030101010101" pitchFamily="2" charset="-122"/>
                <a:ea typeface="宋体" panose="02010600030101010101" pitchFamily="2" charset="-122"/>
              </a:rPr>
              <a:t>：所有元素的背景属性都不能继承①</a:t>
            </a:r>
            <a:r>
              <a:rPr lang="en-US" altLang="zh-CN" sz="1400">
                <a:latin typeface="宋体" panose="02010600030101010101" pitchFamily="2" charset="-122"/>
                <a:ea typeface="宋体" panose="02010600030101010101" pitchFamily="2" charset="-122"/>
              </a:rPr>
              <a:t>background-color: red</a:t>
            </a:r>
            <a:r>
              <a:rPr lang="zh-CN" altLang="en-US" sz="1400">
                <a:latin typeface="宋体" panose="02010600030101010101" pitchFamily="2" charset="-122"/>
                <a:ea typeface="宋体" panose="02010600030101010101" pitchFamily="2" charset="-122"/>
              </a:rPr>
              <a:t>为元素设置背景颜色；②</a:t>
            </a:r>
            <a:r>
              <a:rPr lang="en-US" altLang="zh-CN" sz="1400">
                <a:latin typeface="宋体" panose="02010600030101010101" pitchFamily="2" charset="-122"/>
                <a:ea typeface="宋体" panose="02010600030101010101" pitchFamily="2" charset="-122"/>
              </a:rPr>
              <a:t>background-image: url(</a:t>
            </a:r>
            <a:r>
              <a:rPr lang="zh-CN" altLang="en-US" sz="1400">
                <a:latin typeface="宋体" panose="02010600030101010101" pitchFamily="2" charset="-122"/>
                <a:ea typeface="宋体" panose="02010600030101010101" pitchFamily="2" charset="-122"/>
              </a:rPr>
              <a:t>不加引号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为元素设置背景图片；</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background-repeat:repeat-x/y</a:t>
            </a:r>
            <a:r>
              <a:rPr lang="zh-CN" altLang="en-US" sz="1400">
                <a:latin typeface="宋体" panose="02010600030101010101" pitchFamily="2" charset="-122"/>
                <a:ea typeface="宋体" panose="02010600030101010101" pitchFamily="2" charset="-122"/>
              </a:rPr>
              <a:t>分别表示只允许在</a:t>
            </a:r>
            <a:r>
              <a:rPr lang="en-US" altLang="zh-CN" sz="1400">
                <a:latin typeface="宋体" panose="02010600030101010101" pitchFamily="2" charset="-122"/>
                <a:ea typeface="宋体" panose="02010600030101010101" pitchFamily="2" charset="-122"/>
              </a:rPr>
              <a:t>x/y</a:t>
            </a:r>
            <a:r>
              <a:rPr lang="zh-CN" altLang="en-US" sz="1400">
                <a:latin typeface="宋体" panose="02010600030101010101" pitchFamily="2" charset="-122"/>
                <a:ea typeface="宋体" panose="02010600030101010101" pitchFamily="2" charset="-122"/>
              </a:rPr>
              <a:t>方向上平铺，</a:t>
            </a:r>
            <a:r>
              <a:rPr lang="en-US" altLang="zh-CN" sz="1400">
                <a:latin typeface="宋体" panose="02010600030101010101" pitchFamily="2" charset="-122"/>
                <a:ea typeface="宋体" panose="02010600030101010101" pitchFamily="2" charset="-122"/>
              </a:rPr>
              <a:t>no-repeat</a:t>
            </a:r>
            <a:r>
              <a:rPr lang="zh-CN" altLang="en-US" sz="1400">
                <a:latin typeface="宋体" panose="02010600030101010101" pitchFamily="2" charset="-122"/>
                <a:ea typeface="宋体" panose="02010600030101010101" pitchFamily="2" charset="-122"/>
              </a:rPr>
              <a:t>表示禁止平铺，默认铺满④</a:t>
            </a:r>
            <a:r>
              <a:rPr lang="en-US" altLang="zh-CN" sz="1400">
                <a:latin typeface="宋体" panose="02010600030101010101" pitchFamily="2" charset="-122"/>
                <a:ea typeface="宋体" panose="02010600030101010101" pitchFamily="2" charset="-122"/>
              </a:rPr>
              <a:t>background-position: center</a:t>
            </a:r>
            <a:r>
              <a:rPr lang="zh-CN" altLang="en-US" sz="1400">
                <a:latin typeface="宋体" panose="02010600030101010101" pitchFamily="2" charset="-122"/>
                <a:ea typeface="宋体" panose="02010600030101010101" pitchFamily="2" charset="-122"/>
              </a:rPr>
              <a:t>为元素设置背景定位，其中有多种表示方法</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关键字，如</a:t>
            </a:r>
            <a:r>
              <a:rPr lang="en-US" altLang="zh-CN" sz="1400">
                <a:latin typeface="宋体" panose="02010600030101010101" pitchFamily="2" charset="-122"/>
                <a:ea typeface="宋体" panose="02010600030101010101" pitchFamily="2" charset="-122"/>
              </a:rPr>
              <a:t>top/bottom/left/right/center</a:t>
            </a:r>
            <a:r>
              <a:rPr lang="zh-CN" altLang="en-US" sz="1400">
                <a:latin typeface="宋体" panose="02010600030101010101" pitchFamily="2" charset="-122"/>
                <a:ea typeface="宋体" panose="02010600030101010101" pitchFamily="2" charset="-122"/>
              </a:rPr>
              <a:t>，其一般成对出现</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百分比，如</a:t>
            </a:r>
            <a:r>
              <a:rPr lang="en-US" altLang="zh-CN" sz="1400">
                <a:latin typeface="宋体" panose="02010600030101010101" pitchFamily="2" charset="-122"/>
                <a:ea typeface="宋体" panose="02010600030101010101" pitchFamily="2" charset="-122"/>
              </a:rPr>
              <a:t>50% 50%</a:t>
            </a:r>
            <a:r>
              <a:rPr lang="zh-CN" altLang="en-US" sz="1400">
                <a:latin typeface="宋体" panose="02010600030101010101" pitchFamily="2" charset="-122"/>
                <a:ea typeface="宋体" panose="02010600030101010101" pitchFamily="2" charset="-122"/>
              </a:rPr>
              <a:t>意为图像中心与元素中心对齐，不常用</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长度值，如</a:t>
            </a:r>
            <a:r>
              <a:rPr lang="en-US" altLang="zh-CN" sz="1400">
                <a:latin typeface="宋体" panose="02010600030101010101" pitchFamily="2" charset="-122"/>
                <a:ea typeface="宋体" panose="02010600030101010101" pitchFamily="2" charset="-122"/>
              </a:rPr>
              <a:t>100px 50px</a:t>
            </a:r>
            <a:r>
              <a:rPr lang="zh-CN" altLang="en-US" sz="1400">
                <a:latin typeface="宋体" panose="02010600030101010101" pitchFamily="2" charset="-122"/>
                <a:ea typeface="宋体" panose="02010600030101010101" pitchFamily="2" charset="-122"/>
              </a:rPr>
              <a:t>意为图像的左上角从元素的左上角开始向右平移</a:t>
            </a:r>
            <a:r>
              <a:rPr lang="en-US" altLang="zh-CN" sz="1400">
                <a:latin typeface="宋体" panose="02010600030101010101" pitchFamily="2" charset="-122"/>
                <a:ea typeface="宋体" panose="02010600030101010101" pitchFamily="2" charset="-122"/>
              </a:rPr>
              <a:t>100px</a:t>
            </a:r>
            <a:r>
              <a:rPr lang="zh-CN" altLang="en-US" sz="1400">
                <a:latin typeface="宋体" panose="02010600030101010101" pitchFamily="2" charset="-122"/>
                <a:ea typeface="宋体" panose="02010600030101010101" pitchFamily="2" charset="-122"/>
              </a:rPr>
              <a:t>，向下平移</a:t>
            </a:r>
            <a:r>
              <a:rPr lang="en-US" altLang="zh-CN" sz="1400">
                <a:latin typeface="宋体" panose="02010600030101010101" pitchFamily="2" charset="-122"/>
                <a:ea typeface="宋体" panose="02010600030101010101" pitchFamily="2" charset="-122"/>
              </a:rPr>
              <a:t>50px</a:t>
            </a:r>
            <a:r>
              <a:rPr lang="zh-CN" altLang="en-US" sz="1400">
                <a:latin typeface="宋体" panose="02010600030101010101" pitchFamily="2" charset="-122"/>
                <a:ea typeface="宋体" panose="02010600030101010101" pitchFamily="2" charset="-122"/>
              </a:rPr>
              <a:t>⑤</a:t>
            </a:r>
            <a:r>
              <a:rPr lang="en-US" altLang="zh-CN" sz="1400">
                <a:latin typeface="宋体" panose="02010600030101010101" pitchFamily="2" charset="-122"/>
                <a:ea typeface="宋体" panose="02010600030101010101" pitchFamily="2" charset="-122"/>
              </a:rPr>
              <a:t>background-attachment: fixed/scroll</a:t>
            </a:r>
            <a:r>
              <a:rPr lang="zh-CN" altLang="en-US" sz="1400">
                <a:latin typeface="宋体" panose="02010600030101010101" pitchFamily="2" charset="-122"/>
                <a:ea typeface="宋体" panose="02010600030101010101" pitchFamily="2" charset="-122"/>
              </a:rPr>
              <a:t>，锁定背景图像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背景图像随页面滚动而滚动。</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文本</a:t>
            </a:r>
            <a:r>
              <a:rPr lang="zh-CN" altLang="en-US" sz="1400">
                <a:latin typeface="宋体" panose="02010600030101010101" pitchFamily="2" charset="-122"/>
                <a:ea typeface="宋体" panose="02010600030101010101" pitchFamily="2" charset="-122"/>
              </a:rPr>
              <a:t>：定义文本的外观，文本属性可继承①</a:t>
            </a:r>
            <a:r>
              <a:rPr lang="en-US" altLang="zh-CN" sz="1400">
                <a:latin typeface="宋体" panose="02010600030101010101" pitchFamily="2" charset="-122"/>
                <a:ea typeface="宋体" panose="02010600030101010101" pitchFamily="2" charset="-122"/>
              </a:rPr>
              <a:t>text-indent:20px/20%(</a:t>
            </a:r>
            <a:r>
              <a:rPr lang="zh-CN" altLang="en-US" sz="1400">
                <a:latin typeface="宋体" panose="02010600030101010101" pitchFamily="2" charset="-122"/>
                <a:ea typeface="宋体" panose="02010600030101010101" pitchFamily="2" charset="-122"/>
              </a:rPr>
              <a:t>意为缩进父元素宽度的</a:t>
            </a:r>
            <a:r>
              <a:rPr lang="en-US" altLang="zh-CN" sz="1400">
                <a:latin typeface="宋体" panose="02010600030101010101" pitchFamily="2" charset="-122"/>
                <a:ea typeface="宋体" panose="02010600030101010101" pitchFamily="2" charset="-122"/>
              </a:rPr>
              <a:t>20%)/2em(</a:t>
            </a:r>
            <a:r>
              <a:rPr lang="zh-CN" altLang="en-US" sz="1400">
                <a:latin typeface="宋体" panose="02010600030101010101" pitchFamily="2" charset="-122"/>
                <a:ea typeface="宋体" panose="02010600030101010101" pitchFamily="2" charset="-122"/>
              </a:rPr>
              <a:t>意为缩进</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字符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，可以为负；②</a:t>
            </a:r>
            <a:r>
              <a:rPr lang="en-US" altLang="zh-CN" sz="1400">
                <a:latin typeface="宋体" panose="02010600030101010101" pitchFamily="2" charset="-122"/>
                <a:ea typeface="宋体" panose="02010600030101010101" pitchFamily="2" charset="-122"/>
              </a:rPr>
              <a:t>text-align: left</a:t>
            </a:r>
          </a:p>
          <a:p>
            <a:r>
              <a:rPr lang="en-US" altLang="zh-CN" sz="1400">
                <a:latin typeface="宋体" panose="02010600030101010101" pitchFamily="2" charset="-122"/>
                <a:ea typeface="宋体" panose="02010600030101010101" pitchFamily="2" charset="-122"/>
              </a:rPr>
              <a:t>/right/center(</a:t>
            </a:r>
            <a:r>
              <a:rPr lang="zh-CN" altLang="en-US" sz="1400">
                <a:latin typeface="宋体" panose="02010600030101010101" pitchFamily="2" charset="-122"/>
                <a:ea typeface="宋体" panose="02010600030101010101" pitchFamily="2" charset="-122"/>
              </a:rPr>
              <a:t>只影响文本而</a:t>
            </a:r>
            <a:r>
              <a:rPr lang="en-US" altLang="zh-CN" sz="1400">
                <a:latin typeface="宋体" panose="02010600030101010101" pitchFamily="2" charset="-122"/>
                <a:ea typeface="宋体" panose="02010600030101010101" pitchFamily="2" charset="-122"/>
              </a:rPr>
              <a:t>&lt;CENTER&gt;</a:t>
            </a:r>
            <a:r>
              <a:rPr lang="zh-CN" altLang="en-US" sz="1400">
                <a:latin typeface="宋体" panose="02010600030101010101" pitchFamily="2" charset="-122"/>
                <a:ea typeface="宋体" panose="02010600030101010101" pitchFamily="2" charset="-122"/>
              </a:rPr>
              <a:t>标签将整个元素居中</a:t>
            </a:r>
            <a:r>
              <a:rPr lang="en-US" altLang="zh-CN" sz="1400">
                <a:latin typeface="宋体" panose="02010600030101010101" pitchFamily="2" charset="-122"/>
                <a:ea typeface="宋体" panose="02010600030101010101" pitchFamily="2" charset="-122"/>
              </a:rPr>
              <a:t>)/justify(</a:t>
            </a:r>
            <a:r>
              <a:rPr lang="zh-CN" altLang="en-US" sz="1400">
                <a:latin typeface="宋体" panose="02010600030101010101" pitchFamily="2" charset="-122"/>
                <a:ea typeface="宋体" panose="02010600030101010101" pitchFamily="2" charset="-122"/>
              </a:rPr>
              <a:t>两端对齐</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word-spacing:30px/1em</a:t>
            </a:r>
            <a:r>
              <a:rPr lang="zh-CN" altLang="en-US" sz="1400">
                <a:latin typeface="宋体" panose="02010600030101010101" pitchFamily="2" charset="-122"/>
                <a:ea typeface="宋体" panose="02010600030101010101" pitchFamily="2" charset="-122"/>
              </a:rPr>
              <a:t>字间隔；④</a:t>
            </a:r>
            <a:r>
              <a:rPr lang="en-US" altLang="zh-CN" sz="1400">
                <a:latin typeface="宋体" panose="02010600030101010101" pitchFamily="2" charset="-122"/>
                <a:ea typeface="宋体" panose="02010600030101010101" pitchFamily="2" charset="-122"/>
              </a:rPr>
              <a:t>word-spacing:10px/1em</a:t>
            </a:r>
            <a:r>
              <a:rPr lang="zh-CN" altLang="en-US" sz="1400">
                <a:latin typeface="宋体" panose="02010600030101010101" pitchFamily="2" charset="-122"/>
                <a:ea typeface="宋体" panose="02010600030101010101" pitchFamily="2" charset="-122"/>
              </a:rPr>
              <a:t>词间隔；</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a:t>
            </a:r>
            <a:r>
              <a:rPr lang="en-US" altLang="zh-CN" sz="1400">
                <a:latin typeface="宋体" panose="02010600030101010101" pitchFamily="2" charset="-122"/>
                <a:ea typeface="宋体" panose="02010600030101010101" pitchFamily="2" charset="-122"/>
              </a:rPr>
              <a:t>letter-spacing:10px/1em</a:t>
            </a:r>
            <a:r>
              <a:rPr lang="zh-CN" altLang="en-US" sz="1400">
                <a:latin typeface="宋体" panose="02010600030101010101" pitchFamily="2" charset="-122"/>
                <a:ea typeface="宋体" panose="02010600030101010101" pitchFamily="2" charset="-122"/>
              </a:rPr>
              <a:t>字母间隔；⑥</a:t>
            </a:r>
            <a:r>
              <a:rPr lang="en-US" altLang="zh-CN" sz="1400">
                <a:latin typeface="宋体" panose="02010600030101010101" pitchFamily="2" charset="-122"/>
                <a:ea typeface="宋体" panose="02010600030101010101" pitchFamily="2" charset="-122"/>
              </a:rPr>
              <a:t>text-transform:none/uppercase/lowercase/capitalize</a:t>
            </a:r>
            <a:r>
              <a:rPr lang="zh-CN" altLang="en-US" sz="1400">
                <a:latin typeface="宋体" panose="02010600030101010101" pitchFamily="2" charset="-122"/>
                <a:ea typeface="宋体" panose="02010600030101010101" pitchFamily="2" charset="-122"/>
              </a:rPr>
              <a:t>不做修改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全大写字符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全小写字符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首字母大写；</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text-decoration:none(</a:t>
            </a:r>
            <a:r>
              <a:rPr lang="zh-CN" altLang="en-US" sz="1400">
                <a:latin typeface="宋体" panose="02010600030101010101" pitchFamily="2" charset="-122"/>
                <a:ea typeface="宋体" panose="02010600030101010101" pitchFamily="2" charset="-122"/>
              </a:rPr>
              <a:t>用于去除文本自带的效果如</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)/underline(</a:t>
            </a:r>
            <a:r>
              <a:rPr lang="zh-CN" altLang="en-US" sz="1400">
                <a:latin typeface="宋体" panose="02010600030101010101" pitchFamily="2" charset="-122"/>
                <a:ea typeface="宋体" panose="02010600030101010101" pitchFamily="2" charset="-122"/>
              </a:rPr>
              <a:t>下划线</a:t>
            </a:r>
            <a:r>
              <a:rPr lang="en-US" altLang="zh-CN" sz="1400">
                <a:latin typeface="宋体" panose="02010600030101010101" pitchFamily="2" charset="-122"/>
                <a:ea typeface="宋体" panose="02010600030101010101" pitchFamily="2" charset="-122"/>
              </a:rPr>
              <a:t>)/overline(</a:t>
            </a:r>
            <a:r>
              <a:rPr lang="zh-CN" altLang="en-US" sz="1400">
                <a:latin typeface="宋体" panose="02010600030101010101" pitchFamily="2" charset="-122"/>
                <a:ea typeface="宋体" panose="02010600030101010101" pitchFamily="2" charset="-122"/>
              </a:rPr>
              <a:t>上划线</a:t>
            </a:r>
            <a:r>
              <a:rPr lang="en-US" altLang="zh-CN" sz="1400">
                <a:latin typeface="宋体" panose="02010600030101010101" pitchFamily="2" charset="-122"/>
                <a:ea typeface="宋体" panose="02010600030101010101" pitchFamily="2" charset="-122"/>
              </a:rPr>
              <a:t>)/line-through(</a:t>
            </a:r>
            <a:r>
              <a:rPr lang="zh-CN" altLang="en-US" sz="1400">
                <a:latin typeface="宋体" panose="02010600030101010101" pitchFamily="2" charset="-122"/>
                <a:ea typeface="宋体" panose="02010600030101010101" pitchFamily="2" charset="-122"/>
              </a:rPr>
              <a:t>删除线</a:t>
            </a:r>
            <a:r>
              <a:rPr lang="en-US" altLang="zh-CN" sz="1400">
                <a:latin typeface="宋体" panose="02010600030101010101" pitchFamily="2" charset="-122"/>
                <a:ea typeface="宋体" panose="02010600030101010101" pitchFamily="2" charset="-122"/>
              </a:rPr>
              <a:t>)/blink(</a:t>
            </a:r>
            <a:r>
              <a:rPr lang="zh-CN" altLang="en-US" sz="1400">
                <a:latin typeface="宋体" panose="02010600030101010101" pitchFamily="2" charset="-122"/>
                <a:ea typeface="宋体" panose="02010600030101010101" pitchFamily="2" charset="-122"/>
              </a:rPr>
              <a:t>文本闪烁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，可在一个装饰器的该属性中同时添加多个值其效果可以叠加，但不同的选择器中的相同属性会替换而不是叠加；⑦</a:t>
            </a:r>
            <a:r>
              <a:rPr lang="en-US" altLang="zh-CN" sz="1400">
                <a:latin typeface="宋体" panose="02010600030101010101" pitchFamily="2" charset="-122"/>
                <a:ea typeface="宋体" panose="02010600030101010101" pitchFamily="2" charset="-122"/>
              </a:rPr>
              <a:t>white-space:normar(</a:t>
            </a:r>
            <a:r>
              <a:rPr lang="zh-CN" altLang="en-US" sz="1400">
                <a:latin typeface="宋体" panose="02010600030101010101" pitchFamily="2" charset="-122"/>
                <a:ea typeface="宋体" panose="02010600030101010101" pitchFamily="2" charset="-122"/>
              </a:rPr>
              <a:t>将连续的空白符转换为一个空格</a:t>
            </a:r>
            <a:r>
              <a:rPr lang="en-US" altLang="zh-CN" sz="1400">
                <a:latin typeface="宋体" panose="02010600030101010101" pitchFamily="2" charset="-122"/>
                <a:ea typeface="宋体" panose="02010600030101010101" pitchFamily="2" charset="-122"/>
              </a:rPr>
              <a:t>)/pre(</a:t>
            </a:r>
            <a:r>
              <a:rPr lang="zh-CN" altLang="en-US" sz="1400">
                <a:latin typeface="宋体" panose="02010600030101010101" pitchFamily="2" charset="-122"/>
                <a:ea typeface="宋体" panose="02010600030101010101" pitchFamily="2" charset="-122"/>
              </a:rPr>
              <a:t>不忽略所有的空格和换行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其余值</a:t>
            </a:r>
            <a:r>
              <a:rPr lang="zh-CN" altLang="en-US" sz="1400">
                <a:solidFill>
                  <a:schemeClr val="accent6">
                    <a:lumMod val="75000"/>
                  </a:schemeClr>
                </a:solidFill>
                <a:latin typeface="宋体" panose="02010600030101010101" pitchFamily="2" charset="-122"/>
                <a:ea typeface="宋体" panose="02010600030101010101" pitchFamily="2" charset="-122"/>
              </a:rPr>
              <a:t>如表所示</a:t>
            </a:r>
            <a:r>
              <a:rPr lang="zh-CN" altLang="en-US" sz="1400">
                <a:latin typeface="宋体" panose="02010600030101010101" pitchFamily="2" charset="-122"/>
                <a:ea typeface="宋体" panose="02010600030101010101" pitchFamily="2" charset="-122"/>
              </a:rPr>
              <a:t>；⑧</a:t>
            </a:r>
            <a:r>
              <a:rPr lang="en-US" altLang="zh-CN" sz="1400">
                <a:latin typeface="宋体" panose="02010600030101010101" pitchFamily="2" charset="-122"/>
                <a:ea typeface="宋体" panose="02010600030101010101" pitchFamily="2" charset="-122"/>
              </a:rPr>
              <a:t>direction:ltr/rtl</a:t>
            </a:r>
            <a:r>
              <a:rPr lang="zh-CN" altLang="en-US" sz="1400">
                <a:latin typeface="宋体" panose="02010600030101010101" pitchFamily="2" charset="-122"/>
                <a:ea typeface="宋体" panose="02010600030101010101" pitchFamily="2" charset="-122"/>
              </a:rPr>
              <a:t>从左到右</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默认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从右到左；⑨</a:t>
            </a:r>
            <a:r>
              <a:rPr lang="en-US" altLang="zh-CN" sz="1400">
                <a:latin typeface="宋体" panose="02010600030101010101" pitchFamily="2" charset="-122"/>
                <a:ea typeface="宋体" panose="02010600030101010101" pitchFamily="2" charset="-122"/>
              </a:rPr>
              <a:t>line-height:20px(</a:t>
            </a:r>
            <a:r>
              <a:rPr lang="zh-CN" altLang="en-US" sz="1400">
                <a:latin typeface="宋体" panose="02010600030101010101" pitchFamily="2" charset="-122"/>
                <a:ea typeface="宋体" panose="02010600030101010101" pitchFamily="2" charset="-122"/>
              </a:rPr>
              <a:t>固定值</a:t>
            </a:r>
            <a:r>
              <a:rPr lang="en-US" altLang="zh-CN" sz="1400">
                <a:latin typeface="宋体" panose="02010600030101010101" pitchFamily="2" charset="-122"/>
                <a:ea typeface="宋体" panose="02010600030101010101" pitchFamily="2" charset="-122"/>
              </a:rPr>
              <a:t>)/200%(</a:t>
            </a:r>
            <a:r>
              <a:rPr lang="zh-CN" altLang="en-US" sz="1400">
                <a:latin typeface="宋体" panose="02010600030101010101" pitchFamily="2" charset="-122"/>
                <a:ea typeface="宋体" panose="02010600030101010101" pitchFamily="2" charset="-122"/>
              </a:rPr>
              <a:t>等价于</a:t>
            </a:r>
            <a:r>
              <a:rPr lang="en-US" altLang="zh-CN" sz="1400">
                <a:latin typeface="宋体" panose="02010600030101010101" pitchFamily="2" charset="-122"/>
                <a:ea typeface="宋体" panose="02010600030101010101" pitchFamily="2" charset="-122"/>
              </a:rPr>
              <a:t>2) /2(</a:t>
            </a:r>
            <a:r>
              <a:rPr lang="zh-CN" altLang="en-US" sz="1400">
                <a:latin typeface="宋体" panose="02010600030101010101" pitchFamily="2" charset="-122"/>
                <a:ea typeface="宋体" panose="02010600030101010101" pitchFamily="2" charset="-122"/>
              </a:rPr>
              <a:t>即原行间距的</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倍</a:t>
            </a:r>
            <a:r>
              <a:rPr lang="en-US" altLang="zh-CN" sz="1400">
                <a:latin typeface="宋体" panose="02010600030101010101" pitchFamily="2" charset="-122"/>
                <a:ea typeface="宋体" panose="02010600030101010101" pitchFamily="2" charset="-122"/>
              </a:rPr>
              <a:t>)/normal(</a:t>
            </a:r>
            <a:r>
              <a:rPr lang="zh-CN" altLang="en-US" sz="1400">
                <a:latin typeface="宋体" panose="02010600030101010101" pitchFamily="2" charset="-122"/>
                <a:ea typeface="宋体" panose="02010600030101010101" pitchFamily="2" charset="-122"/>
              </a:rPr>
              <a:t>默认行间距</a:t>
            </a:r>
            <a:r>
              <a:rPr lang="en-US" altLang="zh-CN" sz="1400">
                <a:latin typeface="宋体" panose="02010600030101010101" pitchFamily="2" charset="-122"/>
                <a:ea typeface="宋体" panose="02010600030101010101" pitchFamily="2" charset="-122"/>
              </a:rPr>
              <a:t>)</a:t>
            </a:r>
          </a:p>
          <a:p>
            <a:endParaRPr lang="en-US" altLang="zh-CN" sz="1400">
              <a:latin typeface="宋体" panose="02010600030101010101" pitchFamily="2" charset="-122"/>
              <a:ea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rPr>
              <a:t>注意，在</a:t>
            </a:r>
            <a:r>
              <a:rPr lang="en-US" altLang="zh-CN" sz="1400" b="1">
                <a:solidFill>
                  <a:srgbClr val="FF0000"/>
                </a:solidFill>
                <a:latin typeface="宋体" panose="02010600030101010101" pitchFamily="2" charset="-122"/>
                <a:ea typeface="宋体" panose="02010600030101010101" pitchFamily="2" charset="-122"/>
              </a:rPr>
              <a:t>CSS</a:t>
            </a:r>
            <a:r>
              <a:rPr lang="zh-CN" altLang="en-US" sz="1400" b="1">
                <a:solidFill>
                  <a:srgbClr val="FF0000"/>
                </a:solidFill>
                <a:latin typeface="宋体" panose="02010600030101010101" pitchFamily="2" charset="-122"/>
                <a:ea typeface="宋体" panose="02010600030101010101" pitchFamily="2" charset="-122"/>
              </a:rPr>
              <a:t>选择器中，元素</a:t>
            </a:r>
            <a:r>
              <a:rPr lang="en-US" altLang="zh-CN" sz="1400" b="1">
                <a:solidFill>
                  <a:srgbClr val="FF0000"/>
                </a:solidFill>
                <a:latin typeface="宋体" panose="02010600030101010101" pitchFamily="2" charset="-122"/>
                <a:ea typeface="宋体" panose="02010600030101010101" pitchFamily="2" charset="-122"/>
              </a:rPr>
              <a:t>1,</a:t>
            </a:r>
            <a:r>
              <a:rPr lang="zh-CN" altLang="en-US" sz="1400" b="1">
                <a:solidFill>
                  <a:srgbClr val="FF0000"/>
                </a:solidFill>
                <a:latin typeface="宋体" panose="02010600030101010101" pitchFamily="2" charset="-122"/>
                <a:ea typeface="宋体" panose="02010600030101010101" pitchFamily="2" charset="-122"/>
              </a:rPr>
              <a:t> 元素</a:t>
            </a:r>
            <a:r>
              <a:rPr lang="en-US" altLang="zh-CN" sz="1400" b="1">
                <a:solidFill>
                  <a:srgbClr val="FF0000"/>
                </a:solidFill>
                <a:latin typeface="宋体" panose="02010600030101010101" pitchFamily="2" charset="-122"/>
                <a:ea typeface="宋体" panose="02010600030101010101" pitchFamily="2" charset="-122"/>
              </a:rPr>
              <a:t>2{}</a:t>
            </a:r>
            <a:r>
              <a:rPr lang="zh-CN" altLang="en-US" sz="1400" b="1">
                <a:solidFill>
                  <a:srgbClr val="FF0000"/>
                </a:solidFill>
                <a:latin typeface="宋体" panose="02010600030101010101" pitchFamily="2" charset="-122"/>
                <a:ea typeface="宋体" panose="02010600030101010101" pitchFamily="2" charset="-122"/>
              </a:rPr>
              <a:t>表示对元素</a:t>
            </a:r>
            <a:r>
              <a:rPr lang="en-US" altLang="zh-CN" sz="1400" b="1">
                <a:solidFill>
                  <a:srgbClr val="FF0000"/>
                </a:solidFill>
                <a:latin typeface="宋体" panose="02010600030101010101" pitchFamily="2" charset="-122"/>
                <a:ea typeface="宋体" panose="02010600030101010101" pitchFamily="2" charset="-122"/>
              </a:rPr>
              <a:t>1</a:t>
            </a:r>
            <a:r>
              <a:rPr lang="zh-CN" altLang="en-US" sz="1400" b="1">
                <a:solidFill>
                  <a:srgbClr val="FF0000"/>
                </a:solidFill>
                <a:latin typeface="宋体" panose="02010600030101010101" pitchFamily="2" charset="-122"/>
                <a:ea typeface="宋体" panose="02010600030101010101" pitchFamily="2" charset="-122"/>
              </a:rPr>
              <a:t>和元素</a:t>
            </a:r>
            <a:r>
              <a:rPr lang="en-US" altLang="zh-CN" sz="1400" b="1">
                <a:solidFill>
                  <a:srgbClr val="FF0000"/>
                </a:solidFill>
                <a:latin typeface="宋体" panose="02010600030101010101" pitchFamily="2" charset="-122"/>
                <a:ea typeface="宋体" panose="02010600030101010101" pitchFamily="2" charset="-122"/>
              </a:rPr>
              <a:t>2</a:t>
            </a:r>
            <a:r>
              <a:rPr lang="zh-CN" altLang="en-US" sz="1400" b="1">
                <a:solidFill>
                  <a:srgbClr val="FF0000"/>
                </a:solidFill>
                <a:latin typeface="宋体" panose="02010600030101010101" pitchFamily="2" charset="-122"/>
                <a:ea typeface="宋体" panose="02010600030101010101" pitchFamily="2" charset="-122"/>
              </a:rPr>
              <a:t>进行选择，元素</a:t>
            </a:r>
            <a:r>
              <a:rPr lang="en-US" altLang="zh-CN" sz="1400" b="1">
                <a:solidFill>
                  <a:srgbClr val="FF0000"/>
                </a:solidFill>
                <a:latin typeface="宋体" panose="02010600030101010101" pitchFamily="2" charset="-122"/>
                <a:ea typeface="宋体" panose="02010600030101010101" pitchFamily="2" charset="-122"/>
              </a:rPr>
              <a:t>1 </a:t>
            </a:r>
            <a:r>
              <a:rPr lang="zh-CN" altLang="en-US" sz="1400" b="1">
                <a:solidFill>
                  <a:srgbClr val="FF0000"/>
                </a:solidFill>
                <a:latin typeface="宋体" panose="02010600030101010101" pitchFamily="2" charset="-122"/>
                <a:ea typeface="宋体" panose="02010600030101010101" pitchFamily="2" charset="-122"/>
              </a:rPr>
              <a:t>元素</a:t>
            </a:r>
            <a:r>
              <a:rPr lang="en-US" altLang="zh-CN" sz="1400" b="1">
                <a:solidFill>
                  <a:srgbClr val="FF0000"/>
                </a:solidFill>
                <a:latin typeface="宋体" panose="02010600030101010101" pitchFamily="2" charset="-122"/>
                <a:ea typeface="宋体" panose="02010600030101010101" pitchFamily="2" charset="-122"/>
              </a:rPr>
              <a:t>2{}</a:t>
            </a:r>
            <a:r>
              <a:rPr lang="zh-CN" altLang="en-US" sz="1400" b="1">
                <a:solidFill>
                  <a:srgbClr val="FF0000"/>
                </a:solidFill>
                <a:latin typeface="宋体" panose="02010600030101010101" pitchFamily="2" charset="-122"/>
                <a:ea typeface="宋体" panose="02010600030101010101" pitchFamily="2" charset="-122"/>
              </a:rPr>
              <a:t>表示对元素</a:t>
            </a:r>
            <a:r>
              <a:rPr lang="en-US" altLang="zh-CN" sz="1400" b="1">
                <a:solidFill>
                  <a:srgbClr val="FF0000"/>
                </a:solidFill>
                <a:latin typeface="宋体" panose="02010600030101010101" pitchFamily="2" charset="-122"/>
                <a:ea typeface="宋体" panose="02010600030101010101" pitchFamily="2" charset="-122"/>
              </a:rPr>
              <a:t>1</a:t>
            </a:r>
            <a:r>
              <a:rPr lang="zh-CN" altLang="en-US" sz="1400" b="1">
                <a:solidFill>
                  <a:srgbClr val="FF0000"/>
                </a:solidFill>
                <a:latin typeface="宋体" panose="02010600030101010101" pitchFamily="2" charset="-122"/>
                <a:ea typeface="宋体" panose="02010600030101010101" pitchFamily="2" charset="-122"/>
              </a:rPr>
              <a:t>下的元素</a:t>
            </a:r>
            <a:r>
              <a:rPr lang="en-US" altLang="zh-CN" sz="1400" b="1">
                <a:solidFill>
                  <a:srgbClr val="FF0000"/>
                </a:solidFill>
                <a:latin typeface="宋体" panose="02010600030101010101" pitchFamily="2" charset="-122"/>
                <a:ea typeface="宋体" panose="02010600030101010101" pitchFamily="2" charset="-122"/>
              </a:rPr>
              <a:t>2</a:t>
            </a:r>
            <a:r>
              <a:rPr lang="zh-CN" altLang="en-US" sz="1400" b="1">
                <a:solidFill>
                  <a:srgbClr val="FF0000"/>
                </a:solidFill>
                <a:latin typeface="宋体" panose="02010600030101010101" pitchFamily="2" charset="-122"/>
                <a:ea typeface="宋体" panose="02010600030101010101" pitchFamily="2" charset="-122"/>
              </a:rPr>
              <a:t>进行选择。</a:t>
            </a:r>
          </a:p>
        </p:txBody>
      </p:sp>
    </p:spTree>
    <p:extLst>
      <p:ext uri="{BB962C8B-B14F-4D97-AF65-F5344CB8AC3E}">
        <p14:creationId xmlns:p14="http://schemas.microsoft.com/office/powerpoint/2010/main" val="397090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4D19E5-B13D-4690-AA4A-AB1F23055D59}"/>
              </a:ext>
            </a:extLst>
          </p:cNvPr>
          <p:cNvSpPr txBox="1"/>
          <p:nvPr/>
        </p:nvSpPr>
        <p:spPr>
          <a:xfrm>
            <a:off x="0" y="0"/>
            <a:ext cx="12192000" cy="5693866"/>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字体</a:t>
            </a:r>
            <a:r>
              <a:rPr lang="zh-CN" altLang="en-US" sz="1400">
                <a:latin typeface="宋体" panose="02010600030101010101" pitchFamily="2" charset="-122"/>
                <a:ea typeface="宋体" panose="02010600030101010101" pitchFamily="2" charset="-122"/>
              </a:rPr>
              <a:t>：定义文本的字体系列、大小、加粗、风格（如斜体）和变形（如小型大写字母）①</a:t>
            </a:r>
            <a:r>
              <a:rPr lang="en-US" altLang="zh-CN" sz="1400">
                <a:latin typeface="宋体" panose="02010600030101010101" pitchFamily="2" charset="-122"/>
                <a:ea typeface="宋体" panose="02010600030101010101" pitchFamily="2" charset="-122"/>
              </a:rPr>
              <a:t>font-family:</a:t>
            </a:r>
            <a:r>
              <a:rPr lang="zh-CN" altLang="en-US" sz="1400">
                <a:latin typeface="宋体" panose="02010600030101010101" pitchFamily="2" charset="-122"/>
                <a:ea typeface="宋体" panose="02010600030101010101" pitchFamily="2" charset="-122"/>
              </a:rPr>
              <a:t>特定字体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取决于用户系统上是否安装</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通用字体</a:t>
            </a:r>
            <a:r>
              <a:rPr lang="en-US" altLang="zh-CN" sz="1400">
                <a:latin typeface="宋体" panose="02010600030101010101" pitchFamily="2" charset="-122"/>
                <a:ea typeface="宋体" panose="02010600030101010101" pitchFamily="2" charset="-122"/>
              </a:rPr>
              <a:t>("serif"</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"sans-serif"</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"cursive"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"fantasy"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"monospace")</a:t>
            </a:r>
            <a:r>
              <a:rPr lang="zh-CN" altLang="en-US" sz="1400">
                <a:latin typeface="宋体" panose="02010600030101010101" pitchFamily="2" charset="-122"/>
                <a:ea typeface="宋体" panose="02010600030101010101" pitchFamily="2" charset="-122"/>
              </a:rPr>
              <a:t>，可以同时指定多个字体系列，会按照顺序搜索，若都无，则使用系统默认；</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font-style: normal(</a:t>
            </a:r>
            <a:r>
              <a:rPr lang="zh-CN" altLang="en-US" sz="1400">
                <a:latin typeface="宋体" panose="02010600030101010101" pitchFamily="2" charset="-122"/>
                <a:ea typeface="宋体" panose="02010600030101010101" pitchFamily="2" charset="-122"/>
              </a:rPr>
              <a:t>文本正常显示</a:t>
            </a:r>
            <a:r>
              <a:rPr lang="en-US" altLang="zh-CN" sz="1400">
                <a:latin typeface="宋体" panose="02010600030101010101" pitchFamily="2" charset="-122"/>
                <a:ea typeface="宋体" panose="02010600030101010101" pitchFamily="2" charset="-122"/>
              </a:rPr>
              <a:t>)/italic(</a:t>
            </a:r>
            <a:r>
              <a:rPr lang="zh-CN" altLang="en-US" sz="1400">
                <a:latin typeface="宋体" panose="02010600030101010101" pitchFamily="2" charset="-122"/>
                <a:ea typeface="宋体" panose="02010600030101010101" pitchFamily="2" charset="-122"/>
              </a:rPr>
              <a:t>文本斜体显示，修改字母结构</a:t>
            </a:r>
            <a:r>
              <a:rPr lang="en-US" altLang="zh-CN" sz="1400">
                <a:latin typeface="宋体" panose="02010600030101010101" pitchFamily="2" charset="-122"/>
                <a:ea typeface="宋体" panose="02010600030101010101" pitchFamily="2" charset="-122"/>
              </a:rPr>
              <a:t>)/oblique(</a:t>
            </a:r>
            <a:r>
              <a:rPr lang="zh-CN" altLang="en-US" sz="1400">
                <a:latin typeface="宋体" panose="02010600030101010101" pitchFamily="2" charset="-122"/>
                <a:ea typeface="宋体" panose="02010600030101010101" pitchFamily="2" charset="-122"/>
              </a:rPr>
              <a:t>文本倾斜显示，正常竖直文本的倾斜</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font-variant: small-caps</a:t>
            </a:r>
            <a:r>
              <a:rPr lang="zh-CN" altLang="en-US" sz="1400">
                <a:latin typeface="宋体" panose="02010600030101010101" pitchFamily="2" charset="-122"/>
                <a:ea typeface="宋体" panose="02010600030101010101" pitchFamily="2" charset="-122"/>
              </a:rPr>
              <a:t>；将字母设置为小型大写字母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即字号不同的大写字母</a:t>
            </a:r>
            <a:r>
              <a:rPr lang="en-US" altLang="zh-CN" sz="1400">
                <a:latin typeface="宋体" panose="02010600030101010101" pitchFamily="2" charset="-122"/>
                <a:ea typeface="宋体" panose="02010600030101010101" pitchFamily="2" charset="-122"/>
              </a:rPr>
              <a:t>a</a:t>
            </a:r>
            <a:r>
              <a:rPr lang="en-US" altLang="zh-CN" sz="900">
                <a:latin typeface="宋体" panose="02010600030101010101" pitchFamily="2" charset="-122"/>
                <a:ea typeface="宋体" panose="02010600030101010101" pitchFamily="2" charset="-122"/>
              </a:rPr>
              <a:t>A</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font-weight:900(100-900</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700</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bold</a:t>
            </a:r>
            <a:r>
              <a:rPr lang="zh-CN" altLang="en-US" sz="1400">
                <a:latin typeface="宋体" panose="02010600030101010101" pitchFamily="2" charset="-122"/>
                <a:ea typeface="宋体" panose="02010600030101010101" pitchFamily="2" charset="-122"/>
              </a:rPr>
              <a:t>等价</a:t>
            </a:r>
            <a:r>
              <a:rPr lang="en-US" altLang="zh-CN" sz="1400">
                <a:latin typeface="宋体" panose="02010600030101010101" pitchFamily="2" charset="-122"/>
                <a:ea typeface="宋体" panose="02010600030101010101" pitchFamily="2" charset="-122"/>
              </a:rPr>
              <a:t>)/bold</a:t>
            </a:r>
            <a:r>
              <a:rPr lang="zh-CN" altLang="en-US" sz="1400">
                <a:latin typeface="宋体" panose="02010600030101010101" pitchFamily="2" charset="-122"/>
                <a:ea typeface="宋体" panose="02010600030101010101" pitchFamily="2" charset="-122"/>
              </a:rPr>
              <a:t>字体加粗；⑤</a:t>
            </a:r>
            <a:r>
              <a:rPr lang="en-US" altLang="zh-CN" sz="1400">
                <a:latin typeface="宋体" panose="02010600030101010101" pitchFamily="2" charset="-122"/>
                <a:ea typeface="宋体" panose="02010600030101010101" pitchFamily="2" charset="-122"/>
              </a:rPr>
              <a:t>font-size:20px(</a:t>
            </a:r>
            <a:r>
              <a:rPr lang="zh-CN" altLang="en-US" sz="1400">
                <a:latin typeface="宋体" panose="02010600030101010101" pitchFamily="2" charset="-122"/>
                <a:ea typeface="宋体" panose="02010600030101010101" pitchFamily="2" charset="-122"/>
              </a:rPr>
              <a:t>像素设置</a:t>
            </a:r>
            <a:r>
              <a:rPr lang="en-US" altLang="zh-CN" sz="1400">
                <a:latin typeface="宋体" panose="02010600030101010101" pitchFamily="2" charset="-122"/>
                <a:ea typeface="宋体" panose="02010600030101010101" pitchFamily="2" charset="-122"/>
              </a:rPr>
              <a:t>)/2em(</a:t>
            </a:r>
            <a:r>
              <a:rPr lang="zh-CN" altLang="en-US" sz="1400">
                <a:latin typeface="宋体" panose="02010600030101010101" pitchFamily="2" charset="-122"/>
                <a:ea typeface="宋体" panose="02010600030101010101" pitchFamily="2" charset="-122"/>
              </a:rPr>
              <a:t>以当前字符大小为基准的倍数设置</a:t>
            </a:r>
            <a:r>
              <a:rPr lang="en-US" altLang="zh-CN" sz="1400">
                <a:latin typeface="宋体" panose="02010600030101010101" pitchFamily="2" charset="-122"/>
                <a:ea typeface="宋体" panose="02010600030101010101" pitchFamily="2" charset="-122"/>
              </a:rPr>
              <a:t>)/100%(</a:t>
            </a:r>
            <a:r>
              <a:rPr lang="zh-CN" altLang="en-US" sz="1400">
                <a:latin typeface="宋体" panose="02010600030101010101" pitchFamily="2" charset="-122"/>
                <a:ea typeface="宋体" panose="02010600030101010101" pitchFamily="2" charset="-122"/>
              </a:rPr>
              <a:t>以当前字符大小为基准的百分比设置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链接样式</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元素在不同的状态时有不同的指代名称，其可以作为元素的名称设置元素选择器，如下：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a:link - </a:t>
            </a:r>
            <a:r>
              <a:rPr lang="zh-CN" altLang="en-US" sz="1400">
                <a:latin typeface="宋体" panose="02010600030101010101" pitchFamily="2" charset="-122"/>
                <a:ea typeface="宋体" panose="02010600030101010101" pitchFamily="2" charset="-122"/>
              </a:rPr>
              <a:t>表示普通的、未被访问的链接，即</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元素的初始状态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其默认状态为蓝色带下划线字体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a:visited - </a:t>
            </a:r>
            <a:r>
              <a:rPr lang="zh-CN" altLang="en-US" sz="1400">
                <a:latin typeface="宋体" panose="02010600030101010101" pitchFamily="2" charset="-122"/>
                <a:ea typeface="宋体" panose="02010600030101010101" pitchFamily="2" charset="-122"/>
              </a:rPr>
              <a:t>用户已访问的链接，即已经访问过的链接</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改变形态，多用于只能使用一次的链接</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a:hover - </a:t>
            </a:r>
            <a:r>
              <a:rPr lang="zh-CN" altLang="en-US" sz="1400">
                <a:latin typeface="宋体" panose="02010600030101010101" pitchFamily="2" charset="-122"/>
                <a:ea typeface="宋体" panose="02010600030101010101" pitchFamily="2" charset="-122"/>
              </a:rPr>
              <a:t>鼠标指针位于链接的上方，鼠标悬停时改变形态；</a:t>
            </a:r>
          </a:p>
          <a:p>
            <a:r>
              <a:rPr lang="en-US" altLang="zh-CN" sz="1400">
                <a:latin typeface="宋体" panose="02010600030101010101" pitchFamily="2" charset="-122"/>
                <a:ea typeface="宋体" panose="02010600030101010101" pitchFamily="2" charset="-122"/>
              </a:rPr>
              <a:t>a:active - </a:t>
            </a:r>
            <a:r>
              <a:rPr lang="zh-CN" altLang="en-US" sz="1400">
                <a:latin typeface="宋体" panose="02010600030101010101" pitchFamily="2" charset="-122"/>
                <a:ea typeface="宋体" panose="02010600030101010101" pitchFamily="2" charset="-122"/>
              </a:rPr>
              <a:t>链接被点击的时刻，鼠标点击时改变形态，所有可以应用于文本</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字体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背景的选项都可以应用于该链接的表示形态。</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列表</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list-style-type:disc(</a:t>
            </a:r>
            <a:r>
              <a:rPr lang="zh-CN" altLang="en-US" sz="1400">
                <a:latin typeface="宋体" panose="02010600030101010101" pitchFamily="2" charset="-122"/>
                <a:ea typeface="宋体" panose="02010600030101010101" pitchFamily="2" charset="-122"/>
              </a:rPr>
              <a:t>默认实心圆</a:t>
            </a:r>
            <a:r>
              <a:rPr lang="en-US" altLang="zh-CN" sz="1400">
                <a:latin typeface="宋体" panose="02010600030101010101" pitchFamily="2" charset="-122"/>
                <a:ea typeface="宋体" panose="02010600030101010101" pitchFamily="2" charset="-122"/>
              </a:rPr>
              <a:t>)/circle(</a:t>
            </a:r>
            <a:r>
              <a:rPr lang="zh-CN" altLang="en-US" sz="1400">
                <a:latin typeface="宋体" panose="02010600030101010101" pitchFamily="2" charset="-122"/>
                <a:ea typeface="宋体" panose="02010600030101010101" pitchFamily="2" charset="-122"/>
              </a:rPr>
              <a:t>空心圆</a:t>
            </a:r>
            <a:r>
              <a:rPr lang="en-US" altLang="zh-CN" sz="1400">
                <a:latin typeface="宋体" panose="02010600030101010101" pitchFamily="2" charset="-122"/>
                <a:ea typeface="宋体" panose="02010600030101010101" pitchFamily="2" charset="-122"/>
              </a:rPr>
              <a:t>)/square(</a:t>
            </a:r>
            <a:r>
              <a:rPr lang="zh-CN" altLang="en-US" sz="1400">
                <a:latin typeface="宋体" panose="02010600030101010101" pitchFamily="2" charset="-122"/>
                <a:ea typeface="宋体" panose="02010600030101010101" pitchFamily="2" charset="-122"/>
              </a:rPr>
              <a:t>实心方块</a:t>
            </a:r>
            <a:r>
              <a:rPr lang="en-US" altLang="zh-CN" sz="1400">
                <a:latin typeface="宋体" panose="02010600030101010101" pitchFamily="2" charset="-122"/>
                <a:ea typeface="宋体" panose="02010600030101010101" pitchFamily="2" charset="-122"/>
              </a:rPr>
              <a:t>)/decimal(</a:t>
            </a:r>
            <a:r>
              <a:rPr lang="zh-CN" altLang="en-US" sz="1400">
                <a:latin typeface="宋体" panose="02010600030101010101" pitchFamily="2" charset="-122"/>
                <a:ea typeface="宋体" panose="02010600030101010101" pitchFamily="2" charset="-122"/>
              </a:rPr>
              <a:t>数字</a:t>
            </a:r>
            <a:r>
              <a:rPr lang="en-US" altLang="zh-CN" sz="1400">
                <a:latin typeface="宋体" panose="02010600030101010101" pitchFamily="2" charset="-122"/>
                <a:ea typeface="宋体" panose="02010600030101010101" pitchFamily="2" charset="-122"/>
              </a:rPr>
              <a:t>)/lower-latin(</a:t>
            </a:r>
            <a:r>
              <a:rPr lang="zh-CN" altLang="en-US" sz="1400">
                <a:latin typeface="宋体" panose="02010600030101010101" pitchFamily="2" charset="-122"/>
                <a:ea typeface="宋体" panose="02010600030101010101" pitchFamily="2" charset="-122"/>
              </a:rPr>
              <a:t>小写字母</a:t>
            </a:r>
            <a:r>
              <a:rPr lang="en-US" altLang="zh-CN" sz="1400">
                <a:latin typeface="宋体" panose="02010600030101010101" pitchFamily="2" charset="-122"/>
                <a:ea typeface="宋体" panose="02010600030101010101" pitchFamily="2" charset="-122"/>
              </a:rPr>
              <a:t>)/cjk-ideographic(</a:t>
            </a:r>
            <a:r>
              <a:rPr lang="zh-CN" altLang="en-US" sz="1400">
                <a:latin typeface="宋体" panose="02010600030101010101" pitchFamily="2" charset="-122"/>
                <a:ea typeface="宋体" panose="02010600030101010101" pitchFamily="2" charset="-122"/>
              </a:rPr>
              <a:t>汉字</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list-style-image: url('xxx.jpg')</a:t>
            </a:r>
            <a:r>
              <a:rPr lang="zh-CN" altLang="en-US" sz="1400">
                <a:latin typeface="宋体" panose="02010600030101010101" pitchFamily="2" charset="-122"/>
                <a:ea typeface="宋体" panose="02010600030101010101" pitchFamily="2" charset="-122"/>
              </a:rPr>
              <a:t>使用图片作为标记③</a:t>
            </a:r>
            <a:r>
              <a:rPr lang="en-US" altLang="zh-CN" sz="1400">
                <a:latin typeface="宋体" panose="02010600030101010101" pitchFamily="2" charset="-122"/>
                <a:ea typeface="宋体" panose="02010600030101010101" pitchFamily="2" charset="-122"/>
              </a:rPr>
              <a:t>list-style-position:inside(</a:t>
            </a:r>
            <a:r>
              <a:rPr lang="zh-CN" altLang="en-US" sz="1400">
                <a:latin typeface="宋体" panose="02010600030101010101" pitchFamily="2" charset="-122"/>
                <a:ea typeface="宋体" panose="02010600030101010101" pitchFamily="2" charset="-122"/>
              </a:rPr>
              <a:t>标记在列表内，占据列表元素位置</a:t>
            </a:r>
            <a:r>
              <a:rPr lang="en-US" altLang="zh-CN" sz="1400">
                <a:latin typeface="宋体" panose="02010600030101010101" pitchFamily="2" charset="-122"/>
                <a:ea typeface="宋体" panose="02010600030101010101" pitchFamily="2" charset="-122"/>
              </a:rPr>
              <a:t>)/outside(</a:t>
            </a:r>
            <a:r>
              <a:rPr lang="zh-CN" altLang="en-US" sz="1400">
                <a:latin typeface="宋体" panose="02010600030101010101" pitchFamily="2" charset="-122"/>
                <a:ea typeface="宋体" panose="02010600030101010101" pitchFamily="2" charset="-122"/>
              </a:rPr>
              <a:t>标记在列表外</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可以将上述三个属性合写：</a:t>
            </a:r>
            <a:r>
              <a:rPr lang="en-US" altLang="zh-CN" sz="1400">
                <a:latin typeface="宋体" panose="02010600030101010101" pitchFamily="2" charset="-122"/>
                <a:ea typeface="宋体" panose="02010600030101010101" pitchFamily="2" charset="-122"/>
              </a:rPr>
              <a:t>list-style: url('xxx.jpg') circle inside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表格</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border:1px solid blue;</a:t>
            </a:r>
            <a:r>
              <a:rPr lang="zh-CN" altLang="en-US" sz="1400">
                <a:latin typeface="宋体" panose="02010600030101010101" pitchFamily="2" charset="-122"/>
                <a:ea typeface="宋体" panose="02010600030101010101" pitchFamily="2" charset="-122"/>
              </a:rPr>
              <a:t>其中第一个参数为边框厚度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可以指定</a:t>
            </a:r>
            <a:r>
              <a:rPr lang="en-US" altLang="zh-CN" sz="1400">
                <a:latin typeface="宋体" panose="02010600030101010101" pitchFamily="2" charset="-122"/>
                <a:ea typeface="宋体" panose="02010600030101010101" pitchFamily="2" charset="-122"/>
              </a:rPr>
              <a:t>px</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em)</a:t>
            </a:r>
            <a:r>
              <a:rPr lang="zh-CN" altLang="en-US" sz="1400">
                <a:latin typeface="宋体" panose="02010600030101010101" pitchFamily="2" charset="-122"/>
                <a:ea typeface="宋体" panose="02010600030101010101" pitchFamily="2" charset="-122"/>
              </a:rPr>
              <a:t>，第二个参数为边框形态，</a:t>
            </a:r>
            <a:r>
              <a:rPr lang="en-US" altLang="zh-CN" sz="1400">
                <a:latin typeface="宋体" panose="02010600030101010101" pitchFamily="2" charset="-122"/>
                <a:ea typeface="宋体" panose="02010600030101010101" pitchFamily="2" charset="-122"/>
              </a:rPr>
              <a:t>solid/dashed/dotted/hidden</a:t>
            </a:r>
            <a:r>
              <a:rPr lang="zh-CN" altLang="en-US" sz="1400">
                <a:latin typeface="宋体" panose="02010600030101010101" pitchFamily="2" charset="-122"/>
                <a:ea typeface="宋体" panose="02010600030101010101" pitchFamily="2" charset="-122"/>
              </a:rPr>
              <a:t>分别为实线</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虚线</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点状线</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隐藏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用于处理边框冲突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，第三个参数指定颜色，可使用</a:t>
            </a:r>
            <a:r>
              <a:rPr lang="en-US" altLang="zh-CN" sz="1400">
                <a:latin typeface="宋体" panose="02010600030101010101" pitchFamily="2" charset="-122"/>
                <a:ea typeface="宋体" panose="02010600030101010101" pitchFamily="2" charset="-122"/>
              </a:rPr>
              <a:t>#FFF</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rgb()</a:t>
            </a:r>
            <a:r>
              <a:rPr lang="zh-CN" altLang="en-US" sz="1400">
                <a:latin typeface="宋体" panose="02010600030101010101" pitchFamily="2" charset="-122"/>
                <a:ea typeface="宋体" panose="02010600030101010101" pitchFamily="2" charset="-122"/>
              </a:rPr>
              <a:t>表示的颜色；注意</a:t>
            </a:r>
            <a:r>
              <a:rPr lang="en-US" altLang="zh-CN" sz="1400">
                <a:latin typeface="宋体" panose="02010600030101010101" pitchFamily="2" charset="-122"/>
                <a:ea typeface="宋体" panose="02010600030101010101" pitchFamily="2" charset="-122"/>
              </a:rPr>
              <a:t>table</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td/th</a:t>
            </a:r>
            <a:r>
              <a:rPr lang="zh-CN" altLang="en-US" sz="1400">
                <a:latin typeface="宋体" panose="02010600030101010101" pitchFamily="2" charset="-122"/>
                <a:ea typeface="宋体" panose="02010600030101010101" pitchFamily="2" charset="-122"/>
              </a:rPr>
              <a:t>的边框并不相同，若只有</a:t>
            </a:r>
            <a:r>
              <a:rPr lang="en-US" altLang="zh-CN" sz="1400">
                <a:latin typeface="宋体" panose="02010600030101010101" pitchFamily="2" charset="-122"/>
                <a:ea typeface="宋体" panose="02010600030101010101" pitchFamily="2" charset="-122"/>
              </a:rPr>
              <a:t>table/th,td</a:t>
            </a:r>
            <a:r>
              <a:rPr lang="zh-CN" altLang="en-US" sz="1400">
                <a:latin typeface="宋体" panose="02010600030101010101" pitchFamily="2" charset="-122"/>
                <a:ea typeface="宋体" panose="02010600030101010101" pitchFamily="2" charset="-122"/>
              </a:rPr>
              <a:t>元素有设定边框则只有外框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内框，若全部设定则为双框；②可以对</a:t>
            </a:r>
            <a:r>
              <a:rPr lang="en-US" altLang="zh-CN" sz="1400">
                <a:latin typeface="宋体" panose="02010600030101010101" pitchFamily="2" charset="-122"/>
                <a:ea typeface="宋体" panose="02010600030101010101" pitchFamily="2" charset="-122"/>
              </a:rPr>
              <a:t>table</a:t>
            </a:r>
            <a:r>
              <a:rPr lang="zh-CN" altLang="en-US" sz="1400">
                <a:latin typeface="宋体" panose="02010600030101010101" pitchFamily="2" charset="-122"/>
                <a:ea typeface="宋体" panose="02010600030101010101" pitchFamily="2" charset="-122"/>
              </a:rPr>
              <a:t>添加属性</a:t>
            </a:r>
            <a:r>
              <a:rPr lang="en-US" altLang="zh-CN" sz="1400">
                <a:latin typeface="宋体" panose="02010600030101010101" pitchFamily="2" charset="-122"/>
                <a:ea typeface="宋体" panose="02010600030101010101" pitchFamily="2" charset="-122"/>
              </a:rPr>
              <a:t>border-collapse:collapse</a:t>
            </a:r>
            <a:r>
              <a:rPr lang="zh-CN" altLang="en-US" sz="1400">
                <a:latin typeface="宋体" panose="02010600030101010101" pitchFamily="2" charset="-122"/>
                <a:ea typeface="宋体" panose="02010600030101010101" pitchFamily="2" charset="-122"/>
              </a:rPr>
              <a:t>，可以将内外边框折叠为一个边框，即无双边框显示；③表格的宽度与高度，</a:t>
            </a:r>
            <a:r>
              <a:rPr lang="en-US" altLang="zh-CN" sz="1400">
                <a:latin typeface="宋体" panose="02010600030101010101" pitchFamily="2" charset="-122"/>
                <a:ea typeface="宋体" panose="02010600030101010101" pitchFamily="2" charset="-122"/>
              </a:rPr>
              <a:t>width:100%(</a:t>
            </a:r>
            <a:r>
              <a:rPr lang="zh-CN" altLang="en-US" sz="1400">
                <a:latin typeface="宋体" panose="02010600030101010101" pitchFamily="2" charset="-122"/>
                <a:ea typeface="宋体" panose="02010600030101010101" pitchFamily="2" charset="-122"/>
              </a:rPr>
              <a:t>一般只使用百分比</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意为将表格的宽度设置为显示页面宽度的</a:t>
            </a:r>
            <a:r>
              <a:rPr lang="en-US" altLang="zh-CN" sz="1400">
                <a:latin typeface="宋体" panose="02010600030101010101" pitchFamily="2" charset="-122"/>
                <a:ea typeface="宋体" panose="02010600030101010101" pitchFamily="2" charset="-122"/>
              </a:rPr>
              <a:t>100%</a:t>
            </a:r>
            <a:r>
              <a:rPr lang="zh-CN" altLang="en-US" sz="1400">
                <a:latin typeface="宋体" panose="02010600030101010101" pitchFamily="2" charset="-122"/>
                <a:ea typeface="宋体" panose="02010600030101010101" pitchFamily="2" charset="-122"/>
              </a:rPr>
              <a:t>，可以对</a:t>
            </a:r>
            <a:r>
              <a:rPr lang="en-US" altLang="zh-CN" sz="1400">
                <a:latin typeface="宋体" panose="02010600030101010101" pitchFamily="2" charset="-122"/>
                <a:ea typeface="宋体" panose="02010600030101010101" pitchFamily="2" charset="-122"/>
              </a:rPr>
              <a:t>td/th</a:t>
            </a:r>
            <a:r>
              <a:rPr lang="zh-CN" altLang="en-US" sz="1400">
                <a:latin typeface="宋体" panose="02010600030101010101" pitchFamily="2" charset="-122"/>
                <a:ea typeface="宋体" panose="02010600030101010101" pitchFamily="2" charset="-122"/>
              </a:rPr>
              <a:t>元素设置宽度，影响整列；</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height:50px/5em/(100%)</a:t>
            </a:r>
            <a:r>
              <a:rPr lang="zh-CN" altLang="en-US" sz="1400">
                <a:latin typeface="宋体" panose="02010600030101010101" pitchFamily="2" charset="-122"/>
                <a:ea typeface="宋体" panose="02010600030101010101" pitchFamily="2" charset="-122"/>
              </a:rPr>
              <a:t>，可以设置高度，对</a:t>
            </a:r>
            <a:r>
              <a:rPr lang="en-US" altLang="zh-CN" sz="1400">
                <a:latin typeface="宋体" panose="02010600030101010101" pitchFamily="2" charset="-122"/>
                <a:ea typeface="宋体" panose="02010600030101010101" pitchFamily="2" charset="-122"/>
              </a:rPr>
              <a:t>table</a:t>
            </a:r>
            <a:r>
              <a:rPr lang="zh-CN" altLang="en-US" sz="1400">
                <a:latin typeface="宋体" panose="02010600030101010101" pitchFamily="2" charset="-122"/>
                <a:ea typeface="宋体" panose="02010600030101010101" pitchFamily="2" charset="-122"/>
              </a:rPr>
              <a:t>元素设置高度百分比意为对整个页面的占比；④</a:t>
            </a:r>
            <a:r>
              <a:rPr lang="en-US" altLang="zh-CN" sz="1400">
                <a:latin typeface="宋体" panose="02010600030101010101" pitchFamily="2" charset="-122"/>
                <a:ea typeface="宋体" panose="02010600030101010101" pitchFamily="2" charset="-122"/>
              </a:rPr>
              <a:t>text-align:right/center;</a:t>
            </a:r>
            <a:r>
              <a:rPr lang="zh-CN" altLang="en-US" sz="1400">
                <a:latin typeface="宋体" panose="02010600030101010101" pitchFamily="2" charset="-122"/>
                <a:ea typeface="宋体" panose="02010600030101010101" pitchFamily="2" charset="-122"/>
              </a:rPr>
              <a:t>设置表格文本水平对齐方式，</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vertical-align:top/center</a:t>
            </a:r>
            <a:r>
              <a:rPr lang="zh-CN" altLang="en-US" sz="1400">
                <a:latin typeface="宋体" panose="02010600030101010101" pitchFamily="2" charset="-122"/>
                <a:ea typeface="宋体" panose="02010600030101010101" pitchFamily="2" charset="-122"/>
              </a:rPr>
              <a:t>设置表格文本竖直对齐方式；⑤</a:t>
            </a:r>
            <a:r>
              <a:rPr lang="en-US" altLang="zh-CN" sz="1400">
                <a:latin typeface="宋体" panose="02010600030101010101" pitchFamily="2" charset="-122"/>
                <a:ea typeface="宋体" panose="02010600030101010101" pitchFamily="2" charset="-122"/>
              </a:rPr>
              <a:t>padding:15px</a:t>
            </a:r>
            <a:r>
              <a:rPr lang="zh-CN" altLang="en-US" sz="1400">
                <a:latin typeface="宋体" panose="02010600030101010101" pitchFamily="2" charset="-122"/>
                <a:ea typeface="宋体" panose="02010600030101010101" pitchFamily="2" charset="-122"/>
              </a:rPr>
              <a:t>可以设置表格内边距，即表格文本内容与边框距离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可能与表格宽度与高度冲突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color/background-color</a:t>
            </a:r>
            <a:r>
              <a:rPr lang="zh-CN" altLang="en-US" sz="1400">
                <a:latin typeface="宋体" panose="02010600030101010101" pitchFamily="2" charset="-122"/>
                <a:ea typeface="宋体" panose="02010600030101010101" pitchFamily="2" charset="-122"/>
              </a:rPr>
              <a:t>可以设置文本</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表格背景颜色；⑦</a:t>
            </a:r>
            <a:r>
              <a:rPr lang="en-US" altLang="zh-CN" sz="1400">
                <a:latin typeface="宋体" panose="02010600030101010101" pitchFamily="2" charset="-122"/>
                <a:ea typeface="宋体" panose="02010600030101010101" pitchFamily="2" charset="-122"/>
              </a:rPr>
              <a:t>table-layout:fixed</a:t>
            </a:r>
            <a:r>
              <a:rPr lang="zh-CN" altLang="en-US" sz="1400">
                <a:latin typeface="宋体" panose="02010600030101010101" pitchFamily="2" charset="-122"/>
                <a:ea typeface="宋体" panose="02010600030101010101" pitchFamily="2" charset="-122"/>
              </a:rPr>
              <a:t>意为根据设置的宽高来显示表格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表格内容可以出界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，默认为按表格内容；⑧</a:t>
            </a:r>
            <a:r>
              <a:rPr lang="en-US" altLang="zh-CN" sz="1400">
                <a:latin typeface="宋体" panose="02010600030101010101" pitchFamily="2" charset="-122"/>
                <a:ea typeface="宋体" panose="02010600030101010101" pitchFamily="2" charset="-122"/>
              </a:rPr>
              <a:t>caption-side:top/bottom</a:t>
            </a:r>
            <a:r>
              <a:rPr lang="zh-CN" altLang="en-US" sz="1400">
                <a:latin typeface="宋体" panose="02010600030101010101" pitchFamily="2" charset="-122"/>
                <a:ea typeface="宋体" panose="02010600030101010101" pitchFamily="2" charset="-122"/>
              </a:rPr>
              <a:t>设置表格标题的位置，必须存在</a:t>
            </a:r>
            <a:r>
              <a:rPr lang="en-US" altLang="zh-CN" sz="1400">
                <a:latin typeface="宋体" panose="02010600030101010101" pitchFamily="2" charset="-122"/>
                <a:ea typeface="宋体" panose="02010600030101010101" pitchFamily="2" charset="-122"/>
              </a:rPr>
              <a:t>&lt;caption&gt;&lt;/caption&gt;</a:t>
            </a:r>
            <a:r>
              <a:rPr lang="zh-CN" altLang="en-US" sz="1400">
                <a:latin typeface="宋体" panose="02010600030101010101" pitchFamily="2" charset="-122"/>
                <a:ea typeface="宋体" panose="02010600030101010101" pitchFamily="2" charset="-122"/>
              </a:rPr>
              <a:t>标签；⑨</a:t>
            </a:r>
            <a:r>
              <a:rPr lang="en-US" altLang="zh-CN" sz="1400">
                <a:latin typeface="宋体" panose="02010600030101010101" pitchFamily="2" charset="-122"/>
                <a:ea typeface="宋体" panose="02010600030101010101" pitchFamily="2" charset="-122"/>
              </a:rPr>
              <a:t>border-spacing:30px 50px</a:t>
            </a:r>
            <a:r>
              <a:rPr lang="zh-CN" altLang="en-US" sz="1400">
                <a:latin typeface="宋体" panose="02010600030101010101" pitchFamily="2" charset="-122"/>
                <a:ea typeface="宋体" panose="02010600030101010101" pitchFamily="2" charset="-122"/>
              </a:rPr>
              <a:t>必须在不折叠边框时使用，控制单元格之间空白的间距，第一个元素为横向间距，第二个元素为纵向间距。</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轮廓</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outline:2px solid blue;</a:t>
            </a:r>
            <a:r>
              <a:rPr lang="zh-CN" altLang="en-US" sz="1400">
                <a:latin typeface="宋体" panose="02010600030101010101" pitchFamily="2" charset="-122"/>
                <a:ea typeface="宋体" panose="02010600030101010101" pitchFamily="2" charset="-122"/>
              </a:rPr>
              <a:t>与边框类似，三个参数分别表示厚度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颜色</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形态，并且顺序可变，表示给元素添加最外层轮廓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位于边框外层，紧贴着边框而存在，位于外边距之内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endParaRPr lang="en-US" altLang="zh-CN" sz="1400">
              <a:latin typeface="宋体" panose="02010600030101010101" pitchFamily="2" charset="-122"/>
              <a:ea typeface="宋体" panose="02010600030101010101" pitchFamily="2" charset="-122"/>
            </a:endParaRPr>
          </a:p>
          <a:p>
            <a:endParaRPr lang="zh-CN" altLang="en-US" sz="140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2B2CF1DE-34FC-448C-812C-C82CC1C81A05}"/>
              </a:ext>
            </a:extLst>
          </p:cNvPr>
          <p:cNvGraphicFramePr>
            <a:graphicFrameLocks noGrp="1"/>
          </p:cNvGraphicFramePr>
          <p:nvPr>
            <p:extLst>
              <p:ext uri="{D42A27DB-BD31-4B8C-83A1-F6EECF244321}">
                <p14:modId xmlns:p14="http://schemas.microsoft.com/office/powerpoint/2010/main" val="1408536628"/>
              </p:ext>
            </p:extLst>
          </p:nvPr>
        </p:nvGraphicFramePr>
        <p:xfrm>
          <a:off x="9159764" y="5316220"/>
          <a:ext cx="3032236" cy="1541780"/>
        </p:xfrm>
        <a:graphic>
          <a:graphicData uri="http://schemas.openxmlformats.org/drawingml/2006/table">
            <a:tbl>
              <a:tblPr/>
              <a:tblGrid>
                <a:gridCol w="758059">
                  <a:extLst>
                    <a:ext uri="{9D8B030D-6E8A-4147-A177-3AD203B41FA5}">
                      <a16:colId xmlns:a16="http://schemas.microsoft.com/office/drawing/2014/main" val="1441640715"/>
                    </a:ext>
                  </a:extLst>
                </a:gridCol>
                <a:gridCol w="758059">
                  <a:extLst>
                    <a:ext uri="{9D8B030D-6E8A-4147-A177-3AD203B41FA5}">
                      <a16:colId xmlns:a16="http://schemas.microsoft.com/office/drawing/2014/main" val="1004283827"/>
                    </a:ext>
                  </a:extLst>
                </a:gridCol>
                <a:gridCol w="758059">
                  <a:extLst>
                    <a:ext uri="{9D8B030D-6E8A-4147-A177-3AD203B41FA5}">
                      <a16:colId xmlns:a16="http://schemas.microsoft.com/office/drawing/2014/main" val="2902812995"/>
                    </a:ext>
                  </a:extLst>
                </a:gridCol>
                <a:gridCol w="758059">
                  <a:extLst>
                    <a:ext uri="{9D8B030D-6E8A-4147-A177-3AD203B41FA5}">
                      <a16:colId xmlns:a16="http://schemas.microsoft.com/office/drawing/2014/main" val="490732709"/>
                    </a:ext>
                  </a:extLst>
                </a:gridCol>
              </a:tblGrid>
              <a:tr h="0">
                <a:tc>
                  <a:txBody>
                    <a:bodyPr/>
                    <a:lstStyle/>
                    <a:p>
                      <a:pPr algn="l" fontAlgn="base"/>
                      <a:r>
                        <a:rPr lang="zh-CN" altLang="en-US" sz="1200">
                          <a:solidFill>
                            <a:schemeClr val="bg1"/>
                          </a:solidFill>
                        </a:rPr>
                        <a:t>值</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chemeClr val="bg1"/>
                          </a:solidFill>
                        </a:rPr>
                        <a:t>空白符</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chemeClr val="bg1"/>
                          </a:solidFill>
                        </a:rPr>
                        <a:t>换行符</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chemeClr val="bg1"/>
                          </a:solidFill>
                        </a:rPr>
                        <a:t>自动换行</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163458591"/>
                  </a:ext>
                </a:extLst>
              </a:tr>
              <a:tr h="0">
                <a:tc>
                  <a:txBody>
                    <a:bodyPr/>
                    <a:lstStyle/>
                    <a:p>
                      <a:pPr fontAlgn="t"/>
                      <a:r>
                        <a:rPr lang="en-US" sz="1200"/>
                        <a:t>pre-line</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合并</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保留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允许</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451449"/>
                  </a:ext>
                </a:extLst>
              </a:tr>
              <a:tr h="0">
                <a:tc>
                  <a:txBody>
                    <a:bodyPr/>
                    <a:lstStyle/>
                    <a:p>
                      <a:pPr fontAlgn="t"/>
                      <a:r>
                        <a:rPr lang="en-US" sz="1200"/>
                        <a:t>normal</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合并</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忽略</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允许</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4125720101"/>
                  </a:ext>
                </a:extLst>
              </a:tr>
              <a:tr h="0">
                <a:tc>
                  <a:txBody>
                    <a:bodyPr/>
                    <a:lstStyle/>
                    <a:p>
                      <a:pPr fontAlgn="t"/>
                      <a:r>
                        <a:rPr lang="en-US" sz="1200"/>
                        <a:t>nowrap</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合并</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忽略</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不允许</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931078908"/>
                  </a:ext>
                </a:extLst>
              </a:tr>
              <a:tr h="0">
                <a:tc>
                  <a:txBody>
                    <a:bodyPr/>
                    <a:lstStyle/>
                    <a:p>
                      <a:pPr fontAlgn="t"/>
                      <a:r>
                        <a:rPr lang="en-US" sz="1200"/>
                        <a:t>pre</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保留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保留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不允许</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596161602"/>
                  </a:ext>
                </a:extLst>
              </a:tr>
              <a:tr h="0">
                <a:tc>
                  <a:txBody>
                    <a:bodyPr/>
                    <a:lstStyle/>
                    <a:p>
                      <a:pPr fontAlgn="t"/>
                      <a:r>
                        <a:rPr lang="en-US" sz="1200"/>
                        <a:t>pre-wrap</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保留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保留</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允许</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069052989"/>
                  </a:ext>
                </a:extLst>
              </a:tr>
            </a:tbl>
          </a:graphicData>
        </a:graphic>
      </p:graphicFrame>
      <p:graphicFrame>
        <p:nvGraphicFramePr>
          <p:cNvPr id="4" name="表格 3">
            <a:extLst>
              <a:ext uri="{FF2B5EF4-FFF2-40B4-BE49-F238E27FC236}">
                <a16:creationId xmlns:a16="http://schemas.microsoft.com/office/drawing/2014/main" id="{C4170B9D-2EA6-4389-A91F-CFF4DD6F8A3D}"/>
              </a:ext>
            </a:extLst>
          </p:cNvPr>
          <p:cNvGraphicFramePr>
            <a:graphicFrameLocks noGrp="1"/>
          </p:cNvGraphicFramePr>
          <p:nvPr>
            <p:extLst>
              <p:ext uri="{D42A27DB-BD31-4B8C-83A1-F6EECF244321}">
                <p14:modId xmlns:p14="http://schemas.microsoft.com/office/powerpoint/2010/main" val="193755487"/>
              </p:ext>
            </p:extLst>
          </p:nvPr>
        </p:nvGraphicFramePr>
        <p:xfrm>
          <a:off x="2627674" y="4958255"/>
          <a:ext cx="6003947" cy="1910878"/>
        </p:xfrm>
        <a:graphic>
          <a:graphicData uri="http://schemas.openxmlformats.org/drawingml/2006/table">
            <a:tbl>
              <a:tblPr/>
              <a:tblGrid>
                <a:gridCol w="1368884">
                  <a:extLst>
                    <a:ext uri="{9D8B030D-6E8A-4147-A177-3AD203B41FA5}">
                      <a16:colId xmlns:a16="http://schemas.microsoft.com/office/drawing/2014/main" val="776031515"/>
                    </a:ext>
                  </a:extLst>
                </a:gridCol>
                <a:gridCol w="4635063">
                  <a:extLst>
                    <a:ext uri="{9D8B030D-6E8A-4147-A177-3AD203B41FA5}">
                      <a16:colId xmlns:a16="http://schemas.microsoft.com/office/drawing/2014/main" val="3079436794"/>
                    </a:ext>
                  </a:extLst>
                </a:gridCol>
              </a:tblGrid>
              <a:tr h="240553">
                <a:tc>
                  <a:txBody>
                    <a:bodyPr/>
                    <a:lstStyle/>
                    <a:p>
                      <a:pPr algn="l" fontAlgn="base"/>
                      <a:r>
                        <a:rPr lang="zh-CN" altLang="en-US" sz="1200">
                          <a:solidFill>
                            <a:schemeClr val="bg1"/>
                          </a:solidFill>
                        </a:rPr>
                        <a:t>属性</a:t>
                      </a:r>
                      <a:r>
                        <a:rPr lang="en-US" altLang="zh-CN" sz="1200">
                          <a:solidFill>
                            <a:schemeClr val="bg1"/>
                          </a:solidFill>
                        </a:rPr>
                        <a:t>/</a:t>
                      </a:r>
                      <a:r>
                        <a:rPr lang="zh-CN" altLang="en-US" sz="1200">
                          <a:solidFill>
                            <a:schemeClr val="bg1"/>
                          </a:solidFill>
                        </a:rPr>
                        <a:t>值选择器</a:t>
                      </a:r>
                    </a:p>
                  </a:txBody>
                  <a:tcPr marL="45720" marR="4572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200">
                          <a:solidFill>
                            <a:schemeClr val="bg1"/>
                          </a:solidFill>
                        </a:rPr>
                        <a:t>描述</a:t>
                      </a:r>
                    </a:p>
                  </a:txBody>
                  <a:tcPr marL="45720" marR="4572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4126498439"/>
                  </a:ext>
                </a:extLst>
              </a:tr>
              <a:tr h="240553">
                <a:tc>
                  <a:txBody>
                    <a:bodyPr/>
                    <a:lstStyle/>
                    <a:p>
                      <a:pPr fontAlgn="t"/>
                      <a:r>
                        <a:rPr lang="en-US" sz="1200">
                          <a:hlinkClick r:id="rId2" tooltip="CSS [attribute] 选择器"/>
                        </a:rPr>
                        <a:t>[attribute]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用于选取带有指定属性的元素。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2694597"/>
                  </a:ext>
                </a:extLst>
              </a:tr>
              <a:tr h="240553">
                <a:tc>
                  <a:txBody>
                    <a:bodyPr/>
                    <a:lstStyle/>
                    <a:p>
                      <a:pPr fontAlgn="t"/>
                      <a:r>
                        <a:rPr lang="en-US" sz="1200">
                          <a:hlinkClick r:id="rId3"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用于选取带有指定属性和值的元素。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758068203"/>
                  </a:ext>
                </a:extLst>
              </a:tr>
              <a:tr h="240553">
                <a:tc>
                  <a:txBody>
                    <a:bodyPr/>
                    <a:lstStyle/>
                    <a:p>
                      <a:pPr fontAlgn="t"/>
                      <a:r>
                        <a:rPr lang="en-US" sz="1200">
                          <a:hlinkClick r:id="rId4"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用于选取属性值中包含指定词汇的元素。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18433232"/>
                  </a:ext>
                </a:extLst>
              </a:tr>
              <a:tr h="240553">
                <a:tc>
                  <a:txBody>
                    <a:bodyPr/>
                    <a:lstStyle/>
                    <a:p>
                      <a:pPr fontAlgn="t"/>
                      <a:r>
                        <a:rPr lang="en-US" sz="1200">
                          <a:hlinkClick r:id="rId5"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用于选取带有以指定值开头的属性值的元素，该值必须是整个单词。</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935652297"/>
                  </a:ext>
                </a:extLst>
              </a:tr>
              <a:tr h="240553">
                <a:tc>
                  <a:txBody>
                    <a:bodyPr/>
                    <a:lstStyle/>
                    <a:p>
                      <a:pPr fontAlgn="t"/>
                      <a:r>
                        <a:rPr lang="en-US" sz="1200">
                          <a:hlinkClick r:id="rId6"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匹配属性值以指定值开头的每个元素。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08474718"/>
                  </a:ext>
                </a:extLst>
              </a:tr>
              <a:tr h="240553">
                <a:tc>
                  <a:txBody>
                    <a:bodyPr/>
                    <a:lstStyle/>
                    <a:p>
                      <a:pPr fontAlgn="t"/>
                      <a:r>
                        <a:rPr lang="en-US" sz="1200">
                          <a:hlinkClick r:id="rId7"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200"/>
                        <a:t>匹配属性值以指定值结尾的每个元素。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053347562"/>
                  </a:ext>
                </a:extLst>
              </a:tr>
              <a:tr h="227007">
                <a:tc>
                  <a:txBody>
                    <a:bodyPr/>
                    <a:lstStyle/>
                    <a:p>
                      <a:pPr fontAlgn="t"/>
                      <a:r>
                        <a:rPr lang="en-US" sz="1200">
                          <a:hlinkClick r:id="rId8" tooltip="CSS [attribute*=value] 选择器"/>
                        </a:rPr>
                        <a:t>[attribute*=value]</a:t>
                      </a:r>
                      <a:endParaRPr lang="en-US" sz="1200"/>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200"/>
                        <a:t>匹配属性值中包含指定值的每个元素。</a:t>
                      </a:r>
                    </a:p>
                  </a:txBody>
                  <a:tcPr marL="45720" marR="45720" marT="0" marB="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05475560"/>
                  </a:ext>
                </a:extLst>
              </a:tr>
            </a:tbl>
          </a:graphicData>
        </a:graphic>
      </p:graphicFrame>
      <p:sp>
        <p:nvSpPr>
          <p:cNvPr id="5" name="文本框 4">
            <a:extLst>
              <a:ext uri="{FF2B5EF4-FFF2-40B4-BE49-F238E27FC236}">
                <a16:creationId xmlns:a16="http://schemas.microsoft.com/office/drawing/2014/main" id="{1E01EFB0-4DFE-4DC2-84A9-2961014A2602}"/>
              </a:ext>
            </a:extLst>
          </p:cNvPr>
          <p:cNvSpPr txBox="1"/>
          <p:nvPr/>
        </p:nvSpPr>
        <p:spPr>
          <a:xfrm>
            <a:off x="1" y="5630804"/>
            <a:ext cx="2627674" cy="738664"/>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如</a:t>
            </a:r>
            <a:r>
              <a:rPr lang="en-US" altLang="zh-CN" sz="1400" b="1">
                <a:latin typeface="宋体" panose="02010600030101010101" pitchFamily="2" charset="-122"/>
                <a:ea typeface="宋体" panose="02010600030101010101" pitchFamily="2" charset="-122"/>
              </a:rPr>
              <a:t>[title|='en']{}</a:t>
            </a:r>
          </a:p>
          <a:p>
            <a:pPr algn="l"/>
            <a:r>
              <a:rPr lang="zh-CN" altLang="en-US" sz="1400" b="1">
                <a:latin typeface="宋体" panose="02010600030101010101" pitchFamily="2" charset="-122"/>
                <a:ea typeface="宋体" panose="02010600030101010101" pitchFamily="2" charset="-122"/>
              </a:rPr>
              <a:t>可以匹配</a:t>
            </a:r>
            <a:r>
              <a:rPr lang="en-US" altLang="zh-CN" sz="1400" b="1">
                <a:latin typeface="宋体" panose="02010600030101010101" pitchFamily="2" charset="-122"/>
                <a:ea typeface="宋体" panose="02010600030101010101" pitchFamily="2" charset="-122"/>
              </a:rPr>
              <a:t>title='en'/'en-ch'</a:t>
            </a:r>
            <a:r>
              <a:rPr lang="zh-CN" altLang="en-US" sz="1400" b="1">
                <a:latin typeface="宋体" panose="02010600030101010101" pitchFamily="2" charset="-122"/>
                <a:ea typeface="宋体" panose="02010600030101010101" pitchFamily="2" charset="-122"/>
              </a:rPr>
              <a:t>但不能匹配</a:t>
            </a:r>
            <a:r>
              <a:rPr lang="en-US" altLang="zh-CN" sz="1400" b="1">
                <a:latin typeface="宋体" panose="02010600030101010101" pitchFamily="2" charset="-122"/>
                <a:ea typeface="宋体" panose="02010600030101010101" pitchFamily="2" charset="-122"/>
              </a:rPr>
              <a:t>title='ennn'</a:t>
            </a:r>
            <a:endParaRPr lang="zh-CN" altLang="en-US" sz="1400" b="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931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55E8BA-20C5-4666-8FB6-AD25ED13AAFB}"/>
              </a:ext>
            </a:extLst>
          </p:cNvPr>
          <p:cNvSpPr txBox="1"/>
          <p:nvPr/>
        </p:nvSpPr>
        <p:spPr>
          <a:xfrm>
            <a:off x="-1" y="0"/>
            <a:ext cx="8174421" cy="4616648"/>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框模型</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如图所示，在网页布局中，元素框的最内部分是实际的内容，直接包围内容的是内边距。内边距呈现了元素的背景。内边距的边缘是边框。边框以外是外边距，外边距默认是透明的，因此不会遮挡其后的任何元素，元素的背景应用于元素边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含</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以内的内容，元素的</a:t>
            </a:r>
            <a:r>
              <a:rPr lang="en-US" altLang="zh-CN" sz="1400">
                <a:latin typeface="宋体" panose="02010600030101010101" pitchFamily="2" charset="-122"/>
                <a:ea typeface="宋体" panose="02010600030101010101" pitchFamily="2" charset="-122"/>
              </a:rPr>
              <a:t>width/height</a:t>
            </a:r>
            <a:r>
              <a:rPr lang="zh-CN" altLang="en-US" sz="1400">
                <a:latin typeface="宋体" panose="02010600030101010101" pitchFamily="2" charset="-122"/>
                <a:ea typeface="宋体" panose="02010600030101010101" pitchFamily="2" charset="-122"/>
              </a:rPr>
              <a:t>属性只标识元素本身。</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(1)CSS</a:t>
            </a:r>
            <a:r>
              <a:rPr lang="zh-CN" altLang="en-US" sz="1400" b="1">
                <a:latin typeface="宋体" panose="02010600030101010101" pitchFamily="2" charset="-122"/>
                <a:ea typeface="宋体" panose="02010600030101010101" pitchFamily="2" charset="-122"/>
              </a:rPr>
              <a:t>的内边距</a:t>
            </a:r>
            <a:r>
              <a:rPr lang="en-US" altLang="zh-CN" sz="1400" b="1">
                <a:latin typeface="宋体" panose="02010600030101010101" pitchFamily="2" charset="-122"/>
                <a:ea typeface="宋体" panose="02010600030101010101" pitchFamily="2" charset="-122"/>
              </a:rPr>
              <a:t>(padding)</a:t>
            </a:r>
            <a:r>
              <a:rPr lang="zh-CN" altLang="en-US" sz="1400">
                <a:latin typeface="宋体" panose="02010600030101010101" pitchFamily="2" charset="-122"/>
                <a:ea typeface="宋体" panose="02010600030101010101" pitchFamily="2" charset="-122"/>
              </a:rPr>
              <a:t>，表示元素内容距边框的宽度，若只指定一个值，则四边边距都为此值，可以按上右下左的顺时针方向指定四个边的内边距，也可用</a:t>
            </a:r>
            <a:r>
              <a:rPr lang="en-US" altLang="zh-CN" sz="1400">
                <a:latin typeface="宋体" panose="02010600030101010101" pitchFamily="2" charset="-122"/>
                <a:ea typeface="宋体" panose="02010600030101010101" pitchFamily="2" charset="-122"/>
              </a:rPr>
              <a:t>padding-top/left:1px/2em/20%</a:t>
            </a:r>
            <a:r>
              <a:rPr lang="zh-CN" altLang="en-US" sz="1400">
                <a:latin typeface="宋体" panose="02010600030101010101" pitchFamily="2" charset="-122"/>
                <a:ea typeface="宋体" panose="02010600030101010101" pitchFamily="2" charset="-122"/>
              </a:rPr>
              <a:t>来分别指定；</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若只指定</a:t>
            </a:r>
            <a:r>
              <a:rPr lang="en-US" altLang="zh-CN" sz="1400">
                <a:latin typeface="宋体" panose="02010600030101010101" pitchFamily="2" charset="-122"/>
                <a:ea typeface="宋体" panose="02010600030101010101" pitchFamily="2" charset="-122"/>
              </a:rPr>
              <a:t>padding:10%</a:t>
            </a:r>
            <a:r>
              <a:rPr lang="zh-CN" altLang="en-US" sz="1400">
                <a:latin typeface="宋体" panose="02010600030101010101" pitchFamily="2" charset="-122"/>
                <a:ea typeface="宋体" panose="02010600030101010101" pitchFamily="2" charset="-122"/>
              </a:rPr>
              <a:t>，则其按父元素的</a:t>
            </a:r>
            <a:r>
              <a:rPr lang="en-US" altLang="zh-CN" sz="1400">
                <a:latin typeface="宋体" panose="02010600030101010101" pitchFamily="2" charset="-122"/>
                <a:ea typeface="宋体" panose="02010600030101010101" pitchFamily="2" charset="-122"/>
              </a:rPr>
              <a:t>width</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来划定指定元素的内边距，且上下左右一致</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段落元素的右边距与其宽度有关</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(2)CSS</a:t>
            </a:r>
            <a:r>
              <a:rPr lang="zh-CN" altLang="en-US" sz="1400" b="1">
                <a:latin typeface="宋体" panose="02010600030101010101" pitchFamily="2" charset="-122"/>
                <a:ea typeface="宋体" panose="02010600030101010101" pitchFamily="2" charset="-122"/>
              </a:rPr>
              <a:t>的边框</a:t>
            </a:r>
            <a:r>
              <a:rPr lang="en-US" altLang="zh-CN" sz="1400" b="1">
                <a:latin typeface="宋体" panose="02010600030101010101" pitchFamily="2" charset="-122"/>
                <a:ea typeface="宋体" panose="02010600030101010101" pitchFamily="2" charset="-122"/>
              </a:rPr>
              <a:t>(border)</a:t>
            </a:r>
            <a:r>
              <a:rPr lang="zh-CN" altLang="en-US" sz="1400">
                <a:latin typeface="宋体" panose="02010600030101010101" pitchFamily="2" charset="-122"/>
                <a:ea typeface="宋体" panose="02010600030101010101" pitchFamily="2" charset="-122"/>
              </a:rPr>
              <a:t>，其具有三个属性，</a:t>
            </a:r>
            <a:r>
              <a:rPr lang="en-US" altLang="zh-CN" sz="1400">
                <a:latin typeface="宋体" panose="02010600030101010101" pitchFamily="2" charset="-122"/>
                <a:ea typeface="宋体" panose="02010600030101010101" pitchFamily="2" charset="-122"/>
              </a:rPr>
              <a:t>style/color/width</a:t>
            </a:r>
            <a:r>
              <a:rPr lang="zh-CN" altLang="en-US" sz="1400">
                <a:latin typeface="宋体" panose="02010600030101010101" pitchFamily="2" charset="-122"/>
                <a:ea typeface="宋体" panose="02010600030101010101" pitchFamily="2" charset="-122"/>
              </a:rPr>
              <a:t>，并拥有四个单边属性，因此可以用多种方式表示</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边框，</a:t>
            </a:r>
            <a:r>
              <a:rPr lang="en-US" altLang="zh-CN" sz="1400">
                <a:latin typeface="宋体" panose="02010600030101010101" pitchFamily="2" charset="-122"/>
                <a:ea typeface="宋体" panose="02010600030101010101" pitchFamily="2" charset="-122"/>
              </a:rPr>
              <a:t>border-top:2px red solid;(</a:t>
            </a:r>
            <a:r>
              <a:rPr lang="zh-CN" altLang="en-US" sz="1400">
                <a:latin typeface="宋体" panose="02010600030101010101" pitchFamily="2" charset="-122"/>
                <a:ea typeface="宋体" panose="02010600030101010101" pitchFamily="2" charset="-122"/>
              </a:rPr>
              <a:t>规定上边框三属性</a:t>
            </a:r>
            <a:r>
              <a:rPr lang="en-US" altLang="zh-CN" sz="1400">
                <a:latin typeface="宋体" panose="02010600030101010101" pitchFamily="2" charset="-122"/>
                <a:ea typeface="宋体" panose="02010600030101010101" pitchFamily="2" charset="-122"/>
              </a:rPr>
              <a:t>)/border:1em red solid;(</a:t>
            </a:r>
            <a:r>
              <a:rPr lang="zh-CN" altLang="en-US" sz="1400">
                <a:latin typeface="宋体" panose="02010600030101010101" pitchFamily="2" charset="-122"/>
                <a:ea typeface="宋体" panose="02010600030101010101" pitchFamily="2" charset="-122"/>
              </a:rPr>
              <a:t>规定全部边框三属性</a:t>
            </a:r>
            <a:r>
              <a:rPr lang="en-US" altLang="zh-CN" sz="1400">
                <a:latin typeface="宋体" panose="02010600030101010101" pitchFamily="2" charset="-122"/>
                <a:ea typeface="宋体" panose="02010600030101010101" pitchFamily="2" charset="-122"/>
              </a:rPr>
              <a:t>)/border-style:solid*4(</a:t>
            </a:r>
            <a:r>
              <a:rPr lang="zh-CN" altLang="en-US" sz="1400">
                <a:latin typeface="宋体" panose="02010600030101010101" pitchFamily="2" charset="-122"/>
                <a:ea typeface="宋体" panose="02010600030101010101" pitchFamily="2" charset="-122"/>
              </a:rPr>
              <a:t>规定</a:t>
            </a:r>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边框单属性</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注意边框</a:t>
            </a:r>
            <a:r>
              <a:rPr lang="en-US" altLang="zh-CN" sz="1400">
                <a:latin typeface="宋体" panose="02010600030101010101" pitchFamily="2" charset="-122"/>
                <a:ea typeface="宋体" panose="02010600030101010101" pitchFamily="2" charset="-122"/>
              </a:rPr>
              <a:t>style</a:t>
            </a:r>
            <a:r>
              <a:rPr lang="zh-CN" altLang="en-US" sz="1400">
                <a:latin typeface="宋体" panose="02010600030101010101" pitchFamily="2" charset="-122"/>
                <a:ea typeface="宋体" panose="02010600030101010101" pitchFamily="2" charset="-122"/>
              </a:rPr>
              <a:t>属性默认为</a:t>
            </a:r>
            <a:r>
              <a:rPr lang="en-US" altLang="zh-CN" sz="1400">
                <a:latin typeface="宋体" panose="02010600030101010101" pitchFamily="2" charset="-122"/>
                <a:ea typeface="宋体" panose="02010600030101010101" pitchFamily="2" charset="-122"/>
              </a:rPr>
              <a:t>none</a:t>
            </a:r>
            <a:r>
              <a:rPr lang="zh-CN" altLang="en-US" sz="1400">
                <a:latin typeface="宋体" panose="02010600030101010101" pitchFamily="2" charset="-122"/>
                <a:ea typeface="宋体" panose="02010600030101010101" pitchFamily="2" charset="-122"/>
              </a:rPr>
              <a:t>，因此必须设置边框属性否则边框不存在，</a:t>
            </a:r>
            <a:r>
              <a:rPr lang="en-US" altLang="zh-CN" sz="1400">
                <a:latin typeface="宋体" panose="02010600030101010101" pitchFamily="2" charset="-122"/>
                <a:ea typeface="宋体" panose="02010600030101010101" pitchFamily="2" charset="-122"/>
              </a:rPr>
              <a:t>solid/dotted/dashed/double</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颜色</a:t>
            </a:r>
            <a:r>
              <a:rPr lang="en-US" altLang="zh-CN" sz="1400">
                <a:latin typeface="宋体" panose="02010600030101010101" pitchFamily="2" charset="-122"/>
                <a:ea typeface="宋体" panose="02010600030101010101" pitchFamily="2" charset="-122"/>
              </a:rPr>
              <a:t>transparent</a:t>
            </a:r>
            <a:r>
              <a:rPr lang="zh-CN" altLang="en-US" sz="1400">
                <a:latin typeface="宋体" panose="02010600030101010101" pitchFamily="2" charset="-122"/>
                <a:ea typeface="宋体" panose="02010600030101010101" pitchFamily="2" charset="-122"/>
              </a:rPr>
              <a:t>为不可见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(3)CSS</a:t>
            </a:r>
            <a:r>
              <a:rPr lang="zh-CN" altLang="en-US" sz="1400" b="1">
                <a:latin typeface="宋体" panose="02010600030101010101" pitchFamily="2" charset="-122"/>
                <a:ea typeface="宋体" panose="02010600030101010101" pitchFamily="2" charset="-122"/>
              </a:rPr>
              <a:t>的外边距</a:t>
            </a:r>
            <a:r>
              <a:rPr lang="en-US" altLang="zh-CN" sz="1400" b="1">
                <a:latin typeface="宋体" panose="02010600030101010101" pitchFamily="2" charset="-122"/>
                <a:ea typeface="宋体" panose="02010600030101010101" pitchFamily="2" charset="-122"/>
              </a:rPr>
              <a:t>(margin)</a:t>
            </a:r>
            <a:r>
              <a:rPr lang="zh-CN" altLang="en-US" sz="1400">
                <a:latin typeface="宋体" panose="02010600030101010101" pitchFamily="2" charset="-122"/>
                <a:ea typeface="宋体" panose="02010600030101010101" pitchFamily="2" charset="-122"/>
              </a:rPr>
              <a:t>，表示元素边框与其他元素的空白区域，其用法与内边距类似，但可以使用多种长度单位，且外边距可以为负值，即元素重叠；浏览器一般对元素有默认的外边距设置，可覆盖。</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(4)CSS</a:t>
            </a:r>
            <a:r>
              <a:rPr lang="zh-CN" altLang="en-US" sz="1400" b="1">
                <a:latin typeface="宋体" panose="02010600030101010101" pitchFamily="2" charset="-122"/>
                <a:ea typeface="宋体" panose="02010600030101010101" pitchFamily="2" charset="-122"/>
              </a:rPr>
              <a:t>的外边距合并</a:t>
            </a:r>
            <a:r>
              <a:rPr lang="zh-CN" altLang="en-US" sz="1400">
                <a:latin typeface="宋体" panose="02010600030101010101" pitchFamily="2" charset="-122"/>
                <a:ea typeface="宋体" panose="02010600030101010101" pitchFamily="2" charset="-122"/>
              </a:rPr>
              <a:t>，当两个元素的垂直外边距接触时，其会合并成一个外边距</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取较大值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，是为了文本页面的显示美观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多个段落的外边距会两两合并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，但行内框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浮动框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绝对定位中的外边距不合并。</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(5)</a:t>
            </a:r>
            <a:r>
              <a:rPr lang="zh-CN" altLang="en-US" sz="1400" b="1">
                <a:latin typeface="宋体" panose="02010600030101010101" pitchFamily="2" charset="-122"/>
                <a:ea typeface="宋体" panose="02010600030101010101" pitchFamily="2" charset="-122"/>
              </a:rPr>
              <a:t>元素的框模型</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中有一部分元素称为块级元素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&lt;div&gt;&lt;p&gt;</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，其显示为一块内容，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块框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有一部分元素称为称为行内元素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&lt;span&gt;</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，其内容显示在行内，并不会自动添加换行和上下边框，称为行内框，另有形如</a:t>
            </a:r>
            <a:r>
              <a:rPr lang="en-US" altLang="zh-CN" sz="1400">
                <a:latin typeface="宋体" panose="02010600030101010101" pitchFamily="2" charset="-122"/>
                <a:ea typeface="宋体" panose="02010600030101010101" pitchFamily="2" charset="-122"/>
              </a:rPr>
              <a:t>&lt;div&gt;xxx&lt;p&gt;yyy&lt;/p&gt;&lt;/div&gt;</a:t>
            </a:r>
            <a:r>
              <a:rPr lang="zh-CN" altLang="en-US" sz="1400">
                <a:latin typeface="宋体" panose="02010600030101010101" pitchFamily="2" charset="-122"/>
                <a:ea typeface="宋体" panose="02010600030101010101" pitchFamily="2" charset="-122"/>
              </a:rPr>
              <a:t>的元素称为无名框，即页面中所有元素都是框。</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display:none</a:t>
            </a:r>
            <a:r>
              <a:rPr lang="zh-CN" altLang="en-US" sz="1400">
                <a:latin typeface="宋体" panose="02010600030101010101" pitchFamily="2" charset="-122"/>
                <a:ea typeface="宋体" panose="02010600030101010101" pitchFamily="2" charset="-122"/>
              </a:rPr>
              <a:t>属性可以改变框类型，</a:t>
            </a:r>
            <a:r>
              <a:rPr lang="en-US" altLang="zh-CN" sz="1400">
                <a:latin typeface="宋体" panose="02010600030101010101" pitchFamily="2" charset="-122"/>
                <a:ea typeface="宋体" panose="02010600030101010101" pitchFamily="2" charset="-122"/>
              </a:rPr>
              <a:t>none(</a:t>
            </a:r>
            <a:r>
              <a:rPr lang="zh-CN" altLang="en-US" sz="1400">
                <a:latin typeface="宋体" panose="02010600030101010101" pitchFamily="2" charset="-122"/>
                <a:ea typeface="宋体" panose="02010600030101010101" pitchFamily="2" charset="-122"/>
              </a:rPr>
              <a:t>无</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块框</a:t>
            </a:r>
            <a:r>
              <a:rPr lang="en-US" altLang="zh-CN" sz="1400">
                <a:latin typeface="宋体" panose="02010600030101010101" pitchFamily="2" charset="-122"/>
                <a:ea typeface="宋体" panose="02010600030101010101" pitchFamily="2" charset="-122"/>
              </a:rPr>
              <a:t>)/inline(</a:t>
            </a:r>
            <a:r>
              <a:rPr lang="zh-CN" altLang="en-US" sz="1400">
                <a:latin typeface="宋体" panose="02010600030101010101" pitchFamily="2" charset="-122"/>
                <a:ea typeface="宋体" panose="02010600030101010101" pitchFamily="2" charset="-122"/>
              </a:rPr>
              <a:t>行内框</a:t>
            </a:r>
            <a:r>
              <a:rPr lang="en-US" altLang="zh-CN" sz="1400">
                <a:latin typeface="宋体" panose="02010600030101010101" pitchFamily="2" charset="-122"/>
                <a:ea typeface="宋体" panose="02010600030101010101" pitchFamily="2" charset="-122"/>
              </a:rPr>
              <a:t>)/inline-block(</a:t>
            </a:r>
            <a:r>
              <a:rPr lang="zh-CN" altLang="en-US" sz="1400">
                <a:latin typeface="宋体" panose="02010600030101010101" pitchFamily="2" charset="-122"/>
                <a:ea typeface="宋体" panose="02010600030101010101" pitchFamily="2" charset="-122"/>
              </a:rPr>
              <a:t>行内块元素，综合两个框的特性，其不自动换行，可以识别宽高属性，默认排列方式从左至右</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p:txBody>
      </p:sp>
      <p:grpSp>
        <p:nvGrpSpPr>
          <p:cNvPr id="5" name="组合 4">
            <a:extLst>
              <a:ext uri="{FF2B5EF4-FFF2-40B4-BE49-F238E27FC236}">
                <a16:creationId xmlns:a16="http://schemas.microsoft.com/office/drawing/2014/main" id="{15A917E2-44EE-49EB-BBCA-8ABFAD0A0FD1}"/>
              </a:ext>
            </a:extLst>
          </p:cNvPr>
          <p:cNvGrpSpPr/>
          <p:nvPr/>
        </p:nvGrpSpPr>
        <p:grpSpPr>
          <a:xfrm>
            <a:off x="8103476" y="236482"/>
            <a:ext cx="4017579" cy="4309049"/>
            <a:chOff x="8174421" y="-1"/>
            <a:chExt cx="4017579" cy="4309049"/>
          </a:xfrm>
        </p:grpSpPr>
        <p:pic>
          <p:nvPicPr>
            <p:cNvPr id="1026" name="Picture 2" descr="CSS æ¡æ¨¡å">
              <a:extLst>
                <a:ext uri="{FF2B5EF4-FFF2-40B4-BE49-F238E27FC236}">
                  <a16:creationId xmlns:a16="http://schemas.microsoft.com/office/drawing/2014/main" id="{E00062FD-C979-4063-9A18-77CC50AD0B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7" t="2000" r="7849" b="7463"/>
            <a:stretch/>
          </p:blipFill>
          <p:spPr bwMode="auto">
            <a:xfrm>
              <a:off x="8174421" y="-1"/>
              <a:ext cx="4017579" cy="430904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B7726E2-261A-4F85-8A16-1894F2129329}"/>
                </a:ext>
              </a:extLst>
            </p:cNvPr>
            <p:cNvSpPr txBox="1"/>
            <p:nvPr/>
          </p:nvSpPr>
          <p:spPr>
            <a:xfrm>
              <a:off x="9956225" y="1103586"/>
              <a:ext cx="453970"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top</a:t>
              </a:r>
              <a:endParaRPr lang="zh-CN" altLang="en-US" sz="1400" b="1">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C131E46-451A-4C8E-B42C-8C24622A2F89}"/>
                </a:ext>
              </a:extLst>
            </p:cNvPr>
            <p:cNvSpPr txBox="1"/>
            <p:nvPr/>
          </p:nvSpPr>
          <p:spPr>
            <a:xfrm>
              <a:off x="9821573" y="3061139"/>
              <a:ext cx="723275"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bottom</a:t>
              </a:r>
              <a:endParaRPr lang="zh-CN" altLang="en-US" sz="1400" b="1">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5F1A5E0-CBE1-409F-B9D8-E211AFBD76C0}"/>
                </a:ext>
              </a:extLst>
            </p:cNvPr>
            <p:cNvSpPr txBox="1"/>
            <p:nvPr/>
          </p:nvSpPr>
          <p:spPr>
            <a:xfrm>
              <a:off x="8932565" y="2137520"/>
              <a:ext cx="543739"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left</a:t>
              </a:r>
              <a:endParaRPr lang="zh-CN" altLang="en-US" sz="1400" b="1">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380639D8-6FF4-4C5F-979E-3BCBF22BB58F}"/>
                </a:ext>
              </a:extLst>
            </p:cNvPr>
            <p:cNvSpPr txBox="1"/>
            <p:nvPr/>
          </p:nvSpPr>
          <p:spPr>
            <a:xfrm>
              <a:off x="10778188" y="2137521"/>
              <a:ext cx="633507" cy="307777"/>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right</a:t>
              </a:r>
              <a:endParaRPr lang="zh-CN" altLang="en-US" sz="1400" b="1">
                <a:latin typeface="宋体" panose="02010600030101010101" pitchFamily="2" charset="-122"/>
                <a:ea typeface="宋体" panose="02010600030101010101" pitchFamily="2" charset="-122"/>
              </a:endParaRPr>
            </a:p>
          </p:txBody>
        </p:sp>
      </p:grpSp>
      <p:sp>
        <p:nvSpPr>
          <p:cNvPr id="7" name="文本框 6">
            <a:extLst>
              <a:ext uri="{FF2B5EF4-FFF2-40B4-BE49-F238E27FC236}">
                <a16:creationId xmlns:a16="http://schemas.microsoft.com/office/drawing/2014/main" id="{022DCB09-F5FE-42A0-9730-17659A1DE2C6}"/>
              </a:ext>
            </a:extLst>
          </p:cNvPr>
          <p:cNvSpPr txBox="1"/>
          <p:nvPr/>
        </p:nvSpPr>
        <p:spPr>
          <a:xfrm>
            <a:off x="0" y="4440263"/>
            <a:ext cx="12192000" cy="2462213"/>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定位</a:t>
            </a:r>
            <a:endParaRPr lang="en-US" altLang="zh-CN" sz="1400"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有三种基本的定位机制：普通流、浮动和绝对定位。除非专门指定，否则都按普通流定位，块级框从上到下排列，框之间的垂直距离由外边距指定。</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(1)CSS</a:t>
            </a:r>
            <a:r>
              <a:rPr lang="zh-CN" altLang="en-US" sz="1400" b="1">
                <a:latin typeface="宋体" panose="02010600030101010101" pitchFamily="2" charset="-122"/>
                <a:ea typeface="宋体" panose="02010600030101010101" pitchFamily="2" charset="-122"/>
              </a:rPr>
              <a:t>的</a:t>
            </a:r>
            <a:r>
              <a:rPr lang="en-US" altLang="zh-CN" sz="1400" b="1">
                <a:latin typeface="宋体" panose="02010600030101010101" pitchFamily="2" charset="-122"/>
                <a:ea typeface="宋体" panose="02010600030101010101" pitchFamily="2" charset="-122"/>
              </a:rPr>
              <a:t>position</a:t>
            </a:r>
            <a:r>
              <a:rPr lang="zh-CN" altLang="en-US" sz="1400" b="1">
                <a:latin typeface="宋体" panose="02010600030101010101" pitchFamily="2" charset="-122"/>
                <a:ea typeface="宋体" panose="02010600030101010101" pitchFamily="2" charset="-122"/>
              </a:rPr>
              <a:t>属性：</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普通流</a:t>
            </a:r>
            <a:r>
              <a:rPr lang="en-US" altLang="zh-CN" sz="1400">
                <a:latin typeface="宋体" panose="02010600030101010101" pitchFamily="2" charset="-122"/>
                <a:ea typeface="宋体" panose="02010600030101010101" pitchFamily="2" charset="-122"/>
              </a:rPr>
              <a:t>)/relative(</a:t>
            </a:r>
            <a:r>
              <a:rPr lang="zh-CN" altLang="en-US" sz="1400">
                <a:latin typeface="宋体" panose="02010600030101010101" pitchFamily="2" charset="-122"/>
                <a:ea typeface="宋体" panose="02010600030101010101" pitchFamily="2" charset="-122"/>
              </a:rPr>
              <a:t>元素框偏移，但仍然保持原本的形状并且占用原本空间，并不生成新框</a:t>
            </a:r>
            <a:r>
              <a:rPr lang="en-US" altLang="zh-CN" sz="1400">
                <a:latin typeface="宋体" panose="02010600030101010101" pitchFamily="2" charset="-122"/>
                <a:ea typeface="宋体" panose="02010600030101010101" pitchFamily="2" charset="-122"/>
              </a:rPr>
              <a:t>)/absolute(</a:t>
            </a:r>
            <a:r>
              <a:rPr lang="zh-CN" altLang="en-US" sz="1400">
                <a:latin typeface="宋体" panose="02010600030101010101" pitchFamily="2" charset="-122"/>
                <a:ea typeface="宋体" panose="02010600030101010101" pitchFamily="2" charset="-122"/>
              </a:rPr>
              <a:t>元素原本的框删除，其他元素正常排列，新生成一个块级框覆盖在其他元素上，相对其包含块定位</a:t>
            </a:r>
            <a:r>
              <a:rPr lang="en-US" altLang="zh-CN" sz="1400">
                <a:latin typeface="宋体" panose="02010600030101010101" pitchFamily="2" charset="-122"/>
                <a:ea typeface="宋体" panose="02010600030101010101" pitchFamily="2" charset="-122"/>
              </a:rPr>
              <a:t>)/fixed(</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absolute</a:t>
            </a:r>
            <a:r>
              <a:rPr lang="zh-CN" altLang="en-US" sz="1400">
                <a:latin typeface="宋体" panose="02010600030101010101" pitchFamily="2" charset="-122"/>
                <a:ea typeface="宋体" panose="02010600030101010101" pitchFamily="2" charset="-122"/>
              </a:rPr>
              <a:t>类似，但相对视窗定位</a:t>
            </a:r>
            <a:r>
              <a:rPr lang="en-US" altLang="zh-CN" sz="1400">
                <a:latin typeface="宋体" panose="02010600030101010101" pitchFamily="2" charset="-122"/>
                <a:ea typeface="宋体" panose="02010600030101010101" pitchFamily="2" charset="-122"/>
              </a:rPr>
              <a:t>)</a:t>
            </a:r>
          </a:p>
          <a:p>
            <a:pPr algn="l"/>
            <a:r>
              <a:rPr lang="en-US" altLang="zh-CN" sz="1400" b="1">
                <a:latin typeface="宋体" panose="02010600030101010101" pitchFamily="2" charset="-122"/>
                <a:ea typeface="宋体" panose="02010600030101010101" pitchFamily="2" charset="-122"/>
              </a:rPr>
              <a:t>(2)</a:t>
            </a:r>
            <a:r>
              <a:rPr lang="zh-CN" altLang="en-US" sz="1400" b="1">
                <a:latin typeface="宋体" panose="02010600030101010101" pitchFamily="2" charset="-122"/>
                <a:ea typeface="宋体" panose="02010600030101010101" pitchFamily="2" charset="-122"/>
              </a:rPr>
              <a:t>其他相关属性：</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overflow:visible(</a:t>
            </a:r>
            <a:r>
              <a:rPr lang="zh-CN" altLang="en-US" sz="1400">
                <a:latin typeface="宋体" panose="02010600030101010101" pitchFamily="2" charset="-122"/>
                <a:ea typeface="宋体" panose="02010600030101010101" pitchFamily="2" charset="-122"/>
              </a:rPr>
              <a:t>内容不会被修剪，呈现在元素框外</a:t>
            </a:r>
            <a:r>
              <a:rPr lang="en-US" altLang="zh-CN" sz="1400">
                <a:latin typeface="宋体" panose="02010600030101010101" pitchFamily="2" charset="-122"/>
                <a:ea typeface="宋体" panose="02010600030101010101" pitchFamily="2" charset="-122"/>
              </a:rPr>
              <a:t>)/hidden(</a:t>
            </a:r>
            <a:r>
              <a:rPr lang="zh-CN" altLang="en-US" sz="1400">
                <a:latin typeface="宋体" panose="02010600030101010101" pitchFamily="2" charset="-122"/>
                <a:ea typeface="宋体" panose="02010600030101010101" pitchFamily="2" charset="-122"/>
              </a:rPr>
              <a:t>内容会被修剪，多余内容不可见</a:t>
            </a:r>
            <a:r>
              <a:rPr lang="en-US" altLang="zh-CN" sz="1400">
                <a:latin typeface="宋体" panose="02010600030101010101" pitchFamily="2" charset="-122"/>
                <a:ea typeface="宋体" panose="02010600030101010101" pitchFamily="2" charset="-122"/>
              </a:rPr>
              <a:t>)/scroll(</a:t>
            </a:r>
            <a:r>
              <a:rPr lang="zh-CN" altLang="en-US" sz="1400">
                <a:latin typeface="宋体" panose="02010600030101010101" pitchFamily="2" charset="-122"/>
                <a:ea typeface="宋体" panose="02010600030101010101" pitchFamily="2" charset="-122"/>
              </a:rPr>
              <a:t>内容会被修剪，并且显示两个滚动条</a:t>
            </a:r>
            <a:r>
              <a:rPr lang="en-US" altLang="zh-CN" sz="1400">
                <a:latin typeface="宋体" panose="02010600030101010101" pitchFamily="2" charset="-122"/>
                <a:ea typeface="宋体" panose="02010600030101010101" pitchFamily="2" charset="-122"/>
              </a:rPr>
              <a:t>)/auto(</a:t>
            </a:r>
            <a:r>
              <a:rPr lang="zh-CN" altLang="en-US" sz="1400">
                <a:latin typeface="宋体" panose="02010600030101010101" pitchFamily="2" charset="-122"/>
                <a:ea typeface="宋体" panose="02010600030101010101" pitchFamily="2" charset="-122"/>
              </a:rPr>
              <a:t>如果内容被修剪，自动显示滚动条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clip:rect(</a:t>
            </a:r>
            <a:r>
              <a:rPr lang="zh-CN" altLang="en-US" sz="1400">
                <a:latin typeface="宋体" panose="02010600030101010101" pitchFamily="2" charset="-122"/>
                <a:ea typeface="宋体" panose="02010600030101010101" pitchFamily="2" charset="-122"/>
              </a:rPr>
              <a:t>上右下左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裁剪图片；③</a:t>
            </a:r>
            <a:r>
              <a:rPr lang="en-US" altLang="zh-CN" sz="1400">
                <a:latin typeface="宋体" panose="02010600030101010101" pitchFamily="2" charset="-122"/>
                <a:ea typeface="宋体" panose="02010600030101010101" pitchFamily="2" charset="-122"/>
              </a:rPr>
              <a:t>z-index:0/1/2</a:t>
            </a:r>
            <a:r>
              <a:rPr lang="zh-CN" altLang="en-US" sz="1400">
                <a:latin typeface="宋体" panose="02010600030101010101" pitchFamily="2" charset="-122"/>
                <a:ea typeface="宋体" panose="02010600030101010101" pitchFamily="2" charset="-122"/>
              </a:rPr>
              <a:t>表示在</a:t>
            </a:r>
            <a:r>
              <a:rPr lang="en-US" altLang="zh-CN" sz="1400">
                <a:latin typeface="宋体" panose="02010600030101010101" pitchFamily="2" charset="-122"/>
                <a:ea typeface="宋体" panose="02010600030101010101" pitchFamily="2" charset="-122"/>
              </a:rPr>
              <a:t>z</a:t>
            </a:r>
            <a:r>
              <a:rPr lang="zh-CN" altLang="en-US" sz="1400">
                <a:latin typeface="宋体" panose="02010600030101010101" pitchFamily="2" charset="-122"/>
                <a:ea typeface="宋体" panose="02010600030101010101" pitchFamily="2" charset="-122"/>
              </a:rPr>
              <a:t>轴上显示的次序，支持负数</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(3)CSS</a:t>
            </a:r>
            <a:r>
              <a:rPr lang="zh-CN" altLang="en-US" sz="1400" b="1">
                <a:latin typeface="宋体" panose="02010600030101010101" pitchFamily="2" charset="-122"/>
                <a:ea typeface="宋体" panose="02010600030101010101" pitchFamily="2" charset="-122"/>
              </a:rPr>
              <a:t>相对定位：</a:t>
            </a:r>
            <a:r>
              <a:rPr lang="en-US" altLang="zh-CN" sz="1400">
                <a:latin typeface="宋体" panose="02010600030101010101" pitchFamily="2" charset="-122"/>
                <a:ea typeface="宋体" panose="02010600030101010101" pitchFamily="2" charset="-122"/>
              </a:rPr>
              <a:t>position:relative</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left/right/top/bottom</a:t>
            </a:r>
            <a:r>
              <a:rPr lang="zh-CN" altLang="en-US" sz="1400">
                <a:latin typeface="宋体" panose="02010600030101010101" pitchFamily="2" charset="-122"/>
                <a:ea typeface="宋体" panose="02010600030101010101" pitchFamily="2" charset="-122"/>
              </a:rPr>
              <a:t>属性指定其相对于原本框所在位置的位移，一般只使用</a:t>
            </a:r>
            <a:r>
              <a:rPr lang="en-US" altLang="zh-CN" sz="1400">
                <a:latin typeface="宋体" panose="02010600030101010101" pitchFamily="2" charset="-122"/>
                <a:ea typeface="宋体" panose="02010600030101010101" pitchFamily="2" charset="-122"/>
              </a:rPr>
              <a:t>left/top</a:t>
            </a:r>
            <a:r>
              <a:rPr lang="zh-CN" altLang="en-US" sz="1400">
                <a:latin typeface="宋体" panose="02010600030101010101" pitchFamily="2" charset="-122"/>
                <a:ea typeface="宋体" panose="02010600030101010101" pitchFamily="2" charset="-122"/>
              </a:rPr>
              <a:t>，一般覆盖其他元素；</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(4)CSS</a:t>
            </a:r>
            <a:r>
              <a:rPr lang="zh-CN" altLang="en-US" sz="1400" b="1">
                <a:latin typeface="宋体" panose="02010600030101010101" pitchFamily="2" charset="-122"/>
                <a:ea typeface="宋体" panose="02010600030101010101" pitchFamily="2" charset="-122"/>
              </a:rPr>
              <a:t>绝对定位</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position:absolute</a:t>
            </a:r>
            <a:r>
              <a:rPr lang="zh-CN" altLang="en-US" sz="1400">
                <a:latin typeface="宋体" panose="02010600030101010101" pitchFamily="2" charset="-122"/>
                <a:ea typeface="宋体" panose="02010600030101010101" pitchFamily="2" charset="-122"/>
              </a:rPr>
              <a:t>，绝对定位使元素与文档流无关，即设置了绝对定位的元素不参与文档流的创建，其直接根据定位覆盖在其他元素上；</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(5)CSS</a:t>
            </a:r>
            <a:r>
              <a:rPr lang="zh-CN" altLang="en-US" sz="1400" b="1">
                <a:latin typeface="宋体" panose="02010600030101010101" pitchFamily="2" charset="-122"/>
                <a:ea typeface="宋体" panose="02010600030101010101" pitchFamily="2" charset="-122"/>
              </a:rPr>
              <a:t>浮动</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clear:both/left/right</a:t>
            </a:r>
            <a:r>
              <a:rPr lang="zh-CN" altLang="en-US" sz="1400">
                <a:latin typeface="宋体" panose="02010600030101010101" pitchFamily="2" charset="-122"/>
                <a:ea typeface="宋体" panose="02010600030101010101" pitchFamily="2" charset="-122"/>
              </a:rPr>
              <a:t>，意为禁止元素两边出现浮动的元素，若有则自己换行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通过给自己添加</a:t>
            </a:r>
            <a:r>
              <a:rPr lang="zh-CN" altLang="en-US" sz="1400">
                <a:solidFill>
                  <a:srgbClr val="FF0000"/>
                </a:solidFill>
                <a:latin typeface="宋体" panose="02010600030101010101" pitchFamily="2" charset="-122"/>
                <a:ea typeface="宋体" panose="02010600030101010101" pitchFamily="2" charset="-122"/>
              </a:rPr>
              <a:t>上外边距</a:t>
            </a:r>
            <a:r>
              <a:rPr lang="zh-CN" altLang="en-US" sz="1400">
                <a:latin typeface="宋体" panose="02010600030101010101" pitchFamily="2" charset="-122"/>
                <a:ea typeface="宋体" panose="02010600030101010101" pitchFamily="2" charset="-122"/>
              </a:rPr>
              <a:t>来实现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a:t>
            </a:r>
            <a:r>
              <a:rPr lang="zh-CN" altLang="en-US" sz="1400">
                <a:solidFill>
                  <a:srgbClr val="FF0000"/>
                </a:solidFill>
                <a:latin typeface="宋体" panose="02010600030101010101" pitchFamily="2" charset="-122"/>
                <a:ea typeface="宋体" panose="02010600030101010101" pitchFamily="2" charset="-122"/>
              </a:rPr>
              <a:t>只能改变自己的位置</a:t>
            </a:r>
            <a:r>
              <a:rPr lang="zh-CN" altLang="en-US" sz="1400">
                <a:latin typeface="宋体" panose="02010600030101010101" pitchFamily="2" charset="-122"/>
                <a:ea typeface="宋体" panose="02010600030101010101" pitchFamily="2" charset="-122"/>
              </a:rPr>
              <a:t>，不影响其他元素位置；②</a:t>
            </a:r>
            <a:r>
              <a:rPr lang="en-US" altLang="zh-CN" sz="1400">
                <a:latin typeface="宋体" panose="02010600030101010101" pitchFamily="2" charset="-122"/>
                <a:ea typeface="宋体" panose="02010600030101010101" pitchFamily="2" charset="-122"/>
              </a:rPr>
              <a:t>float:left/right/none(</a:t>
            </a:r>
            <a:r>
              <a:rPr lang="zh-CN" altLang="en-US" sz="1400">
                <a:latin typeface="宋体" panose="02010600030101010101" pitchFamily="2" charset="-122"/>
                <a:ea typeface="宋体" panose="02010600030101010101" pitchFamily="2" charset="-122"/>
              </a:rPr>
              <a:t>默认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float</a:t>
            </a:r>
            <a:r>
              <a:rPr lang="zh-CN" altLang="en-US" sz="1400">
                <a:latin typeface="宋体" panose="02010600030101010101" pitchFamily="2" charset="-122"/>
                <a:ea typeface="宋体" panose="02010600030101010101" pitchFamily="2" charset="-122"/>
              </a:rPr>
              <a:t>之后脱离原文档流但不会覆盖元素，多个浮动的元素会按照顺序排列，若宽度不足则自动换行，其根据</a:t>
            </a:r>
            <a:r>
              <a:rPr lang="zh-CN" altLang="en-US" sz="1400" b="1">
                <a:solidFill>
                  <a:schemeClr val="accent1">
                    <a:lumMod val="75000"/>
                  </a:schemeClr>
                </a:solidFill>
                <a:latin typeface="宋体" panose="02010600030101010101" pitchFamily="2" charset="-122"/>
                <a:ea typeface="宋体" panose="02010600030101010101" pitchFamily="2" charset="-122"/>
              </a:rPr>
              <a:t>前一个浮动的元素的高度决定换行的高度</a:t>
            </a:r>
            <a:r>
              <a:rPr lang="zh-CN" altLang="en-US" sz="1400">
                <a:latin typeface="宋体" panose="02010600030101010101" pitchFamily="2" charset="-122"/>
                <a:ea typeface="宋体" panose="02010600030101010101" pitchFamily="2" charset="-122"/>
              </a:rPr>
              <a:t>，因此可能出现被卡住的情况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前两个元素的高度不一致，且最左的最高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8790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60EF5AB-7891-4919-9CDA-B6E1058DC76C}"/>
              </a:ext>
            </a:extLst>
          </p:cNvPr>
          <p:cNvSpPr txBox="1"/>
          <p:nvPr/>
        </p:nvSpPr>
        <p:spPr>
          <a:xfrm>
            <a:off x="0" y="0"/>
            <a:ext cx="12192000" cy="4832092"/>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一个关于</a:t>
            </a:r>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浮动的问题：</a:t>
            </a:r>
            <a:r>
              <a:rPr lang="zh-CN" altLang="en-US" sz="1400">
                <a:latin typeface="宋体" panose="02010600030101010101" pitchFamily="2" charset="-122"/>
                <a:ea typeface="宋体" panose="02010600030101010101" pitchFamily="2" charset="-122"/>
              </a:rPr>
              <a:t>在想设置一个块用于包裹两个浮动元素时，由于浮动元素不占用文档内位置，块的高度默认为</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，因此设置不成功，其解决办法：</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①在块内设置一个空元素添加</a:t>
            </a:r>
            <a:r>
              <a:rPr lang="en-US" altLang="zh-CN" sz="1400">
                <a:latin typeface="宋体" panose="02010600030101010101" pitchFamily="2" charset="-122"/>
                <a:ea typeface="宋体" panose="02010600030101010101" pitchFamily="2" charset="-122"/>
              </a:rPr>
              <a:t>clear</a:t>
            </a:r>
            <a:r>
              <a:rPr lang="zh-CN" altLang="en-US" sz="1400">
                <a:latin typeface="宋体" panose="02010600030101010101" pitchFamily="2" charset="-122"/>
                <a:ea typeface="宋体" panose="02010600030101010101" pitchFamily="2" charset="-122"/>
              </a:rPr>
              <a:t>属性，其添加了足够大的上外边距因此撑起了块高度；②给浮动元素容器即块添加</a:t>
            </a:r>
            <a:r>
              <a:rPr lang="en-US" altLang="zh-CN" sz="1400">
                <a:latin typeface="宋体" panose="02010600030101010101" pitchFamily="2" charset="-122"/>
                <a:ea typeface="宋体" panose="02010600030101010101" pitchFamily="2" charset="-122"/>
              </a:rPr>
              <a:t>overflow:auto</a:t>
            </a:r>
            <a:r>
              <a:rPr lang="zh-CN" altLang="en-US" sz="1400">
                <a:latin typeface="宋体" panose="02010600030101010101" pitchFamily="2" charset="-122"/>
                <a:ea typeface="宋体" panose="02010600030101010101" pitchFamily="2" charset="-122"/>
              </a:rPr>
              <a:t>属性；③给浮动元素后面的元素添加</a:t>
            </a:r>
            <a:r>
              <a:rPr lang="en-US" altLang="zh-CN" sz="1400">
                <a:latin typeface="宋体" panose="02010600030101010101" pitchFamily="2" charset="-122"/>
                <a:ea typeface="宋体" panose="02010600030101010101" pitchFamily="2" charset="-122"/>
              </a:rPr>
              <a:t>clear</a:t>
            </a:r>
            <a:r>
              <a:rPr lang="zh-CN" altLang="en-US" sz="1400">
                <a:latin typeface="宋体" panose="02010600030101010101" pitchFamily="2" charset="-122"/>
                <a:ea typeface="宋体" panose="02010600030101010101" pitchFamily="2" charset="-122"/>
              </a:rPr>
              <a:t>属性；④使用</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伪元素，其应用于包裹两个浮动元素的块，具体如下。</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选择器详解</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(1)</a:t>
            </a:r>
            <a:r>
              <a:rPr lang="zh-CN" altLang="en-US" sz="1400" b="1">
                <a:latin typeface="宋体" panose="02010600030101010101" pitchFamily="2" charset="-122"/>
                <a:ea typeface="宋体" panose="02010600030101010101" pitchFamily="2" charset="-122"/>
              </a:rPr>
              <a:t>元素选择器</a:t>
            </a:r>
            <a:r>
              <a:rPr lang="zh-CN" altLang="en-US" sz="1400">
                <a:latin typeface="宋体" panose="02010600030101010101" pitchFamily="2" charset="-122"/>
                <a:ea typeface="宋体" panose="02010600030101010101" pitchFamily="2" charset="-122"/>
              </a:rPr>
              <a:t>：也叫类型选择器，类型选择器匹配文档语言元素类型的名称，类型选择器匹配文档树中该元素类型的每一个实例；</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(2)</a:t>
            </a:r>
            <a:r>
              <a:rPr lang="zh-CN" altLang="en-US" sz="1400" b="1">
                <a:latin typeface="宋体" panose="02010600030101010101" pitchFamily="2" charset="-122"/>
                <a:ea typeface="宋体" panose="02010600030101010101" pitchFamily="2" charset="-122"/>
              </a:rPr>
              <a:t>选择器分组及声明</a:t>
            </a:r>
            <a:r>
              <a:rPr lang="zh-CN" altLang="en-US" sz="1400">
                <a:latin typeface="宋体" panose="02010600030101010101" pitchFamily="2" charset="-122"/>
                <a:ea typeface="宋体" panose="02010600030101010101" pitchFamily="2" charset="-122"/>
              </a:rPr>
              <a:t>：分组即</a:t>
            </a:r>
            <a:r>
              <a:rPr lang="en-US" altLang="zh-CN" sz="1400">
                <a:latin typeface="宋体" panose="02010600030101010101" pitchFamily="2" charset="-122"/>
                <a:ea typeface="宋体" panose="02010600030101010101" pitchFamily="2" charset="-122"/>
              </a:rPr>
              <a:t>h1,p,table{}</a:t>
            </a:r>
            <a:r>
              <a:rPr lang="zh-CN" altLang="en-US" sz="1400">
                <a:latin typeface="宋体" panose="02010600030101010101" pitchFamily="2" charset="-122"/>
                <a:ea typeface="宋体" panose="02010600030101010101" pitchFamily="2" charset="-122"/>
              </a:rPr>
              <a:t>等将多种元素分为一组共用一个选择器，声明即</a:t>
            </a:r>
            <a:r>
              <a:rPr lang="en-US" altLang="zh-CN" sz="1400">
                <a:latin typeface="宋体" panose="02010600030101010101" pitchFamily="2" charset="-122"/>
                <a:ea typeface="宋体" panose="02010600030101010101" pitchFamily="2" charset="-122"/>
              </a:rPr>
              <a:t>{x:1;y:2}</a:t>
            </a:r>
            <a:r>
              <a:rPr lang="zh-CN" altLang="en-US" sz="1400">
                <a:latin typeface="宋体" panose="02010600030101010101" pitchFamily="2" charset="-122"/>
                <a:ea typeface="宋体" panose="02010600030101010101" pitchFamily="2" charset="-122"/>
              </a:rPr>
              <a:t>使用分号将多个属性隔开；</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表示通配所有元素；</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(3)</a:t>
            </a:r>
            <a:r>
              <a:rPr lang="zh-CN" altLang="en-US" sz="1400" b="1">
                <a:latin typeface="宋体" panose="02010600030101010101" pitchFamily="2" charset="-122"/>
                <a:ea typeface="宋体" panose="02010600030101010101" pitchFamily="2" charset="-122"/>
              </a:rPr>
              <a:t>类选择器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，在元素标签中使用</a:t>
            </a:r>
            <a:r>
              <a:rPr lang="en-US" altLang="zh-CN" sz="1400">
                <a:latin typeface="宋体" panose="02010600030101010101" pitchFamily="2" charset="-122"/>
                <a:ea typeface="宋体" panose="02010600030101010101" pitchFamily="2" charset="-122"/>
              </a:rPr>
              <a:t>class</a:t>
            </a:r>
            <a:r>
              <a:rPr lang="zh-CN" altLang="en-US" sz="1400">
                <a:latin typeface="宋体" panose="02010600030101010101" pitchFamily="2" charset="-122"/>
                <a:ea typeface="宋体" panose="02010600030101010101" pitchFamily="2" charset="-122"/>
              </a:rPr>
              <a:t>属性来指定，可以同时指定多个类选择器</a:t>
            </a:r>
            <a:r>
              <a:rPr lang="en-US" altLang="zh-CN" sz="1400">
                <a:latin typeface="宋体" panose="02010600030101010101" pitchFamily="2" charset="-122"/>
                <a:ea typeface="宋体" panose="02010600030101010101" pitchFamily="2" charset="-122"/>
              </a:rPr>
              <a:t>class='x y'</a:t>
            </a:r>
            <a:r>
              <a:rPr lang="zh-CN" altLang="en-US" sz="1400">
                <a:latin typeface="宋体" panose="02010600030101010101" pitchFamily="2" charset="-122"/>
                <a:ea typeface="宋体" panose="02010600030101010101" pitchFamily="2" charset="-122"/>
              </a:rPr>
              <a:t>，选择器在定义的时候可以嵌套，</a:t>
            </a:r>
            <a:r>
              <a:rPr lang="en-US" altLang="zh-CN" sz="1400">
                <a:latin typeface="宋体" panose="02010600030101010101" pitchFamily="2" charset="-122"/>
                <a:ea typeface="宋体" panose="02010600030101010101" pitchFamily="2" charset="-122"/>
              </a:rPr>
              <a:t>.x.y{}</a:t>
            </a:r>
            <a:r>
              <a:rPr lang="zh-CN" altLang="en-US" sz="1400">
                <a:latin typeface="宋体" panose="02010600030101010101" pitchFamily="2" charset="-122"/>
                <a:ea typeface="宋体" panose="02010600030101010101" pitchFamily="2" charset="-122"/>
              </a:rPr>
              <a:t>表示</a:t>
            </a:r>
            <a:r>
              <a:rPr lang="en-US" altLang="zh-CN" sz="1400">
                <a:latin typeface="宋体" panose="02010600030101010101" pitchFamily="2" charset="-122"/>
                <a:ea typeface="宋体" panose="02010600030101010101" pitchFamily="2" charset="-122"/>
              </a:rPr>
              <a:t>class</a:t>
            </a:r>
            <a:r>
              <a:rPr lang="zh-CN" altLang="en-US" sz="1400">
                <a:latin typeface="宋体" panose="02010600030101010101" pitchFamily="2" charset="-122"/>
                <a:ea typeface="宋体" panose="02010600030101010101" pitchFamily="2" charset="-122"/>
              </a:rPr>
              <a:t>属性同时包含</a:t>
            </a:r>
            <a:r>
              <a:rPr lang="en-US" altLang="zh-CN" sz="1400">
                <a:latin typeface="宋体" panose="02010600030101010101" pitchFamily="2" charset="-122"/>
                <a:ea typeface="宋体" panose="02010600030101010101" pitchFamily="2" charset="-122"/>
              </a:rPr>
              <a:t>x,y</a:t>
            </a:r>
            <a:r>
              <a:rPr lang="zh-CN" altLang="en-US" sz="1400">
                <a:latin typeface="宋体" panose="02010600030101010101" pitchFamily="2" charset="-122"/>
                <a:ea typeface="宋体" panose="02010600030101010101" pitchFamily="2" charset="-122"/>
              </a:rPr>
              <a:t>时才应用，且若有分别的</a:t>
            </a:r>
            <a:r>
              <a:rPr lang="en-US" altLang="zh-CN" sz="1400">
                <a:latin typeface="宋体" panose="02010600030101010101" pitchFamily="2" charset="-122"/>
                <a:ea typeface="宋体" panose="02010600030101010101" pitchFamily="2" charset="-122"/>
              </a:rPr>
              <a:t>.x{},.y{}</a:t>
            </a:r>
            <a:r>
              <a:rPr lang="zh-CN" altLang="en-US" sz="1400">
                <a:latin typeface="宋体" panose="02010600030101010101" pitchFamily="2" charset="-122"/>
                <a:ea typeface="宋体" panose="02010600030101010101" pitchFamily="2" charset="-122"/>
              </a:rPr>
              <a:t>选择器存在，则应用三个选择器下的所有属性，且多类选择器下的属性应用优先级高；</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(4)ID</a:t>
            </a:r>
            <a:r>
              <a:rPr lang="zh-CN" altLang="en-US" sz="1400" b="1">
                <a:latin typeface="宋体" panose="02010600030101010101" pitchFamily="2" charset="-122"/>
                <a:ea typeface="宋体" panose="02010600030101010101" pitchFamily="2" charset="-122"/>
              </a:rPr>
              <a:t>选择器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，其与类选择器的指定方式类似，使用</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属性来指定，其与类选择器的差异：在一个</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文档中一个</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选择器只能使用一次，且不允许多词指定，即一个</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选择器最多只能被使用一次，一个元素最多只能使用一个</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选择器，其一般应用于不知道某个元素是什么但一定存在的情况，对其指定属性，</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和类选择器名都对大小写敏感；</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(5)</a:t>
            </a:r>
            <a:r>
              <a:rPr lang="zh-CN" altLang="en-US" sz="1400" b="1">
                <a:latin typeface="宋体" panose="02010600030101010101" pitchFamily="2" charset="-122"/>
                <a:ea typeface="宋体" panose="02010600030101010101" pitchFamily="2" charset="-122"/>
              </a:rPr>
              <a:t>属性</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值选择器</a:t>
            </a:r>
            <a:r>
              <a:rPr lang="zh-CN" altLang="en-US" sz="1400">
                <a:latin typeface="宋体" panose="02010600030101010101" pitchFamily="2" charset="-122"/>
                <a:ea typeface="宋体" panose="02010600030101010101" pitchFamily="2" charset="-122"/>
              </a:rPr>
              <a:t>：元素名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属性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属性</a:t>
            </a:r>
            <a:r>
              <a:rPr lang="en-US" altLang="zh-CN" sz="1400">
                <a:latin typeface="宋体" panose="02010600030101010101" pitchFamily="2" charset="-122"/>
                <a:ea typeface="宋体" panose="02010600030101010101" pitchFamily="2" charset="-122"/>
              </a:rPr>
              <a:t>='xxx'][</a:t>
            </a:r>
            <a:r>
              <a:rPr lang="zh-CN" altLang="en-US" sz="1400">
                <a:latin typeface="宋体" panose="02010600030101010101" pitchFamily="2" charset="-122"/>
                <a:ea typeface="宋体" panose="02010600030101010101" pitchFamily="2" charset="-122"/>
              </a:rPr>
              <a:t>属性</a:t>
            </a:r>
            <a:r>
              <a:rPr lang="en-US" altLang="zh-CN" sz="1400">
                <a:latin typeface="宋体" panose="02010600030101010101" pitchFamily="2" charset="-122"/>
                <a:ea typeface="宋体" panose="02010600030101010101" pitchFamily="2" charset="-122"/>
              </a:rPr>
              <a:t>='yyy']{}</a:t>
            </a:r>
            <a:r>
              <a:rPr lang="zh-CN" altLang="en-US" sz="1400">
                <a:latin typeface="宋体" panose="02010600030101010101" pitchFamily="2" charset="-122"/>
                <a:ea typeface="宋体" panose="02010600030101010101" pitchFamily="2" charset="-122"/>
              </a:rPr>
              <a:t>，用于匹配含该属性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该属性值为</a:t>
            </a:r>
            <a:r>
              <a:rPr lang="en-US" altLang="zh-CN" sz="1400">
                <a:latin typeface="宋体" panose="02010600030101010101" pitchFamily="2" charset="-122"/>
                <a:ea typeface="宋体" panose="02010600030101010101" pitchFamily="2" charset="-122"/>
              </a:rPr>
              <a:t>'xxx'</a:t>
            </a:r>
            <a:r>
              <a:rPr lang="zh-CN" altLang="en-US" sz="1400">
                <a:latin typeface="宋体" panose="02010600030101010101" pitchFamily="2" charset="-122"/>
                <a:ea typeface="宋体" panose="02010600030101010101" pitchFamily="2" charset="-122"/>
              </a:rPr>
              <a:t>的指定元素，可以指定多个属性，即匹配包含多个属性的指定元素，其值的操作如上表；</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(6)</a:t>
            </a:r>
            <a:r>
              <a:rPr lang="zh-CN" altLang="en-US" sz="1400" b="1">
                <a:latin typeface="宋体" panose="02010600030101010101" pitchFamily="2" charset="-122"/>
                <a:ea typeface="宋体" panose="02010600030101010101" pitchFamily="2" charset="-122"/>
              </a:rPr>
              <a:t>后代选择器</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 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，意为对元素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下的元素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应用属性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无论嵌套多深，且不作用于元素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1.a{}</a:t>
            </a:r>
            <a:r>
              <a:rPr lang="zh-CN" altLang="en-US" sz="1400">
                <a:latin typeface="宋体" panose="02010600030101010101" pitchFamily="2" charset="-122"/>
                <a:ea typeface="宋体" panose="02010600030101010101" pitchFamily="2" charset="-122"/>
              </a:rPr>
              <a:t>意为对所有的</a:t>
            </a:r>
            <a:r>
              <a:rPr lang="en-US" altLang="zh-CN" sz="1400">
                <a:latin typeface="宋体" panose="02010600030101010101" pitchFamily="2" charset="-122"/>
                <a:ea typeface="宋体" panose="02010600030101010101" pitchFamily="2" charset="-122"/>
              </a:rPr>
              <a:t>class='a'</a:t>
            </a:r>
            <a:r>
              <a:rPr lang="zh-CN" altLang="en-US" sz="1400">
                <a:latin typeface="宋体" panose="02010600030101010101" pitchFamily="2" charset="-122"/>
                <a:ea typeface="宋体" panose="02010600030101010101" pitchFamily="2" charset="-122"/>
              </a:rPr>
              <a:t>的元素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应用该类选择器，元素</a:t>
            </a:r>
            <a:r>
              <a:rPr lang="en-US" altLang="zh-CN" sz="1400">
                <a:latin typeface="宋体" panose="02010600030101010101" pitchFamily="2" charset="-122"/>
                <a:ea typeface="宋体" panose="02010600030101010101" pitchFamily="2" charset="-122"/>
              </a:rPr>
              <a:t>1 .a{}</a:t>
            </a:r>
            <a:r>
              <a:rPr lang="zh-CN" altLang="en-US" sz="1400">
                <a:latin typeface="宋体" panose="02010600030101010101" pitchFamily="2" charset="-122"/>
                <a:ea typeface="宋体" panose="02010600030101010101" pitchFamily="2" charset="-122"/>
              </a:rPr>
              <a:t>意为对元素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下的所有</a:t>
            </a:r>
            <a:r>
              <a:rPr lang="en-US" altLang="zh-CN" sz="1400">
                <a:latin typeface="宋体" panose="02010600030101010101" pitchFamily="2" charset="-122"/>
                <a:ea typeface="宋体" panose="02010600030101010101" pitchFamily="2" charset="-122"/>
              </a:rPr>
              <a:t>class='a'</a:t>
            </a:r>
            <a:r>
              <a:rPr lang="zh-CN" altLang="en-US" sz="1400">
                <a:latin typeface="宋体" panose="02010600030101010101" pitchFamily="2" charset="-122"/>
                <a:ea typeface="宋体" panose="02010600030101010101" pitchFamily="2" charset="-122"/>
              </a:rPr>
              <a:t>的元素应用该类选择器，</a:t>
            </a:r>
            <a:r>
              <a:rPr lang="en-US" altLang="zh-CN" sz="1400">
                <a:latin typeface="宋体" panose="02010600030101010101" pitchFamily="2" charset="-122"/>
                <a:ea typeface="宋体" panose="02010600030101010101" pitchFamily="2" charset="-122"/>
              </a:rPr>
              <a:t>.a </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意为对所有</a:t>
            </a:r>
            <a:r>
              <a:rPr lang="en-US" altLang="zh-CN" sz="1400">
                <a:latin typeface="宋体" panose="02010600030101010101" pitchFamily="2" charset="-122"/>
                <a:ea typeface="宋体" panose="02010600030101010101" pitchFamily="2" charset="-122"/>
              </a:rPr>
              <a:t>class='a'</a:t>
            </a:r>
            <a:r>
              <a:rPr lang="zh-CN" altLang="en-US" sz="1400">
                <a:latin typeface="宋体" panose="02010600030101010101" pitchFamily="2" charset="-122"/>
                <a:ea typeface="宋体" panose="02010600030101010101" pitchFamily="2" charset="-122"/>
              </a:rPr>
              <a:t>的元素下的元素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应用该类选择器；</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(7)</a:t>
            </a:r>
            <a:r>
              <a:rPr lang="zh-CN" altLang="en-US" sz="1400" b="1">
                <a:latin typeface="宋体" panose="02010600030101010101" pitchFamily="2" charset="-122"/>
                <a:ea typeface="宋体" panose="02010600030101010101" pitchFamily="2" charset="-122"/>
              </a:rPr>
              <a:t>子元素选择器</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1 &gt; </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2 {}</a:t>
            </a:r>
            <a:r>
              <a:rPr lang="zh-CN" altLang="en-US" sz="1400">
                <a:latin typeface="宋体" panose="02010600030101010101" pitchFamily="2" charset="-122"/>
                <a:ea typeface="宋体" panose="02010600030101010101" pitchFamily="2" charset="-122"/>
              </a:rPr>
              <a:t>，意为选择作为元素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子元素的元素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应用选择器，而非元素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下的所有元素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即只选择</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层嵌套，多层嵌套不论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(8)</a:t>
            </a:r>
            <a:r>
              <a:rPr lang="zh-CN" altLang="en-US" sz="1400" b="1">
                <a:latin typeface="宋体" panose="02010600030101010101" pitchFamily="2" charset="-122"/>
                <a:ea typeface="宋体" panose="02010600030101010101" pitchFamily="2" charset="-122"/>
              </a:rPr>
              <a:t>相邻兄弟选择器</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，意为选择紧跟在元素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后的元素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应用选择器，且元素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和元素</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必须拥有相同的父元素；</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(9)CSS</a:t>
            </a:r>
            <a:r>
              <a:rPr lang="zh-CN" altLang="en-US" sz="1400" b="1">
                <a:latin typeface="宋体" panose="02010600030101010101" pitchFamily="2" charset="-122"/>
                <a:ea typeface="宋体" panose="02010600030101010101" pitchFamily="2" charset="-122"/>
              </a:rPr>
              <a:t>伪类</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元素的伪类，</a:t>
            </a:r>
            <a:r>
              <a:rPr lang="en-US" altLang="zh-CN" sz="1400">
                <a:latin typeface="宋体" panose="02010600030101010101" pitchFamily="2" charset="-122"/>
                <a:ea typeface="宋体" panose="02010600030101010101" pitchFamily="2" charset="-122"/>
              </a:rPr>
              <a:t>a:active</a:t>
            </a:r>
            <a:r>
              <a:rPr lang="zh-CN" altLang="en-US" sz="1400">
                <a:latin typeface="宋体" panose="02010600030101010101" pitchFamily="2" charset="-122"/>
                <a:ea typeface="宋体" panose="02010600030101010101" pitchFamily="2" charset="-122"/>
              </a:rPr>
              <a:t>意为处于点击状态的</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元素，元素</a:t>
            </a:r>
            <a:r>
              <a:rPr lang="en-US" altLang="zh-CN" sz="1400">
                <a:latin typeface="宋体" panose="02010600030101010101" pitchFamily="2" charset="-122"/>
                <a:ea typeface="宋体" panose="02010600030101010101" pitchFamily="2" charset="-122"/>
              </a:rPr>
              <a:t>1:first-child</a:t>
            </a:r>
            <a:r>
              <a:rPr lang="zh-CN" altLang="en-US" sz="1400">
                <a:latin typeface="宋体" panose="02010600030101010101" pitchFamily="2" charset="-122"/>
                <a:ea typeface="宋体" panose="02010600030101010101" pitchFamily="2" charset="-122"/>
              </a:rPr>
              <a:t>意为</a:t>
            </a:r>
            <a:r>
              <a:rPr lang="zh-CN" altLang="en-US" sz="1400">
                <a:solidFill>
                  <a:srgbClr val="FF0000"/>
                </a:solidFill>
                <a:latin typeface="宋体" panose="02010600030101010101" pitchFamily="2" charset="-122"/>
                <a:ea typeface="宋体" panose="02010600030101010101" pitchFamily="2" charset="-122"/>
              </a:rPr>
              <a:t>作为第一个子元素的元素</a:t>
            </a:r>
            <a:r>
              <a:rPr lang="en-US" altLang="zh-CN" sz="1400">
                <a:solidFill>
                  <a:srgbClr val="FF0000"/>
                </a:solidFill>
                <a:latin typeface="宋体" panose="02010600030101010101" pitchFamily="2" charset="-122"/>
                <a:ea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rPr>
              <a:t>非元素</a:t>
            </a:r>
            <a:r>
              <a:rPr lang="en-US" altLang="zh-CN" sz="1400">
                <a:solidFill>
                  <a:srgbClr val="FF0000"/>
                </a:solidFill>
                <a:latin typeface="宋体" panose="02010600030101010101" pitchFamily="2" charset="-122"/>
                <a:ea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rPr>
              <a:t>的第一个子元素</a:t>
            </a:r>
            <a:r>
              <a:rPr lang="en-US" altLang="zh-CN" sz="1400">
                <a:solidFill>
                  <a:srgbClr val="FF0000"/>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，伪类是针对当前元素的状态的，元素</a:t>
            </a:r>
            <a:r>
              <a:rPr lang="en-US" altLang="zh-CN" sz="1400">
                <a:latin typeface="宋体" panose="02010600030101010101" pitchFamily="2" charset="-122"/>
                <a:ea typeface="宋体" panose="02010600030101010101" pitchFamily="2" charset="-122"/>
              </a:rPr>
              <a:t>1:lang(x)</a:t>
            </a:r>
            <a:r>
              <a:rPr lang="zh-CN" altLang="en-US" sz="1400">
                <a:latin typeface="宋体" panose="02010600030101010101" pitchFamily="2" charset="-122"/>
                <a:ea typeface="宋体" panose="02010600030101010101" pitchFamily="2" charset="-122"/>
              </a:rPr>
              <a:t>意为对</a:t>
            </a:r>
            <a:r>
              <a:rPr lang="en-US" altLang="zh-CN" sz="1400">
                <a:latin typeface="宋体" panose="02010600030101010101" pitchFamily="2" charset="-122"/>
                <a:ea typeface="宋体" panose="02010600030101010101" pitchFamily="2" charset="-122"/>
              </a:rPr>
              <a:t>lang='x'</a:t>
            </a:r>
            <a:r>
              <a:rPr lang="zh-CN" altLang="en-US" sz="1400">
                <a:latin typeface="宋体" panose="02010600030101010101" pitchFamily="2" charset="-122"/>
                <a:ea typeface="宋体" panose="02010600030101010101" pitchFamily="2" charset="-122"/>
              </a:rPr>
              <a:t>的元素应用选择器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对不同的语言定义不同的规则</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，伪类的其他属性如下所示；</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(10)CSS</a:t>
            </a:r>
            <a:r>
              <a:rPr lang="zh-CN" altLang="en-US" sz="1400" b="1">
                <a:latin typeface="宋体" panose="02010600030101010101" pitchFamily="2" charset="-122"/>
                <a:ea typeface="宋体" panose="02010600030101010101" pitchFamily="2" charset="-122"/>
              </a:rPr>
              <a:t>伪元素</a:t>
            </a:r>
            <a:r>
              <a:rPr lang="zh-CN" altLang="en-US" sz="1400">
                <a:latin typeface="宋体" panose="02010600030101010101" pitchFamily="2" charset="-122"/>
                <a:ea typeface="宋体" panose="02010600030101010101" pitchFamily="2" charset="-122"/>
              </a:rPr>
              <a:t>：与伪类不同，</a:t>
            </a:r>
            <a:r>
              <a:rPr lang="en-US" altLang="zh-CN" sz="1400">
                <a:latin typeface="宋体" panose="02010600030101010101" pitchFamily="2" charset="-122"/>
                <a:ea typeface="宋体" panose="02010600030101010101" pitchFamily="2" charset="-122"/>
              </a:rPr>
              <a:t>a:first-line</a:t>
            </a:r>
            <a:r>
              <a:rPr lang="zh-CN" altLang="en-US" sz="1400">
                <a:latin typeface="宋体" panose="02010600030101010101" pitchFamily="2" charset="-122"/>
                <a:ea typeface="宋体" panose="02010600030101010101" pitchFamily="2" charset="-122"/>
              </a:rPr>
              <a:t>意为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元素的第一行，</a:t>
            </a:r>
            <a:r>
              <a:rPr lang="en-US" altLang="zh-CN" sz="1400">
                <a:latin typeface="宋体" panose="02010600030101010101" pitchFamily="2" charset="-122"/>
                <a:ea typeface="宋体" panose="02010600030101010101" pitchFamily="2" charset="-122"/>
              </a:rPr>
              <a:t>a:first-line{}</a:t>
            </a:r>
            <a:r>
              <a:rPr lang="zh-CN" altLang="en-US" sz="1400">
                <a:latin typeface="宋体" panose="02010600030101010101" pitchFamily="2" charset="-122"/>
                <a:ea typeface="宋体" panose="02010600030101010101" pitchFamily="2" charset="-122"/>
              </a:rPr>
              <a:t>意为</a:t>
            </a:r>
            <a:r>
              <a:rPr lang="zh-CN" altLang="en-US" sz="1400">
                <a:solidFill>
                  <a:srgbClr val="FF0000"/>
                </a:solidFill>
                <a:latin typeface="宋体" panose="02010600030101010101" pitchFamily="2" charset="-122"/>
                <a:ea typeface="宋体" panose="02010600030101010101" pitchFamily="2" charset="-122"/>
              </a:rPr>
              <a:t>对</a:t>
            </a:r>
            <a:r>
              <a:rPr lang="en-US" altLang="zh-CN" sz="1400">
                <a:solidFill>
                  <a:srgbClr val="FF0000"/>
                </a:solidFill>
                <a:latin typeface="宋体" panose="02010600030101010101" pitchFamily="2" charset="-122"/>
                <a:ea typeface="宋体" panose="02010600030101010101" pitchFamily="2" charset="-122"/>
              </a:rPr>
              <a:t>a</a:t>
            </a:r>
            <a:r>
              <a:rPr lang="zh-CN" altLang="en-US" sz="1400">
                <a:solidFill>
                  <a:srgbClr val="FF0000"/>
                </a:solidFill>
                <a:latin typeface="宋体" panose="02010600030101010101" pitchFamily="2" charset="-122"/>
                <a:ea typeface="宋体" panose="02010600030101010101" pitchFamily="2" charset="-122"/>
              </a:rPr>
              <a:t>元素的第一行应用选择器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伪元素可以与</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类选择器叠用，如</a:t>
            </a:r>
            <a:r>
              <a:rPr lang="en-US" altLang="zh-CN" sz="1400">
                <a:latin typeface="宋体" panose="02010600030101010101" pitchFamily="2" charset="-122"/>
                <a:ea typeface="宋体" panose="02010600030101010101" pitchFamily="2" charset="-122"/>
              </a:rPr>
              <a:t>p.article:first-letter{}</a:t>
            </a:r>
            <a:r>
              <a:rPr lang="zh-CN" altLang="en-US" sz="1400">
                <a:latin typeface="宋体" panose="02010600030101010101" pitchFamily="2" charset="-122"/>
                <a:ea typeface="宋体" panose="02010600030101010101" pitchFamily="2" charset="-122"/>
              </a:rPr>
              <a:t>意为对</a:t>
            </a:r>
            <a:r>
              <a:rPr lang="en-US" altLang="zh-CN" sz="1400">
                <a:latin typeface="宋体" panose="02010600030101010101" pitchFamily="2" charset="-122"/>
                <a:ea typeface="宋体" panose="02010600030101010101" pitchFamily="2" charset="-122"/>
              </a:rPr>
              <a:t>class</a:t>
            </a:r>
            <a:r>
              <a:rPr lang="zh-CN" altLang="en-US" sz="1400">
                <a:latin typeface="宋体" panose="02010600030101010101" pitchFamily="2" charset="-122"/>
                <a:ea typeface="宋体" panose="02010600030101010101" pitchFamily="2" charset="-122"/>
              </a:rPr>
              <a:t>属性为</a:t>
            </a:r>
            <a:r>
              <a:rPr lang="en-US" altLang="zh-CN" sz="1400">
                <a:latin typeface="宋体" panose="02010600030101010101" pitchFamily="2" charset="-122"/>
                <a:ea typeface="宋体" panose="02010600030101010101" pitchFamily="2" charset="-122"/>
              </a:rPr>
              <a:t>article</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p</a:t>
            </a:r>
            <a:r>
              <a:rPr lang="zh-CN" altLang="en-US" sz="1400">
                <a:latin typeface="宋体" panose="02010600030101010101" pitchFamily="2" charset="-122"/>
                <a:ea typeface="宋体" panose="02010600030101010101" pitchFamily="2" charset="-122"/>
              </a:rPr>
              <a:t>元素的首字母应用选择器，</a:t>
            </a:r>
            <a:r>
              <a:rPr lang="en-US" altLang="zh-CN" sz="1400">
                <a:latin typeface="宋体" panose="02010600030101010101" pitchFamily="2" charset="-122"/>
                <a:ea typeface="宋体" panose="02010600030101010101" pitchFamily="2" charset="-122"/>
              </a:rPr>
              <a:t>CSS</a:t>
            </a:r>
          </a:p>
          <a:p>
            <a:pPr algn="l"/>
            <a:r>
              <a:rPr lang="zh-CN" altLang="en-US" sz="1400">
                <a:latin typeface="宋体" panose="02010600030101010101" pitchFamily="2" charset="-122"/>
                <a:ea typeface="宋体" panose="02010600030101010101" pitchFamily="2" charset="-122"/>
              </a:rPr>
              <a:t>伪元素的属性如下所示。</a:t>
            </a:r>
          </a:p>
        </p:txBody>
      </p:sp>
      <p:graphicFrame>
        <p:nvGraphicFramePr>
          <p:cNvPr id="3" name="表格 2">
            <a:extLst>
              <a:ext uri="{FF2B5EF4-FFF2-40B4-BE49-F238E27FC236}">
                <a16:creationId xmlns:a16="http://schemas.microsoft.com/office/drawing/2014/main" id="{B50AD9DC-019B-42A8-9EFD-A630BF329B78}"/>
              </a:ext>
            </a:extLst>
          </p:cNvPr>
          <p:cNvGraphicFramePr>
            <a:graphicFrameLocks noGrp="1"/>
          </p:cNvGraphicFramePr>
          <p:nvPr>
            <p:extLst>
              <p:ext uri="{D42A27DB-BD31-4B8C-83A1-F6EECF244321}">
                <p14:modId xmlns:p14="http://schemas.microsoft.com/office/powerpoint/2010/main" val="3806970962"/>
              </p:ext>
            </p:extLst>
          </p:nvPr>
        </p:nvGraphicFramePr>
        <p:xfrm>
          <a:off x="7299533" y="4492126"/>
          <a:ext cx="4892467" cy="2365874"/>
        </p:xfrm>
        <a:graphic>
          <a:graphicData uri="http://schemas.openxmlformats.org/drawingml/2006/table">
            <a:tbl>
              <a:tblPr/>
              <a:tblGrid>
                <a:gridCol w="1293828">
                  <a:extLst>
                    <a:ext uri="{9D8B030D-6E8A-4147-A177-3AD203B41FA5}">
                      <a16:colId xmlns:a16="http://schemas.microsoft.com/office/drawing/2014/main" val="3881610062"/>
                    </a:ext>
                  </a:extLst>
                </a:gridCol>
                <a:gridCol w="3598639">
                  <a:extLst>
                    <a:ext uri="{9D8B030D-6E8A-4147-A177-3AD203B41FA5}">
                      <a16:colId xmlns:a16="http://schemas.microsoft.com/office/drawing/2014/main" val="2540207830"/>
                    </a:ext>
                  </a:extLst>
                </a:gridCol>
              </a:tblGrid>
              <a:tr h="349300">
                <a:tc>
                  <a:txBody>
                    <a:bodyPr/>
                    <a:lstStyle/>
                    <a:p>
                      <a:pPr algn="l" fontAlgn="base"/>
                      <a:r>
                        <a:rPr lang="zh-CN" altLang="en-US" sz="1400">
                          <a:solidFill>
                            <a:schemeClr val="bg1"/>
                          </a:solidFill>
                          <a:latin typeface="宋体" panose="02010600030101010101" pitchFamily="2" charset="-122"/>
                          <a:ea typeface="宋体" panose="02010600030101010101" pitchFamily="2" charset="-122"/>
                        </a:rPr>
                        <a:t>属性</a:t>
                      </a:r>
                    </a:p>
                  </a:txBody>
                  <a:tcPr marL="37361" marR="93403" marT="31134" marB="31134"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400">
                          <a:solidFill>
                            <a:schemeClr val="bg1"/>
                          </a:solidFill>
                          <a:latin typeface="宋体" panose="02010600030101010101" pitchFamily="2" charset="-122"/>
                          <a:ea typeface="宋体" panose="02010600030101010101" pitchFamily="2" charset="-122"/>
                        </a:rPr>
                        <a:t>描述</a:t>
                      </a:r>
                    </a:p>
                  </a:txBody>
                  <a:tcPr marL="37361" marR="93403" marT="31134" marB="31134"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996677980"/>
                  </a:ext>
                </a:extLst>
              </a:tr>
              <a:tr h="250887">
                <a:tc>
                  <a:txBody>
                    <a:bodyPr/>
                    <a:lstStyle/>
                    <a:p>
                      <a:pPr fontAlgn="t"/>
                      <a:r>
                        <a:rPr lang="en-US" sz="1400">
                          <a:latin typeface="宋体" panose="02010600030101010101" pitchFamily="2" charset="-122"/>
                          <a:ea typeface="宋体" panose="02010600030101010101" pitchFamily="2" charset="-122"/>
                          <a:hlinkClick r:id="rId2"/>
                        </a:rPr>
                        <a:t>:active</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latin typeface="宋体" panose="02010600030101010101" pitchFamily="2" charset="-122"/>
                          <a:ea typeface="宋体" panose="02010600030101010101" pitchFamily="2" charset="-122"/>
                        </a:rPr>
                        <a:t>向被激活的元素添加样式。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314198080"/>
                  </a:ext>
                </a:extLst>
              </a:tr>
              <a:tr h="250887">
                <a:tc>
                  <a:txBody>
                    <a:bodyPr/>
                    <a:lstStyle/>
                    <a:p>
                      <a:pPr fontAlgn="t"/>
                      <a:r>
                        <a:rPr lang="en-US" sz="1400">
                          <a:latin typeface="宋体" panose="02010600030101010101" pitchFamily="2" charset="-122"/>
                          <a:ea typeface="宋体" panose="02010600030101010101" pitchFamily="2" charset="-122"/>
                          <a:hlinkClick r:id="rId3"/>
                        </a:rPr>
                        <a:t>:focus</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a:latin typeface="宋体" panose="02010600030101010101" pitchFamily="2" charset="-122"/>
                          <a:ea typeface="宋体" panose="02010600030101010101" pitchFamily="2" charset="-122"/>
                        </a:rPr>
                        <a:t>向拥有键盘输入焦点的元素添加样式。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4127736719"/>
                  </a:ext>
                </a:extLst>
              </a:tr>
              <a:tr h="250887">
                <a:tc>
                  <a:txBody>
                    <a:bodyPr/>
                    <a:lstStyle/>
                    <a:p>
                      <a:pPr fontAlgn="t"/>
                      <a:r>
                        <a:rPr lang="en-US" sz="1400">
                          <a:latin typeface="宋体" panose="02010600030101010101" pitchFamily="2" charset="-122"/>
                          <a:ea typeface="宋体" panose="02010600030101010101" pitchFamily="2" charset="-122"/>
                          <a:hlinkClick r:id="rId4"/>
                        </a:rPr>
                        <a:t>:hover</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latin typeface="宋体" panose="02010600030101010101" pitchFamily="2" charset="-122"/>
                          <a:ea typeface="宋体" panose="02010600030101010101" pitchFamily="2" charset="-122"/>
                        </a:rPr>
                        <a:t>当鼠标悬浮在元素上方时，向元素添加样式。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91465881"/>
                  </a:ext>
                </a:extLst>
              </a:tr>
              <a:tr h="250887">
                <a:tc>
                  <a:txBody>
                    <a:bodyPr/>
                    <a:lstStyle/>
                    <a:p>
                      <a:pPr fontAlgn="t"/>
                      <a:r>
                        <a:rPr lang="en-US" sz="1400">
                          <a:latin typeface="宋体" panose="02010600030101010101" pitchFamily="2" charset="-122"/>
                          <a:ea typeface="宋体" panose="02010600030101010101" pitchFamily="2" charset="-122"/>
                          <a:hlinkClick r:id="rId5"/>
                        </a:rPr>
                        <a:t>:link</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a:latin typeface="宋体" panose="02010600030101010101" pitchFamily="2" charset="-122"/>
                          <a:ea typeface="宋体" panose="02010600030101010101" pitchFamily="2" charset="-122"/>
                        </a:rPr>
                        <a:t>向未被访问的链接添加样式。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722397777"/>
                  </a:ext>
                </a:extLst>
              </a:tr>
              <a:tr h="250887">
                <a:tc>
                  <a:txBody>
                    <a:bodyPr/>
                    <a:lstStyle/>
                    <a:p>
                      <a:pPr fontAlgn="t"/>
                      <a:r>
                        <a:rPr lang="en-US" sz="1400">
                          <a:latin typeface="宋体" panose="02010600030101010101" pitchFamily="2" charset="-122"/>
                          <a:ea typeface="宋体" panose="02010600030101010101" pitchFamily="2" charset="-122"/>
                          <a:hlinkClick r:id="rId6"/>
                        </a:rPr>
                        <a:t>:visited</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latin typeface="宋体" panose="02010600030101010101" pitchFamily="2" charset="-122"/>
                          <a:ea typeface="宋体" panose="02010600030101010101" pitchFamily="2" charset="-122"/>
                        </a:rPr>
                        <a:t>向已被访问的链接添加样式。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1545584"/>
                  </a:ext>
                </a:extLst>
              </a:tr>
              <a:tr h="250887">
                <a:tc>
                  <a:txBody>
                    <a:bodyPr/>
                    <a:lstStyle/>
                    <a:p>
                      <a:pPr fontAlgn="t"/>
                      <a:r>
                        <a:rPr lang="en-US" sz="1400">
                          <a:latin typeface="宋体" panose="02010600030101010101" pitchFamily="2" charset="-122"/>
                          <a:ea typeface="宋体" panose="02010600030101010101" pitchFamily="2" charset="-122"/>
                          <a:hlinkClick r:id="rId7"/>
                        </a:rPr>
                        <a:t>:first-child</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a:latin typeface="宋体" panose="02010600030101010101" pitchFamily="2" charset="-122"/>
                          <a:ea typeface="宋体" panose="02010600030101010101" pitchFamily="2" charset="-122"/>
                        </a:rPr>
                        <a:t>向元素的第一个子元素添加样式。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77710077"/>
                  </a:ext>
                </a:extLst>
              </a:tr>
              <a:tr h="250887">
                <a:tc>
                  <a:txBody>
                    <a:bodyPr/>
                    <a:lstStyle/>
                    <a:p>
                      <a:pPr fontAlgn="t"/>
                      <a:r>
                        <a:rPr lang="en-US" sz="1400">
                          <a:latin typeface="宋体" panose="02010600030101010101" pitchFamily="2" charset="-122"/>
                          <a:ea typeface="宋体" panose="02010600030101010101" pitchFamily="2" charset="-122"/>
                          <a:hlinkClick r:id="rId8"/>
                        </a:rPr>
                        <a:t>:lang</a:t>
                      </a:r>
                      <a:endParaRPr lang="en-US" sz="1400">
                        <a:latin typeface="宋体" panose="02010600030101010101" pitchFamily="2" charset="-122"/>
                        <a:ea typeface="宋体" panose="02010600030101010101" pitchFamily="2" charset="-122"/>
                      </a:endParaRP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latin typeface="宋体" panose="02010600030101010101" pitchFamily="2" charset="-122"/>
                          <a:ea typeface="宋体" panose="02010600030101010101" pitchFamily="2" charset="-122"/>
                        </a:rPr>
                        <a:t>向带有指定 </a:t>
                      </a:r>
                      <a:r>
                        <a:rPr lang="en-US" altLang="zh-CN" sz="1400">
                          <a:latin typeface="宋体" panose="02010600030101010101" pitchFamily="2" charset="-122"/>
                          <a:ea typeface="宋体" panose="02010600030101010101" pitchFamily="2" charset="-122"/>
                        </a:rPr>
                        <a:t>lang </a:t>
                      </a:r>
                      <a:r>
                        <a:rPr lang="zh-CN" altLang="en-US" sz="1400">
                          <a:latin typeface="宋体" panose="02010600030101010101" pitchFamily="2" charset="-122"/>
                          <a:ea typeface="宋体" panose="02010600030101010101" pitchFamily="2" charset="-122"/>
                        </a:rPr>
                        <a:t>属性的元素添加样式。</a:t>
                      </a:r>
                    </a:p>
                  </a:txBody>
                  <a:tcPr marL="37361" marR="93403" marT="37361" marB="37361"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5279814"/>
                  </a:ext>
                </a:extLst>
              </a:tr>
            </a:tbl>
          </a:graphicData>
        </a:graphic>
      </p:graphicFrame>
      <p:graphicFrame>
        <p:nvGraphicFramePr>
          <p:cNvPr id="4" name="表格 3">
            <a:extLst>
              <a:ext uri="{FF2B5EF4-FFF2-40B4-BE49-F238E27FC236}">
                <a16:creationId xmlns:a16="http://schemas.microsoft.com/office/drawing/2014/main" id="{63FF5986-B242-4D5A-BF98-2B1C18ACE60A}"/>
              </a:ext>
            </a:extLst>
          </p:cNvPr>
          <p:cNvGraphicFramePr>
            <a:graphicFrameLocks noGrp="1"/>
          </p:cNvGraphicFramePr>
          <p:nvPr>
            <p:extLst>
              <p:ext uri="{D42A27DB-BD31-4B8C-83A1-F6EECF244321}">
                <p14:modId xmlns:p14="http://schemas.microsoft.com/office/powerpoint/2010/main" val="3204580373"/>
              </p:ext>
            </p:extLst>
          </p:nvPr>
        </p:nvGraphicFramePr>
        <p:xfrm>
          <a:off x="2963918" y="5422900"/>
          <a:ext cx="4335616" cy="1435100"/>
        </p:xfrm>
        <a:graphic>
          <a:graphicData uri="http://schemas.openxmlformats.org/drawingml/2006/table">
            <a:tbl>
              <a:tblPr/>
              <a:tblGrid>
                <a:gridCol w="1321389">
                  <a:extLst>
                    <a:ext uri="{9D8B030D-6E8A-4147-A177-3AD203B41FA5}">
                      <a16:colId xmlns:a16="http://schemas.microsoft.com/office/drawing/2014/main" val="158349109"/>
                    </a:ext>
                  </a:extLst>
                </a:gridCol>
                <a:gridCol w="3014227">
                  <a:extLst>
                    <a:ext uri="{9D8B030D-6E8A-4147-A177-3AD203B41FA5}">
                      <a16:colId xmlns:a16="http://schemas.microsoft.com/office/drawing/2014/main" val="3328641636"/>
                    </a:ext>
                  </a:extLst>
                </a:gridCol>
              </a:tblGrid>
              <a:tr h="209752">
                <a:tc>
                  <a:txBody>
                    <a:bodyPr/>
                    <a:lstStyle/>
                    <a:p>
                      <a:pPr algn="l" fontAlgn="base"/>
                      <a:r>
                        <a:rPr lang="zh-CN" altLang="en-US" sz="1400">
                          <a:solidFill>
                            <a:srgbClr val="FFFFFF"/>
                          </a:solidFill>
                          <a:effectLst/>
                        </a:rPr>
                        <a:t>属性</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400">
                          <a:solidFill>
                            <a:srgbClr val="FFFFFF"/>
                          </a:solidFill>
                          <a:effectLst/>
                        </a:rPr>
                        <a:t>描述</a:t>
                      </a:r>
                    </a:p>
                  </a:txBody>
                  <a:tcPr marL="38100" marR="95250" marT="31750" marB="3175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2030558964"/>
                  </a:ext>
                </a:extLst>
              </a:tr>
              <a:tr h="219374">
                <a:tc>
                  <a:txBody>
                    <a:bodyPr/>
                    <a:lstStyle/>
                    <a:p>
                      <a:pPr fontAlgn="t"/>
                      <a:r>
                        <a:rPr lang="en-US" sz="1400" u="none" strike="noStrike">
                          <a:solidFill>
                            <a:srgbClr val="900B09"/>
                          </a:solidFill>
                          <a:effectLst/>
                          <a:latin typeface="宋体" panose="02010600030101010101" pitchFamily="2" charset="-122"/>
                          <a:ea typeface="宋体" panose="02010600030101010101" pitchFamily="2" charset="-122"/>
                          <a:hlinkClick r:id="rId9"/>
                        </a:rPr>
                        <a:t>:first-letter</a:t>
                      </a:r>
                      <a:endParaRPr lang="en-US" sz="1400">
                        <a:effectLst/>
                        <a:latin typeface="宋体" panose="02010600030101010101" pitchFamily="2" charset="-122"/>
                        <a:ea typeface="宋体" panose="02010600030101010101" pitchFamily="2" charset="-122"/>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effectLst/>
                          <a:latin typeface="宋体" panose="02010600030101010101" pitchFamily="2" charset="-122"/>
                          <a:ea typeface="宋体" panose="02010600030101010101" pitchFamily="2" charset="-122"/>
                        </a:rPr>
                        <a:t>向文本的第一个字母添加特殊样式。</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32700718"/>
                  </a:ext>
                </a:extLst>
              </a:tr>
              <a:tr h="219374">
                <a:tc>
                  <a:txBody>
                    <a:bodyPr/>
                    <a:lstStyle/>
                    <a:p>
                      <a:pPr fontAlgn="t"/>
                      <a:r>
                        <a:rPr lang="en-US" sz="1400" u="none" strike="noStrike">
                          <a:solidFill>
                            <a:srgbClr val="900B09"/>
                          </a:solidFill>
                          <a:effectLst/>
                          <a:latin typeface="宋体" panose="02010600030101010101" pitchFamily="2" charset="-122"/>
                          <a:ea typeface="宋体" panose="02010600030101010101" pitchFamily="2" charset="-122"/>
                          <a:hlinkClick r:id="rId10"/>
                        </a:rPr>
                        <a:t>:first-line</a:t>
                      </a:r>
                      <a:endParaRPr lang="en-US" sz="1400">
                        <a:effectLst/>
                        <a:latin typeface="宋体" panose="02010600030101010101" pitchFamily="2" charset="-122"/>
                        <a:ea typeface="宋体" panose="02010600030101010101" pitchFamily="2" charset="-122"/>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a:effectLst/>
                          <a:latin typeface="宋体" panose="02010600030101010101" pitchFamily="2" charset="-122"/>
                          <a:ea typeface="宋体" panose="02010600030101010101" pitchFamily="2" charset="-122"/>
                        </a:rPr>
                        <a:t>向文本的首行添加特殊样式。</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918804009"/>
                  </a:ext>
                </a:extLst>
              </a:tr>
              <a:tr h="219374">
                <a:tc>
                  <a:txBody>
                    <a:bodyPr/>
                    <a:lstStyle/>
                    <a:p>
                      <a:pPr fontAlgn="t"/>
                      <a:r>
                        <a:rPr lang="en-US" sz="1400" u="none" strike="noStrike">
                          <a:solidFill>
                            <a:srgbClr val="900B09"/>
                          </a:solidFill>
                          <a:effectLst/>
                          <a:latin typeface="宋体" panose="02010600030101010101" pitchFamily="2" charset="-122"/>
                          <a:ea typeface="宋体" panose="02010600030101010101" pitchFamily="2" charset="-122"/>
                          <a:hlinkClick r:id="rId11"/>
                        </a:rPr>
                        <a:t>:before</a:t>
                      </a:r>
                      <a:endParaRPr lang="en-US" sz="1400">
                        <a:effectLst/>
                        <a:latin typeface="宋体" panose="02010600030101010101" pitchFamily="2" charset="-122"/>
                        <a:ea typeface="宋体" panose="02010600030101010101" pitchFamily="2" charset="-122"/>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a:effectLst/>
                          <a:latin typeface="宋体" panose="02010600030101010101" pitchFamily="2" charset="-122"/>
                          <a:ea typeface="宋体" panose="02010600030101010101" pitchFamily="2" charset="-122"/>
                        </a:rPr>
                        <a:t>在元素之前添加内容。</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98893129"/>
                  </a:ext>
                </a:extLst>
              </a:tr>
              <a:tr h="219374">
                <a:tc>
                  <a:txBody>
                    <a:bodyPr/>
                    <a:lstStyle/>
                    <a:p>
                      <a:pPr fontAlgn="t"/>
                      <a:r>
                        <a:rPr lang="en-US" sz="1400" u="none" strike="noStrike">
                          <a:solidFill>
                            <a:srgbClr val="900B09"/>
                          </a:solidFill>
                          <a:effectLst/>
                          <a:latin typeface="宋体" panose="02010600030101010101" pitchFamily="2" charset="-122"/>
                          <a:ea typeface="宋体" panose="02010600030101010101" pitchFamily="2" charset="-122"/>
                          <a:hlinkClick r:id="rId12"/>
                        </a:rPr>
                        <a:t>:after</a:t>
                      </a:r>
                      <a:endParaRPr lang="en-US" sz="1400">
                        <a:effectLst/>
                        <a:latin typeface="宋体" panose="02010600030101010101" pitchFamily="2" charset="-122"/>
                        <a:ea typeface="宋体" panose="02010600030101010101" pitchFamily="2" charset="-122"/>
                      </a:endParaRP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a:effectLst/>
                          <a:latin typeface="宋体" panose="02010600030101010101" pitchFamily="2" charset="-122"/>
                          <a:ea typeface="宋体" panose="02010600030101010101" pitchFamily="2" charset="-122"/>
                        </a:rPr>
                        <a:t>在元素之后添加内容。</a:t>
                      </a:r>
                    </a:p>
                  </a:txBody>
                  <a:tcPr marL="38100" marR="95250" marT="38100" marB="381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980302205"/>
                  </a:ext>
                </a:extLst>
              </a:tr>
            </a:tbl>
          </a:graphicData>
        </a:graphic>
      </p:graphicFrame>
      <p:pic>
        <p:nvPicPr>
          <p:cNvPr id="5" name="图片 4">
            <a:extLst>
              <a:ext uri="{FF2B5EF4-FFF2-40B4-BE49-F238E27FC236}">
                <a16:creationId xmlns:a16="http://schemas.microsoft.com/office/drawing/2014/main" id="{FF7FD3A6-AAFA-4E3D-9794-81386ADC74C7}"/>
              </a:ext>
            </a:extLst>
          </p:cNvPr>
          <p:cNvPicPr>
            <a:picLocks noChangeAspect="1"/>
          </p:cNvPicPr>
          <p:nvPr/>
        </p:nvPicPr>
        <p:blipFill>
          <a:blip r:embed="rId13"/>
          <a:stretch>
            <a:fillRect/>
          </a:stretch>
        </p:blipFill>
        <p:spPr>
          <a:xfrm>
            <a:off x="275897" y="4882247"/>
            <a:ext cx="2068949" cy="1975753"/>
          </a:xfrm>
          <a:prstGeom prst="rect">
            <a:avLst/>
          </a:prstGeom>
        </p:spPr>
      </p:pic>
    </p:spTree>
    <p:extLst>
      <p:ext uri="{BB962C8B-B14F-4D97-AF65-F5344CB8AC3E}">
        <p14:creationId xmlns:p14="http://schemas.microsoft.com/office/powerpoint/2010/main" val="40665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BCC18E-EDB6-4D64-AB6F-330C1BF22654}"/>
              </a:ext>
            </a:extLst>
          </p:cNvPr>
          <p:cNvSpPr txBox="1"/>
          <p:nvPr/>
        </p:nvSpPr>
        <p:spPr>
          <a:xfrm>
            <a:off x="0" y="0"/>
            <a:ext cx="12192000" cy="2893100"/>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对齐：</a:t>
            </a:r>
            <a:r>
              <a:rPr lang="zh-CN" altLang="en-US" sz="1400">
                <a:latin typeface="宋体" panose="02010600030101010101" pitchFamily="2" charset="-122"/>
                <a:ea typeface="宋体" panose="02010600030101010101" pitchFamily="2" charset="-122"/>
              </a:rPr>
              <a:t>①文本对齐，参</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文本；②</a:t>
            </a:r>
            <a:r>
              <a:rPr lang="en-US" altLang="zh-CN" sz="1400">
                <a:latin typeface="宋体" panose="02010600030101010101" pitchFamily="2" charset="-122"/>
                <a:ea typeface="宋体" panose="02010600030101010101" pitchFamily="2" charset="-122"/>
              </a:rPr>
              <a:t>margin:auto</a:t>
            </a:r>
            <a:r>
              <a:rPr lang="zh-CN" altLang="en-US" sz="1400">
                <a:latin typeface="宋体" panose="02010600030101010101" pitchFamily="2" charset="-122"/>
                <a:ea typeface="宋体" panose="02010600030101010101" pitchFamily="2" charset="-122"/>
              </a:rPr>
              <a:t>，即平均分配外边距，可以使当前元素居中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左右居中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；③使用定位和浮动对齐。</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尺寸</a:t>
            </a:r>
            <a:r>
              <a:rPr lang="zh-CN" altLang="en-US" sz="1400">
                <a:latin typeface="宋体" panose="02010600030101010101" pitchFamily="2" charset="-122"/>
                <a:ea typeface="宋体" panose="02010600030101010101" pitchFamily="2" charset="-122"/>
              </a:rPr>
              <a:t>：每个元素都有</a:t>
            </a:r>
            <a:r>
              <a:rPr lang="en-US" altLang="zh-CN" sz="1400">
                <a:latin typeface="宋体" panose="02010600030101010101" pitchFamily="2" charset="-122"/>
                <a:ea typeface="宋体" panose="02010600030101010101" pitchFamily="2" charset="-122"/>
              </a:rPr>
              <a:t>width/height/min-width</a:t>
            </a:r>
            <a:r>
              <a:rPr lang="zh-CN" altLang="en-US" sz="1400">
                <a:latin typeface="宋体" panose="02010600030101010101" pitchFamily="2" charset="-122"/>
                <a:ea typeface="宋体" panose="02010600030101010101" pitchFamily="2" charset="-122"/>
              </a:rPr>
              <a:t>等属性，且都支持像素值和百分比设定，可用于设定元素的尺寸。</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CSS</a:t>
            </a:r>
            <a:r>
              <a:rPr lang="zh-CN" altLang="en-US" sz="1400" b="1">
                <a:latin typeface="宋体" panose="02010600030101010101" pitchFamily="2" charset="-122"/>
                <a:ea typeface="宋体" panose="02010600030101010101" pitchFamily="2" charset="-122"/>
              </a:rPr>
              <a:t>分类</a:t>
            </a:r>
            <a:r>
              <a:rPr lang="en-US" altLang="zh-CN" sz="1400" b="1">
                <a:latin typeface="宋体" panose="02010600030101010101" pitchFamily="2" charset="-122"/>
                <a:ea typeface="宋体" panose="02010600030101010101" pitchFamily="2" charset="-122"/>
              </a:rPr>
              <a:t>(Classification)</a:t>
            </a:r>
            <a:r>
              <a:rPr lang="zh-CN" altLang="en-US" sz="1400">
                <a:latin typeface="宋体" panose="02010600030101010101" pitchFamily="2" charset="-122"/>
                <a:ea typeface="宋体" panose="02010600030101010101" pitchFamily="2" charset="-122"/>
              </a:rPr>
              <a:t>：用于控制元素的显示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位置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可见情况等，①</a:t>
            </a:r>
            <a:r>
              <a:rPr lang="en-US" altLang="zh-CN" sz="1400">
                <a:latin typeface="宋体" panose="02010600030101010101" pitchFamily="2" charset="-122"/>
                <a:ea typeface="宋体" panose="02010600030101010101" pitchFamily="2" charset="-122"/>
              </a:rPr>
              <a:t>cursor:wait/move/auto/default/text/help</a:t>
            </a:r>
            <a:r>
              <a:rPr lang="zh-CN" altLang="en-US" sz="1400">
                <a:latin typeface="宋体" panose="02010600030101010101" pitchFamily="2" charset="-122"/>
                <a:ea typeface="宋体" panose="02010600030101010101" pitchFamily="2" charset="-122"/>
              </a:rPr>
              <a:t>等，改变光标置入元素区域时的形象；</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visibility:visible(</a:t>
            </a:r>
            <a:r>
              <a:rPr lang="zh-CN" altLang="en-US" sz="1400">
                <a:latin typeface="宋体" panose="02010600030101010101" pitchFamily="2" charset="-122"/>
                <a:ea typeface="宋体" panose="02010600030101010101" pitchFamily="2" charset="-122"/>
              </a:rPr>
              <a:t>默认值，元素可见</a:t>
            </a:r>
            <a:r>
              <a:rPr lang="en-US" altLang="zh-CN" sz="1400">
                <a:latin typeface="宋体" panose="02010600030101010101" pitchFamily="2" charset="-122"/>
                <a:ea typeface="宋体" panose="02010600030101010101" pitchFamily="2" charset="-122"/>
              </a:rPr>
              <a:t>)/hidden(</a:t>
            </a:r>
            <a:r>
              <a:rPr lang="zh-CN" altLang="en-US" sz="1400">
                <a:latin typeface="宋体" panose="02010600030101010101" pitchFamily="2" charset="-122"/>
                <a:ea typeface="宋体" panose="02010600030101010101" pitchFamily="2" charset="-122"/>
              </a:rPr>
              <a:t>元素不可见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但依旧占据原来的位置</a:t>
            </a:r>
            <a:r>
              <a:rPr lang="en-US" altLang="zh-CN" sz="1400">
                <a:latin typeface="宋体" panose="02010600030101010101" pitchFamily="2" charset="-122"/>
                <a:ea typeface="宋体" panose="02010600030101010101" pitchFamily="2" charset="-122"/>
              </a:rPr>
              <a:t>)/collapse(</a:t>
            </a:r>
            <a:r>
              <a:rPr lang="zh-CN" altLang="en-US" sz="1400">
                <a:latin typeface="宋体" panose="02010600030101010101" pitchFamily="2" charset="-122"/>
                <a:ea typeface="宋体" panose="02010600030101010101" pitchFamily="2" charset="-122"/>
              </a:rPr>
              <a:t>在表格中使用，可删除某一行，下面的行向上移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opacity:0.5</a:t>
            </a:r>
            <a:r>
              <a:rPr lang="zh-CN" altLang="en-US" sz="1400">
                <a:latin typeface="宋体" panose="02010600030101010101" pitchFamily="2" charset="-122"/>
                <a:ea typeface="宋体" panose="02010600030101010101" pitchFamily="2" charset="-122"/>
              </a:rPr>
              <a:t>用于设置透明度，意为透明度</a:t>
            </a:r>
            <a:r>
              <a:rPr lang="en-US" altLang="zh-CN" sz="1400">
                <a:latin typeface="宋体" panose="02010600030101010101" pitchFamily="2" charset="-122"/>
                <a:ea typeface="宋体" panose="02010600030101010101" pitchFamily="2" charset="-122"/>
              </a:rPr>
              <a:t>50%</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CSS3</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的最新版本，添加了很多的样式，如可以使元素偏转，可设置圆角边框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边框阴影</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多重背景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文本阴影</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自动换行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动画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不添加</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flash)</a:t>
            </a:r>
            <a:r>
              <a:rPr lang="zh-CN" altLang="en-US" sz="1400">
                <a:latin typeface="宋体" panose="02010600030101010101" pitchFamily="2" charset="-122"/>
                <a:ea typeface="宋体" panose="02010600030101010101" pitchFamily="2" charset="-122"/>
              </a:rPr>
              <a:t>等。</a:t>
            </a:r>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雪碧图</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CSS sprite</a:t>
            </a:r>
            <a:r>
              <a:rPr lang="zh-CN" altLang="en-US" sz="1400">
                <a:latin typeface="宋体" panose="02010600030101010101" pitchFamily="2" charset="-122"/>
                <a:ea typeface="宋体" panose="02010600030101010101" pitchFamily="2" charset="-122"/>
              </a:rPr>
              <a:t>，即将需求的多个小图标合成为一张大图，节省了网页的</a:t>
            </a:r>
            <a:r>
              <a:rPr lang="en-US" altLang="zh-CN" sz="1400">
                <a:latin typeface="宋体" panose="02010600030101010101" pitchFamily="2" charset="-122"/>
                <a:ea typeface="宋体" panose="02010600030101010101" pitchFamily="2" charset="-122"/>
              </a:rPr>
              <a:t>http</a:t>
            </a:r>
            <a:r>
              <a:rPr lang="zh-CN" altLang="en-US" sz="1400">
                <a:latin typeface="宋体" panose="02010600030101010101" pitchFamily="2" charset="-122"/>
                <a:ea typeface="宋体" panose="02010600030101010101" pitchFamily="2" charset="-122"/>
              </a:rPr>
              <a:t>请求次数，同时缩小了图片的大小，其原理为</a:t>
            </a:r>
            <a:r>
              <a:rPr lang="en-US" altLang="zh-CN" sz="1400">
                <a:latin typeface="宋体" panose="02010600030101010101" pitchFamily="2" charset="-122"/>
                <a:ea typeface="宋体" panose="02010600030101010101" pitchFamily="2" charset="-122"/>
              </a:rPr>
              <a:t>CSS</a:t>
            </a:r>
            <a:r>
              <a:rPr lang="zh-CN" altLang="en-US" sz="1400">
                <a:latin typeface="宋体" panose="02010600030101010101" pitchFamily="2" charset="-122"/>
                <a:ea typeface="宋体" panose="02010600030101010101" pitchFamily="2" charset="-122"/>
              </a:rPr>
              <a:t>的背景设置中拥有的</a:t>
            </a:r>
            <a:r>
              <a:rPr lang="en-US" altLang="zh-CN" sz="1400">
                <a:latin typeface="宋体" panose="02010600030101010101" pitchFamily="2" charset="-122"/>
                <a:ea typeface="宋体" panose="02010600030101010101" pitchFamily="2" charset="-122"/>
              </a:rPr>
              <a:t>background-position</a:t>
            </a:r>
            <a:r>
              <a:rPr lang="zh-CN" altLang="en-US" sz="1400">
                <a:latin typeface="宋体" panose="02010600030101010101" pitchFamily="2" charset="-122"/>
                <a:ea typeface="宋体" panose="02010600030101010101" pitchFamily="2" charset="-122"/>
              </a:rPr>
              <a:t>属性，在圈定框大小和位置的同时，使用该属性将背景图片移动以完成显示需要的图标的目的。</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bootstrap</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swiper</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vue</a:t>
            </a:r>
          </a:p>
          <a:p>
            <a:r>
              <a:rPr lang="en-US" altLang="zh-CN" sz="1400">
                <a:latin typeface="宋体" panose="02010600030101010101" pitchFamily="2" charset="-122"/>
                <a:ea typeface="宋体" panose="02010600030101010101" pitchFamily="2" charset="-122"/>
              </a:rPr>
              <a:t>node.js</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7787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400" b="1">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7881</TotalTime>
  <Words>13380</Words>
  <Application>Microsoft Office PowerPoint</Application>
  <PresentationFormat>宽屏</PresentationFormat>
  <Paragraphs>596</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 涵</dc:creator>
  <cp:lastModifiedBy>尹 涵</cp:lastModifiedBy>
  <cp:revision>264</cp:revision>
  <dcterms:created xsi:type="dcterms:W3CDTF">2019-04-03T12:28:17Z</dcterms:created>
  <dcterms:modified xsi:type="dcterms:W3CDTF">2019-06-20T12:53:47Z</dcterms:modified>
</cp:coreProperties>
</file>