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9" autoAdjust="0"/>
    <p:restoredTop sz="95127" autoAdjust="0"/>
  </p:normalViewPr>
  <p:slideViewPr>
    <p:cSldViewPr snapToGrid="0">
      <p:cViewPr varScale="1">
        <p:scale>
          <a:sx n="79" d="100"/>
          <a:sy n="79" d="100"/>
        </p:scale>
        <p:origin x="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BA130-5D97-479B-A88B-E0602C88942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D87BD-8E84-4C70-9B3D-075A12352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39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D87BD-8E84-4C70-9B3D-075A123528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0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260F-40FB-40AF-A26C-383C9D3C7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2576A-6283-4A3D-BDFF-38FBB317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001D9-6A99-4571-9933-485EC98F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DB7C9-4CEE-42DC-858E-96F6B4B1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FD4A8-6162-403F-8506-B96EA2B8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894C4-1060-47DA-B8E7-4FEE55C0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50927-A2CC-4770-9543-DECB578FA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8374E-C521-43D1-9A88-D910D3F1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A4394-022F-49DD-890A-F3A6F5C7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46114-7B2A-4DAB-9567-448C2855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F760A0-F918-4FC0-A274-51916866B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AF2D5B-5CF6-46FD-9083-E4CF52B0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80860-4F41-4BAF-AD8C-10C9D66B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62B2B-F80C-472D-AF5D-10EF9A6C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762A3-34A5-4AB8-A9F3-F3881B6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6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62FF3-8791-4627-B8CC-AB10B934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C26F3-C723-4272-A81B-2F3D22FD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A6886-F1E8-4970-B771-412AC37B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F9AE6-3A9E-4C51-9321-DA52C34B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3FCDD-CA71-4B19-8860-710D2B3D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2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4F058-CCA5-47D1-ACDC-233278FF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DC390-7C82-482F-B82D-EAE3444B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356B5-17A3-4ABA-AB3E-8D8CA7BB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F75D2-0550-4939-B4FA-431B63C7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82928-D8D9-46CD-99C5-89B48690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2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8D8D2-BED2-4150-8435-ABF25011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67642-A6D3-4B65-AAC8-2AA5335D7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15D1D-7157-4D38-9B35-324288573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66D7A-0205-4AFB-B4AC-0274499B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BFA755-9A52-4F88-BC60-BFAADEB7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B15878-970A-49AA-A611-D999F9D1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28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93990-FF8D-4803-BA72-8CB418F2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F89A3-0B2B-4C00-B2A4-1FAD7E44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D08FF-CFBE-41A8-841D-B0632B73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86955-C06F-45B3-9761-7F14F6340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4FC7E-B721-4005-A754-5A446BAE1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DD37F7-C5E3-4AB9-B22E-CAE85399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70A041-EABE-4280-8ACE-6574240F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A99A8D-1E95-4628-BBBC-485039C5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1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C6430-427E-40A8-80FB-53E1ACF8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23D0B-EEC4-4B1F-A931-2CED914A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E7DA1C-C634-459C-AEB3-6D4C204D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C25A23-ACE2-4060-9A81-0A61F84F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77666A-57F8-4981-A410-B04C86A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F47D86-D8D1-48E3-97E7-AD6933B3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867CA-5949-41C8-A02B-37B236CF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8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0B70A-A931-45CF-9D05-7715F0DA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EED0E-B0C0-4740-A74D-A402F8A1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B74147-9431-498B-9021-31D739B7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776E9-17D3-4895-884D-48DFC514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5369B6-0E33-4538-8FBC-ED14447D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E45F7-145B-4011-8116-071F2627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2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86234-BA10-4504-9198-9BF6A23D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E26C1F-E7D2-4F89-97A4-53087C80C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FF2252-D7E3-4562-A8B0-DC42F2523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77123-9908-463A-9E1A-8ED518734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0AA719-8BA8-4CFE-A701-77CE7019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1364F4-F06F-4461-BA84-85A04490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4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543574-01E0-4606-86CE-7A58E498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925FC-0D3B-40CA-881D-10DA64B0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81773-0D08-4BD0-8687-1AD7BDC6C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E1B21-7497-46A3-A924-61B7DFAE8C0D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5B7CC-ADB1-4CFC-ADDF-114F279F1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F2B72-225F-43BF-ADA1-25CBA15A3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4DD0-F03E-4E95-BE18-F33AF96CF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31ABAC-D789-4CD7-B2EC-17377528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22573"/>
            <a:ext cx="5857875" cy="39528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5E3937-8FBA-49AA-9A37-4CDF50B28E06}"/>
              </a:ext>
            </a:extLst>
          </p:cNvPr>
          <p:cNvSpPr txBox="1"/>
          <p:nvPr/>
        </p:nvSpPr>
        <p:spPr>
          <a:xfrm>
            <a:off x="1" y="4296871"/>
            <a:ext cx="69429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没有安装操作系统的计算机，通常被称为</a:t>
            </a:r>
            <a:r>
              <a:rPr lang="zh-CN" altLang="en-US" sz="1400" b="1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裸机；</a:t>
            </a:r>
          </a:p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如果想在裸机上运行自己所编写的程序，就必须用机器语言（即二进制代码）书写程序；</a:t>
            </a:r>
          </a:p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如果计算机上安装了操作系统，就可以在操作系统上安装支持的高级语言环境，</a:t>
            </a:r>
            <a:endParaRPr lang="en-US" altLang="zh-CN" sz="14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用高级语言开发程序。</a:t>
            </a:r>
            <a:endParaRPr lang="en-US" altLang="zh-CN" sz="14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4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操作系统：</a:t>
            </a:r>
            <a:endParaRPr lang="en-US" altLang="zh-CN" sz="14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是现代计算机系统中最基本和最重要的系统软件；</a:t>
            </a:r>
          </a:p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是配置在计算机硬件上的第一层软件，是对硬件系统的首次扩展；</a:t>
            </a:r>
          </a:p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主要作用是管理好硬件设备，并为用户和应用程序提供一个简单的接口，以便于使用；</a:t>
            </a:r>
          </a:p>
          <a:p>
            <a:r>
              <a:rPr lang="zh-CN" altLang="en-US" sz="140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而其他的诸如编译程序、数据库管理系统，以及应用软件，都直接依赖于操作系统。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C4CAFB-4DB0-4CB4-B449-63938134A9AB}"/>
              </a:ext>
            </a:extLst>
          </p:cNvPr>
          <p:cNvSpPr txBox="1"/>
          <p:nvPr/>
        </p:nvSpPr>
        <p:spPr>
          <a:xfrm>
            <a:off x="534075" y="2728773"/>
            <a:ext cx="1917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将操作硬件的代码封装为系统调用，供其他程序间接操作硬件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DF147B-8C54-4489-840B-07477F7C1943}"/>
              </a:ext>
            </a:extLst>
          </p:cNvPr>
          <p:cNvSpPr txBox="1"/>
          <p:nvPr/>
        </p:nvSpPr>
        <p:spPr>
          <a:xfrm>
            <a:off x="7061314" y="283358"/>
            <a:ext cx="513068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桌面操作系统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windows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用户群体大，软件支持多，安全性较差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支持软件较少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macOS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安全性和稳定性高，适合开发人员使用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服务器操作系统：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安全稳定免费，占有率高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windows server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付费，占有率低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嵌入式操作系统：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</a:p>
          <a:p>
            <a:pPr algn="l"/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移动设备操作系统：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iOS</a:t>
            </a: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Android</a:t>
            </a:r>
          </a:p>
          <a:p>
            <a:pPr algn="l"/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虚拟机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Virtual Machine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）指通过软件模拟的具有完整硬件系统功能的、运行在一个完全隔离环境中的完整计算机系统；</a:t>
            </a: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虚拟系统通过生成现有操作系统的全新虚拟镜像，具有真实操作系统完全一样的功能；</a:t>
            </a: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进入虚拟系统后，所有操作都是在这个全新的独立的虚拟系统里面进行，可以独立安装运行软件，保存数据，拥有自己的独立桌面，不会对真正的系统产生任何影响；</a:t>
            </a: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而且能够在现有系统与虚拟镜像之间灵活切换的一类操作系统。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内核（</a:t>
            </a:r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kernel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用于管理硬件设备，提供了封装的系统调用，并提供了终端命令（用于调用系统调用），在内核的基础上搭建一套应用程序，与内核一起称为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发行版。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的内核只有一个，发行版有很多，如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ubuntu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redhat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等。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6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F02CEB-F39F-403A-A18F-0ECA76E8A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68" y="1041592"/>
            <a:ext cx="6743700" cy="38671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0EAE1C4-E234-47D6-97ED-7C2DD6099992}"/>
              </a:ext>
            </a:extLst>
          </p:cNvPr>
          <p:cNvSpPr txBox="1"/>
          <p:nvPr/>
        </p:nvSpPr>
        <p:spPr>
          <a:xfrm>
            <a:off x="1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文件目录结构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单用户操作系统：指一台计算机在同一时间只能由一个用户使用，一个用户独自享用系统的全部硬件和软件资源，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windows XP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之前的操作系统都是单用户。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多用户操作系统：指一台计算机在同一时间可以由多个用户使用，多个用户共同享用系统的全部硬件和软件资源，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操作系统的设计初衷就是多用户。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windows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下的文件结构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：一个个的驱动器盘符，每一个驱动器都有自己的根目录结构，是一个多个树并列的结构。（单用户操作系统）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下的文件结构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：没有驱动器盘符的概念，它只有一个根目录，其主要目录如下：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：根目录，一般根目录下只存放目录，在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下有且只有一个根目录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/bin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/usr/bin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：可执行二进制文件的目录，如常用的终端命令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ls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tar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mv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cat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等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/boot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：放置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系统启动时用到的一些文件，如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的内核文件：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/boot/vmlinuz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/dev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：存放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系统下的设备文件，访问该目录下某个文件，相当于访问某个设备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/etc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：系统配置文件存放的目录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/home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：系统默认的用户家目录，用户的家目录都存放在此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~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表示当前用户的家目录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/lib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/usr/lib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/usr/local/lib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：系统使用的函数库的目录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/lost+fount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：系统异常产生错误时，会将一些遗失的片段放置于此目录下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/mnt: /media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：光盘默认挂载点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/opt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：给主机额外安装软件所摆放的目录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/proc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：此目录的数据都在内存中，如系统核心，外部设备，网络状态等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/root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：系统管理员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root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的家目录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/tmp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：一般用户或正在执行的程序临时存放文件的目录，任何人都可以访问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/srv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：服务启动之后需要访问的数据目录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/usr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：应用程序存放目录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/usr/bin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：存放应用程序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	/usr/share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：存放共享数据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/usr/lib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：存放不能直接运行的，却是许多程序运行所必需的一些函数库文件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/usr/local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：存放软件升级包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/usr/share/doc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：系统说明文件存放目录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				/usr/share/man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：程序说明文件存放目录</a:t>
            </a:r>
          </a:p>
          <a:p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/var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：放置系统执行过程中经常变化的文件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/var/log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：随时更改的日志文件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/var/spool/mail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：邮件存放的目录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/var/run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：程序或服务启动后，其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PID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存放在该目录下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/sbin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/usr/sbin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/usr/local/sbin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：放置系统管理员使用的可执行命令，与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/bin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不同的是，这几个目录是给系统管理员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root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使用的命令，一般用户只能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"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查看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"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而不能设置和使用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33D724-1BF4-4D6F-98E8-15F21418A539}"/>
              </a:ext>
            </a:extLst>
          </p:cNvPr>
          <p:cNvSpPr txBox="1"/>
          <p:nvPr/>
        </p:nvSpPr>
        <p:spPr>
          <a:xfrm>
            <a:off x="8972551" y="10415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根目录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7480E9-FA8D-44CB-A9A8-5682D1C8F18A}"/>
              </a:ext>
            </a:extLst>
          </p:cNvPr>
          <p:cNvSpPr txBox="1"/>
          <p:nvPr/>
        </p:nvSpPr>
        <p:spPr>
          <a:xfrm>
            <a:off x="8445218" y="18369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家目录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CF0B40-FA9F-44E3-A294-6A667D2F9A1C}"/>
              </a:ext>
            </a:extLst>
          </p:cNvPr>
          <p:cNvSpPr txBox="1"/>
          <p:nvPr/>
        </p:nvSpPr>
        <p:spPr>
          <a:xfrm>
            <a:off x="10376807" y="3167743"/>
            <a:ext cx="1815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分属不同用户，若无权限则无法进入其他用户家目录</a:t>
            </a:r>
          </a:p>
        </p:txBody>
      </p:sp>
    </p:spTree>
    <p:extLst>
      <p:ext uri="{BB962C8B-B14F-4D97-AF65-F5344CB8AC3E}">
        <p14:creationId xmlns:p14="http://schemas.microsoft.com/office/powerpoint/2010/main" val="41695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C044EA-2031-445F-9A10-7C5A168EA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43160"/>
              </p:ext>
            </p:extLst>
          </p:nvPr>
        </p:nvGraphicFramePr>
        <p:xfrm>
          <a:off x="0" y="0"/>
          <a:ext cx="12191999" cy="521040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72894765"/>
                    </a:ext>
                  </a:extLst>
                </a:gridCol>
                <a:gridCol w="1974457">
                  <a:extLst>
                    <a:ext uri="{9D8B030D-6E8A-4147-A177-3AD203B41FA5}">
                      <a16:colId xmlns:a16="http://schemas.microsoft.com/office/drawing/2014/main" val="3864206877"/>
                    </a:ext>
                  </a:extLst>
                </a:gridCol>
                <a:gridCol w="2103929">
                  <a:extLst>
                    <a:ext uri="{9D8B030D-6E8A-4147-A177-3AD203B41FA5}">
                      <a16:colId xmlns:a16="http://schemas.microsoft.com/office/drawing/2014/main" val="3193454144"/>
                    </a:ext>
                  </a:extLst>
                </a:gridCol>
                <a:gridCol w="2670372">
                  <a:extLst>
                    <a:ext uri="{9D8B030D-6E8A-4147-A177-3AD203B41FA5}">
                      <a16:colId xmlns:a16="http://schemas.microsoft.com/office/drawing/2014/main" val="895207076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4068779554"/>
                    </a:ext>
                  </a:extLst>
                </a:gridCol>
              </a:tblGrid>
              <a:tr h="27533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对应英文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作用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可选项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660904"/>
                  </a:ext>
                </a:extLst>
              </a:tr>
              <a:tr h="659368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ls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list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查看当前文件夹下的内容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显示指定目录下的所有子目录与文件，包括隐藏文件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-l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以列表方式显示文件的详细信息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-h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不单独使用，配合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-l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以易懂方式显示文件大小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5445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pwd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print wrok directory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查看当前所在文件夹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显示绝对路径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60721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cd [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change directory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切换文件夹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在最近两次工作目录之间切换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1898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touch [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touch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如果文件不存在，新建文件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如果文件已存在，则会修改文件的最后修改日期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69132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mkdir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/rmdir</a:t>
                      </a: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[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make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/remove</a:t>
                      </a: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directory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创建目录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删除目录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下无内容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-p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递归创建目录（注意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linux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中文件和目录不允许同名）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897194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管道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将一个命令的输出作为另一个命令的输入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例 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ls -lha ~ | more | grep Do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分屏显示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~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下文件并查询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Do</a:t>
                      </a:r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5896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rm [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remove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删除文件或目录（不能恢复）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-i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询问是否删除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/-f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强制删除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/-r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递归删除，可删除目录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458570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clear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clear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清屏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①文件名不发生改变，目标文件只需要指定路径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②复制时可以都使用相对路径（若文件已存在则覆盖）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③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-i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复制文件时如果文件已存在则询问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/-v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显示复制进度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④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-a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复制目录时使用，递归复制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/-r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递归复制目录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54784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man [command]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manual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手册，命令的详细说明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17926"/>
                  </a:ext>
                </a:extLst>
              </a:tr>
              <a:tr h="308833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[command]--help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help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显示当前命令的帮助信息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326431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copy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源文件 目标文件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目录可选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-i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若文件名重复，则系统会询问是否重写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-j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禁止询问（重复则覆盖）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/-v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显示移动进度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797936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mv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move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mv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源文件 目标文件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目录可选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017517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tree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tree [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以树状图的方式显示结构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-d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不显示文件只显示目录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17861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cat/more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concatenate/more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完整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分屏显示内容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(man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-b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对非空行编号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/-n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对所有行编号（还有文件合并等功能）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06001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grep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grep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内容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('')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文件名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搜索内容并把行打印出来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-n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显示匹配内容行号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/-v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/-i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忽略大小写（支持正则）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165992"/>
                  </a:ext>
                </a:extLst>
              </a:tr>
              <a:tr h="275332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echo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 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 [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echo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将命令输出在终端上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将命令结果输入到文件中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&gt;&gt;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将结果追加到文件中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21386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EFCC0A-2BDC-4901-A300-1DA61943B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70455"/>
              </p:ext>
            </p:extLst>
          </p:nvPr>
        </p:nvGraphicFramePr>
        <p:xfrm>
          <a:off x="9184459" y="5112477"/>
          <a:ext cx="3007540" cy="1745520"/>
        </p:xfrm>
        <a:graphic>
          <a:graphicData uri="http://schemas.openxmlformats.org/drawingml/2006/table">
            <a:tbl>
              <a:tblPr/>
              <a:tblGrid>
                <a:gridCol w="987228">
                  <a:extLst>
                    <a:ext uri="{9D8B030D-6E8A-4147-A177-3AD203B41FA5}">
                      <a16:colId xmlns:a16="http://schemas.microsoft.com/office/drawing/2014/main" val="535967116"/>
                    </a:ext>
                  </a:extLst>
                </a:gridCol>
                <a:gridCol w="2020312">
                  <a:extLst>
                    <a:ext uri="{9D8B030D-6E8A-4147-A177-3AD203B41FA5}">
                      <a16:colId xmlns:a16="http://schemas.microsoft.com/office/drawing/2014/main" val="4284017266"/>
                    </a:ext>
                  </a:extLst>
                </a:gridCol>
              </a:tblGrid>
              <a:tr h="236147">
                <a:tc>
                  <a:txBody>
                    <a:bodyPr/>
                    <a:lstStyle/>
                    <a:p>
                      <a:r>
                        <a:rPr lang="en-US" altLang="zh-CN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man</a:t>
                      </a:r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操作键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02814"/>
                  </a:ext>
                </a:extLst>
              </a:tr>
              <a:tr h="236147"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空格键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显示手册页的下一屏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05371"/>
                  </a:ext>
                </a:extLst>
              </a:tr>
              <a:tr h="2361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Enter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键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一次滚动手册页的一行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077858"/>
                  </a:ext>
                </a:extLst>
              </a:tr>
              <a:tr h="2361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回滚一屏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09258"/>
                  </a:ext>
                </a:extLst>
              </a:tr>
              <a:tr h="2361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前滚一屏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20583"/>
                  </a:ext>
                </a:extLst>
              </a:tr>
              <a:tr h="2361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退出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31002"/>
                  </a:ext>
                </a:extLst>
              </a:tr>
              <a:tr h="2361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/word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 </a:t>
                      </a:r>
                      <a:r>
                        <a:rPr 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</a:t>
                      </a: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</a:t>
                      </a:r>
                    </a:p>
                  </a:txBody>
                  <a:tcPr marL="45720" marR="45720" marT="18000" marB="180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1801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DA60468-8514-4353-A4FE-D56B71995D7B}"/>
              </a:ext>
            </a:extLst>
          </p:cNvPr>
          <p:cNvSpPr txBox="1"/>
          <p:nvPr/>
        </p:nvSpPr>
        <p:spPr>
          <a:xfrm>
            <a:off x="-41807" y="5257562"/>
            <a:ext cx="43548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终端中的命令格式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command [-options] [parameter]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中括号意为可选；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终端中输入命令可以按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Tab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补全，有多个符合条件目录时按两次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Tab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，会显示符合要求的目录；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文件或目录名最长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256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个字符，以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'.'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开头的为隐藏文件，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.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代表当前目录，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..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代表上一级目录；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终端中目录以蓝色字体显示，文件以白色字体显示；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D10512B-3D1B-4F84-8354-902ADE7F6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7435"/>
              </p:ext>
            </p:extLst>
          </p:nvPr>
        </p:nvGraphicFramePr>
        <p:xfrm>
          <a:off x="4313054" y="5204970"/>
          <a:ext cx="4871406" cy="1653030"/>
        </p:xfrm>
        <a:graphic>
          <a:graphicData uri="http://schemas.openxmlformats.org/drawingml/2006/table">
            <a:tbl>
              <a:tblPr/>
              <a:tblGrid>
                <a:gridCol w="638967">
                  <a:extLst>
                    <a:ext uri="{9D8B030D-6E8A-4147-A177-3AD203B41FA5}">
                      <a16:colId xmlns:a16="http://schemas.microsoft.com/office/drawing/2014/main" val="2493560605"/>
                    </a:ext>
                  </a:extLst>
                </a:gridCol>
                <a:gridCol w="4232439">
                  <a:extLst>
                    <a:ext uri="{9D8B030D-6E8A-4147-A177-3AD203B41FA5}">
                      <a16:colId xmlns:a16="http://schemas.microsoft.com/office/drawing/2014/main" val="1004289540"/>
                    </a:ext>
                  </a:extLst>
                </a:gridCol>
              </a:tblGrid>
              <a:tr h="22744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通配符</a:t>
                      </a:r>
                    </a:p>
                  </a:txBody>
                  <a:tcPr marL="34560" marR="34560" marT="15951" marB="159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含义（一般配合</a:t>
                      </a:r>
                      <a:r>
                        <a:rPr lang="en-US" altLang="zh-CN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ls</a:t>
                      </a:r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使用）</a:t>
                      </a:r>
                    </a:p>
                  </a:txBody>
                  <a:tcPr marL="34560" marR="34560" marT="15951" marB="159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757741"/>
                  </a:ext>
                </a:extLst>
              </a:tr>
              <a:tr h="22744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34560" marR="34560" marT="15951" marB="159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文件代表文件名中所有字符，可代表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或多个字符</a:t>
                      </a:r>
                    </a:p>
                  </a:txBody>
                  <a:tcPr marL="34560" marR="34560" marT="15951" marB="159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389867"/>
                  </a:ext>
                </a:extLst>
              </a:tr>
              <a:tr h="22744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？</a:t>
                      </a:r>
                    </a:p>
                  </a:txBody>
                  <a:tcPr marL="34560" marR="34560" marT="15951" marB="159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代表文件名中任意一个字符，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[]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内无效</a:t>
                      </a:r>
                    </a:p>
                  </a:txBody>
                  <a:tcPr marL="34560" marR="34560" marT="15951" marB="159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26339"/>
                  </a:ext>
                </a:extLst>
              </a:tr>
              <a:tr h="4253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[]</a:t>
                      </a:r>
                    </a:p>
                  </a:txBody>
                  <a:tcPr marL="34560" marR="34560" marT="15951" marB="159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[”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和“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]”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将字符组括起来，表示可以匹配字符组中的任意一个。“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-”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用于表示字符范围，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[]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外无效。</a:t>
                      </a:r>
                    </a:p>
                  </a:txBody>
                  <a:tcPr marL="34560" marR="34560" marT="15951" marB="159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70589"/>
                  </a:ext>
                </a:extLst>
              </a:tr>
              <a:tr h="42530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</a:t>
                      </a:r>
                    </a:p>
                  </a:txBody>
                  <a:tcPr marL="34560" marR="34560" marT="15951" marB="159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如果要使通配符作为普通字符使用，可以在其前面加上转义字符。</a:t>
                      </a:r>
                    </a:p>
                  </a:txBody>
                  <a:tcPr marL="34560" marR="34560" marT="15951" marB="15951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0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AD43258-BBEB-455E-94B2-69743AFBC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48102"/>
              </p:ext>
            </p:extLst>
          </p:nvPr>
        </p:nvGraphicFramePr>
        <p:xfrm>
          <a:off x="0" y="0"/>
          <a:ext cx="12191999" cy="3314880"/>
        </p:xfrm>
        <a:graphic>
          <a:graphicData uri="http://schemas.openxmlformats.org/drawingml/2006/table">
            <a:tbl>
              <a:tblPr/>
              <a:tblGrid>
                <a:gridCol w="517890">
                  <a:extLst>
                    <a:ext uri="{9D8B030D-6E8A-4147-A177-3AD203B41FA5}">
                      <a16:colId xmlns:a16="http://schemas.microsoft.com/office/drawing/2014/main" val="272894765"/>
                    </a:ext>
                  </a:extLst>
                </a:gridCol>
                <a:gridCol w="1861168">
                  <a:extLst>
                    <a:ext uri="{9D8B030D-6E8A-4147-A177-3AD203B41FA5}">
                      <a16:colId xmlns:a16="http://schemas.microsoft.com/office/drawing/2014/main" val="3864206877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val="3193454144"/>
                    </a:ext>
                  </a:extLst>
                </a:gridCol>
                <a:gridCol w="2896949">
                  <a:extLst>
                    <a:ext uri="{9D8B030D-6E8A-4147-A177-3AD203B41FA5}">
                      <a16:colId xmlns:a16="http://schemas.microsoft.com/office/drawing/2014/main" val="895207076"/>
                    </a:ext>
                  </a:extLst>
                </a:gridCol>
                <a:gridCol w="4714958">
                  <a:extLst>
                    <a:ext uri="{9D8B030D-6E8A-4147-A177-3AD203B41FA5}">
                      <a16:colId xmlns:a16="http://schemas.microsoft.com/office/drawing/2014/main" val="4068779554"/>
                    </a:ext>
                  </a:extLst>
                </a:gridCol>
              </a:tblGrid>
              <a:tr h="182071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对应英文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作用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可选项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660904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shutdown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shutdown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选项 时间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可选择关机或重启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-r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重新启动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/-c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取消关机计划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/+10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分钟后关机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5445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ifconfig/ping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configure a network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查看当前网卡配置信息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检测到目标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的连接是否正常 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ping IP ICMP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38155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secure shell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ssh [-p port] user@ip/dns/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别名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用于远程登陆到某台支持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SSH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的主机，默认端口为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67399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ssh-keygen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ssh-copy-id [-p port]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user@ip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执行免密码登录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①生成密钥②上传密钥，之后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scp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也免密码传输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54950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scp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secure copy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scp [-P port] [-r] user@ip: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目录名 文件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目录名 其余选项与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命令相同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59375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chmod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change mode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chmod +/- rwx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目录名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一次性修改拥有者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组权限（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chmod -R 755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8476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sudo/su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substitute user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root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身份执行命令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 [-] </a:t>
                      </a:r>
                      <a:r>
                        <a:rPr lang="zh-CN" altLang="en-US" sz="14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用户名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切换用户使用（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修改当前位置）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exit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退出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32148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 [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查看用户的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uid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gid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who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查看当前所有登录用户列表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/whoami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查看当前用户名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635701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usermod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usermod -g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 用户名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修改用户的主组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own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的文件的组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-G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修改用户的附加组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重启生效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)/-s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修改用户登录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shell</a:t>
                      </a:r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072736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which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which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查看命令的位置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命令都是可执行程序，一般位于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bin/sbin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778176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chown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change owner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chown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用户名 文件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目录名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修改文件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目录的拥有者（无需添加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-R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，但不修改其下文件）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6308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A0C0AFA-DF0C-49AB-BB21-1A1A247F9844}"/>
              </a:ext>
            </a:extLst>
          </p:cNvPr>
          <p:cNvSpPr txBox="1"/>
          <p:nvPr/>
        </p:nvSpPr>
        <p:spPr>
          <a:xfrm>
            <a:off x="-1" y="3314880"/>
            <a:ext cx="12191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使用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ssh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远程连接其他主机时，会将连接的配置信息以文件形式保存在家目录下的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.ssh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目录下，通过此配置信息，再连接时不会出现提示。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非对称加密算法：使用公钥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私钥加密的算法，必须使用私钥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公钥来解密。（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SSH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免密码登录就是使用非对称加密算法，使远程主机获取公钥）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可以在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.ssh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目录下的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config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文件中配置别名，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Host name /n Hostname IP /n User username /n Port port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，配置完成后可以使用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name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代替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user@ip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。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en-US" altLang="zh-CN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用户与组管理</a:t>
            </a:r>
            <a:endParaRPr lang="en-US" altLang="zh-CN" sz="1400" b="1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①要使用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系统，必须至少拥有一个用户，每一个文件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目录都可以对不同的用户设置不同的权限：读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-read-r-4/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写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-write-w-2/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执行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-execute-x-1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，其中最后一位代码用于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umask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，文件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目录默认权限为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0777-umask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，其中后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位分为代表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owner/group/other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权限，一般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umask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设置为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0002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0022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；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②可以先对一个组设置权限，将用户添加到组中，则组内的每一个用户都拥有相同权限；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③文件详细信息对应列，权限 硬链接数 拥有者 组（通常组名与用户名相同） 文件大小 修改时间 名称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④文件权限共分为四部分，第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列：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表示文件，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d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表示目录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2-4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列，文件拥有者权限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5-7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列，文件拥有者所在组的权限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第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8-10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列，其他用户拥有的权限（一般没有写权限）；（目录默认有可执行权限，目录的读权限即查看目录下的文件，写权限即修改目录下的文件，没有写权限也可修改目录名）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⑤硬链接数，有多少种方式可以访问到目录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文件，文件一般硬链接数为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，目录的硬链接数至少为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，每多一个目录硬链接数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+1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（绝对路径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, CD ., CD ..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⑥使用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./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文件名 可以执行拥有可执行权限的文件；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⑦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groupadd 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组名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添加组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groupdel 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组名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删除组  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cat /etc/group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确认组信息  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chgrp -R 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组名 文件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目录名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递归修改文件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目录的所属组；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⑧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useradd -m [-g 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组名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] 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用户名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新建用户（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-m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自动创建家目录）  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passwd 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用户名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新建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修改用户密码  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userdel -r 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用户名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删除用户（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-r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删除家目录）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用户信息保存在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/etc/passwd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文件中，用户的具体信息：用户名 密码（加密）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UID GID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用户全名 家目录 登录使用的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shell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（可以输入终端命令的软件）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chmod/chown/chgrp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分别用于更改文件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目录权限，拥有者，所在组，注意针对目录若不加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则只变动目录，加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R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则递归执行修改。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44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583FEAA-695D-4A02-A06F-3E337E1D6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03735"/>
              </p:ext>
            </p:extLst>
          </p:nvPr>
        </p:nvGraphicFramePr>
        <p:xfrm>
          <a:off x="0" y="0"/>
          <a:ext cx="12191999" cy="4231850"/>
        </p:xfrm>
        <a:graphic>
          <a:graphicData uri="http://schemas.openxmlformats.org/drawingml/2006/table">
            <a:tbl>
              <a:tblPr/>
              <a:tblGrid>
                <a:gridCol w="517890">
                  <a:extLst>
                    <a:ext uri="{9D8B030D-6E8A-4147-A177-3AD203B41FA5}">
                      <a16:colId xmlns:a16="http://schemas.microsoft.com/office/drawing/2014/main" val="272894765"/>
                    </a:ext>
                  </a:extLst>
                </a:gridCol>
                <a:gridCol w="1545579">
                  <a:extLst>
                    <a:ext uri="{9D8B030D-6E8A-4147-A177-3AD203B41FA5}">
                      <a16:colId xmlns:a16="http://schemas.microsoft.com/office/drawing/2014/main" val="3864206877"/>
                    </a:ext>
                  </a:extLst>
                </a:gridCol>
                <a:gridCol w="2516623">
                  <a:extLst>
                    <a:ext uri="{9D8B030D-6E8A-4147-A177-3AD203B41FA5}">
                      <a16:colId xmlns:a16="http://schemas.microsoft.com/office/drawing/2014/main" val="3193454144"/>
                    </a:ext>
                  </a:extLst>
                </a:gridCol>
                <a:gridCol w="2896949">
                  <a:extLst>
                    <a:ext uri="{9D8B030D-6E8A-4147-A177-3AD203B41FA5}">
                      <a16:colId xmlns:a16="http://schemas.microsoft.com/office/drawing/2014/main" val="895207076"/>
                    </a:ext>
                  </a:extLst>
                </a:gridCol>
                <a:gridCol w="4714958">
                  <a:extLst>
                    <a:ext uri="{9D8B030D-6E8A-4147-A177-3AD203B41FA5}">
                      <a16:colId xmlns:a16="http://schemas.microsoft.com/office/drawing/2014/main" val="4068779554"/>
                    </a:ext>
                  </a:extLst>
                </a:gridCol>
              </a:tblGrid>
              <a:tr h="182071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对应英文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作用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可选项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660904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date/cal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calendar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查看当前系统时间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日历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cal -y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显示当年完整日历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5445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df/du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disk free/disk usage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显示磁盘剩余空间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目录下文件大小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-h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以易懂方式显示文件大小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38155"/>
                  </a:ext>
                </a:extLst>
              </a:tr>
              <a:tr h="27689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ps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process status </a:t>
                      </a: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auxiliary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查看进程的详细信息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显示终端上的所有进程，包括其他用户的进程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显示进程详细状态（包括用户名等）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显示没有控制终端的进程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（通过终端启动的进程）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667399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top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在页面中按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退出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动态显示当前系统中进程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754950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kill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kill PID [-9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强行终止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结束选中的进程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859375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find [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 -name '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**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搜索指定目录下符合要求的文件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可按照权限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修改时间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文件大小等条件搜索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68476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ll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</a:t>
                      </a: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源文件 链接文件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对文件建立软链接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类似快捷方式，相对路径软链接位置变化后无效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32148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ln -s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ln -s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源文件 链接文件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对文件建立硬链接（一般不用）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硬链接相当于复制，占用相同的硬盘空间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635701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tar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linux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下打包文件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tar</a:t>
                      </a:r>
                    </a:p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mac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zip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windows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rar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tar -cvf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.tar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目标文件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目录（可有多个文件，空格隔开）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tar -xvf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.tar -C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指定目录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-c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生成档案文件，创建打包文件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-x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解开档案文件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-v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列出归档接档的详细过程，显示进度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-f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指定档案名称，一定放最后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072736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gzip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tar -zcvf name.tar.gz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路径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tar -zxvf name.tar.gz -C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路径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压缩与解压缩，在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tar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后添加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-z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选项，会自动执行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778176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bzip2(two)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tar -jcvf name.tar.bz2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压缩的路径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若不指定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-C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后的路径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必须存在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，则默认解压在当前目录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63088"/>
                  </a:ext>
                </a:extLst>
              </a:tr>
              <a:tr h="182071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apt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install/remove/upgrade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安装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卸载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升级软件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一般添加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sudo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root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身份操作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03826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B30B04-9DCC-4F95-BE4F-D870EF232E94}"/>
              </a:ext>
            </a:extLst>
          </p:cNvPr>
          <p:cNvSpPr txBox="1"/>
          <p:nvPr/>
        </p:nvSpPr>
        <p:spPr>
          <a:xfrm>
            <a:off x="0" y="423185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中，文件名和文件数据是分开存储的，其访问过程为：软链接文件名→软链接文件数据→文件名→文件数据，删除一个文件相当于删除了文件名，则软链接失效，硬链接相当于重新建立了一个文件名指向这个文件数据（因此文件的硬链接数变为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），当文件的硬链接数为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0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时，才会删除文件数据。</a:t>
            </a:r>
          </a:p>
        </p:txBody>
      </p:sp>
    </p:spTree>
    <p:extLst>
      <p:ext uri="{BB962C8B-B14F-4D97-AF65-F5344CB8AC3E}">
        <p14:creationId xmlns:p14="http://schemas.microsoft.com/office/powerpoint/2010/main" val="275656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EB509C3-5C58-437C-97C8-E32F1D2DB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57533"/>
              </p:ext>
            </p:extLst>
          </p:nvPr>
        </p:nvGraphicFramePr>
        <p:xfrm>
          <a:off x="0" y="0"/>
          <a:ext cx="12191999" cy="5524800"/>
        </p:xfrm>
        <a:graphic>
          <a:graphicData uri="http://schemas.openxmlformats.org/drawingml/2006/table">
            <a:tbl>
              <a:tblPr/>
              <a:tblGrid>
                <a:gridCol w="517890">
                  <a:extLst>
                    <a:ext uri="{9D8B030D-6E8A-4147-A177-3AD203B41FA5}">
                      <a16:colId xmlns:a16="http://schemas.microsoft.com/office/drawing/2014/main" val="272894765"/>
                    </a:ext>
                  </a:extLst>
                </a:gridCol>
                <a:gridCol w="1545579">
                  <a:extLst>
                    <a:ext uri="{9D8B030D-6E8A-4147-A177-3AD203B41FA5}">
                      <a16:colId xmlns:a16="http://schemas.microsoft.com/office/drawing/2014/main" val="3864206877"/>
                    </a:ext>
                  </a:extLst>
                </a:gridCol>
                <a:gridCol w="2516623">
                  <a:extLst>
                    <a:ext uri="{9D8B030D-6E8A-4147-A177-3AD203B41FA5}">
                      <a16:colId xmlns:a16="http://schemas.microsoft.com/office/drawing/2014/main" val="3193454144"/>
                    </a:ext>
                  </a:extLst>
                </a:gridCol>
                <a:gridCol w="4029834">
                  <a:extLst>
                    <a:ext uri="{9D8B030D-6E8A-4147-A177-3AD203B41FA5}">
                      <a16:colId xmlns:a16="http://schemas.microsoft.com/office/drawing/2014/main" val="895207076"/>
                    </a:ext>
                  </a:extLst>
                </a:gridCol>
                <a:gridCol w="3582073">
                  <a:extLst>
                    <a:ext uri="{9D8B030D-6E8A-4147-A177-3AD203B41FA5}">
                      <a16:colId xmlns:a16="http://schemas.microsoft.com/office/drawing/2014/main" val="4068779554"/>
                    </a:ext>
                  </a:extLst>
                </a:gridCol>
              </a:tblGrid>
              <a:tr h="276240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序号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对应英文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作用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可选项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660904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vim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visual interface improved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vim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[+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行数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光标在开头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结尾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指定行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支持代码补全、编译、错误跳转等功能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35445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02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末行模式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保存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/q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退出（必须先保存）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q!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强制退出（可不保存）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/x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保存并退出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:e ./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文件名 表示打开当前目录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:n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文件名 新建文件</a:t>
                      </a:r>
                      <a:endParaRPr lang="en-US" altLang="zh-CN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:w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文件名 另存为（用于阶段性备份）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06491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03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重复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重复次数 命令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将命令重复指定的次数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38693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04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h/j/k/l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/j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/k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/l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在命令模式中移动光标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133528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05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w/b/0/^/$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word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/back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前移动一个单词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转到行首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/^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转到行首第一个非空白符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转到行尾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05945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06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gg/G[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行数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]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gg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跳转文件顶部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/G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文件末尾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行数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gg,G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跳转指定行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/: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行数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跳转指定行（可与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配合使用，如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ggVG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全选）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25036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07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trl+b/f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back/forward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向上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向下翻页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H/M/L head/middle/low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屏幕顶部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中间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底部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切换光标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808110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{}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以段落为单位移动光标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在离光标当前距离最近的 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{}[]()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间快速切换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不局限于一行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17011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09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m(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a-z/A-Z</a:t>
                      </a:r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标记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'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标记名称 返回之前标记位置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可同时添加多个标记，同名标记会覆盖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当某一行被删除时标记也随之删除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981151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v/V/Ctrl+v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v(visual)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可视模式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可视行模式（同时选中多行）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Ctrl+v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可视块模式（垂直方向选中文本）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17379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x/d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（即剪切）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cut/delete(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与移动命令连用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删除光标所在的字符或可视模式选中的文字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dd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删除光标所在行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/D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删除到行尾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205203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u/Ctrl+r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undo/redo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撤销和重做（最多撤销至打开文件的起始状态）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89066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y/p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复制（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nyy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复制多行）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粘贴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与移动命令连用复制选中字符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yy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复制光标所在行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/p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粘贴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33202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r/R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replace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替换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在命令模式下直接修改，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修改当前字符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进入替换模式，光标后一直替换，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esc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退出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0098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&gt;&gt;/&lt;&lt;/.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增加缩进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减少缩进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重复命令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缩进的空格数需要在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.vimrc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文件中重新设置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42578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/str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向下，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向上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向下查找当前光标所在单词，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#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向上查找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8036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:%s///g[c](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询问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查找并替换文本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%s/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旧文本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新文本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/g</a:t>
                      </a:r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在可视区域范围内替换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(Ctrl+v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多用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)s///g</a:t>
                      </a:r>
                      <a:endParaRPr lang="zh-CN" alt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28528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i/I/o/O/a/A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在当前字符前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行首插入文本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在当前行后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前插入空行并进入编辑模式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在当前字符后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/A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行末添加文本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49182"/>
                  </a:ext>
                </a:extLst>
              </a:tr>
              <a:tr h="276240"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:sp/:vsp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split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横向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纵向增加分屏</a:t>
                      </a:r>
                      <a:endParaRPr lang="en-US" sz="1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Ctrl+W 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之后，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下一个窗口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/r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窗口交换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关闭窗口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/q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退出窗口</a:t>
                      </a:r>
                      <a:r>
                        <a:rPr lang="en-US" altLang="zh-CN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/o</a:t>
                      </a:r>
                      <a:r>
                        <a:rPr lang="zh-CN" altLang="en-US" sz="1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关闭其他窗口</a:t>
                      </a:r>
                    </a:p>
                  </a:txBody>
                  <a:tcPr marL="68121" marR="68121" marT="31440" marB="3144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8184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A242E7C-5E98-4DFA-BE42-25D413A6F913}"/>
              </a:ext>
            </a:extLst>
          </p:cNvPr>
          <p:cNvSpPr txBox="1"/>
          <p:nvPr/>
        </p:nvSpPr>
        <p:spPr>
          <a:xfrm>
            <a:off x="-1" y="5688449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一、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vi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visual interface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可视界面，是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中最经典的文本编辑器，其设计理念：让程序员的手指保持在键盘的核心区域就可以完成所有操作，特点：①无图形界面②只能编辑内容③不支持鼠标操作④没有菜单⑤只有命令；很多的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linux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发行版将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vi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作为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vim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的软链接，可以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vim 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文件名 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+</a:t>
            </a:r>
            <a:r>
              <a:rPr lang="zh-CN" altLang="en-US" sz="140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行数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跳转到指定行。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二、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vi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有三种基本的工作模式：①命令模式，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vi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的入口，可进行定位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翻页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复制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删除等；②末行模式，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vi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的出口，执行保存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退出操作，按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: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进入末行模式，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wq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即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write&amp;quit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，按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esc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回到命令模式；③编辑模式，按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进入编辑模式，正常编辑文字。（一般用命令模式定位，编辑模式编辑）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algn="l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三、在其他软件中复制的内容可以在编辑模式下按鼠标右键粘贴；</a:t>
            </a:r>
            <a:r>
              <a:rPr lang="zh-CN" altLang="en-US" sz="1400" b="1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给多行代码添加注释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：先使用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Ctrl+v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选中，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I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进入编辑模式，添加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#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esc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退出编辑模式。</a:t>
            </a:r>
          </a:p>
        </p:txBody>
      </p:sp>
    </p:spTree>
    <p:extLst>
      <p:ext uri="{BB962C8B-B14F-4D97-AF65-F5344CB8AC3E}">
        <p14:creationId xmlns:p14="http://schemas.microsoft.com/office/powerpoint/2010/main" val="290562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C32113-A032-4B89-8799-47E58257E8CA}"/>
              </a:ext>
            </a:extLst>
          </p:cNvPr>
          <p:cNvSpPr txBox="1"/>
          <p:nvPr/>
        </p:nvSpPr>
        <p:spPr>
          <a:xfrm>
            <a:off x="0" y="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ubuntu18.04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自带的中文输入法出现无法选词的问题，快速解决办法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sudo rm -rf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～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/.cache/ibus/libpinyin</a:t>
            </a: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使用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ibus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中文输入法，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ibus engine pinyin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选择引擎，即可切换为拼音输入法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217B3D-8749-4336-94D4-96E6770F6A12}"/>
              </a:ext>
            </a:extLst>
          </p:cNvPr>
          <p:cNvSpPr txBox="1"/>
          <p:nvPr/>
        </p:nvSpPr>
        <p:spPr>
          <a:xfrm>
            <a:off x="97104" y="1391830"/>
            <a:ext cx="55707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、在终端下：</a:t>
            </a: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）复制命令：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Ctrl + Shift + C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组合键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.</a:t>
            </a: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）粘贴命令：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Ctrl + Shift + V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组合键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.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、在控制台下：（即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vi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编辑过程中）</a:t>
            </a: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）复制命令：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Ctrl + Insert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组合键或用鼠标选中即是复制。</a:t>
            </a:r>
          </a:p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）粘贴命令：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Shift + Insert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组合键或单击鼠标滚轮即为粘贴。</a:t>
            </a:r>
          </a:p>
        </p:txBody>
      </p:sp>
    </p:spTree>
    <p:extLst>
      <p:ext uri="{BB962C8B-B14F-4D97-AF65-F5344CB8AC3E}">
        <p14:creationId xmlns:p14="http://schemas.microsoft.com/office/powerpoint/2010/main" val="208389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smtClean="0">
            <a:latin typeface="宋体" panose="02010600030101010101" pitchFamily="2" charset="-122"/>
            <a:ea typeface="宋体" panose="02010600030101010101" pitchFamily="2" charset="-122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3772</Words>
  <Application>Microsoft Office PowerPoint</Application>
  <PresentationFormat>宽屏</PresentationFormat>
  <Paragraphs>439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涵</dc:creator>
  <cp:lastModifiedBy>尹 涵</cp:lastModifiedBy>
  <cp:revision>132</cp:revision>
  <dcterms:created xsi:type="dcterms:W3CDTF">2019-04-02T11:47:10Z</dcterms:created>
  <dcterms:modified xsi:type="dcterms:W3CDTF">2019-06-17T02:09:13Z</dcterms:modified>
</cp:coreProperties>
</file>