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4" r:id="rId3"/>
    <p:sldId id="304" r:id="rId4"/>
    <p:sldId id="303" r:id="rId5"/>
    <p:sldId id="258" r:id="rId6"/>
    <p:sldId id="305" r:id="rId7"/>
    <p:sldId id="306" r:id="rId8"/>
    <p:sldId id="307" r:id="rId9"/>
    <p:sldId id="308" r:id="rId10"/>
    <p:sldId id="309" r:id="rId11"/>
    <p:sldId id="259" r:id="rId12"/>
    <p:sldId id="312" r:id="rId13"/>
    <p:sldId id="313" r:id="rId14"/>
    <p:sldId id="314" r:id="rId15"/>
    <p:sldId id="316" r:id="rId16"/>
    <p:sldId id="315" r:id="rId17"/>
    <p:sldId id="317" r:id="rId18"/>
    <p:sldId id="319" r:id="rId19"/>
    <p:sldId id="321" r:id="rId20"/>
    <p:sldId id="320" r:id="rId21"/>
    <p:sldId id="322" r:id="rId22"/>
    <p:sldId id="318" r:id="rId23"/>
    <p:sldId id="324" r:id="rId24"/>
    <p:sldId id="326" r:id="rId25"/>
    <p:sldId id="327" r:id="rId26"/>
    <p:sldId id="325" r:id="rId27"/>
    <p:sldId id="323" r:id="rId28"/>
    <p:sldId id="311" r:id="rId29"/>
    <p:sldId id="32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3DD8A-4818-48B8-AFCA-97B4863ED145}" type="datetimeFigureOut">
              <a:rPr lang="zh-CN" altLang="en-US" smtClean="0"/>
              <a:t>2019/6/27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0B61F-AFF5-4A0E-A75C-A15DBF54991B}" type="slidenum">
              <a:rPr lang="zh-CN" altLang="en-US" smtClean="0"/>
              <a:t>‹#›</a:t>
            </a:fld>
            <a:endParaRPr lang="zh-CN" altLang="en-US"/>
          </a:p>
        </p:txBody>
      </p:sp>
    </p:spTree>
    <p:extLst>
      <p:ext uri="{BB962C8B-B14F-4D97-AF65-F5344CB8AC3E}">
        <p14:creationId xmlns:p14="http://schemas.microsoft.com/office/powerpoint/2010/main" val="1679480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AC0B61F-AFF5-4A0E-A75C-A15DBF54991B}" type="slidenum">
              <a:rPr lang="zh-CN" altLang="en-US" smtClean="0"/>
              <a:t>4</a:t>
            </a:fld>
            <a:endParaRPr lang="zh-CN" altLang="en-US"/>
          </a:p>
        </p:txBody>
      </p:sp>
    </p:spTree>
    <p:extLst>
      <p:ext uri="{BB962C8B-B14F-4D97-AF65-F5344CB8AC3E}">
        <p14:creationId xmlns:p14="http://schemas.microsoft.com/office/powerpoint/2010/main" val="114446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B077E-FCA8-4AC3-8B00-28F0B11989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9B4EA2-C349-45F7-B62B-A370BDC416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5DCB553-2117-44DE-9934-EF6EAD81536B}"/>
              </a:ext>
            </a:extLst>
          </p:cNvPr>
          <p:cNvSpPr>
            <a:spLocks noGrp="1"/>
          </p:cNvSpPr>
          <p:nvPr>
            <p:ph type="dt" sz="half" idx="10"/>
          </p:nvPr>
        </p:nvSpPr>
        <p:spPr/>
        <p:txBody>
          <a:bodyPr/>
          <a:lstStyle/>
          <a:p>
            <a:fld id="{82187A7A-5BB5-4B9D-B680-9FA1EF8F9E38}"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FB095689-AE74-4E3D-8F41-D4009EEE23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46E16E-63EF-49CB-906E-794BE1E1DEFA}"/>
              </a:ext>
            </a:extLst>
          </p:cNvPr>
          <p:cNvSpPr>
            <a:spLocks noGrp="1"/>
          </p:cNvSpPr>
          <p:nvPr>
            <p:ph type="sldNum" sz="quarter" idx="12"/>
          </p:nvPr>
        </p:nvSpPr>
        <p:spPr/>
        <p:txBody>
          <a:bodyPr/>
          <a:lstStyle/>
          <a:p>
            <a:fld id="{B6FC32E6-2098-438E-817E-BDFE1C4F8B30}" type="slidenum">
              <a:rPr lang="zh-CN" altLang="en-US" smtClean="0"/>
              <a:t>‹#›</a:t>
            </a:fld>
            <a:endParaRPr lang="zh-CN" altLang="en-US"/>
          </a:p>
        </p:txBody>
      </p:sp>
    </p:spTree>
    <p:extLst>
      <p:ext uri="{BB962C8B-B14F-4D97-AF65-F5344CB8AC3E}">
        <p14:creationId xmlns:p14="http://schemas.microsoft.com/office/powerpoint/2010/main" val="60194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C1F7B-F5FE-42DD-A31A-2AD59B02695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2D288A-26A1-4B1E-80D9-5A1CF955ECE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E29E48-3CA9-41C8-8AAC-BCCB41E429C5}"/>
              </a:ext>
            </a:extLst>
          </p:cNvPr>
          <p:cNvSpPr>
            <a:spLocks noGrp="1"/>
          </p:cNvSpPr>
          <p:nvPr>
            <p:ph type="dt" sz="half" idx="10"/>
          </p:nvPr>
        </p:nvSpPr>
        <p:spPr/>
        <p:txBody>
          <a:bodyPr/>
          <a:lstStyle/>
          <a:p>
            <a:fld id="{82187A7A-5BB5-4B9D-B680-9FA1EF8F9E38}"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FD706CD1-B43A-495B-AB87-D5C0B43A8E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059D70-5B75-4C55-98C9-FFC7C95A2DEE}"/>
              </a:ext>
            </a:extLst>
          </p:cNvPr>
          <p:cNvSpPr>
            <a:spLocks noGrp="1"/>
          </p:cNvSpPr>
          <p:nvPr>
            <p:ph type="sldNum" sz="quarter" idx="12"/>
          </p:nvPr>
        </p:nvSpPr>
        <p:spPr/>
        <p:txBody>
          <a:bodyPr/>
          <a:lstStyle/>
          <a:p>
            <a:fld id="{B6FC32E6-2098-438E-817E-BDFE1C4F8B30}" type="slidenum">
              <a:rPr lang="zh-CN" altLang="en-US" smtClean="0"/>
              <a:t>‹#›</a:t>
            </a:fld>
            <a:endParaRPr lang="zh-CN" altLang="en-US"/>
          </a:p>
        </p:txBody>
      </p:sp>
    </p:spTree>
    <p:extLst>
      <p:ext uri="{BB962C8B-B14F-4D97-AF65-F5344CB8AC3E}">
        <p14:creationId xmlns:p14="http://schemas.microsoft.com/office/powerpoint/2010/main" val="248370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9A7C745-52C4-4E08-B131-DE347F17915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745374-EE1C-458B-AE5A-77596D3DFB2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B82942-B991-4B6D-ABF1-46AFF2D5485E}"/>
              </a:ext>
            </a:extLst>
          </p:cNvPr>
          <p:cNvSpPr>
            <a:spLocks noGrp="1"/>
          </p:cNvSpPr>
          <p:nvPr>
            <p:ph type="dt" sz="half" idx="10"/>
          </p:nvPr>
        </p:nvSpPr>
        <p:spPr/>
        <p:txBody>
          <a:bodyPr/>
          <a:lstStyle/>
          <a:p>
            <a:fld id="{82187A7A-5BB5-4B9D-B680-9FA1EF8F9E38}"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4EF9A66D-573E-4103-A5ED-5F7A7A2445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AB3933-37D5-405B-AF22-99E7C1CB3337}"/>
              </a:ext>
            </a:extLst>
          </p:cNvPr>
          <p:cNvSpPr>
            <a:spLocks noGrp="1"/>
          </p:cNvSpPr>
          <p:nvPr>
            <p:ph type="sldNum" sz="quarter" idx="12"/>
          </p:nvPr>
        </p:nvSpPr>
        <p:spPr/>
        <p:txBody>
          <a:bodyPr/>
          <a:lstStyle/>
          <a:p>
            <a:fld id="{B6FC32E6-2098-438E-817E-BDFE1C4F8B30}" type="slidenum">
              <a:rPr lang="zh-CN" altLang="en-US" smtClean="0"/>
              <a:t>‹#›</a:t>
            </a:fld>
            <a:endParaRPr lang="zh-CN" altLang="en-US"/>
          </a:p>
        </p:txBody>
      </p:sp>
    </p:spTree>
    <p:extLst>
      <p:ext uri="{BB962C8B-B14F-4D97-AF65-F5344CB8AC3E}">
        <p14:creationId xmlns:p14="http://schemas.microsoft.com/office/powerpoint/2010/main" val="427576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3B5AE-F1C6-4C9C-BE56-CD8F92AE65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D061D6B-92A2-4A1E-A40A-730B1151FB5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8564FA-BE3A-4B2C-8297-FEAC405BBF60}"/>
              </a:ext>
            </a:extLst>
          </p:cNvPr>
          <p:cNvSpPr>
            <a:spLocks noGrp="1"/>
          </p:cNvSpPr>
          <p:nvPr>
            <p:ph type="dt" sz="half" idx="10"/>
          </p:nvPr>
        </p:nvSpPr>
        <p:spPr/>
        <p:txBody>
          <a:bodyPr/>
          <a:lstStyle/>
          <a:p>
            <a:fld id="{82187A7A-5BB5-4B9D-B680-9FA1EF8F9E38}"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31BAE759-7FA2-4E2D-89AC-C1EA8B97E4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44CF93-F46F-4A54-A6F7-662939FFAA92}"/>
              </a:ext>
            </a:extLst>
          </p:cNvPr>
          <p:cNvSpPr>
            <a:spLocks noGrp="1"/>
          </p:cNvSpPr>
          <p:nvPr>
            <p:ph type="sldNum" sz="quarter" idx="12"/>
          </p:nvPr>
        </p:nvSpPr>
        <p:spPr/>
        <p:txBody>
          <a:bodyPr/>
          <a:lstStyle/>
          <a:p>
            <a:fld id="{B6FC32E6-2098-438E-817E-BDFE1C4F8B30}" type="slidenum">
              <a:rPr lang="zh-CN" altLang="en-US" smtClean="0"/>
              <a:t>‹#›</a:t>
            </a:fld>
            <a:endParaRPr lang="zh-CN" altLang="en-US"/>
          </a:p>
        </p:txBody>
      </p:sp>
    </p:spTree>
    <p:extLst>
      <p:ext uri="{BB962C8B-B14F-4D97-AF65-F5344CB8AC3E}">
        <p14:creationId xmlns:p14="http://schemas.microsoft.com/office/powerpoint/2010/main" val="275281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D6CBC-44A7-4C0A-9CA5-A47D7F5686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303486-33B6-4AB0-8C21-08E09E2A65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6DCE1C-048F-43B6-AA7C-AD7AF4AF4F43}"/>
              </a:ext>
            </a:extLst>
          </p:cNvPr>
          <p:cNvSpPr>
            <a:spLocks noGrp="1"/>
          </p:cNvSpPr>
          <p:nvPr>
            <p:ph type="dt" sz="half" idx="10"/>
          </p:nvPr>
        </p:nvSpPr>
        <p:spPr/>
        <p:txBody>
          <a:bodyPr/>
          <a:lstStyle/>
          <a:p>
            <a:fld id="{82187A7A-5BB5-4B9D-B680-9FA1EF8F9E38}"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D82C04C4-662D-4D74-8AC5-53FFE756B5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42C550-A55B-4DE7-A574-C55E7FB02B46}"/>
              </a:ext>
            </a:extLst>
          </p:cNvPr>
          <p:cNvSpPr>
            <a:spLocks noGrp="1"/>
          </p:cNvSpPr>
          <p:nvPr>
            <p:ph type="sldNum" sz="quarter" idx="12"/>
          </p:nvPr>
        </p:nvSpPr>
        <p:spPr/>
        <p:txBody>
          <a:bodyPr/>
          <a:lstStyle/>
          <a:p>
            <a:fld id="{B6FC32E6-2098-438E-817E-BDFE1C4F8B30}" type="slidenum">
              <a:rPr lang="zh-CN" altLang="en-US" smtClean="0"/>
              <a:t>‹#›</a:t>
            </a:fld>
            <a:endParaRPr lang="zh-CN" altLang="en-US"/>
          </a:p>
        </p:txBody>
      </p:sp>
    </p:spTree>
    <p:extLst>
      <p:ext uri="{BB962C8B-B14F-4D97-AF65-F5344CB8AC3E}">
        <p14:creationId xmlns:p14="http://schemas.microsoft.com/office/powerpoint/2010/main" val="196086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46EAC-5713-4370-824C-360EF13BF6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CA8240-A46D-4BEC-BF2A-A668F815D75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0BDBE2-B4B2-41CA-BB5F-57DEC1E0762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6ACD403-21F4-4454-8DCC-C1DCFBFBE063}"/>
              </a:ext>
            </a:extLst>
          </p:cNvPr>
          <p:cNvSpPr>
            <a:spLocks noGrp="1"/>
          </p:cNvSpPr>
          <p:nvPr>
            <p:ph type="dt" sz="half" idx="10"/>
          </p:nvPr>
        </p:nvSpPr>
        <p:spPr/>
        <p:txBody>
          <a:bodyPr/>
          <a:lstStyle/>
          <a:p>
            <a:fld id="{82187A7A-5BB5-4B9D-B680-9FA1EF8F9E38}" type="datetimeFigureOut">
              <a:rPr lang="zh-CN" altLang="en-US" smtClean="0"/>
              <a:t>2019/6/27</a:t>
            </a:fld>
            <a:endParaRPr lang="zh-CN" altLang="en-US"/>
          </a:p>
        </p:txBody>
      </p:sp>
      <p:sp>
        <p:nvSpPr>
          <p:cNvPr id="6" name="页脚占位符 5">
            <a:extLst>
              <a:ext uri="{FF2B5EF4-FFF2-40B4-BE49-F238E27FC236}">
                <a16:creationId xmlns:a16="http://schemas.microsoft.com/office/drawing/2014/main" id="{FE26C713-B2E2-4C43-92A8-35949A11E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0854C3-733B-4CAF-9F31-CBB55090C84B}"/>
              </a:ext>
            </a:extLst>
          </p:cNvPr>
          <p:cNvSpPr>
            <a:spLocks noGrp="1"/>
          </p:cNvSpPr>
          <p:nvPr>
            <p:ph type="sldNum" sz="quarter" idx="12"/>
          </p:nvPr>
        </p:nvSpPr>
        <p:spPr/>
        <p:txBody>
          <a:bodyPr/>
          <a:lstStyle/>
          <a:p>
            <a:fld id="{B6FC32E6-2098-438E-817E-BDFE1C4F8B30}" type="slidenum">
              <a:rPr lang="zh-CN" altLang="en-US" smtClean="0"/>
              <a:t>‹#›</a:t>
            </a:fld>
            <a:endParaRPr lang="zh-CN" altLang="en-US"/>
          </a:p>
        </p:txBody>
      </p:sp>
    </p:spTree>
    <p:extLst>
      <p:ext uri="{BB962C8B-B14F-4D97-AF65-F5344CB8AC3E}">
        <p14:creationId xmlns:p14="http://schemas.microsoft.com/office/powerpoint/2010/main" val="1828772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F1197-3F08-4F74-A6FD-8F9C99A64B3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56ED61-DAC7-4CBC-852B-8AAEA71CB5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1ABEBB2-D517-499C-95B6-B8B9518DA05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F2179AC-37EE-40DE-8045-F179012FF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2A9BE1F-9DC3-4EF0-9E56-B149EF0CD8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495F10B-256E-468D-930F-B82A75D18AB0}"/>
              </a:ext>
            </a:extLst>
          </p:cNvPr>
          <p:cNvSpPr>
            <a:spLocks noGrp="1"/>
          </p:cNvSpPr>
          <p:nvPr>
            <p:ph type="dt" sz="half" idx="10"/>
          </p:nvPr>
        </p:nvSpPr>
        <p:spPr/>
        <p:txBody>
          <a:bodyPr/>
          <a:lstStyle/>
          <a:p>
            <a:fld id="{82187A7A-5BB5-4B9D-B680-9FA1EF8F9E38}" type="datetimeFigureOut">
              <a:rPr lang="zh-CN" altLang="en-US" smtClean="0"/>
              <a:t>2019/6/27</a:t>
            </a:fld>
            <a:endParaRPr lang="zh-CN" altLang="en-US"/>
          </a:p>
        </p:txBody>
      </p:sp>
      <p:sp>
        <p:nvSpPr>
          <p:cNvPr id="8" name="页脚占位符 7">
            <a:extLst>
              <a:ext uri="{FF2B5EF4-FFF2-40B4-BE49-F238E27FC236}">
                <a16:creationId xmlns:a16="http://schemas.microsoft.com/office/drawing/2014/main" id="{9A1A1959-CCEF-477D-BBAF-2AA91A71FF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DC9851-AB97-44C7-ADE6-88CA442960FF}"/>
              </a:ext>
            </a:extLst>
          </p:cNvPr>
          <p:cNvSpPr>
            <a:spLocks noGrp="1"/>
          </p:cNvSpPr>
          <p:nvPr>
            <p:ph type="sldNum" sz="quarter" idx="12"/>
          </p:nvPr>
        </p:nvSpPr>
        <p:spPr/>
        <p:txBody>
          <a:bodyPr/>
          <a:lstStyle/>
          <a:p>
            <a:fld id="{B6FC32E6-2098-438E-817E-BDFE1C4F8B30}" type="slidenum">
              <a:rPr lang="zh-CN" altLang="en-US" smtClean="0"/>
              <a:t>‹#›</a:t>
            </a:fld>
            <a:endParaRPr lang="zh-CN" altLang="en-US"/>
          </a:p>
        </p:txBody>
      </p:sp>
    </p:spTree>
    <p:extLst>
      <p:ext uri="{BB962C8B-B14F-4D97-AF65-F5344CB8AC3E}">
        <p14:creationId xmlns:p14="http://schemas.microsoft.com/office/powerpoint/2010/main" val="925213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34F63-19C0-4261-8EB7-9F3D6D374D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1D0ED3E-A401-4160-9526-5399E9292BB5}"/>
              </a:ext>
            </a:extLst>
          </p:cNvPr>
          <p:cNvSpPr>
            <a:spLocks noGrp="1"/>
          </p:cNvSpPr>
          <p:nvPr>
            <p:ph type="dt" sz="half" idx="10"/>
          </p:nvPr>
        </p:nvSpPr>
        <p:spPr/>
        <p:txBody>
          <a:bodyPr/>
          <a:lstStyle/>
          <a:p>
            <a:fld id="{82187A7A-5BB5-4B9D-B680-9FA1EF8F9E38}" type="datetimeFigureOut">
              <a:rPr lang="zh-CN" altLang="en-US" smtClean="0"/>
              <a:t>2019/6/27</a:t>
            </a:fld>
            <a:endParaRPr lang="zh-CN" altLang="en-US"/>
          </a:p>
        </p:txBody>
      </p:sp>
      <p:sp>
        <p:nvSpPr>
          <p:cNvPr id="4" name="页脚占位符 3">
            <a:extLst>
              <a:ext uri="{FF2B5EF4-FFF2-40B4-BE49-F238E27FC236}">
                <a16:creationId xmlns:a16="http://schemas.microsoft.com/office/drawing/2014/main" id="{355C0C24-B032-47F3-8B39-2B4DCBF30A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83977B-2ABC-4801-8CA5-16C8C9C241B4}"/>
              </a:ext>
            </a:extLst>
          </p:cNvPr>
          <p:cNvSpPr>
            <a:spLocks noGrp="1"/>
          </p:cNvSpPr>
          <p:nvPr>
            <p:ph type="sldNum" sz="quarter" idx="12"/>
          </p:nvPr>
        </p:nvSpPr>
        <p:spPr/>
        <p:txBody>
          <a:bodyPr/>
          <a:lstStyle/>
          <a:p>
            <a:fld id="{B6FC32E6-2098-438E-817E-BDFE1C4F8B30}" type="slidenum">
              <a:rPr lang="zh-CN" altLang="en-US" smtClean="0"/>
              <a:t>‹#›</a:t>
            </a:fld>
            <a:endParaRPr lang="zh-CN" altLang="en-US"/>
          </a:p>
        </p:txBody>
      </p:sp>
    </p:spTree>
    <p:extLst>
      <p:ext uri="{BB962C8B-B14F-4D97-AF65-F5344CB8AC3E}">
        <p14:creationId xmlns:p14="http://schemas.microsoft.com/office/powerpoint/2010/main" val="708224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157A8F-5BB5-4C3A-BAB5-7AA5DE312AED}"/>
              </a:ext>
            </a:extLst>
          </p:cNvPr>
          <p:cNvSpPr>
            <a:spLocks noGrp="1"/>
          </p:cNvSpPr>
          <p:nvPr>
            <p:ph type="dt" sz="half" idx="10"/>
          </p:nvPr>
        </p:nvSpPr>
        <p:spPr/>
        <p:txBody>
          <a:bodyPr/>
          <a:lstStyle/>
          <a:p>
            <a:fld id="{82187A7A-5BB5-4B9D-B680-9FA1EF8F9E38}" type="datetimeFigureOut">
              <a:rPr lang="zh-CN" altLang="en-US" smtClean="0"/>
              <a:t>2019/6/27</a:t>
            </a:fld>
            <a:endParaRPr lang="zh-CN" altLang="en-US"/>
          </a:p>
        </p:txBody>
      </p:sp>
      <p:sp>
        <p:nvSpPr>
          <p:cNvPr id="3" name="页脚占位符 2">
            <a:extLst>
              <a:ext uri="{FF2B5EF4-FFF2-40B4-BE49-F238E27FC236}">
                <a16:creationId xmlns:a16="http://schemas.microsoft.com/office/drawing/2014/main" id="{D32B1FAC-9F1F-49ED-954D-CCA0527D1E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0CF48C7-778B-484A-8800-81C15E3CB349}"/>
              </a:ext>
            </a:extLst>
          </p:cNvPr>
          <p:cNvSpPr>
            <a:spLocks noGrp="1"/>
          </p:cNvSpPr>
          <p:nvPr>
            <p:ph type="sldNum" sz="quarter" idx="12"/>
          </p:nvPr>
        </p:nvSpPr>
        <p:spPr/>
        <p:txBody>
          <a:bodyPr/>
          <a:lstStyle/>
          <a:p>
            <a:fld id="{B6FC32E6-2098-438E-817E-BDFE1C4F8B30}" type="slidenum">
              <a:rPr lang="zh-CN" altLang="en-US" smtClean="0"/>
              <a:t>‹#›</a:t>
            </a:fld>
            <a:endParaRPr lang="zh-CN" altLang="en-US"/>
          </a:p>
        </p:txBody>
      </p:sp>
    </p:spTree>
    <p:extLst>
      <p:ext uri="{BB962C8B-B14F-4D97-AF65-F5344CB8AC3E}">
        <p14:creationId xmlns:p14="http://schemas.microsoft.com/office/powerpoint/2010/main" val="2758703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4F558-7789-40B2-BCF3-9F7FB62B0A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C52DE7-7725-43E3-9574-46D2AF4FA0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CE77FD8-3E56-4F2C-A8D0-049C32D6F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3FFA2B-DDAC-4CAC-8157-E50071634498}"/>
              </a:ext>
            </a:extLst>
          </p:cNvPr>
          <p:cNvSpPr>
            <a:spLocks noGrp="1"/>
          </p:cNvSpPr>
          <p:nvPr>
            <p:ph type="dt" sz="half" idx="10"/>
          </p:nvPr>
        </p:nvSpPr>
        <p:spPr/>
        <p:txBody>
          <a:bodyPr/>
          <a:lstStyle/>
          <a:p>
            <a:fld id="{82187A7A-5BB5-4B9D-B680-9FA1EF8F9E38}" type="datetimeFigureOut">
              <a:rPr lang="zh-CN" altLang="en-US" smtClean="0"/>
              <a:t>2019/6/27</a:t>
            </a:fld>
            <a:endParaRPr lang="zh-CN" altLang="en-US"/>
          </a:p>
        </p:txBody>
      </p:sp>
      <p:sp>
        <p:nvSpPr>
          <p:cNvPr id="6" name="页脚占位符 5">
            <a:extLst>
              <a:ext uri="{FF2B5EF4-FFF2-40B4-BE49-F238E27FC236}">
                <a16:creationId xmlns:a16="http://schemas.microsoft.com/office/drawing/2014/main" id="{F63D16FA-EB56-466F-8B23-7E8D1C9083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6644A-0E77-4B65-AACF-89E636C57809}"/>
              </a:ext>
            </a:extLst>
          </p:cNvPr>
          <p:cNvSpPr>
            <a:spLocks noGrp="1"/>
          </p:cNvSpPr>
          <p:nvPr>
            <p:ph type="sldNum" sz="quarter" idx="12"/>
          </p:nvPr>
        </p:nvSpPr>
        <p:spPr/>
        <p:txBody>
          <a:bodyPr/>
          <a:lstStyle/>
          <a:p>
            <a:fld id="{B6FC32E6-2098-438E-817E-BDFE1C4F8B30}" type="slidenum">
              <a:rPr lang="zh-CN" altLang="en-US" smtClean="0"/>
              <a:t>‹#›</a:t>
            </a:fld>
            <a:endParaRPr lang="zh-CN" altLang="en-US"/>
          </a:p>
        </p:txBody>
      </p:sp>
    </p:spTree>
    <p:extLst>
      <p:ext uri="{BB962C8B-B14F-4D97-AF65-F5344CB8AC3E}">
        <p14:creationId xmlns:p14="http://schemas.microsoft.com/office/powerpoint/2010/main" val="409182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8EBCF-7E3E-4A68-9A0C-6D8AEBBA05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BFC58B2-4DD4-42AF-AF8C-720E66B84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00E029-F464-45B8-B4CF-7828C7644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C010489-36A1-4DC6-AC71-F37AE41051D8}"/>
              </a:ext>
            </a:extLst>
          </p:cNvPr>
          <p:cNvSpPr>
            <a:spLocks noGrp="1"/>
          </p:cNvSpPr>
          <p:nvPr>
            <p:ph type="dt" sz="half" idx="10"/>
          </p:nvPr>
        </p:nvSpPr>
        <p:spPr/>
        <p:txBody>
          <a:bodyPr/>
          <a:lstStyle/>
          <a:p>
            <a:fld id="{82187A7A-5BB5-4B9D-B680-9FA1EF8F9E38}" type="datetimeFigureOut">
              <a:rPr lang="zh-CN" altLang="en-US" smtClean="0"/>
              <a:t>2019/6/27</a:t>
            </a:fld>
            <a:endParaRPr lang="zh-CN" altLang="en-US"/>
          </a:p>
        </p:txBody>
      </p:sp>
      <p:sp>
        <p:nvSpPr>
          <p:cNvPr id="6" name="页脚占位符 5">
            <a:extLst>
              <a:ext uri="{FF2B5EF4-FFF2-40B4-BE49-F238E27FC236}">
                <a16:creationId xmlns:a16="http://schemas.microsoft.com/office/drawing/2014/main" id="{E87932FD-4097-4EB2-93E1-46C4491373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285B1B-9FA9-4FB3-AD92-AD089C34EC98}"/>
              </a:ext>
            </a:extLst>
          </p:cNvPr>
          <p:cNvSpPr>
            <a:spLocks noGrp="1"/>
          </p:cNvSpPr>
          <p:nvPr>
            <p:ph type="sldNum" sz="quarter" idx="12"/>
          </p:nvPr>
        </p:nvSpPr>
        <p:spPr/>
        <p:txBody>
          <a:bodyPr/>
          <a:lstStyle/>
          <a:p>
            <a:fld id="{B6FC32E6-2098-438E-817E-BDFE1C4F8B30}" type="slidenum">
              <a:rPr lang="zh-CN" altLang="en-US" smtClean="0"/>
              <a:t>‹#›</a:t>
            </a:fld>
            <a:endParaRPr lang="zh-CN" altLang="en-US"/>
          </a:p>
        </p:txBody>
      </p:sp>
    </p:spTree>
    <p:extLst>
      <p:ext uri="{BB962C8B-B14F-4D97-AF65-F5344CB8AC3E}">
        <p14:creationId xmlns:p14="http://schemas.microsoft.com/office/powerpoint/2010/main" val="270042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FEAEB32-CE6F-4564-BE19-66EB6FA66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3A95787-2479-4C25-9BC3-E762AE2A9B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D45074-C13F-4AE1-9162-67F544F37F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87A7A-5BB5-4B9D-B680-9FA1EF8F9E38}"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0A1B93D7-D3DA-4209-B674-AEEE52828C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3E36676-1DF1-4D38-811D-5DE22B35B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C32E6-2098-438E-817E-BDFE1C4F8B30}" type="slidenum">
              <a:rPr lang="zh-CN" altLang="en-US" smtClean="0"/>
              <a:t>‹#›</a:t>
            </a:fld>
            <a:endParaRPr lang="zh-CN" altLang="en-US"/>
          </a:p>
        </p:txBody>
      </p:sp>
    </p:spTree>
    <p:extLst>
      <p:ext uri="{BB962C8B-B14F-4D97-AF65-F5344CB8AC3E}">
        <p14:creationId xmlns:p14="http://schemas.microsoft.com/office/powerpoint/2010/main" val="1340489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cnblogs.com/hanzhi/articles/8969109.html" TargetMode="External"/><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hyperlink" Target="https://cloud.tencent.com/developer/ask/137599" TargetMode="External"/><Relationship Id="rId5" Type="http://schemas.openxmlformats.org/officeDocument/2006/relationships/hyperlink" Target="https://blog.csdn.net/v_july_v/article/details/6704077" TargetMode="External"/><Relationship Id="rId4" Type="http://schemas.openxmlformats.org/officeDocument/2006/relationships/hyperlink" Target="https://blog.csdn.net/yuan_xw/article/details/5000319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hyperlink" Target="https://blog.csdn.net/lhx574938077/article/details/81838819" TargetMode="External"/><Relationship Id="rId4" Type="http://schemas.openxmlformats.org/officeDocument/2006/relationships/hyperlink" Target="https://blog.csdn.net/weixin_41910244/article/details/8041220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rabbitmq.mr-ping.com/" TargetMode="External"/><Relationship Id="rId3" Type="http://schemas.openxmlformats.org/officeDocument/2006/relationships/hyperlink" Target="https://blog.csdn.net/qq_34288630/article/details/79411529" TargetMode="External"/><Relationship Id="rId7" Type="http://schemas.openxmlformats.org/officeDocument/2006/relationships/hyperlink" Target="https://blog.csdn.net/hellozpc/article/details/81436980" TargetMode="External"/><Relationship Id="rId2" Type="http://schemas.openxmlformats.org/officeDocument/2006/relationships/hyperlink" Target="https://blog.csdn.net/Joker_Fei/article/details/89391297" TargetMode="External"/><Relationship Id="rId1" Type="http://schemas.openxmlformats.org/officeDocument/2006/relationships/slideLayout" Target="../slideLayouts/slideLayout7.xml"/><Relationship Id="rId6" Type="http://schemas.openxmlformats.org/officeDocument/2006/relationships/hyperlink" Target="https://github.com/jasonGeng88/blog/blob/master/201705/MQ.md" TargetMode="External"/><Relationship Id="rId11" Type="http://schemas.openxmlformats.org/officeDocument/2006/relationships/hyperlink" Target="https://blog.csdn.net/piaoslowly/article/details/81625687" TargetMode="External"/><Relationship Id="rId5" Type="http://schemas.openxmlformats.org/officeDocument/2006/relationships/hyperlink" Target="https://mp.weixin.qq.com/s?__biz=MjM5ODYxMDA5OQ==&amp;mid=2651960012&amp;idx=1&amp;sn=c6af5c79ecead98daa4d742e5ad20ce5&amp;chksm=bd2d07108a5a8e0624ae6ad95001c4efe09d7ba695f2ddb672064805d771f3f84bee8123b8a6&amp;mpshare=1&amp;scene=1&amp;srcid=04054h4e90lz5Qc2YKnLNuvY" TargetMode="External"/><Relationship Id="rId10" Type="http://schemas.openxmlformats.org/officeDocument/2006/relationships/hyperlink" Target="https://blog.csdn.net/lilun517735159/article/details/78824819" TargetMode="External"/><Relationship Id="rId4" Type="http://schemas.openxmlformats.org/officeDocument/2006/relationships/hyperlink" Target="https://blog.csdn.net/alinshen/article/details/80583214" TargetMode="External"/><Relationship Id="rId9" Type="http://schemas.openxmlformats.org/officeDocument/2006/relationships/hyperlink" Target="https://www.sojson.com/blog/48.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hyperlink" Target="https://www.jsdaima.com/blog/177.html" TargetMode="External"/><Relationship Id="rId3" Type="http://schemas.openxmlformats.org/officeDocument/2006/relationships/hyperlink" Target="https://www.jianshu.com/p/50f48eb25215" TargetMode="External"/><Relationship Id="rId7" Type="http://schemas.openxmlformats.org/officeDocument/2006/relationships/hyperlink" Target="http://m.elecfans.com/article/648468.html" TargetMode="External"/><Relationship Id="rId2" Type="http://schemas.openxmlformats.org/officeDocument/2006/relationships/hyperlink" Target="https://www.cnblogs.com/kex1n/p/6933039.html" TargetMode="External"/><Relationship Id="rId1" Type="http://schemas.openxmlformats.org/officeDocument/2006/relationships/slideLayout" Target="../slideLayouts/slideLayout7.xml"/><Relationship Id="rId6" Type="http://schemas.openxmlformats.org/officeDocument/2006/relationships/hyperlink" Target="https://blog.csdn.net/jingzhunbiancheng/article/details/80994909" TargetMode="External"/><Relationship Id="rId11" Type="http://schemas.openxmlformats.org/officeDocument/2006/relationships/hyperlink" Target="https://yeasy.gitbooks.io/docker_practice/content/introduction/" TargetMode="External"/><Relationship Id="rId5" Type="http://schemas.openxmlformats.org/officeDocument/2006/relationships/hyperlink" Target="https://blog.csdn.net/qq_37788081/article/details/79044119" TargetMode="External"/><Relationship Id="rId10" Type="http://schemas.openxmlformats.org/officeDocument/2006/relationships/hyperlink" Target="https://blog.csdn.net/shnsuohaonan/article/details/80651439" TargetMode="External"/><Relationship Id="rId4" Type="http://schemas.openxmlformats.org/officeDocument/2006/relationships/hyperlink" Target="http://dockone.io/article/6051" TargetMode="External"/><Relationship Id="rId9" Type="http://schemas.openxmlformats.org/officeDocument/2006/relationships/hyperlink" Target="https://blog.csdn.net/S_gy_Zetrov/article/details/78161154"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hyperlink" Target="http://docs.jinkan.org/docs/celery/getting-started/introduction.html" TargetMode="External"/><Relationship Id="rId2" Type="http://schemas.openxmlformats.org/officeDocument/2006/relationships/hyperlink" Target="https://blog.51cto.com/steed/2292346?source=dr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82FACE8-E227-474B-BF82-EDE304064CDF}"/>
              </a:ext>
            </a:extLst>
          </p:cNvPr>
          <p:cNvSpPr txBox="1"/>
          <p:nvPr/>
        </p:nvSpPr>
        <p:spPr>
          <a:xfrm>
            <a:off x="0" y="0"/>
            <a:ext cx="12192000" cy="6832640"/>
          </a:xfrm>
          <a:prstGeom prst="rect">
            <a:avLst/>
          </a:prstGeom>
          <a:noFill/>
        </p:spPr>
        <p:txBody>
          <a:bodyPr wrap="square" rtlCol="0">
            <a:spAutoFit/>
          </a:bodyPr>
          <a:lstStyle/>
          <a:p>
            <a:pPr algn="l"/>
            <a:r>
              <a:rPr lang="en-US" altLang="zh-CN" b="1">
                <a:latin typeface="宋体" panose="02010600030101010101" pitchFamily="2" charset="-122"/>
                <a:ea typeface="宋体" panose="02010600030101010101" pitchFamily="2" charset="-122"/>
              </a:rPr>
              <a:t>Flask</a:t>
            </a:r>
            <a:r>
              <a:rPr lang="zh-CN" altLang="en-US" b="1">
                <a:latin typeface="宋体" panose="02010600030101010101" pitchFamily="2" charset="-122"/>
                <a:ea typeface="宋体" panose="02010600030101010101" pitchFamily="2" charset="-122"/>
              </a:rPr>
              <a:t>框架</a:t>
            </a:r>
            <a:endParaRPr lang="en-US" altLang="zh-CN" b="1">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本身相当于一个内核，其他几乎所有的功能都要用到扩展（邮件扩展</a:t>
            </a:r>
            <a:r>
              <a:rPr lang="en-US" altLang="zh-CN" sz="1400">
                <a:latin typeface="宋体" panose="02010600030101010101" pitchFamily="2" charset="-122"/>
                <a:ea typeface="宋体" panose="02010600030101010101" pitchFamily="2" charset="-122"/>
              </a:rPr>
              <a:t>Flask-Mail</a:t>
            </a:r>
            <a:r>
              <a:rPr lang="zh-CN" altLang="en-US" sz="1400">
                <a:latin typeface="宋体" panose="02010600030101010101" pitchFamily="2" charset="-122"/>
                <a:ea typeface="宋体" panose="02010600030101010101" pitchFamily="2" charset="-122"/>
              </a:rPr>
              <a:t>，用户认证</a:t>
            </a:r>
            <a:r>
              <a:rPr lang="en-US" altLang="zh-CN" sz="1400">
                <a:latin typeface="宋体" panose="02010600030101010101" pitchFamily="2" charset="-122"/>
                <a:ea typeface="宋体" panose="02010600030101010101" pitchFamily="2" charset="-122"/>
              </a:rPr>
              <a:t>Flask-Login</a:t>
            </a:r>
            <a:r>
              <a:rPr lang="zh-CN" altLang="en-US" sz="1400">
                <a:latin typeface="宋体" panose="02010600030101010101" pitchFamily="2" charset="-122"/>
                <a:ea typeface="宋体" panose="02010600030101010101" pitchFamily="2" charset="-122"/>
              </a:rPr>
              <a:t>），都需要用第三方的扩展来实现。比如可以用</a:t>
            </a:r>
            <a:r>
              <a:rPr lang="en-US" altLang="zh-CN" sz="1400">
                <a:latin typeface="宋体" panose="02010600030101010101" pitchFamily="2" charset="-122"/>
                <a:ea typeface="宋体" panose="02010600030101010101" pitchFamily="2" charset="-122"/>
              </a:rPr>
              <a:t>Flask-extension</a:t>
            </a:r>
            <a:r>
              <a:rPr lang="zh-CN" altLang="en-US" sz="1400">
                <a:latin typeface="宋体" panose="02010600030101010101" pitchFamily="2" charset="-122"/>
                <a:ea typeface="宋体" panose="02010600030101010101" pitchFamily="2" charset="-122"/>
              </a:rPr>
              <a:t>加入</a:t>
            </a:r>
            <a:r>
              <a:rPr lang="en-US" altLang="zh-CN" sz="1400">
                <a:latin typeface="宋体" panose="02010600030101010101" pitchFamily="2" charset="-122"/>
                <a:ea typeface="宋体" panose="02010600030101010101" pitchFamily="2" charset="-122"/>
              </a:rPr>
              <a:t>ORM</a:t>
            </a:r>
            <a:r>
              <a:rPr lang="zh-CN" altLang="en-US" sz="1400">
                <a:latin typeface="宋体" panose="02010600030101010101" pitchFamily="2" charset="-122"/>
                <a:ea typeface="宋体" panose="02010600030101010101" pitchFamily="2" charset="-122"/>
              </a:rPr>
              <a:t>、窗体验证工具，文件上传、身份验证等。</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没有默认使用的数据库，可以选择</a:t>
            </a:r>
            <a:r>
              <a:rPr lang="en-US" altLang="zh-CN" sz="1400">
                <a:latin typeface="宋体" panose="02010600030101010101" pitchFamily="2" charset="-122"/>
                <a:ea typeface="宋体" panose="02010600030101010101" pitchFamily="2" charset="-122"/>
              </a:rPr>
              <a:t>MySQL</a:t>
            </a:r>
            <a:r>
              <a:rPr lang="zh-CN" altLang="en-US" sz="1400">
                <a:latin typeface="宋体" panose="02010600030101010101" pitchFamily="2" charset="-122"/>
                <a:ea typeface="宋体" panose="02010600030101010101" pitchFamily="2" charset="-122"/>
              </a:rPr>
              <a:t>，也可以用</a:t>
            </a:r>
            <a:r>
              <a:rPr lang="en-US" altLang="zh-CN" sz="1400">
                <a:latin typeface="宋体" panose="02010600030101010101" pitchFamily="2" charset="-122"/>
                <a:ea typeface="宋体" panose="02010600030101010101" pitchFamily="2" charset="-122"/>
              </a:rPr>
              <a:t>NoSQL</a:t>
            </a:r>
            <a:r>
              <a:rPr lang="zh-CN" altLang="en-US" sz="1400">
                <a:latin typeface="宋体" panose="02010600030101010101" pitchFamily="2" charset="-122"/>
                <a:ea typeface="宋体" panose="02010600030101010101" pitchFamily="2" charset="-122"/>
              </a:rPr>
              <a:t>。其</a:t>
            </a:r>
            <a:r>
              <a:rPr lang="en-US" altLang="zh-CN" sz="1400">
                <a:latin typeface="宋体" panose="02010600030101010101" pitchFamily="2" charset="-122"/>
                <a:ea typeface="宋体" panose="02010600030101010101" pitchFamily="2" charset="-122"/>
              </a:rPr>
              <a:t>WSGI</a:t>
            </a:r>
            <a:r>
              <a:rPr lang="zh-CN" altLang="en-US" sz="1400">
                <a:latin typeface="宋体" panose="02010600030101010101" pitchFamily="2" charset="-122"/>
                <a:ea typeface="宋体" panose="02010600030101010101" pitchFamily="2" charset="-122"/>
              </a:rPr>
              <a:t>工具箱采用</a:t>
            </a:r>
            <a:r>
              <a:rPr lang="en-US" altLang="zh-CN" sz="1400" b="1">
                <a:solidFill>
                  <a:srgbClr val="FF0000"/>
                </a:solidFill>
                <a:latin typeface="宋体" panose="02010600030101010101" pitchFamily="2" charset="-122"/>
                <a:ea typeface="宋体" panose="02010600030101010101" pitchFamily="2" charset="-122"/>
              </a:rPr>
              <a:t>Werkzeug</a:t>
            </a:r>
            <a:r>
              <a:rPr lang="zh-CN" altLang="en-US" sz="1400" b="1">
                <a:solidFill>
                  <a:srgbClr val="FF0000"/>
                </a:solidFill>
                <a:latin typeface="宋体" panose="02010600030101010101" pitchFamily="2" charset="-122"/>
                <a:ea typeface="宋体" panose="02010600030101010101" pitchFamily="2" charset="-122"/>
              </a:rPr>
              <a:t>（路由模块），模板引擎则使用</a:t>
            </a:r>
            <a:r>
              <a:rPr lang="en-US" altLang="zh-CN" sz="1400" b="1">
                <a:solidFill>
                  <a:srgbClr val="FF0000"/>
                </a:solidFill>
                <a:latin typeface="宋体" panose="02010600030101010101" pitchFamily="2" charset="-122"/>
                <a:ea typeface="宋体" panose="02010600030101010101" pitchFamily="2" charset="-122"/>
              </a:rPr>
              <a:t>Jinja2(Flask</a:t>
            </a:r>
            <a:r>
              <a:rPr lang="zh-CN" altLang="en-US" sz="1400" b="1">
                <a:solidFill>
                  <a:srgbClr val="FF0000"/>
                </a:solidFill>
                <a:latin typeface="宋体" panose="02010600030101010101" pitchFamily="2" charset="-122"/>
                <a:ea typeface="宋体" panose="02010600030101010101" pitchFamily="2" charset="-122"/>
              </a:rPr>
              <a:t>的核心即</a:t>
            </a:r>
            <a:r>
              <a:rPr lang="en-US" altLang="zh-CN" sz="1400" b="1">
                <a:solidFill>
                  <a:srgbClr val="FF0000"/>
                </a:solidFill>
                <a:latin typeface="宋体" panose="02010600030101010101" pitchFamily="2" charset="-122"/>
                <a:ea typeface="宋体" panose="02010600030101010101" pitchFamily="2" charset="-122"/>
              </a:rPr>
              <a:t>Werkzeug</a:t>
            </a:r>
            <a:r>
              <a:rPr lang="zh-CN" altLang="en-US" sz="1400" b="1">
                <a:solidFill>
                  <a:srgbClr val="FF0000"/>
                </a:solidFill>
                <a:latin typeface="宋体" panose="02010600030101010101" pitchFamily="2" charset="-122"/>
                <a:ea typeface="宋体" panose="02010600030101010101" pitchFamily="2" charset="-122"/>
              </a:rPr>
              <a:t>和</a:t>
            </a:r>
            <a:r>
              <a:rPr lang="en-US" altLang="zh-CN" sz="1400" b="1">
                <a:solidFill>
                  <a:srgbClr val="FF0000"/>
                </a:solidFill>
                <a:latin typeface="宋体" panose="02010600030101010101" pitchFamily="2" charset="-122"/>
                <a:ea typeface="宋体" panose="02010600030101010101" pitchFamily="2" charset="-122"/>
              </a:rPr>
              <a:t>Jinja2)</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最简单的</a:t>
            </a:r>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应用函数</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a:solidFill>
                  <a:schemeClr val="accent1">
                    <a:lumMod val="75000"/>
                  </a:schemeClr>
                </a:solidFill>
                <a:latin typeface="宋体" panose="02010600030101010101" pitchFamily="2" charset="-122"/>
                <a:ea typeface="宋体" panose="02010600030101010101" pitchFamily="2" charset="-122"/>
              </a:rPr>
              <a:t># </a:t>
            </a:r>
            <a:r>
              <a:rPr lang="zh-CN" altLang="en-US" sz="1400">
                <a:solidFill>
                  <a:schemeClr val="accent1">
                    <a:lumMod val="75000"/>
                  </a:schemeClr>
                </a:solidFill>
                <a:latin typeface="宋体" panose="02010600030101010101" pitchFamily="2" charset="-122"/>
                <a:ea typeface="宋体" panose="02010600030101010101" pitchFamily="2" charset="-122"/>
              </a:rPr>
              <a:t>导入</a:t>
            </a:r>
            <a:r>
              <a:rPr lang="en-US" altLang="zh-CN" sz="1400">
                <a:solidFill>
                  <a:schemeClr val="accent1">
                    <a:lumMod val="75000"/>
                  </a:schemeClr>
                </a:solidFill>
                <a:latin typeface="宋体" panose="02010600030101010101" pitchFamily="2" charset="-122"/>
                <a:ea typeface="宋体" panose="02010600030101010101" pitchFamily="2" charset="-122"/>
              </a:rPr>
              <a:t>flask</a:t>
            </a:r>
            <a:r>
              <a:rPr lang="zh-CN" altLang="en-US" sz="1400">
                <a:solidFill>
                  <a:schemeClr val="accent1">
                    <a:lumMod val="75000"/>
                  </a:schemeClr>
                </a:solidFill>
                <a:latin typeface="宋体" panose="02010600030101010101" pitchFamily="2" charset="-122"/>
                <a:ea typeface="宋体" panose="02010600030101010101" pitchFamily="2" charset="-122"/>
              </a:rPr>
              <a:t>模块中</a:t>
            </a:r>
            <a:r>
              <a:rPr lang="en-US" altLang="zh-CN" sz="1400">
                <a:solidFill>
                  <a:schemeClr val="accent1">
                    <a:lumMod val="75000"/>
                  </a:schemeClr>
                </a:solidFill>
                <a:latin typeface="宋体" panose="02010600030101010101" pitchFamily="2" charset="-122"/>
                <a:ea typeface="宋体" panose="02010600030101010101" pitchFamily="2" charset="-122"/>
              </a:rPr>
              <a:t>Flask</a:t>
            </a:r>
            <a:r>
              <a:rPr lang="zh-CN" altLang="en-US" sz="1400">
                <a:solidFill>
                  <a:schemeClr val="accent1">
                    <a:lumMod val="75000"/>
                  </a:schemeClr>
                </a:solidFill>
                <a:latin typeface="宋体" panose="02010600030101010101" pitchFamily="2" charset="-122"/>
                <a:ea typeface="宋体" panose="02010600030101010101" pitchFamily="2" charset="-122"/>
              </a:rPr>
              <a:t>类</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from flask import Flask</a:t>
            </a:r>
          </a:p>
          <a:p>
            <a:r>
              <a:rPr lang="zh-CN" altLang="en-US" sz="1400">
                <a:latin typeface="宋体" panose="02010600030101010101" pitchFamily="2" charset="-122"/>
                <a:ea typeface="宋体" panose="02010600030101010101" pitchFamily="2" charset="-122"/>
              </a:rPr>
              <a:t>app = Flask(__name__) </a:t>
            </a:r>
            <a:r>
              <a:rPr lang="en-US" altLang="zh-CN" sz="1400">
                <a:solidFill>
                  <a:schemeClr val="accent1">
                    <a:lumMod val="75000"/>
                  </a:schemeClr>
                </a:solidFill>
                <a:latin typeface="宋体" panose="02010600030101010101" pitchFamily="2" charset="-122"/>
                <a:ea typeface="宋体" panose="02010600030101010101" pitchFamily="2" charset="-122"/>
              </a:rPr>
              <a:t># </a:t>
            </a:r>
            <a:r>
              <a:rPr lang="zh-CN" altLang="en-US" sz="1400">
                <a:solidFill>
                  <a:schemeClr val="accent1">
                    <a:lumMod val="75000"/>
                  </a:schemeClr>
                </a:solidFill>
                <a:latin typeface="宋体" panose="02010600030101010101" pitchFamily="2" charset="-122"/>
                <a:ea typeface="宋体" panose="02010600030101010101" pitchFamily="2" charset="-122"/>
              </a:rPr>
              <a:t>创建</a:t>
            </a:r>
            <a:r>
              <a:rPr lang="en-US" altLang="zh-CN" sz="1400">
                <a:solidFill>
                  <a:schemeClr val="accent1">
                    <a:lumMod val="75000"/>
                  </a:schemeClr>
                </a:solidFill>
                <a:latin typeface="宋体" panose="02010600030101010101" pitchFamily="2" charset="-122"/>
                <a:ea typeface="宋体" panose="02010600030101010101" pitchFamily="2" charset="-122"/>
              </a:rPr>
              <a:t>Flask</a:t>
            </a:r>
            <a:r>
              <a:rPr lang="zh-CN" altLang="en-US" sz="1400">
                <a:solidFill>
                  <a:schemeClr val="accent1">
                    <a:lumMod val="75000"/>
                  </a:schemeClr>
                </a:solidFill>
                <a:latin typeface="宋体" panose="02010600030101010101" pitchFamily="2" charset="-122"/>
                <a:ea typeface="宋体" panose="02010600030101010101" pitchFamily="2" charset="-122"/>
              </a:rPr>
              <a:t>实例，即</a:t>
            </a:r>
            <a:r>
              <a:rPr lang="en-US" altLang="zh-CN" sz="1400">
                <a:solidFill>
                  <a:schemeClr val="accent1">
                    <a:lumMod val="75000"/>
                  </a:schemeClr>
                </a:solidFill>
                <a:latin typeface="宋体" panose="02010600030101010101" pitchFamily="2" charset="-122"/>
                <a:ea typeface="宋体" panose="02010600030101010101" pitchFamily="2" charset="-122"/>
              </a:rPr>
              <a:t>flask</a:t>
            </a:r>
            <a:r>
              <a:rPr lang="zh-CN" altLang="en-US" sz="1400">
                <a:solidFill>
                  <a:schemeClr val="accent1">
                    <a:lumMod val="75000"/>
                  </a:schemeClr>
                </a:solidFill>
                <a:latin typeface="宋体" panose="02010600030101010101" pitchFamily="2" charset="-122"/>
                <a:ea typeface="宋体" panose="02010600030101010101" pitchFamily="2" charset="-122"/>
              </a:rPr>
              <a:t>应用对象，</a:t>
            </a:r>
            <a:r>
              <a:rPr lang="en-US" altLang="zh-CN" sz="1400">
                <a:solidFill>
                  <a:schemeClr val="accent1">
                    <a:lumMod val="75000"/>
                  </a:schemeClr>
                </a:solidFill>
                <a:latin typeface="宋体" panose="02010600030101010101" pitchFamily="2" charset="-122"/>
                <a:ea typeface="宋体" panose="02010600030101010101" pitchFamily="2" charset="-122"/>
              </a:rPr>
              <a:t>__name__</a:t>
            </a:r>
            <a:r>
              <a:rPr lang="zh-CN" altLang="en-US" sz="1400">
                <a:solidFill>
                  <a:schemeClr val="accent1">
                    <a:lumMod val="75000"/>
                  </a:schemeClr>
                </a:solidFill>
                <a:latin typeface="宋体" panose="02010600030101010101" pitchFamily="2" charset="-122"/>
                <a:ea typeface="宋体" panose="02010600030101010101" pitchFamily="2" charset="-122"/>
              </a:rPr>
              <a:t>会设置为当前活动模块的名字，此处使用</a:t>
            </a:r>
            <a:r>
              <a:rPr lang="en-US" altLang="zh-CN" sz="1400">
                <a:solidFill>
                  <a:schemeClr val="accent1">
                    <a:lumMod val="75000"/>
                  </a:schemeClr>
                </a:solidFill>
                <a:latin typeface="宋体" panose="02010600030101010101" pitchFamily="2" charset="-122"/>
                <a:ea typeface="宋体" panose="02010600030101010101" pitchFamily="2" charset="-122"/>
              </a:rPr>
              <a:t>__name__</a:t>
            </a:r>
            <a:r>
              <a:rPr lang="zh-CN" altLang="en-US" sz="1400">
                <a:solidFill>
                  <a:schemeClr val="accent1">
                    <a:lumMod val="75000"/>
                  </a:schemeClr>
                </a:solidFill>
                <a:latin typeface="宋体" panose="02010600030101010101" pitchFamily="2" charset="-122"/>
                <a:ea typeface="宋体" panose="02010600030101010101" pitchFamily="2" charset="-122"/>
              </a:rPr>
              <a:t>意为设置项为默认值，即将当前文件所在的目录设为根目录，以当前目录下的</a:t>
            </a:r>
            <a:r>
              <a:rPr lang="en-US" altLang="zh-CN" sz="1400">
                <a:solidFill>
                  <a:schemeClr val="accent1">
                    <a:lumMod val="75000"/>
                  </a:schemeClr>
                </a:solidFill>
                <a:latin typeface="宋体" panose="02010600030101010101" pitchFamily="2" charset="-122"/>
                <a:ea typeface="宋体" panose="02010600030101010101" pitchFamily="2" charset="-122"/>
              </a:rPr>
              <a:t>static</a:t>
            </a:r>
            <a:r>
              <a:rPr lang="zh-CN" altLang="en-US" sz="1400">
                <a:solidFill>
                  <a:schemeClr val="accent1">
                    <a:lumMod val="75000"/>
                  </a:schemeClr>
                </a:solidFill>
                <a:latin typeface="宋体" panose="02010600030101010101" pitchFamily="2" charset="-122"/>
                <a:ea typeface="宋体" panose="02010600030101010101" pitchFamily="2" charset="-122"/>
              </a:rPr>
              <a:t>目录为静态文件目录，以当前目录下的</a:t>
            </a:r>
            <a:r>
              <a:rPr lang="en-US" altLang="zh-CN" sz="1400">
                <a:solidFill>
                  <a:schemeClr val="accent1">
                    <a:lumMod val="75000"/>
                  </a:schemeClr>
                </a:solidFill>
                <a:latin typeface="宋体" panose="02010600030101010101" pitchFamily="2" charset="-122"/>
                <a:ea typeface="宋体" panose="02010600030101010101" pitchFamily="2" charset="-122"/>
              </a:rPr>
              <a:t>templates</a:t>
            </a:r>
            <a:r>
              <a:rPr lang="zh-CN" altLang="en-US" sz="1400">
                <a:solidFill>
                  <a:schemeClr val="accent1">
                    <a:lumMod val="75000"/>
                  </a:schemeClr>
                </a:solidFill>
                <a:latin typeface="宋体" panose="02010600030101010101" pitchFamily="2" charset="-122"/>
                <a:ea typeface="宋体" panose="02010600030101010101" pitchFamily="2" charset="-122"/>
              </a:rPr>
              <a:t>为模板文件目录</a:t>
            </a:r>
            <a:endParaRPr lang="en-US" altLang="zh-CN" sz="1400">
              <a:solidFill>
                <a:schemeClr val="accent1">
                  <a:lumMod val="75000"/>
                </a:schemeClr>
              </a:solidFill>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@app.route(</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 </a:t>
            </a:r>
            <a:r>
              <a:rPr lang="en-US" altLang="zh-CN" sz="1400">
                <a:solidFill>
                  <a:schemeClr val="accent1">
                    <a:lumMod val="75000"/>
                  </a:schemeClr>
                </a:solidFill>
                <a:latin typeface="宋体" panose="02010600030101010101" pitchFamily="2" charset="-122"/>
                <a:ea typeface="宋体" panose="02010600030101010101" pitchFamily="2" charset="-122"/>
              </a:rPr>
              <a:t># route</a:t>
            </a:r>
            <a:r>
              <a:rPr lang="zh-CN" altLang="en-US" sz="1400">
                <a:solidFill>
                  <a:schemeClr val="accent1">
                    <a:lumMod val="75000"/>
                  </a:schemeClr>
                </a:solidFill>
                <a:latin typeface="宋体" panose="02010600030101010101" pitchFamily="2" charset="-122"/>
                <a:ea typeface="宋体" panose="02010600030101010101" pitchFamily="2" charset="-122"/>
              </a:rPr>
              <a:t>的作用是将其后输入的</a:t>
            </a:r>
            <a:r>
              <a:rPr lang="en-US" altLang="zh-CN" sz="1400">
                <a:solidFill>
                  <a:schemeClr val="accent1">
                    <a:lumMod val="75000"/>
                  </a:schemeClr>
                </a:solidFill>
                <a:latin typeface="宋体" panose="02010600030101010101" pitchFamily="2" charset="-122"/>
                <a:ea typeface="宋体" panose="02010600030101010101" pitchFamily="2" charset="-122"/>
              </a:rPr>
              <a:t>URL</a:t>
            </a:r>
            <a:r>
              <a:rPr lang="zh-CN" altLang="en-US" sz="1400">
                <a:solidFill>
                  <a:schemeClr val="accent1">
                    <a:lumMod val="75000"/>
                  </a:schemeClr>
                </a:solidFill>
                <a:latin typeface="宋体" panose="02010600030101010101" pitchFamily="2" charset="-122"/>
                <a:ea typeface="宋体" panose="02010600030101010101" pitchFamily="2" charset="-122"/>
              </a:rPr>
              <a:t>与下面的函数关联，即当一个指向</a:t>
            </a:r>
            <a:r>
              <a:rPr lang="en-US" altLang="zh-CN" sz="1400">
                <a:solidFill>
                  <a:schemeClr val="accent1">
                    <a:lumMod val="75000"/>
                  </a:schemeClr>
                </a:solidFill>
                <a:latin typeface="宋体" panose="02010600030101010101" pitchFamily="2" charset="-122"/>
                <a:ea typeface="宋体" panose="02010600030101010101" pitchFamily="2" charset="-122"/>
              </a:rPr>
              <a:t>URL’/’</a:t>
            </a:r>
            <a:r>
              <a:rPr lang="zh-CN" altLang="en-US" sz="1400">
                <a:solidFill>
                  <a:schemeClr val="accent1">
                    <a:lumMod val="75000"/>
                  </a:schemeClr>
                </a:solidFill>
                <a:latin typeface="宋体" panose="02010600030101010101" pitchFamily="2" charset="-122"/>
                <a:ea typeface="宋体" panose="02010600030101010101" pitchFamily="2" charset="-122"/>
              </a:rPr>
              <a:t>的请求到达服务器时，</a:t>
            </a:r>
            <a:r>
              <a:rPr lang="en-US" altLang="zh-CN" sz="1400">
                <a:solidFill>
                  <a:schemeClr val="accent1">
                    <a:lumMod val="75000"/>
                  </a:schemeClr>
                </a:solidFill>
                <a:latin typeface="宋体" panose="02010600030101010101" pitchFamily="2" charset="-122"/>
                <a:ea typeface="宋体" panose="02010600030101010101" pitchFamily="2" charset="-122"/>
              </a:rPr>
              <a:t>route</a:t>
            </a:r>
            <a:r>
              <a:rPr lang="zh-CN" altLang="en-US" sz="1400">
                <a:solidFill>
                  <a:schemeClr val="accent1">
                    <a:lumMod val="75000"/>
                  </a:schemeClr>
                </a:solidFill>
                <a:latin typeface="宋体" panose="02010600030101010101" pitchFamily="2" charset="-122"/>
                <a:ea typeface="宋体" panose="02010600030101010101" pitchFamily="2" charset="-122"/>
              </a:rPr>
              <a:t>会安排</a:t>
            </a:r>
            <a:r>
              <a:rPr lang="en-US" altLang="zh-CN" sz="1400">
                <a:solidFill>
                  <a:schemeClr val="accent1">
                    <a:lumMod val="75000"/>
                  </a:schemeClr>
                </a:solidFill>
                <a:latin typeface="宋体" panose="02010600030101010101" pitchFamily="2" charset="-122"/>
                <a:ea typeface="宋体" panose="02010600030101010101" pitchFamily="2" charset="-122"/>
              </a:rPr>
              <a:t>Flask web</a:t>
            </a:r>
            <a:r>
              <a:rPr lang="zh-CN" altLang="en-US" sz="1400">
                <a:solidFill>
                  <a:schemeClr val="accent1">
                    <a:lumMod val="75000"/>
                  </a:schemeClr>
                </a:solidFill>
                <a:latin typeface="宋体" panose="02010600030101010101" pitchFamily="2" charset="-122"/>
                <a:ea typeface="宋体" panose="02010600030101010101" pitchFamily="2" charset="-122"/>
              </a:rPr>
              <a:t>服务器调用下面的</a:t>
            </a:r>
            <a:r>
              <a:rPr lang="en-US" altLang="zh-CN" sz="1400">
                <a:solidFill>
                  <a:schemeClr val="accent1">
                    <a:lumMod val="75000"/>
                  </a:schemeClr>
                </a:solidFill>
                <a:latin typeface="宋体" panose="02010600030101010101" pitchFamily="2" charset="-122"/>
                <a:ea typeface="宋体" panose="02010600030101010101" pitchFamily="2" charset="-122"/>
              </a:rPr>
              <a:t>hello</a:t>
            </a:r>
            <a:r>
              <a:rPr lang="zh-CN" altLang="en-US" sz="1400">
                <a:solidFill>
                  <a:schemeClr val="accent1">
                    <a:lumMod val="75000"/>
                  </a:schemeClr>
                </a:solidFill>
                <a:latin typeface="宋体" panose="02010600030101010101" pitchFamily="2" charset="-122"/>
                <a:ea typeface="宋体" panose="02010600030101010101" pitchFamily="2" charset="-122"/>
              </a:rPr>
              <a:t>函数并将输出返回给服务器，服务器将其返回给浏览器。</a:t>
            </a:r>
          </a:p>
          <a:p>
            <a:r>
              <a:rPr lang="zh-CN" altLang="en-US" sz="1400">
                <a:latin typeface="宋体" panose="02010600030101010101" pitchFamily="2" charset="-122"/>
                <a:ea typeface="宋体" panose="02010600030101010101" pitchFamily="2" charset="-122"/>
              </a:rPr>
              <a:t>def hello() -&gt; str:</a:t>
            </a:r>
          </a:p>
          <a:p>
            <a:r>
              <a:rPr lang="zh-CN" altLang="en-US" sz="1400">
                <a:latin typeface="宋体" panose="02010600030101010101" pitchFamily="2" charset="-122"/>
                <a:ea typeface="宋体" panose="02010600030101010101" pitchFamily="2" charset="-122"/>
              </a:rPr>
              <a:t>    return 'Hello world from Flask!'</a:t>
            </a:r>
          </a:p>
          <a:p>
            <a:r>
              <a:rPr lang="zh-CN" altLang="en-US" sz="1400">
                <a:latin typeface="宋体" panose="02010600030101010101" pitchFamily="2" charset="-122"/>
                <a:ea typeface="宋体" panose="02010600030101010101" pitchFamily="2" charset="-122"/>
              </a:rPr>
              <a:t>app.run() </a:t>
            </a:r>
            <a:r>
              <a:rPr lang="en-US" altLang="zh-CN" sz="1400">
                <a:solidFill>
                  <a:schemeClr val="accent1">
                    <a:lumMod val="75000"/>
                  </a:schemeClr>
                </a:solidFill>
                <a:latin typeface="宋体" panose="02010600030101010101" pitchFamily="2" charset="-122"/>
                <a:ea typeface="宋体" panose="02010600030101010101" pitchFamily="2" charset="-122"/>
              </a:rPr>
              <a:t># </a:t>
            </a:r>
            <a:r>
              <a:rPr lang="zh-CN" altLang="en-US" sz="1400">
                <a:solidFill>
                  <a:schemeClr val="accent1">
                    <a:lumMod val="75000"/>
                  </a:schemeClr>
                </a:solidFill>
                <a:latin typeface="宋体" panose="02010600030101010101" pitchFamily="2" charset="-122"/>
                <a:ea typeface="宋体" panose="02010600030101010101" pitchFamily="2" charset="-122"/>
              </a:rPr>
              <a:t>使</a:t>
            </a:r>
            <a:r>
              <a:rPr lang="en-US" altLang="zh-CN" sz="1400">
                <a:solidFill>
                  <a:schemeClr val="accent1">
                    <a:lumMod val="75000"/>
                  </a:schemeClr>
                </a:solidFill>
                <a:latin typeface="宋体" panose="02010600030101010101" pitchFamily="2" charset="-122"/>
                <a:ea typeface="宋体" panose="02010600030101010101" pitchFamily="2" charset="-122"/>
              </a:rPr>
              <a:t>Web</a:t>
            </a:r>
            <a:r>
              <a:rPr lang="zh-CN" altLang="en-US" sz="1400">
                <a:solidFill>
                  <a:schemeClr val="accent1">
                    <a:lumMod val="75000"/>
                  </a:schemeClr>
                </a:solidFill>
                <a:latin typeface="宋体" panose="02010600030101010101" pitchFamily="2" charset="-122"/>
                <a:ea typeface="宋体" panose="02010600030101010101" pitchFamily="2" charset="-122"/>
              </a:rPr>
              <a:t>服务器开始运行，是</a:t>
            </a:r>
            <a:r>
              <a:rPr lang="en-US" altLang="zh-CN" sz="1400">
                <a:solidFill>
                  <a:schemeClr val="accent1">
                    <a:lumMod val="75000"/>
                  </a:schemeClr>
                </a:solidFill>
                <a:latin typeface="宋体" panose="02010600030101010101" pitchFamily="2" charset="-122"/>
                <a:ea typeface="宋体" panose="02010600030101010101" pitchFamily="2" charset="-122"/>
              </a:rPr>
              <a:t>flask</a:t>
            </a:r>
            <a:r>
              <a:rPr lang="zh-CN" altLang="en-US" sz="1400">
                <a:solidFill>
                  <a:schemeClr val="accent1">
                    <a:lumMod val="75000"/>
                  </a:schemeClr>
                </a:solidFill>
                <a:latin typeface="宋体" panose="02010600030101010101" pitchFamily="2" charset="-122"/>
                <a:ea typeface="宋体" panose="02010600030101010101" pitchFamily="2" charset="-122"/>
              </a:rPr>
              <a:t>自带的测试用服务器</a:t>
            </a:r>
            <a:endParaRPr lang="en-US" altLang="zh-CN" sz="1400">
              <a:solidFill>
                <a:schemeClr val="accent1">
                  <a:lumMod val="75000"/>
                </a:schemeClr>
              </a:solidFill>
              <a:latin typeface="宋体" panose="02010600030101010101" pitchFamily="2" charset="-122"/>
              <a:ea typeface="宋体" panose="02010600030101010101" pitchFamily="2" charset="-122"/>
            </a:endParaRPr>
          </a:p>
          <a:p>
            <a:endParaRPr lang="en-US" altLang="zh-CN" sz="1400">
              <a:solidFill>
                <a:schemeClr val="accent1">
                  <a:lumMod val="75000"/>
                </a:schemeClr>
              </a:solidFill>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在浏览器网址中输入</a:t>
            </a:r>
            <a:r>
              <a:rPr lang="en-US" altLang="zh-CN" sz="1400">
                <a:latin typeface="宋体" panose="02010600030101010101" pitchFamily="2" charset="-122"/>
                <a:ea typeface="宋体" panose="02010600030101010101" pitchFamily="2" charset="-122"/>
              </a:rPr>
              <a:t>127.0.0.1:5000</a:t>
            </a:r>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127.0.0.1</a:t>
            </a:r>
            <a:r>
              <a:rPr lang="zh-CN" altLang="en-US" sz="1400">
                <a:latin typeface="宋体" panose="02010600030101010101" pitchFamily="2" charset="-122"/>
                <a:ea typeface="宋体" panose="02010600030101010101" pitchFamily="2" charset="-122"/>
              </a:rPr>
              <a:t>是本地</a:t>
            </a:r>
            <a:r>
              <a:rPr lang="en-US" altLang="zh-CN" sz="1400">
                <a:latin typeface="宋体" panose="02010600030101010101" pitchFamily="2" charset="-122"/>
                <a:ea typeface="宋体" panose="02010600030101010101" pitchFamily="2" charset="-122"/>
              </a:rPr>
              <a:t>IP</a:t>
            </a:r>
            <a:r>
              <a:rPr lang="zh-CN" altLang="en-US" sz="1400">
                <a:latin typeface="宋体" panose="02010600030101010101" pitchFamily="2" charset="-122"/>
                <a:ea typeface="宋体" panose="02010600030101010101" pitchFamily="2" charset="-122"/>
              </a:rPr>
              <a:t>（也叫</a:t>
            </a:r>
            <a:r>
              <a:rPr lang="en-US" altLang="zh-CN" sz="1400">
                <a:latin typeface="宋体" panose="02010600030101010101" pitchFamily="2" charset="-122"/>
                <a:ea typeface="宋体" panose="02010600030101010101" pitchFamily="2" charset="-122"/>
              </a:rPr>
              <a:t>localhost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5000</a:t>
            </a:r>
            <a:r>
              <a:rPr lang="zh-CN" altLang="en-US" sz="1400">
                <a:latin typeface="宋体" panose="02010600030101010101" pitchFamily="2" charset="-122"/>
                <a:ea typeface="宋体" panose="02010600030101010101" pitchFamily="2" charset="-122"/>
              </a:rPr>
              <a:t>是</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的测试协议端口。</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创建</a:t>
            </a:r>
            <a:r>
              <a:rPr lang="en-US" altLang="zh-CN" sz="1400" b="1">
                <a:latin typeface="宋体" panose="02010600030101010101" pitchFamily="2" charset="-122"/>
                <a:ea typeface="宋体" panose="02010600030101010101" pitchFamily="2" charset="-122"/>
              </a:rPr>
              <a:t>app</a:t>
            </a:r>
            <a:r>
              <a:rPr lang="zh-CN" altLang="en-US" sz="1400" b="1">
                <a:latin typeface="宋体" panose="02010600030101010101" pitchFamily="2" charset="-122"/>
                <a:ea typeface="宋体" panose="02010600030101010101" pitchFamily="2" charset="-122"/>
              </a:rPr>
              <a:t>对象时的初始化参数</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import_name=__name__(</a:t>
            </a:r>
            <a:r>
              <a:rPr lang="zh-CN" altLang="en-US" sz="1400">
                <a:latin typeface="宋体" panose="02010600030101010101" pitchFamily="2" charset="-122"/>
                <a:ea typeface="宋体" panose="02010600030101010101" pitchFamily="2" charset="-122"/>
              </a:rPr>
              <a:t>设置根目录，也随之确定默认的静态文件和模板文件目录</a:t>
            </a:r>
            <a:r>
              <a:rPr lang="en-US" altLang="zh-CN" sz="1400">
                <a:latin typeface="宋体" panose="02010600030101010101" pitchFamily="2" charset="-122"/>
                <a:ea typeface="宋体" panose="02010600030101010101" pitchFamily="2" charset="-122"/>
              </a:rPr>
              <a:t>)</a:t>
            </a:r>
          </a:p>
          <a:p>
            <a:r>
              <a:rPr lang="en-US" altLang="zh-CN" sz="1400">
                <a:latin typeface="宋体" panose="02010600030101010101" pitchFamily="2" charset="-122"/>
                <a:ea typeface="宋体" panose="02010600030101010101" pitchFamily="2" charset="-122"/>
              </a:rPr>
              <a:t>static_url_path='/qq'(</a:t>
            </a:r>
            <a:r>
              <a:rPr lang="zh-CN" altLang="en-US" sz="1400">
                <a:latin typeface="宋体" panose="02010600030101010101" pitchFamily="2" charset="-122"/>
                <a:ea typeface="宋体" panose="02010600030101010101" pitchFamily="2" charset="-122"/>
              </a:rPr>
              <a:t>访问静态文件的</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前缀，默认为</a:t>
            </a:r>
            <a:r>
              <a:rPr lang="en-US" altLang="zh-CN" sz="1400">
                <a:latin typeface="宋体" panose="02010600030101010101" pitchFamily="2" charset="-122"/>
                <a:ea typeface="宋体" panose="02010600030101010101" pitchFamily="2" charset="-122"/>
              </a:rPr>
              <a:t>'/static')</a:t>
            </a:r>
          </a:p>
          <a:p>
            <a:r>
              <a:rPr lang="en-US" altLang="zh-CN" sz="1400">
                <a:latin typeface="宋体" panose="02010600030101010101" pitchFamily="2" charset="-122"/>
                <a:ea typeface="宋体" panose="02010600030101010101" pitchFamily="2" charset="-122"/>
              </a:rPr>
              <a:t>static_folder='static'(</a:t>
            </a:r>
            <a:r>
              <a:rPr lang="zh-CN" altLang="en-US" sz="1400">
                <a:latin typeface="宋体" panose="02010600030101010101" pitchFamily="2" charset="-122"/>
                <a:ea typeface="宋体" panose="02010600030101010101" pitchFamily="2" charset="-122"/>
              </a:rPr>
              <a:t>访问静态文件的目录，可以使用</a:t>
            </a:r>
            <a:r>
              <a:rPr lang="en-US" altLang="zh-CN" sz="1400">
                <a:latin typeface="宋体" panose="02010600030101010101" pitchFamily="2" charset="-122"/>
                <a:ea typeface="宋体" panose="02010600030101010101" pitchFamily="2" charset="-122"/>
              </a:rPr>
              <a:t>'/static'</a:t>
            </a:r>
            <a:r>
              <a:rPr lang="zh-CN" altLang="en-US" sz="1400">
                <a:latin typeface="宋体" panose="02010600030101010101" pitchFamily="2" charset="-122"/>
                <a:ea typeface="宋体" panose="02010600030101010101" pitchFamily="2" charset="-122"/>
              </a:rPr>
              <a:t>指定绝对目录，相对目录是相对当前目录</a:t>
            </a:r>
            <a:r>
              <a:rPr lang="en-US" altLang="zh-CN" sz="1400">
                <a:latin typeface="宋体" panose="02010600030101010101" pitchFamily="2" charset="-122"/>
                <a:ea typeface="宋体" panose="02010600030101010101" pitchFamily="2" charset="-122"/>
              </a:rPr>
              <a:t>)</a:t>
            </a:r>
          </a:p>
          <a:p>
            <a:r>
              <a:rPr lang="en-US" altLang="zh-CN" sz="1400">
                <a:latin typeface="宋体" panose="02010600030101010101" pitchFamily="2" charset="-122"/>
                <a:ea typeface="宋体" panose="02010600030101010101" pitchFamily="2" charset="-122"/>
              </a:rPr>
              <a:t>template_folder='templates'(</a:t>
            </a:r>
            <a:r>
              <a:rPr lang="zh-CN" altLang="en-US" sz="1400">
                <a:latin typeface="宋体" panose="02010600030101010101" pitchFamily="2" charset="-122"/>
                <a:ea typeface="宋体" panose="02010600030101010101" pitchFamily="2" charset="-122"/>
              </a:rPr>
              <a:t>访问模板的目录，与</a:t>
            </a:r>
            <a:r>
              <a:rPr lang="en-US" altLang="zh-CN" sz="1400">
                <a:latin typeface="宋体" panose="02010600030101010101" pitchFamily="2" charset="-122"/>
                <a:ea typeface="宋体" panose="02010600030101010101" pitchFamily="2" charset="-122"/>
              </a:rPr>
              <a:t>static_folder</a:t>
            </a:r>
            <a:r>
              <a:rPr lang="zh-CN" altLang="en-US" sz="1400">
                <a:latin typeface="宋体" panose="02010600030101010101" pitchFamily="2" charset="-122"/>
                <a:ea typeface="宋体" panose="02010600030101010101" pitchFamily="2" charset="-122"/>
              </a:rPr>
              <a:t>类似</a:t>
            </a:r>
            <a:r>
              <a:rPr lang="en-US" altLang="zh-CN" sz="1400">
                <a:latin typeface="宋体" panose="02010600030101010101" pitchFamily="2" charset="-122"/>
                <a:ea typeface="宋体" panose="02010600030101010101" pitchFamily="2" charset="-122"/>
              </a:rPr>
              <a:t>)</a:t>
            </a:r>
          </a:p>
          <a:p>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配置参数的方式</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①使用配置文件，</a:t>
            </a:r>
            <a:r>
              <a:rPr lang="en-US" altLang="zh-CN" sz="1400">
                <a:solidFill>
                  <a:schemeClr val="accent2">
                    <a:lumMod val="75000"/>
                  </a:schemeClr>
                </a:solidFill>
                <a:latin typeface="宋体" panose="02010600030101010101" pitchFamily="2" charset="-122"/>
                <a:ea typeface="宋体" panose="02010600030101010101" pitchFamily="2" charset="-122"/>
              </a:rPr>
              <a:t>app.config.from_pyfile('config.cfg')</a:t>
            </a:r>
            <a:r>
              <a:rPr lang="zh-CN" altLang="en-US" sz="1400">
                <a:latin typeface="宋体" panose="02010600030101010101" pitchFamily="2" charset="-122"/>
                <a:ea typeface="宋体" panose="02010600030101010101" pitchFamily="2" charset="-122"/>
              </a:rPr>
              <a:t>，在当前目录下寻找配置文件；</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②使用对象配置参数，一般使用配置类属性，如</a:t>
            </a:r>
            <a:r>
              <a:rPr lang="en-US" altLang="zh-CN" sz="1400">
                <a:solidFill>
                  <a:schemeClr val="accent2">
                    <a:lumMod val="75000"/>
                  </a:schemeClr>
                </a:solidFill>
                <a:latin typeface="宋体" panose="02010600030101010101" pitchFamily="2" charset="-122"/>
                <a:ea typeface="宋体" panose="02010600030101010101" pitchFamily="2" charset="-122"/>
              </a:rPr>
              <a:t>class Config: /n DEBUG = True </a:t>
            </a:r>
            <a:r>
              <a:rPr lang="zh-CN" altLang="en-US" sz="1400">
                <a:latin typeface="宋体" panose="02010600030101010101" pitchFamily="2" charset="-122"/>
                <a:ea typeface="宋体" panose="02010600030101010101" pitchFamily="2" charset="-122"/>
              </a:rPr>
              <a:t>，</a:t>
            </a:r>
            <a:r>
              <a:rPr lang="en-US" altLang="zh-CN" sz="1400">
                <a:solidFill>
                  <a:schemeClr val="accent2">
                    <a:lumMod val="75000"/>
                  </a:schemeClr>
                </a:solidFill>
                <a:latin typeface="宋体" panose="02010600030101010101" pitchFamily="2" charset="-122"/>
                <a:ea typeface="宋体" panose="02010600030101010101" pitchFamily="2" charset="-122"/>
              </a:rPr>
              <a:t>app.config.from_object(Config)</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③直接操作</a:t>
            </a:r>
            <a:r>
              <a:rPr lang="en-US" altLang="zh-CN" sz="1400">
                <a:latin typeface="宋体" panose="02010600030101010101" pitchFamily="2" charset="-122"/>
                <a:ea typeface="宋体" panose="02010600030101010101" pitchFamily="2" charset="-122"/>
              </a:rPr>
              <a:t>config</a:t>
            </a:r>
            <a:r>
              <a:rPr lang="zh-CN" altLang="en-US" sz="1400">
                <a:latin typeface="宋体" panose="02010600030101010101" pitchFamily="2" charset="-122"/>
                <a:ea typeface="宋体" panose="02010600030101010101" pitchFamily="2" charset="-122"/>
              </a:rPr>
              <a:t>字典，</a:t>
            </a:r>
            <a:r>
              <a:rPr lang="en-US" altLang="zh-CN" sz="1400">
                <a:solidFill>
                  <a:schemeClr val="accent2">
                    <a:lumMod val="75000"/>
                  </a:schemeClr>
                </a:solidFill>
                <a:latin typeface="宋体" panose="02010600030101010101" pitchFamily="2" charset="-122"/>
                <a:ea typeface="宋体" panose="02010600030101010101" pitchFamily="2" charset="-122"/>
              </a:rPr>
              <a:t>app.config['DEBUG']=True</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注：</a:t>
            </a:r>
            <a:r>
              <a:rPr lang="en-US" altLang="zh-CN" sz="1400">
                <a:latin typeface="宋体" panose="02010600030101010101" pitchFamily="2" charset="-122"/>
                <a:ea typeface="宋体" panose="02010600030101010101" pitchFamily="2" charset="-122"/>
              </a:rPr>
              <a:t>app.config</a:t>
            </a:r>
            <a:r>
              <a:rPr lang="zh-CN" altLang="en-US" sz="1400">
                <a:latin typeface="宋体" panose="02010600030101010101" pitchFamily="2" charset="-122"/>
                <a:ea typeface="宋体" panose="02010600030101010101" pitchFamily="2" charset="-122"/>
              </a:rPr>
              <a:t>是一个字典，其可以设置也可以获取参数，①</a:t>
            </a:r>
            <a:r>
              <a:rPr lang="en-US" altLang="zh-CN" sz="1400">
                <a:latin typeface="宋体" panose="02010600030101010101" pitchFamily="2" charset="-122"/>
                <a:ea typeface="宋体" panose="02010600030101010101" pitchFamily="2" charset="-122"/>
              </a:rPr>
              <a:t>app.config.get('xx')</a:t>
            </a:r>
            <a:r>
              <a:rPr lang="zh-CN" altLang="en-US" sz="1400">
                <a:latin typeface="宋体" panose="02010600030101010101" pitchFamily="2" charset="-122"/>
                <a:ea typeface="宋体" panose="02010600030101010101" pitchFamily="2" charset="-122"/>
              </a:rPr>
              <a:t>可以在函数中使用自定义的配置参数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非</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；②在</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中存在一个</a:t>
            </a:r>
            <a:r>
              <a:rPr lang="en-US" altLang="zh-CN" sz="1400">
                <a:latin typeface="宋体" panose="02010600030101010101" pitchFamily="2" charset="-122"/>
                <a:ea typeface="宋体" panose="02010600030101010101" pitchFamily="2" charset="-122"/>
              </a:rPr>
              <a:t>current_app</a:t>
            </a:r>
            <a:r>
              <a:rPr lang="zh-CN" altLang="en-US" sz="1400">
                <a:latin typeface="宋体" panose="02010600030101010101" pitchFamily="2" charset="-122"/>
                <a:ea typeface="宋体" panose="02010600030101010101" pitchFamily="2" charset="-122"/>
              </a:rPr>
              <a:t>对象，其可以理解为当前</a:t>
            </a:r>
            <a:r>
              <a:rPr lang="en-US" altLang="zh-CN" sz="1400">
                <a:latin typeface="宋体" panose="02010600030101010101" pitchFamily="2" charset="-122"/>
                <a:ea typeface="宋体" panose="02010600030101010101" pitchFamily="2" charset="-122"/>
              </a:rPr>
              <a:t>app</a:t>
            </a:r>
            <a:r>
              <a:rPr lang="zh-CN" altLang="en-US" sz="1400">
                <a:latin typeface="宋体" panose="02010600030101010101" pitchFamily="2" charset="-122"/>
                <a:ea typeface="宋体" panose="02010600030101010101" pitchFamily="2" charset="-122"/>
              </a:rPr>
              <a:t>对象的代理人，</a:t>
            </a:r>
            <a:r>
              <a:rPr lang="en-US" altLang="zh-CN" sz="1400">
                <a:latin typeface="宋体" panose="02010600030101010101" pitchFamily="2" charset="-122"/>
                <a:ea typeface="宋体" panose="02010600030101010101" pitchFamily="2" charset="-122"/>
              </a:rPr>
              <a:t>current_app.config.get('xx')</a:t>
            </a:r>
            <a:r>
              <a:rPr lang="zh-CN" altLang="en-US" sz="1400">
                <a:latin typeface="宋体" panose="02010600030101010101" pitchFamily="2" charset="-122"/>
                <a:ea typeface="宋体" panose="02010600030101010101" pitchFamily="2" charset="-122"/>
              </a:rPr>
              <a:t>也可以获取参数。</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设置</a:t>
            </a:r>
            <a:r>
              <a:rPr lang="en-US" altLang="zh-CN" sz="1400" b="1">
                <a:latin typeface="宋体" panose="02010600030101010101" pitchFamily="2" charset="-122"/>
                <a:ea typeface="宋体" panose="02010600030101010101" pitchFamily="2" charset="-122"/>
              </a:rPr>
              <a:t>IP</a:t>
            </a:r>
            <a:r>
              <a:rPr lang="zh-CN" altLang="en-US" sz="1400" b="1">
                <a:latin typeface="宋体" panose="02010600030101010101" pitchFamily="2" charset="-122"/>
                <a:ea typeface="宋体" panose="02010600030101010101" pitchFamily="2" charset="-122"/>
              </a:rPr>
              <a:t>与端口</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app.run(host='0.0.0.0', port=5000,</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debug=True)'0.0.0.0'</a:t>
            </a:r>
            <a:r>
              <a:rPr lang="zh-CN" altLang="en-US" sz="1400">
                <a:latin typeface="宋体" panose="02010600030101010101" pitchFamily="2" charset="-122"/>
                <a:ea typeface="宋体" panose="02010600030101010101" pitchFamily="2" charset="-122"/>
              </a:rPr>
              <a:t>意为当前主机</a:t>
            </a:r>
            <a:r>
              <a:rPr lang="en-US" altLang="zh-CN" sz="1400">
                <a:latin typeface="宋体" panose="02010600030101010101" pitchFamily="2" charset="-122"/>
                <a:ea typeface="宋体" panose="02010600030101010101" pitchFamily="2" charset="-122"/>
              </a:rPr>
              <a:t>IP</a:t>
            </a:r>
            <a:r>
              <a:rPr lang="zh-CN" altLang="en-US" sz="1400">
                <a:latin typeface="宋体" panose="02010600030101010101" pitchFamily="2" charset="-122"/>
                <a:ea typeface="宋体" panose="02010600030101010101" pitchFamily="2" charset="-122"/>
              </a:rPr>
              <a:t>都可以访问，</a:t>
            </a:r>
            <a:r>
              <a:rPr lang="en-US" altLang="zh-CN" sz="1400">
                <a:latin typeface="宋体" panose="02010600030101010101" pitchFamily="2" charset="-122"/>
                <a:ea typeface="宋体" panose="02010600030101010101" pitchFamily="2" charset="-122"/>
              </a:rPr>
              <a:t>debug</a:t>
            </a:r>
            <a:r>
              <a:rPr lang="zh-CN" altLang="en-US" sz="1400">
                <a:latin typeface="宋体" panose="02010600030101010101" pitchFamily="2" charset="-122"/>
                <a:ea typeface="宋体" panose="02010600030101010101" pitchFamily="2" charset="-122"/>
              </a:rPr>
              <a:t>参数在此处也可以设置。</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设置限制视图函数的访问方式</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@app.route('/', methods=['POST'])</a:t>
            </a:r>
            <a:r>
              <a:rPr lang="zh-CN" altLang="en-US" sz="1400">
                <a:latin typeface="宋体" panose="02010600030101010101" pitchFamily="2" charset="-122"/>
                <a:ea typeface="宋体" panose="02010600030101010101" pitchFamily="2" charset="-122"/>
              </a:rPr>
              <a:t>，若不添加此参数，则默认允许</a:t>
            </a:r>
            <a:r>
              <a:rPr lang="en-US" altLang="zh-CN" sz="1400">
                <a:latin typeface="宋体" panose="02010600030101010101" pitchFamily="2" charset="-122"/>
                <a:ea typeface="宋体" panose="02010600030101010101" pitchFamily="2" charset="-122"/>
              </a:rPr>
              <a:t>GET,OPTION,HEAD</a:t>
            </a:r>
            <a:r>
              <a:rPr lang="zh-CN" altLang="en-US" sz="1400">
                <a:latin typeface="宋体" panose="02010600030101010101" pitchFamily="2" charset="-122"/>
                <a:ea typeface="宋体" panose="02010600030101010101" pitchFamily="2" charset="-122"/>
              </a:rPr>
              <a:t>方式访问。</a:t>
            </a:r>
          </a:p>
        </p:txBody>
      </p:sp>
    </p:spTree>
    <p:extLst>
      <p:ext uri="{BB962C8B-B14F-4D97-AF65-F5344CB8AC3E}">
        <p14:creationId xmlns:p14="http://schemas.microsoft.com/office/powerpoint/2010/main" val="74320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76CED5F-3845-4654-8F0B-75E42E464A52}"/>
              </a:ext>
            </a:extLst>
          </p:cNvPr>
          <p:cNvSpPr txBox="1"/>
          <p:nvPr/>
        </p:nvSpPr>
        <p:spPr>
          <a:xfrm>
            <a:off x="0" y="0"/>
            <a:ext cx="12192000" cy="3108543"/>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⑥</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中的测试模式：一般在测试文件中</a:t>
            </a:r>
            <a:r>
              <a:rPr lang="en-US" altLang="zh-CN" sz="1400">
                <a:latin typeface="宋体" panose="02010600030101010101" pitchFamily="2" charset="-122"/>
                <a:ea typeface="宋体" panose="02010600030101010101" pitchFamily="2" charset="-122"/>
              </a:rPr>
              <a:t>app.config['TESTING'] = True</a:t>
            </a:r>
            <a:r>
              <a:rPr lang="zh-CN" altLang="en-US" sz="1400">
                <a:latin typeface="宋体" panose="02010600030101010101" pitchFamily="2" charset="-122"/>
                <a:ea typeface="宋体" panose="02010600030101010101" pitchFamily="2" charset="-122"/>
              </a:rPr>
              <a:t>或</a:t>
            </a:r>
            <a:r>
              <a:rPr lang="en-US" altLang="zh-CN" sz="1400">
                <a:latin typeface="宋体" panose="02010600030101010101" pitchFamily="2" charset="-122"/>
                <a:ea typeface="宋体" panose="02010600030101010101" pitchFamily="2" charset="-122"/>
              </a:rPr>
              <a:t>app.testing = True</a:t>
            </a:r>
            <a:r>
              <a:rPr lang="zh-CN" altLang="en-US" sz="1400">
                <a:latin typeface="宋体" panose="02010600030101010101" pitchFamily="2" charset="-122"/>
                <a:ea typeface="宋体" panose="02010600030101010101" pitchFamily="2" charset="-122"/>
              </a:rPr>
              <a:t>开启测试模式，当开启测试模式时会将视图函数的异常信息在测试时报告，否则只会报告本测试模块测得的信息，如在视图函数中</a:t>
            </a:r>
            <a:r>
              <a:rPr lang="en-US" altLang="zh-CN" sz="1400">
                <a:latin typeface="宋体" panose="02010600030101010101" pitchFamily="2" charset="-122"/>
                <a:ea typeface="宋体" panose="02010600030101010101" pitchFamily="2" charset="-122"/>
              </a:rPr>
              <a:t>1/0</a:t>
            </a:r>
            <a:r>
              <a:rPr lang="zh-CN" altLang="en-US" sz="1400">
                <a:latin typeface="宋体" panose="02010600030101010101" pitchFamily="2" charset="-122"/>
                <a:ea typeface="宋体" panose="02010600030101010101" pitchFamily="2" charset="-122"/>
              </a:rPr>
              <a:t>，则开启后会将零除异常报告，不开启时按照测试函数流程执行</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返回值为空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，报告可能出现的解析异常或直接报告断言异常；</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⑦数据库测试：如图所示，注意修改连接的数据库，在</a:t>
            </a:r>
            <a:r>
              <a:rPr lang="en-US" altLang="zh-CN" sz="1400">
                <a:latin typeface="宋体" panose="02010600030101010101" pitchFamily="2" charset="-122"/>
                <a:ea typeface="宋体" panose="02010600030101010101" pitchFamily="2" charset="-122"/>
              </a:rPr>
              <a:t>setUp</a:t>
            </a:r>
            <a:r>
              <a:rPr lang="zh-CN" altLang="en-US" sz="1400">
                <a:latin typeface="宋体" panose="02010600030101010101" pitchFamily="2" charset="-122"/>
                <a:ea typeface="宋体" panose="02010600030101010101" pitchFamily="2" charset="-122"/>
              </a:rPr>
              <a:t>中创建所有表，在测试函数中添加数据并校验，</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在</a:t>
            </a:r>
            <a:r>
              <a:rPr lang="en-US" altLang="zh-CN" sz="1400">
                <a:latin typeface="宋体" panose="02010600030101010101" pitchFamily="2" charset="-122"/>
                <a:ea typeface="宋体" panose="02010600030101010101" pitchFamily="2" charset="-122"/>
              </a:rPr>
              <a:t>tearDown</a:t>
            </a:r>
            <a:r>
              <a:rPr lang="zh-CN" altLang="en-US" sz="1400">
                <a:latin typeface="宋体" panose="02010600030101010101" pitchFamily="2" charset="-122"/>
                <a:ea typeface="宋体" panose="02010600030101010101" pitchFamily="2" charset="-122"/>
              </a:rPr>
              <a:t>中清空所有表并删除与数据库的连接。</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中的部署</a:t>
            </a:r>
            <a:r>
              <a:rPr lang="en-US" altLang="zh-CN" sz="1400" b="1">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简单</a:t>
            </a:r>
            <a:r>
              <a:rPr lang="en-US" altLang="zh-CN" sz="1400" b="1">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Gunicorn(</a:t>
            </a:r>
            <a:r>
              <a:rPr lang="zh-CN" altLang="en-US" sz="1400">
                <a:latin typeface="宋体" panose="02010600030101010101" pitchFamily="2" charset="-122"/>
                <a:ea typeface="宋体" panose="02010600030101010101" pitchFamily="2" charset="-122"/>
              </a:rPr>
              <a:t>绿色独角兽</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是一个</a:t>
            </a:r>
            <a:r>
              <a:rPr lang="en-US" altLang="zh-CN" sz="1400">
                <a:latin typeface="宋体" panose="02010600030101010101" pitchFamily="2" charset="-122"/>
                <a:ea typeface="宋体" panose="02010600030101010101" pitchFamily="2" charset="-122"/>
              </a:rPr>
              <a:t>Python WSGI</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HTTP</a:t>
            </a:r>
            <a:r>
              <a:rPr lang="zh-CN" altLang="en-US" sz="1400">
                <a:latin typeface="宋体" panose="02010600030101010101" pitchFamily="2" charset="-122"/>
                <a:ea typeface="宋体" panose="02010600030101010101" pitchFamily="2" charset="-122"/>
              </a:rPr>
              <a:t>服务器，此中使用其代替在</a:t>
            </a:r>
            <a:r>
              <a:rPr lang="en-US" altLang="zh-CN" sz="1400">
                <a:latin typeface="宋体" panose="02010600030101010101" pitchFamily="2" charset="-122"/>
                <a:ea typeface="宋体" panose="02010600030101010101" pitchFamily="2" charset="-122"/>
              </a:rPr>
              <a:t>Django</a:t>
            </a:r>
            <a:r>
              <a:rPr lang="zh-CN" altLang="en-US" sz="1400">
                <a:latin typeface="宋体" panose="02010600030101010101" pitchFamily="2" charset="-122"/>
                <a:ea typeface="宋体" panose="02010600030101010101" pitchFamily="2" charset="-122"/>
              </a:rPr>
              <a:t>项目中</a:t>
            </a:r>
            <a:r>
              <a:rPr lang="en-US" altLang="zh-CN" sz="1400">
                <a:latin typeface="宋体" panose="02010600030101010101" pitchFamily="2" charset="-122"/>
                <a:ea typeface="宋体" panose="02010600030101010101" pitchFamily="2" charset="-122"/>
              </a:rPr>
              <a:t>uWSGI</a:t>
            </a:r>
            <a:r>
              <a:rPr lang="zh-CN" altLang="en-US" sz="1400">
                <a:latin typeface="宋体" panose="02010600030101010101" pitchFamily="2" charset="-122"/>
                <a:ea typeface="宋体" panose="02010600030101010101" pitchFamily="2" charset="-122"/>
              </a:rPr>
              <a:t>服务器的位置，</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部署方式为</a:t>
            </a:r>
            <a:r>
              <a:rPr lang="en-US" altLang="zh-CN" sz="1400">
                <a:latin typeface="宋体" panose="02010600030101010101" pitchFamily="2" charset="-122"/>
                <a:ea typeface="宋体" panose="02010600030101010101" pitchFamily="2" charset="-122"/>
              </a:rPr>
              <a:t>nginx+Gunicorn+flask</a:t>
            </a:r>
            <a:r>
              <a:rPr lang="zh-CN" altLang="en-US" sz="1400">
                <a:latin typeface="宋体" panose="02010600030101010101" pitchFamily="2" charset="-122"/>
                <a:ea typeface="宋体" panose="02010600030101010101" pitchFamily="2" charset="-122"/>
              </a:rPr>
              <a:t>，安装后无需配置，与各种</a:t>
            </a:r>
            <a:r>
              <a:rPr lang="en-US" altLang="zh-CN" sz="1400">
                <a:latin typeface="宋体" panose="02010600030101010101" pitchFamily="2" charset="-122"/>
                <a:ea typeface="宋体" panose="02010600030101010101" pitchFamily="2" charset="-122"/>
              </a:rPr>
              <a:t>Web</a:t>
            </a:r>
            <a:r>
              <a:rPr lang="zh-CN" altLang="en-US" sz="1400">
                <a:latin typeface="宋体" panose="02010600030101010101" pitchFamily="2" charset="-122"/>
                <a:ea typeface="宋体" panose="02010600030101010101" pitchFamily="2" charset="-122"/>
              </a:rPr>
              <a:t>框架兼容，启动方式如下：</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gunicorn -w 4 -b 127.0.0.1:5000 -D --access-logfile ./logs/log main:app</a:t>
            </a:r>
          </a:p>
          <a:p>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-w</a:t>
            </a:r>
            <a:r>
              <a:rPr lang="zh-CN" altLang="en-US" sz="1400">
                <a:latin typeface="宋体" panose="02010600030101010101" pitchFamily="2" charset="-122"/>
                <a:ea typeface="宋体" panose="02010600030101010101" pitchFamily="2" charset="-122"/>
              </a:rPr>
              <a:t>为开启的工作进程数，</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为绑定的</a:t>
            </a:r>
            <a:r>
              <a:rPr lang="en-US" altLang="zh-CN" sz="1400">
                <a:latin typeface="宋体" panose="02010600030101010101" pitchFamily="2" charset="-122"/>
                <a:ea typeface="宋体" panose="02010600030101010101" pitchFamily="2" charset="-122"/>
              </a:rPr>
              <a:t>ip</a:t>
            </a:r>
            <a:r>
              <a:rPr lang="zh-CN" altLang="en-US" sz="1400">
                <a:latin typeface="宋体" panose="02010600030101010101" pitchFamily="2" charset="-122"/>
                <a:ea typeface="宋体" panose="02010600030101010101" pitchFamily="2" charset="-122"/>
              </a:rPr>
              <a:t>和端口，</a:t>
            </a:r>
            <a:r>
              <a:rPr lang="en-US" altLang="zh-CN" sz="1400">
                <a:latin typeface="宋体" panose="02010600030101010101" pitchFamily="2" charset="-122"/>
                <a:ea typeface="宋体" panose="02010600030101010101" pitchFamily="2" charset="-122"/>
              </a:rPr>
              <a:t>-D</a:t>
            </a:r>
            <a:r>
              <a:rPr lang="zh-CN" altLang="en-US" sz="1400">
                <a:latin typeface="宋体" panose="02010600030101010101" pitchFamily="2" charset="-122"/>
                <a:ea typeface="宋体" panose="02010600030101010101" pitchFamily="2" charset="-122"/>
              </a:rPr>
              <a:t>为以守护进程运行</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不依赖于终端窗口</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--access</a:t>
            </a:r>
          </a:p>
          <a:p>
            <a:r>
              <a:rPr lang="en-US" altLang="zh-CN" sz="1400">
                <a:latin typeface="宋体" panose="02010600030101010101" pitchFamily="2" charset="-122"/>
                <a:ea typeface="宋体" panose="02010600030101010101" pitchFamily="2" charset="-122"/>
              </a:rPr>
              <a:t>-logfile</a:t>
            </a:r>
            <a:r>
              <a:rPr lang="zh-CN" altLang="en-US" sz="1400">
                <a:latin typeface="宋体" panose="02010600030101010101" pitchFamily="2" charset="-122"/>
                <a:ea typeface="宋体" panose="02010600030101010101" pitchFamily="2" charset="-122"/>
              </a:rPr>
              <a:t>为将请求信息写入</a:t>
            </a:r>
            <a:r>
              <a:rPr lang="en-US" altLang="zh-CN" sz="1400">
                <a:latin typeface="宋体" panose="02010600030101010101" pitchFamily="2" charset="-122"/>
                <a:ea typeface="宋体" panose="02010600030101010101" pitchFamily="2" charset="-122"/>
              </a:rPr>
              <a:t>log</a:t>
            </a:r>
            <a:r>
              <a:rPr lang="zh-CN" altLang="en-US" sz="1400">
                <a:latin typeface="宋体" panose="02010600030101010101" pitchFamily="2" charset="-122"/>
                <a:ea typeface="宋体" panose="02010600030101010101" pitchFamily="2" charset="-122"/>
              </a:rPr>
              <a:t>文件其后为</a:t>
            </a:r>
            <a:r>
              <a:rPr lang="en-US" altLang="zh-CN" sz="1400">
                <a:latin typeface="宋体" panose="02010600030101010101" pitchFamily="2" charset="-122"/>
                <a:ea typeface="宋体" panose="02010600030101010101" pitchFamily="2" charset="-122"/>
              </a:rPr>
              <a:t>log</a:t>
            </a:r>
            <a:r>
              <a:rPr lang="zh-CN" altLang="en-US" sz="1400">
                <a:latin typeface="宋体" panose="02010600030101010101" pitchFamily="2" charset="-122"/>
                <a:ea typeface="宋体" panose="02010600030101010101" pitchFamily="2" charset="-122"/>
              </a:rPr>
              <a:t>文件路径，</a:t>
            </a:r>
            <a:r>
              <a:rPr lang="en-US" altLang="zh-CN" sz="1400">
                <a:latin typeface="宋体" panose="02010600030101010101" pitchFamily="2" charset="-122"/>
                <a:ea typeface="宋体" panose="02010600030101010101" pitchFamily="2" charset="-122"/>
              </a:rPr>
              <a:t>main:app</a:t>
            </a:r>
            <a:r>
              <a:rPr lang="zh-CN" altLang="en-US" sz="1400">
                <a:latin typeface="宋体" panose="02010600030101010101" pitchFamily="2" charset="-122"/>
                <a:ea typeface="宋体" panose="02010600030101010101" pitchFamily="2" charset="-122"/>
              </a:rPr>
              <a:t>为开启的模块名和其中的应用名。</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注：①</a:t>
            </a:r>
            <a:r>
              <a:rPr lang="en-US" altLang="zh-CN" sz="1400">
                <a:latin typeface="宋体" panose="02010600030101010101" pitchFamily="2" charset="-122"/>
                <a:ea typeface="宋体" panose="02010600030101010101" pitchFamily="2" charset="-122"/>
              </a:rPr>
              <a:t>gunicorn</a:t>
            </a:r>
            <a:r>
              <a:rPr lang="zh-CN" altLang="en-US" sz="1400">
                <a:latin typeface="宋体" panose="02010600030101010101" pitchFamily="2" charset="-122"/>
                <a:ea typeface="宋体" panose="02010600030101010101" pitchFamily="2" charset="-122"/>
              </a:rPr>
              <a:t>开启的进程中有一个主进程控制其余的工作进程；</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②在</a:t>
            </a:r>
            <a:r>
              <a:rPr lang="en-US" altLang="zh-CN" sz="1400">
                <a:latin typeface="宋体" panose="02010600030101010101" pitchFamily="2" charset="-122"/>
                <a:ea typeface="宋体" panose="02010600030101010101" pitchFamily="2" charset="-122"/>
              </a:rPr>
              <a:t>nginx</a:t>
            </a:r>
            <a:r>
              <a:rPr lang="zh-CN" altLang="en-US" sz="1400">
                <a:latin typeface="宋体" panose="02010600030101010101" pitchFamily="2" charset="-122"/>
                <a:ea typeface="宋体" panose="02010600030101010101" pitchFamily="2" charset="-122"/>
              </a:rPr>
              <a:t>中其只使用</a:t>
            </a:r>
            <a:r>
              <a:rPr lang="en-US" altLang="zh-CN" sz="1400">
                <a:latin typeface="宋体" panose="02010600030101010101" pitchFamily="2" charset="-122"/>
                <a:ea typeface="宋体" panose="02010600030101010101" pitchFamily="2" charset="-122"/>
              </a:rPr>
              <a:t>nginx.conf</a:t>
            </a:r>
            <a:r>
              <a:rPr lang="zh-CN" altLang="en-US" sz="1400">
                <a:latin typeface="宋体" panose="02010600030101010101" pitchFamily="2" charset="-122"/>
                <a:ea typeface="宋体" panose="02010600030101010101" pitchFamily="2" charset="-122"/>
              </a:rPr>
              <a:t>文件，因此若要进行多个配置，可将配置备份</a:t>
            </a:r>
            <a:r>
              <a:rPr lang="en-US" altLang="zh-CN" sz="1400">
                <a:latin typeface="宋体" panose="02010600030101010101" pitchFamily="2" charset="-122"/>
                <a:ea typeface="宋体" panose="02010600030101010101" pitchFamily="2" charset="-122"/>
              </a:rPr>
              <a:t>nginx.conf.django</a:t>
            </a:r>
            <a:r>
              <a:rPr lang="zh-CN" altLang="en-US" sz="1400">
                <a:latin typeface="宋体" panose="02010600030101010101" pitchFamily="2" charset="-122"/>
                <a:ea typeface="宋体" panose="02010600030101010101" pitchFamily="2" charset="-122"/>
              </a:rPr>
              <a:t>，不影响</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nginx</a:t>
            </a:r>
            <a:r>
              <a:rPr lang="zh-CN" altLang="en-US" sz="1400">
                <a:latin typeface="宋体" panose="02010600030101010101" pitchFamily="2" charset="-122"/>
                <a:ea typeface="宋体" panose="02010600030101010101" pitchFamily="2" charset="-122"/>
              </a:rPr>
              <a:t>服务器的开启和使用。</a:t>
            </a:r>
          </a:p>
        </p:txBody>
      </p:sp>
      <p:pic>
        <p:nvPicPr>
          <p:cNvPr id="5" name="图片 4">
            <a:extLst>
              <a:ext uri="{FF2B5EF4-FFF2-40B4-BE49-F238E27FC236}">
                <a16:creationId xmlns:a16="http://schemas.microsoft.com/office/drawing/2014/main" id="{304B1726-D4F1-4507-87E5-953DC86D67A5}"/>
              </a:ext>
            </a:extLst>
          </p:cNvPr>
          <p:cNvPicPr>
            <a:picLocks noChangeAspect="1"/>
          </p:cNvPicPr>
          <p:nvPr/>
        </p:nvPicPr>
        <p:blipFill>
          <a:blip r:embed="rId2"/>
          <a:stretch>
            <a:fillRect/>
          </a:stretch>
        </p:blipFill>
        <p:spPr>
          <a:xfrm>
            <a:off x="8756473" y="477053"/>
            <a:ext cx="3435527" cy="3048157"/>
          </a:xfrm>
          <a:prstGeom prst="rect">
            <a:avLst/>
          </a:prstGeom>
        </p:spPr>
      </p:pic>
      <p:sp>
        <p:nvSpPr>
          <p:cNvPr id="2" name="文本框 1">
            <a:extLst>
              <a:ext uri="{FF2B5EF4-FFF2-40B4-BE49-F238E27FC236}">
                <a16:creationId xmlns:a16="http://schemas.microsoft.com/office/drawing/2014/main" id="{B41CB9BF-5421-48B5-AEFC-856305E30BF7}"/>
              </a:ext>
            </a:extLst>
          </p:cNvPr>
          <p:cNvSpPr txBox="1"/>
          <p:nvPr/>
        </p:nvSpPr>
        <p:spPr>
          <a:xfrm>
            <a:off x="0" y="3108543"/>
            <a:ext cx="8756473" cy="523220"/>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中的缓存</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a:t>
            </a:r>
            <a:r>
              <a:rPr lang="en-US" altLang="zh-CN" sz="1400">
                <a:latin typeface="宋体" panose="02010600030101010101" pitchFamily="2" charset="-122"/>
                <a:ea typeface="宋体" panose="02010600030101010101" pitchFamily="2" charset="-122"/>
              </a:rPr>
              <a:t>werkzeug</a:t>
            </a:r>
            <a:r>
              <a:rPr lang="zh-CN" altLang="en-US" sz="1400">
                <a:latin typeface="宋体" panose="02010600030101010101" pitchFamily="2" charset="-122"/>
                <a:ea typeface="宋体" panose="02010600030101010101" pitchFamily="2" charset="-122"/>
              </a:rPr>
              <a:t>提供了简单的缓存机制，也可以使用</a:t>
            </a:r>
            <a:r>
              <a:rPr lang="en-US" altLang="zh-CN" sz="1400">
                <a:latin typeface="宋体" panose="02010600030101010101" pitchFamily="2" charset="-122"/>
                <a:ea typeface="宋体" panose="02010600030101010101" pitchFamily="2" charset="-122"/>
              </a:rPr>
              <a:t>flask-cache</a:t>
            </a:r>
            <a:r>
              <a:rPr lang="zh-CN" altLang="en-US" sz="1400">
                <a:latin typeface="宋体" panose="02010600030101010101" pitchFamily="2" charset="-122"/>
                <a:ea typeface="宋体" panose="02010600030101010101" pitchFamily="2" charset="-122"/>
              </a:rPr>
              <a:t>的扩展，与</a:t>
            </a:r>
            <a:r>
              <a:rPr lang="en-US" altLang="zh-CN" sz="1400">
                <a:latin typeface="宋体" panose="02010600030101010101" pitchFamily="2" charset="-122"/>
                <a:ea typeface="宋体" panose="02010600030101010101" pitchFamily="2" charset="-122"/>
              </a:rPr>
              <a:t>Django</a:t>
            </a:r>
            <a:r>
              <a:rPr lang="zh-CN" altLang="en-US" sz="1400">
                <a:latin typeface="宋体" panose="02010600030101010101" pitchFamily="2" charset="-122"/>
                <a:ea typeface="宋体" panose="02010600030101010101" pitchFamily="2" charset="-122"/>
              </a:rPr>
              <a:t>类似的，可以自定义缓存的存储服务器，如</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，默认使用的是</a:t>
            </a:r>
            <a:r>
              <a:rPr lang="en-US" altLang="zh-CN" sz="1400">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07C46B9F-5A68-4C65-867F-40F1D7A3B78B}"/>
              </a:ext>
            </a:extLst>
          </p:cNvPr>
          <p:cNvSpPr txBox="1"/>
          <p:nvPr/>
        </p:nvSpPr>
        <p:spPr>
          <a:xfrm>
            <a:off x="0" y="3749040"/>
            <a:ext cx="12192000" cy="2246769"/>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中调用</a:t>
            </a:r>
            <a:r>
              <a:rPr lang="en-US" altLang="zh-CN" sz="1400" b="1">
                <a:latin typeface="宋体" panose="02010600030101010101" pitchFamily="2" charset="-122"/>
                <a:ea typeface="宋体" panose="02010600030101010101" pitchFamily="2" charset="-122"/>
              </a:rPr>
              <a:t>celery</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注：①除了客户端</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发布任务</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broker(</a:t>
            </a:r>
            <a:r>
              <a:rPr lang="zh-CN" altLang="en-US" sz="1400">
                <a:latin typeface="宋体" panose="02010600030101010101" pitchFamily="2" charset="-122"/>
                <a:ea typeface="宋体" panose="02010600030101010101" pitchFamily="2" charset="-122"/>
              </a:rPr>
              <a:t>消息队列等中间人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执行任务</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，还有一个</a:t>
            </a:r>
            <a:r>
              <a:rPr lang="en-US" altLang="zh-CN" sz="1400">
                <a:latin typeface="宋体" panose="02010600030101010101" pitchFamily="2" charset="-122"/>
                <a:ea typeface="宋体" panose="02010600030101010101" pitchFamily="2" charset="-122"/>
              </a:rPr>
              <a:t>backend</a:t>
            </a:r>
            <a:r>
              <a:rPr lang="zh-CN" altLang="en-US" sz="1400">
                <a:latin typeface="宋体" panose="02010600030101010101" pitchFamily="2" charset="-122"/>
                <a:ea typeface="宋体" panose="02010600030101010101" pitchFamily="2" charset="-122"/>
              </a:rPr>
              <a:t>专用于保存任务结果，当需要时客户端直接去</a:t>
            </a:r>
            <a:r>
              <a:rPr lang="en-US" altLang="zh-CN" sz="1400">
                <a:latin typeface="宋体" panose="02010600030101010101" pitchFamily="2" charset="-122"/>
                <a:ea typeface="宋体" panose="02010600030101010101" pitchFamily="2" charset="-122"/>
              </a:rPr>
              <a:t>backend</a:t>
            </a:r>
            <a:r>
              <a:rPr lang="zh-CN" altLang="en-US" sz="1400">
                <a:latin typeface="宋体" panose="02010600030101010101" pitchFamily="2" charset="-122"/>
                <a:ea typeface="宋体" panose="02010600030101010101" pitchFamily="2" charset="-122"/>
              </a:rPr>
              <a:t>中查询结果；</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②客户端发布任务其实只是发布了任务</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函数名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函数体甚至可以为空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到消息队列中，</a:t>
            </a:r>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中必须有完整的代码用于执行任务，其可以与客户端的代码不同，</a:t>
            </a:r>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不关注也不与客户端交互，其只从</a:t>
            </a:r>
            <a:r>
              <a:rPr lang="en-US" altLang="zh-CN" sz="1400">
                <a:latin typeface="宋体" panose="02010600030101010101" pitchFamily="2" charset="-122"/>
                <a:ea typeface="宋体" panose="02010600030101010101" pitchFamily="2" charset="-122"/>
              </a:rPr>
              <a:t>broker</a:t>
            </a:r>
            <a:r>
              <a:rPr lang="zh-CN" altLang="en-US" sz="1400">
                <a:latin typeface="宋体" panose="02010600030101010101" pitchFamily="2" charset="-122"/>
                <a:ea typeface="宋体" panose="02010600030101010101" pitchFamily="2" charset="-122"/>
              </a:rPr>
              <a:t>中取出任务名，执行其本身的代码体后将结果保存；</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③使用工程方式设计</a:t>
            </a:r>
            <a:r>
              <a:rPr lang="en-US" altLang="zh-CN" sz="1400">
                <a:latin typeface="宋体" panose="02010600030101010101" pitchFamily="2" charset="-122"/>
                <a:ea typeface="宋体" panose="02010600030101010101" pitchFamily="2" charset="-122"/>
              </a:rPr>
              <a:t>celery</a:t>
            </a:r>
            <a:r>
              <a:rPr lang="zh-CN" altLang="en-US" sz="1400">
                <a:latin typeface="宋体" panose="02010600030101010101" pitchFamily="2" charset="-122"/>
                <a:ea typeface="宋体" panose="02010600030101010101" pitchFamily="2" charset="-122"/>
              </a:rPr>
              <a:t>的目录，如图所示，在项目下设置</a:t>
            </a:r>
            <a:r>
              <a:rPr lang="en-US" altLang="zh-CN" sz="1400">
                <a:latin typeface="宋体" panose="02010600030101010101" pitchFamily="2" charset="-122"/>
                <a:ea typeface="宋体" panose="02010600030101010101" pitchFamily="2" charset="-122"/>
              </a:rPr>
              <a:t>tasks</a:t>
            </a:r>
            <a:r>
              <a:rPr lang="zh-CN" altLang="en-US" sz="1400">
                <a:latin typeface="宋体" panose="02010600030101010101" pitchFamily="2" charset="-122"/>
                <a:ea typeface="宋体" panose="02010600030101010101" pitchFamily="2" charset="-122"/>
              </a:rPr>
              <a:t>目录，在</a:t>
            </a:r>
            <a:r>
              <a:rPr lang="en-US" altLang="zh-CN" sz="1400">
                <a:latin typeface="宋体" panose="02010600030101010101" pitchFamily="2" charset="-122"/>
                <a:ea typeface="宋体" panose="02010600030101010101" pitchFamily="2" charset="-122"/>
              </a:rPr>
              <a:t>tasks</a:t>
            </a:r>
            <a:r>
              <a:rPr lang="zh-CN" altLang="en-US" sz="1400">
                <a:latin typeface="宋体" panose="02010600030101010101" pitchFamily="2" charset="-122"/>
                <a:ea typeface="宋体" panose="02010600030101010101" pitchFamily="2" charset="-122"/>
              </a:rPr>
              <a:t>目录下设置</a:t>
            </a:r>
            <a:r>
              <a:rPr lang="en-US" altLang="zh-CN" sz="1400">
                <a:latin typeface="宋体" panose="02010600030101010101" pitchFamily="2" charset="-122"/>
                <a:ea typeface="宋体" panose="02010600030101010101" pitchFamily="2" charset="-122"/>
              </a:rPr>
              <a:t>main.py(</a:t>
            </a:r>
            <a:r>
              <a:rPr lang="zh-CN" altLang="en-US" sz="1400">
                <a:latin typeface="宋体" panose="02010600030101010101" pitchFamily="2" charset="-122"/>
                <a:ea typeface="宋体" panose="02010600030101010101" pitchFamily="2" charset="-122"/>
              </a:rPr>
              <a:t>启动文件</a:t>
            </a:r>
            <a:r>
              <a:rPr lang="en-US" altLang="zh-CN" sz="1400">
                <a:latin typeface="宋体" panose="02010600030101010101" pitchFamily="2" charset="-122"/>
                <a:ea typeface="宋体" panose="02010600030101010101" pitchFamily="2" charset="-122"/>
              </a:rPr>
              <a:t>),config.py(</a:t>
            </a:r>
            <a:r>
              <a:rPr lang="zh-CN" altLang="en-US" sz="1400">
                <a:latin typeface="宋体" panose="02010600030101010101" pitchFamily="2" charset="-122"/>
                <a:ea typeface="宋体" panose="02010600030101010101" pitchFamily="2" charset="-122"/>
              </a:rPr>
              <a:t>配置信息</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，将</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需要的任务定义为包的方式，在包下设置</a:t>
            </a:r>
            <a:r>
              <a:rPr lang="en-US" altLang="zh-CN" sz="1400">
                <a:latin typeface="宋体" panose="02010600030101010101" pitchFamily="2" charset="-122"/>
                <a:ea typeface="宋体" panose="02010600030101010101" pitchFamily="2" charset="-122"/>
              </a:rPr>
              <a:t>tasks.py</a:t>
            </a:r>
            <a:r>
              <a:rPr lang="zh-CN" altLang="en-US" sz="1400">
                <a:latin typeface="宋体" panose="02010600030101010101" pitchFamily="2" charset="-122"/>
                <a:ea typeface="宋体" panose="02010600030101010101" pitchFamily="2" charset="-122"/>
              </a:rPr>
              <a:t>文件用于存放任务，如此设置可以使</a:t>
            </a:r>
            <a:r>
              <a:rPr lang="en-US" altLang="zh-CN" sz="1400">
                <a:latin typeface="宋体" panose="02010600030101010101" pitchFamily="2" charset="-122"/>
                <a:ea typeface="宋体" panose="02010600030101010101" pitchFamily="2" charset="-122"/>
              </a:rPr>
              <a:t>main.py</a:t>
            </a:r>
            <a:r>
              <a:rPr lang="zh-CN" altLang="en-US" sz="1400">
                <a:latin typeface="宋体" panose="02010600030101010101" pitchFamily="2" charset="-122"/>
                <a:ea typeface="宋体" panose="02010600030101010101" pitchFamily="2" charset="-122"/>
              </a:rPr>
              <a:t>自动搜寻任务，启动时可以直接以</a:t>
            </a:r>
            <a:r>
              <a:rPr lang="en-US" altLang="zh-CN" sz="1400">
                <a:latin typeface="宋体" panose="02010600030101010101" pitchFamily="2" charset="-122"/>
                <a:ea typeface="宋体" panose="02010600030101010101" pitchFamily="2" charset="-122"/>
              </a:rPr>
              <a:t>main</a:t>
            </a:r>
            <a:r>
              <a:rPr lang="zh-CN" altLang="en-US" sz="1400">
                <a:latin typeface="宋体" panose="02010600030101010101" pitchFamily="2" charset="-122"/>
                <a:ea typeface="宋体" panose="02010600030101010101" pitchFamily="2" charset="-122"/>
              </a:rPr>
              <a:t>启动；</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a:t>
            </a:r>
            <a:r>
              <a:rPr lang="en-US" altLang="zh-CN" sz="1400">
                <a:latin typeface="宋体" panose="02010600030101010101" pitchFamily="2" charset="-122"/>
                <a:ea typeface="宋体" panose="02010600030101010101" pitchFamily="2" charset="-122"/>
              </a:rPr>
              <a:t>xx.delay()</a:t>
            </a:r>
            <a:r>
              <a:rPr lang="zh-CN" altLang="en-US" sz="1400">
                <a:latin typeface="宋体" panose="02010600030101010101" pitchFamily="2" charset="-122"/>
                <a:ea typeface="宋体" panose="02010600030101010101" pitchFamily="2" charset="-122"/>
              </a:rPr>
              <a:t>的结果是一个异步处理对象，结果存储在</a:t>
            </a:r>
            <a:r>
              <a:rPr lang="en-US" altLang="zh-CN" sz="1400">
                <a:latin typeface="宋体" panose="02010600030101010101" pitchFamily="2" charset="-122"/>
                <a:ea typeface="宋体" panose="02010600030101010101" pitchFamily="2" charset="-122"/>
              </a:rPr>
              <a:t>backend</a:t>
            </a:r>
            <a:r>
              <a:rPr lang="zh-CN" altLang="en-US" sz="1400">
                <a:latin typeface="宋体" panose="02010600030101010101" pitchFamily="2" charset="-122"/>
                <a:ea typeface="宋体" panose="02010600030101010101" pitchFamily="2" charset="-122"/>
              </a:rPr>
              <a:t>中，</a:t>
            </a:r>
            <a:r>
              <a:rPr lang="en-US" altLang="zh-CN" sz="1400">
                <a:latin typeface="宋体" panose="02010600030101010101" pitchFamily="2" charset="-122"/>
                <a:ea typeface="宋体" panose="02010600030101010101" pitchFamily="2" charset="-122"/>
              </a:rPr>
              <a:t>key</a:t>
            </a:r>
            <a:r>
              <a:rPr lang="zh-CN" altLang="en-US" sz="1400">
                <a:latin typeface="宋体" panose="02010600030101010101" pitchFamily="2" charset="-122"/>
                <a:ea typeface="宋体" panose="02010600030101010101" pitchFamily="2" charset="-122"/>
              </a:rPr>
              <a:t>为</a:t>
            </a:r>
            <a:r>
              <a:rPr lang="en-US" altLang="zh-CN" sz="1400">
                <a:latin typeface="宋体" panose="02010600030101010101" pitchFamily="2" charset="-122"/>
                <a:ea typeface="宋体" panose="02010600030101010101" pitchFamily="2" charset="-122"/>
              </a:rPr>
              <a:t>celery-task-meta-id(</a:t>
            </a:r>
            <a:r>
              <a:rPr lang="zh-CN" altLang="en-US" sz="1400">
                <a:latin typeface="宋体" panose="02010600030101010101" pitchFamily="2" charset="-122"/>
                <a:ea typeface="宋体" panose="02010600030101010101" pitchFamily="2" charset="-122"/>
              </a:rPr>
              <a:t>如</a:t>
            </a:r>
            <a:r>
              <a:rPr lang="en-US" altLang="zh-CN" sz="1400">
                <a:latin typeface="宋体" panose="02010600030101010101" pitchFamily="2" charset="-122"/>
                <a:ea typeface="宋体" panose="02010600030101010101" pitchFamily="2" charset="-122"/>
              </a:rPr>
              <a:t>d4d7782e-3f9c-4e1b-a774-57e476ace0f3)</a:t>
            </a:r>
          </a:p>
          <a:p>
            <a:r>
              <a:rPr lang="zh-CN" altLang="en-US" sz="1400">
                <a:latin typeface="宋体" panose="02010600030101010101" pitchFamily="2" charset="-122"/>
                <a:ea typeface="宋体" panose="02010600030101010101" pitchFamily="2" charset="-122"/>
              </a:rPr>
              <a:t>这个结果可以使用</a:t>
            </a:r>
            <a:r>
              <a:rPr lang="en-US" altLang="zh-CN" sz="1400">
                <a:latin typeface="宋体" panose="02010600030101010101" pitchFamily="2" charset="-122"/>
                <a:ea typeface="宋体" panose="02010600030101010101" pitchFamily="2" charset="-122"/>
              </a:rPr>
              <a:t>result.get()</a:t>
            </a:r>
            <a:r>
              <a:rPr lang="zh-CN" altLang="en-US" sz="1400">
                <a:latin typeface="宋体" panose="02010600030101010101" pitchFamily="2" charset="-122"/>
                <a:ea typeface="宋体" panose="02010600030101010101" pitchFamily="2" charset="-122"/>
              </a:rPr>
              <a:t>来获取，其默认是阻塞状态；</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⑤</a:t>
            </a:r>
            <a:r>
              <a:rPr lang="en-US" altLang="zh-CN" sz="1400">
                <a:solidFill>
                  <a:srgbClr val="FF0000"/>
                </a:solidFill>
                <a:latin typeface="宋体" panose="02010600030101010101" pitchFamily="2" charset="-122"/>
                <a:ea typeface="宋体" panose="02010600030101010101" pitchFamily="2" charset="-122"/>
              </a:rPr>
              <a:t>celery</a:t>
            </a:r>
            <a:r>
              <a:rPr lang="zh-CN" altLang="en-US" sz="1400">
                <a:solidFill>
                  <a:srgbClr val="FF0000"/>
                </a:solidFill>
                <a:latin typeface="宋体" panose="02010600030101010101" pitchFamily="2" charset="-122"/>
                <a:ea typeface="宋体" panose="02010600030101010101" pitchFamily="2" charset="-122"/>
              </a:rPr>
              <a:t>中对于消息队列的支持，</a:t>
            </a:r>
            <a:r>
              <a:rPr lang="en-US" altLang="zh-CN" sz="1400">
                <a:solidFill>
                  <a:srgbClr val="FF0000"/>
                </a:solidFill>
                <a:latin typeface="宋体" panose="02010600030101010101" pitchFamily="2" charset="-122"/>
                <a:ea typeface="宋体" panose="02010600030101010101" pitchFamily="2" charset="-122"/>
              </a:rPr>
              <a:t>group/chain</a:t>
            </a:r>
            <a:r>
              <a:rPr lang="zh-CN" altLang="en-US" sz="1400">
                <a:solidFill>
                  <a:srgbClr val="FF0000"/>
                </a:solidFill>
                <a:latin typeface="宋体" panose="02010600030101010101" pitchFamily="2" charset="-122"/>
                <a:ea typeface="宋体" panose="02010600030101010101" pitchFamily="2" charset="-122"/>
              </a:rPr>
              <a:t>，定时任务等需要了解</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7816B642-96A8-4241-B000-230AEEEBB5C7}"/>
              </a:ext>
            </a:extLst>
          </p:cNvPr>
          <p:cNvPicPr>
            <a:picLocks noChangeAspect="1"/>
          </p:cNvPicPr>
          <p:nvPr/>
        </p:nvPicPr>
        <p:blipFill>
          <a:blip r:embed="rId3"/>
          <a:stretch>
            <a:fillRect/>
          </a:stretch>
        </p:blipFill>
        <p:spPr>
          <a:xfrm>
            <a:off x="11163247" y="5206915"/>
            <a:ext cx="1028753" cy="1651085"/>
          </a:xfrm>
          <a:prstGeom prst="rect">
            <a:avLst/>
          </a:prstGeom>
        </p:spPr>
      </p:pic>
      <p:pic>
        <p:nvPicPr>
          <p:cNvPr id="8" name="图片 7">
            <a:extLst>
              <a:ext uri="{FF2B5EF4-FFF2-40B4-BE49-F238E27FC236}">
                <a16:creationId xmlns:a16="http://schemas.microsoft.com/office/drawing/2014/main" id="{848B0853-FB6E-48BD-A132-848B451BC86D}"/>
              </a:ext>
            </a:extLst>
          </p:cNvPr>
          <p:cNvPicPr>
            <a:picLocks noChangeAspect="1"/>
          </p:cNvPicPr>
          <p:nvPr/>
        </p:nvPicPr>
        <p:blipFill>
          <a:blip r:embed="rId4"/>
          <a:stretch>
            <a:fillRect/>
          </a:stretch>
        </p:blipFill>
        <p:spPr>
          <a:xfrm>
            <a:off x="7619765" y="5816546"/>
            <a:ext cx="3543482" cy="1041454"/>
          </a:xfrm>
          <a:prstGeom prst="rect">
            <a:avLst/>
          </a:prstGeom>
        </p:spPr>
      </p:pic>
    </p:spTree>
    <p:extLst>
      <p:ext uri="{BB962C8B-B14F-4D97-AF65-F5344CB8AC3E}">
        <p14:creationId xmlns:p14="http://schemas.microsoft.com/office/powerpoint/2010/main" val="498427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4F3D8F-5206-45F0-841E-7D580D4B7FAB}"/>
              </a:ext>
            </a:extLst>
          </p:cNvPr>
          <p:cNvSpPr txBox="1"/>
          <p:nvPr/>
        </p:nvSpPr>
        <p:spPr>
          <a:xfrm>
            <a:off x="0" y="0"/>
            <a:ext cx="12192000" cy="1169551"/>
          </a:xfrm>
          <a:prstGeom prst="rect">
            <a:avLst/>
          </a:prstGeom>
          <a:noFill/>
        </p:spPr>
        <p:txBody>
          <a:bodyPr wrap="square" rtlCol="0">
            <a:spAutoFit/>
          </a:bodyPr>
          <a:lstStyle/>
          <a:p>
            <a:pPr algn="l"/>
            <a:r>
              <a:rPr lang="zh-CN" altLang="en-US" sz="1400">
                <a:latin typeface="宋体" panose="02010600030101010101" pitchFamily="2" charset="-122"/>
                <a:ea typeface="宋体" panose="02010600030101010101" pitchFamily="2" charset="-122"/>
              </a:rPr>
              <a:t>关于虚拟环境</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在虚拟环境中可以使用</a:t>
            </a:r>
            <a:r>
              <a:rPr lang="en-US" altLang="zh-CN" sz="1400">
                <a:solidFill>
                  <a:schemeClr val="accent2">
                    <a:lumMod val="75000"/>
                  </a:schemeClr>
                </a:solidFill>
                <a:latin typeface="宋体" panose="02010600030101010101" pitchFamily="2" charset="-122"/>
                <a:ea typeface="宋体" panose="02010600030101010101" pitchFamily="2" charset="-122"/>
              </a:rPr>
              <a:t>pip freeze &gt; requirements.txt</a:t>
            </a:r>
            <a:r>
              <a:rPr lang="zh-CN" altLang="en-US" sz="1400">
                <a:latin typeface="宋体" panose="02010600030101010101" pitchFamily="2" charset="-122"/>
                <a:ea typeface="宋体" panose="02010600030101010101" pitchFamily="2" charset="-122"/>
              </a:rPr>
              <a:t>生成一个文档，里面保存当前虚拟环境安装的各种包的名称和版本，方便项目迁移时使用，在迁移后使用</a:t>
            </a:r>
            <a:r>
              <a:rPr lang="en-US" altLang="zh-CN" sz="1400">
                <a:solidFill>
                  <a:schemeClr val="accent2">
                    <a:lumMod val="75000"/>
                  </a:schemeClr>
                </a:solidFill>
                <a:latin typeface="宋体" panose="02010600030101010101" pitchFamily="2" charset="-122"/>
                <a:ea typeface="宋体" panose="02010600030101010101" pitchFamily="2" charset="-122"/>
              </a:rPr>
              <a:t>pip install -r requirements.txt</a:t>
            </a:r>
            <a:r>
              <a:rPr lang="zh-CN" altLang="en-US" sz="1400">
                <a:latin typeface="宋体" panose="02010600030101010101" pitchFamily="2" charset="-122"/>
                <a:ea typeface="宋体" panose="02010600030101010101" pitchFamily="2" charset="-122"/>
              </a:rPr>
              <a:t>一次性安装所有依赖包。</a:t>
            </a:r>
            <a:endParaRPr lang="en-US" altLang="zh-CN" sz="1400">
              <a:latin typeface="宋体" panose="02010600030101010101" pitchFamily="2" charset="-122"/>
              <a:ea typeface="宋体" panose="02010600030101010101" pitchFamily="2" charset="-122"/>
            </a:endParaRPr>
          </a:p>
          <a:p>
            <a:pPr algn="l"/>
            <a:endParaRPr lang="en-US" altLang="zh-CN" sz="1400">
              <a:latin typeface="宋体" panose="02010600030101010101" pitchFamily="2" charset="-122"/>
              <a:ea typeface="宋体" panose="02010600030101010101" pitchFamily="2" charset="-122"/>
            </a:endParaRPr>
          </a:p>
          <a:p>
            <a:pPr algn="l"/>
            <a:endParaRPr lang="en-US" altLang="zh-CN" sz="140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D45B2E28-4F71-4D51-B3AB-8F9E3CAB3B91}"/>
              </a:ext>
            </a:extLst>
          </p:cNvPr>
          <p:cNvSpPr txBox="1"/>
          <p:nvPr/>
        </p:nvSpPr>
        <p:spPr>
          <a:xfrm>
            <a:off x="0" y="3749457"/>
            <a:ext cx="12192001" cy="3108543"/>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CPU</a:t>
            </a:r>
          </a:p>
          <a:p>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是中央处理器的简称，它可以从内存和缓存中读取指令，放入指令寄存器，并能够发出控制指令来完成一条指令的执行。但是</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并不能直接从硬盘中读取程序或数据。</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内存</a:t>
            </a:r>
            <a:endParaRPr lang="en-US" altLang="zh-CN" sz="1400" b="1">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内存作为与</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直接进行沟通的部件，所有的程序都是在内存中运行的。其作用是暂时存放</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的运算数据，以及与硬盘交换的数据。也是相当于</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与硬盘沟通的桥梁。只要计算机在运行，</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就会把需要运算的数据调到内存中进行运算，运算完成后</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再将结果传出来。    </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缓存</a:t>
            </a:r>
            <a:endParaRPr lang="en-US" altLang="zh-CN" sz="1400" b="1">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缓存是</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的一部分，存在于</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里。由于</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的存取速度很快，而内存的速度很慢，为了不让</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每次都在运行相对缓慢的内存中操作，缓存就作为一个中间者出现了。有些常用的数据或是地址，就直接存在缓存中，这样，下一次调用的时候就不需要再去内存中去找了。因此，</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每次回先到自己的缓存中寻找想要的东西（一般</a:t>
            </a:r>
            <a:r>
              <a:rPr lang="en-US" altLang="zh-CN" sz="1400">
                <a:latin typeface="宋体" panose="02010600030101010101" pitchFamily="2" charset="-122"/>
                <a:ea typeface="宋体" panose="02010600030101010101" pitchFamily="2" charset="-122"/>
              </a:rPr>
              <a:t>80%</a:t>
            </a:r>
            <a:r>
              <a:rPr lang="zh-CN" altLang="en-US" sz="1400">
                <a:latin typeface="宋体" panose="02010600030101010101" pitchFamily="2" charset="-122"/>
                <a:ea typeface="宋体" panose="02010600030101010101" pitchFamily="2" charset="-122"/>
              </a:rPr>
              <a:t>的东西都可以找到），找不到的时候再去内存中获取。最初的缓存生产成本很高，价格昂贵，所以为了存储更多的数据，又不希望成本过高，就出现了二级缓存的概念，他们采用的并不是一级缓存的</a:t>
            </a:r>
            <a:r>
              <a:rPr lang="en-US" altLang="zh-CN" sz="1400">
                <a:latin typeface="宋体" panose="02010600030101010101" pitchFamily="2" charset="-122"/>
                <a:ea typeface="宋体" panose="02010600030101010101" pitchFamily="2" charset="-122"/>
              </a:rPr>
              <a:t>SRAM</a:t>
            </a:r>
            <a:r>
              <a:rPr lang="zh-CN" altLang="en-US" sz="1400">
                <a:latin typeface="宋体" panose="02010600030101010101" pitchFamily="2" charset="-122"/>
                <a:ea typeface="宋体" panose="02010600030101010101" pitchFamily="2" charset="-122"/>
              </a:rPr>
              <a:t>（静态</a:t>
            </a:r>
            <a:r>
              <a:rPr lang="en-US" altLang="zh-CN" sz="1400">
                <a:latin typeface="宋体" panose="02010600030101010101" pitchFamily="2" charset="-122"/>
                <a:ea typeface="宋体" panose="02010600030101010101" pitchFamily="2" charset="-122"/>
              </a:rPr>
              <a:t>RAM</a:t>
            </a:r>
            <a:r>
              <a:rPr lang="zh-CN" altLang="en-US" sz="1400">
                <a:latin typeface="宋体" panose="02010600030101010101" pitchFamily="2" charset="-122"/>
                <a:ea typeface="宋体" panose="02010600030101010101" pitchFamily="2" charset="-122"/>
              </a:rPr>
              <a:t>），而是采用了性能比</a:t>
            </a:r>
            <a:r>
              <a:rPr lang="en-US" altLang="zh-CN" sz="1400">
                <a:latin typeface="宋体" panose="02010600030101010101" pitchFamily="2" charset="-122"/>
                <a:ea typeface="宋体" panose="02010600030101010101" pitchFamily="2" charset="-122"/>
              </a:rPr>
              <a:t>SRAM</a:t>
            </a:r>
            <a:r>
              <a:rPr lang="zh-CN" altLang="en-US" sz="1400">
                <a:latin typeface="宋体" panose="02010600030101010101" pitchFamily="2" charset="-122"/>
                <a:ea typeface="宋体" panose="02010600030101010101" pitchFamily="2" charset="-122"/>
              </a:rPr>
              <a:t>稍差一些，但是比内存更快的</a:t>
            </a:r>
            <a:r>
              <a:rPr lang="en-US" altLang="zh-CN" sz="1400">
                <a:latin typeface="宋体" panose="02010600030101010101" pitchFamily="2" charset="-122"/>
                <a:ea typeface="宋体" panose="02010600030101010101" pitchFamily="2" charset="-122"/>
              </a:rPr>
              <a:t>DRAM</a:t>
            </a:r>
            <a:r>
              <a:rPr lang="zh-CN" altLang="en-US" sz="1400">
                <a:latin typeface="宋体" panose="02010600030101010101" pitchFamily="2" charset="-122"/>
                <a:ea typeface="宋体" panose="02010600030101010101" pitchFamily="2" charset="-122"/>
              </a:rPr>
              <a:t>（动态</a:t>
            </a:r>
            <a:r>
              <a:rPr lang="en-US" altLang="zh-CN" sz="1400">
                <a:latin typeface="宋体" panose="02010600030101010101" pitchFamily="2" charset="-122"/>
                <a:ea typeface="宋体" panose="02010600030101010101" pitchFamily="2" charset="-122"/>
              </a:rPr>
              <a:t>RAM</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硬盘</a:t>
            </a:r>
            <a:endParaRPr lang="en-US" altLang="zh-CN" sz="1400" b="1">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我们都知道内存是掉电之后数据就消失的部件，所以，长期的数据存储更多的还是依靠硬盘这种本地磁盘作为存储工具。</a:t>
            </a:r>
          </a:p>
        </p:txBody>
      </p:sp>
      <p:sp>
        <p:nvSpPr>
          <p:cNvPr id="4" name="文本框 3">
            <a:extLst>
              <a:ext uri="{FF2B5EF4-FFF2-40B4-BE49-F238E27FC236}">
                <a16:creationId xmlns:a16="http://schemas.microsoft.com/office/drawing/2014/main" id="{C9D23C7B-2F98-4A30-8514-F7006B1DC4C1}"/>
              </a:ext>
            </a:extLst>
          </p:cNvPr>
          <p:cNvSpPr txBox="1"/>
          <p:nvPr/>
        </p:nvSpPr>
        <p:spPr>
          <a:xfrm>
            <a:off x="0" y="731520"/>
            <a:ext cx="12192000" cy="1384995"/>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关于</a:t>
            </a:r>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中的响应对象</a:t>
            </a:r>
            <a:endParaRPr lang="en-US" altLang="zh-CN" sz="1400" b="1">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Django</a:t>
            </a:r>
            <a:r>
              <a:rPr lang="zh-CN" altLang="en-US" sz="1400">
                <a:latin typeface="宋体" panose="02010600030101010101" pitchFamily="2" charset="-122"/>
                <a:ea typeface="宋体" panose="02010600030101010101" pitchFamily="2" charset="-122"/>
              </a:rPr>
              <a:t>不同，</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中的</a:t>
            </a:r>
            <a:r>
              <a:rPr lang="en-US" altLang="zh-CN" sz="1400">
                <a:latin typeface="宋体" panose="02010600030101010101" pitchFamily="2" charset="-122"/>
                <a:ea typeface="宋体" panose="02010600030101010101" pitchFamily="2" charset="-122"/>
              </a:rPr>
              <a:t>render_template</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redirect</a:t>
            </a:r>
            <a:r>
              <a:rPr lang="zh-CN" altLang="en-US" sz="1400">
                <a:latin typeface="宋体" panose="02010600030101010101" pitchFamily="2" charset="-122"/>
                <a:ea typeface="宋体" panose="02010600030101010101" pitchFamily="2" charset="-122"/>
              </a:rPr>
              <a:t>都不是</a:t>
            </a:r>
            <a:r>
              <a:rPr lang="en-US" altLang="zh-CN" sz="1400">
                <a:latin typeface="宋体" panose="02010600030101010101" pitchFamily="2" charset="-122"/>
                <a:ea typeface="宋体" panose="02010600030101010101" pitchFamily="2" charset="-122"/>
              </a:rPr>
              <a:t>make_response</a:t>
            </a:r>
            <a:r>
              <a:rPr lang="zh-CN" altLang="en-US" sz="1400">
                <a:latin typeface="宋体" panose="02010600030101010101" pitchFamily="2" charset="-122"/>
                <a:ea typeface="宋体" panose="02010600030101010101" pitchFamily="2" charset="-122"/>
              </a:rPr>
              <a:t>对象，因此若想在其中设置</a:t>
            </a:r>
            <a:r>
              <a:rPr lang="en-US" altLang="zh-CN" sz="1400">
                <a:latin typeface="宋体" panose="02010600030101010101" pitchFamily="2" charset="-122"/>
                <a:ea typeface="宋体" panose="02010600030101010101" pitchFamily="2" charset="-122"/>
              </a:rPr>
              <a:t>cookie</a:t>
            </a:r>
            <a:r>
              <a:rPr lang="zh-CN" altLang="en-US" sz="1400">
                <a:latin typeface="宋体" panose="02010600030101010101" pitchFamily="2" charset="-122"/>
                <a:ea typeface="宋体" panose="02010600030101010101" pitchFamily="2" charset="-122"/>
              </a:rPr>
              <a:t>，则需要</a:t>
            </a:r>
            <a:r>
              <a:rPr lang="en-US" altLang="zh-CN" sz="1400">
                <a:latin typeface="宋体" panose="02010600030101010101" pitchFamily="2" charset="-122"/>
                <a:ea typeface="宋体" panose="02010600030101010101" pitchFamily="2" charset="-122"/>
              </a:rPr>
              <a:t>res = make(render_template(..))</a:t>
            </a:r>
            <a:r>
              <a:rPr lang="zh-CN" altLang="en-US" sz="1400">
                <a:latin typeface="宋体" panose="02010600030101010101" pitchFamily="2" charset="-122"/>
                <a:ea typeface="宋体" panose="02010600030101010101" pitchFamily="2" charset="-122"/>
              </a:rPr>
              <a:t>然后</a:t>
            </a:r>
            <a:r>
              <a:rPr lang="en-US" altLang="zh-CN" sz="1400">
                <a:latin typeface="宋体" panose="02010600030101010101" pitchFamily="2" charset="-122"/>
                <a:ea typeface="宋体" panose="02010600030101010101" pitchFamily="2" charset="-122"/>
              </a:rPr>
              <a:t>res.set_cookie(..)</a:t>
            </a:r>
            <a:r>
              <a:rPr lang="zh-CN" altLang="en-US" sz="1400">
                <a:latin typeface="宋体" panose="02010600030101010101" pitchFamily="2" charset="-122"/>
                <a:ea typeface="宋体" panose="02010600030101010101" pitchFamily="2" charset="-122"/>
              </a:rPr>
              <a:t>设置，不能直接对</a:t>
            </a:r>
            <a:r>
              <a:rPr lang="en-US" altLang="zh-CN" sz="1400">
                <a:latin typeface="宋体" panose="02010600030101010101" pitchFamily="2" charset="-122"/>
                <a:ea typeface="宋体" panose="02010600030101010101" pitchFamily="2" charset="-122"/>
              </a:rPr>
              <a:t>render</a:t>
            </a:r>
            <a:r>
              <a:rPr lang="zh-CN" altLang="en-US" sz="1400">
                <a:latin typeface="宋体" panose="02010600030101010101" pitchFamily="2" charset="-122"/>
                <a:ea typeface="宋体" panose="02010600030101010101" pitchFamily="2" charset="-122"/>
              </a:rPr>
              <a:t>对象设置。</a:t>
            </a:r>
            <a:endParaRPr lang="en-US" altLang="zh-CN" sz="1400">
              <a:latin typeface="宋体" panose="02010600030101010101" pitchFamily="2" charset="-122"/>
              <a:ea typeface="宋体" panose="02010600030101010101" pitchFamily="2" charset="-122"/>
            </a:endParaRPr>
          </a:p>
          <a:p>
            <a:pPr algn="l"/>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提供了一个名为</a:t>
            </a:r>
            <a:r>
              <a:rPr lang="en-US" altLang="zh-CN" sz="1400">
                <a:latin typeface="宋体" panose="02010600030101010101" pitchFamily="2" charset="-122"/>
                <a:ea typeface="宋体" panose="02010600030101010101" pitchFamily="2" charset="-122"/>
              </a:rPr>
              <a:t>escape</a:t>
            </a:r>
            <a:r>
              <a:rPr lang="zh-CN" altLang="en-US" sz="1400">
                <a:latin typeface="宋体" panose="02010600030101010101" pitchFamily="2" charset="-122"/>
                <a:ea typeface="宋体" panose="02010600030101010101" pitchFamily="2" charset="-122"/>
              </a:rPr>
              <a:t>的函数，可以将提供的原始数据转换为</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转义的等价形式，它返回一个</a:t>
            </a:r>
            <a:r>
              <a:rPr lang="en-US" altLang="zh-CN" sz="1400">
                <a:latin typeface="宋体" panose="02010600030101010101" pitchFamily="2" charset="-122"/>
                <a:ea typeface="宋体" panose="02010600030101010101" pitchFamily="2" charset="-122"/>
              </a:rPr>
              <a:t>Markup</a:t>
            </a:r>
            <a:r>
              <a:rPr lang="zh-CN" altLang="en-US" sz="1400">
                <a:latin typeface="宋体" panose="02010600030101010101" pitchFamily="2" charset="-122"/>
                <a:ea typeface="宋体" panose="02010600030101010101" pitchFamily="2" charset="-122"/>
              </a:rPr>
              <a:t>对象，在</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中，将</a:t>
            </a:r>
            <a:r>
              <a:rPr lang="en-US" altLang="zh-CN" sz="1400">
                <a:latin typeface="宋体" panose="02010600030101010101" pitchFamily="2" charset="-122"/>
                <a:ea typeface="宋体" panose="02010600030101010101" pitchFamily="2" charset="-122"/>
              </a:rPr>
              <a:t>’&lt;’</a:t>
            </a:r>
            <a:r>
              <a:rPr lang="zh-CN" altLang="en-US" sz="1400">
                <a:latin typeface="宋体" panose="02010600030101010101" pitchFamily="2" charset="-122"/>
                <a:ea typeface="宋体" panose="02010600030101010101" pitchFamily="2" charset="-122"/>
              </a:rPr>
              <a:t>定义为</a:t>
            </a:r>
            <a:r>
              <a:rPr lang="en-US" altLang="zh-CN" sz="1400">
                <a:latin typeface="宋体" panose="02010600030101010101" pitchFamily="2" charset="-122"/>
                <a:ea typeface="宋体" panose="02010600030101010101" pitchFamily="2" charset="-122"/>
              </a:rPr>
              <a:t>’&amp;lt’</a:t>
            </a:r>
            <a:r>
              <a:rPr lang="zh-CN" altLang="en-US" sz="1400">
                <a:latin typeface="宋体" panose="02010600030101010101" pitchFamily="2" charset="-122"/>
                <a:ea typeface="宋体" panose="02010600030101010101" pitchFamily="2" charset="-122"/>
              </a:rPr>
              <a:t>，将</a:t>
            </a:r>
            <a:r>
              <a:rPr lang="en-US" altLang="zh-CN" sz="1400">
                <a:latin typeface="宋体" panose="02010600030101010101" pitchFamily="2" charset="-122"/>
                <a:ea typeface="宋体" panose="02010600030101010101" pitchFamily="2" charset="-122"/>
              </a:rPr>
              <a:t>’&gt;’</a:t>
            </a:r>
            <a:r>
              <a:rPr lang="zh-CN" altLang="en-US" sz="1400">
                <a:latin typeface="宋体" panose="02010600030101010101" pitchFamily="2" charset="-122"/>
                <a:ea typeface="宋体" panose="02010600030101010101" pitchFamily="2" charset="-122"/>
              </a:rPr>
              <a:t>定义为</a:t>
            </a:r>
            <a:r>
              <a:rPr lang="en-US" altLang="zh-CN" sz="1400">
                <a:latin typeface="宋体" panose="02010600030101010101" pitchFamily="2" charset="-122"/>
                <a:ea typeface="宋体" panose="02010600030101010101" pitchFamily="2" charset="-122"/>
              </a:rPr>
              <a:t>’&amp;gt’</a:t>
            </a:r>
            <a:r>
              <a:rPr lang="zh-CN" altLang="en-US" sz="1400">
                <a:latin typeface="宋体" panose="02010600030101010101" pitchFamily="2" charset="-122"/>
                <a:ea typeface="宋体" panose="02010600030101010101" pitchFamily="2" charset="-122"/>
              </a:rPr>
              <a:t>（还有其他的转义字符），可以将返回的</a:t>
            </a:r>
            <a:r>
              <a:rPr lang="en-US" altLang="zh-CN" sz="1400">
                <a:latin typeface="宋体" panose="02010600030101010101" pitchFamily="2" charset="-122"/>
                <a:ea typeface="宋体" panose="02010600030101010101" pitchFamily="2" charset="-122"/>
              </a:rPr>
              <a:t>Markup</a:t>
            </a:r>
            <a:r>
              <a:rPr lang="zh-CN" altLang="en-US" sz="1400">
                <a:latin typeface="宋体" panose="02010600030101010101" pitchFamily="2" charset="-122"/>
                <a:ea typeface="宋体" panose="02010600030101010101" pitchFamily="2" charset="-122"/>
              </a:rPr>
              <a:t>对象当做一个普通的字符串。</a:t>
            </a:r>
            <a:endParaRPr lang="en-US" altLang="zh-CN" sz="140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7F1C6237-8E37-4B48-A231-5352ADED966A}"/>
              </a:ext>
            </a:extLst>
          </p:cNvPr>
          <p:cNvSpPr txBox="1"/>
          <p:nvPr/>
        </p:nvSpPr>
        <p:spPr>
          <a:xfrm>
            <a:off x="0" y="2025045"/>
            <a:ext cx="12191999" cy="1815882"/>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中的分页</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在</a:t>
            </a:r>
            <a:r>
              <a:rPr lang="en-US" altLang="zh-CN" sz="1400">
                <a:latin typeface="宋体" panose="02010600030101010101" pitchFamily="2" charset="-122"/>
                <a:ea typeface="宋体" panose="02010600030101010101" pitchFamily="2" charset="-122"/>
              </a:rPr>
              <a:t>sqlalchemy</a:t>
            </a:r>
            <a:r>
              <a:rPr lang="zh-CN" altLang="en-US" sz="1400">
                <a:latin typeface="宋体" panose="02010600030101010101" pitchFamily="2" charset="-122"/>
                <a:ea typeface="宋体" panose="02010600030101010101" pitchFamily="2" charset="-122"/>
              </a:rPr>
              <a:t>中，分页属于数据库查询的方法，即</a:t>
            </a:r>
            <a:r>
              <a:rPr lang="en-US" altLang="zh-CN" sz="1400">
                <a:latin typeface="宋体" panose="02010600030101010101" pitchFamily="2" charset="-122"/>
                <a:ea typeface="宋体" panose="02010600030101010101" pitchFamily="2" charset="-122"/>
              </a:rPr>
              <a:t>A.query.filter().paginate(page, per_page, err_out)</a:t>
            </a:r>
            <a:r>
              <a:rPr lang="zh-CN" altLang="en-US" sz="1400">
                <a:latin typeface="宋体" panose="02010600030101010101" pitchFamily="2" charset="-122"/>
                <a:ea typeface="宋体" panose="02010600030101010101" pitchFamily="2" charset="-122"/>
              </a:rPr>
              <a:t>返回一个</a:t>
            </a:r>
            <a:r>
              <a:rPr lang="en-US" altLang="zh-CN" sz="1400">
                <a:latin typeface="宋体" panose="02010600030101010101" pitchFamily="2" charset="-122"/>
                <a:ea typeface="宋体" panose="02010600030101010101" pitchFamily="2" charset="-122"/>
              </a:rPr>
              <a:t>paginate</a:t>
            </a:r>
            <a:r>
              <a:rPr lang="zh-CN" altLang="en-US" sz="1400">
                <a:latin typeface="宋体" panose="02010600030101010101" pitchFamily="2" charset="-122"/>
                <a:ea typeface="宋体" panose="02010600030101010101" pitchFamily="2" charset="-122"/>
              </a:rPr>
              <a:t>对象，其中</a:t>
            </a:r>
            <a:r>
              <a:rPr lang="en-US" altLang="zh-CN" sz="1400">
                <a:latin typeface="宋体" panose="02010600030101010101" pitchFamily="2" charset="-122"/>
                <a:ea typeface="宋体" panose="02010600030101010101" pitchFamily="2" charset="-122"/>
              </a:rPr>
              <a:t>page</a:t>
            </a:r>
            <a:r>
              <a:rPr lang="zh-CN" altLang="en-US" sz="1400">
                <a:latin typeface="宋体" panose="02010600030101010101" pitchFamily="2" charset="-122"/>
                <a:ea typeface="宋体" panose="02010600030101010101" pitchFamily="2" charset="-122"/>
              </a:rPr>
              <a:t>是页数，</a:t>
            </a:r>
            <a:r>
              <a:rPr lang="en-US" altLang="zh-CN" sz="1400">
                <a:latin typeface="宋体" panose="02010600030101010101" pitchFamily="2" charset="-122"/>
                <a:ea typeface="宋体" panose="02010600030101010101" pitchFamily="2" charset="-122"/>
              </a:rPr>
              <a:t>per_page</a:t>
            </a:r>
            <a:r>
              <a:rPr lang="zh-CN" altLang="en-US" sz="1400">
                <a:latin typeface="宋体" panose="02010600030101010101" pitchFamily="2" charset="-122"/>
                <a:ea typeface="宋体" panose="02010600030101010101" pitchFamily="2" charset="-122"/>
              </a:rPr>
              <a:t>是每页的条目数，</a:t>
            </a:r>
            <a:r>
              <a:rPr lang="en-US" altLang="zh-CN" sz="1400">
                <a:latin typeface="宋体" panose="02010600030101010101" pitchFamily="2" charset="-122"/>
                <a:ea typeface="宋体" panose="02010600030101010101" pitchFamily="2" charset="-122"/>
              </a:rPr>
              <a:t>err_out=True</a:t>
            </a:r>
            <a:r>
              <a:rPr lang="zh-CN" altLang="en-US" sz="1400">
                <a:latin typeface="宋体" panose="02010600030101010101" pitchFamily="2" charset="-122"/>
                <a:ea typeface="宋体" panose="02010600030101010101" pitchFamily="2" charset="-122"/>
              </a:rPr>
              <a:t>意为当输入的</a:t>
            </a:r>
            <a:r>
              <a:rPr lang="en-US" altLang="zh-CN" sz="1400">
                <a:latin typeface="宋体" panose="02010600030101010101" pitchFamily="2" charset="-122"/>
                <a:ea typeface="宋体" panose="02010600030101010101" pitchFamily="2" charset="-122"/>
              </a:rPr>
              <a:t>page</a:t>
            </a:r>
            <a:r>
              <a:rPr lang="zh-CN" altLang="en-US" sz="1400">
                <a:latin typeface="宋体" panose="02010600030101010101" pitchFamily="2" charset="-122"/>
                <a:ea typeface="宋体" panose="02010600030101010101" pitchFamily="2" charset="-122"/>
              </a:rPr>
              <a:t>不存在时抛出异常或</a:t>
            </a:r>
            <a:r>
              <a:rPr lang="en-US" altLang="zh-CN" sz="1400">
                <a:latin typeface="宋体" panose="02010600030101010101" pitchFamily="2" charset="-122"/>
                <a:ea typeface="宋体" panose="02010600030101010101" pitchFamily="2" charset="-122"/>
              </a:rPr>
              <a:t>abort(404)</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paginate.pages</a:t>
            </a:r>
            <a:r>
              <a:rPr lang="zh-CN" altLang="en-US" sz="1400">
                <a:latin typeface="宋体" panose="02010600030101010101" pitchFamily="2" charset="-122"/>
                <a:ea typeface="宋体" panose="02010600030101010101" pitchFamily="2" charset="-122"/>
              </a:rPr>
              <a:t>返回总页数</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paginate.items</a:t>
            </a:r>
            <a:r>
              <a:rPr lang="zh-CN" altLang="en-US" sz="1400">
                <a:latin typeface="宋体" panose="02010600030101010101" pitchFamily="2" charset="-122"/>
                <a:ea typeface="宋体" panose="02010600030101010101" pitchFamily="2" charset="-122"/>
              </a:rPr>
              <a:t>返回所有元素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即查询到的指定页码的模型类的实例</a:t>
            </a:r>
            <a:r>
              <a:rPr lang="en-US" altLang="zh-CN" sz="1400">
                <a:latin typeface="宋体" panose="02010600030101010101" pitchFamily="2" charset="-122"/>
                <a:ea typeface="宋体" panose="02010600030101010101" pitchFamily="2" charset="-122"/>
              </a:rPr>
              <a:t>)</a:t>
            </a:r>
          </a:p>
          <a:p>
            <a:pPr algn="l"/>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关于</a:t>
            </a:r>
            <a:r>
              <a:rPr lang="en-US" altLang="zh-CN" sz="1400" b="1">
                <a:latin typeface="宋体" panose="02010600030101010101" pitchFamily="2" charset="-122"/>
                <a:ea typeface="宋体" panose="02010600030101010101" pitchFamily="2" charset="-122"/>
              </a:rPr>
              <a:t>python</a:t>
            </a:r>
            <a:r>
              <a:rPr lang="zh-CN" altLang="en-US" sz="1400" b="1">
                <a:latin typeface="宋体" panose="02010600030101010101" pitchFamily="2" charset="-122"/>
                <a:ea typeface="宋体" panose="02010600030101010101" pitchFamily="2" charset="-122"/>
              </a:rPr>
              <a:t>中的运算符操作</a:t>
            </a:r>
            <a:r>
              <a:rPr lang="zh-CN" altLang="en-US" sz="1400">
                <a:latin typeface="宋体" panose="02010600030101010101" pitchFamily="2" charset="-122"/>
                <a:ea typeface="宋体" panose="02010600030101010101" pitchFamily="2" charset="-122"/>
              </a:rPr>
              <a:t>：如</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操作，其实是调用了</a:t>
            </a:r>
            <a:r>
              <a:rPr lang="en-US" altLang="zh-CN" sz="1400">
                <a:latin typeface="宋体" panose="02010600030101010101" pitchFamily="2" charset="-122"/>
                <a:ea typeface="宋体" panose="02010600030101010101" pitchFamily="2" charset="-122"/>
              </a:rPr>
              <a:t>__eq__</a:t>
            </a:r>
            <a:r>
              <a:rPr lang="zh-CN" altLang="en-US" sz="1400">
                <a:latin typeface="宋体" panose="02010600030101010101" pitchFamily="2" charset="-122"/>
                <a:ea typeface="宋体" panose="02010600030101010101" pitchFamily="2" charset="-122"/>
              </a:rPr>
              <a:t>方法，在</a:t>
            </a:r>
            <a:r>
              <a:rPr lang="en-US" altLang="zh-CN" sz="1400">
                <a:latin typeface="宋体" panose="02010600030101010101" pitchFamily="2" charset="-122"/>
                <a:ea typeface="宋体" panose="02010600030101010101" pitchFamily="2" charset="-122"/>
              </a:rPr>
              <a:t>sqlalchemy</a:t>
            </a:r>
            <a:r>
              <a:rPr lang="zh-CN" altLang="en-US" sz="1400">
                <a:latin typeface="宋体" panose="02010600030101010101" pitchFamily="2" charset="-122"/>
                <a:ea typeface="宋体" panose="02010600030101010101" pitchFamily="2" charset="-122"/>
              </a:rPr>
              <a:t>的模型类中对该方法进行了重写，因此</a:t>
            </a:r>
            <a:r>
              <a:rPr lang="en-US" altLang="zh-CN" sz="1400">
                <a:latin typeface="宋体" panose="02010600030101010101" pitchFamily="2" charset="-122"/>
                <a:ea typeface="宋体" panose="02010600030101010101" pitchFamily="2" charset="-122"/>
              </a:rPr>
              <a:t>A.a == 1</a:t>
            </a:r>
            <a:r>
              <a:rPr lang="zh-CN" altLang="en-US" sz="1400">
                <a:latin typeface="宋体" panose="02010600030101010101" pitchFamily="2" charset="-122"/>
                <a:ea typeface="宋体" panose="02010600030101010101" pitchFamily="2" charset="-122"/>
              </a:rPr>
              <a:t>其返回的不是布尔值，而是重写后的一个可以用于模型类</a:t>
            </a:r>
            <a:r>
              <a:rPr lang="en-US" altLang="zh-CN" sz="1400">
                <a:latin typeface="宋体" panose="02010600030101010101" pitchFamily="2" charset="-122"/>
                <a:ea typeface="宋体" panose="02010600030101010101" pitchFamily="2" charset="-122"/>
              </a:rPr>
              <a:t>filter</a:t>
            </a:r>
            <a:r>
              <a:rPr lang="zh-CN" altLang="en-US" sz="1400">
                <a:latin typeface="宋体" panose="02010600030101010101" pitchFamily="2" charset="-122"/>
                <a:ea typeface="宋体" panose="02010600030101010101" pitchFamily="2" charset="-122"/>
              </a:rPr>
              <a:t>的表达式。</a:t>
            </a:r>
            <a:endParaRPr lang="en-US" altLang="zh-CN"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3588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FD2381-3CD7-43D9-A0C7-CACAFCF39342}"/>
              </a:ext>
            </a:extLst>
          </p:cNvPr>
          <p:cNvSpPr txBox="1"/>
          <p:nvPr/>
        </p:nvSpPr>
        <p:spPr>
          <a:xfrm>
            <a:off x="0" y="0"/>
            <a:ext cx="12192000" cy="3323987"/>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Hadoop</a:t>
            </a:r>
          </a:p>
          <a:p>
            <a:r>
              <a:rPr lang="zh-CN" altLang="en-US" sz="1400">
                <a:latin typeface="宋体" panose="02010600030101010101" pitchFamily="2" charset="-122"/>
                <a:ea typeface="宋体" panose="02010600030101010101" pitchFamily="2" charset="-122"/>
              </a:rPr>
              <a:t>是一个由</a:t>
            </a:r>
            <a:r>
              <a:rPr lang="en-US" altLang="zh-CN" sz="1400">
                <a:latin typeface="宋体" panose="02010600030101010101" pitchFamily="2" charset="-122"/>
                <a:ea typeface="宋体" panose="02010600030101010101" pitchFamily="2" charset="-122"/>
              </a:rPr>
              <a:t>Apache</a:t>
            </a:r>
            <a:r>
              <a:rPr lang="zh-CN" altLang="en-US" sz="1400">
                <a:latin typeface="宋体" panose="02010600030101010101" pitchFamily="2" charset="-122"/>
                <a:ea typeface="宋体" panose="02010600030101010101" pitchFamily="2" charset="-122"/>
              </a:rPr>
              <a:t>基金会所开发的开源分布式系统基础架构，用户可以在不了解分布式底层细节的情况下，开发分布式程序，充分利用集群的威力进行高速运算和存储。</a:t>
            </a:r>
            <a:r>
              <a:rPr lang="zh-CN" altLang="en-US" sz="1400" b="1">
                <a:solidFill>
                  <a:schemeClr val="accent1">
                    <a:lumMod val="75000"/>
                  </a:schemeClr>
                </a:solidFill>
                <a:latin typeface="宋体" panose="02010600030101010101" pitchFamily="2" charset="-122"/>
                <a:ea typeface="宋体" panose="02010600030101010101" pitchFamily="2" charset="-122"/>
              </a:rPr>
              <a:t>是一个能够对大量数据进行分布式处理的软件框架</a:t>
            </a:r>
            <a:r>
              <a:rPr lang="en-US" altLang="zh-CN" sz="1400" b="1">
                <a:solidFill>
                  <a:schemeClr val="accent1">
                    <a:lumMod val="75000"/>
                  </a:schemeClr>
                </a:solidFill>
                <a:latin typeface="宋体" panose="02010600030101010101" pitchFamily="2" charset="-122"/>
                <a:ea typeface="宋体" panose="02010600030101010101" pitchFamily="2" charset="-122"/>
              </a:rPr>
              <a:t>(</a:t>
            </a:r>
            <a:r>
              <a:rPr lang="zh-CN" altLang="en-US" sz="1400" b="1">
                <a:solidFill>
                  <a:schemeClr val="accent1">
                    <a:lumMod val="75000"/>
                  </a:schemeClr>
                </a:solidFill>
                <a:latin typeface="宋体" panose="02010600030101010101" pitchFamily="2" charset="-122"/>
                <a:ea typeface="宋体" panose="02010600030101010101" pitchFamily="2" charset="-122"/>
              </a:rPr>
              <a:t>即大数据处理框架，包括搜集、存储、调度、查询、计算、输出等各个方面</a:t>
            </a:r>
            <a:r>
              <a:rPr lang="en-US" altLang="zh-CN" sz="1400" b="1">
                <a:solidFill>
                  <a:schemeClr val="accent1">
                    <a:lumMod val="75000"/>
                  </a:schemeClr>
                </a:solidFill>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，以一种可靠、高效、可伸缩的方式进行数据处理。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如图所示为大数据处理系统的生态圈，其中大部分为</a:t>
            </a:r>
            <a:r>
              <a:rPr lang="en-US" altLang="zh-CN" sz="1400">
                <a:latin typeface="宋体" panose="02010600030101010101" pitchFamily="2" charset="-122"/>
                <a:ea typeface="宋体" panose="02010600030101010101" pitchFamily="2" charset="-122"/>
              </a:rPr>
              <a:t>Hadoop</a:t>
            </a:r>
            <a:r>
              <a:rPr lang="zh-CN" altLang="en-US" sz="1400">
                <a:latin typeface="宋体" panose="02010600030101010101" pitchFamily="2" charset="-122"/>
                <a:ea typeface="宋体" panose="02010600030101010101" pitchFamily="2" charset="-122"/>
              </a:rPr>
              <a:t>的组件</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子项目，</a:t>
            </a:r>
            <a:r>
              <a:rPr lang="en-US" altLang="zh-CN" sz="1400">
                <a:latin typeface="宋体" panose="02010600030101010101" pitchFamily="2" charset="-122"/>
                <a:ea typeface="宋体" panose="02010600030101010101" pitchFamily="2" charset="-122"/>
              </a:rPr>
              <a:t>Spark</a:t>
            </a:r>
            <a:r>
              <a:rPr lang="zh-CN" altLang="en-US" sz="1400">
                <a:latin typeface="宋体" panose="02010600030101010101" pitchFamily="2" charset="-122"/>
                <a:ea typeface="宋体" panose="02010600030101010101" pitchFamily="2" charset="-122"/>
              </a:rPr>
              <a:t>为新兴的具有发展潜力的框架</a:t>
            </a:r>
            <a:r>
              <a:rPr lang="en-US" altLang="zh-CN" sz="1400">
                <a:latin typeface="宋体" panose="02010600030101010101" pitchFamily="2" charset="-122"/>
                <a:ea typeface="宋体" panose="02010600030101010101" pitchFamily="2" charset="-122"/>
              </a:rPr>
              <a:t>)</a:t>
            </a:r>
          </a:p>
          <a:p>
            <a:r>
              <a:rPr lang="zh-CN" altLang="en-US" sz="1400" b="1">
                <a:latin typeface="宋体" panose="02010600030101010101" pitchFamily="2" charset="-122"/>
                <a:ea typeface="宋体" panose="02010600030101010101" pitchFamily="2" charset="-122"/>
              </a:rPr>
              <a:t>优点</a:t>
            </a:r>
            <a:r>
              <a:rPr lang="zh-CN" altLang="en-US" sz="1400">
                <a:latin typeface="宋体" panose="02010600030101010101" pitchFamily="2" charset="-122"/>
                <a:ea typeface="宋体" panose="02010600030101010101" pitchFamily="2" charset="-122"/>
              </a:rPr>
              <a:t>：</a:t>
            </a:r>
            <a:r>
              <a:rPr lang="zh-CN" altLang="en-US" sz="1400">
                <a:solidFill>
                  <a:schemeClr val="accent1">
                    <a:lumMod val="75000"/>
                  </a:schemeClr>
                </a:solidFill>
                <a:latin typeface="宋体" panose="02010600030101010101" pitchFamily="2" charset="-122"/>
                <a:ea typeface="宋体" panose="02010600030101010101" pitchFamily="2" charset="-122"/>
              </a:rPr>
              <a:t>高可靠性</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Hadoop</a:t>
            </a:r>
            <a:r>
              <a:rPr lang="zh-CN" altLang="en-US" sz="1400">
                <a:latin typeface="宋体" panose="02010600030101010101" pitchFamily="2" charset="-122"/>
                <a:ea typeface="宋体" panose="02010600030101010101" pitchFamily="2" charset="-122"/>
              </a:rPr>
              <a:t>按位存储和处理数据的能力值得人们信赖。</a:t>
            </a:r>
          </a:p>
          <a:p>
            <a:r>
              <a:rPr lang="zh-CN" altLang="en-US" sz="1400">
                <a:solidFill>
                  <a:schemeClr val="accent1">
                    <a:lumMod val="75000"/>
                  </a:schemeClr>
                </a:solidFill>
                <a:latin typeface="宋体" panose="02010600030101010101" pitchFamily="2" charset="-122"/>
                <a:ea typeface="宋体" panose="02010600030101010101" pitchFamily="2" charset="-122"/>
              </a:rPr>
              <a:t>高扩展性</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Hadoop</a:t>
            </a:r>
            <a:r>
              <a:rPr lang="zh-CN" altLang="en-US" sz="1400">
                <a:latin typeface="宋体" panose="02010600030101010101" pitchFamily="2" charset="-122"/>
                <a:ea typeface="宋体" panose="02010600030101010101" pitchFamily="2" charset="-122"/>
              </a:rPr>
              <a:t>是在可用的计算机集簇间分配数据并完成计算任务的，这些集簇可以方便地扩展到数以千计的节点中。</a:t>
            </a:r>
          </a:p>
          <a:p>
            <a:r>
              <a:rPr lang="zh-CN" altLang="en-US" sz="1400">
                <a:solidFill>
                  <a:schemeClr val="accent1">
                    <a:lumMod val="75000"/>
                  </a:schemeClr>
                </a:solidFill>
                <a:latin typeface="宋体" panose="02010600030101010101" pitchFamily="2" charset="-122"/>
                <a:ea typeface="宋体" panose="02010600030101010101" pitchFamily="2" charset="-122"/>
              </a:rPr>
              <a:t>高效性</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Hadoop</a:t>
            </a:r>
            <a:r>
              <a:rPr lang="zh-CN" altLang="en-US" sz="1400">
                <a:latin typeface="宋体" panose="02010600030101010101" pitchFamily="2" charset="-122"/>
                <a:ea typeface="宋体" panose="02010600030101010101" pitchFamily="2" charset="-122"/>
              </a:rPr>
              <a:t>能够在节点之间动态地移动数据，并保证各个节点的动态平衡，因此处理速度非常快。</a:t>
            </a:r>
          </a:p>
          <a:p>
            <a:r>
              <a:rPr lang="zh-CN" altLang="en-US" sz="1400">
                <a:solidFill>
                  <a:schemeClr val="accent1">
                    <a:lumMod val="75000"/>
                  </a:schemeClr>
                </a:solidFill>
                <a:latin typeface="宋体" panose="02010600030101010101" pitchFamily="2" charset="-122"/>
                <a:ea typeface="宋体" panose="02010600030101010101" pitchFamily="2" charset="-122"/>
              </a:rPr>
              <a:t>高容错性</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Hadoop</a:t>
            </a:r>
            <a:r>
              <a:rPr lang="zh-CN" altLang="en-US" sz="1400">
                <a:latin typeface="宋体" panose="02010600030101010101" pitchFamily="2" charset="-122"/>
                <a:ea typeface="宋体" panose="02010600030101010101" pitchFamily="2" charset="-122"/>
              </a:rPr>
              <a:t>能够自动保存数据的多个副本，并且能够自动将失败的任务重新分配。</a:t>
            </a:r>
          </a:p>
          <a:p>
            <a:r>
              <a:rPr lang="zh-CN" altLang="en-US" sz="1400">
                <a:solidFill>
                  <a:schemeClr val="accent1">
                    <a:lumMod val="75000"/>
                  </a:schemeClr>
                </a:solidFill>
                <a:latin typeface="宋体" panose="02010600030101010101" pitchFamily="2" charset="-122"/>
                <a:ea typeface="宋体" panose="02010600030101010101" pitchFamily="2" charset="-122"/>
              </a:rPr>
              <a:t>低成本</a:t>
            </a:r>
            <a:r>
              <a:rPr lang="zh-CN" altLang="en-US" sz="1400">
                <a:latin typeface="宋体" panose="02010600030101010101" pitchFamily="2" charset="-122"/>
                <a:ea typeface="宋体" panose="02010600030101010101" pitchFamily="2" charset="-122"/>
              </a:rPr>
              <a:t>，与一体机、商用数据仓库以及</a:t>
            </a:r>
            <a:r>
              <a:rPr lang="en-US" altLang="zh-CN" sz="1400">
                <a:latin typeface="宋体" panose="02010600030101010101" pitchFamily="2" charset="-122"/>
                <a:ea typeface="宋体" panose="02010600030101010101" pitchFamily="2" charset="-122"/>
              </a:rPr>
              <a:t>QlikView</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Yonghong Z-Suite</a:t>
            </a:r>
            <a:r>
              <a:rPr lang="zh-CN" altLang="en-US" sz="1400">
                <a:latin typeface="宋体" panose="02010600030101010101" pitchFamily="2" charset="-122"/>
                <a:ea typeface="宋体" panose="02010600030101010101" pitchFamily="2" charset="-122"/>
              </a:rPr>
              <a:t>等数据集市相比，</a:t>
            </a:r>
            <a:r>
              <a:rPr lang="en-US" altLang="zh-CN" sz="1400">
                <a:latin typeface="宋体" panose="02010600030101010101" pitchFamily="2" charset="-122"/>
                <a:ea typeface="宋体" panose="02010600030101010101" pitchFamily="2" charset="-122"/>
              </a:rPr>
              <a:t>hadoop</a:t>
            </a:r>
            <a:r>
              <a:rPr lang="zh-CN" altLang="en-US" sz="1400">
                <a:latin typeface="宋体" panose="02010600030101010101" pitchFamily="2" charset="-122"/>
                <a:ea typeface="宋体" panose="02010600030101010101" pitchFamily="2" charset="-122"/>
              </a:rPr>
              <a:t>是开源的，项目的软件成本因此会大大降低。</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核心子项目</a:t>
            </a:r>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HDFS(Hadoop Distributed File System)</a:t>
            </a:r>
            <a:r>
              <a:rPr lang="zh-CN" altLang="en-US" sz="1400">
                <a:latin typeface="宋体" panose="02010600030101010101" pitchFamily="2" charset="-122"/>
                <a:ea typeface="宋体" panose="02010600030101010101" pitchFamily="2" charset="-122"/>
              </a:rPr>
              <a:t>分布式文件存储系统，是分布式计算中数据存储管理的基础。</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MapReduce</a:t>
            </a:r>
            <a:r>
              <a:rPr lang="zh-CN" altLang="en-US" sz="1400">
                <a:latin typeface="宋体" panose="02010600030101010101" pitchFamily="2" charset="-122"/>
                <a:ea typeface="宋体" panose="02010600030101010101" pitchFamily="2" charset="-122"/>
              </a:rPr>
              <a:t>分布式计算模式，其是一种分布式运算技术，与</a:t>
            </a:r>
            <a:r>
              <a:rPr lang="en-US" altLang="zh-CN" sz="1400">
                <a:latin typeface="宋体" panose="02010600030101010101" pitchFamily="2" charset="-122"/>
                <a:ea typeface="宋体" panose="02010600030101010101" pitchFamily="2" charset="-122"/>
              </a:rPr>
              <a:t>Hadoop</a:t>
            </a:r>
            <a:r>
              <a:rPr lang="zh-CN" altLang="en-US" sz="1400">
                <a:latin typeface="宋体" panose="02010600030101010101" pitchFamily="2" charset="-122"/>
                <a:ea typeface="宋体" panose="02010600030101010101" pitchFamily="2" charset="-122"/>
              </a:rPr>
              <a:t>是相对独立的，</a:t>
            </a:r>
            <a:r>
              <a:rPr lang="en-US" altLang="zh-CN" sz="1400">
                <a:latin typeface="宋体" panose="02010600030101010101" pitchFamily="2" charset="-122"/>
                <a:ea typeface="宋体" panose="02010600030101010101" pitchFamily="2" charset="-122"/>
              </a:rPr>
              <a:t>Hadoop</a:t>
            </a:r>
            <a:r>
              <a:rPr lang="zh-CN" altLang="en-US" sz="1400">
                <a:latin typeface="宋体" panose="02010600030101010101" pitchFamily="2" charset="-122"/>
                <a:ea typeface="宋体" panose="02010600030101010101" pitchFamily="2" charset="-122"/>
              </a:rPr>
              <a:t>只是一个实现了</a:t>
            </a:r>
            <a:r>
              <a:rPr lang="en-US" altLang="zh-CN" sz="1400">
                <a:latin typeface="宋体" panose="02010600030101010101" pitchFamily="2" charset="-122"/>
                <a:ea typeface="宋体" panose="02010600030101010101" pitchFamily="2" charset="-122"/>
              </a:rPr>
              <a:t>MapReduce</a:t>
            </a:r>
            <a:r>
              <a:rPr lang="zh-CN" altLang="en-US" sz="1400">
                <a:latin typeface="宋体" panose="02010600030101010101" pitchFamily="2" charset="-122"/>
                <a:ea typeface="宋体" panose="02010600030101010101" pitchFamily="2" charset="-122"/>
              </a:rPr>
              <a:t>模式的框架。</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其他子项目</a:t>
            </a:r>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HBase</a:t>
            </a:r>
            <a:r>
              <a:rPr lang="zh-CN" altLang="en-US" sz="1400">
                <a:latin typeface="宋体" panose="02010600030101010101" pitchFamily="2" charset="-122"/>
                <a:ea typeface="宋体" panose="02010600030101010101" pitchFamily="2" charset="-122"/>
              </a:rPr>
              <a:t>分布式列存数据库，是一个建立在</a:t>
            </a:r>
            <a:r>
              <a:rPr lang="en-US" altLang="zh-CN" sz="1400">
                <a:latin typeface="宋体" panose="02010600030101010101" pitchFamily="2" charset="-122"/>
                <a:ea typeface="宋体" panose="02010600030101010101" pitchFamily="2" charset="-122"/>
              </a:rPr>
              <a:t>HDFS</a:t>
            </a:r>
            <a:r>
              <a:rPr lang="zh-CN" altLang="en-US" sz="1400">
                <a:latin typeface="宋体" panose="02010600030101010101" pitchFamily="2" charset="-122"/>
                <a:ea typeface="宋体" panose="02010600030101010101" pitchFamily="2" charset="-122"/>
              </a:rPr>
              <a:t>之上，面向列的针对结构化数据的可伸缩、高可靠、高性能、分布式动态模式数据库。</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Hive</a:t>
            </a:r>
            <a:r>
              <a:rPr lang="zh-CN" altLang="en-US" sz="1400">
                <a:latin typeface="宋体" panose="02010600030101010101" pitchFamily="2" charset="-122"/>
                <a:ea typeface="宋体" panose="02010600030101010101" pitchFamily="2" charset="-122"/>
              </a:rPr>
              <a:t>是基于</a:t>
            </a:r>
            <a:r>
              <a:rPr lang="en-US" altLang="zh-CN" sz="1400">
                <a:latin typeface="宋体" panose="02010600030101010101" pitchFamily="2" charset="-122"/>
                <a:ea typeface="宋体" panose="02010600030101010101" pitchFamily="2" charset="-122"/>
              </a:rPr>
              <a:t>Hadoop</a:t>
            </a:r>
            <a:r>
              <a:rPr lang="zh-CN" altLang="en-US" sz="1400">
                <a:latin typeface="宋体" panose="02010600030101010101" pitchFamily="2" charset="-122"/>
                <a:ea typeface="宋体" panose="02010600030101010101" pitchFamily="2" charset="-122"/>
              </a:rPr>
              <a:t>的一个数据仓库工具，可以将结构化的数据文件映射为一张数据库表，通过类</a:t>
            </a:r>
            <a:r>
              <a:rPr lang="en-US" altLang="zh-CN" sz="1400">
                <a:latin typeface="宋体" panose="02010600030101010101" pitchFamily="2" charset="-122"/>
                <a:ea typeface="宋体" panose="02010600030101010101" pitchFamily="2" charset="-122"/>
              </a:rPr>
              <a:t>SQL</a:t>
            </a:r>
            <a:r>
              <a:rPr lang="zh-CN" altLang="en-US" sz="1400">
                <a:latin typeface="宋体" panose="02010600030101010101" pitchFamily="2" charset="-122"/>
                <a:ea typeface="宋体" panose="02010600030101010101" pitchFamily="2" charset="-122"/>
              </a:rPr>
              <a:t>语句快速实现</a:t>
            </a:r>
            <a:r>
              <a:rPr lang="en-US" altLang="zh-CN" sz="1400">
                <a:latin typeface="宋体" panose="02010600030101010101" pitchFamily="2" charset="-122"/>
                <a:ea typeface="宋体" panose="02010600030101010101" pitchFamily="2" charset="-122"/>
              </a:rPr>
              <a:t>MapReduce</a:t>
            </a:r>
            <a:r>
              <a:rPr lang="zh-CN" altLang="en-US" sz="1400">
                <a:latin typeface="宋体" panose="02010600030101010101" pitchFamily="2" charset="-122"/>
                <a:ea typeface="宋体" panose="02010600030101010101" pitchFamily="2" charset="-122"/>
              </a:rPr>
              <a:t>功能。</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YARN(Yet Another Resource Negotiator)</a:t>
            </a:r>
            <a:r>
              <a:rPr lang="zh-CN" altLang="en-US" sz="1400">
                <a:latin typeface="宋体" panose="02010600030101010101" pitchFamily="2" charset="-122"/>
                <a:ea typeface="宋体" panose="02010600030101010101" pitchFamily="2" charset="-122"/>
              </a:rPr>
              <a:t>集群资源管理和调度系统，是下一代的</a:t>
            </a:r>
            <a:r>
              <a:rPr lang="en-US" altLang="zh-CN" sz="1400">
                <a:latin typeface="宋体" panose="02010600030101010101" pitchFamily="2" charset="-122"/>
                <a:ea typeface="宋体" panose="02010600030101010101" pitchFamily="2" charset="-122"/>
              </a:rPr>
              <a:t>MapReduce</a:t>
            </a:r>
            <a:r>
              <a:rPr lang="zh-CN" altLang="en-US" sz="1400">
                <a:latin typeface="宋体" panose="02010600030101010101" pitchFamily="2" charset="-122"/>
                <a:ea typeface="宋体" panose="02010600030101010101" pitchFamily="2" charset="-122"/>
              </a:rPr>
              <a:t>，且整合了一些调度和管理的工具。</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④其余如</a:t>
            </a:r>
            <a:r>
              <a:rPr lang="en-US" altLang="zh-CN" sz="1400">
                <a:latin typeface="宋体" panose="02010600030101010101" pitchFamily="2" charset="-122"/>
                <a:ea typeface="宋体" panose="02010600030101010101" pitchFamily="2" charset="-122"/>
              </a:rPr>
              <a:t>Zookeeper</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Pig</a:t>
            </a:r>
            <a:r>
              <a:rPr lang="zh-CN" altLang="en-US" sz="1400">
                <a:latin typeface="宋体" panose="02010600030101010101" pitchFamily="2" charset="-122"/>
                <a:ea typeface="宋体" panose="02010600030101010101" pitchFamily="2" charset="-122"/>
              </a:rPr>
              <a:t>等都是一些工具或框架，协作用于大数据的处理。</a:t>
            </a:r>
          </a:p>
        </p:txBody>
      </p:sp>
      <p:pic>
        <p:nvPicPr>
          <p:cNvPr id="1026" name="Picture 2" descr="https://ask.qcloudimg.com/raw/yehe-1932762cc356320/p3ypbh8vja.png?imageView2/2/w/1620">
            <a:extLst>
              <a:ext uri="{FF2B5EF4-FFF2-40B4-BE49-F238E27FC236}">
                <a16:creationId xmlns:a16="http://schemas.microsoft.com/office/drawing/2014/main" id="{CDDF4EA3-F1D0-4128-9B66-C4856BE16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975" y="3190875"/>
            <a:ext cx="5915025" cy="366712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CD039E40-FB00-495F-B896-D25959215F63}"/>
              </a:ext>
            </a:extLst>
          </p:cNvPr>
          <p:cNvSpPr txBox="1"/>
          <p:nvPr/>
        </p:nvSpPr>
        <p:spPr>
          <a:xfrm>
            <a:off x="0" y="5903893"/>
            <a:ext cx="4442242" cy="954107"/>
          </a:xfrm>
          <a:prstGeom prst="rect">
            <a:avLst/>
          </a:prstGeom>
          <a:noFill/>
        </p:spPr>
        <p:txBody>
          <a:bodyPr wrap="none" rtlCol="0">
            <a:spAutoFit/>
          </a:bodyPr>
          <a:lstStyle/>
          <a:p>
            <a:r>
              <a:rPr lang="en-US" altLang="zh-CN" sz="1400">
                <a:hlinkClick r:id="rId3"/>
              </a:rPr>
              <a:t>https://www.cnblogs.com/hanzhi/articles/8969109.html</a:t>
            </a:r>
            <a:endParaRPr lang="en-US" altLang="zh-CN" sz="1400"/>
          </a:p>
          <a:p>
            <a:r>
              <a:rPr lang="en-US" altLang="zh-CN" sz="1400">
                <a:hlinkClick r:id="rId4"/>
              </a:rPr>
              <a:t>https://blog.csdn.net/yuan_xw/article/details/50003197</a:t>
            </a:r>
            <a:endParaRPr lang="en-US" altLang="zh-CN" sz="1400"/>
          </a:p>
          <a:p>
            <a:r>
              <a:rPr lang="en-US" altLang="zh-CN" sz="1400">
                <a:hlinkClick r:id="rId5"/>
              </a:rPr>
              <a:t>https://blog.csdn.net/v_july_v/article/details/6704077</a:t>
            </a:r>
            <a:endParaRPr lang="en-US" altLang="zh-CN" sz="1400"/>
          </a:p>
          <a:p>
            <a:r>
              <a:rPr lang="en-US" altLang="zh-CN" sz="1400">
                <a:hlinkClick r:id="rId6"/>
              </a:rPr>
              <a:t>https://cloud.tencent.com/developer/ask/137599</a:t>
            </a:r>
            <a:endParaRPr lang="zh-CN" altLang="en-US" sz="14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D210C08-76CD-4995-B7B9-95F0C7AAA226}"/>
              </a:ext>
            </a:extLst>
          </p:cNvPr>
          <p:cNvSpPr txBox="1"/>
          <p:nvPr/>
        </p:nvSpPr>
        <p:spPr>
          <a:xfrm>
            <a:off x="0" y="3275111"/>
            <a:ext cx="6276975" cy="2677656"/>
          </a:xfrm>
          <a:prstGeom prst="rect">
            <a:avLst/>
          </a:prstGeom>
          <a:noFill/>
        </p:spPr>
        <p:txBody>
          <a:bodyPr wrap="square" rtlCol="0">
            <a:spAutoFit/>
          </a:bodyPr>
          <a:lstStyle/>
          <a:p>
            <a:r>
              <a:rPr lang="zh-CN" altLang="en-US" sz="1400" b="1">
                <a:latin typeface="宋体" panose="02010600030101010101" pitchFamily="2" charset="-122"/>
                <a:ea typeface="宋体" panose="02010600030101010101" pitchFamily="2" charset="-122"/>
              </a:rPr>
              <a:t>简单介绍</a:t>
            </a:r>
            <a:r>
              <a:rPr lang="en-US" altLang="zh-CN" sz="1400" b="1">
                <a:latin typeface="宋体" panose="02010600030101010101" pitchFamily="2" charset="-122"/>
                <a:ea typeface="宋体" panose="02010600030101010101" pitchFamily="2" charset="-122"/>
              </a:rPr>
              <a:t>MapReduce</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MapReduce</a:t>
            </a:r>
            <a:r>
              <a:rPr lang="zh-CN" altLang="en-US" sz="1400">
                <a:latin typeface="宋体" panose="02010600030101010101" pitchFamily="2" charset="-122"/>
                <a:ea typeface="宋体" panose="02010600030101010101" pitchFamily="2" charset="-122"/>
              </a:rPr>
              <a:t>是一种计算模型，该模型可以将大型数据处理任务分解成很多单个的、可以在服务器集群中并行执行的任务，而这些任务的计算结果可以合并在一起来计算最终的结果。</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映射</a:t>
            </a:r>
            <a:r>
              <a:rPr lang="en-US" altLang="zh-CN" sz="1400">
                <a:latin typeface="宋体" panose="02010600030101010101" pitchFamily="2" charset="-122"/>
                <a:ea typeface="宋体" panose="02010600030101010101" pitchFamily="2" charset="-122"/>
              </a:rPr>
              <a:t>(Mapping):</a:t>
            </a:r>
            <a:r>
              <a:rPr lang="zh-CN" altLang="en-US" sz="1400">
                <a:latin typeface="宋体" panose="02010600030101010101" pitchFamily="2" charset="-122"/>
                <a:ea typeface="宋体" panose="02010600030101010101" pitchFamily="2" charset="-122"/>
              </a:rPr>
              <a:t>对集合里的每个目标应用同一个操作。</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化简</a:t>
            </a:r>
            <a:r>
              <a:rPr lang="en-US" altLang="zh-CN" sz="1400">
                <a:latin typeface="宋体" panose="02010600030101010101" pitchFamily="2" charset="-122"/>
                <a:ea typeface="宋体" panose="02010600030101010101" pitchFamily="2" charset="-122"/>
              </a:rPr>
              <a:t>(Reducing):</a:t>
            </a:r>
            <a:r>
              <a:rPr lang="zh-CN" altLang="en-US" sz="1400">
                <a:latin typeface="宋体" panose="02010600030101010101" pitchFamily="2" charset="-122"/>
                <a:ea typeface="宋体" panose="02010600030101010101" pitchFamily="2" charset="-122"/>
              </a:rPr>
              <a:t>遍历集合中的元素来返回一个综合的结果。</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MapReduce</a:t>
            </a:r>
            <a:r>
              <a:rPr lang="zh-CN" altLang="en-US" sz="1400">
                <a:latin typeface="宋体" panose="02010600030101010101" pitchFamily="2" charset="-122"/>
                <a:ea typeface="宋体" panose="02010600030101010101" pitchFamily="2" charset="-122"/>
              </a:rPr>
              <a:t>框架只操作键值对，其作业流程如下：</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map</a:t>
            </a:r>
            <a:r>
              <a:rPr lang="zh-CN" altLang="en-US" sz="1400">
                <a:latin typeface="宋体" panose="02010600030101010101" pitchFamily="2" charset="-122"/>
                <a:ea typeface="宋体" panose="02010600030101010101" pitchFamily="2" charset="-122"/>
              </a:rPr>
              <a:t>阶段：①读取数据并格式化为键值对；②</a:t>
            </a:r>
            <a:r>
              <a:rPr lang="en-US" altLang="zh-CN" sz="1400">
                <a:latin typeface="宋体" panose="02010600030101010101" pitchFamily="2" charset="-122"/>
                <a:ea typeface="宋体" panose="02010600030101010101" pitchFamily="2" charset="-122"/>
              </a:rPr>
              <a:t>mapper</a:t>
            </a:r>
            <a:r>
              <a:rPr lang="zh-CN" altLang="en-US" sz="1400">
                <a:latin typeface="宋体" panose="02010600030101010101" pitchFamily="2" charset="-122"/>
                <a:ea typeface="宋体" panose="02010600030101010101" pitchFamily="2" charset="-122"/>
              </a:rPr>
              <a:t>，输入数据的处理，对于不同的业务有不同的处理方式；③</a:t>
            </a:r>
            <a:r>
              <a:rPr lang="en-US" altLang="zh-CN" sz="1400">
                <a:latin typeface="宋体" panose="02010600030101010101" pitchFamily="2" charset="-122"/>
                <a:ea typeface="宋体" panose="02010600030101010101" pitchFamily="2" charset="-122"/>
              </a:rPr>
              <a:t>partitioner</a:t>
            </a:r>
            <a:r>
              <a:rPr lang="zh-CN" altLang="en-US" sz="1400">
                <a:latin typeface="宋体" panose="02010600030101010101" pitchFamily="2" charset="-122"/>
                <a:ea typeface="宋体" panose="02010600030101010101" pitchFamily="2" charset="-122"/>
              </a:rPr>
              <a:t>，数据分组选择不同的</a:t>
            </a:r>
            <a:r>
              <a:rPr lang="en-US" altLang="zh-CN" sz="1400">
                <a:latin typeface="宋体" panose="02010600030101010101" pitchFamily="2" charset="-122"/>
                <a:ea typeface="宋体" panose="02010600030101010101" pitchFamily="2" charset="-122"/>
              </a:rPr>
              <a:t>reduce</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reduce</a:t>
            </a:r>
            <a:r>
              <a:rPr lang="zh-CN" altLang="en-US" sz="1400">
                <a:latin typeface="宋体" panose="02010600030101010101" pitchFamily="2" charset="-122"/>
                <a:ea typeface="宋体" panose="02010600030101010101" pitchFamily="2" charset="-122"/>
              </a:rPr>
              <a:t>阶段：①选择从某些</a:t>
            </a:r>
            <a:r>
              <a:rPr lang="en-US" altLang="zh-CN" sz="1400">
                <a:latin typeface="宋体" panose="02010600030101010101" pitchFamily="2" charset="-122"/>
                <a:ea typeface="宋体" panose="02010600030101010101" pitchFamily="2" charset="-122"/>
              </a:rPr>
              <a:t>map</a:t>
            </a:r>
            <a:r>
              <a:rPr lang="zh-CN" altLang="en-US" sz="1400">
                <a:latin typeface="宋体" panose="02010600030101010101" pitchFamily="2" charset="-122"/>
                <a:ea typeface="宋体" panose="02010600030101010101" pitchFamily="2" charset="-122"/>
              </a:rPr>
              <a:t>中拷贝部分结果</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由</a:t>
            </a:r>
            <a:r>
              <a:rPr lang="en-US" altLang="zh-CN" sz="1400">
                <a:latin typeface="宋体" panose="02010600030101010101" pitchFamily="2" charset="-122"/>
                <a:ea typeface="宋体" panose="02010600030101010101" pitchFamily="2" charset="-122"/>
              </a:rPr>
              <a:t>map</a:t>
            </a:r>
            <a:r>
              <a:rPr lang="zh-CN" altLang="en-US" sz="1400">
                <a:latin typeface="宋体" panose="02010600030101010101" pitchFamily="2" charset="-122"/>
                <a:ea typeface="宋体" panose="02010600030101010101" pitchFamily="2" charset="-122"/>
              </a:rPr>
              <a:t>中数据分组决定</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；②数据按照</a:t>
            </a:r>
            <a:r>
              <a:rPr lang="en-US" altLang="zh-CN" sz="1400">
                <a:latin typeface="宋体" panose="02010600030101010101" pitchFamily="2" charset="-122"/>
                <a:ea typeface="宋体" panose="02010600030101010101" pitchFamily="2" charset="-122"/>
              </a:rPr>
              <a:t>key</a:t>
            </a:r>
            <a:r>
              <a:rPr lang="zh-CN" altLang="en-US" sz="1400">
                <a:latin typeface="宋体" panose="02010600030101010101" pitchFamily="2" charset="-122"/>
                <a:ea typeface="宋体" panose="02010600030101010101" pitchFamily="2" charset="-122"/>
              </a:rPr>
              <a:t>排序；③</a:t>
            </a:r>
            <a:r>
              <a:rPr lang="en-US" altLang="zh-CN" sz="1400">
                <a:latin typeface="宋体" panose="02010600030101010101" pitchFamily="2" charset="-122"/>
                <a:ea typeface="宋体" panose="02010600030101010101" pitchFamily="2" charset="-122"/>
              </a:rPr>
              <a:t>reducer</a:t>
            </a:r>
            <a:r>
              <a:rPr lang="zh-CN" altLang="en-US" sz="1400">
                <a:latin typeface="宋体" panose="02010600030101010101" pitchFamily="2" charset="-122"/>
                <a:ea typeface="宋体" panose="02010600030101010101" pitchFamily="2" charset="-122"/>
              </a:rPr>
              <a:t>，数据处理，对于不同的业务有不同的处理方式；④数据输出格式化；</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其中用户一般只需要实现</a:t>
            </a:r>
            <a:r>
              <a:rPr lang="en-US" altLang="zh-CN" sz="1400">
                <a:latin typeface="宋体" panose="02010600030101010101" pitchFamily="2" charset="-122"/>
                <a:ea typeface="宋体" panose="02010600030101010101" pitchFamily="2" charset="-122"/>
              </a:rPr>
              <a:t>mapper</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reducer</a:t>
            </a:r>
            <a:r>
              <a:rPr lang="zh-CN" altLang="en-US" sz="1400">
                <a:latin typeface="宋体" panose="02010600030101010101" pitchFamily="2" charset="-122"/>
                <a:ea typeface="宋体" panose="02010600030101010101" pitchFamily="2" charset="-122"/>
              </a:rPr>
              <a:t>，其余按照默认格式即可。</a:t>
            </a:r>
          </a:p>
        </p:txBody>
      </p:sp>
    </p:spTree>
    <p:extLst>
      <p:ext uri="{BB962C8B-B14F-4D97-AF65-F5344CB8AC3E}">
        <p14:creationId xmlns:p14="http://schemas.microsoft.com/office/powerpoint/2010/main" val="115411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0827B5-83B0-455D-8D36-EB0B190EE1D7}"/>
              </a:ext>
            </a:extLst>
          </p:cNvPr>
          <p:cNvSpPr txBox="1"/>
          <p:nvPr/>
        </p:nvSpPr>
        <p:spPr>
          <a:xfrm>
            <a:off x="0" y="0"/>
            <a:ext cx="12192000" cy="7201972"/>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HDFS</a:t>
            </a:r>
            <a:r>
              <a:rPr lang="en-US" altLang="zh-CN" sz="1400">
                <a:latin typeface="宋体" panose="02010600030101010101" pitchFamily="2" charset="-122"/>
                <a:ea typeface="宋体" panose="02010600030101010101" pitchFamily="2" charset="-122"/>
              </a:rPr>
              <a:t>(Hadoop Distributed File System)</a:t>
            </a:r>
            <a:r>
              <a:rPr lang="zh-CN" altLang="en-US" sz="1400">
                <a:latin typeface="宋体" panose="02010600030101010101" pitchFamily="2" charset="-122"/>
                <a:ea typeface="宋体" panose="02010600030101010101" pitchFamily="2" charset="-122"/>
              </a:rPr>
              <a:t>分布式文件存储系统，是</a:t>
            </a:r>
            <a:r>
              <a:rPr lang="en-US" altLang="zh-CN" sz="1400">
                <a:latin typeface="宋体" panose="02010600030101010101" pitchFamily="2" charset="-122"/>
                <a:ea typeface="宋体" panose="02010600030101010101" pitchFamily="2" charset="-122"/>
              </a:rPr>
              <a:t>Hadoop</a:t>
            </a:r>
            <a:r>
              <a:rPr lang="zh-CN" altLang="en-US" sz="1400">
                <a:latin typeface="宋体" panose="02010600030101010101" pitchFamily="2" charset="-122"/>
                <a:ea typeface="宋体" panose="02010600030101010101" pitchFamily="2" charset="-122"/>
              </a:rPr>
              <a:t>项目的核心子项目，是分布式计算中数据存储管理的基础，是</a:t>
            </a:r>
            <a:r>
              <a:rPr lang="en-US" altLang="zh-CN" sz="1400">
                <a:latin typeface="宋体" panose="02010600030101010101" pitchFamily="2" charset="-122"/>
                <a:ea typeface="宋体" panose="02010600030101010101" pitchFamily="2" charset="-122"/>
              </a:rPr>
              <a:t>Google GFS</a:t>
            </a:r>
            <a:r>
              <a:rPr lang="zh-CN" altLang="en-US" sz="1400">
                <a:latin typeface="宋体" panose="02010600030101010101" pitchFamily="2" charset="-122"/>
                <a:ea typeface="宋体" panose="02010600030101010101" pitchFamily="2" charset="-122"/>
              </a:rPr>
              <a:t>存储系统的开源实现。</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设计理念</a:t>
            </a:r>
            <a:r>
              <a:rPr lang="zh-CN" altLang="en-US" sz="1400">
                <a:latin typeface="宋体" panose="02010600030101010101" pitchFamily="2" charset="-122"/>
                <a:ea typeface="宋体" panose="02010600030101010101" pitchFamily="2" charset="-122"/>
              </a:rPr>
              <a:t>：①大数据文件存储，存储非常大的文件，甚至以</a:t>
            </a:r>
            <a:r>
              <a:rPr lang="en-US" altLang="zh-CN" sz="1400">
                <a:latin typeface="宋体" panose="02010600030101010101" pitchFamily="2" charset="-122"/>
                <a:ea typeface="宋体" panose="02010600030101010101" pitchFamily="2" charset="-122"/>
              </a:rPr>
              <a:t>PB</a:t>
            </a:r>
            <a:r>
              <a:rPr lang="zh-CN" altLang="en-US" sz="1400">
                <a:latin typeface="宋体" panose="02010600030101010101" pitchFamily="2" charset="-122"/>
                <a:ea typeface="宋体" panose="02010600030101010101" pitchFamily="2" charset="-122"/>
              </a:rPr>
              <a:t>为单位；</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②文件分块存储，</a:t>
            </a:r>
            <a:r>
              <a:rPr lang="en-US" altLang="zh-CN" sz="1400">
                <a:latin typeface="宋体" panose="02010600030101010101" pitchFamily="2" charset="-122"/>
                <a:ea typeface="宋体" panose="02010600030101010101" pitchFamily="2" charset="-122"/>
              </a:rPr>
              <a:t>HDFS</a:t>
            </a:r>
            <a:r>
              <a:rPr lang="zh-CN" altLang="en-US" sz="1400">
                <a:latin typeface="宋体" panose="02010600030101010101" pitchFamily="2" charset="-122"/>
                <a:ea typeface="宋体" panose="02010600030101010101" pitchFamily="2" charset="-122"/>
              </a:rPr>
              <a:t>会将一个完整的大文件平均分块存储到不同计算器上，它的意义在于读取文件时可以同时从多个主机取不同区块的文件，多主机读取比单主机读取效率要高得多；</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③流式数据访问，</a:t>
            </a:r>
            <a:r>
              <a:rPr lang="en-US" altLang="zh-CN" sz="1400">
                <a:latin typeface="宋体" panose="02010600030101010101" pitchFamily="2" charset="-122"/>
                <a:ea typeface="宋体" panose="02010600030101010101" pitchFamily="2" charset="-122"/>
              </a:rPr>
              <a:t>HDFS</a:t>
            </a:r>
            <a:r>
              <a:rPr lang="zh-CN" altLang="en-US" sz="1400">
                <a:latin typeface="宋体" panose="02010600030101010101" pitchFamily="2" charset="-122"/>
                <a:ea typeface="宋体" panose="02010600030101010101" pitchFamily="2" charset="-122"/>
              </a:rPr>
              <a:t>基于假设：最有效的数据处理模式是一次写入、多次读取数据集，经常从数据源生成或者拷贝一次，然后在其上做很多分析工作；</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④商业硬件，</a:t>
            </a:r>
            <a:r>
              <a:rPr lang="en-US" altLang="zh-CN" sz="1400">
                <a:latin typeface="宋体" panose="02010600030101010101" pitchFamily="2" charset="-122"/>
                <a:ea typeface="宋体" panose="02010600030101010101" pitchFamily="2" charset="-122"/>
              </a:rPr>
              <a:t>HDFS</a:t>
            </a:r>
            <a:r>
              <a:rPr lang="zh-CN" altLang="en-US" sz="1400">
                <a:latin typeface="宋体" panose="02010600030101010101" pitchFamily="2" charset="-122"/>
                <a:ea typeface="宋体" panose="02010600030101010101" pitchFamily="2" charset="-122"/>
              </a:rPr>
              <a:t>可以应用在普通</a:t>
            </a:r>
            <a:r>
              <a:rPr lang="en-US" altLang="zh-CN" sz="1400">
                <a:latin typeface="宋体" panose="02010600030101010101" pitchFamily="2" charset="-122"/>
                <a:ea typeface="宋体" panose="02010600030101010101" pitchFamily="2" charset="-122"/>
              </a:rPr>
              <a:t>PC</a:t>
            </a:r>
            <a:r>
              <a:rPr lang="zh-CN" altLang="en-US" sz="1400">
                <a:latin typeface="宋体" panose="02010600030101010101" pitchFamily="2" charset="-122"/>
                <a:ea typeface="宋体" panose="02010600030101010101" pitchFamily="2" charset="-122"/>
              </a:rPr>
              <a:t>机上，这种机制能够让给一些公司用几十台廉价的计算机就可以撑起一个大数据集群；</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⑤硬件故障，</a:t>
            </a:r>
            <a:r>
              <a:rPr lang="en-US" altLang="zh-CN" sz="1400">
                <a:latin typeface="宋体" panose="02010600030101010101" pitchFamily="2" charset="-122"/>
                <a:ea typeface="宋体" panose="02010600030101010101" pitchFamily="2" charset="-122"/>
              </a:rPr>
              <a:t>HDFS</a:t>
            </a:r>
            <a:r>
              <a:rPr lang="zh-CN" altLang="en-US" sz="1400">
                <a:latin typeface="宋体" panose="02010600030101010101" pitchFamily="2" charset="-122"/>
                <a:ea typeface="宋体" panose="02010600030101010101" pitchFamily="2" charset="-122"/>
              </a:rPr>
              <a:t>认为所有计算机都可能会出问题，为了防止某个主机失效读取不到该主机的块文件，它将同一个文件块副本分配到其它某几个主机上，如果其中一台主机失效，可以迅速找另一块副本取文件。</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不适合的应用场景</a:t>
            </a:r>
            <a:r>
              <a:rPr lang="zh-CN" altLang="en-US" sz="1400">
                <a:latin typeface="宋体" panose="02010600030101010101" pitchFamily="2" charset="-122"/>
                <a:ea typeface="宋体" panose="02010600030101010101" pitchFamily="2" charset="-122"/>
              </a:rPr>
              <a:t>：①低延时的数据访问，</a:t>
            </a:r>
            <a:r>
              <a:rPr lang="en-US" altLang="zh-CN" sz="1400">
                <a:latin typeface="宋体" panose="02010600030101010101" pitchFamily="2" charset="-122"/>
                <a:ea typeface="宋体" panose="02010600030101010101" pitchFamily="2" charset="-122"/>
              </a:rPr>
              <a:t>HDFS</a:t>
            </a:r>
            <a:r>
              <a:rPr lang="zh-CN" altLang="en-US" sz="1400">
                <a:latin typeface="宋体" panose="02010600030101010101" pitchFamily="2" charset="-122"/>
                <a:ea typeface="宋体" panose="02010600030101010101" pitchFamily="2" charset="-122"/>
              </a:rPr>
              <a:t>是为高吞吐数据传输设计的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因此可能牺牲延时</a:t>
            </a:r>
            <a:r>
              <a:rPr lang="en-US" altLang="zh-CN" sz="1400">
                <a:latin typeface="宋体" panose="02010600030101010101" pitchFamily="2" charset="-122"/>
                <a:ea typeface="宋体" panose="02010600030101010101" pitchFamily="2" charset="-122"/>
              </a:rPr>
              <a:t>HBase</a:t>
            </a:r>
            <a:r>
              <a:rPr lang="zh-CN" altLang="en-US" sz="1400">
                <a:latin typeface="宋体" panose="02010600030101010101" pitchFamily="2" charset="-122"/>
                <a:ea typeface="宋体" panose="02010600030101010101" pitchFamily="2" charset="-122"/>
              </a:rPr>
              <a:t>更适合低延时的数据访问；</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②大量小文件，文件的元数据（如目录结构，文件</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的节点列表，</a:t>
            </a:r>
            <a:r>
              <a:rPr lang="en-US" altLang="zh-CN" sz="1400">
                <a:latin typeface="宋体" panose="02010600030101010101" pitchFamily="2" charset="-122"/>
                <a:ea typeface="宋体" panose="02010600030101010101" pitchFamily="2" charset="-122"/>
              </a:rPr>
              <a:t>block-node mapping</a:t>
            </a:r>
            <a:r>
              <a:rPr lang="zh-CN" altLang="en-US" sz="1400">
                <a:latin typeface="宋体" panose="02010600030101010101" pitchFamily="2" charset="-122"/>
                <a:ea typeface="宋体" panose="02010600030101010101" pitchFamily="2" charset="-122"/>
              </a:rPr>
              <a:t>）保存在</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的内存中， 整个文件系统的文件数量会受限于</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的内存大小；</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③多方读写，需要任意的文件修改，</a:t>
            </a:r>
            <a:r>
              <a:rPr lang="en-US" altLang="zh-CN" sz="1400">
                <a:latin typeface="宋体" panose="02010600030101010101" pitchFamily="2" charset="-122"/>
                <a:ea typeface="宋体" panose="02010600030101010101" pitchFamily="2" charset="-122"/>
              </a:rPr>
              <a:t>HDFS</a:t>
            </a:r>
            <a:r>
              <a:rPr lang="zh-CN" altLang="en-US" sz="1400">
                <a:latin typeface="宋体" panose="02010600030101010101" pitchFamily="2" charset="-122"/>
                <a:ea typeface="宋体" panose="02010600030101010101" pitchFamily="2" charset="-122"/>
              </a:rPr>
              <a:t>采用追加</a:t>
            </a:r>
            <a:r>
              <a:rPr lang="en-US" altLang="zh-CN" sz="1400">
                <a:latin typeface="宋体" panose="02010600030101010101" pitchFamily="2" charset="-122"/>
                <a:ea typeface="宋体" panose="02010600030101010101" pitchFamily="2" charset="-122"/>
              </a:rPr>
              <a:t>(append-only)</a:t>
            </a:r>
            <a:r>
              <a:rPr lang="zh-CN" altLang="en-US" sz="1400">
                <a:latin typeface="宋体" panose="02010600030101010101" pitchFamily="2" charset="-122"/>
                <a:ea typeface="宋体" panose="02010600030101010101" pitchFamily="2" charset="-122"/>
              </a:rPr>
              <a:t>的方式写入数据，不支持文件任意</a:t>
            </a:r>
            <a:r>
              <a:rPr lang="en-US" altLang="zh-CN" sz="1400">
                <a:latin typeface="宋体" panose="02010600030101010101" pitchFamily="2" charset="-122"/>
                <a:ea typeface="宋体" panose="02010600030101010101" pitchFamily="2" charset="-122"/>
              </a:rPr>
              <a:t>offset</a:t>
            </a:r>
            <a:r>
              <a:rPr lang="zh-CN" altLang="en-US" sz="1400">
                <a:latin typeface="宋体" panose="02010600030101010101" pitchFamily="2" charset="-122"/>
                <a:ea typeface="宋体" panose="02010600030101010101" pitchFamily="2" charset="-122"/>
              </a:rPr>
              <a:t>的修改，不支持多个写入器</a:t>
            </a:r>
            <a:r>
              <a:rPr lang="en-US" altLang="zh-CN" sz="1400">
                <a:latin typeface="宋体" panose="02010600030101010101" pitchFamily="2" charset="-122"/>
                <a:ea typeface="宋体" panose="02010600030101010101" pitchFamily="2" charset="-122"/>
              </a:rPr>
              <a:t>(writer)</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HDFS</a:t>
            </a:r>
            <a:r>
              <a:rPr lang="zh-CN" altLang="en-US" sz="1400" b="1">
                <a:latin typeface="宋体" panose="02010600030101010101" pitchFamily="2" charset="-122"/>
                <a:ea typeface="宋体" panose="02010600030101010101" pitchFamily="2" charset="-122"/>
              </a:rPr>
              <a:t>的核心概念</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blocks</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HDFS</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默认为</a:t>
            </a:r>
            <a:r>
              <a:rPr lang="en-US" altLang="zh-CN" sz="1400">
                <a:latin typeface="宋体" panose="02010600030101010101" pitchFamily="2" charset="-122"/>
                <a:ea typeface="宋体" panose="02010600030101010101" pitchFamily="2" charset="-122"/>
              </a:rPr>
              <a:t>64/128M</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ⅠHDFS</a:t>
            </a:r>
            <a:r>
              <a:rPr lang="zh-CN" altLang="en-US" sz="1400">
                <a:latin typeface="宋体" panose="02010600030101010101" pitchFamily="2" charset="-122"/>
                <a:ea typeface="宋体" panose="02010600030101010101" pitchFamily="2" charset="-122"/>
              </a:rPr>
              <a:t>的文件被拆分成</a:t>
            </a:r>
            <a:r>
              <a:rPr lang="en-US" altLang="zh-CN" sz="1400">
                <a:latin typeface="宋体" panose="02010600030101010101" pitchFamily="2" charset="-122"/>
                <a:ea typeface="宋体" panose="02010600030101010101" pitchFamily="2" charset="-122"/>
              </a:rPr>
              <a:t>block-sized</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chunk</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chunk</a:t>
            </a:r>
            <a:r>
              <a:rPr lang="zh-CN" altLang="en-US" sz="1400">
                <a:latin typeface="宋体" panose="02010600030101010101" pitchFamily="2" charset="-122"/>
                <a:ea typeface="宋体" panose="02010600030101010101" pitchFamily="2" charset="-122"/>
              </a:rPr>
              <a:t>作为独立单元存储。比</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小的文件不会占用整个</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，只会占据实际大小；</a:t>
            </a:r>
            <a:r>
              <a:rPr lang="en-US" altLang="zh-CN" sz="1400">
                <a:latin typeface="宋体" panose="02010600030101010101" pitchFamily="2" charset="-122"/>
                <a:ea typeface="宋体" panose="02010600030101010101" pitchFamily="2" charset="-122"/>
              </a:rPr>
              <a:t>ⅡHDFS</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特别大是为了最小化查找</a:t>
            </a:r>
            <a:r>
              <a:rPr lang="en-US" altLang="zh-CN" sz="1400">
                <a:latin typeface="宋体" panose="02010600030101010101" pitchFamily="2" charset="-122"/>
                <a:ea typeface="宋体" panose="02010600030101010101" pitchFamily="2" charset="-122"/>
              </a:rPr>
              <a:t>(seek)</a:t>
            </a:r>
            <a:r>
              <a:rPr lang="zh-CN" altLang="en-US" sz="1400">
                <a:latin typeface="宋体" panose="02010600030101010101" pitchFamily="2" charset="-122"/>
                <a:ea typeface="宋体" panose="02010600030101010101" pitchFamily="2" charset="-122"/>
              </a:rPr>
              <a:t>时间，根据</a:t>
            </a:r>
            <a:r>
              <a:rPr lang="en-US" altLang="zh-CN" sz="1400">
                <a:latin typeface="宋体" panose="02010600030101010101" pitchFamily="2" charset="-122"/>
                <a:ea typeface="宋体" panose="02010600030101010101" pitchFamily="2" charset="-122"/>
              </a:rPr>
              <a:t>FDFS</a:t>
            </a:r>
            <a:r>
              <a:rPr lang="zh-CN" altLang="en-US" sz="1400">
                <a:latin typeface="宋体" panose="02010600030101010101" pitchFamily="2" charset="-122"/>
                <a:ea typeface="宋体" panose="02010600030101010101" pitchFamily="2" charset="-122"/>
              </a:rPr>
              <a:t>的设计理念，定位到</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所用时间占传输时间的比例控制在</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Ⅲ</a:t>
            </a:r>
            <a:r>
              <a:rPr lang="zh-CN" altLang="en-US" sz="1400">
                <a:latin typeface="宋体" panose="02010600030101010101" pitchFamily="2" charset="-122"/>
                <a:ea typeface="宋体" panose="02010600030101010101" pitchFamily="2" charset="-122"/>
              </a:rPr>
              <a:t>将文件抽象为</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，取消了磁盘容量对单个文件大小的限制，并简化了存储系统，对于</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无需关注其权限、所有者等内容；</a:t>
            </a:r>
            <a:r>
              <a:rPr lang="en-US" altLang="zh-CN" sz="1400">
                <a:latin typeface="宋体" panose="02010600030101010101" pitchFamily="2" charset="-122"/>
                <a:ea typeface="宋体" panose="02010600030101010101" pitchFamily="2" charset="-122"/>
              </a:rPr>
              <a:t>Ⅳblock</a:t>
            </a:r>
            <a:r>
              <a:rPr lang="zh-CN" altLang="en-US" sz="1400">
                <a:latin typeface="宋体" panose="02010600030101010101" pitchFamily="2" charset="-122"/>
                <a:ea typeface="宋体" panose="02010600030101010101" pitchFamily="2" charset="-122"/>
              </a:rPr>
              <a:t>是</a:t>
            </a:r>
            <a:r>
              <a:rPr lang="en-US" altLang="zh-CN" sz="1400">
                <a:latin typeface="宋体" panose="02010600030101010101" pitchFamily="2" charset="-122"/>
                <a:ea typeface="宋体" panose="02010600030101010101" pitchFamily="2" charset="-122"/>
              </a:rPr>
              <a:t>FDFS</a:t>
            </a:r>
            <a:r>
              <a:rPr lang="zh-CN" altLang="en-US" sz="1400">
                <a:latin typeface="宋体" panose="02010600030101010101" pitchFamily="2" charset="-122"/>
                <a:ea typeface="宋体" panose="02010600030101010101" pitchFamily="2" charset="-122"/>
              </a:rPr>
              <a:t>系统中的基本单元，其容错、高可用等机制都建立在</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的复制上进行。</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，管理者，其管理 </a:t>
            </a:r>
            <a:r>
              <a:rPr lang="en-US" altLang="zh-CN" sz="1400">
                <a:latin typeface="宋体" panose="02010600030101010101" pitchFamily="2" charset="-122"/>
                <a:ea typeface="宋体" panose="02010600030101010101" pitchFamily="2" charset="-122"/>
              </a:rPr>
              <a:t>HDFS </a:t>
            </a:r>
            <a:r>
              <a:rPr lang="zh-CN" altLang="en-US" sz="1400">
                <a:latin typeface="宋体" panose="02010600030101010101" pitchFamily="2" charset="-122"/>
                <a:ea typeface="宋体" panose="02010600030101010101" pitchFamily="2" charset="-122"/>
              </a:rPr>
              <a:t>的名称空间，管理数据块（</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）映射信息，配置副本策略，处理客户端读写请求，存放文件系统树及所有文件、目录的元数据，但不包括</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所在的节点列表，及文件的</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分布节点，这些信息是在系统重启的时候重新构建（通过</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汇报的</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信息）。</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，从者，其根据</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下达的命令执行实际的操作，存储实际的数据块，执行数据块的读</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写操作，读写请求可能来自</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，也可能直接来自客户端，周期性向</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汇报自己节点上所存储的</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相关信息。</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a:t>
            </a:r>
            <a:r>
              <a:rPr lang="en-US" altLang="zh-CN" sz="1400">
                <a:latin typeface="宋体" panose="02010600030101010101" pitchFamily="2" charset="-122"/>
                <a:ea typeface="宋体" panose="02010600030101010101" pitchFamily="2" charset="-122"/>
              </a:rPr>
              <a:t>Secondary Namenode</a:t>
            </a:r>
            <a:r>
              <a:rPr lang="zh-CN" altLang="en-US" sz="1400">
                <a:latin typeface="宋体" panose="02010600030101010101" pitchFamily="2" charset="-122"/>
                <a:ea typeface="宋体" panose="02010600030101010101" pitchFamily="2" charset="-122"/>
              </a:rPr>
              <a:t>，其并非</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的热备，当</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挂掉时它并不能马上替换并提供服务，辅助</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并分担其工作量，定期合并</a:t>
            </a:r>
            <a:r>
              <a:rPr lang="en-US" altLang="zh-CN" sz="1400">
                <a:latin typeface="宋体" panose="02010600030101010101" pitchFamily="2" charset="-122"/>
                <a:ea typeface="宋体" panose="02010600030101010101" pitchFamily="2" charset="-122"/>
              </a:rPr>
              <a:t>fsimage(</a:t>
            </a:r>
            <a:r>
              <a:rPr lang="zh-CN" altLang="en-US" sz="1400">
                <a:latin typeface="宋体" panose="02010600030101010101" pitchFamily="2" charset="-122"/>
                <a:ea typeface="宋体" panose="02010600030101010101" pitchFamily="2" charset="-122"/>
              </a:rPr>
              <a:t>镜像文件</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fsedits</a:t>
            </a:r>
            <a:r>
              <a:rPr lang="zh-CN" altLang="en-US" sz="1400">
                <a:latin typeface="宋体" panose="02010600030101010101" pitchFamily="2" charset="-122"/>
                <a:ea typeface="宋体" panose="02010600030101010101" pitchFamily="2" charset="-122"/>
              </a:rPr>
              <a:t>，并推送给</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，在紧急情况下，可辅助恢复</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HDFS</a:t>
            </a:r>
            <a:r>
              <a:rPr lang="zh-CN" altLang="en-US" sz="1400" b="1">
                <a:latin typeface="宋体" panose="02010600030101010101" pitchFamily="2" charset="-122"/>
                <a:ea typeface="宋体" panose="02010600030101010101" pitchFamily="2" charset="-122"/>
              </a:rPr>
              <a:t>的一些特殊机制</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的单点故障，在</a:t>
            </a:r>
            <a:r>
              <a:rPr lang="en-US" altLang="zh-CN" sz="1400">
                <a:latin typeface="宋体" panose="02010600030101010101" pitchFamily="2" charset="-122"/>
                <a:ea typeface="宋体" panose="02010600030101010101" pitchFamily="2" charset="-122"/>
              </a:rPr>
              <a:t>HDFS</a:t>
            </a:r>
            <a:r>
              <a:rPr lang="zh-CN" altLang="en-US" sz="1400">
                <a:latin typeface="宋体" panose="02010600030101010101" pitchFamily="2" charset="-122"/>
                <a:ea typeface="宋体" panose="02010600030101010101" pitchFamily="2" charset="-122"/>
              </a:rPr>
              <a:t>集群中，</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是单点故障，这是因为</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是唯一一个对文件元数据和</a:t>
            </a:r>
            <a:r>
              <a:rPr lang="en-US" altLang="zh-CN" sz="1400">
                <a:latin typeface="宋体" panose="02010600030101010101" pitchFamily="2" charset="-122"/>
                <a:ea typeface="宋体" panose="02010600030101010101" pitchFamily="2" charset="-122"/>
              </a:rPr>
              <a:t>file-block</a:t>
            </a:r>
            <a:r>
              <a:rPr lang="zh-CN" altLang="en-US" sz="1400">
                <a:latin typeface="宋体" panose="02010600030101010101" pitchFamily="2" charset="-122"/>
                <a:ea typeface="宋体" panose="02010600030101010101" pitchFamily="2" charset="-122"/>
              </a:rPr>
              <a:t>映射负责的地方，当</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故障时，整个文件系统是不可用的，常规的做法是使用元数据备份重新启动一个</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。元数据备份可能来源于：</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多文件系统写入中的备份</a:t>
            </a:r>
            <a:r>
              <a:rPr lang="en-US" altLang="zh-CN" sz="1400">
                <a:latin typeface="宋体" panose="02010600030101010101" pitchFamily="2" charset="-122"/>
                <a:ea typeface="宋体" panose="02010600030101010101" pitchFamily="2" charset="-122"/>
              </a:rPr>
              <a:t>ⅡSecond NameNode</a:t>
            </a:r>
            <a:r>
              <a:rPr lang="zh-CN" altLang="en-US" sz="1400">
                <a:latin typeface="宋体" panose="02010600030101010101" pitchFamily="2" charset="-122"/>
                <a:ea typeface="宋体" panose="02010600030101010101" pitchFamily="2" charset="-122"/>
              </a:rPr>
              <a:t>的检查点文件。</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Block Caching</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通常直接从磁盘读取数据，但是频繁使用的</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可以在内存中缓存。默认情况下，一个</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只有一个数据节点会缓存。但是可以针对每个文件可以个性化配置，用户</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应用可以向</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发送缓存指令</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缓存哪个文件，缓存多久</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，缓存池的概念用于管理一组缓存的权限和资源。</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HDFS Federation</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的内存会制约文件数量，</a:t>
            </a:r>
            <a:r>
              <a:rPr lang="en-US" altLang="zh-CN" sz="1400">
                <a:latin typeface="宋体" panose="02010600030101010101" pitchFamily="2" charset="-122"/>
                <a:ea typeface="宋体" panose="02010600030101010101" pitchFamily="2" charset="-122"/>
              </a:rPr>
              <a:t>HDFS Federation</a:t>
            </a:r>
            <a:r>
              <a:rPr lang="zh-CN" altLang="en-US" sz="1400">
                <a:latin typeface="宋体" panose="02010600030101010101" pitchFamily="2" charset="-122"/>
                <a:ea typeface="宋体" panose="02010600030101010101" pitchFamily="2" charset="-122"/>
              </a:rPr>
              <a:t>提供了一种横向扩展</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的方式，在</a:t>
            </a:r>
            <a:r>
              <a:rPr lang="en-US" altLang="zh-CN" sz="1400">
                <a:latin typeface="宋体" panose="02010600030101010101" pitchFamily="2" charset="-122"/>
                <a:ea typeface="宋体" panose="02010600030101010101" pitchFamily="2" charset="-122"/>
              </a:rPr>
              <a:t>Federation</a:t>
            </a:r>
            <a:r>
              <a:rPr lang="zh-CN" altLang="en-US" sz="1400">
                <a:latin typeface="宋体" panose="02010600030101010101" pitchFamily="2" charset="-122"/>
                <a:ea typeface="宋体" panose="02010600030101010101" pitchFamily="2" charset="-122"/>
              </a:rPr>
              <a:t>模式中，每个</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管理命名空间的一部分，分管不同的目录，所有的</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共同构成文件系统的命名空间，但是对于特定的</a:t>
            </a:r>
            <a:r>
              <a:rPr lang="en-US" altLang="zh-CN" sz="1400">
                <a:latin typeface="宋体" panose="02010600030101010101" pitchFamily="2" charset="-122"/>
                <a:ea typeface="宋体" panose="02010600030101010101" pitchFamily="2" charset="-122"/>
              </a:rPr>
              <a:t>NN</a:t>
            </a:r>
            <a:r>
              <a:rPr lang="zh-CN" altLang="en-US" sz="1400">
                <a:latin typeface="宋体" panose="02010600030101010101" pitchFamily="2" charset="-122"/>
                <a:ea typeface="宋体" panose="02010600030101010101" pitchFamily="2" charset="-122"/>
              </a:rPr>
              <a:t>，依然存在单点故障。</a:t>
            </a:r>
            <a:endParaRPr lang="en-US" altLang="zh-CN"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8762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C78986-FCF0-4D29-8744-40054AEF559A}"/>
              </a:ext>
            </a:extLst>
          </p:cNvPr>
          <p:cNvSpPr txBox="1"/>
          <p:nvPr/>
        </p:nvSpPr>
        <p:spPr>
          <a:xfrm>
            <a:off x="0" y="0"/>
            <a:ext cx="12192000" cy="2031325"/>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④</a:t>
            </a:r>
            <a:r>
              <a:rPr lang="en-US" altLang="zh-CN" sz="1400">
                <a:latin typeface="宋体" panose="02010600030101010101" pitchFamily="2" charset="-122"/>
                <a:ea typeface="宋体" panose="02010600030101010101" pitchFamily="2" charset="-122"/>
              </a:rPr>
              <a:t>HDFS HA(High Availability</a:t>
            </a:r>
            <a:r>
              <a:rPr lang="zh-CN" altLang="en-US" sz="1400">
                <a:latin typeface="宋体" panose="02010600030101010101" pitchFamily="2" charset="-122"/>
                <a:ea typeface="宋体" panose="02010600030101010101" pitchFamily="2" charset="-122"/>
              </a:rPr>
              <a:t>高可用性</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，采用</a:t>
            </a:r>
            <a:r>
              <a:rPr lang="en-US" altLang="zh-CN" sz="1400">
                <a:latin typeface="宋体" panose="02010600030101010101" pitchFamily="2" charset="-122"/>
                <a:ea typeface="宋体" panose="02010600030101010101" pitchFamily="2" charset="-122"/>
              </a:rPr>
              <a:t>HA</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HDFS</a:t>
            </a:r>
            <a:r>
              <a:rPr lang="zh-CN" altLang="en-US" sz="1400">
                <a:latin typeface="宋体" panose="02010600030101010101" pitchFamily="2" charset="-122"/>
                <a:ea typeface="宋体" panose="02010600030101010101" pitchFamily="2" charset="-122"/>
              </a:rPr>
              <a:t>集群配置两个</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，分别处于</a:t>
            </a:r>
            <a:r>
              <a:rPr lang="en-US" altLang="zh-CN" sz="1400">
                <a:latin typeface="宋体" panose="02010600030101010101" pitchFamily="2" charset="-122"/>
                <a:ea typeface="宋体" panose="02010600030101010101" pitchFamily="2" charset="-122"/>
              </a:rPr>
              <a:t>Active</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Standby</a:t>
            </a:r>
            <a:r>
              <a:rPr lang="zh-CN" altLang="en-US" sz="1400">
                <a:latin typeface="宋体" panose="02010600030101010101" pitchFamily="2" charset="-122"/>
                <a:ea typeface="宋体" panose="02010600030101010101" pitchFamily="2" charset="-122"/>
              </a:rPr>
              <a:t>状态。当</a:t>
            </a:r>
            <a:r>
              <a:rPr lang="en-US" altLang="zh-CN" sz="1400">
                <a:latin typeface="宋体" panose="02010600030101010101" pitchFamily="2" charset="-122"/>
                <a:ea typeface="宋体" panose="02010600030101010101" pitchFamily="2" charset="-122"/>
              </a:rPr>
              <a:t>Active NameNode</a:t>
            </a:r>
            <a:r>
              <a:rPr lang="zh-CN" altLang="en-US" sz="1400">
                <a:latin typeface="宋体" panose="02010600030101010101" pitchFamily="2" charset="-122"/>
                <a:ea typeface="宋体" panose="02010600030101010101" pitchFamily="2" charset="-122"/>
              </a:rPr>
              <a:t>故障之后，</a:t>
            </a:r>
            <a:r>
              <a:rPr lang="en-US" altLang="zh-CN" sz="1400">
                <a:latin typeface="宋体" panose="02010600030101010101" pitchFamily="2" charset="-122"/>
                <a:ea typeface="宋体" panose="02010600030101010101" pitchFamily="2" charset="-122"/>
              </a:rPr>
              <a:t>Standby</a:t>
            </a:r>
            <a:r>
              <a:rPr lang="zh-CN" altLang="en-US" sz="1400">
                <a:latin typeface="宋体" panose="02010600030101010101" pitchFamily="2" charset="-122"/>
                <a:ea typeface="宋体" panose="02010600030101010101" pitchFamily="2" charset="-122"/>
              </a:rPr>
              <a:t>接过责任继续提供服务，用户没有明显的中断感觉，一般耗时在几十秒到数分钟。其需要实现的逻辑有：</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主备共享</a:t>
            </a:r>
            <a:r>
              <a:rPr lang="en-US" altLang="zh-CN" sz="1400">
                <a:latin typeface="宋体" panose="02010600030101010101" pitchFamily="2" charset="-122"/>
                <a:ea typeface="宋体" panose="02010600030101010101" pitchFamily="2" charset="-122"/>
              </a:rPr>
              <a:t>edit log</a:t>
            </a:r>
            <a:r>
              <a:rPr lang="zh-CN" altLang="en-US" sz="1400">
                <a:latin typeface="宋体" panose="02010600030101010101" pitchFamily="2" charset="-122"/>
                <a:ea typeface="宋体" panose="02010600030101010101" pitchFamily="2" charset="-122"/>
              </a:rPr>
              <a:t>存储，主</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和待命的</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共享一份</a:t>
            </a:r>
            <a:r>
              <a:rPr lang="en-US" altLang="zh-CN" sz="1400">
                <a:latin typeface="宋体" panose="02010600030101010101" pitchFamily="2" charset="-122"/>
                <a:ea typeface="宋体" panose="02010600030101010101" pitchFamily="2" charset="-122"/>
              </a:rPr>
              <a:t>edit log</a:t>
            </a:r>
            <a:r>
              <a:rPr lang="zh-CN" altLang="en-US" sz="1400">
                <a:latin typeface="宋体" panose="02010600030101010101" pitchFamily="2" charset="-122"/>
                <a:ea typeface="宋体" panose="02010600030101010101" pitchFamily="2" charset="-122"/>
              </a:rPr>
              <a:t>，当主备切换时，</a:t>
            </a:r>
            <a:r>
              <a:rPr lang="en-US" altLang="zh-CN" sz="1400">
                <a:latin typeface="宋体" panose="02010600030101010101" pitchFamily="2" charset="-122"/>
                <a:ea typeface="宋体" panose="02010600030101010101" pitchFamily="2" charset="-122"/>
              </a:rPr>
              <a:t>Standby</a:t>
            </a:r>
            <a:r>
              <a:rPr lang="zh-CN" altLang="en-US" sz="1400">
                <a:latin typeface="宋体" panose="02010600030101010101" pitchFamily="2" charset="-122"/>
                <a:ea typeface="宋体" panose="02010600030101010101" pitchFamily="2" charset="-122"/>
              </a:rPr>
              <a:t>通过回放</a:t>
            </a:r>
            <a:r>
              <a:rPr lang="en-US" altLang="zh-CN" sz="1400">
                <a:latin typeface="宋体" panose="02010600030101010101" pitchFamily="2" charset="-122"/>
                <a:ea typeface="宋体" panose="02010600030101010101" pitchFamily="2" charset="-122"/>
              </a:rPr>
              <a:t>edit log</a:t>
            </a:r>
            <a:r>
              <a:rPr lang="zh-CN" altLang="en-US" sz="1400">
                <a:latin typeface="宋体" panose="02010600030101010101" pitchFamily="2" charset="-122"/>
                <a:ea typeface="宋体" panose="02010600030101010101" pitchFamily="2" charset="-122"/>
              </a:rPr>
              <a:t>同步数据，共享存储有两个选择：</a:t>
            </a:r>
            <a:r>
              <a:rPr lang="en-US" altLang="zh-CN" sz="1400">
                <a:latin typeface="宋体" panose="02010600030101010101" pitchFamily="2" charset="-122"/>
                <a:ea typeface="宋体" panose="02010600030101010101" pitchFamily="2" charset="-122"/>
              </a:rPr>
              <a:t>NFS</a:t>
            </a:r>
            <a:r>
              <a:rPr lang="zh-CN" altLang="en-US" sz="1400">
                <a:latin typeface="宋体" panose="02010600030101010101" pitchFamily="2" charset="-122"/>
                <a:ea typeface="宋体" panose="02010600030101010101" pitchFamily="2" charset="-122"/>
              </a:rPr>
              <a:t>传统的网络文件系统，</a:t>
            </a:r>
            <a:r>
              <a:rPr lang="en-US" altLang="zh-CN" sz="1400">
                <a:latin typeface="宋体" panose="02010600030101010101" pitchFamily="2" charset="-122"/>
                <a:ea typeface="宋体" panose="02010600030101010101" pitchFamily="2" charset="-122"/>
              </a:rPr>
              <a:t>QJM(quorum journal manager),QJM</a:t>
            </a:r>
            <a:r>
              <a:rPr lang="zh-CN" altLang="en-US" sz="1400">
                <a:latin typeface="宋体" panose="02010600030101010101" pitchFamily="2" charset="-122"/>
                <a:ea typeface="宋体" panose="02010600030101010101" pitchFamily="2" charset="-122"/>
              </a:rPr>
              <a:t>是专门为</a:t>
            </a:r>
            <a:r>
              <a:rPr lang="en-US" altLang="zh-CN" sz="1400">
                <a:latin typeface="宋体" panose="02010600030101010101" pitchFamily="2" charset="-122"/>
                <a:ea typeface="宋体" panose="02010600030101010101" pitchFamily="2" charset="-122"/>
              </a:rPr>
              <a:t>HDFS</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HA</a:t>
            </a:r>
            <a:r>
              <a:rPr lang="zh-CN" altLang="en-US" sz="1400">
                <a:latin typeface="宋体" panose="02010600030101010101" pitchFamily="2" charset="-122"/>
                <a:ea typeface="宋体" panose="02010600030101010101" pitchFamily="2" charset="-122"/>
              </a:rPr>
              <a:t>实现而设计的，用来提供高可用的</a:t>
            </a:r>
            <a:r>
              <a:rPr lang="en-US" altLang="zh-CN" sz="1400">
                <a:latin typeface="宋体" panose="02010600030101010101" pitchFamily="2" charset="-122"/>
                <a:ea typeface="宋体" panose="02010600030101010101" pitchFamily="2" charset="-122"/>
              </a:rPr>
              <a:t>edit log</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需要同时往主备发送</a:t>
            </a:r>
            <a:r>
              <a:rPr lang="en-US" altLang="zh-CN" sz="1400">
                <a:latin typeface="宋体" panose="02010600030101010101" pitchFamily="2" charset="-122"/>
                <a:ea typeface="宋体" panose="02010600030101010101" pitchFamily="2" charset="-122"/>
              </a:rPr>
              <a:t>Block Report</a:t>
            </a:r>
            <a:r>
              <a:rPr lang="zh-CN" altLang="en-US" sz="1400">
                <a:latin typeface="宋体" panose="02010600030101010101" pitchFamily="2" charset="-122"/>
                <a:ea typeface="宋体" panose="02010600030101010101" pitchFamily="2" charset="-122"/>
              </a:rPr>
              <a:t>，因为</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映射数据存储在内存中（不是在磁盘上），为了在</a:t>
            </a:r>
            <a:r>
              <a:rPr lang="en-US" altLang="zh-CN" sz="1400">
                <a:latin typeface="宋体" panose="02010600030101010101" pitchFamily="2" charset="-122"/>
                <a:ea typeface="宋体" panose="02010600030101010101" pitchFamily="2" charset="-122"/>
              </a:rPr>
              <a:t>Active NameNode</a:t>
            </a:r>
            <a:r>
              <a:rPr lang="zh-CN" altLang="en-US" sz="1400">
                <a:latin typeface="宋体" panose="02010600030101010101" pitchFamily="2" charset="-122"/>
                <a:ea typeface="宋体" panose="02010600030101010101" pitchFamily="2" charset="-122"/>
              </a:rPr>
              <a:t>挂掉之后，新的</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能够快速启动，不需要等待来自</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Block Report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需要同时向主备两个</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发送</a:t>
            </a:r>
            <a:r>
              <a:rPr lang="en-US" altLang="zh-CN" sz="1400">
                <a:latin typeface="宋体" panose="02010600030101010101" pitchFamily="2" charset="-122"/>
                <a:ea typeface="宋体" panose="02010600030101010101" pitchFamily="2" charset="-122"/>
              </a:rPr>
              <a:t>Block Report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Ⅲ</a:t>
            </a:r>
            <a:r>
              <a:rPr lang="zh-CN" altLang="en-US" sz="1400">
                <a:latin typeface="宋体" panose="02010600030101010101" pitchFamily="2" charset="-122"/>
                <a:ea typeface="宋体" panose="02010600030101010101" pitchFamily="2" charset="-122"/>
              </a:rPr>
              <a:t>客户端需要配置</a:t>
            </a:r>
            <a:r>
              <a:rPr lang="en-US" altLang="zh-CN" sz="1400">
                <a:latin typeface="宋体" panose="02010600030101010101" pitchFamily="2" charset="-122"/>
                <a:ea typeface="宋体" panose="02010600030101010101" pitchFamily="2" charset="-122"/>
              </a:rPr>
              <a:t>failover</a:t>
            </a:r>
            <a:r>
              <a:rPr lang="zh-CN" altLang="en-US" sz="1400">
                <a:latin typeface="宋体" panose="02010600030101010101" pitchFamily="2" charset="-122"/>
                <a:ea typeface="宋体" panose="02010600030101010101" pitchFamily="2" charset="-122"/>
              </a:rPr>
              <a:t>模式（失效备援模式，对用户透明），</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的切换对客户端来说是无感知的，通过客户端库来实现；</a:t>
            </a:r>
            <a:r>
              <a:rPr lang="en-US" altLang="zh-CN" sz="1400">
                <a:latin typeface="宋体" panose="02010600030101010101" pitchFamily="2" charset="-122"/>
                <a:ea typeface="宋体" panose="02010600030101010101" pitchFamily="2" charset="-122"/>
              </a:rPr>
              <a:t>ⅣStandby</a:t>
            </a:r>
            <a:r>
              <a:rPr lang="zh-CN" altLang="en-US" sz="1400">
                <a:latin typeface="宋体" panose="02010600030101010101" pitchFamily="2" charset="-122"/>
                <a:ea typeface="宋体" panose="02010600030101010101" pitchFamily="2" charset="-122"/>
              </a:rPr>
              <a:t>替代</a:t>
            </a:r>
            <a:r>
              <a:rPr lang="en-US" altLang="zh-CN" sz="1400">
                <a:latin typeface="宋体" panose="02010600030101010101" pitchFamily="2" charset="-122"/>
                <a:ea typeface="宋体" panose="02010600030101010101" pitchFamily="2" charset="-122"/>
              </a:rPr>
              <a:t>Secondary NameNode</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HDFS</a:t>
            </a:r>
            <a:r>
              <a:rPr lang="zh-CN" altLang="en-US" sz="1400" b="1">
                <a:latin typeface="宋体" panose="02010600030101010101" pitchFamily="2" charset="-122"/>
                <a:ea typeface="宋体" panose="02010600030101010101" pitchFamily="2" charset="-122"/>
              </a:rPr>
              <a:t>副本存放策略</a:t>
            </a:r>
            <a:endParaRPr lang="en-US" altLang="zh-CN" sz="1400" b="1">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如图所示。</a:t>
            </a:r>
            <a:endParaRPr lang="en-US" altLang="zh-CN" sz="1400">
              <a:latin typeface="宋体" panose="02010600030101010101" pitchFamily="2" charset="-122"/>
              <a:ea typeface="宋体" panose="02010600030101010101" pitchFamily="2" charset="-122"/>
            </a:endParaRPr>
          </a:p>
        </p:txBody>
      </p:sp>
      <p:pic>
        <p:nvPicPr>
          <p:cNvPr id="1026" name="Picture 2" descr="https://images2015.cnblogs.com/blog/615800/201604/615800-20160410194712359-1360960663.jpg">
            <a:extLst>
              <a:ext uri="{FF2B5EF4-FFF2-40B4-BE49-F238E27FC236}">
                <a16:creationId xmlns:a16="http://schemas.microsoft.com/office/drawing/2014/main" id="{21940D15-23BF-46B6-A0C0-0CE3D431E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075" y="1371168"/>
            <a:ext cx="5876925" cy="44481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E36D7C9-BF21-4DC3-8F29-8C7C017D265E}"/>
              </a:ext>
            </a:extLst>
          </p:cNvPr>
          <p:cNvSpPr txBox="1"/>
          <p:nvPr/>
        </p:nvSpPr>
        <p:spPr>
          <a:xfrm>
            <a:off x="0" y="2031325"/>
            <a:ext cx="6315075" cy="4832092"/>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HDFS</a:t>
            </a:r>
            <a:r>
              <a:rPr lang="zh-CN" altLang="en-US" sz="1400" b="1">
                <a:latin typeface="宋体" panose="02010600030101010101" pitchFamily="2" charset="-122"/>
                <a:ea typeface="宋体" panose="02010600030101010101" pitchFamily="2" charset="-122"/>
              </a:rPr>
              <a:t>中文件的读取</a:t>
            </a:r>
            <a:endParaRPr lang="en-US" altLang="zh-CN" sz="1400" b="1">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）客户端传递一个文件</a:t>
            </a:r>
            <a:r>
              <a:rPr lang="en-US" altLang="zh-CN" sz="1400">
                <a:latin typeface="宋体" panose="02010600030101010101" pitchFamily="2" charset="-122"/>
                <a:ea typeface="宋体" panose="02010600030101010101" pitchFamily="2" charset="-122"/>
              </a:rPr>
              <a:t>Path</a:t>
            </a:r>
            <a:r>
              <a:rPr lang="zh-CN" altLang="en-US" sz="1400">
                <a:latin typeface="宋体" panose="02010600030101010101" pitchFamily="2" charset="-122"/>
                <a:ea typeface="宋体" panose="02010600030101010101" pitchFamily="2" charset="-122"/>
              </a:rPr>
              <a:t>给</a:t>
            </a:r>
            <a:r>
              <a:rPr lang="en-US" altLang="zh-CN" sz="1400">
                <a:latin typeface="宋体" panose="02010600030101010101" pitchFamily="2" charset="-122"/>
                <a:ea typeface="宋体" panose="02010600030101010101" pitchFamily="2" charset="-122"/>
              </a:rPr>
              <a:t>FileSystem</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open</a:t>
            </a:r>
            <a:r>
              <a:rPr lang="zh-CN" altLang="en-US" sz="1400">
                <a:latin typeface="宋体" panose="02010600030101010101" pitchFamily="2" charset="-122"/>
                <a:ea typeface="宋体" panose="02010600030101010101" pitchFamily="2" charset="-122"/>
              </a:rPr>
              <a:t>方法</a:t>
            </a:r>
          </a:p>
          <a:p>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DFS</a:t>
            </a:r>
            <a:r>
              <a:rPr lang="zh-CN" altLang="en-US" sz="1400">
                <a:latin typeface="宋体" panose="02010600030101010101" pitchFamily="2" charset="-122"/>
                <a:ea typeface="宋体" panose="02010600030101010101" pitchFamily="2" charset="-122"/>
              </a:rPr>
              <a:t>采用</a:t>
            </a:r>
            <a:r>
              <a:rPr lang="en-US" altLang="zh-CN" sz="1400">
                <a:latin typeface="宋体" panose="02010600030101010101" pitchFamily="2" charset="-122"/>
                <a:ea typeface="宋体" panose="02010600030101010101" pitchFamily="2" charset="-122"/>
              </a:rPr>
              <a:t>RPC</a:t>
            </a:r>
            <a:r>
              <a:rPr lang="zh-CN" altLang="en-US" sz="1400">
                <a:latin typeface="宋体" panose="02010600030101010101" pitchFamily="2" charset="-122"/>
                <a:ea typeface="宋体" panose="02010600030101010101" pitchFamily="2" charset="-122"/>
              </a:rPr>
              <a:t>远程获取文件最开始的几个</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地址。</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会根据网络拓扑结构决定返回哪些节点（前提是节点有</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副本），如果客户端本身是</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并且节点上刚好有</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副本，直接从本地读取。</a:t>
            </a:r>
          </a:p>
          <a:p>
            <a:r>
              <a:rPr lang="en-US" altLang="zh-CN" sz="1400">
                <a:latin typeface="宋体" panose="02010600030101010101" pitchFamily="2" charset="-122"/>
                <a:ea typeface="宋体" panose="02010600030101010101" pitchFamily="2" charset="-122"/>
              </a:rPr>
              <a:t>3</a:t>
            </a:r>
            <a:r>
              <a:rPr lang="zh-CN" altLang="en-US" sz="1400">
                <a:latin typeface="宋体" panose="02010600030101010101" pitchFamily="2" charset="-122"/>
                <a:ea typeface="宋体" panose="02010600030101010101" pitchFamily="2" charset="-122"/>
              </a:rPr>
              <a:t>）客户端使用</a:t>
            </a:r>
            <a:r>
              <a:rPr lang="en-US" altLang="zh-CN" sz="1400">
                <a:latin typeface="宋体" panose="02010600030101010101" pitchFamily="2" charset="-122"/>
                <a:ea typeface="宋体" panose="02010600030101010101" pitchFamily="2" charset="-122"/>
              </a:rPr>
              <a:t>open</a:t>
            </a:r>
            <a:r>
              <a:rPr lang="zh-CN" altLang="en-US" sz="1400">
                <a:latin typeface="宋体" panose="02010600030101010101" pitchFamily="2" charset="-122"/>
                <a:ea typeface="宋体" panose="02010600030101010101" pitchFamily="2" charset="-122"/>
              </a:rPr>
              <a:t>方法返回的</a:t>
            </a:r>
            <a:r>
              <a:rPr lang="en-US" altLang="zh-CN" sz="1400">
                <a:latin typeface="宋体" panose="02010600030101010101" pitchFamily="2" charset="-122"/>
                <a:ea typeface="宋体" panose="02010600030101010101" pitchFamily="2" charset="-122"/>
              </a:rPr>
              <a:t>FSDataInputStream</a:t>
            </a:r>
            <a:r>
              <a:rPr lang="zh-CN" altLang="en-US" sz="1400">
                <a:latin typeface="宋体" panose="02010600030101010101" pitchFamily="2" charset="-122"/>
                <a:ea typeface="宋体" panose="02010600030101010101" pitchFamily="2" charset="-122"/>
              </a:rPr>
              <a:t>对象读取数据（调用</a:t>
            </a:r>
            <a:r>
              <a:rPr lang="en-US" altLang="zh-CN" sz="1400">
                <a:latin typeface="宋体" panose="02010600030101010101" pitchFamily="2" charset="-122"/>
                <a:ea typeface="宋体" panose="02010600030101010101" pitchFamily="2" charset="-122"/>
              </a:rPr>
              <a:t>read</a:t>
            </a:r>
            <a:r>
              <a:rPr lang="zh-CN" altLang="en-US" sz="1400">
                <a:latin typeface="宋体" panose="02010600030101010101" pitchFamily="2" charset="-122"/>
                <a:ea typeface="宋体" panose="02010600030101010101" pitchFamily="2" charset="-122"/>
              </a:rPr>
              <a:t>方法）</a:t>
            </a:r>
          </a:p>
          <a:p>
            <a:r>
              <a:rPr lang="en-US" altLang="zh-CN" sz="1400">
                <a:latin typeface="宋体" panose="02010600030101010101" pitchFamily="2" charset="-122"/>
                <a:ea typeface="宋体" panose="02010600030101010101" pitchFamily="2" charset="-122"/>
              </a:rPr>
              <a:t>4</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DFSInputStream</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FSDataInputStream</a:t>
            </a:r>
            <a:r>
              <a:rPr lang="zh-CN" altLang="en-US" sz="1400">
                <a:latin typeface="宋体" panose="02010600030101010101" pitchFamily="2" charset="-122"/>
                <a:ea typeface="宋体" panose="02010600030101010101" pitchFamily="2" charset="-122"/>
              </a:rPr>
              <a:t>实现了改类）连接持有第一个</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的、最近的节点，反复调用</a:t>
            </a:r>
            <a:r>
              <a:rPr lang="en-US" altLang="zh-CN" sz="1400">
                <a:latin typeface="宋体" panose="02010600030101010101" pitchFamily="2" charset="-122"/>
                <a:ea typeface="宋体" panose="02010600030101010101" pitchFamily="2" charset="-122"/>
              </a:rPr>
              <a:t>read</a:t>
            </a:r>
            <a:r>
              <a:rPr lang="zh-CN" altLang="en-US" sz="1400">
                <a:latin typeface="宋体" panose="02010600030101010101" pitchFamily="2" charset="-122"/>
                <a:ea typeface="宋体" panose="02010600030101010101" pitchFamily="2" charset="-122"/>
              </a:rPr>
              <a:t>方法读取数据</a:t>
            </a:r>
          </a:p>
          <a:p>
            <a:r>
              <a:rPr lang="en-US" altLang="zh-CN" sz="1400">
                <a:latin typeface="宋体" panose="02010600030101010101" pitchFamily="2" charset="-122"/>
                <a:ea typeface="宋体" panose="02010600030101010101" pitchFamily="2" charset="-122"/>
              </a:rPr>
              <a:t>5</a:t>
            </a:r>
            <a:r>
              <a:rPr lang="zh-CN" altLang="en-US" sz="1400">
                <a:latin typeface="宋体" panose="02010600030101010101" pitchFamily="2" charset="-122"/>
                <a:ea typeface="宋体" panose="02010600030101010101" pitchFamily="2" charset="-122"/>
              </a:rPr>
              <a:t>）第一个</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读取完毕之后，寻找下一个</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的最佳</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，读取数据。如果有必要，</a:t>
            </a:r>
            <a:r>
              <a:rPr lang="en-US" altLang="zh-CN" sz="1400">
                <a:latin typeface="宋体" panose="02010600030101010101" pitchFamily="2" charset="-122"/>
                <a:ea typeface="宋体" panose="02010600030101010101" pitchFamily="2" charset="-122"/>
              </a:rPr>
              <a:t>DFSInputStream</a:t>
            </a:r>
            <a:r>
              <a:rPr lang="zh-CN" altLang="en-US" sz="1400">
                <a:latin typeface="宋体" panose="02010600030101010101" pitchFamily="2" charset="-122"/>
                <a:ea typeface="宋体" panose="02010600030101010101" pitchFamily="2" charset="-122"/>
              </a:rPr>
              <a:t>会联系</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获取下一批</a:t>
            </a:r>
            <a:r>
              <a:rPr lang="en-US" altLang="zh-CN" sz="1400">
                <a:latin typeface="宋体" panose="02010600030101010101" pitchFamily="2" charset="-122"/>
                <a:ea typeface="宋体" panose="02010600030101010101" pitchFamily="2" charset="-122"/>
              </a:rPr>
              <a:t>Block </a:t>
            </a:r>
            <a:r>
              <a:rPr lang="zh-CN" altLang="en-US" sz="1400">
                <a:latin typeface="宋体" panose="02010600030101010101" pitchFamily="2" charset="-122"/>
                <a:ea typeface="宋体" panose="02010600030101010101" pitchFamily="2" charset="-122"/>
              </a:rPr>
              <a:t>的节点信息</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存放于内存，不持久化），这些寻址过程对客户端都是不可见的。</a:t>
            </a:r>
          </a:p>
          <a:p>
            <a:r>
              <a:rPr lang="en-US" altLang="zh-CN" sz="1400">
                <a:latin typeface="宋体" panose="02010600030101010101" pitchFamily="2" charset="-122"/>
                <a:ea typeface="宋体" panose="02010600030101010101" pitchFamily="2" charset="-122"/>
              </a:rPr>
              <a:t>6</a:t>
            </a:r>
            <a:r>
              <a:rPr lang="zh-CN" altLang="en-US" sz="1400">
                <a:latin typeface="宋体" panose="02010600030101010101" pitchFamily="2" charset="-122"/>
                <a:ea typeface="宋体" panose="02010600030101010101" pitchFamily="2" charset="-122"/>
              </a:rPr>
              <a:t>）数据读取完毕，客户端调用</a:t>
            </a:r>
            <a:r>
              <a:rPr lang="en-US" altLang="zh-CN" sz="1400">
                <a:latin typeface="宋体" panose="02010600030101010101" pitchFamily="2" charset="-122"/>
                <a:ea typeface="宋体" panose="02010600030101010101" pitchFamily="2" charset="-122"/>
              </a:rPr>
              <a:t>close</a:t>
            </a:r>
            <a:r>
              <a:rPr lang="zh-CN" altLang="en-US" sz="1400">
                <a:latin typeface="宋体" panose="02010600030101010101" pitchFamily="2" charset="-122"/>
                <a:ea typeface="宋体" panose="02010600030101010101" pitchFamily="2" charset="-122"/>
              </a:rPr>
              <a:t>方法关闭流对象</a:t>
            </a:r>
          </a:p>
          <a:p>
            <a:r>
              <a:rPr lang="zh-CN" altLang="en-US" sz="1400">
                <a:latin typeface="宋体" panose="02010600030101010101" pitchFamily="2" charset="-122"/>
                <a:ea typeface="宋体" panose="02010600030101010101" pitchFamily="2" charset="-122"/>
              </a:rPr>
              <a:t>在读数据过程中，如果与</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的通信发生错误，</a:t>
            </a:r>
            <a:r>
              <a:rPr lang="en-US" altLang="zh-CN" sz="1400">
                <a:latin typeface="宋体" panose="02010600030101010101" pitchFamily="2" charset="-122"/>
                <a:ea typeface="宋体" panose="02010600030101010101" pitchFamily="2" charset="-122"/>
              </a:rPr>
              <a:t>DFSInputStream</a:t>
            </a:r>
            <a:r>
              <a:rPr lang="zh-CN" altLang="en-US" sz="1400">
                <a:latin typeface="宋体" panose="02010600030101010101" pitchFamily="2" charset="-122"/>
                <a:ea typeface="宋体" panose="02010600030101010101" pitchFamily="2" charset="-122"/>
              </a:rPr>
              <a:t>对象会尝试从下一个最佳节点读取数据，并且记住该失败节点， 后续</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的读取不会再连接该节点 </a:t>
            </a:r>
          </a:p>
          <a:p>
            <a:r>
              <a:rPr lang="zh-CN" altLang="en-US" sz="1400">
                <a:latin typeface="宋体" panose="02010600030101010101" pitchFamily="2" charset="-122"/>
                <a:ea typeface="宋体" panose="02010600030101010101" pitchFamily="2" charset="-122"/>
              </a:rPr>
              <a:t>读取一个</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之后，</a:t>
            </a:r>
            <a:r>
              <a:rPr lang="en-US" altLang="zh-CN" sz="1400">
                <a:latin typeface="宋体" panose="02010600030101010101" pitchFamily="2" charset="-122"/>
                <a:ea typeface="宋体" panose="02010600030101010101" pitchFamily="2" charset="-122"/>
              </a:rPr>
              <a:t>DFSInputStram</a:t>
            </a:r>
            <a:r>
              <a:rPr lang="zh-CN" altLang="en-US" sz="1400">
                <a:latin typeface="宋体" panose="02010600030101010101" pitchFamily="2" charset="-122"/>
                <a:ea typeface="宋体" panose="02010600030101010101" pitchFamily="2" charset="-122"/>
              </a:rPr>
              <a:t>会进行检验和验证，如果</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损坏，尝试从其他节点读取数据，并且将损坏的</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汇报给</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 </a:t>
            </a:r>
          </a:p>
          <a:p>
            <a:r>
              <a:rPr lang="zh-CN" altLang="en-US" sz="1400">
                <a:latin typeface="宋体" panose="02010600030101010101" pitchFamily="2" charset="-122"/>
                <a:ea typeface="宋体" panose="02010600030101010101" pitchFamily="2" charset="-122"/>
              </a:rPr>
              <a:t>客户端连接哪个</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获取数据，是由</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来指导的，这样可以支持大量并发的客户端请求，</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尽可能将流量均匀分布到整个集群。 </a:t>
            </a:r>
          </a:p>
          <a:p>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的位置信息是存储在</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的内存中，因此相应位置请求非常高效，不会成为瓶颈。</a:t>
            </a:r>
          </a:p>
        </p:txBody>
      </p:sp>
    </p:spTree>
    <p:extLst>
      <p:ext uri="{BB962C8B-B14F-4D97-AF65-F5344CB8AC3E}">
        <p14:creationId xmlns:p14="http://schemas.microsoft.com/office/powerpoint/2010/main" val="145408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ages2015.cnblogs.com/blog/615800/201604/615800-20160410194710625-1654660549.png">
            <a:extLst>
              <a:ext uri="{FF2B5EF4-FFF2-40B4-BE49-F238E27FC236}">
                <a16:creationId xmlns:a16="http://schemas.microsoft.com/office/drawing/2014/main" id="{0B293038-A335-4FA6-828B-1595173C6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9945" y="0"/>
            <a:ext cx="4981575" cy="3181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2015.cnblogs.com/blog/615800/201604/615800-20160410194711468-990406077.png">
            <a:extLst>
              <a:ext uri="{FF2B5EF4-FFF2-40B4-BE49-F238E27FC236}">
                <a16:creationId xmlns:a16="http://schemas.microsoft.com/office/drawing/2014/main" id="{72C19195-BBB4-4A1B-B3FA-B793CD52B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100" y="3676651"/>
            <a:ext cx="4914900" cy="31242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C278EFD-FF06-4AE4-85BB-D9656459C58A}"/>
              </a:ext>
            </a:extLst>
          </p:cNvPr>
          <p:cNvSpPr txBox="1"/>
          <p:nvPr/>
        </p:nvSpPr>
        <p:spPr>
          <a:xfrm>
            <a:off x="0" y="0"/>
            <a:ext cx="7277100" cy="4832092"/>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HDFS</a:t>
            </a:r>
            <a:r>
              <a:rPr lang="zh-CN" altLang="en-US" sz="1400" b="1">
                <a:latin typeface="宋体" panose="02010600030101010101" pitchFamily="2" charset="-122"/>
                <a:ea typeface="宋体" panose="02010600030101010101" pitchFamily="2" charset="-122"/>
              </a:rPr>
              <a:t>中文件的写入</a:t>
            </a:r>
            <a:endParaRPr lang="en-US" altLang="zh-CN" sz="1400" b="1">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）客户端调用</a:t>
            </a:r>
            <a:r>
              <a:rPr lang="en-US" altLang="zh-CN" sz="1400">
                <a:latin typeface="宋体" panose="02010600030101010101" pitchFamily="2" charset="-122"/>
                <a:ea typeface="宋体" panose="02010600030101010101" pitchFamily="2" charset="-122"/>
              </a:rPr>
              <a:t>DistributedFileSystem</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create</a:t>
            </a:r>
            <a:r>
              <a:rPr lang="zh-CN" altLang="en-US" sz="1400">
                <a:latin typeface="宋体" panose="02010600030101010101" pitchFamily="2" charset="-122"/>
                <a:ea typeface="宋体" panose="02010600030101010101" pitchFamily="2" charset="-122"/>
              </a:rPr>
              <a:t>方法</a:t>
            </a:r>
          </a:p>
          <a:p>
            <a:endParaRPr lang="zh-CN" altLang="en-US"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DistributedFileSystem</a:t>
            </a:r>
            <a:r>
              <a:rPr lang="zh-CN" altLang="en-US" sz="1400">
                <a:latin typeface="宋体" panose="02010600030101010101" pitchFamily="2" charset="-122"/>
                <a:ea typeface="宋体" panose="02010600030101010101" pitchFamily="2" charset="-122"/>
              </a:rPr>
              <a:t>远程</a:t>
            </a:r>
            <a:r>
              <a:rPr lang="en-US" altLang="zh-CN" sz="1400">
                <a:latin typeface="宋体" panose="02010600030101010101" pitchFamily="2" charset="-122"/>
                <a:ea typeface="宋体" panose="02010600030101010101" pitchFamily="2" charset="-122"/>
              </a:rPr>
              <a:t>RPC</a:t>
            </a:r>
            <a:r>
              <a:rPr lang="zh-CN" altLang="en-US" sz="1400">
                <a:latin typeface="宋体" panose="02010600030101010101" pitchFamily="2" charset="-122"/>
                <a:ea typeface="宋体" panose="02010600030101010101" pitchFamily="2" charset="-122"/>
              </a:rPr>
              <a:t>调用</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在文件系统的命名空间中创建一个新文件，此时该文件没有关联到任何</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 这个过程中，</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会做很多校验工作，例如是否已经存在同名文件，是否有权限，如果验证通过，返回一个</a:t>
            </a:r>
            <a:r>
              <a:rPr lang="en-US" altLang="zh-CN" sz="1400">
                <a:latin typeface="宋体" panose="02010600030101010101" pitchFamily="2" charset="-122"/>
                <a:ea typeface="宋体" panose="02010600030101010101" pitchFamily="2" charset="-122"/>
              </a:rPr>
              <a:t>FSDataOutputStream</a:t>
            </a:r>
            <a:r>
              <a:rPr lang="zh-CN" altLang="en-US" sz="1400">
                <a:latin typeface="宋体" panose="02010600030101010101" pitchFamily="2" charset="-122"/>
                <a:ea typeface="宋体" panose="02010600030101010101" pitchFamily="2" charset="-122"/>
              </a:rPr>
              <a:t>对象。 如果验证不通过，抛出异常到客户端。</a:t>
            </a:r>
          </a:p>
          <a:p>
            <a:endParaRPr lang="zh-CN" altLang="en-US"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3</a:t>
            </a:r>
            <a:r>
              <a:rPr lang="zh-CN" altLang="en-US" sz="1400">
                <a:latin typeface="宋体" panose="02010600030101010101" pitchFamily="2" charset="-122"/>
                <a:ea typeface="宋体" panose="02010600030101010101" pitchFamily="2" charset="-122"/>
              </a:rPr>
              <a:t>）客户端写入数据的时候，</a:t>
            </a:r>
            <a:r>
              <a:rPr lang="en-US" altLang="zh-CN" sz="1400">
                <a:latin typeface="宋体" panose="02010600030101010101" pitchFamily="2" charset="-122"/>
                <a:ea typeface="宋体" panose="02010600030101010101" pitchFamily="2" charset="-122"/>
              </a:rPr>
              <a:t>DFSOutputStream</a:t>
            </a:r>
            <a:r>
              <a:rPr lang="zh-CN" altLang="en-US" sz="1400">
                <a:latin typeface="宋体" panose="02010600030101010101" pitchFamily="2" charset="-122"/>
                <a:ea typeface="宋体" panose="02010600030101010101" pitchFamily="2" charset="-122"/>
              </a:rPr>
              <a:t>分解为</a:t>
            </a:r>
            <a:r>
              <a:rPr lang="en-US" altLang="zh-CN" sz="1400">
                <a:latin typeface="宋体" panose="02010600030101010101" pitchFamily="2" charset="-122"/>
                <a:ea typeface="宋体" panose="02010600030101010101" pitchFamily="2" charset="-122"/>
              </a:rPr>
              <a:t>packets</a:t>
            </a:r>
            <a:r>
              <a:rPr lang="zh-CN" altLang="en-US" sz="1400">
                <a:latin typeface="宋体" panose="02010600030101010101" pitchFamily="2" charset="-122"/>
                <a:ea typeface="宋体" panose="02010600030101010101" pitchFamily="2" charset="-122"/>
              </a:rPr>
              <a:t>（数据包），并写入到一个数据队列中，该队列由</a:t>
            </a:r>
            <a:r>
              <a:rPr lang="en-US" altLang="zh-CN" sz="1400">
                <a:latin typeface="宋体" panose="02010600030101010101" pitchFamily="2" charset="-122"/>
                <a:ea typeface="宋体" panose="02010600030101010101" pitchFamily="2" charset="-122"/>
              </a:rPr>
              <a:t>DataStreamer</a:t>
            </a:r>
            <a:r>
              <a:rPr lang="zh-CN" altLang="en-US" sz="1400">
                <a:latin typeface="宋体" panose="02010600030101010101" pitchFamily="2" charset="-122"/>
                <a:ea typeface="宋体" panose="02010600030101010101" pitchFamily="2" charset="-122"/>
              </a:rPr>
              <a:t>消费。</a:t>
            </a:r>
          </a:p>
          <a:p>
            <a:endParaRPr lang="zh-CN" altLang="en-US"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4</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DateStreamer</a:t>
            </a:r>
            <a:r>
              <a:rPr lang="zh-CN" altLang="en-US" sz="1400">
                <a:latin typeface="宋体" panose="02010600030101010101" pitchFamily="2" charset="-122"/>
                <a:ea typeface="宋体" panose="02010600030101010101" pitchFamily="2" charset="-122"/>
              </a:rPr>
              <a:t>负责请求</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分配新的</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存放的数据节点。这些节点存放同一个</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的副本，构成一个管道。 </a:t>
            </a:r>
            <a:r>
              <a:rPr lang="en-US" altLang="zh-CN" sz="1400">
                <a:latin typeface="宋体" panose="02010600030101010101" pitchFamily="2" charset="-122"/>
                <a:ea typeface="宋体" panose="02010600030101010101" pitchFamily="2" charset="-122"/>
              </a:rPr>
              <a:t>DataStreamer</a:t>
            </a:r>
            <a:r>
              <a:rPr lang="zh-CN" altLang="en-US" sz="1400">
                <a:latin typeface="宋体" panose="02010600030101010101" pitchFamily="2" charset="-122"/>
                <a:ea typeface="宋体" panose="02010600030101010101" pitchFamily="2" charset="-122"/>
              </a:rPr>
              <a:t>将</a:t>
            </a:r>
            <a:r>
              <a:rPr lang="en-US" altLang="zh-CN" sz="1400">
                <a:latin typeface="宋体" panose="02010600030101010101" pitchFamily="2" charset="-122"/>
                <a:ea typeface="宋体" panose="02010600030101010101" pitchFamily="2" charset="-122"/>
              </a:rPr>
              <a:t>packet</a:t>
            </a:r>
            <a:r>
              <a:rPr lang="zh-CN" altLang="en-US" sz="1400">
                <a:latin typeface="宋体" panose="02010600030101010101" pitchFamily="2" charset="-122"/>
                <a:ea typeface="宋体" panose="02010600030101010101" pitchFamily="2" charset="-122"/>
              </a:rPr>
              <a:t>写入到管道的第一个节点，第一个节点存放好</a:t>
            </a:r>
            <a:r>
              <a:rPr lang="en-US" altLang="zh-CN" sz="1400">
                <a:latin typeface="宋体" panose="02010600030101010101" pitchFamily="2" charset="-122"/>
                <a:ea typeface="宋体" panose="02010600030101010101" pitchFamily="2" charset="-122"/>
              </a:rPr>
              <a:t>packet</a:t>
            </a:r>
            <a:r>
              <a:rPr lang="zh-CN" altLang="en-US" sz="1400">
                <a:latin typeface="宋体" panose="02010600030101010101" pitchFamily="2" charset="-122"/>
                <a:ea typeface="宋体" panose="02010600030101010101" pitchFamily="2" charset="-122"/>
              </a:rPr>
              <a:t>之后，转发给下一个节点，下一个节点存放 之后继续往下传递。</a:t>
            </a:r>
          </a:p>
          <a:p>
            <a:endParaRPr lang="zh-CN" altLang="en-US"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5</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DFSOutputStream</a:t>
            </a:r>
            <a:r>
              <a:rPr lang="zh-CN" altLang="en-US" sz="1400">
                <a:latin typeface="宋体" panose="02010600030101010101" pitchFamily="2" charset="-122"/>
                <a:ea typeface="宋体" panose="02010600030101010101" pitchFamily="2" charset="-122"/>
              </a:rPr>
              <a:t>同时维护一个</a:t>
            </a:r>
            <a:r>
              <a:rPr lang="en-US" altLang="zh-CN" sz="1400">
                <a:latin typeface="宋体" panose="02010600030101010101" pitchFamily="2" charset="-122"/>
                <a:ea typeface="宋体" panose="02010600030101010101" pitchFamily="2" charset="-122"/>
              </a:rPr>
              <a:t>ack queue</a:t>
            </a:r>
            <a:r>
              <a:rPr lang="zh-CN" altLang="en-US" sz="1400">
                <a:latin typeface="宋体" panose="02010600030101010101" pitchFamily="2" charset="-122"/>
                <a:ea typeface="宋体" panose="02010600030101010101" pitchFamily="2" charset="-122"/>
              </a:rPr>
              <a:t>队列，等待来自</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确认消息。当管道上的所有</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都确认之后，</a:t>
            </a:r>
            <a:r>
              <a:rPr lang="en-US" altLang="zh-CN" sz="1400">
                <a:latin typeface="宋体" panose="02010600030101010101" pitchFamily="2" charset="-122"/>
                <a:ea typeface="宋体" panose="02010600030101010101" pitchFamily="2" charset="-122"/>
              </a:rPr>
              <a:t>packet</a:t>
            </a:r>
            <a:r>
              <a:rPr lang="zh-CN" altLang="en-US" sz="1400">
                <a:latin typeface="宋体" panose="02010600030101010101" pitchFamily="2" charset="-122"/>
                <a:ea typeface="宋体" panose="02010600030101010101" pitchFamily="2" charset="-122"/>
              </a:rPr>
              <a:t>从</a:t>
            </a:r>
            <a:r>
              <a:rPr lang="en-US" altLang="zh-CN" sz="1400">
                <a:latin typeface="宋体" panose="02010600030101010101" pitchFamily="2" charset="-122"/>
                <a:ea typeface="宋体" panose="02010600030101010101" pitchFamily="2" charset="-122"/>
              </a:rPr>
              <a:t>ack</a:t>
            </a:r>
            <a:r>
              <a:rPr lang="zh-CN" altLang="en-US" sz="1400">
                <a:latin typeface="宋体" panose="02010600030101010101" pitchFamily="2" charset="-122"/>
                <a:ea typeface="宋体" panose="02010600030101010101" pitchFamily="2" charset="-122"/>
              </a:rPr>
              <a:t>队列中移除。</a:t>
            </a:r>
          </a:p>
          <a:p>
            <a:endParaRPr lang="zh-CN" altLang="en-US"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6</a:t>
            </a:r>
            <a:r>
              <a:rPr lang="zh-CN" altLang="en-US" sz="1400">
                <a:latin typeface="宋体" panose="02010600030101010101" pitchFamily="2" charset="-122"/>
                <a:ea typeface="宋体" panose="02010600030101010101" pitchFamily="2" charset="-122"/>
              </a:rPr>
              <a:t>）数据写入完毕，客户端</a:t>
            </a:r>
            <a:r>
              <a:rPr lang="en-US" altLang="zh-CN" sz="1400">
                <a:latin typeface="宋体" panose="02010600030101010101" pitchFamily="2" charset="-122"/>
                <a:ea typeface="宋体" panose="02010600030101010101" pitchFamily="2" charset="-122"/>
              </a:rPr>
              <a:t>close</a:t>
            </a:r>
            <a:r>
              <a:rPr lang="zh-CN" altLang="en-US" sz="1400">
                <a:latin typeface="宋体" panose="02010600030101010101" pitchFamily="2" charset="-122"/>
                <a:ea typeface="宋体" panose="02010600030101010101" pitchFamily="2" charset="-122"/>
              </a:rPr>
              <a:t>输出流。将所有的</a:t>
            </a:r>
            <a:r>
              <a:rPr lang="en-US" altLang="zh-CN" sz="1400">
                <a:latin typeface="宋体" panose="02010600030101010101" pitchFamily="2" charset="-122"/>
                <a:ea typeface="宋体" panose="02010600030101010101" pitchFamily="2" charset="-122"/>
              </a:rPr>
              <a:t>packet</a:t>
            </a:r>
            <a:r>
              <a:rPr lang="zh-CN" altLang="en-US" sz="1400">
                <a:latin typeface="宋体" panose="02010600030101010101" pitchFamily="2" charset="-122"/>
                <a:ea typeface="宋体" panose="02010600030101010101" pitchFamily="2" charset="-122"/>
              </a:rPr>
              <a:t>刷新到管道中，然后安心等待来自</a:t>
            </a:r>
            <a:r>
              <a:rPr lang="en-US" altLang="zh-CN" sz="1400">
                <a:latin typeface="宋体" panose="02010600030101010101" pitchFamily="2" charset="-122"/>
                <a:ea typeface="宋体" panose="02010600030101010101" pitchFamily="2" charset="-122"/>
              </a:rPr>
              <a:t>datanode</a:t>
            </a:r>
            <a:r>
              <a:rPr lang="zh-CN" altLang="en-US" sz="1400">
                <a:latin typeface="宋体" panose="02010600030101010101" pitchFamily="2" charset="-122"/>
                <a:ea typeface="宋体" panose="02010600030101010101" pitchFamily="2" charset="-122"/>
              </a:rPr>
              <a:t>的确认消息。全部得到确认之后告知</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文件是完整的。 </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此时已经知道文件的所有</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信息（因为</a:t>
            </a:r>
            <a:r>
              <a:rPr lang="en-US" altLang="zh-CN" sz="1400">
                <a:latin typeface="宋体" panose="02010600030101010101" pitchFamily="2" charset="-122"/>
                <a:ea typeface="宋体" panose="02010600030101010101" pitchFamily="2" charset="-122"/>
              </a:rPr>
              <a:t>DataStreamer</a:t>
            </a:r>
            <a:r>
              <a:rPr lang="zh-CN" altLang="en-US" sz="1400">
                <a:latin typeface="宋体" panose="02010600030101010101" pitchFamily="2" charset="-122"/>
                <a:ea typeface="宋体" panose="02010600030101010101" pitchFamily="2" charset="-122"/>
              </a:rPr>
              <a:t>是请求</a:t>
            </a:r>
            <a:r>
              <a:rPr lang="en-US" altLang="zh-CN" sz="1400">
                <a:latin typeface="宋体" panose="02010600030101010101" pitchFamily="2" charset="-122"/>
                <a:ea typeface="宋体" panose="02010600030101010101" pitchFamily="2" charset="-122"/>
              </a:rPr>
              <a:t>Namenode</a:t>
            </a:r>
            <a:r>
              <a:rPr lang="zh-CN" altLang="en-US" sz="1400">
                <a:latin typeface="宋体" panose="02010600030101010101" pitchFamily="2" charset="-122"/>
                <a:ea typeface="宋体" panose="02010600030101010101" pitchFamily="2" charset="-122"/>
              </a:rPr>
              <a:t>分配</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的），只需等待达到最小副本数要求，然后返回成功信息给客户端。</a:t>
            </a:r>
          </a:p>
        </p:txBody>
      </p:sp>
      <p:sp>
        <p:nvSpPr>
          <p:cNvPr id="3" name="文本框 2">
            <a:extLst>
              <a:ext uri="{FF2B5EF4-FFF2-40B4-BE49-F238E27FC236}">
                <a16:creationId xmlns:a16="http://schemas.microsoft.com/office/drawing/2014/main" id="{0A28496F-A2F6-43F8-9A28-C098977B4CB4}"/>
              </a:ext>
            </a:extLst>
          </p:cNvPr>
          <p:cNvSpPr txBox="1"/>
          <p:nvPr/>
        </p:nvSpPr>
        <p:spPr>
          <a:xfrm>
            <a:off x="0" y="4930974"/>
            <a:ext cx="3416320" cy="307777"/>
          </a:xfrm>
          <a:prstGeom prst="rect">
            <a:avLst/>
          </a:prstGeom>
          <a:noFill/>
        </p:spPr>
        <p:txBody>
          <a:bodyPr wrap="none" rtlCol="0">
            <a:spAutoFit/>
          </a:bodyPr>
          <a:lstStyle/>
          <a:p>
            <a:pPr algn="l"/>
            <a:r>
              <a:rPr lang="zh-CN" altLang="en-US" sz="1400" b="1">
                <a:latin typeface="宋体" panose="02010600030101010101" pitchFamily="2" charset="-122"/>
                <a:ea typeface="宋体" panose="02010600030101010101" pitchFamily="2" charset="-122"/>
              </a:rPr>
              <a:t>使用方法</a:t>
            </a:r>
            <a:r>
              <a:rPr lang="zh-CN" altLang="en-US" sz="1400">
                <a:latin typeface="宋体" panose="02010600030101010101" pitchFamily="2" charset="-122"/>
                <a:ea typeface="宋体" panose="02010600030101010101" pitchFamily="2" charset="-122"/>
              </a:rPr>
              <a:t>：此处略，在项目中实战掌握。</a:t>
            </a:r>
          </a:p>
        </p:txBody>
      </p:sp>
      <p:sp>
        <p:nvSpPr>
          <p:cNvPr id="5" name="文本框 4">
            <a:extLst>
              <a:ext uri="{FF2B5EF4-FFF2-40B4-BE49-F238E27FC236}">
                <a16:creationId xmlns:a16="http://schemas.microsoft.com/office/drawing/2014/main" id="{47C45BCE-929F-4354-A856-AEDE5E68DD0E}"/>
              </a:ext>
            </a:extLst>
          </p:cNvPr>
          <p:cNvSpPr txBox="1"/>
          <p:nvPr/>
        </p:nvSpPr>
        <p:spPr>
          <a:xfrm>
            <a:off x="332509" y="5802284"/>
            <a:ext cx="5078634" cy="523220"/>
          </a:xfrm>
          <a:prstGeom prst="rect">
            <a:avLst/>
          </a:prstGeom>
          <a:noFill/>
        </p:spPr>
        <p:txBody>
          <a:bodyPr wrap="none" rtlCol="0">
            <a:spAutoFit/>
          </a:bodyPr>
          <a:lstStyle/>
          <a:p>
            <a:r>
              <a:rPr lang="en-US" altLang="zh-CN" sz="1400">
                <a:hlinkClick r:id="rId4"/>
              </a:rPr>
              <a:t>https://blog.csdn.net/weixin_41910244/article/details/80412209</a:t>
            </a:r>
            <a:endParaRPr lang="en-US" altLang="zh-CN" sz="1400"/>
          </a:p>
          <a:p>
            <a:r>
              <a:rPr lang="en-US" altLang="zh-CN" sz="1400">
                <a:hlinkClick r:id="rId5"/>
              </a:rPr>
              <a:t>https://blog.csdn.net/lhx574938077/article/details/81838819</a:t>
            </a:r>
            <a:endParaRPr lang="zh-CN" altLang="en-US"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9659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D1D8C1-5F86-45BB-AE32-897DB263B372}"/>
              </a:ext>
            </a:extLst>
          </p:cNvPr>
          <p:cNvSpPr txBox="1"/>
          <p:nvPr/>
        </p:nvSpPr>
        <p:spPr>
          <a:xfrm>
            <a:off x="0" y="0"/>
            <a:ext cx="12192000" cy="6986528"/>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：是一个高性能的分布式内存对象缓存系统，用于动态</a:t>
            </a:r>
            <a:r>
              <a:rPr lang="en-US" altLang="zh-CN" sz="1400">
                <a:latin typeface="宋体" panose="02010600030101010101" pitchFamily="2" charset="-122"/>
                <a:ea typeface="宋体" panose="02010600030101010101" pitchFamily="2" charset="-122"/>
              </a:rPr>
              <a:t>Web</a:t>
            </a:r>
            <a:r>
              <a:rPr lang="zh-CN" altLang="en-US" sz="1400">
                <a:latin typeface="宋体" panose="02010600030101010101" pitchFamily="2" charset="-122"/>
                <a:ea typeface="宋体" panose="02010600030101010101" pitchFamily="2" charset="-122"/>
              </a:rPr>
              <a:t>应用以减轻数据库负载。它通过在内存中缓存数据和对象来减少读取数据库的次数，从而提高动态、数据库驱动网站的速度。</a:t>
            </a:r>
            <a:r>
              <a:rPr lang="en-US" altLang="zh-CN" sz="1400">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基于一个存储键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值对的</a:t>
            </a:r>
            <a:r>
              <a:rPr lang="en-US" altLang="zh-CN" sz="1400">
                <a:latin typeface="宋体" panose="02010600030101010101" pitchFamily="2" charset="-122"/>
                <a:ea typeface="宋体" panose="02010600030101010101" pitchFamily="2" charset="-122"/>
              </a:rPr>
              <a:t>hashmap</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基本特点</a:t>
            </a:r>
            <a:r>
              <a:rPr lang="zh-CN" altLang="en-US" sz="1400">
                <a:latin typeface="宋体" panose="02010600030101010101" pitchFamily="2" charset="-122"/>
                <a:ea typeface="宋体" panose="02010600030101010101" pitchFamily="2" charset="-122"/>
              </a:rPr>
              <a:t>：①协议简单：使用基于文本行的协议，二进制协议使用比较少；</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②基于内存存储，与</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不同的，其完全基于内存</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可以定期将数据保存至磁盘</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，且不支持持久化，因此断电数据即丢失；</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③事件处理：基于</a:t>
            </a:r>
            <a:r>
              <a:rPr lang="en-US" altLang="zh-CN" sz="1400">
                <a:latin typeface="宋体" panose="02010600030101010101" pitchFamily="2" charset="-122"/>
                <a:ea typeface="宋体" panose="02010600030101010101" pitchFamily="2" charset="-122"/>
              </a:rPr>
              <a:t>libevent(</a:t>
            </a:r>
            <a:r>
              <a:rPr lang="zh-CN" altLang="en-US" sz="1400">
                <a:latin typeface="宋体" panose="02010600030101010101" pitchFamily="2" charset="-122"/>
                <a:ea typeface="宋体" panose="02010600030101010101" pitchFamily="2" charset="-122"/>
              </a:rPr>
              <a:t>一个异步的事件处理库</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开发，所以可以应对</a:t>
            </a:r>
            <a:r>
              <a:rPr lang="en-US" altLang="zh-CN" sz="1400">
                <a:latin typeface="宋体" panose="02010600030101010101" pitchFamily="2" charset="-122"/>
                <a:ea typeface="宋体" panose="02010600030101010101" pitchFamily="2" charset="-122"/>
              </a:rPr>
              <a:t>C10</a:t>
            </a:r>
            <a:r>
              <a:rPr lang="zh-CN" altLang="en-US" sz="1400">
                <a:latin typeface="宋体" panose="02010600030101010101" pitchFamily="2" charset="-122"/>
                <a:ea typeface="宋体" panose="02010600030101010101" pitchFamily="2" charset="-122"/>
              </a:rPr>
              <a:t>问题；</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④不互相通信的分布式：多台</a:t>
            </a:r>
            <a:r>
              <a:rPr lang="en-US" altLang="zh-CN" sz="1400">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服务器之间不互相通信，由客户端实现分布式算法，所以通常客户端使用一致性</a:t>
            </a:r>
            <a:r>
              <a:rPr lang="en-US" altLang="zh-CN" sz="1400">
                <a:latin typeface="宋体" panose="02010600030101010101" pitchFamily="2" charset="-122"/>
                <a:ea typeface="宋体" panose="02010600030101010101" pitchFamily="2" charset="-122"/>
              </a:rPr>
              <a:t>hash</a:t>
            </a:r>
            <a:r>
              <a:rPr lang="zh-CN" altLang="en-US" sz="1400">
                <a:latin typeface="宋体" panose="02010600030101010101" pitchFamily="2" charset="-122"/>
                <a:ea typeface="宋体" panose="02010600030101010101" pitchFamily="2" charset="-122"/>
              </a:rPr>
              <a:t>策略，通常拥有快隔离，慢恢复的特性。</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在</a:t>
            </a:r>
            <a:r>
              <a:rPr lang="en-US" altLang="zh-CN" sz="1400">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中，每条记录都由四部分组成：记录的键，有效期，一系列可选的标记以及表示记录内容的数据。由于记录内容的数据中并不包含任何数据结构，因此在</a:t>
            </a:r>
            <a:r>
              <a:rPr lang="en-US" altLang="zh-CN" sz="1400">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中所记录的数据需要是经过序列化之后的表示，一般使用</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与</a:t>
            </a:r>
            <a:r>
              <a:rPr lang="en-US" altLang="zh-CN" sz="1400" b="1">
                <a:latin typeface="宋体" panose="02010600030101010101" pitchFamily="2" charset="-122"/>
                <a:ea typeface="宋体" panose="02010600030101010101" pitchFamily="2" charset="-122"/>
              </a:rPr>
              <a:t>redis</a:t>
            </a:r>
            <a:r>
              <a:rPr lang="zh-CN" altLang="en-US" sz="1400" b="1">
                <a:latin typeface="宋体" panose="02010600030101010101" pitchFamily="2" charset="-122"/>
                <a:ea typeface="宋体" panose="02010600030101010101" pitchFamily="2" charset="-122"/>
              </a:rPr>
              <a:t>的对比</a:t>
            </a:r>
            <a:r>
              <a:rPr lang="zh-CN" altLang="en-US" sz="1400">
                <a:latin typeface="宋体" panose="02010600030101010101" pitchFamily="2" charset="-122"/>
                <a:ea typeface="宋体" panose="02010600030101010101" pitchFamily="2" charset="-122"/>
              </a:rPr>
              <a:t>：①数据结构：</a:t>
            </a:r>
            <a:r>
              <a:rPr lang="en-US" altLang="zh-CN" sz="1400">
                <a:latin typeface="宋体" panose="02010600030101010101" pitchFamily="2" charset="-122"/>
                <a:ea typeface="宋体" panose="02010600030101010101" pitchFamily="2" charset="-122"/>
              </a:rPr>
              <a:t>redis5</a:t>
            </a:r>
            <a:r>
              <a:rPr lang="zh-CN" altLang="en-US" sz="1400">
                <a:latin typeface="宋体" panose="02010600030101010101" pitchFamily="2" charset="-122"/>
                <a:ea typeface="宋体" panose="02010600030101010101" pitchFamily="2" charset="-122"/>
              </a:rPr>
              <a:t>种，</a:t>
            </a:r>
            <a:r>
              <a:rPr lang="en-US" altLang="zh-CN" sz="1400">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只支持简单的</a:t>
            </a:r>
            <a:r>
              <a:rPr lang="en-US" altLang="zh-CN" sz="1400">
                <a:latin typeface="宋体" panose="02010600030101010101" pitchFamily="2" charset="-122"/>
                <a:ea typeface="宋体" panose="02010600030101010101" pitchFamily="2" charset="-122"/>
              </a:rPr>
              <a:t>kv</a:t>
            </a:r>
            <a:r>
              <a:rPr lang="zh-CN" altLang="en-US" sz="1400">
                <a:latin typeface="宋体" panose="02010600030101010101" pitchFamily="2" charset="-122"/>
                <a:ea typeface="宋体" panose="02010600030101010101" pitchFamily="2" charset="-122"/>
              </a:rPr>
              <a:t>；②可靠性：</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支持持久化，</a:t>
            </a:r>
            <a:r>
              <a:rPr lang="en-US" altLang="zh-CN" sz="1400">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不支持持久化；③内存管理：</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是申请内存机制，理论上可以存储比内存容量更多的数据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可以持久化</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使用预分配池管理，速度更快，</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更适合做数据存储，</a:t>
            </a:r>
            <a:r>
              <a:rPr lang="en-US" altLang="zh-CN" sz="1400">
                <a:latin typeface="宋体" panose="02010600030101010101" pitchFamily="2" charset="-122"/>
                <a:ea typeface="宋体" panose="02010600030101010101" pitchFamily="2" charset="-122"/>
              </a:rPr>
              <a:t>memcache</a:t>
            </a:r>
            <a:r>
              <a:rPr lang="zh-CN" altLang="en-US" sz="1400">
                <a:latin typeface="宋体" panose="02010600030101010101" pitchFamily="2" charset="-122"/>
                <a:ea typeface="宋体" panose="02010600030101010101" pitchFamily="2" charset="-122"/>
              </a:rPr>
              <a:t>更适合做缓存；④数据一致性：</a:t>
            </a:r>
            <a:r>
              <a:rPr lang="en-US" altLang="zh-CN" sz="1400">
                <a:latin typeface="宋体" panose="02010600030101010101" pitchFamily="2" charset="-122"/>
                <a:ea typeface="宋体" panose="02010600030101010101" pitchFamily="2" charset="-122"/>
              </a:rPr>
              <a:t>memcache</a:t>
            </a:r>
            <a:r>
              <a:rPr lang="zh-CN" altLang="en-US" sz="1400">
                <a:latin typeface="宋体" panose="02010600030101010101" pitchFamily="2" charset="-122"/>
                <a:ea typeface="宋体" panose="02010600030101010101" pitchFamily="2" charset="-122"/>
              </a:rPr>
              <a:t>提供了</a:t>
            </a:r>
            <a:r>
              <a:rPr lang="en-US" altLang="zh-CN" sz="1400">
                <a:latin typeface="宋体" panose="02010600030101010101" pitchFamily="2" charset="-122"/>
                <a:ea typeface="宋体" panose="02010600030101010101" pitchFamily="2" charset="-122"/>
              </a:rPr>
              <a:t>cas</a:t>
            </a:r>
            <a:r>
              <a:rPr lang="zh-CN" altLang="en-US" sz="1400">
                <a:latin typeface="宋体" panose="02010600030101010101" pitchFamily="2" charset="-122"/>
                <a:ea typeface="宋体" panose="02010600030101010101" pitchFamily="2" charset="-122"/>
              </a:rPr>
              <a:t>命令，可以保证多个并发访问操作同一份数据的一致性问题。 </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是串行操作，所以不用考虑数据一致性的问题；⑤</a:t>
            </a:r>
            <a:r>
              <a:rPr lang="en-US" altLang="zh-CN" sz="1400">
                <a:latin typeface="宋体" panose="02010600030101010101" pitchFamily="2" charset="-122"/>
                <a:ea typeface="宋体" panose="02010600030101010101" pitchFamily="2" charset="-122"/>
              </a:rPr>
              <a:t>IO</a:t>
            </a:r>
            <a:r>
              <a:rPr lang="zh-CN" altLang="en-US" sz="1400">
                <a:latin typeface="宋体" panose="02010600030101010101" pitchFamily="2" charset="-122"/>
                <a:ea typeface="宋体" panose="02010600030101010101" pitchFamily="2" charset="-122"/>
              </a:rPr>
              <a:t>角度：都选用非阻塞的</a:t>
            </a:r>
            <a:r>
              <a:rPr lang="en-US" altLang="zh-CN" sz="1400">
                <a:latin typeface="宋体" panose="02010600030101010101" pitchFamily="2" charset="-122"/>
                <a:ea typeface="宋体" panose="02010600030101010101" pitchFamily="2" charset="-122"/>
              </a:rPr>
              <a:t>I/O</a:t>
            </a:r>
            <a:r>
              <a:rPr lang="zh-CN" altLang="en-US" sz="1400">
                <a:latin typeface="宋体" panose="02010600030101010101" pitchFamily="2" charset="-122"/>
                <a:ea typeface="宋体" panose="02010600030101010101" pitchFamily="2" charset="-122"/>
              </a:rPr>
              <a:t>多路复用模型，但</a:t>
            </a:r>
            <a:r>
              <a:rPr lang="en-US" altLang="zh-CN" sz="1400">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因为支持功能少，速度更快；⑥线程：</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使用单线程，只能多开来解决，</a:t>
            </a:r>
            <a:r>
              <a:rPr lang="en-US" altLang="zh-CN" sz="1400">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使用多线程，需要考虑锁的问题；⑦集群：</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天然支持高可用集群，支持主从，而</a:t>
            </a:r>
            <a:r>
              <a:rPr lang="en-US" altLang="zh-CN" sz="1400">
                <a:latin typeface="宋体" panose="02010600030101010101" pitchFamily="2" charset="-122"/>
                <a:ea typeface="宋体" panose="02010600030101010101" pitchFamily="2" charset="-122"/>
              </a:rPr>
              <a:t>memcache</a:t>
            </a:r>
            <a:r>
              <a:rPr lang="zh-CN" altLang="en-US" sz="1400">
                <a:latin typeface="宋体" panose="02010600030101010101" pitchFamily="2" charset="-122"/>
                <a:ea typeface="宋体" panose="02010600030101010101" pitchFamily="2" charset="-122"/>
              </a:rPr>
              <a:t>需要自己实现类似一致性</a:t>
            </a:r>
            <a:r>
              <a:rPr lang="en-US" altLang="zh-CN" sz="1400">
                <a:latin typeface="宋体" panose="02010600030101010101" pitchFamily="2" charset="-122"/>
                <a:ea typeface="宋体" panose="02010600030101010101" pitchFamily="2" charset="-122"/>
              </a:rPr>
              <a:t>hash</a:t>
            </a:r>
            <a:r>
              <a:rPr lang="zh-CN" altLang="en-US" sz="1400">
                <a:latin typeface="宋体" panose="02010600030101010101" pitchFamily="2" charset="-122"/>
                <a:ea typeface="宋体" panose="02010600030101010101" pitchFamily="2" charset="-122"/>
              </a:rPr>
              <a:t>的负载均衡算法才能解决集群的问题</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如搭配</a:t>
            </a:r>
            <a:r>
              <a:rPr lang="en-US" altLang="zh-CN" sz="1400">
                <a:latin typeface="宋体" panose="02010600030101010101" pitchFamily="2" charset="-122"/>
                <a:ea typeface="宋体" panose="02010600030101010101" pitchFamily="2" charset="-122"/>
              </a:rPr>
              <a:t>Keepalived</a:t>
            </a:r>
            <a:r>
              <a:rPr lang="zh-CN" altLang="en-US" sz="1400">
                <a:latin typeface="宋体" panose="02010600030101010101" pitchFamily="2" charset="-122"/>
                <a:ea typeface="宋体" panose="02010600030101010101" pitchFamily="2" charset="-122"/>
              </a:rPr>
              <a:t>实现主从复制从而实现高可用集群</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，扩展性比较低。综合来说，</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比</a:t>
            </a:r>
            <a:r>
              <a:rPr lang="en-US" altLang="zh-CN" sz="1400">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功能更全，集成更方便，但是</a:t>
            </a:r>
            <a:r>
              <a:rPr lang="en-US" altLang="zh-CN" sz="1400">
                <a:latin typeface="宋体" panose="02010600030101010101" pitchFamily="2" charset="-122"/>
                <a:ea typeface="宋体" panose="02010600030101010101" pitchFamily="2" charset="-122"/>
              </a:rPr>
              <a:t>memcache</a:t>
            </a:r>
            <a:r>
              <a:rPr lang="zh-CN" altLang="en-US" sz="1400">
                <a:latin typeface="宋体" panose="02010600030101010101" pitchFamily="2" charset="-122"/>
                <a:ea typeface="宋体" panose="02010600030101010101" pitchFamily="2" charset="-122"/>
              </a:rPr>
              <a:t>相比</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在内存、线程、</a:t>
            </a:r>
            <a:r>
              <a:rPr lang="en-US" altLang="zh-CN" sz="1400">
                <a:latin typeface="宋体" panose="02010600030101010101" pitchFamily="2" charset="-122"/>
                <a:ea typeface="宋体" panose="02010600030101010101" pitchFamily="2" charset="-122"/>
              </a:rPr>
              <a:t>IO</a:t>
            </a:r>
            <a:r>
              <a:rPr lang="zh-CN" altLang="en-US" sz="1400">
                <a:latin typeface="宋体" panose="02010600030101010101" pitchFamily="2" charset="-122"/>
                <a:ea typeface="宋体" panose="02010600030101010101" pitchFamily="2" charset="-122"/>
              </a:rPr>
              <a:t>角度来说都有一定的优势，可以利用</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提高机器性能，在不考虑扩展性和持久性的访问频繁的情况下，只存储</a:t>
            </a:r>
            <a:r>
              <a:rPr lang="en-US" altLang="zh-CN" sz="1400">
                <a:latin typeface="宋体" panose="02010600030101010101" pitchFamily="2" charset="-122"/>
                <a:ea typeface="宋体" panose="02010600030101010101" pitchFamily="2" charset="-122"/>
              </a:rPr>
              <a:t>kv</a:t>
            </a:r>
            <a:r>
              <a:rPr lang="zh-CN" altLang="en-US" sz="1400">
                <a:latin typeface="宋体" panose="02010600030101010101" pitchFamily="2" charset="-122"/>
                <a:ea typeface="宋体" panose="02010600030101010101" pitchFamily="2" charset="-122"/>
              </a:rPr>
              <a:t>格式的数据，建议使用</a:t>
            </a:r>
            <a:r>
              <a:rPr lang="en-US" altLang="zh-CN" sz="1400">
                <a:latin typeface="宋体" panose="02010600030101010101" pitchFamily="2" charset="-122"/>
                <a:ea typeface="宋体" panose="02010600030101010101" pitchFamily="2" charset="-122"/>
              </a:rPr>
              <a:t>memcache</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memcache</a:t>
            </a:r>
            <a:r>
              <a:rPr lang="zh-CN" altLang="en-US" sz="1400">
                <a:latin typeface="宋体" panose="02010600030101010101" pitchFamily="2" charset="-122"/>
                <a:ea typeface="宋体" panose="02010600030101010101" pitchFamily="2" charset="-122"/>
              </a:rPr>
              <a:t>更像是个缓存，而</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更偏向于一个存储数据的系统。</a:t>
            </a:r>
          </a:p>
          <a:p>
            <a:r>
              <a:rPr lang="zh-CN" altLang="en-US" sz="1400" b="1">
                <a:latin typeface="宋体" panose="02010600030101010101" pitchFamily="2" charset="-122"/>
                <a:ea typeface="宋体" panose="02010600030101010101" pitchFamily="2" charset="-122"/>
              </a:rPr>
              <a:t>不适用的情况</a:t>
            </a:r>
            <a:r>
              <a:rPr lang="zh-CN" altLang="en-US" sz="1400">
                <a:latin typeface="宋体" panose="02010600030101010101" pitchFamily="2" charset="-122"/>
                <a:ea typeface="宋体" panose="02010600030101010101" pitchFamily="2" charset="-122"/>
              </a:rPr>
              <a:t>：①缓存对象的大小超过</a:t>
            </a:r>
            <a:r>
              <a:rPr lang="en-US" altLang="zh-CN" sz="1400">
                <a:latin typeface="宋体" panose="02010600030101010101" pitchFamily="2" charset="-122"/>
                <a:ea typeface="宋体" panose="02010600030101010101" pitchFamily="2" charset="-122"/>
              </a:rPr>
              <a:t>1M</a:t>
            </a:r>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key</a:t>
            </a:r>
            <a:r>
              <a:rPr lang="zh-CN" altLang="en-US" sz="1400">
                <a:latin typeface="宋体" panose="02010600030101010101" pitchFamily="2" charset="-122"/>
                <a:ea typeface="宋体" panose="02010600030101010101" pitchFamily="2" charset="-122"/>
              </a:rPr>
              <a:t>的长度过长，超过</a:t>
            </a:r>
            <a:r>
              <a:rPr lang="en-US" altLang="zh-CN" sz="1400">
                <a:latin typeface="宋体" panose="02010600030101010101" pitchFamily="2" charset="-122"/>
                <a:ea typeface="宋体" panose="02010600030101010101" pitchFamily="2" charset="-122"/>
              </a:rPr>
              <a:t>250</a:t>
            </a:r>
            <a:r>
              <a:rPr lang="zh-CN" altLang="en-US" sz="1400">
                <a:latin typeface="宋体" panose="02010600030101010101" pitchFamily="2" charset="-122"/>
                <a:ea typeface="宋体" panose="02010600030101010101" pitchFamily="2" charset="-122"/>
              </a:rPr>
              <a:t>个字符；③应用运行在不安全的环境中</a:t>
            </a:r>
            <a:r>
              <a:rPr lang="en-US" altLang="zh-CN" sz="1400">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本身未提供任何安全策略</a:t>
            </a:r>
            <a:r>
              <a:rPr lang="en-US" altLang="zh-CN" sz="1400">
                <a:latin typeface="宋体" panose="02010600030101010101" pitchFamily="2" charset="-122"/>
                <a:ea typeface="宋体" panose="02010600030101010101" pitchFamily="2" charset="-122"/>
              </a:rPr>
              <a:t>)</a:t>
            </a:r>
          </a:p>
          <a:p>
            <a:r>
              <a:rPr lang="zh-CN" altLang="en-US" sz="1400" b="1">
                <a:latin typeface="宋体" panose="02010600030101010101" pitchFamily="2" charset="-122"/>
                <a:ea typeface="宋体" panose="02010600030101010101" pitchFamily="2" charset="-122"/>
              </a:rPr>
              <a:t>使用与配置</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set key flags exptime bytes [noreply] / gets key1 key2 key3</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key</a:t>
            </a:r>
            <a:r>
              <a:rPr lang="zh-CN" altLang="en-US" sz="1400">
                <a:latin typeface="宋体" panose="02010600030101010101" pitchFamily="2" charset="-122"/>
                <a:ea typeface="宋体" panose="02010600030101010101" pitchFamily="2" charset="-122"/>
              </a:rPr>
              <a:t>：键值 </a:t>
            </a:r>
            <a:r>
              <a:rPr lang="en-US" altLang="zh-CN" sz="1400">
                <a:latin typeface="宋体" panose="02010600030101010101" pitchFamily="2" charset="-122"/>
                <a:ea typeface="宋体" panose="02010600030101010101" pitchFamily="2" charset="-122"/>
              </a:rPr>
              <a:t>key-value </a:t>
            </a:r>
            <a:r>
              <a:rPr lang="zh-CN" altLang="en-US" sz="1400">
                <a:latin typeface="宋体" panose="02010600030101010101" pitchFamily="2" charset="-122"/>
                <a:ea typeface="宋体" panose="02010600030101010101" pitchFamily="2" charset="-122"/>
              </a:rPr>
              <a:t>结构中的 </a:t>
            </a:r>
            <a:r>
              <a:rPr lang="en-US" altLang="zh-CN" sz="1400">
                <a:latin typeface="宋体" panose="02010600030101010101" pitchFamily="2" charset="-122"/>
                <a:ea typeface="宋体" panose="02010600030101010101" pitchFamily="2" charset="-122"/>
              </a:rPr>
              <a:t>key</a:t>
            </a:r>
            <a:r>
              <a:rPr lang="zh-CN" altLang="en-US" sz="1400">
                <a:latin typeface="宋体" panose="02010600030101010101" pitchFamily="2" charset="-122"/>
                <a:ea typeface="宋体" panose="02010600030101010101" pitchFamily="2" charset="-122"/>
              </a:rPr>
              <a:t>，用于查找缓存值。</a:t>
            </a:r>
          </a:p>
          <a:p>
            <a:r>
              <a:rPr lang="en-US" altLang="zh-CN" sz="1400">
                <a:latin typeface="宋体" panose="02010600030101010101" pitchFamily="2" charset="-122"/>
                <a:ea typeface="宋体" panose="02010600030101010101" pitchFamily="2" charset="-122"/>
              </a:rPr>
              <a:t>flags</a:t>
            </a:r>
            <a:r>
              <a:rPr lang="zh-CN" altLang="en-US" sz="1400">
                <a:latin typeface="宋体" panose="02010600030101010101" pitchFamily="2" charset="-122"/>
                <a:ea typeface="宋体" panose="02010600030101010101" pitchFamily="2" charset="-122"/>
              </a:rPr>
              <a:t>：可以包括键值对的整型参数，客户机使用它存储关于键值对的额外信息 。</a:t>
            </a:r>
          </a:p>
          <a:p>
            <a:r>
              <a:rPr lang="en-US" altLang="zh-CN" sz="1400">
                <a:latin typeface="宋体" panose="02010600030101010101" pitchFamily="2" charset="-122"/>
                <a:ea typeface="宋体" panose="02010600030101010101" pitchFamily="2" charset="-122"/>
              </a:rPr>
              <a:t>exptime</a:t>
            </a:r>
            <a:r>
              <a:rPr lang="zh-CN" altLang="en-US" sz="1400">
                <a:latin typeface="宋体" panose="02010600030101010101" pitchFamily="2" charset="-122"/>
                <a:ea typeface="宋体" panose="02010600030101010101" pitchFamily="2" charset="-122"/>
              </a:rPr>
              <a:t>：在缓存中保存键值对的时间长度（以秒为单位，</a:t>
            </a:r>
            <a:r>
              <a:rPr lang="en-US" altLang="zh-CN" sz="1400">
                <a:latin typeface="宋体" panose="02010600030101010101" pitchFamily="2" charset="-122"/>
                <a:ea typeface="宋体" panose="02010600030101010101" pitchFamily="2" charset="-122"/>
              </a:rPr>
              <a:t>0 </a:t>
            </a:r>
            <a:r>
              <a:rPr lang="zh-CN" altLang="en-US" sz="1400">
                <a:latin typeface="宋体" panose="02010600030101010101" pitchFamily="2" charset="-122"/>
                <a:ea typeface="宋体" panose="02010600030101010101" pitchFamily="2" charset="-122"/>
              </a:rPr>
              <a:t>表示永远）</a:t>
            </a:r>
          </a:p>
          <a:p>
            <a:r>
              <a:rPr lang="en-US" altLang="zh-CN" sz="1400">
                <a:latin typeface="宋体" panose="02010600030101010101" pitchFamily="2" charset="-122"/>
                <a:ea typeface="宋体" panose="02010600030101010101" pitchFamily="2" charset="-122"/>
              </a:rPr>
              <a:t>bytes</a:t>
            </a:r>
            <a:r>
              <a:rPr lang="zh-CN" altLang="en-US" sz="1400">
                <a:latin typeface="宋体" panose="02010600030101010101" pitchFamily="2" charset="-122"/>
                <a:ea typeface="宋体" panose="02010600030101010101" pitchFamily="2" charset="-122"/>
              </a:rPr>
              <a:t>：在缓存中存储的字节数   </a:t>
            </a:r>
            <a:r>
              <a:rPr lang="en-US" altLang="zh-CN" sz="1400">
                <a:latin typeface="宋体" panose="02010600030101010101" pitchFamily="2" charset="-122"/>
                <a:ea typeface="宋体" panose="02010600030101010101" pitchFamily="2" charset="-122"/>
              </a:rPr>
              <a:t>noreply</a:t>
            </a:r>
            <a:r>
              <a:rPr lang="zh-CN" altLang="en-US" sz="1400">
                <a:latin typeface="宋体" panose="02010600030101010101" pitchFamily="2" charset="-122"/>
                <a:ea typeface="宋体" panose="02010600030101010101" pitchFamily="2" charset="-122"/>
              </a:rPr>
              <a:t>（可选）： 该参数告知服务器不需要返回数据</a:t>
            </a:r>
          </a:p>
          <a:p>
            <a:r>
              <a:rPr lang="en-US" altLang="zh-CN" sz="1400">
                <a:latin typeface="宋体" panose="02010600030101010101" pitchFamily="2" charset="-122"/>
                <a:ea typeface="宋体" panose="02010600030101010101" pitchFamily="2" charset="-122"/>
              </a:rPr>
              <a:t>value</a:t>
            </a:r>
            <a:r>
              <a:rPr lang="zh-CN" altLang="en-US" sz="1400">
                <a:latin typeface="宋体" panose="02010600030101010101" pitchFamily="2" charset="-122"/>
                <a:ea typeface="宋体" panose="02010600030101010101" pitchFamily="2" charset="-122"/>
              </a:rPr>
              <a:t>：存储的值（始终位于第二行）（可直接理解为</a:t>
            </a:r>
            <a:r>
              <a:rPr lang="en-US" altLang="zh-CN" sz="1400">
                <a:latin typeface="宋体" panose="02010600030101010101" pitchFamily="2" charset="-122"/>
                <a:ea typeface="宋体" panose="02010600030101010101" pitchFamily="2" charset="-122"/>
              </a:rPr>
              <a:t>key-value</a:t>
            </a:r>
            <a:r>
              <a:rPr lang="zh-CN" altLang="en-US" sz="1400">
                <a:latin typeface="宋体" panose="02010600030101010101" pitchFamily="2" charset="-122"/>
                <a:ea typeface="宋体" panose="02010600030101010101" pitchFamily="2" charset="-122"/>
              </a:rPr>
              <a:t>结构中的</a:t>
            </a:r>
            <a:r>
              <a:rPr lang="en-US" altLang="zh-CN" sz="1400">
                <a:latin typeface="宋体" panose="02010600030101010101" pitchFamily="2" charset="-122"/>
                <a:ea typeface="宋体" panose="02010600030101010101" pitchFamily="2" charset="-122"/>
              </a:rPr>
              <a:t>value</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配置方面根据不同的环境和后端语言略有不同。</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Gunicorn</a:t>
            </a:r>
            <a:r>
              <a:rPr lang="zh-CN" altLang="en-US" sz="1400" b="1">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绿色独角兽”是一个被广泛使用的高性能的</a:t>
            </a:r>
            <a:r>
              <a:rPr lang="en-US" altLang="zh-CN" sz="1400">
                <a:latin typeface="宋体" panose="02010600030101010101" pitchFamily="2" charset="-122"/>
                <a:ea typeface="宋体" panose="02010600030101010101" pitchFamily="2" charset="-122"/>
              </a:rPr>
              <a:t>Python WSGI UNIX HTTP</a:t>
            </a:r>
            <a:r>
              <a:rPr lang="zh-CN" altLang="en-US" sz="1400">
                <a:latin typeface="宋体" panose="02010600030101010101" pitchFamily="2" charset="-122"/>
                <a:ea typeface="宋体" panose="02010600030101010101" pitchFamily="2" charset="-122"/>
              </a:rPr>
              <a:t>服务器，移植自</a:t>
            </a:r>
            <a:r>
              <a:rPr lang="en-US" altLang="zh-CN" sz="1400">
                <a:latin typeface="宋体" panose="02010600030101010101" pitchFamily="2" charset="-122"/>
                <a:ea typeface="宋体" panose="02010600030101010101" pitchFamily="2" charset="-122"/>
              </a:rPr>
              <a:t>Ruby</a:t>
            </a:r>
            <a:r>
              <a:rPr lang="zh-CN" altLang="en-US" sz="1400">
                <a:latin typeface="宋体" panose="02010600030101010101" pitchFamily="2" charset="-122"/>
                <a:ea typeface="宋体" panose="02010600030101010101" pitchFamily="2" charset="-122"/>
              </a:rPr>
              <a:t>的独角兽（</a:t>
            </a:r>
            <a:r>
              <a:rPr lang="en-US" altLang="zh-CN" sz="1400">
                <a:latin typeface="宋体" panose="02010600030101010101" pitchFamily="2" charset="-122"/>
                <a:ea typeface="宋体" panose="02010600030101010101" pitchFamily="2" charset="-122"/>
              </a:rPr>
              <a:t>Unicorn</a:t>
            </a:r>
            <a:r>
              <a:rPr lang="zh-CN" altLang="en-US" sz="1400">
                <a:latin typeface="宋体" panose="02010600030101010101" pitchFamily="2" charset="-122"/>
                <a:ea typeface="宋体" panose="02010600030101010101" pitchFamily="2" charset="-122"/>
              </a:rPr>
              <a:t>）项目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 具有使用非常简单，轻量级的资源消耗，以及高性能等特点。</a:t>
            </a:r>
            <a:r>
              <a:rPr lang="en-US" altLang="zh-CN" sz="1400">
                <a:latin typeface="宋体" panose="02010600030101010101" pitchFamily="2" charset="-122"/>
                <a:ea typeface="宋体" panose="02010600030101010101" pitchFamily="2" charset="-122"/>
              </a:rPr>
              <a:t>Gunicorn </a:t>
            </a:r>
            <a:r>
              <a:rPr lang="zh-CN" altLang="en-US" sz="1400">
                <a:latin typeface="宋体" panose="02010600030101010101" pitchFamily="2" charset="-122"/>
                <a:ea typeface="宋体" panose="02010600030101010101" pitchFamily="2" charset="-122"/>
              </a:rPr>
              <a:t>服务器作为</a:t>
            </a:r>
            <a:r>
              <a:rPr lang="en-US" altLang="zh-CN" sz="1400">
                <a:latin typeface="宋体" panose="02010600030101010101" pitchFamily="2" charset="-122"/>
                <a:ea typeface="宋体" panose="02010600030101010101" pitchFamily="2" charset="-122"/>
              </a:rPr>
              <a:t>wsgi app</a:t>
            </a:r>
            <a:r>
              <a:rPr lang="zh-CN" altLang="en-US" sz="1400">
                <a:latin typeface="宋体" panose="02010600030101010101" pitchFamily="2" charset="-122"/>
                <a:ea typeface="宋体" panose="02010600030101010101" pitchFamily="2" charset="-122"/>
              </a:rPr>
              <a:t>的容器，能够与各种</a:t>
            </a:r>
            <a:r>
              <a:rPr lang="en-US" altLang="zh-CN" sz="1400">
                <a:latin typeface="宋体" panose="02010600030101010101" pitchFamily="2" charset="-122"/>
                <a:ea typeface="宋体" panose="02010600030101010101" pitchFamily="2" charset="-122"/>
              </a:rPr>
              <a:t>Web</a:t>
            </a:r>
            <a:r>
              <a:rPr lang="zh-CN" altLang="en-US" sz="1400">
                <a:latin typeface="宋体" panose="02010600030101010101" pitchFamily="2" charset="-122"/>
                <a:ea typeface="宋体" panose="02010600030101010101" pitchFamily="2" charset="-122"/>
              </a:rPr>
              <a:t>框架兼容（</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django</a:t>
            </a:r>
            <a:r>
              <a:rPr lang="zh-CN" altLang="en-US" sz="1400">
                <a:latin typeface="宋体" panose="02010600030101010101" pitchFamily="2" charset="-122"/>
                <a:ea typeface="宋体" panose="02010600030101010101" pitchFamily="2" charset="-122"/>
              </a:rPr>
              <a:t>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得益于</a:t>
            </a:r>
            <a:r>
              <a:rPr lang="en-US" altLang="zh-CN" sz="1400">
                <a:latin typeface="宋体" panose="02010600030101010101" pitchFamily="2" charset="-122"/>
                <a:ea typeface="宋体" panose="02010600030101010101" pitchFamily="2" charset="-122"/>
              </a:rPr>
              <a:t>gevent</a:t>
            </a:r>
            <a:r>
              <a:rPr lang="zh-CN" altLang="en-US" sz="1400">
                <a:latin typeface="宋体" panose="02010600030101010101" pitchFamily="2" charset="-122"/>
                <a:ea typeface="宋体" panose="02010600030101010101" pitchFamily="2" charset="-122"/>
              </a:rPr>
              <a:t>等技术，使用</a:t>
            </a:r>
            <a:r>
              <a:rPr lang="en-US" altLang="zh-CN" sz="1400">
                <a:latin typeface="宋体" panose="02010600030101010101" pitchFamily="2" charset="-122"/>
                <a:ea typeface="宋体" panose="02010600030101010101" pitchFamily="2" charset="-122"/>
              </a:rPr>
              <a:t>Gunicorn</a:t>
            </a:r>
            <a:r>
              <a:rPr lang="zh-CN" altLang="en-US" sz="1400">
                <a:latin typeface="宋体" panose="02010600030101010101" pitchFamily="2" charset="-122"/>
                <a:ea typeface="宋体" panose="02010600030101010101" pitchFamily="2" charset="-122"/>
              </a:rPr>
              <a:t>能够在基本不改变</a:t>
            </a:r>
            <a:r>
              <a:rPr lang="en-US" altLang="zh-CN" sz="1400">
                <a:latin typeface="宋体" panose="02010600030101010101" pitchFamily="2" charset="-122"/>
                <a:ea typeface="宋体" panose="02010600030101010101" pitchFamily="2" charset="-122"/>
              </a:rPr>
              <a:t>wsgi app</a:t>
            </a:r>
            <a:r>
              <a:rPr lang="zh-CN" altLang="en-US" sz="1400">
                <a:latin typeface="宋体" panose="02010600030101010101" pitchFamily="2" charset="-122"/>
                <a:ea typeface="宋体" panose="02010600030101010101" pitchFamily="2" charset="-122"/>
              </a:rPr>
              <a:t>代码的前提下，大幅度提高</a:t>
            </a:r>
            <a:r>
              <a:rPr lang="en-US" altLang="zh-CN" sz="1400">
                <a:latin typeface="宋体" panose="02010600030101010101" pitchFamily="2" charset="-122"/>
                <a:ea typeface="宋体" panose="02010600030101010101" pitchFamily="2" charset="-122"/>
              </a:rPr>
              <a:t>wsgi app</a:t>
            </a:r>
            <a:r>
              <a:rPr lang="zh-CN" altLang="en-US" sz="1400">
                <a:latin typeface="宋体" panose="02010600030101010101" pitchFamily="2" charset="-122"/>
                <a:ea typeface="宋体" panose="02010600030101010101" pitchFamily="2" charset="-122"/>
              </a:rPr>
              <a:t>的性能。　</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Gunicorn</a:t>
            </a:r>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prefork master-worker</a:t>
            </a:r>
            <a:r>
              <a:rPr lang="zh-CN" altLang="en-US" sz="1400">
                <a:latin typeface="宋体" panose="02010600030101010101" pitchFamily="2" charset="-122"/>
                <a:ea typeface="宋体" panose="02010600030101010101" pitchFamily="2" charset="-122"/>
              </a:rPr>
              <a:t>模型（在</a:t>
            </a:r>
            <a:r>
              <a:rPr lang="en-US" altLang="zh-CN" sz="1400">
                <a:latin typeface="宋体" panose="02010600030101010101" pitchFamily="2" charset="-122"/>
                <a:ea typeface="宋体" panose="02010600030101010101" pitchFamily="2" charset="-122"/>
              </a:rPr>
              <a:t>gunicorn</a:t>
            </a:r>
            <a:r>
              <a:rPr lang="zh-CN" altLang="en-US" sz="1400">
                <a:latin typeface="宋体" panose="02010600030101010101" pitchFamily="2" charset="-122"/>
                <a:ea typeface="宋体" panose="02010600030101010101" pitchFamily="2" charset="-122"/>
              </a:rPr>
              <a:t>中，</a:t>
            </a:r>
            <a:r>
              <a:rPr lang="en-US" altLang="zh-CN" sz="1400">
                <a:latin typeface="宋体" panose="02010600030101010101" pitchFamily="2" charset="-122"/>
                <a:ea typeface="宋体" panose="02010600030101010101" pitchFamily="2" charset="-122"/>
              </a:rPr>
              <a:t>master</a:t>
            </a:r>
            <a:r>
              <a:rPr lang="zh-CN" altLang="en-US" sz="1400">
                <a:latin typeface="宋体" panose="02010600030101010101" pitchFamily="2" charset="-122"/>
                <a:ea typeface="宋体" panose="02010600030101010101" pitchFamily="2" charset="-122"/>
              </a:rPr>
              <a:t>被称为</a:t>
            </a:r>
            <a:r>
              <a:rPr lang="en-US" altLang="zh-CN" sz="1400">
                <a:latin typeface="宋体" panose="02010600030101010101" pitchFamily="2" charset="-122"/>
                <a:ea typeface="宋体" panose="02010600030101010101" pitchFamily="2" charset="-122"/>
              </a:rPr>
              <a:t>arbiter</a:t>
            </a:r>
            <a:r>
              <a:rPr lang="zh-CN" altLang="en-US" sz="1400">
                <a:latin typeface="宋体" panose="02010600030101010101" pitchFamily="2" charset="-122"/>
                <a:ea typeface="宋体" panose="02010600030101010101" pitchFamily="2" charset="-122"/>
              </a:rPr>
              <a:t>），有一个中心管理进程</a:t>
            </a:r>
            <a:r>
              <a:rPr lang="en-US" altLang="zh-CN" sz="1400">
                <a:latin typeface="宋体" panose="02010600030101010101" pitchFamily="2" charset="-122"/>
                <a:ea typeface="宋体" panose="02010600030101010101" pitchFamily="2" charset="-122"/>
              </a:rPr>
              <a:t>(master process)</a:t>
            </a:r>
            <a:r>
              <a:rPr lang="zh-CN" altLang="en-US" sz="1400">
                <a:latin typeface="宋体" panose="02010600030101010101" pitchFamily="2" charset="-122"/>
                <a:ea typeface="宋体" panose="02010600030101010101" pitchFamily="2" charset="-122"/>
              </a:rPr>
              <a:t>用来管理</a:t>
            </a:r>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进程集合，</a:t>
            </a:r>
            <a:r>
              <a:rPr lang="en-US" altLang="zh-CN" sz="1400">
                <a:latin typeface="宋体" panose="02010600030101010101" pitchFamily="2" charset="-122"/>
                <a:ea typeface="宋体" panose="02010600030101010101" pitchFamily="2" charset="-122"/>
              </a:rPr>
              <a:t>Master</a:t>
            </a:r>
            <a:r>
              <a:rPr lang="zh-CN" altLang="en-US" sz="1400">
                <a:latin typeface="宋体" panose="02010600030101010101" pitchFamily="2" charset="-122"/>
                <a:ea typeface="宋体" panose="02010600030101010101" pitchFamily="2" charset="-122"/>
              </a:rPr>
              <a:t>从不知道任何关于客户端的信息，所有的请求和响应处理都是由</a:t>
            </a:r>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进程来处理的。</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master(</a:t>
            </a:r>
            <a:r>
              <a:rPr lang="zh-CN" altLang="en-US" sz="1400">
                <a:latin typeface="宋体" panose="02010600030101010101" pitchFamily="2" charset="-122"/>
                <a:ea typeface="宋体" panose="02010600030101010101" pitchFamily="2" charset="-122"/>
              </a:rPr>
              <a:t>管理者</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：主程序是一个简单的循环</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监听各种信号以及相应的响应进程，</a:t>
            </a:r>
            <a:r>
              <a:rPr lang="en-US" altLang="zh-CN" sz="1400">
                <a:latin typeface="宋体" panose="02010600030101010101" pitchFamily="2" charset="-122"/>
                <a:ea typeface="宋体" panose="02010600030101010101" pitchFamily="2" charset="-122"/>
              </a:rPr>
              <a:t>master</a:t>
            </a:r>
            <a:r>
              <a:rPr lang="zh-CN" altLang="en-US" sz="1400">
                <a:latin typeface="宋体" panose="02010600030101010101" pitchFamily="2" charset="-122"/>
                <a:ea typeface="宋体" panose="02010600030101010101" pitchFamily="2" charset="-122"/>
              </a:rPr>
              <a:t>管理着正在运行的</a:t>
            </a:r>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集合</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通过监听各种信号比如</a:t>
            </a:r>
            <a:r>
              <a:rPr lang="en-US" altLang="zh-CN" sz="1400">
                <a:latin typeface="宋体" panose="02010600030101010101" pitchFamily="2" charset="-122"/>
                <a:ea typeface="宋体" panose="02010600030101010101" pitchFamily="2" charset="-122"/>
              </a:rPr>
              <a:t>TTIN, TTOU, and CHLD. TTIN and TTOU</a:t>
            </a:r>
            <a:r>
              <a:rPr lang="zh-CN" altLang="en-US" sz="1400">
                <a:latin typeface="宋体" panose="02010600030101010101" pitchFamily="2" charset="-122"/>
                <a:ea typeface="宋体" panose="02010600030101010101" pitchFamily="2" charset="-122"/>
              </a:rPr>
              <a:t>响应的增加和减少</a:t>
            </a:r>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的数目。</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woker</a:t>
            </a:r>
            <a:r>
              <a:rPr lang="zh-CN" altLang="en-US" sz="1400">
                <a:latin typeface="宋体" panose="02010600030101010101" pitchFamily="2" charset="-122"/>
                <a:ea typeface="宋体" panose="02010600030101010101" pitchFamily="2" charset="-122"/>
              </a:rPr>
              <a:t>有很多种，包括：</a:t>
            </a:r>
            <a:r>
              <a:rPr lang="en-US" altLang="zh-CN" sz="1400">
                <a:latin typeface="宋体" panose="02010600030101010101" pitchFamily="2" charset="-122"/>
                <a:ea typeface="宋体" panose="02010600030101010101" pitchFamily="2" charset="-122"/>
              </a:rPr>
              <a:t>ggevent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geventlet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gtornado</a:t>
            </a:r>
            <a:r>
              <a:rPr lang="zh-CN" altLang="en-US" sz="1400">
                <a:latin typeface="宋体" panose="02010600030101010101" pitchFamily="2" charset="-122"/>
                <a:ea typeface="宋体" panose="02010600030101010101" pitchFamily="2" charset="-122"/>
              </a:rPr>
              <a:t>等，能够处理高并发</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多任务。</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使用方法：参</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部署。</a:t>
            </a:r>
          </a:p>
        </p:txBody>
      </p:sp>
    </p:spTree>
    <p:extLst>
      <p:ext uri="{BB962C8B-B14F-4D97-AF65-F5344CB8AC3E}">
        <p14:creationId xmlns:p14="http://schemas.microsoft.com/office/powerpoint/2010/main" val="1087664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E75B116-48C4-4E2C-87B7-1D2945D4D595}"/>
              </a:ext>
            </a:extLst>
          </p:cNvPr>
          <p:cNvSpPr txBox="1"/>
          <p:nvPr/>
        </p:nvSpPr>
        <p:spPr>
          <a:xfrm>
            <a:off x="1" y="0"/>
            <a:ext cx="12192000" cy="6771084"/>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MQ</a:t>
            </a:r>
            <a:r>
              <a:rPr lang="en-US" altLang="zh-CN" sz="1400">
                <a:latin typeface="宋体" panose="02010600030101010101" pitchFamily="2" charset="-122"/>
                <a:ea typeface="宋体" panose="02010600030101010101" pitchFamily="2" charset="-122"/>
              </a:rPr>
              <a:t>(Message Queue)</a:t>
            </a:r>
            <a:r>
              <a:rPr lang="zh-CN" altLang="en-US" sz="1400">
                <a:latin typeface="宋体" panose="02010600030101010101" pitchFamily="2" charset="-122"/>
                <a:ea typeface="宋体" panose="02010600030101010101" pitchFamily="2" charset="-122"/>
              </a:rPr>
              <a:t>：消息队列是一种进程间通信或同一进程的不同线程间的通信方式，软件的贮列用来处理一系列的输入，通常是来自用户。消息队列提供了异步的通信协议，每一个贮列中的纪录包含详细说明的数据，包含发生的时间，输入设备的种类，以及特定的输入参数，也就是说：消息的发送者和接收者不需要同时与消息队列互交。消息会保存在队列中，直到接收者取回它。 </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维基百科</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消息队列的简单架构</a:t>
            </a:r>
            <a:r>
              <a:rPr lang="zh-CN" altLang="en-US" sz="1400">
                <a:latin typeface="宋体" panose="02010600030101010101" pitchFamily="2" charset="-122"/>
                <a:ea typeface="宋体" panose="02010600030101010101" pitchFamily="2" charset="-122"/>
              </a:rPr>
              <a:t>：如图所示，先进先出。</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Producer</a:t>
            </a:r>
            <a:r>
              <a:rPr lang="zh-CN" altLang="en-US" sz="1400">
                <a:latin typeface="宋体" panose="02010600030101010101" pitchFamily="2" charset="-122"/>
                <a:ea typeface="宋体" panose="02010600030101010101" pitchFamily="2" charset="-122"/>
              </a:rPr>
              <a:t>：消息生产者，负责产生和发送消息到 </a:t>
            </a:r>
            <a:r>
              <a:rPr lang="en-US" altLang="zh-CN" sz="1400">
                <a:latin typeface="宋体" panose="02010600030101010101" pitchFamily="2" charset="-122"/>
                <a:ea typeface="宋体" panose="02010600030101010101" pitchFamily="2" charset="-122"/>
              </a:rPr>
              <a:t>Broker</a:t>
            </a:r>
            <a:r>
              <a:rPr lang="zh-CN" altLang="en-US" sz="1400">
                <a:latin typeface="宋体" panose="02010600030101010101" pitchFamily="2" charset="-122"/>
                <a:ea typeface="宋体" panose="02010600030101010101" pitchFamily="2" charset="-122"/>
              </a:rPr>
              <a:t>；</a:t>
            </a:r>
          </a:p>
          <a:p>
            <a:r>
              <a:rPr lang="en-US" altLang="zh-CN" sz="1400">
                <a:latin typeface="宋体" panose="02010600030101010101" pitchFamily="2" charset="-122"/>
                <a:ea typeface="宋体" panose="02010600030101010101" pitchFamily="2" charset="-122"/>
              </a:rPr>
              <a:t>Broker</a:t>
            </a:r>
            <a:r>
              <a:rPr lang="zh-CN" altLang="en-US" sz="1400">
                <a:latin typeface="宋体" panose="02010600030101010101" pitchFamily="2" charset="-122"/>
                <a:ea typeface="宋体" panose="02010600030101010101" pitchFamily="2" charset="-122"/>
              </a:rPr>
              <a:t>：消息处理中心。负责消息存储、确认、重试等，一般其中会包含多个 </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a:t>
            </a:r>
          </a:p>
          <a:p>
            <a:r>
              <a:rPr lang="en-US" altLang="zh-CN" sz="1400">
                <a:latin typeface="宋体" panose="02010600030101010101" pitchFamily="2" charset="-122"/>
                <a:ea typeface="宋体" panose="02010600030101010101" pitchFamily="2" charset="-122"/>
              </a:rPr>
              <a:t>Consumer</a:t>
            </a:r>
            <a:r>
              <a:rPr lang="zh-CN" altLang="en-US" sz="1400">
                <a:latin typeface="宋体" panose="02010600030101010101" pitchFamily="2" charset="-122"/>
                <a:ea typeface="宋体" panose="02010600030101010101" pitchFamily="2" charset="-122"/>
              </a:rPr>
              <a:t>：消息消费者，负责从 </a:t>
            </a:r>
            <a:r>
              <a:rPr lang="en-US" altLang="zh-CN" sz="1400">
                <a:latin typeface="宋体" panose="02010600030101010101" pitchFamily="2" charset="-122"/>
                <a:ea typeface="宋体" panose="02010600030101010101" pitchFamily="2" charset="-122"/>
              </a:rPr>
              <a:t>Broker </a:t>
            </a:r>
            <a:r>
              <a:rPr lang="zh-CN" altLang="en-US" sz="1400">
                <a:latin typeface="宋体" panose="02010600030101010101" pitchFamily="2" charset="-122"/>
                <a:ea typeface="宋体" panose="02010600030101010101" pitchFamily="2" charset="-122"/>
              </a:rPr>
              <a:t>中获取消息，并进行相应处理。</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MQ</a:t>
            </a:r>
            <a:r>
              <a:rPr lang="zh-CN" altLang="en-US" sz="1400" b="1">
                <a:latin typeface="宋体" panose="02010600030101010101" pitchFamily="2" charset="-122"/>
                <a:ea typeface="宋体" panose="02010600030101010101" pitchFamily="2" charset="-122"/>
              </a:rPr>
              <a:t>的特点</a:t>
            </a:r>
            <a:r>
              <a:rPr lang="zh-CN" altLang="en-US" sz="1400">
                <a:latin typeface="宋体" panose="02010600030101010101" pitchFamily="2" charset="-122"/>
                <a:ea typeface="宋体" panose="02010600030101010101" pitchFamily="2" charset="-122"/>
              </a:rPr>
              <a:t>：①异步，消息队列是异步的，它允许消费者在生产者发出信息很长时间后再进行</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处理，而且生产者不需要等待消费者回应，应用方式即将一些非必要的业务逻辑通过写入消息队列的方式以异步方式运行，减少了主逻辑的响应时间，加快整个逻辑的响应速度；产生的缺点，消费者必须轮询消息队列才能接收到最近的消息。</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②解耦，消息队列减少了服务之间的耦合性，不同的服务可以通过消息队列进行通信，而不用关心彼此的实现细节</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产生的异常也只与异常双方有关，不会牵连到第三方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，只需要事先商定消息的格式，这样做的好处是各个系统</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服务之间不需要相互调用，且在有新系统接入时，不需要修改代码，只需要让新系统读取消息队列即可。</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③削峰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限流，当上下游的处理能力存在差异时，使用消息队列做一个中间载体，消费者按照自己的逻辑处理能力从消息队列中拉取任务执行，如此不会造成突然的高并发引起系统</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数据库的崩溃，虽然会造成任务暂时积压，但在生产中，这个短暂的高峰期积压是允许的。</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适合的应用场景</a:t>
            </a:r>
            <a:r>
              <a:rPr lang="zh-CN" altLang="en-US" sz="1400">
                <a:latin typeface="宋体" panose="02010600030101010101" pitchFamily="2" charset="-122"/>
                <a:ea typeface="宋体" panose="02010600030101010101" pitchFamily="2" charset="-122"/>
              </a:rPr>
              <a:t>：对应于</a:t>
            </a:r>
            <a:r>
              <a:rPr lang="en-US" altLang="zh-CN" sz="1400">
                <a:latin typeface="宋体" panose="02010600030101010101" pitchFamily="2" charset="-122"/>
                <a:ea typeface="宋体" panose="02010600030101010101" pitchFamily="2" charset="-122"/>
              </a:rPr>
              <a:t>MQ</a:t>
            </a:r>
            <a:r>
              <a:rPr lang="zh-CN" altLang="en-US" sz="1400">
                <a:latin typeface="宋体" panose="02010600030101010101" pitchFamily="2" charset="-122"/>
                <a:ea typeface="宋体" panose="02010600030101010101" pitchFamily="2" charset="-122"/>
              </a:rPr>
              <a:t>的特点，当业务逻辑需要异步</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解耦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限流时，引入消息队列的机制。</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不适合的应用场景</a:t>
            </a:r>
            <a:r>
              <a:rPr lang="zh-CN" altLang="en-US" sz="1400">
                <a:latin typeface="宋体" panose="02010600030101010101" pitchFamily="2" charset="-122"/>
                <a:ea typeface="宋体" panose="02010600030101010101" pitchFamily="2" charset="-122"/>
              </a:rPr>
              <a:t>：当调用方实时依赖调用结果时，不能使用</a:t>
            </a:r>
            <a:r>
              <a:rPr lang="en-US" altLang="zh-CN" sz="1400">
                <a:latin typeface="宋体" panose="02010600030101010101" pitchFamily="2" charset="-122"/>
                <a:ea typeface="宋体" panose="02010600030101010101" pitchFamily="2" charset="-122"/>
              </a:rPr>
              <a:t>MQ</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MQ</a:t>
            </a:r>
            <a:r>
              <a:rPr lang="zh-CN" altLang="en-US" sz="1400" b="1">
                <a:latin typeface="宋体" panose="02010600030101010101" pitchFamily="2" charset="-122"/>
                <a:ea typeface="宋体" panose="02010600030101010101" pitchFamily="2" charset="-122"/>
              </a:rPr>
              <a:t>可能遇到的问题</a:t>
            </a:r>
            <a:r>
              <a:rPr lang="zh-CN" altLang="en-US" sz="1400">
                <a:latin typeface="宋体" panose="02010600030101010101" pitchFamily="2" charset="-122"/>
                <a:ea typeface="宋体" panose="02010600030101010101" pitchFamily="2" charset="-122"/>
              </a:rPr>
              <a:t>：①可用性降低，在原有的系统基础之上添加了新的组件，增加了故障的可能性，因此可用性降低，一般项目中的</a:t>
            </a:r>
            <a:r>
              <a:rPr lang="en-US" altLang="zh-CN" sz="1400">
                <a:latin typeface="宋体" panose="02010600030101010101" pitchFamily="2" charset="-122"/>
                <a:ea typeface="宋体" panose="02010600030101010101" pitchFamily="2" charset="-122"/>
              </a:rPr>
              <a:t>MQ</a:t>
            </a:r>
            <a:r>
              <a:rPr lang="zh-CN" altLang="en-US" sz="1400">
                <a:latin typeface="宋体" panose="02010600030101010101" pitchFamily="2" charset="-122"/>
                <a:ea typeface="宋体" panose="02010600030101010101" pitchFamily="2" charset="-122"/>
              </a:rPr>
              <a:t>都是集群</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分布式的。</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消息重复消费，正常情况下，消费者在消费消息时候，消费完毕后，会发送一个确认信息给消息队列，消息队列就知道该消息被消费了，就会将该消息从消息队列中删除；不同的消息队列发送的确认信息形式不同</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发送一个</a:t>
            </a:r>
            <a:r>
              <a:rPr lang="en-US" altLang="zh-CN" sz="1400">
                <a:latin typeface="宋体" panose="02010600030101010101" pitchFamily="2" charset="-122"/>
                <a:ea typeface="宋体" panose="02010600030101010101" pitchFamily="2" charset="-122"/>
              </a:rPr>
              <a:t>ACK</a:t>
            </a:r>
            <a:r>
              <a:rPr lang="zh-CN" altLang="en-US" sz="1400">
                <a:latin typeface="宋体" panose="02010600030101010101" pitchFamily="2" charset="-122"/>
                <a:ea typeface="宋体" panose="02010600030101010101" pitchFamily="2" charset="-122"/>
              </a:rPr>
              <a:t>确认消息，</a:t>
            </a:r>
            <a:r>
              <a:rPr lang="en-US" altLang="zh-CN" sz="1400">
                <a:latin typeface="宋体" panose="02010600030101010101" pitchFamily="2" charset="-122"/>
                <a:ea typeface="宋体" panose="02010600030101010101" pitchFamily="2" charset="-122"/>
              </a:rPr>
              <a:t>RocketMQ</a:t>
            </a:r>
            <a:r>
              <a:rPr lang="zh-CN" altLang="en-US" sz="1400">
                <a:latin typeface="宋体" panose="02010600030101010101" pitchFamily="2" charset="-122"/>
                <a:ea typeface="宋体" panose="02010600030101010101" pitchFamily="2" charset="-122"/>
              </a:rPr>
              <a:t>返回一个</a:t>
            </a:r>
            <a:r>
              <a:rPr lang="en-US" altLang="zh-CN" sz="1400">
                <a:latin typeface="宋体" panose="02010600030101010101" pitchFamily="2" charset="-122"/>
                <a:ea typeface="宋体" panose="02010600030101010101" pitchFamily="2" charset="-122"/>
              </a:rPr>
              <a:t>CONSUME_SUCCESS</a:t>
            </a:r>
            <a:r>
              <a:rPr lang="zh-CN" altLang="en-US" sz="1400">
                <a:latin typeface="宋体" panose="02010600030101010101" pitchFamily="2" charset="-122"/>
                <a:ea typeface="宋体" panose="02010600030101010101" pitchFamily="2" charset="-122"/>
              </a:rPr>
              <a:t>成功标志，</a:t>
            </a:r>
            <a:r>
              <a:rPr lang="en-US" altLang="zh-CN" sz="1400">
                <a:latin typeface="宋体" panose="02010600030101010101" pitchFamily="2" charset="-122"/>
                <a:ea typeface="宋体" panose="02010600030101010101" pitchFamily="2" charset="-122"/>
              </a:rPr>
              <a:t>kafka</a:t>
            </a:r>
            <a:r>
              <a:rPr lang="zh-CN" altLang="en-US" sz="1400">
                <a:latin typeface="宋体" panose="02010600030101010101" pitchFamily="2" charset="-122"/>
                <a:ea typeface="宋体" panose="02010600030101010101" pitchFamily="2" charset="-122"/>
              </a:rPr>
              <a:t>的每一个消息都有一个</a:t>
            </a:r>
            <a:r>
              <a:rPr lang="en-US" altLang="zh-CN" sz="1400">
                <a:latin typeface="宋体" panose="02010600030101010101" pitchFamily="2" charset="-122"/>
                <a:ea typeface="宋体" panose="02010600030101010101" pitchFamily="2" charset="-122"/>
              </a:rPr>
              <a:t>offset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kafka</a:t>
            </a:r>
            <a:r>
              <a:rPr lang="zh-CN" altLang="en-US" sz="1400">
                <a:latin typeface="宋体" panose="02010600030101010101" pitchFamily="2" charset="-122"/>
                <a:ea typeface="宋体" panose="02010600030101010101" pitchFamily="2" charset="-122"/>
              </a:rPr>
              <a:t>消费过消息后，需要提交</a:t>
            </a:r>
            <a:r>
              <a:rPr lang="en-US" altLang="zh-CN" sz="1400">
                <a:latin typeface="宋体" panose="02010600030101010101" pitchFamily="2" charset="-122"/>
                <a:ea typeface="宋体" panose="02010600030101010101" pitchFamily="2" charset="-122"/>
              </a:rPr>
              <a:t>offset</a:t>
            </a:r>
            <a:r>
              <a:rPr lang="zh-CN" altLang="en-US" sz="1400">
                <a:latin typeface="宋体" panose="02010600030101010101" pitchFamily="2" charset="-122"/>
                <a:ea typeface="宋体" panose="02010600030101010101" pitchFamily="2" charset="-122"/>
              </a:rPr>
              <a:t>，让消息队列知道自己已经消费过了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当因为网络传输等等故障，确认信息没有传送到消息队列，导致消息队列不知道自己已经消费过该消息时，其会再次将该消息分发给其他的消费者；这个问题的解决方案一般根据业务场景的不同可以灵活变化，例如：</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拿到这个消息做数据库的</a:t>
            </a:r>
            <a:r>
              <a:rPr lang="en-US" altLang="zh-CN" sz="1400">
                <a:latin typeface="宋体" panose="02010600030101010101" pitchFamily="2" charset="-122"/>
                <a:ea typeface="宋体" panose="02010600030101010101" pitchFamily="2" charset="-122"/>
              </a:rPr>
              <a:t>insert</a:t>
            </a:r>
            <a:r>
              <a:rPr lang="zh-CN" altLang="en-US" sz="1400">
                <a:latin typeface="宋体" panose="02010600030101010101" pitchFamily="2" charset="-122"/>
                <a:ea typeface="宋体" panose="02010600030101010101" pitchFamily="2" charset="-122"/>
              </a:rPr>
              <a:t>操作，可以给这个消息做一个唯一主键，那么就算出现重复消费的情况，会导致主键冲突，避免数据库出现脏数据；</a:t>
            </a:r>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拿到这个消息做</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set</a:t>
            </a:r>
            <a:r>
              <a:rPr lang="zh-CN" altLang="en-US" sz="1400">
                <a:latin typeface="宋体" panose="02010600030101010101" pitchFamily="2" charset="-122"/>
                <a:ea typeface="宋体" panose="02010600030101010101" pitchFamily="2" charset="-122"/>
              </a:rPr>
              <a:t>的操作，那么无需操作解决，</a:t>
            </a:r>
            <a:r>
              <a:rPr lang="en-US" altLang="zh-CN" sz="1400">
                <a:latin typeface="宋体" panose="02010600030101010101" pitchFamily="2" charset="-122"/>
                <a:ea typeface="宋体" panose="02010600030101010101" pitchFamily="2" charset="-122"/>
              </a:rPr>
              <a:t>set</a:t>
            </a:r>
            <a:r>
              <a:rPr lang="zh-CN" altLang="en-US" sz="1400">
                <a:latin typeface="宋体" panose="02010600030101010101" pitchFamily="2" charset="-122"/>
                <a:ea typeface="宋体" panose="02010600030101010101" pitchFamily="2" charset="-122"/>
              </a:rPr>
              <a:t>操作本身就是幂等操作；</a:t>
            </a:r>
            <a:r>
              <a:rPr lang="en-US" altLang="zh-CN" sz="1400">
                <a:latin typeface="宋体" panose="02010600030101010101" pitchFamily="2" charset="-122"/>
                <a:ea typeface="宋体" panose="02010600030101010101" pitchFamily="2" charset="-122"/>
              </a:rPr>
              <a:t>Ⅲ</a:t>
            </a:r>
            <a:r>
              <a:rPr lang="zh-CN" altLang="en-US" sz="1400">
                <a:latin typeface="宋体" panose="02010600030101010101" pitchFamily="2" charset="-122"/>
                <a:ea typeface="宋体" panose="02010600030101010101" pitchFamily="2" charset="-122"/>
              </a:rPr>
              <a:t>也可以准备一个第三方介质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来做消费记录，以</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为例，给消息分配一个全局</a:t>
            </a:r>
            <a:r>
              <a:rPr lang="en-US" altLang="zh-CN" sz="1400">
                <a:latin typeface="宋体" panose="02010600030101010101" pitchFamily="2" charset="-122"/>
                <a:ea typeface="宋体" panose="02010600030101010101" pitchFamily="2" charset="-122"/>
              </a:rPr>
              <a:t>id</a:t>
            </a:r>
            <a:r>
              <a:rPr lang="zh-CN" altLang="en-US" sz="1400">
                <a:latin typeface="宋体" panose="02010600030101010101" pitchFamily="2" charset="-122"/>
                <a:ea typeface="宋体" panose="02010600030101010101" pitchFamily="2" charset="-122"/>
              </a:rPr>
              <a:t>，只要消费过该消息，将</a:t>
            </a:r>
            <a:r>
              <a:rPr lang="en-US" altLang="zh-CN" sz="1400">
                <a:latin typeface="宋体" panose="02010600030101010101" pitchFamily="2" charset="-122"/>
                <a:ea typeface="宋体" panose="02010600030101010101" pitchFamily="2" charset="-122"/>
              </a:rPr>
              <a:t>&lt;id,message&gt;</a:t>
            </a:r>
            <a:r>
              <a:rPr lang="zh-CN" altLang="en-US" sz="1400">
                <a:latin typeface="宋体" panose="02010600030101010101" pitchFamily="2" charset="-122"/>
                <a:ea typeface="宋体" panose="02010600030101010101" pitchFamily="2" charset="-122"/>
              </a:rPr>
              <a:t>以</a:t>
            </a:r>
            <a:r>
              <a:rPr lang="en-US" altLang="zh-CN" sz="1400">
                <a:latin typeface="宋体" panose="02010600030101010101" pitchFamily="2" charset="-122"/>
                <a:ea typeface="宋体" panose="02010600030101010101" pitchFamily="2" charset="-122"/>
              </a:rPr>
              <a:t>K-V</a:t>
            </a:r>
            <a:r>
              <a:rPr lang="zh-CN" altLang="en-US" sz="1400">
                <a:latin typeface="宋体" panose="02010600030101010101" pitchFamily="2" charset="-122"/>
                <a:ea typeface="宋体" panose="02010600030101010101" pitchFamily="2" charset="-122"/>
              </a:rPr>
              <a:t>形式写入</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，那消费者开始消费前，先去</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中查询有没消费记录即可。</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③消息的可靠性传输，每种</a:t>
            </a:r>
            <a:r>
              <a:rPr lang="en-US" altLang="zh-CN" sz="1400">
                <a:latin typeface="宋体" panose="02010600030101010101" pitchFamily="2" charset="-122"/>
                <a:ea typeface="宋体" panose="02010600030101010101" pitchFamily="2" charset="-122"/>
              </a:rPr>
              <a:t>MQ</a:t>
            </a:r>
            <a:r>
              <a:rPr lang="zh-CN" altLang="en-US" sz="1400">
                <a:latin typeface="宋体" panose="02010600030101010101" pitchFamily="2" charset="-122"/>
                <a:ea typeface="宋体" panose="02010600030101010101" pitchFamily="2" charset="-122"/>
              </a:rPr>
              <a:t>都要从三个角度来分析</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生产者弄丢数据、消息队列弄丢数据、消费者弄丢数据。以</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为例，</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生产者丢数据，</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提供</a:t>
            </a:r>
            <a:r>
              <a:rPr lang="en-US" altLang="zh-CN" sz="1400">
                <a:latin typeface="宋体" panose="02010600030101010101" pitchFamily="2" charset="-122"/>
                <a:ea typeface="宋体" panose="02010600030101010101" pitchFamily="2" charset="-122"/>
              </a:rPr>
              <a:t>transaction(</a:t>
            </a:r>
            <a:r>
              <a:rPr lang="zh-CN" altLang="en-US" sz="1400">
                <a:latin typeface="宋体" panose="02010600030101010101" pitchFamily="2" charset="-122"/>
                <a:ea typeface="宋体" panose="02010600030101010101" pitchFamily="2" charset="-122"/>
              </a:rPr>
              <a:t>开启事务，出现异常则回滚，但会影响吞吐量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confirm(</a:t>
            </a:r>
            <a:r>
              <a:rPr lang="zh-CN" altLang="en-US" sz="1400">
                <a:latin typeface="宋体" panose="02010600030101010101" pitchFamily="2" charset="-122"/>
                <a:ea typeface="宋体" panose="02010600030101010101" pitchFamily="2" charset="-122"/>
              </a:rPr>
              <a:t>所有在该信道上面发布的消息都将会被指派一个唯一的</a:t>
            </a:r>
            <a:r>
              <a:rPr lang="en-US" altLang="zh-CN" sz="1400">
                <a:latin typeface="宋体" panose="02010600030101010101" pitchFamily="2" charset="-122"/>
                <a:ea typeface="宋体" panose="02010600030101010101" pitchFamily="2" charset="-122"/>
              </a:rPr>
              <a:t>ID(</a:t>
            </a:r>
            <a:r>
              <a:rPr lang="zh-CN" altLang="en-US" sz="1400">
                <a:latin typeface="宋体" panose="02010600030101010101" pitchFamily="2" charset="-122"/>
                <a:ea typeface="宋体" panose="02010600030101010101" pitchFamily="2" charset="-122"/>
              </a:rPr>
              <a:t>从</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开始</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，一旦消息被投递到所有匹配的队列之后，</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就会发送一个</a:t>
            </a:r>
            <a:r>
              <a:rPr lang="en-US" altLang="zh-CN" sz="1400">
                <a:latin typeface="宋体" panose="02010600030101010101" pitchFamily="2" charset="-122"/>
                <a:ea typeface="宋体" panose="02010600030101010101" pitchFamily="2" charset="-122"/>
              </a:rPr>
              <a:t>Ack</a:t>
            </a:r>
            <a:r>
              <a:rPr lang="zh-CN" altLang="en-US" sz="1400">
                <a:latin typeface="宋体" panose="02010600030101010101" pitchFamily="2" charset="-122"/>
                <a:ea typeface="宋体" panose="02010600030101010101" pitchFamily="2" charset="-122"/>
              </a:rPr>
              <a:t>给生产者，否则为</a:t>
            </a:r>
            <a:r>
              <a:rPr lang="en-US" altLang="zh-CN" sz="1400">
                <a:latin typeface="宋体" panose="02010600030101010101" pitchFamily="2" charset="-122"/>
                <a:ea typeface="宋体" panose="02010600030101010101" pitchFamily="2" charset="-122"/>
              </a:rPr>
              <a:t>Nack</a:t>
            </a:r>
            <a:r>
              <a:rPr lang="zh-CN" altLang="en-US" sz="1400">
                <a:latin typeface="宋体" panose="02010600030101010101" pitchFamily="2" charset="-122"/>
                <a:ea typeface="宋体" panose="02010600030101010101" pitchFamily="2" charset="-122"/>
              </a:rPr>
              <a:t>，可以进行重试</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模式来确保生产者不丢消息。</a:t>
            </a:r>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消息队列丢数据，一般是通过开启持久化磁盘的配置进行备份，重启后也可恢复数据。</a:t>
            </a:r>
            <a:r>
              <a:rPr lang="en-US" altLang="zh-CN" sz="1400">
                <a:latin typeface="宋体" panose="02010600030101010101" pitchFamily="2" charset="-122"/>
                <a:ea typeface="宋体" panose="02010600030101010101" pitchFamily="2" charset="-122"/>
              </a:rPr>
              <a:t>Ⅲ</a:t>
            </a:r>
            <a:r>
              <a:rPr lang="zh-CN" altLang="en-US" sz="1400">
                <a:latin typeface="宋体" panose="02010600030101010101" pitchFamily="2" charset="-122"/>
                <a:ea typeface="宋体" panose="02010600030101010101" pitchFamily="2" charset="-122"/>
              </a:rPr>
              <a:t>消费者丢数据，一般是因为采用了自动确认消息模式，这种模式下，消费者会自动确认收到信息，这时</a:t>
            </a:r>
            <a:r>
              <a:rPr lang="en-US" altLang="zh-CN" sz="1400">
                <a:latin typeface="宋体" panose="02010600030101010101" pitchFamily="2" charset="-122"/>
                <a:ea typeface="宋体" panose="02010600030101010101" pitchFamily="2" charset="-122"/>
              </a:rPr>
              <a:t>rahbitMQ</a:t>
            </a:r>
            <a:r>
              <a:rPr lang="zh-CN" altLang="en-US" sz="1400">
                <a:latin typeface="宋体" panose="02010600030101010101" pitchFamily="2" charset="-122"/>
                <a:ea typeface="宋体" panose="02010600030101010101" pitchFamily="2" charset="-122"/>
              </a:rPr>
              <a:t>会立即将消息删除，如果消费者出现异常而没能处理该消息，就会丢失该消息。</a:t>
            </a:r>
          </a:p>
        </p:txBody>
      </p:sp>
      <p:pic>
        <p:nvPicPr>
          <p:cNvPr id="1026" name="Picture 2" descr="https://github.com/jasonGeng88/blog/raw/master/201705/assets/mq_01.png">
            <a:extLst>
              <a:ext uri="{FF2B5EF4-FFF2-40B4-BE49-F238E27FC236}">
                <a16:creationId xmlns:a16="http://schemas.microsoft.com/office/drawing/2014/main" id="{296AFB43-6391-40C5-B74D-7BD2CE39C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7709" y="564327"/>
            <a:ext cx="4544291" cy="1058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43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EF60879-72C1-4F1C-9C52-244ED961495D}"/>
              </a:ext>
            </a:extLst>
          </p:cNvPr>
          <p:cNvSpPr txBox="1"/>
          <p:nvPr/>
        </p:nvSpPr>
        <p:spPr>
          <a:xfrm>
            <a:off x="0" y="0"/>
            <a:ext cx="12192000" cy="523220"/>
          </a:xfrm>
          <a:prstGeom prst="rect">
            <a:avLst/>
          </a:prstGeom>
          <a:noFill/>
        </p:spPr>
        <p:txBody>
          <a:bodyPr wrap="square" rtlCol="0">
            <a:spAutoFit/>
          </a:bodyPr>
          <a:lstStyle/>
          <a:p>
            <a:pPr algn="l"/>
            <a:r>
              <a:rPr lang="zh-CN" altLang="en-US" sz="1400">
                <a:latin typeface="宋体" panose="02010600030101010101" pitchFamily="2" charset="-122"/>
                <a:ea typeface="宋体" panose="02010600030101010101" pitchFamily="2" charset="-122"/>
              </a:rPr>
              <a:t>④保证消息的顺序性，一般是通过一些算法，将需要保持先后顺序的消息放到同一个消息队列中，只用一个消费者去消费该队列。</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⑤消费者从消息队列中拿取消息的方法，一般分为两种，消息队列有数据时主动通知消费者</a:t>
            </a:r>
            <a:r>
              <a:rPr lang="en-US" altLang="zh-CN" sz="1400">
                <a:latin typeface="宋体" panose="02010600030101010101" pitchFamily="2" charset="-122"/>
                <a:ea typeface="宋体" panose="02010600030101010101" pitchFamily="2" charset="-122"/>
              </a:rPr>
              <a:t>(push)</a:t>
            </a:r>
            <a:r>
              <a:rPr lang="zh-CN" altLang="en-US" sz="1400">
                <a:latin typeface="宋体" panose="02010600030101010101" pitchFamily="2" charset="-122"/>
                <a:ea typeface="宋体" panose="02010600030101010101" pitchFamily="2" charset="-122"/>
              </a:rPr>
              <a:t>，消费者不断轮询消息队列查看消息状态</a:t>
            </a:r>
            <a:r>
              <a:rPr lang="en-US" altLang="zh-CN" sz="1400">
                <a:latin typeface="宋体" panose="02010600030101010101" pitchFamily="2" charset="-122"/>
                <a:ea typeface="宋体" panose="02010600030101010101" pitchFamily="2" charset="-122"/>
              </a:rPr>
              <a:t>(pull)</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0BAC092E-8A3D-4251-90F7-C10B21135949}"/>
              </a:ext>
            </a:extLst>
          </p:cNvPr>
          <p:cNvSpPr txBox="1"/>
          <p:nvPr/>
        </p:nvSpPr>
        <p:spPr>
          <a:xfrm>
            <a:off x="0" y="523220"/>
            <a:ext cx="12192000" cy="6124754"/>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RabbitMQ</a:t>
            </a:r>
          </a:p>
          <a:p>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是一个开源的</a:t>
            </a:r>
            <a:r>
              <a:rPr lang="en-US" altLang="zh-CN" sz="1400">
                <a:latin typeface="宋体" panose="02010600030101010101" pitchFamily="2" charset="-122"/>
                <a:ea typeface="宋体" panose="02010600030101010101" pitchFamily="2" charset="-122"/>
              </a:rPr>
              <a:t>AMQP</a:t>
            </a:r>
            <a:r>
              <a:rPr lang="zh-CN" altLang="en-US" sz="1400">
                <a:latin typeface="宋体" panose="02010600030101010101" pitchFamily="2" charset="-122"/>
                <a:ea typeface="宋体" panose="02010600030101010101" pitchFamily="2" charset="-122"/>
              </a:rPr>
              <a:t>实现，服务器端用</a:t>
            </a:r>
            <a:r>
              <a:rPr lang="en-US" altLang="zh-CN" sz="1400">
                <a:latin typeface="宋体" panose="02010600030101010101" pitchFamily="2" charset="-122"/>
                <a:ea typeface="宋体" panose="02010600030101010101" pitchFamily="2" charset="-122"/>
              </a:rPr>
              <a:t>Erlang</a:t>
            </a:r>
            <a:r>
              <a:rPr lang="zh-CN" altLang="en-US" sz="1400">
                <a:latin typeface="宋体" panose="02010600030101010101" pitchFamily="2" charset="-122"/>
                <a:ea typeface="宋体" panose="02010600030101010101" pitchFamily="2" charset="-122"/>
              </a:rPr>
              <a:t>语言编写，支持多种客户端，如：</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Ruby</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.NET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Java</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JMS</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PHP</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ActionScript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XMPP</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STOMP</a:t>
            </a:r>
            <a:r>
              <a:rPr lang="zh-CN" altLang="en-US" sz="1400">
                <a:latin typeface="宋体" panose="02010600030101010101" pitchFamily="2" charset="-122"/>
                <a:ea typeface="宋体" panose="02010600030101010101" pitchFamily="2" charset="-122"/>
              </a:rPr>
              <a:t>等，支持</a:t>
            </a:r>
            <a:r>
              <a:rPr lang="en-US" altLang="zh-CN" sz="1400">
                <a:latin typeface="宋体" panose="02010600030101010101" pitchFamily="2" charset="-122"/>
                <a:ea typeface="宋体" panose="02010600030101010101" pitchFamily="2" charset="-122"/>
              </a:rPr>
              <a:t>AJAX</a:t>
            </a:r>
            <a:r>
              <a:rPr lang="zh-CN" altLang="en-US" sz="1400">
                <a:latin typeface="宋体" panose="02010600030101010101" pitchFamily="2" charset="-122"/>
                <a:ea typeface="宋体" panose="02010600030101010101" pitchFamily="2" charset="-122"/>
              </a:rPr>
              <a:t>。用于在分布式系统中存储转发消息，在易用性、扩展性、高可用性等方面表现不俗。</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AMQP</a:t>
            </a:r>
          </a:p>
          <a:p>
            <a:r>
              <a:rPr lang="zh-CN" altLang="en-US" sz="1400">
                <a:latin typeface="宋体" panose="02010600030101010101" pitchFamily="2" charset="-122"/>
                <a:ea typeface="宋体" panose="02010600030101010101" pitchFamily="2" charset="-122"/>
              </a:rPr>
              <a:t>即</a:t>
            </a:r>
            <a:r>
              <a:rPr lang="en-US" altLang="zh-CN" sz="1400">
                <a:latin typeface="宋体" panose="02010600030101010101" pitchFamily="2" charset="-122"/>
                <a:ea typeface="宋体" panose="02010600030101010101" pitchFamily="2" charset="-122"/>
              </a:rPr>
              <a:t>Advanced Message Queuing Protocol</a:t>
            </a:r>
            <a:r>
              <a:rPr lang="zh-CN" altLang="en-US" sz="1400">
                <a:latin typeface="宋体" panose="02010600030101010101" pitchFamily="2" charset="-122"/>
                <a:ea typeface="宋体" panose="02010600030101010101" pitchFamily="2" charset="-122"/>
              </a:rPr>
              <a:t>，高级消息队列协议，是应用层协议的一个开放标准，为面向消息的中间件设计。消息中间件主要用于组件之间的解耦，消息的发送者无需知道消息使用者的存在，反之亦然。 </a:t>
            </a:r>
            <a:r>
              <a:rPr lang="en-US" altLang="zh-CN" sz="1400">
                <a:latin typeface="宋体" panose="02010600030101010101" pitchFamily="2" charset="-122"/>
                <a:ea typeface="宋体" panose="02010600030101010101" pitchFamily="2" charset="-122"/>
              </a:rPr>
              <a:t>AMQP</a:t>
            </a:r>
            <a:r>
              <a:rPr lang="zh-CN" altLang="en-US" sz="1400">
                <a:latin typeface="宋体" panose="02010600030101010101" pitchFamily="2" charset="-122"/>
                <a:ea typeface="宋体" panose="02010600030101010101" pitchFamily="2" charset="-122"/>
              </a:rPr>
              <a:t>的主要特征是面向消息、队列、路由（包括点对点和发布</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订阅）、可靠性、安全。</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RabbitMQ</a:t>
            </a:r>
            <a:r>
              <a:rPr lang="zh-CN" altLang="en-US" sz="1400" b="1">
                <a:latin typeface="宋体" panose="02010600030101010101" pitchFamily="2" charset="-122"/>
                <a:ea typeface="宋体" panose="02010600030101010101" pitchFamily="2" charset="-122"/>
              </a:rPr>
              <a:t>的技术亮点</a:t>
            </a:r>
            <a:r>
              <a:rPr lang="zh-CN" altLang="en-US" sz="1400">
                <a:latin typeface="宋体" panose="02010600030101010101" pitchFamily="2" charset="-122"/>
                <a:ea typeface="宋体" panose="02010600030101010101" pitchFamily="2" charset="-122"/>
              </a:rPr>
              <a:t>：①可靠性，</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提供了多种技术可以让你在性能和可靠性之间进行权衡。这些技术包括持久性机制、投递确认、发布者证实和高可用性机制。②灵活的路由，消息在到达队列前是通过交换机进行路由的。</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为典型的路由逻辑提供了多种内置交换机类型。如果你有更复杂的路由需求，可以将这些交换机组合起来使用，你甚至可以实现自己的交换机类型，并且当做</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的插件来使用。③集群，在相同局域网中的多个</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服务器可以聚合在一起，作为一个独立的逻辑代理来使用。④联合，对于服务器来说，它比集群需要更多的松散和非可靠链接。为此</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提供了联合模型。⑤高可用，在同一个集群里，队列可以被镜像到多个机器中，以确保当其中某些硬件出现故障后，你的消息仍然安全。⑥多协议，</a:t>
            </a:r>
          </a:p>
          <a:p>
            <a:r>
              <a:rPr lang="en-US" altLang="zh-CN" sz="1400">
                <a:latin typeface="宋体" panose="02010600030101010101" pitchFamily="2" charset="-122"/>
                <a:ea typeface="宋体" panose="02010600030101010101" pitchFamily="2" charset="-122"/>
              </a:rPr>
              <a:t>RabbitMQ </a:t>
            </a:r>
            <a:r>
              <a:rPr lang="zh-CN" altLang="en-US" sz="1400">
                <a:latin typeface="宋体" panose="02010600030101010101" pitchFamily="2" charset="-122"/>
                <a:ea typeface="宋体" panose="02010600030101010101" pitchFamily="2" charset="-122"/>
              </a:rPr>
              <a:t>支持多种消息协议的消息传递。⑦广泛的客户端，只要是你能想到的编程语言几乎都有与其相适配的</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客户端。⑧可视化管理工具，</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附带了一个易于使用的可视化管理工具，它可以帮助你监控消息代理的每一个环节。⑨追踪，如果你的消息系统有异常行为，</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还提供了追踪的支持，让你能够发现问题所在。⑩插件系统，</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附带了各种各样的插件来对自己进行扩展，也可以写自己的插件来使用。</a:t>
            </a:r>
          </a:p>
          <a:p>
            <a:r>
              <a:rPr lang="zh-CN" altLang="en-US" sz="1400">
                <a:latin typeface="宋体" panose="02010600030101010101" pitchFamily="2" charset="-122"/>
                <a:ea typeface="宋体" panose="02010600030101010101" pitchFamily="2" charset="-122"/>
              </a:rPr>
              <a:t>围绕着</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有一个大型的社区，那儿有着各种各样的客户端、插件、指南等等。</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RabbitMQ</a:t>
            </a:r>
            <a:r>
              <a:rPr lang="zh-CN" altLang="en-US" sz="1400" b="1">
                <a:latin typeface="宋体" panose="02010600030101010101" pitchFamily="2" charset="-122"/>
                <a:ea typeface="宋体" panose="02010600030101010101" pitchFamily="2" charset="-122"/>
              </a:rPr>
              <a:t>的一些重要概念</a:t>
            </a:r>
            <a:r>
              <a:rPr lang="zh-CN" altLang="en-US" sz="1400">
                <a:latin typeface="宋体" panose="02010600030101010101" pitchFamily="2" charset="-122"/>
                <a:ea typeface="宋体" panose="02010600030101010101" pitchFamily="2" charset="-122"/>
              </a:rPr>
              <a:t>：①生产者</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生产：</a:t>
            </a:r>
            <a:r>
              <a:rPr lang="en-US" altLang="zh-CN" sz="1400">
                <a:latin typeface="宋体" panose="02010600030101010101" pitchFamily="2" charset="-122"/>
                <a:ea typeface="宋体" panose="02010600030101010101" pitchFamily="2" charset="-122"/>
              </a:rPr>
              <a:t>producer/producing</a:t>
            </a:r>
            <a:r>
              <a:rPr lang="zh-CN" altLang="en-US" sz="1400">
                <a:latin typeface="宋体" panose="02010600030101010101" pitchFamily="2" charset="-122"/>
                <a:ea typeface="宋体" panose="02010600030101010101" pitchFamily="2" charset="-122"/>
              </a:rPr>
              <a:t>，队列：</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，消费者</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消费：</a:t>
            </a:r>
            <a:r>
              <a:rPr lang="en-US" altLang="zh-CN" sz="1400">
                <a:latin typeface="宋体" panose="02010600030101010101" pitchFamily="2" charset="-122"/>
                <a:ea typeface="宋体" panose="02010600030101010101" pitchFamily="2" charset="-122"/>
              </a:rPr>
              <a:t>consumer/consuming/receiving</a:t>
            </a:r>
            <a:r>
              <a:rPr lang="zh-CN" altLang="en-US" sz="1400">
                <a:latin typeface="宋体" panose="02010600030101010101" pitchFamily="2" charset="-122"/>
                <a:ea typeface="宋体" panose="02010600030101010101" pitchFamily="2" charset="-122"/>
              </a:rPr>
              <a:t>，这些概念与</a:t>
            </a:r>
            <a:r>
              <a:rPr lang="en-US" altLang="zh-CN" sz="1400">
                <a:latin typeface="宋体" panose="02010600030101010101" pitchFamily="2" charset="-122"/>
                <a:ea typeface="宋体" panose="02010600030101010101" pitchFamily="2" charset="-122"/>
              </a:rPr>
              <a:t>MQ</a:t>
            </a:r>
            <a:r>
              <a:rPr lang="zh-CN" altLang="en-US" sz="1400">
                <a:latin typeface="宋体" panose="02010600030101010101" pitchFamily="2" charset="-122"/>
                <a:ea typeface="宋体" panose="02010600030101010101" pitchFamily="2" charset="-122"/>
              </a:rPr>
              <a:t>中的概念相同，其中消费与接收是同一个意思。②工作队列：</a:t>
            </a:r>
            <a:r>
              <a:rPr lang="en-US" altLang="zh-CN" sz="1400">
                <a:latin typeface="宋体" panose="02010600030101010101" pitchFamily="2" charset="-122"/>
                <a:ea typeface="宋体" panose="02010600030101010101" pitchFamily="2" charset="-122"/>
              </a:rPr>
              <a:t>Task Queues</a:t>
            </a:r>
            <a:r>
              <a:rPr lang="zh-CN" altLang="en-US" sz="1400">
                <a:latin typeface="宋体" panose="02010600030101010101" pitchFamily="2" charset="-122"/>
                <a:ea typeface="宋体" panose="02010600030101010101" pitchFamily="2" charset="-122"/>
              </a:rPr>
              <a:t>，它可以并行的处理队列，即可以将消息分发给多个</a:t>
            </a:r>
            <a:r>
              <a:rPr lang="en-US" altLang="zh-CN" sz="1400">
                <a:latin typeface="宋体" panose="02010600030101010101" pitchFamily="2" charset="-122"/>
                <a:ea typeface="宋体" panose="02010600030101010101" pitchFamily="2" charset="-122"/>
              </a:rPr>
              <a:t>consumer</a:t>
            </a:r>
            <a:r>
              <a:rPr lang="zh-CN" altLang="en-US" sz="1400">
                <a:latin typeface="宋体" panose="02010600030101010101" pitchFamily="2" charset="-122"/>
                <a:ea typeface="宋体" panose="02010600030101010101" pitchFamily="2" charset="-122"/>
              </a:rPr>
              <a:t>，默认的模式为轮询</a:t>
            </a:r>
            <a:r>
              <a:rPr lang="en-US" altLang="zh-CN" sz="1400">
                <a:latin typeface="宋体" panose="02010600030101010101" pitchFamily="2" charset="-122"/>
                <a:ea typeface="宋体" panose="02010600030101010101" pitchFamily="2" charset="-122"/>
              </a:rPr>
              <a:t>(round-robin)</a:t>
            </a:r>
            <a:r>
              <a:rPr lang="zh-CN" altLang="en-US" sz="1400">
                <a:latin typeface="宋体" panose="02010600030101010101" pitchFamily="2" charset="-122"/>
                <a:ea typeface="宋体" panose="02010600030101010101" pitchFamily="2" charset="-122"/>
              </a:rPr>
              <a:t>，即按顺序把消息发送给每个消费者。③消息确认：</a:t>
            </a:r>
            <a:r>
              <a:rPr lang="en-US" altLang="zh-CN" sz="1400">
                <a:latin typeface="宋体" panose="02010600030101010101" pitchFamily="2" charset="-122"/>
                <a:ea typeface="宋体" panose="02010600030101010101" pitchFamily="2" charset="-122"/>
              </a:rPr>
              <a:t>Message acknowledgment</a:t>
            </a:r>
            <a:r>
              <a:rPr lang="zh-CN" altLang="en-US" sz="1400">
                <a:latin typeface="宋体" panose="02010600030101010101" pitchFamily="2" charset="-122"/>
                <a:ea typeface="宋体" panose="02010600030101010101" pitchFamily="2" charset="-122"/>
              </a:rPr>
              <a:t>，在实际应用中，可能会发生消费者收到</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中的消息，但没有处理完成就宕机（或出现其他意外）的情况，这种情况下就可能会导致消息丢失，为了避免这种情况发生，我们可以要求消费者在消费完消息后发送一个回执给</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收到消息回执（</a:t>
            </a:r>
            <a:r>
              <a:rPr lang="en-US" altLang="zh-CN" sz="1400">
                <a:latin typeface="宋体" panose="02010600030101010101" pitchFamily="2" charset="-122"/>
                <a:ea typeface="宋体" panose="02010600030101010101" pitchFamily="2" charset="-122"/>
              </a:rPr>
              <a:t>Message acknowledgment</a:t>
            </a:r>
            <a:r>
              <a:rPr lang="zh-CN" altLang="en-US" sz="1400">
                <a:latin typeface="宋体" panose="02010600030101010101" pitchFamily="2" charset="-122"/>
                <a:ea typeface="宋体" panose="02010600030101010101" pitchFamily="2" charset="-122"/>
              </a:rPr>
              <a:t>）后才将该消息从</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中移除；如果</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没有收到回执并检测到消费者的</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连接断开，则</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会将该消息发送给其他消费者（如果存在多个消费者）进行处理。这里不存在</a:t>
            </a:r>
            <a:r>
              <a:rPr lang="en-US" altLang="zh-CN" sz="1400">
                <a:latin typeface="宋体" panose="02010600030101010101" pitchFamily="2" charset="-122"/>
                <a:ea typeface="宋体" panose="02010600030101010101" pitchFamily="2" charset="-122"/>
              </a:rPr>
              <a:t>timeout</a:t>
            </a:r>
            <a:r>
              <a:rPr lang="zh-CN" altLang="en-US" sz="1400">
                <a:latin typeface="宋体" panose="02010600030101010101" pitchFamily="2" charset="-122"/>
                <a:ea typeface="宋体" panose="02010600030101010101" pitchFamily="2" charset="-122"/>
              </a:rPr>
              <a:t>概念，一个消费者处理消息时间再长也不会导致该消息被发送给其他消费者，除非它的</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连接断开。此处注意如果忘记确认，则</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中堆积的消息会越来越多，消费者重启后会重复消费这些消息并重复执行业务逻辑。④消息持久化：</a:t>
            </a:r>
            <a:r>
              <a:rPr lang="en-US" altLang="zh-CN" sz="1400">
                <a:latin typeface="宋体" panose="02010600030101010101" pitchFamily="2" charset="-122"/>
                <a:ea typeface="宋体" panose="02010600030101010101" pitchFamily="2" charset="-122"/>
              </a:rPr>
              <a:t>Message durability</a:t>
            </a:r>
            <a:r>
              <a:rPr lang="zh-CN" altLang="en-US" sz="1400">
                <a:latin typeface="宋体" panose="02010600030101010101" pitchFamily="2" charset="-122"/>
                <a:ea typeface="宋体" panose="02010600030101010101" pitchFamily="2" charset="-122"/>
              </a:rPr>
              <a:t>，如果我们希望即使在</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服务重启的情况下，也不会丢失消息，我们可以将</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Message</a:t>
            </a:r>
            <a:r>
              <a:rPr lang="zh-CN" altLang="en-US" sz="1400">
                <a:latin typeface="宋体" panose="02010600030101010101" pitchFamily="2" charset="-122"/>
                <a:ea typeface="宋体" panose="02010600030101010101" pitchFamily="2" charset="-122"/>
              </a:rPr>
              <a:t>都设置为可持久化的（</a:t>
            </a:r>
            <a:r>
              <a:rPr lang="en-US" altLang="zh-CN" sz="1400">
                <a:latin typeface="宋体" panose="02010600030101010101" pitchFamily="2" charset="-122"/>
                <a:ea typeface="宋体" panose="02010600030101010101" pitchFamily="2" charset="-122"/>
              </a:rPr>
              <a:t>durable</a:t>
            </a:r>
            <a:r>
              <a:rPr lang="zh-CN" altLang="en-US" sz="1400">
                <a:latin typeface="宋体" panose="02010600030101010101" pitchFamily="2" charset="-122"/>
                <a:ea typeface="宋体" panose="02010600030101010101" pitchFamily="2" charset="-122"/>
              </a:rPr>
              <a:t>），这样可以保证绝大部分情况下我们的</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消息不会丢失。但依然解决不了小概率丢失事件的发生（比如</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服务器已经接收到生产者的消息，但还没来得及持久化该消息时</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服务器就断电了），如果一定要保证持久化，需要使用事务。</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⑤公平调度：</a:t>
            </a:r>
            <a:r>
              <a:rPr lang="en-US" altLang="zh-CN" sz="1400">
                <a:latin typeface="宋体" panose="02010600030101010101" pitchFamily="2" charset="-122"/>
                <a:ea typeface="宋体" panose="02010600030101010101" pitchFamily="2" charset="-122"/>
              </a:rPr>
              <a:t>Prefetch count</a:t>
            </a:r>
            <a:r>
              <a:rPr lang="zh-CN" altLang="en-US" sz="1400">
                <a:latin typeface="宋体" panose="02010600030101010101" pitchFamily="2" charset="-122"/>
                <a:ea typeface="宋体" panose="02010600030101010101" pitchFamily="2" charset="-122"/>
              </a:rPr>
              <a:t>，在默认情况下，如果每个消息的处理时间不同，就有可能会导致某些消费者一直在忙，而另外一些消费者很快就处理完手头工作并一直空闲的情况，可以通过设置</a:t>
            </a:r>
            <a:r>
              <a:rPr lang="en-US" altLang="zh-CN" sz="1400">
                <a:latin typeface="宋体" panose="02010600030101010101" pitchFamily="2" charset="-122"/>
                <a:ea typeface="宋体" panose="02010600030101010101" pitchFamily="2" charset="-122"/>
              </a:rPr>
              <a:t>prefetchCount</a:t>
            </a:r>
            <a:r>
              <a:rPr lang="zh-CN" altLang="en-US" sz="1400">
                <a:latin typeface="宋体" panose="02010600030101010101" pitchFamily="2" charset="-122"/>
                <a:ea typeface="宋体" panose="02010600030101010101" pitchFamily="2" charset="-122"/>
              </a:rPr>
              <a:t>来限制</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每次发送给每个消费者的消息数，比如我们设置</a:t>
            </a:r>
            <a:r>
              <a:rPr lang="en-US" altLang="zh-CN" sz="1400">
                <a:latin typeface="宋体" panose="02010600030101010101" pitchFamily="2" charset="-122"/>
                <a:ea typeface="宋体" panose="02010600030101010101" pitchFamily="2" charset="-122"/>
              </a:rPr>
              <a:t>prefetchCount=1</a:t>
            </a:r>
            <a:r>
              <a:rPr lang="zh-CN" altLang="en-US" sz="1400">
                <a:latin typeface="宋体" panose="02010600030101010101" pitchFamily="2" charset="-122"/>
                <a:ea typeface="宋体" panose="02010600030101010101" pitchFamily="2" charset="-122"/>
              </a:rPr>
              <a:t>，则</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每次给每个消费者发送一条消息；消费者处理完这条消息后</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会再给该消费者发送一条消息。</a:t>
            </a:r>
          </a:p>
        </p:txBody>
      </p:sp>
    </p:spTree>
    <p:extLst>
      <p:ext uri="{BB962C8B-B14F-4D97-AF65-F5344CB8AC3E}">
        <p14:creationId xmlns:p14="http://schemas.microsoft.com/office/powerpoint/2010/main" val="1975026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EAC57B-958B-43F8-B001-876F7F9C376A}"/>
              </a:ext>
            </a:extLst>
          </p:cNvPr>
          <p:cNvSpPr txBox="1"/>
          <p:nvPr/>
        </p:nvSpPr>
        <p:spPr>
          <a:xfrm>
            <a:off x="0" y="0"/>
            <a:ext cx="12192000" cy="2031325"/>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⑥交换机：</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，在</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中，生产者将消息发送到</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（如图所示</a:t>
            </a:r>
            <a:r>
              <a:rPr lang="en-US" altLang="zh-CN" sz="1400">
                <a:latin typeface="宋体" panose="02010600030101010101" pitchFamily="2" charset="-122"/>
                <a:ea typeface="宋体" panose="02010600030101010101" pitchFamily="2" charset="-122"/>
              </a:rPr>
              <a:t>X</a:t>
            </a:r>
            <a:r>
              <a:rPr lang="zh-CN" altLang="en-US" sz="1400">
                <a:latin typeface="宋体" panose="02010600030101010101" pitchFamily="2" charset="-122"/>
                <a:ea typeface="宋体" panose="02010600030101010101" pitchFamily="2" charset="-122"/>
              </a:rPr>
              <a:t>），由</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将消息路由到一个或多个</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中（或者丢弃），交换机处理消息的规则是通过交换机类型</a:t>
            </a:r>
            <a:r>
              <a:rPr lang="en-US" altLang="zh-CN" sz="1400">
                <a:latin typeface="宋体" panose="02010600030101010101" pitchFamily="2" charset="-122"/>
                <a:ea typeface="宋体" panose="02010600030101010101" pitchFamily="2" charset="-122"/>
              </a:rPr>
              <a:t>(exchange type)</a:t>
            </a:r>
            <a:r>
              <a:rPr lang="zh-CN" altLang="en-US" sz="1400">
                <a:latin typeface="宋体" panose="02010600030101010101" pitchFamily="2" charset="-122"/>
                <a:ea typeface="宋体" panose="02010600030101010101" pitchFamily="2" charset="-122"/>
              </a:rPr>
              <a:t>来定义的。⑦</a:t>
            </a:r>
            <a:r>
              <a:rPr lang="en-US" altLang="zh-CN" sz="1400">
                <a:latin typeface="宋体" panose="02010600030101010101" pitchFamily="2" charset="-122"/>
                <a:ea typeface="宋体" panose="02010600030101010101" pitchFamily="2" charset="-122"/>
              </a:rPr>
              <a:t>routing key</a:t>
            </a:r>
            <a:r>
              <a:rPr lang="zh-CN" altLang="en-US" sz="1400">
                <a:latin typeface="宋体" panose="02010600030101010101" pitchFamily="2" charset="-122"/>
                <a:ea typeface="宋体" panose="02010600030101010101" pitchFamily="2" charset="-122"/>
              </a:rPr>
              <a:t>，生产者在将消息发送给</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的时候，一般会指定一个</a:t>
            </a:r>
            <a:r>
              <a:rPr lang="en-US" altLang="zh-CN" sz="1400">
                <a:latin typeface="宋体" panose="02010600030101010101" pitchFamily="2" charset="-122"/>
                <a:ea typeface="宋体" panose="02010600030101010101" pitchFamily="2" charset="-122"/>
              </a:rPr>
              <a:t>routing key</a:t>
            </a:r>
            <a:r>
              <a:rPr lang="zh-CN" altLang="en-US" sz="1400">
                <a:latin typeface="宋体" panose="02010600030101010101" pitchFamily="2" charset="-122"/>
                <a:ea typeface="宋体" panose="02010600030101010101" pitchFamily="2" charset="-122"/>
              </a:rPr>
              <a:t>，来指定这个消息的路由规则，而这个</a:t>
            </a:r>
            <a:r>
              <a:rPr lang="en-US" altLang="zh-CN" sz="1400">
                <a:latin typeface="宋体" panose="02010600030101010101" pitchFamily="2" charset="-122"/>
                <a:ea typeface="宋体" panose="02010600030101010101" pitchFamily="2" charset="-122"/>
              </a:rPr>
              <a:t>routing key</a:t>
            </a:r>
            <a:r>
              <a:rPr lang="zh-CN" altLang="en-US" sz="1400">
                <a:latin typeface="宋体" panose="02010600030101010101" pitchFamily="2" charset="-122"/>
                <a:ea typeface="宋体" panose="02010600030101010101" pitchFamily="2" charset="-122"/>
              </a:rPr>
              <a:t>需要与</a:t>
            </a:r>
            <a:r>
              <a:rPr lang="en-US" altLang="zh-CN" sz="1400">
                <a:latin typeface="宋体" panose="02010600030101010101" pitchFamily="2" charset="-122"/>
                <a:ea typeface="宋体" panose="02010600030101010101" pitchFamily="2" charset="-122"/>
              </a:rPr>
              <a:t>Exchange Type</a:t>
            </a:r>
            <a:r>
              <a:rPr lang="zh-CN" altLang="en-US" sz="1400">
                <a:latin typeface="宋体" panose="02010600030101010101" pitchFamily="2" charset="-122"/>
                <a:ea typeface="宋体" panose="02010600030101010101" pitchFamily="2" charset="-122"/>
              </a:rPr>
              <a:t>及</a:t>
            </a:r>
            <a:r>
              <a:rPr lang="en-US" altLang="zh-CN" sz="1400">
                <a:latin typeface="宋体" panose="02010600030101010101" pitchFamily="2" charset="-122"/>
                <a:ea typeface="宋体" panose="02010600030101010101" pitchFamily="2" charset="-122"/>
              </a:rPr>
              <a:t>binding key</a:t>
            </a:r>
            <a:r>
              <a:rPr lang="zh-CN" altLang="en-US" sz="1400">
                <a:latin typeface="宋体" panose="02010600030101010101" pitchFamily="2" charset="-122"/>
                <a:ea typeface="宋体" panose="02010600030101010101" pitchFamily="2" charset="-122"/>
              </a:rPr>
              <a:t>联合使用才能最终生效。 在</a:t>
            </a:r>
            <a:r>
              <a:rPr lang="en-US" altLang="zh-CN" sz="1400">
                <a:latin typeface="宋体" panose="02010600030101010101" pitchFamily="2" charset="-122"/>
                <a:ea typeface="宋体" panose="02010600030101010101" pitchFamily="2" charset="-122"/>
              </a:rPr>
              <a:t>Exchange Type</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binding key</a:t>
            </a:r>
            <a:r>
              <a:rPr lang="zh-CN" altLang="en-US" sz="1400">
                <a:latin typeface="宋体" panose="02010600030101010101" pitchFamily="2" charset="-122"/>
                <a:ea typeface="宋体" panose="02010600030101010101" pitchFamily="2" charset="-122"/>
              </a:rPr>
              <a:t>固定的情况下（在正常使用时一般这些内容都是固定配置好的），我们的生产者就可以在发送消息给</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时，通过指定</a:t>
            </a:r>
            <a:r>
              <a:rPr lang="en-US" altLang="zh-CN" sz="1400">
                <a:latin typeface="宋体" panose="02010600030101010101" pitchFamily="2" charset="-122"/>
                <a:ea typeface="宋体" panose="02010600030101010101" pitchFamily="2" charset="-122"/>
              </a:rPr>
              <a:t>routing key</a:t>
            </a:r>
            <a:r>
              <a:rPr lang="zh-CN" altLang="en-US" sz="1400">
                <a:latin typeface="宋体" panose="02010600030101010101" pitchFamily="2" charset="-122"/>
                <a:ea typeface="宋体" panose="02010600030101010101" pitchFamily="2" charset="-122"/>
              </a:rPr>
              <a:t>来决定消息流向哪里。 </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为</a:t>
            </a:r>
            <a:r>
              <a:rPr lang="en-US" altLang="zh-CN" sz="1400">
                <a:latin typeface="宋体" panose="02010600030101010101" pitchFamily="2" charset="-122"/>
                <a:ea typeface="宋体" panose="02010600030101010101" pitchFamily="2" charset="-122"/>
              </a:rPr>
              <a:t>routing key</a:t>
            </a:r>
            <a:r>
              <a:rPr lang="zh-CN" altLang="en-US" sz="1400">
                <a:latin typeface="宋体" panose="02010600030101010101" pitchFamily="2" charset="-122"/>
                <a:ea typeface="宋体" panose="02010600030101010101" pitchFamily="2" charset="-122"/>
              </a:rPr>
              <a:t>设定的长度限制为</a:t>
            </a:r>
            <a:r>
              <a:rPr lang="en-US" altLang="zh-CN" sz="1400">
                <a:latin typeface="宋体" panose="02010600030101010101" pitchFamily="2" charset="-122"/>
                <a:ea typeface="宋体" panose="02010600030101010101" pitchFamily="2" charset="-122"/>
              </a:rPr>
              <a:t>255 bytes</a:t>
            </a:r>
            <a:r>
              <a:rPr lang="zh-CN" altLang="en-US" sz="1400">
                <a:latin typeface="宋体" panose="02010600030101010101" pitchFamily="2" charset="-122"/>
                <a:ea typeface="宋体" panose="02010600030101010101" pitchFamily="2" charset="-122"/>
              </a:rPr>
              <a:t>。⑧</a:t>
            </a:r>
            <a:r>
              <a:rPr lang="en-US" altLang="zh-CN" sz="1400">
                <a:latin typeface="宋体" panose="02010600030101010101" pitchFamily="2" charset="-122"/>
                <a:ea typeface="宋体" panose="02010600030101010101" pitchFamily="2" charset="-122"/>
              </a:rPr>
              <a:t>Binding</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中通过</a:t>
            </a:r>
            <a:r>
              <a:rPr lang="en-US" altLang="zh-CN" sz="1400">
                <a:latin typeface="宋体" panose="02010600030101010101" pitchFamily="2" charset="-122"/>
                <a:ea typeface="宋体" panose="02010600030101010101" pitchFamily="2" charset="-122"/>
              </a:rPr>
              <a:t>Binding</a:t>
            </a:r>
            <a:r>
              <a:rPr lang="zh-CN" altLang="en-US" sz="1400">
                <a:latin typeface="宋体" panose="02010600030101010101" pitchFamily="2" charset="-122"/>
                <a:ea typeface="宋体" panose="02010600030101010101" pitchFamily="2" charset="-122"/>
              </a:rPr>
              <a:t>将</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关联起来，这样</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就知道如何正确地将消息路由到指定的</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了。⑨</a:t>
            </a:r>
            <a:r>
              <a:rPr lang="en-US" altLang="zh-CN" sz="1400">
                <a:latin typeface="宋体" panose="02010600030101010101" pitchFamily="2" charset="-122"/>
                <a:ea typeface="宋体" panose="02010600030101010101" pitchFamily="2" charset="-122"/>
              </a:rPr>
              <a:t>Binding key</a:t>
            </a:r>
            <a:r>
              <a:rPr lang="zh-CN" altLang="en-US" sz="1400">
                <a:latin typeface="宋体" panose="02010600030101010101" pitchFamily="2" charset="-122"/>
                <a:ea typeface="宋体" panose="02010600030101010101" pitchFamily="2" charset="-122"/>
              </a:rPr>
              <a:t>，在绑定（</a:t>
            </a:r>
            <a:r>
              <a:rPr lang="en-US" altLang="zh-CN" sz="1400">
                <a:latin typeface="宋体" panose="02010600030101010101" pitchFamily="2" charset="-122"/>
                <a:ea typeface="宋体" panose="02010600030101010101" pitchFamily="2" charset="-122"/>
              </a:rPr>
              <a:t>Binding</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的同时，一般会指定一个</a:t>
            </a:r>
            <a:r>
              <a:rPr lang="en-US" altLang="zh-CN" sz="1400">
                <a:latin typeface="宋体" panose="02010600030101010101" pitchFamily="2" charset="-122"/>
                <a:ea typeface="宋体" panose="02010600030101010101" pitchFamily="2" charset="-122"/>
              </a:rPr>
              <a:t>binding key</a:t>
            </a:r>
            <a:r>
              <a:rPr lang="zh-CN" altLang="en-US" sz="1400">
                <a:latin typeface="宋体" panose="02010600030101010101" pitchFamily="2" charset="-122"/>
                <a:ea typeface="宋体" panose="02010600030101010101" pitchFamily="2" charset="-122"/>
              </a:rPr>
              <a:t>；消费者将消息发送给</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时，一般会指定一个</a:t>
            </a:r>
            <a:r>
              <a:rPr lang="en-US" altLang="zh-CN" sz="1400">
                <a:latin typeface="宋体" panose="02010600030101010101" pitchFamily="2" charset="-122"/>
                <a:ea typeface="宋体" panose="02010600030101010101" pitchFamily="2" charset="-122"/>
              </a:rPr>
              <a:t>routing key</a:t>
            </a:r>
            <a:r>
              <a:rPr lang="zh-CN" altLang="en-US" sz="1400">
                <a:latin typeface="宋体" panose="02010600030101010101" pitchFamily="2" charset="-122"/>
                <a:ea typeface="宋体" panose="02010600030101010101" pitchFamily="2" charset="-122"/>
              </a:rPr>
              <a:t>；当</a:t>
            </a:r>
            <a:r>
              <a:rPr lang="en-US" altLang="zh-CN" sz="1400">
                <a:latin typeface="宋体" panose="02010600030101010101" pitchFamily="2" charset="-122"/>
                <a:ea typeface="宋体" panose="02010600030101010101" pitchFamily="2" charset="-122"/>
              </a:rPr>
              <a:t>binding key</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routing key</a:t>
            </a:r>
            <a:r>
              <a:rPr lang="zh-CN" altLang="en-US" sz="1400">
                <a:latin typeface="宋体" panose="02010600030101010101" pitchFamily="2" charset="-122"/>
                <a:ea typeface="宋体" panose="02010600030101010101" pitchFamily="2" charset="-122"/>
              </a:rPr>
              <a:t>相匹配时，消息将会被路由到对应的</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中。这个将在</a:t>
            </a:r>
            <a:r>
              <a:rPr lang="en-US" altLang="zh-CN" sz="1400">
                <a:latin typeface="宋体" panose="02010600030101010101" pitchFamily="2" charset="-122"/>
                <a:ea typeface="宋体" panose="02010600030101010101" pitchFamily="2" charset="-122"/>
              </a:rPr>
              <a:t>Exchange Types</a:t>
            </a:r>
            <a:r>
              <a:rPr lang="zh-CN" altLang="en-US" sz="1400">
                <a:latin typeface="宋体" panose="02010600030101010101" pitchFamily="2" charset="-122"/>
                <a:ea typeface="宋体" panose="02010600030101010101" pitchFamily="2" charset="-122"/>
              </a:rPr>
              <a:t>章节会列举实际的例子加以说明。 在绑定多个</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到同一个</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的时候，这些</a:t>
            </a:r>
            <a:r>
              <a:rPr lang="en-US" altLang="zh-CN" sz="1400">
                <a:latin typeface="宋体" panose="02010600030101010101" pitchFamily="2" charset="-122"/>
                <a:ea typeface="宋体" panose="02010600030101010101" pitchFamily="2" charset="-122"/>
              </a:rPr>
              <a:t>Binding</a:t>
            </a:r>
            <a:r>
              <a:rPr lang="zh-CN" altLang="en-US" sz="1400">
                <a:latin typeface="宋体" panose="02010600030101010101" pitchFamily="2" charset="-122"/>
                <a:ea typeface="宋体" panose="02010600030101010101" pitchFamily="2" charset="-122"/>
              </a:rPr>
              <a:t>允许使用相同的</a:t>
            </a:r>
            <a:r>
              <a:rPr lang="en-US" altLang="zh-CN" sz="1400">
                <a:latin typeface="宋体" panose="02010600030101010101" pitchFamily="2" charset="-122"/>
                <a:ea typeface="宋体" panose="02010600030101010101" pitchFamily="2" charset="-122"/>
              </a:rPr>
              <a:t>binding key</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binding key </a:t>
            </a:r>
            <a:r>
              <a:rPr lang="zh-CN" altLang="en-US" sz="1400">
                <a:latin typeface="宋体" panose="02010600030101010101" pitchFamily="2" charset="-122"/>
                <a:ea typeface="宋体" panose="02010600030101010101" pitchFamily="2" charset="-122"/>
              </a:rPr>
              <a:t>并不是在所有情况下都生效，它依赖于</a:t>
            </a:r>
            <a:r>
              <a:rPr lang="en-US" altLang="zh-CN" sz="1400">
                <a:latin typeface="宋体" panose="02010600030101010101" pitchFamily="2" charset="-122"/>
                <a:ea typeface="宋体" panose="02010600030101010101" pitchFamily="2" charset="-122"/>
              </a:rPr>
              <a:t>Exchange Type</a:t>
            </a:r>
            <a:r>
              <a:rPr lang="zh-CN" altLang="en-US" sz="1400">
                <a:latin typeface="宋体" panose="02010600030101010101" pitchFamily="2" charset="-122"/>
                <a:ea typeface="宋体" panose="02010600030101010101" pitchFamily="2" charset="-122"/>
              </a:rPr>
              <a:t>，比如</a:t>
            </a:r>
            <a:r>
              <a:rPr lang="en-US" altLang="zh-CN" sz="1400">
                <a:latin typeface="宋体" panose="02010600030101010101" pitchFamily="2" charset="-122"/>
                <a:ea typeface="宋体" panose="02010600030101010101" pitchFamily="2" charset="-122"/>
              </a:rPr>
              <a:t>fanout</a:t>
            </a:r>
            <a:r>
              <a:rPr lang="zh-CN" altLang="en-US" sz="1400">
                <a:latin typeface="宋体" panose="02010600030101010101" pitchFamily="2" charset="-122"/>
                <a:ea typeface="宋体" panose="02010600030101010101" pitchFamily="2" charset="-122"/>
              </a:rPr>
              <a:t>类型的</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就会无视</a:t>
            </a:r>
            <a:r>
              <a:rPr lang="en-US" altLang="zh-CN" sz="1400">
                <a:latin typeface="宋体" panose="02010600030101010101" pitchFamily="2" charset="-122"/>
                <a:ea typeface="宋体" panose="02010600030101010101" pitchFamily="2" charset="-122"/>
              </a:rPr>
              <a:t>binding key</a:t>
            </a:r>
            <a:r>
              <a:rPr lang="zh-CN" altLang="en-US" sz="1400">
                <a:latin typeface="宋体" panose="02010600030101010101" pitchFamily="2" charset="-122"/>
                <a:ea typeface="宋体" panose="02010600030101010101" pitchFamily="2" charset="-122"/>
              </a:rPr>
              <a:t>，而是将消息路由到所有绑定到该</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a:t>
            </a:r>
          </a:p>
        </p:txBody>
      </p:sp>
      <p:pic>
        <p:nvPicPr>
          <p:cNvPr id="2054" name="Picture 6" descr="http://www.rabbitmq.com/img/tutorials/exchanges.png">
            <a:extLst>
              <a:ext uri="{FF2B5EF4-FFF2-40B4-BE49-F238E27FC236}">
                <a16:creationId xmlns:a16="http://schemas.microsoft.com/office/drawing/2014/main" id="{1A3FFA7C-5C64-41C6-98E4-F44183313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9700" y="1944350"/>
            <a:ext cx="3162300" cy="10572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rabbitmq.com/img/tutorials/bindings.png">
            <a:extLst>
              <a:ext uri="{FF2B5EF4-FFF2-40B4-BE49-F238E27FC236}">
                <a16:creationId xmlns:a16="http://schemas.microsoft.com/office/drawing/2014/main" id="{F9AC5BED-7A48-4257-9411-163CBD126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950" y="2989601"/>
            <a:ext cx="3067050" cy="8667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6AFA0BE-8C0C-4D26-9386-8B184FC26619}"/>
              </a:ext>
            </a:extLst>
          </p:cNvPr>
          <p:cNvSpPr txBox="1"/>
          <p:nvPr/>
        </p:nvSpPr>
        <p:spPr>
          <a:xfrm>
            <a:off x="0" y="2031326"/>
            <a:ext cx="9029700" cy="3323987"/>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⑩</a:t>
            </a:r>
            <a:r>
              <a:rPr lang="en-US" altLang="zh-CN" sz="1400">
                <a:latin typeface="宋体" panose="02010600030101010101" pitchFamily="2" charset="-122"/>
                <a:ea typeface="宋体" panose="02010600030101010101" pitchFamily="2" charset="-122"/>
              </a:rPr>
              <a:t>Exchange Types</a:t>
            </a:r>
            <a:r>
              <a:rPr lang="zh-CN" altLang="en-US" sz="1400">
                <a:latin typeface="宋体" panose="02010600030101010101" pitchFamily="2" charset="-122"/>
                <a:ea typeface="宋体" panose="02010600030101010101" pitchFamily="2" charset="-122"/>
              </a:rPr>
              <a:t>，分为四种：</a:t>
            </a:r>
            <a:r>
              <a:rPr lang="en-US" altLang="zh-CN" sz="1400">
                <a:latin typeface="宋体" panose="02010600030101010101" pitchFamily="2" charset="-122"/>
                <a:ea typeface="宋体" panose="02010600030101010101" pitchFamily="2" charset="-122"/>
              </a:rPr>
              <a:t>Ⅰfanout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fanout</a:t>
            </a:r>
            <a:r>
              <a:rPr lang="zh-CN" altLang="en-US" sz="1400">
                <a:latin typeface="宋体" panose="02010600030101010101" pitchFamily="2" charset="-122"/>
                <a:ea typeface="宋体" panose="02010600030101010101" pitchFamily="2" charset="-122"/>
              </a:rPr>
              <a:t>类型的</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路由规则会把所有发送到该</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的消息路由到所有与它绑定的</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中，即每个</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中的消息都相同。</a:t>
            </a:r>
            <a:r>
              <a:rPr lang="en-US" altLang="zh-CN" sz="1400">
                <a:latin typeface="宋体" panose="02010600030101010101" pitchFamily="2" charset="-122"/>
                <a:ea typeface="宋体" panose="02010600030101010101" pitchFamily="2" charset="-122"/>
              </a:rPr>
              <a:t>Ⅱdirect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direct</a:t>
            </a:r>
            <a:r>
              <a:rPr lang="zh-CN" altLang="en-US" sz="1400">
                <a:latin typeface="宋体" panose="02010600030101010101" pitchFamily="2" charset="-122"/>
                <a:ea typeface="宋体" panose="02010600030101010101" pitchFamily="2" charset="-122"/>
              </a:rPr>
              <a:t>类型的</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路由规则会把消息路由到那些</a:t>
            </a:r>
            <a:r>
              <a:rPr lang="en-US" altLang="zh-CN" sz="1400">
                <a:latin typeface="宋体" panose="02010600030101010101" pitchFamily="2" charset="-122"/>
                <a:ea typeface="宋体" panose="02010600030101010101" pitchFamily="2" charset="-122"/>
              </a:rPr>
              <a:t>binding key</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routing key</a:t>
            </a:r>
            <a:r>
              <a:rPr lang="zh-CN" altLang="en-US" sz="1400">
                <a:latin typeface="宋体" panose="02010600030101010101" pitchFamily="2" charset="-122"/>
                <a:ea typeface="宋体" panose="02010600030101010101" pitchFamily="2" charset="-122"/>
              </a:rPr>
              <a:t>完全匹配的</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中，在</a:t>
            </a:r>
            <a:r>
              <a:rPr lang="en-US" altLang="zh-CN" sz="1400">
                <a:latin typeface="宋体" panose="02010600030101010101" pitchFamily="2" charset="-122"/>
                <a:ea typeface="宋体" panose="02010600030101010101" pitchFamily="2" charset="-122"/>
              </a:rPr>
              <a:t>direct</a:t>
            </a:r>
            <a:r>
              <a:rPr lang="zh-CN" altLang="en-US" sz="1400">
                <a:latin typeface="宋体" panose="02010600030101010101" pitchFamily="2" charset="-122"/>
                <a:ea typeface="宋体" panose="02010600030101010101" pitchFamily="2" charset="-122"/>
              </a:rPr>
              <a:t>中，允许多个绑定</a:t>
            </a:r>
            <a:r>
              <a:rPr lang="en-US" altLang="zh-CN" sz="1400">
                <a:latin typeface="宋体" panose="02010600030101010101" pitchFamily="2" charset="-122"/>
                <a:ea typeface="宋体" panose="02010600030101010101" pitchFamily="2" charset="-122"/>
              </a:rPr>
              <a:t>(Multiple bindings)</a:t>
            </a:r>
            <a:r>
              <a:rPr lang="zh-CN" altLang="en-US" sz="1400">
                <a:latin typeface="宋体" panose="02010600030101010101" pitchFamily="2" charset="-122"/>
                <a:ea typeface="宋体" panose="02010600030101010101" pitchFamily="2" charset="-122"/>
              </a:rPr>
              <a:t>，即两个队列的</a:t>
            </a:r>
            <a:r>
              <a:rPr lang="en-US" altLang="zh-CN" sz="1400">
                <a:latin typeface="宋体" panose="02010600030101010101" pitchFamily="2" charset="-122"/>
                <a:ea typeface="宋体" panose="02010600030101010101" pitchFamily="2" charset="-122"/>
              </a:rPr>
              <a:t>binding key</a:t>
            </a:r>
            <a:r>
              <a:rPr lang="zh-CN" altLang="en-US" sz="1400">
                <a:latin typeface="宋体" panose="02010600030101010101" pitchFamily="2" charset="-122"/>
                <a:ea typeface="宋体" panose="02010600030101010101" pitchFamily="2" charset="-122"/>
              </a:rPr>
              <a:t>允许相同，带有与</a:t>
            </a:r>
            <a:r>
              <a:rPr lang="en-US" altLang="zh-CN" sz="1400">
                <a:latin typeface="宋体" panose="02010600030101010101" pitchFamily="2" charset="-122"/>
                <a:ea typeface="宋体" panose="02010600030101010101" pitchFamily="2" charset="-122"/>
              </a:rPr>
              <a:t>binding key</a:t>
            </a:r>
            <a:r>
              <a:rPr lang="zh-CN" altLang="en-US" sz="1400">
                <a:latin typeface="宋体" panose="02010600030101010101" pitchFamily="2" charset="-122"/>
                <a:ea typeface="宋体" panose="02010600030101010101" pitchFamily="2" charset="-122"/>
              </a:rPr>
              <a:t>相同的</a:t>
            </a:r>
            <a:r>
              <a:rPr lang="en-US" altLang="zh-CN" sz="1400">
                <a:latin typeface="宋体" panose="02010600030101010101" pitchFamily="2" charset="-122"/>
                <a:ea typeface="宋体" panose="02010600030101010101" pitchFamily="2" charset="-122"/>
              </a:rPr>
              <a:t>routing key</a:t>
            </a:r>
            <a:r>
              <a:rPr lang="zh-CN" altLang="en-US" sz="1400">
                <a:latin typeface="宋体" panose="02010600030101010101" pitchFamily="2" charset="-122"/>
                <a:ea typeface="宋体" panose="02010600030101010101" pitchFamily="2" charset="-122"/>
              </a:rPr>
              <a:t>的消息会被广播到多个匹配的队列。 </a:t>
            </a:r>
            <a:r>
              <a:rPr lang="en-US" altLang="zh-CN" sz="1400">
                <a:latin typeface="宋体" panose="02010600030101010101" pitchFamily="2" charset="-122"/>
                <a:ea typeface="宋体" panose="02010600030101010101" pitchFamily="2" charset="-122"/>
              </a:rPr>
              <a:t>Ⅲtopic</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topic</a:t>
            </a:r>
            <a:r>
              <a:rPr lang="zh-CN" altLang="en-US" sz="1400">
                <a:latin typeface="宋体" panose="02010600030101010101" pitchFamily="2" charset="-122"/>
                <a:ea typeface="宋体" panose="02010600030101010101" pitchFamily="2" charset="-122"/>
              </a:rPr>
              <a:t>类型的</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在匹配规则上进行了扩展，它与</a:t>
            </a:r>
            <a:r>
              <a:rPr lang="en-US" altLang="zh-CN" sz="1400">
                <a:latin typeface="宋体" panose="02010600030101010101" pitchFamily="2" charset="-122"/>
                <a:ea typeface="宋体" panose="02010600030101010101" pitchFamily="2" charset="-122"/>
              </a:rPr>
              <a:t>direct</a:t>
            </a:r>
            <a:r>
              <a:rPr lang="zh-CN" altLang="en-US" sz="1400">
                <a:latin typeface="宋体" panose="02010600030101010101" pitchFamily="2" charset="-122"/>
                <a:ea typeface="宋体" panose="02010600030101010101" pitchFamily="2" charset="-122"/>
              </a:rPr>
              <a:t>类型的</a:t>
            </a:r>
            <a:r>
              <a:rPr lang="en-US" altLang="zh-CN" sz="1400">
                <a:latin typeface="宋体" panose="02010600030101010101" pitchFamily="2" charset="-122"/>
                <a:ea typeface="宋体" panose="02010600030101010101" pitchFamily="2" charset="-122"/>
              </a:rPr>
              <a:t>Exchage</a:t>
            </a:r>
            <a:r>
              <a:rPr lang="zh-CN" altLang="en-US" sz="1400">
                <a:latin typeface="宋体" panose="02010600030101010101" pitchFamily="2" charset="-122"/>
                <a:ea typeface="宋体" panose="02010600030101010101" pitchFamily="2" charset="-122"/>
              </a:rPr>
              <a:t>相似，也是将消息路由到</a:t>
            </a:r>
            <a:r>
              <a:rPr lang="en-US" altLang="zh-CN" sz="1400">
                <a:latin typeface="宋体" panose="02010600030101010101" pitchFamily="2" charset="-122"/>
                <a:ea typeface="宋体" panose="02010600030101010101" pitchFamily="2" charset="-122"/>
              </a:rPr>
              <a:t>binding key</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routing key</a:t>
            </a:r>
            <a:r>
              <a:rPr lang="zh-CN" altLang="en-US" sz="1400">
                <a:latin typeface="宋体" panose="02010600030101010101" pitchFamily="2" charset="-122"/>
                <a:ea typeface="宋体" panose="02010600030101010101" pitchFamily="2" charset="-122"/>
              </a:rPr>
              <a:t>相匹配的</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中，但其匹配规则不同：</a:t>
            </a:r>
            <a:r>
              <a:rPr lang="en-US" altLang="zh-CN" sz="1400">
                <a:latin typeface="宋体" panose="02010600030101010101" pitchFamily="2" charset="-122"/>
                <a:ea typeface="宋体" panose="02010600030101010101" pitchFamily="2" charset="-122"/>
              </a:rPr>
              <a:t>1routing key</a:t>
            </a:r>
            <a:r>
              <a:rPr lang="zh-CN" altLang="en-US" sz="1400">
                <a:latin typeface="宋体" panose="02010600030101010101" pitchFamily="2" charset="-122"/>
                <a:ea typeface="宋体" panose="02010600030101010101" pitchFamily="2" charset="-122"/>
              </a:rPr>
              <a:t>为一个句点号“</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分隔的字符串（我们将被句点号“</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分隔开的每一段独立的字符串称为一个单词），如“</a:t>
            </a:r>
            <a:r>
              <a:rPr lang="en-US" altLang="zh-CN" sz="1400">
                <a:latin typeface="宋体" panose="02010600030101010101" pitchFamily="2" charset="-122"/>
                <a:ea typeface="宋体" panose="02010600030101010101" pitchFamily="2" charset="-122"/>
              </a:rPr>
              <a:t>stock.usd.nyse”</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nyse.vmw”</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quick.orange.rabbit”</a:t>
            </a:r>
          </a:p>
          <a:p>
            <a:r>
              <a:rPr lang="en-US" altLang="zh-CN" sz="1400">
                <a:latin typeface="宋体" panose="02010600030101010101" pitchFamily="2" charset="-122"/>
                <a:ea typeface="宋体" panose="02010600030101010101" pitchFamily="2" charset="-122"/>
              </a:rPr>
              <a:t>2binding key</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routing key</a:t>
            </a:r>
            <a:r>
              <a:rPr lang="zh-CN" altLang="en-US" sz="1400">
                <a:latin typeface="宋体" panose="02010600030101010101" pitchFamily="2" charset="-122"/>
                <a:ea typeface="宋体" panose="02010600030101010101" pitchFamily="2" charset="-122"/>
              </a:rPr>
              <a:t>一样也是句点号“</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分隔的字符串</a:t>
            </a:r>
          </a:p>
          <a:p>
            <a:r>
              <a:rPr lang="en-US" altLang="zh-CN" sz="1400">
                <a:latin typeface="宋体" panose="02010600030101010101" pitchFamily="2" charset="-122"/>
                <a:ea typeface="宋体" panose="02010600030101010101" pitchFamily="2" charset="-122"/>
              </a:rPr>
              <a:t>3binding key</a:t>
            </a:r>
            <a:r>
              <a:rPr lang="zh-CN" altLang="en-US" sz="1400">
                <a:latin typeface="宋体" panose="02010600030101010101" pitchFamily="2" charset="-122"/>
                <a:ea typeface="宋体" panose="02010600030101010101" pitchFamily="2" charset="-122"/>
              </a:rPr>
              <a:t>中可以存在两种特殊字符“*”与“</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，用于做模糊匹配，其中“*”用于匹配一个单词，“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用于匹配多个单词（可以是零个）</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Ⅳheaders</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headers</a:t>
            </a:r>
            <a:r>
              <a:rPr lang="zh-CN" altLang="en-US" sz="1400">
                <a:latin typeface="宋体" panose="02010600030101010101" pitchFamily="2" charset="-122"/>
                <a:ea typeface="宋体" panose="02010600030101010101" pitchFamily="2" charset="-122"/>
              </a:rPr>
              <a:t>类型的</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不依赖于</a:t>
            </a:r>
            <a:r>
              <a:rPr lang="en-US" altLang="zh-CN" sz="1400">
                <a:latin typeface="宋体" panose="02010600030101010101" pitchFamily="2" charset="-122"/>
                <a:ea typeface="宋体" panose="02010600030101010101" pitchFamily="2" charset="-122"/>
              </a:rPr>
              <a:t>routing key</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binding key</a:t>
            </a:r>
            <a:r>
              <a:rPr lang="zh-CN" altLang="en-US" sz="1400">
                <a:latin typeface="宋体" panose="02010600030101010101" pitchFamily="2" charset="-122"/>
                <a:ea typeface="宋体" panose="02010600030101010101" pitchFamily="2" charset="-122"/>
              </a:rPr>
              <a:t>的匹配规则来路由消息，而是根据发送的消息内容中的</a:t>
            </a:r>
            <a:r>
              <a:rPr lang="en-US" altLang="zh-CN" sz="1400">
                <a:latin typeface="宋体" panose="02010600030101010101" pitchFamily="2" charset="-122"/>
                <a:ea typeface="宋体" panose="02010600030101010101" pitchFamily="2" charset="-122"/>
              </a:rPr>
              <a:t>headers</a:t>
            </a:r>
            <a:r>
              <a:rPr lang="zh-CN" altLang="en-US" sz="1400">
                <a:latin typeface="宋体" panose="02010600030101010101" pitchFamily="2" charset="-122"/>
                <a:ea typeface="宋体" panose="02010600030101010101" pitchFamily="2" charset="-122"/>
              </a:rPr>
              <a:t>属性进行匹配。 在绑定</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时指定一组键值对；当消息发送到</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时，</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会取到该消息的</a:t>
            </a:r>
            <a:r>
              <a:rPr lang="en-US" altLang="zh-CN" sz="1400">
                <a:latin typeface="宋体" panose="02010600030101010101" pitchFamily="2" charset="-122"/>
                <a:ea typeface="宋体" panose="02010600030101010101" pitchFamily="2" charset="-122"/>
              </a:rPr>
              <a:t>headers</a:t>
            </a:r>
            <a:r>
              <a:rPr lang="zh-CN" altLang="en-US" sz="1400">
                <a:latin typeface="宋体" panose="02010600030101010101" pitchFamily="2" charset="-122"/>
                <a:ea typeface="宋体" panose="02010600030101010101" pitchFamily="2" charset="-122"/>
              </a:rPr>
              <a:t>（也是一个键值对的形式），对比其中的键值对是否完全匹配</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Exchange</a:t>
            </a:r>
            <a:r>
              <a:rPr lang="zh-CN" altLang="en-US" sz="1400">
                <a:latin typeface="宋体" panose="02010600030101010101" pitchFamily="2" charset="-122"/>
                <a:ea typeface="宋体" panose="02010600030101010101" pitchFamily="2" charset="-122"/>
              </a:rPr>
              <a:t>绑定时指定的键值对；如果完全匹配则消息会路由到该</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，否则不会路由到该</a:t>
            </a:r>
            <a:r>
              <a:rPr lang="en-US" altLang="zh-CN" sz="1400">
                <a:latin typeface="宋体" panose="02010600030101010101" pitchFamily="2" charset="-122"/>
                <a:ea typeface="宋体" panose="02010600030101010101" pitchFamily="2" charset="-122"/>
              </a:rPr>
              <a:t>Queue</a:t>
            </a:r>
            <a:r>
              <a:rPr lang="zh-CN" altLang="en-US" sz="1400">
                <a:latin typeface="宋体" panose="02010600030101010101" pitchFamily="2" charset="-122"/>
                <a:ea typeface="宋体" panose="02010600030101010101" pitchFamily="2" charset="-122"/>
              </a:rPr>
              <a:t>。</a:t>
            </a:r>
          </a:p>
        </p:txBody>
      </p:sp>
      <p:pic>
        <p:nvPicPr>
          <p:cNvPr id="2058" name="Picture 10" descr="http://www.rabbitmq.com/img/tutorials/direct-exchange.png">
            <a:extLst>
              <a:ext uri="{FF2B5EF4-FFF2-40B4-BE49-F238E27FC236}">
                <a16:creationId xmlns:a16="http://schemas.microsoft.com/office/drawing/2014/main" id="{ED197ECF-38D4-42B6-8891-CA58ECD8A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2672" y="4945975"/>
            <a:ext cx="3886200" cy="16287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407A37E4-2F89-4357-8A6D-B5B26A1B1BFB}"/>
              </a:ext>
            </a:extLst>
          </p:cNvPr>
          <p:cNvSpPr txBox="1"/>
          <p:nvPr/>
        </p:nvSpPr>
        <p:spPr>
          <a:xfrm>
            <a:off x="0" y="5355313"/>
            <a:ext cx="6608618" cy="1384995"/>
          </a:xfrm>
          <a:prstGeom prst="rect">
            <a:avLst/>
          </a:prstGeom>
          <a:noFill/>
        </p:spPr>
        <p:txBody>
          <a:bodyPr wrap="square" rtlCol="0">
            <a:spAutoFit/>
          </a:bodyPr>
          <a:lstStyle/>
          <a:p>
            <a:r>
              <a:rPr lang="zh-CN" altLang="en-US" sz="1400" b="1">
                <a:latin typeface="宋体" panose="02010600030101010101" pitchFamily="2" charset="-122"/>
                <a:ea typeface="宋体" panose="02010600030101010101" pitchFamily="2" charset="-122"/>
              </a:rPr>
              <a:t>远程过程调用</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RPC(Remote procedure call)</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MQ</a:t>
            </a:r>
            <a:r>
              <a:rPr lang="zh-CN" altLang="en-US" sz="1400">
                <a:latin typeface="宋体" panose="02010600030101010101" pitchFamily="2" charset="-122"/>
                <a:ea typeface="宋体" panose="02010600030101010101" pitchFamily="2" charset="-122"/>
              </a:rPr>
              <a:t>本身是基于异步的消息处理，前面的示例中所有的生产者（</a:t>
            </a:r>
            <a:r>
              <a:rPr lang="en-US" altLang="zh-CN" sz="1400">
                <a:latin typeface="宋体" panose="02010600030101010101" pitchFamily="2" charset="-122"/>
                <a:ea typeface="宋体" panose="02010600030101010101" pitchFamily="2" charset="-122"/>
              </a:rPr>
              <a:t>P</a:t>
            </a:r>
            <a:r>
              <a:rPr lang="zh-CN" altLang="en-US" sz="1400">
                <a:latin typeface="宋体" panose="02010600030101010101" pitchFamily="2" charset="-122"/>
                <a:ea typeface="宋体" panose="02010600030101010101" pitchFamily="2" charset="-122"/>
              </a:rPr>
              <a:t>）将消息发送到</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后不会知道消费者（</a:t>
            </a:r>
            <a:r>
              <a:rPr lang="en-US" altLang="zh-CN" sz="1400">
                <a:latin typeface="宋体" panose="02010600030101010101" pitchFamily="2" charset="-122"/>
                <a:ea typeface="宋体" panose="02010600030101010101" pitchFamily="2" charset="-122"/>
              </a:rPr>
              <a:t>C</a:t>
            </a:r>
            <a:r>
              <a:rPr lang="zh-CN" altLang="en-US" sz="1400">
                <a:latin typeface="宋体" panose="02010600030101010101" pitchFamily="2" charset="-122"/>
                <a:ea typeface="宋体" panose="02010600030101010101" pitchFamily="2" charset="-122"/>
              </a:rPr>
              <a:t>）处理成功或者失败（甚至连有没有消费者来处理这条消息都不知道）。 但实际的应用场景中，我们很可能需要一些同步处理，需要同步等待服务端将我的消息处理完成后再进行下一步处理。这相当于</a:t>
            </a:r>
            <a:r>
              <a:rPr lang="en-US" altLang="zh-CN" sz="1400">
                <a:latin typeface="宋体" panose="02010600030101010101" pitchFamily="2" charset="-122"/>
                <a:ea typeface="宋体" panose="02010600030101010101" pitchFamily="2" charset="-122"/>
              </a:rPr>
              <a:t>RPC</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Remote Procedure Call</a:t>
            </a:r>
            <a:r>
              <a:rPr lang="zh-CN" altLang="en-US" sz="1400">
                <a:latin typeface="宋体" panose="02010600030101010101" pitchFamily="2" charset="-122"/>
                <a:ea typeface="宋体" panose="02010600030101010101" pitchFamily="2" charset="-122"/>
              </a:rPr>
              <a:t>，远程过程调用）。在</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中也支持</a:t>
            </a:r>
            <a:r>
              <a:rPr lang="en-US" altLang="zh-CN" sz="1400">
                <a:latin typeface="宋体" panose="02010600030101010101" pitchFamily="2" charset="-122"/>
                <a:ea typeface="宋体" panose="02010600030101010101" pitchFamily="2" charset="-122"/>
              </a:rPr>
              <a:t>RPC</a:t>
            </a:r>
            <a:r>
              <a:rPr lang="zh-CN" altLang="en-US" sz="140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92932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1999" cy="4001095"/>
          </a:xfrm>
          <a:prstGeom prst="rect">
            <a:avLst/>
          </a:prstGeom>
        </p:spPr>
        <p:txBody>
          <a:bodyPr wrap="square">
            <a:spAutoFit/>
          </a:bodyPr>
          <a:lstStyle/>
          <a:p>
            <a:r>
              <a:rPr lang="en-US" altLang="zh-CN" sz="1600" b="1">
                <a:latin typeface="宋体" panose="02010600030101010101" pitchFamily="2" charset="-122"/>
                <a:ea typeface="宋体" panose="02010600030101010101" pitchFamily="2" charset="-122"/>
              </a:rPr>
              <a:t>Flask</a:t>
            </a:r>
            <a:r>
              <a:rPr lang="zh-CN" altLang="en-US" sz="1600" b="1">
                <a:latin typeface="宋体" panose="02010600030101010101" pitchFamily="2" charset="-122"/>
                <a:ea typeface="宋体" panose="02010600030101010101" pitchFamily="2" charset="-122"/>
              </a:rPr>
              <a:t>中的路由</a:t>
            </a:r>
            <a:endParaRPr lang="en-US" altLang="zh-CN" sz="16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路由即从一个接口上收到信息，通过映射关系将其传递给另一个应用，如</a:t>
            </a:r>
            <a:r>
              <a:rPr lang="en-US" altLang="zh-CN" sz="1400">
                <a:latin typeface="宋体" panose="02010600030101010101" pitchFamily="2" charset="-122"/>
                <a:ea typeface="宋体" panose="02010600030101010101" pitchFamily="2" charset="-122"/>
              </a:rPr>
              <a:t>route</a:t>
            </a:r>
            <a:r>
              <a:rPr lang="zh-CN" altLang="en-US" sz="1400">
                <a:latin typeface="宋体" panose="02010600030101010101" pitchFamily="2" charset="-122"/>
                <a:ea typeface="宋体" panose="02010600030101010101" pitchFamily="2" charset="-122"/>
              </a:rPr>
              <a:t>装饰器，将</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与相应函数连接起来，完成了路由功能。</a:t>
            </a:r>
            <a:endParaRPr lang="en-US" altLang="zh-CN" sz="1400">
              <a:solidFill>
                <a:schemeClr val="accent1">
                  <a:lumMod val="75000"/>
                </a:schemeClr>
              </a:solidFill>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查看所有路由路径</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app.url_map</a:t>
            </a:r>
            <a:r>
              <a:rPr lang="zh-CN" altLang="en-US" sz="1400">
                <a:latin typeface="宋体" panose="02010600030101010101" pitchFamily="2" charset="-122"/>
                <a:ea typeface="宋体" panose="02010600030101010101" pitchFamily="2" charset="-122"/>
              </a:rPr>
              <a:t>，以列表的形式返回路由的映射方式和限制访问方式。</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路径与视图函数的多重对应</a:t>
            </a:r>
            <a:r>
              <a:rPr lang="zh-CN" altLang="en-US" sz="1400">
                <a:latin typeface="宋体" panose="02010600030101010101" pitchFamily="2" charset="-122"/>
                <a:ea typeface="宋体" panose="02010600030101010101" pitchFamily="2" charset="-122"/>
              </a:rPr>
              <a:t>：①当一个路径对应的多个视图函数名和访问方式都相同时则按照</a:t>
            </a:r>
            <a:r>
              <a:rPr lang="en-US" altLang="zh-CN" sz="1400">
                <a:latin typeface="宋体" panose="02010600030101010101" pitchFamily="2" charset="-122"/>
                <a:ea typeface="宋体" panose="02010600030101010101" pitchFamily="2" charset="-122"/>
              </a:rPr>
              <a:t>url_map</a:t>
            </a:r>
            <a:r>
              <a:rPr lang="zh-CN" altLang="en-US" sz="1400">
                <a:latin typeface="宋体" panose="02010600030101010101" pitchFamily="2" charset="-122"/>
                <a:ea typeface="宋体" panose="02010600030101010101" pitchFamily="2" charset="-122"/>
              </a:rPr>
              <a:t>的顺序访问最上方的视图函数；②当多个路径对应一个视图函数时在视图函数上添加多个装饰器。</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重定向与</a:t>
            </a:r>
            <a:r>
              <a:rPr lang="en-US" altLang="zh-CN" sz="1400" b="1">
                <a:latin typeface="宋体" panose="02010600030101010101" pitchFamily="2" charset="-122"/>
                <a:ea typeface="宋体" panose="02010600030101010101" pitchFamily="2" charset="-122"/>
              </a:rPr>
              <a:t>URL</a:t>
            </a:r>
            <a:r>
              <a:rPr lang="zh-CN" altLang="en-US" sz="1400" b="1">
                <a:latin typeface="宋体" panose="02010600030101010101" pitchFamily="2" charset="-122"/>
                <a:ea typeface="宋体" panose="02010600030101010101" pitchFamily="2" charset="-122"/>
              </a:rPr>
              <a:t>的反向解析</a:t>
            </a:r>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中有方法</a:t>
            </a:r>
            <a:r>
              <a:rPr lang="en-US" altLang="zh-CN" sz="1400">
                <a:latin typeface="宋体" panose="02010600030101010101" pitchFamily="2" charset="-122"/>
                <a:ea typeface="宋体" panose="02010600030101010101" pitchFamily="2" charset="-122"/>
              </a:rPr>
              <a:t>redirect</a:t>
            </a:r>
            <a:r>
              <a:rPr lang="zh-CN" altLang="en-US" sz="1400">
                <a:latin typeface="宋体" panose="02010600030101010101" pitchFamily="2" charset="-122"/>
                <a:ea typeface="宋体" panose="02010600030101010101" pitchFamily="2" charset="-122"/>
              </a:rPr>
              <a:t>，其与</a:t>
            </a:r>
            <a:r>
              <a:rPr lang="en-US" altLang="zh-CN" sz="1400">
                <a:latin typeface="宋体" panose="02010600030101010101" pitchFamily="2" charset="-122"/>
                <a:ea typeface="宋体" panose="02010600030101010101" pitchFamily="2" charset="-122"/>
              </a:rPr>
              <a:t>Django</a:t>
            </a:r>
            <a:r>
              <a:rPr lang="zh-CN" altLang="en-US" sz="1400">
                <a:latin typeface="宋体" panose="02010600030101010101" pitchFamily="2" charset="-122"/>
                <a:ea typeface="宋体" panose="02010600030101010101" pitchFamily="2" charset="-122"/>
              </a:rPr>
              <a:t>中的</a:t>
            </a:r>
            <a:r>
              <a:rPr lang="en-US" altLang="zh-CN" sz="1400">
                <a:latin typeface="宋体" panose="02010600030101010101" pitchFamily="2" charset="-122"/>
                <a:ea typeface="宋体" panose="02010600030101010101" pitchFamily="2" charset="-122"/>
              </a:rPr>
              <a:t>redirect</a:t>
            </a:r>
            <a:r>
              <a:rPr lang="zh-CN" altLang="en-US" sz="1400">
                <a:latin typeface="宋体" panose="02010600030101010101" pitchFamily="2" charset="-122"/>
                <a:ea typeface="宋体" panose="02010600030101010101" pitchFamily="2" charset="-122"/>
              </a:rPr>
              <a:t>用法相同，</a:t>
            </a:r>
            <a:r>
              <a:rPr lang="en-US" altLang="zh-CN" sz="1400">
                <a:latin typeface="宋体" panose="02010600030101010101" pitchFamily="2" charset="-122"/>
                <a:ea typeface="宋体" panose="02010600030101010101" pitchFamily="2" charset="-122"/>
              </a:rPr>
              <a:t>redirect('/index')</a:t>
            </a:r>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中有方法</a:t>
            </a:r>
            <a:r>
              <a:rPr lang="en-US" altLang="zh-CN" sz="1400">
                <a:latin typeface="宋体" panose="02010600030101010101" pitchFamily="2" charset="-122"/>
                <a:ea typeface="宋体" panose="02010600030101010101" pitchFamily="2" charset="-122"/>
              </a:rPr>
              <a:t>url_for</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Django</a:t>
            </a:r>
            <a:r>
              <a:rPr lang="zh-CN" altLang="en-US" sz="1400">
                <a:latin typeface="宋体" panose="02010600030101010101" pitchFamily="2" charset="-122"/>
                <a:ea typeface="宋体" panose="02010600030101010101" pitchFamily="2" charset="-122"/>
              </a:rPr>
              <a:t>中</a:t>
            </a:r>
            <a:r>
              <a:rPr lang="en-US" altLang="zh-CN" sz="1400">
                <a:latin typeface="宋体" panose="02010600030101010101" pitchFamily="2" charset="-122"/>
                <a:ea typeface="宋体" panose="02010600030101010101" pitchFamily="2" charset="-122"/>
              </a:rPr>
              <a:t>reverse</a:t>
            </a:r>
            <a:r>
              <a:rPr lang="zh-CN" altLang="en-US" sz="1400">
                <a:latin typeface="宋体" panose="02010600030101010101" pitchFamily="2" charset="-122"/>
                <a:ea typeface="宋体" panose="02010600030101010101" pitchFamily="2" charset="-122"/>
              </a:rPr>
              <a:t>用法相同，但不专门指定</a:t>
            </a:r>
            <a:r>
              <a:rPr lang="en-US" altLang="zh-CN" sz="1400">
                <a:latin typeface="宋体" panose="02010600030101010101" pitchFamily="2" charset="-122"/>
                <a:ea typeface="宋体" panose="02010600030101010101" pitchFamily="2" charset="-122"/>
              </a:rPr>
              <a:t>name</a:t>
            </a:r>
            <a:r>
              <a:rPr lang="zh-CN" altLang="en-US" sz="1400">
                <a:latin typeface="宋体" panose="02010600030101010101" pitchFamily="2" charset="-122"/>
                <a:ea typeface="宋体" panose="02010600030101010101" pitchFamily="2" charset="-122"/>
              </a:rPr>
              <a:t>参数，而是使用视图函数名，</a:t>
            </a:r>
            <a:r>
              <a:rPr lang="en-US" altLang="zh-CN" sz="1400">
                <a:latin typeface="宋体" panose="02010600030101010101" pitchFamily="2" charset="-122"/>
                <a:ea typeface="宋体" panose="02010600030101010101" pitchFamily="2" charset="-122"/>
              </a:rPr>
              <a:t>redirect(url_for('index'))</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URL</a:t>
            </a:r>
            <a:r>
              <a:rPr lang="zh-CN" altLang="en-US" sz="1400" b="1">
                <a:latin typeface="宋体" panose="02010600030101010101" pitchFamily="2" charset="-122"/>
                <a:ea typeface="宋体" panose="02010600030101010101" pitchFamily="2" charset="-122"/>
              </a:rPr>
              <a:t>的自定义与参数获取</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中不支持</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直接使用正则匹配，而是采用了转换器的形式，其提供的</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转换器如表所示，使用时</a:t>
            </a:r>
            <a:r>
              <a:rPr lang="en-US" altLang="zh-CN" sz="1400">
                <a:latin typeface="宋体" panose="02010600030101010101" pitchFamily="2" charset="-122"/>
                <a:ea typeface="宋体" panose="02010600030101010101" pitchFamily="2" charset="-122"/>
              </a:rPr>
              <a:t>app.route('/index/&lt;int:id&gt;')</a:t>
            </a:r>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int</a:t>
            </a:r>
            <a:r>
              <a:rPr lang="zh-CN" altLang="en-US" sz="1400">
                <a:latin typeface="宋体" panose="02010600030101010101" pitchFamily="2" charset="-122"/>
                <a:ea typeface="宋体" panose="02010600030101010101" pitchFamily="2" charset="-122"/>
              </a:rPr>
              <a:t>为转换器名，</a:t>
            </a:r>
            <a:r>
              <a:rPr lang="en-US" altLang="zh-CN" sz="1400">
                <a:latin typeface="宋体" panose="02010600030101010101" pitchFamily="2" charset="-122"/>
                <a:ea typeface="宋体" panose="02010600030101010101" pitchFamily="2" charset="-122"/>
              </a:rPr>
              <a:t>id</a:t>
            </a:r>
            <a:r>
              <a:rPr lang="zh-CN" altLang="en-US" sz="1400">
                <a:latin typeface="宋体" panose="02010600030101010101" pitchFamily="2" charset="-122"/>
                <a:ea typeface="宋体" panose="02010600030101010101" pitchFamily="2" charset="-122"/>
              </a:rPr>
              <a:t>为设置的参数名，此</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参数名需要传入视图函数中，当没有冒号时默认为</a:t>
            </a:r>
            <a:r>
              <a:rPr lang="en-US" altLang="zh-CN" sz="1400">
                <a:latin typeface="宋体" panose="02010600030101010101" pitchFamily="2" charset="-122"/>
                <a:ea typeface="宋体" panose="02010600030101010101" pitchFamily="2" charset="-122"/>
              </a:rPr>
              <a:t>string</a:t>
            </a:r>
            <a:r>
              <a:rPr lang="zh-CN" altLang="en-US" sz="1400">
                <a:latin typeface="宋体" panose="02010600030101010101" pitchFamily="2" charset="-122"/>
                <a:ea typeface="宋体" panose="02010600030101010101" pitchFamily="2" charset="-122"/>
              </a:rPr>
              <a:t>并将</a:t>
            </a:r>
            <a:r>
              <a:rPr lang="en-US" altLang="zh-CN" sz="1400">
                <a:latin typeface="宋体" panose="02010600030101010101" pitchFamily="2" charset="-122"/>
                <a:ea typeface="宋体" panose="02010600030101010101" pitchFamily="2" charset="-122"/>
              </a:rPr>
              <a:t>&lt;&gt;</a:t>
            </a:r>
            <a:r>
              <a:rPr lang="zh-CN" altLang="en-US" sz="1400">
                <a:latin typeface="宋体" panose="02010600030101010101" pitchFamily="2" charset="-122"/>
                <a:ea typeface="宋体" panose="02010600030101010101" pitchFamily="2" charset="-122"/>
              </a:rPr>
              <a:t>中的内容视作参数名；</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a:t>
            </a:r>
            <a:r>
              <a:rPr lang="en-US" altLang="zh-CN" sz="1400" b="1">
                <a:latin typeface="宋体" panose="02010600030101010101" pitchFamily="2" charset="-122"/>
                <a:ea typeface="宋体" panose="02010600030101010101" pitchFamily="2" charset="-122"/>
              </a:rPr>
              <a:t>url</a:t>
            </a:r>
            <a:r>
              <a:rPr lang="zh-CN" altLang="en-US" sz="1400" b="1">
                <a:latin typeface="宋体" panose="02010600030101010101" pitchFamily="2" charset="-122"/>
                <a:ea typeface="宋体" panose="02010600030101010101" pitchFamily="2" charset="-122"/>
              </a:rPr>
              <a:t>转换器的自定义</a:t>
            </a:r>
            <a:r>
              <a:rPr lang="zh-CN" altLang="en-US" sz="1400">
                <a:latin typeface="宋体" panose="02010600030101010101" pitchFamily="2" charset="-122"/>
                <a:ea typeface="宋体" panose="02010600030101010101" pitchFamily="2" charset="-122"/>
              </a:rPr>
              <a:t>：如图所示①导入转换器基类；②自定义转换器类继承基类，并在其中重写</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__init__</a:t>
            </a:r>
            <a:r>
              <a:rPr lang="zh-CN" altLang="en-US" sz="1400">
                <a:latin typeface="宋体" panose="02010600030101010101" pitchFamily="2" charset="-122"/>
                <a:ea typeface="宋体" panose="02010600030101010101" pitchFamily="2" charset="-122"/>
              </a:rPr>
              <a:t>方法；③将自定义的转换器类添加进</a:t>
            </a:r>
            <a:r>
              <a:rPr lang="en-US" altLang="zh-CN" sz="1400">
                <a:latin typeface="宋体" panose="02010600030101010101" pitchFamily="2" charset="-122"/>
                <a:ea typeface="宋体" panose="02010600030101010101" pitchFamily="2" charset="-122"/>
              </a:rPr>
              <a:t>url_map</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converters</a:t>
            </a:r>
            <a:r>
              <a:rPr lang="zh-CN" altLang="en-US" sz="1400">
                <a:latin typeface="宋体" panose="02010600030101010101" pitchFamily="2" charset="-122"/>
                <a:ea typeface="宋体" panose="02010600030101010101" pitchFamily="2" charset="-122"/>
              </a:rPr>
              <a:t>字典中并命名；④在视图函数中使</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用自定义的万能转换器，同时传入正则与参数名即可进行匹配。</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中使用转换器的流程：</a:t>
            </a:r>
            <a:r>
              <a:rPr lang="zh-CN" altLang="en-US" sz="1400">
                <a:latin typeface="宋体" panose="02010600030101010101" pitchFamily="2" charset="-122"/>
                <a:ea typeface="宋体" panose="02010600030101010101" pitchFamily="2" charset="-122"/>
              </a:rPr>
              <a:t>①对</a:t>
            </a:r>
            <a:r>
              <a:rPr lang="en-US" altLang="zh-CN" sz="1400">
                <a:latin typeface="宋体" panose="02010600030101010101" pitchFamily="2" charset="-122"/>
                <a:ea typeface="宋体" panose="02010600030101010101" pitchFamily="2" charset="-122"/>
              </a:rPr>
              <a:t>url_map</a:t>
            </a:r>
            <a:r>
              <a:rPr lang="zh-CN" altLang="en-US" sz="1400">
                <a:latin typeface="宋体" panose="02010600030101010101" pitchFamily="2" charset="-122"/>
                <a:ea typeface="宋体" panose="02010600030101010101" pitchFamily="2" charset="-122"/>
              </a:rPr>
              <a:t>中转换器字典中的转换器类创建实例，根据其重写的初始化</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方法传入自定义的正则表达式作为</a:t>
            </a:r>
            <a:r>
              <a:rPr lang="en-US" altLang="zh-CN" sz="1400">
                <a:latin typeface="宋体" panose="02010600030101010101" pitchFamily="2" charset="-122"/>
                <a:ea typeface="宋体" panose="02010600030101010101" pitchFamily="2" charset="-122"/>
              </a:rPr>
              <a:t>regex</a:t>
            </a:r>
            <a:r>
              <a:rPr lang="zh-CN" altLang="en-US" sz="1400">
                <a:latin typeface="宋体" panose="02010600030101010101" pitchFamily="2" charset="-122"/>
                <a:ea typeface="宋体" panose="02010600030101010101" pitchFamily="2" charset="-122"/>
              </a:rPr>
              <a:t>；②进行正则匹配，将匹配到的值传入转换器类中的</a:t>
            </a:r>
            <a:r>
              <a:rPr lang="en-US" altLang="zh-CN" sz="1400">
                <a:latin typeface="宋体" panose="02010600030101010101" pitchFamily="2" charset="-122"/>
                <a:ea typeface="宋体" panose="02010600030101010101" pitchFamily="2" charset="-122"/>
              </a:rPr>
              <a:t>to_python</a:t>
            </a:r>
          </a:p>
          <a:p>
            <a:r>
              <a:rPr lang="zh-CN" altLang="en-US" sz="1400">
                <a:latin typeface="宋体" panose="02010600030101010101" pitchFamily="2" charset="-122"/>
                <a:ea typeface="宋体" panose="02010600030101010101" pitchFamily="2" charset="-122"/>
              </a:rPr>
              <a:t>方法，</a:t>
            </a:r>
            <a:r>
              <a:rPr lang="en-US" altLang="zh-CN" sz="1400">
                <a:latin typeface="宋体" panose="02010600030101010101" pitchFamily="2" charset="-122"/>
                <a:ea typeface="宋体" panose="02010600030101010101" pitchFamily="2" charset="-122"/>
              </a:rPr>
              <a:t>to_python</a:t>
            </a:r>
            <a:r>
              <a:rPr lang="zh-CN" altLang="en-US" sz="1400">
                <a:latin typeface="宋体" panose="02010600030101010101" pitchFamily="2" charset="-122"/>
                <a:ea typeface="宋体" panose="02010600030101010101" pitchFamily="2" charset="-122"/>
              </a:rPr>
              <a:t>方法中可以对值进行操作</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类型变换等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，然后将值传入视图函数；③如果使用</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反向</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解析，则对于要求参数的路径需要在</a:t>
            </a:r>
            <a:r>
              <a:rPr lang="en-US" altLang="zh-CN" sz="1400">
                <a:latin typeface="宋体" panose="02010600030101010101" pitchFamily="2" charset="-122"/>
                <a:ea typeface="宋体" panose="02010600030101010101" pitchFamily="2" charset="-122"/>
              </a:rPr>
              <a:t>url_for</a:t>
            </a:r>
            <a:r>
              <a:rPr lang="zh-CN" altLang="en-US" sz="1400">
                <a:latin typeface="宋体" panose="02010600030101010101" pitchFamily="2" charset="-122"/>
                <a:ea typeface="宋体" panose="02010600030101010101" pitchFamily="2" charset="-122"/>
              </a:rPr>
              <a:t>中传入参数，此处传入的参数就通过</a:t>
            </a:r>
            <a:r>
              <a:rPr lang="en-US" altLang="zh-CN" sz="1400">
                <a:latin typeface="宋体" panose="02010600030101010101" pitchFamily="2" charset="-122"/>
                <a:ea typeface="宋体" panose="02010600030101010101" pitchFamily="2" charset="-122"/>
              </a:rPr>
              <a:t>to_url</a:t>
            </a:r>
            <a:r>
              <a:rPr lang="zh-CN" altLang="en-US" sz="1400">
                <a:latin typeface="宋体" panose="02010600030101010101" pitchFamily="2" charset="-122"/>
                <a:ea typeface="宋体" panose="02010600030101010101" pitchFamily="2" charset="-122"/>
              </a:rPr>
              <a:t>方法组织成完</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整的</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再进行①②操作，注意</a:t>
            </a:r>
            <a:r>
              <a:rPr lang="en-US" altLang="zh-CN" sz="1400">
                <a:latin typeface="宋体" panose="02010600030101010101" pitchFamily="2" charset="-122"/>
                <a:ea typeface="宋体" panose="02010600030101010101" pitchFamily="2" charset="-122"/>
              </a:rPr>
              <a:t>url_for</a:t>
            </a:r>
            <a:r>
              <a:rPr lang="zh-CN" altLang="en-US" sz="1400">
                <a:latin typeface="宋体" panose="02010600030101010101" pitchFamily="2" charset="-122"/>
                <a:ea typeface="宋体" panose="02010600030101010101" pitchFamily="2" charset="-122"/>
              </a:rPr>
              <a:t>中传入参数名必须与要重定向的</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中自定义的参数名相同。</a:t>
            </a:r>
            <a:endParaRPr lang="en-US" altLang="zh-CN" sz="1400">
              <a:latin typeface="宋体" panose="02010600030101010101" pitchFamily="2" charset="-122"/>
              <a:ea typeface="宋体" panose="02010600030101010101" pitchFamily="2" charset="-122"/>
            </a:endParaRPr>
          </a:p>
        </p:txBody>
      </p:sp>
      <p:graphicFrame>
        <p:nvGraphicFramePr>
          <p:cNvPr id="2" name="表格 1">
            <a:extLst>
              <a:ext uri="{FF2B5EF4-FFF2-40B4-BE49-F238E27FC236}">
                <a16:creationId xmlns:a16="http://schemas.microsoft.com/office/drawing/2014/main" id="{6076307E-E9B3-43E0-A9A9-E3E65A8044CE}"/>
              </a:ext>
            </a:extLst>
          </p:cNvPr>
          <p:cNvGraphicFramePr>
            <a:graphicFrameLocks noGrp="1"/>
          </p:cNvGraphicFramePr>
          <p:nvPr>
            <p:extLst>
              <p:ext uri="{D42A27DB-BD31-4B8C-83A1-F6EECF244321}">
                <p14:modId xmlns:p14="http://schemas.microsoft.com/office/powerpoint/2010/main" val="4038547140"/>
              </p:ext>
            </p:extLst>
          </p:nvPr>
        </p:nvGraphicFramePr>
        <p:xfrm>
          <a:off x="8077199" y="1387866"/>
          <a:ext cx="4114800" cy="1524000"/>
        </p:xfrm>
        <a:graphic>
          <a:graphicData uri="http://schemas.openxmlformats.org/drawingml/2006/table">
            <a:tbl>
              <a:tblPr/>
              <a:tblGrid>
                <a:gridCol w="798022">
                  <a:extLst>
                    <a:ext uri="{9D8B030D-6E8A-4147-A177-3AD203B41FA5}">
                      <a16:colId xmlns:a16="http://schemas.microsoft.com/office/drawing/2014/main" val="238485302"/>
                    </a:ext>
                  </a:extLst>
                </a:gridCol>
                <a:gridCol w="3316778">
                  <a:extLst>
                    <a:ext uri="{9D8B030D-6E8A-4147-A177-3AD203B41FA5}">
                      <a16:colId xmlns:a16="http://schemas.microsoft.com/office/drawing/2014/main" val="1703367233"/>
                    </a:ext>
                  </a:extLst>
                </a:gridCol>
              </a:tblGrid>
              <a:tr h="0">
                <a:tc>
                  <a:txBody>
                    <a:bodyPr/>
                    <a:lstStyle/>
                    <a:p>
                      <a:pPr algn="l"/>
                      <a:r>
                        <a:rPr lang="en-US" sz="1400">
                          <a:effectLst/>
                          <a:latin typeface="宋体" panose="02010600030101010101" pitchFamily="2" charset="-122"/>
                          <a:ea typeface="宋体" panose="02010600030101010101" pitchFamily="2" charset="-122"/>
                        </a:rPr>
                        <a:t>string</a:t>
                      </a:r>
                    </a:p>
                  </a:txBody>
                  <a:tcPr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tcPr>
                </a:tc>
                <a:tc>
                  <a:txBody>
                    <a:bodyPr/>
                    <a:lstStyle/>
                    <a:p>
                      <a:pPr algn="l"/>
                      <a:r>
                        <a:rPr lang="zh-CN" altLang="en-US" sz="1400">
                          <a:effectLst/>
                          <a:latin typeface="宋体" panose="02010600030101010101" pitchFamily="2" charset="-122"/>
                          <a:ea typeface="宋体" panose="02010600030101010101" pitchFamily="2" charset="-122"/>
                        </a:rPr>
                        <a:t>（缺省值）接受任何不包含斜杠的文本</a:t>
                      </a:r>
                    </a:p>
                  </a:txBody>
                  <a:tcPr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1687733727"/>
                  </a:ext>
                </a:extLst>
              </a:tr>
              <a:tr h="0">
                <a:tc>
                  <a:txBody>
                    <a:bodyPr/>
                    <a:lstStyle/>
                    <a:p>
                      <a:pPr algn="l"/>
                      <a:r>
                        <a:rPr lang="en-US" sz="1400">
                          <a:effectLst/>
                          <a:latin typeface="宋体" panose="02010600030101010101" pitchFamily="2" charset="-122"/>
                          <a:ea typeface="宋体" panose="02010600030101010101" pitchFamily="2" charset="-122"/>
                        </a:rPr>
                        <a:t>int</a:t>
                      </a:r>
                    </a:p>
                  </a:txBody>
                  <a:tcPr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tcPr>
                </a:tc>
                <a:tc>
                  <a:txBody>
                    <a:bodyPr/>
                    <a:lstStyle/>
                    <a:p>
                      <a:pPr algn="l"/>
                      <a:r>
                        <a:rPr lang="zh-CN" altLang="en-US" sz="1400">
                          <a:effectLst/>
                          <a:latin typeface="宋体" panose="02010600030101010101" pitchFamily="2" charset="-122"/>
                          <a:ea typeface="宋体" panose="02010600030101010101" pitchFamily="2" charset="-122"/>
                        </a:rPr>
                        <a:t>接受正整数</a:t>
                      </a:r>
                    </a:p>
                  </a:txBody>
                  <a:tcPr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1948686489"/>
                  </a:ext>
                </a:extLst>
              </a:tr>
              <a:tr h="0">
                <a:tc>
                  <a:txBody>
                    <a:bodyPr/>
                    <a:lstStyle/>
                    <a:p>
                      <a:pPr algn="l"/>
                      <a:r>
                        <a:rPr lang="en-US" sz="1400">
                          <a:effectLst/>
                          <a:latin typeface="宋体" panose="02010600030101010101" pitchFamily="2" charset="-122"/>
                          <a:ea typeface="宋体" panose="02010600030101010101" pitchFamily="2" charset="-122"/>
                        </a:rPr>
                        <a:t>float</a:t>
                      </a:r>
                    </a:p>
                  </a:txBody>
                  <a:tcPr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tcPr>
                </a:tc>
                <a:tc>
                  <a:txBody>
                    <a:bodyPr/>
                    <a:lstStyle/>
                    <a:p>
                      <a:pPr algn="l"/>
                      <a:r>
                        <a:rPr lang="zh-CN" altLang="en-US" sz="1400">
                          <a:effectLst/>
                          <a:latin typeface="宋体" panose="02010600030101010101" pitchFamily="2" charset="-122"/>
                          <a:ea typeface="宋体" panose="02010600030101010101" pitchFamily="2" charset="-122"/>
                        </a:rPr>
                        <a:t>接受正浮点数</a:t>
                      </a:r>
                    </a:p>
                  </a:txBody>
                  <a:tcPr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3500347867"/>
                  </a:ext>
                </a:extLst>
              </a:tr>
              <a:tr h="0">
                <a:tc>
                  <a:txBody>
                    <a:bodyPr/>
                    <a:lstStyle/>
                    <a:p>
                      <a:pPr algn="l"/>
                      <a:r>
                        <a:rPr lang="en-US" sz="1400">
                          <a:effectLst/>
                          <a:latin typeface="宋体" panose="02010600030101010101" pitchFamily="2" charset="-122"/>
                          <a:ea typeface="宋体" panose="02010600030101010101" pitchFamily="2" charset="-122"/>
                        </a:rPr>
                        <a:t>path</a:t>
                      </a:r>
                    </a:p>
                  </a:txBody>
                  <a:tcPr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tcPr>
                </a:tc>
                <a:tc>
                  <a:txBody>
                    <a:bodyPr/>
                    <a:lstStyle/>
                    <a:p>
                      <a:pPr algn="l"/>
                      <a:r>
                        <a:rPr lang="zh-CN" altLang="en-US" sz="1400">
                          <a:effectLst/>
                          <a:latin typeface="宋体" panose="02010600030101010101" pitchFamily="2" charset="-122"/>
                          <a:ea typeface="宋体" panose="02010600030101010101" pitchFamily="2" charset="-122"/>
                        </a:rPr>
                        <a:t>类似 </a:t>
                      </a:r>
                      <a:r>
                        <a:rPr lang="en-US" sz="1400">
                          <a:effectLst/>
                          <a:latin typeface="宋体" panose="02010600030101010101" pitchFamily="2" charset="-122"/>
                          <a:ea typeface="宋体" panose="02010600030101010101" pitchFamily="2" charset="-122"/>
                        </a:rPr>
                        <a:t>string ，</a:t>
                      </a:r>
                      <a:r>
                        <a:rPr lang="zh-CN" altLang="en-US" sz="1400">
                          <a:effectLst/>
                          <a:latin typeface="宋体" panose="02010600030101010101" pitchFamily="2" charset="-122"/>
                          <a:ea typeface="宋体" panose="02010600030101010101" pitchFamily="2" charset="-122"/>
                        </a:rPr>
                        <a:t>但可以包含斜杠</a:t>
                      </a:r>
                    </a:p>
                  </a:txBody>
                  <a:tcPr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3609105095"/>
                  </a:ext>
                </a:extLst>
              </a:tr>
              <a:tr h="0">
                <a:tc>
                  <a:txBody>
                    <a:bodyPr/>
                    <a:lstStyle/>
                    <a:p>
                      <a:pPr algn="l"/>
                      <a:r>
                        <a:rPr lang="en-US" sz="1400">
                          <a:effectLst/>
                          <a:latin typeface="宋体" panose="02010600030101010101" pitchFamily="2" charset="-122"/>
                          <a:ea typeface="宋体" panose="02010600030101010101" pitchFamily="2" charset="-122"/>
                        </a:rPr>
                        <a:t>uuid</a:t>
                      </a:r>
                    </a:p>
                  </a:txBody>
                  <a:tcPr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tcPr>
                </a:tc>
                <a:tc>
                  <a:txBody>
                    <a:bodyPr/>
                    <a:lstStyle/>
                    <a:p>
                      <a:pPr algn="l"/>
                      <a:r>
                        <a:rPr lang="zh-CN" altLang="en-US" sz="1400">
                          <a:effectLst/>
                          <a:latin typeface="宋体" panose="02010600030101010101" pitchFamily="2" charset="-122"/>
                          <a:ea typeface="宋体" panose="02010600030101010101" pitchFamily="2" charset="-122"/>
                        </a:rPr>
                        <a:t>接受 </a:t>
                      </a:r>
                      <a:r>
                        <a:rPr lang="en-US" sz="1400">
                          <a:effectLst/>
                          <a:latin typeface="宋体" panose="02010600030101010101" pitchFamily="2" charset="-122"/>
                          <a:ea typeface="宋体" panose="02010600030101010101" pitchFamily="2" charset="-122"/>
                        </a:rPr>
                        <a:t>UUID </a:t>
                      </a:r>
                      <a:r>
                        <a:rPr lang="zh-CN" altLang="en-US" sz="1400">
                          <a:effectLst/>
                          <a:latin typeface="宋体" panose="02010600030101010101" pitchFamily="2" charset="-122"/>
                          <a:ea typeface="宋体" panose="02010600030101010101" pitchFamily="2" charset="-122"/>
                        </a:rPr>
                        <a:t>字符串</a:t>
                      </a:r>
                    </a:p>
                  </a:txBody>
                  <a:tcPr anchor="ctr">
                    <a:lnL w="6350" cap="flat" cmpd="sng" algn="ctr">
                      <a:solidFill>
                        <a:srgbClr val="888888"/>
                      </a:solidFill>
                      <a:prstDash val="solid"/>
                      <a:round/>
                      <a:headEnd type="none" w="med" len="med"/>
                      <a:tailEnd type="none" w="med" len="med"/>
                    </a:lnL>
                    <a:lnR w="6350" cap="flat" cmpd="sng" algn="ctr">
                      <a:solidFill>
                        <a:srgbClr val="888888"/>
                      </a:solidFill>
                      <a:prstDash val="solid"/>
                      <a:round/>
                      <a:headEnd type="none" w="med" len="med"/>
                      <a:tailEnd type="none" w="med" len="med"/>
                    </a:lnR>
                    <a:lnT w="6350" cap="flat" cmpd="sng" algn="ctr">
                      <a:solidFill>
                        <a:srgbClr val="888888"/>
                      </a:solidFill>
                      <a:prstDash val="solid"/>
                      <a:round/>
                      <a:headEnd type="none" w="med" len="med"/>
                      <a:tailEnd type="none" w="med" len="med"/>
                    </a:lnT>
                    <a:lnB w="6350" cap="flat" cmpd="sng" algn="ctr">
                      <a:solidFill>
                        <a:srgbClr val="888888"/>
                      </a:solidFill>
                      <a:prstDash val="solid"/>
                      <a:round/>
                      <a:headEnd type="none" w="med" len="med"/>
                      <a:tailEnd type="none" w="med" len="med"/>
                    </a:lnB>
                  </a:tcPr>
                </a:tc>
                <a:extLst>
                  <a:ext uri="{0D108BD9-81ED-4DB2-BD59-A6C34878D82A}">
                    <a16:rowId xmlns:a16="http://schemas.microsoft.com/office/drawing/2014/main" val="2067285916"/>
                  </a:ext>
                </a:extLst>
              </a:tr>
            </a:tbl>
          </a:graphicData>
        </a:graphic>
      </p:graphicFrame>
      <p:pic>
        <p:nvPicPr>
          <p:cNvPr id="5" name="图片 4">
            <a:extLst>
              <a:ext uri="{FF2B5EF4-FFF2-40B4-BE49-F238E27FC236}">
                <a16:creationId xmlns:a16="http://schemas.microsoft.com/office/drawing/2014/main" id="{A62C549E-60CC-44C5-A4FA-9106514BBDFD}"/>
              </a:ext>
            </a:extLst>
          </p:cNvPr>
          <p:cNvPicPr>
            <a:picLocks noChangeAspect="1"/>
          </p:cNvPicPr>
          <p:nvPr/>
        </p:nvPicPr>
        <p:blipFill>
          <a:blip r:embed="rId2"/>
          <a:stretch>
            <a:fillRect/>
          </a:stretch>
        </p:blipFill>
        <p:spPr>
          <a:xfrm>
            <a:off x="8114341" y="2911866"/>
            <a:ext cx="4077658" cy="3439058"/>
          </a:xfrm>
          <a:prstGeom prst="rect">
            <a:avLst/>
          </a:prstGeom>
        </p:spPr>
      </p:pic>
      <p:sp>
        <p:nvSpPr>
          <p:cNvPr id="6" name="文本框 5">
            <a:extLst>
              <a:ext uri="{FF2B5EF4-FFF2-40B4-BE49-F238E27FC236}">
                <a16:creationId xmlns:a16="http://schemas.microsoft.com/office/drawing/2014/main" id="{C546FDFD-DF42-425F-B80B-1AD11F11492A}"/>
              </a:ext>
            </a:extLst>
          </p:cNvPr>
          <p:cNvSpPr txBox="1"/>
          <p:nvPr/>
        </p:nvSpPr>
        <p:spPr>
          <a:xfrm>
            <a:off x="0" y="3946135"/>
            <a:ext cx="8114339" cy="2893100"/>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表单格式数据</a:t>
            </a:r>
            <a:r>
              <a:rPr lang="zh-CN" altLang="en-US" sz="1400">
                <a:latin typeface="宋体" panose="02010600030101010101" pitchFamily="2" charset="-122"/>
                <a:ea typeface="宋体" panose="02010600030101010101" pitchFamily="2" charset="-122"/>
              </a:rPr>
              <a:t>：即形如</a:t>
            </a:r>
            <a:r>
              <a:rPr lang="en-US" altLang="zh-CN" sz="1400">
                <a:latin typeface="宋体" panose="02010600030101010101" pitchFamily="2" charset="-122"/>
                <a:ea typeface="宋体" panose="02010600030101010101" pitchFamily="2" charset="-122"/>
              </a:rPr>
              <a:t>'a=1&amp;b=2'</a:t>
            </a:r>
            <a:r>
              <a:rPr lang="zh-CN" altLang="en-US" sz="1400">
                <a:latin typeface="宋体" panose="02010600030101010101" pitchFamily="2" charset="-122"/>
                <a:ea typeface="宋体" panose="02010600030101010101" pitchFamily="2" charset="-122"/>
              </a:rPr>
              <a:t>的字符串，称为表单格式数据，使用</a:t>
            </a:r>
            <a:r>
              <a:rPr lang="en-US" altLang="zh-CN" sz="1400">
                <a:latin typeface="宋体" panose="02010600030101010101" pitchFamily="2" charset="-122"/>
                <a:ea typeface="宋体" panose="02010600030101010101" pitchFamily="2" charset="-122"/>
              </a:rPr>
              <a:t>form</a:t>
            </a:r>
            <a:r>
              <a:rPr lang="zh-CN" altLang="en-US" sz="1400">
                <a:latin typeface="宋体" panose="02010600030101010101" pitchFamily="2" charset="-122"/>
                <a:ea typeface="宋体" panose="02010600030101010101" pitchFamily="2" charset="-122"/>
              </a:rPr>
              <a:t>属性解析。</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在</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a:t>
            </a:r>
            <a:r>
              <a:rPr lang="en-US" altLang="zh-CN" sz="1400" b="1">
                <a:latin typeface="宋体" panose="02010600030101010101" pitchFamily="2" charset="-122"/>
                <a:ea typeface="宋体" panose="02010600030101010101" pitchFamily="2" charset="-122"/>
              </a:rPr>
              <a:t>request</a:t>
            </a:r>
            <a:r>
              <a:rPr lang="zh-CN" altLang="en-US" sz="1400" b="1">
                <a:latin typeface="宋体" panose="02010600030101010101" pitchFamily="2" charset="-122"/>
                <a:ea typeface="宋体" panose="02010600030101010101" pitchFamily="2" charset="-122"/>
              </a:rPr>
              <a:t>对象</a:t>
            </a:r>
            <a:r>
              <a:rPr lang="zh-CN" altLang="en-US" sz="1400">
                <a:latin typeface="宋体" panose="02010600030101010101" pitchFamily="2" charset="-122"/>
                <a:ea typeface="宋体" panose="02010600030101010101" pitchFamily="2" charset="-122"/>
              </a:rPr>
              <a:t>是一个全局变量，其保存了当前请求的所有信息，常用属性如下：</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data</a:t>
            </a:r>
            <a:r>
              <a:rPr lang="zh-CN" altLang="en-US" sz="1400">
                <a:latin typeface="宋体" panose="02010600030101010101" pitchFamily="2" charset="-122"/>
                <a:ea typeface="宋体" panose="02010600030101010101" pitchFamily="2" charset="-122"/>
              </a:rPr>
              <a:t>，记录请求中的数据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不包含查询字符串和表单格式数据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格式，并转换为字符串；</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form</a:t>
            </a:r>
            <a:r>
              <a:rPr lang="zh-CN" altLang="en-US" sz="1400">
                <a:latin typeface="宋体" panose="02010600030101010101" pitchFamily="2" charset="-122"/>
                <a:ea typeface="宋体" panose="02010600030101010101" pitchFamily="2" charset="-122"/>
              </a:rPr>
              <a:t>，记录请求中的表单数据，类型为</a:t>
            </a:r>
            <a:r>
              <a:rPr lang="en-US" altLang="zh-CN" sz="1400">
                <a:latin typeface="宋体" panose="02010600030101010101" pitchFamily="2" charset="-122"/>
                <a:ea typeface="宋体" panose="02010600030101010101" pitchFamily="2" charset="-122"/>
              </a:rPr>
              <a:t>MultiDict</a:t>
            </a:r>
            <a:r>
              <a:rPr lang="zh-CN" altLang="en-US" sz="1400">
                <a:latin typeface="宋体" panose="02010600030101010101" pitchFamily="2" charset="-122"/>
                <a:ea typeface="宋体" panose="02010600030101010101" pitchFamily="2" charset="-122"/>
              </a:rPr>
              <a:t>是一个类字典对象；</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args</a:t>
            </a:r>
            <a:r>
              <a:rPr lang="zh-CN" altLang="en-US" sz="1400">
                <a:latin typeface="宋体" panose="02010600030101010101" pitchFamily="2" charset="-122"/>
                <a:ea typeface="宋体" panose="02010600030101010101" pitchFamily="2" charset="-122"/>
              </a:rPr>
              <a:t>，记录请求中的查询字符串</a:t>
            </a:r>
            <a:r>
              <a:rPr lang="en-US" altLang="zh-CN" sz="1400">
                <a:latin typeface="宋体" panose="02010600030101010101" pitchFamily="2" charset="-122"/>
                <a:ea typeface="宋体" panose="02010600030101010101" pitchFamily="2" charset="-122"/>
              </a:rPr>
              <a:t>QueryString</a:t>
            </a:r>
            <a:r>
              <a:rPr lang="zh-CN" altLang="en-US" sz="1400">
                <a:latin typeface="宋体" panose="02010600030101010101" pitchFamily="2" charset="-122"/>
                <a:ea typeface="宋体" panose="02010600030101010101" pitchFamily="2" charset="-122"/>
              </a:rPr>
              <a:t>，即</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中的参数</a:t>
            </a:r>
            <a:r>
              <a:rPr lang="en-US" altLang="zh-CN" sz="1400">
                <a:latin typeface="宋体" panose="02010600030101010101" pitchFamily="2" charset="-122"/>
                <a:ea typeface="宋体" panose="02010600030101010101" pitchFamily="2" charset="-122"/>
              </a:rPr>
              <a:t>(/index?a=1&amp;b=2)</a:t>
            </a:r>
            <a:r>
              <a:rPr lang="zh-CN" altLang="en-US" sz="1400">
                <a:latin typeface="宋体" panose="02010600030101010101" pitchFamily="2" charset="-122"/>
                <a:ea typeface="宋体" panose="02010600030101010101" pitchFamily="2" charset="-122"/>
              </a:rPr>
              <a:t>，是一个类字典对象；</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cookies</a:t>
            </a:r>
            <a:r>
              <a:rPr lang="zh-CN" altLang="en-US" sz="1400">
                <a:latin typeface="宋体" panose="02010600030101010101" pitchFamily="2" charset="-122"/>
                <a:ea typeface="宋体" panose="02010600030101010101" pitchFamily="2" charset="-122"/>
              </a:rPr>
              <a:t>，记录请求中的</a:t>
            </a:r>
            <a:r>
              <a:rPr lang="en-US" altLang="zh-CN" sz="1400">
                <a:latin typeface="宋体" panose="02010600030101010101" pitchFamily="2" charset="-122"/>
                <a:ea typeface="宋体" panose="02010600030101010101" pitchFamily="2" charset="-122"/>
              </a:rPr>
              <a:t>cookie</a:t>
            </a:r>
            <a:r>
              <a:rPr lang="zh-CN" altLang="en-US" sz="1400">
                <a:latin typeface="宋体" panose="02010600030101010101" pitchFamily="2" charset="-122"/>
                <a:ea typeface="宋体" panose="02010600030101010101" pitchFamily="2" charset="-122"/>
              </a:rPr>
              <a:t>信息，类型为</a:t>
            </a:r>
            <a:r>
              <a:rPr lang="en-US" altLang="zh-CN" sz="1400">
                <a:latin typeface="宋体" panose="02010600030101010101" pitchFamily="2" charset="-122"/>
                <a:ea typeface="宋体" panose="02010600030101010101" pitchFamily="2" charset="-122"/>
              </a:rPr>
              <a:t>Dict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headers</a:t>
            </a:r>
            <a:r>
              <a:rPr lang="zh-CN" altLang="en-US" sz="1400">
                <a:latin typeface="宋体" panose="02010600030101010101" pitchFamily="2" charset="-122"/>
                <a:ea typeface="宋体" panose="02010600030101010101" pitchFamily="2" charset="-122"/>
              </a:rPr>
              <a:t>，记录请求中的报文头部信息，类型为</a:t>
            </a:r>
            <a:r>
              <a:rPr lang="en-US" altLang="zh-CN" sz="1400">
                <a:latin typeface="宋体" panose="02010600030101010101" pitchFamily="2" charset="-122"/>
                <a:ea typeface="宋体" panose="02010600030101010101" pitchFamily="2" charset="-122"/>
              </a:rPr>
              <a:t>EnvironHeaders</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method</a:t>
            </a:r>
            <a:r>
              <a:rPr lang="zh-CN" altLang="en-US" sz="1400">
                <a:latin typeface="宋体" panose="02010600030101010101" pitchFamily="2" charset="-122"/>
                <a:ea typeface="宋体" panose="02010600030101010101" pitchFamily="2" charset="-122"/>
              </a:rPr>
              <a:t>，记录请求使用的</a:t>
            </a:r>
            <a:r>
              <a:rPr lang="en-US" altLang="zh-CN" sz="1400">
                <a:latin typeface="宋体" panose="02010600030101010101" pitchFamily="2" charset="-122"/>
                <a:ea typeface="宋体" panose="02010600030101010101" pitchFamily="2" charset="-122"/>
              </a:rPr>
              <a:t>HTTP</a:t>
            </a:r>
            <a:r>
              <a:rPr lang="zh-CN" altLang="en-US" sz="1400">
                <a:latin typeface="宋体" panose="02010600030101010101" pitchFamily="2" charset="-122"/>
                <a:ea typeface="宋体" panose="02010600030101010101" pitchFamily="2" charset="-122"/>
              </a:rPr>
              <a:t>方法，如</a:t>
            </a:r>
            <a:r>
              <a:rPr lang="en-US" altLang="zh-CN" sz="1400">
                <a:latin typeface="宋体" panose="02010600030101010101" pitchFamily="2" charset="-122"/>
                <a:ea typeface="宋体" panose="02010600030101010101" pitchFamily="2" charset="-122"/>
              </a:rPr>
              <a:t>GET/POST</a:t>
            </a:r>
            <a:r>
              <a:rPr lang="zh-CN" altLang="en-US" sz="1400">
                <a:latin typeface="宋体" panose="02010600030101010101" pitchFamily="2" charset="-122"/>
                <a:ea typeface="宋体" panose="02010600030101010101" pitchFamily="2" charset="-122"/>
              </a:rPr>
              <a:t>等；  </a:t>
            </a:r>
            <a:r>
              <a:rPr lang="en-US" altLang="zh-CN" sz="1400">
                <a:latin typeface="宋体" panose="02010600030101010101" pitchFamily="2" charset="-122"/>
                <a:ea typeface="宋体" panose="02010600030101010101" pitchFamily="2" charset="-122"/>
              </a:rPr>
              <a:t>get_json()</a:t>
            </a:r>
            <a:r>
              <a:rPr lang="zh-CN" altLang="en-US" sz="1400">
                <a:latin typeface="宋体" panose="02010600030101010101" pitchFamily="2" charset="-122"/>
                <a:ea typeface="宋体" panose="02010600030101010101" pitchFamily="2" charset="-122"/>
              </a:rPr>
              <a:t>，将</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格式数据解析为字典；</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，记录请求的</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地址，类型为</a:t>
            </a:r>
            <a:r>
              <a:rPr lang="en-US" altLang="zh-CN" sz="1400">
                <a:latin typeface="宋体" panose="02010600030101010101" pitchFamily="2" charset="-122"/>
                <a:ea typeface="宋体" panose="02010600030101010101" pitchFamily="2" charset="-122"/>
              </a:rPr>
              <a:t>string</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path</a:t>
            </a:r>
            <a:r>
              <a:rPr lang="zh-CN" altLang="en-US" sz="1400">
                <a:latin typeface="宋体" panose="02010600030101010101" pitchFamily="2" charset="-122"/>
                <a:ea typeface="宋体" panose="02010600030101010101" pitchFamily="2" charset="-122"/>
              </a:rPr>
              <a:t>，记录用户的请求路径；</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files</a:t>
            </a:r>
            <a:r>
              <a:rPr lang="zh-CN" altLang="en-US" sz="1400">
                <a:latin typeface="宋体" panose="02010600030101010101" pitchFamily="2" charset="-122"/>
                <a:ea typeface="宋体" panose="02010600030101010101" pitchFamily="2" charset="-122"/>
              </a:rPr>
              <a:t>，记录请求上传的文件，是文件对象</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字节流</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，可以直接使用</a:t>
            </a:r>
            <a:r>
              <a:rPr lang="en-US" altLang="zh-CN" sz="1400">
                <a:latin typeface="宋体" panose="02010600030101010101" pitchFamily="2" charset="-122"/>
                <a:ea typeface="宋体" panose="02010600030101010101" pitchFamily="2" charset="-122"/>
              </a:rPr>
              <a:t>read/write</a:t>
            </a:r>
            <a:r>
              <a:rPr lang="zh-CN" altLang="en-US" sz="1400">
                <a:latin typeface="宋体" panose="02010600030101010101" pitchFamily="2" charset="-122"/>
                <a:ea typeface="宋体" panose="02010600030101010101" pitchFamily="2" charset="-122"/>
              </a:rPr>
              <a:t>方法；</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remote_addr</a:t>
            </a:r>
            <a:r>
              <a:rPr lang="zh-CN" altLang="en-US" sz="1400">
                <a:latin typeface="宋体" panose="02010600030101010101" pitchFamily="2" charset="-122"/>
                <a:ea typeface="宋体" panose="02010600030101010101" pitchFamily="2" charset="-122"/>
              </a:rPr>
              <a:t>，运行</a:t>
            </a:r>
            <a:r>
              <a:rPr lang="en-US" altLang="zh-CN" sz="1400">
                <a:latin typeface="宋体" panose="02010600030101010101" pitchFamily="2" charset="-122"/>
                <a:ea typeface="宋体" panose="02010600030101010101" pitchFamily="2" charset="-122"/>
              </a:rPr>
              <a:t>Web</a:t>
            </a:r>
            <a:r>
              <a:rPr lang="zh-CN" altLang="en-US" sz="1400">
                <a:latin typeface="宋体" panose="02010600030101010101" pitchFamily="2" charset="-122"/>
                <a:ea typeface="宋体" panose="02010600030101010101" pitchFamily="2" charset="-122"/>
              </a:rPr>
              <a:t>浏览器的</a:t>
            </a:r>
            <a:r>
              <a:rPr lang="en-US" altLang="zh-CN" sz="1400">
                <a:latin typeface="宋体" panose="02010600030101010101" pitchFamily="2" charset="-122"/>
                <a:ea typeface="宋体" panose="02010600030101010101" pitchFamily="2" charset="-122"/>
              </a:rPr>
              <a:t>IP</a:t>
            </a:r>
            <a:r>
              <a:rPr lang="zh-CN" altLang="en-US" sz="1400">
                <a:latin typeface="宋体" panose="02010600030101010101" pitchFamily="2" charset="-122"/>
                <a:ea typeface="宋体" panose="02010600030101010101" pitchFamily="2" charset="-122"/>
              </a:rPr>
              <a:t>地址；</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user_agent</a:t>
            </a:r>
            <a:r>
              <a:rPr lang="zh-CN" altLang="en-US" sz="1400">
                <a:latin typeface="宋体" panose="02010600030101010101" pitchFamily="2" charset="-122"/>
                <a:ea typeface="宋体" panose="02010600030101010101" pitchFamily="2" charset="-122"/>
              </a:rPr>
              <a:t>，提交数据的浏览器的标识；</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可以使用</a:t>
            </a:r>
            <a:r>
              <a:rPr lang="en-US" altLang="zh-CN" sz="1400">
                <a:latin typeface="宋体" panose="02010600030101010101" pitchFamily="2" charset="-122"/>
                <a:ea typeface="宋体" panose="02010600030101010101" pitchFamily="2" charset="-122"/>
              </a:rPr>
              <a:t>postman</a:t>
            </a:r>
            <a:r>
              <a:rPr lang="zh-CN" altLang="en-US" sz="1400">
                <a:latin typeface="宋体" panose="02010600030101010101" pitchFamily="2" charset="-122"/>
                <a:ea typeface="宋体" panose="02010600030101010101" pitchFamily="2" charset="-122"/>
              </a:rPr>
              <a:t>来模拟浏览器请求，一个测试工具。</a:t>
            </a:r>
          </a:p>
        </p:txBody>
      </p:sp>
      <p:sp>
        <p:nvSpPr>
          <p:cNvPr id="4" name="文本框 3">
            <a:extLst>
              <a:ext uri="{FF2B5EF4-FFF2-40B4-BE49-F238E27FC236}">
                <a16:creationId xmlns:a16="http://schemas.microsoft.com/office/drawing/2014/main" id="{D20BDAE1-6BFC-4CFF-90D8-BCA05609E440}"/>
              </a:ext>
            </a:extLst>
          </p:cNvPr>
          <p:cNvSpPr txBox="1"/>
          <p:nvPr/>
        </p:nvSpPr>
        <p:spPr>
          <a:xfrm>
            <a:off x="3846146" y="6093228"/>
            <a:ext cx="4044697" cy="523220"/>
          </a:xfrm>
          <a:prstGeom prst="rect">
            <a:avLst/>
          </a:prstGeom>
          <a:noFill/>
        </p:spPr>
        <p:txBody>
          <a:bodyPr wrap="none" rtlCol="0">
            <a:spAutoFit/>
          </a:bodyPr>
          <a:lstStyle/>
          <a:p>
            <a:pPr algn="l"/>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中对</a:t>
            </a:r>
            <a:r>
              <a:rPr lang="en-US" altLang="zh-CN" sz="1400" b="1">
                <a:latin typeface="宋体" panose="02010600030101010101" pitchFamily="2" charset="-122"/>
                <a:ea typeface="宋体" panose="02010600030101010101" pitchFamily="2" charset="-122"/>
              </a:rPr>
              <a:t>files</a:t>
            </a:r>
            <a:r>
              <a:rPr lang="zh-CN" altLang="en-US" sz="1400" b="1">
                <a:latin typeface="宋体" panose="02010600030101010101" pitchFamily="2" charset="-122"/>
                <a:ea typeface="宋体" panose="02010600030101010101" pitchFamily="2" charset="-122"/>
              </a:rPr>
              <a:t>提供了一个简单的保存方法</a:t>
            </a:r>
            <a:endParaRPr lang="en-US" altLang="zh-CN" sz="1400" b="1">
              <a:latin typeface="宋体" panose="02010600030101010101" pitchFamily="2" charset="-122"/>
              <a:ea typeface="宋体" panose="02010600030101010101" pitchFamily="2" charset="-122"/>
            </a:endParaRPr>
          </a:p>
          <a:p>
            <a:pPr algn="l"/>
            <a:r>
              <a:rPr lang="en-US" altLang="zh-CN" sz="1400" b="1">
                <a:solidFill>
                  <a:schemeClr val="accent2">
                    <a:lumMod val="75000"/>
                  </a:schemeClr>
                </a:solidFill>
                <a:latin typeface="宋体" panose="02010600030101010101" pitchFamily="2" charset="-122"/>
                <a:ea typeface="宋体" panose="02010600030101010101" pitchFamily="2" charset="-122"/>
              </a:rPr>
              <a:t>request.files.get('xx').save('url')</a:t>
            </a:r>
            <a:r>
              <a:rPr lang="zh-CN" altLang="en-US" sz="1400" b="1">
                <a:solidFill>
                  <a:schemeClr val="accent2">
                    <a:lumMod val="75000"/>
                  </a:schemeClr>
                </a:solidFill>
                <a:latin typeface="宋体" panose="02010600030101010101" pitchFamily="2" charset="-122"/>
                <a:ea typeface="宋体" panose="02010600030101010101" pitchFamily="2" charset="-122"/>
              </a:rPr>
              <a:t>直接保存</a:t>
            </a:r>
          </a:p>
        </p:txBody>
      </p:sp>
      <p:sp>
        <p:nvSpPr>
          <p:cNvPr id="7" name="文本框 6">
            <a:extLst>
              <a:ext uri="{FF2B5EF4-FFF2-40B4-BE49-F238E27FC236}">
                <a16:creationId xmlns:a16="http://schemas.microsoft.com/office/drawing/2014/main" id="{90E89227-2588-4430-9716-679AE654BBA2}"/>
              </a:ext>
            </a:extLst>
          </p:cNvPr>
          <p:cNvSpPr txBox="1"/>
          <p:nvPr/>
        </p:nvSpPr>
        <p:spPr>
          <a:xfrm>
            <a:off x="7967766" y="6354838"/>
            <a:ext cx="4224233" cy="523220"/>
          </a:xfrm>
          <a:prstGeom prst="rect">
            <a:avLst/>
          </a:prstGeom>
          <a:noFill/>
        </p:spPr>
        <p:txBody>
          <a:bodyPr wrap="none" rtlCol="0">
            <a:spAutoFit/>
          </a:bodyPr>
          <a:lstStyle/>
          <a:p>
            <a:pPr algn="l"/>
            <a:r>
              <a:rPr lang="zh-CN" altLang="en-US" sz="1400" b="1">
                <a:solidFill>
                  <a:srgbClr val="FF0000"/>
                </a:solidFill>
                <a:latin typeface="宋体" panose="02010600030101010101" pitchFamily="2" charset="-122"/>
                <a:ea typeface="宋体" panose="02010600030101010101" pitchFamily="2" charset="-122"/>
              </a:rPr>
              <a:t>注</a:t>
            </a:r>
            <a:r>
              <a:rPr lang="zh-CN" altLang="en-US" sz="1400">
                <a:solidFill>
                  <a:srgbClr val="FF0000"/>
                </a:solidFill>
                <a:latin typeface="宋体" panose="02010600030101010101" pitchFamily="2" charset="-122"/>
                <a:ea typeface="宋体" panose="02010600030101010101" pitchFamily="2" charset="-122"/>
              </a:rPr>
              <a:t>：</a:t>
            </a:r>
            <a:r>
              <a:rPr lang="en-US" altLang="zh-CN" sz="1400">
                <a:solidFill>
                  <a:srgbClr val="FF0000"/>
                </a:solidFill>
                <a:latin typeface="宋体" panose="02010600030101010101" pitchFamily="2" charset="-122"/>
                <a:ea typeface="宋体" panose="02010600030101010101" pitchFamily="2" charset="-122"/>
              </a:rPr>
              <a:t>request.url/path/url_for('index')</a:t>
            </a:r>
            <a:r>
              <a:rPr lang="zh-CN" altLang="en-US" sz="1400">
                <a:solidFill>
                  <a:srgbClr val="FF0000"/>
                </a:solidFill>
                <a:latin typeface="宋体" panose="02010600030101010101" pitchFamily="2" charset="-122"/>
                <a:ea typeface="宋体" panose="02010600030101010101" pitchFamily="2" charset="-122"/>
              </a:rPr>
              <a:t>的区别：</a:t>
            </a:r>
            <a:endParaRPr lang="en-US" altLang="zh-CN" sz="1400">
              <a:solidFill>
                <a:srgbClr val="FF0000"/>
              </a:solidFill>
              <a:latin typeface="宋体" panose="02010600030101010101" pitchFamily="2" charset="-122"/>
              <a:ea typeface="宋体" panose="02010600030101010101" pitchFamily="2" charset="-122"/>
            </a:endParaRPr>
          </a:p>
          <a:p>
            <a:pPr algn="l"/>
            <a:r>
              <a:rPr lang="en-US" altLang="zh-CN" sz="1400">
                <a:solidFill>
                  <a:srgbClr val="FF0000"/>
                </a:solidFill>
                <a:latin typeface="宋体" panose="02010600030101010101" pitchFamily="2" charset="-122"/>
                <a:ea typeface="宋体" panose="02010600030101010101" pitchFamily="2" charset="-122"/>
              </a:rPr>
              <a:t>http://127.0.0.1:5000/index   /index   /index</a:t>
            </a:r>
            <a:endParaRPr lang="zh-CN" altLang="en-US" sz="140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50277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1A22CAA-47BE-40CC-A9B0-79D9AF97063D}"/>
              </a:ext>
            </a:extLst>
          </p:cNvPr>
          <p:cNvSpPr txBox="1"/>
          <p:nvPr/>
        </p:nvSpPr>
        <p:spPr>
          <a:xfrm>
            <a:off x="0" y="0"/>
            <a:ext cx="12192000" cy="3970318"/>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RPC</a:t>
            </a:r>
            <a:r>
              <a:rPr lang="zh-CN" altLang="en-US" sz="1400" b="1">
                <a:latin typeface="宋体" panose="02010600030101010101" pitchFamily="2" charset="-122"/>
                <a:ea typeface="宋体" panose="02010600030101010101" pitchFamily="2" charset="-122"/>
              </a:rPr>
              <a:t>的工作机制</a:t>
            </a:r>
            <a:r>
              <a:rPr lang="zh-CN" altLang="en-US" sz="1400">
                <a:latin typeface="宋体" panose="02010600030101010101" pitchFamily="2" charset="-122"/>
                <a:ea typeface="宋体" panose="02010600030101010101" pitchFamily="2" charset="-122"/>
              </a:rPr>
              <a:t>：①当客户端启动的时候，它创建一个匿名独享的回调队列。</a:t>
            </a:r>
          </a:p>
          <a:p>
            <a:r>
              <a:rPr lang="zh-CN" altLang="en-US" sz="1400">
                <a:latin typeface="宋体" panose="02010600030101010101" pitchFamily="2" charset="-122"/>
                <a:ea typeface="宋体" panose="02010600030101010101" pitchFamily="2" charset="-122"/>
              </a:rPr>
              <a:t>②在</a:t>
            </a:r>
            <a:r>
              <a:rPr lang="en-US" altLang="zh-CN" sz="1400">
                <a:latin typeface="宋体" panose="02010600030101010101" pitchFamily="2" charset="-122"/>
                <a:ea typeface="宋体" panose="02010600030101010101" pitchFamily="2" charset="-122"/>
              </a:rPr>
              <a:t>RPC</a:t>
            </a:r>
            <a:r>
              <a:rPr lang="zh-CN" altLang="en-US" sz="1400">
                <a:latin typeface="宋体" panose="02010600030101010101" pitchFamily="2" charset="-122"/>
                <a:ea typeface="宋体" panose="02010600030101010101" pitchFamily="2" charset="-122"/>
              </a:rPr>
              <a:t>请求中，客户端发送带有两个属性的消息：一个是设置回调队列的 </a:t>
            </a:r>
            <a:r>
              <a:rPr lang="en-US" altLang="zh-CN" sz="1400">
                <a:latin typeface="宋体" panose="02010600030101010101" pitchFamily="2" charset="-122"/>
                <a:ea typeface="宋体" panose="02010600030101010101" pitchFamily="2" charset="-122"/>
              </a:rPr>
              <a:t>reply_to </a:t>
            </a:r>
            <a:r>
              <a:rPr lang="zh-CN" altLang="en-US" sz="1400">
                <a:latin typeface="宋体" panose="02010600030101010101" pitchFamily="2" charset="-122"/>
                <a:ea typeface="宋体" panose="02010600030101010101" pitchFamily="2" charset="-122"/>
              </a:rPr>
              <a:t>属性，另一个是设置唯一值的 </a:t>
            </a:r>
            <a:r>
              <a:rPr lang="en-US" altLang="zh-CN" sz="1400">
                <a:latin typeface="宋体" panose="02010600030101010101" pitchFamily="2" charset="-122"/>
                <a:ea typeface="宋体" panose="02010600030101010101" pitchFamily="2" charset="-122"/>
              </a:rPr>
              <a:t>correlation_id </a:t>
            </a:r>
            <a:r>
              <a:rPr lang="zh-CN" altLang="en-US" sz="1400">
                <a:latin typeface="宋体" panose="02010600030101010101" pitchFamily="2" charset="-122"/>
                <a:ea typeface="宋体" panose="02010600030101010101" pitchFamily="2" charset="-122"/>
              </a:rPr>
              <a:t>属性。</a:t>
            </a:r>
          </a:p>
          <a:p>
            <a:r>
              <a:rPr lang="zh-CN" altLang="en-US" sz="1400">
                <a:latin typeface="宋体" panose="02010600030101010101" pitchFamily="2" charset="-122"/>
                <a:ea typeface="宋体" panose="02010600030101010101" pitchFamily="2" charset="-122"/>
              </a:rPr>
              <a:t>③将请求发送到一个 </a:t>
            </a:r>
            <a:r>
              <a:rPr lang="en-US" altLang="zh-CN" sz="1400">
                <a:latin typeface="宋体" panose="02010600030101010101" pitchFamily="2" charset="-122"/>
                <a:ea typeface="宋体" panose="02010600030101010101" pitchFamily="2" charset="-122"/>
              </a:rPr>
              <a:t>rpc_queue </a:t>
            </a:r>
            <a:r>
              <a:rPr lang="zh-CN" altLang="en-US" sz="1400">
                <a:latin typeface="宋体" panose="02010600030101010101" pitchFamily="2" charset="-122"/>
                <a:ea typeface="宋体" panose="02010600030101010101" pitchFamily="2" charset="-122"/>
              </a:rPr>
              <a:t>队列中。</a:t>
            </a:r>
          </a:p>
          <a:p>
            <a:r>
              <a:rPr lang="zh-CN" altLang="en-US" sz="1400">
                <a:latin typeface="宋体" panose="02010600030101010101" pitchFamily="2" charset="-122"/>
                <a:ea typeface="宋体" panose="02010600030101010101" pitchFamily="2" charset="-122"/>
              </a:rPr>
              <a:t>④</a:t>
            </a:r>
            <a:r>
              <a:rPr lang="en-US" altLang="zh-CN" sz="1400">
                <a:latin typeface="宋体" panose="02010600030101010101" pitchFamily="2" charset="-122"/>
                <a:ea typeface="宋体" panose="02010600030101010101" pitchFamily="2" charset="-122"/>
              </a:rPr>
              <a:t>RPC</a:t>
            </a:r>
            <a:r>
              <a:rPr lang="zh-CN" altLang="en-US" sz="1400">
                <a:latin typeface="宋体" panose="02010600030101010101" pitchFamily="2" charset="-122"/>
                <a:ea typeface="宋体" panose="02010600030101010101" pitchFamily="2" charset="-122"/>
              </a:rPr>
              <a:t>工作者（又名：服务器）等待请求发送到这个队列中来。当请求出现的时候，它执行他的工作并且将带有执行结果的消息发送给</a:t>
            </a:r>
            <a:r>
              <a:rPr lang="en-US" altLang="zh-CN" sz="1400">
                <a:latin typeface="宋体" panose="02010600030101010101" pitchFamily="2" charset="-122"/>
                <a:ea typeface="宋体" panose="02010600030101010101" pitchFamily="2" charset="-122"/>
              </a:rPr>
              <a:t>reply_to</a:t>
            </a:r>
            <a:r>
              <a:rPr lang="zh-CN" altLang="en-US" sz="1400">
                <a:latin typeface="宋体" panose="02010600030101010101" pitchFamily="2" charset="-122"/>
                <a:ea typeface="宋体" panose="02010600030101010101" pitchFamily="2" charset="-122"/>
              </a:rPr>
              <a:t>字段指定的队列。</a:t>
            </a:r>
          </a:p>
          <a:p>
            <a:r>
              <a:rPr lang="zh-CN" altLang="en-US" sz="1400">
                <a:latin typeface="宋体" panose="02010600030101010101" pitchFamily="2" charset="-122"/>
                <a:ea typeface="宋体" panose="02010600030101010101" pitchFamily="2" charset="-122"/>
              </a:rPr>
              <a:t>⑤客户端等待回调队列里的数据。当有消息出现的时候，它会检查</a:t>
            </a:r>
            <a:r>
              <a:rPr lang="en-US" altLang="zh-CN" sz="1400">
                <a:latin typeface="宋体" panose="02010600030101010101" pitchFamily="2" charset="-122"/>
                <a:ea typeface="宋体" panose="02010600030101010101" pitchFamily="2" charset="-122"/>
              </a:rPr>
              <a:t>correlation_id</a:t>
            </a:r>
            <a:r>
              <a:rPr lang="zh-CN" altLang="en-US" sz="1400">
                <a:latin typeface="宋体" panose="02010600030101010101" pitchFamily="2" charset="-122"/>
                <a:ea typeface="宋体" panose="02010600030101010101" pitchFamily="2" charset="-122"/>
              </a:rPr>
              <a:t>属性。如果此属性的值与请求匹配，将它返回给应用。</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AMQP</a:t>
            </a:r>
            <a:r>
              <a:rPr lang="zh-CN" altLang="en-US" sz="1400" b="1">
                <a:latin typeface="宋体" panose="02010600030101010101" pitchFamily="2" charset="-122"/>
                <a:ea typeface="宋体" panose="02010600030101010101" pitchFamily="2" charset="-122"/>
              </a:rPr>
              <a:t>的基本概念</a:t>
            </a:r>
            <a:r>
              <a:rPr lang="zh-CN" altLang="en-US" sz="1400">
                <a:latin typeface="宋体" panose="02010600030101010101" pitchFamily="2" charset="-122"/>
                <a:ea typeface="宋体" panose="02010600030101010101" pitchFamily="2" charset="-122"/>
              </a:rPr>
              <a:t>：如图所示</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Message </a:t>
            </a:r>
            <a:r>
              <a:rPr lang="zh-CN" altLang="en-US" sz="1400">
                <a:latin typeface="宋体" panose="02010600030101010101" pitchFamily="2" charset="-122"/>
                <a:ea typeface="宋体" panose="02010600030101010101" pitchFamily="2" charset="-122"/>
              </a:rPr>
              <a:t>消息，消息是不具名的，它由消息头和消息体组成。消息体是不透明的，而消息头则由一系列的可选属性组成，这些属性包括</a:t>
            </a:r>
            <a:r>
              <a:rPr lang="en-US" altLang="zh-CN" sz="1400">
                <a:latin typeface="宋体" panose="02010600030101010101" pitchFamily="2" charset="-122"/>
                <a:ea typeface="宋体" panose="02010600030101010101" pitchFamily="2" charset="-122"/>
              </a:rPr>
              <a:t>routing-key</a:t>
            </a:r>
            <a:r>
              <a:rPr lang="zh-CN" altLang="en-US" sz="1400">
                <a:latin typeface="宋体" panose="02010600030101010101" pitchFamily="2" charset="-122"/>
                <a:ea typeface="宋体" panose="02010600030101010101" pitchFamily="2" charset="-122"/>
              </a:rPr>
              <a:t>（路由键）、</a:t>
            </a:r>
            <a:r>
              <a:rPr lang="en-US" altLang="zh-CN" sz="1400">
                <a:latin typeface="宋体" panose="02010600030101010101" pitchFamily="2" charset="-122"/>
                <a:ea typeface="宋体" panose="02010600030101010101" pitchFamily="2" charset="-122"/>
              </a:rPr>
              <a:t>priority</a:t>
            </a:r>
            <a:r>
              <a:rPr lang="zh-CN" altLang="en-US" sz="1400">
                <a:latin typeface="宋体" panose="02010600030101010101" pitchFamily="2" charset="-122"/>
                <a:ea typeface="宋体" panose="02010600030101010101" pitchFamily="2" charset="-122"/>
              </a:rPr>
              <a:t>（相对于其他消息的优先权）、</a:t>
            </a:r>
            <a:r>
              <a:rPr lang="en-US" altLang="zh-CN" sz="1400">
                <a:latin typeface="宋体" panose="02010600030101010101" pitchFamily="2" charset="-122"/>
                <a:ea typeface="宋体" panose="02010600030101010101" pitchFamily="2" charset="-122"/>
              </a:rPr>
              <a:t>delivery-mode</a:t>
            </a:r>
            <a:r>
              <a:rPr lang="zh-CN" altLang="en-US" sz="1400">
                <a:latin typeface="宋体" panose="02010600030101010101" pitchFamily="2" charset="-122"/>
                <a:ea typeface="宋体" panose="02010600030101010101" pitchFamily="2" charset="-122"/>
              </a:rPr>
              <a:t>（指出该消息可能需要持久性存储）等。 </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Publisher </a:t>
            </a:r>
            <a:r>
              <a:rPr lang="zh-CN" altLang="en-US" sz="1400">
                <a:latin typeface="宋体" panose="02010600030101010101" pitchFamily="2" charset="-122"/>
                <a:ea typeface="宋体" panose="02010600030101010101" pitchFamily="2" charset="-122"/>
              </a:rPr>
              <a:t>消息的生产者，也是一个向交换器发布消息的客户端应用程序。 </a:t>
            </a:r>
            <a:r>
              <a:rPr lang="en-US" altLang="zh-CN" sz="1400">
                <a:latin typeface="宋体" panose="02010600030101010101" pitchFamily="2" charset="-122"/>
                <a:ea typeface="宋体" panose="02010600030101010101" pitchFamily="2" charset="-122"/>
              </a:rPr>
              <a:t>3</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Exchange </a:t>
            </a:r>
            <a:r>
              <a:rPr lang="zh-CN" altLang="en-US" sz="1400">
                <a:latin typeface="宋体" panose="02010600030101010101" pitchFamily="2" charset="-122"/>
                <a:ea typeface="宋体" panose="02010600030101010101" pitchFamily="2" charset="-122"/>
              </a:rPr>
              <a:t>交换器，用来接收生产者发送的消息并将这些消息路由给服务器中的队列。 </a:t>
            </a:r>
            <a:r>
              <a:rPr lang="en-US" altLang="zh-CN" sz="1400">
                <a:latin typeface="宋体" panose="02010600030101010101" pitchFamily="2" charset="-122"/>
                <a:ea typeface="宋体" panose="02010600030101010101" pitchFamily="2" charset="-122"/>
              </a:rPr>
              <a:t>4</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Binding </a:t>
            </a:r>
            <a:r>
              <a:rPr lang="zh-CN" altLang="en-US" sz="1400">
                <a:latin typeface="宋体" panose="02010600030101010101" pitchFamily="2" charset="-122"/>
                <a:ea typeface="宋体" panose="02010600030101010101" pitchFamily="2" charset="-122"/>
              </a:rPr>
              <a:t>绑定，用于消息队列和交换器之间的关联。一个绑定就是基于路由键将交换器和消息队列连接起来的路由规则，所以可以将交换器理解成一个由绑定构成的路由表。 </a:t>
            </a:r>
            <a:r>
              <a:rPr lang="en-US" altLang="zh-CN" sz="1400">
                <a:latin typeface="宋体" panose="02010600030101010101" pitchFamily="2" charset="-122"/>
                <a:ea typeface="宋体" panose="02010600030101010101" pitchFamily="2" charset="-122"/>
              </a:rPr>
              <a:t>5</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Queue </a:t>
            </a:r>
            <a:r>
              <a:rPr lang="zh-CN" altLang="en-US" sz="1400">
                <a:latin typeface="宋体" panose="02010600030101010101" pitchFamily="2" charset="-122"/>
                <a:ea typeface="宋体" panose="02010600030101010101" pitchFamily="2" charset="-122"/>
              </a:rPr>
              <a:t>消息队列，用来保存消息直到发送给消费者。它是消息的容器，也是消息的终点。一个消息可投入一个或多个队列。消息一直在队列里面，等待消费者连接到这个队列将其取走。 </a:t>
            </a:r>
            <a:r>
              <a:rPr lang="en-US" altLang="zh-CN" sz="1400">
                <a:latin typeface="宋体" panose="02010600030101010101" pitchFamily="2" charset="-122"/>
                <a:ea typeface="宋体" panose="02010600030101010101" pitchFamily="2" charset="-122"/>
              </a:rPr>
              <a:t>6</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Connection </a:t>
            </a:r>
            <a:r>
              <a:rPr lang="zh-CN" altLang="en-US" sz="1400">
                <a:latin typeface="宋体" panose="02010600030101010101" pitchFamily="2" charset="-122"/>
                <a:ea typeface="宋体" panose="02010600030101010101" pitchFamily="2" charset="-122"/>
              </a:rPr>
              <a:t>网络连接，比如一个</a:t>
            </a:r>
            <a:r>
              <a:rPr lang="en-US" altLang="zh-CN" sz="1400">
                <a:latin typeface="宋体" panose="02010600030101010101" pitchFamily="2" charset="-122"/>
                <a:ea typeface="宋体" panose="02010600030101010101" pitchFamily="2" charset="-122"/>
              </a:rPr>
              <a:t>TCP</a:t>
            </a:r>
            <a:r>
              <a:rPr lang="zh-CN" altLang="en-US" sz="1400">
                <a:latin typeface="宋体" panose="02010600030101010101" pitchFamily="2" charset="-122"/>
                <a:ea typeface="宋体" panose="02010600030101010101" pitchFamily="2" charset="-122"/>
              </a:rPr>
              <a:t>连接。 </a:t>
            </a:r>
            <a:r>
              <a:rPr lang="en-US" altLang="zh-CN" sz="1400">
                <a:latin typeface="宋体" panose="02010600030101010101" pitchFamily="2" charset="-122"/>
                <a:ea typeface="宋体" panose="02010600030101010101" pitchFamily="2" charset="-122"/>
              </a:rPr>
              <a:t>7</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Channel </a:t>
            </a:r>
            <a:r>
              <a:rPr lang="zh-CN" altLang="en-US" sz="1400">
                <a:latin typeface="宋体" panose="02010600030101010101" pitchFamily="2" charset="-122"/>
                <a:ea typeface="宋体" panose="02010600030101010101" pitchFamily="2" charset="-122"/>
              </a:rPr>
              <a:t>信道，多路复用连接中的一条独立的双向数据流通道。信道是建立在真实的</a:t>
            </a:r>
            <a:r>
              <a:rPr lang="en-US" altLang="zh-CN" sz="1400">
                <a:latin typeface="宋体" panose="02010600030101010101" pitchFamily="2" charset="-122"/>
                <a:ea typeface="宋体" panose="02010600030101010101" pitchFamily="2" charset="-122"/>
              </a:rPr>
              <a:t>TCP</a:t>
            </a:r>
            <a:r>
              <a:rPr lang="zh-CN" altLang="en-US" sz="1400">
                <a:latin typeface="宋体" panose="02010600030101010101" pitchFamily="2" charset="-122"/>
                <a:ea typeface="宋体" panose="02010600030101010101" pitchFamily="2" charset="-122"/>
              </a:rPr>
              <a:t>连接内地虚拟连接，</a:t>
            </a:r>
            <a:r>
              <a:rPr lang="en-US" altLang="zh-CN" sz="1400">
                <a:latin typeface="宋体" panose="02010600030101010101" pitchFamily="2" charset="-122"/>
                <a:ea typeface="宋体" panose="02010600030101010101" pitchFamily="2" charset="-122"/>
              </a:rPr>
              <a:t>AMQP </a:t>
            </a:r>
            <a:r>
              <a:rPr lang="zh-CN" altLang="en-US" sz="1400">
                <a:latin typeface="宋体" panose="02010600030101010101" pitchFamily="2" charset="-122"/>
                <a:ea typeface="宋体" panose="02010600030101010101" pitchFamily="2" charset="-122"/>
              </a:rPr>
              <a:t>命令都是通过信道发出去的，不管是发布消息、订阅队列还是接收消息，这些动作都是通过信道完成。因为对于操作系统来说建立和销毁 </a:t>
            </a:r>
            <a:r>
              <a:rPr lang="en-US" altLang="zh-CN" sz="1400">
                <a:latin typeface="宋体" panose="02010600030101010101" pitchFamily="2" charset="-122"/>
                <a:ea typeface="宋体" panose="02010600030101010101" pitchFamily="2" charset="-122"/>
              </a:rPr>
              <a:t>TCP </a:t>
            </a:r>
            <a:r>
              <a:rPr lang="zh-CN" altLang="en-US" sz="1400">
                <a:latin typeface="宋体" panose="02010600030101010101" pitchFamily="2" charset="-122"/>
                <a:ea typeface="宋体" panose="02010600030101010101" pitchFamily="2" charset="-122"/>
              </a:rPr>
              <a:t>都是非常昂贵的开销，所以引入了信道的概念，以复用一条 </a:t>
            </a:r>
            <a:r>
              <a:rPr lang="en-US" altLang="zh-CN" sz="1400">
                <a:latin typeface="宋体" panose="02010600030101010101" pitchFamily="2" charset="-122"/>
                <a:ea typeface="宋体" panose="02010600030101010101" pitchFamily="2" charset="-122"/>
              </a:rPr>
              <a:t>TCP </a:t>
            </a:r>
            <a:r>
              <a:rPr lang="zh-CN" altLang="en-US" sz="1400">
                <a:latin typeface="宋体" panose="02010600030101010101" pitchFamily="2" charset="-122"/>
                <a:ea typeface="宋体" panose="02010600030101010101" pitchFamily="2" charset="-122"/>
              </a:rPr>
              <a:t>连接。 </a:t>
            </a:r>
            <a:r>
              <a:rPr lang="en-US" altLang="zh-CN" sz="1400">
                <a:latin typeface="宋体" panose="02010600030101010101" pitchFamily="2" charset="-122"/>
                <a:ea typeface="宋体" panose="02010600030101010101" pitchFamily="2" charset="-122"/>
              </a:rPr>
              <a:t>8</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Consumer </a:t>
            </a:r>
            <a:r>
              <a:rPr lang="zh-CN" altLang="en-US" sz="1400">
                <a:latin typeface="宋体" panose="02010600030101010101" pitchFamily="2" charset="-122"/>
                <a:ea typeface="宋体" panose="02010600030101010101" pitchFamily="2" charset="-122"/>
              </a:rPr>
              <a:t>消息的消费者，表示一个从消息队列中取得消息的客户端应用程序。 </a:t>
            </a:r>
            <a:r>
              <a:rPr lang="en-US" altLang="zh-CN" sz="1400">
                <a:latin typeface="宋体" panose="02010600030101010101" pitchFamily="2" charset="-122"/>
                <a:ea typeface="宋体" panose="02010600030101010101" pitchFamily="2" charset="-122"/>
              </a:rPr>
              <a:t>9</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Virtual Host </a:t>
            </a:r>
            <a:r>
              <a:rPr lang="zh-CN" altLang="en-US" sz="1400">
                <a:latin typeface="宋体" panose="02010600030101010101" pitchFamily="2" charset="-122"/>
                <a:ea typeface="宋体" panose="02010600030101010101" pitchFamily="2" charset="-122"/>
              </a:rPr>
              <a:t>虚拟主机，表示一批交换器、消息队列和相关对象。虚拟主机是共享相同的身份认证和加密环境的独立服务器域。每个 </a:t>
            </a:r>
            <a:r>
              <a:rPr lang="en-US" altLang="zh-CN" sz="1400">
                <a:latin typeface="宋体" panose="02010600030101010101" pitchFamily="2" charset="-122"/>
                <a:ea typeface="宋体" panose="02010600030101010101" pitchFamily="2" charset="-122"/>
              </a:rPr>
              <a:t>vhost </a:t>
            </a:r>
            <a:r>
              <a:rPr lang="zh-CN" altLang="en-US" sz="1400">
                <a:latin typeface="宋体" panose="02010600030101010101" pitchFamily="2" charset="-122"/>
                <a:ea typeface="宋体" panose="02010600030101010101" pitchFamily="2" charset="-122"/>
              </a:rPr>
              <a:t>本质上就是一个 </a:t>
            </a:r>
            <a:r>
              <a:rPr lang="en-US" altLang="zh-CN" sz="1400">
                <a:latin typeface="宋体" panose="02010600030101010101" pitchFamily="2" charset="-122"/>
                <a:ea typeface="宋体" panose="02010600030101010101" pitchFamily="2" charset="-122"/>
              </a:rPr>
              <a:t>mini </a:t>
            </a:r>
            <a:r>
              <a:rPr lang="zh-CN" altLang="en-US" sz="1400">
                <a:latin typeface="宋体" panose="02010600030101010101" pitchFamily="2" charset="-122"/>
                <a:ea typeface="宋体" panose="02010600030101010101" pitchFamily="2" charset="-122"/>
              </a:rPr>
              <a:t>版的 </a:t>
            </a:r>
            <a:r>
              <a:rPr lang="en-US" altLang="zh-CN" sz="1400">
                <a:latin typeface="宋体" panose="02010600030101010101" pitchFamily="2" charset="-122"/>
                <a:ea typeface="宋体" panose="02010600030101010101" pitchFamily="2" charset="-122"/>
              </a:rPr>
              <a:t>RabbitMQ </a:t>
            </a:r>
            <a:r>
              <a:rPr lang="zh-CN" altLang="en-US" sz="1400">
                <a:latin typeface="宋体" panose="02010600030101010101" pitchFamily="2" charset="-122"/>
                <a:ea typeface="宋体" panose="02010600030101010101" pitchFamily="2" charset="-122"/>
              </a:rPr>
              <a:t>服务器，拥有自己的队列、交换器、绑定和权限机制。</a:t>
            </a:r>
            <a:r>
              <a:rPr lang="en-US" altLang="zh-CN" sz="1400">
                <a:latin typeface="宋体" panose="02010600030101010101" pitchFamily="2" charset="-122"/>
                <a:ea typeface="宋体" panose="02010600030101010101" pitchFamily="2" charset="-122"/>
              </a:rPr>
              <a:t>vhost </a:t>
            </a:r>
            <a:r>
              <a:rPr lang="zh-CN" altLang="en-US" sz="1400">
                <a:latin typeface="宋体" panose="02010600030101010101" pitchFamily="2" charset="-122"/>
                <a:ea typeface="宋体" panose="02010600030101010101" pitchFamily="2" charset="-122"/>
              </a:rPr>
              <a:t>是 </a:t>
            </a:r>
            <a:r>
              <a:rPr lang="en-US" altLang="zh-CN" sz="1400">
                <a:latin typeface="宋体" panose="02010600030101010101" pitchFamily="2" charset="-122"/>
                <a:ea typeface="宋体" panose="02010600030101010101" pitchFamily="2" charset="-122"/>
              </a:rPr>
              <a:t>AMQP </a:t>
            </a:r>
            <a:r>
              <a:rPr lang="zh-CN" altLang="en-US" sz="1400">
                <a:latin typeface="宋体" panose="02010600030101010101" pitchFamily="2" charset="-122"/>
                <a:ea typeface="宋体" panose="02010600030101010101" pitchFamily="2" charset="-122"/>
              </a:rPr>
              <a:t>概念的基础，必须在连接时指定，</a:t>
            </a:r>
            <a:r>
              <a:rPr lang="en-US" altLang="zh-CN" sz="1400">
                <a:latin typeface="宋体" panose="02010600030101010101" pitchFamily="2" charset="-122"/>
                <a:ea typeface="宋体" panose="02010600030101010101" pitchFamily="2" charset="-122"/>
              </a:rPr>
              <a:t>RabbitMQ </a:t>
            </a:r>
            <a:r>
              <a:rPr lang="zh-CN" altLang="en-US" sz="1400">
                <a:latin typeface="宋体" panose="02010600030101010101" pitchFamily="2" charset="-122"/>
                <a:ea typeface="宋体" panose="02010600030101010101" pitchFamily="2" charset="-122"/>
              </a:rPr>
              <a:t>默认的 </a:t>
            </a:r>
            <a:r>
              <a:rPr lang="en-US" altLang="zh-CN" sz="1400">
                <a:latin typeface="宋体" panose="02010600030101010101" pitchFamily="2" charset="-122"/>
                <a:ea typeface="宋体" panose="02010600030101010101" pitchFamily="2" charset="-122"/>
              </a:rPr>
              <a:t>vhost </a:t>
            </a:r>
            <a:r>
              <a:rPr lang="zh-CN" altLang="en-US" sz="1400">
                <a:latin typeface="宋体" panose="02010600030101010101" pitchFamily="2" charset="-122"/>
                <a:ea typeface="宋体" panose="02010600030101010101" pitchFamily="2" charset="-122"/>
              </a:rPr>
              <a:t>是 </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10</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Broker </a:t>
            </a:r>
            <a:r>
              <a:rPr lang="zh-CN" altLang="en-US" sz="1400">
                <a:latin typeface="宋体" panose="02010600030101010101" pitchFamily="2" charset="-122"/>
                <a:ea typeface="宋体" panose="02010600030101010101" pitchFamily="2" charset="-122"/>
              </a:rPr>
              <a:t>表示消息队列服务器实体。</a:t>
            </a:r>
          </a:p>
        </p:txBody>
      </p:sp>
      <p:pic>
        <p:nvPicPr>
          <p:cNvPr id="3074" name="Picture 2" descr="http://www.rabbitmq.com/img/tutorials/python-six.png">
            <a:extLst>
              <a:ext uri="{FF2B5EF4-FFF2-40B4-BE49-F238E27FC236}">
                <a16:creationId xmlns:a16="http://schemas.microsoft.com/office/drawing/2014/main" id="{1EA3E94C-96ED-4B05-9786-008693BE2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29" y="4953000"/>
            <a:ext cx="54864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è¿éåå¾çæè¿°">
            <a:extLst>
              <a:ext uri="{FF2B5EF4-FFF2-40B4-BE49-F238E27FC236}">
                <a16:creationId xmlns:a16="http://schemas.microsoft.com/office/drawing/2014/main" id="{DC694DE9-E3CF-470A-B2B5-9921FCFB3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072" y="5029200"/>
            <a:ext cx="57912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399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A28D89-2A69-4DAB-A37C-3F8DB7DDDAC2}"/>
              </a:ext>
            </a:extLst>
          </p:cNvPr>
          <p:cNvSpPr txBox="1"/>
          <p:nvPr/>
        </p:nvSpPr>
        <p:spPr>
          <a:xfrm>
            <a:off x="0" y="0"/>
            <a:ext cx="12192000" cy="2246769"/>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redis</a:t>
            </a:r>
            <a:r>
              <a:rPr lang="zh-CN" altLang="en-US" sz="1400" b="1">
                <a:latin typeface="宋体" panose="02010600030101010101" pitchFamily="2" charset="-122"/>
                <a:ea typeface="宋体" panose="02010600030101010101" pitchFamily="2" charset="-122"/>
              </a:rPr>
              <a:t>作为</a:t>
            </a:r>
            <a:r>
              <a:rPr lang="en-US" altLang="zh-CN" sz="1400" b="1">
                <a:latin typeface="宋体" panose="02010600030101010101" pitchFamily="2" charset="-122"/>
                <a:ea typeface="宋体" panose="02010600030101010101" pitchFamily="2" charset="-122"/>
              </a:rPr>
              <a:t>MQ</a:t>
            </a:r>
            <a:r>
              <a:rPr lang="zh-CN" altLang="en-US" sz="1400" b="1">
                <a:latin typeface="宋体" panose="02010600030101010101" pitchFamily="2" charset="-122"/>
                <a:ea typeface="宋体" panose="02010600030101010101" pitchFamily="2" charset="-122"/>
              </a:rPr>
              <a:t>与</a:t>
            </a:r>
            <a:r>
              <a:rPr lang="en-US" altLang="zh-CN" sz="1400" b="1">
                <a:latin typeface="宋体" panose="02010600030101010101" pitchFamily="2" charset="-122"/>
                <a:ea typeface="宋体" panose="02010600030101010101" pitchFamily="2" charset="-122"/>
              </a:rPr>
              <a:t>RabbitMQ</a:t>
            </a:r>
            <a:r>
              <a:rPr lang="zh-CN" altLang="en-US" sz="1400" b="1">
                <a:latin typeface="宋体" panose="02010600030101010101" pitchFamily="2" charset="-122"/>
                <a:ea typeface="宋体" panose="02010600030101010101" pitchFamily="2" charset="-122"/>
              </a:rPr>
              <a:t>的对比</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可靠消费</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：没有相应的机制保证消息的消费，当消费者消费失败的时候，消息体丢失，需要手动处理</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：具有消息消费确认，即使消费者消费失败，也会自动使消息体返回原队列，同时可全程持久化，保证消息体被正确消费可靠发布</a:t>
            </a:r>
            <a:r>
              <a:rPr lang="en-US" altLang="zh-CN" sz="1400">
                <a:latin typeface="宋体" panose="02010600030101010101" pitchFamily="2" charset="-122"/>
                <a:ea typeface="宋体" panose="02010600030101010101" pitchFamily="2" charset="-122"/>
              </a:rPr>
              <a:t>Reids</a:t>
            </a:r>
            <a:r>
              <a:rPr lang="zh-CN" altLang="en-US" sz="1400">
                <a:latin typeface="宋体" panose="02010600030101010101" pitchFamily="2" charset="-122"/>
                <a:ea typeface="宋体" panose="02010600030101010101" pitchFamily="2" charset="-122"/>
              </a:rPr>
              <a:t>：不提供，需自行实现</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：具有发布确认功能，保证消息被发布到服务器高可用</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：采用主从模式，读写分离，但是故障转移还没有非常完善的官方解决方案</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：集群采用磁盘、内存节点，任意单点故障都不会影响整个队列的操作持久化</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：将整个</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实例持久化到磁盘</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：队列，消息，都可以选择是否持久化消费者负载均衡</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：不提供，需自行实现</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：根据消费者情况，进行消息的均衡分发队列监控</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：不提供，需自行实现</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：后台可以监控某个队列的所有信息，（内存，磁盘，消费者，生产者，速率等）流量控制</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：不提供，需自行实现</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：服务器过载的情况，对生产者速率会进行限制，保证服务可靠性出入队性能对于</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的入队和出队操作，各执行</a:t>
            </a:r>
            <a:r>
              <a:rPr lang="en-US" altLang="zh-CN" sz="1400">
                <a:latin typeface="宋体" panose="02010600030101010101" pitchFamily="2" charset="-122"/>
                <a:ea typeface="宋体" panose="02010600030101010101" pitchFamily="2" charset="-122"/>
              </a:rPr>
              <a:t>100</a:t>
            </a:r>
            <a:r>
              <a:rPr lang="zh-CN" altLang="en-US" sz="1400">
                <a:latin typeface="宋体" panose="02010600030101010101" pitchFamily="2" charset="-122"/>
                <a:ea typeface="宋体" panose="02010600030101010101" pitchFamily="2" charset="-122"/>
              </a:rPr>
              <a:t>万次，每</a:t>
            </a:r>
            <a:r>
              <a:rPr lang="en-US" altLang="zh-CN" sz="1400">
                <a:latin typeface="宋体" panose="02010600030101010101" pitchFamily="2" charset="-122"/>
                <a:ea typeface="宋体" panose="02010600030101010101" pitchFamily="2" charset="-122"/>
              </a:rPr>
              <a:t>10</a:t>
            </a:r>
            <a:r>
              <a:rPr lang="zh-CN" altLang="en-US" sz="1400">
                <a:latin typeface="宋体" panose="02010600030101010101" pitchFamily="2" charset="-122"/>
                <a:ea typeface="宋体" panose="02010600030101010101" pitchFamily="2" charset="-122"/>
              </a:rPr>
              <a:t>万次记录一次执行时间。测试数据分为</a:t>
            </a:r>
            <a:r>
              <a:rPr lang="en-US" altLang="zh-CN" sz="1400">
                <a:latin typeface="宋体" panose="02010600030101010101" pitchFamily="2" charset="-122"/>
                <a:ea typeface="宋体" panose="02010600030101010101" pitchFamily="2" charset="-122"/>
              </a:rPr>
              <a:t>128Bytes</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512Bytes</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1K</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10K</a:t>
            </a:r>
            <a:r>
              <a:rPr lang="zh-CN" altLang="en-US" sz="1400">
                <a:latin typeface="宋体" panose="02010600030101010101" pitchFamily="2" charset="-122"/>
                <a:ea typeface="宋体" panose="02010600030101010101" pitchFamily="2" charset="-122"/>
              </a:rPr>
              <a:t>四个不同大小的数据。注：此数据来源于互联网，部分数据有误，已修正应用场景分析</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：轻量级，高并发，延迟敏感即时数据分析、秒杀计数器、缓存等</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：重量级，高并发，异步批量数据异步处理、并行任务串行化，高负载任务的负载均衡等。</a:t>
            </a:r>
          </a:p>
        </p:txBody>
      </p:sp>
      <p:sp>
        <p:nvSpPr>
          <p:cNvPr id="3" name="矩形 2">
            <a:extLst>
              <a:ext uri="{FF2B5EF4-FFF2-40B4-BE49-F238E27FC236}">
                <a16:creationId xmlns:a16="http://schemas.microsoft.com/office/drawing/2014/main" id="{FB8AD8FA-6560-42F9-9EC8-E6443DAA279C}"/>
              </a:ext>
            </a:extLst>
          </p:cNvPr>
          <p:cNvSpPr/>
          <p:nvPr/>
        </p:nvSpPr>
        <p:spPr>
          <a:xfrm>
            <a:off x="3252112" y="2379811"/>
            <a:ext cx="7720688" cy="3693319"/>
          </a:xfrm>
          <a:prstGeom prst="rect">
            <a:avLst/>
          </a:prstGeom>
        </p:spPr>
        <p:txBody>
          <a:bodyPr wrap="square">
            <a:spAutoFit/>
          </a:bodyPr>
          <a:lstStyle/>
          <a:p>
            <a:r>
              <a:rPr lang="en-US" altLang="zh-CN">
                <a:hlinkClick r:id="rId2"/>
              </a:rPr>
              <a:t>https://blog.csdn.net/Joker_Fei/article/details/89391297</a:t>
            </a:r>
            <a:endParaRPr lang="en-US" altLang="zh-CN"/>
          </a:p>
          <a:p>
            <a:r>
              <a:rPr lang="en-US" altLang="zh-CN">
                <a:hlinkClick r:id="rId3"/>
              </a:rPr>
              <a:t>https://blog.csdn.net/qq_34288630/article/details/79411529</a:t>
            </a:r>
            <a:endParaRPr lang="en-US" altLang="zh-CN"/>
          </a:p>
          <a:p>
            <a:r>
              <a:rPr lang="en-US" altLang="zh-CN">
                <a:hlinkClick r:id="rId4"/>
              </a:rPr>
              <a:t>https://blog.csdn.net/alinshen/article/details/80583214</a:t>
            </a:r>
            <a:endParaRPr lang="en-US" altLang="zh-CN"/>
          </a:p>
          <a:p>
            <a:r>
              <a:rPr lang="en-US" altLang="zh-CN">
                <a:hlinkClick r:id="rId5"/>
              </a:rPr>
              <a:t>https://mp.weixin.qq.com/s?__biz=MjM5ODYxMDA5OQ==&amp;mid=2651960012&amp;idx=1&amp;sn=c6af5c79ecead98daa4d742e5ad20ce5&amp;chksm=bd2d07108a5a8e0624ae6ad95001c4efe09d7ba695f2ddb672064805d771f3f84bee8123b8a6&amp;mpshare=1&amp;scene=1&amp;srcid=04054h4e90lz5Qc2YKnLNuvY</a:t>
            </a:r>
            <a:endParaRPr lang="en-US" altLang="zh-CN"/>
          </a:p>
          <a:p>
            <a:r>
              <a:rPr lang="en-US" altLang="zh-CN">
                <a:hlinkClick r:id="rId6"/>
              </a:rPr>
              <a:t>https://github.com/jasonGeng88/blog/blob/master/201705/MQ.md</a:t>
            </a:r>
            <a:endParaRPr lang="en-US" altLang="zh-CN"/>
          </a:p>
          <a:p>
            <a:r>
              <a:rPr lang="en-US" altLang="zh-CN">
                <a:hlinkClick r:id="rId7"/>
              </a:rPr>
              <a:t>https://blog.csdn.net/hellozpc/article/details/81436980</a:t>
            </a:r>
            <a:endParaRPr lang="en-US" altLang="zh-CN"/>
          </a:p>
          <a:p>
            <a:r>
              <a:rPr lang="en-US" altLang="zh-CN">
                <a:hlinkClick r:id="rId8"/>
              </a:rPr>
              <a:t>http://rabbitmq.mr-ping.com/</a:t>
            </a:r>
            <a:endParaRPr lang="en-US" altLang="zh-CN"/>
          </a:p>
          <a:p>
            <a:r>
              <a:rPr lang="en-US" altLang="zh-CN">
                <a:hlinkClick r:id="rId9"/>
              </a:rPr>
              <a:t>https://www.sojson.com/blog/48.html</a:t>
            </a:r>
            <a:endParaRPr lang="en-US" altLang="zh-CN"/>
          </a:p>
          <a:p>
            <a:r>
              <a:rPr lang="en-US" altLang="zh-CN">
                <a:hlinkClick r:id="rId10"/>
              </a:rPr>
              <a:t>https://blog.csdn.net/lilun517735159/article/details/78824819</a:t>
            </a:r>
            <a:endParaRPr lang="en-US" altLang="zh-CN"/>
          </a:p>
          <a:p>
            <a:r>
              <a:rPr lang="en-US" altLang="zh-CN">
                <a:hlinkClick r:id="rId11"/>
              </a:rPr>
              <a:t>https://blog.csdn.net/piaoslowly/article/details/81625687</a:t>
            </a:r>
            <a:endParaRPr lang="zh-CN" altLang="en-US"/>
          </a:p>
        </p:txBody>
      </p:sp>
    </p:spTree>
    <p:extLst>
      <p:ext uri="{BB962C8B-B14F-4D97-AF65-F5344CB8AC3E}">
        <p14:creationId xmlns:p14="http://schemas.microsoft.com/office/powerpoint/2010/main" val="1655649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DE57FE-7D82-4A53-A8B4-436443782A14}"/>
              </a:ext>
            </a:extLst>
          </p:cNvPr>
          <p:cNvSpPr txBox="1"/>
          <p:nvPr/>
        </p:nvSpPr>
        <p:spPr>
          <a:xfrm>
            <a:off x="0" y="0"/>
            <a:ext cx="9217453" cy="3970318"/>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docker</a:t>
            </a:r>
          </a:p>
          <a:p>
            <a:r>
              <a:rPr lang="zh-CN" altLang="en-US" sz="1400" b="1">
                <a:latin typeface="宋体" panose="02010600030101010101" pitchFamily="2" charset="-122"/>
                <a:ea typeface="宋体" panose="02010600030101010101" pitchFamily="2" charset="-122"/>
              </a:rPr>
              <a:t>容器与虚拟机与实体机的区别</a:t>
            </a:r>
            <a:r>
              <a:rPr lang="zh-CN" altLang="en-US" sz="1400">
                <a:latin typeface="宋体" panose="02010600030101010101" pitchFamily="2" charset="-122"/>
                <a:ea typeface="宋体" panose="02010600030101010101" pitchFamily="2" charset="-122"/>
              </a:rPr>
              <a:t>：①容器：一句话概括容器，容器就是将软件打包成标准化单元，以用于开发、交付和部署，容器镜像是轻量的、可执行的独立软件包 ，包含软件运行所需的所有内容：代码、运行时环境、系统工具、系统库和设置。②虚拟机：通过软件模拟的具有完整硬件系统功能的、运行在一个完全隔离环境中的完整计算机系统。③实体机：即硬件意义上的个体，拥有独立的硬件和软件系统。</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举例来说，实体机像一幢独立的房子，虚拟机像公寓中的一户</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共享地基花园等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，容器像胶囊旅馆的一个隔间</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共享卫生间宽带等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。容器虚拟化的是操作系统而不是硬件，容器之间是共享同一套操作系统资源的，虚拟机技术是虚拟出一套硬件后，在其上运行一个完整操作系统。三者的隔离级别递增。</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语言进行开发实现，基于</a:t>
            </a:r>
            <a:r>
              <a:rPr lang="en-US" altLang="zh-CN" sz="1400">
                <a:latin typeface="宋体" panose="02010600030101010101" pitchFamily="2" charset="-122"/>
                <a:ea typeface="宋体" panose="02010600030101010101" pitchFamily="2" charset="-122"/>
              </a:rPr>
              <a:t>Linux</a:t>
            </a:r>
            <a:r>
              <a:rPr lang="zh-CN" altLang="en-US" sz="1400">
                <a:latin typeface="宋体" panose="02010600030101010101" pitchFamily="2" charset="-122"/>
                <a:ea typeface="宋体" panose="02010600030101010101" pitchFamily="2" charset="-122"/>
              </a:rPr>
              <a:t>内核的</a:t>
            </a:r>
            <a:r>
              <a:rPr lang="en-US" altLang="zh-CN" sz="1400">
                <a:latin typeface="宋体" panose="02010600030101010101" pitchFamily="2" charset="-122"/>
                <a:ea typeface="宋体" panose="02010600030101010101" pitchFamily="2" charset="-122"/>
              </a:rPr>
              <a:t>cgroup</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namespace</a:t>
            </a:r>
            <a:r>
              <a:rPr lang="zh-CN" altLang="en-US" sz="1400">
                <a:latin typeface="宋体" panose="02010600030101010101" pitchFamily="2" charset="-122"/>
                <a:ea typeface="宋体" panose="02010600030101010101" pitchFamily="2" charset="-122"/>
              </a:rPr>
              <a:t>，以及</a:t>
            </a:r>
            <a:r>
              <a:rPr lang="en-US" altLang="zh-CN" sz="1400">
                <a:latin typeface="宋体" panose="02010600030101010101" pitchFamily="2" charset="-122"/>
                <a:ea typeface="宋体" panose="02010600030101010101" pitchFamily="2" charset="-122"/>
              </a:rPr>
              <a:t>AUFS</a:t>
            </a:r>
            <a:r>
              <a:rPr lang="zh-CN" altLang="en-US" sz="1400">
                <a:latin typeface="宋体" panose="02010600030101010101" pitchFamily="2" charset="-122"/>
                <a:ea typeface="宋体" panose="02010600030101010101" pitchFamily="2" charset="-122"/>
              </a:rPr>
              <a:t>类的</a:t>
            </a:r>
            <a:r>
              <a:rPr lang="en-US" altLang="zh-CN" sz="1400">
                <a:latin typeface="宋体" panose="02010600030101010101" pitchFamily="2" charset="-122"/>
                <a:ea typeface="宋体" panose="02010600030101010101" pitchFamily="2" charset="-122"/>
              </a:rPr>
              <a:t>Union FS</a:t>
            </a:r>
            <a:r>
              <a:rPr lang="zh-CN" altLang="en-US" sz="1400">
                <a:latin typeface="宋体" panose="02010600030101010101" pitchFamily="2" charset="-122"/>
                <a:ea typeface="宋体" panose="02010600030101010101" pitchFamily="2" charset="-122"/>
              </a:rPr>
              <a:t>等技术，对进程进行封装隔离，属于操作系统层面的虚拟化技术。由于隔离的进程独立于宿主和其它的隔离的进程，因此也称其为容器。</a:t>
            </a:r>
            <a:r>
              <a:rPr lang="en-US" altLang="zh-CN" sz="1400">
                <a:latin typeface="宋体" panose="02010600030101010101" pitchFamily="2" charset="-122"/>
                <a:ea typeface="宋体" panose="02010600030101010101" pitchFamily="2" charset="-122"/>
              </a:rPr>
              <a:t>Docke</a:t>
            </a:r>
            <a:r>
              <a:rPr lang="zh-CN" altLang="en-US" sz="1400">
                <a:latin typeface="宋体" panose="02010600030101010101" pitchFamily="2" charset="-122"/>
                <a:ea typeface="宋体" panose="02010600030101010101" pitchFamily="2" charset="-122"/>
              </a:rPr>
              <a:t>最初实现是基于</a:t>
            </a:r>
            <a:r>
              <a:rPr lang="en-US" altLang="zh-CN" sz="1400">
                <a:latin typeface="宋体" panose="02010600030101010101" pitchFamily="2" charset="-122"/>
                <a:ea typeface="宋体" panose="02010600030101010101" pitchFamily="2" charset="-122"/>
              </a:rPr>
              <a:t>LXC</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在容器的基础上，进行了进一步的封装，从文件系统、网络互联到进程隔离等等，极大的简化了容器的创建和维护。使得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技术比虚拟机技术更为轻便、快捷。</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docker</a:t>
            </a:r>
            <a:r>
              <a:rPr lang="zh-CN" altLang="en-US" sz="1400" b="1">
                <a:latin typeface="宋体" panose="02010600030101010101" pitchFamily="2" charset="-122"/>
                <a:ea typeface="宋体" panose="02010600030101010101" pitchFamily="2" charset="-122"/>
              </a:rPr>
              <a:t>与传统虚拟机在架构上的区别</a:t>
            </a:r>
            <a:r>
              <a:rPr lang="zh-CN" altLang="en-US" sz="1400">
                <a:latin typeface="宋体" panose="02010600030101010101" pitchFamily="2" charset="-122"/>
                <a:ea typeface="宋体" panose="02010600030101010101" pitchFamily="2" charset="-122"/>
              </a:rPr>
              <a:t>：如图所示，分别为</a:t>
            </a:r>
            <a:r>
              <a:rPr lang="en-US" altLang="zh-CN" sz="1400">
                <a:latin typeface="宋体" panose="02010600030101010101" pitchFamily="2" charset="-122"/>
                <a:ea typeface="宋体" panose="02010600030101010101" pitchFamily="2" charset="-122"/>
              </a:rPr>
              <a:t>vm</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的架构，其中：</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基础设施</a:t>
            </a:r>
            <a:r>
              <a:rPr lang="en-US" altLang="zh-CN" sz="1400">
                <a:latin typeface="宋体" panose="02010600030101010101" pitchFamily="2" charset="-122"/>
                <a:ea typeface="宋体" panose="02010600030101010101" pitchFamily="2" charset="-122"/>
              </a:rPr>
              <a:t>(Infrastructure)</a:t>
            </a:r>
            <a:r>
              <a:rPr lang="zh-CN" altLang="en-US" sz="1400">
                <a:latin typeface="宋体" panose="02010600030101010101" pitchFamily="2" charset="-122"/>
                <a:ea typeface="宋体" panose="02010600030101010101" pitchFamily="2" charset="-122"/>
              </a:rPr>
              <a:t>：它可以是你的个人电脑，数据中心的服务器，或者是云主机。</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主操作系统</a:t>
            </a:r>
            <a:r>
              <a:rPr lang="en-US" altLang="zh-CN" sz="1400">
                <a:latin typeface="宋体" panose="02010600030101010101" pitchFamily="2" charset="-122"/>
                <a:ea typeface="宋体" panose="02010600030101010101" pitchFamily="2" charset="-122"/>
              </a:rPr>
              <a:t>(Host Operating System)</a:t>
            </a:r>
            <a:r>
              <a:rPr lang="zh-CN" altLang="en-US" sz="1400">
                <a:latin typeface="宋体" panose="02010600030101010101" pitchFamily="2" charset="-122"/>
                <a:ea typeface="宋体" panose="02010600030101010101" pitchFamily="2" charset="-122"/>
              </a:rPr>
              <a:t>：你的个人电脑之上，运行的可能是</a:t>
            </a:r>
            <a:r>
              <a:rPr lang="en-US" altLang="zh-CN" sz="1400">
                <a:latin typeface="宋体" panose="02010600030101010101" pitchFamily="2" charset="-122"/>
                <a:ea typeface="宋体" panose="02010600030101010101" pitchFamily="2" charset="-122"/>
              </a:rPr>
              <a:t>MacOS</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Windows</a:t>
            </a:r>
            <a:r>
              <a:rPr lang="zh-CN" altLang="en-US" sz="1400">
                <a:latin typeface="宋体" panose="02010600030101010101" pitchFamily="2" charset="-122"/>
                <a:ea typeface="宋体" panose="02010600030101010101" pitchFamily="2" charset="-122"/>
              </a:rPr>
              <a:t>或者某个</a:t>
            </a:r>
            <a:r>
              <a:rPr lang="en-US" altLang="zh-CN" sz="1400">
                <a:latin typeface="宋体" panose="02010600030101010101" pitchFamily="2" charset="-122"/>
                <a:ea typeface="宋体" panose="02010600030101010101" pitchFamily="2" charset="-122"/>
              </a:rPr>
              <a:t>Linux</a:t>
            </a:r>
            <a:r>
              <a:rPr lang="zh-CN" altLang="en-US" sz="1400">
                <a:latin typeface="宋体" panose="02010600030101010101" pitchFamily="2" charset="-122"/>
                <a:ea typeface="宋体" panose="02010600030101010101" pitchFamily="2" charset="-122"/>
              </a:rPr>
              <a:t>发行版。</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虚拟机管理系统</a:t>
            </a:r>
            <a:r>
              <a:rPr lang="en-US" altLang="zh-CN" sz="1400">
                <a:latin typeface="宋体" panose="02010600030101010101" pitchFamily="2" charset="-122"/>
                <a:ea typeface="宋体" panose="02010600030101010101" pitchFamily="2" charset="-122"/>
              </a:rPr>
              <a:t>(Hypervisor)</a:t>
            </a:r>
            <a:r>
              <a:rPr lang="zh-CN" altLang="en-US" sz="1400">
                <a:latin typeface="宋体" panose="02010600030101010101" pitchFamily="2" charset="-122"/>
                <a:ea typeface="宋体" panose="02010600030101010101" pitchFamily="2" charset="-122"/>
              </a:rPr>
              <a:t>：利用</a:t>
            </a:r>
            <a:r>
              <a:rPr lang="en-US" altLang="zh-CN" sz="1400">
                <a:latin typeface="宋体" panose="02010600030101010101" pitchFamily="2" charset="-122"/>
                <a:ea typeface="宋体" panose="02010600030101010101" pitchFamily="2" charset="-122"/>
              </a:rPr>
              <a:t>Hypervisor</a:t>
            </a:r>
            <a:r>
              <a:rPr lang="zh-CN" altLang="en-US" sz="1400">
                <a:latin typeface="宋体" panose="02010600030101010101" pitchFamily="2" charset="-122"/>
                <a:ea typeface="宋体" panose="02010600030101010101" pitchFamily="2" charset="-122"/>
              </a:rPr>
              <a:t>，可以在主操作系统之上运行多个不同的从操作系统。类型</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Hypervisor</a:t>
            </a:r>
            <a:r>
              <a:rPr lang="zh-CN" altLang="en-US" sz="1400">
                <a:latin typeface="宋体" panose="02010600030101010101" pitchFamily="2" charset="-122"/>
                <a:ea typeface="宋体" panose="02010600030101010101" pitchFamily="2" charset="-122"/>
              </a:rPr>
              <a:t>有支持</a:t>
            </a:r>
            <a:r>
              <a:rPr lang="en-US" altLang="zh-CN" sz="1400">
                <a:latin typeface="宋体" panose="02010600030101010101" pitchFamily="2" charset="-122"/>
                <a:ea typeface="宋体" panose="02010600030101010101" pitchFamily="2" charset="-122"/>
              </a:rPr>
              <a:t>MacOS</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HyperKit</a:t>
            </a:r>
            <a:r>
              <a:rPr lang="zh-CN" altLang="en-US" sz="1400">
                <a:latin typeface="宋体" panose="02010600030101010101" pitchFamily="2" charset="-122"/>
                <a:ea typeface="宋体" panose="02010600030101010101" pitchFamily="2" charset="-122"/>
              </a:rPr>
              <a:t>，支持</a:t>
            </a:r>
            <a:r>
              <a:rPr lang="en-US" altLang="zh-CN" sz="1400">
                <a:latin typeface="宋体" panose="02010600030101010101" pitchFamily="2" charset="-122"/>
                <a:ea typeface="宋体" panose="02010600030101010101" pitchFamily="2" charset="-122"/>
              </a:rPr>
              <a:t>Windows</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Hyper-V</a:t>
            </a:r>
            <a:r>
              <a:rPr lang="zh-CN" altLang="en-US" sz="1400">
                <a:latin typeface="宋体" panose="02010600030101010101" pitchFamily="2" charset="-122"/>
                <a:ea typeface="宋体" panose="02010600030101010101" pitchFamily="2" charset="-122"/>
              </a:rPr>
              <a:t>以及支持</a:t>
            </a:r>
            <a:r>
              <a:rPr lang="en-US" altLang="zh-CN" sz="1400">
                <a:latin typeface="宋体" panose="02010600030101010101" pitchFamily="2" charset="-122"/>
                <a:ea typeface="宋体" panose="02010600030101010101" pitchFamily="2" charset="-122"/>
              </a:rPr>
              <a:t>Linux</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KVM</a:t>
            </a:r>
            <a:r>
              <a:rPr lang="zh-CN" altLang="en-US" sz="1400">
                <a:latin typeface="宋体" panose="02010600030101010101" pitchFamily="2" charset="-122"/>
                <a:ea typeface="宋体" panose="02010600030101010101" pitchFamily="2" charset="-122"/>
              </a:rPr>
              <a:t>。类型</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Hypervisor</a:t>
            </a:r>
            <a:r>
              <a:rPr lang="zh-CN" altLang="en-US" sz="1400">
                <a:latin typeface="宋体" panose="02010600030101010101" pitchFamily="2" charset="-122"/>
                <a:ea typeface="宋体" panose="02010600030101010101" pitchFamily="2" charset="-122"/>
              </a:rPr>
              <a:t>有</a:t>
            </a:r>
            <a:r>
              <a:rPr lang="en-US" altLang="zh-CN" sz="1400">
                <a:latin typeface="宋体" panose="02010600030101010101" pitchFamily="2" charset="-122"/>
                <a:ea typeface="宋体" panose="02010600030101010101" pitchFamily="2" charset="-122"/>
              </a:rPr>
              <a:t>VirtualBox</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VMWare</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p:txBody>
      </p:sp>
      <p:pic>
        <p:nvPicPr>
          <p:cNvPr id="1026" name="Picture 2" descr="å¾0ï¼[å¤æç¿»è¯]èææºä¸Dockeræä½ä¸åï¼">
            <a:extLst>
              <a:ext uri="{FF2B5EF4-FFF2-40B4-BE49-F238E27FC236}">
                <a16:creationId xmlns:a16="http://schemas.microsoft.com/office/drawing/2014/main" id="{FF7CCE21-7239-4FDB-BE25-F31D0F0DB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7454" y="0"/>
            <a:ext cx="2974546" cy="23135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å¾1ï¼[å¤æç¿»è¯]èææºä¸Dockeræä½ä¸åï¼">
            <a:extLst>
              <a:ext uri="{FF2B5EF4-FFF2-40B4-BE49-F238E27FC236}">
                <a16:creationId xmlns:a16="http://schemas.microsoft.com/office/drawing/2014/main" id="{C42A5C28-8563-4C12-AD23-9E553A117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7453" y="2369014"/>
            <a:ext cx="2974547" cy="142371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8843C26B-4322-4E28-9222-ADCE0C662FB9}"/>
              </a:ext>
            </a:extLst>
          </p:cNvPr>
          <p:cNvSpPr txBox="1"/>
          <p:nvPr/>
        </p:nvSpPr>
        <p:spPr>
          <a:xfrm>
            <a:off x="0" y="3970318"/>
            <a:ext cx="12192000" cy="1815882"/>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从操作系统</a:t>
            </a:r>
            <a:r>
              <a:rPr lang="en-US" altLang="zh-CN" sz="1400">
                <a:latin typeface="宋体" panose="02010600030101010101" pitchFamily="2" charset="-122"/>
                <a:ea typeface="宋体" panose="02010600030101010101" pitchFamily="2" charset="-122"/>
              </a:rPr>
              <a:t>(Guest Operating System)</a:t>
            </a:r>
            <a:r>
              <a:rPr lang="zh-CN" altLang="en-US" sz="1400">
                <a:latin typeface="宋体" panose="02010600030101010101" pitchFamily="2" charset="-122"/>
                <a:ea typeface="宋体" panose="02010600030101010101" pitchFamily="2" charset="-122"/>
              </a:rPr>
              <a:t>：在普通虚拟机中，假设需要运行</a:t>
            </a:r>
            <a:r>
              <a:rPr lang="en-US" altLang="zh-CN" sz="1400">
                <a:latin typeface="宋体" panose="02010600030101010101" pitchFamily="2" charset="-122"/>
                <a:ea typeface="宋体" panose="02010600030101010101" pitchFamily="2" charset="-122"/>
              </a:rPr>
              <a:t>3</a:t>
            </a:r>
            <a:r>
              <a:rPr lang="zh-CN" altLang="en-US" sz="1400">
                <a:latin typeface="宋体" panose="02010600030101010101" pitchFamily="2" charset="-122"/>
                <a:ea typeface="宋体" panose="02010600030101010101" pitchFamily="2" charset="-122"/>
              </a:rPr>
              <a:t>个相互隔离的应用，则需要使用</a:t>
            </a:r>
            <a:r>
              <a:rPr lang="en-US" altLang="zh-CN" sz="1400">
                <a:latin typeface="宋体" panose="02010600030101010101" pitchFamily="2" charset="-122"/>
                <a:ea typeface="宋体" panose="02010600030101010101" pitchFamily="2" charset="-122"/>
              </a:rPr>
              <a:t>Hypervisor</a:t>
            </a:r>
            <a:r>
              <a:rPr lang="zh-CN" altLang="en-US" sz="1400">
                <a:latin typeface="宋体" panose="02010600030101010101" pitchFamily="2" charset="-122"/>
                <a:ea typeface="宋体" panose="02010600030101010101" pitchFamily="2" charset="-122"/>
              </a:rPr>
              <a:t>启动</a:t>
            </a:r>
            <a:r>
              <a:rPr lang="en-US" altLang="zh-CN" sz="1400">
                <a:latin typeface="宋体" panose="02010600030101010101" pitchFamily="2" charset="-122"/>
                <a:ea typeface="宋体" panose="02010600030101010101" pitchFamily="2" charset="-122"/>
              </a:rPr>
              <a:t>3</a:t>
            </a:r>
            <a:r>
              <a:rPr lang="zh-CN" altLang="en-US" sz="1400">
                <a:latin typeface="宋体" panose="02010600030101010101" pitchFamily="2" charset="-122"/>
                <a:ea typeface="宋体" panose="02010600030101010101" pitchFamily="2" charset="-122"/>
              </a:rPr>
              <a:t>个从操作系统</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虚拟机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，由于虚拟机模拟了完整的硬件，因此会耗费巨大的磁盘空间、</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和内存。</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各种依赖：每一个从操作系统都需要安装许多依赖。例如应用需要连接</a:t>
            </a:r>
            <a:r>
              <a:rPr lang="en-US" altLang="zh-CN" sz="1400">
                <a:latin typeface="宋体" panose="02010600030101010101" pitchFamily="2" charset="-122"/>
                <a:ea typeface="宋体" panose="02010600030101010101" pitchFamily="2" charset="-122"/>
              </a:rPr>
              <a:t>PostgreSQL</a:t>
            </a:r>
            <a:r>
              <a:rPr lang="zh-CN" altLang="en-US" sz="1400">
                <a:latin typeface="宋体" panose="02010600030101010101" pitchFamily="2" charset="-122"/>
                <a:ea typeface="宋体" panose="02010600030101010101" pitchFamily="2" charset="-122"/>
              </a:rPr>
              <a:t>，则需要安装</a:t>
            </a:r>
            <a:r>
              <a:rPr lang="en-US" altLang="zh-CN" sz="1400">
                <a:latin typeface="宋体" panose="02010600030101010101" pitchFamily="2" charset="-122"/>
                <a:ea typeface="宋体" panose="02010600030101010101" pitchFamily="2" charset="-122"/>
              </a:rPr>
              <a:t>libpq-dev</a:t>
            </a:r>
            <a:r>
              <a:rPr lang="zh-CN" altLang="en-US" sz="1400">
                <a:latin typeface="宋体" panose="02010600030101010101" pitchFamily="2" charset="-122"/>
                <a:ea typeface="宋体" panose="02010600030101010101" pitchFamily="2" charset="-122"/>
              </a:rPr>
              <a:t>；如果你使用</a:t>
            </a:r>
            <a:r>
              <a:rPr lang="en-US" altLang="zh-CN" sz="1400">
                <a:latin typeface="宋体" panose="02010600030101010101" pitchFamily="2" charset="-122"/>
                <a:ea typeface="宋体" panose="02010600030101010101" pitchFamily="2" charset="-122"/>
              </a:rPr>
              <a:t>Ruby</a:t>
            </a:r>
            <a:r>
              <a:rPr lang="zh-CN" altLang="en-US" sz="1400">
                <a:latin typeface="宋体" panose="02010600030101010101" pitchFamily="2" charset="-122"/>
                <a:ea typeface="宋体" panose="02010600030101010101" pitchFamily="2" charset="-122"/>
              </a:rPr>
              <a:t>的话，应该需要安装</a:t>
            </a:r>
            <a:r>
              <a:rPr lang="en-US" altLang="zh-CN" sz="1400">
                <a:latin typeface="宋体" panose="02010600030101010101" pitchFamily="2" charset="-122"/>
                <a:ea typeface="宋体" panose="02010600030101010101" pitchFamily="2" charset="-122"/>
              </a:rPr>
              <a:t>gems</a:t>
            </a:r>
            <a:r>
              <a:rPr lang="zh-CN" altLang="en-US" sz="1400">
                <a:latin typeface="宋体" panose="02010600030101010101" pitchFamily="2" charset="-122"/>
                <a:ea typeface="宋体" panose="02010600030101010101" pitchFamily="2" charset="-122"/>
              </a:rPr>
              <a:t>；如果使用其他编程语言，比如</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或者</a:t>
            </a:r>
            <a:r>
              <a:rPr lang="en-US" altLang="zh-CN" sz="1400">
                <a:latin typeface="宋体" panose="02010600030101010101" pitchFamily="2" charset="-122"/>
                <a:ea typeface="宋体" panose="02010600030101010101" pitchFamily="2" charset="-122"/>
              </a:rPr>
              <a:t>Node.js</a:t>
            </a:r>
            <a:r>
              <a:rPr lang="zh-CN" altLang="en-US" sz="1400">
                <a:latin typeface="宋体" panose="02010600030101010101" pitchFamily="2" charset="-122"/>
                <a:ea typeface="宋体" panose="02010600030101010101" pitchFamily="2" charset="-122"/>
              </a:rPr>
              <a:t>，都会需要安装对应的依赖库。</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应用：安装依赖之后，就可以在各个从操作系统分别运行应用了，这样各个应用就是相互隔离的。</a:t>
            </a:r>
          </a:p>
          <a:p>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守护进程</a:t>
            </a:r>
            <a:r>
              <a:rPr lang="en-US" altLang="zh-CN" sz="1400">
                <a:latin typeface="宋体" panose="02010600030101010101" pitchFamily="2" charset="-122"/>
                <a:ea typeface="宋体" panose="02010600030101010101" pitchFamily="2" charset="-122"/>
              </a:rPr>
              <a:t>(Docker Daemon)</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守护进程取代了</a:t>
            </a:r>
            <a:r>
              <a:rPr lang="en-US" altLang="zh-CN" sz="1400">
                <a:latin typeface="宋体" panose="02010600030101010101" pitchFamily="2" charset="-122"/>
                <a:ea typeface="宋体" panose="02010600030101010101" pitchFamily="2" charset="-122"/>
              </a:rPr>
              <a:t>Hypervisor</a:t>
            </a:r>
            <a:r>
              <a:rPr lang="zh-CN" altLang="en-US" sz="1400">
                <a:latin typeface="宋体" panose="02010600030101010101" pitchFamily="2" charset="-122"/>
                <a:ea typeface="宋体" panose="02010600030101010101" pitchFamily="2" charset="-122"/>
              </a:rPr>
              <a:t>，它是运行在操作系统之上的后台进程，负责管理</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由架构即可得知，</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在体量和速度上相比较传统虚拟机都有极大的优势，关于</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与虚拟机的特性对比如图所示。</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但</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与虚拟机并不冲突，它们可以共存。</a:t>
            </a:r>
            <a:endParaRPr lang="en-US" altLang="zh-CN" sz="1400">
              <a:latin typeface="宋体" panose="02010600030101010101" pitchFamily="2" charset="-122"/>
              <a:ea typeface="宋体" panose="02010600030101010101" pitchFamily="2" charset="-122"/>
            </a:endParaRPr>
          </a:p>
        </p:txBody>
      </p:sp>
      <p:pic>
        <p:nvPicPr>
          <p:cNvPr id="1030" name="Picture 6" descr="8.png">
            <a:extLst>
              <a:ext uri="{FF2B5EF4-FFF2-40B4-BE49-F238E27FC236}">
                <a16:creationId xmlns:a16="http://schemas.microsoft.com/office/drawing/2014/main" id="{3A28BC7A-2F91-4E4E-8608-EDEDDBC7CB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8953" y="5733100"/>
            <a:ext cx="4283047" cy="110150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C69BB18-B4F8-4E5C-804A-1CF66724E35F}"/>
              </a:ext>
            </a:extLst>
          </p:cNvPr>
          <p:cNvSpPr txBox="1"/>
          <p:nvPr/>
        </p:nvSpPr>
        <p:spPr>
          <a:xfrm>
            <a:off x="-4762" y="5733100"/>
            <a:ext cx="7913716" cy="954107"/>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docker</a:t>
            </a:r>
            <a:r>
              <a:rPr lang="zh-CN" altLang="en-US" sz="1400" b="1">
                <a:latin typeface="宋体" panose="02010600030101010101" pitchFamily="2" charset="-122"/>
                <a:ea typeface="宋体" panose="02010600030101010101" pitchFamily="2" charset="-122"/>
              </a:rPr>
              <a:t>思想：</a:t>
            </a:r>
            <a:r>
              <a:rPr lang="zh-CN" altLang="en-US" sz="1400">
                <a:latin typeface="宋体" panose="02010600030101010101" pitchFamily="2" charset="-122"/>
                <a:ea typeface="宋体" panose="02010600030101010101" pitchFamily="2" charset="-122"/>
              </a:rPr>
              <a:t>即集装箱思想，将软件以及它运行安装所需的一切文件（代码、运行时、系统工具、系统库）打包到一起，这就保证了不管是在什么样的运行环境，总是能以相同的方式运行，就像集装箱一样，本身的颜色大小结构都是固定的，唯一变化的是其内容，并且各个集装箱之间是相互隔离的。</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下层的操作系统</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有可能是虚拟机的从操作系统</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即可类比为货轮，</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即集装箱。</a:t>
            </a:r>
            <a:endParaRPr lang="en-US" altLang="zh-CN"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5788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FD01EE-406F-4DF5-BA4F-13D5DFA2BB55}"/>
              </a:ext>
            </a:extLst>
          </p:cNvPr>
          <p:cNvSpPr txBox="1"/>
          <p:nvPr/>
        </p:nvSpPr>
        <p:spPr>
          <a:xfrm>
            <a:off x="0" y="3534013"/>
            <a:ext cx="12192000" cy="3323987"/>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docker</a:t>
            </a:r>
            <a:r>
              <a:rPr lang="zh-CN" altLang="en-US" sz="1400" b="1">
                <a:latin typeface="宋体" panose="02010600030101010101" pitchFamily="2" charset="-122"/>
                <a:ea typeface="宋体" panose="02010600030101010101" pitchFamily="2" charset="-122"/>
              </a:rPr>
              <a:t>容器的特点</a:t>
            </a:r>
            <a:r>
              <a:rPr lang="zh-CN" altLang="en-US" sz="1400">
                <a:latin typeface="宋体" panose="02010600030101010101" pitchFamily="2" charset="-122"/>
                <a:ea typeface="宋体" panose="02010600030101010101" pitchFamily="2" charset="-122"/>
              </a:rPr>
              <a:t>：①更高效的利用系统资源，由于容器不需要进行硬件虚拟以及运行完整操作系统等额外开销，</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对系统资源的利用率更高。无论是应用执行速度、内存损耗或者文件存储速度，都要比传统虚拟机技术更高效。因此，相比虚拟机技术，一个相同配置的主机，往往可以运行更多数量的应用。②更快速的启动时间，传统的虚拟机技术启动应用服务往往需要数分钟，而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容器应用，由于直接运行于宿主内核，无需启动完整的操作系统，因此可以做到秒级、甚至毫秒级的启动时间。大大的节约了开发、测试、部署的时间。③一致的运行环境，开发过程中一个常见的问题是环境一致性问题。由于开发环境、测试环境、生产环境不一致，导致有些 </a:t>
            </a:r>
            <a:r>
              <a:rPr lang="en-US" altLang="zh-CN" sz="1400">
                <a:latin typeface="宋体" panose="02010600030101010101" pitchFamily="2" charset="-122"/>
                <a:ea typeface="宋体" panose="02010600030101010101" pitchFamily="2" charset="-122"/>
              </a:rPr>
              <a:t>bug </a:t>
            </a:r>
            <a:r>
              <a:rPr lang="zh-CN" altLang="en-US" sz="1400">
                <a:latin typeface="宋体" panose="02010600030101010101" pitchFamily="2" charset="-122"/>
                <a:ea typeface="宋体" panose="02010600030101010101" pitchFamily="2" charset="-122"/>
              </a:rPr>
              <a:t>并未在开发过程中被发现。而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的镜像提供了除内核外完整的运行时环境，确保了应用运行环境一致性，从而不会再出现 「这段代码在我机器上没问题啊」 这类问题。④持续交付和部署，对开发和运维（</a:t>
            </a:r>
            <a:r>
              <a:rPr lang="en-US" altLang="zh-CN" sz="1400">
                <a:latin typeface="宋体" panose="02010600030101010101" pitchFamily="2" charset="-122"/>
                <a:ea typeface="宋体" panose="02010600030101010101" pitchFamily="2" charset="-122"/>
              </a:rPr>
              <a:t>DevOps</a:t>
            </a:r>
            <a:r>
              <a:rPr lang="zh-CN" altLang="en-US" sz="1400">
                <a:latin typeface="宋体" panose="02010600030101010101" pitchFamily="2" charset="-122"/>
                <a:ea typeface="宋体" panose="02010600030101010101" pitchFamily="2" charset="-122"/>
              </a:rPr>
              <a:t>）人员来说，最希望的就是一次创建或配置，可以在任意地方正常运行。使用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可以通过定制应用镜像来实现持续集成、持续交付、部署。开发人员可以通过 </a:t>
            </a:r>
            <a:r>
              <a:rPr lang="en-US" altLang="zh-CN" sz="1400">
                <a:latin typeface="宋体" panose="02010600030101010101" pitchFamily="2" charset="-122"/>
                <a:ea typeface="宋体" panose="02010600030101010101" pitchFamily="2" charset="-122"/>
              </a:rPr>
              <a:t>Dockerfile </a:t>
            </a:r>
            <a:r>
              <a:rPr lang="zh-CN" altLang="en-US" sz="1400">
                <a:latin typeface="宋体" panose="02010600030101010101" pitchFamily="2" charset="-122"/>
                <a:ea typeface="宋体" panose="02010600030101010101" pitchFamily="2" charset="-122"/>
              </a:rPr>
              <a:t>来进行镜像构建，并结合 持续集成</a:t>
            </a:r>
            <a:r>
              <a:rPr lang="en-US" altLang="zh-CN" sz="1400">
                <a:latin typeface="宋体" panose="02010600030101010101" pitchFamily="2" charset="-122"/>
                <a:ea typeface="宋体" panose="02010600030101010101" pitchFamily="2" charset="-122"/>
              </a:rPr>
              <a:t>(Continuous Integration) </a:t>
            </a:r>
            <a:r>
              <a:rPr lang="zh-CN" altLang="en-US" sz="1400">
                <a:latin typeface="宋体" panose="02010600030101010101" pitchFamily="2" charset="-122"/>
                <a:ea typeface="宋体" panose="02010600030101010101" pitchFamily="2" charset="-122"/>
              </a:rPr>
              <a:t>系统进行集成测试，而运维人员则可以直接在生产环境中快速部署该镜像，甚至结合 持续部署</a:t>
            </a:r>
            <a:r>
              <a:rPr lang="en-US" altLang="zh-CN" sz="1400">
                <a:latin typeface="宋体" panose="02010600030101010101" pitchFamily="2" charset="-122"/>
                <a:ea typeface="宋体" panose="02010600030101010101" pitchFamily="2" charset="-122"/>
              </a:rPr>
              <a:t>(Continuous Delivery/Deployment) </a:t>
            </a:r>
            <a:r>
              <a:rPr lang="zh-CN" altLang="en-US" sz="1400">
                <a:latin typeface="宋体" panose="02010600030101010101" pitchFamily="2" charset="-122"/>
                <a:ea typeface="宋体" panose="02010600030101010101" pitchFamily="2" charset="-122"/>
              </a:rPr>
              <a:t>系统进行自动部署。而且使用 </a:t>
            </a:r>
            <a:r>
              <a:rPr lang="en-US" altLang="zh-CN" sz="1400">
                <a:latin typeface="宋体" panose="02010600030101010101" pitchFamily="2" charset="-122"/>
                <a:ea typeface="宋体" panose="02010600030101010101" pitchFamily="2" charset="-122"/>
              </a:rPr>
              <a:t>Dockerfile </a:t>
            </a:r>
            <a:r>
              <a:rPr lang="zh-CN" altLang="en-US" sz="1400">
                <a:latin typeface="宋体" panose="02010600030101010101" pitchFamily="2" charset="-122"/>
                <a:ea typeface="宋体" panose="02010600030101010101" pitchFamily="2" charset="-122"/>
              </a:rPr>
              <a:t>使镜像构建透明化，不仅仅开发团队可以理解应用运行环境，也方便运维团队理解应用运行所需条件，帮助更好的生产环境中部署该镜像。⑤更轻松的迁移，由于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确保了执行环境的一致性，使得应用的迁移更加容易。</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可以在很多平台上运行，无论是物理机、虚拟机、公有云、私有云，甚至是笔记本，其运行结果是一致的。因此用户可以很轻易的将在一个平台上运行的应用，迁移到另一个平台上，而不用担心运行环境的变化导致应用无法正常运行的情况。⑥更轻松的维护和扩展，</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使用的分层存储以及镜像的技术，使得应用重复部分的复用更为容易，也使得应用的维护更新更加简单，基于基础镜像进一步扩展镜像也变得非常简单。此外，</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团队同各个开源项目团队一起维护了一大批高质量的 官方镜像，既可以直接在生产环境使用，又可以作为基础进一步定制，大大的降低了应用服务的镜像制作成本。</a:t>
            </a:r>
            <a:endParaRPr lang="en-US" altLang="zh-CN" sz="140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29C6609C-FA3A-4C1B-8AE5-3C32562BCD2B}"/>
              </a:ext>
            </a:extLst>
          </p:cNvPr>
          <p:cNvSpPr txBox="1"/>
          <p:nvPr/>
        </p:nvSpPr>
        <p:spPr>
          <a:xfrm>
            <a:off x="0" y="-1"/>
            <a:ext cx="12192000" cy="2677656"/>
          </a:xfrm>
          <a:prstGeom prst="rect">
            <a:avLst/>
          </a:prstGeom>
          <a:noFill/>
        </p:spPr>
        <p:txBody>
          <a:bodyPr wrap="square" rtlCol="0">
            <a:spAutoFit/>
          </a:bodyPr>
          <a:lstStyle/>
          <a:p>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与传统虚拟技术的区别：</a:t>
            </a:r>
          </a:p>
          <a:p>
            <a:r>
              <a:rPr lang="en-US" altLang="zh-CN" sz="1400">
                <a:latin typeface="宋体" panose="02010600030101010101" pitchFamily="2" charset="-122"/>
                <a:ea typeface="宋体" panose="02010600030101010101" pitchFamily="2" charset="-122"/>
              </a:rPr>
              <a:t>1. </a:t>
            </a:r>
            <a:r>
              <a:rPr lang="zh-CN" altLang="en-US" sz="1400">
                <a:latin typeface="宋体" panose="02010600030101010101" pitchFamily="2" charset="-122"/>
                <a:ea typeface="宋体" panose="02010600030101010101" pitchFamily="2" charset="-122"/>
              </a:rPr>
              <a:t>虚拟化技术依赖物理</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和内存，是硬件级别的；而</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构建在操作系统上，利用操作系统的</a:t>
            </a:r>
            <a:r>
              <a:rPr lang="en-US" altLang="zh-CN" sz="1400">
                <a:latin typeface="宋体" panose="02010600030101010101" pitchFamily="2" charset="-122"/>
                <a:ea typeface="宋体" panose="02010600030101010101" pitchFamily="2" charset="-122"/>
              </a:rPr>
              <a:t>containerization</a:t>
            </a:r>
            <a:r>
              <a:rPr lang="zh-CN" altLang="en-US" sz="1400">
                <a:latin typeface="宋体" panose="02010600030101010101" pitchFamily="2" charset="-122"/>
                <a:ea typeface="宋体" panose="02010600030101010101" pitchFamily="2" charset="-122"/>
              </a:rPr>
              <a:t>技术，所以</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甚至可以在虚拟机上运行     </a:t>
            </a:r>
          </a:p>
          <a:p>
            <a:r>
              <a:rPr lang="en-US" altLang="zh-CN" sz="1400">
                <a:latin typeface="宋体" panose="02010600030101010101" pitchFamily="2" charset="-122"/>
                <a:ea typeface="宋体" panose="02010600030101010101" pitchFamily="2" charset="-122"/>
              </a:rPr>
              <a:t>2. </a:t>
            </a:r>
            <a:r>
              <a:rPr lang="zh-CN" altLang="en-US" sz="1400">
                <a:latin typeface="宋体" panose="02010600030101010101" pitchFamily="2" charset="-122"/>
                <a:ea typeface="宋体" panose="02010600030101010101" pitchFamily="2" charset="-122"/>
              </a:rPr>
              <a:t>虚拟化系统一般都是指操作系统镜像，比较复杂，称为“系统”；而</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开源而且轻量，称为“容器”，单个容器适合部署少量应用，比如部署一个</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、一个</a:t>
            </a:r>
            <a:r>
              <a:rPr lang="en-US" altLang="zh-CN" sz="1400">
                <a:latin typeface="宋体" panose="02010600030101010101" pitchFamily="2" charset="-122"/>
                <a:ea typeface="宋体" panose="02010600030101010101" pitchFamily="2" charset="-122"/>
              </a:rPr>
              <a:t>memcached</a:t>
            </a:r>
            <a:r>
              <a:rPr lang="zh-CN" altLang="en-US" sz="1400">
                <a:latin typeface="宋体" panose="02010600030101010101" pitchFamily="2" charset="-122"/>
                <a:ea typeface="宋体" panose="02010600030101010101" pitchFamily="2" charset="-122"/>
              </a:rPr>
              <a:t>。     </a:t>
            </a:r>
          </a:p>
          <a:p>
            <a:r>
              <a:rPr lang="en-US" altLang="zh-CN" sz="1400">
                <a:latin typeface="宋体" panose="02010600030101010101" pitchFamily="2" charset="-122"/>
                <a:ea typeface="宋体" panose="02010600030101010101" pitchFamily="2" charset="-122"/>
              </a:rPr>
              <a:t>3. </a:t>
            </a:r>
            <a:r>
              <a:rPr lang="zh-CN" altLang="en-US" sz="1400">
                <a:latin typeface="宋体" panose="02010600030101010101" pitchFamily="2" charset="-122"/>
                <a:ea typeface="宋体" panose="02010600030101010101" pitchFamily="2" charset="-122"/>
              </a:rPr>
              <a:t>传统的虚拟化技术使用快照来保存状态；而</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在保存状态上不仅更为轻便和低成本，而且引入了类似源代码管理机制，将容器的快照历史版本一一记录，切换成本很低。     </a:t>
            </a:r>
          </a:p>
          <a:p>
            <a:r>
              <a:rPr lang="en-US" altLang="zh-CN" sz="1400">
                <a:latin typeface="宋体" panose="02010600030101010101" pitchFamily="2" charset="-122"/>
                <a:ea typeface="宋体" panose="02010600030101010101" pitchFamily="2" charset="-122"/>
              </a:rPr>
              <a:t>4. </a:t>
            </a:r>
            <a:r>
              <a:rPr lang="zh-CN" altLang="en-US" sz="1400">
                <a:latin typeface="宋体" panose="02010600030101010101" pitchFamily="2" charset="-122"/>
                <a:ea typeface="宋体" panose="02010600030101010101" pitchFamily="2" charset="-122"/>
              </a:rPr>
              <a:t>传统的虚拟化技术在构建系统的时候较为复杂，需要大量的人力；而</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可以通过</a:t>
            </a:r>
            <a:r>
              <a:rPr lang="en-US" altLang="zh-CN" sz="1400">
                <a:latin typeface="宋体" panose="02010600030101010101" pitchFamily="2" charset="-122"/>
                <a:ea typeface="宋体" panose="02010600030101010101" pitchFamily="2" charset="-122"/>
              </a:rPr>
              <a:t>Dockfile</a:t>
            </a:r>
            <a:r>
              <a:rPr lang="zh-CN" altLang="en-US" sz="1400">
                <a:latin typeface="宋体" panose="02010600030101010101" pitchFamily="2" charset="-122"/>
                <a:ea typeface="宋体" panose="02010600030101010101" pitchFamily="2" charset="-122"/>
              </a:rPr>
              <a:t>来构建整个容器，重启和构建速度很快。更重要的是</a:t>
            </a:r>
            <a:r>
              <a:rPr lang="en-US" altLang="zh-CN" sz="1400">
                <a:latin typeface="宋体" panose="02010600030101010101" pitchFamily="2" charset="-122"/>
                <a:ea typeface="宋体" panose="02010600030101010101" pitchFamily="2" charset="-122"/>
              </a:rPr>
              <a:t>Dockfile</a:t>
            </a:r>
            <a:r>
              <a:rPr lang="zh-CN" altLang="en-US" sz="1400">
                <a:latin typeface="宋体" panose="02010600030101010101" pitchFamily="2" charset="-122"/>
                <a:ea typeface="宋体" panose="02010600030101010101" pitchFamily="2" charset="-122"/>
              </a:rPr>
              <a:t>可以手动编写，这样应用程序开发人员可以通过发布</a:t>
            </a:r>
            <a:r>
              <a:rPr lang="en-US" altLang="zh-CN" sz="1400">
                <a:latin typeface="宋体" panose="02010600030101010101" pitchFamily="2" charset="-122"/>
                <a:ea typeface="宋体" panose="02010600030101010101" pitchFamily="2" charset="-122"/>
              </a:rPr>
              <a:t>Dockfile</a:t>
            </a:r>
            <a:r>
              <a:rPr lang="zh-CN" altLang="en-US" sz="1400">
                <a:latin typeface="宋体" panose="02010600030101010101" pitchFamily="2" charset="-122"/>
                <a:ea typeface="宋体" panose="02010600030101010101" pitchFamily="2" charset="-122"/>
              </a:rPr>
              <a:t>来指导系统环境和依赖，这样对于持续交付十分有利。     </a:t>
            </a:r>
          </a:p>
          <a:p>
            <a:r>
              <a:rPr lang="en-US" altLang="zh-CN" sz="1400">
                <a:latin typeface="宋体" panose="02010600030101010101" pitchFamily="2" charset="-122"/>
                <a:ea typeface="宋体" panose="02010600030101010101" pitchFamily="2" charset="-122"/>
              </a:rPr>
              <a:t>5. Dockerfile</a:t>
            </a:r>
            <a:r>
              <a:rPr lang="zh-CN" altLang="en-US" sz="1400">
                <a:latin typeface="宋体" panose="02010600030101010101" pitchFamily="2" charset="-122"/>
                <a:ea typeface="宋体" panose="02010600030101010101" pitchFamily="2" charset="-122"/>
              </a:rPr>
              <a:t>可以基于已经构建好的容器镜像，创建新容器。</a:t>
            </a:r>
            <a:r>
              <a:rPr lang="en-US" altLang="zh-CN" sz="1400">
                <a:latin typeface="宋体" panose="02010600030101010101" pitchFamily="2" charset="-122"/>
                <a:ea typeface="宋体" panose="02010600030101010101" pitchFamily="2" charset="-122"/>
              </a:rPr>
              <a:t>Dockerfile</a:t>
            </a:r>
            <a:r>
              <a:rPr lang="zh-CN" altLang="en-US" sz="1400">
                <a:latin typeface="宋体" panose="02010600030101010101" pitchFamily="2" charset="-122"/>
                <a:ea typeface="宋体" panose="02010600030101010101" pitchFamily="2" charset="-122"/>
              </a:rPr>
              <a:t>可以通过社区分享和下载，有利于该技术的推广。</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会像一个可移植的容器引擎那样工作。它把应用程序及所有程序的依赖环境打包到一个虚拟容器中，这个虚拟容器可以运行在任何一种 </a:t>
            </a:r>
            <a:r>
              <a:rPr lang="en-US" altLang="zh-CN" sz="1400">
                <a:latin typeface="宋体" panose="02010600030101010101" pitchFamily="2" charset="-122"/>
                <a:ea typeface="宋体" panose="02010600030101010101" pitchFamily="2" charset="-122"/>
              </a:rPr>
              <a:t>Linux</a:t>
            </a:r>
            <a:r>
              <a:rPr lang="zh-CN" altLang="en-US" sz="1400">
                <a:latin typeface="宋体" panose="02010600030101010101" pitchFamily="2" charset="-122"/>
                <a:ea typeface="宋体" panose="02010600030101010101" pitchFamily="2" charset="-122"/>
              </a:rPr>
              <a:t>服务器上。这大大地提高了程序运行的灵活性和可移植性，无论需不需要许可、是在公共云还是私密云、是不是裸机环境等等。</a:t>
            </a:r>
            <a:endParaRPr lang="en-US" altLang="zh-CN"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42225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F1B72F-2554-4B69-A059-CD9437A1D64F}"/>
              </a:ext>
            </a:extLst>
          </p:cNvPr>
          <p:cNvSpPr txBox="1"/>
          <p:nvPr/>
        </p:nvSpPr>
        <p:spPr>
          <a:xfrm>
            <a:off x="0" y="0"/>
            <a:ext cx="12192000" cy="1169551"/>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docker</a:t>
            </a:r>
            <a:r>
              <a:rPr lang="zh-CN" altLang="en-US" sz="1400" b="1">
                <a:latin typeface="宋体" panose="02010600030101010101" pitchFamily="2" charset="-122"/>
                <a:ea typeface="宋体" panose="02010600030101010101" pitchFamily="2" charset="-122"/>
              </a:rPr>
              <a:t>容器的基础概念</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C/S</a:t>
            </a:r>
            <a:r>
              <a:rPr lang="zh-CN" altLang="en-US" sz="1400">
                <a:latin typeface="宋体" panose="02010600030101010101" pitchFamily="2" charset="-122"/>
                <a:ea typeface="宋体" panose="02010600030101010101" pitchFamily="2" charset="-122"/>
              </a:rPr>
              <a:t>架构：</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在运行时分为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引擎（也就是服务端守护进程）和客户端工具。</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的引擎提供了一组 </a:t>
            </a:r>
            <a:r>
              <a:rPr lang="en-US" altLang="zh-CN" sz="1400">
                <a:latin typeface="宋体" panose="02010600030101010101" pitchFamily="2" charset="-122"/>
                <a:ea typeface="宋体" panose="02010600030101010101" pitchFamily="2" charset="-122"/>
              </a:rPr>
              <a:t>REST API</a:t>
            </a:r>
            <a:r>
              <a:rPr lang="zh-CN" altLang="en-US" sz="1400">
                <a:latin typeface="宋体" panose="02010600030101010101" pitchFamily="2" charset="-122"/>
                <a:ea typeface="宋体" panose="02010600030101010101" pitchFamily="2" charset="-122"/>
              </a:rPr>
              <a:t>，被称为 </a:t>
            </a:r>
            <a:r>
              <a:rPr lang="en-US" altLang="zh-CN" sz="1400">
                <a:latin typeface="宋体" panose="02010600030101010101" pitchFamily="2" charset="-122"/>
                <a:ea typeface="宋体" panose="02010600030101010101" pitchFamily="2" charset="-122"/>
              </a:rPr>
              <a:t>Docker Remote API</a:t>
            </a:r>
            <a:r>
              <a:rPr lang="zh-CN" altLang="en-US" sz="1400">
                <a:latin typeface="宋体" panose="02010600030101010101" pitchFamily="2" charset="-122"/>
                <a:ea typeface="宋体" panose="02010600030101010101" pitchFamily="2" charset="-122"/>
              </a:rPr>
              <a:t>，而如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命令这样的客户端工具，则是通过这组 </a:t>
            </a:r>
            <a:r>
              <a:rPr lang="en-US" altLang="zh-CN" sz="1400">
                <a:latin typeface="宋体" panose="02010600030101010101" pitchFamily="2" charset="-122"/>
                <a:ea typeface="宋体" panose="02010600030101010101" pitchFamily="2" charset="-122"/>
              </a:rPr>
              <a:t>API </a:t>
            </a:r>
            <a:r>
              <a:rPr lang="zh-CN" altLang="en-US" sz="1400">
                <a:latin typeface="宋体" panose="02010600030101010101" pitchFamily="2" charset="-122"/>
                <a:ea typeface="宋体" panose="02010600030101010101" pitchFamily="2" charset="-122"/>
              </a:rPr>
              <a:t>与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引擎交互，从而完成各种功能。因此，虽然表面上我们好像是在本机执行各种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功能，但实际上，一切都是使用的远程调用形式在服务端（</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引擎）完成。也因为这种 </a:t>
            </a:r>
            <a:r>
              <a:rPr lang="en-US" altLang="zh-CN" sz="1400">
                <a:latin typeface="宋体" panose="02010600030101010101" pitchFamily="2" charset="-122"/>
                <a:ea typeface="宋体" panose="02010600030101010101" pitchFamily="2" charset="-122"/>
              </a:rPr>
              <a:t>C/S </a:t>
            </a:r>
            <a:r>
              <a:rPr lang="zh-CN" altLang="en-US" sz="1400">
                <a:latin typeface="宋体" panose="02010600030101010101" pitchFamily="2" charset="-122"/>
                <a:ea typeface="宋体" panose="02010600030101010101" pitchFamily="2" charset="-122"/>
              </a:rPr>
              <a:t>设计，让我们操作远程服务器的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引擎变得轻而易举。如图所示。</a:t>
            </a:r>
            <a:endParaRPr lang="en-US" altLang="zh-CN" sz="1400">
              <a:latin typeface="宋体" panose="02010600030101010101" pitchFamily="2" charset="-122"/>
              <a:ea typeface="宋体" panose="02010600030101010101" pitchFamily="2" charset="-122"/>
            </a:endParaRPr>
          </a:p>
        </p:txBody>
      </p:sp>
      <p:pic>
        <p:nvPicPr>
          <p:cNvPr id="3074" name="Picture 2" descr="https://img-blog.csdn.net/2018061114193289">
            <a:extLst>
              <a:ext uri="{FF2B5EF4-FFF2-40B4-BE49-F238E27FC236}">
                <a16:creationId xmlns:a16="http://schemas.microsoft.com/office/drawing/2014/main" id="{AE89927A-5FF2-42BD-9050-9288E51E2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214" y="916769"/>
            <a:ext cx="4805786" cy="251223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4ED90C25-A106-4246-91B7-0833028955A8}"/>
              </a:ext>
            </a:extLst>
          </p:cNvPr>
          <p:cNvSpPr txBox="1"/>
          <p:nvPr/>
        </p:nvSpPr>
        <p:spPr>
          <a:xfrm>
            <a:off x="0" y="1169551"/>
            <a:ext cx="7386214" cy="5478423"/>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②镜像</a:t>
            </a:r>
            <a:r>
              <a:rPr lang="en-US" altLang="zh-CN" sz="1400">
                <a:latin typeface="宋体" panose="02010600030101010101" pitchFamily="2" charset="-122"/>
                <a:ea typeface="宋体" panose="02010600030101010101" pitchFamily="2" charset="-122"/>
              </a:rPr>
              <a:t>(image)</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镜像是一个特殊的文件系统，除了提供容器运行时所需的程序、库、资源、配置等文件外，还包含了一些为运行时准备的一些配置参数（如匿名卷、环境变量、用户等）。镜像不包含任何动态数据，其内容在构建之后也不会被改变。可以理解为类似操作系统的</a:t>
            </a:r>
            <a:r>
              <a:rPr lang="en-US" altLang="zh-CN" sz="1400">
                <a:latin typeface="宋体" panose="02010600030101010101" pitchFamily="2" charset="-122"/>
                <a:ea typeface="宋体" panose="02010600030101010101" pitchFamily="2" charset="-122"/>
              </a:rPr>
              <a:t>.iso</a:t>
            </a:r>
            <a:r>
              <a:rPr lang="zh-CN" altLang="en-US" sz="1400">
                <a:latin typeface="宋体" panose="02010600030101010101" pitchFamily="2" charset="-122"/>
                <a:ea typeface="宋体" panose="02010600030101010101" pitchFamily="2" charset="-122"/>
              </a:rPr>
              <a:t>文件，但其中不包含有关硬件的信息。</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③容器</a:t>
            </a:r>
            <a:r>
              <a:rPr lang="en-US" altLang="zh-CN" sz="1400">
                <a:latin typeface="宋体" panose="02010600030101010101" pitchFamily="2" charset="-122"/>
                <a:ea typeface="宋体" panose="02010600030101010101" pitchFamily="2" charset="-122"/>
              </a:rPr>
              <a:t>(container)</a:t>
            </a:r>
            <a:r>
              <a:rPr lang="zh-CN" altLang="en-US" sz="1400">
                <a:latin typeface="宋体" panose="02010600030101010101" pitchFamily="2" charset="-122"/>
                <a:ea typeface="宋体" panose="02010600030101010101" pitchFamily="2" charset="-122"/>
              </a:rPr>
              <a:t>：镜像（</a:t>
            </a:r>
            <a:r>
              <a:rPr lang="en-US" altLang="zh-CN" sz="1400">
                <a:latin typeface="宋体" panose="02010600030101010101" pitchFamily="2" charset="-122"/>
                <a:ea typeface="宋体" panose="02010600030101010101" pitchFamily="2" charset="-122"/>
              </a:rPr>
              <a:t>Image</a:t>
            </a:r>
            <a:r>
              <a:rPr lang="zh-CN" altLang="en-US" sz="1400">
                <a:latin typeface="宋体" panose="02010600030101010101" pitchFamily="2" charset="-122"/>
                <a:ea typeface="宋体" panose="02010600030101010101" pitchFamily="2" charset="-122"/>
              </a:rPr>
              <a:t>）和容器（</a:t>
            </a:r>
            <a:r>
              <a:rPr lang="en-US" altLang="zh-CN" sz="1400">
                <a:latin typeface="宋体" panose="02010600030101010101" pitchFamily="2" charset="-122"/>
                <a:ea typeface="宋体" panose="02010600030101010101" pitchFamily="2" charset="-122"/>
              </a:rPr>
              <a:t>Container</a:t>
            </a:r>
            <a:r>
              <a:rPr lang="zh-CN" altLang="en-US" sz="1400">
                <a:latin typeface="宋体" panose="02010600030101010101" pitchFamily="2" charset="-122"/>
                <a:ea typeface="宋体" panose="02010600030101010101" pitchFamily="2" charset="-122"/>
              </a:rPr>
              <a:t>）的关系，就像是面向对象程序设计中的 类 和 实例 一样，镜像是静态的定义，容器是镜像运行时的实体。容器可以被创建、启动、停止、删除、暂停等。</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容器的实质是进程，但与直接在宿主执行的进程不同，容器进程运行于属于自己的独立的 命名空间。因此容器可以拥有自己的 </a:t>
            </a:r>
            <a:r>
              <a:rPr lang="en-US" altLang="zh-CN" sz="1400">
                <a:latin typeface="宋体" panose="02010600030101010101" pitchFamily="2" charset="-122"/>
                <a:ea typeface="宋体" panose="02010600030101010101" pitchFamily="2" charset="-122"/>
              </a:rPr>
              <a:t>root </a:t>
            </a:r>
            <a:r>
              <a:rPr lang="zh-CN" altLang="en-US" sz="1400">
                <a:latin typeface="宋体" panose="02010600030101010101" pitchFamily="2" charset="-122"/>
                <a:ea typeface="宋体" panose="02010600030101010101" pitchFamily="2" charset="-122"/>
              </a:rPr>
              <a:t>文件系统、自己的网络配置、自己的进程空间，甚至自己的用户 </a:t>
            </a:r>
            <a:r>
              <a:rPr lang="en-US" altLang="zh-CN" sz="1400">
                <a:latin typeface="宋体" panose="02010600030101010101" pitchFamily="2" charset="-122"/>
                <a:ea typeface="宋体" panose="02010600030101010101" pitchFamily="2" charset="-122"/>
              </a:rPr>
              <a:t>ID </a:t>
            </a:r>
            <a:r>
              <a:rPr lang="zh-CN" altLang="en-US" sz="1400">
                <a:latin typeface="宋体" panose="02010600030101010101" pitchFamily="2" charset="-122"/>
                <a:ea typeface="宋体" panose="02010600030101010101" pitchFamily="2" charset="-122"/>
              </a:rPr>
              <a:t>空间。每一个容器运行时，是以镜像为基础层，在其上创建一个当前容器的存储层，我们可以称这个为容器运行时读写而准备的存储层为 容器存储层。</a:t>
            </a:r>
          </a:p>
          <a:p>
            <a:r>
              <a:rPr lang="zh-CN" altLang="en-US" sz="1400">
                <a:latin typeface="宋体" panose="02010600030101010101" pitchFamily="2" charset="-122"/>
                <a:ea typeface="宋体" panose="02010600030101010101" pitchFamily="2" charset="-122"/>
              </a:rPr>
              <a:t>容器存储层的生存周期和容器一样，容器消亡时，容器存储层也随之消亡。因此，任何保存于容器存储层的信息都会随容器删除而丢失。</a:t>
            </a:r>
          </a:p>
          <a:p>
            <a:r>
              <a:rPr lang="zh-CN" altLang="en-US" sz="1400">
                <a:latin typeface="宋体" panose="02010600030101010101" pitchFamily="2" charset="-122"/>
                <a:ea typeface="宋体" panose="02010600030101010101" pitchFamily="2" charset="-122"/>
              </a:rPr>
              <a:t>按照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最佳实践的要求，容器不应该向其存储层内写入任何数据，容器存储层要保持无状态化。所有的文件写入操作，都应该使用数据卷（</a:t>
            </a:r>
            <a:r>
              <a:rPr lang="en-US" altLang="zh-CN" sz="1400">
                <a:latin typeface="宋体" panose="02010600030101010101" pitchFamily="2" charset="-122"/>
                <a:ea typeface="宋体" panose="02010600030101010101" pitchFamily="2" charset="-122"/>
              </a:rPr>
              <a:t>Volume</a:t>
            </a:r>
            <a:r>
              <a:rPr lang="zh-CN" altLang="en-US" sz="1400">
                <a:latin typeface="宋体" panose="02010600030101010101" pitchFamily="2" charset="-122"/>
                <a:ea typeface="宋体" panose="02010600030101010101" pitchFamily="2" charset="-122"/>
              </a:rPr>
              <a:t>）、或者绑定宿主目录，在这些位置的读写会跳过容器存储层，直接对宿主（或网络存储）发生读写，其性能和稳定性更高。数据卷的生存周期独立于容器，容器消亡，数据卷不会消亡。因此，使用数据卷后，容器删除或者重新运行之后，数据却不会丢失。</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④仓库</a:t>
            </a:r>
            <a:r>
              <a:rPr lang="en-US" altLang="zh-CN" sz="1400">
                <a:latin typeface="宋体" panose="02010600030101010101" pitchFamily="2" charset="-122"/>
                <a:ea typeface="宋体" panose="02010600030101010101" pitchFamily="2" charset="-122"/>
              </a:rPr>
              <a:t>(Repository)</a:t>
            </a:r>
            <a:r>
              <a:rPr lang="zh-CN" altLang="en-US" sz="1400">
                <a:latin typeface="宋体" panose="02010600030101010101" pitchFamily="2" charset="-122"/>
                <a:ea typeface="宋体" panose="02010600030101010101" pitchFamily="2" charset="-122"/>
              </a:rPr>
              <a:t>：仓库（</a:t>
            </a:r>
            <a:r>
              <a:rPr lang="en-US" altLang="zh-CN" sz="1400">
                <a:latin typeface="宋体" panose="02010600030101010101" pitchFamily="2" charset="-122"/>
                <a:ea typeface="宋体" panose="02010600030101010101" pitchFamily="2" charset="-122"/>
              </a:rPr>
              <a:t>Repository</a:t>
            </a:r>
            <a:r>
              <a:rPr lang="zh-CN" altLang="en-US" sz="1400">
                <a:latin typeface="宋体" panose="02010600030101010101" pitchFamily="2" charset="-122"/>
                <a:ea typeface="宋体" panose="02010600030101010101" pitchFamily="2" charset="-122"/>
              </a:rPr>
              <a:t>）是集中存放镜像文件的场所。有时候会把仓库和仓库注册服务器（</a:t>
            </a:r>
            <a:r>
              <a:rPr lang="en-US" altLang="zh-CN" sz="1400">
                <a:latin typeface="宋体" panose="02010600030101010101" pitchFamily="2" charset="-122"/>
                <a:ea typeface="宋体" panose="02010600030101010101" pitchFamily="2" charset="-122"/>
              </a:rPr>
              <a:t>Registry</a:t>
            </a:r>
            <a:r>
              <a:rPr lang="zh-CN" altLang="en-US" sz="1400">
                <a:latin typeface="宋体" panose="02010600030101010101" pitchFamily="2" charset="-122"/>
                <a:ea typeface="宋体" panose="02010600030101010101" pitchFamily="2" charset="-122"/>
              </a:rPr>
              <a:t>）混为一谈，并不严格区分。实际上，仓库注册服务器上往往存放着多个仓库，每个仓库中又包含了多个镜像，每个镜像有不同的标签（</a:t>
            </a:r>
            <a:r>
              <a:rPr lang="en-US" altLang="zh-CN" sz="1400">
                <a:latin typeface="宋体" panose="02010600030101010101" pitchFamily="2" charset="-122"/>
                <a:ea typeface="宋体" panose="02010600030101010101" pitchFamily="2" charset="-122"/>
              </a:rPr>
              <a:t>tag</a:t>
            </a:r>
            <a:r>
              <a:rPr lang="zh-CN" altLang="en-US" sz="1400">
                <a:latin typeface="宋体" panose="02010600030101010101" pitchFamily="2" charset="-122"/>
                <a:ea typeface="宋体" panose="02010600030101010101" pitchFamily="2" charset="-122"/>
              </a:rPr>
              <a:t>）。</a:t>
            </a:r>
          </a:p>
          <a:p>
            <a:r>
              <a:rPr lang="zh-CN" altLang="en-US" sz="1400">
                <a:latin typeface="宋体" panose="02010600030101010101" pitchFamily="2" charset="-122"/>
                <a:ea typeface="宋体" panose="02010600030101010101" pitchFamily="2" charset="-122"/>
              </a:rPr>
              <a:t>仓库分为公开仓库（</a:t>
            </a:r>
            <a:r>
              <a:rPr lang="en-US" altLang="zh-CN" sz="1400">
                <a:latin typeface="宋体" panose="02010600030101010101" pitchFamily="2" charset="-122"/>
                <a:ea typeface="宋体" panose="02010600030101010101" pitchFamily="2" charset="-122"/>
              </a:rPr>
              <a:t>Public</a:t>
            </a:r>
            <a:r>
              <a:rPr lang="zh-CN" altLang="en-US" sz="1400">
                <a:latin typeface="宋体" panose="02010600030101010101" pitchFamily="2" charset="-122"/>
                <a:ea typeface="宋体" panose="02010600030101010101" pitchFamily="2" charset="-122"/>
              </a:rPr>
              <a:t>）和私有仓库（</a:t>
            </a:r>
            <a:r>
              <a:rPr lang="en-US" altLang="zh-CN" sz="1400">
                <a:latin typeface="宋体" panose="02010600030101010101" pitchFamily="2" charset="-122"/>
                <a:ea typeface="宋体" panose="02010600030101010101" pitchFamily="2" charset="-122"/>
              </a:rPr>
              <a:t>Private</a:t>
            </a:r>
            <a:r>
              <a:rPr lang="zh-CN" altLang="en-US" sz="1400">
                <a:latin typeface="宋体" panose="02010600030101010101" pitchFamily="2" charset="-122"/>
                <a:ea typeface="宋体" panose="02010600030101010101" pitchFamily="2" charset="-122"/>
              </a:rPr>
              <a:t>）两种形式。最大的公开仓库是 </a:t>
            </a:r>
            <a:r>
              <a:rPr lang="en-US" altLang="zh-CN" sz="1400">
                <a:latin typeface="宋体" panose="02010600030101010101" pitchFamily="2" charset="-122"/>
                <a:ea typeface="宋体" panose="02010600030101010101" pitchFamily="2" charset="-122"/>
              </a:rPr>
              <a:t>Docker Hub</a:t>
            </a:r>
            <a:r>
              <a:rPr lang="zh-CN" altLang="en-US" sz="1400">
                <a:latin typeface="宋体" panose="02010600030101010101" pitchFamily="2" charset="-122"/>
                <a:ea typeface="宋体" panose="02010600030101010101" pitchFamily="2" charset="-122"/>
              </a:rPr>
              <a:t>，存放了数量庞大的镜像供用户下载。</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仓库的概念跟</a:t>
            </a:r>
            <a:r>
              <a:rPr lang="en-US" altLang="zh-CN" sz="1400">
                <a:latin typeface="宋体" panose="02010600030101010101" pitchFamily="2" charset="-122"/>
                <a:ea typeface="宋体" panose="02010600030101010101" pitchFamily="2" charset="-122"/>
              </a:rPr>
              <a:t>github</a:t>
            </a:r>
            <a:r>
              <a:rPr lang="zh-CN" altLang="en-US" sz="1400">
                <a:latin typeface="宋体" panose="02010600030101010101" pitchFamily="2" charset="-122"/>
                <a:ea typeface="宋体" panose="02010600030101010101" pitchFamily="2" charset="-122"/>
              </a:rPr>
              <a:t>的概念类似，也分别提供了公开服务与私有服务，注意用户设为私有的镜像与私有</a:t>
            </a:r>
            <a:r>
              <a:rPr lang="en-US" altLang="zh-CN" sz="1400">
                <a:latin typeface="宋体" panose="02010600030101010101" pitchFamily="2" charset="-122"/>
                <a:ea typeface="宋体" panose="02010600030101010101" pitchFamily="2" charset="-122"/>
              </a:rPr>
              <a:t>Docker Registry</a:t>
            </a:r>
            <a:r>
              <a:rPr lang="zh-CN" altLang="en-US" sz="1400">
                <a:latin typeface="宋体" panose="02010600030101010101" pitchFamily="2" charset="-122"/>
                <a:ea typeface="宋体" panose="02010600030101010101" pitchFamily="2" charset="-122"/>
              </a:rPr>
              <a:t>服务并不相同，这点也与</a:t>
            </a:r>
            <a:r>
              <a:rPr lang="en-US" altLang="zh-CN" sz="1400">
                <a:latin typeface="宋体" panose="02010600030101010101" pitchFamily="2" charset="-122"/>
                <a:ea typeface="宋体" panose="02010600030101010101" pitchFamily="2" charset="-122"/>
              </a:rPr>
              <a:t>github</a:t>
            </a:r>
            <a:r>
              <a:rPr lang="zh-CN" altLang="en-US" sz="1400">
                <a:latin typeface="宋体" panose="02010600030101010101" pitchFamily="2" charset="-122"/>
                <a:ea typeface="宋体" panose="02010600030101010101" pitchFamily="2" charset="-122"/>
              </a:rPr>
              <a:t>类似。</a:t>
            </a:r>
          </a:p>
        </p:txBody>
      </p:sp>
      <p:sp>
        <p:nvSpPr>
          <p:cNvPr id="5" name="文本框 4">
            <a:extLst>
              <a:ext uri="{FF2B5EF4-FFF2-40B4-BE49-F238E27FC236}">
                <a16:creationId xmlns:a16="http://schemas.microsoft.com/office/drawing/2014/main" id="{32C5BF85-56BF-4E99-A45A-2765412D3172}"/>
              </a:ext>
            </a:extLst>
          </p:cNvPr>
          <p:cNvSpPr txBox="1"/>
          <p:nvPr/>
        </p:nvSpPr>
        <p:spPr>
          <a:xfrm>
            <a:off x="7223019" y="3429000"/>
            <a:ext cx="4968981" cy="2031325"/>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⑤数据卷</a:t>
            </a:r>
            <a:r>
              <a:rPr lang="en-US" altLang="zh-CN" sz="1400">
                <a:latin typeface="宋体" panose="02010600030101010101" pitchFamily="2" charset="-122"/>
                <a:ea typeface="宋体" panose="02010600030101010101" pitchFamily="2" charset="-122"/>
              </a:rPr>
              <a:t>(Volume):</a:t>
            </a:r>
            <a:r>
              <a:rPr lang="zh-CN" altLang="en-US" sz="1400">
                <a:latin typeface="宋体" panose="02010600030101010101" pitchFamily="2" charset="-122"/>
                <a:ea typeface="宋体" panose="02010600030101010101" pitchFamily="2" charset="-122"/>
              </a:rPr>
              <a:t>是一个可供一个或多个容器使用的特殊目录，它绕过 </a:t>
            </a:r>
            <a:r>
              <a:rPr lang="en-US" altLang="zh-CN" sz="1400">
                <a:latin typeface="宋体" panose="02010600030101010101" pitchFamily="2" charset="-122"/>
                <a:ea typeface="宋体" panose="02010600030101010101" pitchFamily="2" charset="-122"/>
              </a:rPr>
              <a:t>UFS</a:t>
            </a:r>
            <a:r>
              <a:rPr lang="zh-CN" altLang="en-US" sz="1400">
                <a:latin typeface="宋体" panose="02010600030101010101" pitchFamily="2" charset="-122"/>
                <a:ea typeface="宋体" panose="02010600030101010101" pitchFamily="2" charset="-122"/>
              </a:rPr>
              <a:t>，可以提供很多有用的特性：</a:t>
            </a:r>
          </a:p>
          <a:p>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数据卷可以在容器之间共享和重用</a:t>
            </a:r>
          </a:p>
          <a:p>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对数据卷的修改会立马生效</a:t>
            </a:r>
          </a:p>
          <a:p>
            <a:r>
              <a:rPr lang="en-US" altLang="zh-CN" sz="1400">
                <a:latin typeface="宋体" panose="02010600030101010101" pitchFamily="2" charset="-122"/>
                <a:ea typeface="宋体" panose="02010600030101010101" pitchFamily="2" charset="-122"/>
              </a:rPr>
              <a:t>Ⅲ</a:t>
            </a:r>
            <a:r>
              <a:rPr lang="zh-CN" altLang="en-US" sz="1400">
                <a:latin typeface="宋体" panose="02010600030101010101" pitchFamily="2" charset="-122"/>
                <a:ea typeface="宋体" panose="02010600030101010101" pitchFamily="2" charset="-122"/>
              </a:rPr>
              <a:t>对数据卷的更新，不会影响镜像</a:t>
            </a:r>
          </a:p>
          <a:p>
            <a:r>
              <a:rPr lang="en-US" altLang="zh-CN" sz="1400">
                <a:latin typeface="宋体" panose="02010600030101010101" pitchFamily="2" charset="-122"/>
                <a:ea typeface="宋体" panose="02010600030101010101" pitchFamily="2" charset="-122"/>
              </a:rPr>
              <a:t>Ⅳ</a:t>
            </a:r>
            <a:r>
              <a:rPr lang="zh-CN" altLang="en-US" sz="1400">
                <a:latin typeface="宋体" panose="02010600030101010101" pitchFamily="2" charset="-122"/>
                <a:ea typeface="宋体" panose="02010600030101010101" pitchFamily="2" charset="-122"/>
              </a:rPr>
              <a:t>数据卷默认会一直存在，即使容器被删除</a:t>
            </a:r>
          </a:p>
          <a:p>
            <a:r>
              <a:rPr lang="zh-CN" altLang="en-US" sz="1400">
                <a:latin typeface="宋体" panose="02010600030101010101" pitchFamily="2" charset="-122"/>
                <a:ea typeface="宋体" panose="02010600030101010101" pitchFamily="2" charset="-122"/>
              </a:rPr>
              <a:t>注：数据卷的使用，类似于 </a:t>
            </a:r>
            <a:r>
              <a:rPr lang="en-US" altLang="zh-CN" sz="1400">
                <a:latin typeface="宋体" panose="02010600030101010101" pitchFamily="2" charset="-122"/>
                <a:ea typeface="宋体" panose="02010600030101010101" pitchFamily="2" charset="-122"/>
              </a:rPr>
              <a:t>Linux </a:t>
            </a:r>
            <a:r>
              <a:rPr lang="zh-CN" altLang="en-US" sz="1400">
                <a:latin typeface="宋体" panose="02010600030101010101" pitchFamily="2" charset="-122"/>
                <a:ea typeface="宋体" panose="02010600030101010101" pitchFamily="2" charset="-122"/>
              </a:rPr>
              <a:t>下对目录或文件进行 </a:t>
            </a:r>
            <a:r>
              <a:rPr lang="en-US" altLang="zh-CN" sz="1400">
                <a:latin typeface="宋体" panose="02010600030101010101" pitchFamily="2" charset="-122"/>
                <a:ea typeface="宋体" panose="02010600030101010101" pitchFamily="2" charset="-122"/>
              </a:rPr>
              <a:t>mount</a:t>
            </a:r>
            <a:r>
              <a:rPr lang="zh-CN" altLang="en-US" sz="1400">
                <a:latin typeface="宋体" panose="02010600030101010101" pitchFamily="2" charset="-122"/>
                <a:ea typeface="宋体" panose="02010600030101010101" pitchFamily="2" charset="-122"/>
              </a:rPr>
              <a:t>，镜像中的被指定为挂载点的目录中的文件会隐藏掉，能显示看的是挂载的数据卷。</a:t>
            </a:r>
          </a:p>
        </p:txBody>
      </p:sp>
    </p:spTree>
    <p:extLst>
      <p:ext uri="{BB962C8B-B14F-4D97-AF65-F5344CB8AC3E}">
        <p14:creationId xmlns:p14="http://schemas.microsoft.com/office/powerpoint/2010/main" val="499551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380F6C-520B-4925-BA72-82582B703170}"/>
              </a:ext>
            </a:extLst>
          </p:cNvPr>
          <p:cNvSpPr txBox="1"/>
          <p:nvPr/>
        </p:nvSpPr>
        <p:spPr>
          <a:xfrm>
            <a:off x="0" y="0"/>
            <a:ext cx="12192000" cy="2462213"/>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⑥</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中的分层存储：因为镜像包含操作系统完整的 </a:t>
            </a:r>
            <a:r>
              <a:rPr lang="en-US" altLang="zh-CN" sz="1400">
                <a:latin typeface="宋体" panose="02010600030101010101" pitchFamily="2" charset="-122"/>
                <a:ea typeface="宋体" panose="02010600030101010101" pitchFamily="2" charset="-122"/>
              </a:rPr>
              <a:t>root </a:t>
            </a:r>
            <a:r>
              <a:rPr lang="zh-CN" altLang="en-US" sz="1400">
                <a:latin typeface="宋体" panose="02010600030101010101" pitchFamily="2" charset="-122"/>
                <a:ea typeface="宋体" panose="02010600030101010101" pitchFamily="2" charset="-122"/>
              </a:rPr>
              <a:t>文件系统，其体积往往是庞大的，因此在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设计时，就充分利用 </a:t>
            </a:r>
            <a:r>
              <a:rPr lang="en-US" altLang="zh-CN" sz="1400">
                <a:latin typeface="宋体" panose="02010600030101010101" pitchFamily="2" charset="-122"/>
                <a:ea typeface="宋体" panose="02010600030101010101" pitchFamily="2" charset="-122"/>
              </a:rPr>
              <a:t>Union FS </a:t>
            </a:r>
            <a:r>
              <a:rPr lang="zh-CN" altLang="en-US" sz="1400">
                <a:latin typeface="宋体" panose="02010600030101010101" pitchFamily="2" charset="-122"/>
                <a:ea typeface="宋体" panose="02010600030101010101" pitchFamily="2" charset="-122"/>
              </a:rPr>
              <a:t>的技术，将其设计为分层存储的架构。所以严格来说，镜像并非是像一个 </a:t>
            </a:r>
            <a:r>
              <a:rPr lang="en-US" altLang="zh-CN" sz="1400">
                <a:latin typeface="宋体" panose="02010600030101010101" pitchFamily="2" charset="-122"/>
                <a:ea typeface="宋体" panose="02010600030101010101" pitchFamily="2" charset="-122"/>
              </a:rPr>
              <a:t>ISO </a:t>
            </a:r>
            <a:r>
              <a:rPr lang="zh-CN" altLang="en-US" sz="1400">
                <a:latin typeface="宋体" panose="02010600030101010101" pitchFamily="2" charset="-122"/>
                <a:ea typeface="宋体" panose="02010600030101010101" pitchFamily="2" charset="-122"/>
              </a:rPr>
              <a:t>那样的打包文件，镜像只是一个虚拟的概念，其实际体现并非由一个文件组成，而是由一组文件系统组成，或者说，由多层文件系统联合组成。</a:t>
            </a:r>
          </a:p>
          <a:p>
            <a:r>
              <a:rPr lang="zh-CN" altLang="en-US" sz="1400">
                <a:latin typeface="宋体" panose="02010600030101010101" pitchFamily="2" charset="-122"/>
                <a:ea typeface="宋体" panose="02010600030101010101" pitchFamily="2" charset="-122"/>
              </a:rPr>
              <a:t>镜像构建时，会一层层构建，前一层是后一层的基础。每一层构建完就不会再发生改变，后一层上的任何改变只发生在自己这一层。比如，删除前一层文件的操作，实际不是真的删除前一层的文件，而是仅在当前层标记为该文件已删除。在最终容器运行的时候，虽然不会看到这个文件，但是实际上该文件会一直跟随镜像。因此，在构建镜像的时候，需要额外小心，每一层尽量只包含该层需要添加的东西，任何额外的东西应该在该层构建结束前清理掉。</a:t>
            </a:r>
          </a:p>
          <a:p>
            <a:r>
              <a:rPr lang="zh-CN" altLang="en-US" sz="1400">
                <a:latin typeface="宋体" panose="02010600030101010101" pitchFamily="2" charset="-122"/>
                <a:ea typeface="宋体" panose="02010600030101010101" pitchFamily="2" charset="-122"/>
              </a:rPr>
              <a:t>分层存储的特征还使得镜像的复用、定制变的更为容易。甚至可以用之前构建好的镜像作为基础层，然后进一步添加新的层，以定制自己所需的内容，构建新的镜像。</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⑦</a:t>
            </a:r>
            <a:r>
              <a:rPr lang="en-US" altLang="zh-CN" sz="1400">
                <a:latin typeface="宋体" panose="02010600030101010101" pitchFamily="2" charset="-122"/>
                <a:ea typeface="宋体" panose="02010600030101010101" pitchFamily="2" charset="-122"/>
              </a:rPr>
              <a:t>Dockerfile</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Dockerfile </a:t>
            </a:r>
            <a:r>
              <a:rPr lang="zh-CN" altLang="en-US" sz="1400">
                <a:latin typeface="宋体" panose="02010600030101010101" pitchFamily="2" charset="-122"/>
                <a:ea typeface="宋体" panose="02010600030101010101" pitchFamily="2" charset="-122"/>
              </a:rPr>
              <a:t>是一个文本文件，其内包含了一条条的指令</a:t>
            </a:r>
            <a:r>
              <a:rPr lang="en-US" altLang="zh-CN" sz="1400">
                <a:latin typeface="宋体" panose="02010600030101010101" pitchFamily="2" charset="-122"/>
                <a:ea typeface="宋体" panose="02010600030101010101" pitchFamily="2" charset="-122"/>
              </a:rPr>
              <a:t>(Instruction)</a:t>
            </a:r>
            <a:r>
              <a:rPr lang="zh-CN" altLang="en-US" sz="1400">
                <a:latin typeface="宋体" panose="02010600030101010101" pitchFamily="2" charset="-122"/>
                <a:ea typeface="宋体" panose="02010600030101010101" pitchFamily="2" charset="-122"/>
              </a:rPr>
              <a:t>，每一条指令构建一层，因此每一条指令的内容，就是描述该层应当如何构建，要注意，这并不是在写 </a:t>
            </a:r>
            <a:r>
              <a:rPr lang="en-US" altLang="zh-CN" sz="1400">
                <a:latin typeface="宋体" panose="02010600030101010101" pitchFamily="2" charset="-122"/>
                <a:ea typeface="宋体" panose="02010600030101010101" pitchFamily="2" charset="-122"/>
              </a:rPr>
              <a:t>Shell </a:t>
            </a:r>
            <a:r>
              <a:rPr lang="zh-CN" altLang="en-US" sz="1400">
                <a:latin typeface="宋体" panose="02010600030101010101" pitchFamily="2" charset="-122"/>
                <a:ea typeface="宋体" panose="02010600030101010101" pitchFamily="2" charset="-122"/>
              </a:rPr>
              <a:t>脚本，而是在定义每一层该如何构建，</a:t>
            </a:r>
            <a:r>
              <a:rPr lang="en-US" altLang="zh-CN" sz="1400">
                <a:latin typeface="宋体" panose="02010600030101010101" pitchFamily="2" charset="-122"/>
                <a:ea typeface="宋体" panose="02010600030101010101" pitchFamily="2" charset="-122"/>
              </a:rPr>
              <a:t>Union FS </a:t>
            </a:r>
            <a:r>
              <a:rPr lang="zh-CN" altLang="en-US" sz="1400">
                <a:latin typeface="宋体" panose="02010600030101010101" pitchFamily="2" charset="-122"/>
                <a:ea typeface="宋体" panose="02010600030101010101" pitchFamily="2" charset="-122"/>
              </a:rPr>
              <a:t>是有最大层数限制的，比如</a:t>
            </a:r>
            <a:r>
              <a:rPr lang="en-US" altLang="zh-CN" sz="1400">
                <a:latin typeface="宋体" panose="02010600030101010101" pitchFamily="2" charset="-122"/>
                <a:ea typeface="宋体" panose="02010600030101010101" pitchFamily="2" charset="-122"/>
              </a:rPr>
              <a:t>AUFS</a:t>
            </a:r>
            <a:r>
              <a:rPr lang="zh-CN" altLang="en-US" sz="1400">
                <a:latin typeface="宋体" panose="02010600030101010101" pitchFamily="2" charset="-122"/>
                <a:ea typeface="宋体" panose="02010600030101010101" pitchFamily="2" charset="-122"/>
              </a:rPr>
              <a:t>，曾经是最大不得超过</a:t>
            </a:r>
            <a:r>
              <a:rPr lang="en-US" altLang="zh-CN" sz="1400">
                <a:latin typeface="宋体" panose="02010600030101010101" pitchFamily="2" charset="-122"/>
                <a:ea typeface="宋体" panose="02010600030101010101" pitchFamily="2" charset="-122"/>
              </a:rPr>
              <a:t>42</a:t>
            </a:r>
            <a:r>
              <a:rPr lang="zh-CN" altLang="en-US" sz="1400">
                <a:latin typeface="宋体" panose="02010600030101010101" pitchFamily="2" charset="-122"/>
                <a:ea typeface="宋体" panose="02010600030101010101" pitchFamily="2" charset="-122"/>
              </a:rPr>
              <a:t>层，现在是不得超过</a:t>
            </a:r>
            <a:r>
              <a:rPr lang="en-US" altLang="zh-CN" sz="1400">
                <a:latin typeface="宋体" panose="02010600030101010101" pitchFamily="2" charset="-122"/>
                <a:ea typeface="宋体" panose="02010600030101010101" pitchFamily="2" charset="-122"/>
              </a:rPr>
              <a:t>127</a:t>
            </a:r>
            <a:r>
              <a:rPr lang="zh-CN" altLang="en-US" sz="1400">
                <a:latin typeface="宋体" panose="02010600030101010101" pitchFamily="2" charset="-122"/>
                <a:ea typeface="宋体" panose="02010600030101010101" pitchFamily="2" charset="-122"/>
              </a:rPr>
              <a:t>层。注：可以使用</a:t>
            </a:r>
            <a:r>
              <a:rPr lang="en-US" altLang="zh-CN" sz="1400">
                <a:latin typeface="宋体" panose="02010600030101010101" pitchFamily="2" charset="-122"/>
                <a:ea typeface="宋体" panose="02010600030101010101" pitchFamily="2" charset="-122"/>
              </a:rPr>
              <a:t>&amp;&amp;</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符号将多行输入连为一层，关于</a:t>
            </a:r>
            <a:r>
              <a:rPr lang="en-US" altLang="zh-CN" sz="1400">
                <a:latin typeface="宋体" panose="02010600030101010101" pitchFamily="2" charset="-122"/>
                <a:ea typeface="宋体" panose="02010600030101010101" pitchFamily="2" charset="-122"/>
              </a:rPr>
              <a:t>dockerfile</a:t>
            </a:r>
            <a:r>
              <a:rPr lang="zh-CN" altLang="en-US" sz="1400">
                <a:latin typeface="宋体" panose="02010600030101010101" pitchFamily="2" charset="-122"/>
                <a:ea typeface="宋体" panose="02010600030101010101" pitchFamily="2" charset="-122"/>
              </a:rPr>
              <a:t>的命令如图所示。</a:t>
            </a:r>
            <a:endParaRPr lang="en-US" altLang="zh-CN" sz="1400">
              <a:latin typeface="宋体" panose="02010600030101010101" pitchFamily="2" charset="-122"/>
              <a:ea typeface="宋体" panose="02010600030101010101" pitchFamily="2" charset="-122"/>
            </a:endParaRPr>
          </a:p>
        </p:txBody>
      </p:sp>
      <p:pic>
        <p:nvPicPr>
          <p:cNvPr id="3" name="Picture 2" descr="docker4.png">
            <a:extLst>
              <a:ext uri="{FF2B5EF4-FFF2-40B4-BE49-F238E27FC236}">
                <a16:creationId xmlns:a16="http://schemas.microsoft.com/office/drawing/2014/main" id="{3F0F7EED-07BC-4E5D-88EC-7A23E8EC6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9782" y="2514212"/>
            <a:ext cx="4998720" cy="374904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7C2D1DA8-E6EB-410A-9321-CC446786A0A4}"/>
              </a:ext>
            </a:extLst>
          </p:cNvPr>
          <p:cNvPicPr>
            <a:picLocks noChangeAspect="1"/>
          </p:cNvPicPr>
          <p:nvPr/>
        </p:nvPicPr>
        <p:blipFill>
          <a:blip r:embed="rId3"/>
          <a:stretch>
            <a:fillRect/>
          </a:stretch>
        </p:blipFill>
        <p:spPr>
          <a:xfrm>
            <a:off x="5589552" y="2514212"/>
            <a:ext cx="1603727" cy="3749040"/>
          </a:xfrm>
          <a:prstGeom prst="rect">
            <a:avLst/>
          </a:prstGeom>
        </p:spPr>
      </p:pic>
      <p:sp>
        <p:nvSpPr>
          <p:cNvPr id="5" name="文本框 4">
            <a:extLst>
              <a:ext uri="{FF2B5EF4-FFF2-40B4-BE49-F238E27FC236}">
                <a16:creationId xmlns:a16="http://schemas.microsoft.com/office/drawing/2014/main" id="{D9FB5492-7F65-48D4-B3D6-2FD2FE2F769E}"/>
              </a:ext>
            </a:extLst>
          </p:cNvPr>
          <p:cNvSpPr txBox="1"/>
          <p:nvPr/>
        </p:nvSpPr>
        <p:spPr>
          <a:xfrm>
            <a:off x="0" y="2462212"/>
            <a:ext cx="5461462" cy="2246769"/>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⑧镜像构建上下文</a:t>
            </a:r>
            <a:r>
              <a:rPr lang="en-US" altLang="zh-CN" sz="1400">
                <a:latin typeface="宋体" panose="02010600030101010101" pitchFamily="2" charset="-122"/>
                <a:ea typeface="宋体" panose="02010600030101010101" pitchFamily="2" charset="-122"/>
              </a:rPr>
              <a:t>(Context)</a:t>
            </a:r>
            <a:r>
              <a:rPr lang="zh-CN" altLang="en-US" sz="1400">
                <a:latin typeface="宋体" panose="02010600030101010101" pitchFamily="2" charset="-122"/>
                <a:ea typeface="宋体" panose="02010600030101010101" pitchFamily="2" charset="-122"/>
              </a:rPr>
              <a:t>：当构建镜像的时候，若需要将一些本地文件复制进镜像，用户会指定构建镜像上下文的路径，</a:t>
            </a:r>
            <a:r>
              <a:rPr lang="en-US" altLang="zh-CN" sz="1400">
                <a:latin typeface="宋体" panose="02010600030101010101" pitchFamily="2" charset="-122"/>
                <a:ea typeface="宋体" panose="02010600030101010101" pitchFamily="2" charset="-122"/>
              </a:rPr>
              <a:t>docker build </a:t>
            </a:r>
            <a:r>
              <a:rPr lang="zh-CN" altLang="en-US" sz="1400">
                <a:latin typeface="宋体" panose="02010600030101010101" pitchFamily="2" charset="-122"/>
                <a:ea typeface="宋体" panose="02010600030101010101" pitchFamily="2" charset="-122"/>
              </a:rPr>
              <a:t>命令得知这个路径后，会将路径下的所有内容打包，然后上传给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引擎。这样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引擎收到这个上下文包后，展开就会获得构建镜像所需的一切文件。</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COPY </a:t>
            </a:r>
            <a:r>
              <a:rPr lang="zh-CN" altLang="en-US" sz="1400">
                <a:latin typeface="宋体" panose="02010600030101010101" pitchFamily="2" charset="-122"/>
                <a:ea typeface="宋体" panose="02010600030101010101" pitchFamily="2" charset="-122"/>
              </a:rPr>
              <a:t>这类指令中的源文件的路径都是相对路径。</a:t>
            </a:r>
          </a:p>
          <a:p>
            <a:r>
              <a:rPr lang="zh-CN" altLang="en-US" sz="1400">
                <a:latin typeface="宋体" panose="02010600030101010101" pitchFamily="2" charset="-122"/>
                <a:ea typeface="宋体" panose="02010600030101010101" pitchFamily="2" charset="-122"/>
              </a:rPr>
              <a:t>一般来说，应该会将 </a:t>
            </a:r>
            <a:r>
              <a:rPr lang="en-US" altLang="zh-CN" sz="1400">
                <a:latin typeface="宋体" panose="02010600030101010101" pitchFamily="2" charset="-122"/>
                <a:ea typeface="宋体" panose="02010600030101010101" pitchFamily="2" charset="-122"/>
              </a:rPr>
              <a:t>Dockerfile </a:t>
            </a:r>
            <a:r>
              <a:rPr lang="zh-CN" altLang="en-US" sz="1400">
                <a:latin typeface="宋体" panose="02010600030101010101" pitchFamily="2" charset="-122"/>
                <a:ea typeface="宋体" panose="02010600030101010101" pitchFamily="2" charset="-122"/>
              </a:rPr>
              <a:t>置于一个空目录下，或者项目根目录下。如果该目录下没有所需文件，那么应该把所需文件复制一份过来。在默认情况下，如果不额外指定</a:t>
            </a:r>
            <a:r>
              <a:rPr lang="en-US" altLang="zh-CN" sz="1400">
                <a:latin typeface="宋体" panose="02010600030101010101" pitchFamily="2" charset="-122"/>
                <a:ea typeface="宋体" panose="02010600030101010101" pitchFamily="2" charset="-122"/>
              </a:rPr>
              <a:t>Dockerfile</a:t>
            </a:r>
            <a:r>
              <a:rPr lang="zh-CN" altLang="en-US" sz="1400">
                <a:latin typeface="宋体" panose="02010600030101010101" pitchFamily="2" charset="-122"/>
                <a:ea typeface="宋体" panose="02010600030101010101" pitchFamily="2" charset="-122"/>
              </a:rPr>
              <a:t>，会将上下文目录下的名为 </a:t>
            </a:r>
            <a:r>
              <a:rPr lang="en-US" altLang="zh-CN" sz="1400">
                <a:latin typeface="宋体" panose="02010600030101010101" pitchFamily="2" charset="-122"/>
                <a:ea typeface="宋体" panose="02010600030101010101" pitchFamily="2" charset="-122"/>
              </a:rPr>
              <a:t>Dockerfile </a:t>
            </a:r>
            <a:r>
              <a:rPr lang="zh-CN" altLang="en-US" sz="1400">
                <a:latin typeface="宋体" panose="02010600030101010101" pitchFamily="2" charset="-122"/>
                <a:ea typeface="宋体" panose="02010600030101010101" pitchFamily="2" charset="-122"/>
              </a:rPr>
              <a:t>的文件作为 </a:t>
            </a:r>
            <a:r>
              <a:rPr lang="en-US" altLang="zh-CN" sz="1400">
                <a:latin typeface="宋体" panose="02010600030101010101" pitchFamily="2" charset="-122"/>
                <a:ea typeface="宋体" panose="02010600030101010101" pitchFamily="2" charset="-122"/>
              </a:rPr>
              <a:t>Dockerfile</a:t>
            </a:r>
            <a:r>
              <a:rPr lang="zh-CN" altLang="en-US" sz="1400">
                <a:latin typeface="宋体" panose="02010600030101010101" pitchFamily="2" charset="-122"/>
                <a:ea typeface="宋体" panose="02010600030101010101" pitchFamily="2" charset="-122"/>
              </a:rPr>
              <a:t>。</a:t>
            </a:r>
          </a:p>
        </p:txBody>
      </p:sp>
      <p:sp>
        <p:nvSpPr>
          <p:cNvPr id="6" name="文本框 5">
            <a:extLst>
              <a:ext uri="{FF2B5EF4-FFF2-40B4-BE49-F238E27FC236}">
                <a16:creationId xmlns:a16="http://schemas.microsoft.com/office/drawing/2014/main" id="{310B8A80-24D7-4CC5-8B04-450F91E8FCE9}"/>
              </a:ext>
            </a:extLst>
          </p:cNvPr>
          <p:cNvSpPr txBox="1"/>
          <p:nvPr/>
        </p:nvSpPr>
        <p:spPr>
          <a:xfrm>
            <a:off x="1" y="4708981"/>
            <a:ext cx="5461462" cy="2031325"/>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Docker</a:t>
            </a:r>
            <a:r>
              <a:rPr lang="zh-CN" altLang="en-US" sz="1400" b="1">
                <a:latin typeface="宋体" panose="02010600030101010101" pitchFamily="2" charset="-122"/>
                <a:ea typeface="宋体" panose="02010600030101010101" pitchFamily="2" charset="-122"/>
              </a:rPr>
              <a:t>特性</a:t>
            </a:r>
            <a:r>
              <a:rPr lang="zh-CN" altLang="en-US" sz="1400">
                <a:latin typeface="宋体" panose="02010600030101010101" pitchFamily="2" charset="-122"/>
                <a:ea typeface="宋体" panose="02010600030101010101" pitchFamily="2" charset="-122"/>
              </a:rPr>
              <a:t>①文件系统隔离：每个进程容器运行在完全独立的根文件系统里。②资源隔离：可以使用</a:t>
            </a:r>
            <a:r>
              <a:rPr lang="en-US" altLang="zh-CN" sz="1400">
                <a:latin typeface="宋体" panose="02010600030101010101" pitchFamily="2" charset="-122"/>
                <a:ea typeface="宋体" panose="02010600030101010101" pitchFamily="2" charset="-122"/>
              </a:rPr>
              <a:t>cgroup</a:t>
            </a:r>
            <a:r>
              <a:rPr lang="zh-CN" altLang="en-US" sz="1400">
                <a:latin typeface="宋体" panose="02010600030101010101" pitchFamily="2" charset="-122"/>
                <a:ea typeface="宋体" panose="02010600030101010101" pitchFamily="2" charset="-122"/>
              </a:rPr>
              <a:t>为每个进程容器分配不同的系统资源，例如</a:t>
            </a:r>
            <a:r>
              <a:rPr lang="en-US" altLang="zh-CN" sz="1400">
                <a:latin typeface="宋体" panose="02010600030101010101" pitchFamily="2" charset="-122"/>
                <a:ea typeface="宋体" panose="02010600030101010101" pitchFamily="2" charset="-122"/>
              </a:rPr>
              <a:t>CPU</a:t>
            </a:r>
            <a:r>
              <a:rPr lang="zh-CN" altLang="en-US" sz="1400">
                <a:latin typeface="宋体" panose="02010600030101010101" pitchFamily="2" charset="-122"/>
                <a:ea typeface="宋体" panose="02010600030101010101" pitchFamily="2" charset="-122"/>
              </a:rPr>
              <a:t>和内存。③网络隔离：每个进程容器运行在自己的网络命名空间里，拥有自己的虚拟接口和</a:t>
            </a:r>
            <a:r>
              <a:rPr lang="en-US" altLang="zh-CN" sz="1400">
                <a:latin typeface="宋体" panose="02010600030101010101" pitchFamily="2" charset="-122"/>
                <a:ea typeface="宋体" panose="02010600030101010101" pitchFamily="2" charset="-122"/>
              </a:rPr>
              <a:t>IP</a:t>
            </a:r>
            <a:r>
              <a:rPr lang="zh-CN" altLang="en-US" sz="1400">
                <a:latin typeface="宋体" panose="02010600030101010101" pitchFamily="2" charset="-122"/>
                <a:ea typeface="宋体" panose="02010600030101010101" pitchFamily="2" charset="-122"/>
              </a:rPr>
              <a:t>地址。④写时复制：采用写时复制方式创建根文件系统，这让部署变得极其快捷，并且节省内存和硬盘空间。⑤日志记录：</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将会收集和记录每个进程容器的标准流（</a:t>
            </a:r>
            <a:r>
              <a:rPr lang="en-US" altLang="zh-CN" sz="1400">
                <a:latin typeface="宋体" panose="02010600030101010101" pitchFamily="2" charset="-122"/>
                <a:ea typeface="宋体" panose="02010600030101010101" pitchFamily="2" charset="-122"/>
              </a:rPr>
              <a:t>stdout/stderr/stdin</a:t>
            </a:r>
            <a:r>
              <a:rPr lang="zh-CN" altLang="en-US" sz="1400">
                <a:latin typeface="宋体" panose="02010600030101010101" pitchFamily="2" charset="-122"/>
                <a:ea typeface="宋体" panose="02010600030101010101" pitchFamily="2" charset="-122"/>
              </a:rPr>
              <a:t>），用于实时检索或批量检索。⑥变更管理：容器文件系统的变更可以提交到新的映像中，并可重复使用以创建更多的容器。无需使用模板或手动配置。</a:t>
            </a:r>
          </a:p>
        </p:txBody>
      </p:sp>
      <p:sp>
        <p:nvSpPr>
          <p:cNvPr id="7" name="文本框 6">
            <a:extLst>
              <a:ext uri="{FF2B5EF4-FFF2-40B4-BE49-F238E27FC236}">
                <a16:creationId xmlns:a16="http://schemas.microsoft.com/office/drawing/2014/main" id="{A1D515F7-3DF6-4C95-BF1B-F871D762F4CA}"/>
              </a:ext>
            </a:extLst>
          </p:cNvPr>
          <p:cNvSpPr txBox="1"/>
          <p:nvPr/>
        </p:nvSpPr>
        <p:spPr>
          <a:xfrm>
            <a:off x="0" y="6586417"/>
            <a:ext cx="9161482" cy="307777"/>
          </a:xfrm>
          <a:prstGeom prst="rect">
            <a:avLst/>
          </a:prstGeom>
          <a:noFill/>
        </p:spPr>
        <p:txBody>
          <a:bodyPr wrap="none" rtlCol="0">
            <a:spAutoFit/>
          </a:bodyPr>
          <a:lstStyle/>
          <a:p>
            <a:r>
              <a:rPr lang="zh-CN" altLang="en-US" sz="1400">
                <a:latin typeface="宋体" panose="02010600030101010101" pitchFamily="2" charset="-122"/>
                <a:ea typeface="宋体" panose="02010600030101010101" pitchFamily="2" charset="-122"/>
              </a:rPr>
              <a:t>⑦交互式</a:t>
            </a:r>
            <a:r>
              <a:rPr lang="en-US" altLang="zh-CN" sz="1400">
                <a:latin typeface="宋体" panose="02010600030101010101" pitchFamily="2" charset="-122"/>
                <a:ea typeface="宋体" panose="02010600030101010101" pitchFamily="2" charset="-122"/>
              </a:rPr>
              <a:t>Shell</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可以分配一个虚拟终端并关联到任何容器的标准输入上，例如运行一个一次性交互</a:t>
            </a:r>
            <a:r>
              <a:rPr lang="en-US" altLang="zh-CN" sz="1400">
                <a:latin typeface="宋体" panose="02010600030101010101" pitchFamily="2" charset="-122"/>
                <a:ea typeface="宋体" panose="02010600030101010101" pitchFamily="2" charset="-122"/>
              </a:rPr>
              <a:t>shell</a:t>
            </a:r>
            <a:r>
              <a:rPr lang="zh-CN" altLang="en-US" sz="140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394379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A1AB9C6-5BC1-4C80-922E-95E4ECD90616}"/>
              </a:ext>
            </a:extLst>
          </p:cNvPr>
          <p:cNvSpPr txBox="1"/>
          <p:nvPr/>
        </p:nvSpPr>
        <p:spPr>
          <a:xfrm>
            <a:off x="1" y="0"/>
            <a:ext cx="12192000" cy="3323987"/>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Dockerfile</a:t>
            </a:r>
            <a:r>
              <a:rPr lang="zh-CN" altLang="en-US" sz="1400" b="1">
                <a:latin typeface="宋体" panose="02010600030101010101" pitchFamily="2" charset="-122"/>
                <a:ea typeface="宋体" panose="02010600030101010101" pitchFamily="2" charset="-122"/>
              </a:rPr>
              <a:t>、</a:t>
            </a:r>
            <a:r>
              <a:rPr lang="en-US" altLang="zh-CN" sz="1400" b="1">
                <a:latin typeface="宋体" panose="02010600030101010101" pitchFamily="2" charset="-122"/>
                <a:ea typeface="宋体" panose="02010600030101010101" pitchFamily="2" charset="-122"/>
              </a:rPr>
              <a:t>Docker</a:t>
            </a:r>
            <a:r>
              <a:rPr lang="zh-CN" altLang="en-US" sz="1400" b="1">
                <a:latin typeface="宋体" panose="02010600030101010101" pitchFamily="2" charset="-122"/>
                <a:ea typeface="宋体" panose="02010600030101010101" pitchFamily="2" charset="-122"/>
              </a:rPr>
              <a:t>镜像和</a:t>
            </a:r>
            <a:r>
              <a:rPr lang="en-US" altLang="zh-CN" sz="1400" b="1">
                <a:latin typeface="宋体" panose="02010600030101010101" pitchFamily="2" charset="-122"/>
                <a:ea typeface="宋体" panose="02010600030101010101" pitchFamily="2" charset="-122"/>
              </a:rPr>
              <a:t>Docker</a:t>
            </a:r>
            <a:r>
              <a:rPr lang="zh-CN" altLang="en-US" sz="1400" b="1">
                <a:latin typeface="宋体" panose="02010600030101010101" pitchFamily="2" charset="-122"/>
                <a:ea typeface="宋体" panose="02010600030101010101" pitchFamily="2" charset="-122"/>
              </a:rPr>
              <a:t>容器的关系详解</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Dockerfile </a:t>
            </a:r>
            <a:r>
              <a:rPr lang="zh-CN" altLang="en-US" sz="1400">
                <a:latin typeface="宋体" panose="02010600030101010101" pitchFamily="2" charset="-122"/>
                <a:ea typeface="宋体" panose="02010600030101010101" pitchFamily="2" charset="-122"/>
              </a:rPr>
              <a:t>是软件的原材料，</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镜像是软件的交付品，而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容器则可以认为是软件的运行态。从应用软件的角度来看，</a:t>
            </a:r>
            <a:r>
              <a:rPr lang="en-US" altLang="zh-CN" sz="1400">
                <a:latin typeface="宋体" panose="02010600030101010101" pitchFamily="2" charset="-122"/>
                <a:ea typeface="宋体" panose="02010600030101010101" pitchFamily="2" charset="-122"/>
              </a:rPr>
              <a:t>Dockerfile</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镜像与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容器分别代表软件的三个不同阶段，</a:t>
            </a:r>
            <a:r>
              <a:rPr lang="en-US" altLang="zh-CN" sz="1400">
                <a:latin typeface="宋体" panose="02010600030101010101" pitchFamily="2" charset="-122"/>
                <a:ea typeface="宋体" panose="02010600030101010101" pitchFamily="2" charset="-122"/>
              </a:rPr>
              <a:t>Dockerfile </a:t>
            </a:r>
            <a:r>
              <a:rPr lang="zh-CN" altLang="en-US" sz="1400">
                <a:latin typeface="宋体" panose="02010600030101010101" pitchFamily="2" charset="-122"/>
                <a:ea typeface="宋体" panose="02010600030101010101" pitchFamily="2" charset="-122"/>
              </a:rPr>
              <a:t>面向开发，</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镜像成为交付标准，</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容器则涉及部署与运维，三者缺一不可，合力充当 </a:t>
            </a:r>
            <a:r>
              <a:rPr lang="en-US" altLang="zh-CN" sz="1400">
                <a:latin typeface="宋体" panose="02010600030101010101" pitchFamily="2" charset="-122"/>
                <a:ea typeface="宋体" panose="02010600030101010101" pitchFamily="2" charset="-122"/>
              </a:rPr>
              <a:t>Docker </a:t>
            </a:r>
            <a:r>
              <a:rPr lang="zh-CN" altLang="en-US" sz="1400">
                <a:latin typeface="宋体" panose="02010600030101010101" pitchFamily="2" charset="-122"/>
                <a:ea typeface="宋体" panose="02010600030101010101" pitchFamily="2" charset="-122"/>
              </a:rPr>
              <a:t>体系的基石。</a:t>
            </a:r>
          </a:p>
          <a:p>
            <a:r>
              <a:rPr lang="zh-CN" altLang="en-US" sz="1400">
                <a:latin typeface="宋体" panose="02010600030101010101" pitchFamily="2" charset="-122"/>
                <a:ea typeface="宋体" panose="02010600030101010101" pitchFamily="2" charset="-122"/>
              </a:rPr>
              <a:t>简单来讲，</a:t>
            </a:r>
            <a:r>
              <a:rPr lang="en-US" altLang="zh-CN" sz="1400">
                <a:latin typeface="宋体" panose="02010600030101010101" pitchFamily="2" charset="-122"/>
                <a:ea typeface="宋体" panose="02010600030101010101" pitchFamily="2" charset="-122"/>
              </a:rPr>
              <a:t>Dockerfile</a:t>
            </a:r>
            <a:r>
              <a:rPr lang="zh-CN" altLang="en-US" sz="1400">
                <a:latin typeface="宋体" panose="02010600030101010101" pitchFamily="2" charset="-122"/>
                <a:ea typeface="宋体" panose="02010600030101010101" pitchFamily="2" charset="-122"/>
              </a:rPr>
              <a:t>构建出</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镜像，通过</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镜像运行</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a:t>
            </a:r>
            <a:r>
              <a:rPr lang="en-US" altLang="zh-CN" sz="1400" b="1">
                <a:latin typeface="宋体" panose="02010600030101010101" pitchFamily="2" charset="-122"/>
                <a:ea typeface="宋体" panose="02010600030101010101" pitchFamily="2" charset="-122"/>
              </a:rPr>
              <a:t>Dockerfile</a:t>
            </a:r>
            <a:r>
              <a:rPr lang="zh-CN" altLang="en-US" sz="1400" b="1">
                <a:latin typeface="宋体" panose="02010600030101010101" pitchFamily="2" charset="-122"/>
                <a:ea typeface="宋体" panose="02010600030101010101" pitchFamily="2" charset="-122"/>
              </a:rPr>
              <a:t>与</a:t>
            </a:r>
            <a:r>
              <a:rPr lang="en-US" altLang="zh-CN" sz="1400" b="1">
                <a:latin typeface="宋体" panose="02010600030101010101" pitchFamily="2" charset="-122"/>
                <a:ea typeface="宋体" panose="02010600030101010101" pitchFamily="2" charset="-122"/>
              </a:rPr>
              <a:t>Docker</a:t>
            </a:r>
            <a:r>
              <a:rPr lang="zh-CN" altLang="en-US" sz="1400" b="1">
                <a:latin typeface="宋体" panose="02010600030101010101" pitchFamily="2" charset="-122"/>
                <a:ea typeface="宋体" panose="02010600030101010101" pitchFamily="2" charset="-122"/>
              </a:rPr>
              <a:t>镜像</a:t>
            </a:r>
          </a:p>
          <a:p>
            <a:r>
              <a:rPr lang="zh-CN" altLang="en-US" sz="1400">
                <a:latin typeface="宋体" panose="02010600030101010101" pitchFamily="2" charset="-122"/>
                <a:ea typeface="宋体" panose="02010600030101010101" pitchFamily="2" charset="-122"/>
              </a:rPr>
              <a:t>首先，我们结合上图来看看</a:t>
            </a:r>
            <a:r>
              <a:rPr lang="en-US" altLang="zh-CN" sz="1400">
                <a:latin typeface="宋体" panose="02010600030101010101" pitchFamily="2" charset="-122"/>
                <a:ea typeface="宋体" panose="02010600030101010101" pitchFamily="2" charset="-122"/>
              </a:rPr>
              <a:t>Dockerfile</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镜像之间的关系。</a:t>
            </a:r>
          </a:p>
          <a:p>
            <a:r>
              <a:rPr lang="en-US" altLang="zh-CN" sz="1400">
                <a:latin typeface="宋体" panose="02010600030101010101" pitchFamily="2" charset="-122"/>
                <a:ea typeface="宋体" panose="02010600030101010101" pitchFamily="2" charset="-122"/>
              </a:rPr>
              <a:t>FROM ubuntu:14.04</a:t>
            </a:r>
            <a:r>
              <a:rPr lang="zh-CN" altLang="en-US" sz="1400">
                <a:latin typeface="宋体" panose="02010600030101010101" pitchFamily="2" charset="-122"/>
                <a:ea typeface="宋体" panose="02010600030101010101" pitchFamily="2" charset="-122"/>
              </a:rPr>
              <a:t>：设置基础镜像，此时会使用基础镜像 </a:t>
            </a:r>
            <a:r>
              <a:rPr lang="en-US" altLang="zh-CN" sz="1400">
                <a:latin typeface="宋体" panose="02010600030101010101" pitchFamily="2" charset="-122"/>
                <a:ea typeface="宋体" panose="02010600030101010101" pitchFamily="2" charset="-122"/>
              </a:rPr>
              <a:t>ubuntu:14.04 </a:t>
            </a:r>
            <a:r>
              <a:rPr lang="zh-CN" altLang="en-US" sz="1400">
                <a:latin typeface="宋体" panose="02010600030101010101" pitchFamily="2" charset="-122"/>
                <a:ea typeface="宋体" panose="02010600030101010101" pitchFamily="2" charset="-122"/>
              </a:rPr>
              <a:t>的所有镜像层，为简单起见，图中将其作为一个整体展示。</a:t>
            </a:r>
          </a:p>
          <a:p>
            <a:r>
              <a:rPr lang="en-US" altLang="zh-CN" sz="1400">
                <a:latin typeface="宋体" panose="02010600030101010101" pitchFamily="2" charset="-122"/>
                <a:ea typeface="宋体" panose="02010600030101010101" pitchFamily="2" charset="-122"/>
              </a:rPr>
              <a:t>ADD run.sh /</a:t>
            </a:r>
            <a:r>
              <a:rPr lang="zh-CN" altLang="en-US" sz="1400">
                <a:latin typeface="宋体" panose="02010600030101010101" pitchFamily="2" charset="-122"/>
                <a:ea typeface="宋体" panose="02010600030101010101" pitchFamily="2" charset="-122"/>
              </a:rPr>
              <a:t>：将 </a:t>
            </a:r>
            <a:r>
              <a:rPr lang="en-US" altLang="zh-CN" sz="1400">
                <a:latin typeface="宋体" panose="02010600030101010101" pitchFamily="2" charset="-122"/>
                <a:ea typeface="宋体" panose="02010600030101010101" pitchFamily="2" charset="-122"/>
              </a:rPr>
              <a:t>Dockerfile </a:t>
            </a:r>
            <a:r>
              <a:rPr lang="zh-CN" altLang="en-US" sz="1400">
                <a:latin typeface="宋体" panose="02010600030101010101" pitchFamily="2" charset="-122"/>
                <a:ea typeface="宋体" panose="02010600030101010101" pitchFamily="2" charset="-122"/>
              </a:rPr>
              <a:t>所在目录的文件 </a:t>
            </a:r>
            <a:r>
              <a:rPr lang="en-US" altLang="zh-CN" sz="1400">
                <a:latin typeface="宋体" panose="02010600030101010101" pitchFamily="2" charset="-122"/>
                <a:ea typeface="宋体" panose="02010600030101010101" pitchFamily="2" charset="-122"/>
              </a:rPr>
              <a:t>run.sh </a:t>
            </a:r>
            <a:r>
              <a:rPr lang="zh-CN" altLang="en-US" sz="1400">
                <a:latin typeface="宋体" panose="02010600030101010101" pitchFamily="2" charset="-122"/>
                <a:ea typeface="宋体" panose="02010600030101010101" pitchFamily="2" charset="-122"/>
              </a:rPr>
              <a:t>加至镜像的根目录，此时新一层的镜像只有一项内容，即根目录下的 </a:t>
            </a:r>
            <a:r>
              <a:rPr lang="en-US" altLang="zh-CN" sz="1400">
                <a:latin typeface="宋体" panose="02010600030101010101" pitchFamily="2" charset="-122"/>
                <a:ea typeface="宋体" panose="02010600030101010101" pitchFamily="2" charset="-122"/>
              </a:rPr>
              <a:t>run.sh</a:t>
            </a:r>
            <a:r>
              <a:rPr lang="zh-CN" altLang="en-US" sz="1400">
                <a:latin typeface="宋体" panose="02010600030101010101" pitchFamily="2" charset="-122"/>
                <a:ea typeface="宋体" panose="02010600030101010101" pitchFamily="2" charset="-122"/>
              </a:rPr>
              <a:t>。</a:t>
            </a:r>
          </a:p>
          <a:p>
            <a:r>
              <a:rPr lang="en-US" altLang="zh-CN" sz="1400">
                <a:latin typeface="宋体" panose="02010600030101010101" pitchFamily="2" charset="-122"/>
                <a:ea typeface="宋体" panose="02010600030101010101" pitchFamily="2" charset="-122"/>
              </a:rPr>
              <a:t>VOLUME /data</a:t>
            </a:r>
            <a:r>
              <a:rPr lang="zh-CN" altLang="en-US" sz="1400">
                <a:latin typeface="宋体" panose="02010600030101010101" pitchFamily="2" charset="-122"/>
                <a:ea typeface="宋体" panose="02010600030101010101" pitchFamily="2" charset="-122"/>
              </a:rPr>
              <a:t>：设定镜像的 </a:t>
            </a:r>
            <a:r>
              <a:rPr lang="en-US" altLang="zh-CN" sz="1400">
                <a:latin typeface="宋体" panose="02010600030101010101" pitchFamily="2" charset="-122"/>
                <a:ea typeface="宋体" panose="02010600030101010101" pitchFamily="2" charset="-122"/>
              </a:rPr>
              <a:t>VOLUME</a:t>
            </a:r>
            <a:r>
              <a:rPr lang="zh-CN" altLang="en-US" sz="1400">
                <a:latin typeface="宋体" panose="02010600030101010101" pitchFamily="2" charset="-122"/>
                <a:ea typeface="宋体" panose="02010600030101010101" pitchFamily="2" charset="-122"/>
              </a:rPr>
              <a:t>，此 </a:t>
            </a:r>
            <a:r>
              <a:rPr lang="en-US" altLang="zh-CN" sz="1400">
                <a:latin typeface="宋体" panose="02010600030101010101" pitchFamily="2" charset="-122"/>
                <a:ea typeface="宋体" panose="02010600030101010101" pitchFamily="2" charset="-122"/>
              </a:rPr>
              <a:t>VOLUME </a:t>
            </a:r>
            <a:r>
              <a:rPr lang="zh-CN" altLang="en-US" sz="1400">
                <a:latin typeface="宋体" panose="02010600030101010101" pitchFamily="2" charset="-122"/>
                <a:ea typeface="宋体" panose="02010600030101010101" pitchFamily="2" charset="-122"/>
              </a:rPr>
              <a:t>在容器内部的路径为 </a:t>
            </a:r>
            <a:r>
              <a:rPr lang="en-US" altLang="zh-CN" sz="1400">
                <a:latin typeface="宋体" panose="02010600030101010101" pitchFamily="2" charset="-122"/>
                <a:ea typeface="宋体" panose="02010600030101010101" pitchFamily="2" charset="-122"/>
              </a:rPr>
              <a:t>/data</a:t>
            </a:r>
            <a:r>
              <a:rPr lang="zh-CN" altLang="en-US" sz="1400">
                <a:latin typeface="宋体" panose="02010600030101010101" pitchFamily="2" charset="-122"/>
                <a:ea typeface="宋体" panose="02010600030101010101" pitchFamily="2" charset="-122"/>
              </a:rPr>
              <a:t>。需要注意的是，此时并未在新一层的镜像中添加任何文件，即构建出的磁层镜像中文件为空，但更新了镜像的 </a:t>
            </a:r>
            <a:r>
              <a:rPr lang="en-US" altLang="zh-CN" sz="1400">
                <a:latin typeface="宋体" panose="02010600030101010101" pitchFamily="2" charset="-122"/>
                <a:ea typeface="宋体" panose="02010600030101010101" pitchFamily="2" charset="-122"/>
              </a:rPr>
              <a:t>json </a:t>
            </a:r>
            <a:r>
              <a:rPr lang="zh-CN" altLang="en-US" sz="1400">
                <a:latin typeface="宋体" panose="02010600030101010101" pitchFamily="2" charset="-122"/>
                <a:ea typeface="宋体" panose="02010600030101010101" pitchFamily="2" charset="-122"/>
              </a:rPr>
              <a:t>文件，以便通过此镜像启动容器时获取这方面的信息。</a:t>
            </a:r>
          </a:p>
          <a:p>
            <a:r>
              <a:rPr lang="en-US" altLang="zh-CN" sz="1400">
                <a:latin typeface="宋体" panose="02010600030101010101" pitchFamily="2" charset="-122"/>
                <a:ea typeface="宋体" panose="02010600030101010101" pitchFamily="2" charset="-122"/>
              </a:rPr>
              <a:t>CMD ["./run.sh"]</a:t>
            </a:r>
            <a:r>
              <a:rPr lang="zh-CN" altLang="en-US" sz="1400">
                <a:latin typeface="宋体" panose="02010600030101010101" pitchFamily="2" charset="-122"/>
                <a:ea typeface="宋体" panose="02010600030101010101" pitchFamily="2" charset="-122"/>
              </a:rPr>
              <a:t>：设置镜像的默认执行入口，此命令同样不会在新建镜像中添加任何文件，仅仅在上一层镜像 </a:t>
            </a:r>
            <a:r>
              <a:rPr lang="en-US" altLang="zh-CN" sz="1400">
                <a:latin typeface="宋体" panose="02010600030101010101" pitchFamily="2" charset="-122"/>
                <a:ea typeface="宋体" panose="02010600030101010101" pitchFamily="2" charset="-122"/>
              </a:rPr>
              <a:t>json </a:t>
            </a:r>
            <a:r>
              <a:rPr lang="zh-CN" altLang="en-US" sz="1400">
                <a:latin typeface="宋体" panose="02010600030101010101" pitchFamily="2" charset="-122"/>
                <a:ea typeface="宋体" panose="02010600030101010101" pitchFamily="2" charset="-122"/>
              </a:rPr>
              <a:t>文件的基础上更新新建镜像的 </a:t>
            </a:r>
            <a:r>
              <a:rPr lang="en-US" altLang="zh-CN" sz="1400">
                <a:latin typeface="宋体" panose="02010600030101010101" pitchFamily="2" charset="-122"/>
                <a:ea typeface="宋体" panose="02010600030101010101" pitchFamily="2" charset="-122"/>
              </a:rPr>
              <a:t>json </a:t>
            </a:r>
            <a:r>
              <a:rPr lang="zh-CN" altLang="en-US" sz="1400">
                <a:latin typeface="宋体" panose="02010600030101010101" pitchFamily="2" charset="-122"/>
                <a:ea typeface="宋体" panose="02010600030101010101" pitchFamily="2" charset="-122"/>
              </a:rPr>
              <a:t>文件。</a:t>
            </a:r>
          </a:p>
          <a:p>
            <a:r>
              <a:rPr lang="zh-CN" altLang="en-US" sz="1400">
                <a:latin typeface="宋体" panose="02010600030101010101" pitchFamily="2" charset="-122"/>
                <a:ea typeface="宋体" panose="02010600030101010101" pitchFamily="2" charset="-122"/>
              </a:rPr>
              <a:t>因此，通过以上分析，以上的</a:t>
            </a:r>
            <a:r>
              <a:rPr lang="en-US" altLang="zh-CN" sz="1400">
                <a:latin typeface="宋体" panose="02010600030101010101" pitchFamily="2" charset="-122"/>
                <a:ea typeface="宋体" panose="02010600030101010101" pitchFamily="2" charset="-122"/>
              </a:rPr>
              <a:t>Dockerfile</a:t>
            </a:r>
            <a:r>
              <a:rPr lang="zh-CN" altLang="en-US" sz="1400">
                <a:latin typeface="宋体" panose="02010600030101010101" pitchFamily="2" charset="-122"/>
                <a:ea typeface="宋体" panose="02010600030101010101" pitchFamily="2" charset="-122"/>
              </a:rPr>
              <a:t>可以构建出一个新的镜像，包含</a:t>
            </a:r>
            <a:r>
              <a:rPr lang="en-US" altLang="zh-CN" sz="1400">
                <a:latin typeface="宋体" panose="02010600030101010101" pitchFamily="2" charset="-122"/>
                <a:ea typeface="宋体" panose="02010600030101010101" pitchFamily="2" charset="-122"/>
              </a:rPr>
              <a:t>4</a:t>
            </a:r>
            <a:r>
              <a:rPr lang="zh-CN" altLang="en-US" sz="1400">
                <a:latin typeface="宋体" panose="02010600030101010101" pitchFamily="2" charset="-122"/>
                <a:ea typeface="宋体" panose="02010600030101010101" pitchFamily="2" charset="-122"/>
              </a:rPr>
              <a:t>个镜像层，每一条命令会和一个镜像层对应，镜像之间会存在父子关系。图中很清楚的表明了这些关系。</a:t>
            </a:r>
            <a:endParaRPr lang="en-US" altLang="zh-CN" sz="1400">
              <a:latin typeface="宋体" panose="02010600030101010101" pitchFamily="2" charset="-122"/>
              <a:ea typeface="宋体" panose="02010600030101010101" pitchFamily="2" charset="-122"/>
            </a:endParaRPr>
          </a:p>
        </p:txBody>
      </p:sp>
      <p:pic>
        <p:nvPicPr>
          <p:cNvPr id="2052" name="Picture 4" descr="https://img-blog.csdn.net/20180611141956543">
            <a:extLst>
              <a:ext uri="{FF2B5EF4-FFF2-40B4-BE49-F238E27FC236}">
                <a16:creationId xmlns:a16="http://schemas.microsoft.com/office/drawing/2014/main" id="{EA60F01E-4131-4461-BEAC-E79675A22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49" y="3648075"/>
            <a:ext cx="5238750" cy="320992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737B8681-B57B-4428-8C9D-A76DE2290E84}"/>
              </a:ext>
            </a:extLst>
          </p:cNvPr>
          <p:cNvSpPr txBox="1"/>
          <p:nvPr/>
        </p:nvSpPr>
        <p:spPr>
          <a:xfrm>
            <a:off x="0" y="3209925"/>
            <a:ext cx="6953249" cy="3754874"/>
          </a:xfrm>
          <a:prstGeom prst="rect">
            <a:avLst/>
          </a:prstGeom>
          <a:noFill/>
        </p:spPr>
        <p:txBody>
          <a:bodyPr wrap="square" rtlCol="0">
            <a:spAutoFit/>
          </a:bodyPr>
          <a:lstStyle/>
          <a:p>
            <a:r>
              <a:rPr lang="en-US" altLang="zh-CN" sz="1400">
                <a:latin typeface="宋体" panose="02010600030101010101" pitchFamily="2" charset="-122"/>
                <a:ea typeface="宋体" panose="02010600030101010101" pitchFamily="2" charset="-122"/>
              </a:rPr>
              <a:t>②Docker</a:t>
            </a:r>
            <a:r>
              <a:rPr lang="zh-CN" altLang="en-US" sz="1400">
                <a:latin typeface="宋体" panose="02010600030101010101" pitchFamily="2" charset="-122"/>
                <a:ea typeface="宋体" panose="02010600030101010101" pitchFamily="2" charset="-122"/>
              </a:rPr>
              <a:t>镜像与</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容器的关系</a:t>
            </a:r>
          </a:p>
          <a:p>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镜像是</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容器运行的基础，没有</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镜像，就不可能有</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容器，这也是</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的设计原则之一。静态的镜像转换为动态的容器的两个关键点：</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Ⅰ</a:t>
            </a:r>
            <a:r>
              <a:rPr lang="zh-CN" altLang="en-US" sz="1400" b="1">
                <a:latin typeface="宋体" panose="02010600030101010101" pitchFamily="2" charset="-122"/>
                <a:ea typeface="宋体" panose="02010600030101010101" pitchFamily="2" charset="-122"/>
              </a:rPr>
              <a:t>转化的依据</a:t>
            </a:r>
            <a:r>
              <a:rPr lang="zh-CN" altLang="en-US" sz="1400">
                <a:latin typeface="宋体" panose="02010600030101010101" pitchFamily="2" charset="-122"/>
                <a:ea typeface="宋体" panose="02010600030101010101" pitchFamily="2" charset="-122"/>
              </a:rPr>
              <a:t>是每个镜像的</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文件，</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可以通过解析</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镜像的</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的文件，获知应该在这个镜像之上运行什么样的进程，应该为进程配置怎么样的环境变量，此时也就实现了静态向动态的转变。</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Ⅱ</a:t>
            </a:r>
            <a:r>
              <a:rPr lang="zh-CN" altLang="en-US" sz="1400" b="1">
                <a:latin typeface="宋体" panose="02010600030101010101" pitchFamily="2" charset="-122"/>
                <a:ea typeface="宋体" panose="02010600030101010101" pitchFamily="2" charset="-122"/>
              </a:rPr>
              <a:t>转化工作的执行</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守护进程手握</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镜像的</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文件，为容器配置相应的环境，并真正运行</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镜像所指定的进程，完成</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容器的真正创建。</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容器运行起来之后，</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文件就失去作用了。此时</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镜像的绝大部分作用就是：为</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容器提供一个文件系统的视角，供容器内部的进程访问文件资源。</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所有的</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镜像层对于容器来说，都是只读的，容器对于文件的写操作绝对不会作用在镜像中，其原因为：</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守护进程会在</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镜像的 最上层之上，再添加一个可读写层，容器所有的写操作都会作用到这一层中。而如果</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容器需要写底层</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镜像中的文件，那么此时就会涉及一 个叫</a:t>
            </a:r>
            <a:r>
              <a:rPr lang="en-US" altLang="zh-CN" sz="1400">
                <a:latin typeface="宋体" panose="02010600030101010101" pitchFamily="2" charset="-122"/>
                <a:ea typeface="宋体" panose="02010600030101010101" pitchFamily="2" charset="-122"/>
              </a:rPr>
              <a:t>Copy</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on</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Write</a:t>
            </a:r>
            <a:r>
              <a:rPr lang="zh-CN" altLang="en-US" sz="1400">
                <a:latin typeface="宋体" panose="02010600030101010101" pitchFamily="2" charset="-122"/>
                <a:ea typeface="宋体" panose="02010600030101010101" pitchFamily="2" charset="-122"/>
              </a:rPr>
              <a:t>的机制，即</a:t>
            </a:r>
            <a:r>
              <a:rPr lang="en-US" altLang="zh-CN" sz="1400">
                <a:latin typeface="宋体" panose="02010600030101010101" pitchFamily="2" charset="-122"/>
                <a:ea typeface="宋体" panose="02010600030101010101" pitchFamily="2" charset="-122"/>
              </a:rPr>
              <a:t>aufs</a:t>
            </a:r>
            <a:r>
              <a:rPr lang="zh-CN" altLang="en-US" sz="1400">
                <a:latin typeface="宋体" panose="02010600030101010101" pitchFamily="2" charset="-122"/>
                <a:ea typeface="宋体" panose="02010600030101010101" pitchFamily="2" charset="-122"/>
              </a:rPr>
              <a:t>等联合文件系统保证：首先将此文件从</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镜像层中拷贝至最上层的可读写层，然后容器进程再对读 写层中的副本进行写操纵。对于容器进程来讲，它只能看到最上层的文件。</a:t>
            </a:r>
            <a:endParaRPr lang="en-US" altLang="zh-CN"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4926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45B63D1-2978-4638-8344-6DF22F809F75}"/>
              </a:ext>
            </a:extLst>
          </p:cNvPr>
          <p:cNvSpPr/>
          <p:nvPr/>
        </p:nvSpPr>
        <p:spPr>
          <a:xfrm>
            <a:off x="5515172" y="3995678"/>
            <a:ext cx="6676828" cy="2862322"/>
          </a:xfrm>
          <a:prstGeom prst="rect">
            <a:avLst/>
          </a:prstGeom>
        </p:spPr>
        <p:txBody>
          <a:bodyPr wrap="none">
            <a:spAutoFit/>
          </a:bodyPr>
          <a:lstStyle/>
          <a:p>
            <a:r>
              <a:rPr lang="en-US" altLang="zh-CN">
                <a:hlinkClick r:id="rId2"/>
              </a:rPr>
              <a:t>https://www.cnblogs.com/kex1n/p/6933039.html</a:t>
            </a:r>
            <a:endParaRPr lang="en-US" altLang="zh-CN"/>
          </a:p>
          <a:p>
            <a:r>
              <a:rPr lang="en-US" altLang="zh-CN">
                <a:hlinkClick r:id="rId3"/>
              </a:rPr>
              <a:t>https://www.jianshu.com/p/50f48eb25215</a:t>
            </a:r>
            <a:endParaRPr lang="en-US" altLang="zh-CN"/>
          </a:p>
          <a:p>
            <a:r>
              <a:rPr lang="en-US" altLang="zh-CN">
                <a:hlinkClick r:id="rId4"/>
              </a:rPr>
              <a:t>http://dockone.io/article/6051</a:t>
            </a:r>
            <a:endParaRPr lang="en-US" altLang="zh-CN"/>
          </a:p>
          <a:p>
            <a:r>
              <a:rPr lang="en-US" altLang="zh-CN">
                <a:hlinkClick r:id="rId5"/>
              </a:rPr>
              <a:t>https://blog.csdn.net/qq_37788081/article/details/79044119</a:t>
            </a:r>
            <a:endParaRPr lang="en-US" altLang="zh-CN"/>
          </a:p>
          <a:p>
            <a:r>
              <a:rPr lang="en-US" altLang="zh-CN">
                <a:hlinkClick r:id="rId6"/>
              </a:rPr>
              <a:t>https://blog.csdn.net/jingzhunbiancheng/article/details/80994909</a:t>
            </a:r>
            <a:endParaRPr lang="en-US" altLang="zh-CN"/>
          </a:p>
          <a:p>
            <a:r>
              <a:rPr lang="en-US" altLang="zh-CN">
                <a:hlinkClick r:id="rId7"/>
              </a:rPr>
              <a:t>http://m.elecfans.com/article/648468.html</a:t>
            </a:r>
            <a:endParaRPr lang="en-US" altLang="zh-CN"/>
          </a:p>
          <a:p>
            <a:r>
              <a:rPr lang="en-US" altLang="zh-CN">
                <a:hlinkClick r:id="rId8"/>
              </a:rPr>
              <a:t>https://www.jsdaima.com/blog/177.html</a:t>
            </a:r>
            <a:endParaRPr lang="en-US" altLang="zh-CN"/>
          </a:p>
          <a:p>
            <a:r>
              <a:rPr lang="en-US" altLang="zh-CN">
                <a:hlinkClick r:id="rId9"/>
              </a:rPr>
              <a:t>https://blog.csdn.net/S_gy_Zetrov/article/details/78161154</a:t>
            </a:r>
            <a:endParaRPr lang="en-US" altLang="zh-CN"/>
          </a:p>
          <a:p>
            <a:r>
              <a:rPr lang="en-US" altLang="zh-CN">
                <a:hlinkClick r:id="rId10"/>
              </a:rPr>
              <a:t>https://blog.csdn.net/shnsuohaonan/article/details/80651439</a:t>
            </a:r>
            <a:endParaRPr lang="en-US" altLang="zh-CN"/>
          </a:p>
          <a:p>
            <a:r>
              <a:rPr lang="en-US" altLang="zh-CN">
                <a:hlinkClick r:id="rId11"/>
              </a:rPr>
              <a:t>https://yeasy.gitbooks.io/docker_practice/content/introduction/</a:t>
            </a:r>
            <a:endParaRPr lang="zh-CN" altLang="en-US"/>
          </a:p>
        </p:txBody>
      </p:sp>
      <p:sp>
        <p:nvSpPr>
          <p:cNvPr id="3" name="文本框 2">
            <a:extLst>
              <a:ext uri="{FF2B5EF4-FFF2-40B4-BE49-F238E27FC236}">
                <a16:creationId xmlns:a16="http://schemas.microsoft.com/office/drawing/2014/main" id="{5ABF715A-C361-4D5E-B4DA-917F2B38D553}"/>
              </a:ext>
            </a:extLst>
          </p:cNvPr>
          <p:cNvSpPr txBox="1"/>
          <p:nvPr/>
        </p:nvSpPr>
        <p:spPr>
          <a:xfrm>
            <a:off x="0" y="0"/>
            <a:ext cx="12192000" cy="3108543"/>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docker </a:t>
            </a:r>
            <a:r>
              <a:rPr lang="zh-CN" altLang="en-US" sz="1400" b="1">
                <a:latin typeface="宋体" panose="02010600030101010101" pitchFamily="2" charset="-122"/>
                <a:ea typeface="宋体" panose="02010600030101010101" pitchFamily="2" charset="-122"/>
              </a:rPr>
              <a:t>的四种网络模式</a:t>
            </a:r>
            <a:endParaRPr lang="en-US" altLang="zh-CN" sz="1400" b="1">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host</a:t>
            </a:r>
            <a:r>
              <a:rPr lang="zh-CN" altLang="en-US" sz="1400">
                <a:latin typeface="宋体" panose="02010600030101010101" pitchFamily="2" charset="-122"/>
                <a:ea typeface="宋体" panose="02010600030101010101" pitchFamily="2" charset="-122"/>
              </a:rPr>
              <a:t>模式</a:t>
            </a:r>
          </a:p>
          <a:p>
            <a:r>
              <a:rPr lang="zh-CN" altLang="en-US" sz="1400">
                <a:latin typeface="宋体" panose="02010600030101010101" pitchFamily="2" charset="-122"/>
                <a:ea typeface="宋体" panose="02010600030101010101" pitchFamily="2" charset="-122"/>
              </a:rPr>
              <a:t>如果启动容器的时候使用</a:t>
            </a:r>
            <a:r>
              <a:rPr lang="en-US" altLang="zh-CN" sz="1400">
                <a:latin typeface="宋体" panose="02010600030101010101" pitchFamily="2" charset="-122"/>
                <a:ea typeface="宋体" panose="02010600030101010101" pitchFamily="2" charset="-122"/>
              </a:rPr>
              <a:t>host</a:t>
            </a:r>
            <a:r>
              <a:rPr lang="zh-CN" altLang="en-US" sz="1400">
                <a:latin typeface="宋体" panose="02010600030101010101" pitchFamily="2" charset="-122"/>
                <a:ea typeface="宋体" panose="02010600030101010101" pitchFamily="2" charset="-122"/>
              </a:rPr>
              <a:t>模式，那么这个容器将不会获得一个独立的</a:t>
            </a:r>
            <a:r>
              <a:rPr lang="en-US" altLang="zh-CN" sz="1400">
                <a:latin typeface="宋体" panose="02010600030101010101" pitchFamily="2" charset="-122"/>
                <a:ea typeface="宋体" panose="02010600030101010101" pitchFamily="2" charset="-122"/>
              </a:rPr>
              <a:t>Network Namespace</a:t>
            </a:r>
            <a:r>
              <a:rPr lang="zh-CN" altLang="en-US" sz="1400">
                <a:latin typeface="宋体" panose="02010600030101010101" pitchFamily="2" charset="-122"/>
                <a:ea typeface="宋体" panose="02010600030101010101" pitchFamily="2" charset="-122"/>
              </a:rPr>
              <a:t>，而是和宿主机共用一个</a:t>
            </a:r>
            <a:r>
              <a:rPr lang="en-US" altLang="zh-CN" sz="1400">
                <a:latin typeface="宋体" panose="02010600030101010101" pitchFamily="2" charset="-122"/>
                <a:ea typeface="宋体" panose="02010600030101010101" pitchFamily="2" charset="-122"/>
              </a:rPr>
              <a:t>Network Namespace</a:t>
            </a:r>
            <a:r>
              <a:rPr lang="zh-CN" altLang="en-US" sz="1400">
                <a:latin typeface="宋体" panose="02010600030101010101" pitchFamily="2" charset="-122"/>
                <a:ea typeface="宋体" panose="02010600030101010101" pitchFamily="2" charset="-122"/>
              </a:rPr>
              <a:t>。容器将不会虚拟出自己的网卡，配置自己的</a:t>
            </a:r>
            <a:r>
              <a:rPr lang="en-US" altLang="zh-CN" sz="1400">
                <a:latin typeface="宋体" panose="02010600030101010101" pitchFamily="2" charset="-122"/>
                <a:ea typeface="宋体" panose="02010600030101010101" pitchFamily="2" charset="-122"/>
              </a:rPr>
              <a:t>IP</a:t>
            </a:r>
            <a:r>
              <a:rPr lang="zh-CN" altLang="en-US" sz="1400">
                <a:latin typeface="宋体" panose="02010600030101010101" pitchFamily="2" charset="-122"/>
                <a:ea typeface="宋体" panose="02010600030101010101" pitchFamily="2" charset="-122"/>
              </a:rPr>
              <a:t>等，而是使用宿主机的</a:t>
            </a:r>
            <a:r>
              <a:rPr lang="en-US" altLang="zh-CN" sz="1400">
                <a:latin typeface="宋体" panose="02010600030101010101" pitchFamily="2" charset="-122"/>
                <a:ea typeface="宋体" panose="02010600030101010101" pitchFamily="2" charset="-122"/>
              </a:rPr>
              <a:t>IP</a:t>
            </a:r>
            <a:r>
              <a:rPr lang="zh-CN" altLang="en-US" sz="1400">
                <a:latin typeface="宋体" panose="02010600030101010101" pitchFamily="2" charset="-122"/>
                <a:ea typeface="宋体" panose="02010600030101010101" pitchFamily="2" charset="-122"/>
              </a:rPr>
              <a:t>和端口。</a:t>
            </a:r>
          </a:p>
          <a:p>
            <a:r>
              <a:rPr lang="zh-CN" altLang="en-US" sz="1400">
                <a:latin typeface="宋体" panose="02010600030101010101" pitchFamily="2" charset="-122"/>
                <a:ea typeface="宋体" panose="02010600030101010101" pitchFamily="2" charset="-122"/>
              </a:rPr>
              <a:t>但是，容器的其他方面，如文件系统、进程列表等还是和宿主机隔离的。</a:t>
            </a:r>
          </a:p>
          <a:p>
            <a:r>
              <a:rPr lang="en-US" altLang="zh-CN" sz="1400">
                <a:latin typeface="宋体" panose="02010600030101010101" pitchFamily="2" charset="-122"/>
                <a:ea typeface="宋体" panose="02010600030101010101" pitchFamily="2" charset="-122"/>
              </a:rPr>
              <a:t>container</a:t>
            </a:r>
            <a:r>
              <a:rPr lang="zh-CN" altLang="en-US" sz="1400">
                <a:latin typeface="宋体" panose="02010600030101010101" pitchFamily="2" charset="-122"/>
                <a:ea typeface="宋体" panose="02010600030101010101" pitchFamily="2" charset="-122"/>
              </a:rPr>
              <a:t>模式</a:t>
            </a:r>
          </a:p>
          <a:p>
            <a:r>
              <a:rPr lang="en-US" altLang="zh-CN" sz="1400">
                <a:latin typeface="宋体" panose="02010600030101010101" pitchFamily="2" charset="-122"/>
                <a:ea typeface="宋体" panose="02010600030101010101" pitchFamily="2" charset="-122"/>
              </a:rPr>
              <a:t>Container</a:t>
            </a:r>
            <a:r>
              <a:rPr lang="zh-CN" altLang="en-US" sz="1400">
                <a:latin typeface="宋体" panose="02010600030101010101" pitchFamily="2" charset="-122"/>
                <a:ea typeface="宋体" panose="02010600030101010101" pitchFamily="2" charset="-122"/>
              </a:rPr>
              <a:t>模式指定新创建的容器和已经存在的一个容器共享一个</a:t>
            </a:r>
            <a:r>
              <a:rPr lang="en-US" altLang="zh-CN" sz="1400">
                <a:latin typeface="宋体" panose="02010600030101010101" pitchFamily="2" charset="-122"/>
                <a:ea typeface="宋体" panose="02010600030101010101" pitchFamily="2" charset="-122"/>
              </a:rPr>
              <a:t>Network Namespace</a:t>
            </a:r>
            <a:r>
              <a:rPr lang="zh-CN" altLang="en-US" sz="1400">
                <a:latin typeface="宋体" panose="02010600030101010101" pitchFamily="2" charset="-122"/>
                <a:ea typeface="宋体" panose="02010600030101010101" pitchFamily="2" charset="-122"/>
              </a:rPr>
              <a:t>，而不是和宿主机共享。新创建的容器不会创建自己的网卡，配置自己的</a:t>
            </a:r>
            <a:r>
              <a:rPr lang="en-US" altLang="zh-CN" sz="1400">
                <a:latin typeface="宋体" panose="02010600030101010101" pitchFamily="2" charset="-122"/>
                <a:ea typeface="宋体" panose="02010600030101010101" pitchFamily="2" charset="-122"/>
              </a:rPr>
              <a:t>IP</a:t>
            </a:r>
            <a:r>
              <a:rPr lang="zh-CN" altLang="en-US" sz="1400">
                <a:latin typeface="宋体" panose="02010600030101010101" pitchFamily="2" charset="-122"/>
                <a:ea typeface="宋体" panose="02010600030101010101" pitchFamily="2" charset="-122"/>
              </a:rPr>
              <a:t>，而是和一个指定的容器共享</a:t>
            </a:r>
            <a:r>
              <a:rPr lang="en-US" altLang="zh-CN" sz="1400">
                <a:latin typeface="宋体" panose="02010600030101010101" pitchFamily="2" charset="-122"/>
                <a:ea typeface="宋体" panose="02010600030101010101" pitchFamily="2" charset="-122"/>
              </a:rPr>
              <a:t>IP</a:t>
            </a:r>
            <a:r>
              <a:rPr lang="zh-CN" altLang="en-US" sz="1400">
                <a:latin typeface="宋体" panose="02010600030101010101" pitchFamily="2" charset="-122"/>
                <a:ea typeface="宋体" panose="02010600030101010101" pitchFamily="2" charset="-122"/>
              </a:rPr>
              <a:t>、端口范围等。同样，两个容器除了网络方面，其他的如文件系统、进程列表等还是隔离的。两个容器的进程可以通过</a:t>
            </a:r>
            <a:r>
              <a:rPr lang="en-US" altLang="zh-CN" sz="1400">
                <a:latin typeface="宋体" panose="02010600030101010101" pitchFamily="2" charset="-122"/>
                <a:ea typeface="宋体" panose="02010600030101010101" pitchFamily="2" charset="-122"/>
              </a:rPr>
              <a:t>lo</a:t>
            </a:r>
            <a:r>
              <a:rPr lang="zh-CN" altLang="en-US" sz="1400">
                <a:latin typeface="宋体" panose="02010600030101010101" pitchFamily="2" charset="-122"/>
                <a:ea typeface="宋体" panose="02010600030101010101" pitchFamily="2" charset="-122"/>
              </a:rPr>
              <a:t>网卡设备通信。</a:t>
            </a:r>
          </a:p>
          <a:p>
            <a:r>
              <a:rPr lang="en-US" altLang="zh-CN" sz="1400">
                <a:latin typeface="宋体" panose="02010600030101010101" pitchFamily="2" charset="-122"/>
                <a:ea typeface="宋体" panose="02010600030101010101" pitchFamily="2" charset="-122"/>
              </a:rPr>
              <a:t>none</a:t>
            </a:r>
            <a:r>
              <a:rPr lang="zh-CN" altLang="en-US" sz="1400">
                <a:latin typeface="宋体" panose="02010600030101010101" pitchFamily="2" charset="-122"/>
                <a:ea typeface="宋体" panose="02010600030101010101" pitchFamily="2" charset="-122"/>
              </a:rPr>
              <a:t>模式</a:t>
            </a:r>
          </a:p>
          <a:p>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none</a:t>
            </a:r>
            <a:r>
              <a:rPr lang="zh-CN" altLang="en-US" sz="1400">
                <a:latin typeface="宋体" panose="02010600030101010101" pitchFamily="2" charset="-122"/>
                <a:ea typeface="宋体" panose="02010600030101010101" pitchFamily="2" charset="-122"/>
              </a:rPr>
              <a:t>模式，</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容器拥有自己的</a:t>
            </a:r>
            <a:r>
              <a:rPr lang="en-US" altLang="zh-CN" sz="1400">
                <a:latin typeface="宋体" panose="02010600030101010101" pitchFamily="2" charset="-122"/>
                <a:ea typeface="宋体" panose="02010600030101010101" pitchFamily="2" charset="-122"/>
              </a:rPr>
              <a:t>Network Namespace</a:t>
            </a:r>
            <a:r>
              <a:rPr lang="zh-CN" altLang="en-US" sz="1400">
                <a:latin typeface="宋体" panose="02010600030101010101" pitchFamily="2" charset="-122"/>
                <a:ea typeface="宋体" panose="02010600030101010101" pitchFamily="2" charset="-122"/>
              </a:rPr>
              <a:t>，但是，并不为</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容器进行任何网络配置。也就是说，这个</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容器没有网卡、</a:t>
            </a:r>
            <a:r>
              <a:rPr lang="en-US" altLang="zh-CN" sz="1400">
                <a:latin typeface="宋体" panose="02010600030101010101" pitchFamily="2" charset="-122"/>
                <a:ea typeface="宋体" panose="02010600030101010101" pitchFamily="2" charset="-122"/>
              </a:rPr>
              <a:t>IP</a:t>
            </a:r>
            <a:r>
              <a:rPr lang="zh-CN" altLang="en-US" sz="1400">
                <a:latin typeface="宋体" panose="02010600030101010101" pitchFamily="2" charset="-122"/>
                <a:ea typeface="宋体" panose="02010600030101010101" pitchFamily="2" charset="-122"/>
              </a:rPr>
              <a:t>、路由等信息。需要我们自己为</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容器添加网卡、配置</a:t>
            </a:r>
            <a:r>
              <a:rPr lang="en-US" altLang="zh-CN" sz="1400">
                <a:latin typeface="宋体" panose="02010600030101010101" pitchFamily="2" charset="-122"/>
                <a:ea typeface="宋体" panose="02010600030101010101" pitchFamily="2" charset="-122"/>
              </a:rPr>
              <a:t>IP</a:t>
            </a:r>
            <a:r>
              <a:rPr lang="zh-CN" altLang="en-US" sz="1400">
                <a:latin typeface="宋体" panose="02010600030101010101" pitchFamily="2" charset="-122"/>
                <a:ea typeface="宋体" panose="02010600030101010101" pitchFamily="2" charset="-122"/>
              </a:rPr>
              <a:t>等。</a:t>
            </a:r>
          </a:p>
          <a:p>
            <a:r>
              <a:rPr lang="en-US" altLang="zh-CN" sz="1400">
                <a:latin typeface="宋体" panose="02010600030101010101" pitchFamily="2" charset="-122"/>
                <a:ea typeface="宋体" panose="02010600030101010101" pitchFamily="2" charset="-122"/>
              </a:rPr>
              <a:t>bridge</a:t>
            </a:r>
            <a:r>
              <a:rPr lang="zh-CN" altLang="en-US" sz="1400">
                <a:latin typeface="宋体" panose="02010600030101010101" pitchFamily="2" charset="-122"/>
                <a:ea typeface="宋体" panose="02010600030101010101" pitchFamily="2" charset="-122"/>
              </a:rPr>
              <a:t>模式</a:t>
            </a:r>
          </a:p>
          <a:p>
            <a:r>
              <a:rPr lang="en-US" altLang="zh-CN" sz="1400">
                <a:latin typeface="宋体" panose="02010600030101010101" pitchFamily="2" charset="-122"/>
                <a:ea typeface="宋体" panose="02010600030101010101" pitchFamily="2" charset="-122"/>
              </a:rPr>
              <a:t>bridge</a:t>
            </a:r>
            <a:r>
              <a:rPr lang="zh-CN" altLang="en-US" sz="1400">
                <a:latin typeface="宋体" panose="02010600030101010101" pitchFamily="2" charset="-122"/>
                <a:ea typeface="宋体" panose="02010600030101010101" pitchFamily="2" charset="-122"/>
              </a:rPr>
              <a:t>模式是</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默认的网络设置，此模式会为每一个容器分配</a:t>
            </a:r>
            <a:r>
              <a:rPr lang="en-US" altLang="zh-CN" sz="1400">
                <a:latin typeface="宋体" panose="02010600030101010101" pitchFamily="2" charset="-122"/>
                <a:ea typeface="宋体" panose="02010600030101010101" pitchFamily="2" charset="-122"/>
              </a:rPr>
              <a:t>Network Namespace</a:t>
            </a:r>
            <a:r>
              <a:rPr lang="zh-CN" altLang="en-US" sz="1400">
                <a:latin typeface="宋体" panose="02010600030101010101" pitchFamily="2" charset="-122"/>
                <a:ea typeface="宋体" panose="02010600030101010101" pitchFamily="2" charset="-122"/>
              </a:rPr>
              <a:t>、设置</a:t>
            </a:r>
            <a:r>
              <a:rPr lang="en-US" altLang="zh-CN" sz="1400">
                <a:latin typeface="宋体" panose="02010600030101010101" pitchFamily="2" charset="-122"/>
                <a:ea typeface="宋体" panose="02010600030101010101" pitchFamily="2" charset="-122"/>
              </a:rPr>
              <a:t>IP</a:t>
            </a:r>
            <a:r>
              <a:rPr lang="zh-CN" altLang="en-US" sz="1400">
                <a:latin typeface="宋体" panose="02010600030101010101" pitchFamily="2" charset="-122"/>
                <a:ea typeface="宋体" panose="02010600030101010101" pitchFamily="2" charset="-122"/>
              </a:rPr>
              <a:t>等，并将一个主机上的</a:t>
            </a:r>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容器连接到一个虚拟网桥上。</a:t>
            </a:r>
          </a:p>
        </p:txBody>
      </p:sp>
    </p:spTree>
    <p:extLst>
      <p:ext uri="{BB962C8B-B14F-4D97-AF65-F5344CB8AC3E}">
        <p14:creationId xmlns:p14="http://schemas.microsoft.com/office/powerpoint/2010/main" val="2875509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091D09-6C32-4D0A-AA34-7738E1F7DD84}"/>
              </a:ext>
            </a:extLst>
          </p:cNvPr>
          <p:cNvSpPr txBox="1"/>
          <p:nvPr/>
        </p:nvSpPr>
        <p:spPr>
          <a:xfrm>
            <a:off x="0" y="0"/>
            <a:ext cx="12192000" cy="2677656"/>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celery</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Distributed Task Queue</a:t>
            </a:r>
            <a:r>
              <a:rPr lang="zh-CN" altLang="en-US" sz="1400">
                <a:latin typeface="宋体" panose="02010600030101010101" pitchFamily="2" charset="-122"/>
                <a:ea typeface="宋体" panose="02010600030101010101" pitchFamily="2" charset="-122"/>
              </a:rPr>
              <a:t>，分布式任务队列，其本身由</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开发，非常易于集成到</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web</a:t>
            </a:r>
            <a:r>
              <a:rPr lang="zh-CN" altLang="en-US" sz="1400">
                <a:latin typeface="宋体" panose="02010600030101010101" pitchFamily="2" charset="-122"/>
                <a:ea typeface="宋体" panose="02010600030101010101" pitchFamily="2" charset="-122"/>
              </a:rPr>
              <a:t>框架中。</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celery</a:t>
            </a:r>
            <a:r>
              <a:rPr lang="zh-CN" altLang="en-US" sz="1400" b="1">
                <a:latin typeface="宋体" panose="02010600030101010101" pitchFamily="2" charset="-122"/>
                <a:ea typeface="宋体" panose="02010600030101010101" pitchFamily="2" charset="-122"/>
              </a:rPr>
              <a:t>的核心角色</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Task</a:t>
            </a:r>
            <a:r>
              <a:rPr lang="zh-CN" altLang="en-US" sz="1400">
                <a:latin typeface="宋体" panose="02010600030101010101" pitchFamily="2" charset="-122"/>
                <a:ea typeface="宋体" panose="02010600030101010101" pitchFamily="2" charset="-122"/>
              </a:rPr>
              <a:t>，就是任务，有异步任务和定时任务。</a:t>
            </a:r>
            <a:r>
              <a:rPr lang="en-US" altLang="zh-CN" sz="1400">
                <a:latin typeface="宋体" panose="02010600030101010101" pitchFamily="2" charset="-122"/>
                <a:ea typeface="宋体" panose="02010600030101010101" pitchFamily="2" charset="-122"/>
              </a:rPr>
              <a:t>Broker</a:t>
            </a:r>
            <a:r>
              <a:rPr lang="zh-CN" altLang="en-US" sz="1400">
                <a:latin typeface="宋体" panose="02010600030101010101" pitchFamily="2" charset="-122"/>
                <a:ea typeface="宋体" panose="02010600030101010101" pitchFamily="2" charset="-122"/>
              </a:rPr>
              <a:t>，中间人，接收生产者发来的消息即</a:t>
            </a:r>
            <a:r>
              <a:rPr lang="en-US" altLang="zh-CN" sz="1400">
                <a:latin typeface="宋体" panose="02010600030101010101" pitchFamily="2" charset="-122"/>
                <a:ea typeface="宋体" panose="02010600030101010101" pitchFamily="2" charset="-122"/>
              </a:rPr>
              <a:t>Task</a:t>
            </a:r>
            <a:r>
              <a:rPr lang="zh-CN" altLang="en-US" sz="1400">
                <a:latin typeface="宋体" panose="02010600030101010101" pitchFamily="2" charset="-122"/>
                <a:ea typeface="宋体" panose="02010600030101010101" pitchFamily="2" charset="-122"/>
              </a:rPr>
              <a:t>，将任务存入队列。任务的消费者是</a:t>
            </a:r>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Celery</a:t>
            </a:r>
            <a:r>
              <a:rPr lang="zh-CN" altLang="en-US" sz="1400">
                <a:latin typeface="宋体" panose="02010600030101010101" pitchFamily="2" charset="-122"/>
                <a:ea typeface="宋体" panose="02010600030101010101" pitchFamily="2" charset="-122"/>
              </a:rPr>
              <a:t>本身不提供队列服务，推荐用</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或</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实现队列服务。</a:t>
            </a:r>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，执行任务的单元，它实时监控消息队列，如果有任务就获取任务并执行它。</a:t>
            </a:r>
            <a:r>
              <a:rPr lang="en-US" altLang="zh-CN" sz="1400">
                <a:latin typeface="宋体" panose="02010600030101010101" pitchFamily="2" charset="-122"/>
                <a:ea typeface="宋体" panose="02010600030101010101" pitchFamily="2" charset="-122"/>
              </a:rPr>
              <a:t>Beat</a:t>
            </a:r>
            <a:r>
              <a:rPr lang="zh-CN" altLang="en-US" sz="1400">
                <a:latin typeface="宋体" panose="02010600030101010101" pitchFamily="2" charset="-122"/>
                <a:ea typeface="宋体" panose="02010600030101010101" pitchFamily="2" charset="-122"/>
              </a:rPr>
              <a:t>，定时任务调度器，根据配置定时将任务发送给</a:t>
            </a:r>
            <a:r>
              <a:rPr lang="en-US" altLang="zh-CN" sz="1400">
                <a:latin typeface="宋体" panose="02010600030101010101" pitchFamily="2" charset="-122"/>
                <a:ea typeface="宋体" panose="02010600030101010101" pitchFamily="2" charset="-122"/>
              </a:rPr>
              <a:t>Broler</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Backend</a:t>
            </a:r>
            <a:r>
              <a:rPr lang="zh-CN" altLang="en-US" sz="1400">
                <a:latin typeface="宋体" panose="02010600030101010101" pitchFamily="2" charset="-122"/>
                <a:ea typeface="宋体" panose="02010600030101010101" pitchFamily="2" charset="-122"/>
              </a:rPr>
              <a:t>，用于存储任务的执行结果。如图所示为</a:t>
            </a:r>
            <a:r>
              <a:rPr lang="en-US" altLang="zh-CN" sz="1400">
                <a:latin typeface="宋体" panose="02010600030101010101" pitchFamily="2" charset="-122"/>
                <a:ea typeface="宋体" panose="02010600030101010101" pitchFamily="2" charset="-122"/>
              </a:rPr>
              <a:t>celery</a:t>
            </a:r>
            <a:r>
              <a:rPr lang="zh-CN" altLang="en-US" sz="1400">
                <a:latin typeface="宋体" panose="02010600030101010101" pitchFamily="2" charset="-122"/>
                <a:ea typeface="宋体" panose="02010600030101010101" pitchFamily="2" charset="-122"/>
              </a:rPr>
              <a:t>官方对于各角色的支持。</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celery</a:t>
            </a:r>
            <a:r>
              <a:rPr lang="zh-CN" altLang="en-US" sz="1400" b="1">
                <a:latin typeface="宋体" panose="02010600030101010101" pitchFamily="2" charset="-122"/>
                <a:ea typeface="宋体" panose="02010600030101010101" pitchFamily="2" charset="-122"/>
              </a:rPr>
              <a:t>的定位</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celery</a:t>
            </a:r>
            <a:r>
              <a:rPr lang="zh-CN" altLang="en-US" sz="1400">
                <a:latin typeface="宋体" panose="02010600030101010101" pitchFamily="2" charset="-122"/>
                <a:ea typeface="宋体" panose="02010600030101010101" pitchFamily="2" charset="-122"/>
              </a:rPr>
              <a:t>即一个实现了生产者消费者模型的框架，其</a:t>
            </a:r>
            <a:r>
              <a:rPr lang="en-US" altLang="zh-CN" sz="1400">
                <a:latin typeface="宋体" panose="02010600030101010101" pitchFamily="2" charset="-122"/>
                <a:ea typeface="宋体" panose="02010600030101010101" pitchFamily="2" charset="-122"/>
              </a:rPr>
              <a:t>Task</a:t>
            </a:r>
            <a:r>
              <a:rPr lang="zh-CN" altLang="en-US" sz="1400">
                <a:latin typeface="宋体" panose="02010600030101010101" pitchFamily="2" charset="-122"/>
                <a:ea typeface="宋体" panose="02010600030101010101" pitchFamily="2" charset="-122"/>
              </a:rPr>
              <a:t>对应</a:t>
            </a:r>
            <a:r>
              <a:rPr lang="en-US" altLang="zh-CN" sz="1400">
                <a:latin typeface="宋体" panose="02010600030101010101" pitchFamily="2" charset="-122"/>
                <a:ea typeface="宋体" panose="02010600030101010101" pitchFamily="2" charset="-122"/>
              </a:rPr>
              <a:t>producer</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对应</a:t>
            </a:r>
            <a:r>
              <a:rPr lang="en-US" altLang="zh-CN" sz="1400">
                <a:latin typeface="宋体" panose="02010600030101010101" pitchFamily="2" charset="-122"/>
                <a:ea typeface="宋体" panose="02010600030101010101" pitchFamily="2" charset="-122"/>
              </a:rPr>
              <a:t>consumer</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broker</a:t>
            </a:r>
            <a:r>
              <a:rPr lang="zh-CN" altLang="en-US" sz="1400">
                <a:latin typeface="宋体" panose="02010600030101010101" pitchFamily="2" charset="-122"/>
                <a:ea typeface="宋体" panose="02010600030101010101" pitchFamily="2" charset="-122"/>
              </a:rPr>
              <a:t>即对应</a:t>
            </a:r>
            <a:r>
              <a:rPr lang="en-US" altLang="zh-CN" sz="1400">
                <a:latin typeface="宋体" panose="02010600030101010101" pitchFamily="2" charset="-122"/>
                <a:ea typeface="宋体" panose="02010600030101010101" pitchFamily="2" charset="-122"/>
              </a:rPr>
              <a:t>broker</a:t>
            </a:r>
            <a:r>
              <a:rPr lang="zh-CN" altLang="en-US" sz="1400">
                <a:latin typeface="宋体" panose="02010600030101010101" pitchFamily="2" charset="-122"/>
                <a:ea typeface="宋体" panose="02010600030101010101" pitchFamily="2" charset="-122"/>
              </a:rPr>
              <a:t>，其在该模型的基础上做的工作是：①</a:t>
            </a:r>
            <a:r>
              <a:rPr lang="en-US" altLang="zh-CN" sz="1400">
                <a:latin typeface="宋体" panose="02010600030101010101" pitchFamily="2" charset="-122"/>
                <a:ea typeface="宋体" panose="02010600030101010101" pitchFamily="2" charset="-122"/>
              </a:rPr>
              <a:t>celery</a:t>
            </a:r>
            <a:r>
              <a:rPr lang="zh-CN" altLang="en-US" sz="1400">
                <a:latin typeface="宋体" panose="02010600030101010101" pitchFamily="2" charset="-122"/>
                <a:ea typeface="宋体" panose="02010600030101010101" pitchFamily="2" charset="-122"/>
              </a:rPr>
              <a:t>封装了</a:t>
            </a:r>
            <a:r>
              <a:rPr lang="en-US" altLang="zh-CN" sz="1400">
                <a:latin typeface="宋体" panose="02010600030101010101" pitchFamily="2" charset="-122"/>
                <a:ea typeface="宋体" panose="02010600030101010101" pitchFamily="2" charset="-122"/>
              </a:rPr>
              <a:t>task</a:t>
            </a:r>
            <a:r>
              <a:rPr lang="zh-CN" altLang="en-US" sz="1400">
                <a:latin typeface="宋体" panose="02010600030101010101" pitchFamily="2" charset="-122"/>
                <a:ea typeface="宋体" panose="02010600030101010101" pitchFamily="2" charset="-122"/>
              </a:rPr>
              <a:t>的产生和发送过程，其将</a:t>
            </a:r>
            <a:r>
              <a:rPr lang="en-US" altLang="zh-CN" sz="1400">
                <a:latin typeface="宋体" panose="02010600030101010101" pitchFamily="2" charset="-122"/>
                <a:ea typeface="宋体" panose="02010600030101010101" pitchFamily="2" charset="-122"/>
              </a:rPr>
              <a:t>producer</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producing</a:t>
            </a:r>
            <a:r>
              <a:rPr lang="zh-CN" altLang="en-US" sz="1400">
                <a:latin typeface="宋体" panose="02010600030101010101" pitchFamily="2" charset="-122"/>
                <a:ea typeface="宋体" panose="02010600030101010101" pitchFamily="2" charset="-122"/>
              </a:rPr>
              <a:t>过程封装为简单的函数接口，并且封装了</a:t>
            </a:r>
            <a:r>
              <a:rPr lang="en-US" altLang="zh-CN" sz="1400">
                <a:latin typeface="宋体" panose="02010600030101010101" pitchFamily="2" charset="-122"/>
                <a:ea typeface="宋体" panose="02010600030101010101" pitchFamily="2" charset="-122"/>
              </a:rPr>
              <a:t>task</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send</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to broker</a:t>
            </a:r>
            <a:r>
              <a:rPr lang="zh-CN" altLang="en-US" sz="1400">
                <a:latin typeface="宋体" panose="02010600030101010101" pitchFamily="2" charset="-122"/>
                <a:ea typeface="宋体" panose="02010600030101010101" pitchFamily="2" charset="-122"/>
              </a:rPr>
              <a:t>的细节，即封装了</a:t>
            </a:r>
            <a:r>
              <a:rPr lang="en-US" altLang="zh-CN" sz="1400">
                <a:latin typeface="宋体" panose="02010600030101010101" pitchFamily="2" charset="-122"/>
                <a:ea typeface="宋体" panose="02010600030101010101" pitchFamily="2" charset="-122"/>
              </a:rPr>
              <a:t>producer</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broker</a:t>
            </a:r>
            <a:r>
              <a:rPr lang="zh-CN" altLang="en-US" sz="1400">
                <a:latin typeface="宋体" panose="02010600030101010101" pitchFamily="2" charset="-122"/>
                <a:ea typeface="宋体" panose="02010600030101010101" pitchFamily="2" charset="-122"/>
              </a:rPr>
              <a:t>的交互细节；②其</a:t>
            </a:r>
            <a:r>
              <a:rPr lang="en-US" altLang="zh-CN" sz="1400">
                <a:latin typeface="宋体" panose="02010600030101010101" pitchFamily="2" charset="-122"/>
                <a:ea typeface="宋体" panose="02010600030101010101" pitchFamily="2" charset="-122"/>
              </a:rPr>
              <a:t>broker</a:t>
            </a:r>
            <a:r>
              <a:rPr lang="zh-CN" altLang="en-US" sz="1400">
                <a:latin typeface="宋体" panose="02010600030101010101" pitchFamily="2" charset="-122"/>
                <a:ea typeface="宋体" panose="02010600030101010101" pitchFamily="2" charset="-122"/>
              </a:rPr>
              <a:t>即消息队列，消息队列其实可以有多个，只要支持</a:t>
            </a:r>
            <a:r>
              <a:rPr lang="en-US" altLang="zh-CN" sz="1400">
                <a:latin typeface="宋体" panose="02010600030101010101" pitchFamily="2" charset="-122"/>
                <a:ea typeface="宋体" panose="02010600030101010101" pitchFamily="2" charset="-122"/>
              </a:rPr>
              <a:t>AMQP</a:t>
            </a:r>
            <a:r>
              <a:rPr lang="zh-CN" altLang="en-US" sz="1400">
                <a:latin typeface="宋体" panose="02010600030101010101" pitchFamily="2" charset="-122"/>
                <a:ea typeface="宋体" panose="02010600030101010101" pitchFamily="2" charset="-122"/>
              </a:rPr>
              <a:t>协议即可</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关于</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AMQP</a:t>
            </a:r>
            <a:r>
              <a:rPr lang="zh-CN" altLang="en-US" sz="1400">
                <a:latin typeface="宋体" panose="02010600030101010101" pitchFamily="2" charset="-122"/>
                <a:ea typeface="宋体" panose="02010600030101010101" pitchFamily="2" charset="-122"/>
              </a:rPr>
              <a:t>见前文</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celery</a:t>
            </a:r>
            <a:r>
              <a:rPr lang="zh-CN" altLang="en-US" sz="1400">
                <a:latin typeface="宋体" panose="02010600030101010101" pitchFamily="2" charset="-122"/>
                <a:ea typeface="宋体" panose="02010600030101010101" pitchFamily="2" charset="-122"/>
              </a:rPr>
              <a:t>本身复用了消息队列的机制，并且封装了一部分细节</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如消息以什么形式存储在</a:t>
            </a:r>
            <a:r>
              <a:rPr lang="en-US" altLang="zh-CN" sz="1400">
                <a:latin typeface="宋体" panose="02010600030101010101" pitchFamily="2" charset="-122"/>
                <a:ea typeface="宋体" panose="02010600030101010101" pitchFamily="2" charset="-122"/>
              </a:rPr>
              <a:t>MQ</a:t>
            </a:r>
            <a:r>
              <a:rPr lang="zh-CN" altLang="en-US" sz="1400">
                <a:latin typeface="宋体" panose="02010600030101010101" pitchFamily="2" charset="-122"/>
                <a:ea typeface="宋体" panose="02010600030101010101" pitchFamily="2" charset="-122"/>
              </a:rPr>
              <a:t>中，多个</a:t>
            </a:r>
            <a:r>
              <a:rPr lang="en-US" altLang="zh-CN" sz="1400">
                <a:latin typeface="宋体" panose="02010600030101010101" pitchFamily="2" charset="-122"/>
                <a:ea typeface="宋体" panose="02010600030101010101" pitchFamily="2" charset="-122"/>
              </a:rPr>
              <a:t>MQ</a:t>
            </a:r>
            <a:r>
              <a:rPr lang="zh-CN" altLang="en-US" sz="1400">
                <a:latin typeface="宋体" panose="02010600030101010101" pitchFamily="2" charset="-122"/>
                <a:ea typeface="宋体" panose="02010600030101010101" pitchFamily="2" charset="-122"/>
              </a:rPr>
              <a:t>的创建，消息被消费后是否还存在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celery</a:t>
            </a:r>
            <a:r>
              <a:rPr lang="zh-CN" altLang="en-US" sz="1400">
                <a:latin typeface="宋体" panose="02010600030101010101" pitchFamily="2" charset="-122"/>
                <a:ea typeface="宋体" panose="02010600030101010101" pitchFamily="2" charset="-122"/>
              </a:rPr>
              <a:t>封装了</a:t>
            </a:r>
            <a:r>
              <a:rPr lang="en-US" altLang="zh-CN" sz="1400">
                <a:latin typeface="宋体" panose="02010600030101010101" pitchFamily="2" charset="-122"/>
                <a:ea typeface="宋体" panose="02010600030101010101" pitchFamily="2" charset="-122"/>
              </a:rPr>
              <a:t>consumer</a:t>
            </a:r>
            <a:r>
              <a:rPr lang="zh-CN" altLang="en-US" sz="1400">
                <a:latin typeface="宋体" panose="02010600030101010101" pitchFamily="2" charset="-122"/>
                <a:ea typeface="宋体" panose="02010600030101010101" pitchFamily="2" charset="-122"/>
              </a:rPr>
              <a:t>从</a:t>
            </a:r>
            <a:r>
              <a:rPr lang="en-US" altLang="zh-CN" sz="1400">
                <a:latin typeface="宋体" panose="02010600030101010101" pitchFamily="2" charset="-122"/>
                <a:ea typeface="宋体" panose="02010600030101010101" pitchFamily="2" charset="-122"/>
              </a:rPr>
              <a:t>broker</a:t>
            </a:r>
            <a:r>
              <a:rPr lang="zh-CN" altLang="en-US" sz="1400">
                <a:latin typeface="宋体" panose="02010600030101010101" pitchFamily="2" charset="-122"/>
                <a:ea typeface="宋体" panose="02010600030101010101" pitchFamily="2" charset="-122"/>
              </a:rPr>
              <a:t>获取信息的</a:t>
            </a:r>
            <a:r>
              <a:rPr lang="en-US" altLang="zh-CN" sz="1400">
                <a:latin typeface="宋体" panose="02010600030101010101" pitchFamily="2" charset="-122"/>
                <a:ea typeface="宋体" panose="02010600030101010101" pitchFamily="2" charset="-122"/>
              </a:rPr>
              <a:t>receive</a:t>
            </a:r>
            <a:r>
              <a:rPr lang="zh-CN" altLang="en-US" sz="1400">
                <a:latin typeface="宋体" panose="02010600030101010101" pitchFamily="2" charset="-122"/>
                <a:ea typeface="宋体" panose="02010600030101010101" pitchFamily="2" charset="-122"/>
              </a:rPr>
              <a:t>过程，即封装了</a:t>
            </a:r>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broker</a:t>
            </a:r>
            <a:r>
              <a:rPr lang="zh-CN" altLang="en-US" sz="1400">
                <a:latin typeface="宋体" panose="02010600030101010101" pitchFamily="2" charset="-122"/>
                <a:ea typeface="宋体" panose="02010600030101010101" pitchFamily="2" charset="-122"/>
              </a:rPr>
              <a:t>的交互细节</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a:t>
            </a:r>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如何监控</a:t>
            </a:r>
            <a:r>
              <a:rPr lang="en-US" altLang="zh-CN" sz="1400">
                <a:latin typeface="宋体" panose="02010600030101010101" pitchFamily="2" charset="-122"/>
                <a:ea typeface="宋体" panose="02010600030101010101" pitchFamily="2" charset="-122"/>
              </a:rPr>
              <a:t>MQ</a:t>
            </a:r>
            <a:r>
              <a:rPr lang="zh-CN" altLang="en-US" sz="1400">
                <a:latin typeface="宋体" panose="02010600030101010101" pitchFamily="2" charset="-122"/>
                <a:ea typeface="宋体" panose="02010600030101010101" pitchFamily="2" charset="-122"/>
              </a:rPr>
              <a:t>，任务以什么规则分发，如何实现并发等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；④</a:t>
            </a:r>
            <a:r>
              <a:rPr lang="en-US" altLang="zh-CN" sz="1400">
                <a:latin typeface="宋体" panose="02010600030101010101" pitchFamily="2" charset="-122"/>
                <a:ea typeface="宋体" panose="02010600030101010101" pitchFamily="2" charset="-122"/>
              </a:rPr>
              <a:t>celery</a:t>
            </a:r>
            <a:r>
              <a:rPr lang="zh-CN" altLang="en-US" sz="1400">
                <a:latin typeface="宋体" panose="02010600030101010101" pitchFamily="2" charset="-122"/>
                <a:ea typeface="宋体" panose="02010600030101010101" pitchFamily="2" charset="-122"/>
              </a:rPr>
              <a:t>封装了</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rpc</a:t>
            </a:r>
            <a:r>
              <a:rPr lang="zh-CN" altLang="en-US" sz="1400">
                <a:latin typeface="宋体" panose="02010600030101010101" pitchFamily="2" charset="-122"/>
                <a:ea typeface="宋体" panose="02010600030101010101" pitchFamily="2" charset="-122"/>
              </a:rPr>
              <a:t>机制，即</a:t>
            </a:r>
            <a:r>
              <a:rPr lang="en-US" altLang="zh-CN" sz="1400">
                <a:latin typeface="宋体" panose="02010600030101010101" pitchFamily="2" charset="-122"/>
                <a:ea typeface="宋体" panose="02010600030101010101" pitchFamily="2" charset="-122"/>
              </a:rPr>
              <a:t>backend</a:t>
            </a:r>
            <a:r>
              <a:rPr lang="zh-CN" altLang="en-US" sz="1400">
                <a:latin typeface="宋体" panose="02010600030101010101" pitchFamily="2" charset="-122"/>
                <a:ea typeface="宋体" panose="02010600030101010101" pitchFamily="2" charset="-122"/>
              </a:rPr>
              <a:t>角色的相关功能与实现过程；⑤具体的</a:t>
            </a:r>
            <a:r>
              <a:rPr lang="en-US" altLang="zh-CN" sz="1400">
                <a:latin typeface="宋体" panose="02010600030101010101" pitchFamily="2" charset="-122"/>
                <a:ea typeface="宋体" panose="02010600030101010101" pitchFamily="2" charset="-122"/>
              </a:rPr>
              <a:t>task</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worker</a:t>
            </a:r>
            <a:r>
              <a:rPr lang="zh-CN" altLang="en-US" sz="1400">
                <a:latin typeface="宋体" panose="02010600030101010101" pitchFamily="2" charset="-122"/>
                <a:ea typeface="宋体" panose="02010600030101010101" pitchFamily="2" charset="-122"/>
              </a:rPr>
              <a:t>内容与其运行环境由用户提供，</a:t>
            </a:r>
            <a:r>
              <a:rPr lang="en-US" altLang="zh-CN" sz="1400">
                <a:latin typeface="宋体" panose="02010600030101010101" pitchFamily="2" charset="-122"/>
                <a:ea typeface="宋体" panose="02010600030101010101" pitchFamily="2" charset="-122"/>
              </a:rPr>
              <a:t>broker</a:t>
            </a:r>
            <a:r>
              <a:rPr lang="zh-CN" altLang="en-US" sz="1400">
                <a:latin typeface="宋体" panose="02010600030101010101" pitchFamily="2" charset="-122"/>
                <a:ea typeface="宋体" panose="02010600030101010101" pitchFamily="2" charset="-122"/>
              </a:rPr>
              <a:t>的具体实现者也由用户提供，官方推荐为</a:t>
            </a:r>
            <a:r>
              <a:rPr lang="en-US" altLang="zh-CN" sz="1400">
                <a:latin typeface="宋体" panose="02010600030101010101" pitchFamily="2" charset="-122"/>
                <a:ea typeface="宋体" panose="02010600030101010101" pitchFamily="2" charset="-122"/>
              </a:rPr>
              <a:t>RabbitMQ</a:t>
            </a:r>
            <a:r>
              <a:rPr lang="zh-CN" altLang="en-US" sz="1400">
                <a:latin typeface="宋体" panose="02010600030101010101" pitchFamily="2" charset="-122"/>
                <a:ea typeface="宋体" panose="02010600030101010101" pitchFamily="2" charset="-122"/>
              </a:rPr>
              <a:t>或</a:t>
            </a:r>
            <a:r>
              <a:rPr lang="en-US" altLang="zh-CN" sz="1400">
                <a:latin typeface="宋体" panose="02010600030101010101" pitchFamily="2" charset="-122"/>
                <a:ea typeface="宋体" panose="02010600030101010101" pitchFamily="2" charset="-122"/>
              </a:rPr>
              <a:t>Redis</a:t>
            </a:r>
            <a:r>
              <a:rPr lang="zh-CN" altLang="en-US" sz="1400">
                <a:latin typeface="宋体" panose="02010600030101010101" pitchFamily="2" charset="-122"/>
                <a:ea typeface="宋体" panose="02010600030101010101" pitchFamily="2" charset="-122"/>
              </a:rPr>
              <a:t>；⑥上述所有封装的细节都提供了函数接口或配置接口用于控制，如可以控制</a:t>
            </a:r>
            <a:r>
              <a:rPr lang="en-US" altLang="zh-CN" sz="1400">
                <a:latin typeface="宋体" panose="02010600030101010101" pitchFamily="2" charset="-122"/>
                <a:ea typeface="宋体" panose="02010600030101010101" pitchFamily="2" charset="-122"/>
              </a:rPr>
              <a:t>broker</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backend</a:t>
            </a:r>
            <a:r>
              <a:rPr lang="zh-CN" altLang="en-US" sz="1400">
                <a:latin typeface="宋体" panose="02010600030101010101" pitchFamily="2" charset="-122"/>
                <a:ea typeface="宋体" panose="02010600030101010101" pitchFamily="2" charset="-122"/>
              </a:rPr>
              <a:t>的实现者，任务的发送机制</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异步、定时</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，结果的获取，设计工作流</a:t>
            </a:r>
            <a:r>
              <a:rPr lang="en-US" altLang="zh-CN" sz="1400">
                <a:latin typeface="宋体" panose="02010600030101010101" pitchFamily="2" charset="-122"/>
                <a:ea typeface="宋体" panose="02010600030101010101" pitchFamily="2" charset="-122"/>
              </a:rPr>
              <a:t>(signature)</a:t>
            </a:r>
            <a:r>
              <a:rPr lang="zh-CN" altLang="en-US" sz="1400">
                <a:latin typeface="宋体" panose="02010600030101010101" pitchFamily="2" charset="-122"/>
                <a:ea typeface="宋体" panose="02010600030101010101" pitchFamily="2" charset="-122"/>
              </a:rPr>
              <a:t>等。</a:t>
            </a:r>
            <a:endParaRPr lang="en-US" altLang="zh-CN" sz="1400">
              <a:latin typeface="宋体" panose="02010600030101010101" pitchFamily="2" charset="-122"/>
              <a:ea typeface="宋体" panose="02010600030101010101" pitchFamily="2" charset="-122"/>
            </a:endParaRPr>
          </a:p>
        </p:txBody>
      </p:sp>
      <p:pic>
        <p:nvPicPr>
          <p:cNvPr id="11" name="Picture 2" descr="https://github.com/jasonGeng88/blog/raw/master/201705/assets/mq_01.png">
            <a:extLst>
              <a:ext uri="{FF2B5EF4-FFF2-40B4-BE49-F238E27FC236}">
                <a16:creationId xmlns:a16="http://schemas.microsoft.com/office/drawing/2014/main" id="{F3680ED8-9F0C-4569-9BEF-F5B27CC8C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629" y="2620988"/>
            <a:ext cx="4544291" cy="105855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elery å¨é¢å­¦ä¹ ç¬è®°">
            <a:extLst>
              <a:ext uri="{FF2B5EF4-FFF2-40B4-BE49-F238E27FC236}">
                <a16:creationId xmlns:a16="http://schemas.microsoft.com/office/drawing/2014/main" id="{D10A0F13-DE13-4A98-A193-C84095EBB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0651" y="2464724"/>
            <a:ext cx="3155213" cy="3299287"/>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6B5FD1A3-13C8-433D-9B89-D6C6C0948B4D}"/>
              </a:ext>
            </a:extLst>
          </p:cNvPr>
          <p:cNvPicPr>
            <a:picLocks noChangeAspect="1"/>
          </p:cNvPicPr>
          <p:nvPr/>
        </p:nvPicPr>
        <p:blipFill>
          <a:blip r:embed="rId4"/>
          <a:stretch>
            <a:fillRect/>
          </a:stretch>
        </p:blipFill>
        <p:spPr>
          <a:xfrm>
            <a:off x="4387199" y="3683356"/>
            <a:ext cx="4217316" cy="2351085"/>
          </a:xfrm>
          <a:prstGeom prst="rect">
            <a:avLst/>
          </a:prstGeom>
        </p:spPr>
      </p:pic>
      <p:sp>
        <p:nvSpPr>
          <p:cNvPr id="14" name="文本框 13">
            <a:extLst>
              <a:ext uri="{FF2B5EF4-FFF2-40B4-BE49-F238E27FC236}">
                <a16:creationId xmlns:a16="http://schemas.microsoft.com/office/drawing/2014/main" id="{62360170-9E6F-4526-A562-5637C1CC2CB0}"/>
              </a:ext>
            </a:extLst>
          </p:cNvPr>
          <p:cNvSpPr txBox="1"/>
          <p:nvPr/>
        </p:nvSpPr>
        <p:spPr>
          <a:xfrm>
            <a:off x="0" y="2620988"/>
            <a:ext cx="4234793" cy="3539430"/>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celery</a:t>
            </a:r>
            <a:r>
              <a:rPr lang="zh-CN" altLang="en-US" sz="1400" b="1">
                <a:latin typeface="宋体" panose="02010600030101010101" pitchFamily="2" charset="-122"/>
                <a:ea typeface="宋体" panose="02010600030101010101" pitchFamily="2" charset="-122"/>
              </a:rPr>
              <a:t>的一些特性</a:t>
            </a:r>
            <a:r>
              <a:rPr lang="zh-CN" altLang="en-US" sz="1400">
                <a:latin typeface="宋体" panose="02010600030101010101" pitchFamily="2" charset="-122"/>
                <a:ea typeface="宋体" panose="02010600030101010101" pitchFamily="2" charset="-122"/>
              </a:rPr>
              <a:t>：①监视，整条流水线的监视时间由职程发出，并用于内建或外部的工具告知你集群的工作状况</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而且是实时的。</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②工作流，一系列功能强大的称为“</a:t>
            </a:r>
            <a:r>
              <a:rPr lang="en-US" altLang="zh-CN" sz="1400">
                <a:latin typeface="宋体" panose="02010600030101010101" pitchFamily="2" charset="-122"/>
                <a:ea typeface="宋体" panose="02010600030101010101" pitchFamily="2" charset="-122"/>
              </a:rPr>
              <a:t>Canvas”</a:t>
            </a:r>
            <a:r>
              <a:rPr lang="zh-CN" altLang="en-US" sz="1400">
                <a:latin typeface="宋体" panose="02010600030101010101" pitchFamily="2" charset="-122"/>
                <a:ea typeface="宋体" panose="02010600030101010101" pitchFamily="2" charset="-122"/>
              </a:rPr>
              <a:t>的原语（</a:t>
            </a:r>
            <a:r>
              <a:rPr lang="en-US" altLang="zh-CN" sz="1400">
                <a:latin typeface="宋体" panose="02010600030101010101" pitchFamily="2" charset="-122"/>
                <a:ea typeface="宋体" panose="02010600030101010101" pitchFamily="2" charset="-122"/>
              </a:rPr>
              <a:t>Primitive</a:t>
            </a:r>
            <a:r>
              <a:rPr lang="zh-CN" altLang="en-US" sz="1400">
                <a:latin typeface="宋体" panose="02010600030101010101" pitchFamily="2" charset="-122"/>
                <a:ea typeface="宋体" panose="02010600030101010101" pitchFamily="2" charset="-122"/>
              </a:rPr>
              <a:t>）用于构建或简单、或复杂的工作流。包括分组、连锁、分割等等。</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③时间和速率限制，你可以控制每秒</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分钟</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小时执行的任务数，或任务的最长运行时间， 并且可以为特定职程或不同类型的任务设置为默认值。</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④计划任务，你可以指定任务在若干秒后或在 </a:t>
            </a:r>
            <a:r>
              <a:rPr lang="en-US" altLang="zh-CN" sz="1400">
                <a:latin typeface="宋体" panose="02010600030101010101" pitchFamily="2" charset="-122"/>
                <a:ea typeface="宋体" panose="02010600030101010101" pitchFamily="2" charset="-122"/>
              </a:rPr>
              <a:t>datetime </a:t>
            </a:r>
            <a:r>
              <a:rPr lang="zh-CN" altLang="en-US" sz="1400">
                <a:latin typeface="宋体" panose="02010600030101010101" pitchFamily="2" charset="-122"/>
                <a:ea typeface="宋体" panose="02010600030101010101" pitchFamily="2" charset="-122"/>
              </a:rPr>
              <a:t>运行，或你可以基于单纯的时间间隔或支持分钟、小时、每周的第几天、每月的第几天以及每年的第几月的 </a:t>
            </a:r>
            <a:r>
              <a:rPr lang="en-US" altLang="zh-CN" sz="1400">
                <a:latin typeface="宋体" panose="02010600030101010101" pitchFamily="2" charset="-122"/>
                <a:ea typeface="宋体" panose="02010600030101010101" pitchFamily="2" charset="-122"/>
              </a:rPr>
              <a:t>crontab </a:t>
            </a:r>
            <a:r>
              <a:rPr lang="zh-CN" altLang="en-US" sz="1400">
                <a:latin typeface="宋体" panose="02010600030101010101" pitchFamily="2" charset="-122"/>
                <a:ea typeface="宋体" panose="02010600030101010101" pitchFamily="2" charset="-122"/>
              </a:rPr>
              <a:t>表达式来使用周期任务来重现事件。</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⑤自动重载入，在开发中，职程可以配置为在源码修改时自动重载入。</a:t>
            </a:r>
            <a:endParaRPr lang="en-US" altLang="zh-CN" sz="140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6BD851C4-6255-45E7-832E-39D90D83B60F}"/>
              </a:ext>
            </a:extLst>
          </p:cNvPr>
          <p:cNvSpPr txBox="1"/>
          <p:nvPr/>
        </p:nvSpPr>
        <p:spPr>
          <a:xfrm>
            <a:off x="0" y="6102272"/>
            <a:ext cx="12192000" cy="738664"/>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⑥自动扩展，根据负载自动重调职程池的大小或用户指定的测量值，用于限制共享主机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云环境的内存使用，或是保证给定的服务质量。</a:t>
            </a:r>
          </a:p>
          <a:p>
            <a:r>
              <a:rPr lang="zh-CN" altLang="en-US" sz="1400">
                <a:latin typeface="宋体" panose="02010600030101010101" pitchFamily="2" charset="-122"/>
                <a:ea typeface="宋体" panose="02010600030101010101" pitchFamily="2" charset="-122"/>
              </a:rPr>
              <a:t>⑦资源泄露保护，</a:t>
            </a:r>
            <a:r>
              <a:rPr lang="en-US" altLang="zh-CN" sz="1400">
                <a:latin typeface="宋体" panose="02010600030101010101" pitchFamily="2" charset="-122"/>
                <a:ea typeface="宋体" panose="02010600030101010101" pitchFamily="2" charset="-122"/>
              </a:rPr>
              <a:t>--maxtasksperchild </a:t>
            </a:r>
            <a:r>
              <a:rPr lang="zh-CN" altLang="en-US" sz="1400">
                <a:latin typeface="宋体" panose="02010600030101010101" pitchFamily="2" charset="-122"/>
                <a:ea typeface="宋体" panose="02010600030101010101" pitchFamily="2" charset="-122"/>
              </a:rPr>
              <a:t>选项用于控制用户任务泄露的诸如内存或文件描述符这些易超出掌控的资源。</a:t>
            </a:r>
          </a:p>
          <a:p>
            <a:r>
              <a:rPr lang="zh-CN" altLang="en-US" sz="1400">
                <a:latin typeface="宋体" panose="02010600030101010101" pitchFamily="2" charset="-122"/>
                <a:ea typeface="宋体" panose="02010600030101010101" pitchFamily="2" charset="-122"/>
              </a:rPr>
              <a:t>⑧用户组件，每个职程组件都可以自定义，并且额外组件可以由用户定义。职程是用 “</a:t>
            </a:r>
            <a:r>
              <a:rPr lang="en-US" altLang="zh-CN" sz="1400">
                <a:latin typeface="宋体" panose="02010600030101010101" pitchFamily="2" charset="-122"/>
                <a:ea typeface="宋体" panose="02010600030101010101" pitchFamily="2" charset="-122"/>
              </a:rPr>
              <a:t>bootsteps” </a:t>
            </a:r>
            <a:r>
              <a:rPr lang="zh-CN" altLang="en-US" sz="1400">
                <a:latin typeface="宋体" panose="02010600030101010101" pitchFamily="2" charset="-122"/>
                <a:ea typeface="宋体" panose="02010600030101010101" pitchFamily="2" charset="-122"/>
              </a:rPr>
              <a:t>构建的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一个允许细粒度控制职程内构件的依赖图。</a:t>
            </a:r>
          </a:p>
        </p:txBody>
      </p:sp>
    </p:spTree>
    <p:extLst>
      <p:ext uri="{BB962C8B-B14F-4D97-AF65-F5344CB8AC3E}">
        <p14:creationId xmlns:p14="http://schemas.microsoft.com/office/powerpoint/2010/main" val="4082937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A5D98A-67D3-48E8-A8FB-3A47298EC555}"/>
              </a:ext>
            </a:extLst>
          </p:cNvPr>
          <p:cNvSpPr txBox="1"/>
          <p:nvPr/>
        </p:nvSpPr>
        <p:spPr>
          <a:xfrm>
            <a:off x="0" y="0"/>
            <a:ext cx="12192000" cy="2246769"/>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celery</a:t>
            </a:r>
            <a:r>
              <a:rPr lang="zh-CN" altLang="en-US" sz="1400" b="1">
                <a:latin typeface="宋体" panose="02010600030101010101" pitchFamily="2" charset="-122"/>
                <a:ea typeface="宋体" panose="02010600030101010101" pitchFamily="2" charset="-122"/>
              </a:rPr>
              <a:t>支持的一些方法举例</a:t>
            </a:r>
            <a:r>
              <a:rPr lang="en-US" altLang="zh-CN" sz="1400" b="1">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详情可参</a:t>
            </a:r>
            <a:r>
              <a:rPr lang="en-US" altLang="zh-CN" sz="1400" b="1">
                <a:latin typeface="宋体" panose="02010600030101010101" pitchFamily="2" charset="-122"/>
                <a:ea typeface="宋体" panose="02010600030101010101" pitchFamily="2" charset="-122"/>
              </a:rPr>
              <a:t>celery</a:t>
            </a:r>
            <a:r>
              <a:rPr lang="zh-CN" altLang="en-US" sz="1400" b="1">
                <a:latin typeface="宋体" panose="02010600030101010101" pitchFamily="2" charset="-122"/>
                <a:ea typeface="宋体" panose="02010600030101010101" pitchFamily="2" charset="-122"/>
              </a:rPr>
              <a:t>官方文档</a:t>
            </a:r>
            <a:r>
              <a:rPr lang="en-US" altLang="zh-CN" sz="1400" b="1">
                <a:latin typeface="宋体" panose="02010600030101010101" pitchFamily="2" charset="-122"/>
                <a:ea typeface="宋体" panose="02010600030101010101" pitchFamily="2" charset="-122"/>
              </a:rPr>
              <a:t>)</a:t>
            </a:r>
          </a:p>
          <a:p>
            <a:pPr algn="l"/>
            <a:r>
              <a:rPr lang="zh-CN" altLang="en-US" sz="1400">
                <a:latin typeface="宋体" panose="02010600030101010101" pitchFamily="2" charset="-122"/>
                <a:ea typeface="宋体" panose="02010600030101010101" pitchFamily="2" charset="-122"/>
              </a:rPr>
              <a:t>①任务调用：</a:t>
            </a:r>
            <a:r>
              <a:rPr lang="en-US" altLang="zh-CN" sz="1400">
                <a:latin typeface="宋体" panose="02010600030101010101" pitchFamily="2" charset="-122"/>
                <a:ea typeface="宋体" panose="02010600030101010101" pitchFamily="2" charset="-122"/>
              </a:rPr>
              <a:t>task.delay()</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task,apply_async(</a:t>
            </a:r>
            <a:r>
              <a:rPr lang="zh-CN" altLang="en-US" sz="1400">
                <a:latin typeface="宋体" panose="02010600030101010101" pitchFamily="2" charset="-122"/>
                <a:ea typeface="宋体" panose="02010600030101010101" pitchFamily="2" charset="-122"/>
              </a:rPr>
              <a:t>可指定等待时间，任务开始时间，超时时间，重试策略，自定义发布者，交换机，队列，路由键等</a:t>
            </a:r>
            <a:r>
              <a:rPr lang="en-US" altLang="zh-CN" sz="1400">
                <a:latin typeface="宋体" panose="02010600030101010101" pitchFamily="2" charset="-122"/>
                <a:ea typeface="宋体" panose="02010600030101010101" pitchFamily="2" charset="-122"/>
              </a:rPr>
              <a:t>)</a:t>
            </a:r>
          </a:p>
          <a:p>
            <a:r>
              <a:rPr lang="zh-CN" altLang="en-US" sz="1400">
                <a:latin typeface="宋体" panose="02010600030101010101" pitchFamily="2" charset="-122"/>
                <a:ea typeface="宋体" panose="02010600030101010101" pitchFamily="2" charset="-122"/>
              </a:rPr>
              <a:t>②工作流与子任务：将任务通过</a:t>
            </a:r>
            <a:r>
              <a:rPr lang="en-US" altLang="zh-CN" sz="1400">
                <a:latin typeface="宋体" panose="02010600030101010101" pitchFamily="2" charset="-122"/>
                <a:ea typeface="宋体" panose="02010600030101010101" pitchFamily="2" charset="-122"/>
              </a:rPr>
              <a:t>signature</a:t>
            </a:r>
            <a:r>
              <a:rPr lang="zh-CN" altLang="en-US" sz="1400">
                <a:latin typeface="宋体" panose="02010600030101010101" pitchFamily="2" charset="-122"/>
                <a:ea typeface="宋体" panose="02010600030101010101" pitchFamily="2" charset="-122"/>
              </a:rPr>
              <a:t>包装成对象后，其支持下述函数：</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chain : </a:t>
            </a:r>
            <a:r>
              <a:rPr lang="zh-CN" altLang="en-US" sz="1400">
                <a:latin typeface="宋体" panose="02010600030101010101" pitchFamily="2" charset="-122"/>
                <a:ea typeface="宋体" panose="02010600030101010101" pitchFamily="2" charset="-122"/>
              </a:rPr>
              <a:t>调用链</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前面的执行结果</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作为参数传给后面的任务</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直到全部完成</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类似管道</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group : </a:t>
            </a:r>
            <a:r>
              <a:rPr lang="zh-CN" altLang="en-US" sz="1400">
                <a:latin typeface="宋体" panose="02010600030101010101" pitchFamily="2" charset="-122"/>
                <a:ea typeface="宋体" panose="02010600030101010101" pitchFamily="2" charset="-122"/>
              </a:rPr>
              <a:t>一次创建多个</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一组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任务</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chord : </a:t>
            </a:r>
            <a:r>
              <a:rPr lang="zh-CN" altLang="en-US" sz="1400">
                <a:latin typeface="宋体" panose="02010600030101010101" pitchFamily="2" charset="-122"/>
                <a:ea typeface="宋体" panose="02010600030101010101" pitchFamily="2" charset="-122"/>
              </a:rPr>
              <a:t>等待任务全部完成时添加一个回调任务</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map/starmap : </a:t>
            </a:r>
            <a:r>
              <a:rPr lang="zh-CN" altLang="en-US" sz="1400">
                <a:latin typeface="宋体" panose="02010600030101010101" pitchFamily="2" charset="-122"/>
                <a:ea typeface="宋体" panose="02010600030101010101" pitchFamily="2" charset="-122"/>
              </a:rPr>
              <a:t>每个参数都作为任务的参数执行一遍</a:t>
            </a:r>
            <a:r>
              <a:rPr lang="en-US" altLang="zh-CN" sz="1400">
                <a:latin typeface="宋体" panose="02010600030101010101" pitchFamily="2" charset="-122"/>
                <a:ea typeface="宋体" panose="02010600030101010101" pitchFamily="2" charset="-122"/>
              </a:rPr>
              <a:t>, map </a:t>
            </a:r>
            <a:r>
              <a:rPr lang="zh-CN" altLang="en-US" sz="1400">
                <a:latin typeface="宋体" panose="02010600030101010101" pitchFamily="2" charset="-122"/>
                <a:ea typeface="宋体" panose="02010600030101010101" pitchFamily="2" charset="-122"/>
              </a:rPr>
              <a:t>的参数只有一个</a:t>
            </a:r>
            <a:r>
              <a:rPr lang="en-US" altLang="zh-CN" sz="1400">
                <a:latin typeface="宋体" panose="02010600030101010101" pitchFamily="2" charset="-122"/>
                <a:ea typeface="宋体" panose="02010600030101010101" pitchFamily="2" charset="-122"/>
              </a:rPr>
              <a:t>, starmap </a:t>
            </a:r>
            <a:r>
              <a:rPr lang="zh-CN" altLang="en-US" sz="1400">
                <a:latin typeface="宋体" panose="02010600030101010101" pitchFamily="2" charset="-122"/>
                <a:ea typeface="宋体" panose="02010600030101010101" pitchFamily="2" charset="-122"/>
              </a:rPr>
              <a:t>支持多个参数</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chunks : </a:t>
            </a:r>
            <a:r>
              <a:rPr lang="zh-CN" altLang="en-US" sz="1400">
                <a:latin typeface="宋体" panose="02010600030101010101" pitchFamily="2" charset="-122"/>
                <a:ea typeface="宋体" panose="02010600030101010101" pitchFamily="2" charset="-122"/>
              </a:rPr>
              <a:t>将任务分块；</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beat</a:t>
            </a:r>
            <a:r>
              <a:rPr lang="zh-CN" altLang="en-US" sz="1400">
                <a:latin typeface="宋体" panose="02010600030101010101" pitchFamily="2" charset="-122"/>
                <a:ea typeface="宋体" panose="02010600030101010101" pitchFamily="2" charset="-122"/>
              </a:rPr>
              <a:t>服务，可实现定时任务，任务调度等；</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a:t>
            </a:r>
            <a:r>
              <a:rPr lang="en-US" altLang="zh-CN" sz="1400">
                <a:latin typeface="宋体" panose="02010600030101010101" pitchFamily="2" charset="-122"/>
                <a:ea typeface="宋体" panose="02010600030101010101" pitchFamily="2" charset="-122"/>
              </a:rPr>
              <a:t>celery</a:t>
            </a:r>
            <a:r>
              <a:rPr lang="zh-CN" altLang="en-US" sz="1400">
                <a:latin typeface="宋体" panose="02010600030101010101" pitchFamily="2" charset="-122"/>
                <a:ea typeface="宋体" panose="02010600030101010101" pitchFamily="2" charset="-122"/>
              </a:rPr>
              <a:t>还支持信号系统，任务绑定与日志系统等。</a:t>
            </a:r>
          </a:p>
        </p:txBody>
      </p:sp>
      <p:sp>
        <p:nvSpPr>
          <p:cNvPr id="4" name="文本框 3">
            <a:extLst>
              <a:ext uri="{FF2B5EF4-FFF2-40B4-BE49-F238E27FC236}">
                <a16:creationId xmlns:a16="http://schemas.microsoft.com/office/drawing/2014/main" id="{BF6A47F1-6225-4D0B-B0E2-FB81DA061B30}"/>
              </a:ext>
            </a:extLst>
          </p:cNvPr>
          <p:cNvSpPr txBox="1"/>
          <p:nvPr/>
        </p:nvSpPr>
        <p:spPr>
          <a:xfrm>
            <a:off x="3574473" y="3000895"/>
            <a:ext cx="5429692" cy="523220"/>
          </a:xfrm>
          <a:prstGeom prst="rect">
            <a:avLst/>
          </a:prstGeom>
          <a:noFill/>
        </p:spPr>
        <p:txBody>
          <a:bodyPr wrap="none" rtlCol="0">
            <a:spAutoFit/>
          </a:bodyPr>
          <a:lstStyle/>
          <a:p>
            <a:r>
              <a:rPr lang="en-US" altLang="zh-CN" sz="1400">
                <a:hlinkClick r:id="rId2"/>
              </a:rPr>
              <a:t>https://blog.51cto.com/steed/2292346?source=dra</a:t>
            </a:r>
            <a:endParaRPr lang="en-US" altLang="zh-CN" sz="1400"/>
          </a:p>
          <a:p>
            <a:r>
              <a:rPr lang="en-US" altLang="zh-CN" sz="1400">
                <a:hlinkClick r:id="rId3"/>
              </a:rPr>
              <a:t>http://docs.jinkan.org/docs/celery/getting-started/introduction.html</a:t>
            </a:r>
            <a:endParaRPr lang="en-US" altLang="zh-CN" sz="1400"/>
          </a:p>
        </p:txBody>
      </p:sp>
    </p:spTree>
    <p:extLst>
      <p:ext uri="{BB962C8B-B14F-4D97-AF65-F5344CB8AC3E}">
        <p14:creationId xmlns:p14="http://schemas.microsoft.com/office/powerpoint/2010/main" val="287695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CBA7CF-B2BB-4E66-A46C-88B866990093}"/>
              </a:ext>
            </a:extLst>
          </p:cNvPr>
          <p:cNvSpPr txBox="1"/>
          <p:nvPr/>
        </p:nvSpPr>
        <p:spPr>
          <a:xfrm>
            <a:off x="0" y="-1"/>
            <a:ext cx="12192000" cy="2893100"/>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中的错误处理</a:t>
            </a:r>
            <a:endParaRPr lang="en-US" altLang="zh-CN" sz="1400" b="1">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abort</a:t>
            </a:r>
            <a:r>
              <a:rPr lang="zh-CN" altLang="en-US" sz="1400">
                <a:latin typeface="宋体" panose="02010600030101010101" pitchFamily="2" charset="-122"/>
                <a:ea typeface="宋体" panose="02010600030101010101" pitchFamily="2" charset="-122"/>
              </a:rPr>
              <a:t>函数：</a:t>
            </a:r>
            <a:r>
              <a:rPr lang="en-US" altLang="zh-CN" sz="1400">
                <a:latin typeface="宋体" panose="02010600030101010101" pitchFamily="2" charset="-122"/>
                <a:ea typeface="宋体" panose="02010600030101010101" pitchFamily="2" charset="-122"/>
              </a:rPr>
              <a:t>from flask import abort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abort</a:t>
            </a:r>
            <a:r>
              <a:rPr lang="zh-CN" altLang="en-US" sz="1400">
                <a:latin typeface="宋体" panose="02010600030101010101" pitchFamily="2" charset="-122"/>
                <a:ea typeface="宋体" panose="02010600030101010101" pitchFamily="2" charset="-122"/>
              </a:rPr>
              <a:t>函数在</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中用于处理异常信息，其会立即终止视图函数的运行并返回一个状态码或一个</a:t>
            </a:r>
            <a:r>
              <a:rPr lang="en-US" altLang="zh-CN" sz="1400">
                <a:latin typeface="宋体" panose="02010600030101010101" pitchFamily="2" charset="-122"/>
                <a:ea typeface="宋体" panose="02010600030101010101" pitchFamily="2" charset="-122"/>
              </a:rPr>
              <a:t>Response</a:t>
            </a:r>
            <a:r>
              <a:rPr lang="zh-CN" altLang="en-US" sz="1400">
                <a:latin typeface="宋体" panose="02010600030101010101" pitchFamily="2" charset="-122"/>
                <a:ea typeface="宋体" panose="02010600030101010101" pitchFamily="2" charset="-122"/>
              </a:rPr>
              <a:t>对象，如</a:t>
            </a:r>
            <a:r>
              <a:rPr lang="en-US" altLang="zh-CN" sz="1400">
                <a:latin typeface="宋体" panose="02010600030101010101" pitchFamily="2" charset="-122"/>
                <a:ea typeface="宋体" panose="02010600030101010101" pitchFamily="2" charset="-122"/>
              </a:rPr>
              <a:t>abort(404)</a:t>
            </a:r>
            <a:r>
              <a:rPr lang="zh-CN" altLang="en-US" sz="1400">
                <a:latin typeface="宋体" panose="02010600030101010101" pitchFamily="2" charset="-122"/>
                <a:ea typeface="宋体" panose="02010600030101010101" pitchFamily="2" charset="-122"/>
              </a:rPr>
              <a:t>，这个状态码必须是标准的状态码；或</a:t>
            </a:r>
            <a:r>
              <a:rPr lang="en-US" altLang="zh-CN" sz="1400">
                <a:latin typeface="宋体" panose="02010600030101010101" pitchFamily="2" charset="-122"/>
                <a:ea typeface="宋体" panose="02010600030101010101" pitchFamily="2" charset="-122"/>
              </a:rPr>
              <a:t>abort(Response('xxx'))</a:t>
            </a:r>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Response</a:t>
            </a:r>
            <a:r>
              <a:rPr lang="zh-CN" altLang="en-US" sz="1400">
                <a:latin typeface="宋体" panose="02010600030101010101" pitchFamily="2" charset="-122"/>
                <a:ea typeface="宋体" panose="02010600030101010101" pitchFamily="2" charset="-122"/>
              </a:rPr>
              <a:t>返回。</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②自定义错误处理方法：</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提供了一个自定义错误处理的装饰器</a:t>
            </a:r>
            <a:r>
              <a:rPr lang="es-ES" altLang="zh-CN" sz="1400">
                <a:latin typeface="宋体" panose="02010600030101010101" pitchFamily="2" charset="-122"/>
                <a:ea typeface="宋体" panose="02010600030101010101" pitchFamily="2" charset="-122"/>
              </a:rPr>
              <a:t>@app.errorhandler(404)</a:t>
            </a:r>
            <a:r>
              <a:rPr lang="zh-CN" altLang="en-US" sz="1400">
                <a:latin typeface="宋体" panose="02010600030101010101" pitchFamily="2" charset="-122"/>
                <a:ea typeface="宋体" panose="02010600030101010101" pitchFamily="2" charset="-122"/>
              </a:rPr>
              <a:t>，其接收一个状态码，其下的视图函数</a:t>
            </a:r>
            <a:r>
              <a:rPr lang="en-US" altLang="zh-CN" sz="1400">
                <a:latin typeface="宋体" panose="02010600030101010101" pitchFamily="2" charset="-122"/>
                <a:ea typeface="宋体" panose="02010600030101010101" pitchFamily="2" charset="-122"/>
              </a:rPr>
              <a:t>def error(e):</a:t>
            </a:r>
            <a:r>
              <a:rPr lang="zh-CN" altLang="en-US" sz="1400">
                <a:latin typeface="宋体" panose="02010600030101010101" pitchFamily="2" charset="-122"/>
                <a:ea typeface="宋体" panose="02010600030101010101" pitchFamily="2" charset="-122"/>
              </a:rPr>
              <a:t>必须有一个错误信息的参数，即当出现</a:t>
            </a:r>
            <a:r>
              <a:rPr lang="en-US" altLang="zh-CN" sz="1400">
                <a:latin typeface="宋体" panose="02010600030101010101" pitchFamily="2" charset="-122"/>
                <a:ea typeface="宋体" panose="02010600030101010101" pitchFamily="2" charset="-122"/>
              </a:rPr>
              <a:t>404</a:t>
            </a:r>
            <a:r>
              <a:rPr lang="zh-CN" altLang="en-US" sz="1400">
                <a:latin typeface="宋体" panose="02010600030101010101" pitchFamily="2" charset="-122"/>
                <a:ea typeface="宋体" panose="02010600030101010101" pitchFamily="2" charset="-122"/>
              </a:rPr>
              <a:t>错误时就执行定义的</a:t>
            </a:r>
            <a:r>
              <a:rPr lang="en-US" altLang="zh-CN" sz="1400">
                <a:latin typeface="宋体" panose="02010600030101010101" pitchFamily="2" charset="-122"/>
                <a:ea typeface="宋体" panose="02010600030101010101" pitchFamily="2" charset="-122"/>
              </a:rPr>
              <a:t>error</a:t>
            </a:r>
            <a:r>
              <a:rPr lang="zh-CN" altLang="en-US" sz="1400">
                <a:latin typeface="宋体" panose="02010600030101010101" pitchFamily="2" charset="-122"/>
                <a:ea typeface="宋体" panose="02010600030101010101" pitchFamily="2" charset="-122"/>
              </a:rPr>
              <a:t>函数。</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中的返回信息</a:t>
            </a:r>
            <a:endParaRPr lang="en-US" altLang="zh-CN" sz="1400" b="1">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①使用</a:t>
            </a:r>
            <a:r>
              <a:rPr lang="en-US" altLang="zh-CN" sz="1400">
                <a:latin typeface="宋体" panose="02010600030101010101" pitchFamily="2" charset="-122"/>
                <a:ea typeface="宋体" panose="02010600030101010101" pitchFamily="2" charset="-122"/>
              </a:rPr>
              <a:t>return</a:t>
            </a:r>
            <a:r>
              <a:rPr lang="zh-CN" altLang="en-US" sz="1400">
                <a:latin typeface="宋体" panose="02010600030101010101" pitchFamily="2" charset="-122"/>
                <a:ea typeface="宋体" panose="02010600030101010101" pitchFamily="2" charset="-122"/>
              </a:rPr>
              <a:t>直接返回：</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中会对视图函数的返回值进行解析</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不添加括号时会自动补充括号作为元组</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，完整状态为</a:t>
            </a:r>
            <a:r>
              <a:rPr lang="en-US" altLang="zh-CN" sz="1400" b="1">
                <a:solidFill>
                  <a:schemeClr val="accent2">
                    <a:lumMod val="75000"/>
                  </a:schemeClr>
                </a:solidFill>
                <a:latin typeface="宋体" panose="02010600030101010101" pitchFamily="2" charset="-122"/>
                <a:ea typeface="宋体" panose="02010600030101010101" pitchFamily="2" charset="-122"/>
              </a:rPr>
              <a:t>(</a:t>
            </a:r>
            <a:r>
              <a:rPr lang="zh-CN" altLang="en-US" sz="1400" b="1">
                <a:solidFill>
                  <a:schemeClr val="accent2">
                    <a:lumMod val="75000"/>
                  </a:schemeClr>
                </a:solidFill>
                <a:latin typeface="宋体" panose="02010600030101010101" pitchFamily="2" charset="-122"/>
                <a:ea typeface="宋体" panose="02010600030101010101" pitchFamily="2" charset="-122"/>
              </a:rPr>
              <a:t>响应体，</a:t>
            </a:r>
            <a:r>
              <a:rPr lang="en-US" altLang="zh-CN" sz="1400" b="1">
                <a:solidFill>
                  <a:schemeClr val="accent2">
                    <a:lumMod val="75000"/>
                  </a:schemeClr>
                </a:solidFill>
                <a:latin typeface="宋体" panose="02010600030101010101" pitchFamily="2" charset="-122"/>
                <a:ea typeface="宋体" panose="02010600030101010101" pitchFamily="2" charset="-122"/>
              </a:rPr>
              <a:t>'</a:t>
            </a:r>
            <a:r>
              <a:rPr lang="zh-CN" altLang="en-US" sz="1400" b="1">
                <a:solidFill>
                  <a:schemeClr val="accent2">
                    <a:lumMod val="75000"/>
                  </a:schemeClr>
                </a:solidFill>
                <a:latin typeface="宋体" panose="02010600030101010101" pitchFamily="2" charset="-122"/>
                <a:ea typeface="宋体" panose="02010600030101010101" pitchFamily="2" charset="-122"/>
              </a:rPr>
              <a:t>状态码 自定义状态信息</a:t>
            </a:r>
            <a:r>
              <a:rPr lang="en-US" altLang="zh-CN" sz="1400" b="1">
                <a:solidFill>
                  <a:schemeClr val="accent2">
                    <a:lumMod val="75000"/>
                  </a:schemeClr>
                </a:solidFill>
                <a:latin typeface="宋体" panose="02010600030101010101" pitchFamily="2" charset="-122"/>
                <a:ea typeface="宋体" panose="02010600030101010101" pitchFamily="2" charset="-122"/>
              </a:rPr>
              <a:t>'</a:t>
            </a:r>
            <a:r>
              <a:rPr lang="zh-CN" altLang="en-US" sz="1400" b="1">
                <a:solidFill>
                  <a:schemeClr val="accent2">
                    <a:lumMod val="75000"/>
                  </a:schemeClr>
                </a:solidFill>
                <a:latin typeface="宋体" panose="02010600030101010101" pitchFamily="2" charset="-122"/>
                <a:ea typeface="宋体" panose="02010600030101010101" pitchFamily="2" charset="-122"/>
              </a:rPr>
              <a:t>，响应头</a:t>
            </a:r>
            <a:r>
              <a:rPr lang="en-US" altLang="zh-CN" sz="1400" b="1">
                <a:solidFill>
                  <a:schemeClr val="accent2">
                    <a:lumMod val="75000"/>
                  </a:schemeClr>
                </a:solidFill>
                <a:latin typeface="宋体" panose="02010600030101010101" pitchFamily="2" charset="-122"/>
                <a:ea typeface="宋体" panose="02010600030101010101" pitchFamily="2" charset="-122"/>
              </a:rPr>
              <a:t>)</a:t>
            </a:r>
            <a:r>
              <a:rPr lang="zh-CN" altLang="en-US" sz="1400" b="1">
                <a:solidFill>
                  <a:schemeClr val="accent2">
                    <a:lumMod val="75000"/>
                  </a:schemeClr>
                </a:solidFill>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其中响应体一般为一个字符串，状态码可以是不标准的状态码可以附带自定义的状态码解释信息，响应头接收一个字典或由二维元组组成的列表，即</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自定义响应头</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内容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或</a:t>
            </a:r>
            <a:r>
              <a:rPr lang="en-US" altLang="zh-CN" sz="1400">
                <a:latin typeface="宋体" panose="02010600030101010101" pitchFamily="2" charset="-122"/>
                <a:ea typeface="宋体" panose="02010600030101010101" pitchFamily="2" charset="-122"/>
              </a:rPr>
              <a:t>[('x1', 'y1'), ('x2', 'y2')]</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其中响应头可省略，状态码在没有响应头时可省略</a:t>
            </a:r>
            <a:r>
              <a:rPr lang="en-US" altLang="zh-CN" sz="1400">
                <a:latin typeface="宋体" panose="02010600030101010101" pitchFamily="2" charset="-122"/>
                <a:ea typeface="宋体" panose="02010600030101010101" pitchFamily="2" charset="-122"/>
              </a:rPr>
              <a:t>)</a:t>
            </a:r>
          </a:p>
          <a:p>
            <a:r>
              <a:rPr lang="zh-CN" altLang="en-US" sz="1400">
                <a:latin typeface="宋体" panose="02010600030101010101" pitchFamily="2" charset="-122"/>
                <a:ea typeface="宋体" panose="02010600030101010101" pitchFamily="2" charset="-122"/>
              </a:rPr>
              <a:t>②使用</a:t>
            </a:r>
            <a:r>
              <a:rPr lang="en-US" altLang="zh-CN" sz="1400">
                <a:latin typeface="宋体" panose="02010600030101010101" pitchFamily="2" charset="-122"/>
                <a:ea typeface="宋体" panose="02010600030101010101" pitchFamily="2" charset="-122"/>
              </a:rPr>
              <a:t>make_response</a:t>
            </a:r>
            <a:r>
              <a:rPr lang="zh-CN" altLang="en-US" sz="1400">
                <a:latin typeface="宋体" panose="02010600030101010101" pitchFamily="2" charset="-122"/>
                <a:ea typeface="宋体" panose="02010600030101010101" pitchFamily="2" charset="-122"/>
              </a:rPr>
              <a:t>函数：</a:t>
            </a:r>
            <a:r>
              <a:rPr lang="en-US" altLang="zh-CN" sz="1400">
                <a:latin typeface="宋体" panose="02010600030101010101" pitchFamily="2" charset="-122"/>
                <a:ea typeface="宋体" panose="02010600030101010101" pitchFamily="2" charset="-122"/>
              </a:rPr>
              <a:t>from flask import make_response</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res = make_response('</a:t>
            </a:r>
            <a:r>
              <a:rPr lang="zh-CN" altLang="en-US" sz="1400">
                <a:latin typeface="宋体" panose="02010600030101010101" pitchFamily="2" charset="-122"/>
                <a:ea typeface="宋体" panose="02010600030101010101" pitchFamily="2" charset="-122"/>
              </a:rPr>
              <a:t>响应体</a:t>
            </a:r>
            <a:r>
              <a:rPr lang="en-US" altLang="zh-CN" sz="1400">
                <a:latin typeface="宋体" panose="02010600030101010101" pitchFamily="2" charset="-122"/>
                <a:ea typeface="宋体" panose="02010600030101010101" pitchFamily="2" charset="-122"/>
              </a:rPr>
              <a:t>'),res.status='</a:t>
            </a:r>
            <a:r>
              <a:rPr lang="zh-CN" altLang="en-US" sz="1400">
                <a:latin typeface="宋体" panose="02010600030101010101" pitchFamily="2" charset="-122"/>
                <a:ea typeface="宋体" panose="02010600030101010101" pitchFamily="2" charset="-122"/>
              </a:rPr>
              <a:t>自定义状态码 自定义状态信息</a:t>
            </a:r>
            <a:r>
              <a:rPr lang="en-US" altLang="zh-CN" sz="1400">
                <a:latin typeface="宋体" panose="02010600030101010101" pitchFamily="2" charset="-122"/>
                <a:ea typeface="宋体" panose="02010600030101010101" pitchFamily="2" charset="-122"/>
              </a:rPr>
              <a:t>',res.headers['</a:t>
            </a:r>
            <a:r>
              <a:rPr lang="zh-CN" altLang="en-US" sz="1400">
                <a:latin typeface="宋体" panose="02010600030101010101" pitchFamily="2" charset="-122"/>
                <a:ea typeface="宋体" panose="02010600030101010101" pitchFamily="2" charset="-122"/>
              </a:rPr>
              <a:t>自定义响应头</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内容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最终</a:t>
            </a:r>
            <a:r>
              <a:rPr lang="en-US" altLang="zh-CN" sz="1400">
                <a:latin typeface="宋体" panose="02010600030101010101" pitchFamily="2" charset="-122"/>
                <a:ea typeface="宋体" panose="02010600030101010101" pitchFamily="2" charset="-122"/>
              </a:rPr>
              <a:t>return res</a:t>
            </a:r>
            <a:r>
              <a:rPr lang="zh-CN" altLang="en-US" sz="1400">
                <a:latin typeface="宋体" panose="02010600030101010101" pitchFamily="2" charset="-122"/>
                <a:ea typeface="宋体" panose="02010600030101010101" pitchFamily="2" charset="-122"/>
              </a:rPr>
              <a:t>即可。</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即创建一个响应实例，定义其属性并返回</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③使用</a:t>
            </a:r>
            <a:r>
              <a:rPr lang="en-US" altLang="zh-CN" sz="1400">
                <a:latin typeface="宋体" panose="02010600030101010101" pitchFamily="2" charset="-122"/>
                <a:ea typeface="宋体" panose="02010600030101010101" pitchFamily="2" charset="-122"/>
              </a:rPr>
              <a:t>jsonify</a:t>
            </a:r>
            <a:r>
              <a:rPr lang="zh-CN" altLang="en-US" sz="1400">
                <a:latin typeface="宋体" panose="02010600030101010101" pitchFamily="2" charset="-122"/>
                <a:ea typeface="宋体" panose="02010600030101010101" pitchFamily="2" charset="-122"/>
              </a:rPr>
              <a:t>函数：</a:t>
            </a:r>
            <a:r>
              <a:rPr lang="en-US" altLang="zh-CN" sz="1400">
                <a:latin typeface="宋体" panose="02010600030101010101" pitchFamily="2" charset="-122"/>
                <a:ea typeface="宋体" panose="02010600030101010101" pitchFamily="2" charset="-122"/>
              </a:rPr>
              <a:t> from flask import jsonify</a:t>
            </a:r>
            <a:r>
              <a:rPr lang="zh-CN" altLang="en-US" sz="1400">
                <a:latin typeface="宋体" panose="02010600030101010101" pitchFamily="2" charset="-122"/>
                <a:ea typeface="宋体" panose="02010600030101010101" pitchFamily="2" charset="-122"/>
              </a:rPr>
              <a:t>，</a:t>
            </a:r>
            <a:r>
              <a:rPr lang="en-US" altLang="zh-CN" sz="1400" b="1">
                <a:solidFill>
                  <a:schemeClr val="accent2">
                    <a:lumMod val="75000"/>
                  </a:schemeClr>
                </a:solidFill>
                <a:latin typeface="宋体" panose="02010600030101010101" pitchFamily="2" charset="-122"/>
                <a:ea typeface="宋体" panose="02010600030101010101" pitchFamily="2" charset="-122"/>
              </a:rPr>
              <a:t>return jsonify(dict)</a:t>
            </a:r>
            <a:r>
              <a:rPr lang="zh-CN" altLang="en-US" sz="1400">
                <a:latin typeface="宋体" panose="02010600030101010101" pitchFamily="2" charset="-122"/>
                <a:ea typeface="宋体" panose="02010600030101010101" pitchFamily="2" charset="-122"/>
              </a:rPr>
              <a:t>，可以自动将字典转换为</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字符串</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格式数据即一个特殊的字符串，在</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中使用</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模块的</a:t>
            </a:r>
            <a:r>
              <a:rPr lang="en-US" altLang="zh-CN" sz="1400">
                <a:latin typeface="宋体" panose="02010600030101010101" pitchFamily="2" charset="-122"/>
                <a:ea typeface="宋体" panose="02010600030101010101" pitchFamily="2" charset="-122"/>
              </a:rPr>
              <a:t>dumps()</a:t>
            </a:r>
            <a:r>
              <a:rPr lang="zh-CN" altLang="en-US" sz="1400">
                <a:latin typeface="宋体" panose="02010600030101010101" pitchFamily="2" charset="-122"/>
                <a:ea typeface="宋体" panose="02010600030101010101" pitchFamily="2" charset="-122"/>
              </a:rPr>
              <a:t>生成，</a:t>
            </a:r>
            <a:r>
              <a:rPr lang="en-US" altLang="zh-CN" sz="1400">
                <a:latin typeface="宋体" panose="02010600030101010101" pitchFamily="2" charset="-122"/>
                <a:ea typeface="宋体" panose="02010600030101010101" pitchFamily="2" charset="-122"/>
              </a:rPr>
              <a:t>loads()</a:t>
            </a:r>
            <a:r>
              <a:rPr lang="zh-CN" altLang="en-US" sz="1400">
                <a:latin typeface="宋体" panose="02010600030101010101" pitchFamily="2" charset="-122"/>
                <a:ea typeface="宋体" panose="02010600030101010101" pitchFamily="2" charset="-122"/>
              </a:rPr>
              <a:t>解析为字典</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并设置响应头信息</a:t>
            </a:r>
            <a:r>
              <a:rPr lang="en-US" altLang="zh-CN" sz="1400">
                <a:latin typeface="宋体" panose="02010600030101010101" pitchFamily="2" charset="-122"/>
                <a:ea typeface="宋体" panose="02010600030101010101" pitchFamily="2" charset="-122"/>
              </a:rPr>
              <a:t>(Content-Type: application/json)</a:t>
            </a:r>
            <a:r>
              <a:rPr lang="zh-CN" altLang="en-US" sz="1400">
                <a:latin typeface="宋体" panose="02010600030101010101" pitchFamily="2" charset="-122"/>
                <a:ea typeface="宋体" panose="02010600030101010101" pitchFamily="2" charset="-122"/>
              </a:rPr>
              <a:t>，也可以</a:t>
            </a:r>
            <a:r>
              <a:rPr lang="en-US" altLang="zh-CN" sz="1400">
                <a:latin typeface="宋体" panose="02010600030101010101" pitchFamily="2" charset="-122"/>
                <a:ea typeface="宋体" panose="02010600030101010101" pitchFamily="2" charset="-122"/>
              </a:rPr>
              <a:t>return jsonify(a='1', b=2)</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7272FB1F-55A6-4080-9EAB-52336AF8E1EE}"/>
              </a:ext>
            </a:extLst>
          </p:cNvPr>
          <p:cNvSpPr txBox="1"/>
          <p:nvPr/>
        </p:nvSpPr>
        <p:spPr>
          <a:xfrm>
            <a:off x="0" y="2887682"/>
            <a:ext cx="12192000" cy="3970318"/>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中的</a:t>
            </a:r>
            <a:r>
              <a:rPr lang="en-US" altLang="zh-CN" sz="1400" b="1">
                <a:latin typeface="宋体" panose="02010600030101010101" pitchFamily="2" charset="-122"/>
                <a:ea typeface="宋体" panose="02010600030101010101" pitchFamily="2" charset="-122"/>
              </a:rPr>
              <a:t>cookie</a:t>
            </a:r>
            <a:r>
              <a:rPr lang="zh-CN" altLang="en-US" sz="1400" b="1">
                <a:latin typeface="宋体" panose="02010600030101010101" pitchFamily="2" charset="-122"/>
                <a:ea typeface="宋体" panose="02010600030101010101" pitchFamily="2" charset="-122"/>
              </a:rPr>
              <a:t>与</a:t>
            </a:r>
            <a:r>
              <a:rPr lang="en-US" altLang="zh-CN" sz="1400" b="1">
                <a:latin typeface="宋体" panose="02010600030101010101" pitchFamily="2" charset="-122"/>
                <a:ea typeface="宋体" panose="02010600030101010101" pitchFamily="2" charset="-122"/>
              </a:rPr>
              <a:t>session</a:t>
            </a:r>
          </a:p>
          <a:p>
            <a:pPr algn="l"/>
            <a:r>
              <a:rPr lang="zh-CN" altLang="en-US" sz="1400">
                <a:latin typeface="宋体" panose="02010600030101010101" pitchFamily="2" charset="-122"/>
                <a:ea typeface="宋体" panose="02010600030101010101" pitchFamily="2" charset="-122"/>
              </a:rPr>
              <a:t>①设置与获取</a:t>
            </a:r>
            <a:r>
              <a:rPr lang="en-US" altLang="zh-CN" sz="1400">
                <a:latin typeface="宋体" panose="02010600030101010101" pitchFamily="2" charset="-122"/>
                <a:ea typeface="宋体" panose="02010600030101010101" pitchFamily="2" charset="-122"/>
              </a:rPr>
              <a:t>cookie</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res = make_response(), res.set_cookie('</a:t>
            </a:r>
            <a:r>
              <a:rPr lang="zh-CN" altLang="en-US" sz="1400">
                <a:latin typeface="宋体" panose="02010600030101010101" pitchFamily="2" charset="-122"/>
                <a:ea typeface="宋体" panose="02010600030101010101" pitchFamily="2" charset="-122"/>
              </a:rPr>
              <a:t>键</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值</a:t>
            </a:r>
            <a:r>
              <a:rPr lang="en-US" altLang="zh-CN" sz="1400">
                <a:latin typeface="宋体" panose="02010600030101010101" pitchFamily="2" charset="-122"/>
                <a:ea typeface="宋体" panose="02010600030101010101" pitchFamily="2" charset="-122"/>
              </a:rPr>
              <a:t>', max_age=3600s)</a:t>
            </a:r>
            <a:r>
              <a:rPr lang="zh-CN" altLang="en-US" sz="1400">
                <a:latin typeface="宋体" panose="02010600030101010101" pitchFamily="2" charset="-122"/>
                <a:ea typeface="宋体" panose="02010600030101010101" pitchFamily="2" charset="-122"/>
              </a:rPr>
              <a:t>即在</a:t>
            </a:r>
            <a:r>
              <a:rPr lang="en-US" altLang="zh-CN" sz="1400">
                <a:latin typeface="宋体" panose="02010600030101010101" pitchFamily="2" charset="-122"/>
                <a:ea typeface="宋体" panose="02010600030101010101" pitchFamily="2" charset="-122"/>
              </a:rPr>
              <a:t>make_response</a:t>
            </a:r>
            <a:r>
              <a:rPr lang="zh-CN" altLang="en-US" sz="1400">
                <a:latin typeface="宋体" panose="02010600030101010101" pitchFamily="2" charset="-122"/>
                <a:ea typeface="宋体" panose="02010600030101010101" pitchFamily="2" charset="-122"/>
              </a:rPr>
              <a:t>对象中设置，默认有效期为浏览器关闭失效，获取时使用</a:t>
            </a:r>
            <a:r>
              <a:rPr lang="en-US" altLang="zh-CN" sz="1400">
                <a:latin typeface="宋体" panose="02010600030101010101" pitchFamily="2" charset="-122"/>
                <a:ea typeface="宋体" panose="02010600030101010101" pitchFamily="2" charset="-122"/>
              </a:rPr>
              <a:t>request.cookies.get('key')</a:t>
            </a:r>
            <a:r>
              <a:rPr lang="zh-CN" altLang="en-US" sz="1400">
                <a:latin typeface="宋体" panose="02010600030101010101" pitchFamily="2" charset="-122"/>
                <a:ea typeface="宋体" panose="02010600030101010101" pitchFamily="2" charset="-122"/>
              </a:rPr>
              <a:t>，删除时依然使用</a:t>
            </a:r>
            <a:r>
              <a:rPr lang="en-US" altLang="zh-CN" sz="1400">
                <a:latin typeface="宋体" panose="02010600030101010101" pitchFamily="2" charset="-122"/>
                <a:ea typeface="宋体" panose="02010600030101010101" pitchFamily="2" charset="-122"/>
              </a:rPr>
              <a:t>make_response</a:t>
            </a:r>
            <a:r>
              <a:rPr lang="zh-CN" altLang="en-US" sz="1400">
                <a:latin typeface="宋体" panose="02010600030101010101" pitchFamily="2" charset="-122"/>
                <a:ea typeface="宋体" panose="02010600030101010101" pitchFamily="2" charset="-122"/>
              </a:rPr>
              <a:t>对象，</a:t>
            </a:r>
            <a:r>
              <a:rPr lang="en-US" altLang="zh-CN" sz="1400">
                <a:latin typeface="宋体" panose="02010600030101010101" pitchFamily="2" charset="-122"/>
                <a:ea typeface="宋体" panose="02010600030101010101" pitchFamily="2" charset="-122"/>
              </a:rPr>
              <a:t>res.delete_cookie('key')</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②设置与获取</a:t>
            </a:r>
            <a:r>
              <a:rPr lang="en-US" altLang="zh-CN" sz="1400">
                <a:latin typeface="宋体" panose="02010600030101010101" pitchFamily="2" charset="-122"/>
                <a:ea typeface="宋体" panose="02010600030101010101" pitchFamily="2" charset="-122"/>
              </a:rPr>
              <a:t>session</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中的</a:t>
            </a:r>
            <a:r>
              <a:rPr lang="en-US" altLang="zh-CN" sz="1400">
                <a:latin typeface="宋体" panose="02010600030101010101" pitchFamily="2" charset="-122"/>
                <a:ea typeface="宋体" panose="02010600030101010101" pitchFamily="2" charset="-122"/>
              </a:rPr>
              <a:t>session</a:t>
            </a:r>
            <a:r>
              <a:rPr lang="zh-CN" altLang="en-US" sz="1400">
                <a:latin typeface="宋体" panose="02010600030101010101" pitchFamily="2" charset="-122"/>
                <a:ea typeface="宋体" panose="02010600030101010101" pitchFamily="2" charset="-122"/>
              </a:rPr>
              <a:t>是一个全局变量对象且其需要一个</a:t>
            </a:r>
            <a:r>
              <a:rPr lang="en-US" altLang="zh-CN" sz="1400">
                <a:latin typeface="宋体" panose="02010600030101010101" pitchFamily="2" charset="-122"/>
                <a:ea typeface="宋体" panose="02010600030101010101" pitchFamily="2" charset="-122"/>
              </a:rPr>
              <a:t>SECRET_KEY</a:t>
            </a:r>
            <a:r>
              <a:rPr lang="zh-CN" altLang="en-US" sz="1400">
                <a:latin typeface="宋体" panose="02010600030101010101" pitchFamily="2" charset="-122"/>
                <a:ea typeface="宋体" panose="02010600030101010101" pitchFamily="2" charset="-122"/>
              </a:rPr>
              <a:t>，在</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中使用</a:t>
            </a:r>
            <a:r>
              <a:rPr lang="en-US" altLang="zh-CN" sz="1400">
                <a:latin typeface="宋体" panose="02010600030101010101" pitchFamily="2" charset="-122"/>
                <a:ea typeface="宋体" panose="02010600030101010101" pitchFamily="2" charset="-122"/>
              </a:rPr>
              <a:t>session</a:t>
            </a:r>
            <a:r>
              <a:rPr lang="zh-CN" altLang="en-US" sz="1400">
                <a:latin typeface="宋体" panose="02010600030101010101" pitchFamily="2" charset="-122"/>
                <a:ea typeface="宋体" panose="02010600030101010101" pitchFamily="2" charset="-122"/>
              </a:rPr>
              <a:t>的流程：</a:t>
            </a:r>
            <a:r>
              <a:rPr lang="en-US" altLang="zh-CN" sz="1400">
                <a:latin typeface="宋体" panose="02010600030101010101" pitchFamily="2" charset="-122"/>
                <a:ea typeface="宋体" panose="02010600030101010101" pitchFamily="2" charset="-122"/>
              </a:rPr>
              <a:t>from flask import session</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app.config['SECRET_KEY']='xxx'</a:t>
            </a:r>
            <a:r>
              <a:rPr lang="zh-CN" altLang="en-US" sz="1400">
                <a:latin typeface="宋体" panose="02010600030101010101" pitchFamily="2" charset="-122"/>
                <a:ea typeface="宋体" panose="02010600030101010101" pitchFamily="2" charset="-122"/>
              </a:rPr>
              <a:t>，在视图函数中设置</a:t>
            </a:r>
            <a:r>
              <a:rPr lang="en-US" altLang="zh-CN" sz="1400">
                <a:latin typeface="宋体" panose="02010600030101010101" pitchFamily="2" charset="-122"/>
                <a:ea typeface="宋体" panose="02010600030101010101" pitchFamily="2" charset="-122"/>
              </a:rPr>
              <a:t>session['key']='value'</a:t>
            </a:r>
            <a:r>
              <a:rPr lang="zh-CN" altLang="en-US" sz="1400">
                <a:latin typeface="宋体" panose="02010600030101010101" pitchFamily="2" charset="-122"/>
                <a:ea typeface="宋体" panose="02010600030101010101" pitchFamily="2" charset="-122"/>
              </a:rPr>
              <a:t>，读取</a:t>
            </a:r>
            <a:r>
              <a:rPr lang="en-US" altLang="zh-CN" sz="1400">
                <a:latin typeface="宋体" panose="02010600030101010101" pitchFamily="2" charset="-122"/>
                <a:ea typeface="宋体" panose="02010600030101010101" pitchFamily="2" charset="-122"/>
              </a:rPr>
              <a:t>session.get('key')</a:t>
            </a:r>
            <a:r>
              <a:rPr lang="zh-CN" altLang="en-US" sz="1400">
                <a:latin typeface="宋体" panose="02010600030101010101" pitchFamily="2" charset="-122"/>
                <a:ea typeface="宋体" panose="02010600030101010101" pitchFamily="2" charset="-122"/>
              </a:rPr>
              <a:t>，删除</a:t>
            </a:r>
            <a:r>
              <a:rPr lang="en-US" altLang="zh-CN" sz="1400">
                <a:latin typeface="宋体" panose="02010600030101010101" pitchFamily="2" charset="-122"/>
                <a:ea typeface="宋体" panose="02010600030101010101" pitchFamily="2" charset="-122"/>
              </a:rPr>
              <a:t>session.clear()</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的</a:t>
            </a:r>
            <a:r>
              <a:rPr lang="en-US" altLang="zh-CN" sz="1400">
                <a:latin typeface="宋体" panose="02010600030101010101" pitchFamily="2" charset="-122"/>
                <a:ea typeface="宋体" panose="02010600030101010101" pitchFamily="2" charset="-122"/>
              </a:rPr>
              <a:t>session</a:t>
            </a:r>
            <a:r>
              <a:rPr lang="zh-CN" altLang="en-US" sz="1400">
                <a:latin typeface="宋体" panose="02010600030101010101" pitchFamily="2" charset="-122"/>
                <a:ea typeface="宋体" panose="02010600030101010101" pitchFamily="2" charset="-122"/>
              </a:rPr>
              <a:t>机制：其默认将所有</a:t>
            </a:r>
            <a:r>
              <a:rPr lang="en-US" altLang="zh-CN" sz="1400">
                <a:latin typeface="宋体" panose="02010600030101010101" pitchFamily="2" charset="-122"/>
                <a:ea typeface="宋体" panose="02010600030101010101" pitchFamily="2" charset="-122"/>
              </a:rPr>
              <a:t>session</a:t>
            </a:r>
            <a:r>
              <a:rPr lang="zh-CN" altLang="en-US" sz="1400">
                <a:latin typeface="宋体" panose="02010600030101010101" pitchFamily="2" charset="-122"/>
                <a:ea typeface="宋体" panose="02010600030101010101" pitchFamily="2" charset="-122"/>
              </a:rPr>
              <a:t>数据保存在</a:t>
            </a:r>
            <a:r>
              <a:rPr lang="en-US" altLang="zh-CN" sz="1400">
                <a:latin typeface="宋体" panose="02010600030101010101" pitchFamily="2" charset="-122"/>
                <a:ea typeface="宋体" panose="02010600030101010101" pitchFamily="2" charset="-122"/>
              </a:rPr>
              <a:t>cookie</a:t>
            </a:r>
            <a:r>
              <a:rPr lang="zh-CN" altLang="en-US" sz="1400">
                <a:latin typeface="宋体" panose="02010600030101010101" pitchFamily="2" charset="-122"/>
                <a:ea typeface="宋体" panose="02010600030101010101" pitchFamily="2" charset="-122"/>
              </a:rPr>
              <a:t>数据中</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SECRET_KEY</a:t>
            </a:r>
            <a:r>
              <a:rPr lang="zh-CN" altLang="en-US" sz="1400">
                <a:latin typeface="宋体" panose="02010600030101010101" pitchFamily="2" charset="-122"/>
                <a:ea typeface="宋体" panose="02010600030101010101" pitchFamily="2" charset="-122"/>
              </a:rPr>
              <a:t>进行加密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，在后端调用时进行解密并获取数据；</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④</a:t>
            </a:r>
            <a:r>
              <a:rPr lang="en-US" altLang="zh-CN" sz="1400">
                <a:latin typeface="宋体" panose="02010600030101010101" pitchFamily="2" charset="-122"/>
                <a:ea typeface="宋体" panose="02010600030101010101" pitchFamily="2" charset="-122"/>
              </a:rPr>
              <a:t>session</a:t>
            </a:r>
            <a:r>
              <a:rPr lang="zh-CN" altLang="en-US" sz="1400">
                <a:latin typeface="宋体" panose="02010600030101010101" pitchFamily="2" charset="-122"/>
                <a:ea typeface="宋体" panose="02010600030101010101" pitchFamily="2" charset="-122"/>
              </a:rPr>
              <a:t>的保存方式：</a:t>
            </a:r>
            <a:r>
              <a:rPr lang="en-US" altLang="zh-CN" sz="1400">
                <a:latin typeface="宋体" panose="02010600030101010101" pitchFamily="2" charset="-122"/>
                <a:ea typeface="宋体" panose="02010600030101010101" pitchFamily="2" charset="-122"/>
              </a:rPr>
              <a:t>cookie</a:t>
            </a:r>
            <a:r>
              <a:rPr lang="zh-CN" altLang="en-US" sz="1400">
                <a:latin typeface="宋体" panose="02010600030101010101" pitchFamily="2" charset="-122"/>
                <a:ea typeface="宋体" panose="02010600030101010101" pitchFamily="2" charset="-122"/>
              </a:rPr>
              <a:t>，关系与非关系型数据库，文件，内存中。</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注</a:t>
            </a:r>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cookie</a:t>
            </a:r>
            <a:r>
              <a:rPr lang="zh-CN" altLang="en-US" sz="1400">
                <a:latin typeface="宋体" panose="02010600030101010101" pitchFamily="2" charset="-122"/>
                <a:ea typeface="宋体" panose="02010600030101010101" pitchFamily="2" charset="-122"/>
              </a:rPr>
              <a:t>删除时本质上就是把</a:t>
            </a:r>
            <a:r>
              <a:rPr lang="en-US" altLang="zh-CN" sz="1400">
                <a:latin typeface="宋体" panose="02010600030101010101" pitchFamily="2" charset="-122"/>
                <a:ea typeface="宋体" panose="02010600030101010101" pitchFamily="2" charset="-122"/>
              </a:rPr>
              <a:t>cookie</a:t>
            </a:r>
            <a:r>
              <a:rPr lang="zh-CN" altLang="en-US" sz="1400">
                <a:latin typeface="宋体" panose="02010600030101010101" pitchFamily="2" charset="-122"/>
                <a:ea typeface="宋体" panose="02010600030101010101" pitchFamily="2" charset="-122"/>
              </a:rPr>
              <a:t>的过期时间设置为跟创建时间相同，然后浏览器检测时清楚</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后端没有直接操作浏览器中</a:t>
            </a:r>
            <a:r>
              <a:rPr lang="en-US" altLang="zh-CN" sz="1400">
                <a:latin typeface="宋体" panose="02010600030101010101" pitchFamily="2" charset="-122"/>
                <a:ea typeface="宋体" panose="02010600030101010101" pitchFamily="2" charset="-122"/>
              </a:rPr>
              <a:t>cookie</a:t>
            </a:r>
            <a:r>
              <a:rPr lang="zh-CN" altLang="en-US" sz="1400">
                <a:latin typeface="宋体" panose="02010600030101010101" pitchFamily="2" charset="-122"/>
                <a:ea typeface="宋体" panose="02010600030101010101" pitchFamily="2" charset="-122"/>
              </a:rPr>
              <a:t>的方法</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cookie</a:t>
            </a:r>
            <a:r>
              <a:rPr lang="zh-CN" altLang="en-US" sz="1400">
                <a:latin typeface="宋体" panose="02010600030101010101" pitchFamily="2" charset="-122"/>
                <a:ea typeface="宋体" panose="02010600030101010101" pitchFamily="2" charset="-122"/>
              </a:rPr>
              <a:t>创建本质上是在响应头中添加</a:t>
            </a:r>
            <a:r>
              <a:rPr lang="en-US" altLang="zh-CN" sz="1400">
                <a:latin typeface="宋体" panose="02010600030101010101" pitchFamily="2" charset="-122"/>
                <a:ea typeface="宋体" panose="02010600030101010101" pitchFamily="2" charset="-122"/>
              </a:rPr>
              <a:t>Set-Cookie:'key'='value'</a:t>
            </a:r>
            <a:r>
              <a:rPr lang="zh-CN" altLang="en-US" sz="1400">
                <a:latin typeface="宋体" panose="02010600030101010101" pitchFamily="2" charset="-122"/>
                <a:ea typeface="宋体" panose="02010600030101010101" pitchFamily="2" charset="-122"/>
              </a:rPr>
              <a:t>，浏览器根据响应头信息添加</a:t>
            </a:r>
            <a:r>
              <a:rPr lang="en-US" altLang="zh-CN" sz="1400">
                <a:latin typeface="宋体" panose="02010600030101010101" pitchFamily="2" charset="-122"/>
                <a:ea typeface="宋体" panose="02010600030101010101" pitchFamily="2" charset="-122"/>
              </a:rPr>
              <a:t>cookies</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session</a:t>
            </a:r>
            <a:r>
              <a:rPr lang="zh-CN" altLang="en-US" sz="1400">
                <a:latin typeface="宋体" panose="02010600030101010101" pitchFamily="2" charset="-122"/>
                <a:ea typeface="宋体" panose="02010600030101010101" pitchFamily="2" charset="-122"/>
              </a:rPr>
              <a:t>可以不借助</a:t>
            </a:r>
            <a:r>
              <a:rPr lang="en-US" altLang="zh-CN" sz="1400">
                <a:latin typeface="宋体" panose="02010600030101010101" pitchFamily="2" charset="-122"/>
                <a:ea typeface="宋体" panose="02010600030101010101" pitchFamily="2" charset="-122"/>
              </a:rPr>
              <a:t>cookie</a:t>
            </a:r>
            <a:r>
              <a:rPr lang="zh-CN" altLang="en-US" sz="1400">
                <a:latin typeface="宋体" panose="02010600030101010101" pitchFamily="2" charset="-122"/>
                <a:ea typeface="宋体" panose="02010600030101010101" pitchFamily="2" charset="-122"/>
              </a:rPr>
              <a:t>而存在，其可以在重定向时直接将</a:t>
            </a:r>
            <a:r>
              <a:rPr lang="en-US" altLang="zh-CN" sz="1400">
                <a:latin typeface="宋体" panose="02010600030101010101" pitchFamily="2" charset="-122"/>
                <a:ea typeface="宋体" panose="02010600030101010101" pitchFamily="2" charset="-122"/>
              </a:rPr>
              <a:t>sessionid</a:t>
            </a:r>
            <a:r>
              <a:rPr lang="zh-CN" altLang="en-US" sz="1400">
                <a:latin typeface="宋体" panose="02010600030101010101" pitchFamily="2" charset="-122"/>
                <a:ea typeface="宋体" panose="02010600030101010101" pitchFamily="2" charset="-122"/>
              </a:rPr>
              <a:t>放置于</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参数中，在视图函数中对</a:t>
            </a:r>
            <a:r>
              <a:rPr lang="en-US" altLang="zh-CN" sz="1400">
                <a:latin typeface="宋体" panose="02010600030101010101" pitchFamily="2" charset="-122"/>
                <a:ea typeface="宋体" panose="02010600030101010101" pitchFamily="2" charset="-122"/>
              </a:rPr>
              <a:t>sessionid</a:t>
            </a:r>
            <a:r>
              <a:rPr lang="zh-CN" altLang="en-US" sz="1400">
                <a:latin typeface="宋体" panose="02010600030101010101" pitchFamily="2" charset="-122"/>
                <a:ea typeface="宋体" panose="02010600030101010101" pitchFamily="2" charset="-122"/>
              </a:rPr>
              <a:t>进行解析，获取数据，但此种方式无法设置</a:t>
            </a:r>
            <a:r>
              <a:rPr lang="en-US" altLang="zh-CN" sz="1400">
                <a:latin typeface="宋体" panose="02010600030101010101" pitchFamily="2" charset="-122"/>
                <a:ea typeface="宋体" panose="02010600030101010101" pitchFamily="2" charset="-122"/>
              </a:rPr>
              <a:t>session</a:t>
            </a:r>
            <a:r>
              <a:rPr lang="zh-CN" altLang="en-US" sz="1400">
                <a:latin typeface="宋体" panose="02010600030101010101" pitchFamily="2" charset="-122"/>
                <a:ea typeface="宋体" panose="02010600030101010101" pitchFamily="2" charset="-122"/>
              </a:rPr>
              <a:t>的有效期。</a:t>
            </a:r>
            <a:endParaRPr lang="en-US" altLang="zh-CN" sz="1400">
              <a:latin typeface="宋体" panose="02010600030101010101" pitchFamily="2" charset="-122"/>
              <a:ea typeface="宋体" panose="02010600030101010101" pitchFamily="2" charset="-122"/>
            </a:endParaRPr>
          </a:p>
          <a:p>
            <a:pPr algn="l"/>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中的上下文对象</a:t>
            </a:r>
            <a:endParaRPr lang="en-US" altLang="zh-CN" sz="1400" b="1">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通过上下文对象来实现</a:t>
            </a:r>
            <a:r>
              <a:rPr lang="en-US" altLang="zh-CN" sz="1400">
                <a:latin typeface="宋体" panose="02010600030101010101" pitchFamily="2" charset="-122"/>
                <a:ea typeface="宋体" panose="02010600030101010101" pitchFamily="2" charset="-122"/>
              </a:rPr>
              <a:t>request</a:t>
            </a:r>
            <a:r>
              <a:rPr lang="zh-CN" altLang="en-US" sz="1400">
                <a:latin typeface="宋体" panose="02010600030101010101" pitchFamily="2" charset="-122"/>
                <a:ea typeface="宋体" panose="02010600030101010101" pitchFamily="2" charset="-122"/>
              </a:rPr>
              <a:t>对象在多线程中的特殊性</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a:t>
            </a:r>
            <a:r>
              <a:rPr lang="zh-CN" altLang="en-US" sz="1400" b="1">
                <a:solidFill>
                  <a:srgbClr val="FF0000"/>
                </a:solidFill>
                <a:latin typeface="宋体" panose="02010600030101010101" pitchFamily="2" charset="-122"/>
                <a:ea typeface="宋体" panose="02010600030101010101" pitchFamily="2" charset="-122"/>
              </a:rPr>
              <a:t>多线程共用代码共享全局变量时，</a:t>
            </a:r>
            <a:r>
              <a:rPr lang="en-US" altLang="zh-CN" sz="1400" b="1">
                <a:solidFill>
                  <a:srgbClr val="FF0000"/>
                </a:solidFill>
                <a:latin typeface="宋体" panose="02010600030101010101" pitchFamily="2" charset="-122"/>
                <a:ea typeface="宋体" panose="02010600030101010101" pitchFamily="2" charset="-122"/>
              </a:rPr>
              <a:t>request</a:t>
            </a:r>
            <a:r>
              <a:rPr lang="zh-CN" altLang="en-US" sz="1400" b="1">
                <a:solidFill>
                  <a:srgbClr val="FF0000"/>
                </a:solidFill>
                <a:latin typeface="宋体" panose="02010600030101010101" pitchFamily="2" charset="-122"/>
                <a:ea typeface="宋体" panose="02010600030101010101" pitchFamily="2" charset="-122"/>
              </a:rPr>
              <a:t>对象依然为每个线程维护不同的内容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，使用线程局部变量的形式来实现，如右，采用嵌套字典的形式，</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在获取时自动对线程的编号进行识别，不同线程中</a:t>
            </a:r>
            <a:r>
              <a:rPr lang="en-US" altLang="zh-CN" sz="1400">
                <a:latin typeface="宋体" panose="02010600030101010101" pitchFamily="2" charset="-122"/>
                <a:ea typeface="宋体" panose="02010600030101010101" pitchFamily="2" charset="-122"/>
              </a:rPr>
              <a:t>request</a:t>
            </a:r>
            <a:r>
              <a:rPr lang="zh-CN" altLang="en-US" sz="1400">
                <a:latin typeface="宋体" panose="02010600030101010101" pitchFamily="2" charset="-122"/>
                <a:ea typeface="宋体" panose="02010600030101010101" pitchFamily="2" charset="-122"/>
              </a:rPr>
              <a:t>的属性属于同一个全局变量，将这种对象统称为请求上下文对象，</a:t>
            </a:r>
            <a:r>
              <a:rPr lang="en-US" altLang="zh-CN" sz="1400">
                <a:latin typeface="宋体" panose="02010600030101010101" pitchFamily="2" charset="-122"/>
                <a:ea typeface="宋体" panose="02010600030101010101" pitchFamily="2" charset="-122"/>
              </a:rPr>
              <a:t>request,session</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②应用上下文对象，如</a:t>
            </a:r>
            <a:r>
              <a:rPr lang="en-US" altLang="zh-CN" sz="1400">
                <a:latin typeface="宋体" panose="02010600030101010101" pitchFamily="2" charset="-122"/>
                <a:ea typeface="宋体" panose="02010600030101010101" pitchFamily="2" charset="-122"/>
              </a:rPr>
              <a:t>current_app</a:t>
            </a:r>
            <a:r>
              <a:rPr lang="zh-CN" altLang="en-US" sz="1400">
                <a:latin typeface="宋体" panose="02010600030101010101" pitchFamily="2" charset="-122"/>
                <a:ea typeface="宋体" panose="02010600030101010101" pitchFamily="2" charset="-122"/>
              </a:rPr>
              <a:t>，视为当前视图函数所在应用的代理人，</a:t>
            </a:r>
            <a:r>
              <a:rPr lang="en-US" altLang="zh-CN" sz="1400">
                <a:latin typeface="宋体" panose="02010600030101010101" pitchFamily="2" charset="-122"/>
                <a:ea typeface="宋体" panose="02010600030101010101" pitchFamily="2" charset="-122"/>
              </a:rPr>
              <a:t>current_app</a:t>
            </a:r>
            <a:r>
              <a:rPr lang="zh-CN" altLang="en-US" sz="1400">
                <a:latin typeface="宋体" panose="02010600030101010101" pitchFamily="2" charset="-122"/>
                <a:ea typeface="宋体" panose="02010600030101010101" pitchFamily="2" charset="-122"/>
              </a:rPr>
              <a:t>也是全局变量，其跟用户请求无关，但与</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当前应用有关；</a:t>
            </a:r>
            <a:r>
              <a:rPr lang="en-US" altLang="zh-CN" sz="1400">
                <a:latin typeface="宋体" panose="02010600030101010101" pitchFamily="2" charset="-122"/>
                <a:ea typeface="宋体" panose="02010600030101010101" pitchFamily="2" charset="-122"/>
              </a:rPr>
              <a:t>g</a:t>
            </a:r>
            <a:r>
              <a:rPr lang="zh-CN" altLang="en-US" sz="1400">
                <a:latin typeface="宋体" panose="02010600030101010101" pitchFamily="2" charset="-122"/>
                <a:ea typeface="宋体" panose="02010600030101010101" pitchFamily="2" charset="-122"/>
              </a:rPr>
              <a:t>对象，是一个全局变量，是</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提供的专用于临时存储的对象，其可以添加属性，在一次请求中保持，当请求结</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束后清空，每一次请求都会重置，用于在一次请求中调用多个函数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嵌套函数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传递变量。</a:t>
            </a:r>
            <a:endParaRPr lang="en-US" altLang="zh-CN" sz="14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E810FA65-3651-47A7-AC15-642FC810B040}"/>
              </a:ext>
            </a:extLst>
          </p:cNvPr>
          <p:cNvSpPr txBox="1"/>
          <p:nvPr/>
        </p:nvSpPr>
        <p:spPr>
          <a:xfrm>
            <a:off x="10210872" y="5903893"/>
            <a:ext cx="1981128"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US" altLang="zh-CN" sz="1400">
                <a:latin typeface="宋体" panose="02010600030101010101" pitchFamily="2" charset="-122"/>
                <a:ea typeface="宋体" panose="02010600030101010101" pitchFamily="2" charset="-122"/>
              </a:rPr>
              <a:t>request = {</a:t>
            </a:r>
          </a:p>
          <a:p>
            <a:pPr algn="l"/>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线程</a:t>
            </a:r>
            <a:r>
              <a:rPr lang="en-US" altLang="zh-CN" sz="1400">
                <a:latin typeface="宋体" panose="02010600030101010101" pitchFamily="2" charset="-122"/>
                <a:ea typeface="宋体" panose="02010600030101010101" pitchFamily="2" charset="-122"/>
              </a:rPr>
              <a:t>1':{'name':'q',</a:t>
            </a:r>
          </a:p>
          <a:p>
            <a:pPr algn="l"/>
            <a:r>
              <a:rPr lang="en-US" altLang="zh-CN" sz="1400">
                <a:latin typeface="宋体" panose="02010600030101010101" pitchFamily="2" charset="-122"/>
                <a:ea typeface="宋体" panose="02010600030101010101" pitchFamily="2" charset="-122"/>
              </a:rPr>
              <a:t>         'age':18},</a:t>
            </a:r>
          </a:p>
          <a:p>
            <a:pPr algn="l"/>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线程</a:t>
            </a:r>
            <a:r>
              <a:rPr lang="en-US" altLang="zh-CN" sz="1400">
                <a:latin typeface="宋体" panose="02010600030101010101" pitchFamily="2" charset="-122"/>
                <a:ea typeface="宋体" panose="02010600030101010101" pitchFamily="2" charset="-122"/>
              </a:rPr>
              <a:t>2':{'name':'w'}}</a:t>
            </a:r>
            <a:endParaRPr lang="zh-CN" altLang="en-US"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3818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19F4BB-033D-4BBB-ACEE-FF51A113D5B1}"/>
              </a:ext>
            </a:extLst>
          </p:cNvPr>
          <p:cNvSpPr txBox="1"/>
          <p:nvPr/>
        </p:nvSpPr>
        <p:spPr>
          <a:xfrm>
            <a:off x="0" y="0"/>
            <a:ext cx="12192000" cy="2677656"/>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中的请求钩子</a:t>
            </a:r>
            <a:r>
              <a:rPr lang="en-US" altLang="zh-CN" sz="1400" b="1">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通过装饰器的形式实现</a:t>
            </a:r>
            <a:r>
              <a:rPr lang="en-US" altLang="zh-CN" sz="1400" b="1">
                <a:latin typeface="宋体" panose="02010600030101010101" pitchFamily="2" charset="-122"/>
                <a:ea typeface="宋体" panose="02010600030101010101" pitchFamily="2" charset="-122"/>
              </a:rPr>
              <a:t>)</a:t>
            </a:r>
          </a:p>
          <a:p>
            <a:r>
              <a:rPr lang="zh-CN" altLang="en-US" sz="1400">
                <a:latin typeface="宋体" panose="02010600030101010101" pitchFamily="2" charset="-122"/>
                <a:ea typeface="宋体" panose="02010600030101010101" pitchFamily="2" charset="-122"/>
              </a:rPr>
              <a:t>类似于</a:t>
            </a:r>
            <a:r>
              <a:rPr lang="en-US" altLang="zh-CN" sz="1400">
                <a:latin typeface="宋体" panose="02010600030101010101" pitchFamily="2" charset="-122"/>
                <a:ea typeface="宋体" panose="02010600030101010101" pitchFamily="2" charset="-122"/>
              </a:rPr>
              <a:t>Django</a:t>
            </a:r>
            <a:r>
              <a:rPr lang="zh-CN" altLang="en-US" sz="1400">
                <a:latin typeface="宋体" panose="02010600030101010101" pitchFamily="2" charset="-122"/>
                <a:ea typeface="宋体" panose="02010600030101010101" pitchFamily="2" charset="-122"/>
              </a:rPr>
              <a:t>中的中间件，定义在请求完成过程中某个具体的时刻通用的需完成的内容，使用装饰器的形式将函数挂在钩子上，</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提供了下述四个钩子：</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before_first_request</a:t>
            </a:r>
            <a:r>
              <a:rPr lang="zh-CN" altLang="en-US" sz="1400">
                <a:latin typeface="宋体" panose="02010600030101010101" pitchFamily="2" charset="-122"/>
                <a:ea typeface="宋体" panose="02010600030101010101" pitchFamily="2" charset="-122"/>
              </a:rPr>
              <a:t>：在处理第一个请求前运行。</a:t>
            </a:r>
          </a:p>
          <a:p>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before_request</a:t>
            </a:r>
            <a:r>
              <a:rPr lang="zh-CN" altLang="en-US" sz="1400">
                <a:latin typeface="宋体" panose="02010600030101010101" pitchFamily="2" charset="-122"/>
                <a:ea typeface="宋体" panose="02010600030101010101" pitchFamily="2" charset="-122"/>
              </a:rPr>
              <a:t>：在每次请求前运行。</a:t>
            </a:r>
          </a:p>
          <a:p>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after_request</a:t>
            </a:r>
            <a:r>
              <a:rPr lang="zh-CN" altLang="en-US" sz="1400">
                <a:latin typeface="宋体" panose="02010600030101010101" pitchFamily="2" charset="-122"/>
                <a:ea typeface="宋体" panose="02010600030101010101" pitchFamily="2" charset="-122"/>
              </a:rPr>
              <a:t>：如果没有未处理的异常抛出，在每次请求后运行。</a:t>
            </a:r>
          </a:p>
          <a:p>
            <a:r>
              <a:rPr lang="zh-CN" altLang="en-US" sz="1400">
                <a:latin typeface="宋体" panose="02010600030101010101" pitchFamily="2" charset="-122"/>
                <a:ea typeface="宋体" panose="02010600030101010101" pitchFamily="2" charset="-122"/>
              </a:rPr>
              <a:t>④</a:t>
            </a:r>
            <a:r>
              <a:rPr lang="en-US" altLang="zh-CN" sz="1400">
                <a:latin typeface="宋体" panose="02010600030101010101" pitchFamily="2" charset="-122"/>
                <a:ea typeface="宋体" panose="02010600030101010101" pitchFamily="2" charset="-122"/>
              </a:rPr>
              <a:t>teardown_request</a:t>
            </a:r>
            <a:r>
              <a:rPr lang="zh-CN" altLang="en-US" sz="1400">
                <a:latin typeface="宋体" panose="02010600030101010101" pitchFamily="2" charset="-122"/>
                <a:ea typeface="宋体" panose="02010600030101010101" pitchFamily="2" charset="-122"/>
              </a:rPr>
              <a:t>：在每次请求后运行，即使有未处理的异常抛出，在调试模式</a:t>
            </a:r>
            <a:r>
              <a:rPr lang="en-US" altLang="zh-CN" sz="1400">
                <a:latin typeface="宋体" panose="02010600030101010101" pitchFamily="2" charset="-122"/>
                <a:ea typeface="宋体" panose="02010600030101010101" pitchFamily="2" charset="-122"/>
              </a:rPr>
              <a:t>(debug=True)</a:t>
            </a:r>
            <a:r>
              <a:rPr lang="zh-CN" altLang="en-US" sz="1400">
                <a:latin typeface="宋体" panose="02010600030101010101" pitchFamily="2" charset="-122"/>
                <a:ea typeface="宋体" panose="02010600030101010101" pitchFamily="2" charset="-122"/>
              </a:rPr>
              <a:t>不起作用。</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其中①②对返回值没有要求，③④接收一个</a:t>
            </a:r>
            <a:r>
              <a:rPr lang="en-US" altLang="zh-CN" sz="1400">
                <a:latin typeface="宋体" panose="02010600030101010101" pitchFamily="2" charset="-122"/>
                <a:ea typeface="宋体" panose="02010600030101010101" pitchFamily="2" charset="-122"/>
              </a:rPr>
              <a:t>response</a:t>
            </a:r>
            <a:r>
              <a:rPr lang="zh-CN" altLang="en-US" sz="1400">
                <a:latin typeface="宋体" panose="02010600030101010101" pitchFamily="2" charset="-122"/>
                <a:ea typeface="宋体" panose="02010600030101010101" pitchFamily="2" charset="-122"/>
              </a:rPr>
              <a:t>参数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即视图函数的返回值</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，其可以对</a:t>
            </a:r>
            <a:r>
              <a:rPr lang="en-US" altLang="zh-CN" sz="1400">
                <a:latin typeface="宋体" panose="02010600030101010101" pitchFamily="2" charset="-122"/>
                <a:ea typeface="宋体" panose="02010600030101010101" pitchFamily="2" charset="-122"/>
              </a:rPr>
              <a:t>response</a:t>
            </a:r>
            <a:r>
              <a:rPr lang="zh-CN" altLang="en-US" sz="1400">
                <a:latin typeface="宋体" panose="02010600030101010101" pitchFamily="2" charset="-122"/>
                <a:ea typeface="宋体" panose="02010600030101010101" pitchFamily="2" charset="-122"/>
              </a:rPr>
              <a:t>进行操作，若不进行操作，则可以直接返回。</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中的脚本命令管理</a:t>
            </a:r>
            <a:endParaRPr lang="en-US" altLang="zh-CN" sz="1400" b="1">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pip install Flask-Script</a:t>
            </a:r>
          </a:p>
          <a:p>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from flask_script import Manager</a:t>
            </a:r>
          </a:p>
          <a:p>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manager = Manager(app)</a:t>
            </a:r>
            <a:r>
              <a:rPr lang="zh-CN" altLang="en-US" sz="1400">
                <a:latin typeface="宋体" panose="02010600030101010101" pitchFamily="2" charset="-122"/>
                <a:ea typeface="宋体" panose="02010600030101010101" pitchFamily="2" charset="-122"/>
              </a:rPr>
              <a:t>，并将</a:t>
            </a:r>
            <a:r>
              <a:rPr lang="en-US" altLang="zh-CN" sz="1400">
                <a:latin typeface="宋体" panose="02010600030101010101" pitchFamily="2" charset="-122"/>
                <a:ea typeface="宋体" panose="02010600030101010101" pitchFamily="2" charset="-122"/>
              </a:rPr>
              <a:t>app.run()</a:t>
            </a:r>
            <a:r>
              <a:rPr lang="zh-CN" altLang="en-US" sz="1400">
                <a:latin typeface="宋体" panose="02010600030101010101" pitchFamily="2" charset="-122"/>
                <a:ea typeface="宋体" panose="02010600030101010101" pitchFamily="2" charset="-122"/>
              </a:rPr>
              <a:t>替换为</a:t>
            </a:r>
            <a:r>
              <a:rPr lang="en-US" altLang="zh-CN" sz="1400">
                <a:latin typeface="宋体" panose="02010600030101010101" pitchFamily="2" charset="-122"/>
                <a:ea typeface="宋体" panose="02010600030101010101" pitchFamily="2" charset="-122"/>
              </a:rPr>
              <a:t>manager.run()</a:t>
            </a:r>
          </a:p>
          <a:p>
            <a:r>
              <a:rPr lang="zh-CN" altLang="en-US" sz="1400">
                <a:latin typeface="宋体" panose="02010600030101010101" pitchFamily="2" charset="-122"/>
                <a:ea typeface="宋体" panose="02010600030101010101" pitchFamily="2" charset="-122"/>
              </a:rPr>
              <a:t>④使用</a:t>
            </a:r>
            <a:r>
              <a:rPr lang="en-US" altLang="zh-CN" sz="1400">
                <a:latin typeface="宋体" panose="02010600030101010101" pitchFamily="2" charset="-122"/>
                <a:ea typeface="宋体" panose="02010600030101010101" pitchFamily="2" charset="-122"/>
              </a:rPr>
              <a:t>python xxx.py runserver/shell</a:t>
            </a:r>
            <a:r>
              <a:rPr lang="zh-CN" altLang="en-US" sz="1400">
                <a:latin typeface="宋体" panose="02010600030101010101" pitchFamily="2" charset="-122"/>
                <a:ea typeface="宋体" panose="02010600030101010101" pitchFamily="2" charset="-122"/>
              </a:rPr>
              <a:t>启动相应的服务器，可以使用</a:t>
            </a:r>
            <a:r>
              <a:rPr lang="en-US" altLang="zh-CN" sz="1400">
                <a:latin typeface="宋体" panose="02010600030101010101" pitchFamily="2" charset="-122"/>
                <a:ea typeface="宋体" panose="02010600030101010101" pitchFamily="2" charset="-122"/>
              </a:rPr>
              <a:t>--help</a:t>
            </a:r>
            <a:r>
              <a:rPr lang="zh-CN" altLang="en-US" sz="1400">
                <a:latin typeface="宋体" panose="02010600030101010101" pitchFamily="2" charset="-122"/>
                <a:ea typeface="宋体" panose="02010600030101010101" pitchFamily="2" charset="-122"/>
              </a:rPr>
              <a:t>来查看其支持的命令。</a:t>
            </a:r>
            <a:endParaRPr lang="en-US" altLang="zh-CN" sz="140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0581F8D7-D9B0-4750-A6F5-BC1F86403BEB}"/>
              </a:ext>
            </a:extLst>
          </p:cNvPr>
          <p:cNvSpPr txBox="1"/>
          <p:nvPr/>
        </p:nvSpPr>
        <p:spPr>
          <a:xfrm>
            <a:off x="0" y="2677656"/>
            <a:ext cx="12191999" cy="4185761"/>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Jinja2</a:t>
            </a:r>
            <a:r>
              <a:rPr lang="zh-CN" altLang="en-US" sz="1400" b="1">
                <a:latin typeface="宋体" panose="02010600030101010101" pitchFamily="2" charset="-122"/>
                <a:ea typeface="宋体" panose="02010600030101010101" pitchFamily="2" charset="-122"/>
              </a:rPr>
              <a:t>模板引擎</a:t>
            </a:r>
            <a:endParaRPr lang="en-US" altLang="zh-CN" sz="1400" b="1">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①渲染模板方法，</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提供了一个名为</a:t>
            </a:r>
            <a:r>
              <a:rPr lang="en-US" altLang="zh-CN" sz="1400">
                <a:latin typeface="宋体" panose="02010600030101010101" pitchFamily="2" charset="-122"/>
                <a:ea typeface="宋体" panose="02010600030101010101" pitchFamily="2" charset="-122"/>
              </a:rPr>
              <a:t>render_template</a:t>
            </a:r>
            <a:r>
              <a:rPr lang="zh-CN" altLang="en-US" sz="1400">
                <a:latin typeface="宋体" panose="02010600030101010101" pitchFamily="2" charset="-122"/>
                <a:ea typeface="宋体" panose="02010600030101010101" pitchFamily="2" charset="-122"/>
              </a:rPr>
              <a:t>（传递模板）的函数，如果指定一个模板名和所需的参数，调用这个函数会返回一个</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串（把指定值写入一个</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模板中变量，并返回一个</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大字符串），</a:t>
            </a:r>
            <a:r>
              <a:rPr lang="en-US" altLang="zh-CN" sz="1400">
                <a:latin typeface="宋体" panose="02010600030101010101" pitchFamily="2" charset="-122"/>
                <a:ea typeface="宋体" panose="02010600030101010101" pitchFamily="2" charset="-122"/>
              </a:rPr>
              <a:t>render_template('index.html', a=1,</a:t>
            </a:r>
            <a:r>
              <a:rPr lang="zh-CN" altLang="en-US" sz="1400">
                <a:latin typeface="宋体" panose="02010600030101010101" pitchFamily="2" charset="-122"/>
                <a:ea typeface="宋体" panose="02010600030101010101" pitchFamily="2" charset="-122"/>
              </a:rPr>
              <a:t> </a:t>
            </a:r>
            <a:r>
              <a:rPr lang="en-US" altLang="zh-CN" sz="1400">
                <a:latin typeface="宋体" panose="02010600030101010101" pitchFamily="2" charset="-122"/>
                <a:ea typeface="宋体" panose="02010600030101010101" pitchFamily="2" charset="-122"/>
              </a:rPr>
              <a:t>b=2/**dict)</a:t>
            </a:r>
            <a:r>
              <a:rPr lang="zh-CN" altLang="en-US" sz="1400">
                <a:latin typeface="宋体" panose="02010600030101010101" pitchFamily="2" charset="-122"/>
                <a:ea typeface="宋体" panose="02010600030101010101" pitchFamily="2" charset="-122"/>
              </a:rPr>
              <a:t>其中参数可以两种方式传入。</a:t>
            </a:r>
          </a:p>
          <a:p>
            <a:pPr algn="l"/>
            <a:r>
              <a:rPr lang="zh-CN" altLang="en-US" sz="1400">
                <a:latin typeface="宋体" panose="02010600030101010101" pitchFamily="2" charset="-122"/>
                <a:ea typeface="宋体" panose="02010600030101010101" pitchFamily="2" charset="-122"/>
              </a:rPr>
              <a:t>②模板变量，其与</a:t>
            </a:r>
            <a:r>
              <a:rPr lang="en-US" altLang="zh-CN" sz="1400">
                <a:latin typeface="宋体" panose="02010600030101010101" pitchFamily="2" charset="-122"/>
                <a:ea typeface="宋体" panose="02010600030101010101" pitchFamily="2" charset="-122"/>
              </a:rPr>
              <a:t>Django</a:t>
            </a:r>
            <a:r>
              <a:rPr lang="zh-CN" altLang="en-US" sz="1400">
                <a:latin typeface="宋体" panose="02010600030101010101" pitchFamily="2" charset="-122"/>
                <a:ea typeface="宋体" panose="02010600030101010101" pitchFamily="2" charset="-122"/>
              </a:rPr>
              <a:t>类似，</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变量名</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，对于字典支持</a:t>
            </a:r>
            <a:r>
              <a:rPr lang="en-US" altLang="zh-CN" sz="1400">
                <a:latin typeface="宋体" panose="02010600030101010101" pitchFamily="2" charset="-122"/>
                <a:ea typeface="宋体" panose="02010600030101010101" pitchFamily="2" charset="-122"/>
              </a:rPr>
              <a:t>{{ dict['name'] }}/{{ dict.name }}</a:t>
            </a:r>
            <a:r>
              <a:rPr lang="zh-CN" altLang="en-US" sz="1400">
                <a:latin typeface="宋体" panose="02010600030101010101" pitchFamily="2" charset="-122"/>
                <a:ea typeface="宋体" panose="02010600030101010101" pitchFamily="2" charset="-122"/>
              </a:rPr>
              <a:t>两种方式，对于列表支持下标操作如</a:t>
            </a:r>
            <a:r>
              <a:rPr lang="en-US" altLang="zh-CN" sz="1400">
                <a:latin typeface="宋体" panose="02010600030101010101" pitchFamily="2" charset="-122"/>
                <a:ea typeface="宋体" panose="02010600030101010101" pitchFamily="2" charset="-122"/>
              </a:rPr>
              <a:t>{{ mylist[0] }}</a:t>
            </a:r>
            <a:r>
              <a:rPr lang="zh-CN" altLang="en-US" sz="1400">
                <a:latin typeface="宋体" panose="02010600030101010101" pitchFamily="2" charset="-122"/>
                <a:ea typeface="宋体" panose="02010600030101010101" pitchFamily="2" charset="-122"/>
              </a:rPr>
              <a:t>，直接支持</a:t>
            </a:r>
            <a:r>
              <a:rPr lang="en-US" altLang="zh-CN" sz="1400">
                <a:latin typeface="宋体" panose="02010600030101010101" pitchFamily="2" charset="-122"/>
                <a:ea typeface="宋体" panose="02010600030101010101" pitchFamily="2" charset="-122"/>
              </a:rPr>
              <a:t>{{ age1 + age2 }}</a:t>
            </a:r>
            <a:r>
              <a:rPr lang="zh-CN" altLang="en-US" sz="1400">
                <a:latin typeface="宋体" panose="02010600030101010101" pitchFamily="2" charset="-122"/>
                <a:ea typeface="宋体" panose="02010600030101010101" pitchFamily="2" charset="-122"/>
              </a:rPr>
              <a:t>此种加法操作，且支持直接使用字符串</a:t>
            </a:r>
            <a:r>
              <a:rPr lang="en-US" altLang="zh-CN" sz="1400">
                <a:latin typeface="宋体" panose="02010600030101010101" pitchFamily="2" charset="-122"/>
                <a:ea typeface="宋体" panose="02010600030101010101" pitchFamily="2" charset="-122"/>
              </a:rPr>
              <a:t>{{ 'flask' + 'world' }}</a:t>
            </a:r>
            <a:r>
              <a:rPr lang="zh-CN" altLang="en-US" sz="1400">
                <a:latin typeface="宋体" panose="02010600030101010101" pitchFamily="2" charset="-122"/>
                <a:ea typeface="宋体" panose="02010600030101010101" pitchFamily="2" charset="-122"/>
              </a:rPr>
              <a:t>，支持过滤器链式操作如</a:t>
            </a:r>
            <a:r>
              <a:rPr lang="en-US" altLang="zh-CN" sz="1400">
                <a:latin typeface="宋体" panose="02010600030101010101" pitchFamily="2" charset="-122"/>
                <a:ea typeface="宋体" panose="02010600030101010101" pitchFamily="2" charset="-122"/>
              </a:rPr>
              <a:t>{{ '  hello  ' | trim | upper }}</a:t>
            </a:r>
          </a:p>
          <a:p>
            <a:pPr algn="l"/>
            <a:r>
              <a:rPr lang="zh-CN" altLang="en-US" sz="1400">
                <a:latin typeface="宋体" panose="02010600030101010101" pitchFamily="2" charset="-122"/>
                <a:ea typeface="宋体" panose="02010600030101010101" pitchFamily="2" charset="-122"/>
              </a:rPr>
              <a:t>③自定义过滤器，以函数的方式定义有且仅有一个参数并必须返回值，注册方法有</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Ⅰapp.add_template_filter(</a:t>
            </a:r>
            <a:r>
              <a:rPr lang="zh-CN" altLang="en-US" sz="1400">
                <a:latin typeface="宋体" panose="02010600030101010101" pitchFamily="2" charset="-122"/>
                <a:ea typeface="宋体" panose="02010600030101010101" pitchFamily="2" charset="-122"/>
              </a:rPr>
              <a:t>函数名</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过滤器名</a:t>
            </a:r>
            <a:r>
              <a:rPr lang="en-US" altLang="zh-CN" sz="1400">
                <a:latin typeface="宋体" panose="02010600030101010101" pitchFamily="2" charset="-122"/>
                <a:ea typeface="宋体" panose="02010600030101010101" pitchFamily="2" charset="-122"/>
              </a:rPr>
              <a:t>')</a:t>
            </a:r>
          </a:p>
          <a:p>
            <a:r>
              <a:rPr lang="en-US" altLang="zh-CN" sz="1400">
                <a:latin typeface="宋体" panose="02010600030101010101" pitchFamily="2" charset="-122"/>
                <a:ea typeface="宋体" panose="02010600030101010101" pitchFamily="2" charset="-122"/>
              </a:rPr>
              <a:t>Ⅱ@app.template_filter('</a:t>
            </a:r>
            <a:r>
              <a:rPr lang="zh-CN" altLang="en-US" sz="1400">
                <a:latin typeface="宋体" panose="02010600030101010101" pitchFamily="2" charset="-122"/>
                <a:ea typeface="宋体" panose="02010600030101010101" pitchFamily="2" charset="-122"/>
              </a:rPr>
              <a:t>过滤器名</a:t>
            </a:r>
            <a:r>
              <a:rPr lang="en-US" altLang="zh-CN" sz="1400">
                <a:latin typeface="宋体" panose="02010600030101010101" pitchFamily="2" charset="-122"/>
                <a:ea typeface="宋体" panose="02010600030101010101" pitchFamily="2" charset="-122"/>
              </a:rPr>
              <a:t>')</a:t>
            </a:r>
          </a:p>
          <a:p>
            <a:r>
              <a:rPr lang="zh-CN" altLang="en-US" sz="1400">
                <a:latin typeface="宋体" panose="02010600030101010101" pitchFamily="2" charset="-122"/>
                <a:ea typeface="宋体" panose="02010600030101010101" pitchFamily="2" charset="-122"/>
              </a:rPr>
              <a:t>④表单校验，前端后端都需要校验</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因为请求并不一定通过浏览器发送，有可能跳过</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浏览器</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代码直接发送请求，为了解耦因此后端必须再次校验</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，为了避免重复后端</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繁琐的表单数据校验，将其抽象为一个类</a:t>
            </a:r>
            <a:r>
              <a:rPr lang="en-US" altLang="zh-CN" sz="1400">
                <a:latin typeface="宋体" panose="02010600030101010101" pitchFamily="2" charset="-122"/>
                <a:ea typeface="宋体" panose="02010600030101010101" pitchFamily="2" charset="-122"/>
              </a:rPr>
              <a:t>Flask-WTF</a:t>
            </a:r>
            <a:r>
              <a:rPr lang="zh-CN" altLang="en-US" sz="1400">
                <a:latin typeface="宋体" panose="02010600030101010101" pitchFamily="2" charset="-122"/>
                <a:ea typeface="宋体" panose="02010600030101010101" pitchFamily="2" charset="-122"/>
              </a:rPr>
              <a:t>，此中</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节省了校验程序</a:t>
            </a:r>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可在</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模板中直接产生</a:t>
            </a:r>
            <a:r>
              <a:rPr lang="en-US" altLang="zh-CN" sz="1400">
                <a:latin typeface="宋体" panose="02010600030101010101" pitchFamily="2" charset="-122"/>
                <a:ea typeface="宋体" panose="02010600030101010101" pitchFamily="2" charset="-122"/>
              </a:rPr>
              <a:t>input</a:t>
            </a:r>
            <a:r>
              <a:rPr lang="zh-CN" altLang="en-US" sz="1400">
                <a:latin typeface="宋体" panose="02010600030101010101" pitchFamily="2" charset="-122"/>
                <a:ea typeface="宋体" panose="02010600030101010101" pitchFamily="2" charset="-122"/>
              </a:rPr>
              <a:t>框</a:t>
            </a:r>
            <a:r>
              <a:rPr lang="en-US" altLang="zh-CN" sz="1400">
                <a:latin typeface="宋体" panose="02010600030101010101" pitchFamily="2" charset="-122"/>
                <a:ea typeface="宋体" panose="02010600030101010101" pitchFamily="2" charset="-122"/>
              </a:rPr>
              <a:t>Ⅲ</a:t>
            </a:r>
            <a:r>
              <a:rPr lang="zh-CN" altLang="en-US" sz="1400">
                <a:latin typeface="宋体" panose="02010600030101010101" pitchFamily="2" charset="-122"/>
                <a:ea typeface="宋体" panose="02010600030101010101" pitchFamily="2" charset="-122"/>
              </a:rPr>
              <a:t>整合了</a:t>
            </a:r>
            <a:r>
              <a:rPr lang="en-US" altLang="zh-CN" sz="1400">
                <a:latin typeface="宋体" panose="02010600030101010101" pitchFamily="2" charset="-122"/>
                <a:ea typeface="宋体" panose="02010600030101010101" pitchFamily="2" charset="-122"/>
              </a:rPr>
              <a:t>csrf_token</a:t>
            </a:r>
            <a:r>
              <a:rPr lang="zh-CN" altLang="en-US" sz="1400">
                <a:latin typeface="宋体" panose="02010600030101010101" pitchFamily="2" charset="-122"/>
                <a:ea typeface="宋体" panose="02010600030101010101" pitchFamily="2" charset="-122"/>
              </a:rPr>
              <a:t>的设置与校验。</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在应用中定义表单的模型类并添加字段，添加的字段即在模板中对应表单的每一行，</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在视图函数中创建表单对象并传入参数，在模板中使用传入的</a:t>
            </a:r>
            <a:r>
              <a:rPr lang="en-US" altLang="zh-CN" sz="1400">
                <a:latin typeface="宋体" panose="02010600030101010101" pitchFamily="2" charset="-122"/>
                <a:ea typeface="宋体" panose="02010600030101010101" pitchFamily="2" charset="-122"/>
              </a:rPr>
              <a:t>form</a:t>
            </a:r>
            <a:r>
              <a:rPr lang="zh-CN" altLang="en-US" sz="1400">
                <a:latin typeface="宋体" panose="02010600030101010101" pitchFamily="2" charset="-122"/>
                <a:ea typeface="宋体" panose="02010600030101010101" pitchFamily="2" charset="-122"/>
              </a:rPr>
              <a:t>参数生成表单。</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其具体视图函数操作及模板操作，一些常用的字段和函数如下页所示。</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注：①在使用</a:t>
            </a:r>
            <a:r>
              <a:rPr lang="en-US" altLang="zh-CN" sz="1400">
                <a:latin typeface="宋体" panose="02010600030101010101" pitchFamily="2" charset="-122"/>
                <a:ea typeface="宋体" panose="02010600030101010101" pitchFamily="2" charset="-122"/>
              </a:rPr>
              <a:t>WTF</a:t>
            </a:r>
            <a:r>
              <a:rPr lang="zh-CN" altLang="en-US" sz="1400">
                <a:latin typeface="宋体" panose="02010600030101010101" pitchFamily="2" charset="-122"/>
                <a:ea typeface="宋体" panose="02010600030101010101" pitchFamily="2" charset="-122"/>
              </a:rPr>
              <a:t>表单类时，若使用</a:t>
            </a:r>
            <a:r>
              <a:rPr lang="en-US" altLang="zh-CN" sz="1400">
                <a:latin typeface="宋体" panose="02010600030101010101" pitchFamily="2" charset="-122"/>
                <a:ea typeface="宋体" panose="02010600030101010101" pitchFamily="2" charset="-122"/>
              </a:rPr>
              <a:t>POST</a:t>
            </a:r>
            <a:r>
              <a:rPr lang="zh-CN" altLang="en-US" sz="1400">
                <a:latin typeface="宋体" panose="02010600030101010101" pitchFamily="2" charset="-122"/>
                <a:ea typeface="宋体" panose="02010600030101010101" pitchFamily="2" charset="-122"/>
              </a:rPr>
              <a:t>请求，则在创建</a:t>
            </a:r>
            <a:r>
              <a:rPr lang="en-US" altLang="zh-CN" sz="1400">
                <a:latin typeface="宋体" panose="02010600030101010101" pitchFamily="2" charset="-122"/>
                <a:ea typeface="宋体" panose="02010600030101010101" pitchFamily="2" charset="-122"/>
              </a:rPr>
              <a:t>form</a:t>
            </a:r>
            <a:r>
              <a:rPr lang="zh-CN" altLang="en-US" sz="1400">
                <a:latin typeface="宋体" panose="02010600030101010101" pitchFamily="2" charset="-122"/>
                <a:ea typeface="宋体" panose="02010600030101010101" pitchFamily="2" charset="-122"/>
              </a:rPr>
              <a:t>对象时已经将浏览器</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请求中的数据包含，可以直接使用</a:t>
            </a:r>
            <a:r>
              <a:rPr lang="en-US" altLang="zh-CN" sz="1400">
                <a:latin typeface="宋体" panose="02010600030101010101" pitchFamily="2" charset="-122"/>
                <a:ea typeface="宋体" panose="02010600030101010101" pitchFamily="2" charset="-122"/>
              </a:rPr>
              <a:t>form.validate_on_submit()</a:t>
            </a:r>
            <a:r>
              <a:rPr lang="zh-CN" altLang="en-US" sz="1400">
                <a:latin typeface="宋体" panose="02010600030101010101" pitchFamily="2" charset="-122"/>
                <a:ea typeface="宋体" panose="02010600030101010101" pitchFamily="2" charset="-122"/>
              </a:rPr>
              <a:t>验证，仅当所有数据</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都满足设定的验证器时返回</a:t>
            </a:r>
            <a:r>
              <a:rPr lang="en-US" altLang="zh-CN" sz="1400">
                <a:latin typeface="宋体" panose="02010600030101010101" pitchFamily="2" charset="-122"/>
                <a:ea typeface="宋体" panose="02010600030101010101" pitchFamily="2" charset="-122"/>
              </a:rPr>
              <a:t>True</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GET</a:t>
            </a:r>
            <a:r>
              <a:rPr lang="zh-CN" altLang="en-US" sz="1400">
                <a:latin typeface="宋体" panose="02010600030101010101" pitchFamily="2" charset="-122"/>
                <a:ea typeface="宋体" panose="02010600030101010101" pitchFamily="2" charset="-122"/>
              </a:rPr>
              <a:t>请求时</a:t>
            </a:r>
            <a:r>
              <a:rPr lang="en-US" altLang="zh-CN" sz="1400">
                <a:latin typeface="宋体" panose="02010600030101010101" pitchFamily="2" charset="-122"/>
                <a:ea typeface="宋体" panose="02010600030101010101" pitchFamily="2" charset="-122"/>
              </a:rPr>
              <a:t>validate_on_submit()</a:t>
            </a:r>
            <a:r>
              <a:rPr lang="zh-CN" altLang="en-US" sz="1400">
                <a:latin typeface="宋体" panose="02010600030101010101" pitchFamily="2" charset="-122"/>
                <a:ea typeface="宋体" panose="02010600030101010101" pitchFamily="2" charset="-122"/>
              </a:rPr>
              <a:t>验证直接失败，相当于没有提交数据。</a:t>
            </a:r>
          </a:p>
        </p:txBody>
      </p:sp>
      <p:graphicFrame>
        <p:nvGraphicFramePr>
          <p:cNvPr id="5" name="表格 4">
            <a:extLst>
              <a:ext uri="{FF2B5EF4-FFF2-40B4-BE49-F238E27FC236}">
                <a16:creationId xmlns:a16="http://schemas.microsoft.com/office/drawing/2014/main" id="{F1FEC318-FE75-47FB-9B59-0676596B527E}"/>
              </a:ext>
            </a:extLst>
          </p:cNvPr>
          <p:cNvGraphicFramePr>
            <a:graphicFrameLocks noGrp="1"/>
          </p:cNvGraphicFramePr>
          <p:nvPr>
            <p:extLst>
              <p:ext uri="{D42A27DB-BD31-4B8C-83A1-F6EECF244321}">
                <p14:modId xmlns:p14="http://schemas.microsoft.com/office/powerpoint/2010/main" val="1755907605"/>
              </p:ext>
            </p:extLst>
          </p:nvPr>
        </p:nvGraphicFramePr>
        <p:xfrm>
          <a:off x="6621243" y="3896380"/>
          <a:ext cx="5570756" cy="2438400"/>
        </p:xfrm>
        <a:graphic>
          <a:graphicData uri="http://schemas.openxmlformats.org/drawingml/2006/table">
            <a:tbl>
              <a:tblPr firstRow="1" bandRow="1">
                <a:tableStyleId>{F5AB1C69-6EDB-4FF4-983F-18BD219EF322}</a:tableStyleId>
              </a:tblPr>
              <a:tblGrid>
                <a:gridCol w="976590">
                  <a:extLst>
                    <a:ext uri="{9D8B030D-6E8A-4147-A177-3AD203B41FA5}">
                      <a16:colId xmlns:a16="http://schemas.microsoft.com/office/drawing/2014/main" val="4042181883"/>
                    </a:ext>
                  </a:extLst>
                </a:gridCol>
                <a:gridCol w="1808788">
                  <a:extLst>
                    <a:ext uri="{9D8B030D-6E8A-4147-A177-3AD203B41FA5}">
                      <a16:colId xmlns:a16="http://schemas.microsoft.com/office/drawing/2014/main" val="641265269"/>
                    </a:ext>
                  </a:extLst>
                </a:gridCol>
                <a:gridCol w="922067">
                  <a:extLst>
                    <a:ext uri="{9D8B030D-6E8A-4147-A177-3AD203B41FA5}">
                      <a16:colId xmlns:a16="http://schemas.microsoft.com/office/drawing/2014/main" val="1336091140"/>
                    </a:ext>
                  </a:extLst>
                </a:gridCol>
                <a:gridCol w="1863311">
                  <a:extLst>
                    <a:ext uri="{9D8B030D-6E8A-4147-A177-3AD203B41FA5}">
                      <a16:colId xmlns:a16="http://schemas.microsoft.com/office/drawing/2014/main" val="2855698597"/>
                    </a:ext>
                  </a:extLst>
                </a:gridCol>
              </a:tblGrid>
              <a:tr h="299258">
                <a:tc>
                  <a:txBody>
                    <a:bodyPr/>
                    <a:lstStyle/>
                    <a:p>
                      <a:r>
                        <a:rPr lang="zh-CN" altLang="en-US" sz="1400"/>
                        <a:t>过滤器</a:t>
                      </a:r>
                    </a:p>
                  </a:txBody>
                  <a:tcPr/>
                </a:tc>
                <a:tc>
                  <a:txBody>
                    <a:bodyPr/>
                    <a:lstStyle/>
                    <a:p>
                      <a:r>
                        <a:rPr lang="zh-CN" altLang="en-US" sz="1400"/>
                        <a:t>作用</a:t>
                      </a:r>
                    </a:p>
                  </a:txBody>
                  <a:tcPr/>
                </a:tc>
                <a:tc>
                  <a:txBody>
                    <a:bodyPr/>
                    <a:lstStyle/>
                    <a:p>
                      <a:r>
                        <a:rPr lang="zh-CN" altLang="en-US" sz="1400"/>
                        <a:t>过滤器</a:t>
                      </a:r>
                    </a:p>
                  </a:txBody>
                  <a:tcPr/>
                </a:tc>
                <a:tc>
                  <a:txBody>
                    <a:bodyPr/>
                    <a:lstStyle/>
                    <a:p>
                      <a:r>
                        <a:rPr lang="zh-CN" altLang="en-US" sz="1400"/>
                        <a:t>作用</a:t>
                      </a:r>
                    </a:p>
                  </a:txBody>
                  <a:tcPr/>
                </a:tc>
                <a:extLst>
                  <a:ext uri="{0D108BD9-81ED-4DB2-BD59-A6C34878D82A}">
                    <a16:rowId xmlns:a16="http://schemas.microsoft.com/office/drawing/2014/main" val="589389643"/>
                  </a:ext>
                </a:extLst>
              </a:tr>
              <a:tr h="299258">
                <a:tc>
                  <a:txBody>
                    <a:bodyPr/>
                    <a:lstStyle/>
                    <a:p>
                      <a:r>
                        <a:rPr lang="en-US" altLang="zh-CN" sz="1400"/>
                        <a:t>safe</a:t>
                      </a:r>
                      <a:endParaRPr lang="zh-CN" altLang="en-US" sz="1400"/>
                    </a:p>
                  </a:txBody>
                  <a:tcPr/>
                </a:tc>
                <a:tc>
                  <a:txBody>
                    <a:bodyPr/>
                    <a:lstStyle/>
                    <a:p>
                      <a:r>
                        <a:rPr lang="zh-CN" altLang="en-US" sz="1400"/>
                        <a:t>禁用转义</a:t>
                      </a:r>
                    </a:p>
                  </a:txBody>
                  <a:tcPr/>
                </a:tc>
                <a:tc>
                  <a:txBody>
                    <a:bodyPr/>
                    <a:lstStyle/>
                    <a:p>
                      <a:r>
                        <a:rPr lang="en-US" altLang="zh-CN" sz="1400"/>
                        <a:t>first</a:t>
                      </a:r>
                      <a:endParaRPr lang="zh-CN" altLang="en-US" sz="1400"/>
                    </a:p>
                  </a:txBody>
                  <a:tcPr/>
                </a:tc>
                <a:tc>
                  <a:txBody>
                    <a:bodyPr/>
                    <a:lstStyle/>
                    <a:p>
                      <a:r>
                        <a:rPr lang="zh-CN" altLang="en-US" sz="1400"/>
                        <a:t>取列表第一个元素</a:t>
                      </a:r>
                    </a:p>
                  </a:txBody>
                  <a:tcPr/>
                </a:tc>
                <a:extLst>
                  <a:ext uri="{0D108BD9-81ED-4DB2-BD59-A6C34878D82A}">
                    <a16:rowId xmlns:a16="http://schemas.microsoft.com/office/drawing/2014/main" val="1568182443"/>
                  </a:ext>
                </a:extLst>
              </a:tr>
              <a:tr h="299258">
                <a:tc>
                  <a:txBody>
                    <a:bodyPr/>
                    <a:lstStyle/>
                    <a:p>
                      <a:r>
                        <a:rPr lang="en-US" altLang="zh-CN" sz="1400"/>
                        <a:t>capitalize</a:t>
                      </a:r>
                      <a:endParaRPr lang="zh-CN" altLang="en-US" sz="1400"/>
                    </a:p>
                  </a:txBody>
                  <a:tcPr/>
                </a:tc>
                <a:tc>
                  <a:txBody>
                    <a:bodyPr/>
                    <a:lstStyle/>
                    <a:p>
                      <a:r>
                        <a:rPr lang="zh-CN" altLang="en-US" sz="1400"/>
                        <a:t>首字母大写</a:t>
                      </a:r>
                    </a:p>
                  </a:txBody>
                  <a:tcPr/>
                </a:tc>
                <a:tc>
                  <a:txBody>
                    <a:bodyPr/>
                    <a:lstStyle/>
                    <a:p>
                      <a:r>
                        <a:rPr lang="en-US" altLang="zh-CN" sz="1400"/>
                        <a:t>last</a:t>
                      </a:r>
                      <a:endParaRPr lang="zh-CN" altLang="en-US" sz="1400"/>
                    </a:p>
                  </a:txBody>
                  <a:tcPr/>
                </a:tc>
                <a:tc>
                  <a:txBody>
                    <a:bodyPr/>
                    <a:lstStyle/>
                    <a:p>
                      <a:r>
                        <a:rPr lang="zh-CN" altLang="en-US" sz="1400"/>
                        <a:t>取最后一个元素</a:t>
                      </a:r>
                    </a:p>
                  </a:txBody>
                  <a:tcPr/>
                </a:tc>
                <a:extLst>
                  <a:ext uri="{0D108BD9-81ED-4DB2-BD59-A6C34878D82A}">
                    <a16:rowId xmlns:a16="http://schemas.microsoft.com/office/drawing/2014/main" val="4112817497"/>
                  </a:ext>
                </a:extLst>
              </a:tr>
              <a:tr h="299258">
                <a:tc>
                  <a:txBody>
                    <a:bodyPr/>
                    <a:lstStyle/>
                    <a:p>
                      <a:r>
                        <a:rPr lang="en-US" altLang="zh-CN" sz="1400"/>
                        <a:t>lower</a:t>
                      </a:r>
                      <a:endParaRPr lang="zh-CN" altLang="en-US" sz="1400"/>
                    </a:p>
                  </a:txBody>
                  <a:tcPr/>
                </a:tc>
                <a:tc>
                  <a:txBody>
                    <a:bodyPr/>
                    <a:lstStyle/>
                    <a:p>
                      <a:r>
                        <a:rPr lang="zh-CN" altLang="en-US" sz="1400"/>
                        <a:t>转为小写</a:t>
                      </a:r>
                    </a:p>
                  </a:txBody>
                  <a:tcPr/>
                </a:tc>
                <a:tc>
                  <a:txBody>
                    <a:bodyPr/>
                    <a:lstStyle/>
                    <a:p>
                      <a:r>
                        <a:rPr lang="en-US" altLang="zh-CN" sz="1400"/>
                        <a:t>length</a:t>
                      </a:r>
                      <a:endParaRPr lang="zh-CN" altLang="en-US" sz="1400"/>
                    </a:p>
                  </a:txBody>
                  <a:tcPr/>
                </a:tc>
                <a:tc>
                  <a:txBody>
                    <a:bodyPr/>
                    <a:lstStyle/>
                    <a:p>
                      <a:r>
                        <a:rPr lang="zh-CN" altLang="en-US" sz="1400"/>
                        <a:t>获取长度</a:t>
                      </a:r>
                    </a:p>
                  </a:txBody>
                  <a:tcPr/>
                </a:tc>
                <a:extLst>
                  <a:ext uri="{0D108BD9-81ED-4DB2-BD59-A6C34878D82A}">
                    <a16:rowId xmlns:a16="http://schemas.microsoft.com/office/drawing/2014/main" val="3131088754"/>
                  </a:ext>
                </a:extLst>
              </a:tr>
              <a:tr h="299258">
                <a:tc>
                  <a:txBody>
                    <a:bodyPr/>
                    <a:lstStyle/>
                    <a:p>
                      <a:r>
                        <a:rPr lang="en-US" altLang="zh-CN" sz="1400"/>
                        <a:t>upper</a:t>
                      </a:r>
                      <a:endParaRPr lang="zh-CN" altLang="en-US" sz="1400"/>
                    </a:p>
                  </a:txBody>
                  <a:tcPr/>
                </a:tc>
                <a:tc>
                  <a:txBody>
                    <a:bodyPr/>
                    <a:lstStyle/>
                    <a:p>
                      <a:r>
                        <a:rPr lang="zh-CN" altLang="en-US" sz="1400"/>
                        <a:t>转为大写</a:t>
                      </a:r>
                    </a:p>
                  </a:txBody>
                  <a:tcPr/>
                </a:tc>
                <a:tc>
                  <a:txBody>
                    <a:bodyPr/>
                    <a:lstStyle/>
                    <a:p>
                      <a:r>
                        <a:rPr lang="en-US" altLang="zh-CN" sz="1400"/>
                        <a:t>sum</a:t>
                      </a:r>
                      <a:endParaRPr lang="zh-CN" altLang="en-US" sz="1400"/>
                    </a:p>
                  </a:txBody>
                  <a:tcPr/>
                </a:tc>
                <a:tc>
                  <a:txBody>
                    <a:bodyPr/>
                    <a:lstStyle/>
                    <a:p>
                      <a:r>
                        <a:rPr lang="zh-CN" altLang="en-US" sz="1400"/>
                        <a:t>列表求和</a:t>
                      </a:r>
                    </a:p>
                  </a:txBody>
                  <a:tcPr/>
                </a:tc>
                <a:extLst>
                  <a:ext uri="{0D108BD9-81ED-4DB2-BD59-A6C34878D82A}">
                    <a16:rowId xmlns:a16="http://schemas.microsoft.com/office/drawing/2014/main" val="266635697"/>
                  </a:ext>
                </a:extLst>
              </a:tr>
              <a:tr h="299258">
                <a:tc>
                  <a:txBody>
                    <a:bodyPr/>
                    <a:lstStyle/>
                    <a:p>
                      <a:r>
                        <a:rPr lang="en-US" altLang="zh-CN" sz="1400"/>
                        <a:t>title</a:t>
                      </a:r>
                      <a:endParaRPr lang="zh-CN" altLang="en-US" sz="1400"/>
                    </a:p>
                  </a:txBody>
                  <a:tcPr/>
                </a:tc>
                <a:tc>
                  <a:txBody>
                    <a:bodyPr/>
                    <a:lstStyle/>
                    <a:p>
                      <a:r>
                        <a:rPr lang="zh-CN" altLang="en-US" sz="1400"/>
                        <a:t>每个单词首字母大写</a:t>
                      </a:r>
                    </a:p>
                  </a:txBody>
                  <a:tcPr/>
                </a:tc>
                <a:tc>
                  <a:txBody>
                    <a:bodyPr/>
                    <a:lstStyle/>
                    <a:p>
                      <a:r>
                        <a:rPr lang="en-US" altLang="zh-CN" sz="1400"/>
                        <a:t>sort</a:t>
                      </a:r>
                      <a:endParaRPr lang="zh-CN" altLang="en-US" sz="1400"/>
                    </a:p>
                  </a:txBody>
                  <a:tcPr/>
                </a:tc>
                <a:tc>
                  <a:txBody>
                    <a:bodyPr/>
                    <a:lstStyle/>
                    <a:p>
                      <a:r>
                        <a:rPr lang="zh-CN" altLang="en-US" sz="1400"/>
                        <a:t>列表排序</a:t>
                      </a:r>
                    </a:p>
                  </a:txBody>
                  <a:tcPr/>
                </a:tc>
                <a:extLst>
                  <a:ext uri="{0D108BD9-81ED-4DB2-BD59-A6C34878D82A}">
                    <a16:rowId xmlns:a16="http://schemas.microsoft.com/office/drawing/2014/main" val="801324793"/>
                  </a:ext>
                </a:extLst>
              </a:tr>
              <a:tr h="299258">
                <a:tc>
                  <a:txBody>
                    <a:bodyPr/>
                    <a:lstStyle/>
                    <a:p>
                      <a:r>
                        <a:rPr lang="en-US" altLang="zh-CN" sz="1400"/>
                        <a:t>trim</a:t>
                      </a:r>
                      <a:endParaRPr lang="zh-CN" altLang="en-US" sz="1400"/>
                    </a:p>
                  </a:txBody>
                  <a:tcPr/>
                </a:tc>
                <a:tc>
                  <a:txBody>
                    <a:bodyPr/>
                    <a:lstStyle/>
                    <a:p>
                      <a:r>
                        <a:rPr lang="zh-CN" altLang="en-US" sz="1400"/>
                        <a:t>去除首尾空格</a:t>
                      </a:r>
                    </a:p>
                  </a:txBody>
                  <a:tcPr/>
                </a:tc>
                <a:tc>
                  <a:txBody>
                    <a:bodyPr/>
                    <a:lstStyle/>
                    <a:p>
                      <a:r>
                        <a:rPr lang="en-US" altLang="zh-CN" sz="1400"/>
                        <a:t>reverse</a:t>
                      </a:r>
                      <a:endParaRPr lang="zh-CN" altLang="en-US" sz="1400"/>
                    </a:p>
                  </a:txBody>
                  <a:tcPr/>
                </a:tc>
                <a:tc>
                  <a:txBody>
                    <a:bodyPr/>
                    <a:lstStyle/>
                    <a:p>
                      <a:r>
                        <a:rPr lang="zh-CN" altLang="en-US" sz="1400"/>
                        <a:t>反转</a:t>
                      </a:r>
                    </a:p>
                  </a:txBody>
                  <a:tcPr/>
                </a:tc>
                <a:extLst>
                  <a:ext uri="{0D108BD9-81ED-4DB2-BD59-A6C34878D82A}">
                    <a16:rowId xmlns:a16="http://schemas.microsoft.com/office/drawing/2014/main" val="2481993023"/>
                  </a:ext>
                </a:extLst>
              </a:tr>
              <a:tr h="299258">
                <a:tc>
                  <a:txBody>
                    <a:bodyPr/>
                    <a:lstStyle/>
                    <a:p>
                      <a:r>
                        <a:rPr lang="en-US" altLang="zh-CN" sz="1400"/>
                        <a:t>format</a:t>
                      </a:r>
                      <a:endParaRPr lang="zh-CN" altLang="en-US" sz="1400"/>
                    </a:p>
                  </a:txBody>
                  <a:tcPr/>
                </a:tc>
                <a:tc>
                  <a:txBody>
                    <a:bodyPr/>
                    <a:lstStyle/>
                    <a:p>
                      <a:r>
                        <a:rPr lang="zh-CN" altLang="en-US" sz="1400"/>
                        <a:t>格式化输出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a:t>striptags</a:t>
                      </a:r>
                      <a:endParaRPr lang="zh-CN" altLang="en-US" sz="1400"/>
                    </a:p>
                  </a:txBody>
                  <a:tcPr/>
                </a:tc>
                <a:tc>
                  <a:txBody>
                    <a:bodyPr/>
                    <a:lstStyle/>
                    <a:p>
                      <a:r>
                        <a:rPr lang="zh-CN" altLang="en-US" sz="1400"/>
                        <a:t>去除</a:t>
                      </a:r>
                      <a:r>
                        <a:rPr lang="en-US" altLang="zh-CN" sz="1400"/>
                        <a:t>HTML</a:t>
                      </a:r>
                      <a:r>
                        <a:rPr lang="zh-CN" altLang="en-US" sz="1400"/>
                        <a:t>标签</a:t>
                      </a:r>
                    </a:p>
                  </a:txBody>
                  <a:tcPr/>
                </a:tc>
                <a:extLst>
                  <a:ext uri="{0D108BD9-81ED-4DB2-BD59-A6C34878D82A}">
                    <a16:rowId xmlns:a16="http://schemas.microsoft.com/office/drawing/2014/main" val="1051600899"/>
                  </a:ext>
                </a:extLst>
              </a:tr>
            </a:tbl>
          </a:graphicData>
        </a:graphic>
      </p:graphicFrame>
      <p:sp>
        <p:nvSpPr>
          <p:cNvPr id="6" name="文本框 5">
            <a:extLst>
              <a:ext uri="{FF2B5EF4-FFF2-40B4-BE49-F238E27FC236}">
                <a16:creationId xmlns:a16="http://schemas.microsoft.com/office/drawing/2014/main" id="{B4D2498E-8029-4564-9319-3C79ADE54D8A}"/>
              </a:ext>
            </a:extLst>
          </p:cNvPr>
          <p:cNvSpPr txBox="1"/>
          <p:nvPr/>
        </p:nvSpPr>
        <p:spPr>
          <a:xfrm>
            <a:off x="6558739" y="6334780"/>
            <a:ext cx="5570756" cy="523220"/>
          </a:xfrm>
          <a:prstGeom prst="rect">
            <a:avLst/>
          </a:prstGeom>
          <a:noFill/>
        </p:spPr>
        <p:txBody>
          <a:bodyPr wrap="none" rtlCol="0">
            <a:spAutoFit/>
          </a:bodyPr>
          <a:lstStyle/>
          <a:p>
            <a:pPr algn="l"/>
            <a:r>
              <a:rPr lang="zh-CN" altLang="en-US" sz="1400">
                <a:latin typeface="宋体" panose="02010600030101010101" pitchFamily="2" charset="-122"/>
                <a:ea typeface="宋体" panose="02010600030101010101" pitchFamily="2" charset="-122"/>
              </a:rPr>
              <a:t>注：①</a:t>
            </a:r>
            <a:r>
              <a:rPr lang="en-US" altLang="zh-CN" sz="1400">
                <a:latin typeface="宋体" panose="02010600030101010101" pitchFamily="2" charset="-122"/>
                <a:ea typeface="宋体" panose="02010600030101010101" pitchFamily="2" charset="-122"/>
              </a:rPr>
              <a:t>format</a:t>
            </a:r>
            <a:r>
              <a:rPr lang="zh-CN" altLang="en-US" sz="1400">
                <a:latin typeface="宋体" panose="02010600030101010101" pitchFamily="2" charset="-122"/>
                <a:ea typeface="宋体" panose="02010600030101010101" pitchFamily="2" charset="-122"/>
              </a:rPr>
              <a:t>过滤器的使用方式</a:t>
            </a:r>
            <a:r>
              <a:rPr lang="en-US" altLang="zh-CN" sz="1400">
                <a:latin typeface="宋体" panose="02010600030101010101" pitchFamily="2" charset="-122"/>
                <a:ea typeface="宋体" panose="02010600030101010101" pitchFamily="2" charset="-122"/>
              </a:rPr>
              <a:t>{{'hello %s' | format('world')}}</a:t>
            </a:r>
          </a:p>
          <a:p>
            <a:pPr algn="l"/>
            <a:r>
              <a:rPr lang="zh-CN" altLang="en-US" sz="1400">
                <a:latin typeface="宋体" panose="02010600030101010101" pitchFamily="2" charset="-122"/>
                <a:ea typeface="宋体" panose="02010600030101010101" pitchFamily="2" charset="-122"/>
              </a:rPr>
              <a:t>②渲染模板时会自动转义</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即写入的</a:t>
            </a:r>
            <a:r>
              <a:rPr lang="en-US" altLang="zh-CN" sz="1400">
                <a:latin typeface="宋体" panose="02010600030101010101" pitchFamily="2" charset="-122"/>
                <a:ea typeface="宋体" panose="02010600030101010101" pitchFamily="2" charset="-122"/>
              </a:rPr>
              <a:t>HTML</a:t>
            </a:r>
            <a:r>
              <a:rPr lang="zh-CN" altLang="en-US" sz="1400">
                <a:latin typeface="宋体" panose="02010600030101010101" pitchFamily="2" charset="-122"/>
                <a:ea typeface="宋体" panose="02010600030101010101" pitchFamily="2" charset="-122"/>
              </a:rPr>
              <a:t>标签无效</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，可使用</a:t>
            </a:r>
            <a:r>
              <a:rPr lang="en-US" altLang="zh-CN" sz="1400">
                <a:latin typeface="宋体" panose="02010600030101010101" pitchFamily="2" charset="-122"/>
                <a:ea typeface="宋体" panose="02010600030101010101" pitchFamily="2" charset="-122"/>
              </a:rPr>
              <a:t>safe</a:t>
            </a:r>
            <a:r>
              <a:rPr lang="zh-CN" altLang="en-US" sz="1400">
                <a:latin typeface="宋体" panose="02010600030101010101" pitchFamily="2" charset="-122"/>
                <a:ea typeface="宋体" panose="02010600030101010101" pitchFamily="2" charset="-122"/>
              </a:rPr>
              <a:t>禁用</a:t>
            </a:r>
          </a:p>
        </p:txBody>
      </p:sp>
    </p:spTree>
    <p:extLst>
      <p:ext uri="{BB962C8B-B14F-4D97-AF65-F5344CB8AC3E}">
        <p14:creationId xmlns:p14="http://schemas.microsoft.com/office/powerpoint/2010/main" val="33996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7F21A666-2F8D-402A-8298-CADB978D677F}"/>
              </a:ext>
            </a:extLst>
          </p:cNvPr>
          <p:cNvGraphicFramePr>
            <a:graphicFrameLocks noGrp="1"/>
          </p:cNvGraphicFramePr>
          <p:nvPr>
            <p:extLst>
              <p:ext uri="{D42A27DB-BD31-4B8C-83A1-F6EECF244321}">
                <p14:modId xmlns:p14="http://schemas.microsoft.com/office/powerpoint/2010/main" val="2930415624"/>
              </p:ext>
            </p:extLst>
          </p:nvPr>
        </p:nvGraphicFramePr>
        <p:xfrm>
          <a:off x="8243455" y="0"/>
          <a:ext cx="3948545" cy="3742740"/>
        </p:xfrm>
        <a:graphic>
          <a:graphicData uri="http://schemas.openxmlformats.org/drawingml/2006/table">
            <a:tbl>
              <a:tblPr/>
              <a:tblGrid>
                <a:gridCol w="1338349">
                  <a:extLst>
                    <a:ext uri="{9D8B030D-6E8A-4147-A177-3AD203B41FA5}">
                      <a16:colId xmlns:a16="http://schemas.microsoft.com/office/drawing/2014/main" val="1247723061"/>
                    </a:ext>
                  </a:extLst>
                </a:gridCol>
                <a:gridCol w="2610196">
                  <a:extLst>
                    <a:ext uri="{9D8B030D-6E8A-4147-A177-3AD203B41FA5}">
                      <a16:colId xmlns:a16="http://schemas.microsoft.com/office/drawing/2014/main" val="1223337007"/>
                    </a:ext>
                  </a:extLst>
                </a:gridCol>
              </a:tblGrid>
              <a:tr h="114358">
                <a:tc>
                  <a:txBody>
                    <a:bodyPr/>
                    <a:lstStyle/>
                    <a:p>
                      <a:pPr algn="l"/>
                      <a:r>
                        <a:rPr lang="en-US" altLang="zh-CN" sz="1100" b="1">
                          <a:effectLst/>
                        </a:rPr>
                        <a:t>WTForms</a:t>
                      </a:r>
                      <a:r>
                        <a:rPr lang="zh-CN" altLang="en-US" sz="1100" b="1">
                          <a:effectLst/>
                        </a:rPr>
                        <a:t>字段对象</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b="1">
                          <a:effectLst/>
                        </a:rPr>
                        <a:t>说明</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71952493"/>
                  </a:ext>
                </a:extLst>
              </a:tr>
              <a:tr h="114358">
                <a:tc>
                  <a:txBody>
                    <a:bodyPr/>
                    <a:lstStyle/>
                    <a:p>
                      <a:pPr algn="l"/>
                      <a:r>
                        <a:rPr lang="en-US" sz="1100">
                          <a:effectLst/>
                        </a:rPr>
                        <a:t>StringField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a:effectLst/>
                        </a:rPr>
                        <a:t>文本字段</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16753286"/>
                  </a:ext>
                </a:extLst>
              </a:tr>
              <a:tr h="114358">
                <a:tc>
                  <a:txBody>
                    <a:bodyPr/>
                    <a:lstStyle/>
                    <a:p>
                      <a:pPr algn="l"/>
                      <a:r>
                        <a:rPr lang="en-US" sz="1100">
                          <a:effectLst/>
                        </a:rPr>
                        <a:t>TextAreaField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100">
                          <a:effectLst/>
                        </a:rPr>
                        <a:t>多行文本字段</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38705910"/>
                  </a:ext>
                </a:extLst>
              </a:tr>
              <a:tr h="114358">
                <a:tc>
                  <a:txBody>
                    <a:bodyPr/>
                    <a:lstStyle/>
                    <a:p>
                      <a:pPr algn="l"/>
                      <a:r>
                        <a:rPr lang="en-US" sz="1100">
                          <a:effectLst/>
                        </a:rPr>
                        <a:t>PasswordField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a:effectLst/>
                        </a:rPr>
                        <a:t>密码文本字段</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0844916"/>
                  </a:ext>
                </a:extLst>
              </a:tr>
              <a:tr h="114358">
                <a:tc>
                  <a:txBody>
                    <a:bodyPr/>
                    <a:lstStyle/>
                    <a:p>
                      <a:pPr algn="l"/>
                      <a:r>
                        <a:rPr lang="en-US" sz="1100">
                          <a:effectLst/>
                        </a:rPr>
                        <a:t>HiddenField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100">
                          <a:effectLst/>
                        </a:rPr>
                        <a:t>隐藏文本字段</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79212872"/>
                  </a:ext>
                </a:extLst>
              </a:tr>
              <a:tr h="117901">
                <a:tc>
                  <a:txBody>
                    <a:bodyPr/>
                    <a:lstStyle/>
                    <a:p>
                      <a:pPr algn="l"/>
                      <a:r>
                        <a:rPr lang="en-US" sz="1100">
                          <a:effectLst/>
                        </a:rPr>
                        <a:t>DateField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a:effectLst/>
                        </a:rPr>
                        <a:t>文本字段，值为</a:t>
                      </a:r>
                      <a:r>
                        <a:rPr lang="en-US" sz="1100">
                          <a:effectLst/>
                        </a:rPr>
                        <a:t>datetime.date</a:t>
                      </a:r>
                      <a:r>
                        <a:rPr lang="zh-CN" altLang="en-US" sz="1100">
                          <a:effectLst/>
                        </a:rPr>
                        <a:t>格式</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80250080"/>
                  </a:ext>
                </a:extLst>
              </a:tr>
              <a:tr h="117901">
                <a:tc>
                  <a:txBody>
                    <a:bodyPr/>
                    <a:lstStyle/>
                    <a:p>
                      <a:pPr algn="l"/>
                      <a:r>
                        <a:rPr lang="en-US" sz="1100">
                          <a:effectLst/>
                        </a:rPr>
                        <a:t>DateTimeField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100">
                          <a:effectLst/>
                        </a:rPr>
                        <a:t>文本字段，值为</a:t>
                      </a:r>
                      <a:r>
                        <a:rPr lang="en-US" sz="1100">
                          <a:effectLst/>
                        </a:rPr>
                        <a:t>datetime.datetime</a:t>
                      </a:r>
                      <a:r>
                        <a:rPr lang="zh-CN" altLang="en-US" sz="1100">
                          <a:effectLst/>
                        </a:rPr>
                        <a:t>格式</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71640460"/>
                  </a:ext>
                </a:extLst>
              </a:tr>
              <a:tr h="114358">
                <a:tc>
                  <a:txBody>
                    <a:bodyPr/>
                    <a:lstStyle/>
                    <a:p>
                      <a:pPr algn="l"/>
                      <a:r>
                        <a:rPr lang="en-US" sz="1100">
                          <a:effectLst/>
                        </a:rPr>
                        <a:t>IntegerField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a:effectLst/>
                        </a:rPr>
                        <a:t>文本字段，值为整数</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89949684"/>
                  </a:ext>
                </a:extLst>
              </a:tr>
              <a:tr h="117901">
                <a:tc>
                  <a:txBody>
                    <a:bodyPr/>
                    <a:lstStyle/>
                    <a:p>
                      <a:pPr algn="l"/>
                      <a:r>
                        <a:rPr lang="en-US" sz="1100">
                          <a:effectLst/>
                        </a:rPr>
                        <a:t>DecimalField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100">
                          <a:effectLst/>
                        </a:rPr>
                        <a:t>文本字段，值为</a:t>
                      </a:r>
                      <a:r>
                        <a:rPr lang="en-US" sz="1100">
                          <a:effectLst/>
                        </a:rPr>
                        <a:t>decimal.Decimal</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679371808"/>
                  </a:ext>
                </a:extLst>
              </a:tr>
              <a:tr h="117901">
                <a:tc>
                  <a:txBody>
                    <a:bodyPr/>
                    <a:lstStyle/>
                    <a:p>
                      <a:pPr algn="l"/>
                      <a:r>
                        <a:rPr lang="en-US" sz="1100">
                          <a:effectLst/>
                        </a:rPr>
                        <a:t>FloatField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a:effectLst/>
                        </a:rPr>
                        <a:t>文本字段，值为浮点数</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3804349"/>
                  </a:ext>
                </a:extLst>
              </a:tr>
              <a:tr h="117901">
                <a:tc>
                  <a:txBody>
                    <a:bodyPr/>
                    <a:lstStyle/>
                    <a:p>
                      <a:pPr algn="l"/>
                      <a:r>
                        <a:rPr lang="en-US" sz="1100">
                          <a:effectLst/>
                        </a:rPr>
                        <a:t>BooleanField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100">
                          <a:effectLst/>
                        </a:rPr>
                        <a:t>复选框，值为</a:t>
                      </a:r>
                      <a:r>
                        <a:rPr lang="en-US" sz="1100">
                          <a:effectLst/>
                        </a:rPr>
                        <a:t>True</a:t>
                      </a:r>
                      <a:r>
                        <a:rPr lang="zh-CN" altLang="en-US" sz="1100">
                          <a:effectLst/>
                        </a:rPr>
                        <a:t>和</a:t>
                      </a:r>
                      <a:r>
                        <a:rPr lang="en-US" sz="1100">
                          <a:effectLst/>
                        </a:rPr>
                        <a:t>False</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38050150"/>
                  </a:ext>
                </a:extLst>
              </a:tr>
              <a:tr h="114358">
                <a:tc>
                  <a:txBody>
                    <a:bodyPr/>
                    <a:lstStyle/>
                    <a:p>
                      <a:pPr algn="l"/>
                      <a:r>
                        <a:rPr lang="en-US" sz="1100">
                          <a:effectLst/>
                        </a:rPr>
                        <a:t>RadioField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a:effectLst/>
                        </a:rPr>
                        <a:t>一组单选框</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18701492"/>
                  </a:ext>
                </a:extLst>
              </a:tr>
              <a:tr h="114358">
                <a:tc>
                  <a:txBody>
                    <a:bodyPr/>
                    <a:lstStyle/>
                    <a:p>
                      <a:pPr algn="l"/>
                      <a:r>
                        <a:rPr lang="en-US" sz="1100">
                          <a:effectLst/>
                        </a:rPr>
                        <a:t>SelectField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100">
                          <a:effectLst/>
                        </a:rPr>
                        <a:t>下拉列表</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851492732"/>
                  </a:ext>
                </a:extLst>
              </a:tr>
              <a:tr h="117901">
                <a:tc>
                  <a:txBody>
                    <a:bodyPr/>
                    <a:lstStyle/>
                    <a:p>
                      <a:pPr algn="l"/>
                      <a:r>
                        <a:rPr lang="en-US" sz="1100">
                          <a:effectLst/>
                        </a:rPr>
                        <a:t>SelectMultipleField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a:effectLst/>
                        </a:rPr>
                        <a:t>下拉列表，可选择多个值</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51265088"/>
                  </a:ext>
                </a:extLst>
              </a:tr>
              <a:tr h="114358">
                <a:tc>
                  <a:txBody>
                    <a:bodyPr/>
                    <a:lstStyle/>
                    <a:p>
                      <a:pPr algn="l"/>
                      <a:r>
                        <a:rPr lang="en-US" sz="1100">
                          <a:effectLst/>
                        </a:rPr>
                        <a:t>FileField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100">
                          <a:effectLst/>
                        </a:rPr>
                        <a:t>文本上传字段</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296431149"/>
                  </a:ext>
                </a:extLst>
              </a:tr>
              <a:tr h="114358">
                <a:tc>
                  <a:txBody>
                    <a:bodyPr/>
                    <a:lstStyle/>
                    <a:p>
                      <a:pPr algn="l"/>
                      <a:r>
                        <a:rPr lang="en-US" sz="1100">
                          <a:effectLst/>
                        </a:rPr>
                        <a:t>SubmitField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a:effectLst/>
                        </a:rPr>
                        <a:t>表单提交按钮</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50631306"/>
                  </a:ext>
                </a:extLst>
              </a:tr>
              <a:tr h="117901">
                <a:tc>
                  <a:txBody>
                    <a:bodyPr/>
                    <a:lstStyle/>
                    <a:p>
                      <a:pPr algn="l"/>
                      <a:r>
                        <a:rPr lang="en-US" sz="1100">
                          <a:effectLst/>
                        </a:rPr>
                        <a:t>FormField</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100">
                          <a:effectLst/>
                        </a:rPr>
                        <a:t>把表单作为字段嵌入另一个表单</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27195570"/>
                  </a:ext>
                </a:extLst>
              </a:tr>
              <a:tr h="114358">
                <a:tc>
                  <a:txBody>
                    <a:bodyPr/>
                    <a:lstStyle/>
                    <a:p>
                      <a:pPr algn="l"/>
                      <a:r>
                        <a:rPr lang="en-US" sz="1100">
                          <a:effectLst/>
                        </a:rPr>
                        <a:t>FieldList</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a:effectLst/>
                        </a:rPr>
                        <a:t>一组指定类型的字段</a:t>
                      </a:r>
                    </a:p>
                  </a:txBody>
                  <a:tcPr marL="43648" marR="43648" marT="20145" marB="2014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86315852"/>
                  </a:ext>
                </a:extLst>
              </a:tr>
            </a:tbl>
          </a:graphicData>
        </a:graphic>
      </p:graphicFrame>
      <p:graphicFrame>
        <p:nvGraphicFramePr>
          <p:cNvPr id="3" name="表格 2">
            <a:extLst>
              <a:ext uri="{FF2B5EF4-FFF2-40B4-BE49-F238E27FC236}">
                <a16:creationId xmlns:a16="http://schemas.microsoft.com/office/drawing/2014/main" id="{D2D852EC-039C-4473-AD8B-7E47B088F3FF}"/>
              </a:ext>
            </a:extLst>
          </p:cNvPr>
          <p:cNvGraphicFramePr>
            <a:graphicFrameLocks noGrp="1"/>
          </p:cNvGraphicFramePr>
          <p:nvPr>
            <p:extLst>
              <p:ext uri="{D42A27DB-BD31-4B8C-83A1-F6EECF244321}">
                <p14:modId xmlns:p14="http://schemas.microsoft.com/office/powerpoint/2010/main" val="1939781738"/>
              </p:ext>
            </p:extLst>
          </p:nvPr>
        </p:nvGraphicFramePr>
        <p:xfrm>
          <a:off x="8243453" y="3742741"/>
          <a:ext cx="3948545" cy="1937200"/>
        </p:xfrm>
        <a:graphic>
          <a:graphicData uri="http://schemas.openxmlformats.org/drawingml/2006/table">
            <a:tbl>
              <a:tblPr/>
              <a:tblGrid>
                <a:gridCol w="1382685">
                  <a:extLst>
                    <a:ext uri="{9D8B030D-6E8A-4147-A177-3AD203B41FA5}">
                      <a16:colId xmlns:a16="http://schemas.microsoft.com/office/drawing/2014/main" val="156452162"/>
                    </a:ext>
                  </a:extLst>
                </a:gridCol>
                <a:gridCol w="2565860">
                  <a:extLst>
                    <a:ext uri="{9D8B030D-6E8A-4147-A177-3AD203B41FA5}">
                      <a16:colId xmlns:a16="http://schemas.microsoft.com/office/drawing/2014/main" val="1259096902"/>
                    </a:ext>
                  </a:extLst>
                </a:gridCol>
              </a:tblGrid>
              <a:tr h="217957">
                <a:tc>
                  <a:txBody>
                    <a:bodyPr/>
                    <a:lstStyle/>
                    <a:p>
                      <a:pPr algn="l"/>
                      <a:r>
                        <a:rPr lang="en-US" altLang="zh-CN" sz="1100" b="1">
                          <a:effectLst/>
                        </a:rPr>
                        <a:t>WTForms</a:t>
                      </a:r>
                      <a:r>
                        <a:rPr lang="zh-CN" altLang="en-US" sz="1100" b="1">
                          <a:effectLst/>
                        </a:rPr>
                        <a:t>验证函数</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b="1">
                          <a:effectLst/>
                        </a:rPr>
                        <a:t>说明</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44891307"/>
                  </a:ext>
                </a:extLst>
              </a:tr>
              <a:tr h="217957">
                <a:tc>
                  <a:txBody>
                    <a:bodyPr/>
                    <a:lstStyle/>
                    <a:p>
                      <a:pPr algn="l"/>
                      <a:r>
                        <a:rPr lang="en-US" sz="1100">
                          <a:effectLst/>
                        </a:rPr>
                        <a:t>DataRequired</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a:effectLst/>
                        </a:rPr>
                        <a:t>确保字段中有数据</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72719668"/>
                  </a:ext>
                </a:extLst>
              </a:tr>
              <a:tr h="217957">
                <a:tc>
                  <a:txBody>
                    <a:bodyPr/>
                    <a:lstStyle/>
                    <a:p>
                      <a:pPr algn="l"/>
                      <a:r>
                        <a:rPr lang="en-US" sz="1100">
                          <a:effectLst/>
                        </a:rPr>
                        <a:t>EqualTo</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100">
                          <a:effectLst/>
                        </a:rPr>
                        <a:t>比较两个字段的值，用于密码重复校验</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747271027"/>
                  </a:ext>
                </a:extLst>
              </a:tr>
              <a:tr h="217957">
                <a:tc>
                  <a:txBody>
                    <a:bodyPr/>
                    <a:lstStyle/>
                    <a:p>
                      <a:pPr algn="l"/>
                      <a:r>
                        <a:rPr lang="en-US" sz="1100">
                          <a:effectLst/>
                        </a:rPr>
                        <a:t>Length</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a:effectLst/>
                        </a:rPr>
                        <a:t>验证输入的字符串长度</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98249106"/>
                  </a:ext>
                </a:extLst>
              </a:tr>
              <a:tr h="217957">
                <a:tc>
                  <a:txBody>
                    <a:bodyPr/>
                    <a:lstStyle/>
                    <a:p>
                      <a:pPr algn="l"/>
                      <a:r>
                        <a:rPr lang="en-US" sz="1100">
                          <a:effectLst/>
                        </a:rPr>
                        <a:t>NumberRange</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100">
                          <a:effectLst/>
                        </a:rPr>
                        <a:t>验证输入的值在数字范围内</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447817862"/>
                  </a:ext>
                </a:extLst>
              </a:tr>
              <a:tr h="217957">
                <a:tc>
                  <a:txBody>
                    <a:bodyPr/>
                    <a:lstStyle/>
                    <a:p>
                      <a:pPr algn="l"/>
                      <a:r>
                        <a:rPr lang="en-US" sz="1100">
                          <a:effectLst/>
                        </a:rPr>
                        <a:t>URL</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a:effectLst/>
                        </a:rPr>
                        <a:t>验证</a:t>
                      </a:r>
                      <a:r>
                        <a:rPr lang="en-US" sz="1100">
                          <a:effectLst/>
                        </a:rPr>
                        <a:t>URL</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7763867"/>
                  </a:ext>
                </a:extLst>
              </a:tr>
              <a:tr h="217957">
                <a:tc>
                  <a:txBody>
                    <a:bodyPr/>
                    <a:lstStyle/>
                    <a:p>
                      <a:pPr algn="l"/>
                      <a:r>
                        <a:rPr lang="en-US" sz="1100">
                          <a:effectLst/>
                        </a:rPr>
                        <a:t>AnyOf</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100">
                          <a:effectLst/>
                        </a:rPr>
                        <a:t>验证输入值在可选列表中</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411312207"/>
                  </a:ext>
                </a:extLst>
              </a:tr>
              <a:tr h="217957">
                <a:tc>
                  <a:txBody>
                    <a:bodyPr/>
                    <a:lstStyle/>
                    <a:p>
                      <a:pPr algn="l"/>
                      <a:r>
                        <a:rPr lang="en-US" sz="1100">
                          <a:effectLst/>
                        </a:rPr>
                        <a:t>NoneOf</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a:effectLst/>
                        </a:rPr>
                        <a:t>验证输入值不在可选列表中</a:t>
                      </a:r>
                    </a:p>
                  </a:txBody>
                  <a:tcPr marL="80718" marR="80718" marT="37255" marB="3725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34620709"/>
                  </a:ext>
                </a:extLst>
              </a:tr>
            </a:tbl>
          </a:graphicData>
        </a:graphic>
      </p:graphicFrame>
      <p:sp>
        <p:nvSpPr>
          <p:cNvPr id="6" name="文本框 5">
            <a:extLst>
              <a:ext uri="{FF2B5EF4-FFF2-40B4-BE49-F238E27FC236}">
                <a16:creationId xmlns:a16="http://schemas.microsoft.com/office/drawing/2014/main" id="{52C6A54F-294C-4475-B699-FA6AA037E858}"/>
              </a:ext>
            </a:extLst>
          </p:cNvPr>
          <p:cNvSpPr txBox="1"/>
          <p:nvPr/>
        </p:nvSpPr>
        <p:spPr>
          <a:xfrm>
            <a:off x="6173906" y="0"/>
            <a:ext cx="2069547" cy="523220"/>
          </a:xfrm>
          <a:prstGeom prst="rect">
            <a:avLst/>
          </a:prstGeom>
          <a:noFill/>
        </p:spPr>
        <p:txBody>
          <a:bodyPr wrap="square" rtlCol="0">
            <a:spAutoFit/>
          </a:bodyPr>
          <a:lstStyle/>
          <a:p>
            <a:pPr algn="l"/>
            <a:r>
              <a:rPr lang="zh-CN" altLang="en-US" sz="1400">
                <a:solidFill>
                  <a:schemeClr val="accent1">
                    <a:lumMod val="75000"/>
                  </a:schemeClr>
                </a:solidFill>
                <a:latin typeface="宋体" panose="02010600030101010101" pitchFamily="2" charset="-122"/>
                <a:ea typeface="宋体" panose="02010600030101010101" pitchFamily="2" charset="-122"/>
              </a:rPr>
              <a:t>导入自定义表单所需的字段和验证器</a:t>
            </a:r>
            <a:endParaRPr lang="en-US" altLang="zh-CN" sz="1400">
              <a:solidFill>
                <a:schemeClr val="accent1">
                  <a:lumMod val="75000"/>
                </a:schemeClr>
              </a:solidFill>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4E92D81D-36E6-483C-B019-82F3AE18C0B9}"/>
              </a:ext>
            </a:extLst>
          </p:cNvPr>
          <p:cNvSpPr txBox="1"/>
          <p:nvPr/>
        </p:nvSpPr>
        <p:spPr>
          <a:xfrm>
            <a:off x="6173906" y="739351"/>
            <a:ext cx="2069547" cy="523220"/>
          </a:xfrm>
          <a:prstGeom prst="rect">
            <a:avLst/>
          </a:prstGeom>
          <a:noFill/>
        </p:spPr>
        <p:txBody>
          <a:bodyPr wrap="square" rtlCol="0">
            <a:spAutoFit/>
          </a:bodyPr>
          <a:lstStyle/>
          <a:p>
            <a:pPr algn="l"/>
            <a:r>
              <a:rPr lang="zh-CN" altLang="en-US" sz="1400">
                <a:solidFill>
                  <a:schemeClr val="accent1">
                    <a:lumMod val="75000"/>
                  </a:schemeClr>
                </a:solidFill>
                <a:latin typeface="宋体" panose="02010600030101010101" pitchFamily="2" charset="-122"/>
                <a:ea typeface="宋体" panose="02010600030101010101" pitchFamily="2" charset="-122"/>
              </a:rPr>
              <a:t>设置</a:t>
            </a:r>
            <a:r>
              <a:rPr lang="en-US" altLang="zh-CN" sz="1400">
                <a:solidFill>
                  <a:schemeClr val="accent1">
                    <a:lumMod val="75000"/>
                  </a:schemeClr>
                </a:solidFill>
                <a:latin typeface="宋体" panose="02010600030101010101" pitchFamily="2" charset="-122"/>
                <a:ea typeface="宋体" panose="02010600030101010101" pitchFamily="2" charset="-122"/>
              </a:rPr>
              <a:t>secret_key</a:t>
            </a:r>
            <a:r>
              <a:rPr lang="zh-CN" altLang="en-US" sz="1400">
                <a:solidFill>
                  <a:schemeClr val="accent1">
                    <a:lumMod val="75000"/>
                  </a:schemeClr>
                </a:solidFill>
                <a:latin typeface="宋体" panose="02010600030101010101" pitchFamily="2" charset="-122"/>
                <a:ea typeface="宋体" panose="02010600030101010101" pitchFamily="2" charset="-122"/>
              </a:rPr>
              <a:t>，</a:t>
            </a:r>
            <a:r>
              <a:rPr lang="en-US" altLang="zh-CN" sz="1400">
                <a:solidFill>
                  <a:schemeClr val="accent1">
                    <a:lumMod val="75000"/>
                  </a:schemeClr>
                </a:solidFill>
                <a:latin typeface="宋体" panose="02010600030101010101" pitchFamily="2" charset="-122"/>
                <a:ea typeface="宋体" panose="02010600030101010101" pitchFamily="2" charset="-122"/>
              </a:rPr>
              <a:t>csrf</a:t>
            </a:r>
            <a:r>
              <a:rPr lang="zh-CN" altLang="en-US" sz="1400">
                <a:solidFill>
                  <a:schemeClr val="accent1">
                    <a:lumMod val="75000"/>
                  </a:schemeClr>
                </a:solidFill>
                <a:latin typeface="宋体" panose="02010600030101010101" pitchFamily="2" charset="-122"/>
                <a:ea typeface="宋体" panose="02010600030101010101" pitchFamily="2" charset="-122"/>
              </a:rPr>
              <a:t>使用。</a:t>
            </a:r>
          </a:p>
        </p:txBody>
      </p:sp>
      <p:sp>
        <p:nvSpPr>
          <p:cNvPr id="8" name="文本框 7">
            <a:extLst>
              <a:ext uri="{FF2B5EF4-FFF2-40B4-BE49-F238E27FC236}">
                <a16:creationId xmlns:a16="http://schemas.microsoft.com/office/drawing/2014/main" id="{53149A50-6C32-45A7-B789-6DBFD4881F64}"/>
              </a:ext>
            </a:extLst>
          </p:cNvPr>
          <p:cNvSpPr txBox="1"/>
          <p:nvPr/>
        </p:nvSpPr>
        <p:spPr>
          <a:xfrm>
            <a:off x="6173906" y="1363199"/>
            <a:ext cx="2069546" cy="954107"/>
          </a:xfrm>
          <a:prstGeom prst="rect">
            <a:avLst/>
          </a:prstGeom>
          <a:noFill/>
        </p:spPr>
        <p:txBody>
          <a:bodyPr wrap="square" rtlCol="0">
            <a:spAutoFit/>
          </a:bodyPr>
          <a:lstStyle/>
          <a:p>
            <a:pPr algn="l"/>
            <a:r>
              <a:rPr lang="zh-CN" altLang="en-US" sz="1400">
                <a:solidFill>
                  <a:schemeClr val="accent1">
                    <a:lumMod val="75000"/>
                  </a:schemeClr>
                </a:solidFill>
                <a:latin typeface="宋体" panose="02010600030101010101" pitchFamily="2" charset="-122"/>
                <a:ea typeface="宋体" panose="02010600030101010101" pitchFamily="2" charset="-122"/>
              </a:rPr>
              <a:t>自定义表单类和字段，</a:t>
            </a:r>
            <a:r>
              <a:rPr lang="en-US" altLang="zh-CN" sz="1400">
                <a:solidFill>
                  <a:schemeClr val="accent1">
                    <a:lumMod val="75000"/>
                  </a:schemeClr>
                </a:solidFill>
                <a:latin typeface="宋体" panose="02010600030101010101" pitchFamily="2" charset="-122"/>
                <a:ea typeface="宋体" panose="02010600030101010101" pitchFamily="2" charset="-122"/>
              </a:rPr>
              <a:t>label</a:t>
            </a:r>
            <a:r>
              <a:rPr lang="zh-CN" altLang="en-US" sz="1400">
                <a:solidFill>
                  <a:schemeClr val="accent1">
                    <a:lumMod val="75000"/>
                  </a:schemeClr>
                </a:solidFill>
                <a:latin typeface="宋体" panose="02010600030101010101" pitchFamily="2" charset="-122"/>
                <a:ea typeface="宋体" panose="02010600030101010101" pitchFamily="2" charset="-122"/>
              </a:rPr>
              <a:t>为该行前缀，</a:t>
            </a:r>
            <a:endParaRPr lang="en-US" altLang="zh-CN" sz="1400">
              <a:solidFill>
                <a:schemeClr val="accent1">
                  <a:lumMod val="75000"/>
                </a:schemeClr>
              </a:solidFill>
              <a:latin typeface="宋体" panose="02010600030101010101" pitchFamily="2" charset="-122"/>
              <a:ea typeface="宋体" panose="02010600030101010101" pitchFamily="2" charset="-122"/>
            </a:endParaRPr>
          </a:p>
          <a:p>
            <a:pPr algn="l"/>
            <a:r>
              <a:rPr lang="en-US" altLang="zh-CN" sz="1400">
                <a:solidFill>
                  <a:schemeClr val="accent1">
                    <a:lumMod val="75000"/>
                  </a:schemeClr>
                </a:solidFill>
                <a:latin typeface="宋体" panose="02010600030101010101" pitchFamily="2" charset="-122"/>
                <a:ea typeface="宋体" panose="02010600030101010101" pitchFamily="2" charset="-122"/>
              </a:rPr>
              <a:t>validators</a:t>
            </a:r>
            <a:r>
              <a:rPr lang="zh-CN" altLang="en-US" sz="1400">
                <a:solidFill>
                  <a:schemeClr val="accent1">
                    <a:lumMod val="75000"/>
                  </a:schemeClr>
                </a:solidFill>
                <a:latin typeface="宋体" panose="02010600030101010101" pitchFamily="2" charset="-122"/>
                <a:ea typeface="宋体" panose="02010600030101010101" pitchFamily="2" charset="-122"/>
              </a:rPr>
              <a:t>为验证需求，</a:t>
            </a:r>
            <a:endParaRPr lang="en-US" altLang="zh-CN" sz="1400">
              <a:solidFill>
                <a:schemeClr val="accent1">
                  <a:lumMod val="75000"/>
                </a:schemeClr>
              </a:solidFill>
              <a:latin typeface="宋体" panose="02010600030101010101" pitchFamily="2" charset="-122"/>
              <a:ea typeface="宋体" panose="02010600030101010101" pitchFamily="2" charset="-122"/>
            </a:endParaRPr>
          </a:p>
          <a:p>
            <a:pPr algn="l"/>
            <a:r>
              <a:rPr lang="zh-CN" altLang="en-US" sz="1400">
                <a:solidFill>
                  <a:schemeClr val="accent1">
                    <a:lumMod val="75000"/>
                  </a:schemeClr>
                </a:solidFill>
                <a:latin typeface="宋体" panose="02010600030101010101" pitchFamily="2" charset="-122"/>
                <a:ea typeface="宋体" panose="02010600030101010101" pitchFamily="2" charset="-122"/>
              </a:rPr>
              <a:t>异常信息可同时设置</a:t>
            </a:r>
          </a:p>
        </p:txBody>
      </p:sp>
      <p:sp>
        <p:nvSpPr>
          <p:cNvPr id="9" name="文本框 8">
            <a:extLst>
              <a:ext uri="{FF2B5EF4-FFF2-40B4-BE49-F238E27FC236}">
                <a16:creationId xmlns:a16="http://schemas.microsoft.com/office/drawing/2014/main" id="{9665A86A-260E-464E-84A7-AD606C389925}"/>
              </a:ext>
            </a:extLst>
          </p:cNvPr>
          <p:cNvSpPr txBox="1"/>
          <p:nvPr/>
        </p:nvSpPr>
        <p:spPr>
          <a:xfrm>
            <a:off x="6173905" y="3025832"/>
            <a:ext cx="2069545" cy="1169551"/>
          </a:xfrm>
          <a:prstGeom prst="rect">
            <a:avLst/>
          </a:prstGeom>
          <a:noFill/>
        </p:spPr>
        <p:txBody>
          <a:bodyPr wrap="square" rtlCol="0">
            <a:spAutoFit/>
          </a:bodyPr>
          <a:lstStyle/>
          <a:p>
            <a:pPr algn="l"/>
            <a:r>
              <a:rPr lang="zh-CN" altLang="en-US" sz="1400">
                <a:solidFill>
                  <a:schemeClr val="accent1">
                    <a:lumMod val="75000"/>
                  </a:schemeClr>
                </a:solidFill>
                <a:latin typeface="宋体" panose="02010600030101010101" pitchFamily="2" charset="-122"/>
                <a:ea typeface="宋体" panose="02010600030101010101" pitchFamily="2" charset="-122"/>
              </a:rPr>
              <a:t>视图函数中创建自定义的表单对象并传入参数，</a:t>
            </a:r>
            <a:endParaRPr lang="en-US" altLang="zh-CN" sz="1400">
              <a:solidFill>
                <a:schemeClr val="accent1">
                  <a:lumMod val="75000"/>
                </a:schemeClr>
              </a:solidFill>
              <a:latin typeface="宋体" panose="02010600030101010101" pitchFamily="2" charset="-122"/>
              <a:ea typeface="宋体" panose="02010600030101010101" pitchFamily="2" charset="-122"/>
            </a:endParaRPr>
          </a:p>
          <a:p>
            <a:pPr algn="l"/>
            <a:r>
              <a:rPr lang="zh-CN" altLang="en-US" sz="1400">
                <a:solidFill>
                  <a:schemeClr val="accent1">
                    <a:lumMod val="75000"/>
                  </a:schemeClr>
                </a:solidFill>
                <a:latin typeface="宋体" panose="02010600030101010101" pitchFamily="2" charset="-122"/>
                <a:ea typeface="宋体" panose="02010600030101010101" pitchFamily="2" charset="-122"/>
              </a:rPr>
              <a:t>对数据进行校验，</a:t>
            </a:r>
            <a:endParaRPr lang="en-US" altLang="zh-CN" sz="1400">
              <a:solidFill>
                <a:schemeClr val="accent1">
                  <a:lumMod val="75000"/>
                </a:schemeClr>
              </a:solidFill>
              <a:latin typeface="宋体" panose="02010600030101010101" pitchFamily="2" charset="-122"/>
              <a:ea typeface="宋体" panose="02010600030101010101" pitchFamily="2" charset="-122"/>
            </a:endParaRPr>
          </a:p>
          <a:p>
            <a:pPr algn="l"/>
            <a:r>
              <a:rPr lang="zh-CN" altLang="en-US" sz="1400">
                <a:solidFill>
                  <a:schemeClr val="accent1">
                    <a:lumMod val="75000"/>
                  </a:schemeClr>
                </a:solidFill>
                <a:latin typeface="宋体" panose="02010600030101010101" pitchFamily="2" charset="-122"/>
                <a:ea typeface="宋体" panose="02010600030101010101" pitchFamily="2" charset="-122"/>
              </a:rPr>
              <a:t>校验完成后执行一些数据库和</a:t>
            </a:r>
            <a:r>
              <a:rPr lang="en-US" altLang="zh-CN" sz="1400">
                <a:solidFill>
                  <a:schemeClr val="accent1">
                    <a:lumMod val="75000"/>
                  </a:schemeClr>
                </a:solidFill>
                <a:latin typeface="宋体" panose="02010600030101010101" pitchFamily="2" charset="-122"/>
                <a:ea typeface="宋体" panose="02010600030101010101" pitchFamily="2" charset="-122"/>
              </a:rPr>
              <a:t>session</a:t>
            </a:r>
            <a:r>
              <a:rPr lang="zh-CN" altLang="en-US" sz="1400">
                <a:solidFill>
                  <a:schemeClr val="accent1">
                    <a:lumMod val="75000"/>
                  </a:schemeClr>
                </a:solidFill>
                <a:latin typeface="宋体" panose="02010600030101010101" pitchFamily="2" charset="-122"/>
                <a:ea typeface="宋体" panose="02010600030101010101" pitchFamily="2" charset="-122"/>
              </a:rPr>
              <a:t>工作。</a:t>
            </a:r>
            <a:endParaRPr lang="en-US" altLang="zh-CN" sz="1400">
              <a:solidFill>
                <a:schemeClr val="accent1">
                  <a:lumMod val="75000"/>
                </a:schemeClr>
              </a:solidFill>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1C741CFE-9807-4E08-96B2-7516097B03D2}"/>
              </a:ext>
            </a:extLst>
          </p:cNvPr>
          <p:cNvSpPr txBox="1"/>
          <p:nvPr/>
        </p:nvSpPr>
        <p:spPr>
          <a:xfrm>
            <a:off x="4891140" y="4970826"/>
            <a:ext cx="3535416" cy="738664"/>
          </a:xfrm>
          <a:prstGeom prst="rect">
            <a:avLst/>
          </a:prstGeom>
          <a:noFill/>
        </p:spPr>
        <p:txBody>
          <a:bodyPr wrap="square" rtlCol="0">
            <a:spAutoFit/>
          </a:bodyPr>
          <a:lstStyle/>
          <a:p>
            <a:pPr algn="l"/>
            <a:r>
              <a:rPr lang="zh-CN" altLang="en-US" sz="1400">
                <a:solidFill>
                  <a:schemeClr val="accent1">
                    <a:lumMod val="75000"/>
                  </a:schemeClr>
                </a:solidFill>
                <a:latin typeface="宋体" panose="02010600030101010101" pitchFamily="2" charset="-122"/>
                <a:ea typeface="宋体" panose="02010600030101010101" pitchFamily="2" charset="-122"/>
              </a:rPr>
              <a:t>在模板中直接使用</a:t>
            </a:r>
            <a:r>
              <a:rPr lang="en-US" altLang="zh-CN" sz="1400">
                <a:solidFill>
                  <a:schemeClr val="accent1">
                    <a:lumMod val="75000"/>
                  </a:schemeClr>
                </a:solidFill>
                <a:latin typeface="宋体" panose="02010600030101010101" pitchFamily="2" charset="-122"/>
                <a:ea typeface="宋体" panose="02010600030101010101" pitchFamily="2" charset="-122"/>
              </a:rPr>
              <a:t>form</a:t>
            </a:r>
            <a:r>
              <a:rPr lang="zh-CN" altLang="en-US" sz="1400">
                <a:solidFill>
                  <a:schemeClr val="accent1">
                    <a:lumMod val="75000"/>
                  </a:schemeClr>
                </a:solidFill>
                <a:latin typeface="宋体" panose="02010600030101010101" pitchFamily="2" charset="-122"/>
                <a:ea typeface="宋体" panose="02010600030101010101" pitchFamily="2" charset="-122"/>
              </a:rPr>
              <a:t>对象的属性，可以直接生成对应的表单对象，并需要添加</a:t>
            </a:r>
            <a:r>
              <a:rPr lang="en-US" altLang="zh-CN" sz="1400">
                <a:solidFill>
                  <a:schemeClr val="accent1">
                    <a:lumMod val="75000"/>
                  </a:schemeClr>
                </a:solidFill>
                <a:latin typeface="宋体" panose="02010600030101010101" pitchFamily="2" charset="-122"/>
                <a:ea typeface="宋体" panose="02010600030101010101" pitchFamily="2" charset="-122"/>
              </a:rPr>
              <a:t>csrf_token</a:t>
            </a:r>
            <a:r>
              <a:rPr lang="zh-CN" altLang="en-US" sz="1400">
                <a:solidFill>
                  <a:schemeClr val="accent1">
                    <a:lumMod val="75000"/>
                  </a:schemeClr>
                </a:solidFill>
                <a:latin typeface="宋体" panose="02010600030101010101" pitchFamily="2" charset="-122"/>
                <a:ea typeface="宋体" panose="02010600030101010101" pitchFamily="2" charset="-122"/>
              </a:rPr>
              <a:t>属性，以下行与此行类似。</a:t>
            </a:r>
          </a:p>
        </p:txBody>
      </p:sp>
      <p:pic>
        <p:nvPicPr>
          <p:cNvPr id="12" name="图片 11">
            <a:extLst>
              <a:ext uri="{FF2B5EF4-FFF2-40B4-BE49-F238E27FC236}">
                <a16:creationId xmlns:a16="http://schemas.microsoft.com/office/drawing/2014/main" id="{816B4B86-76A9-4D57-BF82-3E75E76E1613}"/>
              </a:ext>
            </a:extLst>
          </p:cNvPr>
          <p:cNvPicPr>
            <a:picLocks noChangeAspect="1"/>
          </p:cNvPicPr>
          <p:nvPr/>
        </p:nvPicPr>
        <p:blipFill>
          <a:blip r:embed="rId2"/>
          <a:stretch>
            <a:fillRect/>
          </a:stretch>
        </p:blipFill>
        <p:spPr>
          <a:xfrm>
            <a:off x="1309556" y="4531660"/>
            <a:ext cx="3581584" cy="1378021"/>
          </a:xfrm>
          <a:prstGeom prst="rect">
            <a:avLst/>
          </a:prstGeom>
        </p:spPr>
      </p:pic>
      <p:pic>
        <p:nvPicPr>
          <p:cNvPr id="13" name="图片 12">
            <a:extLst>
              <a:ext uri="{FF2B5EF4-FFF2-40B4-BE49-F238E27FC236}">
                <a16:creationId xmlns:a16="http://schemas.microsoft.com/office/drawing/2014/main" id="{1FDB49BE-E014-415E-9561-7795D8CF68AF}"/>
              </a:ext>
            </a:extLst>
          </p:cNvPr>
          <p:cNvPicPr>
            <a:picLocks noChangeAspect="1"/>
          </p:cNvPicPr>
          <p:nvPr/>
        </p:nvPicPr>
        <p:blipFill>
          <a:blip r:embed="rId3"/>
          <a:stretch>
            <a:fillRect/>
          </a:stretch>
        </p:blipFill>
        <p:spPr>
          <a:xfrm>
            <a:off x="26790" y="0"/>
            <a:ext cx="6147116" cy="4470630"/>
          </a:xfrm>
          <a:prstGeom prst="rect">
            <a:avLst/>
          </a:prstGeom>
        </p:spPr>
      </p:pic>
      <p:sp>
        <p:nvSpPr>
          <p:cNvPr id="14" name="文本框 13">
            <a:extLst>
              <a:ext uri="{FF2B5EF4-FFF2-40B4-BE49-F238E27FC236}">
                <a16:creationId xmlns:a16="http://schemas.microsoft.com/office/drawing/2014/main" id="{33450943-9DEA-4111-82B2-365D3BFE4E61}"/>
              </a:ext>
            </a:extLst>
          </p:cNvPr>
          <p:cNvSpPr txBox="1"/>
          <p:nvPr/>
        </p:nvSpPr>
        <p:spPr>
          <a:xfrm>
            <a:off x="0" y="6115601"/>
            <a:ext cx="7096815" cy="738664"/>
          </a:xfrm>
          <a:prstGeom prst="rect">
            <a:avLst/>
          </a:prstGeom>
          <a:noFill/>
        </p:spPr>
        <p:txBody>
          <a:bodyPr wrap="none" rtlCol="0">
            <a:spAutoFit/>
          </a:bodyPr>
          <a:lstStyle/>
          <a:p>
            <a:pPr algn="l"/>
            <a:r>
              <a:rPr lang="zh-CN" altLang="en-US" sz="1400">
                <a:latin typeface="宋体" panose="02010600030101010101" pitchFamily="2" charset="-122"/>
                <a:ea typeface="宋体" panose="02010600030101010101" pitchFamily="2" charset="-122"/>
              </a:rPr>
              <a:t>注意：</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①新版的</a:t>
            </a:r>
            <a:r>
              <a:rPr lang="en-US" altLang="zh-CN" sz="1400">
                <a:latin typeface="宋体" panose="02010600030101010101" pitchFamily="2" charset="-122"/>
                <a:ea typeface="宋体" panose="02010600030101010101" pitchFamily="2" charset="-122"/>
              </a:rPr>
              <a:t>WTF</a:t>
            </a:r>
            <a:r>
              <a:rPr lang="zh-CN" altLang="en-US" sz="1400">
                <a:latin typeface="宋体" panose="02010600030101010101" pitchFamily="2" charset="-122"/>
                <a:ea typeface="宋体" panose="02010600030101010101" pitchFamily="2" charset="-122"/>
              </a:rPr>
              <a:t>中</a:t>
            </a:r>
            <a:r>
              <a:rPr lang="en-US" altLang="zh-CN" sz="1400">
                <a:latin typeface="宋体" panose="02010600030101010101" pitchFamily="2" charset="-122"/>
                <a:ea typeface="宋体" panose="02010600030101010101" pitchFamily="2" charset="-122"/>
              </a:rPr>
              <a:t>DataRequired</a:t>
            </a:r>
            <a:r>
              <a:rPr lang="zh-CN" altLang="en-US" sz="1400">
                <a:latin typeface="宋体" panose="02010600030101010101" pitchFamily="2" charset="-122"/>
                <a:ea typeface="宋体" panose="02010600030101010101" pitchFamily="2" charset="-122"/>
              </a:rPr>
              <a:t>中的错误信息修改为浏览器动态提示，而非错误信息显示；</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②密码字段在校验不成功时会自动删除，也不会在</a:t>
            </a:r>
            <a:r>
              <a:rPr lang="en-US" altLang="zh-CN" sz="1400">
                <a:latin typeface="宋体" panose="02010600030101010101" pitchFamily="2" charset="-122"/>
                <a:ea typeface="宋体" panose="02010600030101010101" pitchFamily="2" charset="-122"/>
              </a:rPr>
              <a:t>form</a:t>
            </a:r>
            <a:r>
              <a:rPr lang="zh-CN" altLang="en-US" sz="1400">
                <a:latin typeface="宋体" panose="02010600030101010101" pitchFamily="2" charset="-122"/>
                <a:ea typeface="宋体" panose="02010600030101010101" pitchFamily="2" charset="-122"/>
              </a:rPr>
              <a:t>对象中保存；</a:t>
            </a:r>
          </a:p>
        </p:txBody>
      </p:sp>
    </p:spTree>
    <p:extLst>
      <p:ext uri="{BB962C8B-B14F-4D97-AF65-F5344CB8AC3E}">
        <p14:creationId xmlns:p14="http://schemas.microsoft.com/office/powerpoint/2010/main" val="296316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4B995D-072F-4943-9791-A326581AE0B0}"/>
              </a:ext>
            </a:extLst>
          </p:cNvPr>
          <p:cNvSpPr txBox="1"/>
          <p:nvPr/>
        </p:nvSpPr>
        <p:spPr>
          <a:xfrm>
            <a:off x="-1" y="0"/>
            <a:ext cx="12192001" cy="2677656"/>
          </a:xfrm>
          <a:prstGeom prst="rect">
            <a:avLst/>
          </a:prstGeom>
          <a:noFill/>
        </p:spPr>
        <p:txBody>
          <a:bodyPr wrap="square" rtlCol="0">
            <a:spAutoFit/>
          </a:bodyPr>
          <a:lstStyle/>
          <a:p>
            <a:pPr algn="l"/>
            <a:r>
              <a:rPr lang="zh-CN" altLang="en-US" sz="1400">
                <a:latin typeface="宋体" panose="02010600030101010101" pitchFamily="2" charset="-122"/>
                <a:ea typeface="宋体" panose="02010600030101010101" pitchFamily="2" charset="-122"/>
              </a:rPr>
              <a:t>⑤模板宏，类似于</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中的函数，可以将框内的内容复用，并支持默认参数，如图所示；</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模板宏支持在不同文件中的导入和复用，将宏定义在其他文件中，导入并使用，如图所示；</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⑥模板继承，</a:t>
            </a:r>
            <a:r>
              <a:rPr lang="en-US" altLang="zh-CN" sz="1400">
                <a:latin typeface="宋体" panose="02010600030101010101" pitchFamily="2" charset="-122"/>
                <a:ea typeface="宋体" panose="02010600030101010101" pitchFamily="2" charset="-122"/>
              </a:rPr>
              <a:t>Jinja2</a:t>
            </a:r>
            <a:r>
              <a:rPr lang="zh-CN" altLang="en-US" sz="1400">
                <a:latin typeface="宋体" panose="02010600030101010101" pitchFamily="2" charset="-122"/>
                <a:ea typeface="宋体" panose="02010600030101010101" pitchFamily="2" charset="-122"/>
              </a:rPr>
              <a:t>的模板也支持模板继承，用法相同，使用</a:t>
            </a:r>
            <a:r>
              <a:rPr lang="en-US" altLang="zh-CN" sz="1400">
                <a:latin typeface="宋体" panose="02010600030101010101" pitchFamily="2" charset="-122"/>
                <a:ea typeface="宋体" panose="02010600030101010101" pitchFamily="2" charset="-122"/>
              </a:rPr>
              <a:t>extends</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block</a:t>
            </a:r>
            <a:r>
              <a:rPr lang="zh-CN" altLang="en-US" sz="1400">
                <a:latin typeface="宋体" panose="02010600030101010101" pitchFamily="2" charset="-122"/>
                <a:ea typeface="宋体" panose="02010600030101010101" pitchFamily="2" charset="-122"/>
              </a:rPr>
              <a:t>标签来完成；</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⑦模板包含，</a:t>
            </a:r>
            <a:r>
              <a:rPr lang="en-US" altLang="zh-CN" sz="1400">
                <a:latin typeface="宋体" panose="02010600030101010101" pitchFamily="2" charset="-122"/>
                <a:ea typeface="宋体" panose="02010600030101010101" pitchFamily="2" charset="-122"/>
              </a:rPr>
              <a:t>{\% include 'hello.html' ignore missing %}</a:t>
            </a:r>
            <a:r>
              <a:rPr lang="zh-CN" altLang="en-US" sz="1400">
                <a:latin typeface="宋体" panose="02010600030101010101" pitchFamily="2" charset="-122"/>
                <a:ea typeface="宋体" panose="02010600030101010101" pitchFamily="2" charset="-122"/>
              </a:rPr>
              <a:t>，即将</a:t>
            </a:r>
            <a:r>
              <a:rPr lang="en-US" altLang="zh-CN" sz="1400">
                <a:latin typeface="宋体" panose="02010600030101010101" pitchFamily="2" charset="-122"/>
                <a:ea typeface="宋体" panose="02010600030101010101" pitchFamily="2" charset="-122"/>
              </a:rPr>
              <a:t>hello.html</a:t>
            </a:r>
            <a:r>
              <a:rPr lang="zh-CN" altLang="en-US" sz="1400">
                <a:latin typeface="宋体" panose="02010600030101010101" pitchFamily="2" charset="-122"/>
                <a:ea typeface="宋体" panose="02010600030101010101" pitchFamily="2" charset="-122"/>
              </a:rPr>
              <a:t>文件整个</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加载到当前位置直接渲染，添加</a:t>
            </a:r>
            <a:r>
              <a:rPr lang="en-US" altLang="zh-CN" sz="1400">
                <a:latin typeface="宋体" panose="02010600030101010101" pitchFamily="2" charset="-122"/>
                <a:ea typeface="宋体" panose="02010600030101010101" pitchFamily="2" charset="-122"/>
              </a:rPr>
              <a:t>ignore missing</a:t>
            </a:r>
            <a:r>
              <a:rPr lang="zh-CN" altLang="en-US" sz="1400">
                <a:latin typeface="宋体" panose="02010600030101010101" pitchFamily="2" charset="-122"/>
                <a:ea typeface="宋体" panose="02010600030101010101" pitchFamily="2" charset="-122"/>
              </a:rPr>
              <a:t>意为若不存在则忽视该语句。</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⑧模板中的特殊变量，在</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中，存在</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一部分变量是无需渲染传入即可使用的，</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Ⅰconfig</a:t>
            </a:r>
            <a:r>
              <a:rPr lang="zh-CN" altLang="en-US" sz="1400">
                <a:latin typeface="宋体" panose="02010600030101010101" pitchFamily="2" charset="-122"/>
                <a:ea typeface="宋体" panose="02010600030101010101" pitchFamily="2" charset="-122"/>
              </a:rPr>
              <a:t>对象，即</a:t>
            </a:r>
            <a:r>
              <a:rPr lang="en-US" altLang="zh-CN" sz="1400">
                <a:latin typeface="宋体" panose="02010600030101010101" pitchFamily="2" charset="-122"/>
                <a:ea typeface="宋体" panose="02010600030101010101" pitchFamily="2" charset="-122"/>
              </a:rPr>
              <a:t>app.config</a:t>
            </a:r>
            <a:r>
              <a:rPr lang="zh-CN" altLang="en-US" sz="1400">
                <a:latin typeface="宋体" panose="02010600030101010101" pitchFamily="2" charset="-122"/>
                <a:ea typeface="宋体" panose="02010600030101010101" pitchFamily="2" charset="-122"/>
              </a:rPr>
              <a:t>对象，可直接使用；</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Ⅱrequest</a:t>
            </a:r>
            <a:r>
              <a:rPr lang="zh-CN" altLang="en-US" sz="1400">
                <a:latin typeface="宋体" panose="02010600030101010101" pitchFamily="2" charset="-122"/>
                <a:ea typeface="宋体" panose="02010600030101010101" pitchFamily="2" charset="-122"/>
              </a:rPr>
              <a:t>对象，即当前请求的</a:t>
            </a:r>
            <a:r>
              <a:rPr lang="en-US" altLang="zh-CN" sz="1400">
                <a:latin typeface="宋体" panose="02010600030101010101" pitchFamily="2" charset="-122"/>
                <a:ea typeface="宋体" panose="02010600030101010101" pitchFamily="2" charset="-122"/>
              </a:rPr>
              <a:t>request</a:t>
            </a:r>
            <a:r>
              <a:rPr lang="zh-CN" altLang="en-US" sz="1400">
                <a:latin typeface="宋体" panose="02010600030101010101" pitchFamily="2" charset="-122"/>
                <a:ea typeface="宋体" panose="02010600030101010101" pitchFamily="2" charset="-122"/>
              </a:rPr>
              <a:t>对象，支持其所有属性和方法；</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Ⅲurl_for</a:t>
            </a:r>
            <a:r>
              <a:rPr lang="zh-CN" altLang="en-US" sz="1400">
                <a:latin typeface="宋体" panose="02010600030101010101" pitchFamily="2" charset="-122"/>
                <a:ea typeface="宋体" panose="02010600030101010101" pitchFamily="2" charset="-122"/>
              </a:rPr>
              <a:t>方法，即反向解析，可使用</a:t>
            </a:r>
            <a:r>
              <a:rPr lang="en-US" altLang="zh-CN" sz="1400">
                <a:solidFill>
                  <a:schemeClr val="accent2">
                    <a:lumMod val="75000"/>
                  </a:schemeClr>
                </a:solidFill>
                <a:latin typeface="宋体" panose="02010600030101010101" pitchFamily="2" charset="-122"/>
                <a:ea typeface="宋体" panose="02010600030101010101" pitchFamily="2" charset="-122"/>
              </a:rPr>
              <a:t>{{ url_for('index', a='1')+'?a=1&amp;b=2' }}</a:t>
            </a:r>
            <a:r>
              <a:rPr lang="zh-CN" altLang="en-US" sz="1400">
                <a:latin typeface="宋体" panose="02010600030101010101" pitchFamily="2" charset="-122"/>
                <a:ea typeface="宋体" panose="02010600030101010101" pitchFamily="2" charset="-122"/>
              </a:rPr>
              <a:t>来输入</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解析出的</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为</a:t>
            </a:r>
            <a:r>
              <a:rPr lang="en-US" altLang="zh-CN" sz="1400">
                <a:latin typeface="宋体" panose="02010600030101010101" pitchFamily="2" charset="-122"/>
                <a:ea typeface="宋体" panose="02010600030101010101" pitchFamily="2" charset="-122"/>
              </a:rPr>
              <a:t>'/index/1?a=1&amp;b=2'),request.args</a:t>
            </a:r>
            <a:r>
              <a:rPr lang="zh-CN" altLang="en-US" sz="1400">
                <a:latin typeface="宋体" panose="02010600030101010101" pitchFamily="2" charset="-122"/>
                <a:ea typeface="宋体" panose="02010600030101010101" pitchFamily="2" charset="-122"/>
              </a:rPr>
              <a:t>可获取；</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Ⅳflash</a:t>
            </a:r>
            <a:r>
              <a:rPr lang="zh-CN" altLang="en-US" sz="1400">
                <a:latin typeface="宋体" panose="02010600030101010101" pitchFamily="2" charset="-122"/>
                <a:ea typeface="宋体" panose="02010600030101010101" pitchFamily="2" charset="-122"/>
              </a:rPr>
              <a:t>信息，通过</a:t>
            </a:r>
            <a:r>
              <a:rPr lang="en-US" altLang="zh-CN" sz="1400">
                <a:latin typeface="宋体" panose="02010600030101010101" pitchFamily="2" charset="-122"/>
                <a:ea typeface="宋体" panose="02010600030101010101" pitchFamily="2" charset="-122"/>
              </a:rPr>
              <a:t>session</a:t>
            </a:r>
            <a:r>
              <a:rPr lang="zh-CN" altLang="en-US" sz="1400">
                <a:latin typeface="宋体" panose="02010600030101010101" pitchFamily="2" charset="-122"/>
                <a:ea typeface="宋体" panose="02010600030101010101" pitchFamily="2" charset="-122"/>
              </a:rPr>
              <a:t>的方式保存数据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因此要求</a:t>
            </a:r>
            <a:r>
              <a:rPr lang="en-US" altLang="zh-CN" sz="1400">
                <a:latin typeface="宋体" panose="02010600030101010101" pitchFamily="2" charset="-122"/>
                <a:ea typeface="宋体" panose="02010600030101010101" pitchFamily="2" charset="-122"/>
              </a:rPr>
              <a:t>secret_key)</a:t>
            </a:r>
            <a:r>
              <a:rPr lang="zh-CN" altLang="en-US" sz="1400">
                <a:latin typeface="宋体" panose="02010600030101010101" pitchFamily="2" charset="-122"/>
                <a:ea typeface="宋体" panose="02010600030101010101" pitchFamily="2" charset="-122"/>
              </a:rPr>
              <a:t>，每次请求的数据都会被清空，常用于保存错误信息，在</a:t>
            </a:r>
            <a:r>
              <a:rPr lang="en-US" altLang="zh-CN" sz="1400">
                <a:latin typeface="宋体" panose="02010600030101010101" pitchFamily="2" charset="-122"/>
                <a:ea typeface="宋体" panose="02010600030101010101" pitchFamily="2" charset="-122"/>
              </a:rPr>
              <a:t>app</a:t>
            </a:r>
            <a:r>
              <a:rPr lang="zh-CN" altLang="en-US" sz="1400">
                <a:latin typeface="宋体" panose="02010600030101010101" pitchFamily="2" charset="-122"/>
                <a:ea typeface="宋体" panose="02010600030101010101" pitchFamily="2" charset="-122"/>
              </a:rPr>
              <a:t>中导入</a:t>
            </a:r>
            <a:r>
              <a:rPr lang="en-US" altLang="zh-CN" sz="1400">
                <a:latin typeface="宋体" panose="02010600030101010101" pitchFamily="2" charset="-122"/>
                <a:ea typeface="宋体" panose="02010600030101010101" pitchFamily="2" charset="-122"/>
              </a:rPr>
              <a:t>from flask import flash</a:t>
            </a:r>
            <a:r>
              <a:rPr lang="zh-CN" altLang="en-US" sz="1400">
                <a:latin typeface="宋体" panose="02010600030101010101" pitchFamily="2" charset="-122"/>
                <a:ea typeface="宋体" panose="02010600030101010101" pitchFamily="2" charset="-122"/>
              </a:rPr>
              <a:t>，添加信息</a:t>
            </a:r>
            <a:r>
              <a:rPr lang="en-US" altLang="zh-CN" sz="1400">
                <a:latin typeface="宋体" panose="02010600030101010101" pitchFamily="2" charset="-122"/>
                <a:ea typeface="宋体" panose="02010600030101010101" pitchFamily="2" charset="-122"/>
              </a:rPr>
              <a:t>flash('x1')</a:t>
            </a:r>
            <a:r>
              <a:rPr lang="zh-CN" altLang="en-US" sz="1400">
                <a:latin typeface="宋体" panose="02010600030101010101" pitchFamily="2" charset="-122"/>
                <a:ea typeface="宋体" panose="02010600030101010101" pitchFamily="2" charset="-122"/>
              </a:rPr>
              <a:t>，在模板中可直接使用无需传参，一般</a:t>
            </a:r>
            <a:r>
              <a:rPr lang="en-US" altLang="zh-CN" sz="1400">
                <a:latin typeface="宋体" panose="02010600030101010101" pitchFamily="2" charset="-122"/>
                <a:ea typeface="宋体" panose="02010600030101010101" pitchFamily="2" charset="-122"/>
              </a:rPr>
              <a:t>{% for msg in get_flashed_messages() %}</a:t>
            </a:r>
            <a:r>
              <a:rPr lang="zh-CN" altLang="en-US" sz="1400">
                <a:latin typeface="宋体" panose="02010600030101010101" pitchFamily="2" charset="-122"/>
                <a:ea typeface="宋体" panose="02010600030101010101" pitchFamily="2" charset="-122"/>
              </a:rPr>
              <a:t>对信息进行遍历。</a:t>
            </a:r>
            <a:endParaRPr lang="en-US" altLang="zh-CN" sz="140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848FC16D-97FD-47F6-BAFB-5E0310DE783D}"/>
              </a:ext>
            </a:extLst>
          </p:cNvPr>
          <p:cNvPicPr>
            <a:picLocks noChangeAspect="1"/>
          </p:cNvPicPr>
          <p:nvPr/>
        </p:nvPicPr>
        <p:blipFill>
          <a:blip r:embed="rId2"/>
          <a:stretch>
            <a:fillRect/>
          </a:stretch>
        </p:blipFill>
        <p:spPr>
          <a:xfrm>
            <a:off x="7600714" y="99988"/>
            <a:ext cx="4591286" cy="850944"/>
          </a:xfrm>
          <a:prstGeom prst="rect">
            <a:avLst/>
          </a:prstGeom>
        </p:spPr>
      </p:pic>
      <p:pic>
        <p:nvPicPr>
          <p:cNvPr id="4" name="图片 3">
            <a:extLst>
              <a:ext uri="{FF2B5EF4-FFF2-40B4-BE49-F238E27FC236}">
                <a16:creationId xmlns:a16="http://schemas.microsoft.com/office/drawing/2014/main" id="{EFCD5C07-6A1D-46A1-B797-81BA1DDC8A6D}"/>
              </a:ext>
            </a:extLst>
          </p:cNvPr>
          <p:cNvPicPr>
            <a:picLocks noChangeAspect="1"/>
          </p:cNvPicPr>
          <p:nvPr/>
        </p:nvPicPr>
        <p:blipFill>
          <a:blip r:embed="rId3"/>
          <a:stretch>
            <a:fillRect/>
          </a:stretch>
        </p:blipFill>
        <p:spPr>
          <a:xfrm>
            <a:off x="6267146" y="954107"/>
            <a:ext cx="5924854" cy="844593"/>
          </a:xfrm>
          <a:prstGeom prst="rect">
            <a:avLst/>
          </a:prstGeom>
        </p:spPr>
      </p:pic>
      <p:pic>
        <p:nvPicPr>
          <p:cNvPr id="5" name="图片 4">
            <a:extLst>
              <a:ext uri="{FF2B5EF4-FFF2-40B4-BE49-F238E27FC236}">
                <a16:creationId xmlns:a16="http://schemas.microsoft.com/office/drawing/2014/main" id="{E62A8B7A-B37F-4EAD-BC82-2130A80D916F}"/>
              </a:ext>
            </a:extLst>
          </p:cNvPr>
          <p:cNvPicPr>
            <a:picLocks noChangeAspect="1"/>
          </p:cNvPicPr>
          <p:nvPr/>
        </p:nvPicPr>
        <p:blipFill>
          <a:blip r:embed="rId4"/>
          <a:stretch>
            <a:fillRect/>
          </a:stretch>
        </p:blipFill>
        <p:spPr>
          <a:xfrm>
            <a:off x="3307894" y="1138843"/>
            <a:ext cx="2959252" cy="421342"/>
          </a:xfrm>
          <a:prstGeom prst="rect">
            <a:avLst/>
          </a:prstGeom>
        </p:spPr>
      </p:pic>
      <p:sp>
        <p:nvSpPr>
          <p:cNvPr id="6" name="文本框 5">
            <a:extLst>
              <a:ext uri="{FF2B5EF4-FFF2-40B4-BE49-F238E27FC236}">
                <a16:creationId xmlns:a16="http://schemas.microsoft.com/office/drawing/2014/main" id="{241F33C6-085A-4E43-9AC2-38AFD730FEBE}"/>
              </a:ext>
            </a:extLst>
          </p:cNvPr>
          <p:cNvSpPr txBox="1"/>
          <p:nvPr/>
        </p:nvSpPr>
        <p:spPr>
          <a:xfrm>
            <a:off x="-1" y="2677656"/>
            <a:ext cx="6625245" cy="2893100"/>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与数据库的交互</a:t>
            </a:r>
            <a:endParaRPr lang="en-US" altLang="zh-CN" sz="1400" b="1">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框架本身没有提供与数据库交互的工具，使用</a:t>
            </a:r>
            <a:r>
              <a:rPr lang="en-US" altLang="zh-CN" sz="1400">
                <a:latin typeface="宋体" panose="02010600030101010101" pitchFamily="2" charset="-122"/>
                <a:ea typeface="宋体" panose="02010600030101010101" pitchFamily="2" charset="-122"/>
              </a:rPr>
              <a:t>SQLALchemy</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SQLAlchemy</a:t>
            </a:r>
            <a:r>
              <a:rPr lang="zh-CN" altLang="en-US" sz="1400">
                <a:latin typeface="宋体" panose="02010600030101010101" pitchFamily="2" charset="-122"/>
                <a:ea typeface="宋体" panose="02010600030101010101" pitchFamily="2" charset="-122"/>
              </a:rPr>
              <a:t>是一个关系型数据库框架，它提供了高层的</a:t>
            </a:r>
            <a:r>
              <a:rPr lang="en-US" altLang="zh-CN" sz="1400">
                <a:latin typeface="宋体" panose="02010600030101010101" pitchFamily="2" charset="-122"/>
                <a:ea typeface="宋体" panose="02010600030101010101" pitchFamily="2" charset="-122"/>
              </a:rPr>
              <a:t>ORM</a:t>
            </a:r>
            <a:r>
              <a:rPr lang="zh-CN" altLang="en-US" sz="1400">
                <a:latin typeface="宋体" panose="02010600030101010101" pitchFamily="2" charset="-122"/>
                <a:ea typeface="宋体" panose="02010600030101010101" pitchFamily="2" charset="-122"/>
              </a:rPr>
              <a:t>和底层的原生数据库的操作。</a:t>
            </a:r>
            <a:r>
              <a:rPr lang="en-US" altLang="zh-CN" sz="1400">
                <a:latin typeface="宋体" panose="02010600030101010101" pitchFamily="2" charset="-122"/>
                <a:ea typeface="宋体" panose="02010600030101010101" pitchFamily="2" charset="-122"/>
              </a:rPr>
              <a:t>flask-sqlalchemy</a:t>
            </a:r>
            <a:r>
              <a:rPr lang="zh-CN" altLang="en-US" sz="1400">
                <a:latin typeface="宋体" panose="02010600030101010101" pitchFamily="2" charset="-122"/>
                <a:ea typeface="宋体" panose="02010600030101010101" pitchFamily="2" charset="-122"/>
              </a:rPr>
              <a:t>是一个简化了</a:t>
            </a:r>
            <a:r>
              <a:rPr lang="en-US" altLang="zh-CN" sz="1400">
                <a:latin typeface="宋体" panose="02010600030101010101" pitchFamily="2" charset="-122"/>
                <a:ea typeface="宋体" panose="02010600030101010101" pitchFamily="2" charset="-122"/>
              </a:rPr>
              <a:t>SQLAlchemy</a:t>
            </a:r>
            <a:r>
              <a:rPr lang="zh-CN" altLang="en-US" sz="1400">
                <a:latin typeface="宋体" panose="02010600030101010101" pitchFamily="2" charset="-122"/>
                <a:ea typeface="宋体" panose="02010600030101010101" pitchFamily="2" charset="-122"/>
              </a:rPr>
              <a:t>操作的</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扩展。</a:t>
            </a:r>
            <a:r>
              <a:rPr lang="en-US" altLang="zh-CN" sz="1400">
                <a:latin typeface="宋体" panose="02010600030101010101" pitchFamily="2" charset="-122"/>
                <a:ea typeface="宋体" panose="02010600030101010101" pitchFamily="2" charset="-122"/>
              </a:rPr>
              <a:t>(SQLAlchemy</a:t>
            </a:r>
            <a:r>
              <a:rPr lang="zh-CN" altLang="en-US" sz="1400">
                <a:latin typeface="宋体" panose="02010600030101010101" pitchFamily="2" charset="-122"/>
                <a:ea typeface="宋体" panose="02010600030101010101" pitchFamily="2" charset="-122"/>
              </a:rPr>
              <a:t>通过</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对象来操作数据库，在舍弃一些性能开销的同时，使开发人员无需直接书写</a:t>
            </a:r>
            <a:r>
              <a:rPr lang="en-US" altLang="zh-CN" sz="1400">
                <a:latin typeface="宋体" panose="02010600030101010101" pitchFamily="2" charset="-122"/>
                <a:ea typeface="宋体" panose="02010600030101010101" pitchFamily="2" charset="-122"/>
              </a:rPr>
              <a:t>SQL</a:t>
            </a:r>
            <a:r>
              <a:rPr lang="zh-CN" altLang="en-US" sz="1400">
                <a:latin typeface="宋体" panose="02010600030101010101" pitchFamily="2" charset="-122"/>
                <a:ea typeface="宋体" panose="02010600030101010101" pitchFamily="2" charset="-122"/>
              </a:rPr>
              <a:t>语句，提升开发效率</a:t>
            </a:r>
            <a:r>
              <a:rPr lang="en-US" altLang="zh-CN" sz="1400">
                <a:latin typeface="宋体" panose="02010600030101010101" pitchFamily="2" charset="-122"/>
                <a:ea typeface="宋体" panose="02010600030101010101" pitchFamily="2" charset="-122"/>
              </a:rPr>
              <a:t>)</a:t>
            </a:r>
          </a:p>
          <a:p>
            <a:r>
              <a:rPr lang="zh-CN" altLang="en-US" sz="1400">
                <a:latin typeface="宋体" panose="02010600030101010101" pitchFamily="2" charset="-122"/>
                <a:ea typeface="宋体" panose="02010600030101010101" pitchFamily="2" charset="-122"/>
              </a:rPr>
              <a:t>①安装</a:t>
            </a:r>
            <a:r>
              <a:rPr lang="en-US" altLang="zh-CN" sz="1400">
                <a:latin typeface="宋体" panose="02010600030101010101" pitchFamily="2" charset="-122"/>
                <a:ea typeface="宋体" panose="02010600030101010101" pitchFamily="2" charset="-122"/>
              </a:rPr>
              <a:t>MySQL</a:t>
            </a:r>
            <a:r>
              <a:rPr lang="zh-CN" altLang="en-US" sz="1400">
                <a:latin typeface="宋体" panose="02010600030101010101" pitchFamily="2" charset="-122"/>
                <a:ea typeface="宋体" panose="02010600030101010101" pitchFamily="2" charset="-122"/>
              </a:rPr>
              <a:t>，安装</a:t>
            </a:r>
            <a:r>
              <a:rPr lang="en-US" altLang="zh-CN" sz="1400">
                <a:latin typeface="宋体" panose="02010600030101010101" pitchFamily="2" charset="-122"/>
                <a:ea typeface="宋体" panose="02010600030101010101" pitchFamily="2" charset="-122"/>
              </a:rPr>
              <a:t>pip install flask-sqlalchemy(</a:t>
            </a:r>
            <a:r>
              <a:rPr lang="zh-CN" altLang="en-US" sz="1400">
                <a:latin typeface="宋体" panose="02010600030101010101" pitchFamily="2" charset="-122"/>
                <a:ea typeface="宋体" panose="02010600030101010101" pitchFamily="2" charset="-122"/>
              </a:rPr>
              <a:t>完成从模型类到</a:t>
            </a:r>
            <a:r>
              <a:rPr lang="en-US" altLang="zh-CN" sz="1400">
                <a:latin typeface="宋体" panose="02010600030101010101" pitchFamily="2" charset="-122"/>
                <a:ea typeface="宋体" panose="02010600030101010101" pitchFamily="2" charset="-122"/>
              </a:rPr>
              <a:t>sql</a:t>
            </a:r>
            <a:r>
              <a:rPr lang="zh-CN" altLang="en-US" sz="1400">
                <a:latin typeface="宋体" panose="02010600030101010101" pitchFamily="2" charset="-122"/>
                <a:ea typeface="宋体" panose="02010600030101010101" pitchFamily="2" charset="-122"/>
              </a:rPr>
              <a:t>语句的转换</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，安装</a:t>
            </a:r>
            <a:r>
              <a:rPr lang="en-US" altLang="zh-CN" sz="1400">
                <a:latin typeface="宋体" panose="02010600030101010101" pitchFamily="2" charset="-122"/>
                <a:ea typeface="宋体" panose="02010600030101010101" pitchFamily="2" charset="-122"/>
              </a:rPr>
              <a:t>flask-mysqldb(</a:t>
            </a:r>
            <a:r>
              <a:rPr lang="zh-CN" altLang="en-US" sz="1400">
                <a:latin typeface="宋体" panose="02010600030101010101" pitchFamily="2" charset="-122"/>
                <a:ea typeface="宋体" panose="02010600030101010101" pitchFamily="2" charset="-122"/>
              </a:rPr>
              <a:t>完成</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MySQL</a:t>
            </a:r>
            <a:r>
              <a:rPr lang="zh-CN" altLang="en-US" sz="1400">
                <a:latin typeface="宋体" panose="02010600030101010101" pitchFamily="2" charset="-122"/>
                <a:ea typeface="宋体" panose="02010600030101010101" pitchFamily="2" charset="-122"/>
              </a:rPr>
              <a:t>的连接，或使用</a:t>
            </a:r>
            <a:r>
              <a:rPr lang="en-US" altLang="zh-CN" sz="1400">
                <a:latin typeface="宋体" panose="02010600030101010101" pitchFamily="2" charset="-122"/>
                <a:ea typeface="宋体" panose="02010600030101010101" pitchFamily="2" charset="-122"/>
              </a:rPr>
              <a:t>pymysql)</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②配置连接，定义模型类：</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中的模型类设置方式与底层</a:t>
            </a:r>
            <a:r>
              <a:rPr lang="en-US" altLang="zh-CN" sz="1400">
                <a:latin typeface="宋体" panose="02010600030101010101" pitchFamily="2" charset="-122"/>
                <a:ea typeface="宋体" panose="02010600030101010101" pitchFamily="2" charset="-122"/>
              </a:rPr>
              <a:t>SQL</a:t>
            </a:r>
            <a:r>
              <a:rPr lang="zh-CN" altLang="en-US" sz="1400">
                <a:latin typeface="宋体" panose="02010600030101010101" pitchFamily="2" charset="-122"/>
                <a:ea typeface="宋体" panose="02010600030101010101" pitchFamily="2" charset="-122"/>
              </a:rPr>
              <a:t>类似，且外键关联的为具体的数值，其中并非所有属性都是字段，只有</a:t>
            </a:r>
            <a:r>
              <a:rPr lang="en-US" altLang="zh-CN" sz="1400">
                <a:latin typeface="宋体" panose="02010600030101010101" pitchFamily="2" charset="-122"/>
                <a:ea typeface="宋体" panose="02010600030101010101" pitchFamily="2" charset="-122"/>
              </a:rPr>
              <a:t>db.Column</a:t>
            </a:r>
            <a:r>
              <a:rPr lang="zh-CN" altLang="en-US" sz="1400">
                <a:latin typeface="宋体" panose="02010600030101010101" pitchFamily="2" charset="-122"/>
                <a:ea typeface="宋体" panose="02010600030101010101" pitchFamily="2" charset="-122"/>
              </a:rPr>
              <a:t>的才会生成字段，常为了查询方便定义一些写好的</a:t>
            </a:r>
            <a:r>
              <a:rPr lang="en-US" altLang="zh-CN" sz="1400">
                <a:latin typeface="宋体" panose="02010600030101010101" pitchFamily="2" charset="-122"/>
                <a:ea typeface="宋体" panose="02010600030101010101" pitchFamily="2" charset="-122"/>
              </a:rPr>
              <a:t>relationship</a:t>
            </a:r>
            <a:r>
              <a:rPr lang="zh-CN" altLang="en-US" sz="1400">
                <a:latin typeface="宋体" panose="02010600030101010101" pitchFamily="2" charset="-122"/>
                <a:ea typeface="宋体" panose="02010600030101010101" pitchFamily="2" charset="-122"/>
              </a:rPr>
              <a:t>属性，如图所示；</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③模型类表的生成与数据添加，如图所示，其中可以使用</a:t>
            </a:r>
            <a:r>
              <a:rPr lang="en-US" altLang="zh-CN" sz="1400">
                <a:solidFill>
                  <a:schemeClr val="accent2">
                    <a:lumMod val="75000"/>
                  </a:schemeClr>
                </a:solidFill>
                <a:latin typeface="宋体" panose="02010600030101010101" pitchFamily="2" charset="-122"/>
                <a:ea typeface="宋体" panose="02010600030101010101" pitchFamily="2" charset="-122"/>
              </a:rPr>
              <a:t>add_all([us1, us2])</a:t>
            </a:r>
            <a:r>
              <a:rPr lang="zh-CN" altLang="en-US" sz="1400">
                <a:latin typeface="宋体" panose="02010600030101010101" pitchFamily="2" charset="-122"/>
                <a:ea typeface="宋体" panose="02010600030101010101" pitchFamily="2" charset="-122"/>
              </a:rPr>
              <a:t>同时添加多个实例，外键可以直接等于对应表的主键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一般为数字</a:t>
            </a:r>
            <a:r>
              <a:rPr lang="en-US" altLang="zh-CN" sz="1400">
                <a:latin typeface="宋体" panose="02010600030101010101" pitchFamily="2" charset="-122"/>
                <a:ea typeface="宋体" panose="02010600030101010101" pitchFamily="2" charset="-122"/>
              </a:rPr>
              <a:t>id)</a:t>
            </a:r>
            <a:r>
              <a:rPr lang="zh-CN" altLang="en-US" sz="1400">
                <a:latin typeface="宋体" panose="02010600030101010101" pitchFamily="2" charset="-122"/>
                <a:ea typeface="宋体" panose="02010600030101010101" pitchFamily="2" charset="-122"/>
              </a:rPr>
              <a:t>，如图所示。</a:t>
            </a:r>
          </a:p>
        </p:txBody>
      </p:sp>
      <p:pic>
        <p:nvPicPr>
          <p:cNvPr id="8" name="图片 7">
            <a:extLst>
              <a:ext uri="{FF2B5EF4-FFF2-40B4-BE49-F238E27FC236}">
                <a16:creationId xmlns:a16="http://schemas.microsoft.com/office/drawing/2014/main" id="{E5196050-9501-4E3E-94FE-65EE01FA5B3E}"/>
              </a:ext>
            </a:extLst>
          </p:cNvPr>
          <p:cNvPicPr>
            <a:picLocks noChangeAspect="1"/>
          </p:cNvPicPr>
          <p:nvPr/>
        </p:nvPicPr>
        <p:blipFill>
          <a:blip r:embed="rId5"/>
          <a:stretch>
            <a:fillRect/>
          </a:stretch>
        </p:blipFill>
        <p:spPr>
          <a:xfrm>
            <a:off x="6625244" y="2636724"/>
            <a:ext cx="5560718" cy="4221275"/>
          </a:xfrm>
          <a:prstGeom prst="rect">
            <a:avLst/>
          </a:prstGeom>
        </p:spPr>
      </p:pic>
      <p:pic>
        <p:nvPicPr>
          <p:cNvPr id="11" name="图片 10">
            <a:extLst>
              <a:ext uri="{FF2B5EF4-FFF2-40B4-BE49-F238E27FC236}">
                <a16:creationId xmlns:a16="http://schemas.microsoft.com/office/drawing/2014/main" id="{622C10ED-8EAE-4111-81EB-8CC506FFB3BB}"/>
              </a:ext>
            </a:extLst>
          </p:cNvPr>
          <p:cNvPicPr>
            <a:picLocks noChangeAspect="1"/>
          </p:cNvPicPr>
          <p:nvPr/>
        </p:nvPicPr>
        <p:blipFill>
          <a:blip r:embed="rId6"/>
          <a:stretch>
            <a:fillRect/>
          </a:stretch>
        </p:blipFill>
        <p:spPr>
          <a:xfrm>
            <a:off x="420048" y="5505693"/>
            <a:ext cx="5785147" cy="1339919"/>
          </a:xfrm>
          <a:prstGeom prst="rect">
            <a:avLst/>
          </a:prstGeom>
        </p:spPr>
      </p:pic>
    </p:spTree>
    <p:extLst>
      <p:ext uri="{BB962C8B-B14F-4D97-AF65-F5344CB8AC3E}">
        <p14:creationId xmlns:p14="http://schemas.microsoft.com/office/powerpoint/2010/main" val="410482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267A57-767F-4BE4-9EE7-0B39E6FB8507}"/>
              </a:ext>
            </a:extLst>
          </p:cNvPr>
          <p:cNvSpPr txBox="1"/>
          <p:nvPr/>
        </p:nvSpPr>
        <p:spPr>
          <a:xfrm>
            <a:off x="0" y="0"/>
            <a:ext cx="6088543" cy="4616648"/>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中对数据库的查询</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设模型类为</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，普通字段</a:t>
            </a:r>
            <a:r>
              <a:rPr lang="en-US" altLang="zh-CN" sz="1400">
                <a:latin typeface="宋体" panose="02010600030101010101" pitchFamily="2" charset="-122"/>
                <a:ea typeface="宋体" panose="02010600030101010101" pitchFamily="2" charset="-122"/>
              </a:rPr>
              <a:t>an</a:t>
            </a:r>
            <a:r>
              <a:rPr lang="zh-CN" altLang="en-US" sz="1400">
                <a:latin typeface="宋体" panose="02010600030101010101" pitchFamily="2" charset="-122"/>
                <a:ea typeface="宋体" panose="02010600030101010101" pitchFamily="2" charset="-122"/>
              </a:rPr>
              <a:t>，关联字段</a:t>
            </a:r>
            <a:r>
              <a:rPr lang="en-US" altLang="zh-CN" sz="1400">
                <a:latin typeface="宋体" panose="02010600030101010101" pitchFamily="2" charset="-122"/>
                <a:ea typeface="宋体" panose="02010600030101010101" pitchFamily="2" charset="-122"/>
              </a:rPr>
              <a:t>ar)</a:t>
            </a:r>
          </a:p>
          <a:p>
            <a:pPr algn="l"/>
            <a:r>
              <a:rPr lang="zh-CN" altLang="en-US" sz="1400">
                <a:latin typeface="宋体" panose="02010600030101010101" pitchFamily="2" charset="-122"/>
                <a:ea typeface="宋体" panose="02010600030101010101" pitchFamily="2" charset="-122"/>
              </a:rPr>
              <a:t>如表所示，过滤器可省略，如</a:t>
            </a:r>
            <a:r>
              <a:rPr lang="en-US" altLang="zh-CN" sz="1400">
                <a:latin typeface="宋体" panose="02010600030101010101" pitchFamily="2" charset="-122"/>
                <a:ea typeface="宋体" panose="02010600030101010101" pitchFamily="2" charset="-122"/>
              </a:rPr>
              <a:t>A.query.all()</a:t>
            </a:r>
            <a:r>
              <a:rPr lang="zh-CN" altLang="en-US" sz="1400">
                <a:latin typeface="宋体" panose="02010600030101010101" pitchFamily="2" charset="-122"/>
                <a:ea typeface="宋体" panose="02010600030101010101" pitchFamily="2" charset="-122"/>
              </a:rPr>
              <a:t>返回</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中全部实例组成的列表，</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普通形式为</a:t>
            </a:r>
            <a:r>
              <a:rPr lang="en-US" altLang="zh-CN" sz="1400">
                <a:solidFill>
                  <a:schemeClr val="accent2">
                    <a:lumMod val="75000"/>
                  </a:schemeClr>
                </a:solidFill>
                <a:latin typeface="宋体" panose="02010600030101010101" pitchFamily="2" charset="-122"/>
                <a:ea typeface="宋体" panose="02010600030101010101" pitchFamily="2" charset="-122"/>
              </a:rPr>
              <a:t>A.query.</a:t>
            </a:r>
            <a:r>
              <a:rPr lang="zh-CN" altLang="en-US" sz="1400">
                <a:solidFill>
                  <a:schemeClr val="accent2">
                    <a:lumMod val="75000"/>
                  </a:schemeClr>
                </a:solidFill>
                <a:latin typeface="宋体" panose="02010600030101010101" pitchFamily="2" charset="-122"/>
                <a:ea typeface="宋体" panose="02010600030101010101" pitchFamily="2" charset="-122"/>
              </a:rPr>
              <a:t>过滤器</a:t>
            </a:r>
            <a:r>
              <a:rPr lang="en-US" altLang="zh-CN" sz="1400">
                <a:solidFill>
                  <a:schemeClr val="accent2">
                    <a:lumMod val="75000"/>
                  </a:schemeClr>
                </a:solidFill>
                <a:latin typeface="宋体" panose="02010600030101010101" pitchFamily="2" charset="-122"/>
                <a:ea typeface="宋体" panose="02010600030101010101" pitchFamily="2" charset="-122"/>
              </a:rPr>
              <a:t>.</a:t>
            </a:r>
            <a:r>
              <a:rPr lang="zh-CN" altLang="en-US" sz="1400">
                <a:solidFill>
                  <a:schemeClr val="accent2">
                    <a:lumMod val="75000"/>
                  </a:schemeClr>
                </a:solidFill>
                <a:latin typeface="宋体" panose="02010600030101010101" pitchFamily="2" charset="-122"/>
                <a:ea typeface="宋体" panose="02010600030101010101" pitchFamily="2" charset="-122"/>
              </a:rPr>
              <a:t>执行器</a:t>
            </a:r>
            <a:r>
              <a:rPr lang="zh-CN" altLang="en-US" sz="1400">
                <a:latin typeface="宋体" panose="02010600030101010101" pitchFamily="2" charset="-122"/>
                <a:ea typeface="宋体" panose="02010600030101010101" pitchFamily="2" charset="-122"/>
              </a:rPr>
              <a:t>，若不存在则返回</a:t>
            </a:r>
            <a:r>
              <a:rPr lang="en-US" altLang="zh-CN" sz="1400">
                <a:latin typeface="宋体" panose="02010600030101010101" pitchFamily="2" charset="-122"/>
                <a:ea typeface="宋体" panose="02010600030101010101" pitchFamily="2" charset="-122"/>
              </a:rPr>
              <a:t>None</a:t>
            </a:r>
            <a:r>
              <a:rPr lang="zh-CN" altLang="en-US" sz="1400">
                <a:latin typeface="宋体" panose="02010600030101010101" pitchFamily="2" charset="-122"/>
                <a:ea typeface="宋体" panose="02010600030101010101" pitchFamily="2" charset="-122"/>
              </a:rPr>
              <a:t>不抛出异常。</a:t>
            </a:r>
            <a:endParaRPr lang="en-US" altLang="zh-CN" sz="1400">
              <a:latin typeface="宋体" panose="02010600030101010101" pitchFamily="2" charset="-122"/>
              <a:ea typeface="宋体" panose="02010600030101010101" pitchFamily="2" charset="-122"/>
            </a:endParaRPr>
          </a:p>
          <a:p>
            <a:pPr algn="l"/>
            <a:r>
              <a:rPr lang="en-US" altLang="zh-CN" sz="1400">
                <a:solidFill>
                  <a:schemeClr val="accent2">
                    <a:lumMod val="75000"/>
                  </a:schemeClr>
                </a:solidFill>
                <a:latin typeface="宋体" panose="02010600030101010101" pitchFamily="2" charset="-122"/>
                <a:ea typeface="宋体" panose="02010600030101010101" pitchFamily="2" charset="-122"/>
              </a:rPr>
              <a:t>A.query.get(1)  </a:t>
            </a:r>
            <a:r>
              <a:rPr lang="en-US" altLang="zh-CN" sz="1400">
                <a:latin typeface="宋体" panose="02010600030101010101" pitchFamily="2" charset="-122"/>
                <a:ea typeface="宋体" panose="02010600030101010101" pitchFamily="2" charset="-122"/>
              </a:rPr>
              <a:t>get</a:t>
            </a:r>
            <a:r>
              <a:rPr lang="zh-CN" altLang="en-US" sz="1400">
                <a:latin typeface="宋体" panose="02010600030101010101" pitchFamily="2" charset="-122"/>
                <a:ea typeface="宋体" panose="02010600030101010101" pitchFamily="2" charset="-122"/>
              </a:rPr>
              <a:t>方法必须使用主键</a:t>
            </a:r>
            <a:r>
              <a:rPr lang="en-US" altLang="zh-CN" sz="1400">
                <a:latin typeface="宋体" panose="02010600030101010101" pitchFamily="2" charset="-122"/>
                <a:ea typeface="宋体" panose="02010600030101010101" pitchFamily="2" charset="-122"/>
              </a:rPr>
              <a:t>ID</a:t>
            </a:r>
          </a:p>
          <a:p>
            <a:r>
              <a:rPr lang="en-US" altLang="zh-CN" sz="1400">
                <a:solidFill>
                  <a:schemeClr val="accent2">
                    <a:lumMod val="75000"/>
                  </a:schemeClr>
                </a:solidFill>
                <a:latin typeface="宋体" panose="02010600030101010101" pitchFamily="2" charset="-122"/>
                <a:ea typeface="宋体" panose="02010600030101010101" pitchFamily="2" charset="-122"/>
              </a:rPr>
              <a:t>A.query.filter_by(an='x').first()/all()  </a:t>
            </a:r>
            <a:r>
              <a:rPr lang="en-US" altLang="zh-CN" sz="1400">
                <a:latin typeface="宋体" panose="02010600030101010101" pitchFamily="2" charset="-122"/>
                <a:ea typeface="宋体" panose="02010600030101010101" pitchFamily="2" charset="-122"/>
              </a:rPr>
              <a:t>filter_by</a:t>
            </a:r>
            <a:r>
              <a:rPr lang="zh-CN" altLang="en-US" sz="1400">
                <a:latin typeface="宋体" panose="02010600030101010101" pitchFamily="2" charset="-122"/>
                <a:ea typeface="宋体" panose="02010600030101010101" pitchFamily="2" charset="-122"/>
              </a:rPr>
              <a:t>固定表内字段查询</a:t>
            </a:r>
            <a:endParaRPr lang="en-US" altLang="zh-CN" sz="1400">
              <a:latin typeface="宋体" panose="02010600030101010101" pitchFamily="2" charset="-122"/>
              <a:ea typeface="宋体" panose="02010600030101010101" pitchFamily="2" charset="-122"/>
            </a:endParaRPr>
          </a:p>
          <a:p>
            <a:r>
              <a:rPr lang="en-US" altLang="zh-CN" sz="1400">
                <a:solidFill>
                  <a:schemeClr val="accent2">
                    <a:lumMod val="75000"/>
                  </a:schemeClr>
                </a:solidFill>
                <a:latin typeface="宋体" panose="02010600030101010101" pitchFamily="2" charset="-122"/>
                <a:ea typeface="宋体" panose="02010600030101010101" pitchFamily="2" charset="-122"/>
              </a:rPr>
              <a:t>A.query.filter(User.name=='wang').all()  </a:t>
            </a:r>
            <a:r>
              <a:rPr lang="en-US" altLang="zh-CN" sz="1400">
                <a:latin typeface="宋体" panose="02010600030101010101" pitchFamily="2" charset="-122"/>
                <a:ea typeface="宋体" panose="02010600030101010101" pitchFamily="2" charset="-122"/>
              </a:rPr>
              <a:t>filter</a:t>
            </a:r>
            <a:r>
              <a:rPr lang="zh-CN" altLang="en-US" sz="1400">
                <a:latin typeface="宋体" panose="02010600030101010101" pitchFamily="2" charset="-122"/>
                <a:ea typeface="宋体" panose="02010600030101010101" pitchFamily="2" charset="-122"/>
              </a:rPr>
              <a:t>条件必须添加表名</a:t>
            </a:r>
            <a:endParaRPr lang="en-US" altLang="zh-CN" sz="1400">
              <a:latin typeface="宋体" panose="02010600030101010101" pitchFamily="2" charset="-122"/>
              <a:ea typeface="宋体" panose="02010600030101010101" pitchFamily="2" charset="-122"/>
            </a:endParaRPr>
          </a:p>
          <a:p>
            <a:r>
              <a:rPr lang="en-US" altLang="zh-CN" sz="1400">
                <a:solidFill>
                  <a:schemeClr val="accent2">
                    <a:lumMod val="75000"/>
                  </a:schemeClr>
                </a:solidFill>
                <a:latin typeface="宋体" panose="02010600030101010101" pitchFamily="2" charset="-122"/>
                <a:ea typeface="宋体" panose="02010600030101010101" pitchFamily="2" charset="-122"/>
              </a:rPr>
              <a:t>User.query.filter(or_(User.name=='wang'</a:t>
            </a:r>
            <a:r>
              <a:rPr lang="en-US" altLang="zh-CN" sz="1400">
                <a:solidFill>
                  <a:schemeClr val="accent1">
                    <a:lumMod val="75000"/>
                  </a:schemeClr>
                </a:solidFill>
                <a:latin typeface="宋体" panose="02010600030101010101" pitchFamily="2" charset="-122"/>
                <a:ea typeface="宋体" panose="02010600030101010101" pitchFamily="2" charset="-122"/>
              </a:rPr>
              <a:t>(</a:t>
            </a:r>
            <a:r>
              <a:rPr lang="zh-CN" altLang="en-US" sz="1400">
                <a:solidFill>
                  <a:schemeClr val="accent1">
                    <a:lumMod val="75000"/>
                  </a:schemeClr>
                </a:solidFill>
                <a:latin typeface="宋体" panose="02010600030101010101" pitchFamily="2" charset="-122"/>
                <a:ea typeface="宋体" panose="02010600030101010101" pitchFamily="2" charset="-122"/>
              </a:rPr>
              <a:t>会形成</a:t>
            </a:r>
            <a:r>
              <a:rPr lang="en-US" altLang="zh-CN" sz="1400">
                <a:solidFill>
                  <a:schemeClr val="accent1">
                    <a:lumMod val="75000"/>
                  </a:schemeClr>
                </a:solidFill>
                <a:latin typeface="宋体" panose="02010600030101010101" pitchFamily="2" charset="-122"/>
                <a:ea typeface="宋体" panose="02010600030101010101" pitchFamily="2" charset="-122"/>
              </a:rPr>
              <a:t>sql</a:t>
            </a:r>
            <a:r>
              <a:rPr lang="zh-CN" altLang="en-US" sz="1400">
                <a:solidFill>
                  <a:schemeClr val="accent1">
                    <a:lumMod val="75000"/>
                  </a:schemeClr>
                </a:solidFill>
                <a:latin typeface="宋体" panose="02010600030101010101" pitchFamily="2" charset="-122"/>
                <a:ea typeface="宋体" panose="02010600030101010101" pitchFamily="2" charset="-122"/>
              </a:rPr>
              <a:t>语句的条件</a:t>
            </a:r>
            <a:r>
              <a:rPr lang="en-US" altLang="zh-CN" sz="1400">
                <a:solidFill>
                  <a:schemeClr val="accent1">
                    <a:lumMod val="75000"/>
                  </a:schemeClr>
                </a:solidFill>
                <a:latin typeface="宋体" panose="02010600030101010101" pitchFamily="2" charset="-122"/>
                <a:ea typeface="宋体" panose="02010600030101010101" pitchFamily="2" charset="-122"/>
              </a:rPr>
              <a:t>)</a:t>
            </a:r>
            <a:r>
              <a:rPr lang="en-US" altLang="zh-CN" sz="1400">
                <a:solidFill>
                  <a:schemeClr val="accent2">
                    <a:lumMod val="75000"/>
                  </a:schemeClr>
                </a:solidFill>
                <a:latin typeface="宋体" panose="02010600030101010101" pitchFamily="2" charset="-122"/>
                <a:ea typeface="宋体" panose="02010600030101010101" pitchFamily="2" charset="-122"/>
              </a:rPr>
              <a:t>, User.email.endswith('163.com'))).all()  </a:t>
            </a:r>
            <a:r>
              <a:rPr lang="en-US" altLang="zh-CN" sz="1400">
                <a:latin typeface="宋体" panose="02010600030101010101" pitchFamily="2" charset="-122"/>
                <a:ea typeface="宋体" panose="02010600030101010101" pitchFamily="2" charset="-122"/>
              </a:rPr>
              <a:t>or_</a:t>
            </a:r>
            <a:r>
              <a:rPr lang="zh-CN" altLang="en-US" sz="1400">
                <a:latin typeface="宋体" panose="02010600030101010101" pitchFamily="2" charset="-122"/>
                <a:ea typeface="宋体" panose="02010600030101010101" pitchFamily="2" charset="-122"/>
              </a:rPr>
              <a:t>方法需先导入，条件或</a:t>
            </a:r>
            <a:endParaRPr lang="en-US" altLang="zh-CN" sz="1400">
              <a:latin typeface="宋体" panose="02010600030101010101" pitchFamily="2" charset="-122"/>
              <a:ea typeface="宋体" panose="02010600030101010101" pitchFamily="2" charset="-122"/>
            </a:endParaRPr>
          </a:p>
          <a:p>
            <a:pPr algn="l"/>
            <a:r>
              <a:rPr lang="en-US" altLang="zh-CN" sz="1400">
                <a:solidFill>
                  <a:schemeClr val="accent2">
                    <a:lumMod val="75000"/>
                  </a:schemeClr>
                </a:solidFill>
                <a:latin typeface="宋体" panose="02010600030101010101" pitchFamily="2" charset="-122"/>
                <a:ea typeface="宋体" panose="02010600030101010101" pitchFamily="2" charset="-122"/>
              </a:rPr>
              <a:t>User.query.offset(2).limit(1).all()  </a:t>
            </a:r>
            <a:r>
              <a:rPr lang="zh-CN" altLang="en-US" sz="1400">
                <a:latin typeface="宋体" panose="02010600030101010101" pitchFamily="2" charset="-122"/>
                <a:ea typeface="宋体" panose="02010600030101010101" pitchFamily="2" charset="-122"/>
              </a:rPr>
              <a:t>跳过</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条，并限制取</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条数据</a:t>
            </a:r>
            <a:endParaRPr lang="en-US" altLang="zh-CN" sz="1400">
              <a:latin typeface="宋体" panose="02010600030101010101" pitchFamily="2" charset="-122"/>
              <a:ea typeface="宋体" panose="02010600030101010101" pitchFamily="2" charset="-122"/>
            </a:endParaRPr>
          </a:p>
          <a:p>
            <a:pPr algn="l"/>
            <a:r>
              <a:rPr lang="en-US" altLang="zh-CN" sz="1400">
                <a:solidFill>
                  <a:schemeClr val="accent2">
                    <a:lumMod val="75000"/>
                  </a:schemeClr>
                </a:solidFill>
                <a:latin typeface="宋体" panose="02010600030101010101" pitchFamily="2" charset="-122"/>
                <a:ea typeface="宋体" panose="02010600030101010101" pitchFamily="2" charset="-122"/>
              </a:rPr>
              <a:t>User.query.order_by(User.id.desc()).all()  </a:t>
            </a:r>
            <a:r>
              <a:rPr lang="en-US" altLang="zh-CN" sz="1400">
                <a:latin typeface="宋体" panose="02010600030101010101" pitchFamily="2" charset="-122"/>
                <a:ea typeface="宋体" panose="02010600030101010101" pitchFamily="2" charset="-122"/>
              </a:rPr>
              <a:t>id</a:t>
            </a:r>
            <a:r>
              <a:rPr lang="zh-CN" altLang="en-US" sz="1400">
                <a:latin typeface="宋体" panose="02010600030101010101" pitchFamily="2" charset="-122"/>
                <a:ea typeface="宋体" panose="02010600030101010101" pitchFamily="2" charset="-122"/>
              </a:rPr>
              <a:t>逆序排列，默认升序</a:t>
            </a:r>
            <a:endParaRPr lang="en-US" altLang="zh-CN" sz="1400">
              <a:latin typeface="宋体" panose="02010600030101010101" pitchFamily="2" charset="-122"/>
              <a:ea typeface="宋体" panose="02010600030101010101" pitchFamily="2" charset="-122"/>
            </a:endParaRPr>
          </a:p>
          <a:p>
            <a:r>
              <a:rPr lang="en-US" altLang="zh-CN" sz="1400">
                <a:solidFill>
                  <a:schemeClr val="accent2">
                    <a:lumMod val="75000"/>
                  </a:schemeClr>
                </a:solidFill>
                <a:latin typeface="宋体" panose="02010600030101010101" pitchFamily="2" charset="-122"/>
                <a:ea typeface="宋体" panose="02010600030101010101" pitchFamily="2" charset="-122"/>
              </a:rPr>
              <a:t>db.session.query(User.role_id, func.count(User.role_id)). group_by(User.role_id).first()  </a:t>
            </a:r>
            <a:r>
              <a:rPr lang="en-US" altLang="zh-CN" sz="1400">
                <a:latin typeface="宋体" panose="02010600030101010101" pitchFamily="2" charset="-122"/>
                <a:ea typeface="宋体" panose="02010600030101010101" pitchFamily="2" charset="-122"/>
              </a:rPr>
              <a:t>func</a:t>
            </a:r>
            <a:r>
              <a:rPr lang="zh-CN" altLang="en-US" sz="1400">
                <a:latin typeface="宋体" panose="02010600030101010101" pitchFamily="2" charset="-122"/>
                <a:ea typeface="宋体" panose="02010600030101010101" pitchFamily="2" charset="-122"/>
              </a:rPr>
              <a:t>方法需导入，分组，返回二维元组</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修改：与新增类似的，可以在修改</a:t>
            </a:r>
            <a:r>
              <a:rPr lang="en-US" altLang="zh-CN" sz="1400">
                <a:latin typeface="宋体" panose="02010600030101010101" pitchFamily="2" charset="-122"/>
                <a:ea typeface="宋体" panose="02010600030101010101" pitchFamily="2" charset="-122"/>
              </a:rPr>
              <a:t>user</a:t>
            </a:r>
            <a:r>
              <a:rPr lang="zh-CN" altLang="en-US" sz="1400">
                <a:latin typeface="宋体" panose="02010600030101010101" pitchFamily="2" charset="-122"/>
                <a:ea typeface="宋体" panose="02010600030101010101" pitchFamily="2" charset="-122"/>
              </a:rPr>
              <a:t>属性后，</a:t>
            </a:r>
            <a:r>
              <a:rPr lang="en-US" altLang="zh-CN" sz="1400">
                <a:latin typeface="宋体" panose="02010600030101010101" pitchFamily="2" charset="-122"/>
                <a:ea typeface="宋体" panose="02010600030101010101" pitchFamily="2" charset="-122"/>
              </a:rPr>
              <a:t>db.session.add(user), db.session.commit()</a:t>
            </a:r>
            <a:r>
              <a:rPr lang="zh-CN" altLang="en-US" sz="1400">
                <a:latin typeface="宋体" panose="02010600030101010101" pitchFamily="2" charset="-122"/>
                <a:ea typeface="宋体" panose="02010600030101010101" pitchFamily="2" charset="-122"/>
              </a:rPr>
              <a:t>；也可以在查询的同时完成更新</a:t>
            </a:r>
            <a:r>
              <a:rPr lang="en-US" altLang="zh-CN" sz="1400">
                <a:latin typeface="宋体" panose="02010600030101010101" pitchFamily="2" charset="-122"/>
                <a:ea typeface="宋体" panose="02010600030101010101" pitchFamily="2" charset="-122"/>
              </a:rPr>
              <a:t>User.query.filter_by(id=1).update({'a'='1', 'b'=2})</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db.session.commit()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删除：查询后</a:t>
            </a:r>
            <a:r>
              <a:rPr lang="en-US" altLang="zh-CN" sz="1400">
                <a:latin typeface="宋体" panose="02010600030101010101" pitchFamily="2" charset="-122"/>
                <a:ea typeface="宋体" panose="02010600030101010101" pitchFamily="2" charset="-122"/>
              </a:rPr>
              <a:t>db.session.delete(user)</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db.session.commit()</a:t>
            </a:r>
          </a:p>
          <a:p>
            <a:r>
              <a:rPr lang="zh-CN" altLang="en-US" sz="1400">
                <a:latin typeface="宋体" panose="02010600030101010101" pitchFamily="2" charset="-122"/>
                <a:ea typeface="宋体" panose="02010600030101010101" pitchFamily="2" charset="-122"/>
              </a:rPr>
              <a:t>注：①</a:t>
            </a:r>
            <a:r>
              <a:rPr lang="en-US" altLang="zh-CN" sz="1400">
                <a:latin typeface="宋体" panose="02010600030101010101" pitchFamily="2" charset="-122"/>
                <a:ea typeface="宋体" panose="02010600030101010101" pitchFamily="2" charset="-122"/>
              </a:rPr>
              <a:t>sqlalchemy</a:t>
            </a:r>
            <a:r>
              <a:rPr lang="zh-CN" altLang="en-US" sz="1400">
                <a:latin typeface="宋体" panose="02010600030101010101" pitchFamily="2" charset="-122"/>
                <a:ea typeface="宋体" panose="02010600030101010101" pitchFamily="2" charset="-122"/>
              </a:rPr>
              <a:t>提供的方法为</a:t>
            </a:r>
            <a:r>
              <a:rPr lang="en-US" altLang="zh-CN" sz="1400">
                <a:latin typeface="宋体" panose="02010600030101010101" pitchFamily="2" charset="-122"/>
                <a:ea typeface="宋体" panose="02010600030101010101" pitchFamily="2" charset="-122"/>
              </a:rPr>
              <a:t>db.session.query(A).all()</a:t>
            </a:r>
            <a:r>
              <a:rPr lang="zh-CN" altLang="en-US" sz="1400">
                <a:latin typeface="宋体" panose="02010600030101010101" pitchFamily="2" charset="-122"/>
                <a:ea typeface="宋体" panose="02010600030101010101" pitchFamily="2" charset="-122"/>
              </a:rPr>
              <a:t>，上述方法为</a:t>
            </a:r>
            <a:r>
              <a:rPr lang="en-US" altLang="zh-CN" sz="1400">
                <a:latin typeface="宋体" panose="02010600030101010101" pitchFamily="2" charset="-122"/>
                <a:ea typeface="宋体" panose="02010600030101010101" pitchFamily="2" charset="-122"/>
              </a:rPr>
              <a:t>flask-sqlalchemy</a:t>
            </a:r>
            <a:r>
              <a:rPr lang="zh-CN" altLang="en-US" sz="1400">
                <a:latin typeface="宋体" panose="02010600030101010101" pitchFamily="2" charset="-122"/>
                <a:ea typeface="宋体" panose="02010600030101010101" pitchFamily="2" charset="-122"/>
              </a:rPr>
              <a:t>提供的简写形式；</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②与</a:t>
            </a:r>
            <a:r>
              <a:rPr lang="en-US" altLang="zh-CN" sz="1400">
                <a:latin typeface="宋体" panose="02010600030101010101" pitchFamily="2" charset="-122"/>
                <a:ea typeface="宋体" panose="02010600030101010101" pitchFamily="2" charset="-122"/>
              </a:rPr>
              <a:t>Django</a:t>
            </a:r>
            <a:r>
              <a:rPr lang="zh-CN" altLang="en-US" sz="1400">
                <a:latin typeface="宋体" panose="02010600030101010101" pitchFamily="2" charset="-122"/>
                <a:ea typeface="宋体" panose="02010600030101010101" pitchFamily="2" charset="-122"/>
              </a:rPr>
              <a:t>中类似的，可以在模型类中定义</a:t>
            </a:r>
            <a:r>
              <a:rPr lang="en-US" altLang="zh-CN" sz="1400">
                <a:latin typeface="宋体" panose="02010600030101010101" pitchFamily="2" charset="-122"/>
                <a:ea typeface="宋体" panose="02010600030101010101" pitchFamily="2" charset="-122"/>
              </a:rPr>
              <a:t>__repr__</a:t>
            </a:r>
            <a:r>
              <a:rPr lang="zh-CN" altLang="en-US" sz="1400">
                <a:latin typeface="宋体" panose="02010600030101010101" pitchFamily="2" charset="-122"/>
                <a:ea typeface="宋体" panose="02010600030101010101" pitchFamily="2" charset="-122"/>
              </a:rPr>
              <a:t>方法优化显示结果；</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a:t>
            </a:r>
            <a:r>
              <a:rPr lang="zh-CN" altLang="en-US" sz="1400">
                <a:solidFill>
                  <a:srgbClr val="FF0000"/>
                </a:solidFill>
                <a:latin typeface="宋体" panose="02010600030101010101" pitchFamily="2" charset="-122"/>
                <a:ea typeface="宋体" panose="02010600030101010101" pitchFamily="2" charset="-122"/>
              </a:rPr>
              <a:t>在不执行方法时是不对数据库进行查询的</a:t>
            </a:r>
            <a:r>
              <a:rPr lang="zh-CN" altLang="en-US" sz="1400">
                <a:latin typeface="宋体" panose="02010600030101010101" pitchFamily="2" charset="-122"/>
                <a:ea typeface="宋体" panose="02010600030101010101" pitchFamily="2" charset="-122"/>
              </a:rPr>
              <a:t>，而只是形成了一个</a:t>
            </a:r>
            <a:r>
              <a:rPr lang="en-US" altLang="zh-CN" sz="1400">
                <a:latin typeface="宋体" panose="02010600030101010101" pitchFamily="2" charset="-122"/>
                <a:ea typeface="宋体" panose="02010600030101010101" pitchFamily="2" charset="-122"/>
              </a:rPr>
              <a:t>query</a:t>
            </a:r>
            <a:r>
              <a:rPr lang="zh-CN" altLang="en-US" sz="1400">
                <a:latin typeface="宋体" panose="02010600030101010101" pitchFamily="2" charset="-122"/>
                <a:ea typeface="宋体" panose="02010600030101010101" pitchFamily="2" charset="-122"/>
              </a:rPr>
              <a:t>对象。</a:t>
            </a:r>
          </a:p>
        </p:txBody>
      </p:sp>
      <p:sp>
        <p:nvSpPr>
          <p:cNvPr id="4" name="文本框 3">
            <a:extLst>
              <a:ext uri="{FF2B5EF4-FFF2-40B4-BE49-F238E27FC236}">
                <a16:creationId xmlns:a16="http://schemas.microsoft.com/office/drawing/2014/main" id="{1F1547C8-E3CF-44AC-BF5E-5EC31FD97359}"/>
              </a:ext>
            </a:extLst>
          </p:cNvPr>
          <p:cNvSpPr txBox="1"/>
          <p:nvPr/>
        </p:nvSpPr>
        <p:spPr>
          <a:xfrm>
            <a:off x="-7458" y="4401205"/>
            <a:ext cx="8644381" cy="2462213"/>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关于前后端</a:t>
            </a:r>
            <a:r>
              <a:rPr lang="en-US" altLang="zh-CN" sz="1400" b="1">
                <a:latin typeface="宋体" panose="02010600030101010101" pitchFamily="2" charset="-122"/>
                <a:ea typeface="宋体" panose="02010600030101010101" pitchFamily="2" charset="-122"/>
              </a:rPr>
              <a:t>ajax</a:t>
            </a:r>
            <a:r>
              <a:rPr lang="zh-CN" altLang="en-US" sz="1400" b="1">
                <a:latin typeface="宋体" panose="02010600030101010101" pitchFamily="2" charset="-122"/>
                <a:ea typeface="宋体" panose="02010600030101010101" pitchFamily="2" charset="-122"/>
              </a:rPr>
              <a:t>请求</a:t>
            </a:r>
            <a:endParaRPr lang="en-US" altLang="zh-CN" sz="1400" b="1">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①对于前端发送过来的</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格式数据，</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中使用</a:t>
            </a:r>
            <a:r>
              <a:rPr lang="en-US" altLang="zh-CN" sz="1400">
                <a:latin typeface="宋体" panose="02010600030101010101" pitchFamily="2" charset="-122"/>
                <a:ea typeface="宋体" panose="02010600030101010101" pitchFamily="2" charset="-122"/>
              </a:rPr>
              <a:t>request.get_json().get('book_id')</a:t>
            </a:r>
            <a:r>
              <a:rPr lang="zh-CN" altLang="en-US" sz="1400">
                <a:latin typeface="宋体" panose="02010600030101010101" pitchFamily="2" charset="-122"/>
                <a:ea typeface="宋体" panose="02010600030101010101" pitchFamily="2" charset="-122"/>
              </a:rPr>
              <a:t>解析并获取数据；</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②在前端中，使用</a:t>
            </a:r>
            <a:r>
              <a:rPr lang="en-US" altLang="zh-CN" sz="1400">
                <a:latin typeface="宋体" panose="02010600030101010101" pitchFamily="2" charset="-122"/>
                <a:ea typeface="宋体" panose="02010600030101010101" pitchFamily="2" charset="-122"/>
              </a:rPr>
              <a:t>JSON.stringify()</a:t>
            </a:r>
            <a:r>
              <a:rPr lang="zh-CN" altLang="en-US" sz="1400">
                <a:latin typeface="宋体" panose="02010600030101010101" pitchFamily="2" charset="-122"/>
                <a:ea typeface="宋体" panose="02010600030101010101" pitchFamily="2" charset="-122"/>
              </a:rPr>
              <a:t>将</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对象转换为</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格式的字符串；</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③后端使用</a:t>
            </a:r>
            <a:r>
              <a:rPr lang="en-US" altLang="zh-CN" sz="1400">
                <a:latin typeface="宋体" panose="02010600030101010101" pitchFamily="2" charset="-122"/>
                <a:ea typeface="宋体" panose="02010600030101010101" pitchFamily="2" charset="-122"/>
              </a:rPr>
              <a:t>jsonify()</a:t>
            </a:r>
            <a:r>
              <a:rPr lang="zh-CN" altLang="en-US" sz="1400">
                <a:latin typeface="宋体" panose="02010600030101010101" pitchFamily="2" charset="-122"/>
                <a:ea typeface="宋体" panose="02010600030101010101" pitchFamily="2" charset="-122"/>
              </a:rPr>
              <a:t>返回的</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格式数据，其已设置了响应头信息</a:t>
            </a:r>
            <a:r>
              <a:rPr lang="en-US" altLang="zh-CN" sz="1400">
                <a:latin typeface="宋体" panose="02010600030101010101" pitchFamily="2" charset="-122"/>
                <a:ea typeface="宋体" panose="02010600030101010101" pitchFamily="2" charset="-122"/>
              </a:rPr>
              <a:t>(Content-Type: application/json)</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但前端的</a:t>
            </a:r>
            <a:r>
              <a:rPr lang="en-US" altLang="zh-CN" sz="1400">
                <a:latin typeface="宋体" panose="02010600030101010101" pitchFamily="2" charset="-122"/>
                <a:ea typeface="宋体" panose="02010600030101010101" pitchFamily="2" charset="-122"/>
              </a:rPr>
              <a:t>ajax</a:t>
            </a:r>
            <a:r>
              <a:rPr lang="zh-CN" altLang="en-US" sz="1400">
                <a:latin typeface="宋体" panose="02010600030101010101" pitchFamily="2" charset="-122"/>
                <a:ea typeface="宋体" panose="02010600030101010101" pitchFamily="2" charset="-122"/>
              </a:rPr>
              <a:t>请求简写模式</a:t>
            </a:r>
            <a:r>
              <a:rPr lang="en-US" altLang="zh-CN" sz="1400">
                <a:latin typeface="宋体" panose="02010600030101010101" pitchFamily="2" charset="-122"/>
                <a:ea typeface="宋体" panose="02010600030101010101" pitchFamily="2" charset="-122"/>
              </a:rPr>
              <a:t>($.post)</a:t>
            </a:r>
            <a:r>
              <a:rPr lang="zh-CN" altLang="en-US" sz="1400">
                <a:latin typeface="宋体" panose="02010600030101010101" pitchFamily="2" charset="-122"/>
                <a:ea typeface="宋体" panose="02010600030101010101" pitchFamily="2" charset="-122"/>
              </a:rPr>
              <a:t>并没有设置，因此需要使用完整模式，如图所示；</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④若发送的数据非</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字符串而是</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对象，则</a:t>
            </a:r>
            <a:r>
              <a:rPr lang="en-US" altLang="zh-CN" sz="1400">
                <a:latin typeface="宋体" panose="02010600030101010101" pitchFamily="2" charset="-122"/>
                <a:ea typeface="宋体" panose="02010600030101010101" pitchFamily="2" charset="-122"/>
              </a:rPr>
              <a:t>ajax</a:t>
            </a:r>
            <a:r>
              <a:rPr lang="zh-CN" altLang="en-US" sz="1400">
                <a:latin typeface="宋体" panose="02010600030101010101" pitchFamily="2" charset="-122"/>
                <a:ea typeface="宋体" panose="02010600030101010101" pitchFamily="2" charset="-122"/>
              </a:rPr>
              <a:t>使用表单的形式发送，可以使用</a:t>
            </a:r>
            <a:r>
              <a:rPr lang="en-US" altLang="zh-CN" sz="1400">
                <a:latin typeface="宋体" panose="02010600030101010101" pitchFamily="2" charset="-122"/>
                <a:ea typeface="宋体" panose="02010600030101010101" pitchFamily="2" charset="-122"/>
              </a:rPr>
              <a:t>request.form</a:t>
            </a:r>
            <a:r>
              <a:rPr lang="zh-CN" altLang="en-US" sz="1400">
                <a:latin typeface="宋体" panose="02010600030101010101" pitchFamily="2" charset="-122"/>
                <a:ea typeface="宋体" panose="02010600030101010101" pitchFamily="2" charset="-122"/>
              </a:rPr>
              <a:t>获取数据；</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注意：①绑定</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事件的</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标签其</a:t>
            </a:r>
            <a:r>
              <a:rPr lang="en-US" altLang="zh-CN" sz="1400">
                <a:latin typeface="宋体" panose="02010600030101010101" pitchFamily="2" charset="-122"/>
                <a:ea typeface="宋体" panose="02010600030101010101" pitchFamily="2" charset="-122"/>
              </a:rPr>
              <a:t>href='javascript:;'</a:t>
            </a:r>
            <a:r>
              <a:rPr lang="zh-CN" altLang="en-US" sz="1400">
                <a:latin typeface="宋体" panose="02010600030101010101" pitchFamily="2" charset="-122"/>
                <a:ea typeface="宋体" panose="02010600030101010101" pitchFamily="2" charset="-122"/>
              </a:rPr>
              <a:t>固定；②</a:t>
            </a:r>
            <a:r>
              <a:rPr lang="en-US" altLang="zh-CN" sz="1400">
                <a:latin typeface="宋体" panose="02010600030101010101" pitchFamily="2" charset="-122"/>
                <a:ea typeface="宋体" panose="02010600030101010101" pitchFamily="2" charset="-122"/>
              </a:rPr>
              <a:t>jsonify</a:t>
            </a:r>
            <a:r>
              <a:rPr lang="zh-CN" altLang="en-US" sz="1400">
                <a:latin typeface="宋体" panose="02010600030101010101" pitchFamily="2" charset="-122"/>
                <a:ea typeface="宋体" panose="02010600030101010101" pitchFamily="2" charset="-122"/>
              </a:rPr>
              <a:t>返回的数据在</a:t>
            </a:r>
            <a:r>
              <a:rPr lang="en-US" altLang="zh-CN" sz="1400">
                <a:latin typeface="宋体" panose="02010600030101010101" pitchFamily="2" charset="-122"/>
                <a:ea typeface="宋体" panose="02010600030101010101" pitchFamily="2" charset="-122"/>
              </a:rPr>
              <a:t>ajax</a:t>
            </a:r>
            <a:r>
              <a:rPr lang="zh-CN" altLang="en-US" sz="1400">
                <a:latin typeface="宋体" panose="02010600030101010101" pitchFamily="2" charset="-122"/>
                <a:ea typeface="宋体" panose="02010600030101010101" pitchFamily="2" charset="-122"/>
              </a:rPr>
              <a:t>中直接解析为</a:t>
            </a:r>
            <a:r>
              <a:rPr lang="en-US" altLang="zh-CN" sz="1400">
                <a:latin typeface="宋体" panose="02010600030101010101" pitchFamily="2" charset="-122"/>
                <a:ea typeface="宋体" panose="02010600030101010101" pitchFamily="2" charset="-122"/>
              </a:rPr>
              <a:t>js</a:t>
            </a:r>
            <a:r>
              <a:rPr lang="zh-CN" altLang="en-US" sz="1400">
                <a:latin typeface="宋体" panose="02010600030101010101" pitchFamily="2" charset="-122"/>
                <a:ea typeface="宋体" panose="02010600030101010101" pitchFamily="2" charset="-122"/>
              </a:rPr>
              <a:t>对象。</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关于在</a:t>
            </a:r>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中使用迁移工具</a:t>
            </a:r>
            <a:r>
              <a:rPr lang="en-US" altLang="zh-CN" sz="1400" b="1">
                <a:latin typeface="宋体" panose="02010600030101010101" pitchFamily="2" charset="-122"/>
                <a:ea typeface="宋体" panose="02010600030101010101" pitchFamily="2" charset="-122"/>
              </a:rPr>
              <a:t>flask_migrate</a:t>
            </a:r>
            <a:r>
              <a:rPr lang="zh-CN" altLang="en-US" sz="1400" b="1">
                <a:latin typeface="宋体" panose="02010600030101010101" pitchFamily="2" charset="-122"/>
                <a:ea typeface="宋体" panose="02010600030101010101" pitchFamily="2" charset="-122"/>
              </a:rPr>
              <a:t>，其依赖</a:t>
            </a:r>
            <a:r>
              <a:rPr lang="en-US" altLang="zh-CN" sz="1400" b="1">
                <a:latin typeface="宋体" panose="02010600030101010101" pitchFamily="2" charset="-122"/>
                <a:ea typeface="宋体" panose="02010600030101010101" pitchFamily="2" charset="-122"/>
              </a:rPr>
              <a:t>flask_script(</a:t>
            </a:r>
            <a:r>
              <a:rPr lang="en-US" altLang="zh-CN" sz="1400" b="1">
                <a:solidFill>
                  <a:schemeClr val="accent2">
                    <a:lumMod val="75000"/>
                  </a:schemeClr>
                </a:solidFill>
                <a:latin typeface="宋体" panose="02010600030101010101" pitchFamily="2" charset="-122"/>
                <a:ea typeface="宋体" panose="02010600030101010101" pitchFamily="2" charset="-122"/>
              </a:rPr>
              <a:t>manager.run()</a:t>
            </a:r>
            <a:r>
              <a:rPr lang="en-US" altLang="zh-CN" sz="1400" b="1">
                <a:latin typeface="宋体" panose="02010600030101010101" pitchFamily="2" charset="-122"/>
                <a:ea typeface="宋体" panose="02010600030101010101" pitchFamily="2" charset="-122"/>
              </a:rPr>
              <a:t>)</a:t>
            </a:r>
          </a:p>
          <a:p>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python book.py db init </a:t>
            </a:r>
            <a:r>
              <a:rPr lang="zh-CN" altLang="en-US" sz="1400">
                <a:latin typeface="宋体" panose="02010600030101010101" pitchFamily="2" charset="-122"/>
                <a:ea typeface="宋体" panose="02010600030101010101" pitchFamily="2" charset="-122"/>
              </a:rPr>
              <a:t>创建</a:t>
            </a:r>
            <a:r>
              <a:rPr lang="en-US" altLang="zh-CN" sz="1400">
                <a:latin typeface="宋体" panose="02010600030101010101" pitchFamily="2" charset="-122"/>
                <a:ea typeface="宋体" panose="02010600030101010101" pitchFamily="2" charset="-122"/>
              </a:rPr>
              <a:t>migrations</a:t>
            </a:r>
            <a:r>
              <a:rPr lang="zh-CN" altLang="en-US" sz="1400">
                <a:latin typeface="宋体" panose="02010600030101010101" pitchFamily="2" charset="-122"/>
                <a:ea typeface="宋体" panose="02010600030101010101" pitchFamily="2" charset="-122"/>
              </a:rPr>
              <a:t>文件夹；②</a:t>
            </a:r>
            <a:r>
              <a:rPr lang="en-US" altLang="zh-CN" sz="1400">
                <a:latin typeface="宋体" panose="02010600030101010101" pitchFamily="2" charset="-122"/>
                <a:ea typeface="宋体" panose="02010600030101010101" pitchFamily="2" charset="-122"/>
              </a:rPr>
              <a:t>python database.py db migrate -m 'x' </a:t>
            </a:r>
            <a:r>
              <a:rPr lang="zh-CN" altLang="en-US" sz="1400">
                <a:latin typeface="宋体" panose="02010600030101010101" pitchFamily="2" charset="-122"/>
                <a:ea typeface="宋体" panose="02010600030101010101" pitchFamily="2" charset="-122"/>
              </a:rPr>
              <a:t>创建迁移脚本，指定版本信息；③</a:t>
            </a:r>
            <a:r>
              <a:rPr lang="en-US" altLang="zh-CN" sz="1400">
                <a:latin typeface="宋体" panose="02010600030101010101" pitchFamily="2" charset="-122"/>
                <a:ea typeface="宋体" panose="02010600030101010101" pitchFamily="2" charset="-122"/>
              </a:rPr>
              <a:t>python database.py db upgrade </a:t>
            </a:r>
            <a:r>
              <a:rPr lang="zh-CN" altLang="en-US" sz="1400">
                <a:latin typeface="宋体" panose="02010600030101010101" pitchFamily="2" charset="-122"/>
                <a:ea typeface="宋体" panose="02010600030101010101" pitchFamily="2" charset="-122"/>
              </a:rPr>
              <a:t>更新数据库；④</a:t>
            </a:r>
            <a:r>
              <a:rPr lang="en-US" altLang="zh-CN" sz="1400">
                <a:latin typeface="宋体" panose="02010600030101010101" pitchFamily="2" charset="-122"/>
                <a:ea typeface="宋体" panose="02010600030101010101" pitchFamily="2" charset="-122"/>
              </a:rPr>
              <a:t>python database.py db history </a:t>
            </a:r>
            <a:r>
              <a:rPr lang="zh-CN" altLang="en-US" sz="1400">
                <a:latin typeface="宋体" panose="02010600030101010101" pitchFamily="2" charset="-122"/>
                <a:ea typeface="宋体" panose="02010600030101010101" pitchFamily="2" charset="-122"/>
              </a:rPr>
              <a:t>查看历史记录；⑤</a:t>
            </a:r>
            <a:r>
              <a:rPr lang="en-US" altLang="zh-CN" sz="1400">
                <a:latin typeface="宋体" panose="02010600030101010101" pitchFamily="2" charset="-122"/>
                <a:ea typeface="宋体" panose="02010600030101010101" pitchFamily="2" charset="-122"/>
              </a:rPr>
              <a:t>python database.py db downgrade </a:t>
            </a:r>
            <a:r>
              <a:rPr lang="zh-CN" altLang="en-US" sz="1400">
                <a:latin typeface="宋体" panose="02010600030101010101" pitchFamily="2" charset="-122"/>
                <a:ea typeface="宋体" panose="02010600030101010101" pitchFamily="2" charset="-122"/>
              </a:rPr>
              <a:t>版本号 回退数据库；⑥若要修改表，则重复②③</a:t>
            </a:r>
            <a:endParaRPr lang="en-US" altLang="zh-CN" sz="1400">
              <a:latin typeface="宋体" panose="02010600030101010101" pitchFamily="2" charset="-122"/>
              <a:ea typeface="宋体" panose="02010600030101010101" pitchFamily="2" charset="-122"/>
            </a:endParaRPr>
          </a:p>
        </p:txBody>
      </p:sp>
      <p:graphicFrame>
        <p:nvGraphicFramePr>
          <p:cNvPr id="5" name="表格 4">
            <a:extLst>
              <a:ext uri="{FF2B5EF4-FFF2-40B4-BE49-F238E27FC236}">
                <a16:creationId xmlns:a16="http://schemas.microsoft.com/office/drawing/2014/main" id="{DF8BE1F3-2AEF-4620-9FF6-AEBDC0B5D937}"/>
              </a:ext>
            </a:extLst>
          </p:cNvPr>
          <p:cNvGraphicFramePr>
            <a:graphicFrameLocks noGrp="1"/>
          </p:cNvGraphicFramePr>
          <p:nvPr>
            <p:extLst>
              <p:ext uri="{D42A27DB-BD31-4B8C-83A1-F6EECF244321}">
                <p14:modId xmlns:p14="http://schemas.microsoft.com/office/powerpoint/2010/main" val="2363792055"/>
              </p:ext>
            </p:extLst>
          </p:nvPr>
        </p:nvGraphicFramePr>
        <p:xfrm>
          <a:off x="6096000" y="0"/>
          <a:ext cx="6094085" cy="1940134"/>
        </p:xfrm>
        <a:graphic>
          <a:graphicData uri="http://schemas.openxmlformats.org/drawingml/2006/table">
            <a:tbl>
              <a:tblPr/>
              <a:tblGrid>
                <a:gridCol w="1209809">
                  <a:extLst>
                    <a:ext uri="{9D8B030D-6E8A-4147-A177-3AD203B41FA5}">
                      <a16:colId xmlns:a16="http://schemas.microsoft.com/office/drawing/2014/main" val="2872890293"/>
                    </a:ext>
                  </a:extLst>
                </a:gridCol>
                <a:gridCol w="4884276">
                  <a:extLst>
                    <a:ext uri="{9D8B030D-6E8A-4147-A177-3AD203B41FA5}">
                      <a16:colId xmlns:a16="http://schemas.microsoft.com/office/drawing/2014/main" val="3129754966"/>
                    </a:ext>
                  </a:extLst>
                </a:gridCol>
              </a:tblGrid>
              <a:tr h="210193">
                <a:tc>
                  <a:txBody>
                    <a:bodyPr/>
                    <a:lstStyle/>
                    <a:p>
                      <a:pPr algn="ctr"/>
                      <a:r>
                        <a:rPr lang="zh-CN" altLang="en-US" sz="1400" b="1">
                          <a:effectLst/>
                        </a:rPr>
                        <a:t>过滤器</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400" b="1">
                          <a:effectLst/>
                        </a:rPr>
                        <a:t>说明</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47004077"/>
                  </a:ext>
                </a:extLst>
              </a:tr>
              <a:tr h="210193">
                <a:tc>
                  <a:txBody>
                    <a:bodyPr/>
                    <a:lstStyle/>
                    <a:p>
                      <a:pPr algn="ctr"/>
                      <a:r>
                        <a:rPr lang="en-US" sz="1400">
                          <a:effectLst/>
                        </a:rPr>
                        <a:t>filter()</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400">
                          <a:effectLst/>
                        </a:rPr>
                        <a:t>把过滤器添加到原查询上，返回一个新查询</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28663897"/>
                  </a:ext>
                </a:extLst>
              </a:tr>
              <a:tr h="210193">
                <a:tc>
                  <a:txBody>
                    <a:bodyPr/>
                    <a:lstStyle/>
                    <a:p>
                      <a:pPr algn="ctr"/>
                      <a:r>
                        <a:rPr lang="en-US" sz="1400">
                          <a:effectLst/>
                        </a:rPr>
                        <a:t>filter_by()</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1400">
                          <a:effectLst/>
                        </a:rPr>
                        <a:t>把等值过滤器添加到原查询上，返回一个新查询</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4134293730"/>
                  </a:ext>
                </a:extLst>
              </a:tr>
              <a:tr h="210193">
                <a:tc>
                  <a:txBody>
                    <a:bodyPr/>
                    <a:lstStyle/>
                    <a:p>
                      <a:pPr algn="ctr"/>
                      <a:r>
                        <a:rPr lang="en-US" sz="1400">
                          <a:effectLst/>
                        </a:rPr>
                        <a:t>limit</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400">
                          <a:effectLst/>
                        </a:rPr>
                        <a:t>使用指定的值限定原查询返回的结果</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4547641"/>
                  </a:ext>
                </a:extLst>
              </a:tr>
              <a:tr h="210193">
                <a:tc>
                  <a:txBody>
                    <a:bodyPr/>
                    <a:lstStyle/>
                    <a:p>
                      <a:pPr algn="ctr"/>
                      <a:r>
                        <a:rPr lang="en-US" sz="1400">
                          <a:effectLst/>
                        </a:rPr>
                        <a:t>offset()</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1400">
                          <a:effectLst/>
                        </a:rPr>
                        <a:t>偏移原查询返回的结果，返回一个新查询</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91637002"/>
                  </a:ext>
                </a:extLst>
              </a:tr>
              <a:tr h="210193">
                <a:tc>
                  <a:txBody>
                    <a:bodyPr/>
                    <a:lstStyle/>
                    <a:p>
                      <a:pPr algn="ctr"/>
                      <a:r>
                        <a:rPr lang="en-US" sz="1400">
                          <a:effectLst/>
                        </a:rPr>
                        <a:t>order_by()</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400">
                          <a:effectLst/>
                        </a:rPr>
                        <a:t>根据指定条件对原查询结果进行排序，返回一个新查询</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12465256"/>
                  </a:ext>
                </a:extLst>
              </a:tr>
              <a:tr h="210193">
                <a:tc>
                  <a:txBody>
                    <a:bodyPr/>
                    <a:lstStyle/>
                    <a:p>
                      <a:pPr algn="ctr"/>
                      <a:r>
                        <a:rPr lang="en-US" sz="1400">
                          <a:effectLst/>
                        </a:rPr>
                        <a:t>group_by()</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1400">
                          <a:effectLst/>
                        </a:rPr>
                        <a:t>根据指定条件对原查询结果进行分组，返回一个新查询</a:t>
                      </a:r>
                    </a:p>
                  </a:txBody>
                  <a:tcPr marL="69119" marR="69119" marT="31901" marB="319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466566198"/>
                  </a:ext>
                </a:extLst>
              </a:tr>
            </a:tbl>
          </a:graphicData>
        </a:graphic>
      </p:graphicFrame>
      <p:graphicFrame>
        <p:nvGraphicFramePr>
          <p:cNvPr id="6" name="表格 5">
            <a:extLst>
              <a:ext uri="{FF2B5EF4-FFF2-40B4-BE49-F238E27FC236}">
                <a16:creationId xmlns:a16="http://schemas.microsoft.com/office/drawing/2014/main" id="{64949D73-1F53-4AFD-995C-DF450654D2C6}"/>
              </a:ext>
            </a:extLst>
          </p:cNvPr>
          <p:cNvGraphicFramePr>
            <a:graphicFrameLocks noGrp="1"/>
          </p:cNvGraphicFramePr>
          <p:nvPr>
            <p:extLst>
              <p:ext uri="{D42A27DB-BD31-4B8C-83A1-F6EECF244321}">
                <p14:modId xmlns:p14="http://schemas.microsoft.com/office/powerpoint/2010/main" val="2861965839"/>
              </p:ext>
            </p:extLst>
          </p:nvPr>
        </p:nvGraphicFramePr>
        <p:xfrm>
          <a:off x="6088543" y="1940134"/>
          <a:ext cx="6096000" cy="2162512"/>
        </p:xfrm>
        <a:graphic>
          <a:graphicData uri="http://schemas.openxmlformats.org/drawingml/2006/table">
            <a:tbl>
              <a:tblPr/>
              <a:tblGrid>
                <a:gridCol w="1221115">
                  <a:extLst>
                    <a:ext uri="{9D8B030D-6E8A-4147-A177-3AD203B41FA5}">
                      <a16:colId xmlns:a16="http://schemas.microsoft.com/office/drawing/2014/main" val="1502489289"/>
                    </a:ext>
                  </a:extLst>
                </a:gridCol>
                <a:gridCol w="4874885">
                  <a:extLst>
                    <a:ext uri="{9D8B030D-6E8A-4147-A177-3AD203B41FA5}">
                      <a16:colId xmlns:a16="http://schemas.microsoft.com/office/drawing/2014/main" val="2720374154"/>
                    </a:ext>
                  </a:extLst>
                </a:gridCol>
              </a:tblGrid>
              <a:tr h="183343">
                <a:tc>
                  <a:txBody>
                    <a:bodyPr/>
                    <a:lstStyle/>
                    <a:p>
                      <a:pPr algn="ctr"/>
                      <a:r>
                        <a:rPr lang="zh-CN" altLang="en-US" sz="1400" b="1">
                          <a:effectLst/>
                        </a:rPr>
                        <a:t>方法</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400" b="1">
                          <a:effectLst/>
                        </a:rPr>
                        <a:t>说明</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48345249"/>
                  </a:ext>
                </a:extLst>
              </a:tr>
              <a:tr h="183343">
                <a:tc>
                  <a:txBody>
                    <a:bodyPr/>
                    <a:lstStyle/>
                    <a:p>
                      <a:pPr algn="ctr"/>
                      <a:r>
                        <a:rPr lang="en-US" sz="1400">
                          <a:effectLst/>
                        </a:rPr>
                        <a:t>all()</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400">
                          <a:effectLst/>
                        </a:rPr>
                        <a:t>以列表形式</a:t>
                      </a:r>
                      <a:r>
                        <a:rPr lang="en-US" altLang="zh-CN" sz="1400">
                          <a:effectLst/>
                        </a:rPr>
                        <a:t>(</a:t>
                      </a:r>
                      <a:r>
                        <a:rPr lang="zh-CN" altLang="en-US" sz="1400">
                          <a:effectLst/>
                        </a:rPr>
                        <a:t>即使只有一条数据</a:t>
                      </a:r>
                      <a:r>
                        <a:rPr lang="en-US" altLang="zh-CN" sz="1400">
                          <a:effectLst/>
                        </a:rPr>
                        <a:t>)</a:t>
                      </a:r>
                      <a:r>
                        <a:rPr lang="zh-CN" altLang="en-US" sz="1400">
                          <a:effectLst/>
                        </a:rPr>
                        <a:t>返回查询的所有结果</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5968075"/>
                  </a:ext>
                </a:extLst>
              </a:tr>
              <a:tr h="187768">
                <a:tc>
                  <a:txBody>
                    <a:bodyPr/>
                    <a:lstStyle/>
                    <a:p>
                      <a:pPr algn="ctr"/>
                      <a:r>
                        <a:rPr lang="en-US" sz="1400">
                          <a:effectLst/>
                        </a:rPr>
                        <a:t>first()</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1400">
                          <a:effectLst/>
                        </a:rPr>
                        <a:t>返回查询的第一个结果，如果未查到，返回</a:t>
                      </a:r>
                      <a:r>
                        <a:rPr lang="en-US" altLang="zh-CN" sz="1400">
                          <a:effectLst/>
                        </a:rPr>
                        <a:t>None</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991953522"/>
                  </a:ext>
                </a:extLst>
              </a:tr>
              <a:tr h="187768">
                <a:tc>
                  <a:txBody>
                    <a:bodyPr/>
                    <a:lstStyle/>
                    <a:p>
                      <a:pPr algn="ctr"/>
                      <a:r>
                        <a:rPr lang="en-US" sz="1400">
                          <a:effectLst/>
                        </a:rPr>
                        <a:t>first_or_404()</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400">
                          <a:effectLst/>
                        </a:rPr>
                        <a:t>返回查询的第一个结果，如果未查到，返回</a:t>
                      </a:r>
                      <a:r>
                        <a:rPr lang="en-US" altLang="zh-CN" sz="1400">
                          <a:effectLst/>
                        </a:rPr>
                        <a:t>404</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40431701"/>
                  </a:ext>
                </a:extLst>
              </a:tr>
              <a:tr h="187768">
                <a:tc>
                  <a:txBody>
                    <a:bodyPr/>
                    <a:lstStyle/>
                    <a:p>
                      <a:pPr algn="ctr"/>
                      <a:r>
                        <a:rPr lang="en-US" sz="1400">
                          <a:effectLst/>
                        </a:rPr>
                        <a:t>get()</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1400">
                          <a:effectLst/>
                        </a:rPr>
                        <a:t>返回指定主键对应的行，如不存在，返回</a:t>
                      </a:r>
                      <a:r>
                        <a:rPr lang="en-US" altLang="zh-CN" sz="1400">
                          <a:effectLst/>
                        </a:rPr>
                        <a:t>None</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296516702"/>
                  </a:ext>
                </a:extLst>
              </a:tr>
              <a:tr h="187768">
                <a:tc>
                  <a:txBody>
                    <a:bodyPr/>
                    <a:lstStyle/>
                    <a:p>
                      <a:pPr algn="ctr"/>
                      <a:r>
                        <a:rPr lang="en-US" sz="1400">
                          <a:effectLst/>
                        </a:rPr>
                        <a:t>get_or_404()</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400">
                          <a:effectLst/>
                        </a:rPr>
                        <a:t>返回指定主键对应的行，如不存在，返回</a:t>
                      </a:r>
                      <a:r>
                        <a:rPr lang="en-US" altLang="zh-CN" sz="1400">
                          <a:effectLst/>
                        </a:rPr>
                        <a:t>404</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9128193"/>
                  </a:ext>
                </a:extLst>
              </a:tr>
              <a:tr h="183343">
                <a:tc>
                  <a:txBody>
                    <a:bodyPr/>
                    <a:lstStyle/>
                    <a:p>
                      <a:pPr algn="ctr"/>
                      <a:r>
                        <a:rPr lang="en-US" sz="1400">
                          <a:effectLst/>
                        </a:rPr>
                        <a:t>count()</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1400">
                          <a:effectLst/>
                        </a:rPr>
                        <a:t>返回查询结果的数量</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976382240"/>
                  </a:ext>
                </a:extLst>
              </a:tr>
              <a:tr h="187768">
                <a:tc>
                  <a:txBody>
                    <a:bodyPr/>
                    <a:lstStyle/>
                    <a:p>
                      <a:pPr algn="ctr"/>
                      <a:r>
                        <a:rPr lang="en-US" sz="1400">
                          <a:effectLst/>
                        </a:rPr>
                        <a:t>paginate()</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400">
                          <a:effectLst/>
                        </a:rPr>
                        <a:t>返回一个</a:t>
                      </a:r>
                      <a:r>
                        <a:rPr lang="en-US" altLang="zh-CN" sz="1400">
                          <a:effectLst/>
                        </a:rPr>
                        <a:t>Paginate</a:t>
                      </a:r>
                      <a:r>
                        <a:rPr lang="zh-CN" altLang="en-US" sz="1400">
                          <a:effectLst/>
                        </a:rPr>
                        <a:t>对象，它包含指定范围内的结果</a:t>
                      </a:r>
                    </a:p>
                  </a:txBody>
                  <a:tcPr marL="61701" marR="61701" marT="28477" marB="28477"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96562759"/>
                  </a:ext>
                </a:extLst>
              </a:tr>
            </a:tbl>
          </a:graphicData>
        </a:graphic>
      </p:graphicFrame>
      <p:pic>
        <p:nvPicPr>
          <p:cNvPr id="3" name="图片 2">
            <a:extLst>
              <a:ext uri="{FF2B5EF4-FFF2-40B4-BE49-F238E27FC236}">
                <a16:creationId xmlns:a16="http://schemas.microsoft.com/office/drawing/2014/main" id="{FA029B19-8FE9-46D1-A2CE-E1465C085AFD}"/>
              </a:ext>
            </a:extLst>
          </p:cNvPr>
          <p:cNvPicPr>
            <a:picLocks noChangeAspect="1"/>
          </p:cNvPicPr>
          <p:nvPr/>
        </p:nvPicPr>
        <p:blipFill rotWithShape="1">
          <a:blip r:embed="rId2"/>
          <a:srcRect b="20479"/>
          <a:stretch/>
        </p:blipFill>
        <p:spPr>
          <a:xfrm>
            <a:off x="8577558" y="4102646"/>
            <a:ext cx="3606985" cy="1777543"/>
          </a:xfrm>
          <a:prstGeom prst="rect">
            <a:avLst/>
          </a:prstGeom>
        </p:spPr>
      </p:pic>
      <p:pic>
        <p:nvPicPr>
          <p:cNvPr id="7" name="图片 6">
            <a:extLst>
              <a:ext uri="{FF2B5EF4-FFF2-40B4-BE49-F238E27FC236}">
                <a16:creationId xmlns:a16="http://schemas.microsoft.com/office/drawing/2014/main" id="{6E51EB62-9668-4A81-AE5C-3863975980BC}"/>
              </a:ext>
            </a:extLst>
          </p:cNvPr>
          <p:cNvPicPr>
            <a:picLocks noChangeAspect="1"/>
          </p:cNvPicPr>
          <p:nvPr/>
        </p:nvPicPr>
        <p:blipFill>
          <a:blip r:embed="rId3"/>
          <a:stretch>
            <a:fillRect/>
          </a:stretch>
        </p:blipFill>
        <p:spPr>
          <a:xfrm>
            <a:off x="8784735" y="5880189"/>
            <a:ext cx="3251995" cy="284809"/>
          </a:xfrm>
          <a:prstGeom prst="rect">
            <a:avLst/>
          </a:prstGeom>
        </p:spPr>
      </p:pic>
      <p:pic>
        <p:nvPicPr>
          <p:cNvPr id="8" name="图片 7">
            <a:extLst>
              <a:ext uri="{FF2B5EF4-FFF2-40B4-BE49-F238E27FC236}">
                <a16:creationId xmlns:a16="http://schemas.microsoft.com/office/drawing/2014/main" id="{59707BAE-D6C2-4820-A9DA-616D770CAF17}"/>
              </a:ext>
            </a:extLst>
          </p:cNvPr>
          <p:cNvPicPr>
            <a:picLocks noChangeAspect="1"/>
          </p:cNvPicPr>
          <p:nvPr/>
        </p:nvPicPr>
        <p:blipFill>
          <a:blip r:embed="rId4"/>
          <a:stretch>
            <a:fillRect/>
          </a:stretch>
        </p:blipFill>
        <p:spPr>
          <a:xfrm>
            <a:off x="8788225" y="6172165"/>
            <a:ext cx="3403775" cy="685835"/>
          </a:xfrm>
          <a:prstGeom prst="rect">
            <a:avLst/>
          </a:prstGeom>
        </p:spPr>
      </p:pic>
    </p:spTree>
    <p:extLst>
      <p:ext uri="{BB962C8B-B14F-4D97-AF65-F5344CB8AC3E}">
        <p14:creationId xmlns:p14="http://schemas.microsoft.com/office/powerpoint/2010/main" val="425902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4ED04B-E125-471B-AA40-6D3A4E6A489C}"/>
              </a:ext>
            </a:extLst>
          </p:cNvPr>
          <p:cNvSpPr txBox="1"/>
          <p:nvPr/>
        </p:nvSpPr>
        <p:spPr>
          <a:xfrm>
            <a:off x="0" y="0"/>
            <a:ext cx="6057585" cy="523220"/>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在</a:t>
            </a:r>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中发送邮件</a:t>
            </a:r>
            <a:endParaRPr lang="en-US" altLang="zh-CN" sz="1400" b="1">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如图所示，注意在</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中也存在自动添加最后的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及重定向问题。</a:t>
            </a:r>
          </a:p>
        </p:txBody>
      </p:sp>
      <p:pic>
        <p:nvPicPr>
          <p:cNvPr id="3" name="图片 2">
            <a:extLst>
              <a:ext uri="{FF2B5EF4-FFF2-40B4-BE49-F238E27FC236}">
                <a16:creationId xmlns:a16="http://schemas.microsoft.com/office/drawing/2014/main" id="{AD43D90F-6F02-4145-BB7E-5175746FAC28}"/>
              </a:ext>
            </a:extLst>
          </p:cNvPr>
          <p:cNvPicPr>
            <a:picLocks noChangeAspect="1"/>
          </p:cNvPicPr>
          <p:nvPr/>
        </p:nvPicPr>
        <p:blipFill>
          <a:blip r:embed="rId2"/>
          <a:stretch>
            <a:fillRect/>
          </a:stretch>
        </p:blipFill>
        <p:spPr>
          <a:xfrm>
            <a:off x="6057585" y="0"/>
            <a:ext cx="6134415" cy="4616687"/>
          </a:xfrm>
          <a:prstGeom prst="rect">
            <a:avLst/>
          </a:prstGeom>
        </p:spPr>
      </p:pic>
      <p:sp>
        <p:nvSpPr>
          <p:cNvPr id="4" name="文本框 3">
            <a:extLst>
              <a:ext uri="{FF2B5EF4-FFF2-40B4-BE49-F238E27FC236}">
                <a16:creationId xmlns:a16="http://schemas.microsoft.com/office/drawing/2014/main" id="{09F5216D-109B-40BE-899E-FA81BF0AF9D0}"/>
              </a:ext>
            </a:extLst>
          </p:cNvPr>
          <p:cNvSpPr txBox="1"/>
          <p:nvPr/>
        </p:nvSpPr>
        <p:spPr>
          <a:xfrm>
            <a:off x="-1" y="523220"/>
            <a:ext cx="6057585" cy="4401205"/>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中的蓝图</a:t>
            </a:r>
            <a:endParaRPr lang="en-US" altLang="zh-CN" sz="1400" b="1">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在</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中，一个</a:t>
            </a:r>
            <a:r>
              <a:rPr lang="en-US" altLang="zh-CN" sz="1400">
                <a:latin typeface="宋体" panose="02010600030101010101" pitchFamily="2" charset="-122"/>
                <a:ea typeface="宋体" panose="02010600030101010101" pitchFamily="2" charset="-122"/>
              </a:rPr>
              <a:t>.py</a:t>
            </a:r>
            <a:r>
              <a:rPr lang="zh-CN" altLang="en-US" sz="1400">
                <a:latin typeface="宋体" panose="02010600030101010101" pitchFamily="2" charset="-122"/>
                <a:ea typeface="宋体" panose="02010600030101010101" pitchFamily="2" charset="-122"/>
              </a:rPr>
              <a:t>文件与</a:t>
            </a:r>
            <a:r>
              <a:rPr lang="en-US" altLang="zh-CN" sz="1400">
                <a:latin typeface="宋体" panose="02010600030101010101" pitchFamily="2" charset="-122"/>
                <a:ea typeface="宋体" panose="02010600030101010101" pitchFamily="2" charset="-122"/>
              </a:rPr>
              <a:t>Django</a:t>
            </a:r>
            <a:r>
              <a:rPr lang="zh-CN" altLang="en-US" sz="1400">
                <a:latin typeface="宋体" panose="02010600030101010101" pitchFamily="2" charset="-122"/>
                <a:ea typeface="宋体" panose="02010600030101010101" pitchFamily="2" charset="-122"/>
              </a:rPr>
              <a:t>中的</a:t>
            </a:r>
            <a:r>
              <a:rPr lang="en-US" altLang="zh-CN" sz="1400">
                <a:latin typeface="宋体" panose="02010600030101010101" pitchFamily="2" charset="-122"/>
                <a:ea typeface="宋体" panose="02010600030101010101" pitchFamily="2" charset="-122"/>
              </a:rPr>
              <a:t>project</a:t>
            </a:r>
            <a:r>
              <a:rPr lang="zh-CN" altLang="en-US" sz="1400">
                <a:latin typeface="宋体" panose="02010600030101010101" pitchFamily="2" charset="-122"/>
                <a:ea typeface="宋体" panose="02010600030101010101" pitchFamily="2" charset="-122"/>
              </a:rPr>
              <a:t>是同级的，即这一个</a:t>
            </a:r>
            <a:r>
              <a:rPr lang="en-US" altLang="zh-CN" sz="1400">
                <a:latin typeface="宋体" panose="02010600030101010101" pitchFamily="2" charset="-122"/>
                <a:ea typeface="宋体" panose="02010600030101010101" pitchFamily="2" charset="-122"/>
              </a:rPr>
              <a:t>app</a:t>
            </a:r>
            <a:r>
              <a:rPr lang="zh-CN" altLang="en-US" sz="1400">
                <a:latin typeface="宋体" panose="02010600030101010101" pitchFamily="2" charset="-122"/>
                <a:ea typeface="宋体" panose="02010600030101010101" pitchFamily="2" charset="-122"/>
              </a:rPr>
              <a:t>中包含了视图</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可以有多个</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、路由、配置、启动等多个操作，且不同</a:t>
            </a:r>
            <a:r>
              <a:rPr lang="en-US" altLang="zh-CN" sz="1400">
                <a:latin typeface="宋体" panose="02010600030101010101" pitchFamily="2" charset="-122"/>
                <a:ea typeface="宋体" panose="02010600030101010101" pitchFamily="2" charset="-122"/>
              </a:rPr>
              <a:t>py</a:t>
            </a:r>
            <a:r>
              <a:rPr lang="zh-CN" altLang="en-US" sz="1400">
                <a:latin typeface="宋体" panose="02010600030101010101" pitchFamily="2" charset="-122"/>
                <a:ea typeface="宋体" panose="02010600030101010101" pitchFamily="2" charset="-122"/>
              </a:rPr>
              <a:t>文件之间的配置是独立的。</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①在不使用蓝图的情况下对模块进行分类：</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将主函数中的</a:t>
            </a:r>
            <a:r>
              <a:rPr lang="en-US" altLang="zh-CN" sz="1400">
                <a:latin typeface="宋体" panose="02010600030101010101" pitchFamily="2" charset="-122"/>
                <a:ea typeface="宋体" panose="02010600030101010101" pitchFamily="2" charset="-122"/>
              </a:rPr>
              <a:t>app</a:t>
            </a:r>
            <a:r>
              <a:rPr lang="zh-CN" altLang="en-US" sz="1400">
                <a:latin typeface="宋体" panose="02010600030101010101" pitchFamily="2" charset="-122"/>
                <a:ea typeface="宋体" panose="02010600030101010101" pitchFamily="2" charset="-122"/>
              </a:rPr>
              <a:t>导入到其他分模块中，分模块中定义各自的路由和视图函数，并在主模块函数内部将分模块的函数导入解决</a:t>
            </a:r>
            <a:r>
              <a:rPr lang="zh-CN" altLang="en-US" sz="1400">
                <a:solidFill>
                  <a:schemeClr val="accent2">
                    <a:lumMod val="75000"/>
                  </a:schemeClr>
                </a:solidFill>
                <a:latin typeface="宋体" panose="02010600030101010101" pitchFamily="2" charset="-122"/>
                <a:ea typeface="宋体" panose="02010600030101010101" pitchFamily="2" charset="-122"/>
              </a:rPr>
              <a:t>循环嵌套</a:t>
            </a:r>
            <a:r>
              <a:rPr lang="zh-CN" altLang="en-US" sz="1400">
                <a:latin typeface="宋体" panose="02010600030101010101" pitchFamily="2" charset="-122"/>
                <a:ea typeface="宋体" panose="02010600030101010101" pitchFamily="2" charset="-122"/>
              </a:rPr>
              <a:t>问题；</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使用装饰器，将分模块的函数导入后，</a:t>
            </a:r>
            <a:r>
              <a:rPr lang="en-US" altLang="zh-CN" sz="1400">
                <a:latin typeface="宋体" panose="02010600030101010101" pitchFamily="2" charset="-122"/>
                <a:ea typeface="宋体" panose="02010600030101010101" pitchFamily="2" charset="-122"/>
              </a:rPr>
              <a:t>app.route('/login')(login)</a:t>
            </a:r>
            <a:r>
              <a:rPr lang="zh-CN" altLang="en-US" sz="1400">
                <a:latin typeface="宋体" panose="02010600030101010101" pitchFamily="2" charset="-122"/>
                <a:ea typeface="宋体" panose="02010600030101010101" pitchFamily="2" charset="-122"/>
              </a:rPr>
              <a:t>，将装饰器当作函数引用，在主模块中进行路由的配置；</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②蓝图：蓝图就是一个存储操作路由映射方法的容器，主要用来实现客户端请求和</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相互关联的功能，在</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中，使用蓝图实现模块化应用的功能。</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③蓝图的使用：</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在分模块中导入 </a:t>
            </a:r>
            <a:r>
              <a:rPr lang="en-US" altLang="zh-CN" sz="1400">
                <a:latin typeface="宋体" panose="02010600030101010101" pitchFamily="2" charset="-122"/>
                <a:ea typeface="宋体" panose="02010600030101010101" pitchFamily="2" charset="-122"/>
              </a:rPr>
              <a:t>from flask import Blueprint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定义蓝图</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蓝图对象名</a:t>
            </a:r>
            <a:r>
              <a:rPr lang="en-US" altLang="zh-CN" sz="1400">
                <a:latin typeface="宋体" panose="02010600030101010101" pitchFamily="2" charset="-122"/>
                <a:ea typeface="宋体" panose="02010600030101010101" pitchFamily="2" charset="-122"/>
              </a:rPr>
              <a:t> = Blueprint('</a:t>
            </a:r>
            <a:r>
              <a:rPr lang="zh-CN" altLang="en-US" sz="1400">
                <a:latin typeface="宋体" panose="02010600030101010101" pitchFamily="2" charset="-122"/>
                <a:ea typeface="宋体" panose="02010600030101010101" pitchFamily="2" charset="-122"/>
              </a:rPr>
              <a:t>蓝图名</a:t>
            </a:r>
            <a:r>
              <a:rPr lang="en-US" altLang="zh-CN" sz="1400">
                <a:latin typeface="宋体" panose="02010600030101010101" pitchFamily="2" charset="-122"/>
                <a:ea typeface="宋体" panose="02010600030101010101" pitchFamily="2" charset="-122"/>
              </a:rPr>
              <a:t>',__name__)</a:t>
            </a:r>
          </a:p>
          <a:p>
            <a:r>
              <a:rPr lang="zh-CN" altLang="en-US" sz="1400">
                <a:latin typeface="宋体" panose="02010600030101010101" pitchFamily="2" charset="-122"/>
                <a:ea typeface="宋体" panose="02010600030101010101" pitchFamily="2" charset="-122"/>
              </a:rPr>
              <a:t>注册路由 </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蓝图对象名</a:t>
            </a:r>
            <a:r>
              <a:rPr lang="en-US" altLang="zh-CN" sz="1400">
                <a:latin typeface="宋体" panose="02010600030101010101" pitchFamily="2" charset="-122"/>
                <a:ea typeface="宋体" panose="02010600030101010101" pitchFamily="2" charset="-122"/>
              </a:rPr>
              <a:t>.route('/index')</a:t>
            </a:r>
          </a:p>
          <a:p>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在主模块中导入 </a:t>
            </a:r>
            <a:r>
              <a:rPr lang="en-US" altLang="zh-CN" sz="1400">
                <a:latin typeface="宋体" panose="02010600030101010101" pitchFamily="2" charset="-122"/>
                <a:ea typeface="宋体" panose="02010600030101010101" pitchFamily="2" charset="-122"/>
              </a:rPr>
              <a:t>from </a:t>
            </a:r>
            <a:r>
              <a:rPr lang="zh-CN" altLang="en-US" sz="1400">
                <a:latin typeface="宋体" panose="02010600030101010101" pitchFamily="2" charset="-122"/>
                <a:ea typeface="宋体" panose="02010600030101010101" pitchFamily="2" charset="-122"/>
              </a:rPr>
              <a:t>分模块 </a:t>
            </a:r>
            <a:r>
              <a:rPr lang="en-US" altLang="zh-CN" sz="1400">
                <a:latin typeface="宋体" panose="02010600030101010101" pitchFamily="2" charset="-122"/>
                <a:ea typeface="宋体" panose="02010600030101010101" pitchFamily="2" charset="-122"/>
              </a:rPr>
              <a:t>import </a:t>
            </a:r>
            <a:r>
              <a:rPr lang="zh-CN" altLang="en-US" sz="1400">
                <a:latin typeface="宋体" panose="02010600030101010101" pitchFamily="2" charset="-122"/>
                <a:ea typeface="宋体" panose="02010600030101010101" pitchFamily="2" charset="-122"/>
              </a:rPr>
              <a:t>蓝图对象</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注册蓝图 </a:t>
            </a:r>
            <a:r>
              <a:rPr lang="en-US" altLang="zh-CN" sz="1400">
                <a:latin typeface="宋体" panose="02010600030101010101" pitchFamily="2" charset="-122"/>
                <a:ea typeface="宋体" panose="02010600030101010101" pitchFamily="2" charset="-122"/>
              </a:rPr>
              <a:t>app.register_blueprint(</a:t>
            </a:r>
            <a:r>
              <a:rPr lang="zh-CN" altLang="en-US" sz="1400">
                <a:latin typeface="宋体" panose="02010600030101010101" pitchFamily="2" charset="-122"/>
                <a:ea typeface="宋体" panose="02010600030101010101" pitchFamily="2" charset="-122"/>
              </a:rPr>
              <a:t>蓝图对象名</a:t>
            </a:r>
            <a:r>
              <a:rPr lang="en-US" altLang="zh-CN" sz="1400">
                <a:latin typeface="宋体" panose="02010600030101010101" pitchFamily="2" charset="-122"/>
                <a:ea typeface="宋体" panose="02010600030101010101" pitchFamily="2" charset="-122"/>
              </a:rPr>
              <a:t>, url_prefix='/admin')</a:t>
            </a:r>
          </a:p>
          <a:p>
            <a:r>
              <a:rPr lang="zh-CN" altLang="en-US" sz="1400" b="1">
                <a:solidFill>
                  <a:srgbClr val="FF0000"/>
                </a:solidFill>
                <a:latin typeface="宋体" panose="02010600030101010101" pitchFamily="2" charset="-122"/>
                <a:ea typeface="宋体" panose="02010600030101010101" pitchFamily="2" charset="-122"/>
              </a:rPr>
              <a:t>注</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蓝图定义时，</a:t>
            </a:r>
            <a:r>
              <a:rPr lang="zh-CN" altLang="en-US" sz="1400">
                <a:solidFill>
                  <a:srgbClr val="FF0000"/>
                </a:solidFill>
                <a:latin typeface="宋体" panose="02010600030101010101" pitchFamily="2" charset="-122"/>
                <a:ea typeface="宋体" panose="02010600030101010101" pitchFamily="2" charset="-122"/>
              </a:rPr>
              <a:t>蓝图对象名</a:t>
            </a:r>
            <a:r>
              <a:rPr lang="zh-CN" altLang="en-US" sz="1400">
                <a:latin typeface="宋体" panose="02010600030101010101" pitchFamily="2" charset="-122"/>
                <a:ea typeface="宋体" panose="02010600030101010101" pitchFamily="2" charset="-122"/>
              </a:rPr>
              <a:t>和</a:t>
            </a:r>
            <a:r>
              <a:rPr lang="zh-CN" altLang="en-US" sz="1400">
                <a:solidFill>
                  <a:srgbClr val="FF0000"/>
                </a:solidFill>
                <a:latin typeface="宋体" panose="02010600030101010101" pitchFamily="2" charset="-122"/>
                <a:ea typeface="宋体" panose="02010600030101010101" pitchFamily="2" charset="-122"/>
              </a:rPr>
              <a:t>蓝图名</a:t>
            </a:r>
            <a:r>
              <a:rPr lang="zh-CN" altLang="en-US" sz="1400">
                <a:latin typeface="宋体" panose="02010600030101010101" pitchFamily="2" charset="-122"/>
                <a:ea typeface="宋体" panose="02010600030101010101" pitchFamily="2" charset="-122"/>
              </a:rPr>
              <a:t>可以相同，蓝图对象名用于注册路由和在主模块中注册蓝图，蓝图名用于反向解析</a:t>
            </a:r>
            <a:r>
              <a:rPr lang="en-US" altLang="zh-CN" sz="1400">
                <a:latin typeface="宋体" panose="02010600030101010101" pitchFamily="2" charset="-122"/>
                <a:ea typeface="宋体" panose="02010600030101010101" pitchFamily="2" charset="-122"/>
              </a:rPr>
              <a:t>url_for('</a:t>
            </a:r>
            <a:r>
              <a:rPr lang="zh-CN" altLang="en-US" sz="1400">
                <a:latin typeface="宋体" panose="02010600030101010101" pitchFamily="2" charset="-122"/>
                <a:ea typeface="宋体" panose="02010600030101010101" pitchFamily="2" charset="-122"/>
              </a:rPr>
              <a:t>蓝图名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函数名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蓝图对象名不要跟其下的路由函数名相同，否则导入会出现错误；</a:t>
            </a:r>
            <a:endParaRPr lang="en-US" altLang="zh-CN" sz="140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3B44D469-C52F-41EF-A48B-24F396F500AA}"/>
              </a:ext>
            </a:extLst>
          </p:cNvPr>
          <p:cNvSpPr txBox="1"/>
          <p:nvPr/>
        </p:nvSpPr>
        <p:spPr>
          <a:xfrm>
            <a:off x="-2" y="4883556"/>
            <a:ext cx="6401798" cy="1384995"/>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④蓝图目录管理：实际应用中，一般将模块单独划分一个包</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包与主模块同级</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，在包下的</a:t>
            </a:r>
            <a:r>
              <a:rPr lang="en-US" altLang="zh-CN" sz="1400">
                <a:latin typeface="宋体" panose="02010600030101010101" pitchFamily="2" charset="-122"/>
                <a:ea typeface="宋体" panose="02010600030101010101" pitchFamily="2" charset="-122"/>
              </a:rPr>
              <a:t>init</a:t>
            </a:r>
            <a:r>
              <a:rPr lang="zh-CN" altLang="en-US" sz="1400">
                <a:latin typeface="宋体" panose="02010600030101010101" pitchFamily="2" charset="-122"/>
                <a:ea typeface="宋体" panose="02010600030101010101" pitchFamily="2" charset="-122"/>
              </a:rPr>
              <a:t>文件中定义蓝图，在</a:t>
            </a:r>
            <a:r>
              <a:rPr lang="en-US" altLang="zh-CN" sz="1400">
                <a:latin typeface="宋体" panose="02010600030101010101" pitchFamily="2" charset="-122"/>
                <a:ea typeface="宋体" panose="02010600030101010101" pitchFamily="2" charset="-122"/>
              </a:rPr>
              <a:t>views</a:t>
            </a:r>
            <a:r>
              <a:rPr lang="zh-CN" altLang="en-US" sz="1400">
                <a:latin typeface="宋体" panose="02010600030101010101" pitchFamily="2" charset="-122"/>
                <a:ea typeface="宋体" panose="02010600030101010101" pitchFamily="2" charset="-122"/>
              </a:rPr>
              <a:t>中定义函数与路由，如图所示；</a:t>
            </a:r>
            <a:endParaRPr lang="en-US" altLang="zh-CN" sz="1400">
              <a:latin typeface="宋体" panose="02010600030101010101" pitchFamily="2" charset="-122"/>
              <a:ea typeface="宋体" panose="02010600030101010101" pitchFamily="2" charset="-122"/>
            </a:endParaRPr>
          </a:p>
          <a:p>
            <a:r>
              <a:rPr lang="zh-CN" altLang="en-US" sz="1400" b="1">
                <a:solidFill>
                  <a:srgbClr val="FF0000"/>
                </a:solidFill>
                <a:latin typeface="宋体" panose="02010600030101010101" pitchFamily="2" charset="-122"/>
                <a:ea typeface="宋体" panose="02010600030101010101" pitchFamily="2" charset="-122"/>
              </a:rPr>
              <a:t>注</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在导入时</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代表当前模块，位于</a:t>
            </a:r>
            <a:r>
              <a:rPr lang="en-US" altLang="zh-CN" sz="1400">
                <a:latin typeface="宋体" panose="02010600030101010101" pitchFamily="2" charset="-122"/>
                <a:ea typeface="宋体" panose="02010600030101010101" pitchFamily="2" charset="-122"/>
              </a:rPr>
              <a:t>__init__</a:t>
            </a:r>
            <a:r>
              <a:rPr lang="zh-CN" altLang="en-US" sz="1400">
                <a:latin typeface="宋体" panose="02010600030101010101" pitchFamily="2" charset="-122"/>
                <a:ea typeface="宋体" panose="02010600030101010101" pitchFamily="2" charset="-122"/>
              </a:rPr>
              <a:t>文件中的蓝图对象可以直接不使用文件名只使用包名即可导入；</a:t>
            </a:r>
            <a:r>
              <a:rPr lang="en-US" altLang="zh-CN" sz="1400">
                <a:latin typeface="宋体" panose="02010600030101010101" pitchFamily="2" charset="-122"/>
                <a:ea typeface="宋体" panose="02010600030101010101" pitchFamily="2" charset="-122"/>
              </a:rPr>
              <a:t>Ⅱinit</a:t>
            </a:r>
            <a:r>
              <a:rPr lang="zh-CN" altLang="en-US" sz="1400">
                <a:latin typeface="宋体" panose="02010600030101010101" pitchFamily="2" charset="-122"/>
                <a:ea typeface="宋体" panose="02010600030101010101" pitchFamily="2" charset="-122"/>
              </a:rPr>
              <a:t>文件中需要将</a:t>
            </a:r>
            <a:r>
              <a:rPr lang="en-US" altLang="zh-CN" sz="1400">
                <a:latin typeface="宋体" panose="02010600030101010101" pitchFamily="2" charset="-122"/>
                <a:ea typeface="宋体" panose="02010600030101010101" pitchFamily="2" charset="-122"/>
              </a:rPr>
              <a:t>views</a:t>
            </a:r>
            <a:r>
              <a:rPr lang="zh-CN" altLang="en-US" sz="1400">
                <a:latin typeface="宋体" panose="02010600030101010101" pitchFamily="2" charset="-122"/>
                <a:ea typeface="宋体" panose="02010600030101010101" pitchFamily="2" charset="-122"/>
              </a:rPr>
              <a:t>中的视图函数导入，否则对应关系不存在，注意此处导入必须放置于蓝图对象创建之下，否则依然存在循环嵌套；</a:t>
            </a:r>
            <a:endParaRPr lang="en-US" altLang="zh-CN" sz="140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E7811062-7243-4865-8249-57C88A84E55E}"/>
              </a:ext>
            </a:extLst>
          </p:cNvPr>
          <p:cNvPicPr>
            <a:picLocks noChangeAspect="1"/>
          </p:cNvPicPr>
          <p:nvPr/>
        </p:nvPicPr>
        <p:blipFill>
          <a:blip r:embed="rId3"/>
          <a:stretch>
            <a:fillRect/>
          </a:stretch>
        </p:blipFill>
        <p:spPr>
          <a:xfrm>
            <a:off x="6254026" y="5000206"/>
            <a:ext cx="997001" cy="1174810"/>
          </a:xfrm>
          <a:prstGeom prst="rect">
            <a:avLst/>
          </a:prstGeom>
        </p:spPr>
      </p:pic>
      <p:pic>
        <p:nvPicPr>
          <p:cNvPr id="8" name="图片 7">
            <a:extLst>
              <a:ext uri="{FF2B5EF4-FFF2-40B4-BE49-F238E27FC236}">
                <a16:creationId xmlns:a16="http://schemas.microsoft.com/office/drawing/2014/main" id="{7FD20276-3F59-47D5-8B0E-6B19ED5A5267}"/>
              </a:ext>
            </a:extLst>
          </p:cNvPr>
          <p:cNvPicPr>
            <a:picLocks noChangeAspect="1"/>
          </p:cNvPicPr>
          <p:nvPr/>
        </p:nvPicPr>
        <p:blipFill>
          <a:blip r:embed="rId4"/>
          <a:stretch>
            <a:fillRect/>
          </a:stretch>
        </p:blipFill>
        <p:spPr>
          <a:xfrm>
            <a:off x="7349248" y="4831922"/>
            <a:ext cx="2527430" cy="1511378"/>
          </a:xfrm>
          <a:prstGeom prst="rect">
            <a:avLst/>
          </a:prstGeom>
        </p:spPr>
      </p:pic>
      <p:pic>
        <p:nvPicPr>
          <p:cNvPr id="9" name="图片 8">
            <a:extLst>
              <a:ext uri="{FF2B5EF4-FFF2-40B4-BE49-F238E27FC236}">
                <a16:creationId xmlns:a16="http://schemas.microsoft.com/office/drawing/2014/main" id="{CD76B2E2-01A0-4669-B484-3D8FD2A7FD50}"/>
              </a:ext>
            </a:extLst>
          </p:cNvPr>
          <p:cNvPicPr>
            <a:picLocks noChangeAspect="1"/>
          </p:cNvPicPr>
          <p:nvPr/>
        </p:nvPicPr>
        <p:blipFill>
          <a:blip r:embed="rId5"/>
          <a:stretch>
            <a:fillRect/>
          </a:stretch>
        </p:blipFill>
        <p:spPr>
          <a:xfrm>
            <a:off x="672135" y="6291482"/>
            <a:ext cx="3460928" cy="482625"/>
          </a:xfrm>
          <a:prstGeom prst="rect">
            <a:avLst/>
          </a:prstGeom>
        </p:spPr>
      </p:pic>
      <p:sp>
        <p:nvSpPr>
          <p:cNvPr id="10" name="文本框 9">
            <a:extLst>
              <a:ext uri="{FF2B5EF4-FFF2-40B4-BE49-F238E27FC236}">
                <a16:creationId xmlns:a16="http://schemas.microsoft.com/office/drawing/2014/main" id="{05C551F0-0385-4360-87A7-6A283ED211B7}"/>
              </a:ext>
            </a:extLst>
          </p:cNvPr>
          <p:cNvSpPr txBox="1"/>
          <p:nvPr/>
        </p:nvSpPr>
        <p:spPr>
          <a:xfrm>
            <a:off x="4209980" y="6424408"/>
            <a:ext cx="1531188" cy="307777"/>
          </a:xfrm>
          <a:prstGeom prst="rect">
            <a:avLst/>
          </a:prstGeom>
          <a:noFill/>
        </p:spPr>
        <p:txBody>
          <a:bodyPr wrap="none" rtlCol="0">
            <a:spAutoFit/>
          </a:bodyPr>
          <a:lstStyle/>
          <a:p>
            <a:pPr algn="l"/>
            <a:r>
              <a:rPr lang="en-US" altLang="zh-CN" sz="1400">
                <a:latin typeface="宋体" panose="02010600030101010101" pitchFamily="2" charset="-122"/>
                <a:ea typeface="宋体" panose="02010600030101010101" pitchFamily="2" charset="-122"/>
              </a:rPr>
              <a:t>__init__.py</a:t>
            </a:r>
            <a:r>
              <a:rPr lang="zh-CN" altLang="en-US" sz="1400">
                <a:latin typeface="宋体" panose="02010600030101010101" pitchFamily="2" charset="-122"/>
                <a:ea typeface="宋体" panose="02010600030101010101" pitchFamily="2" charset="-122"/>
              </a:rPr>
              <a:t>文件</a:t>
            </a:r>
          </a:p>
        </p:txBody>
      </p:sp>
      <p:sp>
        <p:nvSpPr>
          <p:cNvPr id="11" name="文本框 10">
            <a:extLst>
              <a:ext uri="{FF2B5EF4-FFF2-40B4-BE49-F238E27FC236}">
                <a16:creationId xmlns:a16="http://schemas.microsoft.com/office/drawing/2014/main" id="{0BF621D1-797E-42E4-9299-2BFC52DB3FA0}"/>
              </a:ext>
            </a:extLst>
          </p:cNvPr>
          <p:cNvSpPr txBox="1"/>
          <p:nvPr/>
        </p:nvSpPr>
        <p:spPr>
          <a:xfrm>
            <a:off x="7982021" y="6343300"/>
            <a:ext cx="1261884" cy="307777"/>
          </a:xfrm>
          <a:prstGeom prst="rect">
            <a:avLst/>
          </a:prstGeom>
          <a:noFill/>
        </p:spPr>
        <p:txBody>
          <a:bodyPr wrap="none" rtlCol="0">
            <a:spAutoFit/>
          </a:bodyPr>
          <a:lstStyle/>
          <a:p>
            <a:pPr algn="l"/>
            <a:r>
              <a:rPr lang="en-US" altLang="zh-CN" sz="1400">
                <a:latin typeface="宋体" panose="02010600030101010101" pitchFamily="2" charset="-122"/>
                <a:ea typeface="宋体" panose="02010600030101010101" pitchFamily="2" charset="-122"/>
              </a:rPr>
              <a:t>views.py</a:t>
            </a:r>
            <a:r>
              <a:rPr lang="zh-CN" altLang="en-US" sz="1400">
                <a:latin typeface="宋体" panose="02010600030101010101" pitchFamily="2" charset="-122"/>
                <a:ea typeface="宋体" panose="02010600030101010101" pitchFamily="2" charset="-122"/>
              </a:rPr>
              <a:t>文件</a:t>
            </a:r>
          </a:p>
        </p:txBody>
      </p:sp>
      <p:pic>
        <p:nvPicPr>
          <p:cNvPr id="12" name="图片 11">
            <a:extLst>
              <a:ext uri="{FF2B5EF4-FFF2-40B4-BE49-F238E27FC236}">
                <a16:creationId xmlns:a16="http://schemas.microsoft.com/office/drawing/2014/main" id="{765FC808-CFC2-487E-B171-827EEAE072D4}"/>
              </a:ext>
            </a:extLst>
          </p:cNvPr>
          <p:cNvPicPr>
            <a:picLocks noChangeAspect="1"/>
          </p:cNvPicPr>
          <p:nvPr/>
        </p:nvPicPr>
        <p:blipFill>
          <a:blip r:embed="rId6"/>
          <a:stretch>
            <a:fillRect/>
          </a:stretch>
        </p:blipFill>
        <p:spPr>
          <a:xfrm>
            <a:off x="9974899" y="5270269"/>
            <a:ext cx="2200475" cy="846739"/>
          </a:xfrm>
          <a:prstGeom prst="rect">
            <a:avLst/>
          </a:prstGeom>
        </p:spPr>
      </p:pic>
      <p:sp>
        <p:nvSpPr>
          <p:cNvPr id="13" name="文本框 12">
            <a:extLst>
              <a:ext uri="{FF2B5EF4-FFF2-40B4-BE49-F238E27FC236}">
                <a16:creationId xmlns:a16="http://schemas.microsoft.com/office/drawing/2014/main" id="{7FAB6A99-E632-4166-ACDF-99665796D375}"/>
              </a:ext>
            </a:extLst>
          </p:cNvPr>
          <p:cNvSpPr txBox="1"/>
          <p:nvPr/>
        </p:nvSpPr>
        <p:spPr>
          <a:xfrm>
            <a:off x="10489078" y="6117641"/>
            <a:ext cx="1172116" cy="307777"/>
          </a:xfrm>
          <a:prstGeom prst="rect">
            <a:avLst/>
          </a:prstGeom>
          <a:noFill/>
        </p:spPr>
        <p:txBody>
          <a:bodyPr wrap="none" rtlCol="0">
            <a:spAutoFit/>
          </a:bodyPr>
          <a:lstStyle/>
          <a:p>
            <a:pPr algn="l"/>
            <a:r>
              <a:rPr lang="en-US" altLang="zh-CN" sz="1400">
                <a:latin typeface="宋体" panose="02010600030101010101" pitchFamily="2" charset="-122"/>
                <a:ea typeface="宋体" panose="02010600030101010101" pitchFamily="2" charset="-122"/>
              </a:rPr>
              <a:t>main.py</a:t>
            </a:r>
            <a:r>
              <a:rPr lang="zh-CN" altLang="en-US" sz="1400">
                <a:latin typeface="宋体" panose="02010600030101010101" pitchFamily="2" charset="-122"/>
                <a:ea typeface="宋体" panose="02010600030101010101" pitchFamily="2" charset="-122"/>
              </a:rPr>
              <a:t>文件</a:t>
            </a:r>
            <a:endParaRPr lang="en-US" altLang="zh-CN"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9124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C38664-422C-4421-B71D-1D3D13D90CA4}"/>
              </a:ext>
            </a:extLst>
          </p:cNvPr>
          <p:cNvSpPr/>
          <p:nvPr/>
        </p:nvSpPr>
        <p:spPr>
          <a:xfrm>
            <a:off x="0" y="0"/>
            <a:ext cx="12192000" cy="4401205"/>
          </a:xfrm>
          <a:prstGeom prst="rect">
            <a:avLst/>
          </a:prstGeom>
        </p:spPr>
        <p:txBody>
          <a:bodyPr wrap="square">
            <a:spAutoFit/>
          </a:bodyPr>
          <a:lstStyle/>
          <a:p>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中模板的加载流程</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app</a:t>
            </a:r>
            <a:r>
              <a:rPr lang="zh-CN" altLang="en-US" sz="1400">
                <a:latin typeface="宋体" panose="02010600030101010101" pitchFamily="2" charset="-122"/>
                <a:ea typeface="宋体" panose="02010600030101010101" pitchFamily="2" charset="-122"/>
              </a:rPr>
              <a:t>创建时会从</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注册函数中读取</a:t>
            </a:r>
            <a:r>
              <a:rPr lang="en-US" altLang="zh-CN" sz="1400">
                <a:latin typeface="宋体" panose="02010600030101010101" pitchFamily="2" charset="-122"/>
                <a:ea typeface="宋体" panose="02010600030101010101" pitchFamily="2" charset="-122"/>
              </a:rPr>
              <a:t>template_folder</a:t>
            </a:r>
            <a:r>
              <a:rPr lang="zh-CN" altLang="en-US" sz="1400">
                <a:latin typeface="宋体" panose="02010600030101010101" pitchFamily="2" charset="-122"/>
                <a:ea typeface="宋体" panose="02010600030101010101" pitchFamily="2" charset="-122"/>
              </a:rPr>
              <a:t>，如果没有设置，默认是</a:t>
            </a:r>
            <a:r>
              <a:rPr lang="en-US" altLang="zh-CN" sz="1400">
                <a:latin typeface="宋体" panose="02010600030101010101" pitchFamily="2" charset="-122"/>
                <a:ea typeface="宋体" panose="02010600030101010101" pitchFamily="2" charset="-122"/>
              </a:rPr>
              <a:t>app/templates</a:t>
            </a:r>
            <a:r>
              <a:rPr lang="zh-CN" altLang="en-US" sz="1400">
                <a:latin typeface="宋体" panose="02010600030101010101" pitchFamily="2" charset="-122"/>
                <a:ea typeface="宋体" panose="02010600030101010101" pitchFamily="2" charset="-122"/>
              </a:rPr>
              <a:t>，作为全局</a:t>
            </a:r>
            <a:r>
              <a:rPr lang="en-US" altLang="zh-CN" sz="1400">
                <a:latin typeface="宋体" panose="02010600030101010101" pitchFamily="2" charset="-122"/>
                <a:ea typeface="宋体" panose="02010600030101010101" pitchFamily="2" charset="-122"/>
              </a:rPr>
              <a:t>jinja_loader</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render_template</a:t>
            </a:r>
            <a:r>
              <a:rPr lang="zh-CN" altLang="en-US" sz="1400">
                <a:latin typeface="宋体" panose="02010600030101010101" pitchFamily="2" charset="-122"/>
                <a:ea typeface="宋体" panose="02010600030101010101" pitchFamily="2" charset="-122"/>
              </a:rPr>
              <a:t>函数会首先访问</a:t>
            </a:r>
            <a:r>
              <a:rPr lang="en-US" altLang="zh-CN" sz="1400">
                <a:latin typeface="宋体" panose="02010600030101010101" pitchFamily="2" charset="-122"/>
                <a:ea typeface="宋体" panose="02010600030101010101" pitchFamily="2" charset="-122"/>
              </a:rPr>
              <a:t>app</a:t>
            </a:r>
            <a:r>
              <a:rPr lang="zh-CN" altLang="en-US" sz="1400">
                <a:latin typeface="宋体" panose="02010600030101010101" pitchFamily="2" charset="-122"/>
                <a:ea typeface="宋体" panose="02010600030101010101" pitchFamily="2" charset="-122"/>
              </a:rPr>
              <a:t>的全局</a:t>
            </a:r>
            <a:r>
              <a:rPr lang="en-US" altLang="zh-CN" sz="1400">
                <a:latin typeface="宋体" panose="02010600030101010101" pitchFamily="2" charset="-122"/>
                <a:ea typeface="宋体" panose="02010600030101010101" pitchFamily="2" charset="-122"/>
              </a:rPr>
              <a:t>jinja_loader</a:t>
            </a:r>
            <a:r>
              <a:rPr lang="zh-CN" altLang="en-US" sz="1400">
                <a:latin typeface="宋体" panose="02010600030101010101" pitchFamily="2" charset="-122"/>
                <a:ea typeface="宋体" panose="02010600030101010101" pitchFamily="2" charset="-122"/>
              </a:rPr>
              <a:t>，从中读取模板路径；</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③访问不到就会循环访问所有注册蓝图的</a:t>
            </a:r>
            <a:r>
              <a:rPr lang="en-US" altLang="zh-CN" sz="1400">
                <a:latin typeface="宋体" panose="02010600030101010101" pitchFamily="2" charset="-122"/>
                <a:ea typeface="宋体" panose="02010600030101010101" pitchFamily="2" charset="-122"/>
              </a:rPr>
              <a:t>jinja_loader(</a:t>
            </a:r>
            <a:r>
              <a:rPr lang="zh-CN" altLang="en-US" sz="1400">
                <a:latin typeface="宋体" panose="02010600030101010101" pitchFamily="2" charset="-122"/>
                <a:ea typeface="宋体" panose="02010600030101010101" pitchFamily="2" charset="-122"/>
              </a:rPr>
              <a:t>即蓝图创建时设置的</a:t>
            </a:r>
            <a:r>
              <a:rPr lang="en-US" altLang="zh-CN" sz="1400">
                <a:latin typeface="宋体" panose="02010600030101010101" pitchFamily="2" charset="-122"/>
                <a:ea typeface="宋体" panose="02010600030101010101" pitchFamily="2" charset="-122"/>
              </a:rPr>
              <a:t>template_folder</a:t>
            </a:r>
            <a:r>
              <a:rPr lang="zh-CN" altLang="en-US" sz="1400">
                <a:latin typeface="宋体" panose="02010600030101010101" pitchFamily="2" charset="-122"/>
                <a:ea typeface="宋体" panose="02010600030101010101" pitchFamily="2" charset="-122"/>
              </a:rPr>
              <a:t>，绝对路径一般不使用，相对路径相对于所在模块</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，但这里的访问是无序的，即其并不分辨是哪个蓝图的设置，也并不区分访问到的是哪个蓝图文件夹下的</a:t>
            </a:r>
            <a:r>
              <a:rPr lang="en-US" altLang="zh-CN" sz="1400">
                <a:latin typeface="宋体" panose="02010600030101010101" pitchFamily="2" charset="-122"/>
                <a:ea typeface="宋体" panose="02010600030101010101" pitchFamily="2" charset="-122"/>
              </a:rPr>
              <a:t>templates</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④将路径与</a:t>
            </a:r>
            <a:r>
              <a:rPr lang="en-US" altLang="zh-CN" sz="1400">
                <a:latin typeface="宋体" panose="02010600030101010101" pitchFamily="2" charset="-122"/>
                <a:ea typeface="宋体" panose="02010600030101010101" pitchFamily="2" charset="-122"/>
              </a:rPr>
              <a:t>render</a:t>
            </a:r>
            <a:r>
              <a:rPr lang="zh-CN" altLang="en-US" sz="1400">
                <a:latin typeface="宋体" panose="02010600030101010101" pitchFamily="2" charset="-122"/>
                <a:ea typeface="宋体" panose="02010600030101010101" pitchFamily="2" charset="-122"/>
              </a:rPr>
              <a:t>函数后的文件名如</a:t>
            </a:r>
            <a:r>
              <a:rPr lang="en-US" altLang="zh-CN" sz="1400">
                <a:latin typeface="宋体" panose="02010600030101010101" pitchFamily="2" charset="-122"/>
                <a:ea typeface="宋体" panose="02010600030101010101" pitchFamily="2" charset="-122"/>
              </a:rPr>
              <a:t>'cart.html'</a:t>
            </a:r>
            <a:r>
              <a:rPr lang="zh-CN" altLang="en-US" sz="1400">
                <a:latin typeface="宋体" panose="02010600030101010101" pitchFamily="2" charset="-122"/>
                <a:ea typeface="宋体" panose="02010600030101010101" pitchFamily="2" charset="-122"/>
              </a:rPr>
              <a:t>结合起来，作为访问的模板路径。</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注：①蓝图注册时默认是没有</a:t>
            </a:r>
            <a:r>
              <a:rPr lang="en-US" altLang="zh-CN" sz="1400">
                <a:latin typeface="宋体" panose="02010600030101010101" pitchFamily="2" charset="-122"/>
                <a:ea typeface="宋体" panose="02010600030101010101" pitchFamily="2" charset="-122"/>
              </a:rPr>
              <a:t>template_folder</a:t>
            </a:r>
            <a:r>
              <a:rPr lang="zh-CN" altLang="en-US" sz="1400">
                <a:latin typeface="宋体" panose="02010600030101010101" pitchFamily="2" charset="-122"/>
                <a:ea typeface="宋体" panose="02010600030101010101" pitchFamily="2" charset="-122"/>
              </a:rPr>
              <a:t>的，如果不设置，则不会访问蓝图文件夹下的</a:t>
            </a:r>
            <a:r>
              <a:rPr lang="en-US" altLang="zh-CN" sz="1400">
                <a:latin typeface="宋体" panose="02010600030101010101" pitchFamily="2" charset="-122"/>
                <a:ea typeface="宋体" panose="02010600030101010101" pitchFamily="2" charset="-122"/>
              </a:rPr>
              <a:t>templates</a:t>
            </a:r>
            <a:r>
              <a:rPr lang="zh-CN" altLang="en-US" sz="1400">
                <a:latin typeface="宋体" panose="02010600030101010101" pitchFamily="2" charset="-122"/>
                <a:ea typeface="宋体" panose="02010600030101010101" pitchFamily="2" charset="-122"/>
              </a:rPr>
              <a:t>目录；</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②为了区分不同蓝图及主目录下的同名文件，有几种解决办法</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参收藏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，其中官方给的解决办法是在主目录的</a:t>
            </a:r>
            <a:r>
              <a:rPr lang="en-US" altLang="zh-CN" sz="1400">
                <a:latin typeface="宋体" panose="02010600030101010101" pitchFamily="2" charset="-122"/>
                <a:ea typeface="宋体" panose="02010600030101010101" pitchFamily="2" charset="-122"/>
              </a:rPr>
              <a:t>templates</a:t>
            </a:r>
            <a:r>
              <a:rPr lang="zh-CN" altLang="en-US" sz="1400">
                <a:latin typeface="宋体" panose="02010600030101010101" pitchFamily="2" charset="-122"/>
                <a:ea typeface="宋体" panose="02010600030101010101" pitchFamily="2" charset="-122"/>
              </a:rPr>
              <a:t>下添加各自蓝图文件夹用于存储相应的模板文件，在蓝图视图函数使用时绑定蓝图名</a:t>
            </a:r>
            <a:r>
              <a:rPr lang="en-US" altLang="zh-CN" sz="1400">
                <a:latin typeface="宋体" panose="02010600030101010101" pitchFamily="2" charset="-122"/>
                <a:ea typeface="宋体" panose="02010600030101010101" pitchFamily="2" charset="-122"/>
              </a:rPr>
              <a:t>'cart/cart.html'</a:t>
            </a:r>
            <a:r>
              <a:rPr lang="zh-CN" altLang="en-US" sz="1400">
                <a:latin typeface="宋体" panose="02010600030101010101" pitchFamily="2" charset="-122"/>
                <a:ea typeface="宋体" panose="02010600030101010101" pitchFamily="2" charset="-122"/>
              </a:rPr>
              <a:t>，不设置蓝图</a:t>
            </a:r>
            <a:r>
              <a:rPr lang="en-US" altLang="zh-CN" sz="1400">
                <a:latin typeface="宋体" panose="02010600030101010101" pitchFamily="2" charset="-122"/>
                <a:ea typeface="宋体" panose="02010600030101010101" pitchFamily="2" charset="-122"/>
              </a:rPr>
              <a:t>template_folder</a:t>
            </a:r>
            <a:r>
              <a:rPr lang="zh-CN" altLang="en-US" sz="1400">
                <a:latin typeface="宋体" panose="02010600030101010101" pitchFamily="2" charset="-122"/>
                <a:ea typeface="宋体" panose="02010600030101010101" pitchFamily="2" charset="-122"/>
              </a:rPr>
              <a:t>，这样就只能访问到</a:t>
            </a:r>
            <a:r>
              <a:rPr lang="zh-CN" altLang="en-US" sz="1400">
                <a:solidFill>
                  <a:schemeClr val="accent2">
                    <a:lumMod val="75000"/>
                  </a:schemeClr>
                </a:solidFill>
                <a:latin typeface="宋体" panose="02010600030101010101" pitchFamily="2" charset="-122"/>
                <a:ea typeface="宋体" panose="02010600030101010101" pitchFamily="2" charset="-122"/>
              </a:rPr>
              <a:t>主目录</a:t>
            </a:r>
            <a:r>
              <a:rPr lang="en-US" altLang="zh-CN" sz="1400">
                <a:solidFill>
                  <a:schemeClr val="accent2">
                    <a:lumMod val="75000"/>
                  </a:schemeClr>
                </a:solidFill>
                <a:latin typeface="宋体" panose="02010600030101010101" pitchFamily="2" charset="-122"/>
                <a:ea typeface="宋体" panose="02010600030101010101" pitchFamily="2" charset="-122"/>
              </a:rPr>
              <a:t>/templates/</a:t>
            </a:r>
            <a:r>
              <a:rPr lang="zh-CN" altLang="en-US" sz="1400">
                <a:solidFill>
                  <a:schemeClr val="accent2">
                    <a:lumMod val="75000"/>
                  </a:schemeClr>
                </a:solidFill>
                <a:latin typeface="宋体" panose="02010600030101010101" pitchFamily="2" charset="-122"/>
                <a:ea typeface="宋体" panose="02010600030101010101" pitchFamily="2" charset="-122"/>
              </a:rPr>
              <a:t>蓝图名</a:t>
            </a:r>
            <a:r>
              <a:rPr lang="en-US" altLang="zh-CN" sz="1400">
                <a:solidFill>
                  <a:schemeClr val="accent2">
                    <a:lumMod val="75000"/>
                  </a:schemeClr>
                </a:solidFill>
                <a:latin typeface="宋体" panose="02010600030101010101" pitchFamily="2" charset="-122"/>
                <a:ea typeface="宋体" panose="02010600030101010101" pitchFamily="2" charset="-122"/>
              </a:rPr>
              <a:t>/x.html</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中静态文件</a:t>
            </a:r>
            <a:endParaRPr lang="en-US" altLang="zh-CN" sz="1400" b="1">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①通过</a:t>
            </a:r>
            <a:r>
              <a:rPr lang="en-US" altLang="zh-CN" sz="1400">
                <a:latin typeface="宋体" panose="02010600030101010101" pitchFamily="2" charset="-122"/>
                <a:ea typeface="宋体" panose="02010600030101010101" pitchFamily="2" charset="-122"/>
              </a:rPr>
              <a:t>static_url_path</a:t>
            </a:r>
            <a:r>
              <a:rPr lang="zh-CN" altLang="en-US" sz="1400">
                <a:latin typeface="宋体" panose="02010600030101010101" pitchFamily="2" charset="-122"/>
                <a:ea typeface="宋体" panose="02010600030101010101" pitchFamily="2" charset="-122"/>
              </a:rPr>
              <a:t>指定特定的</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用于访问静态文件，一般不改动，默认为</a:t>
            </a:r>
            <a:r>
              <a:rPr lang="en-US" altLang="zh-CN" sz="1400">
                <a:latin typeface="宋体" panose="02010600030101010101" pitchFamily="2" charset="-122"/>
                <a:ea typeface="宋体" panose="02010600030101010101" pitchFamily="2" charset="-122"/>
              </a:rPr>
              <a:t>'/static'</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static_folder</a:t>
            </a:r>
            <a:r>
              <a:rPr lang="zh-CN" altLang="en-US" sz="1400">
                <a:latin typeface="宋体" panose="02010600030101010101" pitchFamily="2" charset="-122"/>
                <a:ea typeface="宋体" panose="02010600030101010101" pitchFamily="2" charset="-122"/>
              </a:rPr>
              <a:t>指定静态文件目录；</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②配置蓝图的</a:t>
            </a:r>
            <a:r>
              <a:rPr lang="en-US" altLang="zh-CN" sz="1400">
                <a:latin typeface="宋体" panose="02010600030101010101" pitchFamily="2" charset="-122"/>
                <a:ea typeface="宋体" panose="02010600030101010101" pitchFamily="2" charset="-122"/>
              </a:rPr>
              <a:t>url_prefix</a:t>
            </a:r>
            <a:r>
              <a:rPr lang="zh-CN" altLang="en-US" sz="1400">
                <a:latin typeface="宋体" panose="02010600030101010101" pitchFamily="2" charset="-122"/>
                <a:ea typeface="宋体" panose="02010600030101010101" pitchFamily="2" charset="-122"/>
              </a:rPr>
              <a:t>如</a:t>
            </a:r>
            <a:r>
              <a:rPr lang="en-US" altLang="zh-CN" sz="1400">
                <a:latin typeface="宋体" panose="02010600030101010101" pitchFamily="2" charset="-122"/>
                <a:ea typeface="宋体" panose="02010600030101010101" pitchFamily="2" charset="-122"/>
              </a:rPr>
              <a:t>'/cart'</a:t>
            </a:r>
            <a:r>
              <a:rPr lang="zh-CN" altLang="en-US" sz="1400">
                <a:latin typeface="宋体" panose="02010600030101010101" pitchFamily="2" charset="-122"/>
                <a:ea typeface="宋体" panose="02010600030101010101" pitchFamily="2" charset="-122"/>
              </a:rPr>
              <a:t>，其会自动将指定的</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合成新的静态文件</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即</a:t>
            </a:r>
            <a:r>
              <a:rPr lang="en-US" altLang="zh-CN" sz="1400">
                <a:latin typeface="宋体" panose="02010600030101010101" pitchFamily="2" charset="-122"/>
                <a:ea typeface="宋体" panose="02010600030101010101" pitchFamily="2" charset="-122"/>
              </a:rPr>
              <a:t>'/cart/static'</a:t>
            </a:r>
            <a:r>
              <a:rPr lang="zh-CN" altLang="en-US" sz="1400">
                <a:latin typeface="宋体" panose="02010600030101010101" pitchFamily="2" charset="-122"/>
                <a:ea typeface="宋体" panose="02010600030101010101" pitchFamily="2" charset="-122"/>
              </a:rPr>
              <a:t>，不指定时不会合成即不会访问蓝图文件夹下的</a:t>
            </a:r>
            <a:r>
              <a:rPr lang="en-US" altLang="zh-CN" sz="1400">
                <a:latin typeface="宋体" panose="02010600030101010101" pitchFamily="2" charset="-122"/>
                <a:ea typeface="宋体" panose="02010600030101010101" pitchFamily="2" charset="-122"/>
              </a:rPr>
              <a:t>static</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③通过</a:t>
            </a:r>
            <a:r>
              <a:rPr lang="en-US" altLang="zh-CN" sz="1400">
                <a:latin typeface="宋体" panose="02010600030101010101" pitchFamily="2" charset="-122"/>
                <a:ea typeface="宋体" panose="02010600030101010101" pitchFamily="2" charset="-122"/>
              </a:rPr>
              <a:t>static_folder</a:t>
            </a:r>
            <a:r>
              <a:rPr lang="zh-CN" altLang="en-US" sz="1400">
                <a:latin typeface="宋体" panose="02010600030101010101" pitchFamily="2" charset="-122"/>
                <a:ea typeface="宋体" panose="02010600030101010101" pitchFamily="2" charset="-122"/>
              </a:rPr>
              <a:t>指定蓝图的静态文件目录相对路径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一般为</a:t>
            </a:r>
            <a:r>
              <a:rPr lang="en-US" altLang="zh-CN" sz="1400">
                <a:latin typeface="宋体" panose="02010600030101010101" pitchFamily="2" charset="-122"/>
                <a:ea typeface="宋体" panose="02010600030101010101" pitchFamily="2" charset="-122"/>
              </a:rPr>
              <a:t>'static'</a:t>
            </a:r>
            <a:r>
              <a:rPr lang="zh-CN" altLang="en-US" sz="1400">
                <a:latin typeface="宋体" panose="02010600030101010101" pitchFamily="2" charset="-122"/>
                <a:ea typeface="宋体" panose="02010600030101010101" pitchFamily="2" charset="-122"/>
              </a:rPr>
              <a:t>，注意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，此处与模板类似，不指定时不会将蓝图文件夹下的</a:t>
            </a:r>
            <a:r>
              <a:rPr lang="en-US" altLang="zh-CN" sz="1400">
                <a:latin typeface="宋体" panose="02010600030101010101" pitchFamily="2" charset="-122"/>
                <a:ea typeface="宋体" panose="02010600030101010101" pitchFamily="2" charset="-122"/>
              </a:rPr>
              <a:t>static</a:t>
            </a:r>
            <a:r>
              <a:rPr lang="zh-CN" altLang="en-US" sz="1400">
                <a:latin typeface="宋体" panose="02010600030101010101" pitchFamily="2" charset="-122"/>
                <a:ea typeface="宋体" panose="02010600030101010101" pitchFamily="2" charset="-122"/>
              </a:rPr>
              <a:t>添加到静态文件目录中，完成后可设置请求</a:t>
            </a:r>
            <a:r>
              <a:rPr lang="en-US" altLang="zh-CN" sz="1400">
                <a:latin typeface="宋体" panose="02010600030101010101" pitchFamily="2" charset="-122"/>
                <a:ea typeface="宋体" panose="02010600030101010101" pitchFamily="2" charset="-122"/>
              </a:rPr>
              <a:t>url</a:t>
            </a:r>
            <a:r>
              <a:rPr lang="en-US" altLang="zh-CN" sz="1400">
                <a:solidFill>
                  <a:schemeClr val="accent2">
                    <a:lumMod val="75000"/>
                  </a:schemeClr>
                </a:solidFill>
                <a:latin typeface="宋体" panose="02010600030101010101" pitchFamily="2" charset="-122"/>
                <a:ea typeface="宋体" panose="02010600030101010101" pitchFamily="2" charset="-122"/>
              </a:rPr>
              <a:t>'../cart/static/xx.css'</a:t>
            </a:r>
            <a:r>
              <a:rPr lang="zh-CN" altLang="en-US" sz="1400">
                <a:latin typeface="宋体" panose="02010600030101010101" pitchFamily="2" charset="-122"/>
                <a:ea typeface="宋体" panose="02010600030101010101" pitchFamily="2" charset="-122"/>
              </a:rPr>
              <a:t>访问静态文件。</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注：②设置静态文件</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，③设置静态文件所在文件夹，必须都设置才可将蓝图下</a:t>
            </a:r>
            <a:r>
              <a:rPr lang="en-US" altLang="zh-CN" sz="1400">
                <a:latin typeface="宋体" panose="02010600030101010101" pitchFamily="2" charset="-122"/>
                <a:ea typeface="宋体" panose="02010600030101010101" pitchFamily="2" charset="-122"/>
              </a:rPr>
              <a:t>static</a:t>
            </a:r>
            <a:r>
              <a:rPr lang="zh-CN" altLang="en-US" sz="1400">
                <a:latin typeface="宋体" panose="02010600030101010101" pitchFamily="2" charset="-122"/>
                <a:ea typeface="宋体" panose="02010600030101010101" pitchFamily="2" charset="-122"/>
              </a:rPr>
              <a:t>目录设置为静态文件目录，不影响主目录及</a:t>
            </a:r>
            <a:r>
              <a:rPr lang="en-US" altLang="zh-CN" sz="1400">
                <a:latin typeface="宋体" panose="02010600030101010101" pitchFamily="2" charset="-122"/>
                <a:ea typeface="宋体" panose="02010600030101010101" pitchFamily="2" charset="-122"/>
              </a:rPr>
              <a:t>/static/xx.css</a:t>
            </a:r>
            <a:r>
              <a:rPr lang="zh-CN" altLang="en-US" sz="1400">
                <a:latin typeface="宋体" panose="02010600030101010101" pitchFamily="2" charset="-122"/>
                <a:ea typeface="宋体" panose="02010600030101010101" pitchFamily="2" charset="-122"/>
              </a:rPr>
              <a:t>的访问；</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且由于在使用反向解析时设定了蓝图名，因此不会产生如模板类似的多蓝图目录下同名文件混淆情况。</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flask</a:t>
            </a:r>
            <a:r>
              <a:rPr lang="zh-CN" altLang="en-US" sz="1400" b="1">
                <a:latin typeface="宋体" panose="02010600030101010101" pitchFamily="2" charset="-122"/>
                <a:ea typeface="宋体" panose="02010600030101010101" pitchFamily="2" charset="-122"/>
              </a:rPr>
              <a:t>中反向解析</a:t>
            </a:r>
            <a:endParaRPr lang="en-US" altLang="zh-CN" sz="1400" b="1">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①不含参数，无蓝图时</a:t>
            </a:r>
            <a:r>
              <a:rPr lang="en-US" altLang="zh-CN" sz="1400">
                <a:latin typeface="宋体" panose="02010600030101010101" pitchFamily="2" charset="-122"/>
                <a:ea typeface="宋体" panose="02010600030101010101" pitchFamily="2" charset="-122"/>
              </a:rPr>
              <a:t>url_for('</a:t>
            </a:r>
            <a:r>
              <a:rPr lang="zh-CN" altLang="en-US" sz="1400">
                <a:latin typeface="宋体" panose="02010600030101010101" pitchFamily="2" charset="-122"/>
                <a:ea typeface="宋体" panose="02010600030101010101" pitchFamily="2" charset="-122"/>
              </a:rPr>
              <a:t>函数名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，有蓝图时</a:t>
            </a:r>
            <a:r>
              <a:rPr lang="en-US" altLang="zh-CN" sz="1400">
                <a:latin typeface="宋体" panose="02010600030101010101" pitchFamily="2" charset="-122"/>
                <a:ea typeface="宋体" panose="02010600030101010101" pitchFamily="2" charset="-122"/>
              </a:rPr>
              <a:t>url_for('</a:t>
            </a:r>
            <a:r>
              <a:rPr lang="zh-CN" altLang="en-US" sz="1400">
                <a:latin typeface="宋体" panose="02010600030101010101" pitchFamily="2" charset="-122"/>
                <a:ea typeface="宋体" panose="02010600030101010101" pitchFamily="2" charset="-122"/>
              </a:rPr>
              <a:t>蓝图名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函数名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②含参数，</a:t>
            </a:r>
            <a:r>
              <a:rPr lang="en-US" altLang="zh-CN" sz="1400">
                <a:latin typeface="宋体" panose="02010600030101010101" pitchFamily="2" charset="-122"/>
                <a:ea typeface="宋体" panose="02010600030101010101" pitchFamily="2" charset="-122"/>
              </a:rPr>
              <a:t>url_for('</a:t>
            </a:r>
            <a:r>
              <a:rPr lang="zh-CN" altLang="en-US" sz="1400">
                <a:latin typeface="宋体" panose="02010600030101010101" pitchFamily="2" charset="-122"/>
                <a:ea typeface="宋体" panose="02010600030101010101" pitchFamily="2" charset="-122"/>
              </a:rPr>
              <a:t>蓝图名</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函数名</a:t>
            </a:r>
            <a:r>
              <a:rPr lang="en-US" altLang="zh-CN" sz="1400">
                <a:latin typeface="宋体" panose="02010600030101010101" pitchFamily="2" charset="-122"/>
                <a:ea typeface="宋体" panose="02010600030101010101" pitchFamily="2" charset="-122"/>
              </a:rPr>
              <a:t>', c='1')+'?a=1&amp;b=2'</a:t>
            </a:r>
            <a:r>
              <a:rPr lang="zh-CN" altLang="en-US" sz="1400">
                <a:latin typeface="宋体" panose="02010600030101010101" pitchFamily="2" charset="-122"/>
                <a:ea typeface="宋体" panose="02010600030101010101" pitchFamily="2" charset="-122"/>
              </a:rPr>
              <a:t>，注意此中对应的视图函数</a:t>
            </a:r>
            <a:r>
              <a:rPr lang="en-US" altLang="zh-CN" sz="1400">
                <a:latin typeface="宋体" panose="02010600030101010101" pitchFamily="2" charset="-122"/>
                <a:ea typeface="宋体" panose="02010600030101010101" pitchFamily="2" charset="-122"/>
              </a:rPr>
              <a:t>url</a:t>
            </a:r>
            <a:r>
              <a:rPr lang="zh-CN" altLang="en-US" sz="1400">
                <a:latin typeface="宋体" panose="02010600030101010101" pitchFamily="2" charset="-122"/>
                <a:ea typeface="宋体" panose="02010600030101010101" pitchFamily="2" charset="-122"/>
              </a:rPr>
              <a:t>中必须有相应的参数设置；</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③静态文件，</a:t>
            </a:r>
            <a:r>
              <a:rPr lang="en-US" altLang="zh-CN" sz="1400">
                <a:latin typeface="宋体" panose="02010600030101010101" pitchFamily="2" charset="-122"/>
                <a:ea typeface="宋体" panose="02010600030101010101" pitchFamily="2" charset="-122"/>
              </a:rPr>
              <a:t>url_for('</a:t>
            </a:r>
            <a:r>
              <a:rPr lang="zh-CN" altLang="en-US" sz="1400">
                <a:latin typeface="宋体" panose="02010600030101010101" pitchFamily="2" charset="-122"/>
                <a:ea typeface="宋体" panose="02010600030101010101" pitchFamily="2" charset="-122"/>
              </a:rPr>
              <a:t>蓝图名</a:t>
            </a:r>
            <a:r>
              <a:rPr lang="en-US" altLang="zh-CN" sz="1400">
                <a:latin typeface="宋体" panose="02010600030101010101" pitchFamily="2" charset="-122"/>
                <a:ea typeface="宋体" panose="02010600030101010101" pitchFamily="2" charset="-122"/>
              </a:rPr>
              <a:t>.static', filename='xx.css')</a:t>
            </a:r>
            <a:r>
              <a:rPr lang="zh-CN" altLang="en-US" sz="1400">
                <a:latin typeface="宋体" panose="02010600030101010101" pitchFamily="2" charset="-122"/>
                <a:ea typeface="宋体" panose="02010600030101010101" pitchFamily="2" charset="-122"/>
              </a:rPr>
              <a:t>，蓝图必须设置</a:t>
            </a:r>
            <a:r>
              <a:rPr lang="en-US" altLang="zh-CN" sz="1400">
                <a:latin typeface="宋体" panose="02010600030101010101" pitchFamily="2" charset="-122"/>
                <a:ea typeface="宋体" panose="02010600030101010101" pitchFamily="2" charset="-122"/>
              </a:rPr>
              <a:t>url_prefix</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static_folder</a:t>
            </a:r>
            <a:r>
              <a:rPr lang="zh-CN" altLang="en-US" sz="1400">
                <a:latin typeface="宋体" panose="02010600030101010101" pitchFamily="2" charset="-122"/>
                <a:ea typeface="宋体" panose="02010600030101010101" pitchFamily="2" charset="-122"/>
              </a:rPr>
              <a:t>，否则无法访问蓝图文件夹下的</a:t>
            </a:r>
            <a:r>
              <a:rPr lang="en-US" altLang="zh-CN" sz="1400">
                <a:latin typeface="宋体" panose="02010600030101010101" pitchFamily="2" charset="-122"/>
                <a:ea typeface="宋体" panose="02010600030101010101" pitchFamily="2" charset="-122"/>
              </a:rPr>
              <a:t>static</a:t>
            </a:r>
            <a:r>
              <a:rPr lang="zh-CN" altLang="en-US" sz="1400">
                <a:latin typeface="宋体" panose="02010600030101010101" pitchFamily="2" charset="-122"/>
                <a:ea typeface="宋体" panose="02010600030101010101" pitchFamily="2" charset="-122"/>
              </a:rPr>
              <a:t>文件。</a:t>
            </a:r>
            <a:endParaRPr lang="en-US" altLang="zh-CN" sz="140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183009AB-D746-4BFC-9435-BED94CA6A9FF}"/>
              </a:ext>
            </a:extLst>
          </p:cNvPr>
          <p:cNvSpPr txBox="1"/>
          <p:nvPr/>
        </p:nvSpPr>
        <p:spPr>
          <a:xfrm>
            <a:off x="0" y="4259889"/>
            <a:ext cx="12191999" cy="2677656"/>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测试与</a:t>
            </a:r>
            <a:r>
              <a:rPr lang="en-US" altLang="zh-CN" sz="1400" b="1">
                <a:latin typeface="宋体" panose="02010600030101010101" pitchFamily="2" charset="-122"/>
                <a:ea typeface="宋体" panose="02010600030101010101" pitchFamily="2" charset="-122"/>
              </a:rPr>
              <a:t>assert</a:t>
            </a:r>
          </a:p>
          <a:p>
            <a:r>
              <a:rPr lang="en-US" altLang="zh-CN" sz="1400">
                <a:latin typeface="宋体" panose="02010600030101010101" pitchFamily="2" charset="-122"/>
                <a:ea typeface="宋体" panose="02010600030101010101" pitchFamily="2" charset="-122"/>
              </a:rPr>
              <a:t>Web</a:t>
            </a:r>
            <a:r>
              <a:rPr lang="zh-CN" altLang="en-US" sz="1400">
                <a:latin typeface="宋体" panose="02010600030101010101" pitchFamily="2" charset="-122"/>
                <a:ea typeface="宋体" panose="02010600030101010101" pitchFamily="2" charset="-122"/>
              </a:rPr>
              <a:t>程序开发过程一般包括以下几个阶段：</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需求分析，设计阶段，实现阶段，测试阶段</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。其中测试阶段通过人工或自动来运行测试某个系统的功能，目的是检验其是否满足需求，并得出特定的结果，在单元测试中一般使用</a:t>
            </a:r>
            <a:r>
              <a:rPr lang="en-US" altLang="zh-CN" sz="1400">
                <a:latin typeface="宋体" panose="02010600030101010101" pitchFamily="2" charset="-122"/>
                <a:ea typeface="宋体" panose="02010600030101010101" pitchFamily="2" charset="-122"/>
              </a:rPr>
              <a:t>assert</a:t>
            </a:r>
            <a:r>
              <a:rPr lang="zh-CN" altLang="en-US" sz="1400">
                <a:latin typeface="宋体" panose="02010600030101010101" pitchFamily="2" charset="-122"/>
                <a:ea typeface="宋体" panose="02010600030101010101" pitchFamily="2" charset="-122"/>
              </a:rPr>
              <a:t>语句。</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assert </a:t>
            </a:r>
            <a:r>
              <a:rPr lang="zh-CN" altLang="en-US" sz="1400">
                <a:latin typeface="宋体" panose="02010600030101010101" pitchFamily="2" charset="-122"/>
                <a:ea typeface="宋体" panose="02010600030101010101" pitchFamily="2" charset="-122"/>
              </a:rPr>
              <a:t>表达式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a:t>
            </a:r>
            <a:r>
              <a:rPr lang="en-US" altLang="zh-CN" sz="1400">
                <a:latin typeface="宋体" panose="02010600030101010101" pitchFamily="2" charset="-122"/>
                <a:ea typeface="宋体" panose="02010600030101010101" pitchFamily="2" charset="-122"/>
              </a:rPr>
              <a:t>assert isinstance(a, int)</a:t>
            </a:r>
            <a:r>
              <a:rPr lang="zh-CN" altLang="en-US" sz="1400">
                <a:latin typeface="宋体" panose="02010600030101010101" pitchFamily="2" charset="-122"/>
                <a:ea typeface="宋体" panose="02010600030101010101" pitchFamily="2" charset="-122"/>
              </a:rPr>
              <a:t>判断</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是整数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，若表达式返回假则抛出</a:t>
            </a:r>
            <a:r>
              <a:rPr lang="en-US" altLang="zh-CN" sz="1400">
                <a:latin typeface="宋体" panose="02010600030101010101" pitchFamily="2" charset="-122"/>
                <a:ea typeface="宋体" panose="02010600030101010101" pitchFamily="2" charset="-122"/>
              </a:rPr>
              <a:t>AssertionError</a:t>
            </a:r>
            <a:r>
              <a:rPr lang="zh-CN" altLang="en-US" sz="1400">
                <a:latin typeface="宋体" panose="02010600030101010101" pitchFamily="2" charset="-122"/>
                <a:ea typeface="宋体" panose="02010600030101010101" pitchFamily="2" charset="-122"/>
              </a:rPr>
              <a:t>异常，其类似</a:t>
            </a:r>
            <a:r>
              <a:rPr lang="en-US" altLang="zh-CN" sz="1400">
                <a:solidFill>
                  <a:schemeClr val="accent2">
                    <a:lumMod val="75000"/>
                  </a:schemeClr>
                </a:solidFill>
                <a:latin typeface="宋体" panose="02010600030101010101" pitchFamily="2" charset="-122"/>
                <a:ea typeface="宋体" panose="02010600030101010101" pitchFamily="2" charset="-122"/>
              </a:rPr>
              <a:t>if </a:t>
            </a:r>
            <a:r>
              <a:rPr lang="zh-CN" altLang="en-US" sz="1400">
                <a:solidFill>
                  <a:schemeClr val="accent2">
                    <a:lumMod val="75000"/>
                  </a:schemeClr>
                </a:solidFill>
                <a:latin typeface="宋体" panose="02010600030101010101" pitchFamily="2" charset="-122"/>
                <a:ea typeface="宋体" panose="02010600030101010101" pitchFamily="2" charset="-122"/>
              </a:rPr>
              <a:t>表达式</a:t>
            </a:r>
            <a:r>
              <a:rPr lang="en-US" altLang="zh-CN" sz="1400">
                <a:solidFill>
                  <a:schemeClr val="accent2">
                    <a:lumMod val="75000"/>
                  </a:schemeClr>
                </a:solidFill>
                <a:latin typeface="宋体" panose="02010600030101010101" pitchFamily="2" charset="-122"/>
                <a:ea typeface="宋体" panose="02010600030101010101" pitchFamily="2" charset="-122"/>
              </a:rPr>
              <a:t>:raise ...</a:t>
            </a:r>
            <a:r>
              <a:rPr lang="zh-CN" altLang="en-US" sz="1400">
                <a:latin typeface="宋体" panose="02010600030101010101" pitchFamily="2" charset="-122"/>
                <a:ea typeface="宋体" panose="02010600030101010101" pitchFamily="2" charset="-122"/>
              </a:rPr>
              <a:t>，但</a:t>
            </a:r>
            <a:r>
              <a:rPr lang="en-US" altLang="zh-CN" sz="1400">
                <a:latin typeface="宋体" panose="02010600030101010101" pitchFamily="2" charset="-122"/>
                <a:ea typeface="宋体" panose="02010600030101010101" pitchFamily="2" charset="-122"/>
              </a:rPr>
              <a:t>assert</a:t>
            </a:r>
            <a:r>
              <a:rPr lang="zh-CN" altLang="en-US" sz="1400">
                <a:latin typeface="宋体" panose="02010600030101010101" pitchFamily="2" charset="-122"/>
                <a:ea typeface="宋体" panose="02010600030101010101" pitchFamily="2" charset="-122"/>
              </a:rPr>
              <a:t>语句提供了在程序运行时</a:t>
            </a:r>
            <a:r>
              <a:rPr lang="en-US" altLang="zh-CN" sz="1400">
                <a:latin typeface="宋体" panose="02010600030101010101" pitchFamily="2" charset="-122"/>
                <a:ea typeface="宋体" panose="02010600030101010101" pitchFamily="2" charset="-122"/>
              </a:rPr>
              <a:t>-O</a:t>
            </a:r>
            <a:r>
              <a:rPr lang="zh-CN" altLang="en-US" sz="1400">
                <a:latin typeface="宋体" panose="02010600030101010101" pitchFamily="2" charset="-122"/>
                <a:ea typeface="宋体" panose="02010600030101010101" pitchFamily="2" charset="-122"/>
              </a:rPr>
              <a:t>的开关，即关闭</a:t>
            </a:r>
            <a:r>
              <a:rPr lang="en-US" altLang="zh-CN" sz="1400">
                <a:latin typeface="宋体" panose="02010600030101010101" pitchFamily="2" charset="-122"/>
                <a:ea typeface="宋体" panose="02010600030101010101" pitchFamily="2" charset="-122"/>
              </a:rPr>
              <a:t>assert</a:t>
            </a:r>
            <a:r>
              <a:rPr lang="zh-CN" altLang="en-US" sz="1400">
                <a:latin typeface="宋体" panose="02010600030101010101" pitchFamily="2" charset="-122"/>
                <a:ea typeface="宋体" panose="02010600030101010101" pitchFamily="2" charset="-122"/>
              </a:rPr>
              <a:t>语句；</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②单元测试，</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中提供了</a:t>
            </a:r>
            <a:r>
              <a:rPr lang="en-US" altLang="zh-CN" sz="1400">
                <a:latin typeface="宋体" panose="02010600030101010101" pitchFamily="2" charset="-122"/>
                <a:ea typeface="宋体" panose="02010600030101010101" pitchFamily="2" charset="-122"/>
              </a:rPr>
              <a:t>unittest</a:t>
            </a:r>
            <a:r>
              <a:rPr lang="zh-CN" altLang="en-US" sz="1400">
                <a:latin typeface="宋体" panose="02010600030101010101" pitchFamily="2" charset="-122"/>
                <a:ea typeface="宋体" panose="02010600030101010101" pitchFamily="2" charset="-122"/>
              </a:rPr>
              <a:t>类专用于单元测试，创建测试类</a:t>
            </a:r>
            <a:r>
              <a:rPr lang="en-US" altLang="zh-CN" sz="1400">
                <a:latin typeface="宋体" panose="02010600030101010101" pitchFamily="2" charset="-122"/>
                <a:ea typeface="宋体" panose="02010600030101010101" pitchFamily="2" charset="-122"/>
              </a:rPr>
              <a:t>class TestClass(unittest.TestCase)</a:t>
            </a:r>
            <a:r>
              <a:rPr lang="zh-CN" altLang="en-US" sz="1400">
                <a:latin typeface="宋体" panose="02010600030101010101" pitchFamily="2" charset="-122"/>
                <a:ea typeface="宋体" panose="02010600030101010101" pitchFamily="2" charset="-122"/>
              </a:rPr>
              <a:t>，在类中创建方法</a:t>
            </a:r>
            <a:r>
              <a:rPr lang="en-US" altLang="zh-CN" sz="1400">
                <a:latin typeface="宋体" panose="02010600030101010101" pitchFamily="2" charset="-122"/>
                <a:ea typeface="宋体" panose="02010600030101010101" pitchFamily="2" charset="-122"/>
              </a:rPr>
              <a:t>setUp()</a:t>
            </a:r>
            <a:r>
              <a:rPr lang="zh-CN" altLang="en-US" sz="1400">
                <a:latin typeface="宋体" panose="02010600030101010101" pitchFamily="2" charset="-122"/>
                <a:ea typeface="宋体" panose="02010600030101010101" pitchFamily="2" charset="-122"/>
              </a:rPr>
              <a:t>用于测试前执行</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一般用于创建测试客户端</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，创建方法</a:t>
            </a:r>
            <a:r>
              <a:rPr lang="en-US" altLang="zh-CN" sz="1400">
                <a:latin typeface="宋体" panose="02010600030101010101" pitchFamily="2" charset="-122"/>
                <a:ea typeface="宋体" panose="02010600030101010101" pitchFamily="2" charset="-122"/>
              </a:rPr>
              <a:t>tearDown()</a:t>
            </a:r>
            <a:r>
              <a:rPr lang="zh-CN" altLang="en-US" sz="1400">
                <a:latin typeface="宋体" panose="02010600030101010101" pitchFamily="2" charset="-122"/>
                <a:ea typeface="宋体" panose="02010600030101010101" pitchFamily="2" charset="-122"/>
              </a:rPr>
              <a:t>用于测试后执行，创建方法</a:t>
            </a:r>
            <a:r>
              <a:rPr lang="en-US" altLang="zh-CN" sz="1400">
                <a:latin typeface="宋体" panose="02010600030101010101" pitchFamily="2" charset="-122"/>
                <a:ea typeface="宋体" panose="02010600030101010101" pitchFamily="2" charset="-122"/>
              </a:rPr>
              <a:t>test_xxxx()</a:t>
            </a:r>
            <a:r>
              <a:rPr lang="zh-CN" altLang="en-US" sz="1400">
                <a:latin typeface="宋体" panose="02010600030101010101" pitchFamily="2" charset="-122"/>
                <a:ea typeface="宋体" panose="02010600030101010101" pitchFamily="2" charset="-122"/>
              </a:rPr>
              <a:t>用于测试，方法名都为固定写法；</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flask</a:t>
            </a:r>
            <a:r>
              <a:rPr lang="zh-CN" altLang="en-US" sz="1400">
                <a:latin typeface="宋体" panose="02010600030101010101" pitchFamily="2" charset="-122"/>
                <a:ea typeface="宋体" panose="02010600030101010101" pitchFamily="2" charset="-122"/>
              </a:rPr>
              <a:t>中提供了用于调试的客户端</a:t>
            </a:r>
            <a:r>
              <a:rPr lang="en-US" altLang="zh-CN" sz="1400">
                <a:latin typeface="宋体" panose="02010600030101010101" pitchFamily="2" charset="-122"/>
                <a:ea typeface="宋体" panose="02010600030101010101" pitchFamily="2" charset="-122"/>
              </a:rPr>
              <a:t>client = app.test_client()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ret = client.post('url', data={})</a:t>
            </a:r>
            <a:r>
              <a:rPr lang="zh-CN" altLang="en-US" sz="1400">
                <a:latin typeface="宋体" panose="02010600030101010101" pitchFamily="2" charset="-122"/>
                <a:ea typeface="宋体" panose="02010600030101010101" pitchFamily="2" charset="-122"/>
              </a:rPr>
              <a:t>即发送</a:t>
            </a:r>
            <a:r>
              <a:rPr lang="en-US" altLang="zh-CN" sz="1400">
                <a:latin typeface="宋体" panose="02010600030101010101" pitchFamily="2" charset="-122"/>
                <a:ea typeface="宋体" panose="02010600030101010101" pitchFamily="2" charset="-122"/>
              </a:rPr>
              <a:t>post</a:t>
            </a:r>
            <a:r>
              <a:rPr lang="zh-CN" altLang="en-US" sz="1400">
                <a:latin typeface="宋体" panose="02010600030101010101" pitchFamily="2" charset="-122"/>
                <a:ea typeface="宋体" panose="02010600030101010101" pitchFamily="2" charset="-122"/>
              </a:rPr>
              <a:t>请求，其返回值即响应体对象，可以使用</a:t>
            </a:r>
            <a:r>
              <a:rPr lang="en-US" altLang="zh-CN" sz="1400">
                <a:latin typeface="宋体" panose="02010600030101010101" pitchFamily="2" charset="-122"/>
                <a:ea typeface="宋体" panose="02010600030101010101" pitchFamily="2" charset="-122"/>
              </a:rPr>
              <a:t>resp = ret.data</a:t>
            </a:r>
            <a:r>
              <a:rPr lang="zh-CN" altLang="en-US" sz="1400">
                <a:latin typeface="宋体" panose="02010600030101010101" pitchFamily="2" charset="-122"/>
                <a:ea typeface="宋体" panose="02010600030101010101" pitchFamily="2" charset="-122"/>
              </a:rPr>
              <a:t>获取到返回的</a:t>
            </a:r>
            <a:r>
              <a:rPr lang="en-US" altLang="zh-CN" sz="1400">
                <a:latin typeface="宋体" panose="02010600030101010101" pitchFamily="2" charset="-122"/>
                <a:ea typeface="宋体" panose="02010600030101010101" pitchFamily="2" charset="-122"/>
              </a:rPr>
              <a:t>json</a:t>
            </a:r>
            <a:r>
              <a:rPr lang="zh-CN" altLang="en-US" sz="1400">
                <a:latin typeface="宋体" panose="02010600030101010101" pitchFamily="2" charset="-122"/>
                <a:ea typeface="宋体" panose="02010600030101010101" pitchFamily="2" charset="-122"/>
              </a:rPr>
              <a:t>对象；</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④进行断言测试，一般如</a:t>
            </a:r>
            <a:r>
              <a:rPr lang="en-US" altLang="zh-CN" sz="1400">
                <a:latin typeface="宋体" panose="02010600030101010101" pitchFamily="2" charset="-122"/>
                <a:ea typeface="宋体" panose="02010600030101010101" pitchFamily="2" charset="-122"/>
              </a:rPr>
              <a:t>self.assertIn('code', resp)</a:t>
            </a:r>
            <a:r>
              <a:rPr lang="zh-CN" altLang="en-US" sz="1400">
                <a:latin typeface="宋体" panose="02010600030101010101" pitchFamily="2" charset="-122"/>
                <a:ea typeface="宋体" panose="02010600030101010101" pitchFamily="2" charset="-122"/>
              </a:rPr>
              <a:t>，常用的断言操作有</a:t>
            </a:r>
            <a:r>
              <a:rPr lang="en-US" altLang="zh-CN" sz="1400">
                <a:latin typeface="宋体" panose="02010600030101010101" pitchFamily="2" charset="-122"/>
                <a:ea typeface="宋体" panose="02010600030101010101" pitchFamily="2" charset="-122"/>
              </a:rPr>
              <a:t>assertEqual(</a:t>
            </a:r>
            <a:r>
              <a:rPr lang="zh-CN" altLang="en-US" sz="1400">
                <a:latin typeface="宋体" panose="02010600030101010101" pitchFamily="2" charset="-122"/>
                <a:ea typeface="宋体" panose="02010600030101010101" pitchFamily="2" charset="-122"/>
              </a:rPr>
              <a:t>如果两个值相等，则</a:t>
            </a:r>
            <a:r>
              <a:rPr lang="en-US" altLang="zh-CN" sz="1400">
                <a:latin typeface="宋体" panose="02010600030101010101" pitchFamily="2" charset="-122"/>
                <a:ea typeface="宋体" panose="02010600030101010101" pitchFamily="2" charset="-122"/>
              </a:rPr>
              <a:t>pass)</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assertNotEqual(</a:t>
            </a:r>
            <a:r>
              <a:rPr lang="zh-CN" altLang="en-US" sz="1400">
                <a:latin typeface="宋体" panose="02010600030101010101" pitchFamily="2" charset="-122"/>
                <a:ea typeface="宋体" panose="02010600030101010101" pitchFamily="2" charset="-122"/>
              </a:rPr>
              <a:t>如果两个值不相等，则</a:t>
            </a:r>
            <a:r>
              <a:rPr lang="en-US" altLang="zh-CN" sz="1400">
                <a:latin typeface="宋体" panose="02010600030101010101" pitchFamily="2" charset="-122"/>
                <a:ea typeface="宋体" panose="02010600030101010101" pitchFamily="2" charset="-122"/>
              </a:rPr>
              <a:t>pass)</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assertTrue(</a:t>
            </a:r>
            <a:r>
              <a:rPr lang="zh-CN" altLang="en-US" sz="1400">
                <a:latin typeface="宋体" panose="02010600030101010101" pitchFamily="2" charset="-122"/>
                <a:ea typeface="宋体" panose="02010600030101010101" pitchFamily="2" charset="-122"/>
              </a:rPr>
              <a:t>判断</a:t>
            </a:r>
            <a:r>
              <a:rPr lang="en-US" altLang="zh-CN" sz="1400">
                <a:latin typeface="宋体" panose="02010600030101010101" pitchFamily="2" charset="-122"/>
                <a:ea typeface="宋体" panose="02010600030101010101" pitchFamily="2" charset="-122"/>
              </a:rPr>
              <a:t>bool</a:t>
            </a:r>
            <a:r>
              <a:rPr lang="zh-CN" altLang="en-US" sz="1400">
                <a:latin typeface="宋体" panose="02010600030101010101" pitchFamily="2" charset="-122"/>
                <a:ea typeface="宋体" panose="02010600030101010101" pitchFamily="2" charset="-122"/>
              </a:rPr>
              <a:t>值为</a:t>
            </a:r>
            <a:r>
              <a:rPr lang="en-US" altLang="zh-CN" sz="1400">
                <a:latin typeface="宋体" panose="02010600030101010101" pitchFamily="2" charset="-122"/>
                <a:ea typeface="宋体" panose="02010600030101010101" pitchFamily="2" charset="-122"/>
              </a:rPr>
              <a:t>True</a:t>
            </a:r>
            <a:r>
              <a:rPr lang="zh-CN" altLang="en-US" sz="1400">
                <a:latin typeface="宋体" panose="02010600030101010101" pitchFamily="2" charset="-122"/>
                <a:ea typeface="宋体" panose="02010600030101010101" pitchFamily="2" charset="-122"/>
              </a:rPr>
              <a:t>，则</a:t>
            </a:r>
            <a:r>
              <a:rPr lang="en-US" altLang="zh-CN" sz="1400">
                <a:latin typeface="宋体" panose="02010600030101010101" pitchFamily="2" charset="-122"/>
                <a:ea typeface="宋体" panose="02010600030101010101" pitchFamily="2" charset="-122"/>
              </a:rPr>
              <a:t>pass)</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assertIsNone(</a:t>
            </a:r>
            <a:r>
              <a:rPr lang="zh-CN" altLang="en-US" sz="1400">
                <a:latin typeface="宋体" panose="02010600030101010101" pitchFamily="2" charset="-122"/>
                <a:ea typeface="宋体" panose="02010600030101010101" pitchFamily="2" charset="-122"/>
              </a:rPr>
              <a:t>不存在，则</a:t>
            </a:r>
            <a:r>
              <a:rPr lang="en-US" altLang="zh-CN" sz="1400">
                <a:latin typeface="宋体" panose="02010600030101010101" pitchFamily="2" charset="-122"/>
                <a:ea typeface="宋体" panose="02010600030101010101" pitchFamily="2" charset="-122"/>
              </a:rPr>
              <a:t>pass)</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⑤使用</a:t>
            </a:r>
            <a:r>
              <a:rPr lang="en-US" altLang="zh-CN" sz="1400">
                <a:latin typeface="宋体" panose="02010600030101010101" pitchFamily="2" charset="-122"/>
                <a:ea typeface="宋体" panose="02010600030101010101" pitchFamily="2" charset="-122"/>
              </a:rPr>
              <a:t>unittest.run()</a:t>
            </a:r>
            <a:r>
              <a:rPr lang="zh-CN" altLang="en-US" sz="1400">
                <a:latin typeface="宋体" panose="02010600030101010101" pitchFamily="2" charset="-122"/>
                <a:ea typeface="宋体" panose="02010600030101010101" pitchFamily="2" charset="-122"/>
              </a:rPr>
              <a:t>，执行所有的测试，每一个测试函数为一个测试案例。</a:t>
            </a:r>
            <a:endParaRPr lang="en-US" altLang="zh-CN"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703742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400" smtClean="0">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5804</TotalTime>
  <Words>19985</Words>
  <Application>Microsoft Office PowerPoint</Application>
  <PresentationFormat>宽屏</PresentationFormat>
  <Paragraphs>621</Paragraphs>
  <Slides>29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尹 涵</dc:creator>
  <cp:lastModifiedBy>尹 涵</cp:lastModifiedBy>
  <cp:revision>258</cp:revision>
  <dcterms:created xsi:type="dcterms:W3CDTF">2019-05-14T01:51:55Z</dcterms:created>
  <dcterms:modified xsi:type="dcterms:W3CDTF">2019-06-27T15:04:04Z</dcterms:modified>
</cp:coreProperties>
</file>