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56" r:id="rId4"/>
    <p:sldId id="258" r:id="rId5"/>
    <p:sldId id="323" r:id="rId6"/>
    <p:sldId id="259" r:id="rId7"/>
    <p:sldId id="262" r:id="rId8"/>
    <p:sldId id="260" r:id="rId9"/>
    <p:sldId id="263" r:id="rId10"/>
    <p:sldId id="319" r:id="rId11"/>
    <p:sldId id="305" r:id="rId12"/>
    <p:sldId id="264" r:id="rId13"/>
    <p:sldId id="261" r:id="rId14"/>
    <p:sldId id="267" r:id="rId15"/>
    <p:sldId id="268" r:id="rId16"/>
    <p:sldId id="270" r:id="rId17"/>
    <p:sldId id="271" r:id="rId18"/>
    <p:sldId id="269" r:id="rId19"/>
    <p:sldId id="272" r:id="rId20"/>
    <p:sldId id="292" r:id="rId21"/>
    <p:sldId id="304" r:id="rId22"/>
    <p:sldId id="293" r:id="rId23"/>
    <p:sldId id="273" r:id="rId24"/>
    <p:sldId id="275" r:id="rId25"/>
    <p:sldId id="332" r:id="rId26"/>
    <p:sldId id="334" r:id="rId27"/>
    <p:sldId id="274" r:id="rId28"/>
    <p:sldId id="277" r:id="rId29"/>
    <p:sldId id="329" r:id="rId30"/>
    <p:sldId id="290" r:id="rId31"/>
    <p:sldId id="278" r:id="rId32"/>
    <p:sldId id="280" r:id="rId33"/>
    <p:sldId id="279" r:id="rId34"/>
    <p:sldId id="281" r:id="rId35"/>
    <p:sldId id="282" r:id="rId36"/>
    <p:sldId id="283" r:id="rId37"/>
    <p:sldId id="314" r:id="rId38"/>
    <p:sldId id="317" r:id="rId39"/>
    <p:sldId id="287" r:id="rId40"/>
    <p:sldId id="335" r:id="rId41"/>
    <p:sldId id="316" r:id="rId42"/>
    <p:sldId id="313" r:id="rId43"/>
    <p:sldId id="306" r:id="rId44"/>
    <p:sldId id="295" r:id="rId45"/>
    <p:sldId id="307" r:id="rId46"/>
    <p:sldId id="289" r:id="rId47"/>
    <p:sldId id="288" r:id="rId48"/>
    <p:sldId id="291" r:id="rId49"/>
    <p:sldId id="308" r:id="rId50"/>
    <p:sldId id="309" r:id="rId51"/>
    <p:sldId id="310" r:id="rId52"/>
    <p:sldId id="311" r:id="rId53"/>
    <p:sldId id="296" r:id="rId54"/>
    <p:sldId id="297" r:id="rId55"/>
    <p:sldId id="298" r:id="rId56"/>
    <p:sldId id="300" r:id="rId57"/>
    <p:sldId id="302" r:id="rId58"/>
    <p:sldId id="318" r:id="rId59"/>
    <p:sldId id="338" r:id="rId60"/>
    <p:sldId id="320" r:id="rId61"/>
    <p:sldId id="312" r:id="rId62"/>
    <p:sldId id="286" r:id="rId63"/>
    <p:sldId id="299" r:id="rId64"/>
    <p:sldId id="324" r:id="rId65"/>
    <p:sldId id="327" r:id="rId66"/>
    <p:sldId id="330" r:id="rId67"/>
    <p:sldId id="331" r:id="rId68"/>
    <p:sldId id="337" r:id="rId69"/>
    <p:sldId id="301" r:id="rId70"/>
    <p:sldId id="285" r:id="rId71"/>
    <p:sldId id="336" r:id="rId72"/>
    <p:sldId id="322" r:id="rId73"/>
    <p:sldId id="328" r:id="rId74"/>
    <p:sldId id="266"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4" autoAdjust="0"/>
    <p:restoredTop sz="95127" autoAdjust="0"/>
  </p:normalViewPr>
  <p:slideViewPr>
    <p:cSldViewPr snapToGrid="0">
      <p:cViewPr varScale="1">
        <p:scale>
          <a:sx n="79" d="100"/>
          <a:sy n="79"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128618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329368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410885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6775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265778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68345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14307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350224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360612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364464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5707AD-FE0F-45BB-BFB3-B3AD96D3175B}" type="datetimeFigureOut">
              <a:rPr lang="zh-CN" altLang="en-US" smtClean="0"/>
              <a:t>2019/7/1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2256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707AD-FE0F-45BB-BFB3-B3AD96D3175B}" type="datetimeFigureOut">
              <a:rPr lang="zh-CN" altLang="en-US" smtClean="0"/>
              <a:t>2019/7/1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58F65-4DE0-4DE4-AC9E-EC694D5A610C}" type="slidenum">
              <a:rPr lang="zh-CN" altLang="en-US" smtClean="0"/>
              <a:t>‹#›</a:t>
            </a:fld>
            <a:endParaRPr lang="zh-CN" altLang="en-US"/>
          </a:p>
        </p:txBody>
      </p:sp>
    </p:spTree>
    <p:extLst>
      <p:ext uri="{BB962C8B-B14F-4D97-AF65-F5344CB8AC3E}">
        <p14:creationId xmlns:p14="http://schemas.microsoft.com/office/powerpoint/2010/main" val="2561987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52045" y="2055860"/>
            <a:ext cx="11875478" cy="1477328"/>
          </a:xfrm>
          <a:prstGeom prst="rect">
            <a:avLst/>
          </a:prstGeom>
          <a:noFill/>
        </p:spPr>
        <p:txBody>
          <a:bodyPr wrap="square" rtlCol="0">
            <a:spAutoFit/>
          </a:bodyPr>
          <a:lstStyle/>
          <a:p>
            <a:r>
              <a:rPr lang="zh-CN" altLang="en-US"/>
              <a:t>计算机只能识别机器语言（一组有意义的二进制代码），因此需要通过一定的方式，将高级语言翻译成机器语言。</a:t>
            </a:r>
            <a:endParaRPr lang="en-US" altLang="zh-CN"/>
          </a:p>
          <a:p>
            <a:r>
              <a:rPr lang="zh-CN" altLang="en-US" b="1"/>
              <a:t>解释型语言</a:t>
            </a:r>
            <a:r>
              <a:rPr lang="zh-CN" altLang="en-US"/>
              <a:t>：在运行的时候将程序翻译为机器语言，再次运行时需要重新翻译，需要解释器；</a:t>
            </a:r>
            <a:r>
              <a:rPr lang="zh-CN" altLang="en-US" b="1"/>
              <a:t>其速度慢，对系统要求高，大量消耗系统资源，解释器简单，</a:t>
            </a:r>
            <a:r>
              <a:rPr lang="en-US" altLang="zh-CN" b="1"/>
              <a:t>bug</a:t>
            </a:r>
            <a:r>
              <a:rPr lang="zh-CN" altLang="en-US" b="1"/>
              <a:t>易找，平台独立性，安全性较好。</a:t>
            </a:r>
            <a:endParaRPr lang="en-US" altLang="zh-CN" b="1"/>
          </a:p>
          <a:p>
            <a:r>
              <a:rPr lang="zh-CN" altLang="en-US" b="1"/>
              <a:t>编译型语言</a:t>
            </a:r>
            <a:r>
              <a:rPr lang="zh-CN" altLang="en-US"/>
              <a:t>：将写好的代码编译为一个完整的结果文件（如</a:t>
            </a:r>
            <a:r>
              <a:rPr lang="en-US" altLang="zh-CN"/>
              <a:t>.EXE</a:t>
            </a:r>
            <a:r>
              <a:rPr lang="zh-CN" altLang="en-US"/>
              <a:t>），再次运行时不需要重新编译，需要编译器；</a:t>
            </a:r>
            <a:r>
              <a:rPr lang="zh-CN" altLang="en-US" b="1"/>
              <a:t>其速度快，对系统要求低，编译器复杂，代码复杂，</a:t>
            </a:r>
            <a:r>
              <a:rPr lang="en-US" altLang="zh-CN" b="1"/>
              <a:t>bug</a:t>
            </a:r>
            <a:r>
              <a:rPr lang="zh-CN" altLang="en-US" b="1"/>
              <a:t>难找，跨平台性和安全性较差</a:t>
            </a:r>
            <a:r>
              <a:rPr lang="zh-CN" altLang="en-US"/>
              <a:t>。</a:t>
            </a:r>
            <a:endParaRPr lang="en-US" altLang="zh-CN"/>
          </a:p>
        </p:txBody>
      </p:sp>
      <p:sp>
        <p:nvSpPr>
          <p:cNvPr id="2" name="文本框 1"/>
          <p:cNvSpPr txBox="1"/>
          <p:nvPr/>
        </p:nvSpPr>
        <p:spPr>
          <a:xfrm>
            <a:off x="4505750" y="0"/>
            <a:ext cx="2656496" cy="584775"/>
          </a:xfrm>
          <a:prstGeom prst="rect">
            <a:avLst/>
          </a:prstGeom>
          <a:noFill/>
        </p:spPr>
        <p:txBody>
          <a:bodyPr wrap="none" rtlCol="0">
            <a:spAutoFit/>
          </a:bodyPr>
          <a:lstStyle/>
          <a:p>
            <a:r>
              <a:rPr lang="zh-CN" altLang="en-US" sz="3200" b="1"/>
              <a:t>一些基础理论</a:t>
            </a:r>
          </a:p>
        </p:txBody>
      </p:sp>
      <p:sp>
        <p:nvSpPr>
          <p:cNvPr id="3" name="文本框 2"/>
          <p:cNvSpPr txBox="1"/>
          <p:nvPr/>
        </p:nvSpPr>
        <p:spPr>
          <a:xfrm>
            <a:off x="252045" y="580536"/>
            <a:ext cx="11687910" cy="1477328"/>
          </a:xfrm>
          <a:prstGeom prst="rect">
            <a:avLst/>
          </a:prstGeom>
          <a:noFill/>
        </p:spPr>
        <p:txBody>
          <a:bodyPr wrap="square" rtlCol="0">
            <a:spAutoFit/>
          </a:bodyPr>
          <a:lstStyle/>
          <a:p>
            <a:r>
              <a:rPr lang="zh-CN" altLang="en-US" b="1"/>
              <a:t>面向对象语言</a:t>
            </a:r>
            <a:r>
              <a:rPr lang="zh-CN" altLang="en-US"/>
              <a:t>：以对象为基本程序结构单位的程序设计语言，其以功能来划分问题，将所有的问题都归结为对象的属性，采用基于对象的概念建立模型。</a:t>
            </a:r>
            <a:endParaRPr lang="en-US" altLang="zh-CN"/>
          </a:p>
          <a:p>
            <a:r>
              <a:rPr lang="zh-CN" altLang="en-US" b="1"/>
              <a:t>特性</a:t>
            </a:r>
            <a:r>
              <a:rPr lang="zh-CN" altLang="en-US"/>
              <a:t>：抽象、封装、继承、多态</a:t>
            </a:r>
            <a:r>
              <a:rPr lang="en-US" altLang="zh-CN"/>
              <a:t>		</a:t>
            </a:r>
            <a:r>
              <a:rPr lang="zh-CN" altLang="en-US" b="1"/>
              <a:t>优缺点</a:t>
            </a:r>
            <a:r>
              <a:rPr lang="zh-CN" altLang="en-US"/>
              <a:t>：易维护、易复用、易扩展，性能低</a:t>
            </a:r>
            <a:endParaRPr lang="en-US" altLang="zh-CN"/>
          </a:p>
          <a:p>
            <a:r>
              <a:rPr lang="zh-CN" altLang="en-US" b="1"/>
              <a:t>面向过程语言</a:t>
            </a:r>
            <a:r>
              <a:rPr lang="zh-CN" altLang="en-US"/>
              <a:t>：以过程为中心的编程语言，是一种基础的顺序的思维方式。</a:t>
            </a:r>
            <a:endParaRPr lang="en-US" altLang="zh-CN"/>
          </a:p>
          <a:p>
            <a:r>
              <a:rPr lang="zh-CN" altLang="en-US" b="1"/>
              <a:t>特性</a:t>
            </a:r>
            <a:r>
              <a:rPr lang="zh-CN" altLang="en-US"/>
              <a:t>：性能高、流程化</a:t>
            </a:r>
            <a:r>
              <a:rPr lang="en-US" altLang="zh-CN"/>
              <a:t>			</a:t>
            </a:r>
            <a:r>
              <a:rPr lang="zh-CN" altLang="en-US" b="1"/>
              <a:t>优缺点</a:t>
            </a:r>
            <a:r>
              <a:rPr lang="zh-CN" altLang="en-US"/>
              <a:t>：维护、复用、扩展难度高，性能高</a:t>
            </a:r>
            <a:endParaRPr lang="en-US" altLang="zh-CN"/>
          </a:p>
        </p:txBody>
      </p:sp>
      <p:sp>
        <p:nvSpPr>
          <p:cNvPr id="9" name="文本框 8"/>
          <p:cNvSpPr txBox="1"/>
          <p:nvPr/>
        </p:nvSpPr>
        <p:spPr>
          <a:xfrm>
            <a:off x="252045" y="6114272"/>
            <a:ext cx="8494633" cy="646331"/>
          </a:xfrm>
          <a:prstGeom prst="rect">
            <a:avLst/>
          </a:prstGeom>
          <a:noFill/>
        </p:spPr>
        <p:txBody>
          <a:bodyPr wrap="none" rtlCol="0">
            <a:spAutoFit/>
          </a:bodyPr>
          <a:lstStyle/>
          <a:p>
            <a:r>
              <a:rPr lang="zh-CN" altLang="en-US" b="1"/>
              <a:t>脚本语言</a:t>
            </a:r>
            <a:r>
              <a:rPr lang="zh-CN" altLang="en-US"/>
              <a:t>一般用作简单的编程任务，为解释型语言。</a:t>
            </a:r>
            <a:endParaRPr lang="en-US" altLang="zh-CN"/>
          </a:p>
          <a:p>
            <a:r>
              <a:rPr lang="zh-CN" altLang="en-US"/>
              <a:t>面向对象的开放封闭原则：即已经实现的功能代码不允许被修改，但可以被扩展。</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337" y="3528949"/>
            <a:ext cx="3711819" cy="2501766"/>
          </a:xfrm>
          <a:prstGeom prst="rect">
            <a:avLst/>
          </a:prstGeom>
        </p:spPr>
      </p:pic>
      <p:sp>
        <p:nvSpPr>
          <p:cNvPr id="11" name="矩形 10"/>
          <p:cNvSpPr/>
          <p:nvPr/>
        </p:nvSpPr>
        <p:spPr>
          <a:xfrm>
            <a:off x="252045" y="3528949"/>
            <a:ext cx="7819292" cy="2585323"/>
          </a:xfrm>
          <a:prstGeom prst="rect">
            <a:avLst/>
          </a:prstGeom>
        </p:spPr>
        <p:txBody>
          <a:bodyPr wrap="square">
            <a:spAutoFit/>
          </a:bodyPr>
          <a:lstStyle/>
          <a:p>
            <a:r>
              <a:rPr lang="zh-CN" altLang="en-US" b="1"/>
              <a:t>静态类型语言</a:t>
            </a:r>
            <a:r>
              <a:rPr lang="zh-CN" altLang="en-US"/>
              <a:t>是指在编译时变量的数据类型即可确定的语言，多数静态类型语言要求在使用变量之前必须声明数据类型，某些具有类型推导能力的现代语言可能能够部分减轻这个要求</a:t>
            </a:r>
            <a:r>
              <a:rPr lang="en-US" altLang="zh-CN"/>
              <a:t>. </a:t>
            </a:r>
            <a:br>
              <a:rPr lang="zh-CN" altLang="en-US"/>
            </a:br>
            <a:r>
              <a:rPr lang="zh-CN" altLang="en-US" b="1"/>
              <a:t>动态类型语言</a:t>
            </a:r>
            <a:r>
              <a:rPr lang="zh-CN" altLang="en-US"/>
              <a:t>是在运行时确定数据类型的语言。变量使用之前不需要类型声明，通常变量的类型是被赋值的那个值的类型。 </a:t>
            </a:r>
            <a:br>
              <a:rPr lang="zh-CN" altLang="en-US"/>
            </a:br>
            <a:r>
              <a:rPr lang="zh-CN" altLang="en-US" b="1"/>
              <a:t>强类型语言</a:t>
            </a:r>
            <a:r>
              <a:rPr lang="zh-CN" altLang="en-US"/>
              <a:t>是一旦变量的类型被确定，就不能转化的语言。实际上所谓的貌似转化，都是通过中间变量来达到，原本的变量的类型肯定是没有变化的。 </a:t>
            </a:r>
            <a:br>
              <a:rPr lang="zh-CN" altLang="en-US"/>
            </a:br>
            <a:r>
              <a:rPr lang="zh-CN" altLang="en-US" b="1"/>
              <a:t>弱类型语言</a:t>
            </a:r>
            <a:r>
              <a:rPr lang="zh-CN" altLang="en-US"/>
              <a:t>则反之，一个变量的类型是由其应用上下文确定的。比如语言直接支持字符串和整数可以直接用 </a:t>
            </a:r>
            <a:r>
              <a:rPr lang="en-US" altLang="zh-CN"/>
              <a:t>+ </a:t>
            </a:r>
            <a:r>
              <a:rPr lang="zh-CN" altLang="en-US"/>
              <a:t>号搞定。</a:t>
            </a:r>
          </a:p>
        </p:txBody>
      </p:sp>
    </p:spTree>
    <p:extLst>
      <p:ext uri="{BB962C8B-B14F-4D97-AF65-F5344CB8AC3E}">
        <p14:creationId xmlns:p14="http://schemas.microsoft.com/office/powerpoint/2010/main" val="180721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B58C8E-E355-4279-B31F-38CFF15DDDB1}"/>
              </a:ext>
            </a:extLst>
          </p:cNvPr>
          <p:cNvSpPr/>
          <p:nvPr/>
        </p:nvSpPr>
        <p:spPr>
          <a:xfrm>
            <a:off x="0" y="0"/>
            <a:ext cx="12191999" cy="1815882"/>
          </a:xfrm>
          <a:prstGeom prst="rect">
            <a:avLst/>
          </a:prstGeom>
        </p:spPr>
        <p:txBody>
          <a:bodyPr wrap="square">
            <a:spAutoFit/>
          </a:bodyPr>
          <a:lstStyle/>
          <a:p>
            <a:r>
              <a:rPr lang="zh-CN" altLang="en-US" sz="1400" b="1">
                <a:latin typeface="+mn-ea"/>
              </a:rPr>
              <a:t>深拷贝与浅拷贝与赋值</a:t>
            </a:r>
            <a:r>
              <a:rPr lang="zh-CN" altLang="en-US" sz="1400">
                <a:latin typeface="+mn-ea"/>
              </a:rPr>
              <a:t>：</a:t>
            </a:r>
            <a:endParaRPr lang="en-US" altLang="zh-CN" sz="1400">
              <a:latin typeface="+mn-ea"/>
            </a:endParaRPr>
          </a:p>
          <a:p>
            <a:r>
              <a:rPr lang="zh-CN" altLang="en-US" sz="1400">
                <a:latin typeface="+mn-ea"/>
              </a:rPr>
              <a:t>①</a:t>
            </a:r>
            <a:r>
              <a:rPr lang="en-US" altLang="zh-CN" sz="1400">
                <a:latin typeface="+mn-ea"/>
              </a:rPr>
              <a:t>python</a:t>
            </a:r>
            <a:r>
              <a:rPr lang="zh-CN" altLang="en-US" sz="1400">
                <a:latin typeface="+mn-ea"/>
              </a:rPr>
              <a:t>中的赋值，是将变量名绑定在对象上，即指向，因此在对对象进行操作时，若为可变对象，则所有绑在其上的变量都会同时变化；若为不可变对象，则实质上是创建了新的对象并将变量名绑在其上（可变对象时其内存</a:t>
            </a:r>
            <a:r>
              <a:rPr lang="en-US" altLang="zh-CN" sz="1400">
                <a:latin typeface="+mn-ea"/>
              </a:rPr>
              <a:t>ID</a:t>
            </a:r>
            <a:r>
              <a:rPr lang="zh-CN" altLang="en-US" sz="1400">
                <a:latin typeface="+mn-ea"/>
              </a:rPr>
              <a:t>不变）；</a:t>
            </a:r>
            <a:endParaRPr lang="en-US" altLang="zh-CN" sz="1400">
              <a:latin typeface="+mn-ea"/>
            </a:endParaRPr>
          </a:p>
          <a:p>
            <a:r>
              <a:rPr lang="zh-CN" altLang="en-US" sz="1400">
                <a:latin typeface="+mn-ea"/>
              </a:rPr>
              <a:t>②浅拷贝，当被拷贝对象为不可变对象时，仅仅指向这个对象，当被拷贝对象时可变对象时，复制一个对象（内存</a:t>
            </a:r>
            <a:r>
              <a:rPr lang="en-US" altLang="zh-CN" sz="1400">
                <a:latin typeface="+mn-ea"/>
              </a:rPr>
              <a:t>ID</a:t>
            </a:r>
            <a:r>
              <a:rPr lang="zh-CN" altLang="en-US" sz="1400">
                <a:latin typeface="+mn-ea"/>
              </a:rPr>
              <a:t>变化）但其子对象的引用内存没有变化，因此若操作子对象，则拷贝后的对象也会变化（即内存</a:t>
            </a:r>
            <a:r>
              <a:rPr lang="en-US" altLang="zh-CN" sz="1400">
                <a:latin typeface="+mn-ea"/>
              </a:rPr>
              <a:t>ID</a:t>
            </a:r>
            <a:r>
              <a:rPr lang="zh-CN" altLang="en-US" sz="1400">
                <a:latin typeface="+mn-ea"/>
              </a:rPr>
              <a:t>改变，但子对象内存</a:t>
            </a:r>
            <a:r>
              <a:rPr lang="en-US" altLang="zh-CN" sz="1400">
                <a:latin typeface="+mn-ea"/>
              </a:rPr>
              <a:t>ID</a:t>
            </a:r>
            <a:r>
              <a:rPr lang="zh-CN" altLang="en-US" sz="1400">
                <a:latin typeface="+mn-ea"/>
              </a:rPr>
              <a:t>不变）（其可有两种书写方式，不使用</a:t>
            </a:r>
            <a:r>
              <a:rPr lang="en-US" altLang="zh-CN" sz="1400">
                <a:latin typeface="+mn-ea"/>
              </a:rPr>
              <a:t>copy</a:t>
            </a:r>
            <a:r>
              <a:rPr lang="zh-CN" altLang="en-US" sz="1400">
                <a:latin typeface="+mn-ea"/>
              </a:rPr>
              <a:t>模块的情况，</a:t>
            </a:r>
            <a:r>
              <a:rPr lang="en-US" altLang="zh-CN" sz="1400">
                <a:latin typeface="+mn-ea"/>
              </a:rPr>
              <a:t>c=</a:t>
            </a:r>
            <a:r>
              <a:rPr lang="en-US" altLang="zh-CN" sz="1400" err="1">
                <a:latin typeface="+mn-ea"/>
              </a:rPr>
              <a:t>a.copy</a:t>
            </a:r>
            <a:r>
              <a:rPr lang="en-US" altLang="zh-CN" sz="1400">
                <a:latin typeface="+mn-ea"/>
              </a:rPr>
              <a:t>()</a:t>
            </a:r>
            <a:r>
              <a:rPr lang="zh-CN" altLang="en-US" sz="1400">
                <a:latin typeface="+mn-ea"/>
              </a:rPr>
              <a:t>，在</a:t>
            </a:r>
            <a:r>
              <a:rPr lang="en-US" altLang="zh-CN" sz="1400">
                <a:latin typeface="+mn-ea"/>
              </a:rPr>
              <a:t>copy</a:t>
            </a:r>
            <a:r>
              <a:rPr lang="zh-CN" altLang="en-US" sz="1400">
                <a:latin typeface="+mn-ea"/>
              </a:rPr>
              <a:t>模块中</a:t>
            </a:r>
            <a:r>
              <a:rPr lang="en-US" altLang="zh-CN" sz="1400">
                <a:latin typeface="+mn-ea"/>
              </a:rPr>
              <a:t>c=</a:t>
            </a:r>
            <a:r>
              <a:rPr lang="en-US" altLang="zh-CN" sz="1400" err="1">
                <a:latin typeface="+mn-ea"/>
              </a:rPr>
              <a:t>copy.copy</a:t>
            </a:r>
            <a:r>
              <a:rPr lang="en-US" altLang="zh-CN" sz="1400">
                <a:latin typeface="+mn-ea"/>
              </a:rPr>
              <a:t>(a)</a:t>
            </a:r>
            <a:r>
              <a:rPr lang="zh-CN" altLang="en-US" sz="1400">
                <a:latin typeface="+mn-ea"/>
              </a:rPr>
              <a:t>）；</a:t>
            </a:r>
            <a:r>
              <a:rPr lang="zh-CN" altLang="en-US" sz="1400">
                <a:solidFill>
                  <a:schemeClr val="accent1">
                    <a:lumMod val="75000"/>
                  </a:schemeClr>
                </a:solidFill>
                <a:latin typeface="+mn-ea"/>
              </a:rPr>
              <a:t>列表的切片也属于浅拷贝，使用变量传递的函数参数，传递的是引用；</a:t>
            </a:r>
            <a:endParaRPr lang="en-US" altLang="zh-CN" sz="1400">
              <a:solidFill>
                <a:schemeClr val="accent1">
                  <a:lumMod val="75000"/>
                </a:schemeClr>
              </a:solidFill>
              <a:latin typeface="+mn-ea"/>
            </a:endParaRPr>
          </a:p>
          <a:p>
            <a:r>
              <a:rPr lang="zh-CN" altLang="en-US" sz="1400">
                <a:latin typeface="+mn-ea"/>
              </a:rPr>
              <a:t>③深拷贝，当被拷贝对象全部都为不可变对象时，仅仅指向这个对象；当被拷贝对象中拥有可变对象时，从上至下完全新建，即递归拷贝（内存</a:t>
            </a:r>
            <a:r>
              <a:rPr lang="en-US" altLang="zh-CN" sz="1400">
                <a:latin typeface="+mn-ea"/>
              </a:rPr>
              <a:t>ID</a:t>
            </a:r>
            <a:r>
              <a:rPr lang="zh-CN" altLang="en-US" sz="1400">
                <a:latin typeface="+mn-ea"/>
              </a:rPr>
              <a:t>改变）（在</a:t>
            </a:r>
            <a:r>
              <a:rPr lang="en-US" altLang="zh-CN" sz="1400">
                <a:latin typeface="+mn-ea"/>
              </a:rPr>
              <a:t>copy</a:t>
            </a:r>
            <a:r>
              <a:rPr lang="zh-CN" altLang="en-US" sz="1400">
                <a:latin typeface="+mn-ea"/>
              </a:rPr>
              <a:t>模块中，</a:t>
            </a:r>
            <a:r>
              <a:rPr lang="en-US" altLang="zh-CN" sz="1400">
                <a:latin typeface="+mn-ea"/>
              </a:rPr>
              <a:t>d=</a:t>
            </a:r>
            <a:r>
              <a:rPr lang="en-US" altLang="zh-CN" sz="1400" err="1">
                <a:latin typeface="+mn-ea"/>
              </a:rPr>
              <a:t>copy.deepcopy</a:t>
            </a:r>
            <a:r>
              <a:rPr lang="en-US" altLang="zh-CN" sz="1400">
                <a:latin typeface="+mn-ea"/>
              </a:rPr>
              <a:t>(a)</a:t>
            </a:r>
            <a:r>
              <a:rPr lang="zh-CN" altLang="en-US" sz="1400">
                <a:latin typeface="+mn-ea"/>
              </a:rPr>
              <a:t>），注意递归拷贝中，可变对象新建，不可变对象依然是指向。</a:t>
            </a:r>
            <a:endParaRPr lang="en-US" altLang="zh-CN" sz="1400">
              <a:latin typeface="+mn-ea"/>
            </a:endParaRPr>
          </a:p>
        </p:txBody>
      </p:sp>
    </p:spTree>
    <p:extLst>
      <p:ext uri="{BB962C8B-B14F-4D97-AF65-F5344CB8AC3E}">
        <p14:creationId xmlns:p14="http://schemas.microsoft.com/office/powerpoint/2010/main" val="332737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E00867-D6FA-4599-9F23-562694EA1821}"/>
              </a:ext>
            </a:extLst>
          </p:cNvPr>
          <p:cNvSpPr/>
          <p:nvPr/>
        </p:nvSpPr>
        <p:spPr>
          <a:xfrm>
            <a:off x="149677" y="295133"/>
            <a:ext cx="7483929" cy="1348126"/>
          </a:xfrm>
          <a:prstGeom prst="rect">
            <a:avLst/>
          </a:prstGeom>
        </p:spPr>
        <p:txBody>
          <a:bodyPr wrap="square">
            <a:spAutoFit/>
          </a:bodyPr>
          <a:lstStyle/>
          <a:p>
            <a:pPr algn="just">
              <a:lnSpc>
                <a:spcPct val="150000"/>
              </a:lnSpc>
              <a:spcAft>
                <a:spcPts val="0"/>
              </a:spcAft>
            </a:pPr>
            <a:r>
              <a:rPr lang="en-US" altLang="zh-CN" sz="1400" b="1" kern="100">
                <a:latin typeface="Calibri" panose="020F0502020204030204" pitchFamily="34" charset="0"/>
                <a:cs typeface="Times New Roman" panose="02020603050405020304" pitchFamily="18" charset="0"/>
              </a:rPr>
              <a:t>Python</a:t>
            </a:r>
            <a:r>
              <a:rPr lang="zh-CN" altLang="zh-CN" sz="1400" b="1" kern="100">
                <a:latin typeface="Calibri" panose="020F0502020204030204" pitchFamily="34" charset="0"/>
                <a:cs typeface="Times New Roman" panose="02020603050405020304" pitchFamily="18" charset="0"/>
              </a:rPr>
              <a:t>内置的函数</a:t>
            </a:r>
            <a:r>
              <a:rPr lang="en-US" altLang="zh-CN" sz="1400" b="1" kern="100">
                <a:latin typeface="Calibri" panose="020F0502020204030204" pitchFamily="34" charset="0"/>
                <a:cs typeface="Times New Roman" panose="02020603050405020304" pitchFamily="18" charset="0"/>
              </a:rPr>
              <a:t>BIF</a:t>
            </a:r>
            <a:r>
              <a:rPr lang="zh-CN" altLang="zh-CN" sz="1400" b="1" kern="100">
                <a:latin typeface="Calibri" panose="020F0502020204030204" pitchFamily="34" charset="0"/>
                <a:cs typeface="Times New Roman" panose="02020603050405020304" pitchFamily="18" charset="0"/>
              </a:rPr>
              <a:t>：</a:t>
            </a:r>
            <a:r>
              <a:rPr lang="en-US" altLang="zh-CN" sz="1400" b="1" kern="100">
                <a:latin typeface="Calibri" panose="020F0502020204030204" pitchFamily="34" charset="0"/>
                <a:cs typeface="Times New Roman" panose="02020603050405020304" pitchFamily="18" charset="0"/>
              </a:rPr>
              <a:t>Built-in Functions</a:t>
            </a:r>
            <a:endParaRPr lang="zh-CN" altLang="zh-CN" sz="1400" kern="100">
              <a:latin typeface="Calibri" panose="020F0502020204030204" pitchFamily="34" charset="0"/>
              <a:cs typeface="Times New Roman" panose="02020603050405020304" pitchFamily="18" charset="0"/>
            </a:endParaRPr>
          </a:p>
          <a:p>
            <a:pPr algn="just">
              <a:lnSpc>
                <a:spcPct val="150000"/>
              </a:lnSpc>
              <a:spcAft>
                <a:spcPts val="0"/>
              </a:spcAft>
            </a:pPr>
            <a:r>
              <a:rPr lang="en-US" altLang="zh-CN" sz="1400" b="1" kern="100">
                <a:latin typeface="Calibri" panose="020F0502020204030204" pitchFamily="34" charset="0"/>
                <a:cs typeface="Times New Roman" panose="02020603050405020304" pitchFamily="18" charset="0"/>
              </a:rPr>
              <a:t>abs(x)</a:t>
            </a:r>
            <a:r>
              <a:rPr lang="zh-CN" altLang="zh-CN" sz="1400" kern="100">
                <a:latin typeface="Calibri" panose="020F0502020204030204" pitchFamily="34" charset="0"/>
                <a:cs typeface="Times New Roman" panose="02020603050405020304" pitchFamily="18" charset="0"/>
              </a:rPr>
              <a:t>，求绝对值，</a:t>
            </a:r>
            <a:r>
              <a:rPr lang="en-US" altLang="zh-CN" sz="1400" kern="100">
                <a:latin typeface="Calibri" panose="020F0502020204030204" pitchFamily="34" charset="0"/>
                <a:cs typeface="Times New Roman" panose="02020603050405020304" pitchFamily="18" charset="0"/>
              </a:rPr>
              <a:t>absolute</a:t>
            </a:r>
            <a:endParaRPr lang="zh-CN" altLang="zh-CN" sz="1400" kern="100">
              <a:latin typeface="Calibri" panose="020F0502020204030204" pitchFamily="34" charset="0"/>
              <a:cs typeface="Times New Roman" panose="02020603050405020304" pitchFamily="18" charset="0"/>
            </a:endParaRPr>
          </a:p>
          <a:p>
            <a:pPr algn="just">
              <a:lnSpc>
                <a:spcPct val="150000"/>
              </a:lnSpc>
              <a:spcAft>
                <a:spcPts val="0"/>
              </a:spcAft>
            </a:pPr>
            <a:r>
              <a:rPr lang="en-US" altLang="zh-CN" sz="1400" b="1" kern="100">
                <a:latin typeface="Calibri" panose="020F0502020204030204" pitchFamily="34" charset="0"/>
                <a:cs typeface="Times New Roman" panose="02020603050405020304" pitchFamily="18" charset="0"/>
              </a:rPr>
              <a:t>all(x)</a:t>
            </a:r>
            <a:r>
              <a:rPr lang="zh-CN" altLang="zh-CN" sz="1400" kern="100">
                <a:latin typeface="Calibri" panose="020F0502020204030204" pitchFamily="34" charset="0"/>
                <a:cs typeface="Times New Roman" panose="02020603050405020304" pitchFamily="18" charset="0"/>
              </a:rPr>
              <a:t>，</a:t>
            </a:r>
            <a:r>
              <a:rPr lang="en-US" altLang="zh-CN" sz="1400" kern="100">
                <a:latin typeface="Calibri" panose="020F0502020204030204" pitchFamily="34" charset="0"/>
                <a:cs typeface="Times New Roman" panose="02020603050405020304" pitchFamily="18" charset="0"/>
              </a:rPr>
              <a:t>x</a:t>
            </a:r>
            <a:r>
              <a:rPr lang="zh-CN" altLang="zh-CN" sz="1400" kern="100">
                <a:latin typeface="Calibri" panose="020F0502020204030204" pitchFamily="34" charset="0"/>
                <a:cs typeface="Times New Roman" panose="02020603050405020304" pitchFamily="18" charset="0"/>
              </a:rPr>
              <a:t>必须是可迭代的，若</a:t>
            </a:r>
            <a:r>
              <a:rPr lang="en-US" altLang="zh-CN" sz="1400" kern="100">
                <a:latin typeface="Calibri" panose="020F0502020204030204" pitchFamily="34" charset="0"/>
                <a:cs typeface="Times New Roman" panose="02020603050405020304" pitchFamily="18" charset="0"/>
              </a:rPr>
              <a:t>x</a:t>
            </a:r>
            <a:r>
              <a:rPr lang="zh-CN" altLang="zh-CN" sz="1400" kern="100">
                <a:latin typeface="Calibri" panose="020F0502020204030204" pitchFamily="34" charset="0"/>
                <a:cs typeface="Times New Roman" panose="02020603050405020304" pitchFamily="18" charset="0"/>
              </a:rPr>
              <a:t>中所有值都为</a:t>
            </a:r>
            <a:r>
              <a:rPr lang="en-US" altLang="zh-CN" sz="1400" kern="100">
                <a:latin typeface="Calibri" panose="020F0502020204030204" pitchFamily="34" charset="0"/>
                <a:cs typeface="Times New Roman" panose="02020603050405020304" pitchFamily="18" charset="0"/>
              </a:rPr>
              <a:t>True</a:t>
            </a:r>
            <a:r>
              <a:rPr lang="zh-CN" altLang="zh-CN" sz="1400" kern="100">
                <a:latin typeface="Calibri" panose="020F0502020204030204" pitchFamily="34" charset="0"/>
                <a:cs typeface="Times New Roman" panose="02020603050405020304" pitchFamily="18" charset="0"/>
              </a:rPr>
              <a:t>或</a:t>
            </a:r>
            <a:r>
              <a:rPr lang="en-US" altLang="zh-CN" sz="1400" kern="100">
                <a:latin typeface="Calibri" panose="020F0502020204030204" pitchFamily="34" charset="0"/>
                <a:cs typeface="Times New Roman" panose="02020603050405020304" pitchFamily="18" charset="0"/>
              </a:rPr>
              <a:t>x</a:t>
            </a:r>
            <a:r>
              <a:rPr lang="zh-CN" altLang="zh-CN" sz="1400" kern="100">
                <a:latin typeface="Calibri" panose="020F0502020204030204" pitchFamily="34" charset="0"/>
                <a:cs typeface="Times New Roman" panose="02020603050405020304" pitchFamily="18" charset="0"/>
              </a:rPr>
              <a:t>为空，则返回</a:t>
            </a:r>
            <a:r>
              <a:rPr lang="en-US" altLang="zh-CN" sz="1400" kern="100">
                <a:latin typeface="Calibri" panose="020F0502020204030204" pitchFamily="34" charset="0"/>
                <a:cs typeface="Times New Roman" panose="02020603050405020304" pitchFamily="18" charset="0"/>
              </a:rPr>
              <a:t>True</a:t>
            </a:r>
            <a:endParaRPr lang="zh-CN" altLang="zh-CN" sz="1400" kern="100">
              <a:latin typeface="Calibri" panose="020F0502020204030204" pitchFamily="34" charset="0"/>
              <a:cs typeface="Times New Roman" panose="02020603050405020304" pitchFamily="18" charset="0"/>
            </a:endParaRPr>
          </a:p>
          <a:p>
            <a:pPr algn="just">
              <a:lnSpc>
                <a:spcPct val="150000"/>
              </a:lnSpc>
              <a:spcAft>
                <a:spcPts val="0"/>
              </a:spcAft>
            </a:pPr>
            <a:r>
              <a:rPr lang="en-US" altLang="zh-CN" sz="1400" b="1" kern="100">
                <a:latin typeface="Calibri" panose="020F0502020204030204" pitchFamily="34" charset="0"/>
                <a:cs typeface="Times New Roman" panose="02020603050405020304" pitchFamily="18" charset="0"/>
              </a:rPr>
              <a:t>any(x)</a:t>
            </a:r>
            <a:r>
              <a:rPr lang="zh-CN" altLang="zh-CN" sz="1400" kern="100">
                <a:latin typeface="Calibri" panose="020F0502020204030204" pitchFamily="34" charset="0"/>
                <a:cs typeface="Times New Roman" panose="02020603050405020304" pitchFamily="18" charset="0"/>
              </a:rPr>
              <a:t>，</a:t>
            </a:r>
            <a:r>
              <a:rPr lang="en-US" altLang="zh-CN" sz="1400" kern="100">
                <a:latin typeface="Calibri" panose="020F0502020204030204" pitchFamily="34" charset="0"/>
                <a:cs typeface="Times New Roman" panose="02020603050405020304" pitchFamily="18" charset="0"/>
              </a:rPr>
              <a:t>x</a:t>
            </a:r>
            <a:r>
              <a:rPr lang="zh-CN" altLang="zh-CN" sz="1400" kern="100">
                <a:latin typeface="Calibri" panose="020F0502020204030204" pitchFamily="34" charset="0"/>
                <a:cs typeface="Times New Roman" panose="02020603050405020304" pitchFamily="18" charset="0"/>
              </a:rPr>
              <a:t>必须是可迭代的，若</a:t>
            </a:r>
            <a:r>
              <a:rPr lang="en-US" altLang="zh-CN" sz="1400" kern="100">
                <a:latin typeface="Calibri" panose="020F0502020204030204" pitchFamily="34" charset="0"/>
                <a:cs typeface="Times New Roman" panose="02020603050405020304" pitchFamily="18" charset="0"/>
              </a:rPr>
              <a:t>x</a:t>
            </a:r>
            <a:r>
              <a:rPr lang="zh-CN" altLang="zh-CN" sz="1400" kern="100">
                <a:latin typeface="Calibri" panose="020F0502020204030204" pitchFamily="34" charset="0"/>
                <a:cs typeface="Times New Roman" panose="02020603050405020304" pitchFamily="18" charset="0"/>
              </a:rPr>
              <a:t>中有任意一个值为</a:t>
            </a:r>
            <a:r>
              <a:rPr lang="en-US" altLang="zh-CN" sz="1400" kern="100">
                <a:latin typeface="Calibri" panose="020F0502020204030204" pitchFamily="34" charset="0"/>
                <a:cs typeface="Times New Roman" panose="02020603050405020304" pitchFamily="18" charset="0"/>
              </a:rPr>
              <a:t>True</a:t>
            </a:r>
            <a:r>
              <a:rPr lang="zh-CN" altLang="zh-CN" sz="1400" kern="100">
                <a:latin typeface="Calibri" panose="020F0502020204030204" pitchFamily="34" charset="0"/>
                <a:cs typeface="Times New Roman" panose="02020603050405020304" pitchFamily="18" charset="0"/>
              </a:rPr>
              <a:t>，则返回</a:t>
            </a:r>
            <a:r>
              <a:rPr lang="en-US" altLang="zh-CN" sz="1400" kern="100">
                <a:latin typeface="Calibri" panose="020F0502020204030204" pitchFamily="34" charset="0"/>
                <a:cs typeface="Times New Roman" panose="02020603050405020304" pitchFamily="18" charset="0"/>
              </a:rPr>
              <a:t>True</a:t>
            </a:r>
            <a:r>
              <a:rPr lang="zh-CN" altLang="zh-CN" sz="1400" kern="100">
                <a:latin typeface="Calibri" panose="020F0502020204030204" pitchFamily="34" charset="0"/>
                <a:cs typeface="Times New Roman" panose="02020603050405020304" pitchFamily="18" charset="0"/>
              </a:rPr>
              <a:t>，若</a:t>
            </a:r>
            <a:r>
              <a:rPr lang="en-US" altLang="zh-CN" sz="1400" kern="100">
                <a:latin typeface="Calibri" panose="020F0502020204030204" pitchFamily="34" charset="0"/>
                <a:cs typeface="Times New Roman" panose="02020603050405020304" pitchFamily="18" charset="0"/>
              </a:rPr>
              <a:t>x</a:t>
            </a:r>
            <a:r>
              <a:rPr lang="zh-CN" altLang="zh-CN" sz="1400" kern="100">
                <a:latin typeface="Calibri" panose="020F0502020204030204" pitchFamily="34" charset="0"/>
                <a:cs typeface="Times New Roman" panose="02020603050405020304" pitchFamily="18" charset="0"/>
              </a:rPr>
              <a:t>为空，则返回</a:t>
            </a:r>
            <a:r>
              <a:rPr lang="en-US" altLang="zh-CN" sz="1400" kern="100">
                <a:latin typeface="Calibri" panose="020F0502020204030204" pitchFamily="34" charset="0"/>
                <a:cs typeface="Times New Roman" panose="02020603050405020304" pitchFamily="18" charset="0"/>
              </a:rPr>
              <a:t>False</a:t>
            </a:r>
            <a:endParaRPr lang="zh-CN" altLang="zh-CN" sz="1400" kern="10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923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0135" y="146649"/>
            <a:ext cx="877163" cy="369332"/>
          </a:xfrm>
          <a:prstGeom prst="rect">
            <a:avLst/>
          </a:prstGeom>
          <a:noFill/>
        </p:spPr>
        <p:txBody>
          <a:bodyPr wrap="none" rtlCol="0">
            <a:spAutoFit/>
          </a:bodyPr>
          <a:lstStyle/>
          <a:p>
            <a:r>
              <a:rPr lang="zh-CN" altLang="en-US" b="1"/>
              <a:t>运算符</a:t>
            </a:r>
          </a:p>
        </p:txBody>
      </p:sp>
      <p:sp>
        <p:nvSpPr>
          <p:cNvPr id="3" name="文本框 2"/>
          <p:cNvSpPr txBox="1"/>
          <p:nvPr/>
        </p:nvSpPr>
        <p:spPr>
          <a:xfrm>
            <a:off x="367364" y="224288"/>
            <a:ext cx="3416320" cy="2308324"/>
          </a:xfrm>
          <a:prstGeom prst="rect">
            <a:avLst/>
          </a:prstGeom>
          <a:noFill/>
        </p:spPr>
        <p:txBody>
          <a:bodyPr wrap="none" rtlCol="0">
            <a:spAutoFit/>
          </a:bodyPr>
          <a:lstStyle/>
          <a:p>
            <a:r>
              <a:rPr lang="zh-CN" altLang="en-US" b="1"/>
              <a:t>算术运算符</a:t>
            </a:r>
            <a:endParaRPr lang="en-US" altLang="zh-CN" b="1"/>
          </a:p>
          <a:p>
            <a:r>
              <a:rPr lang="en-US" altLang="zh-CN"/>
              <a:t>+	</a:t>
            </a:r>
            <a:r>
              <a:rPr lang="zh-CN" altLang="en-US"/>
              <a:t>加</a:t>
            </a:r>
            <a:endParaRPr lang="en-US" altLang="zh-CN"/>
          </a:p>
          <a:p>
            <a:r>
              <a:rPr lang="en-US" altLang="zh-CN"/>
              <a:t>-	</a:t>
            </a:r>
            <a:r>
              <a:rPr lang="zh-CN" altLang="en-US"/>
              <a:t>减</a:t>
            </a:r>
            <a:endParaRPr lang="en-US" altLang="zh-CN"/>
          </a:p>
          <a:p>
            <a:r>
              <a:rPr lang="en-US" altLang="zh-CN"/>
              <a:t>*	</a:t>
            </a:r>
            <a:r>
              <a:rPr lang="zh-CN" altLang="en-US"/>
              <a:t>乘</a:t>
            </a:r>
            <a:endParaRPr lang="en-US" altLang="zh-CN"/>
          </a:p>
          <a:p>
            <a:r>
              <a:rPr lang="en-US" altLang="zh-CN"/>
              <a:t>/	</a:t>
            </a:r>
            <a:r>
              <a:rPr lang="zh-CN" altLang="en-US"/>
              <a:t>除</a:t>
            </a:r>
            <a:endParaRPr lang="en-US" altLang="zh-CN"/>
          </a:p>
          <a:p>
            <a:r>
              <a:rPr lang="en-US" altLang="zh-CN"/>
              <a:t>%	</a:t>
            </a:r>
            <a:r>
              <a:rPr lang="zh-CN" altLang="en-US"/>
              <a:t>求余，返回除法的余数</a:t>
            </a:r>
            <a:endParaRPr lang="en-US" altLang="zh-CN"/>
          </a:p>
          <a:p>
            <a:r>
              <a:rPr lang="en-US" altLang="zh-CN"/>
              <a:t>//	</a:t>
            </a:r>
            <a:r>
              <a:rPr lang="zh-CN" altLang="en-US"/>
              <a:t>取整，返回商的整数</a:t>
            </a:r>
            <a:endParaRPr lang="en-US" altLang="zh-CN"/>
          </a:p>
          <a:p>
            <a:r>
              <a:rPr lang="en-US" altLang="zh-CN"/>
              <a:t>**	</a:t>
            </a:r>
            <a:r>
              <a:rPr lang="zh-CN" altLang="en-US"/>
              <a:t>幂，返回</a:t>
            </a:r>
            <a:r>
              <a:rPr lang="en-US" altLang="zh-CN"/>
              <a:t>x</a:t>
            </a:r>
            <a:r>
              <a:rPr lang="zh-CN" altLang="en-US"/>
              <a:t>的</a:t>
            </a:r>
            <a:r>
              <a:rPr lang="en-US" altLang="zh-CN"/>
              <a:t>y</a:t>
            </a:r>
            <a:r>
              <a:rPr lang="zh-CN" altLang="en-US"/>
              <a:t>次方</a:t>
            </a:r>
            <a:endParaRPr lang="en-US" altLang="zh-CN"/>
          </a:p>
        </p:txBody>
      </p:sp>
      <p:sp>
        <p:nvSpPr>
          <p:cNvPr id="4" name="文本框 3"/>
          <p:cNvSpPr txBox="1"/>
          <p:nvPr/>
        </p:nvSpPr>
        <p:spPr>
          <a:xfrm>
            <a:off x="213702" y="2985542"/>
            <a:ext cx="3278038" cy="2677656"/>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赋值运算符 </a:t>
            </a:r>
            <a:r>
              <a:rPr lang="en-US" altLang="zh-CN" sz="1400" b="1">
                <a:latin typeface="微软雅黑" panose="020B0503020204020204" pitchFamily="34" charset="-122"/>
                <a:ea typeface="微软雅黑" panose="020B0503020204020204" pitchFamily="34" charset="-122"/>
              </a:rPr>
              <a:t>x</a:t>
            </a:r>
            <a:r>
              <a:rPr lang="zh-CN" altLang="en-US" sz="1400" b="1">
                <a:latin typeface="微软雅黑" panose="020B0503020204020204" pitchFamily="34" charset="-122"/>
                <a:ea typeface="微软雅黑" panose="020B0503020204020204" pitchFamily="34" charset="-122"/>
              </a:rPr>
              <a:t>△</a:t>
            </a:r>
            <a:r>
              <a:rPr lang="en-US" altLang="zh-CN" sz="1400" b="1">
                <a:latin typeface="微软雅黑" panose="020B0503020204020204" pitchFamily="34" charset="-122"/>
                <a:ea typeface="微软雅黑" panose="020B0503020204020204" pitchFamily="34" charset="-122"/>
              </a:rPr>
              <a:t>y </a:t>
            </a:r>
            <a:r>
              <a:rPr lang="zh-CN" altLang="en-US" sz="1400" b="1">
                <a:latin typeface="微软雅黑" panose="020B0503020204020204" pitchFamily="34" charset="-122"/>
                <a:ea typeface="微软雅黑" panose="020B0503020204020204" pitchFamily="34" charset="-122"/>
              </a:rPr>
              <a:t>：</a:t>
            </a:r>
            <a:r>
              <a:rPr lang="en-US" altLang="zh-CN" sz="1400" b="1">
                <a:latin typeface="微软雅黑" panose="020B0503020204020204" pitchFamily="34" charset="-122"/>
                <a:ea typeface="微软雅黑" panose="020B0503020204020204" pitchFamily="34" charset="-122"/>
              </a:rPr>
              <a:t>x = x </a:t>
            </a:r>
            <a:r>
              <a:rPr lang="zh-CN" altLang="en-US" sz="1400" b="1">
                <a:latin typeface="微软雅黑" panose="020B0503020204020204" pitchFamily="34" charset="-122"/>
                <a:ea typeface="微软雅黑" panose="020B0503020204020204" pitchFamily="34" charset="-122"/>
              </a:rPr>
              <a:t>△ </a:t>
            </a:r>
            <a:r>
              <a:rPr lang="en-US" altLang="zh-CN" sz="1400" b="1">
                <a:latin typeface="微软雅黑" panose="020B0503020204020204" pitchFamily="34" charset="-122"/>
                <a:ea typeface="微软雅黑" panose="020B0503020204020204" pitchFamily="34" charset="-122"/>
              </a:rPr>
              <a:t>y</a:t>
            </a: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赋值</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加赋值</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减赋值</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乘赋值</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除赋值</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求余赋值</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幂赋值</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取整赋值</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赋值运算符，在对不可变对象进行操作时，是将变量重新赋值，而对可变对象进行操作时，是在原对象上直接操作。</a:t>
            </a:r>
          </a:p>
        </p:txBody>
      </p:sp>
      <p:sp>
        <p:nvSpPr>
          <p:cNvPr id="5" name="文本框 4"/>
          <p:cNvSpPr txBox="1"/>
          <p:nvPr/>
        </p:nvSpPr>
        <p:spPr>
          <a:xfrm>
            <a:off x="4624018" y="501287"/>
            <a:ext cx="5840060" cy="2031325"/>
          </a:xfrm>
          <a:prstGeom prst="rect">
            <a:avLst/>
          </a:prstGeom>
          <a:noFill/>
        </p:spPr>
        <p:txBody>
          <a:bodyPr wrap="none" rtlCol="0">
            <a:spAutoFit/>
          </a:bodyPr>
          <a:lstStyle/>
          <a:p>
            <a:r>
              <a:rPr lang="zh-CN" altLang="en-US" b="1"/>
              <a:t>比较运算符 （会返回一个布尔值）</a:t>
            </a:r>
            <a:endParaRPr lang="en-US" altLang="zh-CN" b="1"/>
          </a:p>
          <a:p>
            <a:r>
              <a:rPr lang="en-US" altLang="zh-CN"/>
              <a:t>&gt;	</a:t>
            </a:r>
            <a:r>
              <a:rPr lang="zh-CN" altLang="en-US"/>
              <a:t>大于</a:t>
            </a:r>
            <a:endParaRPr lang="en-US" altLang="zh-CN"/>
          </a:p>
          <a:p>
            <a:r>
              <a:rPr lang="en-US" altLang="zh-CN"/>
              <a:t>&lt;	</a:t>
            </a:r>
            <a:r>
              <a:rPr lang="zh-CN" altLang="en-US"/>
              <a:t>小于</a:t>
            </a:r>
            <a:endParaRPr lang="en-US" altLang="zh-CN"/>
          </a:p>
          <a:p>
            <a:r>
              <a:rPr lang="en-US" altLang="zh-CN"/>
              <a:t>==	</a:t>
            </a:r>
            <a:r>
              <a:rPr lang="zh-CN" altLang="en-US"/>
              <a:t>等于（尤其注意区分</a:t>
            </a:r>
            <a:r>
              <a:rPr lang="en-US" altLang="zh-CN"/>
              <a:t>==</a:t>
            </a:r>
            <a:r>
              <a:rPr lang="zh-CN" altLang="en-US"/>
              <a:t>（等于）与</a:t>
            </a:r>
            <a:r>
              <a:rPr lang="en-US" altLang="zh-CN"/>
              <a:t>=</a:t>
            </a:r>
            <a:r>
              <a:rPr lang="zh-CN" altLang="en-US"/>
              <a:t>（赋值））</a:t>
            </a:r>
            <a:endParaRPr lang="en-US" altLang="zh-CN"/>
          </a:p>
          <a:p>
            <a:r>
              <a:rPr lang="en-US" altLang="zh-CN"/>
              <a:t>!=	</a:t>
            </a:r>
            <a:r>
              <a:rPr lang="zh-CN" altLang="en-US"/>
              <a:t>不等于</a:t>
            </a:r>
            <a:endParaRPr lang="en-US" altLang="zh-CN"/>
          </a:p>
          <a:p>
            <a:r>
              <a:rPr lang="en-US" altLang="zh-CN"/>
              <a:t>&gt;=	</a:t>
            </a:r>
            <a:r>
              <a:rPr lang="zh-CN" altLang="en-US"/>
              <a:t>大于等于</a:t>
            </a:r>
            <a:endParaRPr lang="en-US" altLang="zh-CN"/>
          </a:p>
          <a:p>
            <a:r>
              <a:rPr lang="en-US" altLang="zh-CN"/>
              <a:t>&lt;=	</a:t>
            </a:r>
            <a:r>
              <a:rPr lang="zh-CN" altLang="en-US"/>
              <a:t>小于等于</a:t>
            </a:r>
            <a:endParaRPr lang="en-US" altLang="zh-CN"/>
          </a:p>
        </p:txBody>
      </p:sp>
      <p:sp>
        <p:nvSpPr>
          <p:cNvPr id="6" name="文本框 5"/>
          <p:cNvSpPr txBox="1"/>
          <p:nvPr/>
        </p:nvSpPr>
        <p:spPr>
          <a:xfrm>
            <a:off x="3801024" y="2815896"/>
            <a:ext cx="8820043" cy="1200329"/>
          </a:xfrm>
          <a:prstGeom prst="rect">
            <a:avLst/>
          </a:prstGeom>
          <a:noFill/>
        </p:spPr>
        <p:txBody>
          <a:bodyPr wrap="none" rtlCol="0">
            <a:spAutoFit/>
          </a:bodyPr>
          <a:lstStyle/>
          <a:p>
            <a:r>
              <a:rPr lang="zh-CN" altLang="en-US" b="1"/>
              <a:t>逻辑运算符（两个布尔值的运算，结果仍是一个布尔值）</a:t>
            </a:r>
            <a:endParaRPr lang="en-US" altLang="zh-CN" b="1"/>
          </a:p>
          <a:p>
            <a:r>
              <a:rPr lang="en-US" altLang="zh-CN"/>
              <a:t>and	</a:t>
            </a:r>
            <a:r>
              <a:rPr lang="zh-CN" altLang="en-US"/>
              <a:t>逻辑与（</a:t>
            </a:r>
            <a:r>
              <a:rPr lang="en-US" altLang="zh-CN"/>
              <a:t>and</a:t>
            </a:r>
            <a:r>
              <a:rPr lang="zh-CN" altLang="en-US"/>
              <a:t>优先级比</a:t>
            </a:r>
            <a:r>
              <a:rPr lang="en-US" altLang="zh-CN"/>
              <a:t>or</a:t>
            </a:r>
            <a:r>
              <a:rPr lang="zh-CN" altLang="en-US"/>
              <a:t>高，表达式从左至右解析，当结果可确定就停止）</a:t>
            </a:r>
            <a:endParaRPr lang="en-US" altLang="zh-CN"/>
          </a:p>
          <a:p>
            <a:r>
              <a:rPr lang="en-US" altLang="zh-CN"/>
              <a:t>or	</a:t>
            </a:r>
            <a:r>
              <a:rPr lang="zh-CN" altLang="en-US"/>
              <a:t>逻辑或</a:t>
            </a:r>
            <a:endParaRPr lang="en-US" altLang="zh-CN"/>
          </a:p>
          <a:p>
            <a:r>
              <a:rPr lang="en-US" altLang="zh-CN"/>
              <a:t>not	</a:t>
            </a:r>
            <a:r>
              <a:rPr lang="zh-CN" altLang="en-US"/>
              <a:t>逻辑非（拥有最高优先级）</a:t>
            </a:r>
          </a:p>
        </p:txBody>
      </p:sp>
      <p:sp>
        <p:nvSpPr>
          <p:cNvPr id="7" name="文本框 6"/>
          <p:cNvSpPr txBox="1"/>
          <p:nvPr/>
        </p:nvSpPr>
        <p:spPr>
          <a:xfrm>
            <a:off x="3991165" y="4084803"/>
            <a:ext cx="8200835" cy="2031325"/>
          </a:xfrm>
          <a:prstGeom prst="rect">
            <a:avLst/>
          </a:prstGeom>
          <a:noFill/>
        </p:spPr>
        <p:txBody>
          <a:bodyPr wrap="none" rtlCol="0">
            <a:spAutoFit/>
          </a:bodyPr>
          <a:lstStyle/>
          <a:p>
            <a:r>
              <a:rPr lang="zh-CN" altLang="en-US" b="1"/>
              <a:t>位运算符（会将输入的整数转换为二进制后再进行运算）</a:t>
            </a:r>
            <a:endParaRPr lang="en-US" altLang="zh-CN" b="1"/>
          </a:p>
          <a:p>
            <a:r>
              <a:rPr lang="en-US" altLang="zh-CN"/>
              <a:t>&amp;	</a:t>
            </a:r>
            <a:r>
              <a:rPr lang="zh-CN" altLang="en-US"/>
              <a:t>位与，两个二进制对应数位都为</a:t>
            </a:r>
            <a:r>
              <a:rPr lang="en-US" altLang="zh-CN"/>
              <a:t>1</a:t>
            </a:r>
            <a:r>
              <a:rPr lang="zh-CN" altLang="en-US"/>
              <a:t>时结果数位为</a:t>
            </a:r>
            <a:r>
              <a:rPr lang="en-US" altLang="zh-CN"/>
              <a:t>1</a:t>
            </a:r>
            <a:r>
              <a:rPr lang="zh-CN" altLang="en-US"/>
              <a:t>，否则</a:t>
            </a:r>
            <a:r>
              <a:rPr lang="en-US" altLang="zh-CN"/>
              <a:t>0</a:t>
            </a:r>
            <a:r>
              <a:rPr lang="zh-CN" altLang="en-US"/>
              <a:t>，精度取高位</a:t>
            </a:r>
            <a:endParaRPr lang="en-US" altLang="zh-CN"/>
          </a:p>
          <a:p>
            <a:r>
              <a:rPr lang="en-US" altLang="zh-CN"/>
              <a:t>|	</a:t>
            </a:r>
            <a:r>
              <a:rPr lang="zh-CN" altLang="en-US"/>
              <a:t>位或，两个二进制对应数位都为</a:t>
            </a:r>
            <a:r>
              <a:rPr lang="en-US" altLang="zh-CN"/>
              <a:t>0</a:t>
            </a:r>
            <a:r>
              <a:rPr lang="zh-CN" altLang="en-US"/>
              <a:t>时结果数位为</a:t>
            </a:r>
            <a:r>
              <a:rPr lang="en-US" altLang="zh-CN"/>
              <a:t>0</a:t>
            </a:r>
            <a:r>
              <a:rPr lang="zh-CN" altLang="en-US"/>
              <a:t>，否则</a:t>
            </a:r>
            <a:r>
              <a:rPr lang="en-US" altLang="zh-CN"/>
              <a:t>1</a:t>
            </a:r>
          </a:p>
          <a:p>
            <a:r>
              <a:rPr lang="en-US" altLang="zh-CN"/>
              <a:t>^	</a:t>
            </a:r>
            <a:r>
              <a:rPr lang="zh-CN" altLang="en-US"/>
              <a:t>位异或，两个二进制对应数位相同时结果数位为</a:t>
            </a:r>
            <a:r>
              <a:rPr lang="en-US" altLang="zh-CN"/>
              <a:t>0</a:t>
            </a:r>
            <a:r>
              <a:rPr lang="zh-CN" altLang="en-US"/>
              <a:t>，否则</a:t>
            </a:r>
            <a:r>
              <a:rPr lang="en-US" altLang="zh-CN"/>
              <a:t>1</a:t>
            </a:r>
          </a:p>
          <a:p>
            <a:r>
              <a:rPr lang="en-US" altLang="zh-CN"/>
              <a:t>~	</a:t>
            </a:r>
            <a:r>
              <a:rPr lang="zh-CN" altLang="en-US"/>
              <a:t>位非，将二进制数位上的</a:t>
            </a:r>
            <a:r>
              <a:rPr lang="en-US" altLang="zh-CN"/>
              <a:t>1</a:t>
            </a:r>
            <a:r>
              <a:rPr lang="zh-CN" altLang="en-US"/>
              <a:t>改为</a:t>
            </a:r>
            <a:r>
              <a:rPr lang="en-US" altLang="zh-CN"/>
              <a:t>0</a:t>
            </a:r>
            <a:r>
              <a:rPr lang="zh-CN" altLang="en-US"/>
              <a:t>，</a:t>
            </a:r>
            <a:r>
              <a:rPr lang="en-US" altLang="zh-CN"/>
              <a:t>0</a:t>
            </a:r>
            <a:r>
              <a:rPr lang="zh-CN" altLang="en-US"/>
              <a:t>改为</a:t>
            </a:r>
            <a:r>
              <a:rPr lang="en-US" altLang="zh-CN"/>
              <a:t>1</a:t>
            </a:r>
            <a:r>
              <a:rPr lang="zh-CN" altLang="en-US"/>
              <a:t>（</a:t>
            </a:r>
            <a:r>
              <a:rPr lang="en-US" altLang="zh-CN"/>
              <a:t>~x</a:t>
            </a:r>
            <a:r>
              <a:rPr lang="zh-CN" altLang="en-US"/>
              <a:t>）</a:t>
            </a:r>
            <a:endParaRPr lang="en-US" altLang="zh-CN"/>
          </a:p>
          <a:p>
            <a:r>
              <a:rPr lang="en-US" altLang="zh-CN"/>
              <a:t>&lt;&lt;	</a:t>
            </a:r>
            <a:r>
              <a:rPr lang="zh-CN" altLang="en-US"/>
              <a:t>相当于乘</a:t>
            </a:r>
            <a:r>
              <a:rPr lang="en-US" altLang="zh-CN"/>
              <a:t>2</a:t>
            </a:r>
            <a:r>
              <a:rPr lang="zh-CN" altLang="en-US"/>
              <a:t>的</a:t>
            </a:r>
            <a:r>
              <a:rPr lang="en-US" altLang="zh-CN"/>
              <a:t>n</a:t>
            </a:r>
            <a:r>
              <a:rPr lang="zh-CN" altLang="en-US"/>
              <a:t>次幂（</a:t>
            </a:r>
            <a:r>
              <a:rPr lang="en-US" altLang="zh-CN"/>
              <a:t>x&lt;&lt;2</a:t>
            </a:r>
            <a:r>
              <a:rPr lang="zh-CN" altLang="en-US"/>
              <a:t>）</a:t>
            </a:r>
            <a:endParaRPr lang="en-US" altLang="zh-CN"/>
          </a:p>
          <a:p>
            <a:r>
              <a:rPr lang="en-US" altLang="zh-CN"/>
              <a:t>&gt;&gt;	</a:t>
            </a:r>
            <a:r>
              <a:rPr lang="zh-CN" altLang="en-US"/>
              <a:t>相当于除</a:t>
            </a:r>
            <a:r>
              <a:rPr lang="en-US" altLang="zh-CN"/>
              <a:t>2</a:t>
            </a:r>
            <a:r>
              <a:rPr lang="zh-CN" altLang="en-US"/>
              <a:t>的</a:t>
            </a:r>
            <a:r>
              <a:rPr lang="en-US" altLang="zh-CN"/>
              <a:t>n</a:t>
            </a:r>
            <a:r>
              <a:rPr lang="zh-CN" altLang="en-US"/>
              <a:t>次幂（</a:t>
            </a:r>
            <a:r>
              <a:rPr lang="en-US" altLang="zh-CN"/>
              <a:t>x&gt;&gt;1</a:t>
            </a:r>
            <a:r>
              <a:rPr lang="zh-CN" altLang="en-US"/>
              <a:t>）</a:t>
            </a:r>
          </a:p>
        </p:txBody>
      </p:sp>
      <p:sp>
        <p:nvSpPr>
          <p:cNvPr id="8" name="文本框 7"/>
          <p:cNvSpPr txBox="1"/>
          <p:nvPr/>
        </p:nvSpPr>
        <p:spPr>
          <a:xfrm>
            <a:off x="94558" y="6116128"/>
            <a:ext cx="12203982" cy="646331"/>
          </a:xfrm>
          <a:prstGeom prst="rect">
            <a:avLst/>
          </a:prstGeom>
          <a:noFill/>
        </p:spPr>
        <p:txBody>
          <a:bodyPr wrap="none" rtlCol="0">
            <a:spAutoFit/>
          </a:bodyPr>
          <a:lstStyle/>
          <a:p>
            <a:r>
              <a:rPr lang="zh-CN" altLang="en-US" b="1"/>
              <a:t>运算符的优先级</a:t>
            </a:r>
            <a:r>
              <a:rPr lang="zh-CN" altLang="en-US"/>
              <a:t>：</a:t>
            </a:r>
            <a:r>
              <a:rPr lang="en-US" altLang="zh-CN"/>
              <a:t>**</a:t>
            </a:r>
            <a:r>
              <a:rPr lang="zh-CN" altLang="en-US"/>
              <a:t>→</a:t>
            </a:r>
            <a:r>
              <a:rPr lang="en-US" altLang="zh-CN"/>
              <a:t>~+-(</a:t>
            </a:r>
            <a:r>
              <a:rPr lang="zh-CN" altLang="en-US"/>
              <a:t>正负号</a:t>
            </a:r>
            <a:r>
              <a:rPr lang="en-US" altLang="zh-CN"/>
              <a:t>)</a:t>
            </a:r>
            <a:r>
              <a:rPr lang="zh-CN" altLang="en-US"/>
              <a:t>→</a:t>
            </a:r>
            <a:r>
              <a:rPr lang="en-US" altLang="zh-CN"/>
              <a:t>*/%//(</a:t>
            </a:r>
            <a:r>
              <a:rPr lang="zh-CN" altLang="en-US"/>
              <a:t>算术运算符</a:t>
            </a:r>
            <a:r>
              <a:rPr lang="en-US" altLang="zh-CN"/>
              <a:t>)</a:t>
            </a:r>
            <a:r>
              <a:rPr lang="zh-CN" altLang="en-US"/>
              <a:t>→</a:t>
            </a:r>
            <a:r>
              <a:rPr lang="en-US" altLang="zh-CN"/>
              <a:t>+-</a:t>
            </a:r>
            <a:r>
              <a:rPr lang="zh-CN" altLang="en-US"/>
              <a:t>→</a:t>
            </a:r>
            <a:r>
              <a:rPr lang="en-US" altLang="zh-CN"/>
              <a:t>&lt;&lt;&gt;&gt;(</a:t>
            </a:r>
            <a:r>
              <a:rPr lang="zh-CN" altLang="en-US"/>
              <a:t>位左右移</a:t>
            </a:r>
            <a:r>
              <a:rPr lang="en-US" altLang="zh-CN"/>
              <a:t>)</a:t>
            </a:r>
            <a:r>
              <a:rPr lang="zh-CN" altLang="en-US"/>
              <a:t>→</a:t>
            </a:r>
            <a:r>
              <a:rPr lang="en-US" altLang="zh-CN"/>
              <a:t>&amp;(</a:t>
            </a:r>
            <a:r>
              <a:rPr lang="zh-CN" altLang="en-US"/>
              <a:t>位与</a:t>
            </a:r>
            <a:r>
              <a:rPr lang="en-US" altLang="zh-CN"/>
              <a:t>)</a:t>
            </a:r>
            <a:r>
              <a:rPr lang="zh-CN" altLang="en-US"/>
              <a:t>→</a:t>
            </a:r>
            <a:r>
              <a:rPr lang="en-US" altLang="zh-CN"/>
              <a:t>^(</a:t>
            </a:r>
            <a:r>
              <a:rPr lang="zh-CN" altLang="en-US"/>
              <a:t>位异或</a:t>
            </a:r>
            <a:r>
              <a:rPr lang="en-US" altLang="zh-CN"/>
              <a:t>)</a:t>
            </a:r>
            <a:r>
              <a:rPr lang="zh-CN" altLang="en-US"/>
              <a:t>→</a:t>
            </a:r>
            <a:r>
              <a:rPr lang="en-US" altLang="zh-CN"/>
              <a:t>|(</a:t>
            </a:r>
            <a:r>
              <a:rPr lang="zh-CN" altLang="en-US"/>
              <a:t>位或</a:t>
            </a:r>
            <a:r>
              <a:rPr lang="en-US" altLang="zh-CN"/>
              <a:t>)</a:t>
            </a:r>
            <a:r>
              <a:rPr lang="zh-CN" altLang="en-US"/>
              <a:t>→比较运算符</a:t>
            </a:r>
            <a:endParaRPr lang="en-US" altLang="zh-CN"/>
          </a:p>
          <a:p>
            <a:r>
              <a:rPr lang="zh-CN" altLang="en-US"/>
              <a:t>一般采用</a:t>
            </a:r>
            <a:r>
              <a:rPr lang="en-US" altLang="zh-CN"/>
              <a:t>()</a:t>
            </a:r>
            <a:r>
              <a:rPr lang="zh-CN" altLang="en-US"/>
              <a:t>来限定运算次序，防止产生错误。</a:t>
            </a:r>
          </a:p>
        </p:txBody>
      </p:sp>
      <p:sp>
        <p:nvSpPr>
          <p:cNvPr id="9" name="矩形 8">
            <a:extLst>
              <a:ext uri="{FF2B5EF4-FFF2-40B4-BE49-F238E27FC236}">
                <a16:creationId xmlns:a16="http://schemas.microsoft.com/office/drawing/2014/main" id="{BFECC6AE-82B6-4F0F-BC0E-907DE82650FD}"/>
              </a:ext>
            </a:extLst>
          </p:cNvPr>
          <p:cNvSpPr/>
          <p:nvPr/>
        </p:nvSpPr>
        <p:spPr>
          <a:xfrm>
            <a:off x="7004481" y="1750924"/>
            <a:ext cx="4820155" cy="923330"/>
          </a:xfrm>
          <a:prstGeom prst="rect">
            <a:avLst/>
          </a:prstGeom>
        </p:spPr>
        <p:txBody>
          <a:bodyPr wrap="square">
            <a:spAutoFit/>
          </a:bodyPr>
          <a:lstStyle/>
          <a:p>
            <a:r>
              <a:rPr lang="zh-CN" altLang="en-US"/>
              <a:t>关于</a:t>
            </a:r>
            <a:r>
              <a:rPr lang="en-US" altLang="zh-CN"/>
              <a:t>python</a:t>
            </a:r>
            <a:r>
              <a:rPr lang="zh-CN" altLang="en-US"/>
              <a:t>中的运算符操作：如</a:t>
            </a:r>
            <a:r>
              <a:rPr lang="en-US" altLang="zh-CN"/>
              <a:t>'=='</a:t>
            </a:r>
            <a:r>
              <a:rPr lang="zh-CN" altLang="en-US"/>
              <a:t>操作，其实是调用了</a:t>
            </a:r>
            <a:r>
              <a:rPr lang="en-US" altLang="zh-CN"/>
              <a:t>__eq__</a:t>
            </a:r>
            <a:r>
              <a:rPr lang="zh-CN" altLang="en-US"/>
              <a:t>方法，方法可重写，即可以对运算符进行重定义。</a:t>
            </a:r>
          </a:p>
        </p:txBody>
      </p:sp>
    </p:spTree>
    <p:extLst>
      <p:ext uri="{BB962C8B-B14F-4D97-AF65-F5344CB8AC3E}">
        <p14:creationId xmlns:p14="http://schemas.microsoft.com/office/powerpoint/2010/main" val="409624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39418" y="77638"/>
            <a:ext cx="2237407" cy="369332"/>
          </a:xfrm>
          <a:prstGeom prst="rect">
            <a:avLst/>
          </a:prstGeom>
          <a:noFill/>
        </p:spPr>
        <p:txBody>
          <a:bodyPr wrap="none" rtlCol="0">
            <a:spAutoFit/>
          </a:bodyPr>
          <a:lstStyle/>
          <a:p>
            <a:r>
              <a:rPr lang="en-US" altLang="zh-CN"/>
              <a:t>Python</a:t>
            </a:r>
            <a:r>
              <a:rPr lang="zh-CN" altLang="en-US"/>
              <a:t>中的流程控制</a:t>
            </a:r>
          </a:p>
        </p:txBody>
      </p:sp>
      <p:sp>
        <p:nvSpPr>
          <p:cNvPr id="3" name="文本框 2"/>
          <p:cNvSpPr txBox="1"/>
          <p:nvPr/>
        </p:nvSpPr>
        <p:spPr>
          <a:xfrm>
            <a:off x="724619" y="603849"/>
            <a:ext cx="11259296" cy="3970318"/>
          </a:xfrm>
          <a:prstGeom prst="rect">
            <a:avLst/>
          </a:prstGeom>
          <a:noFill/>
        </p:spPr>
        <p:txBody>
          <a:bodyPr wrap="square" rtlCol="0">
            <a:spAutoFit/>
          </a:bodyPr>
          <a:lstStyle/>
          <a:p>
            <a:r>
              <a:rPr lang="en-US" altLang="zh-CN" sz="1400">
                <a:latin typeface="微软雅黑" panose="020B0503020204020204" pitchFamily="34" charset="-122"/>
                <a:ea typeface="微软雅黑" panose="020B0503020204020204" pitchFamily="34" charset="-122"/>
              </a:rPr>
              <a:t>if…</a:t>
            </a:r>
            <a:r>
              <a:rPr lang="en-US" altLang="zh-CN" sz="1400" err="1">
                <a:latin typeface="微软雅黑" panose="020B0503020204020204" pitchFamily="34" charset="-122"/>
                <a:ea typeface="微软雅黑" panose="020B0503020204020204" pitchFamily="34" charset="-122"/>
              </a:rPr>
              <a:t>elif</a:t>
            </a:r>
            <a:r>
              <a:rPr lang="en-US" altLang="zh-CN" sz="1400">
                <a:latin typeface="微软雅黑" panose="020B0503020204020204" pitchFamily="34" charset="-122"/>
                <a:ea typeface="微软雅黑" panose="020B0503020204020204" pitchFamily="34" charset="-122"/>
              </a:rPr>
              <a:t>…else</a:t>
            </a:r>
            <a:r>
              <a:rPr lang="zh-CN" altLang="en-US" sz="1400">
                <a:latin typeface="微软雅黑" panose="020B0503020204020204" pitchFamily="34" charset="-122"/>
                <a:ea typeface="微软雅黑" panose="020B0503020204020204" pitchFamily="34" charset="-122"/>
              </a:rPr>
              <a:t>：最常用的流程控制，用于选择条件，</a:t>
            </a:r>
            <a:r>
              <a:rPr lang="en-US" altLang="zh-CN" sz="1400">
                <a:latin typeface="微软雅黑" panose="020B0503020204020204" pitchFamily="34" charset="-122"/>
                <a:ea typeface="微软雅黑" panose="020B0503020204020204" pitchFamily="34" charset="-122"/>
              </a:rPr>
              <a:t>if</a:t>
            </a:r>
            <a:r>
              <a:rPr lang="zh-CN" altLang="en-US" sz="1400">
                <a:latin typeface="微软雅黑" panose="020B0503020204020204" pitchFamily="34" charset="-122"/>
                <a:ea typeface="微软雅黑" panose="020B0503020204020204" pitchFamily="34" charset="-122"/>
              </a:rPr>
              <a:t>和</a:t>
            </a:r>
            <a:r>
              <a:rPr lang="en-US" altLang="zh-CN" sz="1400" err="1">
                <a:latin typeface="微软雅黑" panose="020B0503020204020204" pitchFamily="34" charset="-122"/>
                <a:ea typeface="微软雅黑" panose="020B0503020204020204" pitchFamily="34" charset="-122"/>
              </a:rPr>
              <a:t>elif</a:t>
            </a:r>
            <a:r>
              <a:rPr lang="zh-CN" altLang="en-US" sz="1400">
                <a:latin typeface="微软雅黑" panose="020B0503020204020204" pitchFamily="34" charset="-122"/>
                <a:ea typeface="微软雅黑" panose="020B0503020204020204" pitchFamily="34" charset="-122"/>
              </a:rPr>
              <a:t>后的表达式中可以添加逻辑运算符，其计算表达式的布尔值结果，所有空集、数字</a:t>
            </a:r>
            <a:r>
              <a:rPr lang="en-US" altLang="zh-CN" sz="1400">
                <a:latin typeface="微软雅黑" panose="020B0503020204020204" pitchFamily="34" charset="-122"/>
                <a:ea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None</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False</a:t>
            </a:r>
            <a:r>
              <a:rPr lang="zh-CN" altLang="en-US" sz="1400">
                <a:latin typeface="微软雅黑" panose="020B0503020204020204" pitchFamily="34" charset="-122"/>
                <a:ea typeface="微软雅黑" panose="020B0503020204020204" pitchFamily="34" charset="-122"/>
              </a:rPr>
              <a:t>之外的对象都表示为</a:t>
            </a:r>
            <a:r>
              <a:rPr lang="en-US" altLang="zh-CN" sz="1400">
                <a:latin typeface="微软雅黑" panose="020B0503020204020204" pitchFamily="34" charset="-122"/>
                <a:ea typeface="微软雅黑" panose="020B0503020204020204" pitchFamily="34" charset="-122"/>
              </a:rPr>
              <a:t>True</a:t>
            </a:r>
            <a:r>
              <a:rPr lang="zh-CN" altLang="en-US" sz="1400">
                <a:latin typeface="微软雅黑" panose="020B0503020204020204" pitchFamily="34" charset="-122"/>
                <a:ea typeface="微软雅黑" panose="020B0503020204020204" pitchFamily="34" charset="-122"/>
              </a:rPr>
              <a:t>，并可简化为</a:t>
            </a:r>
            <a:r>
              <a:rPr lang="en-US" altLang="zh-CN" sz="1400" b="1">
                <a:latin typeface="微软雅黑" panose="020B0503020204020204" pitchFamily="34" charset="-122"/>
                <a:ea typeface="微软雅黑" panose="020B0503020204020204" pitchFamily="34" charset="-122"/>
              </a:rPr>
              <a:t>r = a if a&gt;b else b</a:t>
            </a:r>
            <a:r>
              <a:rPr lang="zh-CN" altLang="en-US" sz="1400">
                <a:latin typeface="微软雅黑" panose="020B0503020204020204" pitchFamily="34" charset="-122"/>
                <a:ea typeface="微软雅黑" panose="020B0503020204020204" pitchFamily="34" charset="-122"/>
              </a:rPr>
              <a:t>此种形式，</a:t>
            </a:r>
            <a:r>
              <a:rPr lang="en-US" altLang="zh-CN" sz="1400">
                <a:latin typeface="微软雅黑" panose="020B0503020204020204" pitchFamily="34" charset="-122"/>
                <a:ea typeface="微软雅黑" panose="020B0503020204020204" pitchFamily="34" charset="-122"/>
              </a:rPr>
              <a:t>else</a:t>
            </a:r>
            <a:r>
              <a:rPr lang="zh-CN" altLang="en-US" sz="1400">
                <a:latin typeface="微软雅黑" panose="020B0503020204020204" pitchFamily="34" charset="-122"/>
                <a:ea typeface="微软雅黑" panose="020B0503020204020204" pitchFamily="34" charset="-122"/>
              </a:rPr>
              <a:t>可用于</a:t>
            </a:r>
            <a:r>
              <a:rPr lang="en-US" altLang="zh-CN" sz="1400">
                <a:latin typeface="微软雅黑" panose="020B0503020204020204" pitchFamily="34" charset="-122"/>
                <a:ea typeface="微软雅黑" panose="020B0503020204020204" pitchFamily="34" charset="-122"/>
              </a:rPr>
              <a:t>while</a:t>
            </a:r>
            <a:r>
              <a:rPr lang="zh-CN" altLang="en-US" sz="1400">
                <a:latin typeface="微软雅黑" panose="020B0503020204020204" pitchFamily="34" charset="-122"/>
                <a:ea typeface="微软雅黑" panose="020B0503020204020204" pitchFamily="34" charset="-122"/>
              </a:rPr>
              <a:t>和</a:t>
            </a:r>
            <a:r>
              <a:rPr lang="en-US" altLang="zh-CN" sz="1400">
                <a:latin typeface="微软雅黑" panose="020B0503020204020204" pitchFamily="34" charset="-122"/>
                <a:ea typeface="微软雅黑" panose="020B0503020204020204" pitchFamily="34" charset="-122"/>
              </a:rPr>
              <a:t>for</a:t>
            </a:r>
            <a:r>
              <a:rPr lang="zh-CN" altLang="en-US" sz="1400">
                <a:latin typeface="微软雅黑" panose="020B0503020204020204" pitchFamily="34" charset="-122"/>
                <a:ea typeface="微软雅黑" panose="020B0503020204020204" pitchFamily="34" charset="-122"/>
              </a:rPr>
              <a:t>语句后，将在同级循环结束后顺序执行，但遇到</a:t>
            </a:r>
            <a:r>
              <a:rPr lang="en-US" altLang="zh-CN" sz="1400">
                <a:latin typeface="微软雅黑" panose="020B0503020204020204" pitchFamily="34" charset="-122"/>
                <a:ea typeface="微软雅黑" panose="020B0503020204020204" pitchFamily="34" charset="-122"/>
              </a:rPr>
              <a:t>break</a:t>
            </a:r>
            <a:r>
              <a:rPr lang="zh-CN" altLang="en-US" sz="1400">
                <a:latin typeface="微软雅黑" panose="020B0503020204020204" pitchFamily="34" charset="-122"/>
                <a:ea typeface="微软雅黑" panose="020B0503020204020204" pitchFamily="34" charset="-122"/>
              </a:rPr>
              <a:t>后不执行。</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while</a:t>
            </a:r>
            <a:r>
              <a:rPr lang="zh-CN" altLang="en-US" sz="1400">
                <a:latin typeface="微软雅黑" panose="020B0503020204020204" pitchFamily="34" charset="-122"/>
                <a:ea typeface="微软雅黑" panose="020B0503020204020204" pitchFamily="34" charset="-122"/>
              </a:rPr>
              <a:t>：注意循环条件，可能出现死循环。</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for</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for </a:t>
            </a:r>
            <a:r>
              <a:rPr lang="zh-CN" altLang="en-US" sz="1400">
                <a:latin typeface="微软雅黑" panose="020B0503020204020204" pitchFamily="34" charset="-122"/>
                <a:ea typeface="微软雅黑" panose="020B0503020204020204" pitchFamily="34" charset="-122"/>
              </a:rPr>
              <a:t>迭代变量 </a:t>
            </a:r>
            <a:r>
              <a:rPr lang="en-US" altLang="zh-CN" sz="1400">
                <a:latin typeface="微软雅黑" panose="020B0503020204020204" pitchFamily="34" charset="-122"/>
                <a:ea typeface="微软雅黑" panose="020B0503020204020204" pitchFamily="34" charset="-122"/>
              </a:rPr>
              <a:t>in </a:t>
            </a:r>
            <a:r>
              <a:rPr lang="zh-CN" altLang="en-US" sz="1400">
                <a:latin typeface="微软雅黑" panose="020B0503020204020204" pitchFamily="34" charset="-122"/>
                <a:ea typeface="微软雅黑" panose="020B0503020204020204" pitchFamily="34" charset="-122"/>
              </a:rPr>
              <a:t>对象，其中迭代变量不需定义，对象只要是可迭代对象即可（如</a:t>
            </a:r>
            <a:r>
              <a:rPr lang="en-US" altLang="zh-CN" sz="1400">
                <a:latin typeface="微软雅黑" panose="020B0503020204020204" pitchFamily="34" charset="-122"/>
                <a:ea typeface="微软雅黑" panose="020B0503020204020204" pitchFamily="34" charset="-122"/>
              </a:rPr>
              <a:t>range</a:t>
            </a:r>
            <a:r>
              <a:rPr lang="zh-CN" altLang="en-US" sz="1400">
                <a:latin typeface="微软雅黑" panose="020B0503020204020204" pitchFamily="34" charset="-122"/>
                <a:ea typeface="微软雅黑" panose="020B0503020204020204" pitchFamily="34" charset="-122"/>
              </a:rPr>
              <a:t>对象，字符串等）。</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若担心被迭代对象变化产生异常或出于安全性的考虑，可以制作一个副本来进行迭代（切片，赋值等）。</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一般循环次数已知时用</a:t>
            </a:r>
            <a:r>
              <a:rPr lang="en-US" altLang="zh-CN" sz="1400">
                <a:latin typeface="微软雅黑" panose="020B0503020204020204" pitchFamily="34" charset="-122"/>
                <a:ea typeface="微软雅黑" panose="020B0503020204020204" pitchFamily="34" charset="-122"/>
              </a:rPr>
              <a:t>for</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break</a:t>
            </a:r>
            <a:r>
              <a:rPr lang="zh-CN" altLang="en-US" sz="1400">
                <a:latin typeface="微软雅黑" panose="020B0503020204020204" pitchFamily="34" charset="-122"/>
                <a:ea typeface="微软雅黑" panose="020B0503020204020204" pitchFamily="34" charset="-122"/>
              </a:rPr>
              <a:t>和</a:t>
            </a:r>
            <a:r>
              <a:rPr lang="en-US" altLang="zh-CN" sz="1400">
                <a:latin typeface="微软雅黑" panose="020B0503020204020204" pitchFamily="34" charset="-122"/>
                <a:ea typeface="微软雅黑" panose="020B0503020204020204" pitchFamily="34" charset="-122"/>
              </a:rPr>
              <a:t>continue</a:t>
            </a:r>
            <a:r>
              <a:rPr lang="zh-CN" altLang="en-US" sz="1400">
                <a:latin typeface="微软雅黑" panose="020B0503020204020204" pitchFamily="34" charset="-122"/>
                <a:ea typeface="微软雅黑" panose="020B0503020204020204" pitchFamily="34" charset="-122"/>
              </a:rPr>
              <a:t>：用于跳出循环，</a:t>
            </a:r>
            <a:r>
              <a:rPr lang="en-US" altLang="zh-CN" sz="1400">
                <a:latin typeface="微软雅黑" panose="020B0503020204020204" pitchFamily="34" charset="-122"/>
                <a:ea typeface="微软雅黑" panose="020B0503020204020204" pitchFamily="34" charset="-122"/>
              </a:rPr>
              <a:t>break</a:t>
            </a:r>
            <a:r>
              <a:rPr lang="zh-CN" altLang="en-US" sz="1400">
                <a:latin typeface="微软雅黑" panose="020B0503020204020204" pitchFamily="34" charset="-122"/>
                <a:ea typeface="微软雅黑" panose="020B0503020204020204" pitchFamily="34" charset="-122"/>
              </a:rPr>
              <a:t>跳出当前循环，</a:t>
            </a:r>
            <a:r>
              <a:rPr lang="en-US" altLang="zh-CN" sz="1400">
                <a:latin typeface="微软雅黑" panose="020B0503020204020204" pitchFamily="34" charset="-122"/>
                <a:ea typeface="微软雅黑" panose="020B0503020204020204" pitchFamily="34" charset="-122"/>
              </a:rPr>
              <a:t>continue</a:t>
            </a:r>
            <a:r>
              <a:rPr lang="zh-CN" altLang="en-US" sz="1400">
                <a:latin typeface="微软雅黑" panose="020B0503020204020204" pitchFamily="34" charset="-122"/>
                <a:ea typeface="微软雅黑" panose="020B0503020204020204" pitchFamily="34" charset="-122"/>
              </a:rPr>
              <a:t>跳出当次循环并开始下一次循环。</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range</a:t>
            </a:r>
            <a:r>
              <a:rPr lang="zh-CN" altLang="en-US" sz="1400">
                <a:latin typeface="微软雅黑" panose="020B0503020204020204" pitchFamily="34" charset="-122"/>
                <a:ea typeface="微软雅黑" panose="020B0503020204020204" pitchFamily="34" charset="-122"/>
              </a:rPr>
              <a:t>：生成一个整数序列（非列表，是一个生成器对象，被遍历之后就不存在，包括</a:t>
            </a:r>
            <a:r>
              <a:rPr lang="en-US" altLang="zh-CN" sz="1400">
                <a:latin typeface="微软雅黑" panose="020B0503020204020204" pitchFamily="34" charset="-122"/>
                <a:ea typeface="微软雅黑" panose="020B0503020204020204" pitchFamily="34" charset="-122"/>
              </a:rPr>
              <a:t>for</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list</a:t>
            </a:r>
            <a:r>
              <a:rPr lang="zh-CN" altLang="en-US" sz="1400">
                <a:latin typeface="微软雅黑" panose="020B0503020204020204" pitchFamily="34" charset="-122"/>
                <a:ea typeface="微软雅黑" panose="020B0503020204020204" pitchFamily="34" charset="-122"/>
              </a:rPr>
              <a:t>等），</a:t>
            </a:r>
            <a:r>
              <a:rPr lang="en-US" altLang="zh-CN" sz="1400">
                <a:latin typeface="微软雅黑" panose="020B0503020204020204" pitchFamily="34" charset="-122"/>
                <a:ea typeface="微软雅黑" panose="020B0503020204020204" pitchFamily="34" charset="-122"/>
              </a:rPr>
              <a:t>range(</a:t>
            </a:r>
            <a:r>
              <a:rPr lang="en-US" altLang="zh-CN" sz="1400" err="1">
                <a:latin typeface="微软雅黑" panose="020B0503020204020204" pitchFamily="34" charset="-122"/>
                <a:ea typeface="微软雅黑" panose="020B0503020204020204" pitchFamily="34" charset="-122"/>
              </a:rPr>
              <a:t>a,b,c</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其中</a:t>
            </a: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是起始值默认为</a:t>
            </a:r>
            <a:r>
              <a:rPr lang="en-US" altLang="zh-CN" sz="1400">
                <a:latin typeface="微软雅黑" panose="020B0503020204020204" pitchFamily="34" charset="-122"/>
                <a:ea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是结束值不能省略（生成的序列中不包括此值），</a:t>
            </a:r>
            <a:r>
              <a:rPr lang="en-US" altLang="zh-CN" sz="1400">
                <a:latin typeface="微软雅黑" panose="020B0503020204020204" pitchFamily="34" charset="-122"/>
                <a:ea typeface="微软雅黑" panose="020B0503020204020204" pitchFamily="34" charset="-122"/>
              </a:rPr>
              <a:t>c</a:t>
            </a:r>
            <a:r>
              <a:rPr lang="zh-CN" altLang="en-US" sz="1400">
                <a:latin typeface="微软雅黑" panose="020B0503020204020204" pitchFamily="34" charset="-122"/>
                <a:ea typeface="微软雅黑" panose="020B0503020204020204" pitchFamily="34" charset="-122"/>
              </a:rPr>
              <a:t>用于指定步进值（必须</a:t>
            </a:r>
            <a:r>
              <a:rPr lang="en-US" altLang="zh-CN" sz="1400">
                <a:latin typeface="微软雅黑" panose="020B0503020204020204" pitchFamily="34" charset="-122"/>
                <a:ea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rPr>
              <a:t>个参数全部存在时，最后一个才代表步进值）。</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pass</a:t>
            </a:r>
            <a:r>
              <a:rPr lang="zh-CN" altLang="en-US" sz="1400">
                <a:latin typeface="微软雅黑" panose="020B0503020204020204" pitchFamily="34" charset="-122"/>
                <a:ea typeface="微软雅黑" panose="020B0503020204020204" pitchFamily="34" charset="-122"/>
              </a:rPr>
              <a:t>：空，起占位作用。</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注意在循环中的赋值符号，若重新赋值则其与循环外的变量很有可能不同。</a:t>
            </a:r>
            <a:endParaRPr lang="en-US" altLang="zh-CN"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443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76029" y="0"/>
            <a:ext cx="1776448" cy="369332"/>
          </a:xfrm>
          <a:prstGeom prst="rect">
            <a:avLst/>
          </a:prstGeom>
          <a:noFill/>
        </p:spPr>
        <p:txBody>
          <a:bodyPr wrap="none" rtlCol="0">
            <a:spAutoFit/>
          </a:bodyPr>
          <a:lstStyle/>
          <a:p>
            <a:r>
              <a:rPr lang="en-US" altLang="zh-CN"/>
              <a:t>python</a:t>
            </a:r>
            <a:r>
              <a:rPr lang="zh-CN" altLang="en-US"/>
              <a:t>中的序列</a:t>
            </a:r>
          </a:p>
        </p:txBody>
      </p:sp>
      <p:sp>
        <p:nvSpPr>
          <p:cNvPr id="3" name="文本框 2"/>
          <p:cNvSpPr txBox="1"/>
          <p:nvPr/>
        </p:nvSpPr>
        <p:spPr>
          <a:xfrm>
            <a:off x="0" y="304670"/>
            <a:ext cx="11928507" cy="6771084"/>
          </a:xfrm>
          <a:prstGeom prst="rect">
            <a:avLst/>
          </a:prstGeom>
          <a:noFill/>
        </p:spPr>
        <p:txBody>
          <a:bodyPr wrap="square" rtlCol="0">
            <a:spAutoFit/>
          </a:bodyPr>
          <a:lstStyle/>
          <a:p>
            <a:r>
              <a:rPr lang="zh-CN" altLang="en-US" sz="1400" b="1">
                <a:latin typeface="+mn-ea"/>
              </a:rPr>
              <a:t>列表（</a:t>
            </a:r>
            <a:r>
              <a:rPr lang="en-US" altLang="zh-CN" sz="1400" b="1">
                <a:latin typeface="+mn-ea"/>
              </a:rPr>
              <a:t>list</a:t>
            </a:r>
            <a:r>
              <a:rPr lang="zh-CN" altLang="en-US" sz="1400" b="1">
                <a:latin typeface="+mn-ea"/>
              </a:rPr>
              <a:t>）：</a:t>
            </a:r>
            <a:r>
              <a:rPr lang="zh-CN" altLang="en-US" sz="1400">
                <a:latin typeface="+mn-ea"/>
              </a:rPr>
              <a:t>是一个</a:t>
            </a:r>
            <a:r>
              <a:rPr lang="zh-CN" altLang="en-US" sz="1400" b="1">
                <a:latin typeface="+mn-ea"/>
              </a:rPr>
              <a:t>可变的有顺序的序列</a:t>
            </a:r>
            <a:r>
              <a:rPr lang="zh-CN" altLang="en-US" sz="1400">
                <a:latin typeface="+mn-ea"/>
              </a:rPr>
              <a:t>，使用</a:t>
            </a:r>
            <a:r>
              <a:rPr lang="en-US" altLang="zh-CN" sz="1400">
                <a:latin typeface="+mn-ea"/>
              </a:rPr>
              <a:t>”[]”</a:t>
            </a:r>
            <a:r>
              <a:rPr lang="zh-CN" altLang="en-US" sz="1400">
                <a:latin typeface="+mn-ea"/>
              </a:rPr>
              <a:t>进行标识，两个相邻元素间使用</a:t>
            </a:r>
            <a:r>
              <a:rPr lang="en-US" altLang="zh-CN" sz="1400">
                <a:latin typeface="+mn-ea"/>
              </a:rPr>
              <a:t>”,”</a:t>
            </a:r>
            <a:r>
              <a:rPr lang="zh-CN" altLang="en-US" sz="1400">
                <a:latin typeface="+mn-ea"/>
              </a:rPr>
              <a:t>，元素的类型可以不同。</a:t>
            </a:r>
            <a:endParaRPr lang="en-US" altLang="zh-CN" sz="1400">
              <a:latin typeface="+mn-ea"/>
            </a:endParaRPr>
          </a:p>
          <a:p>
            <a:r>
              <a:rPr lang="zh-CN" altLang="en-US" sz="1400" b="1">
                <a:latin typeface="+mn-ea"/>
              </a:rPr>
              <a:t>创建</a:t>
            </a:r>
            <a:r>
              <a:rPr lang="zh-CN" altLang="en-US" sz="1400">
                <a:latin typeface="+mn-ea"/>
              </a:rPr>
              <a:t>：直接进行赋值如 </a:t>
            </a:r>
            <a:r>
              <a:rPr lang="en-US" altLang="zh-CN" sz="1400" err="1">
                <a:latin typeface="+mn-ea"/>
              </a:rPr>
              <a:t>listname</a:t>
            </a:r>
            <a:r>
              <a:rPr lang="en-US" altLang="zh-CN" sz="1400">
                <a:latin typeface="+mn-ea"/>
              </a:rPr>
              <a:t> = […]</a:t>
            </a:r>
            <a:r>
              <a:rPr lang="zh-CN" altLang="en-US" sz="1400">
                <a:latin typeface="+mn-ea"/>
              </a:rPr>
              <a:t>，或使用</a:t>
            </a:r>
            <a:r>
              <a:rPr lang="en-US" altLang="zh-CN" sz="1400">
                <a:latin typeface="+mn-ea"/>
              </a:rPr>
              <a:t>list()</a:t>
            </a:r>
            <a:r>
              <a:rPr lang="zh-CN" altLang="en-US" sz="1400">
                <a:latin typeface="+mn-ea"/>
              </a:rPr>
              <a:t>，其是个迭代的过程，因此不可迭代的对象无法使用</a:t>
            </a:r>
            <a:r>
              <a:rPr lang="en-US" altLang="zh-CN" sz="1400">
                <a:latin typeface="+mn-ea"/>
              </a:rPr>
              <a:t>list()</a:t>
            </a:r>
            <a:r>
              <a:rPr lang="zh-CN" altLang="en-US" sz="1400">
                <a:latin typeface="+mn-ea"/>
              </a:rPr>
              <a:t>创建列表，字符串类型会产生</a:t>
            </a:r>
            <a:endParaRPr lang="en-US" altLang="zh-CN" sz="1400">
              <a:latin typeface="+mn-ea"/>
            </a:endParaRPr>
          </a:p>
          <a:p>
            <a:r>
              <a:rPr lang="en-US" altLang="zh-CN" sz="1400">
                <a:latin typeface="+mn-ea"/>
              </a:rPr>
              <a:t>[‘h’, ’e’, ’l’, ’l’, ’o’]</a:t>
            </a:r>
            <a:r>
              <a:rPr lang="zh-CN" altLang="en-US" sz="1400">
                <a:latin typeface="+mn-ea"/>
              </a:rPr>
              <a:t>此类列表。</a:t>
            </a:r>
            <a:endParaRPr lang="en-US" altLang="zh-CN" sz="1400">
              <a:latin typeface="+mn-ea"/>
            </a:endParaRPr>
          </a:p>
          <a:p>
            <a:r>
              <a:rPr lang="zh-CN" altLang="en-US" sz="1400" b="1">
                <a:latin typeface="+mn-ea"/>
              </a:rPr>
              <a:t>索引与切片</a:t>
            </a:r>
            <a:r>
              <a:rPr lang="zh-CN" altLang="en-US" sz="1400">
                <a:latin typeface="+mn-ea"/>
              </a:rPr>
              <a:t>：</a:t>
            </a:r>
            <a:r>
              <a:rPr lang="en-US" altLang="zh-CN" sz="1400" err="1">
                <a:latin typeface="+mn-ea"/>
              </a:rPr>
              <a:t>listname</a:t>
            </a:r>
            <a:r>
              <a:rPr lang="en-US" altLang="zh-CN" sz="1400">
                <a:latin typeface="+mn-ea"/>
              </a:rPr>
              <a:t>[x]</a:t>
            </a:r>
            <a:r>
              <a:rPr lang="zh-CN" altLang="en-US" sz="1400">
                <a:latin typeface="+mn-ea"/>
              </a:rPr>
              <a:t>，其中</a:t>
            </a:r>
            <a:r>
              <a:rPr lang="en-US" altLang="zh-CN" sz="1400">
                <a:latin typeface="+mn-ea"/>
              </a:rPr>
              <a:t>x</a:t>
            </a:r>
            <a:r>
              <a:rPr lang="zh-CN" altLang="en-US" sz="1400">
                <a:latin typeface="+mn-ea"/>
              </a:rPr>
              <a:t>是元素编号（如右表所示），</a:t>
            </a:r>
            <a:r>
              <a:rPr lang="en-US" altLang="zh-CN" sz="1400" err="1">
                <a:latin typeface="+mn-ea"/>
              </a:rPr>
              <a:t>listname</a:t>
            </a:r>
            <a:r>
              <a:rPr lang="en-US" altLang="zh-CN" sz="1400">
                <a:latin typeface="+mn-ea"/>
              </a:rPr>
              <a:t>[</a:t>
            </a:r>
            <a:r>
              <a:rPr lang="en-US" altLang="zh-CN" sz="1400" err="1">
                <a:latin typeface="+mn-ea"/>
              </a:rPr>
              <a:t>a:b:c</a:t>
            </a:r>
            <a:r>
              <a:rPr lang="en-US" altLang="zh-CN" sz="1400">
                <a:latin typeface="+mn-ea"/>
              </a:rPr>
              <a:t>]</a:t>
            </a:r>
            <a:r>
              <a:rPr lang="zh-CN" altLang="en-US" sz="1400">
                <a:latin typeface="+mn-ea"/>
              </a:rPr>
              <a:t>，其中</a:t>
            </a:r>
            <a:r>
              <a:rPr lang="en-US" altLang="zh-CN" sz="1400">
                <a:latin typeface="+mn-ea"/>
              </a:rPr>
              <a:t>a</a:t>
            </a:r>
            <a:r>
              <a:rPr lang="zh-CN" altLang="en-US" sz="1400">
                <a:latin typeface="+mn-ea"/>
              </a:rPr>
              <a:t>为开始位置（包括该位置），</a:t>
            </a:r>
            <a:endParaRPr lang="en-US" altLang="zh-CN" sz="1400">
              <a:latin typeface="+mn-ea"/>
            </a:endParaRPr>
          </a:p>
          <a:p>
            <a:r>
              <a:rPr lang="en-US" altLang="zh-CN" sz="1400">
                <a:latin typeface="+mn-ea"/>
              </a:rPr>
              <a:t>b</a:t>
            </a:r>
            <a:r>
              <a:rPr lang="zh-CN" altLang="en-US" sz="1400">
                <a:latin typeface="+mn-ea"/>
              </a:rPr>
              <a:t>为结束位置（不包括该位置），</a:t>
            </a:r>
            <a:r>
              <a:rPr lang="en-US" altLang="zh-CN" sz="1400">
                <a:latin typeface="+mn-ea"/>
              </a:rPr>
              <a:t>c</a:t>
            </a:r>
            <a:r>
              <a:rPr lang="zh-CN" altLang="en-US" sz="1400">
                <a:latin typeface="+mn-ea"/>
              </a:rPr>
              <a:t>为步长（默认为</a:t>
            </a:r>
            <a:r>
              <a:rPr lang="en-US" altLang="zh-CN" sz="1400">
                <a:latin typeface="+mn-ea"/>
              </a:rPr>
              <a:t>1</a:t>
            </a:r>
            <a:r>
              <a:rPr lang="zh-CN" altLang="en-US" sz="1400">
                <a:latin typeface="+mn-ea"/>
              </a:rPr>
              <a:t>），</a:t>
            </a:r>
            <a:r>
              <a:rPr lang="en-US" altLang="zh-CN" sz="1400">
                <a:latin typeface="+mn-ea"/>
              </a:rPr>
              <a:t>[:]</a:t>
            </a:r>
            <a:r>
              <a:rPr lang="zh-CN" altLang="en-US" sz="1400">
                <a:latin typeface="+mn-ea"/>
              </a:rPr>
              <a:t>表示制作列表的副本。（切片生成副本，不改动原序列，</a:t>
            </a:r>
            <a:endParaRPr lang="en-US" altLang="zh-CN" sz="1400">
              <a:latin typeface="+mn-ea"/>
            </a:endParaRPr>
          </a:p>
          <a:p>
            <a:r>
              <a:rPr lang="zh-CN" altLang="en-US" sz="1400" b="1">
                <a:solidFill>
                  <a:srgbClr val="FF0000"/>
                </a:solidFill>
                <a:latin typeface="+mn-ea"/>
              </a:rPr>
              <a:t>注意如果</a:t>
            </a:r>
            <a:r>
              <a:rPr lang="en-US" altLang="zh-CN" sz="1400" b="1">
                <a:solidFill>
                  <a:srgbClr val="FF0000"/>
                </a:solidFill>
                <a:latin typeface="+mn-ea"/>
              </a:rPr>
              <a:t>a[:3]=xxx</a:t>
            </a:r>
            <a:r>
              <a:rPr lang="zh-CN" altLang="en-US" sz="1400" b="1">
                <a:solidFill>
                  <a:srgbClr val="FF0000"/>
                </a:solidFill>
                <a:latin typeface="+mn-ea"/>
              </a:rPr>
              <a:t>直接赋值，则会修改原列表，若长度超出则覆盖；若</a:t>
            </a:r>
            <a:r>
              <a:rPr lang="en-US" altLang="zh-CN" sz="1400" b="1">
                <a:solidFill>
                  <a:srgbClr val="FF0000"/>
                </a:solidFill>
                <a:latin typeface="+mn-ea"/>
              </a:rPr>
              <a:t>b = a[:3]</a:t>
            </a:r>
            <a:r>
              <a:rPr lang="zh-CN" altLang="en-US" sz="1400" b="1">
                <a:solidFill>
                  <a:srgbClr val="FF0000"/>
                </a:solidFill>
                <a:latin typeface="+mn-ea"/>
              </a:rPr>
              <a:t>并修改</a:t>
            </a:r>
            <a:r>
              <a:rPr lang="en-US" altLang="zh-CN" sz="1400" b="1">
                <a:solidFill>
                  <a:srgbClr val="FF0000"/>
                </a:solidFill>
                <a:latin typeface="+mn-ea"/>
              </a:rPr>
              <a:t>b</a:t>
            </a:r>
            <a:r>
              <a:rPr lang="zh-CN" altLang="en-US" sz="1400" b="1">
                <a:solidFill>
                  <a:srgbClr val="FF0000"/>
                </a:solidFill>
                <a:latin typeface="+mn-ea"/>
              </a:rPr>
              <a:t>，则创建副本</a:t>
            </a:r>
            <a:r>
              <a:rPr lang="zh-CN" altLang="en-US" sz="1400">
                <a:latin typeface="+mn-ea"/>
              </a:rPr>
              <a:t>）</a:t>
            </a:r>
            <a:endParaRPr lang="en-US" altLang="zh-CN" sz="1400">
              <a:latin typeface="+mn-ea"/>
            </a:endParaRPr>
          </a:p>
          <a:p>
            <a:r>
              <a:rPr lang="zh-CN" altLang="en-US" sz="1400" b="1">
                <a:latin typeface="+mn-ea"/>
              </a:rPr>
              <a:t>遍历</a:t>
            </a:r>
            <a:r>
              <a:rPr lang="zh-CN" altLang="en-US" sz="1400">
                <a:latin typeface="+mn-ea"/>
              </a:rPr>
              <a:t>：使用</a:t>
            </a:r>
            <a:r>
              <a:rPr lang="en-US" altLang="zh-CN" sz="1400">
                <a:latin typeface="+mn-ea"/>
              </a:rPr>
              <a:t>for</a:t>
            </a:r>
            <a:r>
              <a:rPr lang="zh-CN" altLang="en-US" sz="1400">
                <a:latin typeface="+mn-ea"/>
              </a:rPr>
              <a:t>循环，另外 </a:t>
            </a:r>
            <a:r>
              <a:rPr lang="en-US" altLang="zh-CN" sz="1400">
                <a:latin typeface="+mn-ea"/>
              </a:rPr>
              <a:t>for</a:t>
            </a:r>
            <a:r>
              <a:rPr lang="zh-CN" altLang="en-US" sz="1400">
                <a:latin typeface="+mn-ea"/>
              </a:rPr>
              <a:t> </a:t>
            </a:r>
            <a:r>
              <a:rPr lang="en-US" altLang="zh-CN" sz="1400" err="1">
                <a:latin typeface="+mn-ea"/>
              </a:rPr>
              <a:t>a,b</a:t>
            </a:r>
            <a:r>
              <a:rPr lang="en-US" altLang="zh-CN" sz="1400">
                <a:latin typeface="+mn-ea"/>
              </a:rPr>
              <a:t> in enumerate()</a:t>
            </a:r>
            <a:r>
              <a:rPr lang="zh-CN" altLang="en-US" sz="1400">
                <a:latin typeface="+mn-ea"/>
              </a:rPr>
              <a:t>，可用来同时索引序号和内容，其中</a:t>
            </a:r>
            <a:r>
              <a:rPr lang="en-US" altLang="zh-CN" sz="1400">
                <a:latin typeface="+mn-ea"/>
              </a:rPr>
              <a:t>a</a:t>
            </a:r>
            <a:r>
              <a:rPr lang="zh-CN" altLang="en-US" sz="1400">
                <a:latin typeface="+mn-ea"/>
              </a:rPr>
              <a:t>为序号，</a:t>
            </a:r>
            <a:r>
              <a:rPr lang="en-US" altLang="zh-CN" sz="1400" err="1">
                <a:latin typeface="+mn-ea"/>
              </a:rPr>
              <a:t>a,b</a:t>
            </a:r>
            <a:r>
              <a:rPr lang="zh-CN" altLang="en-US" sz="1400">
                <a:latin typeface="+mn-ea"/>
              </a:rPr>
              <a:t>变量不需要定义。</a:t>
            </a:r>
            <a:endParaRPr lang="en-US" altLang="zh-CN" sz="1400">
              <a:latin typeface="+mn-ea"/>
            </a:endParaRPr>
          </a:p>
          <a:p>
            <a:r>
              <a:rPr lang="zh-CN" altLang="en-US" sz="1400" b="1">
                <a:latin typeface="+mn-ea"/>
              </a:rPr>
              <a:t>添加元素</a:t>
            </a:r>
            <a:r>
              <a:rPr lang="zh-CN" altLang="en-US" sz="1400">
                <a:latin typeface="+mn-ea"/>
              </a:rPr>
              <a:t>：</a:t>
            </a:r>
            <a:r>
              <a:rPr lang="en-US" altLang="zh-CN" sz="1400" err="1">
                <a:latin typeface="+mn-ea"/>
              </a:rPr>
              <a:t>listname.append</a:t>
            </a:r>
            <a:r>
              <a:rPr lang="en-US" altLang="zh-CN" sz="1400">
                <a:latin typeface="+mn-ea"/>
              </a:rPr>
              <a:t>(x)</a:t>
            </a:r>
            <a:r>
              <a:rPr lang="zh-CN" altLang="en-US" sz="1400">
                <a:latin typeface="+mn-ea"/>
              </a:rPr>
              <a:t>，其中</a:t>
            </a:r>
            <a:r>
              <a:rPr lang="en-US" altLang="zh-CN" sz="1400">
                <a:latin typeface="+mn-ea"/>
              </a:rPr>
              <a:t>x</a:t>
            </a:r>
            <a:r>
              <a:rPr lang="zh-CN" altLang="en-US" sz="1400">
                <a:latin typeface="+mn-ea"/>
              </a:rPr>
              <a:t>为要添加到列表末尾的元素，</a:t>
            </a:r>
            <a:r>
              <a:rPr lang="zh-CN" altLang="en-US" sz="1400" b="1">
                <a:latin typeface="+mn-ea"/>
              </a:rPr>
              <a:t>改变了列表本身；</a:t>
            </a:r>
            <a:r>
              <a:rPr lang="en-US" altLang="zh-CN" sz="1400" err="1">
                <a:latin typeface="+mn-ea"/>
              </a:rPr>
              <a:t>listname.insert</a:t>
            </a:r>
            <a:r>
              <a:rPr lang="en-US" altLang="zh-CN" sz="1400">
                <a:latin typeface="+mn-ea"/>
              </a:rPr>
              <a:t>(</a:t>
            </a:r>
            <a:r>
              <a:rPr lang="en-US" altLang="zh-CN" sz="1400" err="1">
                <a:latin typeface="+mn-ea"/>
              </a:rPr>
              <a:t>a,b</a:t>
            </a:r>
            <a:r>
              <a:rPr lang="en-US" altLang="zh-CN" sz="1400">
                <a:latin typeface="+mn-ea"/>
              </a:rPr>
              <a:t>)</a:t>
            </a:r>
            <a:r>
              <a:rPr lang="zh-CN" altLang="en-US" sz="1400">
                <a:latin typeface="+mn-ea"/>
              </a:rPr>
              <a:t>，其中</a:t>
            </a:r>
            <a:r>
              <a:rPr lang="en-US" altLang="zh-CN" sz="1400">
                <a:latin typeface="+mn-ea"/>
              </a:rPr>
              <a:t>a</a:t>
            </a:r>
            <a:r>
              <a:rPr lang="zh-CN" altLang="en-US" sz="1400">
                <a:latin typeface="+mn-ea"/>
              </a:rPr>
              <a:t>为要插入的位置的索引号（会插入到列表当前此索引元素之前），</a:t>
            </a:r>
            <a:r>
              <a:rPr lang="en-US" altLang="zh-CN" sz="1400">
                <a:latin typeface="+mn-ea"/>
              </a:rPr>
              <a:t>b</a:t>
            </a:r>
            <a:r>
              <a:rPr lang="zh-CN" altLang="en-US" sz="1400">
                <a:latin typeface="+mn-ea"/>
              </a:rPr>
              <a:t>为要插入的元素；</a:t>
            </a:r>
            <a:r>
              <a:rPr lang="en-US" altLang="zh-CN" sz="1400" err="1">
                <a:latin typeface="+mn-ea"/>
              </a:rPr>
              <a:t>listname.extend</a:t>
            </a:r>
            <a:r>
              <a:rPr lang="en-US" altLang="zh-CN" sz="1400">
                <a:latin typeface="+mn-ea"/>
              </a:rPr>
              <a:t>(list)</a:t>
            </a:r>
            <a:r>
              <a:rPr lang="zh-CN" altLang="en-US" sz="1400">
                <a:latin typeface="+mn-ea"/>
              </a:rPr>
              <a:t>，其中</a:t>
            </a:r>
            <a:r>
              <a:rPr lang="en-US" altLang="zh-CN" sz="1400">
                <a:latin typeface="+mn-ea"/>
              </a:rPr>
              <a:t>list</a:t>
            </a:r>
            <a:r>
              <a:rPr lang="zh-CN" altLang="en-US" sz="1400">
                <a:latin typeface="+mn-ea"/>
              </a:rPr>
              <a:t>为要整体放入原列表之后的列表，原列表变动。</a:t>
            </a:r>
            <a:endParaRPr lang="en-US" altLang="zh-CN" sz="1400">
              <a:latin typeface="+mn-ea"/>
            </a:endParaRPr>
          </a:p>
          <a:p>
            <a:r>
              <a:rPr lang="zh-CN" altLang="en-US" sz="1400" b="1">
                <a:latin typeface="+mn-ea"/>
              </a:rPr>
              <a:t>修改元素</a:t>
            </a:r>
            <a:r>
              <a:rPr lang="zh-CN" altLang="en-US" sz="1400">
                <a:latin typeface="+mn-ea"/>
              </a:rPr>
              <a:t>：直接使用</a:t>
            </a:r>
            <a:r>
              <a:rPr lang="en-US" altLang="zh-CN" sz="1400" err="1">
                <a:latin typeface="+mn-ea"/>
              </a:rPr>
              <a:t>listname</a:t>
            </a:r>
            <a:r>
              <a:rPr lang="en-US" altLang="zh-CN" sz="1400">
                <a:latin typeface="+mn-ea"/>
              </a:rPr>
              <a:t>(x) = ‘…’</a:t>
            </a:r>
            <a:r>
              <a:rPr lang="zh-CN" altLang="en-US" sz="1400">
                <a:latin typeface="+mn-ea"/>
              </a:rPr>
              <a:t>，</a:t>
            </a:r>
            <a:r>
              <a:rPr lang="en-US" altLang="zh-CN" sz="1400">
                <a:latin typeface="+mn-ea"/>
              </a:rPr>
              <a:t>x</a:t>
            </a:r>
            <a:r>
              <a:rPr lang="zh-CN" altLang="en-US" sz="1400">
                <a:latin typeface="+mn-ea"/>
              </a:rPr>
              <a:t>为索引号，可以将对应的元素直接更改。</a:t>
            </a:r>
            <a:endParaRPr lang="en-US" altLang="zh-CN" sz="1400">
              <a:latin typeface="+mn-ea"/>
            </a:endParaRPr>
          </a:p>
          <a:p>
            <a:r>
              <a:rPr lang="zh-CN" altLang="en-US" sz="1400" b="1">
                <a:latin typeface="+mn-ea"/>
              </a:rPr>
              <a:t>删除元素</a:t>
            </a:r>
            <a:r>
              <a:rPr lang="zh-CN" altLang="en-US" sz="1400">
                <a:latin typeface="+mn-ea"/>
              </a:rPr>
              <a:t>：使用</a:t>
            </a:r>
            <a:r>
              <a:rPr lang="en-US" altLang="zh-CN" sz="1400">
                <a:latin typeface="+mn-ea"/>
              </a:rPr>
              <a:t>del </a:t>
            </a:r>
            <a:r>
              <a:rPr lang="en-US" altLang="zh-CN" sz="1400" err="1">
                <a:latin typeface="+mn-ea"/>
              </a:rPr>
              <a:t>listname</a:t>
            </a:r>
            <a:r>
              <a:rPr lang="en-US" altLang="zh-CN" sz="1400">
                <a:latin typeface="+mn-ea"/>
              </a:rPr>
              <a:t>[x]</a:t>
            </a:r>
            <a:r>
              <a:rPr lang="zh-CN" altLang="en-US" sz="1400">
                <a:latin typeface="+mn-ea"/>
              </a:rPr>
              <a:t>来根据索引删除元素；</a:t>
            </a:r>
            <a:r>
              <a:rPr lang="en-US" altLang="zh-CN" sz="1400" err="1">
                <a:latin typeface="+mn-ea"/>
              </a:rPr>
              <a:t>listname.remove</a:t>
            </a:r>
            <a:r>
              <a:rPr lang="en-US" altLang="zh-CN" sz="1400">
                <a:latin typeface="+mn-ea"/>
              </a:rPr>
              <a:t>(‘x’)</a:t>
            </a:r>
            <a:r>
              <a:rPr lang="zh-CN" altLang="en-US" sz="1400">
                <a:latin typeface="+mn-ea"/>
              </a:rPr>
              <a:t>其中</a:t>
            </a:r>
            <a:r>
              <a:rPr lang="en-US" altLang="zh-CN" sz="1400">
                <a:latin typeface="+mn-ea"/>
              </a:rPr>
              <a:t>x</a:t>
            </a:r>
            <a:r>
              <a:rPr lang="zh-CN" altLang="en-US" sz="1400">
                <a:latin typeface="+mn-ea"/>
              </a:rPr>
              <a:t>为元素值，可根据元素值删除，若元素不存在则报错，按列表顺序删除；</a:t>
            </a:r>
            <a:r>
              <a:rPr lang="en-US" altLang="zh-CN" sz="1400" err="1">
                <a:latin typeface="+mn-ea"/>
              </a:rPr>
              <a:t>listname.pop</a:t>
            </a:r>
            <a:r>
              <a:rPr lang="en-US" altLang="zh-CN" sz="1400">
                <a:latin typeface="+mn-ea"/>
              </a:rPr>
              <a:t>([</a:t>
            </a:r>
            <a:r>
              <a:rPr lang="en-US" altLang="zh-CN" sz="1400" err="1">
                <a:latin typeface="+mn-ea"/>
              </a:rPr>
              <a:t>i</a:t>
            </a:r>
            <a:r>
              <a:rPr lang="en-US" altLang="zh-CN" sz="1400">
                <a:latin typeface="+mn-ea"/>
              </a:rPr>
              <a:t>])</a:t>
            </a:r>
            <a:r>
              <a:rPr lang="zh-CN" altLang="en-US" sz="1400">
                <a:latin typeface="+mn-ea"/>
              </a:rPr>
              <a:t>从列表的指定位置删除元素并将其返回（即有返回值），其中</a:t>
            </a:r>
            <a:r>
              <a:rPr lang="en-US" altLang="zh-CN" sz="1400" err="1">
                <a:latin typeface="+mn-ea"/>
              </a:rPr>
              <a:t>i</a:t>
            </a:r>
            <a:r>
              <a:rPr lang="zh-CN" altLang="en-US" sz="1400">
                <a:latin typeface="+mn-ea"/>
              </a:rPr>
              <a:t>可以省略默认为</a:t>
            </a:r>
            <a:r>
              <a:rPr lang="en-US" altLang="zh-CN" sz="1400">
                <a:latin typeface="+mn-ea"/>
              </a:rPr>
              <a:t>-1</a:t>
            </a:r>
            <a:r>
              <a:rPr lang="zh-CN" altLang="en-US" sz="1400">
                <a:latin typeface="+mn-ea"/>
              </a:rPr>
              <a:t>；</a:t>
            </a:r>
            <a:endParaRPr lang="en-US" altLang="zh-CN" sz="1400">
              <a:latin typeface="+mn-ea"/>
            </a:endParaRPr>
          </a:p>
          <a:p>
            <a:r>
              <a:rPr lang="en-US" altLang="zh-CN" sz="1400" err="1">
                <a:latin typeface="+mn-ea"/>
              </a:rPr>
              <a:t>listname.clear</a:t>
            </a:r>
            <a:r>
              <a:rPr lang="en-US" altLang="zh-CN" sz="1400">
                <a:latin typeface="+mn-ea"/>
              </a:rPr>
              <a:t>()</a:t>
            </a:r>
            <a:r>
              <a:rPr lang="zh-CN" altLang="en-US" sz="1400">
                <a:latin typeface="+mn-ea"/>
              </a:rPr>
              <a:t>，删除列表中的所有元素，相当于</a:t>
            </a:r>
            <a:r>
              <a:rPr lang="en-US" altLang="zh-CN" sz="1400">
                <a:latin typeface="+mn-ea"/>
              </a:rPr>
              <a:t>del </a:t>
            </a:r>
            <a:r>
              <a:rPr lang="en-US" altLang="zh-CN" sz="1400" err="1">
                <a:latin typeface="+mn-ea"/>
              </a:rPr>
              <a:t>listname</a:t>
            </a:r>
            <a:r>
              <a:rPr lang="en-US" altLang="zh-CN" sz="1400">
                <a:latin typeface="+mn-ea"/>
              </a:rPr>
              <a:t>[:]</a:t>
            </a:r>
            <a:r>
              <a:rPr lang="zh-CN" altLang="en-US" sz="1400">
                <a:latin typeface="+mn-ea"/>
              </a:rPr>
              <a:t>（此时原列表存在，若使用</a:t>
            </a:r>
            <a:r>
              <a:rPr lang="en-US" altLang="zh-CN" sz="1400">
                <a:latin typeface="+mn-ea"/>
              </a:rPr>
              <a:t>del </a:t>
            </a:r>
            <a:r>
              <a:rPr lang="en-US" altLang="zh-CN" sz="1400" err="1">
                <a:latin typeface="+mn-ea"/>
              </a:rPr>
              <a:t>listname</a:t>
            </a:r>
            <a:r>
              <a:rPr lang="zh-CN" altLang="en-US" sz="1400">
                <a:latin typeface="+mn-ea"/>
              </a:rPr>
              <a:t>，则变量被删除，再使用需重新定义）。</a:t>
            </a:r>
            <a:endParaRPr lang="en-US" altLang="zh-CN" sz="1400">
              <a:latin typeface="+mn-ea"/>
            </a:endParaRPr>
          </a:p>
          <a:p>
            <a:r>
              <a:rPr lang="zh-CN" altLang="en-US" sz="1400" b="1">
                <a:latin typeface="+mn-ea"/>
              </a:rPr>
              <a:t>列表的计算和排序</a:t>
            </a:r>
            <a:r>
              <a:rPr lang="zh-CN" altLang="en-US" sz="1400">
                <a:latin typeface="+mn-ea"/>
              </a:rPr>
              <a:t>：</a:t>
            </a:r>
            <a:r>
              <a:rPr lang="en-US" altLang="zh-CN" sz="1400" err="1">
                <a:latin typeface="+mn-ea"/>
              </a:rPr>
              <a:t>listname.count</a:t>
            </a:r>
            <a:r>
              <a:rPr lang="en-US" altLang="zh-CN" sz="1400">
                <a:latin typeface="+mn-ea"/>
              </a:rPr>
              <a:t>() </a:t>
            </a:r>
            <a:r>
              <a:rPr lang="zh-CN" altLang="en-US" sz="1400">
                <a:latin typeface="+mn-ea"/>
              </a:rPr>
              <a:t>可返回指定元素出现的次数；</a:t>
            </a:r>
            <a:r>
              <a:rPr lang="en-US" altLang="zh-CN" sz="1400" err="1">
                <a:latin typeface="+mn-ea"/>
              </a:rPr>
              <a:t>listname.index</a:t>
            </a:r>
            <a:r>
              <a:rPr lang="en-US" altLang="zh-CN" sz="1400">
                <a:latin typeface="+mn-ea"/>
              </a:rPr>
              <a:t>() </a:t>
            </a:r>
            <a:r>
              <a:rPr lang="zh-CN" altLang="en-US" sz="1400">
                <a:latin typeface="+mn-ea"/>
              </a:rPr>
              <a:t>可返回指定元素在列表中第一次出现的位置（即索引号）；</a:t>
            </a:r>
            <a:r>
              <a:rPr lang="en-US" altLang="zh-CN" sz="1400">
                <a:latin typeface="+mn-ea"/>
              </a:rPr>
              <a:t>sum(</a:t>
            </a:r>
            <a:r>
              <a:rPr lang="en-US" altLang="zh-CN" sz="1400" err="1">
                <a:latin typeface="+mn-ea"/>
              </a:rPr>
              <a:t>listname,b</a:t>
            </a:r>
            <a:r>
              <a:rPr lang="en-US" altLang="zh-CN" sz="1400">
                <a:latin typeface="+mn-ea"/>
              </a:rPr>
              <a:t>) </a:t>
            </a:r>
            <a:r>
              <a:rPr lang="zh-CN" altLang="en-US" sz="1400">
                <a:latin typeface="+mn-ea"/>
              </a:rPr>
              <a:t>可返回列表的统计结果加上</a:t>
            </a:r>
            <a:r>
              <a:rPr lang="en-US" altLang="zh-CN" sz="1400">
                <a:latin typeface="+mn-ea"/>
              </a:rPr>
              <a:t>b</a:t>
            </a:r>
            <a:r>
              <a:rPr lang="zh-CN" altLang="en-US" sz="1400">
                <a:latin typeface="+mn-ea"/>
              </a:rPr>
              <a:t>（</a:t>
            </a:r>
            <a:r>
              <a:rPr lang="en-US" altLang="zh-CN" sz="1400">
                <a:latin typeface="+mn-ea"/>
              </a:rPr>
              <a:t>b</a:t>
            </a:r>
            <a:r>
              <a:rPr lang="zh-CN" altLang="en-US" sz="1400">
                <a:latin typeface="+mn-ea"/>
              </a:rPr>
              <a:t>必须为数值）；</a:t>
            </a:r>
            <a:r>
              <a:rPr lang="en-US" altLang="zh-CN" sz="1400" err="1">
                <a:latin typeface="+mn-ea"/>
              </a:rPr>
              <a:t>len</a:t>
            </a:r>
            <a:r>
              <a:rPr lang="en-US" altLang="zh-CN" sz="1400">
                <a:latin typeface="+mn-ea"/>
              </a:rPr>
              <a:t>(</a:t>
            </a:r>
            <a:r>
              <a:rPr lang="en-US" altLang="zh-CN" sz="1400" err="1">
                <a:latin typeface="+mn-ea"/>
              </a:rPr>
              <a:t>listname</a:t>
            </a:r>
            <a:r>
              <a:rPr lang="en-US" altLang="zh-CN" sz="1400">
                <a:latin typeface="+mn-ea"/>
              </a:rPr>
              <a:t>)</a:t>
            </a:r>
            <a:r>
              <a:rPr lang="zh-CN" altLang="en-US" sz="1400">
                <a:latin typeface="+mn-ea"/>
              </a:rPr>
              <a:t>可以返回列表的长度，即列表内共有多少个元素；</a:t>
            </a:r>
            <a:r>
              <a:rPr lang="en-US" altLang="zh-CN" sz="1400">
                <a:latin typeface="+mn-ea"/>
              </a:rPr>
              <a:t>max/min(</a:t>
            </a:r>
            <a:r>
              <a:rPr lang="en-US" altLang="zh-CN" sz="1400" err="1">
                <a:latin typeface="+mn-ea"/>
              </a:rPr>
              <a:t>listname</a:t>
            </a:r>
            <a:r>
              <a:rPr lang="en-US" altLang="zh-CN" sz="1400">
                <a:latin typeface="+mn-ea"/>
              </a:rPr>
              <a:t>)</a:t>
            </a:r>
            <a:r>
              <a:rPr lang="zh-CN" altLang="en-US" sz="1400">
                <a:latin typeface="+mn-ea"/>
              </a:rPr>
              <a:t>分别可返回列表内的最大元素和最小元素；</a:t>
            </a:r>
            <a:r>
              <a:rPr lang="en-US" altLang="zh-CN" sz="1400" err="1">
                <a:latin typeface="+mn-ea"/>
              </a:rPr>
              <a:t>listname.sort</a:t>
            </a:r>
            <a:r>
              <a:rPr lang="en-US" altLang="zh-CN" sz="1400">
                <a:latin typeface="+mn-ea"/>
              </a:rPr>
              <a:t>(key=</a:t>
            </a:r>
            <a:r>
              <a:rPr lang="en-US" altLang="zh-CN" sz="1400" err="1">
                <a:latin typeface="+mn-ea"/>
              </a:rPr>
              <a:t>None,reverse</a:t>
            </a:r>
            <a:r>
              <a:rPr lang="en-US" altLang="zh-CN" sz="1400">
                <a:latin typeface="+mn-ea"/>
              </a:rPr>
              <a:t>=False)</a:t>
            </a:r>
            <a:r>
              <a:rPr lang="zh-CN" altLang="en-US" sz="1400">
                <a:latin typeface="+mn-ea"/>
              </a:rPr>
              <a:t>，其中</a:t>
            </a:r>
            <a:r>
              <a:rPr lang="en-US" altLang="zh-CN" sz="1400">
                <a:latin typeface="+mn-ea"/>
              </a:rPr>
              <a:t>key</a:t>
            </a:r>
            <a:r>
              <a:rPr lang="zh-CN" altLang="en-US" sz="1400">
                <a:latin typeface="+mn-ea"/>
              </a:rPr>
              <a:t>表示从每个元素中提取一个用于比较的键（如</a:t>
            </a:r>
            <a:r>
              <a:rPr lang="en-US" altLang="zh-CN" sz="1400" err="1">
                <a:latin typeface="+mn-ea"/>
              </a:rPr>
              <a:t>str.lower</a:t>
            </a:r>
            <a:r>
              <a:rPr lang="zh-CN" altLang="en-US" sz="1400">
                <a:latin typeface="+mn-ea"/>
              </a:rPr>
              <a:t>表示不区分首字母大小写，默认值为先大写后小写），</a:t>
            </a:r>
            <a:r>
              <a:rPr lang="en-US" altLang="zh-CN" sz="1400">
                <a:latin typeface="+mn-ea"/>
              </a:rPr>
              <a:t>reverse</a:t>
            </a:r>
            <a:r>
              <a:rPr lang="zh-CN" altLang="en-US" sz="1400">
                <a:latin typeface="+mn-ea"/>
              </a:rPr>
              <a:t>只有两个值，</a:t>
            </a:r>
            <a:r>
              <a:rPr lang="en-US" altLang="zh-CN" sz="1400">
                <a:latin typeface="+mn-ea"/>
              </a:rPr>
              <a:t>True</a:t>
            </a:r>
            <a:r>
              <a:rPr lang="zh-CN" altLang="en-US" sz="1400">
                <a:latin typeface="+mn-ea"/>
              </a:rPr>
              <a:t>时为降序，</a:t>
            </a:r>
            <a:r>
              <a:rPr lang="en-US" altLang="zh-CN" sz="1400">
                <a:latin typeface="+mn-ea"/>
              </a:rPr>
              <a:t>False</a:t>
            </a:r>
            <a:r>
              <a:rPr lang="zh-CN" altLang="en-US" sz="1400">
                <a:latin typeface="+mn-ea"/>
              </a:rPr>
              <a:t>时为升序（默认为</a:t>
            </a:r>
            <a:r>
              <a:rPr lang="en-US" altLang="zh-CN" sz="1400">
                <a:latin typeface="+mn-ea"/>
              </a:rPr>
              <a:t>False</a:t>
            </a:r>
            <a:r>
              <a:rPr lang="zh-CN" altLang="en-US" sz="1400">
                <a:latin typeface="+mn-ea"/>
              </a:rPr>
              <a:t>），注意对中文不支持；</a:t>
            </a:r>
            <a:r>
              <a:rPr lang="en-US" altLang="zh-CN" sz="1400">
                <a:latin typeface="+mn-ea"/>
              </a:rPr>
              <a:t>sorted(</a:t>
            </a:r>
            <a:r>
              <a:rPr lang="en-US" altLang="zh-CN" sz="1400" err="1">
                <a:latin typeface="+mn-ea"/>
              </a:rPr>
              <a:t>listname,key,reverse</a:t>
            </a:r>
            <a:r>
              <a:rPr lang="en-US" altLang="zh-CN" sz="1400">
                <a:latin typeface="+mn-ea"/>
              </a:rPr>
              <a:t>)</a:t>
            </a:r>
            <a:r>
              <a:rPr lang="zh-CN" altLang="en-US" sz="1400">
                <a:latin typeface="+mn-ea"/>
              </a:rPr>
              <a:t>，</a:t>
            </a:r>
            <a:r>
              <a:rPr lang="en-US" altLang="zh-CN" sz="1400">
                <a:latin typeface="+mn-ea"/>
              </a:rPr>
              <a:t>sorted</a:t>
            </a:r>
            <a:r>
              <a:rPr lang="zh-CN" altLang="en-US" sz="1400">
                <a:latin typeface="+mn-ea"/>
              </a:rPr>
              <a:t>方法是建立一个原列表的副本并排序，不改变原列表的元素顺序（</a:t>
            </a:r>
            <a:r>
              <a:rPr lang="en-US" altLang="zh-CN" sz="1400">
                <a:latin typeface="+mn-ea"/>
              </a:rPr>
              <a:t>sorted</a:t>
            </a:r>
            <a:r>
              <a:rPr lang="zh-CN" altLang="en-US" sz="1400">
                <a:latin typeface="+mn-ea"/>
              </a:rPr>
              <a:t>函数中，</a:t>
            </a:r>
            <a:r>
              <a:rPr lang="en-US" altLang="zh-CN" sz="1400">
                <a:latin typeface="+mn-ea"/>
              </a:rPr>
              <a:t>key</a:t>
            </a:r>
            <a:r>
              <a:rPr lang="zh-CN" altLang="en-US" sz="1400">
                <a:latin typeface="+mn-ea"/>
              </a:rPr>
              <a:t>参数是一个函数对象，表示将列表中的每一个元素作为函数参数引入后，对返回值进行的排序）；</a:t>
            </a:r>
            <a:r>
              <a:rPr lang="en-US" altLang="zh-CN" sz="1400" err="1">
                <a:latin typeface="+mn-ea"/>
              </a:rPr>
              <a:t>listname.reverse</a:t>
            </a:r>
            <a:r>
              <a:rPr lang="en-US" altLang="zh-CN" sz="1400">
                <a:latin typeface="+mn-ea"/>
              </a:rPr>
              <a:t>()</a:t>
            </a:r>
            <a:r>
              <a:rPr lang="zh-CN" altLang="en-US" sz="1400">
                <a:latin typeface="+mn-ea"/>
              </a:rPr>
              <a:t>就地倒排原列表；</a:t>
            </a:r>
            <a:r>
              <a:rPr lang="en-US" altLang="zh-CN" sz="1400" err="1">
                <a:latin typeface="+mn-ea"/>
              </a:rPr>
              <a:t>listname.copy</a:t>
            </a:r>
            <a:r>
              <a:rPr lang="en-US" altLang="zh-CN" sz="1400">
                <a:latin typeface="+mn-ea"/>
              </a:rPr>
              <a:t>()</a:t>
            </a:r>
            <a:r>
              <a:rPr lang="zh-CN" altLang="en-US" sz="1400">
                <a:latin typeface="+mn-ea"/>
              </a:rPr>
              <a:t>返回一个列表的副本（同</a:t>
            </a:r>
            <a:r>
              <a:rPr lang="en-US" altLang="zh-CN" sz="1400" err="1">
                <a:latin typeface="+mn-ea"/>
              </a:rPr>
              <a:t>listname</a:t>
            </a:r>
            <a:r>
              <a:rPr lang="en-US" altLang="zh-CN" sz="1400">
                <a:latin typeface="+mn-ea"/>
              </a:rPr>
              <a:t>[:]</a:t>
            </a:r>
            <a:r>
              <a:rPr lang="zh-CN" altLang="en-US" sz="1400">
                <a:latin typeface="+mn-ea"/>
              </a:rPr>
              <a:t>）。</a:t>
            </a:r>
            <a:endParaRPr lang="en-US" altLang="zh-CN" sz="1400">
              <a:latin typeface="+mn-ea"/>
            </a:endParaRPr>
          </a:p>
          <a:p>
            <a:r>
              <a:rPr lang="zh-CN" altLang="en-US" sz="1400" b="1">
                <a:latin typeface="+mn-ea"/>
              </a:rPr>
              <a:t>列表推导式</a:t>
            </a:r>
            <a:r>
              <a:rPr lang="zh-CN" altLang="en-US" sz="1400">
                <a:latin typeface="+mn-ea"/>
              </a:rPr>
              <a:t>：</a:t>
            </a:r>
            <a:r>
              <a:rPr lang="en-US" altLang="zh-CN" sz="1400" err="1">
                <a:latin typeface="+mn-ea"/>
              </a:rPr>
              <a:t>newlist</a:t>
            </a:r>
            <a:r>
              <a:rPr lang="en-US" altLang="zh-CN" sz="1400">
                <a:latin typeface="+mn-ea"/>
              </a:rPr>
              <a:t> = [</a:t>
            </a:r>
            <a:r>
              <a:rPr lang="zh-CN" altLang="en-US" sz="1400">
                <a:latin typeface="+mn-ea"/>
              </a:rPr>
              <a:t>表达式 </a:t>
            </a:r>
            <a:r>
              <a:rPr lang="en-US" altLang="zh-CN" sz="1400">
                <a:latin typeface="+mn-ea"/>
              </a:rPr>
              <a:t>for x in </a:t>
            </a:r>
            <a:r>
              <a:rPr lang="en-US" altLang="zh-CN" sz="1400" err="1">
                <a:latin typeface="+mn-ea"/>
              </a:rPr>
              <a:t>listname</a:t>
            </a:r>
            <a:r>
              <a:rPr lang="en-US" altLang="zh-CN" sz="1400">
                <a:latin typeface="+mn-ea"/>
              </a:rPr>
              <a:t> if …]</a:t>
            </a:r>
            <a:r>
              <a:rPr lang="zh-CN" altLang="en-US" sz="1400">
                <a:latin typeface="+mn-ea"/>
              </a:rPr>
              <a:t>生成一个新列表，其中</a:t>
            </a:r>
            <a:r>
              <a:rPr lang="en-US" altLang="zh-CN" sz="1400" err="1">
                <a:latin typeface="+mn-ea"/>
              </a:rPr>
              <a:t>listname</a:t>
            </a:r>
            <a:r>
              <a:rPr lang="zh-CN" altLang="en-US" sz="1400">
                <a:latin typeface="+mn-ea"/>
              </a:rPr>
              <a:t>可以是生成器对象，</a:t>
            </a:r>
            <a:r>
              <a:rPr lang="en-US" altLang="zh-CN" sz="1400">
                <a:latin typeface="+mn-ea"/>
              </a:rPr>
              <a:t>if</a:t>
            </a:r>
            <a:r>
              <a:rPr lang="zh-CN" altLang="en-US" sz="1400">
                <a:latin typeface="+mn-ea"/>
              </a:rPr>
              <a:t>后的条件可以省略，表达式可以是</a:t>
            </a:r>
            <a:r>
              <a:rPr lang="en-US" altLang="zh-CN" sz="1400">
                <a:latin typeface="+mn-ea"/>
              </a:rPr>
              <a:t>x</a:t>
            </a:r>
            <a:r>
              <a:rPr lang="zh-CN" altLang="en-US" sz="1400">
                <a:latin typeface="+mn-ea"/>
              </a:rPr>
              <a:t>，</a:t>
            </a:r>
            <a:r>
              <a:rPr lang="en-US" altLang="zh-CN" sz="1400" err="1">
                <a:latin typeface="+mn-ea"/>
              </a:rPr>
              <a:t>int</a:t>
            </a:r>
            <a:r>
              <a:rPr lang="en-US" altLang="zh-CN" sz="1400">
                <a:latin typeface="+mn-ea"/>
              </a:rPr>
              <a:t>(x)</a:t>
            </a:r>
            <a:r>
              <a:rPr lang="zh-CN" altLang="en-US" sz="1400">
                <a:latin typeface="+mn-ea"/>
              </a:rPr>
              <a:t>，</a:t>
            </a:r>
            <a:r>
              <a:rPr lang="en-US" altLang="zh-CN" sz="1400">
                <a:latin typeface="+mn-ea"/>
              </a:rPr>
              <a:t>(</a:t>
            </a:r>
            <a:r>
              <a:rPr lang="en-US" altLang="zh-CN" sz="1400" err="1">
                <a:latin typeface="+mn-ea"/>
              </a:rPr>
              <a:t>x,y</a:t>
            </a:r>
            <a:r>
              <a:rPr lang="en-US" altLang="zh-CN" sz="1400">
                <a:latin typeface="+mn-ea"/>
              </a:rPr>
              <a:t>)</a:t>
            </a:r>
            <a:r>
              <a:rPr lang="zh-CN" altLang="en-US" sz="1400">
                <a:latin typeface="+mn-ea"/>
              </a:rPr>
              <a:t>等（需有两个</a:t>
            </a:r>
            <a:r>
              <a:rPr lang="en-US" altLang="zh-CN" sz="1400">
                <a:latin typeface="+mn-ea"/>
              </a:rPr>
              <a:t>for</a:t>
            </a:r>
            <a:r>
              <a:rPr lang="zh-CN" altLang="en-US" sz="1400">
                <a:latin typeface="+mn-ea"/>
              </a:rPr>
              <a:t>迭代），注意若</a:t>
            </a:r>
            <a:r>
              <a:rPr lang="en-US" altLang="zh-CN" sz="1400" err="1">
                <a:latin typeface="+mn-ea"/>
              </a:rPr>
              <a:t>listname</a:t>
            </a:r>
            <a:r>
              <a:rPr lang="zh-CN" altLang="en-US" sz="1400">
                <a:latin typeface="+mn-ea"/>
              </a:rPr>
              <a:t>为</a:t>
            </a:r>
            <a:r>
              <a:rPr lang="en-US" altLang="zh-CN" sz="1400">
                <a:latin typeface="+mn-ea"/>
              </a:rPr>
              <a:t>range(a)</a:t>
            </a:r>
            <a:r>
              <a:rPr lang="zh-CN" altLang="en-US" sz="1400">
                <a:latin typeface="+mn-ea"/>
              </a:rPr>
              <a:t>，则代表生成</a:t>
            </a:r>
            <a:r>
              <a:rPr lang="en-US" altLang="zh-CN" sz="1400">
                <a:latin typeface="+mn-ea"/>
              </a:rPr>
              <a:t>a</a:t>
            </a:r>
            <a:r>
              <a:rPr lang="zh-CN" altLang="en-US" sz="1400">
                <a:latin typeface="+mn-ea"/>
              </a:rPr>
              <a:t>个元素。（列表推导式可进行循环嵌套，可以使写出的语句更简单，注意在表达式内不能进行赋值），</a:t>
            </a:r>
            <a:r>
              <a:rPr lang="zh-CN" altLang="en-US" sz="1400">
                <a:solidFill>
                  <a:srgbClr val="FF0000"/>
                </a:solidFill>
                <a:latin typeface="+mn-ea"/>
              </a:rPr>
              <a:t>列表推导式会将所有数据生成完毕后再执行下面的代码，而生成器则不然。</a:t>
            </a:r>
            <a:endParaRPr lang="en-US" altLang="zh-CN" sz="1400">
              <a:solidFill>
                <a:srgbClr val="FF0000"/>
              </a:solidFill>
              <a:latin typeface="+mn-ea"/>
            </a:endParaRPr>
          </a:p>
          <a:p>
            <a:r>
              <a:rPr lang="zh-CN" altLang="en-US" sz="1400">
                <a:solidFill>
                  <a:srgbClr val="FF0000"/>
                </a:solidFill>
                <a:latin typeface="+mn-ea"/>
              </a:rPr>
              <a:t>列表推导式常与</a:t>
            </a:r>
            <a:r>
              <a:rPr lang="en-US" altLang="zh-CN" sz="1400">
                <a:solidFill>
                  <a:srgbClr val="FF0000"/>
                </a:solidFill>
                <a:latin typeface="+mn-ea"/>
              </a:rPr>
              <a:t>map/filter</a:t>
            </a:r>
            <a:r>
              <a:rPr lang="zh-CN" altLang="en-US" sz="1400">
                <a:solidFill>
                  <a:srgbClr val="FF0000"/>
                </a:solidFill>
                <a:latin typeface="+mn-ea"/>
              </a:rPr>
              <a:t>函数联用。</a:t>
            </a:r>
            <a:endParaRPr lang="en-US" altLang="zh-CN" sz="1400">
              <a:solidFill>
                <a:srgbClr val="FF0000"/>
              </a:solidFill>
              <a:latin typeface="+mn-ea"/>
            </a:endParaRPr>
          </a:p>
          <a:p>
            <a:r>
              <a:rPr lang="zh-CN" altLang="en-US" sz="1400" b="1">
                <a:latin typeface="+mn-ea"/>
              </a:rPr>
              <a:t>二维列表</a:t>
            </a:r>
            <a:r>
              <a:rPr lang="zh-CN" altLang="en-US" sz="1400">
                <a:latin typeface="+mn-ea"/>
              </a:rPr>
              <a:t>：即列表的元素也是列表，一般采用循环嵌套的方式进行创建，因此可使用</a:t>
            </a:r>
            <a:r>
              <a:rPr lang="en-US" altLang="zh-CN" sz="1400" err="1">
                <a:latin typeface="+mn-ea"/>
              </a:rPr>
              <a:t>listname</a:t>
            </a:r>
            <a:r>
              <a:rPr lang="en-US" altLang="zh-CN" sz="1400">
                <a:latin typeface="+mn-ea"/>
              </a:rPr>
              <a:t>[][]</a:t>
            </a:r>
            <a:r>
              <a:rPr lang="zh-CN" altLang="en-US" sz="1400">
                <a:latin typeface="+mn-ea"/>
              </a:rPr>
              <a:t>访问。</a:t>
            </a:r>
            <a:endParaRPr lang="en-US" altLang="zh-CN" sz="1400">
              <a:latin typeface="+mn-ea"/>
            </a:endParaRPr>
          </a:p>
          <a:p>
            <a:r>
              <a:rPr lang="zh-CN" altLang="en-US" sz="1400" b="1">
                <a:latin typeface="+mn-ea"/>
              </a:rPr>
              <a:t>元组（</a:t>
            </a:r>
            <a:r>
              <a:rPr lang="en-US" altLang="zh-CN" sz="1400" b="1">
                <a:latin typeface="+mn-ea"/>
              </a:rPr>
              <a:t>tuple</a:t>
            </a:r>
            <a:r>
              <a:rPr lang="zh-CN" altLang="en-US" sz="1400" b="1">
                <a:latin typeface="+mn-ea"/>
              </a:rPr>
              <a:t>）：</a:t>
            </a:r>
            <a:r>
              <a:rPr lang="zh-CN" altLang="en-US" sz="1400">
                <a:latin typeface="+mn-ea"/>
              </a:rPr>
              <a:t>是一个</a:t>
            </a:r>
            <a:r>
              <a:rPr lang="zh-CN" altLang="en-US" sz="1400" b="1">
                <a:latin typeface="+mn-ea"/>
              </a:rPr>
              <a:t>不可变的有顺序的序列</a:t>
            </a:r>
            <a:r>
              <a:rPr lang="zh-CN" altLang="en-US" sz="1400">
                <a:latin typeface="+mn-ea"/>
              </a:rPr>
              <a:t>，使用</a:t>
            </a:r>
            <a:r>
              <a:rPr lang="en-US" altLang="zh-CN" sz="1400">
                <a:latin typeface="+mn-ea"/>
              </a:rPr>
              <a:t>”()”</a:t>
            </a:r>
            <a:r>
              <a:rPr lang="zh-CN" altLang="en-US" sz="1400">
                <a:latin typeface="+mn-ea"/>
              </a:rPr>
              <a:t>进行标识，两个相邻元素间使用</a:t>
            </a:r>
            <a:r>
              <a:rPr lang="en-US" altLang="zh-CN" sz="1400">
                <a:latin typeface="+mn-ea"/>
              </a:rPr>
              <a:t>”,”</a:t>
            </a:r>
            <a:r>
              <a:rPr lang="zh-CN" altLang="en-US" sz="1400">
                <a:latin typeface="+mn-ea"/>
              </a:rPr>
              <a:t>，元素的类型可以不同，其属性与列表类似。</a:t>
            </a:r>
            <a:endParaRPr lang="en-US" altLang="zh-CN" sz="1400">
              <a:latin typeface="+mn-ea"/>
            </a:endParaRPr>
          </a:p>
          <a:p>
            <a:r>
              <a:rPr lang="zh-CN" altLang="en-US" sz="1400">
                <a:latin typeface="+mn-ea"/>
              </a:rPr>
              <a:t>注意生成元组时，若元组内只有一个元素，则</a:t>
            </a:r>
            <a:r>
              <a:rPr lang="en-US" altLang="zh-CN" sz="1400">
                <a:latin typeface="+mn-ea"/>
              </a:rPr>
              <a:t>(a,)</a:t>
            </a:r>
            <a:r>
              <a:rPr lang="zh-CN" altLang="en-US" sz="1400">
                <a:latin typeface="+mn-ea"/>
              </a:rPr>
              <a:t>其中</a:t>
            </a:r>
            <a:r>
              <a:rPr lang="en-US" altLang="zh-CN" sz="1400">
                <a:latin typeface="+mn-ea"/>
              </a:rPr>
              <a:t>’,’</a:t>
            </a:r>
            <a:r>
              <a:rPr lang="zh-CN" altLang="en-US" sz="1400">
                <a:latin typeface="+mn-ea"/>
              </a:rPr>
              <a:t>不能省略，否则会视为非元组，空元组不需加</a:t>
            </a:r>
            <a:r>
              <a:rPr lang="en-US" altLang="zh-CN" sz="1400">
                <a:latin typeface="+mn-ea"/>
              </a:rPr>
              <a:t>’,’</a:t>
            </a:r>
            <a:r>
              <a:rPr lang="zh-CN" altLang="en-US" sz="1400">
                <a:latin typeface="+mn-ea"/>
              </a:rPr>
              <a:t>。</a:t>
            </a:r>
            <a:endParaRPr lang="en-US" altLang="zh-CN" sz="1400">
              <a:latin typeface="+mn-ea"/>
            </a:endParaRPr>
          </a:p>
          <a:p>
            <a:r>
              <a:rPr lang="zh-CN" altLang="en-US" sz="1400" b="1">
                <a:latin typeface="+mn-ea"/>
              </a:rPr>
              <a:t>元组推导式</a:t>
            </a:r>
            <a:r>
              <a:rPr lang="zh-CN" altLang="en-US" sz="1400">
                <a:latin typeface="+mn-ea"/>
              </a:rPr>
              <a:t>：</a:t>
            </a:r>
            <a:r>
              <a:rPr lang="en-US" altLang="zh-CN" sz="1400">
                <a:latin typeface="+mn-ea"/>
              </a:rPr>
              <a:t> </a:t>
            </a:r>
            <a:r>
              <a:rPr lang="en-US" altLang="zh-CN" sz="1400" err="1">
                <a:latin typeface="+mn-ea"/>
              </a:rPr>
              <a:t>newtuple</a:t>
            </a:r>
            <a:r>
              <a:rPr lang="en-US" altLang="zh-CN" sz="1400">
                <a:latin typeface="+mn-ea"/>
              </a:rPr>
              <a:t> = (</a:t>
            </a:r>
            <a:r>
              <a:rPr lang="zh-CN" altLang="en-US" sz="1400">
                <a:latin typeface="+mn-ea"/>
              </a:rPr>
              <a:t>表达式 </a:t>
            </a:r>
            <a:r>
              <a:rPr lang="en-US" altLang="zh-CN" sz="1400">
                <a:latin typeface="+mn-ea"/>
              </a:rPr>
              <a:t>for x in </a:t>
            </a:r>
            <a:r>
              <a:rPr lang="en-US" altLang="zh-CN" sz="1400" err="1">
                <a:latin typeface="+mn-ea"/>
              </a:rPr>
              <a:t>listname</a:t>
            </a:r>
            <a:r>
              <a:rPr lang="en-US" altLang="zh-CN" sz="1400">
                <a:latin typeface="+mn-ea"/>
              </a:rPr>
              <a:t> if …)</a:t>
            </a:r>
            <a:r>
              <a:rPr lang="zh-CN" altLang="en-US" sz="1400">
                <a:latin typeface="+mn-ea"/>
              </a:rPr>
              <a:t>与列表推导式类似，但是其生成的不是一个元组，是一个生成器对象，需要转换或迭代。</a:t>
            </a:r>
            <a:endParaRPr lang="en-US" altLang="zh-CN" sz="1400">
              <a:latin typeface="+mn-ea"/>
            </a:endParaRPr>
          </a:p>
          <a:p>
            <a:r>
              <a:rPr lang="zh-CN" altLang="en-US" sz="1400" b="1">
                <a:latin typeface="+mn-ea"/>
              </a:rPr>
              <a:t>其他与列表的不同</a:t>
            </a:r>
            <a:r>
              <a:rPr lang="zh-CN" altLang="en-US" sz="1400">
                <a:latin typeface="+mn-ea"/>
              </a:rPr>
              <a:t>：</a:t>
            </a:r>
            <a:r>
              <a:rPr lang="en-US" altLang="zh-CN" sz="1400">
                <a:latin typeface="+mn-ea"/>
              </a:rPr>
              <a:t>1</a:t>
            </a:r>
            <a:r>
              <a:rPr lang="zh-CN" altLang="en-US" sz="1400">
                <a:latin typeface="+mn-ea"/>
              </a:rPr>
              <a:t>、不可变对象，列表中针对元素的操作元组中不适用，只能使用重新赋值的方法改变元组（元组中的列表是可变的）；</a:t>
            </a:r>
            <a:r>
              <a:rPr lang="en-US" altLang="zh-CN" sz="1400">
                <a:latin typeface="+mn-ea"/>
              </a:rPr>
              <a:t>2</a:t>
            </a:r>
            <a:r>
              <a:rPr lang="zh-CN" altLang="en-US" sz="1400">
                <a:latin typeface="+mn-ea"/>
              </a:rPr>
              <a:t>、元组可以作为字典的键，列表不可以；</a:t>
            </a:r>
            <a:r>
              <a:rPr lang="en-US" altLang="zh-CN" sz="1400">
                <a:latin typeface="+mn-ea"/>
              </a:rPr>
              <a:t>3</a:t>
            </a:r>
            <a:r>
              <a:rPr lang="zh-CN" altLang="en-US" sz="1400">
                <a:latin typeface="+mn-ea"/>
              </a:rPr>
              <a:t>、元组比列表的访问和处理速度快。</a:t>
            </a:r>
            <a:endParaRPr lang="en-US" altLang="zh-CN" sz="1400">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3718366097"/>
              </p:ext>
            </p:extLst>
          </p:nvPr>
        </p:nvGraphicFramePr>
        <p:xfrm>
          <a:off x="9561496" y="954860"/>
          <a:ext cx="2463726" cy="822960"/>
        </p:xfrm>
        <a:graphic>
          <a:graphicData uri="http://schemas.openxmlformats.org/drawingml/2006/table">
            <a:tbl>
              <a:tblPr firstRow="1" bandRow="1">
                <a:tableStyleId>{073A0DAA-6AF3-43AB-8588-CEC1D06C72B9}</a:tableStyleId>
              </a:tblPr>
              <a:tblGrid>
                <a:gridCol w="410621">
                  <a:extLst>
                    <a:ext uri="{9D8B030D-6E8A-4147-A177-3AD203B41FA5}">
                      <a16:colId xmlns:a16="http://schemas.microsoft.com/office/drawing/2014/main" val="20000"/>
                    </a:ext>
                  </a:extLst>
                </a:gridCol>
                <a:gridCol w="410621">
                  <a:extLst>
                    <a:ext uri="{9D8B030D-6E8A-4147-A177-3AD203B41FA5}">
                      <a16:colId xmlns:a16="http://schemas.microsoft.com/office/drawing/2014/main" val="20001"/>
                    </a:ext>
                  </a:extLst>
                </a:gridCol>
                <a:gridCol w="410621">
                  <a:extLst>
                    <a:ext uri="{9D8B030D-6E8A-4147-A177-3AD203B41FA5}">
                      <a16:colId xmlns:a16="http://schemas.microsoft.com/office/drawing/2014/main" val="20002"/>
                    </a:ext>
                  </a:extLst>
                </a:gridCol>
                <a:gridCol w="410621">
                  <a:extLst>
                    <a:ext uri="{9D8B030D-6E8A-4147-A177-3AD203B41FA5}">
                      <a16:colId xmlns:a16="http://schemas.microsoft.com/office/drawing/2014/main" val="20003"/>
                    </a:ext>
                  </a:extLst>
                </a:gridCol>
                <a:gridCol w="410621">
                  <a:extLst>
                    <a:ext uri="{9D8B030D-6E8A-4147-A177-3AD203B41FA5}">
                      <a16:colId xmlns:a16="http://schemas.microsoft.com/office/drawing/2014/main" val="20004"/>
                    </a:ext>
                  </a:extLst>
                </a:gridCol>
                <a:gridCol w="410621">
                  <a:extLst>
                    <a:ext uri="{9D8B030D-6E8A-4147-A177-3AD203B41FA5}">
                      <a16:colId xmlns:a16="http://schemas.microsoft.com/office/drawing/2014/main" val="20005"/>
                    </a:ext>
                  </a:extLst>
                </a:gridCol>
              </a:tblGrid>
              <a:tr h="232825">
                <a:tc>
                  <a:txBody>
                    <a:bodyPr/>
                    <a:lstStyle/>
                    <a:p>
                      <a:pPr algn="ctr"/>
                      <a:r>
                        <a:rPr lang="en-US" altLang="zh-CN" sz="1200"/>
                        <a:t>a</a:t>
                      </a:r>
                      <a:endParaRPr lang="zh-CN" altLang="en-US" sz="1200"/>
                    </a:p>
                  </a:txBody>
                  <a:tcPr anchor="ctr"/>
                </a:tc>
                <a:tc>
                  <a:txBody>
                    <a:bodyPr/>
                    <a:lstStyle/>
                    <a:p>
                      <a:pPr algn="ctr"/>
                      <a:r>
                        <a:rPr lang="en-US" altLang="zh-CN" sz="1200"/>
                        <a:t>b</a:t>
                      </a:r>
                      <a:endParaRPr lang="zh-CN" altLang="en-US" sz="1200"/>
                    </a:p>
                  </a:txBody>
                  <a:tcPr anchor="ctr"/>
                </a:tc>
                <a:tc>
                  <a:txBody>
                    <a:bodyPr/>
                    <a:lstStyle/>
                    <a:p>
                      <a:pPr algn="ctr"/>
                      <a:r>
                        <a:rPr lang="en-US" altLang="zh-CN" sz="1200"/>
                        <a:t>c</a:t>
                      </a:r>
                      <a:endParaRPr lang="zh-CN" altLang="en-US" sz="1200"/>
                    </a:p>
                  </a:txBody>
                  <a:tcPr anchor="ctr"/>
                </a:tc>
                <a:tc>
                  <a:txBody>
                    <a:bodyPr/>
                    <a:lstStyle/>
                    <a:p>
                      <a:pPr algn="ctr"/>
                      <a:r>
                        <a:rPr lang="en-US" altLang="zh-CN" sz="1200"/>
                        <a:t>d</a:t>
                      </a:r>
                      <a:endParaRPr lang="zh-CN" altLang="en-US" sz="1200"/>
                    </a:p>
                  </a:txBody>
                  <a:tcPr anchor="ctr"/>
                </a:tc>
                <a:tc>
                  <a:txBody>
                    <a:bodyPr/>
                    <a:lstStyle/>
                    <a:p>
                      <a:pPr algn="ctr"/>
                      <a:r>
                        <a:rPr lang="en-US" altLang="zh-CN" sz="1200"/>
                        <a:t>e</a:t>
                      </a:r>
                      <a:endParaRPr lang="zh-CN" altLang="en-US" sz="1200"/>
                    </a:p>
                  </a:txBody>
                  <a:tcPr anchor="ctr"/>
                </a:tc>
                <a:tc>
                  <a:txBody>
                    <a:bodyPr/>
                    <a:lstStyle/>
                    <a:p>
                      <a:pPr algn="ctr"/>
                      <a:r>
                        <a:rPr lang="en-US" altLang="zh-CN" sz="1200"/>
                        <a:t>f</a:t>
                      </a:r>
                      <a:endParaRPr lang="zh-CN" altLang="en-US" sz="1200"/>
                    </a:p>
                  </a:txBody>
                  <a:tcPr anchor="ctr"/>
                </a:tc>
                <a:extLst>
                  <a:ext uri="{0D108BD9-81ED-4DB2-BD59-A6C34878D82A}">
                    <a16:rowId xmlns:a16="http://schemas.microsoft.com/office/drawing/2014/main" val="10000"/>
                  </a:ext>
                </a:extLst>
              </a:tr>
              <a:tr h="232825">
                <a:tc>
                  <a:txBody>
                    <a:bodyPr/>
                    <a:lstStyle/>
                    <a:p>
                      <a:pPr algn="ctr"/>
                      <a:r>
                        <a:rPr lang="en-US" altLang="zh-CN" sz="1200"/>
                        <a:t>0</a:t>
                      </a:r>
                      <a:endParaRPr lang="zh-CN" altLang="en-US" sz="1200"/>
                    </a:p>
                  </a:txBody>
                  <a:tcPr anchor="ctr"/>
                </a:tc>
                <a:tc>
                  <a:txBody>
                    <a:bodyPr/>
                    <a:lstStyle/>
                    <a:p>
                      <a:pPr algn="ctr"/>
                      <a:r>
                        <a:rPr lang="en-US" altLang="zh-CN" sz="1200"/>
                        <a:t>1</a:t>
                      </a:r>
                      <a:endParaRPr lang="zh-CN" altLang="en-US" sz="1200"/>
                    </a:p>
                  </a:txBody>
                  <a:tcPr anchor="ctr"/>
                </a:tc>
                <a:tc>
                  <a:txBody>
                    <a:bodyPr/>
                    <a:lstStyle/>
                    <a:p>
                      <a:pPr algn="ctr"/>
                      <a:r>
                        <a:rPr lang="en-US" altLang="zh-CN" sz="1200"/>
                        <a:t>2</a:t>
                      </a:r>
                      <a:endParaRPr lang="zh-CN" altLang="en-US" sz="1200"/>
                    </a:p>
                  </a:txBody>
                  <a:tcPr anchor="ctr"/>
                </a:tc>
                <a:tc>
                  <a:txBody>
                    <a:bodyPr/>
                    <a:lstStyle/>
                    <a:p>
                      <a:pPr algn="ctr"/>
                      <a:r>
                        <a:rPr lang="en-US" altLang="zh-CN" sz="1200"/>
                        <a:t>3</a:t>
                      </a:r>
                      <a:endParaRPr lang="zh-CN" altLang="en-US" sz="1200"/>
                    </a:p>
                  </a:txBody>
                  <a:tcPr anchor="ctr"/>
                </a:tc>
                <a:tc>
                  <a:txBody>
                    <a:bodyPr/>
                    <a:lstStyle/>
                    <a:p>
                      <a:pPr algn="ctr"/>
                      <a:r>
                        <a:rPr lang="en-US" altLang="zh-CN" sz="1200"/>
                        <a:t>4</a:t>
                      </a:r>
                      <a:endParaRPr lang="zh-CN" altLang="en-US" sz="1200"/>
                    </a:p>
                  </a:txBody>
                  <a:tcPr anchor="ctr"/>
                </a:tc>
                <a:tc>
                  <a:txBody>
                    <a:bodyPr/>
                    <a:lstStyle/>
                    <a:p>
                      <a:pPr algn="ctr"/>
                      <a:r>
                        <a:rPr lang="en-US" altLang="zh-CN" sz="1200"/>
                        <a:t>5</a:t>
                      </a:r>
                      <a:endParaRPr lang="zh-CN" altLang="en-US" sz="1200"/>
                    </a:p>
                  </a:txBody>
                  <a:tcPr anchor="ctr"/>
                </a:tc>
                <a:extLst>
                  <a:ext uri="{0D108BD9-81ED-4DB2-BD59-A6C34878D82A}">
                    <a16:rowId xmlns:a16="http://schemas.microsoft.com/office/drawing/2014/main" val="10001"/>
                  </a:ext>
                </a:extLst>
              </a:tr>
              <a:tr h="232825">
                <a:tc>
                  <a:txBody>
                    <a:bodyPr/>
                    <a:lstStyle/>
                    <a:p>
                      <a:pPr algn="ctr"/>
                      <a:r>
                        <a:rPr lang="en-US" altLang="zh-CN" sz="1200"/>
                        <a:t>-6</a:t>
                      </a:r>
                      <a:endParaRPr lang="zh-CN" altLang="en-US" sz="1200"/>
                    </a:p>
                  </a:txBody>
                  <a:tcPr anchor="ctr"/>
                </a:tc>
                <a:tc>
                  <a:txBody>
                    <a:bodyPr/>
                    <a:lstStyle/>
                    <a:p>
                      <a:pPr algn="ctr"/>
                      <a:r>
                        <a:rPr lang="en-US" altLang="zh-CN" sz="1200"/>
                        <a:t>-5</a:t>
                      </a:r>
                      <a:endParaRPr lang="zh-CN" altLang="en-US" sz="1200"/>
                    </a:p>
                  </a:txBody>
                  <a:tcPr anchor="ctr"/>
                </a:tc>
                <a:tc>
                  <a:txBody>
                    <a:bodyPr/>
                    <a:lstStyle/>
                    <a:p>
                      <a:pPr algn="ctr"/>
                      <a:r>
                        <a:rPr lang="en-US" altLang="zh-CN" sz="1200"/>
                        <a:t>-4</a:t>
                      </a:r>
                      <a:endParaRPr lang="zh-CN" altLang="en-US" sz="1200"/>
                    </a:p>
                  </a:txBody>
                  <a:tcPr anchor="ctr"/>
                </a:tc>
                <a:tc>
                  <a:txBody>
                    <a:bodyPr/>
                    <a:lstStyle/>
                    <a:p>
                      <a:pPr algn="ctr"/>
                      <a:r>
                        <a:rPr lang="en-US" altLang="zh-CN" sz="1200"/>
                        <a:t>-3</a:t>
                      </a:r>
                      <a:endParaRPr lang="zh-CN" altLang="en-US" sz="1200"/>
                    </a:p>
                  </a:txBody>
                  <a:tcPr anchor="ctr"/>
                </a:tc>
                <a:tc>
                  <a:txBody>
                    <a:bodyPr/>
                    <a:lstStyle/>
                    <a:p>
                      <a:pPr algn="ctr"/>
                      <a:r>
                        <a:rPr lang="en-US" altLang="zh-CN" sz="1200"/>
                        <a:t>-2</a:t>
                      </a:r>
                      <a:endParaRPr lang="zh-CN" altLang="en-US" sz="1200"/>
                    </a:p>
                  </a:txBody>
                  <a:tcPr anchor="ctr"/>
                </a:tc>
                <a:tc>
                  <a:txBody>
                    <a:bodyPr/>
                    <a:lstStyle/>
                    <a:p>
                      <a:pPr algn="ctr"/>
                      <a:r>
                        <a:rPr lang="en-US" altLang="zh-CN" sz="1200"/>
                        <a:t>-1</a:t>
                      </a:r>
                      <a:endParaRPr lang="zh-CN" altLang="en-US" sz="1200"/>
                    </a:p>
                  </a:txBody>
                  <a:tcPr anchor="ctr"/>
                </a:tc>
                <a:extLst>
                  <a:ext uri="{0D108BD9-81ED-4DB2-BD59-A6C34878D82A}">
                    <a16:rowId xmlns:a16="http://schemas.microsoft.com/office/drawing/2014/main" val="10002"/>
                  </a:ext>
                </a:extLst>
              </a:tr>
            </a:tbl>
          </a:graphicData>
        </a:graphic>
      </p:graphicFrame>
      <p:pic>
        <p:nvPicPr>
          <p:cNvPr id="6" name="图片 5"/>
          <p:cNvPicPr>
            <a:picLocks noChangeAspect="1"/>
          </p:cNvPicPr>
          <p:nvPr/>
        </p:nvPicPr>
        <p:blipFill>
          <a:blip r:embed="rId2"/>
          <a:stretch>
            <a:fillRect/>
          </a:stretch>
        </p:blipFill>
        <p:spPr>
          <a:xfrm>
            <a:off x="8363359" y="5282482"/>
            <a:ext cx="3452159" cy="297206"/>
          </a:xfrm>
          <a:prstGeom prst="rect">
            <a:avLst/>
          </a:prstGeom>
        </p:spPr>
      </p:pic>
    </p:spTree>
    <p:extLst>
      <p:ext uri="{BB962C8B-B14F-4D97-AF65-F5344CB8AC3E}">
        <p14:creationId xmlns:p14="http://schemas.microsoft.com/office/powerpoint/2010/main" val="377435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02359"/>
            <a:ext cx="12192000" cy="6771084"/>
          </a:xfrm>
          <a:prstGeom prst="rect">
            <a:avLst/>
          </a:prstGeom>
          <a:noFill/>
        </p:spPr>
        <p:txBody>
          <a:bodyPr wrap="square" rtlCol="0">
            <a:spAutoFit/>
          </a:bodyPr>
          <a:lstStyle/>
          <a:p>
            <a:r>
              <a:rPr lang="zh-CN" altLang="en-US" sz="1400" b="1">
                <a:latin typeface="+mn-ea"/>
              </a:rPr>
              <a:t>字典（</a:t>
            </a:r>
            <a:r>
              <a:rPr lang="en-US" altLang="zh-CN" sz="1400" b="1">
                <a:latin typeface="+mn-ea"/>
              </a:rPr>
              <a:t>dictionary</a:t>
            </a:r>
            <a:r>
              <a:rPr lang="zh-CN" altLang="en-US" sz="1400" b="1">
                <a:latin typeface="+mn-ea"/>
              </a:rPr>
              <a:t>）：</a:t>
            </a:r>
            <a:r>
              <a:rPr lang="zh-CN" altLang="en-US" sz="1400">
                <a:latin typeface="+mn-ea"/>
              </a:rPr>
              <a:t>是一个</a:t>
            </a:r>
            <a:r>
              <a:rPr lang="zh-CN" altLang="en-US" sz="1400" b="1">
                <a:latin typeface="+mn-ea"/>
              </a:rPr>
              <a:t>可变的无序集合</a:t>
            </a:r>
            <a:r>
              <a:rPr lang="zh-CN" altLang="en-US" sz="1400">
                <a:latin typeface="+mn-ea"/>
              </a:rPr>
              <a:t>，其中的元素均为键值对，通过键来索引并且键不可变（键不能为列表，非不能通过列表创建），且键是唯一的（不允许一个字典中出现两个相同的键），使用</a:t>
            </a:r>
            <a:r>
              <a:rPr lang="en-US" altLang="zh-CN" sz="1400">
                <a:latin typeface="+mn-ea"/>
              </a:rPr>
              <a:t>”{}”</a:t>
            </a:r>
            <a:r>
              <a:rPr lang="zh-CN" altLang="en-US" sz="1400">
                <a:latin typeface="+mn-ea"/>
              </a:rPr>
              <a:t>进行标识，通过键来索引值的方法称为</a:t>
            </a:r>
            <a:r>
              <a:rPr lang="en-US" altLang="zh-CN" sz="1400">
                <a:latin typeface="+mn-ea"/>
              </a:rPr>
              <a:t>Hash</a:t>
            </a:r>
            <a:r>
              <a:rPr lang="zh-CN" altLang="en-US" sz="1400">
                <a:latin typeface="+mn-ea"/>
              </a:rPr>
              <a:t>算法。</a:t>
            </a:r>
            <a:endParaRPr lang="en-US" altLang="zh-CN" sz="1400">
              <a:latin typeface="+mn-ea"/>
            </a:endParaRPr>
          </a:p>
          <a:p>
            <a:r>
              <a:rPr lang="zh-CN" altLang="en-US" sz="1400" b="1">
                <a:latin typeface="+mn-ea"/>
              </a:rPr>
              <a:t>创建</a:t>
            </a:r>
            <a:r>
              <a:rPr lang="zh-CN" altLang="en-US" sz="1400">
                <a:latin typeface="+mn-ea"/>
              </a:rPr>
              <a:t>：</a:t>
            </a:r>
            <a:r>
              <a:rPr lang="en-US" altLang="zh-CN" sz="1400" err="1">
                <a:latin typeface="+mn-ea"/>
              </a:rPr>
              <a:t>dic</a:t>
            </a:r>
            <a:r>
              <a:rPr lang="en-US" altLang="zh-CN" sz="1400">
                <a:latin typeface="+mn-ea"/>
              </a:rPr>
              <a:t> = {‘</a:t>
            </a:r>
            <a:r>
              <a:rPr lang="en-US" altLang="zh-CN" sz="1400" err="1">
                <a:latin typeface="+mn-ea"/>
              </a:rPr>
              <a:t>a’:’b’,’c’:’d</a:t>
            </a:r>
            <a:r>
              <a:rPr lang="en-US" altLang="zh-CN" sz="1400">
                <a:latin typeface="+mn-ea"/>
              </a:rPr>
              <a:t>’}</a:t>
            </a:r>
            <a:r>
              <a:rPr lang="zh-CN" altLang="en-US" sz="1400">
                <a:latin typeface="+mn-ea"/>
              </a:rPr>
              <a:t>，直接将键值对输入创建，可为空；使用</a:t>
            </a:r>
            <a:r>
              <a:rPr lang="en-US" altLang="zh-CN" sz="1400" err="1">
                <a:latin typeface="+mn-ea"/>
              </a:rPr>
              <a:t>dict</a:t>
            </a:r>
            <a:r>
              <a:rPr lang="en-US" altLang="zh-CN" sz="1400">
                <a:latin typeface="+mn-ea"/>
              </a:rPr>
              <a:t>(zip(</a:t>
            </a:r>
            <a:r>
              <a:rPr lang="en-US" altLang="zh-CN" sz="1400" err="1">
                <a:latin typeface="+mn-ea"/>
              </a:rPr>
              <a:t>a,b</a:t>
            </a:r>
            <a:r>
              <a:rPr lang="en-US" altLang="zh-CN" sz="1400">
                <a:latin typeface="+mn-ea"/>
              </a:rPr>
              <a:t>))</a:t>
            </a:r>
            <a:r>
              <a:rPr lang="zh-CN" altLang="en-US" sz="1400">
                <a:latin typeface="+mn-ea"/>
              </a:rPr>
              <a:t>创建，其中</a:t>
            </a:r>
            <a:r>
              <a:rPr lang="en-US" altLang="zh-CN" sz="1400" err="1">
                <a:latin typeface="+mn-ea"/>
              </a:rPr>
              <a:t>a,b</a:t>
            </a:r>
            <a:r>
              <a:rPr lang="zh-CN" altLang="en-US" sz="1400">
                <a:latin typeface="+mn-ea"/>
              </a:rPr>
              <a:t>为列表或元组，生成的是</a:t>
            </a:r>
            <a:r>
              <a:rPr lang="en-US" altLang="zh-CN" sz="1400">
                <a:latin typeface="+mn-ea"/>
              </a:rPr>
              <a:t>zip</a:t>
            </a:r>
            <a:r>
              <a:rPr lang="zh-CN" altLang="en-US" sz="1400">
                <a:latin typeface="+mn-ea"/>
              </a:rPr>
              <a:t>对象，</a:t>
            </a:r>
            <a:r>
              <a:rPr lang="en-US" altLang="zh-CN" sz="1400">
                <a:latin typeface="+mn-ea"/>
              </a:rPr>
              <a:t>zip</a:t>
            </a:r>
            <a:r>
              <a:rPr lang="zh-CN" altLang="en-US" sz="1400">
                <a:latin typeface="+mn-ea"/>
              </a:rPr>
              <a:t>函数可以将两个列表或元组组成一一对应的元组序列，变量个数需对应；使用给定的键值对创建字典，</a:t>
            </a:r>
            <a:r>
              <a:rPr lang="en-US" altLang="zh-CN" sz="1400" err="1">
                <a:latin typeface="+mn-ea"/>
              </a:rPr>
              <a:t>dic</a:t>
            </a:r>
            <a:r>
              <a:rPr lang="en-US" altLang="zh-CN" sz="1400">
                <a:latin typeface="+mn-ea"/>
              </a:rPr>
              <a:t> = </a:t>
            </a:r>
            <a:r>
              <a:rPr lang="en-US" altLang="zh-CN" sz="1400" err="1">
                <a:latin typeface="+mn-ea"/>
              </a:rPr>
              <a:t>dict</a:t>
            </a:r>
            <a:r>
              <a:rPr lang="en-US" altLang="zh-CN" sz="1400">
                <a:latin typeface="+mn-ea"/>
              </a:rPr>
              <a:t>(a=</a:t>
            </a:r>
            <a:r>
              <a:rPr lang="en-US" altLang="zh-CN" sz="1400" err="1">
                <a:latin typeface="+mn-ea"/>
              </a:rPr>
              <a:t>b,c</a:t>
            </a:r>
            <a:r>
              <a:rPr lang="en-US" altLang="zh-CN" sz="1400">
                <a:latin typeface="+mn-ea"/>
              </a:rPr>
              <a:t>=d)</a:t>
            </a:r>
            <a:r>
              <a:rPr lang="zh-CN" altLang="en-US" sz="1400">
                <a:latin typeface="+mn-ea"/>
              </a:rPr>
              <a:t>其中</a:t>
            </a:r>
            <a:r>
              <a:rPr lang="en-US" altLang="zh-CN" sz="1400" err="1">
                <a:latin typeface="+mn-ea"/>
              </a:rPr>
              <a:t>abcd</a:t>
            </a:r>
            <a:r>
              <a:rPr lang="zh-CN" altLang="en-US" sz="1400">
                <a:latin typeface="+mn-ea"/>
              </a:rPr>
              <a:t>均为变量，若直接键入未定义变量，则识别为变量名的字符串；</a:t>
            </a:r>
            <a:r>
              <a:rPr lang="en-US" altLang="zh-CN" sz="1400" err="1">
                <a:latin typeface="+mn-ea"/>
              </a:rPr>
              <a:t>dic</a:t>
            </a:r>
            <a:r>
              <a:rPr lang="en-US" altLang="zh-CN" sz="1400">
                <a:latin typeface="+mn-ea"/>
              </a:rPr>
              <a:t> = </a:t>
            </a:r>
            <a:r>
              <a:rPr lang="en-US" altLang="zh-CN" sz="1400" err="1">
                <a:latin typeface="+mn-ea"/>
              </a:rPr>
              <a:t>dict.fromkeys</a:t>
            </a:r>
            <a:r>
              <a:rPr lang="en-US" altLang="zh-CN" sz="1400">
                <a:latin typeface="+mn-ea"/>
              </a:rPr>
              <a:t>(</a:t>
            </a:r>
            <a:r>
              <a:rPr lang="en-US" altLang="zh-CN" sz="1400" err="1">
                <a:latin typeface="+mn-ea"/>
              </a:rPr>
              <a:t>listname</a:t>
            </a:r>
            <a:r>
              <a:rPr lang="en-US" altLang="zh-CN" sz="1400">
                <a:latin typeface="+mn-ea"/>
              </a:rPr>
              <a:t>)</a:t>
            </a:r>
            <a:r>
              <a:rPr lang="zh-CN" altLang="en-US" sz="1400">
                <a:latin typeface="+mn-ea"/>
              </a:rPr>
              <a:t>，创建值为空的字典。</a:t>
            </a:r>
            <a:endParaRPr lang="en-US" altLang="zh-CN" sz="1400">
              <a:latin typeface="+mn-ea"/>
            </a:endParaRPr>
          </a:p>
          <a:p>
            <a:r>
              <a:rPr lang="zh-CN" altLang="en-US" sz="1400" b="1">
                <a:latin typeface="+mn-ea"/>
              </a:rPr>
              <a:t>删除</a:t>
            </a:r>
            <a:r>
              <a:rPr lang="zh-CN" altLang="en-US" sz="1400">
                <a:latin typeface="+mn-ea"/>
              </a:rPr>
              <a:t>：使用</a:t>
            </a:r>
            <a:r>
              <a:rPr lang="en-US" altLang="zh-CN" sz="1400">
                <a:latin typeface="+mn-ea"/>
              </a:rPr>
              <a:t>del </a:t>
            </a:r>
            <a:r>
              <a:rPr lang="en-US" altLang="zh-CN" sz="1400" err="1">
                <a:latin typeface="+mn-ea"/>
              </a:rPr>
              <a:t>dic</a:t>
            </a:r>
            <a:r>
              <a:rPr lang="zh-CN" altLang="en-US" sz="1400">
                <a:latin typeface="+mn-ea"/>
              </a:rPr>
              <a:t>可删除字典及其变量名；</a:t>
            </a:r>
            <a:r>
              <a:rPr lang="en-US" altLang="zh-CN" sz="1400" err="1">
                <a:latin typeface="+mn-ea"/>
              </a:rPr>
              <a:t>dic.clear</a:t>
            </a:r>
            <a:r>
              <a:rPr lang="en-US" altLang="zh-CN" sz="1400">
                <a:latin typeface="+mn-ea"/>
              </a:rPr>
              <a:t>()</a:t>
            </a:r>
            <a:r>
              <a:rPr lang="zh-CN" altLang="en-US" sz="1400">
                <a:latin typeface="+mn-ea"/>
              </a:rPr>
              <a:t>可删除字典的全部元素，原字典变为空字典；</a:t>
            </a:r>
            <a:r>
              <a:rPr lang="en-US" altLang="zh-CN" sz="1400" err="1">
                <a:latin typeface="+mn-ea"/>
              </a:rPr>
              <a:t>dic.pop</a:t>
            </a:r>
            <a:r>
              <a:rPr lang="en-US" altLang="zh-CN" sz="1400">
                <a:latin typeface="+mn-ea"/>
              </a:rPr>
              <a:t>(a)</a:t>
            </a:r>
            <a:r>
              <a:rPr lang="zh-CN" altLang="en-US" sz="1400">
                <a:latin typeface="+mn-ea"/>
              </a:rPr>
              <a:t>会删除字典中以</a:t>
            </a:r>
            <a:r>
              <a:rPr lang="en-US" altLang="zh-CN" sz="1400">
                <a:latin typeface="+mn-ea"/>
              </a:rPr>
              <a:t>a</a:t>
            </a:r>
            <a:r>
              <a:rPr lang="zh-CN" altLang="en-US" sz="1400">
                <a:latin typeface="+mn-ea"/>
              </a:rPr>
              <a:t>为键的键值对并返回其值；</a:t>
            </a:r>
            <a:r>
              <a:rPr lang="en-US" altLang="zh-CN" sz="1400" err="1">
                <a:latin typeface="+mn-ea"/>
              </a:rPr>
              <a:t>dic.popitem</a:t>
            </a:r>
            <a:r>
              <a:rPr lang="en-US" altLang="zh-CN" sz="1400">
                <a:latin typeface="+mn-ea"/>
              </a:rPr>
              <a:t>()</a:t>
            </a:r>
            <a:r>
              <a:rPr lang="zh-CN" altLang="en-US" sz="1400">
                <a:latin typeface="+mn-ea"/>
              </a:rPr>
              <a:t>随机删除字典中的键值对并返回一个元组。</a:t>
            </a:r>
            <a:endParaRPr lang="en-US" altLang="zh-CN" sz="1400">
              <a:latin typeface="+mn-ea"/>
            </a:endParaRPr>
          </a:p>
          <a:p>
            <a:r>
              <a:rPr lang="zh-CN" altLang="en-US" sz="1400" b="1">
                <a:latin typeface="+mn-ea"/>
              </a:rPr>
              <a:t>访问</a:t>
            </a:r>
            <a:r>
              <a:rPr lang="zh-CN" altLang="en-US" sz="1400">
                <a:latin typeface="+mn-ea"/>
              </a:rPr>
              <a:t>：通过键值对来访问字典，</a:t>
            </a:r>
            <a:r>
              <a:rPr lang="en-US" altLang="zh-CN" sz="1400" err="1">
                <a:latin typeface="+mn-ea"/>
              </a:rPr>
              <a:t>dic.get</a:t>
            </a:r>
            <a:r>
              <a:rPr lang="en-US" altLang="zh-CN" sz="1400">
                <a:latin typeface="+mn-ea"/>
              </a:rPr>
              <a:t>(</a:t>
            </a:r>
            <a:r>
              <a:rPr lang="en-US" altLang="zh-CN" sz="1400" err="1">
                <a:latin typeface="+mn-ea"/>
              </a:rPr>
              <a:t>a,’b</a:t>
            </a:r>
            <a:r>
              <a:rPr lang="en-US" altLang="zh-CN" sz="1400">
                <a:latin typeface="+mn-ea"/>
              </a:rPr>
              <a:t>’)</a:t>
            </a:r>
            <a:r>
              <a:rPr lang="zh-CN" altLang="en-US" sz="1400">
                <a:latin typeface="+mn-ea"/>
              </a:rPr>
              <a:t>其中</a:t>
            </a:r>
            <a:r>
              <a:rPr lang="en-US" altLang="zh-CN" sz="1400">
                <a:latin typeface="+mn-ea"/>
              </a:rPr>
              <a:t>a</a:t>
            </a:r>
            <a:r>
              <a:rPr lang="zh-CN" altLang="en-US" sz="1400">
                <a:latin typeface="+mn-ea"/>
              </a:rPr>
              <a:t>为指定的键，</a:t>
            </a:r>
            <a:r>
              <a:rPr lang="en-US" altLang="zh-CN" sz="1400">
                <a:latin typeface="+mn-ea"/>
              </a:rPr>
              <a:t>’b’</a:t>
            </a:r>
            <a:r>
              <a:rPr lang="zh-CN" altLang="en-US" sz="1400">
                <a:latin typeface="+mn-ea"/>
              </a:rPr>
              <a:t>为若没有查找到此键值对返回的值；</a:t>
            </a:r>
            <a:r>
              <a:rPr lang="en-US" altLang="zh-CN" sz="1400" err="1">
                <a:latin typeface="+mn-ea"/>
              </a:rPr>
              <a:t>dic</a:t>
            </a:r>
            <a:r>
              <a:rPr lang="en-US" altLang="zh-CN" sz="1400">
                <a:latin typeface="+mn-ea"/>
              </a:rPr>
              <a:t>[key]</a:t>
            </a:r>
            <a:r>
              <a:rPr lang="zh-CN" altLang="en-US" sz="1400">
                <a:latin typeface="+mn-ea"/>
              </a:rPr>
              <a:t>可返回对应的值。</a:t>
            </a:r>
            <a:endParaRPr lang="en-US" altLang="zh-CN" sz="1400">
              <a:latin typeface="+mn-ea"/>
            </a:endParaRPr>
          </a:p>
          <a:p>
            <a:r>
              <a:rPr lang="zh-CN" altLang="en-US" sz="1400" b="1">
                <a:latin typeface="+mn-ea"/>
              </a:rPr>
              <a:t>遍历</a:t>
            </a:r>
            <a:r>
              <a:rPr lang="zh-CN" altLang="en-US" sz="1400">
                <a:latin typeface="+mn-ea"/>
              </a:rPr>
              <a:t>：</a:t>
            </a:r>
            <a:r>
              <a:rPr lang="en-US" altLang="zh-CN" sz="1400">
                <a:latin typeface="+mn-ea"/>
              </a:rPr>
              <a:t>for x in </a:t>
            </a:r>
            <a:r>
              <a:rPr lang="en-US" altLang="zh-CN" sz="1400" err="1">
                <a:latin typeface="+mn-ea"/>
              </a:rPr>
              <a:t>dic.items</a:t>
            </a:r>
            <a:r>
              <a:rPr lang="en-US" altLang="zh-CN" sz="1400">
                <a:latin typeface="+mn-ea"/>
              </a:rPr>
              <a:t>()</a:t>
            </a:r>
            <a:r>
              <a:rPr lang="zh-CN" altLang="en-US" sz="1400">
                <a:latin typeface="+mn-ea"/>
              </a:rPr>
              <a:t>，其中</a:t>
            </a:r>
            <a:r>
              <a:rPr lang="en-US" altLang="zh-CN" sz="1400">
                <a:latin typeface="+mn-ea"/>
              </a:rPr>
              <a:t>x</a:t>
            </a:r>
            <a:r>
              <a:rPr lang="zh-CN" altLang="en-US" sz="1400">
                <a:latin typeface="+mn-ea"/>
              </a:rPr>
              <a:t>为字典中的元素，遍历出来的为由键值对组成的一个个元组；将</a:t>
            </a:r>
            <a:r>
              <a:rPr lang="en-US" altLang="zh-CN" sz="1400">
                <a:latin typeface="+mn-ea"/>
              </a:rPr>
              <a:t>items</a:t>
            </a:r>
            <a:r>
              <a:rPr lang="zh-CN" altLang="en-US" sz="1400">
                <a:latin typeface="+mn-ea"/>
              </a:rPr>
              <a:t>改为</a:t>
            </a:r>
            <a:r>
              <a:rPr lang="en-US" altLang="zh-CN" sz="1400">
                <a:latin typeface="+mn-ea"/>
              </a:rPr>
              <a:t>keys</a:t>
            </a:r>
            <a:r>
              <a:rPr lang="zh-CN" altLang="en-US" sz="1400">
                <a:latin typeface="+mn-ea"/>
              </a:rPr>
              <a:t>、</a:t>
            </a:r>
            <a:r>
              <a:rPr lang="en-US" altLang="zh-CN" sz="1400">
                <a:latin typeface="+mn-ea"/>
              </a:rPr>
              <a:t>values</a:t>
            </a:r>
            <a:r>
              <a:rPr lang="zh-CN" altLang="en-US" sz="1400">
                <a:latin typeface="+mn-ea"/>
              </a:rPr>
              <a:t>可遍历其键、值，注意遍历出来的为键值的原形式（直接使用</a:t>
            </a:r>
            <a:r>
              <a:rPr lang="en-US" altLang="zh-CN" sz="1400" err="1">
                <a:latin typeface="+mn-ea"/>
              </a:rPr>
              <a:t>dic.keys</a:t>
            </a:r>
            <a:r>
              <a:rPr lang="en-US" altLang="zh-CN" sz="1400">
                <a:latin typeface="+mn-ea"/>
              </a:rPr>
              <a:t>()</a:t>
            </a:r>
            <a:r>
              <a:rPr lang="zh-CN" altLang="en-US" sz="1400">
                <a:latin typeface="+mn-ea"/>
              </a:rPr>
              <a:t>会返回一个对象，可迭代）；</a:t>
            </a:r>
            <a:r>
              <a:rPr lang="zh-CN" altLang="en-US" sz="1400">
                <a:solidFill>
                  <a:srgbClr val="FF0000"/>
                </a:solidFill>
                <a:latin typeface="+mn-ea"/>
              </a:rPr>
              <a:t>如果直接迭代，则默认为键。（</a:t>
            </a:r>
            <a:r>
              <a:rPr lang="en-US" altLang="zh-CN" sz="1400">
                <a:solidFill>
                  <a:srgbClr val="FF0000"/>
                </a:solidFill>
                <a:latin typeface="+mn-ea"/>
              </a:rPr>
              <a:t>for </a:t>
            </a:r>
            <a:r>
              <a:rPr lang="en-US" altLang="zh-CN" sz="1400" err="1">
                <a:solidFill>
                  <a:srgbClr val="FF0000"/>
                </a:solidFill>
                <a:latin typeface="+mn-ea"/>
              </a:rPr>
              <a:t>i</a:t>
            </a:r>
            <a:r>
              <a:rPr lang="en-US" altLang="zh-CN" sz="1400">
                <a:solidFill>
                  <a:srgbClr val="FF0000"/>
                </a:solidFill>
                <a:latin typeface="+mn-ea"/>
              </a:rPr>
              <a:t> in </a:t>
            </a:r>
            <a:r>
              <a:rPr lang="en-US" altLang="zh-CN" sz="1400" err="1">
                <a:solidFill>
                  <a:srgbClr val="FF0000"/>
                </a:solidFill>
                <a:latin typeface="+mn-ea"/>
              </a:rPr>
              <a:t>dic</a:t>
            </a:r>
            <a:r>
              <a:rPr lang="zh-CN" altLang="en-US" sz="1400">
                <a:latin typeface="+mn-ea"/>
              </a:rPr>
              <a:t>，若添加变量，则会拆分键）</a:t>
            </a:r>
            <a:endParaRPr lang="en-US" altLang="zh-CN" sz="1400">
              <a:latin typeface="+mn-ea"/>
            </a:endParaRPr>
          </a:p>
          <a:p>
            <a:r>
              <a:rPr lang="zh-CN" altLang="en-US" sz="1400" b="1">
                <a:latin typeface="+mn-ea"/>
              </a:rPr>
              <a:t>添加、修改和删除元素</a:t>
            </a:r>
            <a:r>
              <a:rPr lang="zh-CN" altLang="en-US" sz="1400">
                <a:latin typeface="+mn-ea"/>
              </a:rPr>
              <a:t>：</a:t>
            </a:r>
            <a:r>
              <a:rPr lang="en-US" altLang="zh-CN" sz="1400" err="1">
                <a:latin typeface="+mn-ea"/>
              </a:rPr>
              <a:t>dic</a:t>
            </a:r>
            <a:r>
              <a:rPr lang="en-US" altLang="zh-CN" sz="1400">
                <a:latin typeface="+mn-ea"/>
              </a:rPr>
              <a:t>[key] = value</a:t>
            </a:r>
            <a:r>
              <a:rPr lang="zh-CN" altLang="en-US" sz="1400">
                <a:latin typeface="+mn-ea"/>
              </a:rPr>
              <a:t>可直接向字典中添加元素，当</a:t>
            </a:r>
            <a:r>
              <a:rPr lang="en-US" altLang="zh-CN" sz="1400">
                <a:latin typeface="+mn-ea"/>
              </a:rPr>
              <a:t>key</a:t>
            </a:r>
            <a:r>
              <a:rPr lang="zh-CN" altLang="en-US" sz="1400">
                <a:latin typeface="+mn-ea"/>
              </a:rPr>
              <a:t>已存在时，替换原有</a:t>
            </a:r>
            <a:r>
              <a:rPr lang="en-US" altLang="zh-CN" sz="1400">
                <a:latin typeface="+mn-ea"/>
              </a:rPr>
              <a:t>value</a:t>
            </a:r>
            <a:r>
              <a:rPr lang="zh-CN" altLang="en-US" sz="1400">
                <a:latin typeface="+mn-ea"/>
              </a:rPr>
              <a:t>为新输入值；使用</a:t>
            </a:r>
            <a:r>
              <a:rPr lang="en-US" altLang="zh-CN" sz="1400">
                <a:latin typeface="+mn-ea"/>
              </a:rPr>
              <a:t>del </a:t>
            </a:r>
            <a:r>
              <a:rPr lang="en-US" altLang="zh-CN" sz="1400" err="1">
                <a:latin typeface="+mn-ea"/>
              </a:rPr>
              <a:t>dic</a:t>
            </a:r>
            <a:r>
              <a:rPr lang="en-US" altLang="zh-CN" sz="1400">
                <a:latin typeface="+mn-ea"/>
              </a:rPr>
              <a:t>[key]</a:t>
            </a:r>
            <a:r>
              <a:rPr lang="zh-CN" altLang="en-US" sz="1400">
                <a:latin typeface="+mn-ea"/>
              </a:rPr>
              <a:t>可直接删除字典中元素，可以使用</a:t>
            </a:r>
            <a:r>
              <a:rPr lang="en-US" altLang="zh-CN" sz="1400">
                <a:latin typeface="+mn-ea"/>
              </a:rPr>
              <a:t>if a in </a:t>
            </a:r>
            <a:r>
              <a:rPr lang="en-US" altLang="zh-CN" sz="1400" err="1">
                <a:latin typeface="+mn-ea"/>
              </a:rPr>
              <a:t>dic</a:t>
            </a:r>
            <a:r>
              <a:rPr lang="zh-CN" altLang="en-US" sz="1400">
                <a:latin typeface="+mn-ea"/>
              </a:rPr>
              <a:t>来判断字典中是否有</a:t>
            </a:r>
            <a:r>
              <a:rPr lang="en-US" altLang="zh-CN" sz="1400">
                <a:latin typeface="+mn-ea"/>
              </a:rPr>
              <a:t>a</a:t>
            </a:r>
            <a:r>
              <a:rPr lang="zh-CN" altLang="en-US" sz="1400">
                <a:latin typeface="+mn-ea"/>
              </a:rPr>
              <a:t>这个键，</a:t>
            </a:r>
            <a:r>
              <a:rPr lang="en-US" altLang="zh-CN" sz="1400">
                <a:latin typeface="+mn-ea"/>
              </a:rPr>
              <a:t>dic.update(dic2)/.update(xx=1)</a:t>
            </a:r>
            <a:r>
              <a:rPr lang="zh-CN" altLang="en-US" sz="1400">
                <a:latin typeface="+mn-ea"/>
              </a:rPr>
              <a:t>，意为将</a:t>
            </a:r>
            <a:r>
              <a:rPr lang="en-US" altLang="zh-CN" sz="1400">
                <a:latin typeface="+mn-ea"/>
              </a:rPr>
              <a:t>dic</a:t>
            </a:r>
            <a:r>
              <a:rPr lang="zh-CN" altLang="en-US" sz="1400">
                <a:latin typeface="+mn-ea"/>
              </a:rPr>
              <a:t>中</a:t>
            </a:r>
            <a:r>
              <a:rPr lang="en-US" altLang="zh-CN" sz="1400">
                <a:latin typeface="+mn-ea"/>
              </a:rPr>
              <a:t>key</a:t>
            </a:r>
            <a:r>
              <a:rPr lang="zh-CN" altLang="en-US" sz="1400">
                <a:latin typeface="+mn-ea"/>
              </a:rPr>
              <a:t>与</a:t>
            </a:r>
            <a:r>
              <a:rPr lang="en-US" altLang="zh-CN" sz="1400">
                <a:latin typeface="+mn-ea"/>
              </a:rPr>
              <a:t>dic2</a:t>
            </a:r>
            <a:r>
              <a:rPr lang="zh-CN" altLang="en-US" sz="1400">
                <a:latin typeface="+mn-ea"/>
              </a:rPr>
              <a:t>中相同的替换为</a:t>
            </a:r>
            <a:r>
              <a:rPr lang="en-US" altLang="zh-CN" sz="1400">
                <a:latin typeface="+mn-ea"/>
              </a:rPr>
              <a:t>dic2</a:t>
            </a:r>
            <a:r>
              <a:rPr lang="zh-CN" altLang="en-US" sz="1400">
                <a:latin typeface="+mn-ea"/>
              </a:rPr>
              <a:t>的</a:t>
            </a:r>
            <a:r>
              <a:rPr lang="en-US" altLang="zh-CN" sz="1400">
                <a:latin typeface="+mn-ea"/>
              </a:rPr>
              <a:t>value/</a:t>
            </a:r>
            <a:r>
              <a:rPr lang="zh-CN" altLang="en-US" sz="1400">
                <a:latin typeface="+mn-ea"/>
              </a:rPr>
              <a:t>若</a:t>
            </a:r>
            <a:r>
              <a:rPr lang="en-US" altLang="zh-CN" sz="1400">
                <a:latin typeface="+mn-ea"/>
              </a:rPr>
              <a:t>dic</a:t>
            </a:r>
            <a:r>
              <a:rPr lang="zh-CN" altLang="en-US" sz="1400">
                <a:latin typeface="+mn-ea"/>
              </a:rPr>
              <a:t>中有键</a:t>
            </a:r>
            <a:r>
              <a:rPr lang="en-US" altLang="zh-CN" sz="1400">
                <a:latin typeface="+mn-ea"/>
              </a:rPr>
              <a:t>'xx'</a:t>
            </a:r>
            <a:r>
              <a:rPr lang="zh-CN" altLang="en-US" sz="1400">
                <a:latin typeface="+mn-ea"/>
              </a:rPr>
              <a:t>则替换值为</a:t>
            </a:r>
            <a:r>
              <a:rPr lang="en-US" altLang="zh-CN" sz="1400">
                <a:latin typeface="+mn-ea"/>
              </a:rPr>
              <a:t>1</a:t>
            </a:r>
            <a:r>
              <a:rPr lang="zh-CN" altLang="en-US" sz="1400">
                <a:latin typeface="+mn-ea"/>
              </a:rPr>
              <a:t>，若无则添加键值对。</a:t>
            </a:r>
            <a:endParaRPr lang="en-US" altLang="zh-CN" sz="1400">
              <a:latin typeface="+mn-ea"/>
            </a:endParaRPr>
          </a:p>
          <a:p>
            <a:r>
              <a:rPr lang="zh-CN" altLang="en-US" sz="1400" b="1">
                <a:latin typeface="+mn-ea"/>
              </a:rPr>
              <a:t>字典的初始化</a:t>
            </a:r>
            <a:r>
              <a:rPr lang="zh-CN" altLang="en-US" sz="1400">
                <a:latin typeface="+mn-ea"/>
              </a:rPr>
              <a:t>：</a:t>
            </a:r>
            <a:r>
              <a:rPr lang="en-US" altLang="zh-CN" sz="1400" err="1">
                <a:latin typeface="+mn-ea"/>
              </a:rPr>
              <a:t>dic.setdefault</a:t>
            </a:r>
            <a:r>
              <a:rPr lang="en-US" altLang="zh-CN" sz="1400">
                <a:latin typeface="+mn-ea"/>
              </a:rPr>
              <a:t>(k,0)</a:t>
            </a:r>
            <a:r>
              <a:rPr lang="zh-CN" altLang="en-US" sz="1400">
                <a:latin typeface="+mn-ea"/>
              </a:rPr>
              <a:t>，其中</a:t>
            </a:r>
            <a:r>
              <a:rPr lang="en-US" altLang="zh-CN" sz="1400">
                <a:latin typeface="+mn-ea"/>
              </a:rPr>
              <a:t>k</a:t>
            </a:r>
            <a:r>
              <a:rPr lang="zh-CN" altLang="en-US" sz="1400">
                <a:latin typeface="+mn-ea"/>
              </a:rPr>
              <a:t>为键，</a:t>
            </a:r>
            <a:r>
              <a:rPr lang="en-US" altLang="zh-CN" sz="1400">
                <a:latin typeface="+mn-ea"/>
              </a:rPr>
              <a:t>0</a:t>
            </a:r>
            <a:r>
              <a:rPr lang="zh-CN" altLang="en-US" sz="1400">
                <a:latin typeface="+mn-ea"/>
              </a:rPr>
              <a:t>为初始化的值，其释义为如果</a:t>
            </a:r>
            <a:r>
              <a:rPr lang="en-US" altLang="zh-CN" sz="1400">
                <a:latin typeface="+mn-ea"/>
              </a:rPr>
              <a:t>k</a:t>
            </a:r>
            <a:r>
              <a:rPr lang="zh-CN" altLang="en-US" sz="1400">
                <a:latin typeface="+mn-ea"/>
              </a:rPr>
              <a:t>在</a:t>
            </a:r>
            <a:r>
              <a:rPr lang="en-US" altLang="zh-CN" sz="1400" err="1">
                <a:latin typeface="+mn-ea"/>
              </a:rPr>
              <a:t>dic</a:t>
            </a:r>
            <a:r>
              <a:rPr lang="zh-CN" altLang="en-US" sz="1400">
                <a:latin typeface="+mn-ea"/>
              </a:rPr>
              <a:t>中不存在则将此键添加并将值初始化为</a:t>
            </a:r>
            <a:r>
              <a:rPr lang="en-US" altLang="zh-CN" sz="1400">
                <a:latin typeface="+mn-ea"/>
              </a:rPr>
              <a:t>0</a:t>
            </a:r>
            <a:r>
              <a:rPr lang="zh-CN" altLang="en-US" sz="1400">
                <a:latin typeface="+mn-ea"/>
              </a:rPr>
              <a:t>，若存在则返回键</a:t>
            </a:r>
            <a:r>
              <a:rPr lang="en-US" altLang="zh-CN" sz="1400">
                <a:latin typeface="+mn-ea"/>
              </a:rPr>
              <a:t>k</a:t>
            </a:r>
            <a:r>
              <a:rPr lang="zh-CN" altLang="en-US" sz="1400">
                <a:latin typeface="+mn-ea"/>
              </a:rPr>
              <a:t>对应的值。在字典中，除非键值对存在，否则无法检查这个键的值，会产生</a:t>
            </a:r>
            <a:r>
              <a:rPr lang="en-US" altLang="zh-CN" sz="1400" err="1">
                <a:latin typeface="+mn-ea"/>
              </a:rPr>
              <a:t>KeyError</a:t>
            </a:r>
            <a:r>
              <a:rPr lang="zh-CN" altLang="en-US" sz="1400">
                <a:latin typeface="+mn-ea"/>
              </a:rPr>
              <a:t>，但可以检查键是否存在。</a:t>
            </a:r>
            <a:endParaRPr lang="en-US" altLang="zh-CN" sz="1400">
              <a:latin typeface="+mn-ea"/>
            </a:endParaRPr>
          </a:p>
          <a:p>
            <a:r>
              <a:rPr lang="zh-CN" altLang="en-US" sz="1400" b="1">
                <a:latin typeface="+mn-ea"/>
              </a:rPr>
              <a:t>字典推导式</a:t>
            </a:r>
            <a:r>
              <a:rPr lang="zh-CN" altLang="en-US" sz="1400">
                <a:latin typeface="+mn-ea"/>
              </a:rPr>
              <a:t>：与列表推导式类似，如</a:t>
            </a:r>
            <a:r>
              <a:rPr lang="en-US" altLang="zh-CN" sz="1400" err="1">
                <a:latin typeface="+mn-ea"/>
              </a:rPr>
              <a:t>dic</a:t>
            </a:r>
            <a:r>
              <a:rPr lang="en-US" altLang="zh-CN" sz="1400">
                <a:latin typeface="+mn-ea"/>
              </a:rPr>
              <a:t> = {</a:t>
            </a:r>
            <a:r>
              <a:rPr lang="en-US" altLang="zh-CN" sz="1400" err="1">
                <a:latin typeface="+mn-ea"/>
              </a:rPr>
              <a:t>i:random.randint</a:t>
            </a:r>
            <a:r>
              <a:rPr lang="en-US" altLang="zh-CN" sz="1400">
                <a:latin typeface="+mn-ea"/>
              </a:rPr>
              <a:t>(10,100) for </a:t>
            </a:r>
            <a:r>
              <a:rPr lang="en-US" altLang="zh-CN" sz="1400" err="1">
                <a:latin typeface="+mn-ea"/>
              </a:rPr>
              <a:t>i</a:t>
            </a:r>
            <a:r>
              <a:rPr lang="en-US" altLang="zh-CN" sz="1400">
                <a:latin typeface="+mn-ea"/>
              </a:rPr>
              <a:t> in range(7)}</a:t>
            </a:r>
            <a:r>
              <a:rPr lang="zh-CN" altLang="en-US" sz="1400">
                <a:latin typeface="+mn-ea"/>
              </a:rPr>
              <a:t>。</a:t>
            </a:r>
            <a:endParaRPr lang="en-US" altLang="zh-CN" sz="1400">
              <a:latin typeface="+mn-ea"/>
            </a:endParaRPr>
          </a:p>
          <a:p>
            <a:r>
              <a:rPr lang="zh-CN" altLang="en-US" sz="1400" b="1">
                <a:solidFill>
                  <a:srgbClr val="FF0000"/>
                </a:solidFill>
                <a:latin typeface="+mn-ea"/>
              </a:rPr>
              <a:t>当需要随机的访问一个数据结构时，字典</a:t>
            </a:r>
            <a:r>
              <a:rPr lang="en-US" altLang="zh-CN" sz="1400" b="1">
                <a:solidFill>
                  <a:srgbClr val="FF0000"/>
                </a:solidFill>
                <a:latin typeface="+mn-ea"/>
              </a:rPr>
              <a:t>/</a:t>
            </a:r>
            <a:r>
              <a:rPr lang="zh-CN" altLang="en-US" sz="1400" b="1">
                <a:solidFill>
                  <a:srgbClr val="FF0000"/>
                </a:solidFill>
                <a:latin typeface="+mn-ea"/>
              </a:rPr>
              <a:t>嵌套字典是最优选择。注意字典中存储了</a:t>
            </a:r>
            <a:r>
              <a:rPr lang="en-US" altLang="zh-CN" sz="1400" b="1">
                <a:solidFill>
                  <a:srgbClr val="FF0000"/>
                </a:solidFill>
                <a:latin typeface="+mn-ea"/>
              </a:rPr>
              <a:t>key</a:t>
            </a:r>
            <a:r>
              <a:rPr lang="zh-CN" altLang="en-US" sz="1400" b="1">
                <a:solidFill>
                  <a:srgbClr val="FF0000"/>
                </a:solidFill>
                <a:latin typeface="+mn-ea"/>
              </a:rPr>
              <a:t>，但是</a:t>
            </a:r>
            <a:r>
              <a:rPr lang="en-US" altLang="zh-CN" sz="1400" b="1">
                <a:solidFill>
                  <a:srgbClr val="FF0000"/>
                </a:solidFill>
                <a:latin typeface="+mn-ea"/>
              </a:rPr>
              <a:t>value</a:t>
            </a:r>
            <a:r>
              <a:rPr lang="zh-CN" altLang="en-US" sz="1400" b="1">
                <a:solidFill>
                  <a:srgbClr val="FF0000"/>
                </a:solidFill>
                <a:latin typeface="+mn-ea"/>
              </a:rPr>
              <a:t>没有在字典中存储，而是指向某个内存对象。</a:t>
            </a:r>
            <a:endParaRPr lang="en-US" altLang="zh-CN" sz="1400" b="1">
              <a:solidFill>
                <a:srgbClr val="FF0000"/>
              </a:solidFill>
              <a:latin typeface="+mn-ea"/>
            </a:endParaRPr>
          </a:p>
          <a:p>
            <a:r>
              <a:rPr lang="en-US" altLang="zh-CN" sz="1400" b="1">
                <a:solidFill>
                  <a:srgbClr val="FF0000"/>
                </a:solidFill>
                <a:latin typeface="+mn-ea"/>
              </a:rPr>
              <a:t>dict.get('key')</a:t>
            </a:r>
            <a:r>
              <a:rPr lang="zh-CN" altLang="en-US" sz="1400" b="1">
                <a:solidFill>
                  <a:srgbClr val="FF0000"/>
                </a:solidFill>
                <a:latin typeface="+mn-ea"/>
              </a:rPr>
              <a:t>相比较</a:t>
            </a:r>
            <a:r>
              <a:rPr lang="en-US" altLang="zh-CN" sz="1400" b="1">
                <a:solidFill>
                  <a:srgbClr val="FF0000"/>
                </a:solidFill>
                <a:latin typeface="+mn-ea"/>
              </a:rPr>
              <a:t>dict['key']</a:t>
            </a:r>
            <a:r>
              <a:rPr lang="zh-CN" altLang="en-US" sz="1400" b="1">
                <a:solidFill>
                  <a:srgbClr val="FF0000"/>
                </a:solidFill>
                <a:latin typeface="+mn-ea"/>
              </a:rPr>
              <a:t>保证了程序的健壮性，因为若不确定</a:t>
            </a:r>
            <a:r>
              <a:rPr lang="en-US" altLang="zh-CN" sz="1400" b="1">
                <a:solidFill>
                  <a:srgbClr val="FF0000"/>
                </a:solidFill>
                <a:latin typeface="+mn-ea"/>
              </a:rPr>
              <a:t>key</a:t>
            </a:r>
            <a:r>
              <a:rPr lang="zh-CN" altLang="en-US" sz="1400" b="1">
                <a:solidFill>
                  <a:srgbClr val="FF0000"/>
                </a:solidFill>
                <a:latin typeface="+mn-ea"/>
              </a:rPr>
              <a:t>是否存在，则减少报错可能。</a:t>
            </a:r>
            <a:endParaRPr lang="en-US" altLang="zh-CN" sz="1400" b="1">
              <a:solidFill>
                <a:srgbClr val="FF0000"/>
              </a:solidFill>
              <a:latin typeface="+mn-ea"/>
            </a:endParaRPr>
          </a:p>
          <a:p>
            <a:r>
              <a:rPr lang="zh-CN" altLang="en-US" sz="1400" b="1">
                <a:latin typeface="+mn-ea"/>
              </a:rPr>
              <a:t>集合（</a:t>
            </a:r>
            <a:r>
              <a:rPr lang="en-US" altLang="zh-CN" sz="1400" b="1">
                <a:latin typeface="+mn-ea"/>
              </a:rPr>
              <a:t>set</a:t>
            </a:r>
            <a:r>
              <a:rPr lang="zh-CN" altLang="en-US" sz="1400" b="1">
                <a:latin typeface="+mn-ea"/>
              </a:rPr>
              <a:t>）：</a:t>
            </a:r>
            <a:r>
              <a:rPr lang="zh-CN" altLang="en-US" sz="1400">
                <a:latin typeface="+mn-ea"/>
              </a:rPr>
              <a:t>是一个</a:t>
            </a:r>
            <a:r>
              <a:rPr lang="zh-CN" altLang="en-US" sz="1400" b="1">
                <a:latin typeface="+mn-ea"/>
              </a:rPr>
              <a:t>可变无序不重复对象</a:t>
            </a:r>
            <a:r>
              <a:rPr lang="zh-CN" altLang="en-US" sz="1400">
                <a:latin typeface="+mn-ea"/>
              </a:rPr>
              <a:t>（存在不可变集合</a:t>
            </a:r>
            <a:r>
              <a:rPr lang="en-US" altLang="zh-CN" sz="1400" err="1">
                <a:latin typeface="+mn-ea"/>
              </a:rPr>
              <a:t>frozenset</a:t>
            </a:r>
            <a:r>
              <a:rPr lang="zh-CN" altLang="en-US" sz="1400">
                <a:latin typeface="+mn-ea"/>
              </a:rPr>
              <a:t>），使用“</a:t>
            </a:r>
            <a:r>
              <a:rPr lang="en-US" altLang="zh-CN" sz="1400">
                <a:latin typeface="+mn-ea"/>
              </a:rPr>
              <a:t>{}</a:t>
            </a:r>
            <a:r>
              <a:rPr lang="zh-CN" altLang="en-US" sz="1400">
                <a:latin typeface="+mn-ea"/>
              </a:rPr>
              <a:t>”或大写的拉丁字母进行标识。</a:t>
            </a:r>
            <a:endParaRPr lang="en-US" altLang="zh-CN" sz="1400">
              <a:latin typeface="+mn-ea"/>
            </a:endParaRPr>
          </a:p>
          <a:p>
            <a:r>
              <a:rPr lang="zh-CN" altLang="en-US" sz="1400" b="1">
                <a:latin typeface="+mn-ea"/>
              </a:rPr>
              <a:t>创建</a:t>
            </a:r>
            <a:r>
              <a:rPr lang="zh-CN" altLang="en-US" sz="1400">
                <a:latin typeface="+mn-ea"/>
              </a:rPr>
              <a:t>：</a:t>
            </a:r>
            <a:r>
              <a:rPr lang="en-US" altLang="zh-CN" sz="1400" err="1">
                <a:latin typeface="+mn-ea"/>
              </a:rPr>
              <a:t>setname</a:t>
            </a:r>
            <a:r>
              <a:rPr lang="en-US" altLang="zh-CN" sz="1400">
                <a:latin typeface="+mn-ea"/>
              </a:rPr>
              <a:t> = {a}</a:t>
            </a:r>
            <a:r>
              <a:rPr lang="zh-CN" altLang="en-US" sz="1400">
                <a:latin typeface="+mn-ea"/>
              </a:rPr>
              <a:t>，如果输入了重复元素会自动只保留一个；</a:t>
            </a:r>
            <a:r>
              <a:rPr lang="en-US" altLang="zh-CN" sz="1400" err="1">
                <a:latin typeface="+mn-ea"/>
              </a:rPr>
              <a:t>setname</a:t>
            </a:r>
            <a:r>
              <a:rPr lang="en-US" altLang="zh-CN" sz="1400">
                <a:latin typeface="+mn-ea"/>
              </a:rPr>
              <a:t> = set(a)</a:t>
            </a:r>
            <a:r>
              <a:rPr lang="zh-CN" altLang="en-US" sz="1400">
                <a:latin typeface="+mn-ea"/>
              </a:rPr>
              <a:t>，若</a:t>
            </a:r>
            <a:r>
              <a:rPr lang="en-US" altLang="zh-CN" sz="1400">
                <a:latin typeface="+mn-ea"/>
              </a:rPr>
              <a:t>a</a:t>
            </a:r>
            <a:r>
              <a:rPr lang="zh-CN" altLang="en-US" sz="1400">
                <a:latin typeface="+mn-ea"/>
              </a:rPr>
              <a:t>是字符串，则会将其迭代；</a:t>
            </a:r>
            <a:r>
              <a:rPr lang="en-US" altLang="zh-CN" sz="1400">
                <a:latin typeface="+mn-ea"/>
              </a:rPr>
              <a:t>{}</a:t>
            </a:r>
            <a:r>
              <a:rPr lang="zh-CN" altLang="en-US" sz="1400">
                <a:latin typeface="+mn-ea"/>
              </a:rPr>
              <a:t>表示一个空字典，因此创建空集合时采用</a:t>
            </a:r>
            <a:r>
              <a:rPr lang="en-US" altLang="zh-CN" sz="1400">
                <a:latin typeface="+mn-ea"/>
              </a:rPr>
              <a:t>set()</a:t>
            </a:r>
            <a:r>
              <a:rPr lang="zh-CN" altLang="en-US" sz="1400">
                <a:latin typeface="+mn-ea"/>
              </a:rPr>
              <a:t>函数实现。</a:t>
            </a:r>
            <a:endParaRPr lang="en-US" altLang="zh-CN" sz="1400">
              <a:latin typeface="+mn-ea"/>
            </a:endParaRPr>
          </a:p>
          <a:p>
            <a:r>
              <a:rPr lang="zh-CN" altLang="en-US" sz="1400" b="1">
                <a:latin typeface="+mn-ea"/>
              </a:rPr>
              <a:t>元素的添加与删除</a:t>
            </a:r>
            <a:r>
              <a:rPr lang="zh-CN" altLang="en-US" sz="1400">
                <a:latin typeface="+mn-ea"/>
              </a:rPr>
              <a:t>：</a:t>
            </a:r>
            <a:r>
              <a:rPr lang="en-US" altLang="zh-CN" sz="1400" err="1">
                <a:latin typeface="+mn-ea"/>
              </a:rPr>
              <a:t>setname.add</a:t>
            </a:r>
            <a:r>
              <a:rPr lang="en-US" altLang="zh-CN" sz="1400">
                <a:latin typeface="+mn-ea"/>
              </a:rPr>
              <a:t>(a)</a:t>
            </a:r>
            <a:r>
              <a:rPr lang="zh-CN" altLang="en-US" sz="1400">
                <a:latin typeface="+mn-ea"/>
              </a:rPr>
              <a:t>，注意</a:t>
            </a:r>
            <a:r>
              <a:rPr lang="en-US" altLang="zh-CN" sz="1400">
                <a:latin typeface="+mn-ea"/>
              </a:rPr>
              <a:t>a</a:t>
            </a:r>
            <a:r>
              <a:rPr lang="zh-CN" altLang="en-US" sz="1400">
                <a:latin typeface="+mn-ea"/>
              </a:rPr>
              <a:t>只能是字符串、数字或布尔值，不能是列表、元组等对象（在创建的时候可以）；</a:t>
            </a:r>
            <a:r>
              <a:rPr lang="en-US" altLang="zh-CN" sz="1400" err="1">
                <a:latin typeface="+mn-ea"/>
              </a:rPr>
              <a:t>setname.remove</a:t>
            </a:r>
            <a:r>
              <a:rPr lang="en-US" altLang="zh-CN" sz="1400">
                <a:latin typeface="+mn-ea"/>
              </a:rPr>
              <a:t>(a)</a:t>
            </a:r>
            <a:r>
              <a:rPr lang="zh-CN" altLang="en-US" sz="1400">
                <a:latin typeface="+mn-ea"/>
              </a:rPr>
              <a:t>删除指定元素，无返回值；</a:t>
            </a:r>
            <a:r>
              <a:rPr lang="en-US" altLang="zh-CN" sz="1400" err="1">
                <a:latin typeface="+mn-ea"/>
              </a:rPr>
              <a:t>setname.pop</a:t>
            </a:r>
            <a:r>
              <a:rPr lang="en-US" altLang="zh-CN" sz="1400">
                <a:latin typeface="+mn-ea"/>
              </a:rPr>
              <a:t>()</a:t>
            </a:r>
            <a:r>
              <a:rPr lang="zh-CN" altLang="en-US" sz="1400">
                <a:latin typeface="+mn-ea"/>
              </a:rPr>
              <a:t>删除随机元素并返回（因为集合是无序的）；</a:t>
            </a:r>
            <a:r>
              <a:rPr lang="en-US" altLang="zh-CN" sz="1400" err="1">
                <a:latin typeface="+mn-ea"/>
              </a:rPr>
              <a:t>setname.clear</a:t>
            </a:r>
            <a:r>
              <a:rPr lang="zh-CN" altLang="en-US" sz="1400">
                <a:latin typeface="+mn-ea"/>
              </a:rPr>
              <a:t>清空集合，空集合打印出来显示为“</a:t>
            </a:r>
            <a:r>
              <a:rPr lang="en-US" altLang="zh-CN" sz="1400">
                <a:latin typeface="+mn-ea"/>
              </a:rPr>
              <a:t>set()</a:t>
            </a:r>
            <a:r>
              <a:rPr lang="zh-CN" altLang="en-US" sz="1400">
                <a:latin typeface="+mn-ea"/>
              </a:rPr>
              <a:t>”，</a:t>
            </a:r>
            <a:r>
              <a:rPr lang="en-US" altLang="zh-CN" sz="1400">
                <a:latin typeface="+mn-ea"/>
              </a:rPr>
              <a:t>del </a:t>
            </a:r>
            <a:r>
              <a:rPr lang="en-US" altLang="zh-CN" sz="1400" err="1">
                <a:latin typeface="+mn-ea"/>
              </a:rPr>
              <a:t>setname</a:t>
            </a:r>
            <a:r>
              <a:rPr lang="zh-CN" altLang="en-US" sz="1400">
                <a:latin typeface="+mn-ea"/>
              </a:rPr>
              <a:t>将集合与其指定的变量名全部删除。</a:t>
            </a:r>
            <a:endParaRPr lang="en-US" altLang="zh-CN" sz="1400">
              <a:latin typeface="+mn-ea"/>
            </a:endParaRPr>
          </a:p>
          <a:p>
            <a:r>
              <a:rPr lang="zh-CN" altLang="en-US" sz="1400" b="1">
                <a:latin typeface="+mn-ea"/>
              </a:rPr>
              <a:t>集合的交集、并集和差集运算</a:t>
            </a:r>
            <a:r>
              <a:rPr lang="zh-CN" altLang="en-US" sz="1400">
                <a:latin typeface="+mn-ea"/>
              </a:rPr>
              <a:t>：“</a:t>
            </a:r>
            <a:r>
              <a:rPr lang="en-US" altLang="zh-CN" sz="1400">
                <a:latin typeface="+mn-ea"/>
              </a:rPr>
              <a:t>&amp;</a:t>
            </a:r>
            <a:r>
              <a:rPr lang="zh-CN" altLang="en-US" sz="1400">
                <a:latin typeface="+mn-ea"/>
              </a:rPr>
              <a:t>”交集</a:t>
            </a:r>
            <a:r>
              <a:rPr lang="en-US" altLang="zh-CN" sz="1400">
                <a:latin typeface="+mn-ea"/>
              </a:rPr>
              <a:t>,</a:t>
            </a:r>
            <a:r>
              <a:rPr lang="zh-CN" altLang="en-US" sz="1400">
                <a:latin typeface="+mn-ea"/>
              </a:rPr>
              <a:t>“</a:t>
            </a:r>
            <a:r>
              <a:rPr lang="en-US" altLang="zh-CN" sz="1400">
                <a:latin typeface="+mn-ea"/>
              </a:rPr>
              <a:t>|</a:t>
            </a:r>
            <a:r>
              <a:rPr lang="zh-CN" altLang="en-US" sz="1400">
                <a:latin typeface="+mn-ea"/>
              </a:rPr>
              <a:t>”并集</a:t>
            </a:r>
            <a:r>
              <a:rPr lang="en-US" altLang="zh-CN" sz="1400">
                <a:latin typeface="+mn-ea"/>
              </a:rPr>
              <a:t>,</a:t>
            </a:r>
            <a:r>
              <a:rPr lang="zh-CN" altLang="en-US" sz="1400">
                <a:latin typeface="+mn-ea"/>
              </a:rPr>
              <a:t>“</a:t>
            </a:r>
            <a:r>
              <a:rPr lang="en-US" altLang="zh-CN" sz="1400">
                <a:latin typeface="+mn-ea"/>
              </a:rPr>
              <a:t>-</a:t>
            </a:r>
            <a:r>
              <a:rPr lang="zh-CN" altLang="en-US" sz="1400">
                <a:latin typeface="+mn-ea"/>
              </a:rPr>
              <a:t>”差集</a:t>
            </a:r>
            <a:r>
              <a:rPr lang="en-US" altLang="zh-CN" sz="1400">
                <a:latin typeface="+mn-ea"/>
              </a:rPr>
              <a:t>,</a:t>
            </a:r>
            <a:r>
              <a:rPr lang="zh-CN" altLang="en-US" sz="1400">
                <a:latin typeface="+mn-ea"/>
              </a:rPr>
              <a:t>“</a:t>
            </a:r>
            <a:r>
              <a:rPr lang="en-US" altLang="zh-CN" sz="1400">
                <a:latin typeface="+mn-ea"/>
              </a:rPr>
              <a:t>^</a:t>
            </a:r>
            <a:r>
              <a:rPr lang="zh-CN" altLang="en-US" sz="1400">
                <a:latin typeface="+mn-ea"/>
              </a:rPr>
              <a:t>”对称差集</a:t>
            </a:r>
            <a:r>
              <a:rPr lang="en-US" altLang="zh-CN" sz="1400">
                <a:latin typeface="+mn-ea"/>
              </a:rPr>
              <a:t>,</a:t>
            </a:r>
            <a:r>
              <a:rPr lang="zh-CN" altLang="en-US" sz="1400">
                <a:latin typeface="+mn-ea"/>
              </a:rPr>
              <a:t>其中交集：②；并集：①</a:t>
            </a:r>
            <a:r>
              <a:rPr lang="en-US" altLang="zh-CN" sz="1400">
                <a:latin typeface="+mn-ea"/>
              </a:rPr>
              <a:t>+</a:t>
            </a:r>
            <a:r>
              <a:rPr lang="zh-CN" altLang="en-US" sz="1400">
                <a:latin typeface="+mn-ea"/>
              </a:rPr>
              <a:t>②</a:t>
            </a:r>
            <a:r>
              <a:rPr lang="en-US" altLang="zh-CN" sz="1400">
                <a:latin typeface="+mn-ea"/>
              </a:rPr>
              <a:t>+</a:t>
            </a:r>
            <a:r>
              <a:rPr lang="zh-CN" altLang="en-US" sz="1400">
                <a:latin typeface="+mn-ea"/>
              </a:rPr>
              <a:t>③；差集①或③；对称差集：①</a:t>
            </a:r>
            <a:r>
              <a:rPr lang="en-US" altLang="zh-CN" sz="1400">
                <a:latin typeface="+mn-ea"/>
              </a:rPr>
              <a:t>+</a:t>
            </a:r>
            <a:r>
              <a:rPr lang="zh-CN" altLang="en-US" sz="1400">
                <a:latin typeface="+mn-ea"/>
              </a:rPr>
              <a:t>③</a:t>
            </a:r>
            <a:endParaRPr lang="en-US" altLang="zh-CN" sz="1400">
              <a:latin typeface="+mn-ea"/>
            </a:endParaRPr>
          </a:p>
          <a:p>
            <a:r>
              <a:rPr lang="zh-CN" altLang="en-US" sz="1400" b="1">
                <a:latin typeface="+mn-ea"/>
              </a:rPr>
              <a:t>集合推导式</a:t>
            </a:r>
            <a:r>
              <a:rPr lang="zh-CN" altLang="en-US" sz="1400">
                <a:latin typeface="+mn-ea"/>
              </a:rPr>
              <a:t>：与上述类似。</a:t>
            </a:r>
            <a:endParaRPr lang="en-US" altLang="zh-CN" sz="1400">
              <a:latin typeface="+mn-ea"/>
            </a:endParaRPr>
          </a:p>
          <a:p>
            <a:r>
              <a:rPr lang="zh-CN" altLang="en-US" sz="1400">
                <a:latin typeface="+mn-ea"/>
              </a:rPr>
              <a:t>注：</a:t>
            </a:r>
            <a:r>
              <a:rPr lang="en-US" altLang="zh-CN" sz="1400">
                <a:latin typeface="+mn-ea"/>
              </a:rPr>
              <a:t>1</a:t>
            </a:r>
            <a:r>
              <a:rPr lang="zh-CN" altLang="en-US" sz="1400">
                <a:latin typeface="+mn-ea"/>
              </a:rPr>
              <a:t>、</a:t>
            </a:r>
            <a:r>
              <a:rPr lang="zh-CN" altLang="en-US" sz="1400">
                <a:solidFill>
                  <a:schemeClr val="accent1">
                    <a:lumMod val="75000"/>
                  </a:schemeClr>
                </a:solidFill>
                <a:latin typeface="+mn-ea"/>
              </a:rPr>
              <a:t>推导式常用于“从一个空的新数据结构开始，循环处理一个已有的数据结构，并依据现有的数据生成新的数</a:t>
            </a:r>
            <a:endParaRPr lang="en-US" altLang="zh-CN" sz="1400">
              <a:solidFill>
                <a:schemeClr val="accent1">
                  <a:lumMod val="75000"/>
                </a:schemeClr>
              </a:solidFill>
              <a:latin typeface="+mn-ea"/>
            </a:endParaRPr>
          </a:p>
          <a:p>
            <a:r>
              <a:rPr lang="zh-CN" altLang="en-US" sz="1400">
                <a:solidFill>
                  <a:schemeClr val="accent1">
                    <a:lumMod val="75000"/>
                  </a:schemeClr>
                </a:solidFill>
                <a:latin typeface="+mn-ea"/>
              </a:rPr>
              <a:t>据，将其保存在新的数据结构中</a:t>
            </a:r>
            <a:r>
              <a:rPr lang="zh-CN" altLang="en-US" sz="1400">
                <a:latin typeface="+mn-ea"/>
              </a:rPr>
              <a:t>”。</a:t>
            </a:r>
            <a:endParaRPr lang="en-US" altLang="zh-CN" sz="1400">
              <a:latin typeface="+mn-ea"/>
            </a:endParaRPr>
          </a:p>
          <a:p>
            <a:r>
              <a:rPr lang="en-US" altLang="zh-CN" sz="1400">
                <a:latin typeface="+mn-ea"/>
                <a:sym typeface="Wingdings" panose="05000000000000000000" pitchFamily="2" charset="2"/>
              </a:rPr>
              <a:t>2</a:t>
            </a:r>
            <a:r>
              <a:rPr lang="zh-CN" altLang="en-US" sz="1400">
                <a:latin typeface="+mn-ea"/>
                <a:sym typeface="Wingdings" panose="05000000000000000000" pitchFamily="2" charset="2"/>
              </a:rPr>
              <a:t>、字典和集合对查找进行了专门的优化，因此若要进行查找相关的工作，使用字典和集合更优先。</a:t>
            </a:r>
            <a:endParaRPr lang="en-US" altLang="zh-CN" sz="1400">
              <a:latin typeface="+mn-ea"/>
              <a:sym typeface="Wingdings" panose="05000000000000000000" pitchFamily="2" charset="2"/>
            </a:endParaRPr>
          </a:p>
          <a:p>
            <a:r>
              <a:rPr lang="en-US" altLang="zh-CN" sz="1400">
                <a:latin typeface="+mn-ea"/>
                <a:sym typeface="Wingdings" panose="05000000000000000000" pitchFamily="2" charset="2"/>
              </a:rPr>
              <a:t>3</a:t>
            </a:r>
            <a:r>
              <a:rPr lang="zh-CN" altLang="en-US" sz="1400">
                <a:latin typeface="+mn-ea"/>
                <a:sym typeface="Wingdings" panose="05000000000000000000" pitchFamily="2" charset="2"/>
              </a:rPr>
              <a:t>、</a:t>
            </a:r>
            <a:r>
              <a:rPr lang="en-US" altLang="zh-CN" sz="1400" err="1">
                <a:latin typeface="+mn-ea"/>
                <a:sym typeface="Wingdings" panose="05000000000000000000" pitchFamily="2" charset="2"/>
              </a:rPr>
              <a:t>pprint</a:t>
            </a:r>
            <a:r>
              <a:rPr lang="zh-CN" altLang="en-US" sz="1400">
                <a:latin typeface="+mn-ea"/>
                <a:sym typeface="Wingdings" panose="05000000000000000000" pitchFamily="2" charset="2"/>
              </a:rPr>
              <a:t>模块内置了美观打印方法，可以使多嵌套的数据更易读，</a:t>
            </a:r>
            <a:r>
              <a:rPr lang="en-US" altLang="zh-CN" sz="1400" err="1">
                <a:latin typeface="+mn-ea"/>
                <a:sym typeface="Wingdings" panose="05000000000000000000" pitchFamily="2" charset="2"/>
              </a:rPr>
              <a:t>pprint.pprint</a:t>
            </a:r>
            <a:r>
              <a:rPr lang="en-US" altLang="zh-CN" sz="1400">
                <a:latin typeface="+mn-ea"/>
                <a:sym typeface="Wingdings" panose="05000000000000000000" pitchFamily="2" charset="2"/>
              </a:rPr>
              <a:t>(a)</a:t>
            </a:r>
            <a:r>
              <a:rPr lang="zh-CN" altLang="en-US" sz="1400">
                <a:latin typeface="+mn-ea"/>
                <a:sym typeface="Wingdings" panose="05000000000000000000" pitchFamily="2" charset="2"/>
              </a:rPr>
              <a:t>。</a:t>
            </a:r>
            <a:endParaRPr lang="en-US" altLang="zh-CN" sz="1400">
              <a:latin typeface="+mn-ea"/>
            </a:endParaRPr>
          </a:p>
        </p:txBody>
      </p:sp>
      <p:sp>
        <p:nvSpPr>
          <p:cNvPr id="3" name="文本框 2"/>
          <p:cNvSpPr txBox="1"/>
          <p:nvPr/>
        </p:nvSpPr>
        <p:spPr>
          <a:xfrm>
            <a:off x="5207776" y="0"/>
            <a:ext cx="1776448" cy="369332"/>
          </a:xfrm>
          <a:prstGeom prst="rect">
            <a:avLst/>
          </a:prstGeom>
          <a:noFill/>
        </p:spPr>
        <p:txBody>
          <a:bodyPr wrap="none" rtlCol="0">
            <a:spAutoFit/>
          </a:bodyPr>
          <a:lstStyle/>
          <a:p>
            <a:r>
              <a:rPr lang="en-US" altLang="zh-CN"/>
              <a:t>python</a:t>
            </a:r>
            <a:r>
              <a:rPr lang="zh-CN" altLang="en-US"/>
              <a:t>中的序列</a:t>
            </a:r>
          </a:p>
        </p:txBody>
      </p:sp>
      <p:pic>
        <p:nvPicPr>
          <p:cNvPr id="4" name="图片 3" descr="https://images2017.cnblogs.com/blog/885885/201712/885885-20171221142116756-211945285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5314" y="5710781"/>
            <a:ext cx="2230704" cy="1147219"/>
          </a:xfrm>
          <a:prstGeom prst="rect">
            <a:avLst/>
          </a:prstGeom>
          <a:noFill/>
          <a:ln>
            <a:noFill/>
          </a:ln>
        </p:spPr>
      </p:pic>
    </p:spTree>
    <p:extLst>
      <p:ext uri="{BB962C8B-B14F-4D97-AF65-F5344CB8AC3E}">
        <p14:creationId xmlns:p14="http://schemas.microsoft.com/office/powerpoint/2010/main" val="28311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01065" y="0"/>
            <a:ext cx="3416320" cy="369332"/>
          </a:xfrm>
          <a:prstGeom prst="rect">
            <a:avLst/>
          </a:prstGeom>
          <a:noFill/>
        </p:spPr>
        <p:txBody>
          <a:bodyPr wrap="none" rtlCol="0">
            <a:spAutoFit/>
          </a:bodyPr>
          <a:lstStyle/>
          <a:p>
            <a:r>
              <a:rPr lang="zh-CN" altLang="en-US" b="1"/>
              <a:t>字符串（最常用的不可变对象）</a:t>
            </a:r>
          </a:p>
        </p:txBody>
      </p:sp>
      <p:sp>
        <p:nvSpPr>
          <p:cNvPr id="4" name="文本框 3"/>
          <p:cNvSpPr txBox="1"/>
          <p:nvPr/>
        </p:nvSpPr>
        <p:spPr>
          <a:xfrm>
            <a:off x="845389" y="638355"/>
            <a:ext cx="184731" cy="369332"/>
          </a:xfrm>
          <a:prstGeom prst="rect">
            <a:avLst/>
          </a:prstGeom>
          <a:noFill/>
        </p:spPr>
        <p:txBody>
          <a:bodyPr wrap="none" rtlCol="0">
            <a:spAutoFit/>
          </a:bodyPr>
          <a:lstStyle/>
          <a:p>
            <a:endParaRPr lang="zh-CN" altLang="en-US"/>
          </a:p>
        </p:txBody>
      </p:sp>
      <p:sp>
        <p:nvSpPr>
          <p:cNvPr id="5" name="文本框 4"/>
          <p:cNvSpPr txBox="1"/>
          <p:nvPr/>
        </p:nvSpPr>
        <p:spPr>
          <a:xfrm>
            <a:off x="129397" y="369332"/>
            <a:ext cx="11913078" cy="6740307"/>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字符串的拼接</a:t>
            </a:r>
            <a:r>
              <a:rPr lang="zh-CN" altLang="en-US" sz="1200">
                <a:latin typeface="微软雅黑" panose="020B0503020204020204" pitchFamily="34" charset="-122"/>
                <a:ea typeface="微软雅黑" panose="020B0503020204020204" pitchFamily="34" charset="-122"/>
              </a:rPr>
              <a:t>：字符串可以直接用</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运算符拼接，但不同数据类型的对象不能直接拼接；将列表直接使用</a:t>
            </a:r>
            <a:r>
              <a:rPr lang="en-US" altLang="zh-CN" sz="1200" err="1">
                <a:latin typeface="微软雅黑" panose="020B0503020204020204" pitchFamily="34" charset="-122"/>
                <a:ea typeface="微软雅黑" panose="020B0503020204020204" pitchFamily="34" charset="-122"/>
              </a:rPr>
              <a:t>str</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转换，生成的字符串带有</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rPr>
              <a:t>字符串的长度</a:t>
            </a:r>
            <a:r>
              <a:rPr lang="zh-CN" altLang="en-US" sz="1200">
                <a:latin typeface="微软雅黑" panose="020B0503020204020204" pitchFamily="34" charset="-122"/>
                <a:ea typeface="微软雅黑" panose="020B0503020204020204" pitchFamily="34" charset="-122"/>
              </a:rPr>
              <a:t>：使用</a:t>
            </a:r>
            <a:r>
              <a:rPr lang="en-US" altLang="zh-CN" sz="1200" err="1">
                <a:latin typeface="微软雅黑" panose="020B0503020204020204" pitchFamily="34" charset="-122"/>
                <a:ea typeface="微软雅黑" panose="020B0503020204020204" pitchFamily="34" charset="-122"/>
              </a:rPr>
              <a:t>len</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str</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可以返回字符串的长度，默认情况下不区分统一按一个字符处理；若使用</a:t>
            </a:r>
            <a:r>
              <a:rPr lang="en-US" altLang="zh-CN" sz="1200">
                <a:latin typeface="微软雅黑" panose="020B0503020204020204" pitchFamily="34" charset="-122"/>
                <a:ea typeface="微软雅黑" panose="020B0503020204020204" pitchFamily="34" charset="-122"/>
              </a:rPr>
              <a:t>encode</a:t>
            </a:r>
            <a:r>
              <a:rPr lang="zh-CN" altLang="en-US" sz="1200">
                <a:latin typeface="微软雅黑" panose="020B0503020204020204" pitchFamily="34" charset="-122"/>
                <a:ea typeface="微软雅黑" panose="020B0503020204020204" pitchFamily="34" charset="-122"/>
              </a:rPr>
              <a:t>将字符串编码为</a:t>
            </a:r>
            <a:r>
              <a:rPr lang="en-US" altLang="zh-CN" sz="1200">
                <a:latin typeface="微软雅黑" panose="020B0503020204020204" pitchFamily="34" charset="-122"/>
                <a:ea typeface="微软雅黑" panose="020B0503020204020204" pitchFamily="34" charset="-122"/>
              </a:rPr>
              <a:t>bytes</a:t>
            </a:r>
            <a:r>
              <a:rPr lang="zh-CN" altLang="en-US" sz="1200">
                <a:latin typeface="微软雅黑" panose="020B0503020204020204" pitchFamily="34" charset="-122"/>
                <a:ea typeface="微软雅黑" panose="020B0503020204020204" pitchFamily="34" charset="-122"/>
              </a:rPr>
              <a:t>，则</a:t>
            </a:r>
            <a:r>
              <a:rPr lang="en-US" altLang="zh-CN" sz="1200" err="1">
                <a:latin typeface="微软雅黑" panose="020B0503020204020204" pitchFamily="34" charset="-122"/>
                <a:ea typeface="微软雅黑" panose="020B0503020204020204" pitchFamily="34" charset="-122"/>
              </a:rPr>
              <a:t>len</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统计其字节数，</a:t>
            </a:r>
            <a:r>
              <a:rPr lang="en-US" altLang="zh-CN" sz="1200">
                <a:latin typeface="微软雅黑" panose="020B0503020204020204" pitchFamily="34" charset="-122"/>
                <a:ea typeface="微软雅黑" panose="020B0503020204020204" pitchFamily="34" charset="-122"/>
              </a:rPr>
              <a:t>GBK</a:t>
            </a:r>
            <a:r>
              <a:rPr lang="zh-CN" altLang="en-US" sz="1200">
                <a:latin typeface="微软雅黑" panose="020B0503020204020204" pitchFamily="34" charset="-122"/>
                <a:ea typeface="微软雅黑" panose="020B0503020204020204" pitchFamily="34" charset="-122"/>
              </a:rPr>
              <a:t>中中文占两个字节，</a:t>
            </a:r>
            <a:r>
              <a:rPr lang="en-US" altLang="zh-CN" sz="1200">
                <a:latin typeface="微软雅黑" panose="020B0503020204020204" pitchFamily="34" charset="-122"/>
                <a:ea typeface="微软雅黑" panose="020B0503020204020204" pitchFamily="34" charset="-122"/>
              </a:rPr>
              <a:t>UTF-8</a:t>
            </a:r>
            <a:r>
              <a:rPr lang="zh-CN" altLang="en-US" sz="1200">
                <a:latin typeface="微软雅黑" panose="020B0503020204020204" pitchFamily="34" charset="-122"/>
                <a:ea typeface="微软雅黑" panose="020B0503020204020204" pitchFamily="34" charset="-122"/>
              </a:rPr>
              <a:t>中中文占</a:t>
            </a:r>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个字节。</a:t>
            </a:r>
            <a:endParaRPr lang="en-US" altLang="zh-CN" sz="1200">
              <a:latin typeface="微软雅黑" panose="020B0503020204020204" pitchFamily="34" charset="-122"/>
              <a:ea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rPr>
              <a:t>字符串的切片、分割与合并</a:t>
            </a:r>
            <a:r>
              <a:rPr lang="zh-CN" altLang="en-US" sz="1200">
                <a:latin typeface="微软雅黑" panose="020B0503020204020204" pitchFamily="34" charset="-122"/>
                <a:ea typeface="微软雅黑" panose="020B0503020204020204" pitchFamily="34" charset="-122"/>
              </a:rPr>
              <a:t>：切片操作与列表类似；使用</a:t>
            </a:r>
            <a:r>
              <a:rPr lang="en-US" altLang="zh-CN" sz="1200" err="1">
                <a:latin typeface="微软雅黑" panose="020B0503020204020204" pitchFamily="34" charset="-122"/>
                <a:ea typeface="微软雅黑" panose="020B0503020204020204" pitchFamily="34" charset="-122"/>
              </a:rPr>
              <a:t>str.split</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a,b</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，其中</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用于指定分隔符（默认为</a:t>
            </a:r>
            <a:r>
              <a:rPr lang="en-US" altLang="zh-CN" sz="1200">
                <a:latin typeface="微软雅黑" panose="020B0503020204020204" pitchFamily="34" charset="-122"/>
                <a:ea typeface="微软雅黑" panose="020B0503020204020204" pitchFamily="34" charset="-122"/>
              </a:rPr>
              <a:t>None</a:t>
            </a:r>
            <a:r>
              <a:rPr lang="zh-CN" altLang="en-US" sz="1200">
                <a:latin typeface="微软雅黑" panose="020B0503020204020204" pitchFamily="34" charset="-122"/>
                <a:ea typeface="微软雅黑" panose="020B0503020204020204" pitchFamily="34" charset="-122"/>
              </a:rPr>
              <a:t>，即所有空字符，换行符制表符等），</a:t>
            </a:r>
            <a:r>
              <a:rPr lang="en-US" altLang="zh-CN" sz="1200">
                <a:latin typeface="微软雅黑" panose="020B0503020204020204" pitchFamily="34" charset="-122"/>
                <a:ea typeface="微软雅黑" panose="020B0503020204020204" pitchFamily="34" charset="-122"/>
              </a:rPr>
              <a:t>b</a:t>
            </a:r>
            <a:r>
              <a:rPr lang="zh-CN" altLang="en-US" sz="1200">
                <a:latin typeface="微软雅黑" panose="020B0503020204020204" pitchFamily="34" charset="-122"/>
                <a:ea typeface="微软雅黑" panose="020B0503020204020204" pitchFamily="34" charset="-122"/>
              </a:rPr>
              <a:t>用于指定分割的次数（即检索</a:t>
            </a:r>
            <a:r>
              <a:rPr lang="en-US" altLang="zh-CN" sz="1200">
                <a:latin typeface="微软雅黑" panose="020B0503020204020204" pitchFamily="34" charset="-122"/>
                <a:ea typeface="微软雅黑" panose="020B0503020204020204" pitchFamily="34" charset="-122"/>
              </a:rPr>
              <a:t>b</a:t>
            </a:r>
            <a:r>
              <a:rPr lang="zh-CN" altLang="en-US" sz="1200">
                <a:latin typeface="微软雅黑" panose="020B0503020204020204" pitchFamily="34" charset="-122"/>
                <a:ea typeface="微软雅黑" panose="020B0503020204020204" pitchFamily="34" charset="-122"/>
              </a:rPr>
              <a:t>个空字符，生成</a:t>
            </a:r>
            <a:r>
              <a:rPr lang="en-US" altLang="zh-CN" sz="1200">
                <a:latin typeface="微软雅黑" panose="020B0503020204020204" pitchFamily="34" charset="-122"/>
                <a:ea typeface="微软雅黑" panose="020B0503020204020204" pitchFamily="34" charset="-122"/>
              </a:rPr>
              <a:t>b+1</a:t>
            </a:r>
            <a:r>
              <a:rPr lang="zh-CN" altLang="en-US" sz="1200">
                <a:latin typeface="微软雅黑" panose="020B0503020204020204" pitchFamily="34" charset="-122"/>
                <a:ea typeface="微软雅黑" panose="020B0503020204020204" pitchFamily="34" charset="-122"/>
              </a:rPr>
              <a:t>个字符串），返回一个由分割后的字符串组成的列表（若不指定分隔符，则多个在一起的空白符会算作一个分隔符，若指定，则会产生空元素）</a:t>
            </a:r>
            <a:r>
              <a:rPr lang="en-US" altLang="zh-CN" sz="1200" err="1">
                <a:latin typeface="微软雅黑" panose="020B0503020204020204" pitchFamily="34" charset="-122"/>
                <a:ea typeface="微软雅黑" panose="020B0503020204020204" pitchFamily="34" charset="-122"/>
              </a:rPr>
              <a:t>splitlines</a:t>
            </a:r>
            <a:r>
              <a:rPr lang="zh-CN" altLang="en-US" sz="1200">
                <a:latin typeface="微软雅黑" panose="020B0503020204020204" pitchFamily="34" charset="-122"/>
                <a:ea typeface="微软雅黑" panose="020B0503020204020204" pitchFamily="34" charset="-122"/>
              </a:rPr>
              <a:t>用换行符分隔；</a:t>
            </a:r>
            <a:r>
              <a:rPr lang="en-US" altLang="zh-CN" sz="1200" err="1">
                <a:latin typeface="微软雅黑" panose="020B0503020204020204" pitchFamily="34" charset="-122"/>
                <a:ea typeface="微软雅黑" panose="020B0503020204020204" pitchFamily="34" charset="-122"/>
              </a:rPr>
              <a:t>str.join</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其中</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是可迭代对象，</a:t>
            </a:r>
            <a:r>
              <a:rPr lang="en-US" altLang="zh-CN" sz="1200" err="1">
                <a:latin typeface="微软雅黑" panose="020B0503020204020204" pitchFamily="34" charset="-122"/>
                <a:ea typeface="微软雅黑" panose="020B0503020204020204" pitchFamily="34" charset="-122"/>
              </a:rPr>
              <a:t>str</a:t>
            </a:r>
            <a:r>
              <a:rPr lang="zh-CN" altLang="en-US" sz="1200">
                <a:latin typeface="微软雅黑" panose="020B0503020204020204" pitchFamily="34" charset="-122"/>
                <a:ea typeface="微软雅黑" panose="020B0503020204020204" pitchFamily="34" charset="-122"/>
              </a:rPr>
              <a:t>代表指定的分隔符，会将</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中的所有元素通过</a:t>
            </a:r>
            <a:r>
              <a:rPr lang="en-US" altLang="zh-CN" sz="1200" err="1">
                <a:latin typeface="微软雅黑" panose="020B0503020204020204" pitchFamily="34" charset="-122"/>
                <a:ea typeface="微软雅黑" panose="020B0503020204020204" pitchFamily="34" charset="-122"/>
              </a:rPr>
              <a:t>str</a:t>
            </a:r>
            <a:r>
              <a:rPr lang="zh-CN" altLang="en-US" sz="1200">
                <a:latin typeface="微软雅黑" panose="020B0503020204020204" pitchFamily="34" charset="-122"/>
                <a:ea typeface="微软雅黑" panose="020B0503020204020204" pitchFamily="34" charset="-122"/>
              </a:rPr>
              <a:t>连接合并为一个新的字符串（注意第一个元素前不会添加分隔符）。</a:t>
            </a:r>
            <a:endParaRPr lang="en-US" altLang="zh-CN" sz="1200">
              <a:latin typeface="微软雅黑" panose="020B0503020204020204" pitchFamily="34" charset="-122"/>
              <a:ea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rPr>
              <a:t>字符串的检索与转换</a:t>
            </a:r>
            <a:r>
              <a:rPr lang="zh-CN" altLang="en-US"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str.count</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a,b,c</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，其中</a:t>
            </a:r>
            <a:r>
              <a:rPr lang="en-US" altLang="zh-CN" sz="1200" err="1">
                <a:latin typeface="微软雅黑" panose="020B0503020204020204" pitchFamily="34" charset="-122"/>
                <a:ea typeface="微软雅黑" panose="020B0503020204020204" pitchFamily="34" charset="-122"/>
              </a:rPr>
              <a:t>str</a:t>
            </a:r>
            <a:r>
              <a:rPr lang="zh-CN" altLang="en-US" sz="1200">
                <a:latin typeface="微软雅黑" panose="020B0503020204020204" pitchFamily="34" charset="-122"/>
                <a:ea typeface="微软雅黑" panose="020B0503020204020204" pitchFamily="34" charset="-122"/>
              </a:rPr>
              <a:t>表示原字符串，</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表示要检索的字符串，</a:t>
            </a:r>
            <a:r>
              <a:rPr lang="en-US" altLang="zh-CN" sz="1200">
                <a:latin typeface="微软雅黑" panose="020B0503020204020204" pitchFamily="34" charset="-122"/>
                <a:ea typeface="微软雅黑" panose="020B0503020204020204" pitchFamily="34" charset="-122"/>
              </a:rPr>
              <a:t>b</a:t>
            </a:r>
            <a:r>
              <a:rPr lang="zh-CN" altLang="en-US" sz="1200">
                <a:latin typeface="微软雅黑" panose="020B0503020204020204" pitchFamily="34" charset="-122"/>
                <a:ea typeface="微软雅黑" panose="020B0503020204020204" pitchFamily="34" charset="-122"/>
              </a:rPr>
              <a:t>表示起始位置索引（默认为</a:t>
            </a:r>
            <a:r>
              <a:rPr lang="en-US" altLang="zh-CN" sz="1200">
                <a:latin typeface="微软雅黑" panose="020B0503020204020204" pitchFamily="34" charset="-122"/>
                <a:ea typeface="微软雅黑" panose="020B0503020204020204" pitchFamily="34" charset="-122"/>
              </a:rPr>
              <a:t>0</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c</a:t>
            </a:r>
            <a:r>
              <a:rPr lang="zh-CN" altLang="en-US" sz="1200">
                <a:latin typeface="微软雅黑" panose="020B0503020204020204" pitchFamily="34" charset="-122"/>
                <a:ea typeface="微软雅黑" panose="020B0503020204020204" pitchFamily="34" charset="-122"/>
              </a:rPr>
              <a:t>表示结束位置索引（默认为</a:t>
            </a:r>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）返回</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在</a:t>
            </a:r>
            <a:r>
              <a:rPr lang="en-US" altLang="zh-CN" sz="1200" err="1">
                <a:latin typeface="微软雅黑" panose="020B0503020204020204" pitchFamily="34" charset="-122"/>
                <a:ea typeface="微软雅黑" panose="020B0503020204020204" pitchFamily="34" charset="-122"/>
              </a:rPr>
              <a:t>str</a:t>
            </a:r>
            <a:r>
              <a:rPr lang="zh-CN" altLang="en-US" sz="1200">
                <a:latin typeface="微软雅黑" panose="020B0503020204020204" pitchFamily="34" charset="-122"/>
                <a:ea typeface="微软雅黑" panose="020B0503020204020204" pitchFamily="34" charset="-122"/>
              </a:rPr>
              <a:t>中出现的次数；</a:t>
            </a:r>
            <a:r>
              <a:rPr lang="en-US" altLang="zh-CN" sz="1200" err="1">
                <a:latin typeface="微软雅黑" panose="020B0503020204020204" pitchFamily="34" charset="-122"/>
                <a:ea typeface="微软雅黑" panose="020B0503020204020204" pitchFamily="34" charset="-122"/>
              </a:rPr>
              <a:t>str.find</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a,b,c</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，于</a:t>
            </a:r>
            <a:r>
              <a:rPr lang="en-US" altLang="zh-CN" sz="1200">
                <a:latin typeface="微软雅黑" panose="020B0503020204020204" pitchFamily="34" charset="-122"/>
                <a:ea typeface="微软雅黑" panose="020B0503020204020204" pitchFamily="34" charset="-122"/>
              </a:rPr>
              <a:t>count</a:t>
            </a:r>
            <a:r>
              <a:rPr lang="zh-CN" altLang="en-US" sz="1200">
                <a:latin typeface="微软雅黑" panose="020B0503020204020204" pitchFamily="34" charset="-122"/>
                <a:ea typeface="微软雅黑" panose="020B0503020204020204" pitchFamily="34" charset="-122"/>
              </a:rPr>
              <a:t>类似，但返回值是</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在</a:t>
            </a:r>
            <a:r>
              <a:rPr lang="en-US" altLang="zh-CN" sz="1200" err="1">
                <a:latin typeface="微软雅黑" panose="020B0503020204020204" pitchFamily="34" charset="-122"/>
                <a:ea typeface="微软雅黑" panose="020B0503020204020204" pitchFamily="34" charset="-122"/>
              </a:rPr>
              <a:t>str</a:t>
            </a:r>
            <a:r>
              <a:rPr lang="zh-CN" altLang="en-US" sz="1200">
                <a:latin typeface="微软雅黑" panose="020B0503020204020204" pitchFamily="34" charset="-122"/>
                <a:ea typeface="微软雅黑" panose="020B0503020204020204" pitchFamily="34" charset="-122"/>
              </a:rPr>
              <a:t>中出现的第一次的索引号，若不存在，则返回</a:t>
            </a:r>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rfind</a:t>
            </a:r>
            <a:r>
              <a:rPr lang="zh-CN" altLang="en-US" sz="1200">
                <a:latin typeface="微软雅黑" panose="020B0503020204020204" pitchFamily="34" charset="-122"/>
                <a:ea typeface="微软雅黑" panose="020B0503020204020204" pitchFamily="34" charset="-122"/>
              </a:rPr>
              <a:t>类似，不过从右开始查找，注意索引号不是从右数）；若只是判断</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是否在</a:t>
            </a:r>
            <a:r>
              <a:rPr lang="en-US" altLang="zh-CN" sz="1200" err="1">
                <a:latin typeface="微软雅黑" panose="020B0503020204020204" pitchFamily="34" charset="-122"/>
                <a:ea typeface="微软雅黑" panose="020B0503020204020204" pitchFamily="34" charset="-122"/>
              </a:rPr>
              <a:t>str</a:t>
            </a:r>
            <a:r>
              <a:rPr lang="zh-CN" altLang="en-US" sz="1200">
                <a:latin typeface="微软雅黑" panose="020B0503020204020204" pitchFamily="34" charset="-122"/>
                <a:ea typeface="微软雅黑" panose="020B0503020204020204" pitchFamily="34" charset="-122"/>
              </a:rPr>
              <a:t>中，可以使用</a:t>
            </a:r>
            <a:r>
              <a:rPr lang="en-US" altLang="zh-CN" sz="1200">
                <a:latin typeface="微软雅黑" panose="020B0503020204020204" pitchFamily="34" charset="-122"/>
                <a:ea typeface="微软雅黑" panose="020B0503020204020204" pitchFamily="34" charset="-122"/>
              </a:rPr>
              <a:t>in</a:t>
            </a:r>
            <a:r>
              <a:rPr lang="zh-CN" altLang="en-US"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str.index</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a,b,c</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其与</a:t>
            </a:r>
            <a:r>
              <a:rPr lang="en-US" altLang="zh-CN" sz="1200">
                <a:latin typeface="微软雅黑" panose="020B0503020204020204" pitchFamily="34" charset="-122"/>
                <a:ea typeface="微软雅黑" panose="020B0503020204020204" pitchFamily="34" charset="-122"/>
              </a:rPr>
              <a:t>find</a:t>
            </a:r>
            <a:r>
              <a:rPr lang="zh-CN" altLang="en-US" sz="1200">
                <a:latin typeface="微软雅黑" panose="020B0503020204020204" pitchFamily="34" charset="-122"/>
                <a:ea typeface="微软雅黑" panose="020B0503020204020204" pitchFamily="34" charset="-122"/>
              </a:rPr>
              <a:t>类似，但不存在时报错（</a:t>
            </a:r>
            <a:r>
              <a:rPr lang="zh-CN" altLang="en-US" sz="1200">
                <a:solidFill>
                  <a:srgbClr val="FF0000"/>
                </a:solidFill>
                <a:latin typeface="微软雅黑" panose="020B0503020204020204" pitchFamily="34" charset="-122"/>
                <a:ea typeface="微软雅黑" panose="020B0503020204020204" pitchFamily="34" charset="-122"/>
              </a:rPr>
              <a:t>注意</a:t>
            </a:r>
            <a:r>
              <a:rPr lang="en-US" altLang="zh-CN" sz="1200">
                <a:solidFill>
                  <a:srgbClr val="FF0000"/>
                </a:solidFill>
                <a:latin typeface="微软雅黑" panose="020B0503020204020204" pitchFamily="34" charset="-122"/>
                <a:ea typeface="微软雅黑" panose="020B0503020204020204" pitchFamily="34" charset="-122"/>
              </a:rPr>
              <a:t>find</a:t>
            </a:r>
            <a:r>
              <a:rPr lang="zh-CN" altLang="en-US" sz="1200">
                <a:solidFill>
                  <a:srgbClr val="FF0000"/>
                </a:solidFill>
                <a:latin typeface="微软雅黑" panose="020B0503020204020204" pitchFamily="34" charset="-122"/>
                <a:ea typeface="微软雅黑" panose="020B0503020204020204" pitchFamily="34" charset="-122"/>
              </a:rPr>
              <a:t>方法只能用于字符串中</a:t>
            </a:r>
            <a:r>
              <a:rPr lang="zh-CN" altLang="en-US" sz="1200">
                <a:latin typeface="微软雅黑" panose="020B0503020204020204" pitchFamily="34" charset="-122"/>
                <a:ea typeface="微软雅黑" panose="020B0503020204020204" pitchFamily="34" charset="-122"/>
              </a:rPr>
              <a:t>，而</a:t>
            </a:r>
            <a:r>
              <a:rPr lang="en-US" altLang="zh-CN" sz="1200">
                <a:latin typeface="微软雅黑" panose="020B0503020204020204" pitchFamily="34" charset="-122"/>
                <a:ea typeface="微软雅黑" panose="020B0503020204020204" pitchFamily="34" charset="-122"/>
              </a:rPr>
              <a:t>index</a:t>
            </a:r>
            <a:r>
              <a:rPr lang="zh-CN" altLang="en-US" sz="1200">
                <a:latin typeface="微软雅黑" panose="020B0503020204020204" pitchFamily="34" charset="-122"/>
                <a:ea typeface="微软雅黑" panose="020B0503020204020204" pitchFamily="34" charset="-122"/>
              </a:rPr>
              <a:t>可以用于列表等，</a:t>
            </a:r>
            <a:r>
              <a:rPr lang="en-US" altLang="zh-CN" sz="1200" err="1">
                <a:latin typeface="微软雅黑" panose="020B0503020204020204" pitchFamily="34" charset="-122"/>
                <a:ea typeface="微软雅黑" panose="020B0503020204020204" pitchFamily="34" charset="-122"/>
              </a:rPr>
              <a:t>rindex</a:t>
            </a:r>
            <a:r>
              <a:rPr lang="zh-CN" altLang="en-US" sz="1200">
                <a:latin typeface="微软雅黑" panose="020B0503020204020204" pitchFamily="34" charset="-122"/>
                <a:ea typeface="微软雅黑" panose="020B0503020204020204" pitchFamily="34" charset="-122"/>
              </a:rPr>
              <a:t>与</a:t>
            </a:r>
            <a:r>
              <a:rPr lang="en-US" altLang="zh-CN" sz="1200" err="1">
                <a:latin typeface="微软雅黑" panose="020B0503020204020204" pitchFamily="34" charset="-122"/>
                <a:ea typeface="微软雅黑" panose="020B0503020204020204" pitchFamily="34" charset="-122"/>
              </a:rPr>
              <a:t>rfind</a:t>
            </a:r>
            <a:r>
              <a:rPr lang="zh-CN" altLang="en-US" sz="1200">
                <a:latin typeface="微软雅黑" panose="020B0503020204020204" pitchFamily="34" charset="-122"/>
                <a:ea typeface="微软雅黑" panose="020B0503020204020204" pitchFamily="34" charset="-122"/>
              </a:rPr>
              <a:t>类似）；</a:t>
            </a:r>
            <a:r>
              <a:rPr lang="en-US" altLang="zh-CN" sz="1200" err="1">
                <a:latin typeface="微软雅黑" panose="020B0503020204020204" pitchFamily="34" charset="-122"/>
                <a:ea typeface="微软雅黑" panose="020B0503020204020204" pitchFamily="34" charset="-122"/>
              </a:rPr>
              <a:t>str.startswith</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a,b,c</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检索原字符串是否以</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开头，返回值为布尔值；</a:t>
            </a:r>
            <a:r>
              <a:rPr lang="en-US" altLang="zh-CN" sz="1200" err="1">
                <a:latin typeface="微软雅黑" panose="020B0503020204020204" pitchFamily="34" charset="-122"/>
                <a:ea typeface="微软雅黑" panose="020B0503020204020204" pitchFamily="34" charset="-122"/>
              </a:rPr>
              <a:t>endswith</a:t>
            </a:r>
            <a:r>
              <a:rPr lang="zh-CN" altLang="en-US" sz="1200">
                <a:latin typeface="微软雅黑" panose="020B0503020204020204" pitchFamily="34" charset="-122"/>
                <a:ea typeface="微软雅黑" panose="020B0503020204020204" pitchFamily="34" charset="-122"/>
              </a:rPr>
              <a:t>方法与</a:t>
            </a:r>
            <a:r>
              <a:rPr lang="en-US" altLang="zh-CN" sz="1200" err="1">
                <a:latin typeface="微软雅黑" panose="020B0503020204020204" pitchFamily="34" charset="-122"/>
                <a:ea typeface="微软雅黑" panose="020B0503020204020204" pitchFamily="34" charset="-122"/>
              </a:rPr>
              <a:t>startswith</a:t>
            </a:r>
            <a:r>
              <a:rPr lang="zh-CN" altLang="en-US" sz="1200">
                <a:latin typeface="微软雅黑" panose="020B0503020204020204" pitchFamily="34" charset="-122"/>
                <a:ea typeface="微软雅黑" panose="020B0503020204020204" pitchFamily="34" charset="-122"/>
              </a:rPr>
              <a:t>类似；</a:t>
            </a:r>
            <a:r>
              <a:rPr lang="en-US" altLang="zh-CN" sz="1200" err="1">
                <a:latin typeface="微软雅黑" panose="020B0503020204020204" pitchFamily="34" charset="-122"/>
                <a:ea typeface="微软雅黑" panose="020B0503020204020204" pitchFamily="34" charset="-122"/>
              </a:rPr>
              <a:t>str.lower</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将</a:t>
            </a:r>
            <a:r>
              <a:rPr lang="en-US" altLang="zh-CN" sz="1200" err="1">
                <a:latin typeface="微软雅黑" panose="020B0503020204020204" pitchFamily="34" charset="-122"/>
                <a:ea typeface="微软雅黑" panose="020B0503020204020204" pitchFamily="34" charset="-122"/>
              </a:rPr>
              <a:t>str</a:t>
            </a:r>
            <a:r>
              <a:rPr lang="zh-CN" altLang="en-US" sz="1200">
                <a:latin typeface="微软雅黑" panose="020B0503020204020204" pitchFamily="34" charset="-122"/>
                <a:ea typeface="微软雅黑" panose="020B0503020204020204" pitchFamily="34" charset="-122"/>
              </a:rPr>
              <a:t>中的大写字母转换为小写字母；</a:t>
            </a:r>
            <a:r>
              <a:rPr lang="en-US" altLang="zh-CN" sz="1200">
                <a:latin typeface="微软雅黑" panose="020B0503020204020204" pitchFamily="34" charset="-122"/>
                <a:ea typeface="微软雅黑" panose="020B0503020204020204" pitchFamily="34" charset="-122"/>
              </a:rPr>
              <a:t>upper()</a:t>
            </a:r>
            <a:r>
              <a:rPr lang="zh-CN" altLang="en-US" sz="1200">
                <a:latin typeface="微软雅黑" panose="020B0503020204020204" pitchFamily="34" charset="-122"/>
                <a:ea typeface="微软雅黑" panose="020B0503020204020204" pitchFamily="34" charset="-122"/>
              </a:rPr>
              <a:t>类似，将小写字母转换为大写字母；</a:t>
            </a:r>
            <a:r>
              <a:rPr lang="en-US" altLang="zh-CN" sz="1200" err="1">
                <a:latin typeface="微软雅黑" panose="020B0503020204020204" pitchFamily="34" charset="-122"/>
                <a:ea typeface="微软雅黑" panose="020B0503020204020204" pitchFamily="34" charset="-122"/>
              </a:rPr>
              <a:t>str.strip</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去除字符串</a:t>
            </a:r>
            <a:r>
              <a:rPr lang="en-US" altLang="zh-CN" sz="1200" err="1">
                <a:latin typeface="微软雅黑" panose="020B0503020204020204" pitchFamily="34" charset="-122"/>
                <a:ea typeface="微软雅黑" panose="020B0503020204020204" pitchFamily="34" charset="-122"/>
              </a:rPr>
              <a:t>str</a:t>
            </a:r>
            <a:r>
              <a:rPr lang="zh-CN" altLang="en-US" sz="1200">
                <a:latin typeface="微软雅黑" panose="020B0503020204020204" pitchFamily="34" charset="-122"/>
                <a:ea typeface="微软雅黑" panose="020B0503020204020204" pitchFamily="34" charset="-122"/>
              </a:rPr>
              <a:t>左右两端的字符，其中</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为指定要去除的字符（默认去除空格、制表符等空字符，如指定</a:t>
            </a:r>
            <a:r>
              <a:rPr lang="en-US" altLang="zh-CN" sz="1200">
                <a:latin typeface="微软雅黑" panose="020B0503020204020204" pitchFamily="34" charset="-122"/>
                <a:ea typeface="微软雅黑" panose="020B0503020204020204" pitchFamily="34" charset="-122"/>
              </a:rPr>
              <a:t>’12’</a:t>
            </a:r>
            <a:r>
              <a:rPr lang="zh-CN" altLang="en-US" sz="1200">
                <a:latin typeface="微软雅黑" panose="020B0503020204020204" pitchFamily="34" charset="-122"/>
                <a:ea typeface="微软雅黑" panose="020B0503020204020204" pitchFamily="34" charset="-122"/>
              </a:rPr>
              <a:t>将去除所有的</a:t>
            </a:r>
            <a:r>
              <a:rPr lang="en-US" altLang="zh-CN" sz="1200">
                <a:latin typeface="微软雅黑" panose="020B0503020204020204" pitchFamily="34" charset="-122"/>
                <a:ea typeface="微软雅黑" panose="020B0503020204020204" pitchFamily="34" charset="-122"/>
              </a:rPr>
              <a:t>’1’’2 ’ </a:t>
            </a:r>
            <a:r>
              <a:rPr lang="zh-CN" altLang="en-US"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lstrip</a:t>
            </a:r>
            <a:r>
              <a:rPr lang="zh-CN" altLang="en-US" sz="1200">
                <a:latin typeface="微软雅黑" panose="020B0503020204020204" pitchFamily="34" charset="-122"/>
                <a:ea typeface="微软雅黑" panose="020B0503020204020204" pitchFamily="34" charset="-122"/>
              </a:rPr>
              <a:t>与</a:t>
            </a:r>
            <a:r>
              <a:rPr lang="en-US" altLang="zh-CN" sz="1200" err="1">
                <a:latin typeface="微软雅黑" panose="020B0503020204020204" pitchFamily="34" charset="-122"/>
                <a:ea typeface="微软雅黑" panose="020B0503020204020204" pitchFamily="34" charset="-122"/>
              </a:rPr>
              <a:t>rstrip</a:t>
            </a:r>
            <a:r>
              <a:rPr lang="zh-CN" altLang="en-US" sz="1200">
                <a:latin typeface="微软雅黑" panose="020B0503020204020204" pitchFamily="34" charset="-122"/>
                <a:ea typeface="微软雅黑" panose="020B0503020204020204" pitchFamily="34" charset="-122"/>
              </a:rPr>
              <a:t>类似。</a:t>
            </a:r>
            <a:endParaRPr lang="en-US" altLang="zh-CN" sz="1200">
              <a:latin typeface="微软雅黑" panose="020B0503020204020204" pitchFamily="34" charset="-122"/>
              <a:ea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rPr>
              <a:t>格式化字符串</a:t>
            </a:r>
            <a:r>
              <a:rPr lang="zh-CN" altLang="en-US" sz="1200">
                <a:latin typeface="微软雅黑" panose="020B0503020204020204" pitchFamily="34" charset="-122"/>
                <a:ea typeface="微软雅黑" panose="020B0503020204020204" pitchFamily="34" charset="-122"/>
              </a:rPr>
              <a:t>：如下页表。</a:t>
            </a:r>
            <a:endParaRPr lang="en-US" altLang="zh-CN" sz="1200">
              <a:latin typeface="微软雅黑" panose="020B0503020204020204" pitchFamily="34" charset="-122"/>
              <a:ea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rPr>
              <a:t>字符串的正则表达式</a:t>
            </a:r>
            <a:r>
              <a:rPr lang="zh-CN" altLang="en-US" sz="1200">
                <a:latin typeface="微软雅黑" panose="020B0503020204020204" pitchFamily="34" charset="-122"/>
                <a:ea typeface="微软雅黑" panose="020B0503020204020204" pitchFamily="34" charset="-122"/>
              </a:rPr>
              <a:t>：用于查找复杂规则的字符串</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一般将</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模式字符串写为原生字符串（</a:t>
            </a:r>
            <a:r>
              <a:rPr lang="en-US" altLang="zh-CN" sz="1200" err="1">
                <a:latin typeface="微软雅黑" panose="020B0503020204020204" pitchFamily="34" charset="-122"/>
                <a:ea typeface="微软雅黑" panose="020B0503020204020204" pitchFamily="34" charset="-122"/>
              </a:rPr>
              <a:t>r’xxx</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），书写规则如右。</a:t>
            </a:r>
            <a:endParaRPr lang="en-US" altLang="zh-CN" sz="1200">
              <a:latin typeface="微软雅黑" panose="020B0503020204020204" pitchFamily="34" charset="-122"/>
              <a:ea typeface="微软雅黑" panose="020B0503020204020204" pitchFamily="34" charset="-122"/>
            </a:endParaRPr>
          </a:p>
          <a:p>
            <a:r>
              <a:rPr lang="en-US" altLang="zh-CN" sz="1200" b="1">
                <a:latin typeface="微软雅黑" panose="020B0503020204020204" pitchFamily="34" charset="-122"/>
                <a:ea typeface="微软雅黑" panose="020B0503020204020204" pitchFamily="34" charset="-122"/>
              </a:rPr>
              <a:t>re</a:t>
            </a:r>
            <a:r>
              <a:rPr lang="zh-CN" altLang="en-US" sz="1200" b="1">
                <a:latin typeface="微软雅黑" panose="020B0503020204020204" pitchFamily="34" charset="-122"/>
                <a:ea typeface="微软雅黑" panose="020B0503020204020204" pitchFamily="34" charset="-122"/>
              </a:rPr>
              <a:t>模块</a:t>
            </a:r>
            <a:r>
              <a:rPr lang="zh-CN" altLang="en-US"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re.match</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a,str,c</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，其中</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为模式字符串</a:t>
            </a:r>
            <a:r>
              <a:rPr lang="en-US" altLang="zh-CN" sz="1200">
                <a:latin typeface="微软雅黑" panose="020B0503020204020204" pitchFamily="34" charset="-122"/>
                <a:ea typeface="微软雅黑" panose="020B0503020204020204" pitchFamily="34" charset="-122"/>
              </a:rPr>
              <a:t>,c</a:t>
            </a:r>
            <a:r>
              <a:rPr lang="zh-CN" altLang="en-US" sz="1200">
                <a:latin typeface="微软雅黑" panose="020B0503020204020204" pitchFamily="34" charset="-122"/>
                <a:ea typeface="微软雅黑" panose="020B0503020204020204" pitchFamily="34" charset="-122"/>
              </a:rPr>
              <a:t>为可选参数</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，表示标志位，如右表，若匹配成功</a:t>
            </a:r>
            <a:r>
              <a:rPr lang="en-US" altLang="zh-CN" sz="1200">
                <a:latin typeface="微软雅黑" panose="020B0503020204020204" pitchFamily="34" charset="-122"/>
                <a:ea typeface="微软雅黑" panose="020B0503020204020204" pitchFamily="34" charset="-122"/>
              </a:rPr>
              <a:t>,</a:t>
            </a:r>
          </a:p>
          <a:p>
            <a:r>
              <a:rPr lang="zh-CN" altLang="en-US" sz="1200">
                <a:latin typeface="微软雅黑" panose="020B0503020204020204" pitchFamily="34" charset="-122"/>
                <a:ea typeface="微软雅黑" panose="020B0503020204020204" pitchFamily="34" charset="-122"/>
              </a:rPr>
              <a:t>则返回一个</a:t>
            </a:r>
            <a:r>
              <a:rPr lang="en-US" altLang="zh-CN" sz="1200">
                <a:latin typeface="微软雅黑" panose="020B0503020204020204" pitchFamily="34" charset="-122"/>
                <a:ea typeface="微软雅黑" panose="020B0503020204020204" pitchFamily="34" charset="-122"/>
              </a:rPr>
              <a:t>match</a:t>
            </a:r>
            <a:r>
              <a:rPr lang="zh-CN" altLang="en-US" sz="1200">
                <a:latin typeface="微软雅黑" panose="020B0503020204020204" pitchFamily="34" charset="-122"/>
                <a:ea typeface="微软雅黑" panose="020B0503020204020204" pitchFamily="34" charset="-122"/>
              </a:rPr>
              <a:t>对象，否则返回</a:t>
            </a:r>
            <a:r>
              <a:rPr lang="en-US" altLang="zh-CN" sz="1200">
                <a:latin typeface="微软雅黑" panose="020B0503020204020204" pitchFamily="34" charset="-122"/>
                <a:ea typeface="微软雅黑" panose="020B0503020204020204" pitchFamily="34" charset="-122"/>
              </a:rPr>
              <a:t>None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match</a:t>
            </a:r>
            <a:r>
              <a:rPr lang="zh-CN" altLang="en-US" sz="1200">
                <a:latin typeface="微软雅黑" panose="020B0503020204020204" pitchFamily="34" charset="-122"/>
                <a:ea typeface="微软雅黑" panose="020B0503020204020204" pitchFamily="34" charset="-122"/>
              </a:rPr>
              <a:t>对象有</a:t>
            </a:r>
            <a:endParaRPr lang="en-US" altLang="zh-CN" sz="1200">
              <a:latin typeface="微软雅黑" panose="020B0503020204020204" pitchFamily="34" charset="-122"/>
              <a:ea typeface="微软雅黑" panose="020B0503020204020204" pitchFamily="34" charset="-122"/>
            </a:endParaRPr>
          </a:p>
          <a:p>
            <a:r>
              <a:rPr lang="en-US" altLang="zh-CN" sz="1200" err="1">
                <a:latin typeface="微软雅黑" panose="020B0503020204020204" pitchFamily="34" charset="-122"/>
                <a:ea typeface="微软雅黑" panose="020B0503020204020204" pitchFamily="34" charset="-122"/>
              </a:rPr>
              <a:t>match.start</a:t>
            </a:r>
            <a:r>
              <a:rPr lang="en-US" altLang="zh-CN" sz="1200">
                <a:latin typeface="微软雅黑" panose="020B0503020204020204" pitchFamily="34" charset="-122"/>
                <a:ea typeface="微软雅黑" panose="020B0503020204020204" pitchFamily="34" charset="-122"/>
              </a:rPr>
              <a:t>()/end/span/string/group</a:t>
            </a:r>
            <a:r>
              <a:rPr lang="zh-CN" altLang="en-US" sz="1200">
                <a:latin typeface="微软雅黑" panose="020B0503020204020204" pitchFamily="34" charset="-122"/>
                <a:ea typeface="微软雅黑" panose="020B0503020204020204" pitchFamily="34" charset="-122"/>
              </a:rPr>
              <a:t>等方法，其分别返回</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匹配值的开始</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结束位置和位置元组，要匹配的字符串，匹配</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的数据（注意</a:t>
            </a:r>
            <a:r>
              <a:rPr lang="en-US" altLang="zh-CN" sz="1200">
                <a:latin typeface="微软雅黑" panose="020B0503020204020204" pitchFamily="34" charset="-122"/>
                <a:ea typeface="微软雅黑" panose="020B0503020204020204" pitchFamily="34" charset="-122"/>
              </a:rPr>
              <a:t>match</a:t>
            </a:r>
            <a:r>
              <a:rPr lang="zh-CN" altLang="en-US" sz="1200">
                <a:latin typeface="微软雅黑" panose="020B0503020204020204" pitchFamily="34" charset="-122"/>
                <a:ea typeface="微软雅黑" panose="020B0503020204020204" pitchFamily="34" charset="-122"/>
              </a:rPr>
              <a:t>方法从字符串的开始位置进行匹配）；</a:t>
            </a:r>
            <a:endParaRPr lang="en-US" altLang="zh-CN" sz="1200">
              <a:latin typeface="微软雅黑" panose="020B0503020204020204" pitchFamily="34" charset="-122"/>
              <a:ea typeface="微软雅黑" panose="020B0503020204020204" pitchFamily="34" charset="-122"/>
            </a:endParaRPr>
          </a:p>
          <a:p>
            <a:r>
              <a:rPr lang="en-US" altLang="zh-CN" sz="1200" err="1">
                <a:latin typeface="微软雅黑" panose="020B0503020204020204" pitchFamily="34" charset="-122"/>
                <a:ea typeface="微软雅黑" panose="020B0503020204020204" pitchFamily="34" charset="-122"/>
              </a:rPr>
              <a:t>re.search</a:t>
            </a:r>
            <a:r>
              <a:rPr lang="zh-CN" altLang="en-US" sz="1200">
                <a:latin typeface="微软雅黑" panose="020B0503020204020204" pitchFamily="34" charset="-122"/>
                <a:ea typeface="微软雅黑" panose="020B0503020204020204" pitchFamily="34" charset="-122"/>
              </a:rPr>
              <a:t>与</a:t>
            </a:r>
            <a:r>
              <a:rPr lang="en-US" altLang="zh-CN" sz="1200">
                <a:latin typeface="微软雅黑" panose="020B0503020204020204" pitchFamily="34" charset="-122"/>
                <a:ea typeface="微软雅黑" panose="020B0503020204020204" pitchFamily="34" charset="-122"/>
              </a:rPr>
              <a:t>match</a:t>
            </a:r>
            <a:r>
              <a:rPr lang="zh-CN" altLang="en-US" sz="1200">
                <a:latin typeface="微软雅黑" panose="020B0503020204020204" pitchFamily="34" charset="-122"/>
                <a:ea typeface="微软雅黑" panose="020B0503020204020204" pitchFamily="34" charset="-122"/>
              </a:rPr>
              <a:t>类似，但可以匹配其他位置（当</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中出现</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时有限制）；</a:t>
            </a:r>
            <a:r>
              <a:rPr lang="en-US" altLang="zh-CN" sz="1200" err="1">
                <a:latin typeface="微软雅黑" panose="020B0503020204020204" pitchFamily="34" charset="-122"/>
                <a:ea typeface="微软雅黑" panose="020B0503020204020204" pitchFamily="34" charset="-122"/>
              </a:rPr>
              <a:t>re.findall</a:t>
            </a:r>
            <a:r>
              <a:rPr lang="zh-CN" altLang="en-US" sz="1200">
                <a:latin typeface="微软雅黑" panose="020B0503020204020204" pitchFamily="34" charset="-122"/>
                <a:ea typeface="微软雅黑" panose="020B0503020204020204" pitchFamily="34" charset="-122"/>
              </a:rPr>
              <a:t>与前两类似，但返回值为包含匹配</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结构的列表（</a:t>
            </a:r>
            <a:r>
              <a:rPr lang="zh-CN" altLang="en-US" sz="1200">
                <a:solidFill>
                  <a:srgbClr val="FF0000"/>
                </a:solidFill>
                <a:latin typeface="微软雅黑" panose="020B0503020204020204" pitchFamily="34" charset="-122"/>
                <a:ea typeface="微软雅黑" panose="020B0503020204020204" pitchFamily="34" charset="-122"/>
              </a:rPr>
              <a:t>若</a:t>
            </a:r>
            <a:r>
              <a:rPr lang="en-US" altLang="zh-CN" sz="1200">
                <a:solidFill>
                  <a:srgbClr val="FF0000"/>
                </a:solidFill>
                <a:latin typeface="微软雅黑" panose="020B0503020204020204" pitchFamily="34" charset="-122"/>
                <a:ea typeface="微软雅黑" panose="020B0503020204020204" pitchFamily="34" charset="-122"/>
              </a:rPr>
              <a:t>a</a:t>
            </a:r>
            <a:r>
              <a:rPr lang="zh-CN" altLang="en-US" sz="1200">
                <a:solidFill>
                  <a:srgbClr val="FF0000"/>
                </a:solidFill>
                <a:latin typeface="微软雅黑" panose="020B0503020204020204" pitchFamily="34" charset="-122"/>
                <a:ea typeface="微软雅黑" panose="020B0503020204020204" pitchFamily="34" charset="-122"/>
              </a:rPr>
              <a:t>中定义</a:t>
            </a:r>
            <a:r>
              <a:rPr lang="en-US" altLang="zh-CN" sz="1200">
                <a:solidFill>
                  <a:srgbClr val="FF0000"/>
                </a:solidFill>
                <a:latin typeface="微软雅黑" panose="020B0503020204020204" pitchFamily="34" charset="-122"/>
                <a:ea typeface="微软雅黑" panose="020B0503020204020204" pitchFamily="34" charset="-122"/>
              </a:rPr>
              <a:t>()</a:t>
            </a:r>
            <a:r>
              <a:rPr lang="zh-CN" altLang="en-US" sz="1200">
                <a:solidFill>
                  <a:srgbClr val="FF0000"/>
                </a:solidFill>
                <a:latin typeface="微软雅黑" panose="020B0503020204020204" pitchFamily="34" charset="-122"/>
                <a:ea typeface="微软雅黑" panose="020B0503020204020204" pitchFamily="34" charset="-122"/>
              </a:rPr>
              <a:t>分组，则</a:t>
            </a:r>
            <a:r>
              <a:rPr lang="en-US" altLang="zh-CN" sz="1200">
                <a:solidFill>
                  <a:srgbClr val="FF0000"/>
                </a:solidFill>
                <a:latin typeface="微软雅黑" panose="020B0503020204020204" pitchFamily="34" charset="-122"/>
                <a:ea typeface="微软雅黑" panose="020B0503020204020204" pitchFamily="34" charset="-122"/>
              </a:rPr>
              <a:t>group</a:t>
            </a:r>
            <a:r>
              <a:rPr lang="zh-CN" altLang="en-US" sz="1200">
                <a:solidFill>
                  <a:srgbClr val="FF0000"/>
                </a:solidFill>
                <a:latin typeface="微软雅黑" panose="020B0503020204020204" pitchFamily="34" charset="-122"/>
                <a:ea typeface="微软雅黑" panose="020B0503020204020204" pitchFamily="34" charset="-122"/>
              </a:rPr>
              <a:t>方法和</a:t>
            </a:r>
            <a:r>
              <a:rPr lang="en-US" altLang="zh-CN" sz="1200" err="1">
                <a:solidFill>
                  <a:srgbClr val="FF0000"/>
                </a:solidFill>
                <a:latin typeface="微软雅黑" panose="020B0503020204020204" pitchFamily="34" charset="-122"/>
                <a:ea typeface="微软雅黑" panose="020B0503020204020204" pitchFamily="34" charset="-122"/>
              </a:rPr>
              <a:t>findall</a:t>
            </a:r>
            <a:r>
              <a:rPr lang="zh-CN" altLang="en-US" sz="1200">
                <a:solidFill>
                  <a:srgbClr val="FF0000"/>
                </a:solidFill>
                <a:latin typeface="微软雅黑" panose="020B0503020204020204" pitchFamily="34" charset="-122"/>
                <a:ea typeface="微软雅黑" panose="020B0503020204020204" pitchFamily="34" charset="-122"/>
              </a:rPr>
              <a:t>函数</a:t>
            </a:r>
            <a:endParaRPr lang="en-US" altLang="zh-CN" sz="1200">
              <a:solidFill>
                <a:srgbClr val="FF0000"/>
              </a:solidFill>
              <a:latin typeface="微软雅黑" panose="020B0503020204020204" pitchFamily="34" charset="-122"/>
              <a:ea typeface="微软雅黑" panose="020B0503020204020204" pitchFamily="34" charset="-122"/>
            </a:endParaRPr>
          </a:p>
          <a:p>
            <a:r>
              <a:rPr lang="zh-CN" altLang="en-US" sz="1200">
                <a:solidFill>
                  <a:srgbClr val="FF0000"/>
                </a:solidFill>
                <a:latin typeface="微软雅黑" panose="020B0503020204020204" pitchFamily="34" charset="-122"/>
                <a:ea typeface="微软雅黑" panose="020B0503020204020204" pitchFamily="34" charset="-122"/>
              </a:rPr>
              <a:t>匹配的结果都会包含有分组的内容，</a:t>
            </a:r>
            <a:r>
              <a:rPr lang="en-US" altLang="zh-CN" sz="1200">
                <a:solidFill>
                  <a:srgbClr val="FF0000"/>
                </a:solidFill>
                <a:latin typeface="微软雅黑" panose="020B0503020204020204" pitchFamily="34" charset="-122"/>
                <a:ea typeface="微软雅黑" panose="020B0503020204020204" pitchFamily="34" charset="-122"/>
              </a:rPr>
              <a:t>group(0)</a:t>
            </a:r>
            <a:r>
              <a:rPr lang="zh-CN" altLang="en-US" sz="1200">
                <a:solidFill>
                  <a:srgbClr val="FF0000"/>
                </a:solidFill>
                <a:latin typeface="微软雅黑" panose="020B0503020204020204" pitchFamily="34" charset="-122"/>
                <a:ea typeface="微软雅黑" panose="020B0503020204020204" pitchFamily="34" charset="-122"/>
              </a:rPr>
              <a:t>为原始字符串</a:t>
            </a:r>
            <a:r>
              <a:rPr lang="en-US" altLang="zh-CN" sz="1200">
                <a:solidFill>
                  <a:srgbClr val="FF0000"/>
                </a:solidFill>
                <a:latin typeface="微软雅黑" panose="020B0503020204020204" pitchFamily="34" charset="-122"/>
                <a:ea typeface="微软雅黑" panose="020B0503020204020204" pitchFamily="34" charset="-122"/>
              </a:rPr>
              <a:t>,</a:t>
            </a:r>
          </a:p>
          <a:p>
            <a:r>
              <a:rPr lang="en-US" altLang="zh-CN" sz="1200">
                <a:solidFill>
                  <a:srgbClr val="FF0000"/>
                </a:solidFill>
                <a:latin typeface="微软雅黑" panose="020B0503020204020204" pitchFamily="34" charset="-122"/>
                <a:ea typeface="微软雅黑" panose="020B0503020204020204" pitchFamily="34" charset="-122"/>
              </a:rPr>
              <a:t>(1\2…)</a:t>
            </a:r>
            <a:r>
              <a:rPr lang="zh-CN" altLang="en-US" sz="1200">
                <a:solidFill>
                  <a:srgbClr val="FF0000"/>
                </a:solidFill>
                <a:latin typeface="微软雅黑" panose="020B0503020204020204" pitchFamily="34" charset="-122"/>
                <a:ea typeface="微软雅黑" panose="020B0503020204020204" pitchFamily="34" charset="-122"/>
              </a:rPr>
              <a:t>等为子串</a:t>
            </a:r>
            <a:r>
              <a:rPr lang="zh-CN" altLang="en-US" sz="1200">
                <a:latin typeface="微软雅黑" panose="020B0503020204020204" pitchFamily="34" charset="-122"/>
                <a:ea typeface="微软雅黑" panose="020B0503020204020204" pitchFamily="34" charset="-122"/>
              </a:rPr>
              <a:t>；而</a:t>
            </a:r>
            <a:r>
              <a:rPr lang="en-US" altLang="zh-CN" sz="1200" err="1">
                <a:latin typeface="微软雅黑" panose="020B0503020204020204" pitchFamily="34" charset="-122"/>
                <a:ea typeface="微软雅黑" panose="020B0503020204020204" pitchFamily="34" charset="-122"/>
              </a:rPr>
              <a:t>findall</a:t>
            </a:r>
            <a:r>
              <a:rPr lang="zh-CN" altLang="en-US" sz="1200">
                <a:latin typeface="微软雅黑" panose="020B0503020204020204" pitchFamily="34" charset="-122"/>
                <a:ea typeface="微软雅黑" panose="020B0503020204020204" pitchFamily="34" charset="-122"/>
              </a:rPr>
              <a:t>中，除非</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，否则无法获得原始</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字符串，只能获得子串，会将每个分组内能匹配到的值组成</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一个元组（若只有一个则为字符串），最终返回一个列表，</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groups</a:t>
            </a:r>
            <a:r>
              <a:rPr lang="zh-CN" altLang="en-US" sz="1200">
                <a:latin typeface="微软雅黑" panose="020B0503020204020204" pitchFamily="34" charset="-122"/>
                <a:ea typeface="微软雅黑" panose="020B0503020204020204" pitchFamily="34" charset="-122"/>
              </a:rPr>
              <a:t>方法返回一个由匹配值组成的元组</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p>
            <a:r>
              <a:rPr lang="en-US" altLang="zh-CN" sz="1200" err="1">
                <a:latin typeface="微软雅黑" panose="020B0503020204020204" pitchFamily="34" charset="-122"/>
                <a:ea typeface="微软雅黑" panose="020B0503020204020204" pitchFamily="34" charset="-122"/>
              </a:rPr>
              <a:t>re.sub</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a,x,str,d,c</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，用于替换字符串，其中</a:t>
            </a:r>
            <a:r>
              <a:rPr lang="en-US" altLang="zh-CN" sz="1200">
                <a:latin typeface="微软雅黑" panose="020B0503020204020204" pitchFamily="34" charset="-122"/>
                <a:ea typeface="微软雅黑" panose="020B0503020204020204" pitchFamily="34" charset="-122"/>
              </a:rPr>
              <a:t>x</a:t>
            </a:r>
            <a:r>
              <a:rPr lang="zh-CN" altLang="en-US" sz="1200">
                <a:latin typeface="微软雅黑" panose="020B0503020204020204" pitchFamily="34" charset="-122"/>
                <a:ea typeface="微软雅黑" panose="020B0503020204020204" pitchFamily="34" charset="-122"/>
              </a:rPr>
              <a:t>代表要用来替换</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的字符串，（</a:t>
            </a:r>
            <a:r>
              <a:rPr lang="en-US" altLang="zh-CN" sz="1200">
                <a:solidFill>
                  <a:srgbClr val="FF0000"/>
                </a:solidFill>
                <a:latin typeface="微软雅黑" panose="020B0503020204020204" pitchFamily="34" charset="-122"/>
                <a:ea typeface="微软雅黑" panose="020B0503020204020204" pitchFamily="34" charset="-122"/>
              </a:rPr>
              <a:t>x</a:t>
            </a:r>
            <a:r>
              <a:rPr lang="zh-CN" altLang="en-US" sz="1200">
                <a:solidFill>
                  <a:srgbClr val="FF0000"/>
                </a:solidFill>
                <a:latin typeface="微软雅黑" panose="020B0503020204020204" pitchFamily="34" charset="-122"/>
                <a:ea typeface="微软雅黑" panose="020B0503020204020204" pitchFamily="34" charset="-122"/>
              </a:rPr>
              <a:t>支持函数，会将正则匹配对象作为参数传入</a:t>
            </a:r>
            <a:r>
              <a:rPr lang="zh-CN" altLang="en-US"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d</a:t>
            </a:r>
            <a:r>
              <a:rPr lang="zh-CN" altLang="en-US" sz="1200">
                <a:latin typeface="微软雅黑" panose="020B0503020204020204" pitchFamily="34" charset="-122"/>
                <a:ea typeface="微软雅黑" panose="020B0503020204020204" pitchFamily="34" charset="-122"/>
              </a:rPr>
              <a:t>表示替换的最大次数（默认为</a:t>
            </a:r>
            <a:r>
              <a:rPr lang="en-US" altLang="zh-CN" sz="1200">
                <a:latin typeface="微软雅黑" panose="020B0503020204020204" pitchFamily="34" charset="-122"/>
                <a:ea typeface="微软雅黑" panose="020B0503020204020204" pitchFamily="34" charset="-122"/>
              </a:rPr>
              <a:t>0</a:t>
            </a:r>
            <a:r>
              <a:rPr lang="zh-CN" altLang="en-US" sz="1200">
                <a:latin typeface="微软雅黑" panose="020B0503020204020204" pitchFamily="34" charset="-122"/>
                <a:ea typeface="微软雅黑" panose="020B0503020204020204" pitchFamily="34" charset="-122"/>
              </a:rPr>
              <a:t>，替换所有匹配）</a:t>
            </a:r>
            <a:endParaRPr lang="en-US" altLang="zh-CN" sz="1200">
              <a:latin typeface="微软雅黑" panose="020B0503020204020204" pitchFamily="34" charset="-122"/>
              <a:ea typeface="微软雅黑" panose="020B0503020204020204" pitchFamily="34" charset="-122"/>
            </a:endParaRPr>
          </a:p>
          <a:p>
            <a:r>
              <a:rPr lang="en-US" altLang="zh-CN" sz="1200" err="1">
                <a:latin typeface="微软雅黑" panose="020B0503020204020204" pitchFamily="34" charset="-122"/>
                <a:ea typeface="微软雅黑" panose="020B0503020204020204" pitchFamily="34" charset="-122"/>
              </a:rPr>
              <a:t>re.split</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a,str,d,c</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，其中</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表示用于分割的模式字符串（正则），</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d</a:t>
            </a:r>
            <a:r>
              <a:rPr lang="zh-CN" altLang="en-US" sz="1200">
                <a:latin typeface="微软雅黑" panose="020B0503020204020204" pitchFamily="34" charset="-122"/>
                <a:ea typeface="微软雅黑" panose="020B0503020204020204" pitchFamily="34" charset="-122"/>
              </a:rPr>
              <a:t>表示最大的拆分次数，其与普通的字符串分割方法的区分在于，</a:t>
            </a:r>
            <a:r>
              <a:rPr lang="zh-CN" altLang="en-US" sz="1200" b="1">
                <a:solidFill>
                  <a:srgbClr val="FF0000"/>
                </a:solidFill>
                <a:latin typeface="微软雅黑" panose="020B0503020204020204" pitchFamily="34" charset="-122"/>
                <a:ea typeface="微软雅黑" panose="020B0503020204020204" pitchFamily="34" charset="-122"/>
              </a:rPr>
              <a:t>可以使用</a:t>
            </a:r>
            <a:r>
              <a:rPr lang="en-US" altLang="zh-CN" sz="1200" b="1">
                <a:solidFill>
                  <a:srgbClr val="FF0000"/>
                </a:solidFill>
                <a:latin typeface="微软雅黑" panose="020B0503020204020204" pitchFamily="34" charset="-122"/>
                <a:ea typeface="微软雅黑" panose="020B0503020204020204" pitchFamily="34" charset="-122"/>
              </a:rPr>
              <a:t>r’[\s\,\;]+’</a:t>
            </a:r>
            <a:r>
              <a:rPr lang="zh-CN" altLang="en-US" sz="1200" b="1">
                <a:solidFill>
                  <a:srgbClr val="FF0000"/>
                </a:solidFill>
                <a:latin typeface="微软雅黑" panose="020B0503020204020204" pitchFamily="34" charset="-122"/>
                <a:ea typeface="微软雅黑" panose="020B0503020204020204" pitchFamily="34" charset="-122"/>
              </a:rPr>
              <a:t>将所有的不规范输入统一匹配并分割</a:t>
            </a:r>
            <a:r>
              <a:rPr lang="zh-CN" altLang="en-US" sz="1200">
                <a:latin typeface="微软雅黑" panose="020B0503020204020204" pitchFamily="34" charset="-122"/>
                <a:ea typeface="微软雅黑" panose="020B0503020204020204" pitchFamily="34" charset="-122"/>
              </a:rPr>
              <a:t>，若第一个字符为分隔符，则产生空元素。</a:t>
            </a:r>
            <a:endParaRPr lang="en-US" altLang="zh-CN" sz="1200">
              <a:latin typeface="微软雅黑" panose="020B0503020204020204" pitchFamily="34" charset="-122"/>
              <a:ea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rPr>
              <a:t>贪婪匹配</a:t>
            </a:r>
            <a:r>
              <a:rPr lang="zh-CN" altLang="en-US" sz="1200">
                <a:latin typeface="微软雅黑" panose="020B0503020204020204" pitchFamily="34" charset="-122"/>
                <a:ea typeface="微软雅黑" panose="020B0503020204020204" pitchFamily="34" charset="-122"/>
              </a:rPr>
              <a:t>：正则表达式的匹配原则为贪婪匹配，即匹配尽可能多的字符，采用</a:t>
            </a:r>
            <a:r>
              <a:rPr lang="en-US" altLang="zh-CN" sz="1200">
                <a:latin typeface="微软雅黑" panose="020B0503020204020204" pitchFamily="34" charset="-122"/>
                <a:ea typeface="微软雅黑" panose="020B0503020204020204" pitchFamily="34" charset="-122"/>
              </a:rPr>
              <a:t>(\d+?)</a:t>
            </a:r>
            <a:r>
              <a:rPr lang="zh-CN" altLang="en-US" sz="1200">
                <a:latin typeface="微软雅黑" panose="020B0503020204020204" pitchFamily="34" charset="-122"/>
                <a:ea typeface="微软雅黑" panose="020B0503020204020204" pitchFamily="34" charset="-122"/>
              </a:rPr>
              <a:t>，加</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的形式可将其改为非贪婪匹配，即尽可能少的匹配。</a:t>
            </a:r>
            <a:endParaRPr lang="en-US" altLang="zh-CN" sz="1200">
              <a:latin typeface="微软雅黑" panose="020B0503020204020204" pitchFamily="34" charset="-122"/>
              <a:ea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rPr>
              <a:t>编译</a:t>
            </a:r>
            <a:r>
              <a:rPr lang="zh-CN" altLang="en-US"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re.compile</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可返回编译后的正则表达式对象，</a:t>
            </a:r>
            <a:r>
              <a:rPr lang="en-US" altLang="zh-CN" sz="1200" err="1">
                <a:latin typeface="微软雅黑" panose="020B0503020204020204" pitchFamily="34" charset="-122"/>
                <a:ea typeface="微软雅黑" panose="020B0503020204020204" pitchFamily="34" charset="-122"/>
              </a:rPr>
              <a:t>a.match</a:t>
            </a:r>
            <a:r>
              <a:rPr lang="en-US" altLang="zh-CN" sz="1200">
                <a:latin typeface="微软雅黑" panose="020B0503020204020204" pitchFamily="34" charset="-122"/>
                <a:ea typeface="微软雅黑" panose="020B0503020204020204" pitchFamily="34" charset="-122"/>
              </a:rPr>
              <a:t>(</a:t>
            </a:r>
            <a:r>
              <a:rPr lang="en-US" altLang="zh-CN" sz="1200" err="1">
                <a:latin typeface="微软雅黑" panose="020B0503020204020204" pitchFamily="34" charset="-122"/>
                <a:ea typeface="微软雅黑" panose="020B0503020204020204" pitchFamily="34" charset="-122"/>
              </a:rPr>
              <a:t>str</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即可返回</a:t>
            </a:r>
            <a:r>
              <a:rPr lang="en-US" altLang="zh-CN" sz="1200">
                <a:latin typeface="微软雅黑" panose="020B0503020204020204" pitchFamily="34" charset="-122"/>
                <a:ea typeface="微软雅黑" panose="020B0503020204020204" pitchFamily="34" charset="-122"/>
              </a:rPr>
              <a:t>match</a:t>
            </a:r>
            <a:r>
              <a:rPr lang="zh-CN" altLang="en-US" sz="1200">
                <a:latin typeface="微软雅黑" panose="020B0503020204020204" pitchFamily="34" charset="-122"/>
                <a:ea typeface="微软雅黑" panose="020B0503020204020204" pitchFamily="34" charset="-122"/>
              </a:rPr>
              <a:t>对象，此方法可以提高效率。</a:t>
            </a:r>
            <a:endParaRPr lang="en-US" altLang="zh-CN" sz="120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665521990"/>
              </p:ext>
            </p:extLst>
          </p:nvPr>
        </p:nvGraphicFramePr>
        <p:xfrm>
          <a:off x="4309375" y="2441309"/>
          <a:ext cx="7664089" cy="2103120"/>
        </p:xfrm>
        <a:graphic>
          <a:graphicData uri="http://schemas.openxmlformats.org/drawingml/2006/table">
            <a:tbl>
              <a:tblPr firstRow="1" bandRow="1">
                <a:tableStyleId>{073A0DAA-6AF3-43AB-8588-CEC1D06C72B9}</a:tableStyleId>
              </a:tblPr>
              <a:tblGrid>
                <a:gridCol w="569969">
                  <a:extLst>
                    <a:ext uri="{9D8B030D-6E8A-4147-A177-3AD203B41FA5}">
                      <a16:colId xmlns:a16="http://schemas.microsoft.com/office/drawing/2014/main" val="20000"/>
                    </a:ext>
                  </a:extLst>
                </a:gridCol>
                <a:gridCol w="2779317">
                  <a:extLst>
                    <a:ext uri="{9D8B030D-6E8A-4147-A177-3AD203B41FA5}">
                      <a16:colId xmlns:a16="http://schemas.microsoft.com/office/drawing/2014/main" val="20001"/>
                    </a:ext>
                  </a:extLst>
                </a:gridCol>
                <a:gridCol w="1046720">
                  <a:extLst>
                    <a:ext uri="{9D8B030D-6E8A-4147-A177-3AD203B41FA5}">
                      <a16:colId xmlns:a16="http://schemas.microsoft.com/office/drawing/2014/main" val="20002"/>
                    </a:ext>
                  </a:extLst>
                </a:gridCol>
                <a:gridCol w="3268083">
                  <a:extLst>
                    <a:ext uri="{9D8B030D-6E8A-4147-A177-3AD203B41FA5}">
                      <a16:colId xmlns:a16="http://schemas.microsoft.com/office/drawing/2014/main" val="20003"/>
                    </a:ext>
                  </a:extLst>
                </a:gridCol>
              </a:tblGrid>
              <a:tr h="172892">
                <a:tc>
                  <a:txBody>
                    <a:bodyPr/>
                    <a:lstStyle/>
                    <a:p>
                      <a:pPr algn="ctr"/>
                      <a:r>
                        <a:rPr lang="zh-CN" altLang="en-US" sz="1000"/>
                        <a:t>元字符</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t>说明</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限定符</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172892">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匹配除换行符以外的任意字符</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匹配前面的字符零次或一次</a:t>
                      </a:r>
                    </a:p>
                  </a:txBody>
                  <a:tcPr anchor="ctr"/>
                </a:tc>
                <a:extLst>
                  <a:ext uri="{0D108BD9-81ED-4DB2-BD59-A6C34878D82A}">
                    <a16:rowId xmlns:a16="http://schemas.microsoft.com/office/drawing/2014/main" val="10001"/>
                  </a:ext>
                </a:extLst>
              </a:tr>
              <a:tr h="172892">
                <a:tc>
                  <a:txBody>
                    <a:bodyPr/>
                    <a:lstStyle/>
                    <a:p>
                      <a:pPr algn="ctr"/>
                      <a:r>
                        <a:rPr lang="en-US" altLang="zh-CN" sz="1000">
                          <a:latin typeface="微软雅黑" panose="020B0503020204020204" pitchFamily="34" charset="-122"/>
                          <a:ea typeface="微软雅黑" panose="020B0503020204020204" pitchFamily="34" charset="-122"/>
                        </a:rPr>
                        <a:t>\w</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匹配字母</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数字</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下划线</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汉字</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匹配前面的字符一次或多次</a:t>
                      </a:r>
                    </a:p>
                  </a:txBody>
                  <a:tcPr anchor="ctr"/>
                </a:tc>
                <a:extLst>
                  <a:ext uri="{0D108BD9-81ED-4DB2-BD59-A6C34878D82A}">
                    <a16:rowId xmlns:a16="http://schemas.microsoft.com/office/drawing/2014/main" val="10002"/>
                  </a:ext>
                </a:extLst>
              </a:tr>
              <a:tr h="172892">
                <a:tc>
                  <a:txBody>
                    <a:bodyPr/>
                    <a:lstStyle/>
                    <a:p>
                      <a:pPr algn="ctr"/>
                      <a:r>
                        <a:rPr lang="en-US" altLang="zh-CN" sz="1000">
                          <a:latin typeface="微软雅黑" panose="020B0503020204020204" pitchFamily="34" charset="-122"/>
                          <a:ea typeface="微软雅黑" panose="020B0503020204020204" pitchFamily="34" charset="-122"/>
                        </a:rPr>
                        <a:t>\s</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匹配任意的空白符</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匹配前面的字符零次或多次</a:t>
                      </a:r>
                    </a:p>
                  </a:txBody>
                  <a:tcPr anchor="ctr"/>
                </a:tc>
                <a:extLst>
                  <a:ext uri="{0D108BD9-81ED-4DB2-BD59-A6C34878D82A}">
                    <a16:rowId xmlns:a16="http://schemas.microsoft.com/office/drawing/2014/main" val="10003"/>
                  </a:ext>
                </a:extLst>
              </a:tr>
              <a:tr h="172892">
                <a:tc>
                  <a:txBody>
                    <a:bodyPr/>
                    <a:lstStyle/>
                    <a:p>
                      <a:pPr algn="ctr"/>
                      <a:r>
                        <a:rPr lang="en-US" altLang="zh-CN" sz="1000">
                          <a:latin typeface="微软雅黑" panose="020B0503020204020204" pitchFamily="34" charset="-122"/>
                          <a:ea typeface="微软雅黑" panose="020B0503020204020204" pitchFamily="34" charset="-122"/>
                        </a:rPr>
                        <a:t>\d</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匹配数字</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{n}/{n,}/{</a:t>
                      </a:r>
                      <a:r>
                        <a:rPr lang="en-US" altLang="zh-CN" sz="1000" err="1">
                          <a:latin typeface="微软雅黑" panose="020B0503020204020204" pitchFamily="34" charset="-122"/>
                          <a:ea typeface="微软雅黑" panose="020B0503020204020204" pitchFamily="34" charset="-122"/>
                        </a:rPr>
                        <a:t>n,m</a:t>
                      </a: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匹配前面的字符</a:t>
                      </a:r>
                      <a:r>
                        <a:rPr lang="en-US" altLang="zh-CN" sz="1000">
                          <a:latin typeface="微软雅黑" panose="020B0503020204020204" pitchFamily="34" charset="-122"/>
                          <a:ea typeface="微软雅黑" panose="020B0503020204020204" pitchFamily="34" charset="-122"/>
                        </a:rPr>
                        <a:t>n/</a:t>
                      </a:r>
                      <a:r>
                        <a:rPr lang="zh-CN" altLang="en-US" sz="1000">
                          <a:latin typeface="微软雅黑" panose="020B0503020204020204" pitchFamily="34" charset="-122"/>
                          <a:ea typeface="微软雅黑" panose="020B0503020204020204" pitchFamily="34" charset="-122"/>
                        </a:rPr>
                        <a:t>至少</a:t>
                      </a:r>
                      <a:r>
                        <a:rPr lang="en-US" altLang="zh-CN" sz="1000">
                          <a:latin typeface="微软雅黑" panose="020B0503020204020204" pitchFamily="34" charset="-122"/>
                          <a:ea typeface="微软雅黑" panose="020B0503020204020204" pitchFamily="34" charset="-122"/>
                        </a:rPr>
                        <a:t>n/n-m</a:t>
                      </a:r>
                      <a:r>
                        <a:rPr lang="zh-CN" altLang="en-US" sz="1000">
                          <a:latin typeface="微软雅黑" panose="020B0503020204020204" pitchFamily="34" charset="-122"/>
                          <a:ea typeface="微软雅黑" panose="020B0503020204020204" pitchFamily="34" charset="-122"/>
                        </a:rPr>
                        <a:t>次</a:t>
                      </a:r>
                    </a:p>
                  </a:txBody>
                  <a:tcPr anchor="ctr"/>
                </a:tc>
                <a:extLst>
                  <a:ext uri="{0D108BD9-81ED-4DB2-BD59-A6C34878D82A}">
                    <a16:rowId xmlns:a16="http://schemas.microsoft.com/office/drawing/2014/main" val="10004"/>
                  </a:ext>
                </a:extLst>
              </a:tr>
              <a:tr h="172892">
                <a:tc>
                  <a:txBody>
                    <a:bodyPr/>
                    <a:lstStyle/>
                    <a:p>
                      <a:pPr algn="ctr"/>
                      <a:r>
                        <a:rPr lang="en-US" altLang="zh-CN" sz="1000">
                          <a:latin typeface="微软雅黑" panose="020B0503020204020204" pitchFamily="34" charset="-122"/>
                          <a:ea typeface="微软雅黑" panose="020B0503020204020204" pitchFamily="34" charset="-122"/>
                        </a:rPr>
                        <a:t>\b</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匹配单词的开始或结束</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匹配任意</a:t>
                      </a:r>
                      <a:r>
                        <a:rPr lang="zh-CN" altLang="en-US" sz="1000" b="1">
                          <a:solidFill>
                            <a:srgbClr val="FF0000"/>
                          </a:solidFill>
                          <a:latin typeface="微软雅黑" panose="020B0503020204020204" pitchFamily="34" charset="-122"/>
                          <a:ea typeface="微软雅黑" panose="020B0503020204020204" pitchFamily="34" charset="-122"/>
                        </a:rPr>
                        <a:t>一个</a:t>
                      </a:r>
                      <a:r>
                        <a:rPr lang="zh-CN" altLang="en-US" sz="1000">
                          <a:latin typeface="微软雅黑" panose="020B0503020204020204" pitchFamily="34" charset="-122"/>
                          <a:ea typeface="微软雅黑" panose="020B0503020204020204" pitchFamily="34" charset="-122"/>
                        </a:rPr>
                        <a:t>从</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内选择的字符，不能匹配多个除非加其他限定符</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添加</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表示排除</a:t>
                      </a:r>
                    </a:p>
                  </a:txBody>
                  <a:tcPr anchor="ctr"/>
                </a:tc>
                <a:extLst>
                  <a:ext uri="{0D108BD9-81ED-4DB2-BD59-A6C34878D82A}">
                    <a16:rowId xmlns:a16="http://schemas.microsoft.com/office/drawing/2014/main" val="10005"/>
                  </a:ext>
                </a:extLst>
              </a:tr>
              <a:tr h="172892">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匹配字符串的开始</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选择字符，逻辑或</a:t>
                      </a:r>
                    </a:p>
                  </a:txBody>
                  <a:tcPr anchor="ctr"/>
                </a:tc>
                <a:extLst>
                  <a:ext uri="{0D108BD9-81ED-4DB2-BD59-A6C34878D82A}">
                    <a16:rowId xmlns:a16="http://schemas.microsoft.com/office/drawing/2014/main" val="10006"/>
                  </a:ext>
                </a:extLst>
              </a:tr>
              <a:tr h="172892">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匹配字符串的结束（如</a:t>
                      </a:r>
                      <a:r>
                        <a:rPr lang="en-US" altLang="zh-CN" sz="1000">
                          <a:latin typeface="微软雅黑" panose="020B0503020204020204" pitchFamily="34" charset="-122"/>
                          <a:ea typeface="微软雅黑" panose="020B0503020204020204" pitchFamily="34" charset="-122"/>
                        </a:rPr>
                        <a:t>^tm$</a:t>
                      </a:r>
                      <a:r>
                        <a:rPr lang="zh-CN" altLang="en-US" sz="1000">
                          <a:latin typeface="微软雅黑" panose="020B0503020204020204" pitchFamily="34" charset="-122"/>
                          <a:ea typeface="微软雅黑" panose="020B0503020204020204" pitchFamily="34" charset="-122"/>
                        </a:rPr>
                        <a:t>只能匹配</a:t>
                      </a:r>
                      <a:r>
                        <a:rPr lang="en-US" altLang="zh-CN" sz="1000">
                          <a:latin typeface="微软雅黑" panose="020B0503020204020204" pitchFamily="34" charset="-122"/>
                          <a:ea typeface="微软雅黑" panose="020B0503020204020204" pitchFamily="34" charset="-122"/>
                        </a:rPr>
                        <a:t>’tm’</a:t>
                      </a:r>
                      <a:r>
                        <a:rPr lang="zh-CN" altLang="en-US" sz="1000">
                          <a:latin typeface="微软雅黑" panose="020B0503020204020204" pitchFamily="34" charset="-122"/>
                          <a:ea typeface="微软雅黑" panose="020B0503020204020204" pitchFamily="34" charset="-122"/>
                        </a:rPr>
                        <a:t>）</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可以改变限定符的作用范围，并起到分组作用</a:t>
                      </a:r>
                    </a:p>
                  </a:txBody>
                  <a:tcPr anchor="ctr"/>
                </a:tc>
                <a:extLst>
                  <a:ext uri="{0D108BD9-81ED-4DB2-BD59-A6C34878D82A}">
                    <a16:rowId xmlns:a16="http://schemas.microsoft.com/office/drawing/2014/main" val="10007"/>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759548787"/>
              </p:ext>
            </p:extLst>
          </p:nvPr>
        </p:nvGraphicFramePr>
        <p:xfrm>
          <a:off x="4309375" y="4544429"/>
          <a:ext cx="7664089" cy="1463040"/>
        </p:xfrm>
        <a:graphic>
          <a:graphicData uri="http://schemas.openxmlformats.org/drawingml/2006/table">
            <a:tbl>
              <a:tblPr firstRow="1" bandRow="1">
                <a:tableStyleId>{073A0DAA-6AF3-43AB-8588-CEC1D06C72B9}</a:tableStyleId>
              </a:tblPr>
              <a:tblGrid>
                <a:gridCol w="2377525">
                  <a:extLst>
                    <a:ext uri="{9D8B030D-6E8A-4147-A177-3AD203B41FA5}">
                      <a16:colId xmlns:a16="http://schemas.microsoft.com/office/drawing/2014/main" val="20000"/>
                    </a:ext>
                  </a:extLst>
                </a:gridCol>
                <a:gridCol w="5286564">
                  <a:extLst>
                    <a:ext uri="{9D8B030D-6E8A-4147-A177-3AD203B41FA5}">
                      <a16:colId xmlns:a16="http://schemas.microsoft.com/office/drawing/2014/main" val="20001"/>
                    </a:ext>
                  </a:extLst>
                </a:gridCol>
              </a:tblGrid>
              <a:tr h="152916">
                <a:tc>
                  <a:txBody>
                    <a:bodyPr/>
                    <a:lstStyle/>
                    <a:p>
                      <a:pPr algn="ctr"/>
                      <a:r>
                        <a:rPr lang="zh-CN" altLang="en-US" sz="1000">
                          <a:latin typeface="微软雅黑" panose="020B0503020204020204" pitchFamily="34" charset="-122"/>
                          <a:ea typeface="微软雅黑" panose="020B0503020204020204" pitchFamily="34" charset="-122"/>
                        </a:rPr>
                        <a:t>标志</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152916">
                <a:tc>
                  <a:txBody>
                    <a:bodyPr/>
                    <a:lstStyle/>
                    <a:p>
                      <a:pPr algn="ctr"/>
                      <a:r>
                        <a:rPr lang="en-US" altLang="zh-CN" sz="1000">
                          <a:latin typeface="微软雅黑" panose="020B0503020204020204" pitchFamily="34" charset="-122"/>
                          <a:ea typeface="微软雅黑" panose="020B0503020204020204" pitchFamily="34" charset="-122"/>
                        </a:rPr>
                        <a:t>A/ASCII</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对一些元字符只只进行</a:t>
                      </a:r>
                      <a:r>
                        <a:rPr lang="en-US" altLang="zh-CN" sz="1000">
                          <a:latin typeface="微软雅黑" panose="020B0503020204020204" pitchFamily="34" charset="-122"/>
                          <a:ea typeface="微软雅黑" panose="020B0503020204020204" pitchFamily="34" charset="-122"/>
                        </a:rPr>
                        <a:t>ASCII</a:t>
                      </a:r>
                      <a:r>
                        <a:rPr lang="zh-CN" altLang="en-US" sz="1000">
                          <a:latin typeface="微软雅黑" panose="020B0503020204020204" pitchFamily="34" charset="-122"/>
                          <a:ea typeface="微软雅黑" panose="020B0503020204020204" pitchFamily="34" charset="-122"/>
                        </a:rPr>
                        <a:t>匹配（仅适用于</a:t>
                      </a:r>
                      <a:r>
                        <a:rPr lang="en-US" altLang="zh-CN" sz="1000">
                          <a:latin typeface="微软雅黑" panose="020B0503020204020204" pitchFamily="34" charset="-122"/>
                          <a:ea typeface="微软雅黑" panose="020B0503020204020204" pitchFamily="34" charset="-122"/>
                        </a:rPr>
                        <a:t>Python3</a:t>
                      </a:r>
                      <a:r>
                        <a:rPr lang="zh-CN" altLang="en-US" sz="1000">
                          <a:latin typeface="微软雅黑" panose="020B0503020204020204" pitchFamily="34" charset="-122"/>
                          <a:ea typeface="微软雅黑" panose="020B0503020204020204" pitchFamily="34" charset="-122"/>
                        </a:rPr>
                        <a:t>）</a:t>
                      </a:r>
                    </a:p>
                  </a:txBody>
                  <a:tcPr anchor="ctr"/>
                </a:tc>
                <a:extLst>
                  <a:ext uri="{0D108BD9-81ED-4DB2-BD59-A6C34878D82A}">
                    <a16:rowId xmlns:a16="http://schemas.microsoft.com/office/drawing/2014/main" val="10001"/>
                  </a:ext>
                </a:extLst>
              </a:tr>
              <a:tr h="152916">
                <a:tc>
                  <a:txBody>
                    <a:bodyPr/>
                    <a:lstStyle/>
                    <a:p>
                      <a:pPr algn="ctr"/>
                      <a:r>
                        <a:rPr lang="en-US" altLang="zh-CN" sz="1000">
                          <a:latin typeface="微软雅黑" panose="020B0503020204020204" pitchFamily="34" charset="-122"/>
                          <a:ea typeface="微软雅黑" panose="020B0503020204020204" pitchFamily="34" charset="-122"/>
                        </a:rPr>
                        <a:t>I/IGNORECASE</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执行不区分字母大小写的匹配</a:t>
                      </a:r>
                    </a:p>
                  </a:txBody>
                  <a:tcPr anchor="ctr"/>
                </a:tc>
                <a:extLst>
                  <a:ext uri="{0D108BD9-81ED-4DB2-BD59-A6C34878D82A}">
                    <a16:rowId xmlns:a16="http://schemas.microsoft.com/office/drawing/2014/main" val="10002"/>
                  </a:ext>
                </a:extLst>
              </a:tr>
              <a:tr h="152916">
                <a:tc>
                  <a:txBody>
                    <a:bodyPr/>
                    <a:lstStyle/>
                    <a:p>
                      <a:pPr algn="ctr"/>
                      <a:r>
                        <a:rPr lang="en-US" altLang="zh-CN" sz="1000">
                          <a:latin typeface="微软雅黑" panose="020B0503020204020204" pitchFamily="34" charset="-122"/>
                          <a:ea typeface="微软雅黑" panose="020B0503020204020204" pitchFamily="34" charset="-122"/>
                        </a:rPr>
                        <a:t>M/MULTILINE</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将</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和</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用于包括整个字符串的开始和结尾的每一行（默认只适用开始和结尾处）</a:t>
                      </a:r>
                    </a:p>
                  </a:txBody>
                  <a:tcPr anchor="ctr"/>
                </a:tc>
                <a:extLst>
                  <a:ext uri="{0D108BD9-81ED-4DB2-BD59-A6C34878D82A}">
                    <a16:rowId xmlns:a16="http://schemas.microsoft.com/office/drawing/2014/main" val="10003"/>
                  </a:ext>
                </a:extLst>
              </a:tr>
              <a:tr h="152916">
                <a:tc>
                  <a:txBody>
                    <a:bodyPr/>
                    <a:lstStyle/>
                    <a:p>
                      <a:pPr algn="ctr"/>
                      <a:r>
                        <a:rPr lang="en-US" altLang="zh-CN" sz="1000">
                          <a:latin typeface="微软雅黑" panose="020B0503020204020204" pitchFamily="34" charset="-122"/>
                          <a:ea typeface="微软雅黑" panose="020B0503020204020204" pitchFamily="34" charset="-122"/>
                        </a:rPr>
                        <a:t>S/DOTALL</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使用</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匹配所有字符，包括换行符</a:t>
                      </a:r>
                    </a:p>
                  </a:txBody>
                  <a:tcPr anchor="ctr"/>
                </a:tc>
                <a:extLst>
                  <a:ext uri="{0D108BD9-81ED-4DB2-BD59-A6C34878D82A}">
                    <a16:rowId xmlns:a16="http://schemas.microsoft.com/office/drawing/2014/main" val="10004"/>
                  </a:ext>
                </a:extLst>
              </a:tr>
              <a:tr h="152916">
                <a:tc>
                  <a:txBody>
                    <a:bodyPr/>
                    <a:lstStyle/>
                    <a:p>
                      <a:pPr algn="ctr"/>
                      <a:r>
                        <a:rPr lang="en-US" altLang="zh-CN" sz="1000">
                          <a:latin typeface="微软雅黑" panose="020B0503020204020204" pitchFamily="34" charset="-122"/>
                          <a:ea typeface="微软雅黑" panose="020B0503020204020204" pitchFamily="34" charset="-122"/>
                        </a:rPr>
                        <a:t>X/VERBOSE</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忽略模式字符串中未转义的空格和注释</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7999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07678944"/>
              </p:ext>
            </p:extLst>
          </p:nvPr>
        </p:nvGraphicFramePr>
        <p:xfrm>
          <a:off x="523116" y="972320"/>
          <a:ext cx="11149160" cy="1409684"/>
        </p:xfrm>
        <a:graphic>
          <a:graphicData uri="http://schemas.openxmlformats.org/drawingml/2006/table">
            <a:tbl>
              <a:tblPr firstRow="1" bandRow="1">
                <a:tableStyleId>{073A0DAA-6AF3-43AB-8588-CEC1D06C72B9}</a:tableStyleId>
              </a:tblPr>
              <a:tblGrid>
                <a:gridCol w="1125268">
                  <a:extLst>
                    <a:ext uri="{9D8B030D-6E8A-4147-A177-3AD203B41FA5}">
                      <a16:colId xmlns:a16="http://schemas.microsoft.com/office/drawing/2014/main" val="20000"/>
                    </a:ext>
                  </a:extLst>
                </a:gridCol>
                <a:gridCol w="3994030">
                  <a:extLst>
                    <a:ext uri="{9D8B030D-6E8A-4147-A177-3AD203B41FA5}">
                      <a16:colId xmlns:a16="http://schemas.microsoft.com/office/drawing/2014/main" val="20001"/>
                    </a:ext>
                  </a:extLst>
                </a:gridCol>
                <a:gridCol w="1086928">
                  <a:extLst>
                    <a:ext uri="{9D8B030D-6E8A-4147-A177-3AD203B41FA5}">
                      <a16:colId xmlns:a16="http://schemas.microsoft.com/office/drawing/2014/main" val="20002"/>
                    </a:ext>
                  </a:extLst>
                </a:gridCol>
                <a:gridCol w="4942934">
                  <a:extLst>
                    <a:ext uri="{9D8B030D-6E8A-4147-A177-3AD203B41FA5}">
                      <a16:colId xmlns:a16="http://schemas.microsoft.com/office/drawing/2014/main" val="20003"/>
                    </a:ext>
                  </a:extLst>
                </a:gridCol>
              </a:tblGrid>
              <a:tr h="253361">
                <a:tc>
                  <a:txBody>
                    <a:bodyPr/>
                    <a:lstStyle/>
                    <a:p>
                      <a:pPr algn="ctr"/>
                      <a:r>
                        <a:rPr lang="zh-CN" altLang="en-US" sz="1000" i="0">
                          <a:latin typeface="微软雅黑" panose="020B0503020204020204" pitchFamily="34" charset="-122"/>
                          <a:ea typeface="微软雅黑" panose="020B0503020204020204" pitchFamily="34" charset="-122"/>
                        </a:rPr>
                        <a:t>参数</a:t>
                      </a:r>
                    </a:p>
                  </a:txBody>
                  <a:tcPr anchor="ctr"/>
                </a:tc>
                <a:tc>
                  <a:txBody>
                    <a:bodyPr/>
                    <a:lstStyle/>
                    <a:p>
                      <a:pPr algn="ctr"/>
                      <a:r>
                        <a:rPr lang="zh-CN" altLang="en-US" sz="1000" i="0">
                          <a:latin typeface="微软雅黑" panose="020B0503020204020204" pitchFamily="34" charset="-122"/>
                          <a:ea typeface="微软雅黑" panose="020B0503020204020204" pitchFamily="34" charset="-122"/>
                        </a:rPr>
                        <a:t>说明</a:t>
                      </a:r>
                    </a:p>
                  </a:txBody>
                  <a:tcPr anchor="ctr"/>
                </a:tc>
                <a:tc>
                  <a:txBody>
                    <a:bodyPr/>
                    <a:lstStyle/>
                    <a:p>
                      <a:pPr algn="ctr"/>
                      <a:r>
                        <a:rPr lang="zh-CN" altLang="en-US" sz="1000" i="0">
                          <a:latin typeface="微软雅黑" panose="020B0503020204020204" pitchFamily="34" charset="-122"/>
                          <a:ea typeface="微软雅黑" panose="020B0503020204020204" pitchFamily="34" charset="-122"/>
                        </a:rPr>
                        <a:t>可选参数</a:t>
                      </a:r>
                    </a:p>
                  </a:txBody>
                  <a:tcPr anchor="ctr"/>
                </a:tc>
                <a:tc>
                  <a:txBody>
                    <a:bodyPr/>
                    <a:lstStyle/>
                    <a:p>
                      <a:pPr algn="ctr"/>
                      <a:r>
                        <a:rPr lang="zh-CN" altLang="en-US" sz="1000" i="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386171">
                <a:tc>
                  <a:txBody>
                    <a:bodyPr/>
                    <a:lstStyle/>
                    <a:p>
                      <a:pPr algn="ctr"/>
                      <a:r>
                        <a:rPr lang="en-US" altLang="zh-CN" sz="1000" i="0">
                          <a:latin typeface="微软雅黑" panose="020B0503020204020204" pitchFamily="34" charset="-122"/>
                          <a:ea typeface="微软雅黑" panose="020B0503020204020204" pitchFamily="34" charset="-122"/>
                        </a:rPr>
                        <a:t>(name)</a:t>
                      </a:r>
                      <a:endParaRPr lang="zh-CN" altLang="en-US" sz="1000" i="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i="0">
                          <a:latin typeface="微软雅黑" panose="020B0503020204020204" pitchFamily="34" charset="-122"/>
                          <a:ea typeface="微软雅黑" panose="020B0503020204020204" pitchFamily="34" charset="-122"/>
                        </a:rPr>
                        <a:t>用于选择指定的</a:t>
                      </a:r>
                      <a:r>
                        <a:rPr lang="en-US" altLang="zh-CN" sz="1000" i="0">
                          <a:latin typeface="微软雅黑" panose="020B0503020204020204" pitchFamily="34" charset="-122"/>
                          <a:ea typeface="微软雅黑" panose="020B0503020204020204" pitchFamily="34" charset="-122"/>
                        </a:rPr>
                        <a:t>key</a:t>
                      </a:r>
                      <a:r>
                        <a:rPr lang="zh-CN" altLang="en-US" sz="1000" i="0">
                          <a:latin typeface="微软雅黑" panose="020B0503020204020204" pitchFamily="34" charset="-122"/>
                          <a:ea typeface="微软雅黑" panose="020B0503020204020204" pitchFamily="34" charset="-122"/>
                        </a:rPr>
                        <a:t>（字典中），当</a:t>
                      </a:r>
                      <a:r>
                        <a:rPr lang="en-US" altLang="zh-CN" sz="1000" i="0">
                          <a:latin typeface="微软雅黑" panose="020B0503020204020204" pitchFamily="34" charset="-122"/>
                          <a:ea typeface="微软雅黑" panose="020B0503020204020204" pitchFamily="34" charset="-122"/>
                        </a:rPr>
                        <a:t>b</a:t>
                      </a:r>
                      <a:r>
                        <a:rPr lang="zh-CN" altLang="en-US" sz="1000" i="0">
                          <a:latin typeface="微软雅黑" panose="020B0503020204020204" pitchFamily="34" charset="-122"/>
                          <a:ea typeface="微软雅黑" panose="020B0503020204020204" pitchFamily="34" charset="-122"/>
                        </a:rPr>
                        <a:t>为字典时，使用此参数可适配对应的值（可选参数）</a:t>
                      </a:r>
                    </a:p>
                  </a:txBody>
                  <a:tcPr anchor="ctr"/>
                </a:tc>
                <a:tc>
                  <a:txBody>
                    <a:bodyPr/>
                    <a:lstStyle/>
                    <a:p>
                      <a:pPr algn="ctr"/>
                      <a:r>
                        <a:rPr lang="en-US" altLang="zh-CN" sz="1000" i="0">
                          <a:latin typeface="微软雅黑" panose="020B0503020204020204" pitchFamily="34" charset="-122"/>
                          <a:ea typeface="微软雅黑" panose="020B0503020204020204" pitchFamily="34" charset="-122"/>
                        </a:rPr>
                        <a:t>+</a:t>
                      </a:r>
                      <a:endParaRPr lang="zh-CN" altLang="en-US" sz="1000" i="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右对齐；正数前加正号，负数前加负号</a:t>
                      </a:r>
                      <a:endParaRPr lang="zh-CN" altLang="en-US" sz="1000" i="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253361">
                <a:tc>
                  <a:txBody>
                    <a:bodyPr/>
                    <a:lstStyle/>
                    <a:p>
                      <a:pPr algn="ctr"/>
                      <a:r>
                        <a:rPr lang="en-US" altLang="zh-CN" sz="1000" i="0">
                          <a:latin typeface="微软雅黑" panose="020B0503020204020204" pitchFamily="34" charset="-122"/>
                          <a:ea typeface="微软雅黑" panose="020B0503020204020204" pitchFamily="34" charset="-122"/>
                        </a:rPr>
                        <a:t>flags</a:t>
                      </a:r>
                      <a:endParaRPr lang="zh-CN" altLang="en-US" sz="1000" i="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i="0">
                          <a:latin typeface="微软雅黑" panose="020B0503020204020204" pitchFamily="34" charset="-122"/>
                          <a:ea typeface="微软雅黑" panose="020B0503020204020204" pitchFamily="34" charset="-122"/>
                        </a:rPr>
                        <a:t>可选参数，如右</a:t>
                      </a:r>
                    </a:p>
                  </a:txBody>
                  <a:tcPr anchor="ctr"/>
                </a:tc>
                <a:tc>
                  <a:txBody>
                    <a:bodyPr/>
                    <a:lstStyle/>
                    <a:p>
                      <a:pPr algn="ctr"/>
                      <a:r>
                        <a:rPr lang="en-US" altLang="zh-CN" sz="1000" i="0">
                          <a:latin typeface="微软雅黑" panose="020B0503020204020204" pitchFamily="34" charset="-122"/>
                          <a:ea typeface="微软雅黑" panose="020B0503020204020204" pitchFamily="34" charset="-122"/>
                        </a:rPr>
                        <a:t>-</a:t>
                      </a:r>
                      <a:endParaRPr lang="zh-CN" altLang="en-US" sz="1000" i="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左对齐；正数前无符号，负数前加负号</a:t>
                      </a:r>
                      <a:endParaRPr lang="zh-CN" altLang="en-US" sz="1000" i="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2"/>
                  </a:ext>
                </a:extLst>
              </a:tr>
              <a:tr h="253361">
                <a:tc>
                  <a:txBody>
                    <a:bodyPr/>
                    <a:lstStyle/>
                    <a:p>
                      <a:pPr algn="ctr"/>
                      <a:r>
                        <a:rPr lang="en-US" altLang="zh-CN" sz="1000" i="0">
                          <a:latin typeface="微软雅黑" panose="020B0503020204020204" pitchFamily="34" charset="-122"/>
                          <a:ea typeface="微软雅黑" panose="020B0503020204020204" pitchFamily="34" charset="-122"/>
                        </a:rPr>
                        <a:t>width</a:t>
                      </a:r>
                      <a:endParaRPr lang="zh-CN" altLang="en-US" sz="1000" i="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i="0">
                          <a:latin typeface="微软雅黑" panose="020B0503020204020204" pitchFamily="34" charset="-122"/>
                          <a:ea typeface="微软雅黑" panose="020B0503020204020204" pitchFamily="34" charset="-122"/>
                        </a:rPr>
                        <a:t>可选参数，占有宽度</a:t>
                      </a:r>
                    </a:p>
                  </a:txBody>
                  <a:tcPr anchor="ctr"/>
                </a:tc>
                <a:tc>
                  <a:txBody>
                    <a:bodyPr/>
                    <a:lstStyle/>
                    <a:p>
                      <a:pPr algn="ctr"/>
                      <a:r>
                        <a:rPr lang="zh-CN" altLang="en-US" sz="1000" i="0">
                          <a:latin typeface="微软雅黑" panose="020B0503020204020204" pitchFamily="34" charset="-122"/>
                          <a:ea typeface="微软雅黑" panose="020B0503020204020204" pitchFamily="34" charset="-122"/>
                        </a:rPr>
                        <a:t>空格</a:t>
                      </a:r>
                    </a:p>
                  </a:txBody>
                  <a:tcPr anchor="ctr"/>
                </a:tc>
                <a:tc>
                  <a:txBody>
                    <a:bodyPr/>
                    <a:lstStyle/>
                    <a:p>
                      <a:pPr algn="ct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右对齐；正数前加空格，负数前加负号</a:t>
                      </a:r>
                      <a:endParaRPr lang="zh-CN" altLang="en-US" sz="1000" i="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3"/>
                  </a:ext>
                </a:extLst>
              </a:tr>
              <a:tr h="253361">
                <a:tc>
                  <a:txBody>
                    <a:bodyPr/>
                    <a:lstStyle/>
                    <a:p>
                      <a:pPr algn="ctr"/>
                      <a:r>
                        <a:rPr lang="en-US" altLang="zh-CN" sz="1000" i="0">
                          <a:latin typeface="微软雅黑" panose="020B0503020204020204" pitchFamily="34" charset="-122"/>
                          <a:ea typeface="微软雅黑" panose="020B0503020204020204" pitchFamily="34" charset="-122"/>
                        </a:rPr>
                        <a:t>.precision</a:t>
                      </a:r>
                      <a:endParaRPr lang="zh-CN" altLang="en-US" sz="1000" i="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i="0">
                          <a:latin typeface="微软雅黑" panose="020B0503020204020204" pitchFamily="34" charset="-122"/>
                          <a:ea typeface="微软雅黑" panose="020B0503020204020204" pitchFamily="34" charset="-122"/>
                        </a:rPr>
                        <a:t>可选参数，表示小数点后保留的位数</a:t>
                      </a:r>
                    </a:p>
                  </a:txBody>
                  <a:tcPr anchor="ctr"/>
                </a:tc>
                <a:tc>
                  <a:txBody>
                    <a:bodyPr/>
                    <a:lstStyle/>
                    <a:p>
                      <a:pPr algn="ctr"/>
                      <a:r>
                        <a:rPr lang="en-US" altLang="zh-CN" sz="1000" i="0">
                          <a:latin typeface="微软雅黑" panose="020B0503020204020204" pitchFamily="34" charset="-122"/>
                          <a:ea typeface="微软雅黑" panose="020B0503020204020204" pitchFamily="34" charset="-122"/>
                        </a:rPr>
                        <a:t>0</a:t>
                      </a:r>
                      <a:endParaRPr lang="zh-CN" altLang="en-US" sz="1000" i="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右对齐；正数前无符号，负数前加负号；用</a:t>
                      </a:r>
                      <a:r>
                        <a:rPr lang="en-US" altLang="zh-CN" sz="1000" b="0" i="0" kern="1200">
                          <a:solidFill>
                            <a:schemeClr val="dk1"/>
                          </a:solidFill>
                          <a:effectLst/>
                          <a:latin typeface="微软雅黑" panose="020B0503020204020204" pitchFamily="34" charset="-122"/>
                          <a:ea typeface="微软雅黑" panose="020B0503020204020204" pitchFamily="34" charset="-122"/>
                          <a:cs typeface="+mn-cs"/>
                        </a:rPr>
                        <a:t>0</a:t>
                      </a: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填充空白处</a:t>
                      </a:r>
                      <a:endParaRPr lang="zh-CN" altLang="en-US" sz="1000" i="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4"/>
                  </a:ext>
                </a:extLst>
              </a:tr>
            </a:tbl>
          </a:graphicData>
        </a:graphic>
      </p:graphicFrame>
      <p:sp>
        <p:nvSpPr>
          <p:cNvPr id="4" name="文本框 3"/>
          <p:cNvSpPr txBox="1"/>
          <p:nvPr/>
        </p:nvSpPr>
        <p:spPr>
          <a:xfrm>
            <a:off x="394457" y="178164"/>
            <a:ext cx="6519734" cy="738664"/>
          </a:xfrm>
          <a:prstGeom prst="rect">
            <a:avLst/>
          </a:prstGeom>
          <a:noFill/>
        </p:spPr>
        <p:txBody>
          <a:bodyPr wrap="none" rtlCol="0">
            <a:spAutoFit/>
          </a:bodyPr>
          <a:lstStyle/>
          <a:p>
            <a:r>
              <a:rPr lang="en-US" altLang="zh-CN" sz="1400" b="1">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格式符（不推荐）</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%[(name)][flags][width].[precision]</a:t>
            </a:r>
            <a:r>
              <a:rPr lang="en-US" altLang="zh-CN" sz="1400" err="1">
                <a:latin typeface="微软雅黑" panose="020B0503020204020204" pitchFamily="34" charset="-122"/>
                <a:ea typeface="微软雅黑" panose="020B0503020204020204" pitchFamily="34" charset="-122"/>
              </a:rPr>
              <a:t>typecode</a:t>
            </a:r>
            <a:endParaRPr lang="en-US" altLang="zh-CN" sz="1400">
              <a:latin typeface="微软雅黑" panose="020B0503020204020204" pitchFamily="34" charset="-122"/>
              <a:ea typeface="微软雅黑" panose="020B0503020204020204" pitchFamily="34" charset="-122"/>
            </a:endParaRPr>
          </a:p>
          <a:p>
            <a:r>
              <a:rPr lang="en-US" altLang="zh-CN" sz="1400" err="1">
                <a:latin typeface="微软雅黑" panose="020B0503020204020204" pitchFamily="34" charset="-122"/>
                <a:ea typeface="微软雅黑" panose="020B0503020204020204" pitchFamily="34" charset="-122"/>
              </a:rPr>
              <a:t>a%b</a:t>
            </a:r>
            <a:r>
              <a:rPr lang="zh-CN" altLang="en-US" sz="1400">
                <a:latin typeface="微软雅黑" panose="020B0503020204020204" pitchFamily="34" charset="-122"/>
                <a:ea typeface="微软雅黑" panose="020B0503020204020204" pitchFamily="34" charset="-122"/>
              </a:rPr>
              <a:t>（其中</a:t>
            </a: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是格式的字符串，</a:t>
            </a:r>
            <a:r>
              <a:rPr lang="en-US" altLang="zh-CN" sz="1400">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是适配的字符串（不能为列表，可以是元组））</a:t>
            </a:r>
          </a:p>
        </p:txBody>
      </p:sp>
      <p:sp>
        <p:nvSpPr>
          <p:cNvPr id="6" name="文本框 5"/>
          <p:cNvSpPr txBox="1"/>
          <p:nvPr/>
        </p:nvSpPr>
        <p:spPr>
          <a:xfrm>
            <a:off x="6799695" y="0"/>
            <a:ext cx="5001241" cy="1015663"/>
          </a:xfrm>
          <a:prstGeom prst="rect">
            <a:avLst/>
          </a:prstGeom>
          <a:noFill/>
        </p:spPr>
        <p:txBody>
          <a:bodyPr wrap="none" rtlCol="0">
            <a:spAutoFit/>
          </a:bodyPr>
          <a:lstStyle/>
          <a:p>
            <a:r>
              <a:rPr lang="en-US" altLang="zh-CN" sz="1200" b="1"/>
              <a:t>s	</a:t>
            </a:r>
            <a:r>
              <a:rPr lang="zh-CN" altLang="en-US" sz="1200" b="1"/>
              <a:t>字符串</a:t>
            </a:r>
            <a:r>
              <a:rPr lang="en-US" altLang="zh-CN" sz="1200" b="1"/>
              <a:t>		r	</a:t>
            </a:r>
            <a:r>
              <a:rPr lang="zh-CN" altLang="en-US" sz="1200" b="1"/>
              <a:t>字符串（</a:t>
            </a:r>
            <a:r>
              <a:rPr lang="en-US" altLang="zh-CN" sz="1200" b="1" err="1"/>
              <a:t>repr</a:t>
            </a:r>
            <a:r>
              <a:rPr lang="en-US" altLang="zh-CN" sz="1200" b="1"/>
              <a:t>()</a:t>
            </a:r>
            <a:r>
              <a:rPr lang="zh-CN" altLang="en-US" sz="1200" b="1"/>
              <a:t>）</a:t>
            </a:r>
            <a:endParaRPr lang="en-US" altLang="zh-CN" sz="1200" b="1"/>
          </a:p>
          <a:p>
            <a:r>
              <a:rPr lang="en-US" altLang="zh-CN" sz="1200" b="1"/>
              <a:t>c	</a:t>
            </a:r>
            <a:r>
              <a:rPr lang="zh-CN" altLang="en-US" sz="1200" b="1"/>
              <a:t>单个字符</a:t>
            </a:r>
            <a:r>
              <a:rPr lang="en-US" altLang="zh-CN" sz="1200" b="1"/>
              <a:t>		o	</a:t>
            </a:r>
            <a:r>
              <a:rPr lang="zh-CN" altLang="en-US" sz="1200" b="1"/>
              <a:t>八进制整数</a:t>
            </a:r>
            <a:endParaRPr lang="en-US" altLang="zh-CN" sz="1200" b="1"/>
          </a:p>
          <a:p>
            <a:r>
              <a:rPr lang="en-US" altLang="zh-CN" sz="1200" b="1"/>
              <a:t>d	</a:t>
            </a:r>
            <a:r>
              <a:rPr lang="zh-CN" altLang="en-US" sz="1200" b="1"/>
              <a:t>十进制整数</a:t>
            </a:r>
            <a:r>
              <a:rPr lang="en-US" altLang="zh-CN" sz="1200" b="1"/>
              <a:t>		e	</a:t>
            </a:r>
            <a:r>
              <a:rPr lang="zh-CN" altLang="en-US" sz="1200" b="1"/>
              <a:t>指数（基底</a:t>
            </a:r>
            <a:r>
              <a:rPr lang="en-US" altLang="zh-CN" sz="1200" b="1"/>
              <a:t>e</a:t>
            </a:r>
            <a:r>
              <a:rPr lang="zh-CN" altLang="en-US" sz="1200" b="1"/>
              <a:t>）</a:t>
            </a:r>
            <a:endParaRPr lang="en-US" altLang="zh-CN" sz="1200" b="1"/>
          </a:p>
          <a:p>
            <a:r>
              <a:rPr lang="en-US" altLang="zh-CN" sz="1200" b="1"/>
              <a:t>x	</a:t>
            </a:r>
            <a:r>
              <a:rPr lang="zh-CN" altLang="en-US" sz="1200" b="1"/>
              <a:t>十六进制整数</a:t>
            </a:r>
            <a:r>
              <a:rPr lang="en-US" altLang="zh-CN" sz="1200" b="1"/>
              <a:t>	E	</a:t>
            </a:r>
            <a:r>
              <a:rPr lang="zh-CN" altLang="en-US" sz="1200" b="1"/>
              <a:t>指数（基底</a:t>
            </a:r>
            <a:r>
              <a:rPr lang="en-US" altLang="zh-CN" sz="1200" b="1"/>
              <a:t>E</a:t>
            </a:r>
            <a:r>
              <a:rPr lang="zh-CN" altLang="en-US" sz="1200" b="1"/>
              <a:t>）</a:t>
            </a:r>
            <a:endParaRPr lang="en-US" altLang="zh-CN" sz="1200" b="1"/>
          </a:p>
          <a:p>
            <a:r>
              <a:rPr lang="en-US" altLang="zh-CN" sz="1200" b="1"/>
              <a:t>f</a:t>
            </a:r>
            <a:r>
              <a:rPr lang="zh-CN" altLang="en-US" sz="1200" b="1"/>
              <a:t>或</a:t>
            </a:r>
            <a:r>
              <a:rPr lang="en-US" altLang="zh-CN" sz="1200" b="1"/>
              <a:t>F	</a:t>
            </a:r>
            <a:r>
              <a:rPr lang="zh-CN" altLang="en-US" sz="1200" b="1"/>
              <a:t>浮点数</a:t>
            </a:r>
            <a:r>
              <a:rPr lang="en-US" altLang="zh-CN" sz="1200" b="1"/>
              <a:t>		%%	</a:t>
            </a:r>
            <a:r>
              <a:rPr lang="zh-CN" altLang="en-US" sz="1200" b="1"/>
              <a:t>表示字符</a:t>
            </a:r>
            <a:r>
              <a:rPr lang="en-US" altLang="zh-CN" sz="1200" b="1"/>
              <a:t>’%’</a:t>
            </a:r>
            <a:endParaRPr lang="zh-CN" altLang="en-US" sz="1200" b="1"/>
          </a:p>
        </p:txBody>
      </p:sp>
      <p:sp>
        <p:nvSpPr>
          <p:cNvPr id="8" name="文本框 7"/>
          <p:cNvSpPr txBox="1"/>
          <p:nvPr/>
        </p:nvSpPr>
        <p:spPr>
          <a:xfrm>
            <a:off x="394456" y="2368193"/>
            <a:ext cx="9860072" cy="738664"/>
          </a:xfrm>
          <a:prstGeom prst="rect">
            <a:avLst/>
          </a:prstGeom>
          <a:noFill/>
        </p:spPr>
        <p:txBody>
          <a:bodyPr wrap="none" rtlCol="0">
            <a:spAutoFit/>
          </a:bodyPr>
          <a:lstStyle/>
          <a:p>
            <a:r>
              <a:rPr lang="en-US" altLang="zh-CN" sz="1400" b="1">
                <a:latin typeface="微软雅黑" panose="020B0503020204020204" pitchFamily="34" charset="-122"/>
                <a:ea typeface="微软雅黑" panose="020B0503020204020204" pitchFamily="34" charset="-122"/>
              </a:rPr>
              <a:t>format()</a:t>
            </a:r>
            <a:r>
              <a:rPr lang="zh-CN" altLang="en-US" sz="1400" b="1">
                <a:latin typeface="微软雅黑" panose="020B0503020204020204" pitchFamily="34" charset="-122"/>
                <a:ea typeface="微软雅黑" panose="020B0503020204020204" pitchFamily="34" charset="-122"/>
              </a:rPr>
              <a:t>方法</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{[index][:[[fill]align]][sign][#][0][width][,][.precision][type]}</a:t>
            </a:r>
          </a:p>
          <a:p>
            <a:r>
              <a:rPr lang="en-US" altLang="zh-CN" sz="1400" err="1">
                <a:latin typeface="微软雅黑" panose="020B0503020204020204" pitchFamily="34" charset="-122"/>
                <a:ea typeface="微软雅黑" panose="020B0503020204020204" pitchFamily="34" charset="-122"/>
              </a:rPr>
              <a:t>a.format</a:t>
            </a:r>
            <a:r>
              <a:rPr lang="en-US" altLang="zh-CN" sz="1400">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，其中</a:t>
            </a: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是格式的字符串，</a:t>
            </a:r>
            <a:r>
              <a:rPr lang="en-US" altLang="zh-CN" sz="1400">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是适配的数据（若想使用列表或元组输入，则需加*，若想使用字典输入则需加**）</a:t>
            </a:r>
          </a:p>
        </p:txBody>
      </p:sp>
      <p:graphicFrame>
        <p:nvGraphicFramePr>
          <p:cNvPr id="9" name="表格 8"/>
          <p:cNvGraphicFramePr>
            <a:graphicFrameLocks noGrp="1"/>
          </p:cNvGraphicFramePr>
          <p:nvPr>
            <p:extLst>
              <p:ext uri="{D42A27DB-BD31-4B8C-83A1-F6EECF244321}">
                <p14:modId xmlns:p14="http://schemas.microsoft.com/office/powerpoint/2010/main" val="936193763"/>
              </p:ext>
            </p:extLst>
          </p:nvPr>
        </p:nvGraphicFramePr>
        <p:xfrm>
          <a:off x="394456" y="3073199"/>
          <a:ext cx="11406479" cy="2346960"/>
        </p:xfrm>
        <a:graphic>
          <a:graphicData uri="http://schemas.openxmlformats.org/drawingml/2006/table">
            <a:tbl>
              <a:tblPr firstRow="1" bandRow="1">
                <a:tableStyleId>{073A0DAA-6AF3-43AB-8588-CEC1D06C72B9}</a:tableStyleId>
              </a:tblPr>
              <a:tblGrid>
                <a:gridCol w="1061474">
                  <a:extLst>
                    <a:ext uri="{9D8B030D-6E8A-4147-A177-3AD203B41FA5}">
                      <a16:colId xmlns:a16="http://schemas.microsoft.com/office/drawing/2014/main" val="20000"/>
                    </a:ext>
                  </a:extLst>
                </a:gridCol>
                <a:gridCol w="4703996">
                  <a:extLst>
                    <a:ext uri="{9D8B030D-6E8A-4147-A177-3AD203B41FA5}">
                      <a16:colId xmlns:a16="http://schemas.microsoft.com/office/drawing/2014/main" val="20001"/>
                    </a:ext>
                  </a:extLst>
                </a:gridCol>
                <a:gridCol w="1006109">
                  <a:extLst>
                    <a:ext uri="{9D8B030D-6E8A-4147-A177-3AD203B41FA5}">
                      <a16:colId xmlns:a16="http://schemas.microsoft.com/office/drawing/2014/main" val="20002"/>
                    </a:ext>
                  </a:extLst>
                </a:gridCol>
                <a:gridCol w="1800404">
                  <a:extLst>
                    <a:ext uri="{9D8B030D-6E8A-4147-A177-3AD203B41FA5}">
                      <a16:colId xmlns:a16="http://schemas.microsoft.com/office/drawing/2014/main" val="20003"/>
                    </a:ext>
                  </a:extLst>
                </a:gridCol>
                <a:gridCol w="1143717">
                  <a:extLst>
                    <a:ext uri="{9D8B030D-6E8A-4147-A177-3AD203B41FA5}">
                      <a16:colId xmlns:a16="http://schemas.microsoft.com/office/drawing/2014/main" val="20004"/>
                    </a:ext>
                  </a:extLst>
                </a:gridCol>
                <a:gridCol w="1690779">
                  <a:extLst>
                    <a:ext uri="{9D8B030D-6E8A-4147-A177-3AD203B41FA5}">
                      <a16:colId xmlns:a16="http://schemas.microsoft.com/office/drawing/2014/main" val="20005"/>
                    </a:ext>
                  </a:extLst>
                </a:gridCol>
              </a:tblGrid>
              <a:tr h="224464">
                <a:tc>
                  <a:txBody>
                    <a:bodyPr/>
                    <a:lstStyle/>
                    <a:p>
                      <a:pPr algn="ctr"/>
                      <a:r>
                        <a:rPr lang="zh-CN" altLang="en-US" sz="1000">
                          <a:latin typeface="微软雅黑" panose="020B0503020204020204" pitchFamily="34" charset="-122"/>
                          <a:ea typeface="微软雅黑" panose="020B0503020204020204" pitchFamily="34" charset="-122"/>
                        </a:rPr>
                        <a:t>参数</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说明</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说明</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格式化字符</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353591">
                <a:tc>
                  <a:txBody>
                    <a:bodyPr/>
                    <a:lstStyle/>
                    <a:p>
                      <a:pPr algn="ctr"/>
                      <a:r>
                        <a:rPr lang="en-US" altLang="zh-CN" sz="1000">
                          <a:latin typeface="微软雅黑" panose="020B0503020204020204" pitchFamily="34" charset="-122"/>
                          <a:ea typeface="微软雅黑" panose="020B0503020204020204" pitchFamily="34" charset="-122"/>
                        </a:rPr>
                        <a:t>index</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可选参数，用于指定要匹配的对象在参数列表中的位置</a:t>
                      </a:r>
                      <a:endParaRPr lang="en-US" altLang="zh-CN" sz="1000">
                        <a:latin typeface="微软雅黑" panose="020B0503020204020204" pitchFamily="34" charset="-122"/>
                        <a:ea typeface="微软雅黑" panose="020B0503020204020204" pitchFamily="34" charset="-122"/>
                      </a:endParaRPr>
                    </a:p>
                    <a:p>
                      <a:pPr algn="ctr"/>
                      <a:r>
                        <a:rPr lang="zh-CN" altLang="en-US" sz="1000">
                          <a:latin typeface="微软雅黑" panose="020B0503020204020204" pitchFamily="34" charset="-122"/>
                          <a:ea typeface="微软雅黑" panose="020B0503020204020204" pitchFamily="34" charset="-122"/>
                        </a:rPr>
                        <a:t>（不能在一个模板中出现两种格式）</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内容右对齐</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符号在左</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只对应数字类型</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c</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十进制整数转换成对应</a:t>
                      </a:r>
                      <a:r>
                        <a:rPr lang="en-US" altLang="zh-CN" sz="1000">
                          <a:latin typeface="微软雅黑" panose="020B0503020204020204" pitchFamily="34" charset="-122"/>
                          <a:ea typeface="微软雅黑" panose="020B0503020204020204" pitchFamily="34" charset="-122"/>
                        </a:rPr>
                        <a:t>Unicode</a:t>
                      </a:r>
                      <a:r>
                        <a:rPr lang="zh-CN" altLang="en-US" sz="1000">
                          <a:latin typeface="微软雅黑" panose="020B0503020204020204" pitchFamily="34" charset="-122"/>
                          <a:ea typeface="微软雅黑" panose="020B0503020204020204" pitchFamily="34" charset="-122"/>
                        </a:rPr>
                        <a:t>码</a:t>
                      </a:r>
                    </a:p>
                  </a:txBody>
                  <a:tcPr anchor="ctr"/>
                </a:tc>
                <a:extLst>
                  <a:ext uri="{0D108BD9-81ED-4DB2-BD59-A6C34878D82A}">
                    <a16:rowId xmlns:a16="http://schemas.microsoft.com/office/drawing/2014/main" val="10001"/>
                  </a:ext>
                </a:extLst>
              </a:tr>
              <a:tr h="224464">
                <a:tc>
                  <a:txBody>
                    <a:bodyPr/>
                    <a:lstStyle/>
                    <a:p>
                      <a:pPr algn="ctr"/>
                      <a:r>
                        <a:rPr lang="en-US" altLang="zh-CN" sz="1000">
                          <a:latin typeface="微软雅黑" panose="020B0503020204020204" pitchFamily="34" charset="-122"/>
                          <a:ea typeface="微软雅黑" panose="020B0503020204020204" pitchFamily="34" charset="-122"/>
                        </a:rPr>
                        <a:t>fill</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可选参数，指定空白处填充的字符</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&gt;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内容右对齐</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d</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十进制整数</a:t>
                      </a:r>
                    </a:p>
                  </a:txBody>
                  <a:tcPr anchor="ctr"/>
                </a:tc>
                <a:extLst>
                  <a:ext uri="{0D108BD9-81ED-4DB2-BD59-A6C34878D82A}">
                    <a16:rowId xmlns:a16="http://schemas.microsoft.com/office/drawing/2014/main" val="10002"/>
                  </a:ext>
                </a:extLst>
              </a:tr>
              <a:tr h="224464">
                <a:tc>
                  <a:txBody>
                    <a:bodyPr/>
                    <a:lstStyle/>
                    <a:p>
                      <a:pPr algn="ctr"/>
                      <a:r>
                        <a:rPr lang="en-US" altLang="zh-CN" sz="1000">
                          <a:latin typeface="微软雅黑" panose="020B0503020204020204" pitchFamily="34" charset="-122"/>
                          <a:ea typeface="微软雅黑" panose="020B0503020204020204" pitchFamily="34" charset="-122"/>
                        </a:rPr>
                        <a:t>align</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可选参数，指定对齐方式如右，必须和</a:t>
                      </a:r>
                      <a:r>
                        <a:rPr lang="en-US" altLang="zh-CN" sz="1000">
                          <a:latin typeface="微软雅黑" panose="020B0503020204020204" pitchFamily="34" charset="-122"/>
                          <a:ea typeface="微软雅黑" panose="020B0503020204020204" pitchFamily="34" charset="-122"/>
                        </a:rPr>
                        <a:t>width</a:t>
                      </a:r>
                      <a:r>
                        <a:rPr lang="zh-CN" altLang="en-US" sz="1000">
                          <a:latin typeface="微软雅黑" panose="020B0503020204020204" pitchFamily="34" charset="-122"/>
                          <a:ea typeface="微软雅黑" panose="020B0503020204020204" pitchFamily="34" charset="-122"/>
                        </a:rPr>
                        <a:t>一起使用</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&lt;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内容左对齐</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s</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字符串</a:t>
                      </a:r>
                    </a:p>
                  </a:txBody>
                  <a:tcPr anchor="ctr"/>
                </a:tc>
                <a:extLst>
                  <a:ext uri="{0D108BD9-81ED-4DB2-BD59-A6C34878D82A}">
                    <a16:rowId xmlns:a16="http://schemas.microsoft.com/office/drawing/2014/main" val="10003"/>
                  </a:ext>
                </a:extLst>
              </a:tr>
              <a:tr h="224464">
                <a:tc>
                  <a:txBody>
                    <a:bodyPr/>
                    <a:lstStyle/>
                    <a:p>
                      <a:pPr algn="ctr"/>
                      <a:r>
                        <a:rPr lang="en-US" altLang="zh-CN" sz="1000">
                          <a:latin typeface="微软雅黑" panose="020B0503020204020204" pitchFamily="34" charset="-122"/>
                          <a:ea typeface="微软雅黑" panose="020B0503020204020204" pitchFamily="34" charset="-122"/>
                        </a:rPr>
                        <a:t>sign</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可选参数，用于指定有无符号</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内容居中</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e/E</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科学计数法</a:t>
                      </a:r>
                    </a:p>
                  </a:txBody>
                  <a:tcPr anchor="ctr"/>
                </a:tc>
                <a:extLst>
                  <a:ext uri="{0D108BD9-81ED-4DB2-BD59-A6C34878D82A}">
                    <a16:rowId xmlns:a16="http://schemas.microsoft.com/office/drawing/2014/main" val="10004"/>
                  </a:ext>
                </a:extLst>
              </a:tr>
              <a:tr h="224464">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可选参数，若有则</a:t>
                      </a:r>
                      <a:r>
                        <a:rPr lang="en-US" altLang="zh-CN" sz="1000">
                          <a:latin typeface="微软雅黑" panose="020B0503020204020204" pitchFamily="34" charset="-122"/>
                          <a:ea typeface="微软雅黑" panose="020B0503020204020204" pitchFamily="34" charset="-122"/>
                        </a:rPr>
                        <a:t>2/8/16</a:t>
                      </a:r>
                      <a:r>
                        <a:rPr lang="zh-CN" altLang="en-US" sz="1000">
                          <a:latin typeface="微软雅黑" panose="020B0503020204020204" pitchFamily="34" charset="-122"/>
                          <a:ea typeface="微软雅黑" panose="020B0503020204020204" pitchFamily="34" charset="-122"/>
                        </a:rPr>
                        <a:t>进制的数显示前缀</a:t>
                      </a:r>
                      <a:r>
                        <a:rPr lang="en-US" altLang="zh-CN" sz="1000">
                          <a:latin typeface="微软雅黑" panose="020B0503020204020204" pitchFamily="34" charset="-122"/>
                          <a:ea typeface="微软雅黑" panose="020B0503020204020204" pitchFamily="34" charset="-122"/>
                        </a:rPr>
                        <a:t>0b/0o/0x</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正数</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，负数</a:t>
                      </a: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00">
                          <a:latin typeface="微软雅黑" panose="020B0503020204020204" pitchFamily="34" charset="-122"/>
                          <a:ea typeface="微软雅黑" panose="020B0503020204020204" pitchFamily="34" charset="-122"/>
                        </a:rPr>
                        <a:t>f/F</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浮点数（默认</a:t>
                      </a:r>
                      <a:r>
                        <a:rPr lang="en-US" altLang="zh-CN" sz="1000">
                          <a:latin typeface="微软雅黑" panose="020B0503020204020204" pitchFamily="34" charset="-122"/>
                          <a:ea typeface="微软雅黑" panose="020B0503020204020204" pitchFamily="34" charset="-122"/>
                        </a:rPr>
                        <a:t>6</a:t>
                      </a:r>
                      <a:r>
                        <a:rPr lang="zh-CN" altLang="en-US" sz="1000">
                          <a:latin typeface="微软雅黑" panose="020B0503020204020204" pitchFamily="34" charset="-122"/>
                          <a:ea typeface="微软雅黑" panose="020B0503020204020204" pitchFamily="34" charset="-122"/>
                        </a:rPr>
                        <a:t>位）</a:t>
                      </a:r>
                    </a:p>
                  </a:txBody>
                  <a:tcPr anchor="ctr"/>
                </a:tc>
                <a:extLst>
                  <a:ext uri="{0D108BD9-81ED-4DB2-BD59-A6C34878D82A}">
                    <a16:rowId xmlns:a16="http://schemas.microsoft.com/office/drawing/2014/main" val="10005"/>
                  </a:ext>
                </a:extLst>
              </a:tr>
              <a:tr h="224464">
                <a:tc>
                  <a:txBody>
                    <a:bodyPr/>
                    <a:lstStyle/>
                    <a:p>
                      <a:pPr algn="ctr"/>
                      <a:r>
                        <a:rPr lang="en-US" altLang="zh-CN" sz="1000">
                          <a:latin typeface="微软雅黑" panose="020B0503020204020204" pitchFamily="34" charset="-122"/>
                          <a:ea typeface="微软雅黑" panose="020B0503020204020204" pitchFamily="34" charset="-122"/>
                        </a:rPr>
                        <a:t>width</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可选参数，用于指定所占宽度</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正数不变，负数</a:t>
                      </a: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00">
                          <a:latin typeface="微软雅黑" panose="020B0503020204020204" pitchFamily="34" charset="-122"/>
                          <a:ea typeface="微软雅黑" panose="020B0503020204020204" pitchFamily="34" charset="-122"/>
                        </a:rPr>
                        <a:t>b</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二进制整数</a:t>
                      </a:r>
                    </a:p>
                  </a:txBody>
                  <a:tcPr anchor="ctr"/>
                </a:tc>
                <a:extLst>
                  <a:ext uri="{0D108BD9-81ED-4DB2-BD59-A6C34878D82A}">
                    <a16:rowId xmlns:a16="http://schemas.microsoft.com/office/drawing/2014/main" val="10006"/>
                  </a:ext>
                </a:extLst>
              </a:tr>
              <a:tr h="224464">
                <a:tc>
                  <a:txBody>
                    <a:bodyPr/>
                    <a:lstStyle/>
                    <a:p>
                      <a:pPr algn="ctr"/>
                      <a:r>
                        <a:rPr lang="zh-CN" altLang="en-US" sz="1000">
                          <a:latin typeface="微软雅黑" panose="020B0503020204020204" pitchFamily="34" charset="-122"/>
                          <a:ea typeface="微软雅黑" panose="020B0503020204020204" pitchFamily="34" charset="-122"/>
                        </a:rPr>
                        <a:t>，</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可选参数，用于指定数字分隔符</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空格</a:t>
                      </a:r>
                    </a:p>
                  </a:txBody>
                  <a:tcPr anchor="ctr"/>
                </a:tc>
                <a:tc>
                  <a:txBody>
                    <a:bodyPr/>
                    <a:lstStyle/>
                    <a:p>
                      <a:pPr algn="ctr"/>
                      <a:r>
                        <a:rPr lang="zh-CN" altLang="en-US" sz="1000">
                          <a:latin typeface="微软雅黑" panose="020B0503020204020204" pitchFamily="34" charset="-122"/>
                          <a:ea typeface="微软雅黑" panose="020B0503020204020204" pitchFamily="34" charset="-122"/>
                        </a:rPr>
                        <a:t>正数空格，负数</a:t>
                      </a: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00">
                          <a:latin typeface="微软雅黑" panose="020B0503020204020204" pitchFamily="34" charset="-122"/>
                          <a:ea typeface="微软雅黑" panose="020B0503020204020204" pitchFamily="34" charset="-122"/>
                        </a:rPr>
                        <a:t>o</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八进制整数</a:t>
                      </a:r>
                    </a:p>
                  </a:txBody>
                  <a:tcPr anchor="ctr"/>
                </a:tc>
                <a:extLst>
                  <a:ext uri="{0D108BD9-81ED-4DB2-BD59-A6C34878D82A}">
                    <a16:rowId xmlns:a16="http://schemas.microsoft.com/office/drawing/2014/main" val="10007"/>
                  </a:ext>
                </a:extLst>
              </a:tr>
              <a:tr h="224464">
                <a:tc>
                  <a:txBody>
                    <a:bodyPr/>
                    <a:lstStyle/>
                    <a:p>
                      <a:pPr algn="ctr"/>
                      <a:r>
                        <a:rPr lang="en-US" altLang="zh-CN" sz="1000">
                          <a:latin typeface="微软雅黑" panose="020B0503020204020204" pitchFamily="34" charset="-122"/>
                          <a:ea typeface="微软雅黑" panose="020B0503020204020204" pitchFamily="34" charset="-122"/>
                        </a:rPr>
                        <a:t>.precision</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可选参数，用于指定保留的小数位数</a:t>
                      </a:r>
                    </a:p>
                  </a:txBody>
                  <a:tcPr anchor="ctr"/>
                </a:tc>
                <a:tc>
                  <a:txBody>
                    <a:bodyPr/>
                    <a:lstStyle/>
                    <a:p>
                      <a:pPr algn="ct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显示百分比</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默认</a:t>
                      </a:r>
                      <a:r>
                        <a:rPr lang="en-US" altLang="zh-CN" sz="1000">
                          <a:latin typeface="微软雅黑" panose="020B0503020204020204" pitchFamily="34" charset="-122"/>
                          <a:ea typeface="微软雅黑" panose="020B0503020204020204" pitchFamily="34" charset="-122"/>
                        </a:rPr>
                        <a:t>6</a:t>
                      </a:r>
                      <a:r>
                        <a:rPr lang="zh-CN" altLang="en-US" sz="1000">
                          <a:latin typeface="微软雅黑" panose="020B0503020204020204" pitchFamily="34" charset="-122"/>
                          <a:ea typeface="微软雅黑" panose="020B0503020204020204" pitchFamily="34" charset="-122"/>
                        </a:rPr>
                        <a:t>位</a:t>
                      </a:r>
                      <a:r>
                        <a:rPr lang="en-US" altLang="zh-CN" sz="1000">
                          <a:latin typeface="微软雅黑" panose="020B0503020204020204" pitchFamily="34" charset="-122"/>
                          <a:ea typeface="微软雅黑" panose="020B0503020204020204" pitchFamily="34" charset="-122"/>
                        </a:rPr>
                        <a:t>)</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00">
                          <a:latin typeface="微软雅黑" panose="020B0503020204020204" pitchFamily="34" charset="-122"/>
                          <a:ea typeface="微软雅黑" panose="020B0503020204020204" pitchFamily="34" charset="-122"/>
                        </a:rPr>
                        <a:t>x/X</a:t>
                      </a:r>
                      <a:endParaRPr lang="zh-CN" altLang="en-US" sz="10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00">
                          <a:latin typeface="微软雅黑" panose="020B0503020204020204" pitchFamily="34" charset="-122"/>
                          <a:ea typeface="微软雅黑" panose="020B0503020204020204" pitchFamily="34" charset="-122"/>
                        </a:rPr>
                        <a:t>十六进制整数</a:t>
                      </a:r>
                    </a:p>
                  </a:txBody>
                  <a:tcPr anchor="ctr"/>
                </a:tc>
                <a:extLst>
                  <a:ext uri="{0D108BD9-81ED-4DB2-BD59-A6C34878D82A}">
                    <a16:rowId xmlns:a16="http://schemas.microsoft.com/office/drawing/2014/main" val="10008"/>
                  </a:ext>
                </a:extLst>
              </a:tr>
            </a:tbl>
          </a:graphicData>
        </a:graphic>
      </p:graphicFrame>
      <p:grpSp>
        <p:nvGrpSpPr>
          <p:cNvPr id="13" name="组合 12"/>
          <p:cNvGrpSpPr/>
          <p:nvPr/>
        </p:nvGrpSpPr>
        <p:grpSpPr>
          <a:xfrm>
            <a:off x="394456" y="5420159"/>
            <a:ext cx="10158230" cy="1195019"/>
            <a:chOff x="232913" y="5566504"/>
            <a:chExt cx="10158230" cy="1195019"/>
          </a:xfrm>
        </p:grpSpPr>
        <p:sp>
          <p:nvSpPr>
            <p:cNvPr id="14" name="文本框 13"/>
            <p:cNvSpPr txBox="1"/>
            <p:nvPr/>
          </p:nvSpPr>
          <p:spPr>
            <a:xfrm>
              <a:off x="232913" y="5566504"/>
              <a:ext cx="10158230" cy="646331"/>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format</a:t>
              </a:r>
              <a:r>
                <a:rPr lang="zh-CN" altLang="en-US" sz="1200">
                  <a:latin typeface="微软雅黑" panose="020B0503020204020204" pitchFamily="34" charset="-122"/>
                  <a:ea typeface="微软雅黑" panose="020B0503020204020204" pitchFamily="34" charset="-122"/>
                </a:rPr>
                <a:t>方法中允许使用关键字参数（放最后），并允许使用变量，并允许位置参数与其混用（注意若使用位置参数必须全部指定），如图。</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format</a:t>
              </a:r>
              <a:r>
                <a:rPr lang="zh-CN" altLang="en-US" sz="1200">
                  <a:latin typeface="微软雅黑" panose="020B0503020204020204" pitchFamily="34" charset="-122"/>
                  <a:ea typeface="微软雅黑" panose="020B0503020204020204" pitchFamily="34" charset="-122"/>
                </a:rPr>
                <a:t>方法中，允许使用字典的键来取代位置参数，用于匹配相应值，但传入字典时需加</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，如图。</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format</a:t>
              </a:r>
              <a:r>
                <a:rPr lang="zh-CN" altLang="en-US" sz="1200">
                  <a:latin typeface="微软雅黑" panose="020B0503020204020204" pitchFamily="34" charset="-122"/>
                  <a:ea typeface="微软雅黑" panose="020B0503020204020204" pitchFamily="34" charset="-122"/>
                </a:rPr>
                <a:t>方法中，允许在</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中放置列表、字典等数据类型，若要直接使用则需加*，若指定了位置拥有返回值，则不用加*可直接传入，如图。</a:t>
              </a:r>
            </a:p>
          </p:txBody>
        </p:sp>
        <p:pic>
          <p:nvPicPr>
            <p:cNvPr id="15" name="图片 14"/>
            <p:cNvPicPr>
              <a:picLocks noChangeAspect="1"/>
            </p:cNvPicPr>
            <p:nvPr/>
          </p:nvPicPr>
          <p:blipFill>
            <a:blip r:embed="rId2"/>
            <a:stretch>
              <a:fillRect/>
            </a:stretch>
          </p:blipFill>
          <p:spPr>
            <a:xfrm>
              <a:off x="352386" y="6209510"/>
              <a:ext cx="2507197" cy="518205"/>
            </a:xfrm>
            <a:prstGeom prst="rect">
              <a:avLst/>
            </a:prstGeom>
          </p:spPr>
        </p:pic>
        <p:pic>
          <p:nvPicPr>
            <p:cNvPr id="16" name="图片 15"/>
            <p:cNvPicPr>
              <a:picLocks noChangeAspect="1"/>
            </p:cNvPicPr>
            <p:nvPr/>
          </p:nvPicPr>
          <p:blipFill>
            <a:blip r:embed="rId3"/>
            <a:stretch>
              <a:fillRect/>
            </a:stretch>
          </p:blipFill>
          <p:spPr>
            <a:xfrm>
              <a:off x="5995485" y="6212835"/>
              <a:ext cx="3825572" cy="548688"/>
            </a:xfrm>
            <a:prstGeom prst="rect">
              <a:avLst/>
            </a:prstGeom>
          </p:spPr>
        </p:pic>
        <p:pic>
          <p:nvPicPr>
            <p:cNvPr id="17" name="图片 16"/>
            <p:cNvPicPr>
              <a:picLocks noChangeAspect="1"/>
            </p:cNvPicPr>
            <p:nvPr/>
          </p:nvPicPr>
          <p:blipFill>
            <a:blip r:embed="rId4"/>
            <a:stretch>
              <a:fillRect/>
            </a:stretch>
          </p:blipFill>
          <p:spPr>
            <a:xfrm>
              <a:off x="2964367" y="6268327"/>
              <a:ext cx="2926334" cy="403895"/>
            </a:xfrm>
            <a:prstGeom prst="rect">
              <a:avLst/>
            </a:prstGeom>
          </p:spPr>
        </p:pic>
      </p:grpSp>
    </p:spTree>
    <p:extLst>
      <p:ext uri="{BB962C8B-B14F-4D97-AF65-F5344CB8AC3E}">
        <p14:creationId xmlns:p14="http://schemas.microsoft.com/office/powerpoint/2010/main" val="152409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34642" y="0"/>
            <a:ext cx="646331" cy="369332"/>
          </a:xfrm>
          <a:prstGeom prst="rect">
            <a:avLst/>
          </a:prstGeom>
          <a:noFill/>
        </p:spPr>
        <p:txBody>
          <a:bodyPr wrap="none" rtlCol="0">
            <a:spAutoFit/>
          </a:bodyPr>
          <a:lstStyle/>
          <a:p>
            <a:r>
              <a:rPr lang="zh-CN" altLang="en-US"/>
              <a:t>函数</a:t>
            </a:r>
          </a:p>
        </p:txBody>
      </p:sp>
      <p:sp>
        <p:nvSpPr>
          <p:cNvPr id="5" name="文本框 4"/>
          <p:cNvSpPr txBox="1"/>
          <p:nvPr/>
        </p:nvSpPr>
        <p:spPr>
          <a:xfrm>
            <a:off x="32355" y="259443"/>
            <a:ext cx="11975615" cy="6340197"/>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创建函数</a:t>
            </a:r>
            <a:r>
              <a:rPr lang="zh-CN" altLang="en-US" sz="1400">
                <a:latin typeface="微软雅黑" panose="020B0503020204020204" pitchFamily="34" charset="-122"/>
                <a:ea typeface="微软雅黑" panose="020B0503020204020204" pitchFamily="34" charset="-122"/>
              </a:rPr>
              <a:t>：</a:t>
            </a:r>
            <a:r>
              <a:rPr lang="en-US" altLang="zh-CN" sz="1400" err="1">
                <a:latin typeface="微软雅黑" panose="020B0503020204020204" pitchFamily="34" charset="-122"/>
                <a:ea typeface="微软雅黑" panose="020B0503020204020204" pitchFamily="34" charset="-122"/>
              </a:rPr>
              <a:t>def</a:t>
            </a:r>
            <a:r>
              <a:rPr lang="en-US" altLang="zh-CN" sz="1400">
                <a:latin typeface="微软雅黑" panose="020B0503020204020204" pitchFamily="34" charset="-122"/>
                <a:ea typeface="微软雅黑" panose="020B0503020204020204" pitchFamily="34" charset="-122"/>
              </a:rPr>
              <a:t> </a:t>
            </a:r>
            <a:r>
              <a:rPr lang="en-US" altLang="zh-CN" sz="1400" err="1">
                <a:latin typeface="微软雅黑" panose="020B0503020204020204" pitchFamily="34" charset="-122"/>
                <a:ea typeface="微软雅黑" panose="020B0503020204020204" pitchFamily="34" charset="-122"/>
              </a:rPr>
              <a:t>functionname</a:t>
            </a:r>
            <a:r>
              <a:rPr lang="en-US" altLang="zh-CN" sz="1400">
                <a:latin typeface="微软雅黑" panose="020B0503020204020204" pitchFamily="34" charset="-122"/>
                <a:ea typeface="微软雅黑" panose="020B0503020204020204" pitchFamily="34" charset="-122"/>
              </a:rPr>
              <a:t>(</a:t>
            </a:r>
            <a:r>
              <a:rPr lang="en-US" altLang="zh-CN" sz="1400" err="1">
                <a:latin typeface="微软雅黑" panose="020B0503020204020204" pitchFamily="34" charset="-122"/>
                <a:ea typeface="微软雅黑" panose="020B0503020204020204" pitchFamily="34" charset="-122"/>
              </a:rPr>
              <a:t>a,b,c,d</a:t>
            </a: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写出函数名，在括号内为要传递的参数（可选变量）</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（保持缩进）</a:t>
            </a:r>
            <a:r>
              <a:rPr lang="en-US" altLang="zh-CN" sz="1400">
                <a:latin typeface="微软雅黑" panose="020B0503020204020204" pitchFamily="34" charset="-122"/>
                <a:ea typeface="微软雅黑" panose="020B0503020204020204" pitchFamily="34" charset="-122"/>
              </a:rPr>
              <a:t>[‘’’comments’’’]		</a:t>
            </a:r>
            <a:r>
              <a:rPr lang="zh-CN" altLang="en-US" sz="1400">
                <a:latin typeface="微软雅黑" panose="020B0503020204020204" pitchFamily="34" charset="-122"/>
                <a:ea typeface="微软雅黑" panose="020B0503020204020204" pitchFamily="34" charset="-122"/>
              </a:rPr>
              <a:t>函数指定的注释，可选参数</a:t>
            </a:r>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a:t>
            </a:r>
            <a:r>
              <a:rPr lang="en-US" altLang="zh-CN" sz="1400" err="1">
                <a:latin typeface="微软雅黑" panose="020B0503020204020204" pitchFamily="34" charset="-122"/>
                <a:ea typeface="微软雅黑" panose="020B0503020204020204" pitchFamily="34" charset="-122"/>
              </a:rPr>
              <a:t>functionbody</a:t>
            </a: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函数体，是函数功能代码（无</a:t>
            </a:r>
            <a:r>
              <a:rPr lang="en-US" altLang="zh-CN" sz="1400">
                <a:latin typeface="微软雅黑" panose="020B0503020204020204" pitchFamily="34" charset="-122"/>
                <a:ea typeface="微软雅黑" panose="020B0503020204020204" pitchFamily="34" charset="-122"/>
              </a:rPr>
              <a:t>return</a:t>
            </a:r>
            <a:r>
              <a:rPr lang="zh-CN" altLang="en-US" sz="1400">
                <a:latin typeface="微软雅黑" panose="020B0503020204020204" pitchFamily="34" charset="-122"/>
                <a:ea typeface="微软雅黑" panose="020B0503020204020204" pitchFamily="34" charset="-122"/>
              </a:rPr>
              <a:t>语句的函数，其返回值为</a:t>
            </a:r>
            <a:r>
              <a:rPr lang="en-US" altLang="zh-CN" sz="1400">
                <a:latin typeface="微软雅黑" panose="020B0503020204020204" pitchFamily="34" charset="-122"/>
                <a:ea typeface="微软雅黑" panose="020B0503020204020204" pitchFamily="34" charset="-122"/>
              </a:rPr>
              <a:t>None</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形式参数与实际参数</a:t>
            </a:r>
            <a:r>
              <a:rPr lang="zh-CN" altLang="en-US" sz="1400">
                <a:latin typeface="微软雅黑" panose="020B0503020204020204" pitchFamily="34" charset="-122"/>
                <a:ea typeface="微软雅黑" panose="020B0503020204020204" pitchFamily="34" charset="-122"/>
              </a:rPr>
              <a:t>：在函数创建时括号内的参数即为形式参数，调用函数时需要引用的参数为实际参数；在函数内部，如果对实际参数传递的可变对象本身进行了操作，那么原对象也会改变；如果对于对实际参数传递的不可变对象本身没有进行操作，则原对象不改变，形式参数与实际参数指向同一内存地址；不可变对象的改变，相当于定义了局部变量并对局部变量进行操作，具体如图所示。</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位置参数</a:t>
            </a:r>
            <a:r>
              <a:rPr lang="zh-CN" altLang="en-US" sz="1400">
                <a:latin typeface="微软雅黑" panose="020B0503020204020204" pitchFamily="34" charset="-122"/>
                <a:ea typeface="微软雅黑" panose="020B0503020204020204" pitchFamily="34" charset="-122"/>
              </a:rPr>
              <a:t>：函数的形式参数与实际参数的数量、位置、类型必须一致，可以采用</a:t>
            </a:r>
            <a:r>
              <a:rPr lang="en-US" altLang="zh-CN" sz="1400">
                <a:latin typeface="微软雅黑" panose="020B0503020204020204" pitchFamily="34" charset="-122"/>
                <a:ea typeface="微软雅黑" panose="020B0503020204020204" pitchFamily="34" charset="-122"/>
              </a:rPr>
              <a:t>*list</a:t>
            </a:r>
            <a:r>
              <a:rPr lang="zh-CN" altLang="en-US" sz="1400">
                <a:latin typeface="微软雅黑" panose="020B0503020204020204" pitchFamily="34" charset="-122"/>
                <a:ea typeface="微软雅黑" panose="020B0503020204020204" pitchFamily="34" charset="-122"/>
              </a:rPr>
              <a:t>的方法传入参数，但仍需遵守前述规定。</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关键字参数</a:t>
            </a:r>
            <a:r>
              <a:rPr lang="zh-CN" altLang="en-US" sz="1400">
                <a:latin typeface="微软雅黑" panose="020B0503020204020204" pitchFamily="34" charset="-122"/>
                <a:ea typeface="微软雅黑" panose="020B0503020204020204" pitchFamily="34" charset="-122"/>
              </a:rPr>
              <a:t>：在</a:t>
            </a:r>
            <a:r>
              <a:rPr lang="zh-CN" altLang="en-US" sz="1400">
                <a:solidFill>
                  <a:srgbClr val="FF0000"/>
                </a:solidFill>
                <a:latin typeface="微软雅黑" panose="020B0503020204020204" pitchFamily="34" charset="-122"/>
                <a:ea typeface="微软雅黑" panose="020B0503020204020204" pitchFamily="34" charset="-122"/>
              </a:rPr>
              <a:t>调用</a:t>
            </a:r>
            <a:r>
              <a:rPr lang="zh-CN" altLang="en-US" sz="1400">
                <a:latin typeface="微软雅黑" panose="020B0503020204020204" pitchFamily="34" charset="-122"/>
                <a:ea typeface="微软雅黑" panose="020B0503020204020204" pitchFamily="34" charset="-122"/>
              </a:rPr>
              <a:t>时直接对形式参数进行赋值，关键字参数必须在位置参数之后，全部使用关键字参数时不需位置一致，部分</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使用时顺序可变。（注意若</a:t>
            </a: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为关键字参数，</a:t>
            </a:r>
            <a:r>
              <a:rPr lang="zh-CN" altLang="en-US" sz="1400">
                <a:solidFill>
                  <a:srgbClr val="FF0000"/>
                </a:solidFill>
                <a:latin typeface="微软雅黑" panose="020B0503020204020204" pitchFamily="34" charset="-122"/>
                <a:ea typeface="微软雅黑" panose="020B0503020204020204" pitchFamily="34" charset="-122"/>
              </a:rPr>
              <a:t>则后续所有参数引入必须皆为关键字参数且顺序可变</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默认参数</a:t>
            </a:r>
            <a:r>
              <a:rPr lang="zh-CN" altLang="en-US" sz="1400">
                <a:latin typeface="微软雅黑" panose="020B0503020204020204" pitchFamily="34" charset="-122"/>
                <a:ea typeface="微软雅黑" panose="020B0503020204020204" pitchFamily="34" charset="-122"/>
              </a:rPr>
              <a:t>：在</a:t>
            </a:r>
            <a:r>
              <a:rPr lang="zh-CN" altLang="en-US" sz="1400">
                <a:solidFill>
                  <a:srgbClr val="FF0000"/>
                </a:solidFill>
                <a:latin typeface="微软雅黑" panose="020B0503020204020204" pitchFamily="34" charset="-122"/>
                <a:ea typeface="微软雅黑" panose="020B0503020204020204" pitchFamily="34" charset="-122"/>
              </a:rPr>
              <a:t>定义</a:t>
            </a:r>
            <a:r>
              <a:rPr lang="zh-CN" altLang="en-US" sz="1400">
                <a:latin typeface="微软雅黑" panose="020B0503020204020204" pitchFamily="34" charset="-122"/>
                <a:ea typeface="微软雅黑" panose="020B0503020204020204" pitchFamily="34" charset="-122"/>
              </a:rPr>
              <a:t>时直接指定形式参数的赋值，默认参数必须在所有参数的最后，由于默认参数在第一次指定后就确定（内存</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地址不变），因此若将默认参数指定为可变对象，则多次调用函数会产生不一样的结果，最好将默认参数指向不可变对象。</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函数运行时赋值顺序</a:t>
            </a:r>
            <a:r>
              <a:rPr lang="zh-CN" altLang="en-US" sz="1400">
                <a:latin typeface="微软雅黑" panose="020B0503020204020204" pitchFamily="34" charset="-122"/>
                <a:ea typeface="微软雅黑" panose="020B0503020204020204" pitchFamily="34" charset="-122"/>
              </a:rPr>
              <a:t>：默认参数→关键字参数→函数内赋值，</a:t>
            </a:r>
            <a:r>
              <a:rPr lang="zh-CN" altLang="en-US" sz="1400">
                <a:solidFill>
                  <a:srgbClr val="FF0000"/>
                </a:solidFill>
                <a:latin typeface="微软雅黑" panose="020B0503020204020204" pitchFamily="34" charset="-122"/>
                <a:ea typeface="微软雅黑" panose="020B0503020204020204" pitchFamily="34" charset="-122"/>
              </a:rPr>
              <a:t>在定义了默认参数的情况下，位置参数依然起效</a:t>
            </a:r>
            <a:r>
              <a:rPr lang="zh-CN" altLang="en-US" sz="1400">
                <a:latin typeface="微软雅黑" panose="020B0503020204020204" pitchFamily="34" charset="-122"/>
                <a:ea typeface="微软雅黑" panose="020B0503020204020204" pitchFamily="34" charset="-122"/>
              </a:rPr>
              <a:t>（即仍然可以使用</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实际参数），并可以使用形式参数指向其他变量，相当于关键字参数，函数内赋值即定义局部变量。</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局部变量与全局变量</a:t>
            </a:r>
            <a:r>
              <a:rPr lang="zh-CN" altLang="en-US" sz="1400">
                <a:latin typeface="微软雅黑" panose="020B0503020204020204" pitchFamily="34" charset="-122"/>
                <a:ea typeface="微软雅黑" panose="020B0503020204020204" pitchFamily="34" charset="-122"/>
              </a:rPr>
              <a:t>：函数定义时的形式参数，相当于定义了局部变量（且这个局部变量被实际参数赋值），其余详见后续。</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可变参数</a:t>
            </a:r>
            <a:r>
              <a:rPr lang="zh-CN" altLang="en-US" sz="1400">
                <a:latin typeface="微软雅黑" panose="020B0503020204020204" pitchFamily="34" charset="-122"/>
                <a:ea typeface="微软雅黑" panose="020B0503020204020204" pitchFamily="34" charset="-122"/>
              </a:rPr>
              <a:t>：在函数中使用“</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”来表示，不确定传入参数的数量。在函数定义时添加</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调用时不加，表示此函数调用时可以接受</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任意个参数并将其放置在一个元组中，将此元组作为一个参数传入；在函数定义时不加调用时加*，表示此函数调用时将传入的</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一个列表或元组拆分成多个元素，每一个元素都作为一个参数传入（可双加，只要位置参数对应）；在定义时添加**，表示将传入的任意多个关键字参数以字典的形式组合并传入（会将参数名以字符串的形式作为字典的键）；在调用时添加**，表示将传入的字典以关键字参数的形式拆分（会将字典的字符串形式的键作为变量名）；注意*</a:t>
            </a:r>
            <a:r>
              <a:rPr lang="en-US" altLang="zh-CN" sz="1400">
                <a:latin typeface="微软雅黑" panose="020B0503020204020204" pitchFamily="34" charset="-122"/>
                <a:ea typeface="微软雅黑" panose="020B0503020204020204" pitchFamily="34" charset="-122"/>
              </a:rPr>
              <a:t>name</a:t>
            </a:r>
            <a:r>
              <a:rPr lang="zh-CN" altLang="en-US" sz="1400">
                <a:latin typeface="微软雅黑" panose="020B0503020204020204" pitchFamily="34" charset="-122"/>
                <a:ea typeface="微软雅黑" panose="020B0503020204020204" pitchFamily="34" charset="-122"/>
              </a:rPr>
              <a:t>必须在**</a:t>
            </a:r>
            <a:r>
              <a:rPr lang="en-US" altLang="zh-CN" sz="1400">
                <a:latin typeface="微软雅黑" panose="020B0503020204020204" pitchFamily="34" charset="-122"/>
                <a:ea typeface="微软雅黑" panose="020B0503020204020204" pitchFamily="34" charset="-122"/>
              </a:rPr>
              <a:t>name</a:t>
            </a:r>
            <a:r>
              <a:rPr lang="zh-CN" altLang="en-US" sz="1400">
                <a:latin typeface="微软雅黑" panose="020B0503020204020204" pitchFamily="34" charset="-122"/>
                <a:ea typeface="微软雅黑" panose="020B0503020204020204" pitchFamily="34" charset="-122"/>
              </a:rPr>
              <a:t>之前出现，两者都是参数列表的最后一个。</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命名关键字参数</a:t>
            </a:r>
            <a:r>
              <a:rPr lang="zh-CN" altLang="en-US" sz="1400">
                <a:latin typeface="微软雅黑" panose="020B0503020204020204" pitchFamily="34" charset="-122"/>
                <a:ea typeface="微软雅黑" panose="020B0503020204020204" pitchFamily="34" charset="-122"/>
              </a:rPr>
              <a:t>：在函数定义时，</a:t>
            </a:r>
            <a:r>
              <a:rPr lang="en-US" altLang="zh-CN" sz="1400" err="1">
                <a:latin typeface="微软雅黑" panose="020B0503020204020204" pitchFamily="34" charset="-122"/>
                <a:ea typeface="微软雅黑" panose="020B0503020204020204" pitchFamily="34" charset="-122"/>
              </a:rPr>
              <a:t>def</a:t>
            </a:r>
            <a:r>
              <a:rPr lang="en-US" altLang="zh-CN" sz="1400">
                <a:latin typeface="微软雅黑" panose="020B0503020204020204" pitchFamily="34" charset="-122"/>
                <a:ea typeface="微软雅黑" panose="020B0503020204020204" pitchFamily="34" charset="-122"/>
              </a:rPr>
              <a:t> </a:t>
            </a:r>
            <a:r>
              <a:rPr lang="en-US" altLang="zh-CN" sz="1400" err="1">
                <a:latin typeface="微软雅黑" panose="020B0503020204020204" pitchFamily="34" charset="-122"/>
                <a:ea typeface="微软雅黑" panose="020B0503020204020204" pitchFamily="34" charset="-122"/>
              </a:rPr>
              <a:t>qq</a:t>
            </a:r>
            <a:r>
              <a:rPr lang="en-US" altLang="zh-CN" sz="1400">
                <a:latin typeface="微软雅黑" panose="020B0503020204020204" pitchFamily="34" charset="-122"/>
                <a:ea typeface="微软雅黑" panose="020B0503020204020204" pitchFamily="34" charset="-122"/>
              </a:rPr>
              <a:t>(a,*,</a:t>
            </a:r>
            <a:r>
              <a:rPr lang="en-US" altLang="zh-CN" sz="1400" err="1">
                <a:latin typeface="微软雅黑" panose="020B0503020204020204" pitchFamily="34" charset="-122"/>
                <a:ea typeface="微软雅黑" panose="020B0503020204020204" pitchFamily="34" charset="-122"/>
              </a:rPr>
              <a:t>c,d</a:t>
            </a:r>
            <a:r>
              <a:rPr lang="en-US" altLang="zh-CN" sz="1400">
                <a:latin typeface="微软雅黑" panose="020B0503020204020204" pitchFamily="34" charset="-122"/>
                <a:ea typeface="微软雅黑" panose="020B0503020204020204" pitchFamily="34" charset="-122"/>
              </a:rPr>
              <a:t>)/(a,*</a:t>
            </a:r>
            <a:r>
              <a:rPr lang="en-US" altLang="zh-CN" sz="1400" err="1">
                <a:latin typeface="微软雅黑" panose="020B0503020204020204" pitchFamily="34" charset="-122"/>
                <a:ea typeface="微软雅黑" panose="020B0503020204020204" pitchFamily="34" charset="-122"/>
              </a:rPr>
              <a:t>b,c,d</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，其中</a:t>
            </a:r>
            <a:r>
              <a:rPr lang="en-US" altLang="zh-CN" sz="1400" err="1">
                <a:latin typeface="微软雅黑" panose="020B0503020204020204" pitchFamily="34" charset="-122"/>
                <a:ea typeface="微软雅黑" panose="020B0503020204020204" pitchFamily="34" charset="-122"/>
              </a:rPr>
              <a:t>c,d</a:t>
            </a:r>
            <a:r>
              <a:rPr lang="zh-CN" altLang="en-US" sz="1400">
                <a:latin typeface="微软雅黑" panose="020B0503020204020204" pitchFamily="34" charset="-122"/>
                <a:ea typeface="微软雅黑" panose="020B0503020204020204" pitchFamily="34" charset="-122"/>
              </a:rPr>
              <a:t>即为命名关键字参数，在调用函数时必须用关键字参数的形式传入</a:t>
            </a:r>
            <a:r>
              <a:rPr lang="en-US" altLang="zh-CN" sz="1400" err="1">
                <a:latin typeface="微软雅黑" panose="020B0503020204020204" pitchFamily="34" charset="-122"/>
                <a:ea typeface="微软雅黑" panose="020B0503020204020204" pitchFamily="34" charset="-122"/>
              </a:rPr>
              <a:t>c,d</a:t>
            </a:r>
            <a:r>
              <a:rPr lang="zh-CN" altLang="en-US" sz="1400">
                <a:latin typeface="微软雅黑" panose="020B0503020204020204" pitchFamily="34" charset="-122"/>
                <a:ea typeface="微软雅黑" panose="020B0503020204020204" pitchFamily="34" charset="-122"/>
              </a:rPr>
              <a:t>的值，否则报错（可以同时采用默认参数赋值，不能与</a:t>
            </a:r>
            <a:r>
              <a:rPr lang="en-US" altLang="zh-CN" sz="1400">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同用）。</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函数的返回值</a:t>
            </a:r>
            <a:r>
              <a:rPr lang="zh-CN" altLang="en-US" sz="1400">
                <a:latin typeface="微软雅黑" panose="020B0503020204020204" pitchFamily="34" charset="-122"/>
                <a:ea typeface="微软雅黑" panose="020B0503020204020204" pitchFamily="34" charset="-122"/>
              </a:rPr>
              <a:t>：使用</a:t>
            </a:r>
            <a:r>
              <a:rPr lang="en-US" altLang="zh-CN" sz="1400">
                <a:latin typeface="微软雅黑" panose="020B0503020204020204" pitchFamily="34" charset="-122"/>
                <a:ea typeface="微软雅黑" panose="020B0503020204020204" pitchFamily="34" charset="-122"/>
              </a:rPr>
              <a:t>return</a:t>
            </a:r>
            <a:r>
              <a:rPr lang="zh-CN" altLang="en-US" sz="1400">
                <a:latin typeface="微软雅黑" panose="020B0503020204020204" pitchFamily="34" charset="-122"/>
                <a:ea typeface="微软雅黑" panose="020B0503020204020204" pitchFamily="34" charset="-122"/>
              </a:rPr>
              <a:t>语句，执行后函数立刻结束运行，若无</a:t>
            </a:r>
            <a:r>
              <a:rPr lang="en-US" altLang="zh-CN" sz="1400">
                <a:latin typeface="微软雅黑" panose="020B0503020204020204" pitchFamily="34" charset="-122"/>
                <a:ea typeface="微软雅黑" panose="020B0503020204020204" pitchFamily="34" charset="-122"/>
              </a:rPr>
              <a:t>return</a:t>
            </a:r>
            <a:r>
              <a:rPr lang="zh-CN" altLang="en-US" sz="1400">
                <a:latin typeface="微软雅黑" panose="020B0503020204020204" pitchFamily="34" charset="-122"/>
                <a:ea typeface="微软雅黑" panose="020B0503020204020204" pitchFamily="34" charset="-122"/>
              </a:rPr>
              <a:t>语句，则返回</a:t>
            </a:r>
            <a:r>
              <a:rPr lang="en-US" altLang="zh-CN" sz="1400">
                <a:latin typeface="微软雅黑" panose="020B0503020204020204" pitchFamily="34" charset="-122"/>
                <a:ea typeface="微软雅黑" panose="020B0503020204020204" pitchFamily="34" charset="-122"/>
              </a:rPr>
              <a:t>None</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匿名函数</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result = lambda </a:t>
            </a:r>
            <a:r>
              <a:rPr lang="en-US" altLang="zh-CN" sz="1400" err="1">
                <a:latin typeface="微软雅黑" panose="020B0503020204020204" pitchFamily="34" charset="-122"/>
                <a:ea typeface="微软雅黑" panose="020B0503020204020204" pitchFamily="34" charset="-122"/>
              </a:rPr>
              <a:t>a,b,c</a:t>
            </a:r>
            <a:r>
              <a:rPr lang="en-US" altLang="zh-CN" sz="1400">
                <a:latin typeface="微软雅黑" panose="020B0503020204020204" pitchFamily="34" charset="-122"/>
                <a:ea typeface="微软雅黑" panose="020B0503020204020204" pitchFamily="34" charset="-122"/>
              </a:rPr>
              <a:t>: expression</a:t>
            </a:r>
            <a:r>
              <a:rPr lang="zh-CN" altLang="en-US" sz="1400">
                <a:latin typeface="微软雅黑" panose="020B0503020204020204" pitchFamily="34" charset="-122"/>
                <a:ea typeface="微软雅黑" panose="020B0503020204020204" pitchFamily="34" charset="-122"/>
              </a:rPr>
              <a:t>，其中</a:t>
            </a:r>
            <a:r>
              <a:rPr lang="en-US" altLang="zh-CN" sz="1400" err="1">
                <a:latin typeface="微软雅黑" panose="020B0503020204020204" pitchFamily="34" charset="-122"/>
                <a:ea typeface="微软雅黑" panose="020B0503020204020204" pitchFamily="34" charset="-122"/>
              </a:rPr>
              <a:t>a,b,c</a:t>
            </a:r>
            <a:r>
              <a:rPr lang="zh-CN" altLang="en-US" sz="1400">
                <a:latin typeface="微软雅黑" panose="020B0503020204020204" pitchFamily="34" charset="-122"/>
                <a:ea typeface="微软雅黑" panose="020B0503020204020204" pitchFamily="34" charset="-122"/>
              </a:rPr>
              <a:t>是参数，后续是表达式，返回值为表达式的运算结果；是一个函数对象，需要</a:t>
            </a:r>
            <a:r>
              <a:rPr lang="en-US" altLang="zh-CN" sz="1400">
                <a:latin typeface="微软雅黑" panose="020B0503020204020204" pitchFamily="34" charset="-122"/>
                <a:ea typeface="微软雅黑" panose="020B0503020204020204" pitchFamily="34" charset="-122"/>
              </a:rPr>
              <a:t>result(a)</a:t>
            </a:r>
            <a:r>
              <a:rPr lang="zh-CN" altLang="en-US" sz="1400">
                <a:latin typeface="微软雅黑" panose="020B0503020204020204" pitchFamily="34" charset="-122"/>
                <a:ea typeface="微软雅黑" panose="020B0503020204020204" pitchFamily="34" charset="-122"/>
              </a:rPr>
              <a:t>才有返回值，可以用于函数的嵌套，常用于一些函数的参数（如</a:t>
            </a:r>
            <a:r>
              <a:rPr lang="en-US" altLang="zh-CN" sz="1400">
                <a:latin typeface="微软雅黑" panose="020B0503020204020204" pitchFamily="34" charset="-122"/>
                <a:ea typeface="微软雅黑" panose="020B0503020204020204" pitchFamily="34" charset="-122"/>
              </a:rPr>
              <a:t>sort()</a:t>
            </a:r>
            <a:r>
              <a:rPr lang="zh-CN" altLang="en-US" sz="1400">
                <a:latin typeface="微软雅黑" panose="020B0503020204020204" pitchFamily="34" charset="-122"/>
                <a:ea typeface="微软雅黑" panose="020B0503020204020204" pitchFamily="34" charset="-122"/>
              </a:rPr>
              <a:t>的</a:t>
            </a:r>
            <a:r>
              <a:rPr lang="en-US" altLang="zh-CN" sz="1400">
                <a:latin typeface="微软雅黑" panose="020B0503020204020204" pitchFamily="34" charset="-122"/>
                <a:ea typeface="微软雅黑" panose="020B0503020204020204" pitchFamily="34" charset="-122"/>
              </a:rPr>
              <a:t>key</a:t>
            </a:r>
            <a:r>
              <a:rPr lang="zh-CN" altLang="en-US" sz="1400">
                <a:latin typeface="微软雅黑" panose="020B0503020204020204" pitchFamily="34" charset="-122"/>
                <a:ea typeface="微软雅黑" panose="020B0503020204020204" pitchFamily="34" charset="-122"/>
              </a:rPr>
              <a:t>，是一个函数对象）。</a:t>
            </a:r>
            <a:endParaRPr lang="en-US" altLang="zh-CN" sz="140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函数的递归</a:t>
            </a:r>
            <a:r>
              <a:rPr lang="zh-CN" altLang="en-US" sz="1400">
                <a:latin typeface="微软雅黑" panose="020B0503020204020204" pitchFamily="34" charset="-122"/>
                <a:ea typeface="微软雅黑" panose="020B0503020204020204" pitchFamily="34" charset="-122"/>
              </a:rPr>
              <a:t>：即在函数内部调用函数本身，函数调用是通过栈（</a:t>
            </a:r>
            <a:r>
              <a:rPr lang="en-US" altLang="zh-CN" sz="1400">
                <a:latin typeface="微软雅黑" panose="020B0503020204020204" pitchFamily="34" charset="-122"/>
                <a:ea typeface="微软雅黑" panose="020B0503020204020204" pitchFamily="34" charset="-122"/>
              </a:rPr>
              <a:t>stack</a:t>
            </a:r>
            <a:r>
              <a:rPr lang="zh-CN" altLang="en-US" sz="1400">
                <a:latin typeface="微软雅黑" panose="020B0503020204020204" pitchFamily="34" charset="-122"/>
                <a:ea typeface="微软雅黑" panose="020B0503020204020204" pitchFamily="34" charset="-122"/>
              </a:rPr>
              <a:t>）这种数据结构实现的，每当进入一个函数调用，栈就会加一层栈帧，每当函数返回，栈就会减一层栈帧，但是栈的大小是有限的，因此若递归调用次数过多，可能会导致栈溢出；可通过尾递归的方式进行优化，尾递归是指，在函数返回的时候，调用自身本身，并且，</a:t>
            </a:r>
            <a:r>
              <a:rPr lang="en-US" altLang="zh-CN" sz="1400">
                <a:latin typeface="微软雅黑" panose="020B0503020204020204" pitchFamily="34" charset="-122"/>
                <a:ea typeface="微软雅黑" panose="020B0503020204020204" pitchFamily="34" charset="-122"/>
              </a:rPr>
              <a:t>return</a:t>
            </a:r>
            <a:r>
              <a:rPr lang="zh-CN" altLang="en-US" sz="1400">
                <a:latin typeface="微软雅黑" panose="020B0503020204020204" pitchFamily="34" charset="-122"/>
                <a:ea typeface="微软雅黑" panose="020B0503020204020204" pitchFamily="34" charset="-122"/>
              </a:rPr>
              <a:t>语句不能包含表达式，使递归本身无论调用多少次，都只占用一个栈帧，不会出现栈溢出的情况。</a:t>
            </a:r>
            <a:endParaRPr lang="en-US" altLang="zh-CN" sz="1400">
              <a:latin typeface="微软雅黑" panose="020B0503020204020204" pitchFamily="34" charset="-122"/>
              <a:ea typeface="微软雅黑" panose="020B0503020204020204" pitchFamily="34" charset="-122"/>
            </a:endParaRPr>
          </a:p>
          <a:p>
            <a:r>
              <a:rPr lang="en-US" altLang="zh-CN" sz="1400" b="1">
                <a:latin typeface="微软雅黑" panose="020B0503020204020204" pitchFamily="34" charset="-122"/>
                <a:ea typeface="微软雅黑" panose="020B0503020204020204" pitchFamily="34" charset="-122"/>
              </a:rPr>
              <a:t>zip()</a:t>
            </a:r>
            <a:r>
              <a:rPr lang="zh-CN" altLang="en-US" sz="1400">
                <a:latin typeface="微软雅黑" panose="020B0503020204020204" pitchFamily="34" charset="-122"/>
                <a:ea typeface="微软雅黑" panose="020B0503020204020204" pitchFamily="34" charset="-122"/>
              </a:rPr>
              <a:t>：将多个列表或元组组成一一对应的元组序列，转换成由元组组成的列表</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；另可使用</a:t>
            </a:r>
            <a:r>
              <a:rPr lang="en-US" altLang="zh-CN" sz="1400" err="1">
                <a:latin typeface="微软雅黑" panose="020B0503020204020204" pitchFamily="34" charset="-122"/>
                <a:ea typeface="微软雅黑" panose="020B0503020204020204" pitchFamily="34" charset="-122"/>
              </a:rPr>
              <a:t>x,y,z</a:t>
            </a:r>
            <a:r>
              <a:rPr lang="en-US" altLang="zh-CN" sz="1400">
                <a:latin typeface="微软雅黑" panose="020B0503020204020204" pitchFamily="34" charset="-122"/>
                <a:ea typeface="微软雅黑" panose="020B0503020204020204" pitchFamily="34" charset="-122"/>
              </a:rPr>
              <a:t> = zip(*d)</a:t>
            </a:r>
            <a:r>
              <a:rPr lang="zh-CN" altLang="en-US" sz="1400">
                <a:latin typeface="微软雅黑" panose="020B0503020204020204" pitchFamily="34" charset="-122"/>
                <a:ea typeface="微软雅黑" panose="020B0503020204020204" pitchFamily="34" charset="-122"/>
              </a:rPr>
              <a:t>，其中</a:t>
            </a:r>
            <a:r>
              <a:rPr lang="en-US" altLang="zh-CN" sz="1400">
                <a:latin typeface="微软雅黑" panose="020B0503020204020204" pitchFamily="34" charset="-122"/>
                <a:ea typeface="微软雅黑" panose="020B0503020204020204" pitchFamily="34" charset="-122"/>
              </a:rPr>
              <a:t>d</a:t>
            </a:r>
            <a:r>
              <a:rPr lang="zh-CN" altLang="en-US" sz="1400">
                <a:latin typeface="微软雅黑" panose="020B0503020204020204" pitchFamily="34" charset="-122"/>
                <a:ea typeface="微软雅黑" panose="020B0503020204020204" pitchFamily="34" charset="-122"/>
              </a:rPr>
              <a:t>为三个列表组成的</a:t>
            </a:r>
            <a:r>
              <a:rPr lang="en-US" altLang="zh-CN" sz="1400">
                <a:latin typeface="微软雅黑" panose="020B0503020204020204" pitchFamily="34" charset="-122"/>
                <a:ea typeface="微软雅黑" panose="020B0503020204020204" pitchFamily="34" charset="-122"/>
              </a:rPr>
              <a:t>zip</a:t>
            </a:r>
            <a:r>
              <a:rPr lang="zh-CN" altLang="en-US" sz="1400">
                <a:latin typeface="微软雅黑" panose="020B0503020204020204" pitchFamily="34" charset="-122"/>
                <a:ea typeface="微软雅黑" panose="020B0503020204020204" pitchFamily="34" charset="-122"/>
              </a:rPr>
              <a:t>对象，可将其解压缩成</a:t>
            </a:r>
            <a:r>
              <a:rPr lang="en-US" altLang="zh-CN" sz="1400">
                <a:latin typeface="微软雅黑" panose="020B0503020204020204" pitchFamily="34" charset="-122"/>
                <a:ea typeface="微软雅黑" panose="020B0503020204020204" pitchFamily="34" charset="-122"/>
              </a:rPr>
              <a:t>xyz</a:t>
            </a:r>
            <a:r>
              <a:rPr lang="zh-CN" altLang="en-US" sz="1400">
                <a:latin typeface="微软雅黑" panose="020B0503020204020204" pitchFamily="34" charset="-122"/>
                <a:ea typeface="微软雅黑" panose="020B0503020204020204" pitchFamily="34" charset="-122"/>
              </a:rPr>
              <a:t>三个列表，注意变量个数需对应。</a:t>
            </a:r>
          </a:p>
        </p:txBody>
      </p:sp>
      <p:pic>
        <p:nvPicPr>
          <p:cNvPr id="8" name="图片 7"/>
          <p:cNvPicPr>
            <a:picLocks noChangeAspect="1"/>
          </p:cNvPicPr>
          <p:nvPr/>
        </p:nvPicPr>
        <p:blipFill>
          <a:blip r:embed="rId2"/>
          <a:stretch>
            <a:fillRect/>
          </a:stretch>
        </p:blipFill>
        <p:spPr>
          <a:xfrm>
            <a:off x="10089340" y="1368826"/>
            <a:ext cx="1676545" cy="2354784"/>
          </a:xfrm>
          <a:prstGeom prst="rect">
            <a:avLst/>
          </a:prstGeom>
        </p:spPr>
      </p:pic>
    </p:spTree>
    <p:extLst>
      <p:ext uri="{BB962C8B-B14F-4D97-AF65-F5344CB8AC3E}">
        <p14:creationId xmlns:p14="http://schemas.microsoft.com/office/powerpoint/2010/main" val="3818133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98212" y="103517"/>
            <a:ext cx="1338828" cy="369332"/>
          </a:xfrm>
          <a:prstGeom prst="rect">
            <a:avLst/>
          </a:prstGeom>
          <a:noFill/>
        </p:spPr>
        <p:txBody>
          <a:bodyPr wrap="none" rtlCol="0">
            <a:spAutoFit/>
          </a:bodyPr>
          <a:lstStyle/>
          <a:p>
            <a:r>
              <a:rPr lang="zh-CN" altLang="en-US"/>
              <a:t>函数的补充</a:t>
            </a:r>
          </a:p>
        </p:txBody>
      </p:sp>
      <p:sp>
        <p:nvSpPr>
          <p:cNvPr id="3" name="文本框 2"/>
          <p:cNvSpPr txBox="1"/>
          <p:nvPr/>
        </p:nvSpPr>
        <p:spPr>
          <a:xfrm>
            <a:off x="86265" y="402395"/>
            <a:ext cx="11904452" cy="1384995"/>
          </a:xfrm>
          <a:prstGeom prst="rect">
            <a:avLst/>
          </a:prstGeom>
          <a:noFill/>
        </p:spPr>
        <p:txBody>
          <a:bodyPr wrap="square" rtlCol="0">
            <a:spAutoFit/>
          </a:bodyPr>
          <a:lstStyle/>
          <a:p>
            <a:r>
              <a:rPr lang="zh-CN" altLang="en-US" sz="1400" b="1"/>
              <a:t>函数的注解</a:t>
            </a:r>
            <a:r>
              <a:rPr lang="zh-CN" altLang="en-US" sz="1400"/>
              <a:t>：是用户自定义的函数的完全可选的、随意的元数据信息，</a:t>
            </a:r>
            <a:r>
              <a:rPr lang="en-US" altLang="zh-CN" sz="1400"/>
              <a:t>python</a:t>
            </a:r>
            <a:r>
              <a:rPr lang="zh-CN" altLang="en-US" sz="1400"/>
              <a:t>本身对它不作任何操作，以字典形式存储在函数的 </a:t>
            </a:r>
            <a:r>
              <a:rPr lang="en-US" altLang="zh-CN" sz="1400"/>
              <a:t>__annotations__ </a:t>
            </a:r>
            <a:r>
              <a:rPr lang="zh-CN" altLang="en-US" sz="1400"/>
              <a:t>属性中（类似的，将变量名以字符串的形式作为字典的键），对函数的其它部分没有任何影响（即不论是什么形式，</a:t>
            </a:r>
            <a:r>
              <a:rPr lang="en-US" altLang="zh-CN" sz="1400"/>
              <a:t>python</a:t>
            </a:r>
            <a:r>
              <a:rPr lang="zh-CN" altLang="en-US" sz="1400"/>
              <a:t>程序本身都会将其忽略，注意注释形式如图所示）；因为字典是可变的，因此函数在运行过程中注释可以动态的修改，如图所示，其初始值为</a:t>
            </a:r>
            <a:r>
              <a:rPr lang="en-US" altLang="zh-CN" sz="1400"/>
              <a:t>0</a:t>
            </a:r>
            <a:r>
              <a:rPr lang="zh-CN" altLang="en-US" sz="1400"/>
              <a:t>，运行</a:t>
            </a:r>
            <a:r>
              <a:rPr lang="en-US" altLang="zh-CN" sz="1400"/>
              <a:t>sum(1,2)</a:t>
            </a:r>
            <a:r>
              <a:rPr lang="zh-CN" altLang="en-US" sz="1400"/>
              <a:t>后值为</a:t>
            </a:r>
            <a:r>
              <a:rPr lang="en-US" altLang="zh-CN" sz="1400"/>
              <a:t>3</a:t>
            </a:r>
            <a:r>
              <a:rPr lang="zh-CN" altLang="en-US" sz="1400"/>
              <a:t>，再运行</a:t>
            </a:r>
            <a:r>
              <a:rPr lang="en-US" altLang="zh-CN" sz="1400"/>
              <a:t>sum(3,4)</a:t>
            </a:r>
            <a:r>
              <a:rPr lang="zh-CN" altLang="en-US" sz="1400"/>
              <a:t>后值为</a:t>
            </a:r>
            <a:r>
              <a:rPr lang="en-US" altLang="zh-CN" sz="1400"/>
              <a:t>10</a:t>
            </a:r>
            <a:r>
              <a:rPr lang="zh-CN" altLang="en-US" sz="1400"/>
              <a:t>。（一般将输入参数和返回值的数据类型写在函数的注解中，也可以写成字符串的形式）使用</a:t>
            </a:r>
            <a:r>
              <a:rPr lang="en-US" altLang="zh-CN" sz="1400"/>
              <a:t>help(f)</a:t>
            </a:r>
            <a:r>
              <a:rPr lang="zh-CN" altLang="en-US" sz="1400"/>
              <a:t>，可以显示注解和文档字符串</a:t>
            </a:r>
            <a:r>
              <a:rPr lang="en-US" altLang="zh-CN" sz="1400" err="1"/>
              <a:t>docstring</a:t>
            </a:r>
            <a:r>
              <a:rPr lang="zh-CN" altLang="en-US" sz="1400"/>
              <a:t>。</a:t>
            </a:r>
            <a:endParaRPr lang="en-US" altLang="zh-CN" sz="1400"/>
          </a:p>
          <a:p>
            <a:r>
              <a:rPr lang="zh-CN" altLang="en-US" sz="1400" b="1"/>
              <a:t>文档字符串</a:t>
            </a:r>
            <a:r>
              <a:rPr lang="zh-CN" altLang="en-US" sz="1400"/>
              <a:t>：第一行应该是关于对象用途的简介，应该以大写字母开头，以句号结尾；第二行空出；第三行开始是详细内容的描述，注意一般采取</a:t>
            </a:r>
            <a:r>
              <a:rPr lang="en-US" altLang="zh-CN" sz="1400"/>
              <a:t>8</a:t>
            </a:r>
            <a:r>
              <a:rPr lang="zh-CN" altLang="en-US" sz="1400"/>
              <a:t>个空格作为缩进。（使用三个双引号或单引号，一般使用三个双引号）</a:t>
            </a:r>
            <a:endParaRPr lang="en-US" altLang="zh-CN" sz="1400"/>
          </a:p>
        </p:txBody>
      </p:sp>
      <p:sp>
        <p:nvSpPr>
          <p:cNvPr id="4" name="文本框 3"/>
          <p:cNvSpPr txBox="1"/>
          <p:nvPr/>
        </p:nvSpPr>
        <p:spPr>
          <a:xfrm>
            <a:off x="86265" y="3042711"/>
            <a:ext cx="11904452" cy="1477328"/>
          </a:xfrm>
          <a:prstGeom prst="rect">
            <a:avLst/>
          </a:prstGeom>
          <a:noFill/>
        </p:spPr>
        <p:txBody>
          <a:bodyPr wrap="square" rtlCol="0">
            <a:spAutoFit/>
          </a:bodyPr>
          <a:lstStyle/>
          <a:p>
            <a:r>
              <a:rPr lang="zh-CN" altLang="en-US" b="1"/>
              <a:t>函数的返回值</a:t>
            </a:r>
            <a:r>
              <a:rPr lang="zh-CN" altLang="en-US"/>
              <a:t>：当将函数对象作为返回值时，将输入的参数和变量都保存在函数中，称为闭包‘</a:t>
            </a:r>
            <a:r>
              <a:rPr lang="en-US" altLang="zh-CN"/>
              <a:t>Closure</a:t>
            </a:r>
            <a:r>
              <a:rPr lang="zh-CN" altLang="en-US"/>
              <a:t>’，（</a:t>
            </a:r>
            <a:r>
              <a:rPr lang="zh-CN" altLang="en-US" b="1">
                <a:solidFill>
                  <a:srgbClr val="FF0000"/>
                </a:solidFill>
              </a:rPr>
              <a:t>其与函数的区别在于可以传入空间独有的数据而非全局变量，与类的区别在于节省了大量的对象空间</a:t>
            </a:r>
            <a:r>
              <a:rPr lang="zh-CN" altLang="en-US"/>
              <a:t>）并且每次调用</a:t>
            </a:r>
            <a:r>
              <a:rPr lang="en-US" altLang="zh-CN" err="1"/>
              <a:t>lazy_sum</a:t>
            </a:r>
            <a:r>
              <a:rPr lang="en-US" altLang="zh-CN"/>
              <a:t>()</a:t>
            </a:r>
            <a:r>
              <a:rPr lang="zh-CN" altLang="en-US"/>
              <a:t>时都会返回不同的函数（即</a:t>
            </a:r>
            <a:r>
              <a:rPr lang="en-US" altLang="zh-CN"/>
              <a:t>sum()</a:t>
            </a:r>
            <a:r>
              <a:rPr lang="zh-CN" altLang="en-US"/>
              <a:t>会被重新定义），在调用</a:t>
            </a:r>
            <a:r>
              <a:rPr lang="en-US" altLang="zh-CN"/>
              <a:t>sum()</a:t>
            </a:r>
            <a:r>
              <a:rPr lang="zh-CN" altLang="en-US"/>
              <a:t>时才会显示求和结果。</a:t>
            </a:r>
            <a:r>
              <a:rPr lang="zh-CN" altLang="en-US">
                <a:solidFill>
                  <a:srgbClr val="FF0000"/>
                </a:solidFill>
              </a:rPr>
              <a:t>注意闭包中若引用了变量，则变量会在返回值出现的时候再进行结算</a:t>
            </a:r>
            <a:r>
              <a:rPr lang="zh-CN" altLang="en-US"/>
              <a:t>（以函数对象形式的返回值，其没有具体值，是使用变量的表达式），因此若以函数为返回值，则返回函数中最好不要引用循环变量和会发生变化的变量，如图（</a:t>
            </a:r>
            <a:r>
              <a:rPr lang="en-US" altLang="zh-CN"/>
              <a:t>2</a:t>
            </a:r>
            <a:r>
              <a:rPr lang="zh-CN" altLang="en-US"/>
              <a:t>中返回值为</a:t>
            </a:r>
            <a:r>
              <a:rPr lang="en-US" altLang="zh-CN"/>
              <a:t>[9,9,9]</a:t>
            </a:r>
            <a:r>
              <a:rPr lang="zh-CN" altLang="en-US"/>
              <a:t>）。</a:t>
            </a:r>
          </a:p>
        </p:txBody>
      </p:sp>
      <p:pic>
        <p:nvPicPr>
          <p:cNvPr id="5" name="图片 4"/>
          <p:cNvPicPr>
            <a:picLocks noChangeAspect="1"/>
          </p:cNvPicPr>
          <p:nvPr/>
        </p:nvPicPr>
        <p:blipFill>
          <a:blip r:embed="rId2"/>
          <a:stretch>
            <a:fillRect/>
          </a:stretch>
        </p:blipFill>
        <p:spPr>
          <a:xfrm>
            <a:off x="5779304" y="4852260"/>
            <a:ext cx="1280271" cy="1143099"/>
          </a:xfrm>
          <a:prstGeom prst="rect">
            <a:avLst/>
          </a:prstGeom>
        </p:spPr>
      </p:pic>
      <p:pic>
        <p:nvPicPr>
          <p:cNvPr id="6" name="图片 5"/>
          <p:cNvPicPr>
            <a:picLocks noChangeAspect="1"/>
          </p:cNvPicPr>
          <p:nvPr/>
        </p:nvPicPr>
        <p:blipFill>
          <a:blip r:embed="rId3"/>
          <a:stretch>
            <a:fillRect/>
          </a:stretch>
        </p:blipFill>
        <p:spPr>
          <a:xfrm>
            <a:off x="7037273" y="4852260"/>
            <a:ext cx="1478408" cy="1440305"/>
          </a:xfrm>
          <a:prstGeom prst="rect">
            <a:avLst/>
          </a:prstGeom>
        </p:spPr>
      </p:pic>
      <p:pic>
        <p:nvPicPr>
          <p:cNvPr id="7" name="图片 6"/>
          <p:cNvPicPr>
            <a:picLocks noChangeAspect="1"/>
          </p:cNvPicPr>
          <p:nvPr/>
        </p:nvPicPr>
        <p:blipFill>
          <a:blip r:embed="rId4"/>
          <a:stretch>
            <a:fillRect/>
          </a:stretch>
        </p:blipFill>
        <p:spPr>
          <a:xfrm>
            <a:off x="8362147" y="4856070"/>
            <a:ext cx="3482642" cy="1432684"/>
          </a:xfrm>
          <a:prstGeom prst="rect">
            <a:avLst/>
          </a:prstGeom>
        </p:spPr>
      </p:pic>
      <p:pic>
        <p:nvPicPr>
          <p:cNvPr id="9" name="图片 8"/>
          <p:cNvPicPr>
            <a:picLocks noChangeAspect="1"/>
          </p:cNvPicPr>
          <p:nvPr/>
        </p:nvPicPr>
        <p:blipFill>
          <a:blip r:embed="rId5"/>
          <a:stretch>
            <a:fillRect/>
          </a:stretch>
        </p:blipFill>
        <p:spPr>
          <a:xfrm>
            <a:off x="215661" y="1790768"/>
            <a:ext cx="5014395" cy="1165961"/>
          </a:xfrm>
          <a:prstGeom prst="rect">
            <a:avLst/>
          </a:prstGeom>
        </p:spPr>
      </p:pic>
      <p:pic>
        <p:nvPicPr>
          <p:cNvPr id="10" name="图片 9"/>
          <p:cNvPicPr>
            <a:picLocks noChangeAspect="1"/>
          </p:cNvPicPr>
          <p:nvPr/>
        </p:nvPicPr>
        <p:blipFill>
          <a:blip r:embed="rId6"/>
          <a:stretch>
            <a:fillRect/>
          </a:stretch>
        </p:blipFill>
        <p:spPr>
          <a:xfrm>
            <a:off x="5230056" y="1789045"/>
            <a:ext cx="3132091" cy="792549"/>
          </a:xfrm>
          <a:prstGeom prst="rect">
            <a:avLst/>
          </a:prstGeom>
        </p:spPr>
      </p:pic>
      <p:sp>
        <p:nvSpPr>
          <p:cNvPr id="11" name="文本框 10"/>
          <p:cNvSpPr txBox="1"/>
          <p:nvPr/>
        </p:nvSpPr>
        <p:spPr>
          <a:xfrm>
            <a:off x="215661" y="6292565"/>
            <a:ext cx="5480283" cy="369332"/>
          </a:xfrm>
          <a:prstGeom prst="rect">
            <a:avLst/>
          </a:prstGeom>
          <a:noFill/>
        </p:spPr>
        <p:txBody>
          <a:bodyPr wrap="none" rtlCol="0">
            <a:spAutoFit/>
          </a:bodyPr>
          <a:lstStyle/>
          <a:p>
            <a:r>
              <a:rPr lang="zh-CN" altLang="en-US"/>
              <a:t>一些高阶函数的用法，</a:t>
            </a:r>
            <a:r>
              <a:rPr lang="en-US" altLang="zh-CN"/>
              <a:t>map/reduce</a:t>
            </a:r>
            <a:r>
              <a:rPr lang="zh-CN" altLang="en-US"/>
              <a:t>，</a:t>
            </a:r>
            <a:r>
              <a:rPr lang="en-US" altLang="zh-CN"/>
              <a:t>filter</a:t>
            </a:r>
            <a:r>
              <a:rPr lang="zh-CN" altLang="en-US"/>
              <a:t>，偏函数等</a:t>
            </a:r>
          </a:p>
        </p:txBody>
      </p:sp>
    </p:spTree>
    <p:extLst>
      <p:ext uri="{BB962C8B-B14F-4D97-AF65-F5344CB8AC3E}">
        <p14:creationId xmlns:p14="http://schemas.microsoft.com/office/powerpoint/2010/main" val="333723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12192000" cy="3539430"/>
          </a:xfrm>
          <a:prstGeom prst="rect">
            <a:avLst/>
          </a:prstGeom>
          <a:noFill/>
        </p:spPr>
        <p:txBody>
          <a:bodyPr wrap="square" rtlCol="0">
            <a:spAutoFit/>
          </a:bodyPr>
          <a:lstStyle/>
          <a:p>
            <a:r>
              <a:rPr lang="zh-CN" altLang="en-US" sz="1400" b="1"/>
              <a:t>原码、反码与补码</a:t>
            </a:r>
            <a:endParaRPr lang="en-US" altLang="zh-CN" sz="1400" b="1"/>
          </a:p>
          <a:p>
            <a:r>
              <a:rPr lang="zh-CN" altLang="en-US" sz="1400"/>
              <a:t>在计算机内存中，数字都是以二进制的形式储存的，对于整数来说，因为有符号正负的区别，所以规定将一串表示整数的二进制码的第一位表示符号，</a:t>
            </a:r>
            <a:r>
              <a:rPr lang="en-US" altLang="zh-CN" sz="1400"/>
              <a:t>0</a:t>
            </a:r>
            <a:r>
              <a:rPr lang="zh-CN" altLang="en-US" sz="1400"/>
              <a:t>为正，</a:t>
            </a:r>
            <a:r>
              <a:rPr lang="en-US" altLang="zh-CN" sz="1400"/>
              <a:t>1</a:t>
            </a:r>
            <a:r>
              <a:rPr lang="zh-CN" altLang="en-US" sz="1400"/>
              <a:t>为负，如</a:t>
            </a:r>
            <a:r>
              <a:rPr lang="en-US" altLang="zh-CN" sz="1400"/>
              <a:t>01111111</a:t>
            </a:r>
            <a:r>
              <a:rPr lang="zh-CN" altLang="en-US" sz="1400"/>
              <a:t>表示十进制的</a:t>
            </a:r>
            <a:r>
              <a:rPr lang="en-US" altLang="zh-CN" sz="1400"/>
              <a:t>127</a:t>
            </a:r>
            <a:r>
              <a:rPr lang="zh-CN" altLang="en-US" sz="1400"/>
              <a:t>，但全部使用原码出现两个问题：</a:t>
            </a:r>
            <a:r>
              <a:rPr lang="en-US" altLang="zh-CN" sz="1400">
                <a:solidFill>
                  <a:srgbClr val="FF0000"/>
                </a:solidFill>
              </a:rPr>
              <a:t>+0</a:t>
            </a:r>
            <a:r>
              <a:rPr lang="zh-CN" altLang="en-US" sz="1400">
                <a:solidFill>
                  <a:srgbClr val="FF0000"/>
                </a:solidFill>
              </a:rPr>
              <a:t>与</a:t>
            </a:r>
            <a:r>
              <a:rPr lang="en-US" altLang="zh-CN" sz="1400">
                <a:solidFill>
                  <a:srgbClr val="FF0000"/>
                </a:solidFill>
              </a:rPr>
              <a:t>-0</a:t>
            </a:r>
            <a:r>
              <a:rPr lang="zh-CN" altLang="en-US" sz="1400">
                <a:solidFill>
                  <a:srgbClr val="FF0000"/>
                </a:solidFill>
              </a:rPr>
              <a:t>的表示码不同</a:t>
            </a:r>
            <a:r>
              <a:rPr lang="zh-CN" altLang="en-US" sz="1400"/>
              <a:t>，</a:t>
            </a:r>
            <a:r>
              <a:rPr lang="zh-CN" altLang="en-US" sz="1400">
                <a:solidFill>
                  <a:srgbClr val="FF0000"/>
                </a:solidFill>
              </a:rPr>
              <a:t>减法运算</a:t>
            </a:r>
            <a:r>
              <a:rPr lang="en-US" altLang="zh-CN" sz="1400">
                <a:solidFill>
                  <a:srgbClr val="FF0000"/>
                </a:solidFill>
              </a:rPr>
              <a:t>(</a:t>
            </a:r>
            <a:r>
              <a:rPr lang="zh-CN" altLang="en-US" sz="1400">
                <a:solidFill>
                  <a:srgbClr val="FF0000"/>
                </a:solidFill>
              </a:rPr>
              <a:t>即正数</a:t>
            </a:r>
            <a:r>
              <a:rPr lang="en-US" altLang="zh-CN" sz="1400">
                <a:solidFill>
                  <a:srgbClr val="FF0000"/>
                </a:solidFill>
              </a:rPr>
              <a:t>+</a:t>
            </a:r>
            <a:r>
              <a:rPr lang="zh-CN" altLang="en-US" sz="1400">
                <a:solidFill>
                  <a:srgbClr val="FF0000"/>
                </a:solidFill>
              </a:rPr>
              <a:t>负数</a:t>
            </a:r>
            <a:r>
              <a:rPr lang="en-US" altLang="zh-CN" sz="1400">
                <a:solidFill>
                  <a:srgbClr val="FF0000"/>
                </a:solidFill>
              </a:rPr>
              <a:t>)</a:t>
            </a:r>
            <a:r>
              <a:rPr lang="zh-CN" altLang="en-US" sz="1400">
                <a:solidFill>
                  <a:srgbClr val="FF0000"/>
                </a:solidFill>
              </a:rPr>
              <a:t>会出现错误</a:t>
            </a:r>
            <a:r>
              <a:rPr lang="zh-CN" altLang="en-US" sz="1400"/>
              <a:t>，由于</a:t>
            </a:r>
            <a:r>
              <a:rPr lang="en-US" altLang="zh-CN" sz="1400"/>
              <a:t>CPU</a:t>
            </a:r>
            <a:r>
              <a:rPr lang="zh-CN" altLang="en-US" sz="1400"/>
              <a:t>的硬件结构中只有加法器，所以需要一种对整数的表示和运算方式来解决这个问题。</a:t>
            </a:r>
            <a:r>
              <a:rPr lang="zh-CN" altLang="en-US" sz="1400" b="1">
                <a:solidFill>
                  <a:schemeClr val="accent1">
                    <a:lumMod val="75000"/>
                  </a:schemeClr>
                </a:solidFill>
              </a:rPr>
              <a:t>补码的设计目的即简化运算规则，提高运算效率，符号位也参与运算。</a:t>
            </a:r>
            <a:endParaRPr lang="en-US" altLang="zh-CN" sz="1400" b="1">
              <a:solidFill>
                <a:schemeClr val="accent1">
                  <a:lumMod val="75000"/>
                </a:schemeClr>
              </a:solidFill>
            </a:endParaRPr>
          </a:p>
          <a:p>
            <a:r>
              <a:rPr lang="zh-CN" altLang="en-US" sz="1400" b="1"/>
              <a:t>原码</a:t>
            </a:r>
            <a:r>
              <a:rPr lang="zh-CN" altLang="en-US" sz="1400"/>
              <a:t>：符号位</a:t>
            </a:r>
            <a:r>
              <a:rPr lang="en-US" altLang="zh-CN" sz="1400"/>
              <a:t>+</a:t>
            </a:r>
            <a:r>
              <a:rPr lang="zh-CN" altLang="en-US" sz="1400"/>
              <a:t>绝对值；</a:t>
            </a:r>
            <a:endParaRPr lang="en-US" altLang="zh-CN" sz="1400"/>
          </a:p>
          <a:p>
            <a:r>
              <a:rPr lang="zh-CN" altLang="en-US" sz="1400" b="1"/>
              <a:t>反码</a:t>
            </a:r>
            <a:r>
              <a:rPr lang="en-US" altLang="zh-CN" sz="1400" b="1"/>
              <a:t>(</a:t>
            </a:r>
            <a:r>
              <a:rPr lang="zh-CN" altLang="en-US" sz="1400" b="1"/>
              <a:t>用于计算补码</a:t>
            </a:r>
            <a:r>
              <a:rPr lang="en-US" altLang="zh-CN" sz="1400" b="1"/>
              <a:t>)</a:t>
            </a:r>
            <a:r>
              <a:rPr lang="zh-CN" altLang="en-US" sz="1400"/>
              <a:t>：正数的反码为其本身，负数的反码为符号位不变，其余各位取反；</a:t>
            </a:r>
            <a:endParaRPr lang="en-US" altLang="zh-CN" sz="1400"/>
          </a:p>
          <a:p>
            <a:r>
              <a:rPr lang="zh-CN" altLang="en-US" sz="1400" b="1"/>
              <a:t>补码</a:t>
            </a:r>
            <a:r>
              <a:rPr lang="en-US" altLang="zh-CN" sz="1400" b="1"/>
              <a:t>(</a:t>
            </a:r>
            <a:r>
              <a:rPr lang="zh-CN" altLang="en-US" sz="1400" b="1"/>
              <a:t>用于解决问题</a:t>
            </a:r>
            <a:r>
              <a:rPr lang="en-US" altLang="zh-CN" sz="1400" b="1"/>
              <a:t>)</a:t>
            </a:r>
            <a:r>
              <a:rPr lang="zh-CN" altLang="en-US" sz="1400"/>
              <a:t>：正数的补码为其本身，负数的补码为符号位不变，在反码的基础上</a:t>
            </a:r>
            <a:r>
              <a:rPr lang="en-US" altLang="zh-CN" sz="1400"/>
              <a:t>+1(</a:t>
            </a:r>
            <a:r>
              <a:rPr lang="zh-CN" altLang="en-US" sz="1400"/>
              <a:t>只是补码的计算方法</a:t>
            </a:r>
            <a:r>
              <a:rPr lang="en-US" altLang="zh-CN" sz="1400"/>
              <a:t>)</a:t>
            </a:r>
            <a:r>
              <a:rPr lang="zh-CN" altLang="en-US" sz="1400"/>
              <a:t>，补码的原理即取同模正数加符号位；</a:t>
            </a:r>
            <a:endParaRPr lang="en-US" altLang="zh-CN" sz="1400"/>
          </a:p>
          <a:p>
            <a:r>
              <a:rPr lang="zh-CN" altLang="en-US" sz="1400" b="1"/>
              <a:t>模的概念</a:t>
            </a:r>
            <a:r>
              <a:rPr lang="zh-CN" altLang="en-US" sz="1400"/>
              <a:t>：将一个单位称为模</a:t>
            </a:r>
            <a:r>
              <a:rPr lang="en-US" altLang="zh-CN" sz="1400"/>
              <a:t>/</a:t>
            </a:r>
            <a:r>
              <a:rPr lang="zh-CN" altLang="en-US" sz="1400"/>
              <a:t>模数，如以</a:t>
            </a:r>
            <a:r>
              <a:rPr lang="en-US" altLang="zh-CN" sz="1400"/>
              <a:t>12</a:t>
            </a:r>
            <a:r>
              <a:rPr lang="zh-CN" altLang="en-US" sz="1400"/>
              <a:t>为模，则所有的</a:t>
            </a:r>
            <a:r>
              <a:rPr lang="en-US" altLang="zh-CN" sz="1400"/>
              <a:t>-2</a:t>
            </a:r>
            <a:r>
              <a:rPr lang="zh-CN" altLang="en-US" sz="1400"/>
              <a:t>都可以同化为</a:t>
            </a:r>
            <a:r>
              <a:rPr lang="en-US" altLang="zh-CN" sz="1400"/>
              <a:t>+10</a:t>
            </a:r>
            <a:r>
              <a:rPr lang="zh-CN" altLang="en-US" sz="1400"/>
              <a:t>，即</a:t>
            </a:r>
            <a:r>
              <a:rPr lang="en-US" altLang="zh-CN" sz="1400"/>
              <a:t>10</a:t>
            </a:r>
            <a:r>
              <a:rPr lang="zh-CN" altLang="en-US" sz="1400"/>
              <a:t>和</a:t>
            </a:r>
            <a:r>
              <a:rPr lang="en-US" altLang="zh-CN" sz="1400"/>
              <a:t>-2</a:t>
            </a:r>
            <a:r>
              <a:rPr lang="zh-CN" altLang="en-US" sz="1400"/>
              <a:t>对模</a:t>
            </a:r>
            <a:r>
              <a:rPr lang="en-US" altLang="zh-CN" sz="1400"/>
              <a:t>12</a:t>
            </a:r>
            <a:r>
              <a:rPr lang="zh-CN" altLang="en-US" sz="1400"/>
              <a:t>而言互为补数。</a:t>
            </a:r>
            <a:endParaRPr lang="en-US" altLang="zh-CN" sz="1400"/>
          </a:p>
          <a:p>
            <a:r>
              <a:rPr lang="zh-CN" altLang="en-US" sz="1400"/>
              <a:t>例如设字长为</a:t>
            </a:r>
            <a:r>
              <a:rPr lang="en-US" altLang="zh-CN" sz="1400"/>
              <a:t>8</a:t>
            </a:r>
            <a:r>
              <a:rPr lang="zh-CN" altLang="en-US" sz="1400"/>
              <a:t>两个数</a:t>
            </a:r>
            <a:r>
              <a:rPr lang="en-US" altLang="zh-CN" sz="1400"/>
              <a:t>10,111,111/00,111,111</a:t>
            </a:r>
            <a:r>
              <a:rPr lang="zh-CN" altLang="en-US" sz="1400"/>
              <a:t>，为</a:t>
            </a:r>
            <a:r>
              <a:rPr lang="en-US" altLang="zh-CN" sz="1400"/>
              <a:t>-63</a:t>
            </a:r>
            <a:r>
              <a:rPr lang="zh-CN" altLang="en-US" sz="1400"/>
              <a:t>与</a:t>
            </a:r>
            <a:r>
              <a:rPr lang="en-US" altLang="zh-CN" sz="1400"/>
              <a:t>+63</a:t>
            </a:r>
            <a:r>
              <a:rPr lang="zh-CN" altLang="en-US" sz="1400"/>
              <a:t>；则其反码</a:t>
            </a:r>
            <a:r>
              <a:rPr lang="en-US" altLang="zh-CN" sz="1400"/>
              <a:t>11,000,000/00,111,111</a:t>
            </a:r>
            <a:r>
              <a:rPr lang="zh-CN" altLang="en-US" sz="1400"/>
              <a:t>，为</a:t>
            </a:r>
            <a:r>
              <a:rPr lang="en-US" altLang="zh-CN" sz="1400"/>
              <a:t>-64</a:t>
            </a:r>
            <a:r>
              <a:rPr lang="zh-CN" altLang="en-US" sz="1400"/>
              <a:t>与</a:t>
            </a:r>
            <a:r>
              <a:rPr lang="en-US" altLang="zh-CN" sz="1400"/>
              <a:t>+63</a:t>
            </a:r>
            <a:r>
              <a:rPr lang="zh-CN" altLang="en-US" sz="1400"/>
              <a:t>；补码</a:t>
            </a:r>
            <a:r>
              <a:rPr lang="en-US" altLang="zh-CN" sz="1400"/>
              <a:t>11,000,001/00,111,111</a:t>
            </a:r>
            <a:r>
              <a:rPr lang="zh-CN" altLang="en-US" sz="1400"/>
              <a:t>，为</a:t>
            </a:r>
            <a:r>
              <a:rPr lang="en-US" altLang="zh-CN" sz="1400"/>
              <a:t>-65</a:t>
            </a:r>
            <a:r>
              <a:rPr lang="zh-CN" altLang="en-US" sz="1400"/>
              <a:t>与</a:t>
            </a:r>
            <a:r>
              <a:rPr lang="en-US" altLang="zh-CN" sz="1400"/>
              <a:t>+63</a:t>
            </a:r>
            <a:r>
              <a:rPr lang="zh-CN" altLang="en-US" sz="1400"/>
              <a:t>。</a:t>
            </a:r>
            <a:endParaRPr lang="en-US" altLang="zh-CN" sz="1400"/>
          </a:p>
          <a:p>
            <a:r>
              <a:rPr lang="en-US" altLang="zh-CN" sz="1400"/>
              <a:t>(1)+0</a:t>
            </a:r>
            <a:r>
              <a:rPr lang="zh-CN" altLang="en-US" sz="1400"/>
              <a:t>与</a:t>
            </a:r>
            <a:r>
              <a:rPr lang="en-US" altLang="zh-CN" sz="1400"/>
              <a:t>-0</a:t>
            </a:r>
            <a:r>
              <a:rPr lang="zh-CN" altLang="en-US" sz="1400"/>
              <a:t>的补码由于溢出的关系都为</a:t>
            </a:r>
            <a:r>
              <a:rPr lang="en-US" altLang="zh-CN" sz="1400"/>
              <a:t>00,000,000(</a:t>
            </a:r>
            <a:r>
              <a:rPr lang="zh-CN" altLang="en-US" sz="1400"/>
              <a:t>解决了</a:t>
            </a:r>
            <a:r>
              <a:rPr lang="en-US" altLang="zh-CN" sz="1400"/>
              <a:t>0</a:t>
            </a:r>
            <a:r>
              <a:rPr lang="zh-CN" altLang="en-US" sz="1400"/>
              <a:t>在运算中的表示码不同问题，并且因为溢出，所以将</a:t>
            </a:r>
            <a:r>
              <a:rPr lang="en-US" altLang="zh-CN" sz="1400"/>
              <a:t>10,000,000</a:t>
            </a:r>
            <a:r>
              <a:rPr lang="zh-CN" altLang="en-US" sz="1400"/>
              <a:t>表示为</a:t>
            </a:r>
            <a:r>
              <a:rPr lang="en-US" altLang="zh-CN" sz="1400"/>
              <a:t>-128)</a:t>
            </a:r>
          </a:p>
          <a:p>
            <a:r>
              <a:rPr lang="en-US" altLang="zh-CN" sz="1400"/>
              <a:t>(2)</a:t>
            </a:r>
            <a:r>
              <a:rPr lang="zh-CN" altLang="en-US" sz="1400"/>
              <a:t>同样是活用溢出，将减法等价于</a:t>
            </a:r>
            <a:r>
              <a:rPr lang="en-US" altLang="zh-CN" sz="1400"/>
              <a:t>+(</a:t>
            </a:r>
            <a:r>
              <a:rPr lang="zh-CN" altLang="en-US" sz="1400"/>
              <a:t>负数</a:t>
            </a:r>
            <a:r>
              <a:rPr lang="en-US" altLang="zh-CN" sz="1400"/>
              <a:t>)</a:t>
            </a:r>
            <a:r>
              <a:rPr lang="zh-CN" altLang="en-US" sz="1400"/>
              <a:t>等价于</a:t>
            </a:r>
            <a:r>
              <a:rPr lang="en-US" altLang="zh-CN" sz="1400"/>
              <a:t>+(</a:t>
            </a:r>
            <a:r>
              <a:rPr lang="zh-CN" altLang="en-US" sz="1400"/>
              <a:t>同模正数</a:t>
            </a:r>
            <a:r>
              <a:rPr lang="en-US" altLang="zh-CN" sz="1400"/>
              <a:t>)</a:t>
            </a:r>
            <a:r>
              <a:rPr lang="zh-CN" altLang="en-US" sz="1400"/>
              <a:t>，即</a:t>
            </a:r>
            <a:r>
              <a:rPr lang="en-US" altLang="zh-CN" sz="1400"/>
              <a:t>4-2=4+(-2)=4+(8-2)-8</a:t>
            </a:r>
          </a:p>
          <a:p>
            <a:r>
              <a:rPr lang="en-US" altLang="zh-CN" sz="1400"/>
              <a:t>(3)</a:t>
            </a:r>
            <a:r>
              <a:rPr lang="zh-CN" altLang="en-US" sz="1400"/>
              <a:t>所以补码其实就是对原码取同模，正数的加法运算无需取同模因此其补码为自身，负数的加法运算需要等价于</a:t>
            </a:r>
            <a:r>
              <a:rPr lang="en-US" altLang="zh-CN" sz="1400"/>
              <a:t>+</a:t>
            </a:r>
            <a:r>
              <a:rPr lang="zh-CN" altLang="en-US" sz="1400"/>
              <a:t>同模正数并消除因符号产生的错误因此为</a:t>
            </a:r>
            <a:r>
              <a:rPr lang="en-US" altLang="zh-CN" sz="1400"/>
              <a:t>10,000,000(128)-10,111,111(-63)=11,000,001(-65)</a:t>
            </a:r>
            <a:r>
              <a:rPr lang="zh-CN" altLang="en-US" sz="1400"/>
              <a:t>这里的</a:t>
            </a:r>
            <a:r>
              <a:rPr lang="en-US" altLang="zh-CN" sz="1400"/>
              <a:t>65</a:t>
            </a:r>
            <a:r>
              <a:rPr lang="zh-CN" altLang="en-US" sz="1400"/>
              <a:t>其实是</a:t>
            </a:r>
            <a:r>
              <a:rPr lang="en-US" altLang="zh-CN" sz="1400"/>
              <a:t>7</a:t>
            </a:r>
            <a:r>
              <a:rPr lang="zh-CN" altLang="en-US" sz="1400"/>
              <a:t>位二进制码的正数补码，由于要取加法运算，而符号位溢出也为</a:t>
            </a:r>
            <a:r>
              <a:rPr lang="en-US" altLang="zh-CN" sz="1400"/>
              <a:t>0</a:t>
            </a:r>
            <a:r>
              <a:rPr lang="zh-CN" altLang="en-US" sz="1400"/>
              <a:t>，因此将</a:t>
            </a:r>
            <a:r>
              <a:rPr lang="en-US" altLang="zh-CN" sz="1400"/>
              <a:t>0</a:t>
            </a:r>
            <a:r>
              <a:rPr lang="zh-CN" altLang="en-US" sz="1400"/>
              <a:t>表示正数，将</a:t>
            </a:r>
            <a:r>
              <a:rPr lang="en-US" altLang="zh-CN" sz="1400"/>
              <a:t>1</a:t>
            </a:r>
            <a:r>
              <a:rPr lang="zh-CN" altLang="en-US" sz="1400"/>
              <a:t>表示负数，这样可以做到两个数相加时①若都为正则溢出为负数</a:t>
            </a:r>
            <a:r>
              <a:rPr lang="en-US" altLang="zh-CN" sz="1400"/>
              <a:t>(</a:t>
            </a:r>
            <a:r>
              <a:rPr lang="zh-CN" altLang="en-US" sz="1400"/>
              <a:t>溢出值</a:t>
            </a:r>
            <a:r>
              <a:rPr lang="en-US" altLang="zh-CN" sz="1400"/>
              <a:t>=</a:t>
            </a:r>
            <a:r>
              <a:rPr lang="zh-CN" altLang="en-US" sz="1400"/>
              <a:t>两者之和</a:t>
            </a:r>
            <a:r>
              <a:rPr lang="en-US" altLang="zh-CN" sz="1400"/>
              <a:t>-</a:t>
            </a:r>
            <a:r>
              <a:rPr lang="zh-CN" altLang="en-US" sz="1400"/>
              <a:t>模</a:t>
            </a:r>
            <a:r>
              <a:rPr lang="en-US" altLang="zh-CN" sz="1400"/>
              <a:t>×2)</a:t>
            </a:r>
            <a:r>
              <a:rPr lang="zh-CN" altLang="en-US" sz="1400"/>
              <a:t>②正负相加看绝对值，若正数绝对值大则溢出后符号位为</a:t>
            </a:r>
            <a:r>
              <a:rPr lang="en-US" altLang="zh-CN" sz="1400"/>
              <a:t>0</a:t>
            </a:r>
            <a:r>
              <a:rPr lang="zh-CN" altLang="en-US" sz="1400"/>
              <a:t>，若负数绝对值大则溢出后符号位为</a:t>
            </a:r>
            <a:r>
              <a:rPr lang="en-US" altLang="zh-CN" sz="1400"/>
              <a:t>1</a:t>
            </a:r>
            <a:r>
              <a:rPr lang="zh-CN" altLang="en-US" sz="1400"/>
              <a:t>③若都为负则溢出后为负数</a:t>
            </a:r>
            <a:r>
              <a:rPr lang="en-US" altLang="zh-CN" sz="1400"/>
              <a:t>(</a:t>
            </a:r>
            <a:r>
              <a:rPr lang="zh-CN" altLang="en-US" sz="1400"/>
              <a:t>因为绝对值小的负数补码真值大，绝对值大的负数补码真值小</a:t>
            </a:r>
            <a:r>
              <a:rPr lang="en-US" altLang="zh-CN" sz="1400"/>
              <a:t>)</a:t>
            </a:r>
            <a:r>
              <a:rPr lang="zh-CN" altLang="en-US" sz="1400"/>
              <a:t>；</a:t>
            </a:r>
            <a:endParaRPr lang="en-US" altLang="zh-CN" sz="1400"/>
          </a:p>
          <a:p>
            <a:r>
              <a:rPr lang="zh-CN" altLang="en-US" sz="1400" b="1"/>
              <a:t>总结</a:t>
            </a:r>
            <a:r>
              <a:rPr lang="zh-CN" altLang="en-US" sz="1400"/>
              <a:t>：</a:t>
            </a:r>
            <a:r>
              <a:rPr lang="zh-CN" altLang="en-US" sz="1400" b="1">
                <a:solidFill>
                  <a:schemeClr val="accent1">
                    <a:lumMod val="75000"/>
                  </a:schemeClr>
                </a:solidFill>
              </a:rPr>
              <a:t>补码的运算即活用了模的概念，使符号位参与运算</a:t>
            </a:r>
            <a:r>
              <a:rPr lang="en-US" altLang="zh-CN" sz="1400" b="1">
                <a:solidFill>
                  <a:schemeClr val="accent1">
                    <a:lumMod val="75000"/>
                  </a:schemeClr>
                </a:solidFill>
              </a:rPr>
              <a:t>(</a:t>
            </a:r>
            <a:r>
              <a:rPr lang="zh-CN" altLang="en-US" sz="1400" b="1">
                <a:solidFill>
                  <a:schemeClr val="accent1">
                    <a:lumMod val="75000"/>
                  </a:schemeClr>
                </a:solidFill>
              </a:rPr>
              <a:t>溢出位在其他位置记录与此次运算无关</a:t>
            </a:r>
            <a:r>
              <a:rPr lang="en-US" altLang="zh-CN" sz="1400" b="1">
                <a:solidFill>
                  <a:schemeClr val="accent1">
                    <a:lumMod val="75000"/>
                  </a:schemeClr>
                </a:solidFill>
              </a:rPr>
              <a:t>)</a:t>
            </a:r>
            <a:r>
              <a:rPr lang="zh-CN" altLang="en-US" sz="1400" b="1">
                <a:solidFill>
                  <a:schemeClr val="accent1">
                    <a:lumMod val="75000"/>
                  </a:schemeClr>
                </a:solidFill>
              </a:rPr>
              <a:t>，简化了运算规则提高了运算效率并增大了表示范围。</a:t>
            </a:r>
            <a:endParaRPr lang="en-US" altLang="zh-CN" sz="1400" b="1">
              <a:solidFill>
                <a:schemeClr val="accent1">
                  <a:lumMod val="75000"/>
                </a:schemeClr>
              </a:solidFill>
            </a:endParaRPr>
          </a:p>
        </p:txBody>
      </p:sp>
    </p:spTree>
    <p:extLst>
      <p:ext uri="{BB962C8B-B14F-4D97-AF65-F5344CB8AC3E}">
        <p14:creationId xmlns:p14="http://schemas.microsoft.com/office/powerpoint/2010/main" val="922551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612390" y="4466999"/>
            <a:ext cx="3841478" cy="2207984"/>
          </a:xfrm>
          <a:prstGeom prst="rect">
            <a:avLst/>
          </a:prstGeom>
        </p:spPr>
      </p:pic>
      <p:sp>
        <p:nvSpPr>
          <p:cNvPr id="2" name="文本框 1"/>
          <p:cNvSpPr txBox="1"/>
          <p:nvPr/>
        </p:nvSpPr>
        <p:spPr>
          <a:xfrm>
            <a:off x="4977441" y="0"/>
            <a:ext cx="1569660" cy="369332"/>
          </a:xfrm>
          <a:prstGeom prst="rect">
            <a:avLst/>
          </a:prstGeom>
          <a:noFill/>
        </p:spPr>
        <p:txBody>
          <a:bodyPr wrap="none" rtlCol="0">
            <a:spAutoFit/>
          </a:bodyPr>
          <a:lstStyle/>
          <a:p>
            <a:r>
              <a:rPr lang="zh-CN" altLang="en-US"/>
              <a:t>函数的装饰器</a:t>
            </a:r>
          </a:p>
        </p:txBody>
      </p:sp>
      <p:sp>
        <p:nvSpPr>
          <p:cNvPr id="3" name="文本框 2"/>
          <p:cNvSpPr txBox="1"/>
          <p:nvPr/>
        </p:nvSpPr>
        <p:spPr>
          <a:xfrm>
            <a:off x="112142" y="279119"/>
            <a:ext cx="12079857" cy="4278094"/>
          </a:xfrm>
          <a:prstGeom prst="rect">
            <a:avLst/>
          </a:prstGeom>
          <a:noFill/>
        </p:spPr>
        <p:txBody>
          <a:bodyPr wrap="square" rtlCol="0">
            <a:spAutoFit/>
          </a:bodyPr>
          <a:lstStyle/>
          <a:p>
            <a:r>
              <a:rPr lang="zh-CN" altLang="en-US" sz="1600"/>
              <a:t>函数的修饰符（装饰器</a:t>
            </a:r>
            <a:r>
              <a:rPr lang="en-US" altLang="zh-CN" sz="1600"/>
              <a:t>decorator</a:t>
            </a:r>
            <a:r>
              <a:rPr lang="zh-CN" altLang="en-US" sz="1600"/>
              <a:t>）本质上是一个函数，它可以让其他函数在</a:t>
            </a:r>
            <a:r>
              <a:rPr lang="zh-CN" altLang="en-US" sz="1600">
                <a:solidFill>
                  <a:srgbClr val="FF0000"/>
                </a:solidFill>
              </a:rPr>
              <a:t>不需要修改代码的前提下</a:t>
            </a:r>
            <a:r>
              <a:rPr lang="zh-CN" altLang="en-US" sz="1600"/>
              <a:t>增加额外的功能，装饰器的返回值也是一个函数对象，常用于插入日志（如下页）、性能测试、事务处理、缓存、权限校验（如下页）等应用场景。</a:t>
            </a:r>
            <a:endParaRPr lang="en-US" altLang="zh-CN" sz="1600"/>
          </a:p>
          <a:p>
            <a:r>
              <a:rPr lang="zh-CN" altLang="en-US" sz="1600"/>
              <a:t>装饰器的原理如右所示，其本质上是把原函数作为一个对象传入新函数，在新函数中对它进行装饰（例如</a:t>
            </a:r>
            <a:r>
              <a:rPr lang="en-US" altLang="zh-CN" sz="1600"/>
              <a:t>if</a:t>
            </a:r>
            <a:r>
              <a:rPr lang="zh-CN" altLang="en-US" sz="1600"/>
              <a:t>判断）后再将原函数作为一个对象返回，其做到了①不改变原函数的代码②不改变客户的使用方式，并且</a:t>
            </a:r>
            <a:r>
              <a:rPr lang="en-US" altLang="zh-CN" sz="1600"/>
              <a:t>home</a:t>
            </a:r>
            <a:r>
              <a:rPr lang="zh-CN" altLang="en-US" sz="1600"/>
              <a:t>本身没有变化，自定义的装饰器及传递参数的用法如右所示，在</a:t>
            </a:r>
            <a:r>
              <a:rPr lang="en-US" altLang="zh-CN" sz="1600"/>
              <a:t>wrapper2</a:t>
            </a:r>
            <a:r>
              <a:rPr lang="zh-CN" altLang="en-US" sz="1600"/>
              <a:t>中返回了带有参数的原函数，其原因是</a:t>
            </a:r>
            <a:endParaRPr lang="en-US" altLang="zh-CN" sz="1600"/>
          </a:p>
          <a:p>
            <a:r>
              <a:rPr lang="en-US" altLang="zh-CN" sz="1600"/>
              <a:t>home(‘</a:t>
            </a:r>
            <a:r>
              <a:rPr lang="en-US" altLang="zh-CN" sz="1600" err="1"/>
              <a:t>xs</a:t>
            </a:r>
            <a:r>
              <a:rPr lang="en-US" altLang="zh-CN" sz="1600"/>
              <a:t>’)</a:t>
            </a:r>
            <a:r>
              <a:rPr lang="zh-CN" altLang="en-US" sz="1600"/>
              <a:t>中传入的参数已经被</a:t>
            </a:r>
            <a:r>
              <a:rPr lang="en-US" altLang="zh-CN" sz="1600"/>
              <a:t>wrapper2</a:t>
            </a:r>
            <a:r>
              <a:rPr lang="zh-CN" altLang="en-US" sz="1600"/>
              <a:t>函数使用，若不带，则</a:t>
            </a:r>
            <a:endParaRPr lang="en-US" altLang="zh-CN" sz="1600"/>
          </a:p>
          <a:p>
            <a:r>
              <a:rPr lang="zh-CN" altLang="en-US" sz="1600"/>
              <a:t>最终返回的不是</a:t>
            </a:r>
            <a:r>
              <a:rPr lang="en-US" altLang="zh-CN" sz="1600"/>
              <a:t>home(‘</a:t>
            </a:r>
            <a:r>
              <a:rPr lang="en-US" altLang="zh-CN" sz="1600" err="1"/>
              <a:t>xs</a:t>
            </a:r>
            <a:r>
              <a:rPr lang="en-US" altLang="zh-CN" sz="1600"/>
              <a:t>’)</a:t>
            </a:r>
            <a:r>
              <a:rPr lang="zh-CN" altLang="en-US" sz="1600"/>
              <a:t>，而是</a:t>
            </a:r>
            <a:r>
              <a:rPr lang="en-US" altLang="zh-CN" sz="1600"/>
              <a:t>home</a:t>
            </a:r>
            <a:r>
              <a:rPr lang="zh-CN" altLang="en-US" sz="1600"/>
              <a:t>，是单纯的一个函数对象。</a:t>
            </a:r>
            <a:endParaRPr lang="en-US" altLang="zh-CN" sz="1600"/>
          </a:p>
          <a:p>
            <a:r>
              <a:rPr lang="zh-CN" altLang="en-US" sz="1600"/>
              <a:t>装饰器的嵌套及多重传参如下图所示，注意，</a:t>
            </a:r>
            <a:r>
              <a:rPr lang="zh-CN" altLang="en-US" sz="1600">
                <a:solidFill>
                  <a:srgbClr val="FF0000"/>
                </a:solidFill>
              </a:rPr>
              <a:t>如果自定义的装饰器</a:t>
            </a:r>
            <a:endParaRPr lang="en-US" altLang="zh-CN" sz="1600">
              <a:solidFill>
                <a:srgbClr val="FF0000"/>
              </a:solidFill>
            </a:endParaRPr>
          </a:p>
          <a:p>
            <a:r>
              <a:rPr lang="zh-CN" altLang="en-US" sz="1600">
                <a:solidFill>
                  <a:srgbClr val="FF0000"/>
                </a:solidFill>
              </a:rPr>
              <a:t>最外层函数的参数不是要直接装饰的函数，则需要传递必须的变量。</a:t>
            </a:r>
            <a:endParaRPr lang="en-US" altLang="zh-CN" sz="1600">
              <a:solidFill>
                <a:srgbClr val="FF0000"/>
              </a:solidFill>
            </a:endParaRPr>
          </a:p>
          <a:p>
            <a:r>
              <a:rPr lang="zh-CN" altLang="en-US" sz="1600"/>
              <a:t>装饰器中，被装饰的函数经函数修饰，因此其</a:t>
            </a:r>
            <a:r>
              <a:rPr lang="en-US" altLang="zh-CN" sz="1600"/>
              <a:t>__name__</a:t>
            </a:r>
            <a:r>
              <a:rPr lang="zh-CN" altLang="en-US" sz="1600"/>
              <a:t>属性变化，</a:t>
            </a:r>
            <a:endParaRPr lang="en-US" altLang="zh-CN" sz="1600"/>
          </a:p>
          <a:p>
            <a:r>
              <a:rPr lang="zh-CN" altLang="en-US" sz="1600"/>
              <a:t>具体可使用</a:t>
            </a:r>
            <a:r>
              <a:rPr lang="en-US" altLang="zh-CN" sz="1600" err="1"/>
              <a:t>functools</a:t>
            </a:r>
            <a:r>
              <a:rPr lang="zh-CN" altLang="en-US" sz="1600"/>
              <a:t>模块中</a:t>
            </a:r>
            <a:r>
              <a:rPr lang="en-US" altLang="zh-CN" sz="1600" err="1"/>
              <a:t>functools.wraps</a:t>
            </a:r>
            <a:r>
              <a:rPr lang="zh-CN" altLang="en-US" sz="1600"/>
              <a:t>方法解决，其插入位置为</a:t>
            </a:r>
            <a:endParaRPr lang="en-US" altLang="zh-CN" sz="1600"/>
          </a:p>
          <a:p>
            <a:r>
              <a:rPr lang="zh-CN" altLang="en-US" sz="1600"/>
              <a:t>将被装饰函数的参数替代的函数定义上方</a:t>
            </a:r>
            <a:r>
              <a:rPr lang="en-US" altLang="zh-CN" sz="1600"/>
              <a:t>@</a:t>
            </a:r>
            <a:r>
              <a:rPr lang="en-US" altLang="zh-CN" sz="1600" err="1"/>
              <a:t>functools.wraps</a:t>
            </a:r>
            <a:r>
              <a:rPr lang="en-US" altLang="zh-CN" sz="1600"/>
              <a:t>(f)</a:t>
            </a:r>
            <a:r>
              <a:rPr lang="zh-CN" altLang="en-US" sz="1600"/>
              <a:t>，其中</a:t>
            </a:r>
            <a:endParaRPr lang="en-US" altLang="zh-CN" sz="1600"/>
          </a:p>
          <a:p>
            <a:r>
              <a:rPr lang="en-US" altLang="zh-CN" sz="1600"/>
              <a:t>f</a:t>
            </a:r>
            <a:r>
              <a:rPr lang="zh-CN" altLang="en-US" sz="1600"/>
              <a:t>为装饰器定义时为被装饰函数设置的形参。</a:t>
            </a:r>
            <a:endParaRPr lang="en-US" altLang="zh-CN" sz="1600"/>
          </a:p>
          <a:p>
            <a:r>
              <a:rPr lang="zh-CN" altLang="en-US" sz="1600"/>
              <a:t>在对类中的函数进行装饰时，必须注意函数本身有一个</a:t>
            </a:r>
            <a:r>
              <a:rPr lang="en-US" altLang="zh-CN" sz="1600"/>
              <a:t>self</a:t>
            </a:r>
            <a:r>
              <a:rPr lang="zh-CN" altLang="en-US" sz="1600"/>
              <a:t>参数，</a:t>
            </a:r>
            <a:endParaRPr lang="en-US" altLang="zh-CN" sz="1600"/>
          </a:p>
          <a:p>
            <a:r>
              <a:rPr lang="zh-CN" altLang="en-US" sz="1600"/>
              <a:t>必须考虑在装饰器中需要有</a:t>
            </a:r>
            <a:r>
              <a:rPr lang="en-US" altLang="zh-CN" sz="1600"/>
              <a:t>self</a:t>
            </a:r>
            <a:r>
              <a:rPr lang="zh-CN" altLang="en-US" sz="1600"/>
              <a:t>参数存在。</a:t>
            </a:r>
            <a:endParaRPr lang="en-US" altLang="zh-CN" sz="1600"/>
          </a:p>
          <a:p>
            <a:r>
              <a:rPr lang="en-US" altLang="zh-CN" sz="1600" err="1"/>
              <a:t>def</a:t>
            </a:r>
            <a:r>
              <a:rPr lang="en-US" altLang="zh-CN" sz="1600"/>
              <a:t> f(*</a:t>
            </a:r>
            <a:r>
              <a:rPr lang="en-US" altLang="zh-CN" sz="1600" err="1"/>
              <a:t>args</a:t>
            </a:r>
            <a:r>
              <a:rPr lang="en-US" altLang="zh-CN" sz="1600"/>
              <a:t>, **</a:t>
            </a:r>
            <a:r>
              <a:rPr lang="en-US" altLang="zh-CN" sz="1600" err="1"/>
              <a:t>kwargs</a:t>
            </a:r>
            <a:r>
              <a:rPr lang="en-US" altLang="zh-CN" sz="1600"/>
              <a:t>)</a:t>
            </a:r>
            <a:r>
              <a:rPr lang="zh-CN" altLang="en-US" sz="1600"/>
              <a:t>，在函数定义时，分别表示元组和字典，这样，</a:t>
            </a:r>
            <a:endParaRPr lang="en-US" altLang="zh-CN" sz="1600"/>
          </a:p>
          <a:p>
            <a:r>
              <a:rPr lang="zh-CN" altLang="en-US" sz="1600"/>
              <a:t>被装饰的函数就可以传入多个参数和关键字参数了。</a:t>
            </a:r>
            <a:endParaRPr lang="en-US" altLang="zh-CN" sz="1600"/>
          </a:p>
        </p:txBody>
      </p:sp>
      <p:sp>
        <p:nvSpPr>
          <p:cNvPr id="5" name="矩形 4"/>
          <p:cNvSpPr/>
          <p:nvPr/>
        </p:nvSpPr>
        <p:spPr>
          <a:xfrm>
            <a:off x="8899585" y="1446550"/>
            <a:ext cx="3292415" cy="3970318"/>
          </a:xfrm>
          <a:prstGeom prst="rect">
            <a:avLst/>
          </a:prstGeom>
        </p:spPr>
        <p:txBody>
          <a:bodyPr wrap="square">
            <a:spAutoFit/>
          </a:bodyPr>
          <a:lstStyle/>
          <a:p>
            <a:r>
              <a:rPr lang="zh-CN" altLang="en-US" sz="1400"/>
              <a:t>def login(usr):</a:t>
            </a:r>
          </a:p>
          <a:p>
            <a:r>
              <a:rPr lang="zh-CN" altLang="en-US" sz="1400"/>
              <a:t>    if usr == 'xs':</a:t>
            </a:r>
          </a:p>
          <a:p>
            <a:r>
              <a:rPr lang="zh-CN" altLang="en-US" sz="1400"/>
              <a:t>        return True</a:t>
            </a:r>
          </a:p>
          <a:p>
            <a:r>
              <a:rPr lang="zh-CN" altLang="en-US" sz="1400"/>
              <a:t>def wrapper(funcname):</a:t>
            </a:r>
          </a:p>
          <a:p>
            <a:r>
              <a:rPr lang="zh-CN" altLang="en-US" sz="1400"/>
              <a:t>    if login('xs'):</a:t>
            </a:r>
          </a:p>
          <a:p>
            <a:r>
              <a:rPr lang="zh-CN" altLang="en-US" sz="1400"/>
              <a:t>        return funcname</a:t>
            </a:r>
          </a:p>
          <a:p>
            <a:endParaRPr lang="en-US" altLang="zh-CN" sz="1400"/>
          </a:p>
          <a:p>
            <a:r>
              <a:rPr lang="zh-CN" altLang="en-US" sz="1400"/>
              <a:t>def home():</a:t>
            </a:r>
          </a:p>
          <a:p>
            <a:r>
              <a:rPr lang="zh-CN" altLang="en-US" sz="1400"/>
              <a:t>    print 'this is the home page!'</a:t>
            </a:r>
          </a:p>
          <a:p>
            <a:r>
              <a:rPr lang="zh-CN" altLang="en-US" sz="1400"/>
              <a:t>home = wrapper(home) </a:t>
            </a:r>
            <a:endParaRPr lang="en-US" altLang="zh-CN" sz="1400"/>
          </a:p>
          <a:p>
            <a:r>
              <a:rPr lang="zh-CN" altLang="en-US" sz="1400"/>
              <a:t>home()</a:t>
            </a:r>
            <a:endParaRPr lang="en-US" altLang="zh-CN" sz="1400"/>
          </a:p>
          <a:p>
            <a:endParaRPr lang="zh-CN" altLang="en-US" sz="1400"/>
          </a:p>
          <a:p>
            <a:r>
              <a:rPr lang="zh-CN" altLang="en-US" sz="1400"/>
              <a:t>输出的结果：this is the home page!</a:t>
            </a:r>
            <a:endParaRPr lang="en-US" altLang="zh-CN" sz="1400"/>
          </a:p>
          <a:p>
            <a:endParaRPr lang="en-US" altLang="zh-CN" sz="1400"/>
          </a:p>
          <a:p>
            <a:r>
              <a:rPr lang="en-US" altLang="zh-CN" sz="1400"/>
              <a:t>@wrapper</a:t>
            </a:r>
          </a:p>
          <a:p>
            <a:r>
              <a:rPr lang="en-US" altLang="zh-CN" sz="1400" err="1"/>
              <a:t>def</a:t>
            </a:r>
            <a:r>
              <a:rPr lang="en-US" altLang="zh-CN" sz="1400"/>
              <a:t> home():</a:t>
            </a:r>
          </a:p>
          <a:p>
            <a:r>
              <a:rPr lang="en-US" altLang="zh-CN" sz="1400"/>
              <a:t>    </a:t>
            </a:r>
            <a:r>
              <a:rPr lang="zh-CN" altLang="en-US" sz="1400"/>
              <a:t>print 'this is the home page!'</a:t>
            </a:r>
          </a:p>
          <a:p>
            <a:r>
              <a:rPr lang="zh-CN" altLang="en-US" sz="1400"/>
              <a:t>home()</a:t>
            </a:r>
            <a:endParaRPr lang="en-US" altLang="zh-CN" sz="1400"/>
          </a:p>
        </p:txBody>
      </p:sp>
      <p:sp>
        <p:nvSpPr>
          <p:cNvPr id="6" name="矩形 5"/>
          <p:cNvSpPr/>
          <p:nvPr/>
        </p:nvSpPr>
        <p:spPr>
          <a:xfrm>
            <a:off x="6152071" y="1446550"/>
            <a:ext cx="3119887" cy="4401205"/>
          </a:xfrm>
          <a:prstGeom prst="rect">
            <a:avLst/>
          </a:prstGeom>
        </p:spPr>
        <p:txBody>
          <a:bodyPr wrap="square">
            <a:spAutoFit/>
          </a:bodyPr>
          <a:lstStyle/>
          <a:p>
            <a:r>
              <a:rPr lang="zh-CN" altLang="en-US" sz="1400"/>
              <a:t>def wrapper1(funcname):</a:t>
            </a:r>
          </a:p>
          <a:p>
            <a:r>
              <a:rPr lang="en-US" altLang="zh-CN" sz="1400"/>
              <a:t>    </a:t>
            </a:r>
            <a:r>
              <a:rPr lang="zh-CN" altLang="en-US" sz="1400"/>
              <a:t>def wrapper2(argv):</a:t>
            </a:r>
          </a:p>
          <a:p>
            <a:r>
              <a:rPr lang="zh-CN" altLang="en-US" sz="1400"/>
              <a:t>        if login(argv):</a:t>
            </a:r>
          </a:p>
          <a:p>
            <a:r>
              <a:rPr lang="zh-CN" altLang="en-US" sz="1400"/>
              <a:t>            return funcname(argv)</a:t>
            </a:r>
          </a:p>
          <a:p>
            <a:r>
              <a:rPr lang="zh-CN" altLang="en-US" sz="1400"/>
              <a:t>        else:</a:t>
            </a:r>
          </a:p>
          <a:p>
            <a:r>
              <a:rPr lang="zh-CN" altLang="en-US" sz="1400"/>
              <a:t>            return error</a:t>
            </a:r>
          </a:p>
          <a:p>
            <a:r>
              <a:rPr lang="zh-CN" altLang="en-US" sz="1400"/>
              <a:t>    return wrapper2</a:t>
            </a:r>
          </a:p>
          <a:p>
            <a:endParaRPr lang="zh-CN" altLang="en-US" sz="1400"/>
          </a:p>
          <a:p>
            <a:r>
              <a:rPr lang="zh-CN" altLang="en-US" sz="1400"/>
              <a:t>def home(usr):</a:t>
            </a:r>
          </a:p>
          <a:p>
            <a:r>
              <a:rPr lang="zh-CN" altLang="en-US" sz="1400"/>
              <a:t>    print 'this is the home page!'</a:t>
            </a:r>
          </a:p>
          <a:p>
            <a:r>
              <a:rPr lang="zh-CN" altLang="en-US" sz="1400"/>
              <a:t>    print 'hello ,',usr</a:t>
            </a:r>
          </a:p>
          <a:p>
            <a:endParaRPr lang="zh-CN" altLang="en-US" sz="1400"/>
          </a:p>
          <a:p>
            <a:r>
              <a:rPr lang="zh-CN" altLang="en-US" sz="1400"/>
              <a:t>home = wrapper1(home)</a:t>
            </a:r>
          </a:p>
          <a:p>
            <a:r>
              <a:rPr lang="zh-CN" altLang="en-US" sz="1400"/>
              <a:t>home('xs')</a:t>
            </a:r>
            <a:endParaRPr lang="en-US" altLang="zh-CN" sz="1400"/>
          </a:p>
          <a:p>
            <a:endParaRPr lang="zh-CN" altLang="en-US" sz="1400"/>
          </a:p>
          <a:p>
            <a:r>
              <a:rPr lang="zh-CN" altLang="en-US" sz="1400"/>
              <a:t>输出的结果：hello , xs</a:t>
            </a:r>
            <a:endParaRPr lang="en-US" altLang="zh-CN" sz="1400"/>
          </a:p>
          <a:p>
            <a:endParaRPr lang="en-US" altLang="zh-CN" sz="1400"/>
          </a:p>
          <a:p>
            <a:r>
              <a:rPr lang="en-US" altLang="zh-CN" sz="1400"/>
              <a:t>@wrapper1</a:t>
            </a:r>
          </a:p>
          <a:p>
            <a:r>
              <a:rPr lang="en-US" altLang="zh-CN" sz="1400" err="1"/>
              <a:t>def</a:t>
            </a:r>
            <a:r>
              <a:rPr lang="en-US" altLang="zh-CN" sz="1400"/>
              <a:t> home(</a:t>
            </a:r>
            <a:r>
              <a:rPr lang="en-US" altLang="zh-CN" sz="1400" err="1"/>
              <a:t>usr</a:t>
            </a:r>
            <a:r>
              <a:rPr lang="en-US" altLang="zh-CN" sz="1400"/>
              <a:t>):</a:t>
            </a:r>
          </a:p>
          <a:p>
            <a:r>
              <a:rPr lang="en-US" altLang="zh-CN" sz="1400"/>
              <a:t>    print(‘hello’, </a:t>
            </a:r>
            <a:r>
              <a:rPr lang="en-US" altLang="zh-CN" sz="1400" err="1"/>
              <a:t>usr</a:t>
            </a:r>
            <a:r>
              <a:rPr lang="en-US" altLang="zh-CN" sz="1400"/>
              <a:t>)</a:t>
            </a:r>
            <a:endParaRPr lang="zh-CN" altLang="en-US" sz="1400"/>
          </a:p>
        </p:txBody>
      </p:sp>
      <p:pic>
        <p:nvPicPr>
          <p:cNvPr id="7" name="图片 6"/>
          <p:cNvPicPr>
            <a:picLocks noChangeAspect="1"/>
          </p:cNvPicPr>
          <p:nvPr/>
        </p:nvPicPr>
        <p:blipFill>
          <a:blip r:embed="rId3"/>
          <a:stretch>
            <a:fillRect/>
          </a:stretch>
        </p:blipFill>
        <p:spPr>
          <a:xfrm>
            <a:off x="0" y="4466999"/>
            <a:ext cx="2612390" cy="2391001"/>
          </a:xfrm>
          <a:prstGeom prst="rect">
            <a:avLst/>
          </a:prstGeom>
        </p:spPr>
      </p:pic>
      <p:sp>
        <p:nvSpPr>
          <p:cNvPr id="9" name="文本框 8"/>
          <p:cNvSpPr txBox="1"/>
          <p:nvPr/>
        </p:nvSpPr>
        <p:spPr>
          <a:xfrm>
            <a:off x="7849372" y="5634431"/>
            <a:ext cx="4288353" cy="1169551"/>
          </a:xfrm>
          <a:prstGeom prst="rect">
            <a:avLst/>
          </a:prstGeom>
          <a:noFill/>
        </p:spPr>
        <p:txBody>
          <a:bodyPr wrap="none" rtlCol="0">
            <a:spAutoFit/>
          </a:bodyPr>
          <a:lstStyle/>
          <a:p>
            <a:r>
              <a:rPr lang="zh-CN" altLang="en-US" sz="1000"/>
              <a:t>①用（有</a:t>
            </a:r>
            <a:r>
              <a:rPr lang="en-US" altLang="zh-CN" sz="1000"/>
              <a:t>/</a:t>
            </a:r>
            <a:r>
              <a:rPr lang="zh-CN" altLang="en-US" sz="1000"/>
              <a:t>无）参数函数装饰（有</a:t>
            </a:r>
            <a:r>
              <a:rPr lang="en-US" altLang="zh-CN" sz="1000"/>
              <a:t>/</a:t>
            </a:r>
            <a:r>
              <a:rPr lang="zh-CN" altLang="en-US" sz="1000"/>
              <a:t>无）参数函数；</a:t>
            </a:r>
            <a:endParaRPr lang="en-US" altLang="zh-CN" sz="1000"/>
          </a:p>
          <a:p>
            <a:r>
              <a:rPr lang="zh-CN" altLang="en-US" sz="1000"/>
              <a:t>②用（有</a:t>
            </a:r>
            <a:r>
              <a:rPr lang="en-US" altLang="zh-CN" sz="1000"/>
              <a:t>/</a:t>
            </a:r>
            <a:r>
              <a:rPr lang="zh-CN" altLang="en-US" sz="1000"/>
              <a:t>无）参数类装饰（有</a:t>
            </a:r>
            <a:r>
              <a:rPr lang="en-US" altLang="zh-CN" sz="1000"/>
              <a:t>/</a:t>
            </a:r>
            <a:r>
              <a:rPr lang="zh-CN" altLang="en-US" sz="1000"/>
              <a:t>无）参数函数；</a:t>
            </a:r>
            <a:endParaRPr lang="en-US" altLang="zh-CN" sz="1000"/>
          </a:p>
          <a:p>
            <a:r>
              <a:rPr lang="zh-CN" altLang="en-US" sz="1000"/>
              <a:t>③用（有</a:t>
            </a:r>
            <a:r>
              <a:rPr lang="en-US" altLang="zh-CN" sz="1000"/>
              <a:t>/</a:t>
            </a:r>
            <a:r>
              <a:rPr lang="zh-CN" altLang="en-US" sz="1000"/>
              <a:t>无）参数函数装饰（有</a:t>
            </a:r>
            <a:r>
              <a:rPr lang="en-US" altLang="zh-CN" sz="1000"/>
              <a:t>/</a:t>
            </a:r>
            <a:r>
              <a:rPr lang="zh-CN" altLang="en-US" sz="1000"/>
              <a:t>无）参数类；</a:t>
            </a:r>
            <a:endParaRPr lang="en-US" altLang="zh-CN" sz="1000"/>
          </a:p>
          <a:p>
            <a:r>
              <a:rPr lang="zh-CN" altLang="en-US" sz="1000"/>
              <a:t>④用（有</a:t>
            </a:r>
            <a:r>
              <a:rPr lang="en-US" altLang="zh-CN" sz="1000"/>
              <a:t>/</a:t>
            </a:r>
            <a:r>
              <a:rPr lang="zh-CN" altLang="en-US" sz="1000"/>
              <a:t>无）参数函数装饰（有</a:t>
            </a:r>
            <a:r>
              <a:rPr lang="en-US" altLang="zh-CN" sz="1000"/>
              <a:t>/</a:t>
            </a:r>
            <a:r>
              <a:rPr lang="zh-CN" altLang="en-US" sz="1000"/>
              <a:t>无）参数类方法；</a:t>
            </a:r>
            <a:endParaRPr lang="en-US" altLang="zh-CN" sz="1000"/>
          </a:p>
          <a:p>
            <a:r>
              <a:rPr lang="zh-CN" altLang="en-US" sz="1000"/>
              <a:t>⑤如何实现用类写的装饰器装饰类的方法：</a:t>
            </a:r>
            <a:r>
              <a:rPr lang="en-US" altLang="zh-CN" sz="1000"/>
              <a:t>Ⅰ</a:t>
            </a:r>
            <a:r>
              <a:rPr lang="zh-CN" altLang="en-US" sz="1000"/>
              <a:t>把可调用对象包装成函数，</a:t>
            </a:r>
            <a:endParaRPr lang="en-US" altLang="zh-CN" sz="1000"/>
          </a:p>
          <a:p>
            <a:r>
              <a:rPr lang="en-US" altLang="zh-CN" sz="1000"/>
              <a:t>Ⅱ</a:t>
            </a:r>
            <a:r>
              <a:rPr lang="zh-CN" altLang="en-US" sz="1000"/>
              <a:t>用</a:t>
            </a:r>
            <a:r>
              <a:rPr lang="en-US" altLang="zh-CN" sz="1000"/>
              <a:t>@property</a:t>
            </a:r>
            <a:r>
              <a:rPr lang="zh-CN" altLang="en-US" sz="1000"/>
              <a:t>直接把方法变成属性；</a:t>
            </a:r>
            <a:endParaRPr lang="en-US" altLang="zh-CN" sz="1000"/>
          </a:p>
          <a:p>
            <a:r>
              <a:rPr lang="zh-CN" altLang="en-US" sz="1000"/>
              <a:t>⑥双重装饰。</a:t>
            </a:r>
            <a:endParaRPr lang="en-US" altLang="zh-CN" sz="1000"/>
          </a:p>
        </p:txBody>
      </p:sp>
    </p:spTree>
    <p:extLst>
      <p:ext uri="{BB962C8B-B14F-4D97-AF65-F5344CB8AC3E}">
        <p14:creationId xmlns:p14="http://schemas.microsoft.com/office/powerpoint/2010/main" val="1501940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4469954" cy="6340197"/>
          </a:xfrm>
          <a:prstGeom prst="rect">
            <a:avLst/>
          </a:prstGeom>
          <a:noFill/>
        </p:spPr>
        <p:txBody>
          <a:bodyPr wrap="square" rtlCol="0">
            <a:spAutoFit/>
          </a:bodyPr>
          <a:lstStyle/>
          <a:p>
            <a:r>
              <a:rPr lang="en-US" altLang="zh-CN" sz="1400" b="1"/>
              <a:t>Ⅰ</a:t>
            </a:r>
            <a:r>
              <a:rPr lang="zh-CN" altLang="en-US" sz="1400" b="1"/>
              <a:t>用（有</a:t>
            </a:r>
            <a:r>
              <a:rPr lang="en-US" altLang="zh-CN" sz="1400" b="1"/>
              <a:t>/</a:t>
            </a:r>
            <a:r>
              <a:rPr lang="zh-CN" altLang="en-US" sz="1400" b="1"/>
              <a:t>无）参数函数装饰（有</a:t>
            </a:r>
            <a:r>
              <a:rPr lang="en-US" altLang="zh-CN" sz="1400" b="1"/>
              <a:t>/</a:t>
            </a:r>
            <a:r>
              <a:rPr lang="zh-CN" altLang="en-US" sz="1400" b="1"/>
              <a:t>无）参数函数：</a:t>
            </a:r>
            <a:endParaRPr lang="en-US" altLang="zh-CN" sz="1400" b="1"/>
          </a:p>
          <a:p>
            <a:r>
              <a:rPr lang="zh-CN" altLang="en-US" sz="1400">
                <a:solidFill>
                  <a:schemeClr val="accent1">
                    <a:lumMod val="75000"/>
                  </a:schemeClr>
                </a:solidFill>
              </a:rPr>
              <a:t>①无参数函数装饰无参数函数</a:t>
            </a:r>
            <a:r>
              <a:rPr lang="zh-CN" altLang="en-US" sz="1400"/>
              <a:t>：</a:t>
            </a:r>
            <a:endParaRPr lang="en-US" altLang="zh-CN" sz="1400"/>
          </a:p>
          <a:p>
            <a:r>
              <a:rPr lang="zh-CN" altLang="en-US" sz="1400"/>
              <a:t>其只需要一层嵌套并返回原函数对象。</a:t>
            </a:r>
            <a:endParaRPr lang="en-US" altLang="zh-CN" sz="1400"/>
          </a:p>
          <a:p>
            <a:r>
              <a:rPr lang="zh-CN" altLang="en-US" sz="1400">
                <a:solidFill>
                  <a:schemeClr val="accent1">
                    <a:lumMod val="75000"/>
                  </a:schemeClr>
                </a:solidFill>
              </a:rPr>
              <a:t>②有参数函数装饰无参数函数</a:t>
            </a:r>
            <a:r>
              <a:rPr lang="zh-CN" altLang="en-US" sz="1400"/>
              <a:t>：</a:t>
            </a:r>
            <a:endParaRPr lang="en-US" altLang="zh-CN" sz="1400"/>
          </a:p>
          <a:p>
            <a:r>
              <a:rPr lang="zh-CN" altLang="en-US" sz="1400"/>
              <a:t>需要两层嵌套，外层以自身参数为参数，返回内层函数，内层以</a:t>
            </a:r>
            <a:r>
              <a:rPr lang="en-US" altLang="zh-CN" sz="1400"/>
              <a:t>f</a:t>
            </a:r>
            <a:r>
              <a:rPr lang="zh-CN" altLang="en-US" sz="1400"/>
              <a:t>为参数，返回</a:t>
            </a:r>
            <a:r>
              <a:rPr lang="en-US" altLang="zh-CN" sz="1400"/>
              <a:t>f</a:t>
            </a:r>
            <a:r>
              <a:rPr lang="zh-CN" altLang="en-US" sz="1400"/>
              <a:t>（</a:t>
            </a:r>
            <a:r>
              <a:rPr lang="zh-CN" altLang="en-US" sz="1400" b="1"/>
              <a:t>变量</a:t>
            </a:r>
            <a:r>
              <a:rPr lang="en-US" altLang="zh-CN" sz="1400" b="1"/>
              <a:t>say</a:t>
            </a:r>
            <a:r>
              <a:rPr lang="zh-CN" altLang="en-US" sz="1400" b="1"/>
              <a:t>指向</a:t>
            </a:r>
            <a:r>
              <a:rPr lang="en-US" altLang="zh-CN" sz="1400" b="1"/>
              <a:t>wrapper</a:t>
            </a:r>
            <a:r>
              <a:rPr lang="zh-CN" altLang="en-US" sz="1400" b="1"/>
              <a:t>函数</a:t>
            </a:r>
            <a:r>
              <a:rPr lang="zh-CN" altLang="en-US" sz="1400"/>
              <a:t>）。</a:t>
            </a:r>
            <a:endParaRPr lang="en-US" altLang="zh-CN" sz="1400"/>
          </a:p>
          <a:p>
            <a:r>
              <a:rPr lang="zh-CN" altLang="en-US" sz="1400"/>
              <a:t>③</a:t>
            </a:r>
            <a:r>
              <a:rPr lang="zh-CN" altLang="en-US" sz="1400">
                <a:solidFill>
                  <a:schemeClr val="accent1">
                    <a:lumMod val="75000"/>
                  </a:schemeClr>
                </a:solidFill>
              </a:rPr>
              <a:t>无参数函数装饰有参数函数</a:t>
            </a:r>
            <a:r>
              <a:rPr lang="zh-CN" altLang="en-US" sz="1400"/>
              <a:t>：</a:t>
            </a:r>
            <a:endParaRPr lang="en-US" altLang="zh-CN" sz="1400"/>
          </a:p>
          <a:p>
            <a:r>
              <a:rPr lang="zh-CN" altLang="en-US" sz="1400"/>
              <a:t>需要两层嵌套，外层以</a:t>
            </a:r>
            <a:r>
              <a:rPr lang="en-US" altLang="zh-CN" sz="1400"/>
              <a:t>f</a:t>
            </a:r>
            <a:r>
              <a:rPr lang="zh-CN" altLang="en-US" sz="1400"/>
              <a:t>为参数，返回</a:t>
            </a:r>
            <a:r>
              <a:rPr lang="en-US" altLang="zh-CN" sz="1400"/>
              <a:t>f</a:t>
            </a:r>
            <a:r>
              <a:rPr lang="zh-CN" altLang="en-US" sz="1400"/>
              <a:t>，内层以</a:t>
            </a:r>
            <a:r>
              <a:rPr lang="en-US" altLang="zh-CN" sz="1400"/>
              <a:t>f</a:t>
            </a:r>
            <a:r>
              <a:rPr lang="zh-CN" altLang="en-US" sz="1400"/>
              <a:t>的参数为参数（或使用可变参数），返回</a:t>
            </a:r>
            <a:r>
              <a:rPr lang="en-US" altLang="zh-CN" sz="1400"/>
              <a:t>f(*</a:t>
            </a:r>
            <a:r>
              <a:rPr lang="en-US" altLang="zh-CN" sz="1400" err="1"/>
              <a:t>args</a:t>
            </a:r>
            <a:r>
              <a:rPr lang="en-US" altLang="zh-CN" sz="1400"/>
              <a:t>)</a:t>
            </a:r>
            <a:r>
              <a:rPr lang="zh-CN" altLang="en-US" sz="1400"/>
              <a:t>。</a:t>
            </a:r>
            <a:endParaRPr lang="en-US" altLang="zh-CN" sz="1400"/>
          </a:p>
          <a:p>
            <a:r>
              <a:rPr lang="zh-CN" altLang="en-US" sz="1400"/>
              <a:t>④</a:t>
            </a:r>
            <a:r>
              <a:rPr lang="zh-CN" altLang="en-US" sz="1400">
                <a:solidFill>
                  <a:schemeClr val="accent1">
                    <a:lumMod val="75000"/>
                  </a:schemeClr>
                </a:solidFill>
              </a:rPr>
              <a:t>有参数函数装饰有参数函数</a:t>
            </a:r>
            <a:r>
              <a:rPr lang="zh-CN" altLang="en-US" sz="1400"/>
              <a:t>：</a:t>
            </a:r>
            <a:endParaRPr lang="en-US" altLang="zh-CN" sz="1400"/>
          </a:p>
          <a:p>
            <a:r>
              <a:rPr lang="zh-CN" altLang="en-US" sz="1400"/>
              <a:t>需要三层嵌套，外层以自身参数为参数，返回中间层函数，中间层函数以</a:t>
            </a:r>
            <a:r>
              <a:rPr lang="en-US" altLang="zh-CN" sz="1400"/>
              <a:t>f</a:t>
            </a:r>
            <a:r>
              <a:rPr lang="zh-CN" altLang="en-US" sz="1400"/>
              <a:t>为参数，返回内层参数，内层函数以</a:t>
            </a:r>
            <a:r>
              <a:rPr lang="en-US" altLang="zh-CN" sz="1400"/>
              <a:t>f</a:t>
            </a:r>
            <a:r>
              <a:rPr lang="zh-CN" altLang="en-US" sz="1400"/>
              <a:t>的参数为参数（或使用可变参数），返回</a:t>
            </a:r>
            <a:r>
              <a:rPr lang="en-US" altLang="zh-CN" sz="1400"/>
              <a:t>f(*</a:t>
            </a:r>
            <a:r>
              <a:rPr lang="en-US" altLang="zh-CN" sz="1400" err="1"/>
              <a:t>args</a:t>
            </a:r>
            <a:r>
              <a:rPr lang="en-US" altLang="zh-CN" sz="1400"/>
              <a:t>)</a:t>
            </a:r>
            <a:r>
              <a:rPr lang="zh-CN" altLang="en-US" sz="1400"/>
              <a:t>。</a:t>
            </a:r>
            <a:endParaRPr lang="en-US" altLang="zh-CN" sz="1400"/>
          </a:p>
          <a:p>
            <a:endParaRPr lang="en-US" altLang="zh-CN" sz="1400"/>
          </a:p>
          <a:p>
            <a:r>
              <a:rPr lang="en-US" altLang="zh-CN" sz="1400" b="1"/>
              <a:t>Ⅱ</a:t>
            </a:r>
            <a:r>
              <a:rPr lang="zh-CN" altLang="en-US" sz="1400" b="1"/>
              <a:t>用（有</a:t>
            </a:r>
            <a:r>
              <a:rPr lang="en-US" altLang="zh-CN" sz="1400" b="1"/>
              <a:t>/</a:t>
            </a:r>
            <a:r>
              <a:rPr lang="zh-CN" altLang="en-US" sz="1400" b="1"/>
              <a:t>无）参数类装饰（有</a:t>
            </a:r>
            <a:r>
              <a:rPr lang="en-US" altLang="zh-CN" sz="1400" b="1"/>
              <a:t>/</a:t>
            </a:r>
            <a:r>
              <a:rPr lang="zh-CN" altLang="en-US" sz="1400" b="1"/>
              <a:t>无）参数函数：</a:t>
            </a:r>
            <a:endParaRPr lang="en-US" altLang="zh-CN" sz="1400" b="1"/>
          </a:p>
          <a:p>
            <a:r>
              <a:rPr lang="zh-CN" altLang="en-US" sz="1400">
                <a:solidFill>
                  <a:schemeClr val="accent1">
                    <a:lumMod val="75000"/>
                  </a:schemeClr>
                </a:solidFill>
              </a:rPr>
              <a:t>①无参数类装饰有参数函数</a:t>
            </a:r>
            <a:r>
              <a:rPr lang="zh-CN" altLang="en-US" sz="1400"/>
              <a:t>：</a:t>
            </a:r>
            <a:endParaRPr lang="en-US" altLang="zh-CN" sz="1400"/>
          </a:p>
          <a:p>
            <a:r>
              <a:rPr lang="zh-CN" altLang="en-US" sz="1400"/>
              <a:t>需要一层嵌套，其中</a:t>
            </a:r>
            <a:r>
              <a:rPr lang="en-US" altLang="zh-CN" sz="1400" err="1"/>
              <a:t>init</a:t>
            </a:r>
            <a:r>
              <a:rPr lang="zh-CN" altLang="en-US" sz="1400"/>
              <a:t>方法用来给实例对象属性赋值，</a:t>
            </a:r>
            <a:r>
              <a:rPr lang="en-US" altLang="zh-CN" sz="1400"/>
              <a:t>call</a:t>
            </a:r>
            <a:r>
              <a:rPr lang="zh-CN" altLang="en-US" sz="1400"/>
              <a:t>方法接受</a:t>
            </a:r>
            <a:r>
              <a:rPr lang="en-US" altLang="zh-CN" sz="1400"/>
              <a:t>f</a:t>
            </a:r>
            <a:r>
              <a:rPr lang="zh-CN" altLang="en-US" sz="1400"/>
              <a:t>的参数，返回</a:t>
            </a:r>
            <a:r>
              <a:rPr lang="en-US" altLang="zh-CN" sz="1400"/>
              <a:t>f(*</a:t>
            </a:r>
            <a:r>
              <a:rPr lang="en-US" altLang="zh-CN" sz="1400" err="1"/>
              <a:t>args</a:t>
            </a:r>
            <a:r>
              <a:rPr lang="en-US" altLang="zh-CN" sz="1400"/>
              <a:t>)</a:t>
            </a:r>
            <a:r>
              <a:rPr lang="zh-CN" altLang="en-US" sz="1400"/>
              <a:t>。</a:t>
            </a:r>
            <a:endParaRPr lang="en-US" altLang="zh-CN" sz="1400"/>
          </a:p>
          <a:p>
            <a:r>
              <a:rPr lang="zh-CN" altLang="en-US" sz="1400">
                <a:solidFill>
                  <a:schemeClr val="accent1">
                    <a:lumMod val="75000"/>
                  </a:schemeClr>
                </a:solidFill>
              </a:rPr>
              <a:t>②有参数类装饰有参数函数</a:t>
            </a:r>
            <a:r>
              <a:rPr lang="zh-CN" altLang="en-US" sz="1400"/>
              <a:t>：</a:t>
            </a:r>
            <a:endParaRPr lang="en-US" altLang="zh-CN" sz="1400"/>
          </a:p>
          <a:p>
            <a:r>
              <a:rPr lang="zh-CN" altLang="en-US" sz="1400"/>
              <a:t>需要两层嵌套，其中</a:t>
            </a:r>
            <a:r>
              <a:rPr lang="en-US" altLang="zh-CN" sz="1400" err="1"/>
              <a:t>init</a:t>
            </a:r>
            <a:r>
              <a:rPr lang="zh-CN" altLang="en-US" sz="1400"/>
              <a:t>方法用于赋值和接收自身参数，</a:t>
            </a:r>
            <a:r>
              <a:rPr lang="en-US" altLang="zh-CN" sz="1400"/>
              <a:t>call</a:t>
            </a:r>
            <a:r>
              <a:rPr lang="zh-CN" altLang="en-US" sz="1400"/>
              <a:t>方法嵌套接收</a:t>
            </a:r>
            <a:r>
              <a:rPr lang="en-US" altLang="zh-CN" sz="1400"/>
              <a:t>f</a:t>
            </a:r>
            <a:r>
              <a:rPr lang="zh-CN" altLang="en-US" sz="1400"/>
              <a:t>和</a:t>
            </a:r>
            <a:r>
              <a:rPr lang="en-US" altLang="zh-CN" sz="1400"/>
              <a:t>f</a:t>
            </a:r>
            <a:r>
              <a:rPr lang="zh-CN" altLang="en-US" sz="1400"/>
              <a:t>的参数，参</a:t>
            </a:r>
            <a:r>
              <a:rPr lang="en-US" altLang="zh-CN" sz="1400"/>
              <a:t>Ⅰ</a:t>
            </a:r>
            <a:r>
              <a:rPr lang="zh-CN" altLang="en-US" sz="1400"/>
              <a:t>③。</a:t>
            </a:r>
            <a:endParaRPr lang="en-US" altLang="zh-CN" sz="1400"/>
          </a:p>
          <a:p>
            <a:endParaRPr lang="en-US" altLang="zh-CN" sz="1400"/>
          </a:p>
          <a:p>
            <a:r>
              <a:rPr lang="en-US" altLang="zh-CN" sz="1400"/>
              <a:t>Ⅲ</a:t>
            </a:r>
            <a:r>
              <a:rPr lang="zh-CN" altLang="en-US" sz="1400" b="1"/>
              <a:t>用（有</a:t>
            </a:r>
            <a:r>
              <a:rPr lang="en-US" altLang="zh-CN" sz="1400" b="1"/>
              <a:t>/</a:t>
            </a:r>
            <a:r>
              <a:rPr lang="zh-CN" altLang="en-US" sz="1400" b="1"/>
              <a:t>无）参数函数装饰（有</a:t>
            </a:r>
            <a:r>
              <a:rPr lang="en-US" altLang="zh-CN" sz="1400" b="1"/>
              <a:t>/</a:t>
            </a:r>
            <a:r>
              <a:rPr lang="zh-CN" altLang="en-US" sz="1400" b="1"/>
              <a:t>无）参数类：</a:t>
            </a:r>
            <a:endParaRPr lang="en-US" altLang="zh-CN" sz="1400" b="1"/>
          </a:p>
          <a:p>
            <a:r>
              <a:rPr lang="zh-CN" altLang="en-US" sz="1400">
                <a:solidFill>
                  <a:schemeClr val="accent1">
                    <a:lumMod val="75000"/>
                  </a:schemeClr>
                </a:solidFill>
              </a:rPr>
              <a:t>①无参数函数装饰有参数类：</a:t>
            </a:r>
            <a:endParaRPr lang="en-US" altLang="zh-CN" sz="1400">
              <a:solidFill>
                <a:schemeClr val="accent1">
                  <a:lumMod val="75000"/>
                </a:schemeClr>
              </a:solidFill>
            </a:endParaRPr>
          </a:p>
          <a:p>
            <a:r>
              <a:rPr lang="zh-CN" altLang="en-US" sz="1400"/>
              <a:t>需要两层嵌套，参</a:t>
            </a:r>
            <a:r>
              <a:rPr lang="en-US" altLang="zh-CN" sz="1400"/>
              <a:t>Ⅰ</a:t>
            </a:r>
            <a:r>
              <a:rPr lang="zh-CN" altLang="en-US" sz="1400"/>
              <a:t>③；</a:t>
            </a:r>
            <a:endParaRPr lang="en-US" altLang="zh-CN" sz="1400"/>
          </a:p>
          <a:p>
            <a:r>
              <a:rPr lang="zh-CN" altLang="en-US" sz="1400">
                <a:solidFill>
                  <a:schemeClr val="accent1">
                    <a:lumMod val="75000"/>
                  </a:schemeClr>
                </a:solidFill>
              </a:rPr>
              <a:t>②有参数函数装饰有参数类：</a:t>
            </a:r>
            <a:endParaRPr lang="en-US" altLang="zh-CN" sz="1400">
              <a:solidFill>
                <a:schemeClr val="accent1">
                  <a:lumMod val="75000"/>
                </a:schemeClr>
              </a:solidFill>
            </a:endParaRPr>
          </a:p>
          <a:p>
            <a:r>
              <a:rPr lang="zh-CN" altLang="en-US" sz="1400"/>
              <a:t>需要三层嵌套，参</a:t>
            </a:r>
            <a:r>
              <a:rPr lang="en-US" altLang="zh-CN" sz="1400"/>
              <a:t>Ⅰ</a:t>
            </a:r>
            <a:r>
              <a:rPr lang="zh-CN" altLang="en-US" sz="1400"/>
              <a:t>④；</a:t>
            </a:r>
            <a:endParaRPr lang="en-US" altLang="zh-CN" sz="1400"/>
          </a:p>
          <a:p>
            <a:r>
              <a:rPr lang="zh-CN" altLang="en-US" sz="1400"/>
              <a:t>两者类似，即创建类的实例时添加一些机制，一般配合</a:t>
            </a:r>
            <a:r>
              <a:rPr lang="en-US" altLang="zh-CN" sz="1400"/>
              <a:t>new</a:t>
            </a:r>
            <a:r>
              <a:rPr lang="zh-CN" altLang="en-US" sz="1400"/>
              <a:t>方法使用可以对实例的创建进行修改。</a:t>
            </a:r>
            <a:endParaRPr lang="en-US" altLang="zh-CN" sz="1400"/>
          </a:p>
        </p:txBody>
      </p:sp>
      <p:pic>
        <p:nvPicPr>
          <p:cNvPr id="4" name="图片 3"/>
          <p:cNvPicPr>
            <a:picLocks noChangeAspect="1"/>
          </p:cNvPicPr>
          <p:nvPr/>
        </p:nvPicPr>
        <p:blipFill>
          <a:blip r:embed="rId2"/>
          <a:stretch>
            <a:fillRect/>
          </a:stretch>
        </p:blipFill>
        <p:spPr>
          <a:xfrm>
            <a:off x="4418915" y="212002"/>
            <a:ext cx="1303133" cy="1234547"/>
          </a:xfrm>
          <a:prstGeom prst="rect">
            <a:avLst/>
          </a:prstGeom>
        </p:spPr>
      </p:pic>
      <p:pic>
        <p:nvPicPr>
          <p:cNvPr id="5" name="图片 4"/>
          <p:cNvPicPr>
            <a:picLocks noChangeAspect="1"/>
          </p:cNvPicPr>
          <p:nvPr/>
        </p:nvPicPr>
        <p:blipFill>
          <a:blip r:embed="rId3"/>
          <a:stretch>
            <a:fillRect/>
          </a:stretch>
        </p:blipFill>
        <p:spPr>
          <a:xfrm>
            <a:off x="5798257" y="212002"/>
            <a:ext cx="1684166" cy="1661304"/>
          </a:xfrm>
          <a:prstGeom prst="rect">
            <a:avLst/>
          </a:prstGeom>
        </p:spPr>
      </p:pic>
      <p:pic>
        <p:nvPicPr>
          <p:cNvPr id="6" name="图片 5"/>
          <p:cNvPicPr>
            <a:picLocks noChangeAspect="1"/>
          </p:cNvPicPr>
          <p:nvPr/>
        </p:nvPicPr>
        <p:blipFill>
          <a:blip r:embed="rId4"/>
          <a:stretch>
            <a:fillRect/>
          </a:stretch>
        </p:blipFill>
        <p:spPr>
          <a:xfrm>
            <a:off x="7558632" y="212002"/>
            <a:ext cx="2103302" cy="1676545"/>
          </a:xfrm>
          <a:prstGeom prst="rect">
            <a:avLst/>
          </a:prstGeom>
        </p:spPr>
      </p:pic>
      <p:pic>
        <p:nvPicPr>
          <p:cNvPr id="7" name="图片 6"/>
          <p:cNvPicPr>
            <a:picLocks noChangeAspect="1"/>
          </p:cNvPicPr>
          <p:nvPr/>
        </p:nvPicPr>
        <p:blipFill>
          <a:blip r:embed="rId5"/>
          <a:stretch>
            <a:fillRect/>
          </a:stretch>
        </p:blipFill>
        <p:spPr>
          <a:xfrm>
            <a:off x="9804296" y="212002"/>
            <a:ext cx="2301439" cy="1973751"/>
          </a:xfrm>
          <a:prstGeom prst="rect">
            <a:avLst/>
          </a:prstGeom>
        </p:spPr>
      </p:pic>
      <p:pic>
        <p:nvPicPr>
          <p:cNvPr id="8" name="图片 7"/>
          <p:cNvPicPr>
            <a:picLocks noChangeAspect="1"/>
          </p:cNvPicPr>
          <p:nvPr/>
        </p:nvPicPr>
        <p:blipFill>
          <a:blip r:embed="rId6"/>
          <a:stretch>
            <a:fillRect/>
          </a:stretch>
        </p:blipFill>
        <p:spPr>
          <a:xfrm>
            <a:off x="4538581" y="2185753"/>
            <a:ext cx="3132091" cy="1851820"/>
          </a:xfrm>
          <a:prstGeom prst="rect">
            <a:avLst/>
          </a:prstGeom>
        </p:spPr>
      </p:pic>
      <p:pic>
        <p:nvPicPr>
          <p:cNvPr id="10" name="图片 9"/>
          <p:cNvPicPr>
            <a:picLocks noChangeAspect="1"/>
          </p:cNvPicPr>
          <p:nvPr/>
        </p:nvPicPr>
        <p:blipFill>
          <a:blip r:embed="rId7"/>
          <a:stretch>
            <a:fillRect/>
          </a:stretch>
        </p:blipFill>
        <p:spPr>
          <a:xfrm>
            <a:off x="7883889" y="2200602"/>
            <a:ext cx="3071126" cy="2118544"/>
          </a:xfrm>
          <a:prstGeom prst="rect">
            <a:avLst/>
          </a:prstGeom>
        </p:spPr>
      </p:pic>
      <p:sp>
        <p:nvSpPr>
          <p:cNvPr id="3" name="文本框 2">
            <a:extLst>
              <a:ext uri="{FF2B5EF4-FFF2-40B4-BE49-F238E27FC236}">
                <a16:creationId xmlns:a16="http://schemas.microsoft.com/office/drawing/2014/main" id="{465676F9-ED99-4A63-80E0-1BA085CF7178}"/>
              </a:ext>
            </a:extLst>
          </p:cNvPr>
          <p:cNvSpPr txBox="1"/>
          <p:nvPr/>
        </p:nvSpPr>
        <p:spPr>
          <a:xfrm>
            <a:off x="-567" y="6288644"/>
            <a:ext cx="12106302" cy="523220"/>
          </a:xfrm>
          <a:prstGeom prst="rect">
            <a:avLst/>
          </a:prstGeom>
          <a:noFill/>
        </p:spPr>
        <p:txBody>
          <a:bodyPr wrap="square" rtlCol="0">
            <a:spAutoFit/>
          </a:bodyPr>
          <a:lstStyle/>
          <a:p>
            <a:r>
              <a:rPr lang="zh-CN" altLang="en-US" sz="1400">
                <a:solidFill>
                  <a:srgbClr val="FF0000"/>
                </a:solidFill>
              </a:rPr>
              <a:t>注意，如果要使用装饰符装饰函数，且在另外一个函数中调用，则被装饰的函数必须在另外一个函数中定义，不然会造成语义错误（得不到想要的结果，因为嵌套函数打乱了装饰符的作用）</a:t>
            </a:r>
          </a:p>
        </p:txBody>
      </p:sp>
      <p:sp>
        <p:nvSpPr>
          <p:cNvPr id="9" name="文本框 8">
            <a:extLst>
              <a:ext uri="{FF2B5EF4-FFF2-40B4-BE49-F238E27FC236}">
                <a16:creationId xmlns:a16="http://schemas.microsoft.com/office/drawing/2014/main" id="{D7CA12FF-2F9B-415D-83C4-17A0922E7083}"/>
              </a:ext>
            </a:extLst>
          </p:cNvPr>
          <p:cNvSpPr txBox="1"/>
          <p:nvPr/>
        </p:nvSpPr>
        <p:spPr>
          <a:xfrm>
            <a:off x="7720105" y="4368353"/>
            <a:ext cx="1941829" cy="1815882"/>
          </a:xfrm>
          <a:prstGeom prst="rect">
            <a:avLst/>
          </a:prstGeom>
          <a:noFill/>
        </p:spPr>
        <p:txBody>
          <a:bodyPr wrap="square" rtlCol="0">
            <a:spAutoFit/>
          </a:bodyPr>
          <a:lstStyle/>
          <a:p>
            <a:pPr algn="l"/>
            <a:r>
              <a:rPr lang="zh-CN" altLang="en-US" sz="1400" b="1"/>
              <a:t>附：用多个装饰器装饰一个函数</a:t>
            </a:r>
            <a:endParaRPr lang="en-US" altLang="zh-CN" sz="1400" b="1"/>
          </a:p>
          <a:p>
            <a:pPr algn="l"/>
            <a:endParaRPr lang="en-US" altLang="zh-CN" sz="1400"/>
          </a:p>
          <a:p>
            <a:pPr algn="l"/>
            <a:r>
              <a:rPr lang="zh-CN" altLang="en-US" sz="1400"/>
              <a:t>装饰器只能装饰函数，因此当迭代装饰器时，第一个装饰器会等待第二个装饰器返回函数之后再进行装饰。</a:t>
            </a:r>
          </a:p>
        </p:txBody>
      </p:sp>
      <p:pic>
        <p:nvPicPr>
          <p:cNvPr id="12" name="图片 11">
            <a:extLst>
              <a:ext uri="{FF2B5EF4-FFF2-40B4-BE49-F238E27FC236}">
                <a16:creationId xmlns:a16="http://schemas.microsoft.com/office/drawing/2014/main" id="{BE87C2F9-96CC-44CF-BCC4-5709EB9F1052}"/>
              </a:ext>
            </a:extLst>
          </p:cNvPr>
          <p:cNvPicPr>
            <a:picLocks noChangeAspect="1"/>
          </p:cNvPicPr>
          <p:nvPr/>
        </p:nvPicPr>
        <p:blipFill>
          <a:blip r:embed="rId8"/>
          <a:stretch>
            <a:fillRect/>
          </a:stretch>
        </p:blipFill>
        <p:spPr>
          <a:xfrm>
            <a:off x="9835557" y="4368353"/>
            <a:ext cx="1941829" cy="1932560"/>
          </a:xfrm>
          <a:prstGeom prst="rect">
            <a:avLst/>
          </a:prstGeom>
        </p:spPr>
      </p:pic>
      <p:pic>
        <p:nvPicPr>
          <p:cNvPr id="13" name="图片 12">
            <a:extLst>
              <a:ext uri="{FF2B5EF4-FFF2-40B4-BE49-F238E27FC236}">
                <a16:creationId xmlns:a16="http://schemas.microsoft.com/office/drawing/2014/main" id="{CD965888-F167-4CEE-8705-9F1456216907}"/>
              </a:ext>
            </a:extLst>
          </p:cNvPr>
          <p:cNvPicPr>
            <a:picLocks noChangeAspect="1"/>
          </p:cNvPicPr>
          <p:nvPr/>
        </p:nvPicPr>
        <p:blipFill>
          <a:blip r:embed="rId9"/>
          <a:stretch>
            <a:fillRect/>
          </a:stretch>
        </p:blipFill>
        <p:spPr>
          <a:xfrm>
            <a:off x="4566607" y="4037573"/>
            <a:ext cx="2971953" cy="2197213"/>
          </a:xfrm>
          <a:prstGeom prst="rect">
            <a:avLst/>
          </a:prstGeom>
        </p:spPr>
      </p:pic>
    </p:spTree>
    <p:extLst>
      <p:ext uri="{BB962C8B-B14F-4D97-AF65-F5344CB8AC3E}">
        <p14:creationId xmlns:p14="http://schemas.microsoft.com/office/powerpoint/2010/main" val="3140175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158" y="102563"/>
            <a:ext cx="11263325" cy="1384995"/>
          </a:xfrm>
          <a:prstGeom prst="rect">
            <a:avLst/>
          </a:prstGeom>
          <a:noFill/>
        </p:spPr>
        <p:txBody>
          <a:bodyPr wrap="square" rtlCol="0">
            <a:spAutoFit/>
          </a:bodyPr>
          <a:lstStyle/>
          <a:p>
            <a:r>
              <a:rPr lang="zh-CN" altLang="en-US" sz="1400"/>
              <a:t>注：注意在使用函数</a:t>
            </a:r>
            <a:r>
              <a:rPr lang="en-US" altLang="zh-CN" sz="1400"/>
              <a:t>/</a:t>
            </a:r>
            <a:r>
              <a:rPr lang="zh-CN" altLang="en-US" sz="1400"/>
              <a:t>装饰器时有没有传入参数，有没有调用函数，即函数后有没有</a:t>
            </a:r>
            <a:r>
              <a:rPr lang="en-US" altLang="zh-CN" sz="1400"/>
              <a:t>()</a:t>
            </a:r>
            <a:r>
              <a:rPr lang="zh-CN" altLang="en-US" sz="1400"/>
              <a:t>，举例如右，其中注释为运行的结果。</a:t>
            </a:r>
            <a:endParaRPr lang="en-US" altLang="zh-CN" sz="1400"/>
          </a:p>
          <a:p>
            <a:endParaRPr lang="en-US" altLang="zh-CN" sz="1400"/>
          </a:p>
          <a:p>
            <a:r>
              <a:rPr lang="en-US" altLang="zh-CN" sz="1400"/>
              <a:t>1 </a:t>
            </a:r>
            <a:r>
              <a:rPr lang="zh-CN" altLang="en-US" sz="1400"/>
              <a:t>装饰类的方法的装饰器（在类中使用的装饰器）</a:t>
            </a:r>
            <a:endParaRPr lang="en-US" altLang="zh-CN" sz="1400"/>
          </a:p>
          <a:p>
            <a:r>
              <a:rPr lang="en-US" altLang="zh-CN" sz="1400"/>
              <a:t>2 </a:t>
            </a:r>
            <a:r>
              <a:rPr lang="zh-CN" altLang="en-US" sz="1400"/>
              <a:t>用类实现的装饰器（把一个类作为装饰器）</a:t>
            </a:r>
            <a:endParaRPr lang="en-US" altLang="zh-CN" sz="1400"/>
          </a:p>
          <a:p>
            <a:r>
              <a:rPr lang="en-US" altLang="zh-CN" sz="1400"/>
              <a:t>3 </a:t>
            </a:r>
            <a:r>
              <a:rPr lang="zh-CN" altLang="en-US" sz="1400"/>
              <a:t>用来装饰类的装饰器（在类前使用）</a:t>
            </a:r>
            <a:endParaRPr lang="en-US" altLang="zh-CN" sz="1400"/>
          </a:p>
          <a:p>
            <a:r>
              <a:rPr lang="zh-CN" altLang="en-US" sz="1400"/>
              <a:t>注意用类实现的装饰器不能用来装饰类的方法。</a:t>
            </a:r>
          </a:p>
        </p:txBody>
      </p:sp>
      <p:sp>
        <p:nvSpPr>
          <p:cNvPr id="3" name="矩形 2"/>
          <p:cNvSpPr/>
          <p:nvPr/>
        </p:nvSpPr>
        <p:spPr>
          <a:xfrm>
            <a:off x="7844289" y="487284"/>
            <a:ext cx="4163681" cy="3016210"/>
          </a:xfrm>
          <a:prstGeom prst="rect">
            <a:avLst/>
          </a:prstGeom>
        </p:spPr>
        <p:txBody>
          <a:bodyPr wrap="square">
            <a:spAutoFit/>
          </a:bodyPr>
          <a:lstStyle/>
          <a:p>
            <a:r>
              <a:rPr lang="zh-CN" altLang="en-US" sz="1000"/>
              <a:t>def decorate(func):</a:t>
            </a:r>
          </a:p>
          <a:p>
            <a:r>
              <a:rPr lang="zh-CN" altLang="en-US" sz="1000"/>
              <a:t>    print('running decorate', func)</a:t>
            </a:r>
          </a:p>
          <a:p>
            <a:r>
              <a:rPr lang="zh-CN" altLang="en-US" sz="1000"/>
              <a:t>    def decorate_inner():</a:t>
            </a:r>
          </a:p>
          <a:p>
            <a:r>
              <a:rPr lang="zh-CN" altLang="en-US" sz="1000"/>
              <a:t>        print('running decorate_inner function')</a:t>
            </a:r>
          </a:p>
          <a:p>
            <a:r>
              <a:rPr lang="zh-CN" altLang="en-US" sz="1000"/>
              <a:t>        return func()</a:t>
            </a:r>
          </a:p>
          <a:p>
            <a:r>
              <a:rPr lang="zh-CN" altLang="en-US" sz="1000"/>
              <a:t>    return decorate_inner</a:t>
            </a:r>
          </a:p>
          <a:p>
            <a:endParaRPr lang="zh-CN" altLang="en-US" sz="1000"/>
          </a:p>
          <a:p>
            <a:r>
              <a:rPr lang="zh-CN" altLang="en-US" sz="1000"/>
              <a:t>@decorate</a:t>
            </a:r>
          </a:p>
          <a:p>
            <a:r>
              <a:rPr lang="zh-CN" altLang="en-US" sz="1000"/>
              <a:t>def func_1():</a:t>
            </a:r>
          </a:p>
          <a:p>
            <a:r>
              <a:rPr lang="zh-CN" altLang="en-US" sz="1000"/>
              <a:t>    print('running func_1')</a:t>
            </a:r>
          </a:p>
          <a:p>
            <a:endParaRPr lang="zh-CN" altLang="en-US" sz="1000"/>
          </a:p>
          <a:p>
            <a:r>
              <a:rPr lang="zh-CN" altLang="en-US" sz="1000"/>
              <a:t>if __name__ == '__main__':</a:t>
            </a:r>
          </a:p>
          <a:p>
            <a:r>
              <a:rPr lang="zh-CN" altLang="en-US" sz="1000"/>
              <a:t>    print(</a:t>
            </a:r>
            <a:r>
              <a:rPr lang="zh-CN" altLang="en-US" sz="1000">
                <a:solidFill>
                  <a:srgbClr val="FF0000"/>
                </a:solidFill>
              </a:rPr>
              <a:t>func_1</a:t>
            </a:r>
            <a:r>
              <a:rPr lang="zh-CN" altLang="en-US" sz="1000"/>
              <a:t>)</a:t>
            </a:r>
            <a:endParaRPr lang="en-US" altLang="zh-CN" sz="1000"/>
          </a:p>
          <a:p>
            <a:r>
              <a:rPr lang="zh-CN" altLang="en-US" sz="1000">
                <a:solidFill>
                  <a:srgbClr val="FF0000"/>
                </a:solidFill>
              </a:rPr>
              <a:t>    func_1()</a:t>
            </a:r>
            <a:endParaRPr lang="zh-CN" altLang="en-US" sz="1000"/>
          </a:p>
          <a:p>
            <a:r>
              <a:rPr lang="zh-CN" altLang="en-US" sz="1000"/>
              <a:t>    #running decorate &lt;function func_1 at 0x000001904743DEA0&gt;</a:t>
            </a:r>
          </a:p>
          <a:p>
            <a:r>
              <a:rPr lang="zh-CN" altLang="en-US" sz="1000"/>
              <a:t>    # &lt;function decorate.&lt;locals&gt;.decorate_inner at 0x000001904743DF28&gt;</a:t>
            </a:r>
          </a:p>
          <a:p>
            <a:r>
              <a:rPr lang="zh-CN" altLang="en-US" sz="1000"/>
              <a:t>    #running decorate_inner function</a:t>
            </a:r>
          </a:p>
          <a:p>
            <a:r>
              <a:rPr lang="zh-CN" altLang="en-US" sz="1000"/>
              <a:t>    #running func_1</a:t>
            </a:r>
            <a:endParaRPr lang="en-US" altLang="zh-CN" sz="1000"/>
          </a:p>
          <a:p>
            <a:r>
              <a:rPr lang="zh-CN" altLang="en-US" sz="1000"/>
              <a:t>当</a:t>
            </a:r>
            <a:r>
              <a:rPr lang="en-US" altLang="zh-CN" sz="1000"/>
              <a:t>print(func_1)</a:t>
            </a:r>
            <a:r>
              <a:rPr lang="zh-CN" altLang="en-US" sz="1000"/>
              <a:t>时，会先对</a:t>
            </a:r>
            <a:r>
              <a:rPr lang="en-US" altLang="zh-CN" sz="1000"/>
              <a:t>func_1</a:t>
            </a:r>
            <a:r>
              <a:rPr lang="zh-CN" altLang="en-US" sz="1000"/>
              <a:t>进行结算，因此其输出在第二行。</a:t>
            </a:r>
          </a:p>
        </p:txBody>
      </p:sp>
      <p:sp>
        <p:nvSpPr>
          <p:cNvPr id="5" name="矩形 4"/>
          <p:cNvSpPr/>
          <p:nvPr/>
        </p:nvSpPr>
        <p:spPr>
          <a:xfrm>
            <a:off x="4120451" y="487284"/>
            <a:ext cx="3723838" cy="3016210"/>
          </a:xfrm>
          <a:prstGeom prst="rect">
            <a:avLst/>
          </a:prstGeom>
        </p:spPr>
        <p:txBody>
          <a:bodyPr wrap="square">
            <a:spAutoFit/>
          </a:bodyPr>
          <a:lstStyle/>
          <a:p>
            <a:r>
              <a:rPr lang="zh-CN" altLang="en-US" sz="1000"/>
              <a:t>from functools import wraps</a:t>
            </a:r>
          </a:p>
          <a:p>
            <a:r>
              <a:rPr lang="zh-CN" altLang="en-US" sz="1000"/>
              <a:t> </a:t>
            </a:r>
            <a:r>
              <a:rPr lang="en-US" altLang="zh-CN" sz="1000"/>
              <a:t># </a:t>
            </a:r>
            <a:r>
              <a:rPr lang="zh-CN" altLang="en-US" sz="1000"/>
              <a:t>授权</a:t>
            </a:r>
          </a:p>
          <a:p>
            <a:r>
              <a:rPr lang="zh-CN" altLang="en-US" sz="1000"/>
              <a:t>def requires_auth(f):</a:t>
            </a:r>
          </a:p>
          <a:p>
            <a:r>
              <a:rPr lang="zh-CN" altLang="en-US" sz="1000"/>
              <a:t>    @wraps(f)</a:t>
            </a:r>
          </a:p>
          <a:p>
            <a:r>
              <a:rPr lang="zh-CN" altLang="en-US" sz="1000"/>
              <a:t>    def decorated(*args, **kwargs):</a:t>
            </a:r>
          </a:p>
          <a:p>
            <a:r>
              <a:rPr lang="zh-CN" altLang="en-US" sz="1000"/>
              <a:t>        auth = request.authorization</a:t>
            </a:r>
          </a:p>
          <a:p>
            <a:r>
              <a:rPr lang="zh-CN" altLang="en-US" sz="1000"/>
              <a:t>        if not auth or not check_auth(auth.username, auth.password):</a:t>
            </a:r>
          </a:p>
          <a:p>
            <a:r>
              <a:rPr lang="zh-CN" altLang="en-US" sz="1000"/>
              <a:t>            authenticate()</a:t>
            </a:r>
          </a:p>
          <a:p>
            <a:r>
              <a:rPr lang="zh-CN" altLang="en-US" sz="1000"/>
              <a:t>        return f(*args, **kwargs)</a:t>
            </a:r>
          </a:p>
          <a:p>
            <a:r>
              <a:rPr lang="zh-CN" altLang="en-US" sz="1000"/>
              <a:t>    return decorated</a:t>
            </a:r>
          </a:p>
          <a:p>
            <a:r>
              <a:rPr lang="zh-CN" altLang="en-US" sz="1000"/>
              <a:t>    </a:t>
            </a:r>
            <a:endParaRPr lang="en-US" altLang="zh-CN" sz="1000"/>
          </a:p>
          <a:p>
            <a:r>
              <a:rPr lang="en-US" altLang="zh-CN" sz="1000"/>
              <a:t>#</a:t>
            </a:r>
            <a:r>
              <a:rPr lang="zh-CN" altLang="en-US" sz="1000"/>
              <a:t>日志</a:t>
            </a:r>
          </a:p>
          <a:p>
            <a:r>
              <a:rPr lang="zh-CN" altLang="en-US" sz="1000"/>
              <a:t>def logit(func):</a:t>
            </a:r>
          </a:p>
          <a:p>
            <a:r>
              <a:rPr lang="zh-CN" altLang="en-US" sz="1000"/>
              <a:t>    @wraps(func)</a:t>
            </a:r>
          </a:p>
          <a:p>
            <a:r>
              <a:rPr lang="zh-CN" altLang="en-US" sz="1000"/>
              <a:t>    def with_logging(*args, **kwargs):</a:t>
            </a:r>
          </a:p>
          <a:p>
            <a:r>
              <a:rPr lang="zh-CN" altLang="en-US" sz="1000"/>
              <a:t>        print(func.__name__ + " was called")</a:t>
            </a:r>
          </a:p>
          <a:p>
            <a:r>
              <a:rPr lang="zh-CN" altLang="en-US" sz="1000"/>
              <a:t>        return func(*args, **kwargs)</a:t>
            </a:r>
          </a:p>
          <a:p>
            <a:r>
              <a:rPr lang="zh-CN" altLang="en-US" sz="1000"/>
              <a:t>    return with_logging</a:t>
            </a:r>
          </a:p>
          <a:p>
            <a:r>
              <a:rPr lang="zh-CN" altLang="en-US" sz="1000"/>
              <a:t> </a:t>
            </a:r>
          </a:p>
        </p:txBody>
      </p:sp>
      <p:sp>
        <p:nvSpPr>
          <p:cNvPr id="9" name="矩形 8"/>
          <p:cNvSpPr/>
          <p:nvPr/>
        </p:nvSpPr>
        <p:spPr>
          <a:xfrm>
            <a:off x="0" y="1571177"/>
            <a:ext cx="4448354" cy="5170646"/>
          </a:xfrm>
          <a:prstGeom prst="rect">
            <a:avLst/>
          </a:prstGeom>
        </p:spPr>
        <p:txBody>
          <a:bodyPr wrap="square">
            <a:spAutoFit/>
          </a:bodyPr>
          <a:lstStyle/>
          <a:p>
            <a:r>
              <a:rPr lang="en-US" altLang="zh-CN" sz="1000"/>
              <a:t># </a:t>
            </a:r>
            <a:r>
              <a:rPr lang="zh-CN" altLang="en-US" sz="1000"/>
              <a:t>用类写的装饰器</a:t>
            </a:r>
            <a:endParaRPr lang="en-US" altLang="zh-CN" sz="1000"/>
          </a:p>
          <a:p>
            <a:r>
              <a:rPr lang="zh-CN" altLang="en-US" sz="1000"/>
              <a:t>class logging(object):</a:t>
            </a:r>
          </a:p>
          <a:p>
            <a:r>
              <a:rPr lang="zh-CN" altLang="en-US" sz="1000"/>
              <a:t>    def __init__(</a:t>
            </a:r>
            <a:r>
              <a:rPr lang="zh-CN" altLang="en-US" sz="1000">
                <a:solidFill>
                  <a:srgbClr val="FF0000"/>
                </a:solidFill>
              </a:rPr>
              <a:t>self, func</a:t>
            </a:r>
            <a:r>
              <a:rPr lang="zh-CN" altLang="en-US" sz="1000"/>
              <a:t>):</a:t>
            </a:r>
          </a:p>
          <a:p>
            <a:r>
              <a:rPr lang="zh-CN" altLang="en-US" sz="1000"/>
              <a:t>        self.func = func</a:t>
            </a:r>
          </a:p>
          <a:p>
            <a:endParaRPr lang="zh-CN" altLang="en-US" sz="1000"/>
          </a:p>
          <a:p>
            <a:r>
              <a:rPr lang="zh-CN" altLang="en-US" sz="1000"/>
              <a:t>    def __call__(</a:t>
            </a:r>
            <a:r>
              <a:rPr lang="zh-CN" altLang="en-US" sz="1000">
                <a:solidFill>
                  <a:srgbClr val="FF0000"/>
                </a:solidFill>
              </a:rPr>
              <a:t>self</a:t>
            </a:r>
            <a:r>
              <a:rPr lang="zh-CN" altLang="en-US" sz="1000"/>
              <a:t>, *args, **kwargs):</a:t>
            </a:r>
          </a:p>
          <a:p>
            <a:r>
              <a:rPr lang="zh-CN" altLang="en-US" sz="1000"/>
              <a:t>        print ("[DEBUG]: enter function {func}()".format(func=self.func.__name__))</a:t>
            </a:r>
          </a:p>
          <a:p>
            <a:r>
              <a:rPr lang="zh-CN" altLang="en-US" sz="1000"/>
              <a:t>        return self.func(*args, **kwargs)</a:t>
            </a:r>
          </a:p>
          <a:p>
            <a:endParaRPr lang="zh-CN" altLang="en-US" sz="1000"/>
          </a:p>
          <a:p>
            <a:r>
              <a:rPr lang="zh-CN" altLang="en-US" sz="1000"/>
              <a:t>@logging</a:t>
            </a:r>
          </a:p>
          <a:p>
            <a:r>
              <a:rPr lang="zh-CN" altLang="en-US" sz="1000"/>
              <a:t>def say(something):</a:t>
            </a:r>
          </a:p>
          <a:p>
            <a:r>
              <a:rPr lang="zh-CN" altLang="en-US" sz="1000"/>
              <a:t>    print ("say {}!".format(something))</a:t>
            </a:r>
          </a:p>
          <a:p>
            <a:endParaRPr lang="zh-CN" altLang="en-US" sz="1000"/>
          </a:p>
          <a:p>
            <a:r>
              <a:rPr lang="zh-CN" altLang="en-US" sz="1000"/>
              <a:t>say('hello')</a:t>
            </a:r>
            <a:endParaRPr lang="en-US" altLang="zh-CN" sz="1000"/>
          </a:p>
          <a:p>
            <a:endParaRPr lang="en-US" altLang="zh-CN" sz="1000"/>
          </a:p>
          <a:p>
            <a:r>
              <a:rPr lang="en-US" altLang="zh-CN" sz="1000"/>
              <a:t># </a:t>
            </a:r>
            <a:r>
              <a:rPr lang="zh-CN" altLang="en-US" sz="1000"/>
              <a:t>其重点在于</a:t>
            </a:r>
            <a:r>
              <a:rPr lang="en-US" altLang="zh-CN" sz="1000"/>
              <a:t>__call__</a:t>
            </a:r>
            <a:r>
              <a:rPr lang="zh-CN" altLang="en-US" sz="1000"/>
              <a:t>方法，在使用类作为装饰器时，类中的</a:t>
            </a:r>
            <a:r>
              <a:rPr lang="en-US" altLang="zh-CN" sz="1000"/>
              <a:t>call</a:t>
            </a:r>
            <a:r>
              <a:rPr lang="zh-CN" altLang="en-US" sz="1000"/>
              <a:t>方法会自动加载，注意其</a:t>
            </a:r>
            <a:r>
              <a:rPr lang="en-US" altLang="zh-CN" sz="1000"/>
              <a:t>self</a:t>
            </a:r>
            <a:r>
              <a:rPr lang="zh-CN" altLang="en-US" sz="1000"/>
              <a:t>参数以及</a:t>
            </a:r>
            <a:r>
              <a:rPr lang="en-US" altLang="zh-CN" sz="1000" err="1"/>
              <a:t>init</a:t>
            </a:r>
            <a:r>
              <a:rPr lang="zh-CN" altLang="en-US" sz="1000"/>
              <a:t>方法中将被修饰函数重置为实例的方法。</a:t>
            </a:r>
            <a:endParaRPr lang="en-US" altLang="zh-CN" sz="1000"/>
          </a:p>
          <a:p>
            <a:endParaRPr lang="en-US" altLang="zh-CN" sz="1000"/>
          </a:p>
          <a:p>
            <a:r>
              <a:rPr lang="en-US" altLang="zh-CN" sz="1000"/>
              <a:t># </a:t>
            </a:r>
            <a:r>
              <a:rPr lang="zh-CN" altLang="en-US" sz="1000"/>
              <a:t>用类写的带参数的装饰器</a:t>
            </a:r>
            <a:endParaRPr lang="en-US" altLang="zh-CN" sz="1000"/>
          </a:p>
          <a:p>
            <a:r>
              <a:rPr lang="en-US" altLang="zh-CN" sz="1000"/>
              <a:t>class logging(object):</a:t>
            </a:r>
          </a:p>
          <a:p>
            <a:r>
              <a:rPr lang="en-US" altLang="zh-CN" sz="1000"/>
              <a:t>    </a:t>
            </a:r>
            <a:r>
              <a:rPr lang="en-US" altLang="zh-CN" sz="1000" err="1"/>
              <a:t>def</a:t>
            </a:r>
            <a:r>
              <a:rPr lang="en-US" altLang="zh-CN" sz="1000"/>
              <a:t> __</a:t>
            </a:r>
            <a:r>
              <a:rPr lang="en-US" altLang="zh-CN" sz="1000" err="1"/>
              <a:t>init</a:t>
            </a:r>
            <a:r>
              <a:rPr lang="en-US" altLang="zh-CN" sz="1000"/>
              <a:t>__(self, </a:t>
            </a:r>
            <a:r>
              <a:rPr lang="en-US" altLang="zh-CN" sz="1000">
                <a:solidFill>
                  <a:srgbClr val="FF0000"/>
                </a:solidFill>
              </a:rPr>
              <a:t>level='INFO</a:t>
            </a:r>
            <a:r>
              <a:rPr lang="en-US" altLang="zh-CN" sz="1000"/>
              <a:t>'):</a:t>
            </a:r>
          </a:p>
          <a:p>
            <a:r>
              <a:rPr lang="en-US" altLang="zh-CN" sz="1000"/>
              <a:t>        </a:t>
            </a:r>
            <a:r>
              <a:rPr lang="en-US" altLang="zh-CN" sz="1000" err="1"/>
              <a:t>self.level</a:t>
            </a:r>
            <a:r>
              <a:rPr lang="en-US" altLang="zh-CN" sz="1000"/>
              <a:t> = level</a:t>
            </a:r>
          </a:p>
          <a:p>
            <a:r>
              <a:rPr lang="en-US" altLang="zh-CN" sz="1000"/>
              <a:t>        </a:t>
            </a:r>
          </a:p>
          <a:p>
            <a:r>
              <a:rPr lang="en-US" altLang="zh-CN" sz="1000"/>
              <a:t>    </a:t>
            </a:r>
            <a:r>
              <a:rPr lang="en-US" altLang="zh-CN" sz="1000" err="1"/>
              <a:t>def</a:t>
            </a:r>
            <a:r>
              <a:rPr lang="en-US" altLang="zh-CN" sz="1000"/>
              <a:t> __call__(</a:t>
            </a:r>
            <a:r>
              <a:rPr lang="en-US" altLang="zh-CN" sz="1000">
                <a:solidFill>
                  <a:srgbClr val="FF0000"/>
                </a:solidFill>
              </a:rPr>
              <a:t>self, </a:t>
            </a:r>
            <a:r>
              <a:rPr lang="en-US" altLang="zh-CN" sz="1000" err="1">
                <a:solidFill>
                  <a:srgbClr val="FF0000"/>
                </a:solidFill>
              </a:rPr>
              <a:t>func</a:t>
            </a:r>
            <a:r>
              <a:rPr lang="en-US" altLang="zh-CN" sz="1000"/>
              <a:t>): # </a:t>
            </a:r>
            <a:r>
              <a:rPr lang="zh-CN" altLang="en-US" sz="1000"/>
              <a:t>接受函数</a:t>
            </a:r>
          </a:p>
          <a:p>
            <a:r>
              <a:rPr lang="zh-CN" altLang="en-US" sz="1000"/>
              <a:t>        </a:t>
            </a:r>
            <a:r>
              <a:rPr lang="en-US" altLang="zh-CN" sz="1000" err="1"/>
              <a:t>def</a:t>
            </a:r>
            <a:r>
              <a:rPr lang="en-US" altLang="zh-CN" sz="1000"/>
              <a:t> wrapper(*</a:t>
            </a:r>
            <a:r>
              <a:rPr lang="en-US" altLang="zh-CN" sz="1000" err="1"/>
              <a:t>args</a:t>
            </a:r>
            <a:r>
              <a:rPr lang="en-US" altLang="zh-CN" sz="1000"/>
              <a:t>, **</a:t>
            </a:r>
            <a:r>
              <a:rPr lang="en-US" altLang="zh-CN" sz="1000" err="1"/>
              <a:t>kwargs</a:t>
            </a:r>
            <a:r>
              <a:rPr lang="en-US" altLang="zh-CN" sz="1000"/>
              <a:t>):</a:t>
            </a:r>
          </a:p>
          <a:p>
            <a:r>
              <a:rPr lang="en-US" altLang="zh-CN" sz="1000"/>
              <a:t>            print ("[{level}]: enter function {</a:t>
            </a:r>
            <a:r>
              <a:rPr lang="en-US" altLang="zh-CN" sz="1000" err="1"/>
              <a:t>func</a:t>
            </a:r>
            <a:r>
              <a:rPr lang="en-US" altLang="zh-CN" sz="1000"/>
              <a:t>}()".</a:t>
            </a:r>
          </a:p>
          <a:p>
            <a:r>
              <a:rPr lang="en-US" altLang="zh-CN" sz="1000"/>
              <a:t>            format(level=</a:t>
            </a:r>
            <a:r>
              <a:rPr lang="en-US" altLang="zh-CN" sz="1000" err="1"/>
              <a:t>self.level</a:t>
            </a:r>
            <a:r>
              <a:rPr lang="en-US" altLang="zh-CN" sz="1000"/>
              <a:t>, </a:t>
            </a:r>
            <a:r>
              <a:rPr lang="en-US" altLang="zh-CN" sz="1000" err="1"/>
              <a:t>func</a:t>
            </a:r>
            <a:r>
              <a:rPr lang="en-US" altLang="zh-CN" sz="1000"/>
              <a:t>=</a:t>
            </a:r>
            <a:r>
              <a:rPr lang="en-US" altLang="zh-CN" sz="1000" err="1"/>
              <a:t>func</a:t>
            </a:r>
            <a:r>
              <a:rPr lang="en-US" altLang="zh-CN" sz="1000"/>
              <a:t>.__name__))</a:t>
            </a:r>
          </a:p>
          <a:p>
            <a:r>
              <a:rPr lang="en-US" altLang="zh-CN" sz="1000"/>
              <a:t>            </a:t>
            </a:r>
            <a:r>
              <a:rPr lang="en-US" altLang="zh-CN" sz="1000" err="1"/>
              <a:t>func</a:t>
            </a:r>
            <a:r>
              <a:rPr lang="en-US" altLang="zh-CN" sz="1000"/>
              <a:t>(*</a:t>
            </a:r>
            <a:r>
              <a:rPr lang="en-US" altLang="zh-CN" sz="1000" err="1"/>
              <a:t>args</a:t>
            </a:r>
            <a:r>
              <a:rPr lang="en-US" altLang="zh-CN" sz="1000"/>
              <a:t>, **</a:t>
            </a:r>
            <a:r>
              <a:rPr lang="en-US" altLang="zh-CN" sz="1000" err="1"/>
              <a:t>kwargs</a:t>
            </a:r>
            <a:r>
              <a:rPr lang="en-US" altLang="zh-CN" sz="1000"/>
              <a:t>)</a:t>
            </a:r>
          </a:p>
          <a:p>
            <a:r>
              <a:rPr lang="en-US" altLang="zh-CN" sz="1000"/>
              <a:t>        return wrapper  #</a:t>
            </a:r>
            <a:r>
              <a:rPr lang="zh-CN" altLang="en-US" sz="1000"/>
              <a:t>返回函数</a:t>
            </a:r>
          </a:p>
          <a:p>
            <a:endParaRPr lang="zh-CN" altLang="en-US" sz="1000"/>
          </a:p>
          <a:p>
            <a:r>
              <a:rPr lang="en-US" altLang="zh-CN" sz="1000"/>
              <a:t>@logging(level='INFO')</a:t>
            </a:r>
          </a:p>
          <a:p>
            <a:r>
              <a:rPr lang="en-US" altLang="zh-CN" sz="1000" err="1"/>
              <a:t>def</a:t>
            </a:r>
            <a:r>
              <a:rPr lang="en-US" altLang="zh-CN" sz="1000"/>
              <a:t> say(something):</a:t>
            </a:r>
          </a:p>
          <a:p>
            <a:r>
              <a:rPr lang="en-US" altLang="zh-CN" sz="1000"/>
              <a:t>    print ("say {}!".format(something))</a:t>
            </a:r>
            <a:endParaRPr lang="zh-CN" altLang="en-US" sz="1000"/>
          </a:p>
        </p:txBody>
      </p:sp>
      <p:sp>
        <p:nvSpPr>
          <p:cNvPr id="10" name="矩形 9"/>
          <p:cNvSpPr/>
          <p:nvPr/>
        </p:nvSpPr>
        <p:spPr>
          <a:xfrm>
            <a:off x="4448354" y="3503494"/>
            <a:ext cx="1788544" cy="3170099"/>
          </a:xfrm>
          <a:prstGeom prst="rect">
            <a:avLst/>
          </a:prstGeom>
        </p:spPr>
        <p:txBody>
          <a:bodyPr wrap="square">
            <a:spAutoFit/>
          </a:bodyPr>
          <a:lstStyle/>
          <a:p>
            <a:r>
              <a:rPr lang="en-US" altLang="zh-CN" sz="1000"/>
              <a:t># </a:t>
            </a:r>
            <a:r>
              <a:rPr lang="zh-CN" altLang="en-US" sz="1000"/>
              <a:t>修饰类的方法的装饰器</a:t>
            </a:r>
            <a:endParaRPr lang="en-US" altLang="zh-CN" sz="1000"/>
          </a:p>
          <a:p>
            <a:r>
              <a:rPr lang="zh-CN" altLang="en-US" sz="1000"/>
              <a:t>def godme(fun):</a:t>
            </a:r>
          </a:p>
          <a:p>
            <a:r>
              <a:rPr lang="zh-CN" altLang="en-US" sz="1000"/>
              <a:t>    def __godme(self,message):</a:t>
            </a:r>
          </a:p>
          <a:p>
            <a:r>
              <a:rPr lang="zh-CN" altLang="en-US" sz="1000"/>
              <a:t>        self.show('sunny')</a:t>
            </a:r>
          </a:p>
          <a:p>
            <a:r>
              <a:rPr lang="zh-CN" altLang="en-US" sz="1000"/>
              <a:t>        print('before')</a:t>
            </a:r>
          </a:p>
          <a:p>
            <a:r>
              <a:rPr lang="zh-CN" altLang="en-US" sz="1000"/>
              <a:t>        fun(self,message)</a:t>
            </a:r>
          </a:p>
          <a:p>
            <a:r>
              <a:rPr lang="zh-CN" altLang="en-US" sz="1000"/>
              <a:t>        print('after')</a:t>
            </a:r>
          </a:p>
          <a:p>
            <a:r>
              <a:rPr lang="zh-CN" altLang="en-US" sz="1000"/>
              <a:t>    return __godme</a:t>
            </a:r>
          </a:p>
          <a:p>
            <a:r>
              <a:rPr lang="zh-CN" altLang="en-US" sz="1000"/>
              <a:t> </a:t>
            </a:r>
          </a:p>
          <a:p>
            <a:r>
              <a:rPr lang="zh-CN" altLang="en-US" sz="1000"/>
              <a:t>class Person:</a:t>
            </a:r>
          </a:p>
          <a:p>
            <a:r>
              <a:rPr lang="zh-CN" altLang="en-US" sz="1000"/>
              <a:t>    def show(self, </a:t>
            </a:r>
            <a:r>
              <a:rPr lang="en-US" altLang="zh-CN" sz="1000"/>
              <a:t>*</a:t>
            </a:r>
            <a:r>
              <a:rPr lang="en-US" altLang="zh-CN" sz="1000" err="1"/>
              <a:t>args</a:t>
            </a:r>
            <a:r>
              <a:rPr lang="en-US" altLang="zh-CN" sz="1000"/>
              <a:t>, **kw</a:t>
            </a:r>
            <a:r>
              <a:rPr lang="zh-CN" altLang="en-US" sz="1000"/>
              <a:t>):</a:t>
            </a:r>
          </a:p>
          <a:p>
            <a:r>
              <a:rPr lang="zh-CN" altLang="en-US" sz="1000"/>
              <a:t>        print(message)</a:t>
            </a:r>
          </a:p>
          <a:p>
            <a:r>
              <a:rPr lang="zh-CN" altLang="en-US" sz="1000"/>
              <a:t>    @godme</a:t>
            </a:r>
          </a:p>
          <a:p>
            <a:r>
              <a:rPr lang="zh-CN" altLang="en-US" sz="1000"/>
              <a:t>    def say(self, </a:t>
            </a:r>
            <a:r>
              <a:rPr lang="en-US" altLang="zh-CN" sz="1000"/>
              <a:t>*</a:t>
            </a:r>
            <a:r>
              <a:rPr lang="en-US" altLang="zh-CN" sz="1000" err="1"/>
              <a:t>args</a:t>
            </a:r>
            <a:r>
              <a:rPr lang="en-US" altLang="zh-CN" sz="1000"/>
              <a:t>, **kw</a:t>
            </a:r>
            <a:r>
              <a:rPr lang="zh-CN" altLang="en-US" sz="1000"/>
              <a:t>):</a:t>
            </a:r>
          </a:p>
          <a:p>
            <a:r>
              <a:rPr lang="zh-CN" altLang="en-US" sz="1000"/>
              <a:t>        print(message)</a:t>
            </a:r>
          </a:p>
          <a:p>
            <a:r>
              <a:rPr lang="zh-CN" altLang="en-US" sz="1000"/>
              <a:t> </a:t>
            </a:r>
          </a:p>
          <a:p>
            <a:r>
              <a:rPr lang="zh-CN" altLang="en-US" sz="1000"/>
              <a:t>person = Person()</a:t>
            </a:r>
          </a:p>
          <a:p>
            <a:r>
              <a:rPr lang="zh-CN" altLang="en-US" sz="1000"/>
              <a:t>person.say('happy')</a:t>
            </a:r>
            <a:endParaRPr lang="en-US" altLang="zh-CN" sz="1000"/>
          </a:p>
          <a:p>
            <a:endParaRPr lang="zh-CN" altLang="en-US" sz="1000"/>
          </a:p>
          <a:p>
            <a:r>
              <a:rPr lang="zh-CN" altLang="en-US" sz="1000"/>
              <a:t>sunny</a:t>
            </a:r>
            <a:r>
              <a:rPr lang="en-US" altLang="zh-CN" sz="1000"/>
              <a:t>/</a:t>
            </a:r>
            <a:r>
              <a:rPr lang="zh-CN" altLang="en-US" sz="1000"/>
              <a:t>before</a:t>
            </a:r>
            <a:r>
              <a:rPr lang="en-US" altLang="zh-CN" sz="1000"/>
              <a:t>/</a:t>
            </a:r>
            <a:r>
              <a:rPr lang="zh-CN" altLang="en-US" sz="1000"/>
              <a:t>happy</a:t>
            </a:r>
            <a:r>
              <a:rPr lang="en-US" altLang="zh-CN" sz="1000"/>
              <a:t>/</a:t>
            </a:r>
            <a:r>
              <a:rPr lang="zh-CN" altLang="en-US" sz="1000"/>
              <a:t>after</a:t>
            </a:r>
          </a:p>
        </p:txBody>
      </p:sp>
      <p:sp>
        <p:nvSpPr>
          <p:cNvPr id="11" name="矩形 10"/>
          <p:cNvSpPr/>
          <p:nvPr/>
        </p:nvSpPr>
        <p:spPr>
          <a:xfrm>
            <a:off x="7719480" y="3503494"/>
            <a:ext cx="2965772" cy="2092881"/>
          </a:xfrm>
          <a:prstGeom prst="rect">
            <a:avLst/>
          </a:prstGeom>
        </p:spPr>
        <p:txBody>
          <a:bodyPr wrap="square">
            <a:spAutoFit/>
          </a:bodyPr>
          <a:lstStyle/>
          <a:p>
            <a:r>
              <a:rPr lang="en-US" altLang="zh-CN" sz="1000"/>
              <a:t># </a:t>
            </a:r>
            <a:r>
              <a:rPr lang="zh-CN" altLang="en-US" sz="1000"/>
              <a:t>装饰类的装饰器</a:t>
            </a:r>
          </a:p>
          <a:p>
            <a:r>
              <a:rPr lang="zh-CN" altLang="en-US" sz="1000"/>
              <a:t>def godme(fun):</a:t>
            </a:r>
          </a:p>
          <a:p>
            <a:r>
              <a:rPr lang="zh-CN" altLang="en-US" sz="1000"/>
              <a:t>    def __godme(</a:t>
            </a:r>
            <a:r>
              <a:rPr lang="en-US" altLang="zh-CN" sz="1000" err="1"/>
              <a:t>cls</a:t>
            </a:r>
            <a:r>
              <a:rPr lang="en-US" altLang="zh-CN" sz="1000"/>
              <a:t>, </a:t>
            </a:r>
            <a:r>
              <a:rPr lang="zh-CN" altLang="en-US" sz="1000"/>
              <a:t>*args,**kwargs):</a:t>
            </a:r>
          </a:p>
          <a:p>
            <a:r>
              <a:rPr lang="zh-CN" altLang="en-US" sz="1000"/>
              <a:t>        print('before')</a:t>
            </a:r>
          </a:p>
          <a:p>
            <a:r>
              <a:rPr lang="zh-CN" altLang="en-US" sz="1000"/>
              <a:t>        fun(</a:t>
            </a:r>
            <a:r>
              <a:rPr lang="en-US" altLang="zh-CN" sz="1000" err="1"/>
              <a:t>cls</a:t>
            </a:r>
            <a:r>
              <a:rPr lang="en-US" altLang="zh-CN" sz="1000"/>
              <a:t>, </a:t>
            </a:r>
            <a:r>
              <a:rPr lang="zh-CN" altLang="en-US" sz="1000"/>
              <a:t>*args,**kwargs)</a:t>
            </a:r>
          </a:p>
          <a:p>
            <a:r>
              <a:rPr lang="zh-CN" altLang="en-US" sz="1000"/>
              <a:t>        print('after')</a:t>
            </a:r>
          </a:p>
          <a:p>
            <a:r>
              <a:rPr lang="zh-CN" altLang="en-US" sz="1000"/>
              <a:t>    return __godme</a:t>
            </a:r>
          </a:p>
          <a:p>
            <a:r>
              <a:rPr lang="zh-CN" altLang="en-US" sz="1000"/>
              <a:t>@godme</a:t>
            </a:r>
          </a:p>
          <a:p>
            <a:r>
              <a:rPr lang="zh-CN" altLang="en-US" sz="1000"/>
              <a:t>class Person:</a:t>
            </a:r>
          </a:p>
          <a:p>
            <a:r>
              <a:rPr lang="zh-CN" altLang="en-US" sz="1000"/>
              <a:t>    def __new__(</a:t>
            </a:r>
            <a:r>
              <a:rPr lang="en-US" altLang="zh-CN" sz="1000" err="1"/>
              <a:t>cls</a:t>
            </a:r>
            <a:r>
              <a:rPr lang="zh-CN" altLang="en-US" sz="1000"/>
              <a:t>, *args, **kwargs):</a:t>
            </a:r>
          </a:p>
          <a:p>
            <a:r>
              <a:rPr lang="zh-CN" altLang="en-US" sz="1000"/>
              <a:t>        print('__new__')</a:t>
            </a:r>
          </a:p>
          <a:p>
            <a:r>
              <a:rPr lang="zh-CN" altLang="en-US" sz="1000"/>
              <a:t> </a:t>
            </a:r>
          </a:p>
          <a:p>
            <a:r>
              <a:rPr lang="zh-CN" altLang="en-US" sz="1000"/>
              <a:t>Person()</a:t>
            </a:r>
          </a:p>
        </p:txBody>
      </p:sp>
      <p:sp>
        <p:nvSpPr>
          <p:cNvPr id="12" name="矩形 11"/>
          <p:cNvSpPr/>
          <p:nvPr/>
        </p:nvSpPr>
        <p:spPr>
          <a:xfrm>
            <a:off x="6955994" y="5596375"/>
            <a:ext cx="5051976" cy="830997"/>
          </a:xfrm>
          <a:prstGeom prst="rect">
            <a:avLst/>
          </a:prstGeom>
        </p:spPr>
        <p:txBody>
          <a:bodyPr wrap="square">
            <a:spAutoFit/>
          </a:bodyPr>
          <a:lstStyle/>
          <a:p>
            <a:r>
              <a:rPr lang="en-US" altLang="zh-CN" sz="1200">
                <a:solidFill>
                  <a:srgbClr val="000000"/>
                </a:solidFill>
                <a:latin typeface="微软雅黑" panose="020B0503020204020204" pitchFamily="34" charset="-122"/>
                <a:ea typeface="微软雅黑" panose="020B0503020204020204" pitchFamily="34" charset="-122"/>
              </a:rPr>
              <a:t>Python </a:t>
            </a:r>
            <a:r>
              <a:rPr lang="zh-CN" altLang="en-US" sz="1200">
                <a:solidFill>
                  <a:srgbClr val="000000"/>
                </a:solidFill>
                <a:latin typeface="微软雅黑" panose="020B0503020204020204" pitchFamily="34" charset="-122"/>
                <a:ea typeface="微软雅黑" panose="020B0503020204020204" pitchFamily="34" charset="-122"/>
              </a:rPr>
              <a:t>中存在于类里面的构造方法 </a:t>
            </a:r>
            <a:r>
              <a:rPr lang="en-US" altLang="zh-CN" sz="1200">
                <a:solidFill>
                  <a:srgbClr val="000000"/>
                </a:solidFill>
                <a:latin typeface="微软雅黑" panose="020B0503020204020204" pitchFamily="34" charset="-122"/>
                <a:ea typeface="微软雅黑" panose="020B0503020204020204" pitchFamily="34" charset="-122"/>
              </a:rPr>
              <a:t>__</a:t>
            </a:r>
            <a:r>
              <a:rPr lang="en-US" altLang="zh-CN" sz="1200" err="1">
                <a:solidFill>
                  <a:srgbClr val="000000"/>
                </a:solidFill>
                <a:latin typeface="微软雅黑" panose="020B0503020204020204" pitchFamily="34" charset="-122"/>
                <a:ea typeface="微软雅黑" panose="020B0503020204020204" pitchFamily="34" charset="-122"/>
              </a:rPr>
              <a:t>init</a:t>
            </a:r>
            <a:r>
              <a:rPr lang="en-US" altLang="zh-CN" sz="1200">
                <a:solidFill>
                  <a:srgbClr val="000000"/>
                </a:solidFill>
                <a:latin typeface="微软雅黑" panose="020B0503020204020204" pitchFamily="34" charset="-122"/>
                <a:ea typeface="微软雅黑" panose="020B0503020204020204" pitchFamily="34" charset="-122"/>
              </a:rPr>
              <a:t>__() </a:t>
            </a:r>
            <a:r>
              <a:rPr lang="zh-CN" altLang="en-US" sz="1200">
                <a:solidFill>
                  <a:srgbClr val="000000"/>
                </a:solidFill>
                <a:latin typeface="微软雅黑" panose="020B0503020204020204" pitchFamily="34" charset="-122"/>
                <a:ea typeface="微软雅黑" panose="020B0503020204020204" pitchFamily="34" charset="-122"/>
              </a:rPr>
              <a:t>负责将类的实例化，而在 </a:t>
            </a:r>
            <a:r>
              <a:rPr lang="en-US" altLang="zh-CN" sz="1200">
                <a:solidFill>
                  <a:srgbClr val="000000"/>
                </a:solidFill>
                <a:latin typeface="微软雅黑" panose="020B0503020204020204" pitchFamily="34" charset="-122"/>
                <a:ea typeface="微软雅黑" panose="020B0503020204020204" pitchFamily="34" charset="-122"/>
              </a:rPr>
              <a:t>__</a:t>
            </a:r>
            <a:r>
              <a:rPr lang="en-US" altLang="zh-CN" sz="1200" err="1">
                <a:solidFill>
                  <a:srgbClr val="000000"/>
                </a:solidFill>
                <a:latin typeface="微软雅黑" panose="020B0503020204020204" pitchFamily="34" charset="-122"/>
                <a:ea typeface="微软雅黑" panose="020B0503020204020204" pitchFamily="34" charset="-122"/>
              </a:rPr>
              <a:t>init</a:t>
            </a:r>
            <a:r>
              <a:rPr lang="en-US" altLang="zh-CN" sz="1200">
                <a:solidFill>
                  <a:srgbClr val="000000"/>
                </a:solidFill>
                <a:latin typeface="微软雅黑" panose="020B0503020204020204" pitchFamily="34" charset="-122"/>
                <a:ea typeface="微软雅黑" panose="020B0503020204020204" pitchFamily="34" charset="-122"/>
              </a:rPr>
              <a:t>__() </a:t>
            </a:r>
            <a:r>
              <a:rPr lang="zh-CN" altLang="en-US" sz="1200">
                <a:solidFill>
                  <a:srgbClr val="000000"/>
                </a:solidFill>
                <a:latin typeface="微软雅黑" panose="020B0503020204020204" pitchFamily="34" charset="-122"/>
                <a:ea typeface="微软雅黑" panose="020B0503020204020204" pitchFamily="34" charset="-122"/>
              </a:rPr>
              <a:t>启动之前，</a:t>
            </a:r>
            <a:r>
              <a:rPr lang="en-US" altLang="zh-CN" sz="1200">
                <a:solidFill>
                  <a:srgbClr val="000000"/>
                </a:solidFill>
                <a:latin typeface="微软雅黑" panose="020B0503020204020204" pitchFamily="34" charset="-122"/>
                <a:ea typeface="微软雅黑" panose="020B0503020204020204" pitchFamily="34" charset="-122"/>
              </a:rPr>
              <a:t>__new__() </a:t>
            </a:r>
            <a:r>
              <a:rPr lang="zh-CN" altLang="en-US" sz="1200">
                <a:solidFill>
                  <a:srgbClr val="000000"/>
                </a:solidFill>
                <a:latin typeface="微软雅黑" panose="020B0503020204020204" pitchFamily="34" charset="-122"/>
                <a:ea typeface="微软雅黑" panose="020B0503020204020204" pitchFamily="34" charset="-122"/>
              </a:rPr>
              <a:t>决定是否要使用该 </a:t>
            </a:r>
            <a:r>
              <a:rPr lang="en-US" altLang="zh-CN" sz="1200">
                <a:solidFill>
                  <a:srgbClr val="000000"/>
                </a:solidFill>
                <a:latin typeface="微软雅黑" panose="020B0503020204020204" pitchFamily="34" charset="-122"/>
                <a:ea typeface="微软雅黑" panose="020B0503020204020204" pitchFamily="34" charset="-122"/>
              </a:rPr>
              <a:t>__</a:t>
            </a:r>
            <a:r>
              <a:rPr lang="en-US" altLang="zh-CN" sz="1200" err="1">
                <a:solidFill>
                  <a:srgbClr val="000000"/>
                </a:solidFill>
                <a:latin typeface="微软雅黑" panose="020B0503020204020204" pitchFamily="34" charset="-122"/>
                <a:ea typeface="微软雅黑" panose="020B0503020204020204" pitchFamily="34" charset="-122"/>
              </a:rPr>
              <a:t>init</a:t>
            </a:r>
            <a:r>
              <a:rPr lang="en-US" altLang="zh-CN" sz="1200">
                <a:solidFill>
                  <a:srgbClr val="000000"/>
                </a:solidFill>
                <a:latin typeface="微软雅黑" panose="020B0503020204020204" pitchFamily="34" charset="-122"/>
                <a:ea typeface="微软雅黑" panose="020B0503020204020204" pitchFamily="34" charset="-122"/>
              </a:rPr>
              <a:t>__() </a:t>
            </a:r>
            <a:r>
              <a:rPr lang="zh-CN" altLang="en-US" sz="1200">
                <a:solidFill>
                  <a:srgbClr val="000000"/>
                </a:solidFill>
                <a:latin typeface="微软雅黑" panose="020B0503020204020204" pitchFamily="34" charset="-122"/>
                <a:ea typeface="微软雅黑" panose="020B0503020204020204" pitchFamily="34" charset="-122"/>
              </a:rPr>
              <a:t>方法，因为</a:t>
            </a:r>
            <a:r>
              <a:rPr lang="en-US" altLang="zh-CN" sz="1200">
                <a:solidFill>
                  <a:srgbClr val="000000"/>
                </a:solidFill>
                <a:latin typeface="微软雅黑" panose="020B0503020204020204" pitchFamily="34" charset="-122"/>
                <a:ea typeface="微软雅黑" panose="020B0503020204020204" pitchFamily="34" charset="-122"/>
              </a:rPr>
              <a:t>__new__() </a:t>
            </a:r>
            <a:r>
              <a:rPr lang="zh-CN" altLang="en-US" sz="1200">
                <a:solidFill>
                  <a:srgbClr val="000000"/>
                </a:solidFill>
                <a:latin typeface="微软雅黑" panose="020B0503020204020204" pitchFamily="34" charset="-122"/>
                <a:ea typeface="微软雅黑" panose="020B0503020204020204" pitchFamily="34" charset="-122"/>
              </a:rPr>
              <a:t>可以调用其他类的构造方法或者直接返回别的对象来作为本类的实例。</a:t>
            </a:r>
            <a:r>
              <a:rPr lang="en-US" altLang="zh-CN" sz="1200">
                <a:solidFill>
                  <a:srgbClr val="000000"/>
                </a:solidFill>
                <a:latin typeface="微软雅黑" panose="020B0503020204020204" pitchFamily="34" charset="-122"/>
                <a:ea typeface="微软雅黑" panose="020B0503020204020204" pitchFamily="34" charset="-122"/>
              </a:rPr>
              <a:t>__new__(</a:t>
            </a:r>
            <a:r>
              <a:rPr lang="en-US" altLang="zh-CN" sz="1200" err="1">
                <a:solidFill>
                  <a:srgbClr val="000000"/>
                </a:solidFill>
                <a:latin typeface="微软雅黑" panose="020B0503020204020204" pitchFamily="34" charset="-122"/>
                <a:ea typeface="微软雅黑" panose="020B0503020204020204" pitchFamily="34" charset="-122"/>
              </a:rPr>
              <a:t>cls</a:t>
            </a:r>
            <a:r>
              <a:rPr lang="en-US" altLang="zh-CN" sz="1200">
                <a:solidFill>
                  <a:srgbClr val="000000"/>
                </a:solidFill>
                <a:latin typeface="微软雅黑" panose="020B0503020204020204" pitchFamily="34" charset="-122"/>
                <a:ea typeface="微软雅黑" panose="020B0503020204020204" pitchFamily="34" charset="-122"/>
              </a:rPr>
              <a:t>, ***)</a:t>
            </a:r>
            <a:r>
              <a:rPr lang="zh-CN" altLang="en-US" sz="1200">
                <a:solidFill>
                  <a:srgbClr val="000000"/>
                </a:solidFill>
                <a:latin typeface="微软雅黑" panose="020B0503020204020204" pitchFamily="34" charset="-122"/>
                <a:ea typeface="微软雅黑" panose="020B0503020204020204" pitchFamily="34" charset="-122"/>
              </a:rPr>
              <a:t>其中第一个参数，是当前正在实例化的类。</a:t>
            </a:r>
            <a:endParaRPr lang="zh-CN" altLang="en-US" sz="1200"/>
          </a:p>
        </p:txBody>
      </p:sp>
    </p:spTree>
    <p:extLst>
      <p:ext uri="{BB962C8B-B14F-4D97-AF65-F5344CB8AC3E}">
        <p14:creationId xmlns:p14="http://schemas.microsoft.com/office/powerpoint/2010/main" val="3847377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33977" y="0"/>
            <a:ext cx="2492990" cy="369332"/>
          </a:xfrm>
          <a:prstGeom prst="rect">
            <a:avLst/>
          </a:prstGeom>
          <a:noFill/>
        </p:spPr>
        <p:txBody>
          <a:bodyPr wrap="none" rtlCol="0">
            <a:spAutoFit/>
          </a:bodyPr>
          <a:lstStyle/>
          <a:p>
            <a:r>
              <a:rPr lang="zh-CN" altLang="en-US"/>
              <a:t>面向对象程序设计与类</a:t>
            </a:r>
          </a:p>
        </p:txBody>
      </p:sp>
      <p:sp>
        <p:nvSpPr>
          <p:cNvPr id="3" name="文本框 2"/>
          <p:cNvSpPr txBox="1"/>
          <p:nvPr/>
        </p:nvSpPr>
        <p:spPr>
          <a:xfrm>
            <a:off x="0" y="241310"/>
            <a:ext cx="12192000" cy="6894195"/>
          </a:xfrm>
          <a:prstGeom prst="rect">
            <a:avLst/>
          </a:prstGeom>
          <a:noFill/>
        </p:spPr>
        <p:txBody>
          <a:bodyPr wrap="square" rtlCol="0">
            <a:spAutoFit/>
          </a:bodyPr>
          <a:lstStyle/>
          <a:p>
            <a:r>
              <a:rPr lang="en-US" altLang="zh-CN" sz="1300">
                <a:latin typeface="+mn-ea"/>
              </a:rPr>
              <a:t>Object Oriented Programming</a:t>
            </a:r>
            <a:r>
              <a:rPr lang="zh-CN" altLang="en-US" sz="1300">
                <a:latin typeface="+mn-ea"/>
              </a:rPr>
              <a:t>面向对象编程，简称</a:t>
            </a:r>
            <a:r>
              <a:rPr lang="en-US" altLang="zh-CN" sz="1300">
                <a:latin typeface="+mn-ea"/>
              </a:rPr>
              <a:t>OOP</a:t>
            </a:r>
            <a:r>
              <a:rPr lang="zh-CN" altLang="en-US" sz="1300">
                <a:latin typeface="+mn-ea"/>
              </a:rPr>
              <a:t>，是一种程序设计思想，对象包含了数据和操作数据的函数。</a:t>
            </a:r>
            <a:endParaRPr lang="en-US" altLang="zh-CN" sz="1300">
              <a:latin typeface="+mn-ea"/>
            </a:endParaRPr>
          </a:p>
          <a:p>
            <a:r>
              <a:rPr lang="zh-CN" altLang="en-US" sz="1300">
                <a:latin typeface="+mn-ea"/>
              </a:rPr>
              <a:t>类：是封装对象的属性和行为的载体，是</a:t>
            </a:r>
            <a:r>
              <a:rPr lang="en-US" altLang="zh-CN" sz="1300">
                <a:latin typeface="+mn-ea"/>
              </a:rPr>
              <a:t>OOP</a:t>
            </a:r>
            <a:r>
              <a:rPr lang="zh-CN" altLang="en-US" sz="1300">
                <a:latin typeface="+mn-ea"/>
              </a:rPr>
              <a:t>的基本对象。</a:t>
            </a:r>
            <a:endParaRPr lang="en-US" altLang="zh-CN" sz="1300">
              <a:latin typeface="+mn-ea"/>
            </a:endParaRPr>
          </a:p>
          <a:p>
            <a:r>
              <a:rPr lang="zh-CN" altLang="en-US" sz="1300">
                <a:latin typeface="+mn-ea"/>
              </a:rPr>
              <a:t>封装：将对象的属性和行为封装起来，隐藏其实现细节，避免外部对内部数据的影响，提高了程序的可维护性。</a:t>
            </a:r>
            <a:endParaRPr lang="en-US" altLang="zh-CN" sz="1300">
              <a:latin typeface="+mn-ea"/>
            </a:endParaRPr>
          </a:p>
          <a:p>
            <a:r>
              <a:rPr lang="zh-CN" altLang="en-US" sz="1300">
                <a:latin typeface="+mn-ea"/>
              </a:rPr>
              <a:t>继承：子类通过继承复用父类的属性和行为，并且可以添加子类独有的属性和行为。（即继承父类的所有属性与方法）</a:t>
            </a:r>
            <a:endParaRPr lang="en-US" altLang="zh-CN" sz="1300">
              <a:latin typeface="+mn-ea"/>
            </a:endParaRPr>
          </a:p>
          <a:p>
            <a:r>
              <a:rPr lang="zh-CN" altLang="en-US" sz="1300">
                <a:latin typeface="+mn-ea"/>
              </a:rPr>
              <a:t>多态：子类继承父类特征的同时，具备了自己的特征，并且可以实现不同的效果。（即可以重写同名的属性和方法，</a:t>
            </a:r>
            <a:endParaRPr lang="en-US" altLang="zh-CN" sz="1300">
              <a:latin typeface="+mn-ea"/>
            </a:endParaRPr>
          </a:p>
          <a:p>
            <a:r>
              <a:rPr lang="zh-CN" altLang="en-US" sz="1300">
                <a:latin typeface="+mn-ea"/>
              </a:rPr>
              <a:t>并且优先级高）</a:t>
            </a:r>
            <a:endParaRPr lang="en-US" altLang="zh-CN" sz="1300">
              <a:latin typeface="+mn-ea"/>
            </a:endParaRPr>
          </a:p>
          <a:p>
            <a:r>
              <a:rPr lang="zh-CN" altLang="en-US" sz="1300" b="1">
                <a:latin typeface="+mn-ea"/>
              </a:rPr>
              <a:t>类的定义</a:t>
            </a:r>
            <a:r>
              <a:rPr lang="zh-CN" altLang="en-US" sz="1300">
                <a:latin typeface="+mn-ea"/>
              </a:rPr>
              <a:t>：使用</a:t>
            </a:r>
            <a:r>
              <a:rPr lang="en-US" altLang="zh-CN" sz="1300">
                <a:latin typeface="+mn-ea"/>
              </a:rPr>
              <a:t>class</a:t>
            </a:r>
            <a:r>
              <a:rPr lang="zh-CN" altLang="en-US" sz="1300">
                <a:latin typeface="+mn-ea"/>
              </a:rPr>
              <a:t>来实现，包括有类名、类文档字符串和类体，与函数定义类似，但注意类名后不加括号注明参数。</a:t>
            </a:r>
            <a:endParaRPr lang="en-US" altLang="zh-CN" sz="1300">
              <a:latin typeface="+mn-ea"/>
            </a:endParaRPr>
          </a:p>
          <a:p>
            <a:r>
              <a:rPr lang="zh-CN" altLang="en-US" sz="1300" b="1">
                <a:latin typeface="+mn-ea"/>
              </a:rPr>
              <a:t>类的实例</a:t>
            </a:r>
            <a:r>
              <a:rPr lang="zh-CN" altLang="en-US" sz="1300">
                <a:latin typeface="+mn-ea"/>
              </a:rPr>
              <a:t>：可将实例赋值给变量，</a:t>
            </a:r>
            <a:r>
              <a:rPr lang="en-US" altLang="zh-CN" sz="1300">
                <a:latin typeface="+mn-ea"/>
              </a:rPr>
              <a:t>a = Class()</a:t>
            </a:r>
            <a:r>
              <a:rPr lang="zh-CN" altLang="en-US" sz="1300">
                <a:latin typeface="+mn-ea"/>
              </a:rPr>
              <a:t>，注意定义实例时输入的参数为</a:t>
            </a:r>
            <a:r>
              <a:rPr lang="en-US" altLang="zh-CN" sz="1300">
                <a:latin typeface="+mn-ea"/>
              </a:rPr>
              <a:t>__</a:t>
            </a:r>
            <a:r>
              <a:rPr lang="en-US" altLang="zh-CN" sz="1300" err="1">
                <a:latin typeface="+mn-ea"/>
              </a:rPr>
              <a:t>init</a:t>
            </a:r>
            <a:r>
              <a:rPr lang="en-US" altLang="zh-CN" sz="1300">
                <a:latin typeface="+mn-ea"/>
              </a:rPr>
              <a:t>__</a:t>
            </a:r>
            <a:r>
              <a:rPr lang="zh-CN" altLang="en-US" sz="1300">
                <a:latin typeface="+mn-ea"/>
              </a:rPr>
              <a:t>方法除</a:t>
            </a:r>
            <a:r>
              <a:rPr lang="en-US" altLang="zh-CN" sz="1300">
                <a:latin typeface="+mn-ea"/>
              </a:rPr>
              <a:t>self</a:t>
            </a:r>
            <a:r>
              <a:rPr lang="zh-CN" altLang="en-US" sz="1300">
                <a:latin typeface="+mn-ea"/>
              </a:rPr>
              <a:t>（代表实例本身）以外的参数，</a:t>
            </a:r>
            <a:r>
              <a:rPr lang="en-US" altLang="zh-CN" sz="1300">
                <a:latin typeface="+mn-ea"/>
              </a:rPr>
              <a:t>a</a:t>
            </a:r>
            <a:r>
              <a:rPr lang="zh-CN" altLang="en-US" sz="1300">
                <a:latin typeface="+mn-ea"/>
              </a:rPr>
              <a:t>是一个类的实例对象。</a:t>
            </a:r>
            <a:endParaRPr lang="en-US" altLang="zh-CN" sz="1300">
              <a:latin typeface="+mn-ea"/>
            </a:endParaRPr>
          </a:p>
          <a:p>
            <a:r>
              <a:rPr lang="en-US" altLang="zh-CN" sz="1300" b="1">
                <a:latin typeface="+mn-ea"/>
              </a:rPr>
              <a:t>__</a:t>
            </a:r>
            <a:r>
              <a:rPr lang="en-US" altLang="zh-CN" sz="1300" b="1" err="1">
                <a:latin typeface="+mn-ea"/>
              </a:rPr>
              <a:t>init</a:t>
            </a:r>
            <a:r>
              <a:rPr lang="en-US" altLang="zh-CN" sz="1300" b="1">
                <a:latin typeface="+mn-ea"/>
              </a:rPr>
              <a:t>__</a:t>
            </a:r>
            <a:r>
              <a:rPr lang="zh-CN" altLang="en-US" sz="1300" b="1">
                <a:latin typeface="+mn-ea"/>
              </a:rPr>
              <a:t>方法</a:t>
            </a:r>
            <a:r>
              <a:rPr lang="zh-CN" altLang="en-US" sz="1300">
                <a:latin typeface="+mn-ea"/>
              </a:rPr>
              <a:t>：是类中的魔法方法，每一个实例都会自动执行，其</a:t>
            </a:r>
            <a:r>
              <a:rPr lang="en-US" altLang="zh-CN" sz="1300">
                <a:latin typeface="+mn-ea"/>
              </a:rPr>
              <a:t>self</a:t>
            </a:r>
            <a:r>
              <a:rPr lang="zh-CN" altLang="en-US" sz="1300">
                <a:latin typeface="+mn-ea"/>
              </a:rPr>
              <a:t>参数指向实例本身，可用于调用实例属性等如</a:t>
            </a:r>
            <a:r>
              <a:rPr lang="en-US" altLang="zh-CN" sz="1300" err="1">
                <a:latin typeface="+mn-ea"/>
              </a:rPr>
              <a:t>self.abc</a:t>
            </a:r>
            <a:r>
              <a:rPr lang="zh-CN" altLang="en-US" sz="1300">
                <a:latin typeface="+mn-ea"/>
              </a:rPr>
              <a:t>；在定义实例时，</a:t>
            </a:r>
            <a:r>
              <a:rPr lang="en-US" altLang="zh-CN" sz="1300">
                <a:latin typeface="+mn-ea"/>
              </a:rPr>
              <a:t>__</a:t>
            </a:r>
            <a:r>
              <a:rPr lang="en-US" altLang="zh-CN" sz="1300" err="1">
                <a:latin typeface="+mn-ea"/>
              </a:rPr>
              <a:t>init</a:t>
            </a:r>
            <a:r>
              <a:rPr lang="en-US" altLang="zh-CN" sz="1300">
                <a:latin typeface="+mn-ea"/>
              </a:rPr>
              <a:t>__</a:t>
            </a:r>
            <a:r>
              <a:rPr lang="zh-CN" altLang="en-US" sz="1300">
                <a:latin typeface="+mn-ea"/>
              </a:rPr>
              <a:t>以外的方法不会自动执行。（</a:t>
            </a:r>
            <a:r>
              <a:rPr lang="zh-CN" altLang="en-US" sz="1300">
                <a:solidFill>
                  <a:schemeClr val="accent1">
                    <a:lumMod val="75000"/>
                  </a:schemeClr>
                </a:solidFill>
                <a:latin typeface="+mn-ea"/>
              </a:rPr>
              <a:t>创建实例时①调用</a:t>
            </a:r>
            <a:r>
              <a:rPr lang="en-US" altLang="zh-CN" sz="1300">
                <a:solidFill>
                  <a:schemeClr val="accent1">
                    <a:lumMod val="75000"/>
                  </a:schemeClr>
                </a:solidFill>
                <a:latin typeface="+mn-ea"/>
              </a:rPr>
              <a:t>__new__</a:t>
            </a:r>
            <a:r>
              <a:rPr lang="zh-CN" altLang="en-US" sz="1300">
                <a:solidFill>
                  <a:schemeClr val="accent1">
                    <a:lumMod val="75000"/>
                  </a:schemeClr>
                </a:solidFill>
                <a:latin typeface="+mn-ea"/>
              </a:rPr>
              <a:t>方法，创建对象占用内存空间；②调用</a:t>
            </a:r>
            <a:r>
              <a:rPr lang="en-US" altLang="zh-CN" sz="1300">
                <a:solidFill>
                  <a:schemeClr val="accent1">
                    <a:lumMod val="75000"/>
                  </a:schemeClr>
                </a:solidFill>
                <a:latin typeface="+mn-ea"/>
              </a:rPr>
              <a:t>__</a:t>
            </a:r>
            <a:r>
              <a:rPr lang="en-US" altLang="zh-CN" sz="1300" err="1">
                <a:solidFill>
                  <a:schemeClr val="accent1">
                    <a:lumMod val="75000"/>
                  </a:schemeClr>
                </a:solidFill>
                <a:latin typeface="+mn-ea"/>
              </a:rPr>
              <a:t>init</a:t>
            </a:r>
            <a:r>
              <a:rPr lang="en-US" altLang="zh-CN" sz="1300">
                <a:solidFill>
                  <a:schemeClr val="accent1">
                    <a:lumMod val="75000"/>
                  </a:schemeClr>
                </a:solidFill>
                <a:latin typeface="+mn-ea"/>
              </a:rPr>
              <a:t>__</a:t>
            </a:r>
            <a:r>
              <a:rPr lang="zh-CN" altLang="en-US" sz="1300">
                <a:solidFill>
                  <a:schemeClr val="accent1">
                    <a:lumMod val="75000"/>
                  </a:schemeClr>
                </a:solidFill>
                <a:latin typeface="+mn-ea"/>
              </a:rPr>
              <a:t>方法，将刚刚创建的对象的引用传递给</a:t>
            </a:r>
            <a:r>
              <a:rPr lang="en-US" altLang="zh-CN" sz="1300">
                <a:solidFill>
                  <a:schemeClr val="accent1">
                    <a:lumMod val="75000"/>
                  </a:schemeClr>
                </a:solidFill>
                <a:latin typeface="+mn-ea"/>
              </a:rPr>
              <a:t>self</a:t>
            </a:r>
            <a:r>
              <a:rPr lang="zh-CN" altLang="en-US" sz="1300">
                <a:solidFill>
                  <a:schemeClr val="accent1">
                    <a:lumMod val="75000"/>
                  </a:schemeClr>
                </a:solidFill>
                <a:latin typeface="+mn-ea"/>
              </a:rPr>
              <a:t>即初始化</a:t>
            </a:r>
            <a:r>
              <a:rPr lang="zh-CN" altLang="en-US" sz="1300">
                <a:latin typeface="+mn-ea"/>
              </a:rPr>
              <a:t>）</a:t>
            </a:r>
            <a:endParaRPr lang="en-US" altLang="zh-CN" sz="1300">
              <a:latin typeface="+mn-ea"/>
            </a:endParaRPr>
          </a:p>
          <a:p>
            <a:r>
              <a:rPr lang="zh-CN" altLang="en-US" sz="1300" b="1">
                <a:latin typeface="+mn-ea"/>
              </a:rPr>
              <a:t>其他实例方法</a:t>
            </a:r>
            <a:r>
              <a:rPr lang="zh-CN" altLang="en-US" sz="1300">
                <a:latin typeface="+mn-ea"/>
              </a:rPr>
              <a:t>：实例方法即在类中定义的函数对象，其必须在参数中添加</a:t>
            </a:r>
            <a:r>
              <a:rPr lang="en-US" altLang="zh-CN" sz="1300">
                <a:latin typeface="+mn-ea"/>
              </a:rPr>
              <a:t>self</a:t>
            </a:r>
            <a:r>
              <a:rPr lang="zh-CN" altLang="en-US" sz="1300">
                <a:latin typeface="+mn-ea"/>
              </a:rPr>
              <a:t>以代表实例本身（因为在类外无法通过</a:t>
            </a:r>
            <a:r>
              <a:rPr lang="en-US" altLang="zh-CN" sz="1300" err="1">
                <a:latin typeface="+mn-ea"/>
              </a:rPr>
              <a:t>Class.class</a:t>
            </a:r>
            <a:r>
              <a:rPr lang="en-US" altLang="zh-CN" sz="1300">
                <a:latin typeface="+mn-ea"/>
              </a:rPr>
              <a:t>()</a:t>
            </a:r>
            <a:r>
              <a:rPr lang="zh-CN" altLang="en-US" sz="1300">
                <a:latin typeface="+mn-ea"/>
              </a:rPr>
              <a:t>来访问无</a:t>
            </a:r>
            <a:r>
              <a:rPr lang="en-US" altLang="zh-CN" sz="1300">
                <a:latin typeface="+mn-ea"/>
              </a:rPr>
              <a:t>self</a:t>
            </a:r>
            <a:r>
              <a:rPr lang="zh-CN" altLang="en-US" sz="1300">
                <a:latin typeface="+mn-ea"/>
              </a:rPr>
              <a:t>参数的实例方法）。</a:t>
            </a:r>
            <a:endParaRPr lang="en-US" altLang="zh-CN" sz="1300">
              <a:latin typeface="+mn-ea"/>
            </a:endParaRPr>
          </a:p>
          <a:p>
            <a:r>
              <a:rPr lang="zh-CN" altLang="en-US" sz="1300" b="1">
                <a:latin typeface="+mn-ea"/>
              </a:rPr>
              <a:t>类属性与实例属性</a:t>
            </a:r>
            <a:r>
              <a:rPr lang="zh-CN" altLang="en-US" sz="1300">
                <a:latin typeface="+mn-ea"/>
              </a:rPr>
              <a:t>：类属性指定义在类中，并且在函数体外的属性，类属性可以在所有实例之间共享，实例属性首先继承类属性，并且在类中的方法中可以以</a:t>
            </a:r>
            <a:r>
              <a:rPr lang="en-US" altLang="zh-CN" sz="1300">
                <a:latin typeface="+mn-ea"/>
              </a:rPr>
              <a:t>self</a:t>
            </a:r>
            <a:r>
              <a:rPr lang="zh-CN" altLang="en-US" sz="1300">
                <a:latin typeface="+mn-ea"/>
              </a:rPr>
              <a:t>参数的形式定义，在类外需要以实例的方式定义，多个实例之间的实例属性不会相互影响。（在类中的任意部分使用类名或使用</a:t>
            </a:r>
            <a:r>
              <a:rPr lang="en-US" altLang="zh-CN" sz="1300">
                <a:latin typeface="+mn-ea"/>
              </a:rPr>
              <a:t>self</a:t>
            </a:r>
            <a:r>
              <a:rPr lang="zh-CN" altLang="en-US" sz="1300">
                <a:latin typeface="+mn-ea"/>
              </a:rPr>
              <a:t>定义类或实例属性，在所有地方都可以引用；在定义函数时的参数为形式参数，其可与类属性重名；方法定义时的默认参数与类属性平级，不需使用</a:t>
            </a:r>
            <a:r>
              <a:rPr lang="en-US" altLang="zh-CN" sz="1300">
                <a:latin typeface="+mn-ea"/>
              </a:rPr>
              <a:t>Class.name</a:t>
            </a:r>
            <a:r>
              <a:rPr lang="zh-CN" altLang="en-US" sz="1300">
                <a:latin typeface="+mn-ea"/>
              </a:rPr>
              <a:t>调用类属性）（</a:t>
            </a:r>
            <a:r>
              <a:rPr lang="zh-CN" altLang="en-US" sz="1300">
                <a:solidFill>
                  <a:srgbClr val="FF0000"/>
                </a:solidFill>
                <a:latin typeface="+mn-ea"/>
              </a:rPr>
              <a:t>注意数据属性会覆盖同名的方法属性</a:t>
            </a:r>
            <a:r>
              <a:rPr lang="zh-CN" altLang="en-US" sz="1300">
                <a:latin typeface="+mn-ea"/>
              </a:rPr>
              <a:t>）</a:t>
            </a:r>
            <a:r>
              <a:rPr lang="zh-CN" altLang="en-US" sz="1300" b="1">
                <a:solidFill>
                  <a:schemeClr val="accent1">
                    <a:lumMod val="75000"/>
                  </a:schemeClr>
                </a:solidFill>
                <a:latin typeface="+mn-ea"/>
              </a:rPr>
              <a:t>参</a:t>
            </a:r>
            <a:r>
              <a:rPr lang="en-US" altLang="zh-CN" sz="1300" b="1">
                <a:solidFill>
                  <a:schemeClr val="accent1">
                    <a:lumMod val="75000"/>
                  </a:schemeClr>
                </a:solidFill>
                <a:latin typeface="+mn-ea"/>
              </a:rPr>
              <a:t>class.py</a:t>
            </a:r>
            <a:r>
              <a:rPr lang="zh-CN" altLang="en-US" sz="1300" b="1">
                <a:solidFill>
                  <a:schemeClr val="accent1">
                    <a:lumMod val="75000"/>
                  </a:schemeClr>
                </a:solidFill>
                <a:latin typeface="+mn-ea"/>
              </a:rPr>
              <a:t>（每一个实例对象中都拥有一个</a:t>
            </a:r>
            <a:r>
              <a:rPr lang="en-US" altLang="zh-CN" sz="1300" b="1">
                <a:solidFill>
                  <a:schemeClr val="accent1">
                    <a:lumMod val="75000"/>
                  </a:schemeClr>
                </a:solidFill>
                <a:latin typeface="+mn-ea"/>
              </a:rPr>
              <a:t>__class__</a:t>
            </a:r>
            <a:r>
              <a:rPr lang="zh-CN" altLang="en-US" sz="1300" b="1">
                <a:solidFill>
                  <a:schemeClr val="accent1">
                    <a:lumMod val="75000"/>
                  </a:schemeClr>
                </a:solidFill>
                <a:latin typeface="+mn-ea"/>
              </a:rPr>
              <a:t>属性，用于记录创建它的类名，</a:t>
            </a:r>
            <a:r>
              <a:rPr lang="zh-CN" altLang="en-US" sz="1300" b="1">
                <a:solidFill>
                  <a:srgbClr val="FF0000"/>
                </a:solidFill>
                <a:latin typeface="+mn-ea"/>
              </a:rPr>
              <a:t>可以通过实例名</a:t>
            </a:r>
            <a:r>
              <a:rPr lang="en-US" altLang="zh-CN" sz="1300" b="1">
                <a:solidFill>
                  <a:srgbClr val="FF0000"/>
                </a:solidFill>
                <a:latin typeface="+mn-ea"/>
              </a:rPr>
              <a:t>.__</a:t>
            </a:r>
            <a:r>
              <a:rPr lang="en-US" altLang="zh-CN" sz="1300" b="1" err="1">
                <a:solidFill>
                  <a:srgbClr val="FF0000"/>
                </a:solidFill>
                <a:latin typeface="+mn-ea"/>
              </a:rPr>
              <a:t>class__.xxx</a:t>
            </a:r>
            <a:r>
              <a:rPr lang="zh-CN" altLang="en-US" sz="1300" b="1">
                <a:solidFill>
                  <a:srgbClr val="FF0000"/>
                </a:solidFill>
                <a:latin typeface="+mn-ea"/>
              </a:rPr>
              <a:t>修改类属性</a:t>
            </a:r>
            <a:r>
              <a:rPr lang="zh-CN" altLang="en-US" sz="1300" b="1">
                <a:solidFill>
                  <a:schemeClr val="accent1">
                    <a:lumMod val="75000"/>
                  </a:schemeClr>
                </a:solidFill>
                <a:latin typeface="+mn-ea"/>
              </a:rPr>
              <a:t>）（在类中定义的是类属性，不是变量，不存在于命名空间，也不能直接引用，但可以在类中引用定义在类外的全局变量）</a:t>
            </a:r>
            <a:endParaRPr lang="en-US" altLang="zh-CN" sz="1300" b="1">
              <a:solidFill>
                <a:schemeClr val="accent1">
                  <a:lumMod val="75000"/>
                </a:schemeClr>
              </a:solidFill>
              <a:latin typeface="+mn-ea"/>
            </a:endParaRPr>
          </a:p>
          <a:p>
            <a:r>
              <a:rPr lang="zh-CN" altLang="en-US" sz="1300" b="1">
                <a:latin typeface="+mn-ea"/>
              </a:rPr>
              <a:t>访问限制</a:t>
            </a:r>
            <a:r>
              <a:rPr lang="zh-CN" altLang="en-US" sz="1300">
                <a:latin typeface="+mn-ea"/>
              </a:rPr>
              <a:t>：其对类的属性和方法通用，①首尾双下划线表示魔法方法</a:t>
            </a:r>
            <a:r>
              <a:rPr lang="en-US" altLang="zh-CN" sz="1300">
                <a:latin typeface="+mn-ea"/>
              </a:rPr>
              <a:t>/</a:t>
            </a:r>
            <a:r>
              <a:rPr lang="zh-CN" altLang="en-US" sz="1300">
                <a:latin typeface="+mn-ea"/>
              </a:rPr>
              <a:t>属性，属于公有变量；②单前置下划线表示保护（</a:t>
            </a:r>
            <a:r>
              <a:rPr lang="en-US" altLang="zh-CN" sz="1300">
                <a:latin typeface="+mn-ea"/>
              </a:rPr>
              <a:t>protect</a:t>
            </a:r>
            <a:r>
              <a:rPr lang="zh-CN" altLang="en-US" sz="1300">
                <a:latin typeface="+mn-ea"/>
              </a:rPr>
              <a:t>），允许类</a:t>
            </a:r>
            <a:r>
              <a:rPr lang="en-US" altLang="zh-CN" sz="1300">
                <a:latin typeface="+mn-ea"/>
              </a:rPr>
              <a:t>/</a:t>
            </a:r>
            <a:r>
              <a:rPr lang="zh-CN" altLang="en-US" sz="1300">
                <a:latin typeface="+mn-ea"/>
              </a:rPr>
              <a:t>子类</a:t>
            </a:r>
            <a:r>
              <a:rPr lang="en-US" altLang="zh-CN" sz="1300">
                <a:latin typeface="+mn-ea"/>
              </a:rPr>
              <a:t>/</a:t>
            </a:r>
            <a:r>
              <a:rPr lang="zh-CN" altLang="en-US" sz="1300">
                <a:latin typeface="+mn-ea"/>
              </a:rPr>
              <a:t>实例进行访问，</a:t>
            </a:r>
            <a:r>
              <a:rPr lang="zh-CN" altLang="en-US" sz="1300">
                <a:solidFill>
                  <a:srgbClr val="FF0000"/>
                </a:solidFill>
                <a:latin typeface="+mn-ea"/>
              </a:rPr>
              <a:t>但是不能通过</a:t>
            </a:r>
            <a:r>
              <a:rPr lang="en-US" altLang="zh-CN" sz="1300">
                <a:solidFill>
                  <a:srgbClr val="FF0000"/>
                </a:solidFill>
                <a:latin typeface="+mn-ea"/>
              </a:rPr>
              <a:t>from</a:t>
            </a:r>
            <a:r>
              <a:rPr lang="zh-CN" altLang="en-US" sz="1300">
                <a:solidFill>
                  <a:srgbClr val="FF0000"/>
                </a:solidFill>
                <a:latin typeface="+mn-ea"/>
              </a:rPr>
              <a:t>语句导入（一般是模块中用作全局变量），报错变量名未定义</a:t>
            </a:r>
            <a:r>
              <a:rPr lang="zh-CN" altLang="en-US" sz="1300">
                <a:latin typeface="+mn-ea"/>
              </a:rPr>
              <a:t>；③双前置下划线表示私有（</a:t>
            </a:r>
            <a:r>
              <a:rPr lang="en-US" altLang="zh-CN" sz="1300">
                <a:latin typeface="+mn-ea"/>
              </a:rPr>
              <a:t>private</a:t>
            </a:r>
            <a:r>
              <a:rPr lang="zh-CN" altLang="en-US" sz="1300">
                <a:latin typeface="+mn-ea"/>
              </a:rPr>
              <a:t>），</a:t>
            </a:r>
            <a:r>
              <a:rPr lang="en-US" altLang="zh-CN" sz="1300">
                <a:latin typeface="+mn-ea"/>
              </a:rPr>
              <a:t>python</a:t>
            </a:r>
            <a:r>
              <a:rPr lang="zh-CN" altLang="en-US" sz="1300">
                <a:latin typeface="+mn-ea"/>
              </a:rPr>
              <a:t>类其实不支持私有设置，其会在类外重写变量名为</a:t>
            </a:r>
            <a:r>
              <a:rPr lang="en-US" altLang="zh-CN" sz="1300">
                <a:latin typeface="+mn-ea"/>
              </a:rPr>
              <a:t>_</a:t>
            </a:r>
            <a:r>
              <a:rPr lang="en-US" altLang="zh-CN" sz="1300" err="1">
                <a:latin typeface="+mn-ea"/>
              </a:rPr>
              <a:t>class__a</a:t>
            </a:r>
            <a:r>
              <a:rPr lang="zh-CN" altLang="en-US" sz="1300">
                <a:latin typeface="+mn-ea"/>
              </a:rPr>
              <a:t>，使用重写方法可以在类外使用类</a:t>
            </a:r>
            <a:r>
              <a:rPr lang="en-US" altLang="zh-CN" sz="1300">
                <a:latin typeface="+mn-ea"/>
              </a:rPr>
              <a:t>/</a:t>
            </a:r>
            <a:r>
              <a:rPr lang="zh-CN" altLang="en-US" sz="1300">
                <a:latin typeface="+mn-ea"/>
              </a:rPr>
              <a:t>子类</a:t>
            </a:r>
            <a:r>
              <a:rPr lang="en-US" altLang="zh-CN" sz="1300">
                <a:latin typeface="+mn-ea"/>
              </a:rPr>
              <a:t>/</a:t>
            </a:r>
            <a:r>
              <a:rPr lang="zh-CN" altLang="en-US" sz="1300">
                <a:latin typeface="+mn-ea"/>
              </a:rPr>
              <a:t>实例进行访问；④单后置下划线，为了防止跟</a:t>
            </a:r>
            <a:r>
              <a:rPr lang="en-US" altLang="zh-CN" sz="1300">
                <a:latin typeface="+mn-ea"/>
              </a:rPr>
              <a:t>python</a:t>
            </a:r>
            <a:r>
              <a:rPr lang="zh-CN" altLang="en-US" sz="1300">
                <a:latin typeface="+mn-ea"/>
              </a:rPr>
              <a:t>中的关键字冲突。</a:t>
            </a:r>
            <a:endParaRPr lang="en-US" altLang="zh-CN" sz="1300">
              <a:latin typeface="+mn-ea"/>
            </a:endParaRPr>
          </a:p>
          <a:p>
            <a:r>
              <a:rPr lang="zh-CN" altLang="en-US" sz="1300" b="1">
                <a:latin typeface="+mn-ea"/>
              </a:rPr>
              <a:t>装饰器</a:t>
            </a:r>
            <a:r>
              <a:rPr lang="zh-CN" altLang="en-US" sz="1300">
                <a:latin typeface="+mn-ea"/>
              </a:rPr>
              <a:t>：在类中常用的装饰器有，</a:t>
            </a:r>
            <a:r>
              <a:rPr lang="en-US" altLang="zh-CN" sz="1300">
                <a:latin typeface="+mn-ea"/>
              </a:rPr>
              <a:t>@property,@xx.setter,@</a:t>
            </a:r>
            <a:r>
              <a:rPr lang="en-US" altLang="zh-CN" sz="1300" err="1">
                <a:latin typeface="+mn-ea"/>
              </a:rPr>
              <a:t>xx.deleter</a:t>
            </a:r>
            <a:r>
              <a:rPr lang="en-US" altLang="zh-CN" sz="1300">
                <a:latin typeface="+mn-ea"/>
              </a:rPr>
              <a:t>,</a:t>
            </a:r>
            <a:r>
              <a:rPr lang="zh-CN" altLang="en-US" sz="1300">
                <a:latin typeface="+mn-ea"/>
              </a:rPr>
              <a:t>其分别表示只读可写可删除，其中后两者是前者的内置方法（因此必须先使用</a:t>
            </a:r>
            <a:r>
              <a:rPr lang="en-US" altLang="zh-CN" sz="1300">
                <a:latin typeface="+mn-ea"/>
              </a:rPr>
              <a:t>@property</a:t>
            </a:r>
            <a:r>
              <a:rPr lang="zh-CN" altLang="en-US" sz="1300">
                <a:latin typeface="+mn-ea"/>
              </a:rPr>
              <a:t>）；</a:t>
            </a:r>
            <a:r>
              <a:rPr lang="en-US" altLang="zh-CN" sz="1300">
                <a:latin typeface="+mn-ea"/>
              </a:rPr>
              <a:t>@property</a:t>
            </a:r>
            <a:r>
              <a:rPr lang="zh-CN" altLang="en-US" sz="1300">
                <a:latin typeface="+mn-ea"/>
              </a:rPr>
              <a:t>方法意为将一个方法转换为属性（实际上是调用了</a:t>
            </a:r>
            <a:r>
              <a:rPr lang="en-US" altLang="zh-CN" sz="1300">
                <a:latin typeface="+mn-ea"/>
              </a:rPr>
              <a:t>get</a:t>
            </a:r>
            <a:r>
              <a:rPr lang="zh-CN" altLang="en-US" sz="1300">
                <a:latin typeface="+mn-ea"/>
              </a:rPr>
              <a:t>函数，</a:t>
            </a:r>
            <a:r>
              <a:rPr lang="en-US" altLang="zh-CN" sz="1300">
                <a:latin typeface="+mn-ea"/>
              </a:rPr>
              <a:t>@property</a:t>
            </a:r>
            <a:r>
              <a:rPr lang="zh-CN" altLang="en-US" sz="1300">
                <a:latin typeface="+mn-ea"/>
              </a:rPr>
              <a:t>时只能有一个</a:t>
            </a:r>
            <a:r>
              <a:rPr lang="en-US" altLang="zh-CN" sz="1300">
                <a:latin typeface="+mn-ea"/>
              </a:rPr>
              <a:t>self</a:t>
            </a:r>
            <a:r>
              <a:rPr lang="zh-CN" altLang="en-US" sz="1300">
                <a:latin typeface="+mn-ea"/>
              </a:rPr>
              <a:t>参数），</a:t>
            </a:r>
            <a:r>
              <a:rPr lang="en-US" altLang="zh-CN" sz="1300">
                <a:latin typeface="+mn-ea"/>
              </a:rPr>
              <a:t>@</a:t>
            </a:r>
            <a:r>
              <a:rPr lang="en-US" altLang="zh-CN" sz="1300" err="1">
                <a:latin typeface="+mn-ea"/>
              </a:rPr>
              <a:t>xx.setter</a:t>
            </a:r>
            <a:r>
              <a:rPr lang="zh-CN" altLang="en-US" sz="1300">
                <a:latin typeface="+mn-ea"/>
              </a:rPr>
              <a:t>方法用来设置属性可写并添加条件，</a:t>
            </a:r>
            <a:r>
              <a:rPr lang="en-US" altLang="zh-CN" sz="1300">
                <a:latin typeface="+mn-ea"/>
              </a:rPr>
              <a:t>@</a:t>
            </a:r>
            <a:r>
              <a:rPr lang="en-US" altLang="zh-CN" sz="1300" err="1">
                <a:latin typeface="+mn-ea"/>
              </a:rPr>
              <a:t>xx.deleter</a:t>
            </a:r>
            <a:r>
              <a:rPr lang="zh-CN" altLang="en-US" sz="1300">
                <a:latin typeface="+mn-ea"/>
              </a:rPr>
              <a:t>方法用来设置属性可删除，如图所示，可以直接通过</a:t>
            </a:r>
            <a:r>
              <a:rPr lang="en-US" altLang="zh-CN" sz="1300" err="1">
                <a:latin typeface="+mn-ea"/>
              </a:rPr>
              <a:t>s.score</a:t>
            </a:r>
            <a:r>
              <a:rPr lang="en-US" altLang="zh-CN" sz="1300">
                <a:latin typeface="+mn-ea"/>
              </a:rPr>
              <a:t>(</a:t>
            </a:r>
            <a:r>
              <a:rPr lang="en-US" altLang="zh-CN" sz="1300" err="1">
                <a:latin typeface="+mn-ea"/>
              </a:rPr>
              <a:t>S.socre</a:t>
            </a:r>
            <a:r>
              <a:rPr lang="zh-CN" altLang="en-US" sz="1300">
                <a:latin typeface="+mn-ea"/>
              </a:rPr>
              <a:t>不可</a:t>
            </a:r>
            <a:r>
              <a:rPr lang="en-US" altLang="zh-CN" sz="1300">
                <a:latin typeface="+mn-ea"/>
              </a:rPr>
              <a:t>)</a:t>
            </a:r>
            <a:r>
              <a:rPr lang="zh-CN" altLang="en-US" sz="1300">
                <a:latin typeface="+mn-ea"/>
              </a:rPr>
              <a:t>来对实例属性进行访问，并且可通过直接赋值修改，</a:t>
            </a:r>
            <a:r>
              <a:rPr lang="en-US" altLang="zh-CN" sz="1300">
                <a:latin typeface="+mn-ea"/>
              </a:rPr>
              <a:t>del </a:t>
            </a:r>
            <a:r>
              <a:rPr lang="en-US" altLang="zh-CN" sz="1300" err="1">
                <a:latin typeface="+mn-ea"/>
              </a:rPr>
              <a:t>s.score</a:t>
            </a:r>
            <a:r>
              <a:rPr lang="zh-CN" altLang="en-US" sz="1300">
                <a:latin typeface="+mn-ea"/>
              </a:rPr>
              <a:t>可删除。（注意三个</a:t>
            </a:r>
            <a:r>
              <a:rPr lang="en-US" altLang="zh-CN" sz="1300">
                <a:latin typeface="+mn-ea"/>
              </a:rPr>
              <a:t>@</a:t>
            </a:r>
            <a:r>
              <a:rPr lang="zh-CN" altLang="en-US" sz="1300">
                <a:latin typeface="+mn-ea"/>
              </a:rPr>
              <a:t>下的函数名一致，</a:t>
            </a:r>
            <a:r>
              <a:rPr lang="en-US" altLang="zh-CN" sz="1300">
                <a:latin typeface="+mn-ea"/>
              </a:rPr>
              <a:t>setter</a:t>
            </a:r>
            <a:r>
              <a:rPr lang="zh-CN" altLang="en-US" sz="1300">
                <a:latin typeface="+mn-ea"/>
              </a:rPr>
              <a:t>方法中一般会对修改值的范围进行界定）</a:t>
            </a:r>
            <a:endParaRPr lang="en-US" altLang="zh-CN" sz="1300">
              <a:latin typeface="+mn-ea"/>
            </a:endParaRPr>
          </a:p>
          <a:p>
            <a:r>
              <a:rPr lang="zh-CN" altLang="en-US" sz="1300" b="1">
                <a:latin typeface="+mn-ea"/>
              </a:rPr>
              <a:t>继承与多态</a:t>
            </a:r>
            <a:r>
              <a:rPr lang="zh-CN" altLang="en-US" sz="1300">
                <a:latin typeface="+mn-ea"/>
              </a:rPr>
              <a:t>：在</a:t>
            </a:r>
            <a:r>
              <a:rPr lang="en-US" altLang="zh-CN" sz="1300">
                <a:latin typeface="+mn-ea"/>
              </a:rPr>
              <a:t>OOP</a:t>
            </a:r>
            <a:r>
              <a:rPr lang="zh-CN" altLang="en-US" sz="1300">
                <a:latin typeface="+mn-ea"/>
              </a:rPr>
              <a:t>中，被继承的类称为父类</a:t>
            </a:r>
            <a:r>
              <a:rPr lang="en-US" altLang="zh-CN" sz="1300">
                <a:latin typeface="+mn-ea"/>
              </a:rPr>
              <a:t>/</a:t>
            </a:r>
            <a:r>
              <a:rPr lang="zh-CN" altLang="en-US" sz="1300">
                <a:latin typeface="+mn-ea"/>
              </a:rPr>
              <a:t>基类，新的类称为子类</a:t>
            </a:r>
            <a:r>
              <a:rPr lang="en-US" altLang="zh-CN" sz="1300">
                <a:latin typeface="+mn-ea"/>
              </a:rPr>
              <a:t>/</a:t>
            </a:r>
            <a:r>
              <a:rPr lang="zh-CN" altLang="en-US" sz="1300">
                <a:latin typeface="+mn-ea"/>
              </a:rPr>
              <a:t>派生类，子类继承</a:t>
            </a:r>
            <a:r>
              <a:rPr lang="zh-CN" altLang="en-US" sz="1300" b="1">
                <a:latin typeface="+mn-ea"/>
              </a:rPr>
              <a:t>父类的所有属性和方法</a:t>
            </a:r>
            <a:r>
              <a:rPr lang="zh-CN" altLang="en-US" sz="1300">
                <a:latin typeface="+mn-ea"/>
              </a:rPr>
              <a:t>。（当继承多个父类时，按照</a:t>
            </a:r>
            <a:r>
              <a:rPr lang="en-US" altLang="zh-CN" sz="1300">
                <a:latin typeface="+mn-ea"/>
              </a:rPr>
              <a:t>MRO</a:t>
            </a:r>
            <a:r>
              <a:rPr lang="zh-CN" altLang="en-US" sz="1300">
                <a:latin typeface="+mn-ea"/>
              </a:rPr>
              <a:t>顺序最近继承属性）</a:t>
            </a:r>
            <a:endParaRPr lang="en-US" altLang="zh-CN" sz="1300">
              <a:latin typeface="+mn-ea"/>
            </a:endParaRPr>
          </a:p>
          <a:p>
            <a:r>
              <a:rPr lang="zh-CN" altLang="en-US" sz="1300">
                <a:latin typeface="+mn-ea"/>
              </a:rPr>
              <a:t>其定义方法与类的定义类似，但在类名后添加</a:t>
            </a:r>
            <a:r>
              <a:rPr lang="en-US" altLang="zh-CN" sz="1300">
                <a:latin typeface="+mn-ea"/>
              </a:rPr>
              <a:t>(</a:t>
            </a:r>
            <a:r>
              <a:rPr lang="en-US" altLang="zh-CN" sz="1300" err="1">
                <a:latin typeface="+mn-ea"/>
              </a:rPr>
              <a:t>BaseClass</a:t>
            </a:r>
            <a:r>
              <a:rPr lang="en-US" altLang="zh-CN" sz="1300">
                <a:latin typeface="+mn-ea"/>
              </a:rPr>
              <a:t>)</a:t>
            </a:r>
            <a:r>
              <a:rPr lang="zh-CN" altLang="en-US" sz="1300">
                <a:latin typeface="+mn-ea"/>
              </a:rPr>
              <a:t>以注明要继承的类；可在子类中重写同名方法，则子类的实例调用的方法为子类中重写后的方法；在创建子类的实例时，不会自动调用基类的</a:t>
            </a:r>
            <a:r>
              <a:rPr lang="en-US" altLang="zh-CN" sz="1300">
                <a:latin typeface="+mn-ea"/>
              </a:rPr>
              <a:t>__</a:t>
            </a:r>
            <a:r>
              <a:rPr lang="en-US" altLang="zh-CN" sz="1300" err="1">
                <a:latin typeface="+mn-ea"/>
              </a:rPr>
              <a:t>init</a:t>
            </a:r>
            <a:r>
              <a:rPr lang="en-US" altLang="zh-CN" sz="1300">
                <a:latin typeface="+mn-ea"/>
              </a:rPr>
              <a:t>__</a:t>
            </a:r>
            <a:r>
              <a:rPr lang="zh-CN" altLang="en-US" sz="1300">
                <a:latin typeface="+mn-ea"/>
              </a:rPr>
              <a:t>方法，若要调用，需使用</a:t>
            </a:r>
            <a:r>
              <a:rPr lang="en-US" altLang="zh-CN" sz="1300">
                <a:latin typeface="+mn-ea"/>
              </a:rPr>
              <a:t>super()</a:t>
            </a:r>
            <a:r>
              <a:rPr lang="zh-CN" altLang="en-US" sz="1300">
                <a:latin typeface="+mn-ea"/>
              </a:rPr>
              <a:t>；（在继承时</a:t>
            </a:r>
            <a:r>
              <a:rPr lang="en-US" altLang="zh-CN" sz="1300">
                <a:latin typeface="+mn-ea"/>
              </a:rPr>
              <a:t>()</a:t>
            </a:r>
            <a:r>
              <a:rPr lang="zh-CN" altLang="en-US" sz="1300">
                <a:latin typeface="+mn-ea"/>
              </a:rPr>
              <a:t>中可使用表达式，多用于基类在别的模块中时导入），</a:t>
            </a:r>
            <a:r>
              <a:rPr lang="zh-CN" altLang="en-US" sz="1300">
                <a:solidFill>
                  <a:schemeClr val="accent1">
                    <a:lumMod val="75000"/>
                  </a:schemeClr>
                </a:solidFill>
                <a:latin typeface="+mn-ea"/>
              </a:rPr>
              <a:t>若在子类中进行方法重写后仍需调用基类的该方法，可以使用</a:t>
            </a:r>
            <a:r>
              <a:rPr lang="en-US" altLang="zh-CN" sz="1300" err="1">
                <a:solidFill>
                  <a:schemeClr val="accent1">
                    <a:lumMod val="75000"/>
                  </a:schemeClr>
                </a:solidFill>
                <a:latin typeface="+mn-ea"/>
              </a:rPr>
              <a:t>BaseClass.f</a:t>
            </a:r>
            <a:r>
              <a:rPr lang="en-US" altLang="zh-CN" sz="1300">
                <a:solidFill>
                  <a:schemeClr val="accent1">
                    <a:lumMod val="75000"/>
                  </a:schemeClr>
                </a:solidFill>
                <a:latin typeface="+mn-ea"/>
              </a:rPr>
              <a:t>(s)</a:t>
            </a:r>
            <a:r>
              <a:rPr lang="zh-CN" altLang="en-US" sz="1300">
                <a:solidFill>
                  <a:schemeClr val="accent1">
                    <a:lumMod val="75000"/>
                  </a:schemeClr>
                </a:solidFill>
                <a:latin typeface="+mn-ea"/>
              </a:rPr>
              <a:t>方式调用，其中</a:t>
            </a:r>
            <a:r>
              <a:rPr lang="en-US" altLang="zh-CN" sz="1300">
                <a:solidFill>
                  <a:schemeClr val="accent1">
                    <a:lumMod val="75000"/>
                  </a:schemeClr>
                </a:solidFill>
                <a:latin typeface="+mn-ea"/>
              </a:rPr>
              <a:t>s</a:t>
            </a:r>
            <a:r>
              <a:rPr lang="zh-CN" altLang="en-US" sz="1300">
                <a:solidFill>
                  <a:schemeClr val="accent1">
                    <a:lumMod val="75000"/>
                  </a:schemeClr>
                </a:solidFill>
                <a:latin typeface="+mn-ea"/>
              </a:rPr>
              <a:t>是子类的实例</a:t>
            </a:r>
            <a:r>
              <a:rPr lang="zh-CN" altLang="en-US" sz="1300">
                <a:latin typeface="+mn-ea"/>
              </a:rPr>
              <a:t>；</a:t>
            </a:r>
            <a:r>
              <a:rPr lang="zh-CN" altLang="en-US" sz="1300">
                <a:solidFill>
                  <a:srgbClr val="FF0000"/>
                </a:solidFill>
                <a:latin typeface="+mn-ea"/>
              </a:rPr>
              <a:t>注意如果子类没有定义</a:t>
            </a:r>
            <a:r>
              <a:rPr lang="en-US" altLang="zh-CN" sz="1300">
                <a:solidFill>
                  <a:srgbClr val="FF0000"/>
                </a:solidFill>
                <a:latin typeface="+mn-ea"/>
              </a:rPr>
              <a:t>__</a:t>
            </a:r>
            <a:r>
              <a:rPr lang="en-US" altLang="zh-CN" sz="1300" err="1">
                <a:solidFill>
                  <a:srgbClr val="FF0000"/>
                </a:solidFill>
                <a:latin typeface="+mn-ea"/>
              </a:rPr>
              <a:t>init</a:t>
            </a:r>
            <a:r>
              <a:rPr lang="en-US" altLang="zh-CN" sz="1300">
                <a:solidFill>
                  <a:srgbClr val="FF0000"/>
                </a:solidFill>
                <a:latin typeface="+mn-ea"/>
              </a:rPr>
              <a:t>__</a:t>
            </a:r>
            <a:r>
              <a:rPr lang="zh-CN" altLang="en-US" sz="1300">
                <a:solidFill>
                  <a:srgbClr val="FF0000"/>
                </a:solidFill>
                <a:latin typeface="+mn-ea"/>
              </a:rPr>
              <a:t>方法，则会自动调用基类此方法</a:t>
            </a:r>
            <a:r>
              <a:rPr lang="zh-CN" altLang="en-US" sz="1300">
                <a:latin typeface="+mn-ea"/>
              </a:rPr>
              <a:t>。</a:t>
            </a:r>
            <a:endParaRPr lang="en-US" altLang="zh-CN" sz="1300">
              <a:latin typeface="+mn-ea"/>
            </a:endParaRPr>
          </a:p>
          <a:p>
            <a:r>
              <a:rPr lang="zh-CN" altLang="en-US" sz="1300" b="1">
                <a:latin typeface="+mn-ea"/>
              </a:rPr>
              <a:t>静态方法与类方法：</a:t>
            </a:r>
            <a:r>
              <a:rPr lang="zh-CN" altLang="en-US" sz="1300">
                <a:latin typeface="+mn-ea"/>
              </a:rPr>
              <a:t>在</a:t>
            </a:r>
            <a:r>
              <a:rPr lang="en-US" altLang="zh-CN" sz="1300">
                <a:latin typeface="+mn-ea"/>
              </a:rPr>
              <a:t>python3</a:t>
            </a:r>
            <a:r>
              <a:rPr lang="zh-CN" altLang="en-US" sz="1300">
                <a:latin typeface="+mn-ea"/>
              </a:rPr>
              <a:t>的类中，允许存在不引用实例的方法（用于设置无需参数但属于类的函数），称为静态方法，若无特殊声明，则只可通过类名调用；使用</a:t>
            </a:r>
            <a:r>
              <a:rPr lang="en-US" altLang="zh-CN" sz="1300">
                <a:latin typeface="+mn-ea"/>
              </a:rPr>
              <a:t>@</a:t>
            </a:r>
            <a:r>
              <a:rPr lang="en-US" altLang="zh-CN" sz="1300" err="1">
                <a:latin typeface="+mn-ea"/>
              </a:rPr>
              <a:t>staticmethod</a:t>
            </a:r>
            <a:r>
              <a:rPr lang="zh-CN" altLang="en-US" sz="1300">
                <a:latin typeface="+mn-ea"/>
              </a:rPr>
              <a:t>声明，可将无</a:t>
            </a:r>
            <a:r>
              <a:rPr lang="en-US" altLang="zh-CN" sz="1300">
                <a:latin typeface="+mn-ea"/>
              </a:rPr>
              <a:t>self</a:t>
            </a:r>
            <a:r>
              <a:rPr lang="zh-CN" altLang="en-US" sz="1300">
                <a:latin typeface="+mn-ea"/>
              </a:rPr>
              <a:t>参数的方法声明为静态方法，</a:t>
            </a:r>
            <a:r>
              <a:rPr lang="zh-CN" altLang="en-US" sz="1300" b="1">
                <a:solidFill>
                  <a:schemeClr val="accent1">
                    <a:lumMod val="75000"/>
                  </a:schemeClr>
                </a:solidFill>
                <a:latin typeface="+mn-ea"/>
              </a:rPr>
              <a:t>也</a:t>
            </a:r>
            <a:r>
              <a:rPr lang="zh-CN" altLang="en-US" sz="1300">
                <a:latin typeface="+mn-ea"/>
              </a:rPr>
              <a:t>可通过实例调用。类方法是将类本身作为对象进行操作的方法，使用</a:t>
            </a:r>
            <a:r>
              <a:rPr lang="en-US" altLang="zh-CN" sz="1300">
                <a:latin typeface="+mn-ea"/>
              </a:rPr>
              <a:t>@</a:t>
            </a:r>
            <a:r>
              <a:rPr lang="en-US" altLang="zh-CN" sz="1300" err="1">
                <a:latin typeface="+mn-ea"/>
              </a:rPr>
              <a:t>classmethod</a:t>
            </a:r>
            <a:r>
              <a:rPr lang="zh-CN" altLang="en-US" sz="1300">
                <a:latin typeface="+mn-ea"/>
              </a:rPr>
              <a:t>定义（在类内），一般将类参数写为</a:t>
            </a:r>
            <a:r>
              <a:rPr lang="en-US" altLang="zh-CN" sz="1300" err="1">
                <a:latin typeface="+mn-ea"/>
              </a:rPr>
              <a:t>cls</a:t>
            </a:r>
            <a:r>
              <a:rPr lang="zh-CN" altLang="en-US" sz="1300">
                <a:latin typeface="+mn-ea"/>
              </a:rPr>
              <a:t>（同</a:t>
            </a:r>
            <a:r>
              <a:rPr lang="en-US" altLang="zh-CN" sz="1300">
                <a:latin typeface="+mn-ea"/>
              </a:rPr>
              <a:t>self</a:t>
            </a:r>
            <a:r>
              <a:rPr lang="zh-CN" altLang="en-US" sz="1300">
                <a:latin typeface="+mn-ea"/>
              </a:rPr>
              <a:t>），多用于操作类属性；类方法只能调用类变量，不能调用实例变量（类方法可以通过实例调用，但一般不这样使用）。</a:t>
            </a:r>
            <a:endParaRPr lang="en-US" altLang="zh-CN" sz="1300">
              <a:latin typeface="+mn-ea"/>
            </a:endParaRPr>
          </a:p>
          <a:p>
            <a:r>
              <a:rPr lang="en-US" altLang="zh-CN" sz="1300" b="1">
                <a:latin typeface="+mn-ea"/>
              </a:rPr>
              <a:t>super</a:t>
            </a:r>
            <a:r>
              <a:rPr lang="zh-CN" altLang="en-US" sz="1300" b="1">
                <a:latin typeface="+mn-ea"/>
              </a:rPr>
              <a:t>函数</a:t>
            </a:r>
            <a:r>
              <a:rPr lang="zh-CN" altLang="en-US" sz="1300">
                <a:latin typeface="+mn-ea"/>
              </a:rPr>
              <a:t>：是专为解决多重继承的问题存在的函数；</a:t>
            </a:r>
            <a:r>
              <a:rPr lang="en-US" altLang="zh-CN" sz="1300">
                <a:latin typeface="+mn-ea"/>
              </a:rPr>
              <a:t>super(cls, object).f(args)</a:t>
            </a:r>
            <a:r>
              <a:rPr lang="zh-CN" altLang="en-US" sz="1300">
                <a:latin typeface="+mn-ea"/>
              </a:rPr>
              <a:t>，其中</a:t>
            </a:r>
            <a:r>
              <a:rPr lang="en-US" altLang="zh-CN" sz="1300">
                <a:latin typeface="+mn-ea"/>
              </a:rPr>
              <a:t>cls</a:t>
            </a:r>
            <a:r>
              <a:rPr lang="zh-CN" altLang="en-US" sz="1300">
                <a:latin typeface="+mn-ea"/>
              </a:rPr>
              <a:t>是</a:t>
            </a:r>
            <a:r>
              <a:rPr lang="en-US" altLang="zh-CN" sz="1300">
                <a:latin typeface="+mn-ea"/>
              </a:rPr>
              <a:t>mro</a:t>
            </a:r>
            <a:r>
              <a:rPr lang="zh-CN" altLang="en-US" sz="1300">
                <a:latin typeface="+mn-ea"/>
              </a:rPr>
              <a:t>队列起始值</a:t>
            </a:r>
            <a:r>
              <a:rPr lang="en-US" altLang="zh-CN" sz="1300">
                <a:latin typeface="+mn-ea"/>
              </a:rPr>
              <a:t>(</a:t>
            </a:r>
            <a:r>
              <a:rPr lang="zh-CN" altLang="en-US" sz="1300">
                <a:latin typeface="+mn-ea"/>
              </a:rPr>
              <a:t>不含</a:t>
            </a:r>
            <a:r>
              <a:rPr lang="en-US" altLang="zh-CN" sz="1300">
                <a:latin typeface="+mn-ea"/>
              </a:rPr>
              <a:t>),object</a:t>
            </a:r>
            <a:r>
              <a:rPr lang="zh-CN" altLang="en-US" sz="1300">
                <a:latin typeface="+mn-ea"/>
              </a:rPr>
              <a:t>是当前调用父类方法的实例对象，</a:t>
            </a:r>
            <a:r>
              <a:rPr lang="en-US" altLang="zh-CN" sz="1300">
                <a:latin typeface="+mn-ea"/>
              </a:rPr>
              <a:t>f</a:t>
            </a:r>
            <a:r>
              <a:rPr lang="zh-CN" altLang="en-US" sz="1300">
                <a:latin typeface="+mn-ea"/>
              </a:rPr>
              <a:t>为要调用的父类方法（若在当前类</a:t>
            </a:r>
            <a:r>
              <a:rPr lang="en-US" altLang="zh-CN" sz="1300">
                <a:latin typeface="+mn-ea"/>
              </a:rPr>
              <a:t>f</a:t>
            </a:r>
            <a:r>
              <a:rPr lang="zh-CN" altLang="en-US" sz="1300">
                <a:latin typeface="+mn-ea"/>
              </a:rPr>
              <a:t>中，</a:t>
            </a:r>
            <a:r>
              <a:rPr lang="en-US" altLang="zh-CN" sz="1300">
                <a:latin typeface="+mn-ea"/>
              </a:rPr>
              <a:t>cls</a:t>
            </a:r>
            <a:r>
              <a:rPr lang="zh-CN" altLang="en-US" sz="1300">
                <a:latin typeface="+mn-ea"/>
              </a:rPr>
              <a:t>与</a:t>
            </a:r>
            <a:r>
              <a:rPr lang="en-US" altLang="zh-CN" sz="1300">
                <a:latin typeface="+mn-ea"/>
              </a:rPr>
              <a:t>object</a:t>
            </a:r>
            <a:r>
              <a:rPr lang="zh-CN" altLang="en-US" sz="1300">
                <a:latin typeface="+mn-ea"/>
              </a:rPr>
              <a:t>可省略），若父类中也有</a:t>
            </a:r>
            <a:r>
              <a:rPr lang="en-US" altLang="zh-CN" sz="1300">
                <a:latin typeface="+mn-ea"/>
              </a:rPr>
              <a:t>super()</a:t>
            </a:r>
            <a:r>
              <a:rPr lang="zh-CN" altLang="en-US" sz="1300">
                <a:latin typeface="+mn-ea"/>
              </a:rPr>
              <a:t>，则统计所有含有</a:t>
            </a:r>
            <a:r>
              <a:rPr lang="en-US" altLang="zh-CN" sz="1300">
                <a:latin typeface="+mn-ea"/>
              </a:rPr>
              <a:t>super()</a:t>
            </a:r>
            <a:r>
              <a:rPr lang="zh-CN" altLang="en-US" sz="1300">
                <a:latin typeface="+mn-ea"/>
              </a:rPr>
              <a:t>的类</a:t>
            </a:r>
            <a:r>
              <a:rPr lang="en-US" altLang="zh-CN" sz="1300">
                <a:latin typeface="+mn-ea"/>
              </a:rPr>
              <a:t>(</a:t>
            </a:r>
            <a:r>
              <a:rPr lang="zh-CN" altLang="en-US" sz="1300">
                <a:latin typeface="+mn-ea"/>
              </a:rPr>
              <a:t>若无</a:t>
            </a:r>
            <a:r>
              <a:rPr lang="en-US" altLang="zh-CN" sz="1300">
                <a:latin typeface="+mn-ea"/>
              </a:rPr>
              <a:t>super()</a:t>
            </a:r>
            <a:r>
              <a:rPr lang="zh-CN" altLang="en-US" sz="1300">
                <a:latin typeface="+mn-ea"/>
              </a:rPr>
              <a:t>则中断继承树，当前类作为顶端</a:t>
            </a:r>
            <a:r>
              <a:rPr lang="en-US" altLang="zh-CN" sz="1300">
                <a:latin typeface="+mn-ea"/>
              </a:rPr>
              <a:t>)</a:t>
            </a:r>
            <a:r>
              <a:rPr lang="zh-CN" altLang="en-US" sz="1300">
                <a:latin typeface="+mn-ea"/>
              </a:rPr>
              <a:t>，按广度优先的原则（一层一层查找）进行排序</a:t>
            </a:r>
            <a:r>
              <a:rPr lang="en-US" altLang="zh-CN" sz="1300" err="1">
                <a:latin typeface="+mn-ea"/>
              </a:rPr>
              <a:t>mro</a:t>
            </a:r>
            <a:r>
              <a:rPr lang="zh-CN" altLang="en-US" sz="1300">
                <a:latin typeface="+mn-ea"/>
              </a:rPr>
              <a:t>，按照顺序运行每一级的</a:t>
            </a:r>
            <a:r>
              <a:rPr lang="en-US" altLang="zh-CN" sz="1300">
                <a:latin typeface="+mn-ea"/>
              </a:rPr>
              <a:t>f()</a:t>
            </a:r>
            <a:r>
              <a:rPr lang="zh-CN" altLang="en-US" sz="1300">
                <a:latin typeface="+mn-ea"/>
              </a:rPr>
              <a:t>；为了保证不出现命名混乱，所有类中的同名函数的形式参数名都必须保持一致。</a:t>
            </a:r>
            <a:endParaRPr lang="en-US" altLang="zh-CN" sz="1300">
              <a:latin typeface="+mn-ea"/>
            </a:endParaRPr>
          </a:p>
        </p:txBody>
      </p:sp>
      <p:pic>
        <p:nvPicPr>
          <p:cNvPr id="6" name="图片 5"/>
          <p:cNvPicPr>
            <a:picLocks noChangeAspect="1"/>
          </p:cNvPicPr>
          <p:nvPr/>
        </p:nvPicPr>
        <p:blipFill>
          <a:blip r:embed="rId2"/>
          <a:stretch>
            <a:fillRect/>
          </a:stretch>
        </p:blipFill>
        <p:spPr>
          <a:xfrm>
            <a:off x="8918574" y="0"/>
            <a:ext cx="2771719" cy="1586039"/>
          </a:xfrm>
          <a:prstGeom prst="rect">
            <a:avLst/>
          </a:prstGeom>
        </p:spPr>
      </p:pic>
    </p:spTree>
    <p:extLst>
      <p:ext uri="{BB962C8B-B14F-4D97-AF65-F5344CB8AC3E}">
        <p14:creationId xmlns:p14="http://schemas.microsoft.com/office/powerpoint/2010/main" val="3361174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05246" y="0"/>
            <a:ext cx="1107996" cy="369332"/>
          </a:xfrm>
          <a:prstGeom prst="rect">
            <a:avLst/>
          </a:prstGeom>
          <a:noFill/>
        </p:spPr>
        <p:txBody>
          <a:bodyPr wrap="none" rtlCol="0">
            <a:spAutoFit/>
          </a:bodyPr>
          <a:lstStyle/>
          <a:p>
            <a:r>
              <a:rPr lang="zh-CN" altLang="en-US"/>
              <a:t>类的补充</a:t>
            </a:r>
          </a:p>
        </p:txBody>
      </p:sp>
      <p:sp>
        <p:nvSpPr>
          <p:cNvPr id="3" name="文本框 2"/>
          <p:cNvSpPr txBox="1"/>
          <p:nvPr/>
        </p:nvSpPr>
        <p:spPr>
          <a:xfrm>
            <a:off x="0" y="219764"/>
            <a:ext cx="12191999" cy="6771084"/>
          </a:xfrm>
          <a:prstGeom prst="rect">
            <a:avLst/>
          </a:prstGeom>
          <a:noFill/>
        </p:spPr>
        <p:txBody>
          <a:bodyPr wrap="square" rtlCol="0">
            <a:spAutoFit/>
          </a:bodyPr>
          <a:lstStyle/>
          <a:p>
            <a:r>
              <a:rPr lang="en-US" altLang="zh-CN" sz="1400" err="1"/>
              <a:t>isinstance</a:t>
            </a:r>
            <a:r>
              <a:rPr lang="en-US" altLang="zh-CN" sz="1400"/>
              <a:t>(</a:t>
            </a:r>
            <a:r>
              <a:rPr lang="en-US" altLang="zh-CN" sz="1400" err="1"/>
              <a:t>a,b</a:t>
            </a:r>
            <a:r>
              <a:rPr lang="en-US" altLang="zh-CN" sz="1400"/>
              <a:t>)</a:t>
            </a:r>
            <a:r>
              <a:rPr lang="zh-CN" altLang="en-US" sz="1400"/>
              <a:t>方法：判断一个对象是否是某个数据类型，其中</a:t>
            </a:r>
            <a:r>
              <a:rPr lang="en-US" altLang="zh-CN" sz="1400"/>
              <a:t>a</a:t>
            </a:r>
            <a:r>
              <a:rPr lang="zh-CN" altLang="en-US" sz="1400"/>
              <a:t>是对象，</a:t>
            </a:r>
            <a:r>
              <a:rPr lang="en-US" altLang="zh-CN" sz="1400"/>
              <a:t>b</a:t>
            </a:r>
            <a:r>
              <a:rPr lang="zh-CN" altLang="en-US" sz="1400"/>
              <a:t>是类型（</a:t>
            </a:r>
            <a:r>
              <a:rPr lang="en-US" altLang="zh-CN" sz="1400" err="1"/>
              <a:t>int</a:t>
            </a:r>
            <a:r>
              <a:rPr lang="en-US" altLang="zh-CN" sz="1400"/>
              <a:t>/list/Class</a:t>
            </a:r>
            <a:r>
              <a:rPr lang="zh-CN" altLang="en-US" sz="1400"/>
              <a:t>等），不能检测函数对象。</a:t>
            </a:r>
            <a:endParaRPr lang="en-US" altLang="zh-CN" sz="1400"/>
          </a:p>
          <a:p>
            <a:r>
              <a:rPr lang="en-US" altLang="zh-CN" sz="1400" err="1"/>
              <a:t>issubclass</a:t>
            </a:r>
            <a:r>
              <a:rPr lang="en-US" altLang="zh-CN" sz="1400"/>
              <a:t>(</a:t>
            </a:r>
            <a:r>
              <a:rPr lang="en-US" altLang="zh-CN" sz="1400" err="1"/>
              <a:t>a,b</a:t>
            </a:r>
            <a:r>
              <a:rPr lang="en-US" altLang="zh-CN" sz="1400"/>
              <a:t>)</a:t>
            </a:r>
            <a:r>
              <a:rPr lang="zh-CN" altLang="en-US" sz="1400"/>
              <a:t>方法：判断</a:t>
            </a:r>
            <a:r>
              <a:rPr lang="en-US" altLang="zh-CN" sz="1400"/>
              <a:t>a</a:t>
            </a:r>
            <a:r>
              <a:rPr lang="zh-CN" altLang="en-US" sz="1400"/>
              <a:t>是否</a:t>
            </a:r>
            <a:r>
              <a:rPr lang="en-US" altLang="zh-CN" sz="1400"/>
              <a:t>b</a:t>
            </a:r>
            <a:r>
              <a:rPr lang="zh-CN" altLang="en-US" sz="1400"/>
              <a:t>的子类，其中</a:t>
            </a:r>
            <a:r>
              <a:rPr lang="en-US" altLang="zh-CN" sz="1400" err="1"/>
              <a:t>a,b</a:t>
            </a:r>
            <a:r>
              <a:rPr lang="zh-CN" altLang="en-US" sz="1400"/>
              <a:t>必须为类对象。</a:t>
            </a:r>
            <a:endParaRPr lang="en-US" altLang="zh-CN" sz="1400"/>
          </a:p>
          <a:p>
            <a:r>
              <a:rPr lang="zh-CN" altLang="en-US" sz="1400" b="1"/>
              <a:t>鸭子类型</a:t>
            </a:r>
            <a:r>
              <a:rPr lang="zh-CN" altLang="en-US" sz="1400"/>
              <a:t>：如图所示，只要</a:t>
            </a:r>
            <a:r>
              <a:rPr lang="en-US" altLang="zh-CN" sz="1400"/>
              <a:t>B</a:t>
            </a:r>
            <a:r>
              <a:rPr lang="zh-CN" altLang="en-US" sz="1400"/>
              <a:t>中存在同名的方法可以调用，那么不论</a:t>
            </a:r>
            <a:r>
              <a:rPr lang="en-US" altLang="zh-CN" sz="1400"/>
              <a:t>a</a:t>
            </a:r>
            <a:r>
              <a:rPr lang="zh-CN" altLang="en-US" sz="1400"/>
              <a:t>是不是</a:t>
            </a:r>
            <a:r>
              <a:rPr lang="en-US" altLang="zh-CN" sz="1400"/>
              <a:t>B</a:t>
            </a:r>
            <a:r>
              <a:rPr lang="zh-CN" altLang="en-US" sz="1400"/>
              <a:t>的对象，都可以调用。</a:t>
            </a:r>
            <a:endParaRPr lang="en-US" altLang="zh-CN" sz="1400"/>
          </a:p>
          <a:p>
            <a:r>
              <a:rPr lang="en-US" altLang="zh-CN" sz="1400" err="1"/>
              <a:t>dir</a:t>
            </a:r>
            <a:r>
              <a:rPr lang="en-US" altLang="zh-CN" sz="1400"/>
              <a:t>()</a:t>
            </a:r>
            <a:r>
              <a:rPr lang="zh-CN" altLang="en-US" sz="1400"/>
              <a:t>：可以获得一个对象的所有类型的名称（属性、方法、类等），但不会列出内置函数和变量，无参数时默认为当前模块。</a:t>
            </a:r>
            <a:endParaRPr lang="en-US" altLang="zh-CN" sz="1400"/>
          </a:p>
          <a:p>
            <a:r>
              <a:rPr lang="en-US" altLang="zh-CN" sz="1400"/>
              <a:t>__</a:t>
            </a:r>
            <a:r>
              <a:rPr lang="en-US" altLang="zh-CN" sz="1400" err="1"/>
              <a:t>str</a:t>
            </a:r>
            <a:r>
              <a:rPr lang="en-US" altLang="zh-CN" sz="1400"/>
              <a:t>__(self)/__</a:t>
            </a:r>
            <a:r>
              <a:rPr lang="en-US" altLang="zh-CN" sz="1400" err="1"/>
              <a:t>repr</a:t>
            </a:r>
            <a:r>
              <a:rPr lang="en-US" altLang="zh-CN" sz="1400"/>
              <a:t>__()</a:t>
            </a:r>
            <a:r>
              <a:rPr lang="zh-CN" altLang="en-US" sz="1400"/>
              <a:t>：可定义，用于在直接输出实例对象时自定义输出内容，返回值为</a:t>
            </a:r>
            <a:r>
              <a:rPr lang="en-US" altLang="zh-CN" sz="1400" err="1"/>
              <a:t>str</a:t>
            </a:r>
            <a:r>
              <a:rPr lang="zh-CN" altLang="en-US" sz="1400"/>
              <a:t>类型，如可定义在交互模式中实例的返回值为某个实例属性。</a:t>
            </a:r>
            <a:endParaRPr lang="en-US" altLang="zh-CN" sz="1400"/>
          </a:p>
          <a:p>
            <a:r>
              <a:rPr lang="en-US" altLang="zh-CN" sz="1400"/>
              <a:t>__</a:t>
            </a:r>
            <a:r>
              <a:rPr lang="en-US" altLang="zh-CN" sz="1400" err="1"/>
              <a:t>getitem</a:t>
            </a:r>
            <a:r>
              <a:rPr lang="en-US" altLang="zh-CN" sz="1400"/>
              <a:t>__/</a:t>
            </a:r>
            <a:r>
              <a:rPr lang="en-US" altLang="zh-CN" sz="1400" err="1"/>
              <a:t>setitem</a:t>
            </a:r>
            <a:r>
              <a:rPr lang="en-US" altLang="zh-CN" sz="1400"/>
              <a:t>/</a:t>
            </a:r>
            <a:r>
              <a:rPr lang="en-US" altLang="zh-CN" sz="1400" err="1"/>
              <a:t>delitem</a:t>
            </a:r>
            <a:r>
              <a:rPr lang="en-US" altLang="zh-CN" sz="1400"/>
              <a:t>()</a:t>
            </a:r>
            <a:r>
              <a:rPr lang="zh-CN" altLang="en-US" sz="1400"/>
              <a:t>：可以将实例对象当作为字典对象，可以通过</a:t>
            </a:r>
            <a:r>
              <a:rPr lang="en-US" altLang="zh-CN" sz="1400"/>
              <a:t>s[‘</a:t>
            </a:r>
            <a:r>
              <a:rPr lang="en-US" altLang="zh-CN" sz="1400" err="1"/>
              <a:t>ddd</a:t>
            </a:r>
            <a:r>
              <a:rPr lang="en-US" altLang="zh-CN" sz="1400"/>
              <a:t>’]</a:t>
            </a:r>
            <a:r>
              <a:rPr lang="zh-CN" altLang="en-US" sz="1400"/>
              <a:t>自动调用相关方法，可以用于迭代器。</a:t>
            </a:r>
            <a:endParaRPr lang="en-US" altLang="zh-CN" sz="1400"/>
          </a:p>
          <a:p>
            <a:r>
              <a:rPr lang="en-US" altLang="zh-CN" sz="1400"/>
              <a:t>__</a:t>
            </a:r>
            <a:r>
              <a:rPr lang="en-US" altLang="zh-CN" sz="1400" err="1"/>
              <a:t>getslice</a:t>
            </a:r>
            <a:r>
              <a:rPr lang="en-US" altLang="zh-CN" sz="1400"/>
              <a:t>__/</a:t>
            </a:r>
            <a:r>
              <a:rPr lang="en-US" altLang="zh-CN" sz="1400" err="1"/>
              <a:t>setslice</a:t>
            </a:r>
            <a:r>
              <a:rPr lang="en-US" altLang="zh-CN" sz="1400"/>
              <a:t>/</a:t>
            </a:r>
            <a:r>
              <a:rPr lang="en-US" altLang="zh-CN" sz="1400" err="1"/>
              <a:t>delslice</a:t>
            </a:r>
            <a:r>
              <a:rPr lang="zh-CN" altLang="en-US" sz="1400"/>
              <a:t>：可以将实例对象作为列表对象，可以调用切片语法。</a:t>
            </a:r>
            <a:endParaRPr lang="en-US" altLang="zh-CN" sz="1400"/>
          </a:p>
          <a:p>
            <a:r>
              <a:rPr lang="en-US" altLang="zh-CN" sz="1400"/>
              <a:t>__call__(self)</a:t>
            </a:r>
            <a:r>
              <a:rPr lang="zh-CN" altLang="en-US" sz="1400"/>
              <a:t>：使用方法为</a:t>
            </a:r>
            <a:r>
              <a:rPr lang="en-US" altLang="zh-CN" sz="1400"/>
              <a:t>s()</a:t>
            </a:r>
            <a:r>
              <a:rPr lang="zh-CN" altLang="en-US" sz="1400"/>
              <a:t>，其中</a:t>
            </a:r>
            <a:r>
              <a:rPr lang="en-US" altLang="zh-CN" sz="1400"/>
              <a:t>s</a:t>
            </a:r>
            <a:r>
              <a:rPr lang="zh-CN" altLang="en-US" sz="1400"/>
              <a:t>为实例对象，调用</a:t>
            </a:r>
            <a:r>
              <a:rPr lang="en-US" altLang="zh-CN" sz="1400"/>
              <a:t>call</a:t>
            </a:r>
            <a:r>
              <a:rPr lang="zh-CN" altLang="en-US" sz="1400"/>
              <a:t>函数，其不强制返回值，可以使用</a:t>
            </a:r>
            <a:r>
              <a:rPr lang="en-US" altLang="zh-CN" sz="1400"/>
              <a:t>s()</a:t>
            </a:r>
            <a:r>
              <a:rPr lang="zh-CN" altLang="en-US" sz="1400"/>
              <a:t>直接传入参数。</a:t>
            </a:r>
            <a:endParaRPr lang="en-US" altLang="zh-CN" sz="1400"/>
          </a:p>
          <a:p>
            <a:r>
              <a:rPr lang="en-US" altLang="zh-CN" sz="1400"/>
              <a:t>__del__(self)</a:t>
            </a:r>
            <a:r>
              <a:rPr lang="zh-CN" altLang="en-US" sz="1400"/>
              <a:t>：当删除一个对象时，</a:t>
            </a:r>
            <a:r>
              <a:rPr lang="en-US" altLang="zh-CN" sz="1400"/>
              <a:t>python</a:t>
            </a:r>
            <a:r>
              <a:rPr lang="zh-CN" altLang="en-US" sz="1400"/>
              <a:t>解释器默认调用</a:t>
            </a:r>
            <a:r>
              <a:rPr lang="en-US" altLang="zh-CN" sz="1400"/>
              <a:t>del</a:t>
            </a:r>
            <a:r>
              <a:rPr lang="zh-CN" altLang="en-US" sz="1400"/>
              <a:t>方法，如删除实例对象。</a:t>
            </a:r>
            <a:endParaRPr lang="en-US" altLang="zh-CN" sz="1400"/>
          </a:p>
          <a:p>
            <a:r>
              <a:rPr lang="en-US" altLang="zh-CN" sz="1400"/>
              <a:t>__bases__</a:t>
            </a:r>
            <a:r>
              <a:rPr lang="zh-CN" altLang="en-US" sz="1400"/>
              <a:t>：用于显示该类型的基类，</a:t>
            </a:r>
            <a:r>
              <a:rPr lang="en-US" altLang="zh-CN" sz="1400" b="1">
                <a:solidFill>
                  <a:srgbClr val="FF0000"/>
                </a:solidFill>
              </a:rPr>
              <a:t>object</a:t>
            </a:r>
            <a:r>
              <a:rPr lang="zh-CN" altLang="en-US" sz="1400" b="1">
                <a:solidFill>
                  <a:srgbClr val="FF0000"/>
                </a:solidFill>
              </a:rPr>
              <a:t>是所有类型的基类，包括</a:t>
            </a:r>
            <a:r>
              <a:rPr lang="en-US" altLang="zh-CN" sz="1400" b="1">
                <a:solidFill>
                  <a:srgbClr val="FF0000"/>
                </a:solidFill>
              </a:rPr>
              <a:t>type</a:t>
            </a:r>
            <a:r>
              <a:rPr lang="zh-CN" altLang="en-US" sz="1400" b="1">
                <a:solidFill>
                  <a:srgbClr val="FF0000"/>
                </a:solidFill>
              </a:rPr>
              <a:t>，同时</a:t>
            </a:r>
            <a:r>
              <a:rPr lang="en-US" altLang="zh-CN" sz="1400" b="1">
                <a:solidFill>
                  <a:srgbClr val="FF0000"/>
                </a:solidFill>
              </a:rPr>
              <a:t>type</a:t>
            </a:r>
            <a:r>
              <a:rPr lang="zh-CN" altLang="en-US" sz="1400" b="1">
                <a:solidFill>
                  <a:srgbClr val="FF0000"/>
                </a:solidFill>
              </a:rPr>
              <a:t>是所有类型的类型，包括</a:t>
            </a:r>
            <a:r>
              <a:rPr lang="en-US" altLang="zh-CN" sz="1400" b="1">
                <a:solidFill>
                  <a:srgbClr val="FF0000"/>
                </a:solidFill>
              </a:rPr>
              <a:t>object</a:t>
            </a:r>
            <a:r>
              <a:rPr lang="zh-CN" altLang="en-US" sz="1400" b="1">
                <a:solidFill>
                  <a:srgbClr val="FF0000"/>
                </a:solidFill>
              </a:rPr>
              <a:t>。</a:t>
            </a:r>
            <a:endParaRPr lang="en-US" altLang="zh-CN" sz="1400" b="1">
              <a:solidFill>
                <a:srgbClr val="FF0000"/>
              </a:solidFill>
            </a:endParaRPr>
          </a:p>
          <a:p>
            <a:r>
              <a:rPr lang="en-US" altLang="zh-CN" sz="1400"/>
              <a:t>__slots__</a:t>
            </a:r>
            <a:r>
              <a:rPr lang="zh-CN" altLang="en-US" sz="1400"/>
              <a:t>：是一个特殊的类属性，在类中定义后</a:t>
            </a:r>
            <a:r>
              <a:rPr lang="en-US" altLang="zh-CN" sz="1400"/>
              <a:t>__slots__ = ('a', 'b')</a:t>
            </a:r>
            <a:r>
              <a:rPr lang="zh-CN" altLang="en-US" sz="1400"/>
              <a:t>限制类的实例所能添加的属性名，但对其子类不起作用。</a:t>
            </a:r>
            <a:endParaRPr lang="en-US" altLang="zh-CN" sz="1400"/>
          </a:p>
          <a:p>
            <a:r>
              <a:rPr lang="en-US" altLang="zh-CN" sz="1400"/>
              <a:t>globals</a:t>
            </a:r>
            <a:r>
              <a:rPr lang="zh-CN" altLang="en-US" sz="1400"/>
              <a:t>：用字典的方式保存当前的所有对象，将变量名作为</a:t>
            </a:r>
            <a:r>
              <a:rPr lang="en-US" altLang="zh-CN" sz="1400"/>
              <a:t>key</a:t>
            </a:r>
            <a:r>
              <a:rPr lang="zh-CN" altLang="en-US" sz="1400"/>
              <a:t>，将对象作为</a:t>
            </a:r>
            <a:r>
              <a:rPr lang="en-US" altLang="zh-CN" sz="1400"/>
              <a:t>value</a:t>
            </a:r>
            <a:r>
              <a:rPr lang="zh-CN" altLang="en-US" sz="1400"/>
              <a:t>，包括内建函数。</a:t>
            </a:r>
            <a:endParaRPr lang="en-US" altLang="zh-CN" sz="1400"/>
          </a:p>
          <a:p>
            <a:r>
              <a:rPr lang="en-US" altLang="zh-CN" sz="1400"/>
              <a:t>setattr/getattr/delattr/hasattr</a:t>
            </a:r>
            <a:r>
              <a:rPr lang="zh-CN" altLang="en-US" sz="1400"/>
              <a:t>：即</a:t>
            </a:r>
            <a:r>
              <a:rPr lang="en-US" altLang="zh-CN" sz="1400"/>
              <a:t>@property</a:t>
            </a:r>
            <a:r>
              <a:rPr lang="zh-CN" altLang="en-US" sz="1400"/>
              <a:t>中使用的函数，用于设置</a:t>
            </a:r>
            <a:r>
              <a:rPr lang="en-US" altLang="zh-CN" sz="1400"/>
              <a:t>/</a:t>
            </a:r>
            <a:r>
              <a:rPr lang="zh-CN" altLang="en-US" sz="1400"/>
              <a:t>获取</a:t>
            </a:r>
            <a:r>
              <a:rPr lang="en-US" altLang="zh-CN" sz="1400"/>
              <a:t>/</a:t>
            </a:r>
            <a:r>
              <a:rPr lang="zh-CN" altLang="en-US" sz="1400"/>
              <a:t>删除</a:t>
            </a:r>
            <a:r>
              <a:rPr lang="en-US" altLang="zh-CN" sz="1400"/>
              <a:t>/</a:t>
            </a:r>
            <a:r>
              <a:rPr lang="zh-CN" altLang="en-US" sz="1400"/>
              <a:t>判断某个对象的属性，</a:t>
            </a:r>
            <a:r>
              <a:rPr lang="en-US" altLang="zh-CN" sz="1400"/>
              <a:t>setattr(a, b, c)a</a:t>
            </a:r>
            <a:r>
              <a:rPr lang="zh-CN" altLang="en-US" sz="1400"/>
              <a:t>为对象，</a:t>
            </a:r>
            <a:r>
              <a:rPr lang="en-US" altLang="zh-CN" sz="1400"/>
              <a:t>b</a:t>
            </a:r>
            <a:r>
              <a:rPr lang="zh-CN" altLang="en-US" sz="1400"/>
              <a:t>为要设置的属性名，</a:t>
            </a:r>
            <a:r>
              <a:rPr lang="en-US" altLang="zh-CN" sz="1400"/>
              <a:t>c</a:t>
            </a:r>
            <a:r>
              <a:rPr lang="zh-CN" altLang="en-US" sz="1400"/>
              <a:t>为设置的值，</a:t>
            </a:r>
            <a:r>
              <a:rPr lang="zh-CN" altLang="en-US" sz="1400">
                <a:solidFill>
                  <a:srgbClr val="FF0000"/>
                </a:solidFill>
              </a:rPr>
              <a:t>用于不定名时设置实例属性</a:t>
            </a:r>
            <a:r>
              <a:rPr lang="zh-CN" altLang="en-US" sz="1400"/>
              <a:t>；类似的，</a:t>
            </a:r>
            <a:r>
              <a:rPr lang="en-US" altLang="zh-CN" sz="1400"/>
              <a:t>getattr(a, b, c)c</a:t>
            </a:r>
            <a:r>
              <a:rPr lang="zh-CN" altLang="en-US" sz="1400"/>
              <a:t>的值为默认值，在</a:t>
            </a:r>
            <a:r>
              <a:rPr lang="en-US" altLang="zh-CN" sz="1400"/>
              <a:t>a.b</a:t>
            </a:r>
            <a:r>
              <a:rPr lang="zh-CN" altLang="en-US" sz="1400"/>
              <a:t>不存在时返回</a:t>
            </a:r>
            <a:r>
              <a:rPr lang="en-US" altLang="zh-CN" sz="1400"/>
              <a:t>c</a:t>
            </a:r>
            <a:r>
              <a:rPr lang="zh-CN" altLang="en-US" sz="1400"/>
              <a:t>，否则报错；</a:t>
            </a:r>
            <a:r>
              <a:rPr lang="en-US" altLang="zh-CN" sz="1400"/>
              <a:t>delattr(a, b)</a:t>
            </a:r>
            <a:r>
              <a:rPr lang="zh-CN" altLang="en-US" sz="1400"/>
              <a:t>；</a:t>
            </a:r>
            <a:r>
              <a:rPr lang="en-US" altLang="zh-CN" sz="1400"/>
              <a:t>hasattr(a, b)</a:t>
            </a:r>
            <a:r>
              <a:rPr lang="zh-CN" altLang="en-US" sz="1400"/>
              <a:t>返回值为布尔值。</a:t>
            </a:r>
            <a:endParaRPr lang="en-US" altLang="zh-CN" sz="1400"/>
          </a:p>
          <a:p>
            <a:r>
              <a:rPr lang="zh-CN" altLang="en-US" sz="1400" b="1"/>
              <a:t>隐藏变量</a:t>
            </a:r>
            <a:r>
              <a:rPr lang="zh-CN" altLang="en-US" sz="1400"/>
              <a:t>：一般来说外部不需要引用的方法和变量全部定义为私有属性，外部需要引用的变量定义为</a:t>
            </a:r>
            <a:r>
              <a:rPr lang="en-US" altLang="zh-CN" sz="1400"/>
              <a:t>public</a:t>
            </a:r>
            <a:r>
              <a:rPr lang="zh-CN" altLang="en-US" sz="1400"/>
              <a:t>。</a:t>
            </a:r>
            <a:endParaRPr lang="en-US" altLang="zh-CN" sz="1400"/>
          </a:p>
          <a:p>
            <a:r>
              <a:rPr lang="zh-CN" altLang="en-US" sz="1400" b="1"/>
              <a:t>关于类的属性与方法</a:t>
            </a:r>
            <a:r>
              <a:rPr lang="zh-CN" altLang="en-US" sz="1400"/>
              <a:t>：类的属性不属于命名空间的搜索范畴，除了在设定类方法默认参数时可以直接引用，否则只能通过类</a:t>
            </a:r>
            <a:r>
              <a:rPr lang="en-US" altLang="zh-CN" sz="1400"/>
              <a:t>/</a:t>
            </a:r>
            <a:r>
              <a:rPr lang="zh-CN" altLang="en-US" sz="1400"/>
              <a:t>实例名进行引用和访问，注意实例产生时相当于将实例属性全部做了一次引用（目标为类属性），</a:t>
            </a:r>
            <a:r>
              <a:rPr lang="zh-CN" altLang="en-US" sz="1400" b="1"/>
              <a:t>此后实例属性与类属性指向相同引用</a:t>
            </a:r>
            <a:r>
              <a:rPr lang="zh-CN" altLang="en-US" sz="1400"/>
              <a:t>，若重新赋值实例属性，类属性不变，若类属性是可变变量，通过实例属性修改，则一起变化，</a:t>
            </a:r>
            <a:r>
              <a:rPr lang="zh-CN" altLang="en-US" sz="1400">
                <a:solidFill>
                  <a:srgbClr val="FF0000"/>
                </a:solidFill>
              </a:rPr>
              <a:t>类方法的上层命名空间即当前类所在的模块</a:t>
            </a:r>
            <a:r>
              <a:rPr lang="zh-CN" altLang="en-US" sz="1400"/>
              <a:t>。 （</a:t>
            </a:r>
            <a:r>
              <a:rPr lang="zh-CN" altLang="en-US" sz="1400" b="1">
                <a:solidFill>
                  <a:srgbClr val="FF0000"/>
                </a:solidFill>
              </a:rPr>
              <a:t>注意实例有自己的属性，但没有自己的方法，在类外定义的实例</a:t>
            </a:r>
            <a:r>
              <a:rPr lang="en-US" altLang="zh-CN" sz="1400" b="1">
                <a:solidFill>
                  <a:srgbClr val="FF0000"/>
                </a:solidFill>
              </a:rPr>
              <a:t>/</a:t>
            </a:r>
            <a:r>
              <a:rPr lang="zh-CN" altLang="en-US" sz="1400" b="1">
                <a:solidFill>
                  <a:srgbClr val="FF0000"/>
                </a:solidFill>
              </a:rPr>
              <a:t>类方法，其实质为实例</a:t>
            </a:r>
            <a:r>
              <a:rPr lang="en-US" altLang="zh-CN" sz="1400" b="1">
                <a:solidFill>
                  <a:srgbClr val="FF0000"/>
                </a:solidFill>
              </a:rPr>
              <a:t>/</a:t>
            </a:r>
            <a:r>
              <a:rPr lang="zh-CN" altLang="en-US" sz="1400" b="1">
                <a:solidFill>
                  <a:srgbClr val="FF0000"/>
                </a:solidFill>
              </a:rPr>
              <a:t>类属性指向了一个函数</a:t>
            </a:r>
            <a:r>
              <a:rPr lang="zh-CN" altLang="en-US" sz="1400"/>
              <a:t>）</a:t>
            </a:r>
            <a:endParaRPr lang="en-US" altLang="zh-CN" sz="1400"/>
          </a:p>
          <a:p>
            <a:r>
              <a:rPr lang="en-US" altLang="zh-CN" sz="1400" b="1"/>
              <a:t>property</a:t>
            </a:r>
            <a:r>
              <a:rPr lang="zh-CN" altLang="en-US" sz="1400" b="1"/>
              <a:t>方法</a:t>
            </a:r>
            <a:r>
              <a:rPr lang="zh-CN" altLang="en-US" sz="1400"/>
              <a:t>：①使用装饰符，</a:t>
            </a:r>
            <a:r>
              <a:rPr lang="en-US" altLang="zh-CN" sz="1400"/>
              <a:t>@property</a:t>
            </a:r>
            <a:r>
              <a:rPr lang="zh-CN" altLang="en-US" sz="1400"/>
              <a:t>，其对新式类支持三种方法，如前述；②使用</a:t>
            </a:r>
            <a:r>
              <a:rPr lang="en-US" altLang="zh-CN" sz="1400"/>
              <a:t>property</a:t>
            </a:r>
            <a:r>
              <a:rPr lang="zh-CN" altLang="en-US" sz="1400"/>
              <a:t>方法，一般在类中指定某个属性</a:t>
            </a:r>
            <a:r>
              <a:rPr lang="en-US" altLang="zh-CN" sz="1400"/>
              <a:t>A=property()</a:t>
            </a:r>
            <a:r>
              <a:rPr lang="zh-CN" altLang="en-US" sz="1400"/>
              <a:t>，</a:t>
            </a:r>
            <a:r>
              <a:rPr lang="en-US" altLang="zh-CN" sz="1400"/>
              <a:t>property</a:t>
            </a:r>
            <a:r>
              <a:rPr lang="zh-CN" altLang="en-US" sz="1400"/>
              <a:t>有四个参数，其从左至右依次为：获取</a:t>
            </a:r>
            <a:r>
              <a:rPr lang="en-US" altLang="zh-CN" sz="1400"/>
              <a:t>(</a:t>
            </a:r>
            <a:r>
              <a:rPr lang="en-US" altLang="zh-CN" sz="1400" err="1"/>
              <a:t>s.A</a:t>
            </a:r>
            <a:r>
              <a:rPr lang="en-US" altLang="zh-CN" sz="1400"/>
              <a:t>)</a:t>
            </a:r>
            <a:r>
              <a:rPr lang="zh-CN" altLang="en-US" sz="1400"/>
              <a:t>、修改</a:t>
            </a:r>
            <a:r>
              <a:rPr lang="en-US" altLang="zh-CN" sz="1400"/>
              <a:t>(</a:t>
            </a:r>
            <a:r>
              <a:rPr lang="en-US" altLang="zh-CN" sz="1400" err="1"/>
              <a:t>s.A</a:t>
            </a:r>
            <a:r>
              <a:rPr lang="en-US" altLang="zh-CN" sz="1400"/>
              <a:t>=xx)</a:t>
            </a:r>
            <a:r>
              <a:rPr lang="zh-CN" altLang="en-US" sz="1400"/>
              <a:t>、删除</a:t>
            </a:r>
            <a:r>
              <a:rPr lang="en-US" altLang="zh-CN" sz="1400"/>
              <a:t>(del </a:t>
            </a:r>
            <a:r>
              <a:rPr lang="en-US" altLang="zh-CN" sz="1400" err="1"/>
              <a:t>s.A</a:t>
            </a:r>
            <a:r>
              <a:rPr lang="en-US" altLang="zh-CN" sz="1400"/>
              <a:t>)</a:t>
            </a:r>
            <a:r>
              <a:rPr lang="zh-CN" altLang="en-US" sz="1400"/>
              <a:t>、文档</a:t>
            </a:r>
            <a:r>
              <a:rPr lang="en-US" altLang="zh-CN" sz="1400"/>
              <a:t>(</a:t>
            </a:r>
            <a:r>
              <a:rPr lang="en-US" altLang="zh-CN" sz="1400" err="1"/>
              <a:t>S.A.__doc</a:t>
            </a:r>
            <a:r>
              <a:rPr lang="en-US" altLang="zh-CN" sz="1400"/>
              <a:t>__)</a:t>
            </a:r>
            <a:r>
              <a:rPr lang="zh-CN" altLang="en-US" sz="1400"/>
              <a:t>，因此一般定义三个方法分别用于返回</a:t>
            </a:r>
            <a:r>
              <a:rPr lang="en-US" altLang="zh-CN" sz="1400"/>
              <a:t>/</a:t>
            </a:r>
            <a:r>
              <a:rPr lang="zh-CN" altLang="en-US" sz="1400"/>
              <a:t>修改</a:t>
            </a:r>
            <a:r>
              <a:rPr lang="en-US" altLang="zh-CN" sz="1400"/>
              <a:t>/</a:t>
            </a:r>
            <a:r>
              <a:rPr lang="zh-CN" altLang="en-US" sz="1400"/>
              <a:t>删除某个实例属性，第四个参数用于指定描述，注意想要获取第四个参数时需要使用类名。</a:t>
            </a:r>
            <a:endParaRPr lang="en-US" altLang="zh-CN" sz="1400"/>
          </a:p>
          <a:p>
            <a:r>
              <a:rPr lang="zh-CN" altLang="en-US" sz="1400" b="1"/>
              <a:t>一些魔法属性</a:t>
            </a:r>
            <a:r>
              <a:rPr lang="zh-CN" altLang="en-US" sz="1400"/>
              <a:t>：①</a:t>
            </a:r>
            <a:r>
              <a:rPr lang="en-US" altLang="zh-CN" sz="1400"/>
              <a:t>__doc__</a:t>
            </a:r>
            <a:r>
              <a:rPr lang="zh-CN" altLang="en-US" sz="1400"/>
              <a:t>，表示类的描述信息，即文档字符串；②</a:t>
            </a:r>
            <a:r>
              <a:rPr lang="en-US" altLang="zh-CN" sz="1400"/>
              <a:t>__module__/__class__</a:t>
            </a:r>
            <a:r>
              <a:rPr lang="zh-CN" altLang="en-US" sz="1400"/>
              <a:t>，表示当前操作的对象的模块名和类名；③</a:t>
            </a:r>
            <a:r>
              <a:rPr lang="en-US" altLang="zh-CN" sz="1400"/>
              <a:t>__new__/__</a:t>
            </a:r>
            <a:r>
              <a:rPr lang="en-US" altLang="zh-CN" sz="1400" err="1"/>
              <a:t>init</a:t>
            </a:r>
            <a:r>
              <a:rPr lang="en-US" altLang="zh-CN" sz="1400"/>
              <a:t>__</a:t>
            </a:r>
            <a:r>
              <a:rPr lang="zh-CN" altLang="en-US" sz="1400"/>
              <a:t>，合称构造方法，</a:t>
            </a:r>
            <a:r>
              <a:rPr lang="en-US" altLang="zh-CN" sz="1400"/>
              <a:t>new</a:t>
            </a:r>
            <a:r>
              <a:rPr lang="zh-CN" altLang="en-US" sz="1400"/>
              <a:t>方法创建对象</a:t>
            </a:r>
            <a:r>
              <a:rPr lang="en-US" altLang="zh-CN" sz="1400" err="1"/>
              <a:t>init</a:t>
            </a:r>
            <a:r>
              <a:rPr lang="zh-CN" altLang="en-US" sz="1400"/>
              <a:t>方法初始化；④</a:t>
            </a:r>
            <a:r>
              <a:rPr lang="en-US" altLang="zh-CN" sz="1400"/>
              <a:t>__del__</a:t>
            </a:r>
            <a:r>
              <a:rPr lang="zh-CN" altLang="en-US" sz="1400"/>
              <a:t>当对象在内存中被释放时自动执行；⑤</a:t>
            </a:r>
            <a:r>
              <a:rPr lang="en-US" altLang="zh-CN" sz="1400"/>
              <a:t>__call__</a:t>
            </a:r>
            <a:r>
              <a:rPr lang="zh-CN" altLang="en-US" sz="1400"/>
              <a:t>，其是实例对象执行的，多用于创建以类为装饰器的场合，即</a:t>
            </a:r>
            <a:r>
              <a:rPr lang="en-US" altLang="zh-CN" sz="1400"/>
              <a:t>C()</a:t>
            </a:r>
            <a:r>
              <a:rPr lang="zh-CN" altLang="en-US" sz="1400"/>
              <a:t>调用</a:t>
            </a:r>
            <a:r>
              <a:rPr lang="en-US" altLang="zh-CN" sz="1400" err="1"/>
              <a:t>init</a:t>
            </a:r>
            <a:r>
              <a:rPr lang="zh-CN" altLang="en-US" sz="1400"/>
              <a:t>，</a:t>
            </a:r>
            <a:r>
              <a:rPr lang="en-US" altLang="zh-CN" sz="1400"/>
              <a:t>c()</a:t>
            </a:r>
            <a:r>
              <a:rPr lang="zh-CN" altLang="en-US" sz="1400"/>
              <a:t>调用</a:t>
            </a:r>
            <a:r>
              <a:rPr lang="en-US" altLang="zh-CN" sz="1400"/>
              <a:t>call</a:t>
            </a:r>
            <a:r>
              <a:rPr lang="zh-CN" altLang="en-US" sz="1400"/>
              <a:t>；⑥</a:t>
            </a:r>
            <a:r>
              <a:rPr lang="en-US" altLang="zh-CN" sz="1400"/>
              <a:t>__</a:t>
            </a:r>
            <a:r>
              <a:rPr lang="en-US" altLang="zh-CN" sz="1400" err="1"/>
              <a:t>dict</a:t>
            </a:r>
            <a:r>
              <a:rPr lang="en-US" altLang="zh-CN" sz="1400"/>
              <a:t>__</a:t>
            </a:r>
            <a:r>
              <a:rPr lang="zh-CN" altLang="en-US" sz="1400"/>
              <a:t>，获取对象的属性和方法</a:t>
            </a:r>
            <a:endParaRPr lang="en-US" altLang="zh-CN" sz="1400"/>
          </a:p>
          <a:p>
            <a:r>
              <a:rPr lang="zh-CN" altLang="en-US" sz="1400" b="1"/>
              <a:t>面向对象的基本理念</a:t>
            </a:r>
            <a:r>
              <a:rPr lang="zh-CN" altLang="en-US" sz="1400"/>
              <a:t>：</a:t>
            </a:r>
            <a:r>
              <a:rPr lang="zh-CN" altLang="en-US" sz="1400">
                <a:solidFill>
                  <a:srgbClr val="FF0000"/>
                </a:solidFill>
              </a:rPr>
              <a:t>将主流程简化为创建实例</a:t>
            </a:r>
            <a:r>
              <a:rPr lang="en-US" altLang="zh-CN" sz="1400">
                <a:solidFill>
                  <a:srgbClr val="FF0000"/>
                </a:solidFill>
              </a:rPr>
              <a:t>+</a:t>
            </a:r>
            <a:r>
              <a:rPr lang="zh-CN" altLang="en-US" sz="1400">
                <a:solidFill>
                  <a:srgbClr val="FF0000"/>
                </a:solidFill>
              </a:rPr>
              <a:t>调用实例方法</a:t>
            </a:r>
            <a:r>
              <a:rPr lang="zh-CN" altLang="en-US" sz="1400"/>
              <a:t>，将所有需要的方法和属性封装进类中，将每个实例都需要的操作置入</a:t>
            </a:r>
            <a:r>
              <a:rPr lang="en-US" altLang="zh-CN" sz="1400" err="1"/>
              <a:t>init</a:t>
            </a:r>
            <a:r>
              <a:rPr lang="zh-CN" altLang="en-US" sz="1400"/>
              <a:t>初始化，制作基类用于放置共用的属性和方法，将所有其他需要基类方法的类继承基类。</a:t>
            </a:r>
            <a:endParaRPr lang="en-US" altLang="zh-CN" sz="1400"/>
          </a:p>
          <a:p>
            <a:r>
              <a:rPr lang="en-US" altLang="zh-CN" sz="1400" b="1"/>
              <a:t>MRO</a:t>
            </a:r>
            <a:r>
              <a:rPr lang="zh-CN" altLang="en-US" sz="1400" b="1"/>
              <a:t>（</a:t>
            </a:r>
            <a:r>
              <a:rPr lang="en-US" altLang="zh-CN" sz="1400" b="1"/>
              <a:t>Method Resolution Order</a:t>
            </a:r>
            <a:r>
              <a:rPr lang="zh-CN" altLang="en-US" sz="1400" b="1"/>
              <a:t>）</a:t>
            </a:r>
            <a:r>
              <a:rPr lang="zh-CN" altLang="en-US" sz="1400"/>
              <a:t>：方法解析顺序，每一个类都有一个</a:t>
            </a:r>
            <a:r>
              <a:rPr lang="en-US" altLang="zh-CN" sz="1400"/>
              <a:t>MRO</a:t>
            </a:r>
            <a:r>
              <a:rPr lang="zh-CN" altLang="en-US" sz="1400"/>
              <a:t>，即合并所有父类的列表，其遵循以下三条原则：①子类永远在父类前面；②如果有多个父类，则根据它们在</a:t>
            </a:r>
            <a:r>
              <a:rPr lang="en-US" altLang="zh-CN" sz="1400"/>
              <a:t>MRO</a:t>
            </a:r>
            <a:r>
              <a:rPr lang="zh-CN" altLang="en-US" sz="1400"/>
              <a:t>中的顺序被检查；③如果对下一个类存在两个合法的选择，选择第一个父类。</a:t>
            </a:r>
            <a:r>
              <a:rPr lang="en-US" altLang="zh-CN" sz="1400"/>
              <a:t>super()</a:t>
            </a:r>
            <a:r>
              <a:rPr lang="zh-CN" altLang="en-US" sz="1400"/>
              <a:t>的顺序与父类没有必然的联系，其根据</a:t>
            </a:r>
            <a:r>
              <a:rPr lang="en-US" altLang="zh-CN" sz="1400"/>
              <a:t>MRO</a:t>
            </a:r>
            <a:r>
              <a:rPr lang="zh-CN" altLang="en-US" sz="1400"/>
              <a:t>列表中的顺序依次调用，</a:t>
            </a:r>
            <a:r>
              <a:rPr lang="en-US" altLang="zh-CN" sz="1400"/>
              <a:t>MRO</a:t>
            </a:r>
            <a:r>
              <a:rPr lang="zh-CN" altLang="en-US" sz="1400"/>
              <a:t>列表是通过</a:t>
            </a:r>
            <a:r>
              <a:rPr lang="en-US" altLang="zh-CN" sz="1400"/>
              <a:t>C3</a:t>
            </a:r>
            <a:r>
              <a:rPr lang="zh-CN" altLang="en-US" sz="1400"/>
              <a:t>线性算法实现的（广度优先）。（其多用于</a:t>
            </a:r>
            <a:r>
              <a:rPr lang="en-US" altLang="zh-CN" sz="1400"/>
              <a:t>super()</a:t>
            </a:r>
            <a:r>
              <a:rPr lang="zh-CN" altLang="en-US" sz="1400"/>
              <a:t>方法）</a:t>
            </a:r>
            <a:endParaRPr lang="en-US" altLang="zh-CN" sz="1400"/>
          </a:p>
        </p:txBody>
      </p:sp>
      <p:pic>
        <p:nvPicPr>
          <p:cNvPr id="4" name="图片 3"/>
          <p:cNvPicPr>
            <a:picLocks noChangeAspect="1"/>
          </p:cNvPicPr>
          <p:nvPr/>
        </p:nvPicPr>
        <p:blipFill>
          <a:blip r:embed="rId2"/>
          <a:stretch>
            <a:fillRect/>
          </a:stretch>
        </p:blipFill>
        <p:spPr>
          <a:xfrm>
            <a:off x="10380439" y="1335186"/>
            <a:ext cx="1272650" cy="1325995"/>
          </a:xfrm>
          <a:prstGeom prst="rect">
            <a:avLst/>
          </a:prstGeom>
        </p:spPr>
      </p:pic>
    </p:spTree>
    <p:extLst>
      <p:ext uri="{BB962C8B-B14F-4D97-AF65-F5344CB8AC3E}">
        <p14:creationId xmlns:p14="http://schemas.microsoft.com/office/powerpoint/2010/main" val="3418081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2E6517-7D02-44BC-ADE6-115F4890DF8E}"/>
              </a:ext>
            </a:extLst>
          </p:cNvPr>
          <p:cNvSpPr txBox="1"/>
          <p:nvPr/>
        </p:nvSpPr>
        <p:spPr>
          <a:xfrm>
            <a:off x="0" y="0"/>
            <a:ext cx="12192000" cy="7201972"/>
          </a:xfrm>
          <a:prstGeom prst="rect">
            <a:avLst/>
          </a:prstGeom>
          <a:noFill/>
        </p:spPr>
        <p:txBody>
          <a:bodyPr wrap="square" rtlCol="0">
            <a:spAutoFit/>
          </a:bodyPr>
          <a:lstStyle/>
          <a:p>
            <a:pPr algn="l"/>
            <a:r>
              <a:rPr lang="zh-CN" altLang="en-US" sz="1400" b="1"/>
              <a:t>元类</a:t>
            </a:r>
            <a:r>
              <a:rPr lang="zh-CN" altLang="en-US" sz="1400"/>
              <a:t>：即用于创建类对象的类，用于创建实例对象的对象称为类，用于创建类对象的对象称为元类，即</a:t>
            </a:r>
            <a:r>
              <a:rPr lang="en-US" altLang="zh-CN" sz="1400"/>
              <a:t>type</a:t>
            </a:r>
            <a:r>
              <a:rPr lang="zh-CN" altLang="en-US" sz="1400"/>
              <a:t>。</a:t>
            </a:r>
            <a:endParaRPr lang="en-US" altLang="zh-CN" sz="1400"/>
          </a:p>
          <a:p>
            <a:r>
              <a:rPr lang="zh-CN" altLang="en-US" sz="1400" b="1"/>
              <a:t>关于全局变量：</a:t>
            </a:r>
            <a:r>
              <a:rPr lang="zh-CN" altLang="en-US" sz="1400"/>
              <a:t>当定义一个类</a:t>
            </a:r>
            <a:r>
              <a:rPr lang="en-US" altLang="zh-CN" sz="1400"/>
              <a:t>/</a:t>
            </a:r>
            <a:r>
              <a:rPr lang="zh-CN" altLang="en-US" sz="1400"/>
              <a:t>函数</a:t>
            </a:r>
            <a:r>
              <a:rPr lang="en-US" altLang="zh-CN" sz="1400"/>
              <a:t>/</a:t>
            </a:r>
            <a:r>
              <a:rPr lang="zh-CN" altLang="en-US" sz="1400"/>
              <a:t>变量时，其实是拿出一部分内存空间创建一个对象，并在</a:t>
            </a:r>
            <a:r>
              <a:rPr lang="en-US" altLang="zh-CN" sz="1400"/>
              <a:t>globals</a:t>
            </a:r>
            <a:r>
              <a:rPr lang="zh-CN" altLang="en-US" sz="1400"/>
              <a:t>字典中以键值对的方式添加并指向，在</a:t>
            </a:r>
            <a:r>
              <a:rPr lang="en-US" altLang="zh-CN" sz="1400"/>
              <a:t>golbals</a:t>
            </a:r>
            <a:r>
              <a:rPr lang="zh-CN" altLang="en-US" sz="1400"/>
              <a:t>字典中有一个</a:t>
            </a:r>
            <a:r>
              <a:rPr lang="en-US" altLang="zh-CN" sz="1400"/>
              <a:t>__builtins__</a:t>
            </a:r>
            <a:r>
              <a:rPr lang="zh-CN" altLang="en-US" sz="1400"/>
              <a:t>模块，其中包含了内建方法，调用时遍历</a:t>
            </a:r>
            <a:r>
              <a:rPr lang="en-US" altLang="zh-CN" sz="1400"/>
              <a:t>globals</a:t>
            </a:r>
            <a:r>
              <a:rPr lang="zh-CN" altLang="en-US" sz="1400"/>
              <a:t>字典，若无则在内建模块中查找，内建模块中无则报错（异常在</a:t>
            </a:r>
            <a:r>
              <a:rPr lang="en-US" altLang="zh-CN" sz="1400"/>
              <a:t>__builtins__</a:t>
            </a:r>
            <a:r>
              <a:rPr lang="zh-CN" altLang="en-US" sz="1400"/>
              <a:t>模块中）</a:t>
            </a:r>
            <a:endParaRPr lang="en-US" altLang="zh-CN" sz="1400"/>
          </a:p>
          <a:p>
            <a:r>
              <a:rPr lang="zh-CN" altLang="en-US" sz="1400" b="1"/>
              <a:t>动态的创建</a:t>
            </a:r>
            <a:r>
              <a:rPr lang="zh-CN" altLang="en-US" sz="1400"/>
              <a:t>：动态语言与静态语言最大的不同是，函数和类的定义，不是编译时定义的，而是运行时动态创建的，在运行到</a:t>
            </a:r>
            <a:r>
              <a:rPr lang="en-US" altLang="zh-CN" sz="1400"/>
              <a:t>class/type</a:t>
            </a:r>
            <a:r>
              <a:rPr lang="zh-CN" altLang="en-US" sz="1400"/>
              <a:t>时才会动态的去在内存空间中创建类，并赋给引用的变量名，所有</a:t>
            </a:r>
            <a:r>
              <a:rPr lang="en-US" altLang="zh-CN" sz="1400"/>
              <a:t>class</a:t>
            </a:r>
            <a:r>
              <a:rPr lang="zh-CN" altLang="en-US" sz="1400"/>
              <a:t>创建类的本质其实是调用了</a:t>
            </a:r>
            <a:r>
              <a:rPr lang="en-US" altLang="zh-CN" sz="1400"/>
              <a:t>type()</a:t>
            </a:r>
            <a:r>
              <a:rPr lang="zh-CN" altLang="en-US" sz="1400"/>
              <a:t>；而实例对象和函数是在调用时才会在内存空间中创建。</a:t>
            </a:r>
            <a:endParaRPr lang="en-US" altLang="zh-CN" sz="1400"/>
          </a:p>
          <a:p>
            <a:r>
              <a:rPr lang="en-US" altLang="zh-CN" sz="1400" b="1"/>
              <a:t>type</a:t>
            </a:r>
            <a:r>
              <a:rPr lang="zh-CN" altLang="en-US" sz="1400"/>
              <a:t>：保留了两种功能，其中单参数的作用是为了保持向后兼容①</a:t>
            </a:r>
            <a:r>
              <a:rPr lang="en-US" altLang="zh-CN" sz="1400"/>
              <a:t>type()</a:t>
            </a:r>
            <a:r>
              <a:rPr lang="zh-CN" altLang="en-US" sz="1400"/>
              <a:t>单参数时可以显示对象的类型；②可以使用</a:t>
            </a:r>
            <a:r>
              <a:rPr lang="en-US" altLang="zh-CN" sz="1400"/>
              <a:t>__class__</a:t>
            </a:r>
            <a:r>
              <a:rPr lang="zh-CN" altLang="en-US" sz="1400"/>
              <a:t>来显示当前对象是由哪个对象创建的，如类的实例的</a:t>
            </a:r>
            <a:r>
              <a:rPr lang="en-US" altLang="zh-CN" sz="1400"/>
              <a:t>__class__</a:t>
            </a:r>
            <a:r>
              <a:rPr lang="zh-CN" altLang="en-US" sz="1400"/>
              <a:t>就是类，而类的</a:t>
            </a:r>
            <a:r>
              <a:rPr lang="en-US" altLang="zh-CN" sz="1400"/>
              <a:t>__class__</a:t>
            </a:r>
            <a:r>
              <a:rPr lang="zh-CN" altLang="en-US" sz="1400"/>
              <a:t>就是</a:t>
            </a:r>
            <a:r>
              <a:rPr lang="en-US" altLang="zh-CN" sz="1400"/>
              <a:t>type</a:t>
            </a:r>
            <a:r>
              <a:rPr lang="zh-CN" altLang="en-US" sz="1400"/>
              <a:t>，即</a:t>
            </a:r>
            <a:r>
              <a:rPr lang="en-US" altLang="zh-CN" sz="1400"/>
              <a:t>python</a:t>
            </a:r>
            <a:r>
              <a:rPr lang="zh-CN" altLang="en-US" sz="1400"/>
              <a:t>中所有对象最终都指向</a:t>
            </a:r>
            <a:r>
              <a:rPr lang="en-US" altLang="zh-CN" sz="1400"/>
              <a:t>type</a:t>
            </a:r>
            <a:r>
              <a:rPr lang="zh-CN" altLang="en-US" sz="1400"/>
              <a:t>，在</a:t>
            </a:r>
            <a:r>
              <a:rPr lang="en-US" altLang="zh-CN" sz="1400"/>
              <a:t>python</a:t>
            </a:r>
            <a:r>
              <a:rPr lang="zh-CN" altLang="en-US" sz="1400"/>
              <a:t>中使用</a:t>
            </a:r>
            <a:r>
              <a:rPr lang="en-US" altLang="zh-CN" sz="1400"/>
              <a:t>type</a:t>
            </a:r>
            <a:r>
              <a:rPr lang="zh-CN" altLang="en-US" sz="1400"/>
              <a:t>可以在函数运行过程中动态的创建类，</a:t>
            </a:r>
            <a:r>
              <a:rPr lang="en-US" altLang="zh-CN" sz="1400"/>
              <a:t>type(classname, (fatherclassname, ~1, ~2), {xxx})</a:t>
            </a:r>
            <a:r>
              <a:rPr lang="zh-CN" altLang="en-US" sz="1400"/>
              <a:t>其中第一个参数为类名，第二个参数为继承的父类组成的元组，第三个参数为要在类中创建的对象与其名称的键值对组成的字典，其中可以引入类属性，</a:t>
            </a:r>
            <a:r>
              <a:rPr lang="en-US" altLang="zh-CN" sz="1400"/>
              <a:t>f(self)</a:t>
            </a:r>
            <a:r>
              <a:rPr lang="zh-CN" altLang="en-US" sz="1400"/>
              <a:t>作为实例方法，</a:t>
            </a:r>
            <a:r>
              <a:rPr lang="en-US" altLang="zh-CN" sz="1400"/>
              <a:t>f(cls)</a:t>
            </a:r>
            <a:r>
              <a:rPr lang="zh-CN" altLang="en-US" sz="1400"/>
              <a:t>作为类方法，</a:t>
            </a:r>
            <a:r>
              <a:rPr lang="en-US" altLang="zh-CN" sz="1400"/>
              <a:t>@</a:t>
            </a:r>
            <a:r>
              <a:rPr lang="zh-CN" altLang="en-US" sz="1400"/>
              <a:t>静态方法等。</a:t>
            </a:r>
            <a:endParaRPr lang="en-US" altLang="zh-CN" sz="1400"/>
          </a:p>
          <a:p>
            <a:r>
              <a:rPr lang="en-US" altLang="zh-CN" sz="1400" b="1"/>
              <a:t>metaclass</a:t>
            </a:r>
            <a:r>
              <a:rPr lang="zh-CN" altLang="en-US" sz="1400"/>
              <a:t>：直译为元类，可以用来控制类的创建行为，普通的用</a:t>
            </a:r>
            <a:r>
              <a:rPr lang="en-US" altLang="zh-CN" sz="1400"/>
              <a:t>class</a:t>
            </a:r>
            <a:r>
              <a:rPr lang="zh-CN" altLang="en-US" sz="1400"/>
              <a:t>或</a:t>
            </a:r>
            <a:r>
              <a:rPr lang="en-US" altLang="zh-CN" sz="1400"/>
              <a:t>type</a:t>
            </a:r>
            <a:r>
              <a:rPr lang="zh-CN" altLang="en-US" sz="1400"/>
              <a:t>创建类时，其除了添加的类方法，其他方法都是默认存在的，在创建时会使用默认内置的</a:t>
            </a:r>
            <a:r>
              <a:rPr lang="en-US" altLang="zh-CN" sz="1400"/>
              <a:t>type</a:t>
            </a:r>
            <a:r>
              <a:rPr lang="zh-CN" altLang="en-US" sz="1400"/>
              <a:t>方法创建；</a:t>
            </a:r>
            <a:r>
              <a:rPr lang="en-US" altLang="zh-CN" sz="1400"/>
              <a:t>class</a:t>
            </a:r>
            <a:r>
              <a:rPr lang="zh-CN" altLang="en-US" sz="1400"/>
              <a:t>在创建类时，若声明了</a:t>
            </a:r>
            <a:r>
              <a:rPr lang="en-US" altLang="zh-CN" sz="1400"/>
              <a:t>metaclass</a:t>
            </a:r>
            <a:r>
              <a:rPr lang="zh-CN" altLang="en-US" sz="1400"/>
              <a:t>属性，则其会在自身</a:t>
            </a:r>
            <a:r>
              <a:rPr lang="en-US" altLang="zh-CN" sz="1400"/>
              <a:t>/</a:t>
            </a:r>
            <a:r>
              <a:rPr lang="zh-CN" altLang="en-US" sz="1400"/>
              <a:t>父类</a:t>
            </a:r>
            <a:r>
              <a:rPr lang="en-US" altLang="zh-CN" sz="1400"/>
              <a:t>/</a:t>
            </a:r>
            <a:r>
              <a:rPr lang="zh-CN" altLang="en-US" sz="1400"/>
              <a:t>模块级别查找</a:t>
            </a:r>
            <a:r>
              <a:rPr lang="en-US" altLang="zh-CN" sz="1400"/>
              <a:t>metaclass</a:t>
            </a:r>
            <a:r>
              <a:rPr lang="zh-CN" altLang="en-US" sz="1400"/>
              <a:t>属性（其不一定是一个类，也可以是一个方法，但必须返回一个类对象，若是方法则需返回</a:t>
            </a:r>
            <a:r>
              <a:rPr lang="en-US" altLang="zh-CN" sz="1400"/>
              <a:t>type(x, x, x)</a:t>
            </a:r>
            <a:r>
              <a:rPr lang="zh-CN" altLang="en-US" sz="1400"/>
              <a:t>，若是类则需重写</a:t>
            </a:r>
            <a:r>
              <a:rPr lang="en-US" altLang="zh-CN" sz="1400"/>
              <a:t>__new__</a:t>
            </a:r>
            <a:r>
              <a:rPr lang="zh-CN" altLang="en-US" sz="1400"/>
              <a:t>方法），若无则按上述创建，若有则修改类创建的方式，按照自定义的修改的元类方法创建类，本质</a:t>
            </a:r>
            <a:r>
              <a:rPr lang="zh-CN" altLang="en-US" sz="1400">
                <a:solidFill>
                  <a:srgbClr val="FF0000"/>
                </a:solidFill>
              </a:rPr>
              <a:t>即在</a:t>
            </a:r>
            <a:r>
              <a:rPr lang="en-US" altLang="zh-CN" sz="1400">
                <a:solidFill>
                  <a:srgbClr val="FF0000"/>
                </a:solidFill>
              </a:rPr>
              <a:t>metaclass</a:t>
            </a:r>
            <a:r>
              <a:rPr lang="zh-CN" altLang="en-US" sz="1400">
                <a:solidFill>
                  <a:srgbClr val="FF0000"/>
                </a:solidFill>
              </a:rPr>
              <a:t>中修改传入的参数（</a:t>
            </a:r>
            <a:r>
              <a:rPr lang="en-US" altLang="zh-CN" sz="1400">
                <a:solidFill>
                  <a:srgbClr val="FF0000"/>
                </a:solidFill>
              </a:rPr>
              <a:t>metaclass</a:t>
            </a:r>
            <a:r>
              <a:rPr lang="zh-CN" altLang="en-US" sz="1400">
                <a:solidFill>
                  <a:srgbClr val="FF0000"/>
                </a:solidFill>
              </a:rPr>
              <a:t>中传入的参数即</a:t>
            </a:r>
            <a:r>
              <a:rPr lang="en-US" altLang="zh-CN" sz="1400">
                <a:solidFill>
                  <a:srgbClr val="FF0000"/>
                </a:solidFill>
              </a:rPr>
              <a:t>class</a:t>
            </a:r>
            <a:r>
              <a:rPr lang="zh-CN" altLang="en-US" sz="1400">
                <a:solidFill>
                  <a:srgbClr val="FF0000"/>
                </a:solidFill>
              </a:rPr>
              <a:t>下的各种属性和方法，其会在</a:t>
            </a:r>
            <a:r>
              <a:rPr lang="en-US" altLang="zh-CN" sz="1400">
                <a:solidFill>
                  <a:srgbClr val="FF0000"/>
                </a:solidFill>
              </a:rPr>
              <a:t>metaclass</a:t>
            </a:r>
            <a:r>
              <a:rPr lang="zh-CN" altLang="en-US" sz="1400">
                <a:solidFill>
                  <a:srgbClr val="FF0000"/>
                </a:solidFill>
              </a:rPr>
              <a:t>方法中重整并作为参数传入</a:t>
            </a:r>
            <a:r>
              <a:rPr lang="en-US" altLang="zh-CN" sz="1400">
                <a:solidFill>
                  <a:srgbClr val="FF0000"/>
                </a:solidFill>
              </a:rPr>
              <a:t>metaclass</a:t>
            </a:r>
            <a:r>
              <a:rPr lang="zh-CN" altLang="en-US" sz="1400">
                <a:solidFill>
                  <a:srgbClr val="FF0000"/>
                </a:solidFill>
              </a:rPr>
              <a:t>指向的对象），使用修改后的值来建立类</a:t>
            </a:r>
            <a:r>
              <a:rPr lang="zh-CN" altLang="en-US" sz="1400"/>
              <a:t>，返回一个类对象。</a:t>
            </a:r>
            <a:endParaRPr lang="en-US" altLang="zh-CN" sz="1400"/>
          </a:p>
          <a:p>
            <a:r>
              <a:rPr lang="en-US" altLang="zh-CN" sz="1400" b="1"/>
              <a:t>__new__</a:t>
            </a:r>
            <a:r>
              <a:rPr lang="zh-CN" altLang="en-US" sz="1400" b="1"/>
              <a:t>方法</a:t>
            </a:r>
            <a:r>
              <a:rPr lang="zh-CN" altLang="en-US" sz="1400"/>
              <a:t>：用于控制类或实例对象的创建，</a:t>
            </a:r>
            <a:r>
              <a:rPr lang="en-US" altLang="zh-CN" sz="1400"/>
              <a:t>__new__(cls, *args, **kwargs)</a:t>
            </a:r>
            <a:r>
              <a:rPr lang="zh-CN" altLang="en-US" sz="1400"/>
              <a:t>其中</a:t>
            </a:r>
            <a:r>
              <a:rPr lang="en-US" altLang="zh-CN" sz="1400"/>
              <a:t>cls</a:t>
            </a:r>
            <a:r>
              <a:rPr lang="zh-CN" altLang="en-US" sz="1400"/>
              <a:t>为当前要创建的类或实例对象①用于</a:t>
            </a:r>
            <a:r>
              <a:rPr lang="en-US" altLang="zh-CN" sz="1400"/>
              <a:t>metaclass</a:t>
            </a:r>
            <a:r>
              <a:rPr lang="zh-CN" altLang="en-US" sz="1400"/>
              <a:t>创建类，在创建一个类时指定</a:t>
            </a:r>
            <a:r>
              <a:rPr lang="en-US" altLang="zh-CN" sz="1400"/>
              <a:t>metaclass</a:t>
            </a:r>
            <a:r>
              <a:rPr lang="zh-CN" altLang="en-US" sz="1400"/>
              <a:t>属性为一个类</a:t>
            </a:r>
            <a:r>
              <a:rPr lang="en-US" altLang="zh-CN" sz="1400"/>
              <a:t>A</a:t>
            </a:r>
            <a:r>
              <a:rPr lang="zh-CN" altLang="en-US" sz="1400"/>
              <a:t>，在</a:t>
            </a:r>
            <a:r>
              <a:rPr lang="en-US" altLang="zh-CN" sz="1400"/>
              <a:t>A</a:t>
            </a:r>
            <a:r>
              <a:rPr lang="zh-CN" altLang="en-US" sz="1400"/>
              <a:t>中重写</a:t>
            </a:r>
            <a:r>
              <a:rPr lang="en-US" altLang="zh-CN" sz="1400"/>
              <a:t>__new__</a:t>
            </a:r>
            <a:r>
              <a:rPr lang="zh-CN" altLang="en-US" sz="1400"/>
              <a:t>方法，需传入</a:t>
            </a:r>
            <a:r>
              <a:rPr lang="en-US" altLang="zh-CN" sz="1400"/>
              <a:t>type()</a:t>
            </a:r>
            <a:r>
              <a:rPr lang="zh-CN" altLang="en-US" sz="1400"/>
              <a:t>创建类时所需的参数，对其进行处理后</a:t>
            </a:r>
            <a:r>
              <a:rPr lang="zh-CN" altLang="en-US" sz="1400" b="1">
                <a:solidFill>
                  <a:srgbClr val="FF0000"/>
                </a:solidFill>
              </a:rPr>
              <a:t>返回</a:t>
            </a:r>
            <a:r>
              <a:rPr lang="en-US" altLang="zh-CN" sz="1400" b="1">
                <a:solidFill>
                  <a:srgbClr val="FF0000"/>
                </a:solidFill>
              </a:rPr>
              <a:t>type()/type.__new__()</a:t>
            </a:r>
            <a:r>
              <a:rPr lang="zh-CN" altLang="en-US" sz="1400"/>
              <a:t>，即复用父类</a:t>
            </a:r>
            <a:r>
              <a:rPr lang="en-US" altLang="zh-CN" sz="1400"/>
              <a:t>(type)</a:t>
            </a:r>
            <a:r>
              <a:rPr lang="zh-CN" altLang="en-US" sz="1400"/>
              <a:t>的</a:t>
            </a:r>
            <a:r>
              <a:rPr lang="en-US" altLang="zh-CN" sz="1400"/>
              <a:t>new</a:t>
            </a:r>
            <a:r>
              <a:rPr lang="zh-CN" altLang="en-US" sz="1400"/>
              <a:t>方法创建一个新的类，注意传入的参数一般与返回值中用于创建的参数不同（因为经过处理）②用于修改类的实例创建过程，其</a:t>
            </a:r>
            <a:r>
              <a:rPr lang="zh-CN" altLang="en-US" sz="1400" b="1">
                <a:solidFill>
                  <a:srgbClr val="FF0000"/>
                </a:solidFill>
              </a:rPr>
              <a:t>修改的是实例本身，如继承</a:t>
            </a:r>
            <a:r>
              <a:rPr lang="en-US" altLang="zh-CN" sz="1400" b="1">
                <a:solidFill>
                  <a:srgbClr val="FF0000"/>
                </a:solidFill>
              </a:rPr>
              <a:t>int</a:t>
            </a:r>
            <a:r>
              <a:rPr lang="zh-CN" altLang="en-US" sz="1400" b="1">
                <a:solidFill>
                  <a:srgbClr val="FF0000"/>
                </a:solidFill>
              </a:rPr>
              <a:t>则实例本身是</a:t>
            </a:r>
            <a:r>
              <a:rPr lang="en-US" altLang="zh-CN" sz="1400" b="1">
                <a:solidFill>
                  <a:srgbClr val="FF0000"/>
                </a:solidFill>
              </a:rPr>
              <a:t>int</a:t>
            </a:r>
            <a:r>
              <a:rPr lang="zh-CN" altLang="en-US" sz="1400" b="1">
                <a:solidFill>
                  <a:srgbClr val="FF0000"/>
                </a:solidFill>
              </a:rPr>
              <a:t>类型，但又因其是类的实例，则在</a:t>
            </a:r>
            <a:r>
              <a:rPr lang="en-US" altLang="zh-CN" sz="1400" b="1">
                <a:solidFill>
                  <a:srgbClr val="FF0000"/>
                </a:solidFill>
              </a:rPr>
              <a:t>init</a:t>
            </a:r>
            <a:r>
              <a:rPr lang="zh-CN" altLang="en-US" sz="1400" b="1">
                <a:solidFill>
                  <a:srgbClr val="FF0000"/>
                </a:solidFill>
              </a:rPr>
              <a:t>方法中创建的实例属性依然可以使用，返回</a:t>
            </a:r>
            <a:r>
              <a:rPr lang="en-US" altLang="zh-CN" sz="1400" b="1">
                <a:solidFill>
                  <a:srgbClr val="FF0000"/>
                </a:solidFill>
              </a:rPr>
              <a:t>super().__new__()</a:t>
            </a:r>
            <a:r>
              <a:rPr lang="zh-CN" altLang="en-US" sz="1400" b="1">
                <a:solidFill>
                  <a:srgbClr val="FF0000"/>
                </a:solidFill>
              </a:rPr>
              <a:t>即父类实例方法</a:t>
            </a:r>
            <a:r>
              <a:rPr lang="zh-CN" altLang="en-US" sz="1400"/>
              <a:t>③单例模式。</a:t>
            </a:r>
            <a:endParaRPr lang="en-US" altLang="zh-CN" sz="1400"/>
          </a:p>
          <a:p>
            <a:r>
              <a:rPr lang="zh-CN" altLang="en-US" sz="1400" b="1"/>
              <a:t>单例模式</a:t>
            </a:r>
            <a:r>
              <a:rPr lang="zh-CN" altLang="en-US" sz="1400"/>
              <a:t>：每个实例都会占用一定的内存资源，且初始化实例时会影响运行性能，所以当整个系统只需一个实例时，使用单例模式不仅可减少资源占用，而且因为只初始化一次，还可以加快运行性能，单例模式还用于实现同步控制；其有四种实现方式①模块，首次导入模块</a:t>
            </a:r>
            <a:endParaRPr lang="en-US" altLang="zh-CN" sz="1400"/>
          </a:p>
          <a:p>
            <a:r>
              <a:rPr lang="zh-CN" altLang="en-US" sz="1400"/>
              <a:t>时会生成</a:t>
            </a:r>
            <a:r>
              <a:rPr lang="en-US" altLang="zh-CN" sz="1400"/>
              <a:t>.pyc</a:t>
            </a:r>
            <a:r>
              <a:rPr lang="zh-CN" altLang="en-US" sz="1400"/>
              <a:t>文件，再导入时会直接加载</a:t>
            </a:r>
            <a:r>
              <a:rPr lang="en-US" altLang="zh-CN" sz="1400"/>
              <a:t>pyc</a:t>
            </a:r>
            <a:r>
              <a:rPr lang="zh-CN" altLang="en-US" sz="1400"/>
              <a:t>文件，其会校对原模块修改时间，若有变动则重新生成</a:t>
            </a:r>
            <a:r>
              <a:rPr lang="en-US" altLang="zh-CN" sz="1400"/>
              <a:t>.pyc</a:t>
            </a:r>
            <a:r>
              <a:rPr lang="zh-CN" altLang="en-US" sz="1400"/>
              <a:t>②使用</a:t>
            </a:r>
            <a:r>
              <a:rPr lang="en-US" altLang="zh-CN" sz="1400"/>
              <a:t>__new__</a:t>
            </a:r>
            <a:r>
              <a:rPr lang="zh-CN" altLang="en-US" sz="1400"/>
              <a:t>方法</a:t>
            </a:r>
            <a:endParaRPr lang="en-US" altLang="zh-CN" sz="1400"/>
          </a:p>
          <a:p>
            <a:r>
              <a:rPr lang="zh-CN" altLang="en-US" sz="1400"/>
              <a:t>在重写的</a:t>
            </a:r>
            <a:r>
              <a:rPr lang="en-US" altLang="zh-CN" sz="1400"/>
              <a:t>new</a:t>
            </a:r>
            <a:r>
              <a:rPr lang="zh-CN" altLang="en-US" sz="1400"/>
              <a:t>方法中引入一个私有属性（防止类外访问）用于存储实例，每次创建实例时都会判断这个私有属性是否为空，</a:t>
            </a:r>
            <a:endParaRPr lang="en-US" altLang="zh-CN" sz="1400"/>
          </a:p>
          <a:p>
            <a:r>
              <a:rPr lang="zh-CN" altLang="en-US" sz="1400"/>
              <a:t>若不为空则返回已经创建的实例③使用装饰器，其思想与</a:t>
            </a:r>
            <a:r>
              <a:rPr lang="en-US" altLang="zh-CN" sz="1400"/>
              <a:t>__new__</a:t>
            </a:r>
            <a:r>
              <a:rPr lang="zh-CN" altLang="en-US" sz="1400"/>
              <a:t>方法类似，使用一个字典存储已创建的实例并判断，同</a:t>
            </a:r>
            <a:endParaRPr lang="en-US" altLang="zh-CN" sz="1400"/>
          </a:p>
          <a:p>
            <a:r>
              <a:rPr lang="zh-CN" altLang="en-US" sz="1400"/>
              <a:t>时可以实现根据有无参数传入是否创建新的实例④使用元类，其基本思想类似，重写元类的</a:t>
            </a:r>
            <a:r>
              <a:rPr lang="en-US" altLang="zh-CN" sz="1400"/>
              <a:t>call</a:t>
            </a:r>
            <a:r>
              <a:rPr lang="zh-CN" altLang="en-US" sz="1400"/>
              <a:t>方法，判断后返回。</a:t>
            </a:r>
            <a:endParaRPr lang="en-US" altLang="zh-CN" sz="1400"/>
          </a:p>
          <a:p>
            <a:r>
              <a:rPr lang="en-US" altLang="zh-CN" sz="1400" b="1"/>
              <a:t>ORM</a:t>
            </a:r>
            <a:r>
              <a:rPr lang="zh-CN" altLang="en-US" sz="1400"/>
              <a:t>：</a:t>
            </a:r>
            <a:r>
              <a:rPr lang="en-US" altLang="zh-CN" sz="1400"/>
              <a:t>Object Relational Mapping</a:t>
            </a:r>
            <a:r>
              <a:rPr lang="zh-CN" altLang="en-US" sz="1400"/>
              <a:t>，对象关系映射，</a:t>
            </a:r>
            <a:r>
              <a:rPr lang="en-US" altLang="zh-CN" sz="1400"/>
              <a:t>Django</a:t>
            </a:r>
            <a:r>
              <a:rPr lang="zh-CN" altLang="en-US" sz="1400"/>
              <a:t>的核心思想，即将关系数据库的一行映射为一个对象，通过操作</a:t>
            </a:r>
            <a:endParaRPr lang="en-US" altLang="zh-CN" sz="1400"/>
          </a:p>
          <a:p>
            <a:r>
              <a:rPr lang="zh-CN" altLang="en-US" sz="1400"/>
              <a:t>对象来操作数据库，将一个类作为一个表，通过类的实例来对数据库中的表进行操作。其基本步骤为：①定义元类，在</a:t>
            </a:r>
            <a:endParaRPr lang="en-US" altLang="zh-CN" sz="1400"/>
          </a:p>
          <a:p>
            <a:r>
              <a:rPr lang="zh-CN" altLang="en-US" sz="1400"/>
              <a:t>元类中将传入的参数处理，用类属性的方式存储表名和对应的字段名及字段限制（字段限制也可用专门定义的类来实现）</a:t>
            </a:r>
            <a:endParaRPr lang="en-US" altLang="zh-CN" sz="1400"/>
          </a:p>
          <a:p>
            <a:r>
              <a:rPr lang="zh-CN" altLang="en-US" sz="1400"/>
              <a:t>②定义基类，用元类的方法创建基类，则引入了元类中的类属性，并将类属性进行操作，定义一些方法，合成</a:t>
            </a:r>
            <a:r>
              <a:rPr lang="en-US" altLang="zh-CN" sz="1400"/>
              <a:t>SQL</a:t>
            </a:r>
          </a:p>
          <a:p>
            <a:r>
              <a:rPr lang="zh-CN" altLang="en-US" sz="1400"/>
              <a:t>③创建基类实例，即表的类对象，在定义类时继承基类，并且需要写入创建表所需的字段名</a:t>
            </a:r>
            <a:r>
              <a:rPr lang="en-US" altLang="zh-CN" sz="1400"/>
              <a:t>/</a:t>
            </a:r>
            <a:r>
              <a:rPr lang="zh-CN" altLang="en-US" sz="1400"/>
              <a:t>限制等，其会自动查找基类中</a:t>
            </a:r>
            <a:endParaRPr lang="en-US" altLang="zh-CN" sz="1400"/>
          </a:p>
          <a:p>
            <a:r>
              <a:rPr lang="zh-CN" altLang="en-US" sz="1400"/>
              <a:t>的</a:t>
            </a:r>
            <a:r>
              <a:rPr lang="en-US" altLang="zh-CN" sz="1400"/>
              <a:t>metaclass</a:t>
            </a:r>
            <a:r>
              <a:rPr lang="zh-CN" altLang="en-US" sz="1400"/>
              <a:t>属性，用元类的方法创建，即其拥有在基类中创建的方法以及在元类中引入的类属性（一般是在基类中操作）</a:t>
            </a:r>
            <a:endParaRPr lang="en-US" altLang="zh-CN" sz="1400"/>
          </a:p>
          <a:p>
            <a:r>
              <a:rPr lang="zh-CN" altLang="en-US" sz="1400"/>
              <a:t>④创建基类实例的实例，即一条</a:t>
            </a:r>
            <a:r>
              <a:rPr lang="en-US" altLang="zh-CN" sz="1400"/>
              <a:t>SQL</a:t>
            </a:r>
            <a:r>
              <a:rPr lang="zh-CN" altLang="en-US" sz="1400"/>
              <a:t>语句，在创建这个实例时需要写入与字段名对应的值，调用继承的实例方法，完成</a:t>
            </a:r>
            <a:r>
              <a:rPr lang="en-US" altLang="zh-CN" sz="1400"/>
              <a:t>SQL</a:t>
            </a:r>
          </a:p>
          <a:p>
            <a:r>
              <a:rPr lang="zh-CN" altLang="en-US" sz="1400" b="1"/>
              <a:t>注意</a:t>
            </a:r>
            <a:r>
              <a:rPr lang="zh-CN" altLang="en-US" sz="1400"/>
              <a:t>：①类中的属性名和字段名并不一定相同，在基类</a:t>
            </a:r>
            <a:r>
              <a:rPr lang="en-US" altLang="zh-CN" sz="1400"/>
              <a:t>/</a:t>
            </a:r>
            <a:r>
              <a:rPr lang="zh-CN" altLang="en-US" sz="1400"/>
              <a:t>元类中处理时其分别为属性的名和值，易混淆②</a:t>
            </a:r>
            <a:r>
              <a:rPr lang="en-US" altLang="zh-CN" sz="1400"/>
              <a:t>ORM</a:t>
            </a:r>
            <a:r>
              <a:rPr lang="zh-CN" altLang="en-US" sz="1400"/>
              <a:t>的主要目的即用户调用简单，无需写</a:t>
            </a:r>
            <a:r>
              <a:rPr lang="en-US" altLang="zh-CN" sz="1400"/>
              <a:t>SQL</a:t>
            </a:r>
            <a:r>
              <a:rPr lang="zh-CN" altLang="en-US" sz="1400"/>
              <a:t>语句。</a:t>
            </a:r>
            <a:endParaRPr lang="en-US" altLang="zh-CN" sz="1400"/>
          </a:p>
        </p:txBody>
      </p:sp>
      <p:pic>
        <p:nvPicPr>
          <p:cNvPr id="3" name="图片 2">
            <a:extLst>
              <a:ext uri="{FF2B5EF4-FFF2-40B4-BE49-F238E27FC236}">
                <a16:creationId xmlns:a16="http://schemas.microsoft.com/office/drawing/2014/main" id="{6F9EE793-92D6-4096-8162-B2C11D8AD4B9}"/>
              </a:ext>
            </a:extLst>
          </p:cNvPr>
          <p:cNvPicPr>
            <a:picLocks noChangeAspect="1"/>
          </p:cNvPicPr>
          <p:nvPr/>
        </p:nvPicPr>
        <p:blipFill>
          <a:blip r:embed="rId2"/>
          <a:stretch>
            <a:fillRect/>
          </a:stretch>
        </p:blipFill>
        <p:spPr>
          <a:xfrm>
            <a:off x="9583666" y="4084701"/>
            <a:ext cx="2608334" cy="2603366"/>
          </a:xfrm>
          <a:prstGeom prst="rect">
            <a:avLst/>
          </a:prstGeom>
        </p:spPr>
      </p:pic>
    </p:spTree>
    <p:extLst>
      <p:ext uri="{BB962C8B-B14F-4D97-AF65-F5344CB8AC3E}">
        <p14:creationId xmlns:p14="http://schemas.microsoft.com/office/powerpoint/2010/main" val="107422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386E5E-8F15-439D-BAB3-44B9D2DC28F3}"/>
              </a:ext>
            </a:extLst>
          </p:cNvPr>
          <p:cNvSpPr txBox="1"/>
          <p:nvPr/>
        </p:nvSpPr>
        <p:spPr>
          <a:xfrm>
            <a:off x="0" y="0"/>
            <a:ext cx="12192000" cy="4401205"/>
          </a:xfrm>
          <a:prstGeom prst="rect">
            <a:avLst/>
          </a:prstGeom>
          <a:noFill/>
        </p:spPr>
        <p:txBody>
          <a:bodyPr wrap="square" rtlCol="0">
            <a:spAutoFit/>
          </a:bodyPr>
          <a:lstStyle/>
          <a:p>
            <a:pPr algn="l"/>
            <a:r>
              <a:rPr lang="zh-CN" altLang="en-US" sz="1400" b="1"/>
              <a:t>枚举类</a:t>
            </a:r>
            <a:r>
              <a:rPr lang="zh-CN" altLang="en-US" sz="1400"/>
              <a:t>：枚举类本身是一个类，使用单例模式实现，实例化无意义，</a:t>
            </a:r>
            <a:r>
              <a:rPr lang="en-US" altLang="zh-CN" sz="1400"/>
              <a:t>from enum import Enum, </a:t>
            </a:r>
            <a:r>
              <a:rPr lang="zh-CN" altLang="en-US" sz="1400"/>
              <a:t>使用</a:t>
            </a:r>
            <a:r>
              <a:rPr lang="en-US" altLang="zh-CN" sz="1400"/>
              <a:t>class</a:t>
            </a:r>
            <a:r>
              <a:rPr lang="zh-CN" altLang="en-US" sz="1400"/>
              <a:t> </a:t>
            </a:r>
            <a:r>
              <a:rPr lang="en-US" altLang="zh-CN" sz="1400"/>
              <a:t>A(Enum)</a:t>
            </a:r>
            <a:r>
              <a:rPr lang="zh-CN" altLang="en-US" sz="1400"/>
              <a:t>并在其下添加类属性完成定义，①枚举类的类属性有</a:t>
            </a:r>
            <a:r>
              <a:rPr lang="en-US" altLang="zh-CN" sz="1400"/>
              <a:t>name</a:t>
            </a:r>
            <a:r>
              <a:rPr lang="zh-CN" altLang="en-US" sz="1400"/>
              <a:t>和</a:t>
            </a:r>
            <a:r>
              <a:rPr lang="en-US" altLang="zh-CN" sz="1400"/>
              <a:t>value</a:t>
            </a:r>
            <a:r>
              <a:rPr lang="zh-CN" altLang="en-US" sz="1400"/>
              <a:t>两个值，其中</a:t>
            </a:r>
            <a:r>
              <a:rPr lang="en-US" altLang="zh-CN" sz="1400"/>
              <a:t>name</a:t>
            </a:r>
            <a:r>
              <a:rPr lang="zh-CN" altLang="en-US" sz="1400"/>
              <a:t>即定义时变量名，</a:t>
            </a:r>
            <a:r>
              <a:rPr lang="en-US" altLang="zh-CN" sz="1400"/>
              <a:t>value</a:t>
            </a:r>
            <a:r>
              <a:rPr lang="zh-CN" altLang="en-US" sz="1400"/>
              <a:t>即定义时的值，枚举类的类成员用</a:t>
            </a:r>
            <a:r>
              <a:rPr lang="en-US" altLang="zh-CN" sz="1400"/>
              <a:t>A.name</a:t>
            </a:r>
            <a:r>
              <a:rPr lang="zh-CN" altLang="en-US" sz="1400"/>
              <a:t>来表示，是一个对象，可通过</a:t>
            </a:r>
            <a:r>
              <a:rPr lang="en-US" altLang="zh-CN" sz="1400"/>
              <a:t>A.name.name</a:t>
            </a:r>
            <a:r>
              <a:rPr lang="zh-CN" altLang="en-US" sz="1400"/>
              <a:t>获得其</a:t>
            </a:r>
            <a:r>
              <a:rPr lang="en-US" altLang="zh-CN" sz="1400"/>
              <a:t>name</a:t>
            </a:r>
            <a:r>
              <a:rPr lang="zh-CN" altLang="en-US" sz="1400"/>
              <a:t>值，</a:t>
            </a:r>
            <a:r>
              <a:rPr lang="en-US" altLang="zh-CN" sz="1400"/>
              <a:t>A.name.value</a:t>
            </a:r>
            <a:r>
              <a:rPr lang="zh-CN" altLang="en-US" sz="1400"/>
              <a:t>获得其</a:t>
            </a:r>
            <a:r>
              <a:rPr lang="en-US" altLang="zh-CN" sz="1400"/>
              <a:t>value</a:t>
            </a:r>
            <a:r>
              <a:rPr lang="zh-CN" altLang="en-US" sz="1400"/>
              <a:t>值（</a:t>
            </a:r>
            <a:r>
              <a:rPr lang="en-US" altLang="zh-CN" sz="1400"/>
              <a:t>A.name</a:t>
            </a:r>
            <a:r>
              <a:rPr lang="zh-CN" altLang="en-US" sz="1400"/>
              <a:t>表示类成员本身），也可通过</a:t>
            </a:r>
            <a:r>
              <a:rPr lang="en-US" altLang="zh-CN" sz="1400"/>
              <a:t>A['name']/A(value)</a:t>
            </a:r>
            <a:r>
              <a:rPr lang="zh-CN" altLang="en-US" sz="1400"/>
              <a:t>获得对应的类成员；②枚举类默认配置中，</a:t>
            </a:r>
            <a:r>
              <a:rPr lang="en-US" altLang="zh-CN" sz="1400"/>
              <a:t>name</a:t>
            </a:r>
            <a:r>
              <a:rPr lang="zh-CN" altLang="en-US" sz="1400"/>
              <a:t>不允许重复，</a:t>
            </a:r>
            <a:r>
              <a:rPr lang="en-US" altLang="zh-CN" sz="1400"/>
              <a:t>value</a:t>
            </a:r>
            <a:r>
              <a:rPr lang="zh-CN" altLang="en-US" sz="1400"/>
              <a:t>允许重复，但通过</a:t>
            </a:r>
            <a:r>
              <a:rPr lang="en-US" altLang="zh-CN" sz="1400"/>
              <a:t>A(value)</a:t>
            </a:r>
            <a:r>
              <a:rPr lang="zh-CN" altLang="en-US" sz="1400"/>
              <a:t>只能获得第一个类成员；③可通过</a:t>
            </a:r>
            <a:r>
              <a:rPr lang="en-US" altLang="zh-CN" sz="1400"/>
              <a:t>enum</a:t>
            </a:r>
            <a:r>
              <a:rPr lang="zh-CN" altLang="en-US" sz="1400"/>
              <a:t>模块中的</a:t>
            </a:r>
            <a:r>
              <a:rPr lang="en-US" altLang="zh-CN" sz="1400"/>
              <a:t>unique</a:t>
            </a:r>
            <a:r>
              <a:rPr lang="zh-CN" altLang="en-US" sz="1400"/>
              <a:t>方法来限制枚举类中的类成员的</a:t>
            </a:r>
            <a:r>
              <a:rPr lang="en-US" altLang="zh-CN" sz="1400"/>
              <a:t>value</a:t>
            </a:r>
            <a:r>
              <a:rPr lang="zh-CN" altLang="en-US" sz="1400"/>
              <a:t>值也不能重复（否则报错）在定义时添加</a:t>
            </a:r>
            <a:r>
              <a:rPr lang="en-US" altLang="zh-CN" sz="1400"/>
              <a:t>@unique</a:t>
            </a:r>
            <a:r>
              <a:rPr lang="zh-CN" altLang="en-US" sz="1400"/>
              <a:t>④枚举类支持迭代，直接迭代出来的为类成员，即表示为</a:t>
            </a:r>
            <a:r>
              <a:rPr lang="en-US" altLang="zh-CN" sz="1400"/>
              <a:t>A.name</a:t>
            </a:r>
            <a:r>
              <a:rPr lang="zh-CN" altLang="en-US" sz="1400"/>
              <a:t>，通过</a:t>
            </a:r>
            <a:r>
              <a:rPr lang="en-US" altLang="zh-CN" sz="1400"/>
              <a:t>Color.__members__.items()</a:t>
            </a:r>
            <a:r>
              <a:rPr lang="zh-CN" altLang="en-US" sz="1400"/>
              <a:t>可将值重复的成员迭代出来。</a:t>
            </a:r>
            <a:endParaRPr lang="en-US" altLang="zh-CN" sz="1400"/>
          </a:p>
          <a:p>
            <a:r>
              <a:rPr lang="en-US" altLang="zh-CN" sz="1400" b="1"/>
              <a:t>import</a:t>
            </a:r>
            <a:r>
              <a:rPr lang="zh-CN" altLang="en-US" sz="1400" b="1"/>
              <a:t>机制</a:t>
            </a:r>
            <a:r>
              <a:rPr lang="zh-CN" altLang="en-US" sz="1400"/>
              <a:t>：</a:t>
            </a:r>
            <a:r>
              <a:rPr lang="en-US" altLang="zh-CN" sz="1400"/>
              <a:t>Python</a:t>
            </a:r>
            <a:r>
              <a:rPr lang="zh-CN" altLang="en-US" sz="1400"/>
              <a:t>中所有加载到内存的模块都放在 </a:t>
            </a:r>
            <a:r>
              <a:rPr lang="en-US" altLang="zh-CN" sz="1400"/>
              <a:t>sys.modules</a:t>
            </a:r>
            <a:r>
              <a:rPr lang="zh-CN" altLang="en-US" sz="1400"/>
              <a:t>，在</a:t>
            </a:r>
            <a:r>
              <a:rPr lang="en-US" altLang="zh-CN" sz="1400"/>
              <a:t>import</a:t>
            </a:r>
            <a:r>
              <a:rPr lang="zh-CN" altLang="en-US" sz="1400"/>
              <a:t>一个模块时在这个列表中查找是否已经加载了此模块，</a:t>
            </a:r>
            <a:r>
              <a:rPr lang="zh-CN" altLang="en-US" sz="1400">
                <a:solidFill>
                  <a:srgbClr val="FF0000"/>
                </a:solidFill>
              </a:rPr>
              <a:t>若已加载则只是将模块的名字加入到正在调用 </a:t>
            </a:r>
            <a:r>
              <a:rPr lang="en-US" altLang="zh-CN" sz="1400">
                <a:solidFill>
                  <a:srgbClr val="FF0000"/>
                </a:solidFill>
              </a:rPr>
              <a:t>import </a:t>
            </a:r>
            <a:r>
              <a:rPr lang="zh-CN" altLang="en-US" sz="1400">
                <a:solidFill>
                  <a:srgbClr val="FF0000"/>
                </a:solidFill>
              </a:rPr>
              <a:t>的模块的 </a:t>
            </a:r>
            <a:r>
              <a:rPr lang="en-US" altLang="zh-CN" sz="1400">
                <a:solidFill>
                  <a:srgbClr val="FF0000"/>
                </a:solidFill>
              </a:rPr>
              <a:t>Local </a:t>
            </a:r>
            <a:r>
              <a:rPr lang="zh-CN" altLang="en-US" sz="1400">
                <a:solidFill>
                  <a:srgbClr val="FF0000"/>
                </a:solidFill>
              </a:rPr>
              <a:t>名字空间中</a:t>
            </a:r>
            <a:r>
              <a:rPr lang="zh-CN" altLang="en-US" sz="1400"/>
              <a:t>，若未加载则从</a:t>
            </a:r>
            <a:r>
              <a:rPr lang="en-US" altLang="zh-CN" sz="1400"/>
              <a:t>sys.path</a:t>
            </a:r>
            <a:r>
              <a:rPr lang="zh-CN" altLang="en-US" sz="1400"/>
              <a:t>目录中查找模块文件，到后将模块载入内存，并加到</a:t>
            </a:r>
            <a:r>
              <a:rPr lang="en-US" altLang="zh-CN" sz="1400"/>
              <a:t>sys.modules</a:t>
            </a:r>
            <a:r>
              <a:rPr lang="zh-CN" altLang="en-US" sz="1400"/>
              <a:t>中，并将名称导入到当前的 </a:t>
            </a:r>
            <a:r>
              <a:rPr lang="en-US" altLang="zh-CN" sz="1400"/>
              <a:t>Local </a:t>
            </a:r>
            <a:r>
              <a:rPr lang="zh-CN" altLang="en-US" sz="1400"/>
              <a:t>名字空间。</a:t>
            </a:r>
            <a:endParaRPr lang="en-US" altLang="zh-CN" sz="1400"/>
          </a:p>
          <a:p>
            <a:r>
              <a:rPr lang="zh-CN" altLang="en-US" sz="1400" b="1"/>
              <a:t>循环嵌套</a:t>
            </a:r>
            <a:r>
              <a:rPr lang="zh-CN" altLang="en-US" sz="1400"/>
              <a:t>：即类似右图所示的</a:t>
            </a:r>
            <a:r>
              <a:rPr lang="en-US" altLang="zh-CN" sz="1400"/>
              <a:t>import</a:t>
            </a:r>
            <a:r>
              <a:rPr lang="zh-CN" altLang="en-US" sz="1400"/>
              <a:t>过程，其导入流程如下：①执行 </a:t>
            </a:r>
            <a:r>
              <a:rPr lang="en-US" altLang="zh-CN" sz="1400"/>
              <a:t>A.py </a:t>
            </a:r>
            <a:r>
              <a:rPr lang="zh-CN" altLang="en-US" sz="1400"/>
              <a:t>中的 </a:t>
            </a:r>
            <a:r>
              <a:rPr lang="en-US" altLang="zh-CN" sz="1400"/>
              <a:t>from B import D </a:t>
            </a:r>
            <a:r>
              <a:rPr lang="zh-CN" altLang="en-US" sz="1400"/>
              <a:t>，由于执行的是</a:t>
            </a:r>
            <a:r>
              <a:rPr lang="en-US" altLang="zh-CN" sz="1400"/>
              <a:t>python A.py</a:t>
            </a:r>
            <a:r>
              <a:rPr lang="zh-CN" altLang="en-US" sz="1400"/>
              <a:t>，所以在</a:t>
            </a:r>
            <a:r>
              <a:rPr lang="en-US" altLang="zh-CN" sz="1400"/>
              <a:t>sys.modules</a:t>
            </a:r>
          </a:p>
          <a:p>
            <a:r>
              <a:rPr lang="zh-CN" altLang="en-US" sz="1400"/>
              <a:t>中并没有 </a:t>
            </a:r>
            <a:r>
              <a:rPr lang="en-US" altLang="zh-CN" sz="1400"/>
              <a:t>&lt;module B&gt; </a:t>
            </a:r>
            <a:r>
              <a:rPr lang="zh-CN" altLang="en-US" sz="1400"/>
              <a:t>存在， 首先为 </a:t>
            </a:r>
            <a:r>
              <a:rPr lang="en-US" altLang="zh-CN" sz="1400"/>
              <a:t>B.py </a:t>
            </a:r>
            <a:r>
              <a:rPr lang="zh-CN" altLang="en-US" sz="1400"/>
              <a:t>创建一个 </a:t>
            </a:r>
            <a:r>
              <a:rPr lang="en-US" altLang="zh-CN" sz="1400"/>
              <a:t>module </a:t>
            </a:r>
            <a:r>
              <a:rPr lang="zh-CN" altLang="en-US" sz="1400"/>
              <a:t>对象 </a:t>
            </a:r>
            <a:r>
              <a:rPr lang="en-US" altLang="zh-CN" sz="1400"/>
              <a:t>(&lt;module B&gt;) </a:t>
            </a:r>
            <a:r>
              <a:rPr lang="zh-CN" altLang="en-US" sz="1400"/>
              <a:t>， 注意，这时创建的这个 </a:t>
            </a:r>
            <a:r>
              <a:rPr lang="en-US" altLang="zh-CN" sz="1400"/>
              <a:t>module </a:t>
            </a:r>
            <a:r>
              <a:rPr lang="zh-CN" altLang="en-US" sz="1400"/>
              <a:t>对象是空的，在 </a:t>
            </a:r>
            <a:r>
              <a:rPr lang="en-US" altLang="zh-CN" sz="1400"/>
              <a:t>Python </a:t>
            </a:r>
            <a:r>
              <a:rPr lang="zh-CN" altLang="en-US" sz="1400"/>
              <a:t>内部创</a:t>
            </a:r>
            <a:endParaRPr lang="en-US" altLang="zh-CN" sz="1400"/>
          </a:p>
          <a:p>
            <a:r>
              <a:rPr lang="zh-CN" altLang="en-US" sz="1400"/>
              <a:t>建了这个 </a:t>
            </a:r>
            <a:r>
              <a:rPr lang="en-US" altLang="zh-CN" sz="1400"/>
              <a:t>module </a:t>
            </a:r>
            <a:r>
              <a:rPr lang="zh-CN" altLang="en-US" sz="1400"/>
              <a:t>对象之后，就会解析执行 </a:t>
            </a:r>
            <a:r>
              <a:rPr lang="en-US" altLang="zh-CN" sz="1400"/>
              <a:t>B.py</a:t>
            </a:r>
            <a:r>
              <a:rPr lang="zh-CN" altLang="en-US" sz="1400"/>
              <a:t>，其目的是填充 </a:t>
            </a:r>
            <a:r>
              <a:rPr lang="en-US" altLang="zh-CN" sz="1400"/>
              <a:t>&lt;module B&gt; </a:t>
            </a:r>
            <a:r>
              <a:rPr lang="zh-CN" altLang="en-US" sz="1400"/>
              <a:t>这个 </a:t>
            </a:r>
            <a:r>
              <a:rPr lang="en-US" altLang="zh-CN" sz="1400"/>
              <a:t>__dict__</a:t>
            </a:r>
            <a:r>
              <a:rPr lang="zh-CN" altLang="en-US" sz="1400"/>
              <a:t>；</a:t>
            </a:r>
            <a:endParaRPr lang="en-US" altLang="zh-CN" sz="1400"/>
          </a:p>
          <a:p>
            <a:r>
              <a:rPr lang="zh-CN" altLang="en-US" sz="1400"/>
              <a:t>②执行 </a:t>
            </a:r>
            <a:r>
              <a:rPr lang="en-US" altLang="zh-CN" sz="1400"/>
              <a:t>B.py</a:t>
            </a:r>
            <a:r>
              <a:rPr lang="zh-CN" altLang="en-US" sz="1400"/>
              <a:t>中的</a:t>
            </a:r>
            <a:r>
              <a:rPr lang="en-US" altLang="zh-CN" sz="1400"/>
              <a:t>from A import C </a:t>
            </a:r>
            <a:r>
              <a:rPr lang="zh-CN" altLang="en-US" sz="1400"/>
              <a:t>，在执行</a:t>
            </a:r>
            <a:r>
              <a:rPr lang="en-US" altLang="zh-CN" sz="1400"/>
              <a:t>B.py</a:t>
            </a:r>
            <a:r>
              <a:rPr lang="zh-CN" altLang="en-US" sz="1400"/>
              <a:t>的过程中，会碰到这一句， 首先检查</a:t>
            </a:r>
            <a:r>
              <a:rPr lang="en-US" altLang="zh-CN" sz="1400"/>
              <a:t>sys.modules</a:t>
            </a:r>
            <a:r>
              <a:rPr lang="zh-CN" altLang="en-US" sz="1400"/>
              <a:t>这个</a:t>
            </a:r>
            <a:r>
              <a:rPr lang="en-US" altLang="zh-CN" sz="1400"/>
              <a:t>module</a:t>
            </a:r>
            <a:r>
              <a:rPr lang="zh-CN" altLang="en-US" sz="1400"/>
              <a:t>缓存中是否已经存在</a:t>
            </a:r>
            <a:r>
              <a:rPr lang="en-US" altLang="zh-CN" sz="1400"/>
              <a:t>&lt;module A&gt;</a:t>
            </a:r>
            <a:r>
              <a:rPr lang="zh-CN" altLang="en-US" sz="1400"/>
              <a:t>了，</a:t>
            </a:r>
            <a:endParaRPr lang="en-US" altLang="zh-CN" sz="1400"/>
          </a:p>
          <a:p>
            <a:r>
              <a:rPr lang="zh-CN" altLang="en-US" sz="1400"/>
              <a:t> 由于这时缓存还没有缓存</a:t>
            </a:r>
            <a:r>
              <a:rPr lang="en-US" altLang="zh-CN" sz="1400"/>
              <a:t>&lt;module A&gt;</a:t>
            </a:r>
            <a:r>
              <a:rPr lang="zh-CN" altLang="en-US" sz="1400"/>
              <a:t>， 所以类似的，</a:t>
            </a:r>
            <a:r>
              <a:rPr lang="en-US" altLang="zh-CN" sz="1400"/>
              <a:t>Python</a:t>
            </a:r>
            <a:r>
              <a:rPr lang="zh-CN" altLang="en-US" sz="1400"/>
              <a:t>内部会为</a:t>
            </a:r>
            <a:r>
              <a:rPr lang="en-US" altLang="zh-CN" sz="1400"/>
              <a:t>A.py</a:t>
            </a:r>
            <a:r>
              <a:rPr lang="zh-CN" altLang="en-US" sz="1400"/>
              <a:t>创建一个</a:t>
            </a:r>
            <a:r>
              <a:rPr lang="en-US" altLang="zh-CN" sz="1400"/>
              <a:t>module</a:t>
            </a:r>
            <a:r>
              <a:rPr lang="zh-CN" altLang="en-US" sz="1400"/>
              <a:t>对象</a:t>
            </a:r>
            <a:r>
              <a:rPr lang="en-US" altLang="zh-CN" sz="1400"/>
              <a:t>(&lt;module A&gt;)</a:t>
            </a:r>
            <a:r>
              <a:rPr lang="zh-CN" altLang="en-US" sz="1400"/>
              <a:t>， 然后，同样地，执行</a:t>
            </a:r>
            <a:r>
              <a:rPr lang="en-US" altLang="zh-CN" sz="1400"/>
              <a:t>A.py</a:t>
            </a:r>
            <a:r>
              <a:rPr lang="zh-CN" altLang="en-US" sz="1400"/>
              <a:t>中的语句</a:t>
            </a:r>
            <a:r>
              <a:rPr lang="en-US" altLang="zh-CN" sz="1400"/>
              <a:t>(python</a:t>
            </a:r>
            <a:r>
              <a:rPr lang="zh-CN" altLang="en-US" sz="1400"/>
              <a:t>中的</a:t>
            </a:r>
            <a:r>
              <a:rPr lang="en-US" altLang="zh-CN" sz="1400"/>
              <a:t>import</a:t>
            </a:r>
            <a:r>
              <a:rPr lang="zh-CN" altLang="en-US" sz="1400"/>
              <a:t>会在导入前先将目标模块执行一遍</a:t>
            </a:r>
            <a:r>
              <a:rPr lang="en-US" altLang="zh-CN" sz="1400"/>
              <a:t>)</a:t>
            </a:r>
            <a:r>
              <a:rPr lang="zh-CN" altLang="en-US" sz="1400"/>
              <a:t>；</a:t>
            </a:r>
            <a:endParaRPr lang="en-US" altLang="zh-CN" sz="1400"/>
          </a:p>
          <a:p>
            <a:r>
              <a:rPr lang="zh-CN" altLang="en-US" sz="1400"/>
              <a:t>③再次执行</a:t>
            </a:r>
            <a:r>
              <a:rPr lang="en-US" altLang="zh-CN" sz="1400"/>
              <a:t>A.py</a:t>
            </a:r>
            <a:r>
              <a:rPr lang="zh-CN" altLang="en-US" sz="1400"/>
              <a:t>中的</a:t>
            </a:r>
            <a:r>
              <a:rPr lang="en-US" altLang="zh-CN" sz="1400"/>
              <a:t>from B import D </a:t>
            </a:r>
            <a:r>
              <a:rPr lang="zh-CN" altLang="en-US" sz="1400"/>
              <a:t>这时，由于在第</a:t>
            </a:r>
            <a:r>
              <a:rPr lang="en-US" altLang="zh-CN" sz="1400"/>
              <a:t>1</a:t>
            </a:r>
            <a:r>
              <a:rPr lang="zh-CN" altLang="en-US" sz="1400"/>
              <a:t>步时，创建的</a:t>
            </a:r>
            <a:r>
              <a:rPr lang="en-US" altLang="zh-CN" sz="1400"/>
              <a:t>&lt;module B&gt;</a:t>
            </a:r>
            <a:r>
              <a:rPr lang="zh-CN" altLang="en-US" sz="1400"/>
              <a:t>对象已经缓存在了</a:t>
            </a:r>
            <a:r>
              <a:rPr lang="en-US" altLang="zh-CN" sz="1400"/>
              <a:t>sys.modules</a:t>
            </a:r>
            <a:r>
              <a:rPr lang="zh-CN" altLang="en-US" sz="1400"/>
              <a:t>中， 所以直接就得到了</a:t>
            </a:r>
            <a:r>
              <a:rPr lang="en-US" altLang="zh-CN" sz="1400"/>
              <a:t>&lt;module B&gt;</a:t>
            </a:r>
            <a:r>
              <a:rPr lang="zh-CN" altLang="en-US" sz="1400"/>
              <a:t>， 但是，注意，从整个过程来看，我们知道，这时</a:t>
            </a:r>
            <a:r>
              <a:rPr lang="en-US" altLang="zh-CN" sz="1400"/>
              <a:t>&lt;module B&gt;</a:t>
            </a:r>
            <a:r>
              <a:rPr lang="zh-CN" altLang="en-US" sz="1400"/>
              <a:t>还是一个空的对象，里面啥也没有， 所以从这个</a:t>
            </a:r>
            <a:r>
              <a:rPr lang="en-US" altLang="zh-CN" sz="1400"/>
              <a:t>module</a:t>
            </a:r>
            <a:r>
              <a:rPr lang="zh-CN" altLang="en-US" sz="1400"/>
              <a:t>中获得符号</a:t>
            </a:r>
            <a:r>
              <a:rPr lang="en-US" altLang="zh-CN" sz="1400"/>
              <a:t>"D"</a:t>
            </a:r>
            <a:r>
              <a:rPr lang="zh-CN" altLang="en-US" sz="1400"/>
              <a:t>的操作就会抛出异常。 如果这里只是</a:t>
            </a:r>
            <a:r>
              <a:rPr lang="en-US" altLang="zh-CN" sz="1400"/>
              <a:t>import B</a:t>
            </a:r>
            <a:r>
              <a:rPr lang="zh-CN" altLang="en-US" sz="1400"/>
              <a:t>，由于</a:t>
            </a:r>
            <a:r>
              <a:rPr lang="en-US" altLang="zh-CN" sz="1400"/>
              <a:t>"B"</a:t>
            </a:r>
            <a:r>
              <a:rPr lang="zh-CN" altLang="en-US" sz="1400"/>
              <a:t>这个符号在</a:t>
            </a:r>
            <a:r>
              <a:rPr lang="en-US" altLang="zh-CN" sz="1400"/>
              <a:t>sys.modules</a:t>
            </a:r>
            <a:r>
              <a:rPr lang="zh-CN" altLang="en-US" sz="1400"/>
              <a:t>中已经存在，所以是不会抛出异常的</a:t>
            </a:r>
            <a:r>
              <a:rPr lang="en-US" altLang="zh-CN" sz="1400"/>
              <a:t>(</a:t>
            </a:r>
            <a:r>
              <a:rPr lang="zh-CN" altLang="en-US" sz="1400">
                <a:solidFill>
                  <a:srgbClr val="FF0000"/>
                </a:solidFill>
              </a:rPr>
              <a:t>但由于直接获取的是系统创建的空的</a:t>
            </a:r>
            <a:r>
              <a:rPr lang="en-US" altLang="zh-CN" sz="1400">
                <a:solidFill>
                  <a:srgbClr val="FF0000"/>
                </a:solidFill>
              </a:rPr>
              <a:t>&lt;module B&gt;</a:t>
            </a:r>
            <a:r>
              <a:rPr lang="zh-CN" altLang="en-US" sz="1400">
                <a:solidFill>
                  <a:srgbClr val="FF0000"/>
                </a:solidFill>
              </a:rPr>
              <a:t>，因此</a:t>
            </a:r>
            <a:r>
              <a:rPr lang="en-US" altLang="zh-CN" sz="1400">
                <a:solidFill>
                  <a:srgbClr val="FF0000"/>
                </a:solidFill>
              </a:rPr>
              <a:t>B</a:t>
            </a:r>
            <a:r>
              <a:rPr lang="zh-CN" altLang="en-US" sz="1400">
                <a:solidFill>
                  <a:srgbClr val="FF0000"/>
                </a:solidFill>
              </a:rPr>
              <a:t>中的内容并不会被同时导入</a:t>
            </a:r>
            <a:r>
              <a:rPr lang="en-US" altLang="zh-CN" sz="1400"/>
              <a:t>)</a:t>
            </a:r>
            <a:r>
              <a:rPr lang="zh-CN" altLang="en-US" sz="1400"/>
              <a:t>。</a:t>
            </a:r>
            <a:endParaRPr lang="en-US" altLang="zh-CN" sz="1400"/>
          </a:p>
          <a:p>
            <a:r>
              <a:rPr lang="zh-CN" altLang="en-US" sz="1400"/>
              <a:t>整体来说，在循环嵌套的过程中，由于</a:t>
            </a:r>
            <a:r>
              <a:rPr lang="en-US" altLang="zh-CN" sz="1400"/>
              <a:t>import</a:t>
            </a:r>
            <a:r>
              <a:rPr lang="zh-CN" altLang="en-US" sz="1400"/>
              <a:t>的机制问题，即使不报错，获取到的也只是一个系统创建的空字典，无法达成导入的效果。</a:t>
            </a:r>
            <a:endParaRPr lang="en-US" altLang="zh-CN" sz="1400"/>
          </a:p>
          <a:p>
            <a:r>
              <a:rPr lang="zh-CN" altLang="en-US" sz="1400"/>
              <a:t>注：定义函数时函数内部的代码不会被执行，因此可以在函数中进行导入解决循环嵌套问题，不过需要先调用函数。</a:t>
            </a:r>
            <a:endParaRPr lang="en-US" altLang="zh-CN" sz="1400"/>
          </a:p>
        </p:txBody>
      </p:sp>
      <p:pic>
        <p:nvPicPr>
          <p:cNvPr id="3" name="图片 2">
            <a:extLst>
              <a:ext uri="{FF2B5EF4-FFF2-40B4-BE49-F238E27FC236}">
                <a16:creationId xmlns:a16="http://schemas.microsoft.com/office/drawing/2014/main" id="{FB42F4EA-F4D6-4C42-BB21-DA3ABFF801E5}"/>
              </a:ext>
            </a:extLst>
          </p:cNvPr>
          <p:cNvPicPr>
            <a:picLocks noChangeAspect="1"/>
          </p:cNvPicPr>
          <p:nvPr/>
        </p:nvPicPr>
        <p:blipFill>
          <a:blip r:embed="rId2"/>
          <a:stretch>
            <a:fillRect/>
          </a:stretch>
        </p:blipFill>
        <p:spPr>
          <a:xfrm>
            <a:off x="11048941" y="1568679"/>
            <a:ext cx="1143059" cy="920797"/>
          </a:xfrm>
          <a:prstGeom prst="rect">
            <a:avLst/>
          </a:prstGeom>
        </p:spPr>
      </p:pic>
    </p:spTree>
    <p:extLst>
      <p:ext uri="{BB962C8B-B14F-4D97-AF65-F5344CB8AC3E}">
        <p14:creationId xmlns:p14="http://schemas.microsoft.com/office/powerpoint/2010/main" val="59133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72834" y="0"/>
            <a:ext cx="646331" cy="369332"/>
          </a:xfrm>
          <a:prstGeom prst="rect">
            <a:avLst/>
          </a:prstGeom>
          <a:noFill/>
        </p:spPr>
        <p:txBody>
          <a:bodyPr wrap="none" rtlCol="0">
            <a:spAutoFit/>
          </a:bodyPr>
          <a:lstStyle/>
          <a:p>
            <a:r>
              <a:rPr lang="zh-CN" altLang="en-US"/>
              <a:t>模块</a:t>
            </a:r>
          </a:p>
        </p:txBody>
      </p:sp>
      <p:sp>
        <p:nvSpPr>
          <p:cNvPr id="4" name="文本框 3"/>
          <p:cNvSpPr txBox="1"/>
          <p:nvPr/>
        </p:nvSpPr>
        <p:spPr>
          <a:xfrm>
            <a:off x="0" y="288183"/>
            <a:ext cx="12192000" cy="6555641"/>
          </a:xfrm>
          <a:prstGeom prst="rect">
            <a:avLst/>
          </a:prstGeom>
          <a:noFill/>
        </p:spPr>
        <p:txBody>
          <a:bodyPr wrap="square" rtlCol="0">
            <a:spAutoFit/>
          </a:bodyPr>
          <a:lstStyle/>
          <a:p>
            <a:r>
              <a:rPr lang="en-US" altLang="zh-CN" sz="1400"/>
              <a:t>python</a:t>
            </a:r>
            <a:r>
              <a:rPr lang="zh-CN" altLang="en-US" sz="1400"/>
              <a:t>中，一个</a:t>
            </a:r>
            <a:r>
              <a:rPr lang="en-US" altLang="zh-CN" sz="1400"/>
              <a:t>.</a:t>
            </a:r>
            <a:r>
              <a:rPr lang="en-US" altLang="zh-CN" sz="1400" err="1"/>
              <a:t>py</a:t>
            </a:r>
            <a:r>
              <a:rPr lang="zh-CN" altLang="en-US" sz="1400"/>
              <a:t>文件就称为一个模块，一般把实现某一特定功能的代码防止在一个文件中，可以方便其他程序的使用，此外使用模块也可以避免函数名和变量名的冲突。（注意模块的扩展名必须是</a:t>
            </a:r>
            <a:r>
              <a:rPr lang="en-US" altLang="zh-CN" sz="1400"/>
              <a:t>.</a:t>
            </a:r>
            <a:r>
              <a:rPr lang="en-US" altLang="zh-CN" sz="1400" err="1"/>
              <a:t>py</a:t>
            </a:r>
            <a:r>
              <a:rPr lang="zh-CN" altLang="en-US" sz="1400"/>
              <a:t>，模块名不能与</a:t>
            </a:r>
            <a:r>
              <a:rPr lang="en-US" altLang="zh-CN" sz="1400"/>
              <a:t>python</a:t>
            </a:r>
            <a:r>
              <a:rPr lang="zh-CN" altLang="en-US" sz="1400"/>
              <a:t>自带的标准模块名重复）</a:t>
            </a:r>
            <a:endParaRPr lang="en-US" altLang="zh-CN" sz="1400"/>
          </a:p>
          <a:p>
            <a:r>
              <a:rPr lang="zh-CN" altLang="en-US" sz="1400" b="1"/>
              <a:t>导入模块</a:t>
            </a:r>
            <a:r>
              <a:rPr lang="zh-CN" altLang="en-US" sz="1400"/>
              <a:t>：①</a:t>
            </a:r>
            <a:r>
              <a:rPr lang="en-US" altLang="zh-CN" sz="1400"/>
              <a:t>import module as a</a:t>
            </a:r>
            <a:r>
              <a:rPr lang="zh-CN" altLang="en-US" sz="1400"/>
              <a:t>，其中</a:t>
            </a:r>
            <a:r>
              <a:rPr lang="en-US" altLang="zh-CN" sz="1400"/>
              <a:t>module</a:t>
            </a:r>
            <a:r>
              <a:rPr lang="zh-CN" altLang="en-US" sz="1400"/>
              <a:t>为模块名，</a:t>
            </a:r>
            <a:r>
              <a:rPr lang="en-US" altLang="zh-CN" sz="1400"/>
              <a:t>a</a:t>
            </a:r>
            <a:r>
              <a:rPr lang="zh-CN" altLang="en-US" sz="1400"/>
              <a:t>为自定义名，可以同时导入多个模块（但不建议这么做）；②</a:t>
            </a:r>
            <a:r>
              <a:rPr lang="en-US" altLang="zh-CN" sz="1400"/>
              <a:t>from module import member</a:t>
            </a:r>
            <a:r>
              <a:rPr lang="zh-CN" altLang="en-US" sz="1400"/>
              <a:t>（当为</a:t>
            </a:r>
            <a:r>
              <a:rPr lang="en-US" altLang="zh-CN" sz="1400"/>
              <a:t>*</a:t>
            </a:r>
            <a:r>
              <a:rPr lang="zh-CN" altLang="en-US" sz="1400"/>
              <a:t>时导入全部定义），其中每使用一次</a:t>
            </a:r>
            <a:r>
              <a:rPr lang="en-US" altLang="zh-CN" sz="1400"/>
              <a:t>import</a:t>
            </a:r>
            <a:r>
              <a:rPr lang="zh-CN" altLang="en-US" sz="1400"/>
              <a:t>语句都会创建一个新的命名空间，而同名的变量、函数、类等会覆盖先前导入的，因此若不能保证无冲突，则使用</a:t>
            </a:r>
            <a:r>
              <a:rPr lang="en-US" altLang="zh-CN" sz="1400"/>
              <a:t>import</a:t>
            </a:r>
            <a:r>
              <a:rPr lang="zh-CN" altLang="en-US" sz="1400"/>
              <a:t>导入整个模块，并使用模块名调用。</a:t>
            </a:r>
            <a:endParaRPr lang="en-US" altLang="zh-CN" sz="1400"/>
          </a:p>
          <a:p>
            <a:r>
              <a:rPr lang="zh-CN" altLang="en-US" sz="1400" b="1"/>
              <a:t>命名空间</a:t>
            </a:r>
            <a:r>
              <a:rPr lang="zh-CN" altLang="en-US" sz="1400"/>
              <a:t>：</a:t>
            </a:r>
            <a:r>
              <a:rPr lang="en-US" altLang="zh-CN" sz="1400"/>
              <a:t>python</a:t>
            </a:r>
            <a:r>
              <a:rPr lang="zh-CN" altLang="en-US" sz="1400"/>
              <a:t>中的命名空间是以字典为实现方式的，其中键为变量名，值即变量对应的值，因此重复赋值时后进行的赋值会覆盖前进行的赋值；使用上述②方法导入即将其他模块的变量</a:t>
            </a:r>
            <a:r>
              <a:rPr lang="en-US" altLang="zh-CN" sz="1400"/>
              <a:t>/</a:t>
            </a:r>
            <a:r>
              <a:rPr lang="zh-CN" altLang="en-US" sz="1400"/>
              <a:t>函数</a:t>
            </a:r>
            <a:r>
              <a:rPr lang="en-US" altLang="zh-CN" sz="1400"/>
              <a:t>/</a:t>
            </a:r>
            <a:r>
              <a:rPr lang="zh-CN" altLang="en-US" sz="1400"/>
              <a:t>类等导入到当前命名空间，使用①方法导入保留模组原来的命名空间；命名空间对于某个变量的查找顺序如下：局部命名空间（即函数，注意若有嵌套函数，则会先向上层函数查找）→全局命名空间（</a:t>
            </a:r>
            <a:r>
              <a:rPr lang="zh-CN" altLang="en-US" sz="1400" b="1">
                <a:solidFill>
                  <a:srgbClr val="FF0000"/>
                </a:solidFill>
              </a:rPr>
              <a:t>当前模块，非类</a:t>
            </a:r>
            <a:r>
              <a:rPr lang="zh-CN" altLang="en-US" sz="1400"/>
              <a:t>）→内置命名空间（对所有模块都是全局的，是</a:t>
            </a:r>
            <a:r>
              <a:rPr lang="en-US" altLang="zh-CN" sz="1400"/>
              <a:t>python</a:t>
            </a:r>
            <a:r>
              <a:rPr lang="zh-CN" altLang="en-US" sz="1400"/>
              <a:t>内置的函数或变量）→返回</a:t>
            </a:r>
            <a:r>
              <a:rPr lang="en-US" altLang="zh-CN" sz="1400" err="1"/>
              <a:t>NameError</a:t>
            </a:r>
            <a:r>
              <a:rPr lang="zh-CN" altLang="en-US" sz="1400"/>
              <a:t>异常；</a:t>
            </a:r>
            <a:r>
              <a:rPr lang="en-US" altLang="zh-CN" sz="1400"/>
              <a:t>locals()</a:t>
            </a:r>
            <a:r>
              <a:rPr lang="zh-CN" altLang="en-US" sz="1400"/>
              <a:t>可以以</a:t>
            </a:r>
            <a:r>
              <a:rPr lang="en-US" altLang="zh-CN" sz="1400" err="1"/>
              <a:t>dict</a:t>
            </a:r>
            <a:r>
              <a:rPr lang="zh-CN" altLang="en-US" sz="1400"/>
              <a:t>方式返回局部命名空间中变量与值的对应关系，</a:t>
            </a:r>
            <a:r>
              <a:rPr lang="en-US" altLang="zh-CN" sz="1400" err="1"/>
              <a:t>globals</a:t>
            </a:r>
            <a:r>
              <a:rPr lang="en-US" altLang="zh-CN" sz="1400"/>
              <a:t>()</a:t>
            </a:r>
            <a:r>
              <a:rPr lang="zh-CN" altLang="en-US" sz="1400"/>
              <a:t>类似，返回全局命名空间。</a:t>
            </a:r>
            <a:endParaRPr lang="en-US" altLang="zh-CN" sz="1400"/>
          </a:p>
          <a:p>
            <a:r>
              <a:rPr lang="zh-CN" altLang="en-US" sz="1400" b="1"/>
              <a:t>局部变量与全局变量</a:t>
            </a:r>
            <a:r>
              <a:rPr lang="zh-CN" altLang="en-US" sz="1400"/>
              <a:t>：在函数中的都为局部变量，可以通过</a:t>
            </a:r>
            <a:r>
              <a:rPr lang="en-US" altLang="zh-CN" sz="1400"/>
              <a:t>global a</a:t>
            </a:r>
            <a:r>
              <a:rPr lang="zh-CN" altLang="en-US" sz="1400"/>
              <a:t>将其声明为全局变量，不同级别的变量可以重名，其调用顺序参命名空间，注意当一个式子中包含两个同名变量时，默认为同一个变量，且只要出现在命名空间中就会被记录，因此如图所示函数，会出现</a:t>
            </a:r>
            <a:r>
              <a:rPr lang="en-US" altLang="zh-CN" sz="1400" err="1"/>
              <a:t>UnboundLocalError</a:t>
            </a:r>
            <a:r>
              <a:rPr lang="zh-CN" altLang="en-US" sz="1400"/>
              <a:t>： </a:t>
            </a:r>
            <a:r>
              <a:rPr lang="en-US" altLang="zh-CN" sz="1400"/>
              <a:t>local variable ‘</a:t>
            </a:r>
            <a:r>
              <a:rPr lang="en-US" altLang="zh-CN" sz="1400" err="1"/>
              <a:t>i</a:t>
            </a:r>
            <a:r>
              <a:rPr lang="en-US" altLang="zh-CN" sz="1400"/>
              <a:t>’ referenced before assignment</a:t>
            </a:r>
            <a:r>
              <a:rPr lang="zh-CN" altLang="en-US" sz="1400"/>
              <a:t>，即局部变量在定义前就被引用。（注意在局部空间操作可变对象时，若无赋值，就会直接操作全局变量）</a:t>
            </a:r>
            <a:endParaRPr lang="en-US" altLang="zh-CN" sz="1400"/>
          </a:p>
          <a:p>
            <a:r>
              <a:rPr lang="en-US" altLang="zh-CN" sz="1400" b="1"/>
              <a:t>nonlocal</a:t>
            </a:r>
            <a:r>
              <a:rPr lang="zh-CN" altLang="en-US" sz="1400"/>
              <a:t>：声明外层变量，若外层无变量，则报错（报错内容同上）；不能声明全局变量；从当前层依次往上查询，直至全局，</a:t>
            </a:r>
            <a:endParaRPr lang="en-US" altLang="zh-CN" sz="1400"/>
          </a:p>
          <a:p>
            <a:r>
              <a:rPr lang="zh-CN" altLang="en-US" sz="1400"/>
              <a:t>若无则报错，若有则声明为最近层的那个变量（若被声明的变量在前一层被全局声明，则报错）。</a:t>
            </a:r>
            <a:endParaRPr lang="en-US" altLang="zh-CN" sz="1400"/>
          </a:p>
          <a:p>
            <a:r>
              <a:rPr lang="zh-CN" altLang="en-US" sz="1400" b="1"/>
              <a:t>模块搜索目录</a:t>
            </a:r>
            <a:r>
              <a:rPr lang="zh-CN" altLang="en-US" sz="1400"/>
              <a:t>：其顺序为，当前目录→</a:t>
            </a:r>
            <a:r>
              <a:rPr lang="en-US" altLang="zh-CN" sz="1400"/>
              <a:t>PYTHONPATH</a:t>
            </a:r>
            <a:r>
              <a:rPr lang="zh-CN" altLang="en-US" sz="1400"/>
              <a:t>（环境变量）下的每个目录→</a:t>
            </a:r>
            <a:r>
              <a:rPr lang="en-US" altLang="zh-CN" sz="1400"/>
              <a:t>python</a:t>
            </a:r>
            <a:r>
              <a:rPr lang="zh-CN" altLang="en-US" sz="1400"/>
              <a:t>的默认安装目录，可通过</a:t>
            </a:r>
            <a:r>
              <a:rPr lang="en-US" altLang="zh-CN" sz="1400"/>
              <a:t>sys</a:t>
            </a:r>
            <a:r>
              <a:rPr lang="zh-CN" altLang="en-US" sz="1400"/>
              <a:t>模块的</a:t>
            </a:r>
            <a:r>
              <a:rPr lang="en-US" altLang="zh-CN" sz="1400"/>
              <a:t>path</a:t>
            </a:r>
            <a:r>
              <a:rPr lang="zh-CN" altLang="en-US" sz="1400"/>
              <a:t>方法看到具体的目录。</a:t>
            </a:r>
            <a:endParaRPr lang="en-US" altLang="zh-CN" sz="1400"/>
          </a:p>
          <a:p>
            <a:r>
              <a:rPr lang="zh-CN" altLang="en-US" sz="1400" b="1"/>
              <a:t>添加模块搜索目录</a:t>
            </a:r>
            <a:r>
              <a:rPr lang="zh-CN" altLang="en-US" sz="1400"/>
              <a:t>：①临时添加：</a:t>
            </a:r>
            <a:r>
              <a:rPr lang="en-US" altLang="zh-CN" sz="1400" err="1"/>
              <a:t>sys.path.append</a:t>
            </a:r>
            <a:r>
              <a:rPr lang="en-US" altLang="zh-CN" sz="1400"/>
              <a:t>()</a:t>
            </a:r>
            <a:r>
              <a:rPr lang="zh-CN" altLang="en-US" sz="1400"/>
              <a:t>，因为添加的目录为字符串形式，因此若使用</a:t>
            </a:r>
            <a:r>
              <a:rPr lang="en-US" altLang="zh-CN" sz="1400"/>
              <a:t>/</a:t>
            </a:r>
            <a:r>
              <a:rPr lang="zh-CN" altLang="en-US" sz="1400"/>
              <a:t>需转义，可使用</a:t>
            </a:r>
            <a:r>
              <a:rPr lang="en-US" altLang="zh-CN" sz="1400"/>
              <a:t>\</a:t>
            </a:r>
            <a:r>
              <a:rPr lang="zh-CN" altLang="en-US" sz="1400"/>
              <a:t>代替，该方法添加的目录只在当前文件的窗口中有效；②添加</a:t>
            </a:r>
            <a:r>
              <a:rPr lang="en-US" altLang="zh-CN" sz="1400"/>
              <a:t>.</a:t>
            </a:r>
            <a:r>
              <a:rPr lang="en-US" altLang="zh-CN" sz="1400" err="1"/>
              <a:t>pth</a:t>
            </a:r>
            <a:r>
              <a:rPr lang="zh-CN" altLang="en-US" sz="1400"/>
              <a:t>文件：在根目录下</a:t>
            </a:r>
            <a:r>
              <a:rPr lang="en-US" altLang="zh-CN" sz="1400"/>
              <a:t>Lib\site-packages</a:t>
            </a:r>
            <a:r>
              <a:rPr lang="zh-CN" altLang="en-US" sz="1400"/>
              <a:t>目录中，创建一个扩展名为</a:t>
            </a:r>
            <a:r>
              <a:rPr lang="en-US" altLang="zh-CN" sz="1400"/>
              <a:t>.</a:t>
            </a:r>
            <a:r>
              <a:rPr lang="en-US" altLang="zh-CN" sz="1400" err="1"/>
              <a:t>pth</a:t>
            </a:r>
            <a:r>
              <a:rPr lang="zh-CN" altLang="en-US" sz="1400"/>
              <a:t>的文件，在该文件中添加需要导入模块所在的目录，添加后需重启当前文件才能生效，该方法添加的目录在当前版本</a:t>
            </a:r>
            <a:r>
              <a:rPr lang="en-US" altLang="zh-CN" sz="1400"/>
              <a:t>python</a:t>
            </a:r>
            <a:r>
              <a:rPr lang="zh-CN" altLang="en-US" sz="1400"/>
              <a:t>中有效；③在</a:t>
            </a:r>
            <a:r>
              <a:rPr lang="en-US" altLang="zh-CN" sz="1400"/>
              <a:t>PYTHONPATH</a:t>
            </a:r>
            <a:r>
              <a:rPr lang="zh-CN" altLang="en-US" sz="1400"/>
              <a:t>环境变量中添加：在系统的环境变量中添加指定模块所在目录，并加分号，该方法添加的目录可以在不同版本的</a:t>
            </a:r>
            <a:r>
              <a:rPr lang="en-US" altLang="zh-CN" sz="1400"/>
              <a:t>python</a:t>
            </a:r>
            <a:r>
              <a:rPr lang="zh-CN" altLang="en-US" sz="1400"/>
              <a:t>中 共享。</a:t>
            </a:r>
          </a:p>
          <a:p>
            <a:r>
              <a:rPr lang="zh-CN" altLang="en-US" sz="1400" b="1"/>
              <a:t>以主程序的方式执行</a:t>
            </a:r>
            <a:r>
              <a:rPr lang="zh-CN" altLang="en-US" sz="1400"/>
              <a:t>：模块在导入时会将整个模块全部运行，包括测试代码，因此一般在测试代码前添加</a:t>
            </a:r>
            <a:r>
              <a:rPr lang="en-US" altLang="zh-CN" sz="1400"/>
              <a:t>if __name__ == ‘__main__’</a:t>
            </a:r>
            <a:r>
              <a:rPr lang="zh-CN" altLang="en-US" sz="1400"/>
              <a:t>，顶级模块的</a:t>
            </a:r>
            <a:r>
              <a:rPr lang="en-US" altLang="zh-CN" sz="1400"/>
              <a:t>name</a:t>
            </a:r>
            <a:r>
              <a:rPr lang="zh-CN" altLang="en-US" sz="1400"/>
              <a:t>值为</a:t>
            </a:r>
            <a:r>
              <a:rPr lang="en-US" altLang="zh-CN" sz="1400"/>
              <a:t>main</a:t>
            </a:r>
            <a:r>
              <a:rPr lang="zh-CN" altLang="en-US" sz="1400"/>
              <a:t>，该语句可以检查变量是在哪个模块中运行，若非顶级模块，测试代码不会运行。</a:t>
            </a:r>
            <a:endParaRPr lang="en-US" altLang="zh-CN" sz="1400"/>
          </a:p>
          <a:p>
            <a:r>
              <a:rPr lang="zh-CN" altLang="en-US" sz="1400" b="1"/>
              <a:t>包的创建及使用</a:t>
            </a:r>
            <a:r>
              <a:rPr lang="zh-CN" altLang="en-US" sz="1400"/>
              <a:t>：包即文件夹，</a:t>
            </a:r>
            <a:r>
              <a:rPr lang="en-US" altLang="zh-CN" sz="1400"/>
              <a:t>python</a:t>
            </a:r>
            <a:r>
              <a:rPr lang="zh-CN" altLang="en-US" sz="1400"/>
              <a:t>中包下需有一个</a:t>
            </a:r>
            <a:r>
              <a:rPr lang="en-US" altLang="zh-CN" sz="1400"/>
              <a:t>__init__.py</a:t>
            </a:r>
            <a:r>
              <a:rPr lang="zh-CN" altLang="en-US" sz="1400"/>
              <a:t>文件，在导入包时会自动执行，（每一个文件夹下都应该有一个</a:t>
            </a:r>
            <a:r>
              <a:rPr lang="en-US" altLang="zh-CN" sz="1400"/>
              <a:t>__init__.py</a:t>
            </a:r>
            <a:r>
              <a:rPr lang="zh-CN" altLang="en-US" sz="1400"/>
              <a:t>模块，但不强制，也不影响包的使用）使用包有三种方式：①</a:t>
            </a:r>
            <a:r>
              <a:rPr lang="en-US" altLang="zh-CN" sz="1400"/>
              <a:t>import</a:t>
            </a:r>
            <a:r>
              <a:rPr lang="zh-CN" altLang="en-US" sz="1400"/>
              <a:t>包名</a:t>
            </a:r>
            <a:r>
              <a:rPr lang="en-US" altLang="zh-CN" sz="1400"/>
              <a:t>.</a:t>
            </a:r>
            <a:r>
              <a:rPr lang="zh-CN" altLang="en-US" sz="1400"/>
              <a:t>模块名，在使用时所有的变量名前都要加包名</a:t>
            </a:r>
            <a:r>
              <a:rPr lang="en-US" altLang="zh-CN" sz="1400"/>
              <a:t>.</a:t>
            </a:r>
            <a:r>
              <a:rPr lang="zh-CN" altLang="en-US" sz="1400"/>
              <a:t>模块名（注意如果文件夹下有子文件夹，则</a:t>
            </a:r>
            <a:r>
              <a:rPr lang="en-US" altLang="zh-CN" sz="1400" err="1"/>
              <a:t>ab.cd.ef</a:t>
            </a:r>
            <a:r>
              <a:rPr lang="zh-CN" altLang="en-US" sz="1400"/>
              <a:t>即可）；②</a:t>
            </a:r>
            <a:r>
              <a:rPr lang="en-US" altLang="zh-CN" sz="1400"/>
              <a:t>from</a:t>
            </a:r>
            <a:r>
              <a:rPr lang="zh-CN" altLang="en-US" sz="1400"/>
              <a:t>包名</a:t>
            </a:r>
            <a:r>
              <a:rPr lang="en-US" altLang="zh-CN" sz="1400"/>
              <a:t>import</a:t>
            </a:r>
            <a:r>
              <a:rPr lang="zh-CN" altLang="en-US" sz="1400"/>
              <a:t>模块名，在此种方法中使用变量只需要加模块名前缀；③</a:t>
            </a:r>
            <a:r>
              <a:rPr lang="en-US" altLang="zh-CN" sz="1400"/>
              <a:t>from</a:t>
            </a:r>
            <a:r>
              <a:rPr lang="zh-CN" altLang="en-US" sz="1400"/>
              <a:t>包名</a:t>
            </a:r>
            <a:r>
              <a:rPr lang="en-US" altLang="zh-CN" sz="1400"/>
              <a:t>.</a:t>
            </a:r>
            <a:r>
              <a:rPr lang="zh-CN" altLang="en-US" sz="1400"/>
              <a:t>模块名</a:t>
            </a:r>
            <a:r>
              <a:rPr lang="en-US" altLang="zh-CN" sz="1400"/>
              <a:t>import</a:t>
            </a:r>
            <a:r>
              <a:rPr lang="zh-CN" altLang="en-US" sz="1400"/>
              <a:t>变量名，相当于将变量和方法的定义导入当前命名空间，其与导入模块时②类似。</a:t>
            </a:r>
            <a:endParaRPr lang="en-US" altLang="zh-CN" sz="1400"/>
          </a:p>
          <a:p>
            <a:r>
              <a:rPr lang="zh-CN" altLang="en-US" sz="1400" b="1"/>
              <a:t>导入模块时的顺序</a:t>
            </a:r>
            <a:r>
              <a:rPr lang="zh-CN" altLang="en-US" sz="1400"/>
              <a:t>：</a:t>
            </a:r>
            <a:r>
              <a:rPr lang="en-US" altLang="zh-CN" sz="1400"/>
              <a:t>python</a:t>
            </a:r>
            <a:r>
              <a:rPr lang="zh-CN" altLang="en-US" sz="1400"/>
              <a:t>标准模块→第三方模块→自定义模块</a:t>
            </a:r>
            <a:endParaRPr lang="en-US" altLang="zh-CN" sz="1400"/>
          </a:p>
          <a:p>
            <a:r>
              <a:rPr lang="zh-CN" altLang="en-US" sz="1400" b="1"/>
              <a:t>模块名</a:t>
            </a:r>
            <a:r>
              <a:rPr lang="zh-CN" altLang="en-US" sz="1400"/>
              <a:t>：导入的模块的模块名可通过模块名</a:t>
            </a:r>
            <a:r>
              <a:rPr lang="en-US" altLang="zh-CN" sz="1400"/>
              <a:t>.__name__</a:t>
            </a:r>
            <a:r>
              <a:rPr lang="zh-CN" altLang="en-US" sz="1400"/>
              <a:t>获得。</a:t>
            </a:r>
            <a:endParaRPr lang="en-US" altLang="zh-CN" sz="1400"/>
          </a:p>
          <a:p>
            <a:r>
              <a:rPr lang="zh-CN" altLang="en-US" sz="1400" b="1"/>
              <a:t>从</a:t>
            </a:r>
            <a:r>
              <a:rPr lang="en-US" altLang="zh-CN" sz="1400" b="1"/>
              <a:t>*</a:t>
            </a:r>
            <a:r>
              <a:rPr lang="zh-CN" altLang="en-US" sz="1400" b="1"/>
              <a:t>导入及</a:t>
            </a:r>
            <a:r>
              <a:rPr lang="en-US" altLang="zh-CN" sz="1400" b="1"/>
              <a:t>__init__.py</a:t>
            </a:r>
            <a:r>
              <a:rPr lang="zh-CN" altLang="en-US" sz="1400" b="1"/>
              <a:t>文件</a:t>
            </a:r>
            <a:r>
              <a:rPr lang="zh-CN" altLang="en-US" sz="1400"/>
              <a:t>：</a:t>
            </a:r>
            <a:r>
              <a:rPr lang="en-US" altLang="zh-CN" sz="1400"/>
              <a:t>init.py</a:t>
            </a:r>
            <a:r>
              <a:rPr lang="zh-CN" altLang="en-US" sz="1400"/>
              <a:t>文件有三个作用，①作为</a:t>
            </a:r>
            <a:r>
              <a:rPr lang="en-US" altLang="zh-CN" sz="1400"/>
              <a:t>python</a:t>
            </a:r>
            <a:r>
              <a:rPr lang="zh-CN" altLang="en-US" sz="1400"/>
              <a:t>包的标识，②在其中定义</a:t>
            </a:r>
            <a:r>
              <a:rPr lang="en-US" altLang="zh-CN" sz="1400"/>
              <a:t>__all__</a:t>
            </a:r>
            <a:r>
              <a:rPr lang="zh-CN" altLang="en-US" sz="1400"/>
              <a:t>变量为列表，列表中为字符串形式的模块名，这样使用</a:t>
            </a:r>
            <a:r>
              <a:rPr lang="en-US" altLang="zh-CN" sz="1400"/>
              <a:t>import *</a:t>
            </a:r>
            <a:r>
              <a:rPr lang="zh-CN" altLang="en-US" sz="1400"/>
              <a:t>语句时，导入的即</a:t>
            </a:r>
            <a:r>
              <a:rPr lang="en-US" altLang="zh-CN" sz="1400"/>
              <a:t>all</a:t>
            </a:r>
            <a:r>
              <a:rPr lang="zh-CN" altLang="en-US" sz="1400"/>
              <a:t>列表中定义的的模块，③可编写代码但不推荐，尽量保证</a:t>
            </a:r>
            <a:r>
              <a:rPr lang="en-US" altLang="zh-CN" sz="1400" err="1"/>
              <a:t>init</a:t>
            </a:r>
            <a:r>
              <a:rPr lang="zh-CN" altLang="en-US" sz="1400"/>
              <a:t>文件轻；注意除非需要使用其他包中同名的子模块，否则推荐使用</a:t>
            </a:r>
            <a:r>
              <a:rPr lang="en-US" altLang="zh-CN" sz="1400"/>
              <a:t>from </a:t>
            </a:r>
            <a:r>
              <a:rPr lang="zh-CN" altLang="en-US" sz="1400"/>
              <a:t>包名 </a:t>
            </a:r>
            <a:r>
              <a:rPr lang="en-US" altLang="zh-CN" sz="1400"/>
              <a:t>import </a:t>
            </a:r>
            <a:r>
              <a:rPr lang="zh-CN" altLang="en-US" sz="1400"/>
              <a:t>模块名。（在导入相同路径的模块时可以使用</a:t>
            </a:r>
            <a:r>
              <a:rPr lang="en-US" altLang="zh-CN" sz="1400"/>
              <a:t>..</a:t>
            </a:r>
            <a:r>
              <a:rPr lang="zh-CN" altLang="en-US" sz="1400"/>
              <a:t>来省略路径名，但</a:t>
            </a:r>
            <a:r>
              <a:rPr lang="en-US" altLang="zh-CN" sz="1400"/>
              <a:t>python</a:t>
            </a:r>
            <a:r>
              <a:rPr lang="zh-CN" altLang="en-US" sz="1400"/>
              <a:t>主模块中使用绝对路径导入）</a:t>
            </a:r>
            <a:endParaRPr lang="en-US" altLang="zh-CN" sz="1400"/>
          </a:p>
        </p:txBody>
      </p:sp>
      <p:pic>
        <p:nvPicPr>
          <p:cNvPr id="5" name="图片 4"/>
          <p:cNvPicPr>
            <a:picLocks noChangeAspect="1"/>
          </p:cNvPicPr>
          <p:nvPr/>
        </p:nvPicPr>
        <p:blipFill>
          <a:blip r:embed="rId2"/>
          <a:stretch>
            <a:fillRect/>
          </a:stretch>
        </p:blipFill>
        <p:spPr>
          <a:xfrm>
            <a:off x="10520003" y="2645314"/>
            <a:ext cx="952583" cy="678239"/>
          </a:xfrm>
          <a:prstGeom prst="rect">
            <a:avLst/>
          </a:prstGeom>
        </p:spPr>
      </p:pic>
    </p:spTree>
    <p:extLst>
      <p:ext uri="{BB962C8B-B14F-4D97-AF65-F5344CB8AC3E}">
        <p14:creationId xmlns:p14="http://schemas.microsoft.com/office/powerpoint/2010/main" val="2020495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92770" y="250166"/>
            <a:ext cx="1569660" cy="369332"/>
          </a:xfrm>
          <a:prstGeom prst="rect">
            <a:avLst/>
          </a:prstGeom>
          <a:noFill/>
        </p:spPr>
        <p:txBody>
          <a:bodyPr wrap="none" rtlCol="0">
            <a:spAutoFit/>
          </a:bodyPr>
          <a:lstStyle/>
          <a:p>
            <a:r>
              <a:rPr lang="zh-CN" altLang="en-US"/>
              <a:t>一些标准模块</a:t>
            </a:r>
          </a:p>
        </p:txBody>
      </p:sp>
      <p:sp>
        <p:nvSpPr>
          <p:cNvPr id="3" name="文本框 2"/>
          <p:cNvSpPr txBox="1"/>
          <p:nvPr/>
        </p:nvSpPr>
        <p:spPr>
          <a:xfrm>
            <a:off x="49894" y="619498"/>
            <a:ext cx="12142106" cy="646331"/>
          </a:xfrm>
          <a:prstGeom prst="rect">
            <a:avLst/>
          </a:prstGeom>
          <a:noFill/>
        </p:spPr>
        <p:txBody>
          <a:bodyPr wrap="none" rtlCol="0">
            <a:spAutoFit/>
          </a:bodyPr>
          <a:lstStyle/>
          <a:p>
            <a:r>
              <a:rPr lang="en-US" altLang="zh-CN"/>
              <a:t>sys</a:t>
            </a:r>
            <a:r>
              <a:rPr lang="zh-CN" altLang="en-US"/>
              <a:t>模块（内置于所有的</a:t>
            </a:r>
            <a:r>
              <a:rPr lang="en-US" altLang="zh-CN"/>
              <a:t>python</a:t>
            </a:r>
            <a:r>
              <a:rPr lang="zh-CN" altLang="en-US"/>
              <a:t>解释器）</a:t>
            </a:r>
            <a:endParaRPr lang="en-US" altLang="zh-CN"/>
          </a:p>
          <a:p>
            <a:r>
              <a:rPr lang="en-US" altLang="zh-CN" err="1"/>
              <a:t>sys.argv</a:t>
            </a:r>
            <a:r>
              <a:rPr lang="en-US" altLang="zh-CN"/>
              <a:t>:</a:t>
            </a:r>
            <a:r>
              <a:rPr lang="zh-CN" altLang="en-US"/>
              <a:t>是一个列表，其中</a:t>
            </a:r>
            <a:r>
              <a:rPr lang="en-US" altLang="zh-CN"/>
              <a:t>[0]</a:t>
            </a:r>
            <a:r>
              <a:rPr lang="zh-CN" altLang="en-US"/>
              <a:t>为</a:t>
            </a:r>
            <a:r>
              <a:rPr lang="en-US" altLang="zh-CN"/>
              <a:t>.</a:t>
            </a:r>
            <a:r>
              <a:rPr lang="en-US" altLang="zh-CN" err="1"/>
              <a:t>py</a:t>
            </a:r>
            <a:r>
              <a:rPr lang="zh-CN" altLang="en-US"/>
              <a:t>文件本身，后续变量是从程序外部获取的，即后续的变量都是运行程序时候输入的。</a:t>
            </a:r>
          </a:p>
        </p:txBody>
      </p:sp>
      <p:sp>
        <p:nvSpPr>
          <p:cNvPr id="4" name="文本框 3"/>
          <p:cNvSpPr txBox="1"/>
          <p:nvPr/>
        </p:nvSpPr>
        <p:spPr>
          <a:xfrm>
            <a:off x="49895" y="2148454"/>
            <a:ext cx="11716536" cy="923330"/>
          </a:xfrm>
          <a:prstGeom prst="rect">
            <a:avLst/>
          </a:prstGeom>
          <a:noFill/>
        </p:spPr>
        <p:txBody>
          <a:bodyPr wrap="square" rtlCol="0">
            <a:spAutoFit/>
          </a:bodyPr>
          <a:lstStyle/>
          <a:p>
            <a:r>
              <a:rPr lang="en-US" altLang="zh-CN" err="1"/>
              <a:t>os</a:t>
            </a:r>
            <a:r>
              <a:rPr lang="zh-CN" altLang="en-US"/>
              <a:t>模块（是</a:t>
            </a:r>
            <a:r>
              <a:rPr lang="en-US" altLang="zh-CN"/>
              <a:t>python</a:t>
            </a:r>
            <a:r>
              <a:rPr lang="zh-CN" altLang="en-US"/>
              <a:t>内置的与操作系统功能和文件系统相关的模块，其语句在不同的操作系统上运行可能会得到不同的结果）</a:t>
            </a:r>
            <a:r>
              <a:rPr lang="en-US" altLang="zh-CN" err="1"/>
              <a:t>shutil</a:t>
            </a:r>
            <a:r>
              <a:rPr lang="zh-CN" altLang="en-US"/>
              <a:t>模块（可以看做</a:t>
            </a:r>
            <a:r>
              <a:rPr lang="en-US" altLang="zh-CN" err="1"/>
              <a:t>os</a:t>
            </a:r>
            <a:r>
              <a:rPr lang="zh-CN" altLang="en-US"/>
              <a:t>模块的补充）</a:t>
            </a:r>
            <a:endParaRPr lang="en-US" altLang="zh-CN"/>
          </a:p>
          <a:p>
            <a:r>
              <a:rPr lang="en-US" altLang="zh-CN" err="1"/>
              <a:t>os.path</a:t>
            </a:r>
            <a:endParaRPr lang="zh-CN" altLang="en-US"/>
          </a:p>
        </p:txBody>
      </p:sp>
      <p:sp>
        <p:nvSpPr>
          <p:cNvPr id="5" name="文本框 4"/>
          <p:cNvSpPr txBox="1"/>
          <p:nvPr/>
        </p:nvSpPr>
        <p:spPr>
          <a:xfrm>
            <a:off x="232913" y="3769743"/>
            <a:ext cx="1977336" cy="369332"/>
          </a:xfrm>
          <a:prstGeom prst="rect">
            <a:avLst/>
          </a:prstGeom>
          <a:noFill/>
        </p:spPr>
        <p:txBody>
          <a:bodyPr wrap="none" rtlCol="0">
            <a:spAutoFit/>
          </a:bodyPr>
          <a:lstStyle/>
          <a:p>
            <a:r>
              <a:rPr lang="en-US" altLang="zh-CN" err="1"/>
              <a:t>datetime,time</a:t>
            </a:r>
            <a:r>
              <a:rPr lang="zh-CN" altLang="en-US"/>
              <a:t>模块</a:t>
            </a:r>
            <a:endParaRPr lang="en-US" altLang="zh-CN"/>
          </a:p>
        </p:txBody>
      </p:sp>
      <p:sp>
        <p:nvSpPr>
          <p:cNvPr id="6" name="文本框 5"/>
          <p:cNvSpPr txBox="1"/>
          <p:nvPr/>
        </p:nvSpPr>
        <p:spPr>
          <a:xfrm>
            <a:off x="534838" y="4467702"/>
            <a:ext cx="1137940" cy="369332"/>
          </a:xfrm>
          <a:prstGeom prst="rect">
            <a:avLst/>
          </a:prstGeom>
          <a:noFill/>
        </p:spPr>
        <p:txBody>
          <a:bodyPr wrap="none" rtlCol="0">
            <a:spAutoFit/>
          </a:bodyPr>
          <a:lstStyle/>
          <a:p>
            <a:r>
              <a:rPr lang="en-US" altLang="zh-CN"/>
              <a:t>math</a:t>
            </a:r>
            <a:r>
              <a:rPr lang="zh-CN" altLang="en-US"/>
              <a:t>模块</a:t>
            </a:r>
            <a:endParaRPr lang="en-US" altLang="zh-CN"/>
          </a:p>
        </p:txBody>
      </p:sp>
      <p:sp>
        <p:nvSpPr>
          <p:cNvPr id="7" name="文本框 6"/>
          <p:cNvSpPr txBox="1"/>
          <p:nvPr/>
        </p:nvSpPr>
        <p:spPr>
          <a:xfrm>
            <a:off x="1043796" y="3381555"/>
            <a:ext cx="2650084" cy="369332"/>
          </a:xfrm>
          <a:prstGeom prst="rect">
            <a:avLst/>
          </a:prstGeom>
          <a:noFill/>
        </p:spPr>
        <p:txBody>
          <a:bodyPr wrap="none" rtlCol="0">
            <a:spAutoFit/>
          </a:bodyPr>
          <a:lstStyle/>
          <a:p>
            <a:r>
              <a:rPr lang="en-US" altLang="zh-CN" err="1"/>
              <a:t>json</a:t>
            </a:r>
            <a:r>
              <a:rPr lang="zh-CN" altLang="en-US"/>
              <a:t>模块（用于标准化）</a:t>
            </a:r>
          </a:p>
        </p:txBody>
      </p:sp>
      <p:sp>
        <p:nvSpPr>
          <p:cNvPr id="8" name="文本框 7"/>
          <p:cNvSpPr txBox="1"/>
          <p:nvPr/>
        </p:nvSpPr>
        <p:spPr>
          <a:xfrm>
            <a:off x="1043796" y="4157931"/>
            <a:ext cx="1080232" cy="369332"/>
          </a:xfrm>
          <a:prstGeom prst="rect">
            <a:avLst/>
          </a:prstGeom>
          <a:noFill/>
        </p:spPr>
        <p:txBody>
          <a:bodyPr wrap="none" rtlCol="0">
            <a:spAutoFit/>
          </a:bodyPr>
          <a:lstStyle/>
          <a:p>
            <a:r>
              <a:rPr lang="en-US" altLang="zh-CN"/>
              <a:t>html</a:t>
            </a:r>
            <a:r>
              <a:rPr lang="zh-CN" altLang="en-US"/>
              <a:t>模块</a:t>
            </a:r>
          </a:p>
        </p:txBody>
      </p:sp>
      <p:sp>
        <p:nvSpPr>
          <p:cNvPr id="9" name="文本框 8">
            <a:extLst>
              <a:ext uri="{FF2B5EF4-FFF2-40B4-BE49-F238E27FC236}">
                <a16:creationId xmlns:a16="http://schemas.microsoft.com/office/drawing/2014/main" id="{699D1E9F-12BA-4781-B8E3-4F0B50F0D11D}"/>
              </a:ext>
            </a:extLst>
          </p:cNvPr>
          <p:cNvSpPr txBox="1"/>
          <p:nvPr/>
        </p:nvSpPr>
        <p:spPr>
          <a:xfrm>
            <a:off x="534838" y="1594131"/>
            <a:ext cx="3492495" cy="307777"/>
          </a:xfrm>
          <a:prstGeom prst="rect">
            <a:avLst/>
          </a:prstGeom>
          <a:noFill/>
        </p:spPr>
        <p:txBody>
          <a:bodyPr wrap="none" rtlCol="0">
            <a:spAutoFit/>
          </a:bodyPr>
          <a:lstStyle/>
          <a:p>
            <a:pPr algn="l"/>
            <a:r>
              <a:rPr lang="en-US" altLang="zh-CN" sz="1400" err="1"/>
              <a:t>imp.reload</a:t>
            </a:r>
            <a:r>
              <a:rPr lang="en-US" altLang="zh-CN" sz="1400"/>
              <a:t>(</a:t>
            </a:r>
            <a:r>
              <a:rPr lang="en-US" altLang="zh-CN" sz="1400" err="1"/>
              <a:t>modulename</a:t>
            </a:r>
            <a:r>
              <a:rPr lang="en-US" altLang="zh-CN" sz="1400"/>
              <a:t>)</a:t>
            </a:r>
            <a:r>
              <a:rPr lang="zh-CN" altLang="en-US" sz="1400"/>
              <a:t>可以重新导入模块</a:t>
            </a:r>
          </a:p>
        </p:txBody>
      </p:sp>
      <p:sp>
        <p:nvSpPr>
          <p:cNvPr id="10" name="文本框 9">
            <a:extLst>
              <a:ext uri="{FF2B5EF4-FFF2-40B4-BE49-F238E27FC236}">
                <a16:creationId xmlns:a16="http://schemas.microsoft.com/office/drawing/2014/main" id="{001E12D9-0E30-417F-B252-4A9288D63D87}"/>
              </a:ext>
            </a:extLst>
          </p:cNvPr>
          <p:cNvSpPr txBox="1"/>
          <p:nvPr/>
        </p:nvSpPr>
        <p:spPr>
          <a:xfrm>
            <a:off x="-10027" y="5903893"/>
            <a:ext cx="12192000" cy="954107"/>
          </a:xfrm>
          <a:prstGeom prst="rect">
            <a:avLst/>
          </a:prstGeom>
          <a:noFill/>
        </p:spPr>
        <p:txBody>
          <a:bodyPr wrap="square" rtlCol="0">
            <a:spAutoFit/>
          </a:bodyPr>
          <a:lstStyle/>
          <a:p>
            <a:r>
              <a:rPr lang="zh-CN" altLang="en-US" sz="1400" b="1">
                <a:solidFill>
                  <a:srgbClr val="FF0000"/>
                </a:solidFill>
              </a:rPr>
              <a:t>注意在多模块开发中，</a:t>
            </a:r>
            <a:r>
              <a:rPr lang="en-US" altLang="zh-CN" sz="1400" b="1">
                <a:solidFill>
                  <a:srgbClr val="FF0000"/>
                </a:solidFill>
              </a:rPr>
              <a:t>import X</a:t>
            </a:r>
            <a:r>
              <a:rPr lang="zh-CN" altLang="en-US" sz="1400" b="1">
                <a:solidFill>
                  <a:srgbClr val="FF0000"/>
                </a:solidFill>
              </a:rPr>
              <a:t>，其实质上是定义了一个同名变量，这个变量指向要导入的模块，因此若</a:t>
            </a:r>
            <a:r>
              <a:rPr lang="en-US" altLang="zh-CN" sz="1400" b="1">
                <a:solidFill>
                  <a:srgbClr val="FF0000"/>
                </a:solidFill>
              </a:rPr>
              <a:t>xx</a:t>
            </a:r>
            <a:r>
              <a:rPr lang="zh-CN" altLang="en-US" sz="1400" b="1">
                <a:solidFill>
                  <a:srgbClr val="FF0000"/>
                </a:solidFill>
              </a:rPr>
              <a:t>是可变变量且修改</a:t>
            </a:r>
            <a:r>
              <a:rPr lang="en-US" altLang="zh-CN" sz="1400" b="1" err="1">
                <a:solidFill>
                  <a:srgbClr val="FF0000"/>
                </a:solidFill>
              </a:rPr>
              <a:t>X.xx</a:t>
            </a:r>
            <a:r>
              <a:rPr lang="zh-CN" altLang="en-US" sz="1400" b="1">
                <a:solidFill>
                  <a:srgbClr val="FF0000"/>
                </a:solidFill>
              </a:rPr>
              <a:t>，则修改的即为</a:t>
            </a:r>
            <a:r>
              <a:rPr lang="en-US" altLang="zh-CN" sz="1400" b="1">
                <a:solidFill>
                  <a:srgbClr val="FF0000"/>
                </a:solidFill>
              </a:rPr>
              <a:t>X</a:t>
            </a:r>
            <a:r>
              <a:rPr lang="zh-CN" altLang="en-US" sz="1400" b="1">
                <a:solidFill>
                  <a:srgbClr val="FF0000"/>
                </a:solidFill>
              </a:rPr>
              <a:t>模块中</a:t>
            </a:r>
            <a:r>
              <a:rPr lang="en-US" altLang="zh-CN" sz="1400" b="1">
                <a:solidFill>
                  <a:srgbClr val="FF0000"/>
                </a:solidFill>
              </a:rPr>
              <a:t>xx</a:t>
            </a:r>
            <a:r>
              <a:rPr lang="zh-CN" altLang="en-US" sz="1400" b="1">
                <a:solidFill>
                  <a:srgbClr val="FF0000"/>
                </a:solidFill>
              </a:rPr>
              <a:t>的指向值，所有的引用都会一起更改，若</a:t>
            </a:r>
            <a:r>
              <a:rPr lang="en-US" altLang="zh-CN" sz="1400" b="1">
                <a:solidFill>
                  <a:srgbClr val="FF0000"/>
                </a:solidFill>
              </a:rPr>
              <a:t>xx</a:t>
            </a:r>
            <a:r>
              <a:rPr lang="zh-CN" altLang="en-US" sz="1400" b="1">
                <a:solidFill>
                  <a:srgbClr val="FF0000"/>
                </a:solidFill>
              </a:rPr>
              <a:t>是不可变变量且修改</a:t>
            </a:r>
            <a:r>
              <a:rPr lang="en-US" altLang="zh-CN" sz="1400" b="1" err="1">
                <a:solidFill>
                  <a:srgbClr val="FF0000"/>
                </a:solidFill>
              </a:rPr>
              <a:t>X.xx</a:t>
            </a:r>
            <a:r>
              <a:rPr lang="zh-CN" altLang="en-US" sz="1400" b="1">
                <a:solidFill>
                  <a:srgbClr val="FF0000"/>
                </a:solidFill>
              </a:rPr>
              <a:t>，则修改的是</a:t>
            </a:r>
            <a:r>
              <a:rPr lang="en-US" altLang="zh-CN" sz="1400" b="1" err="1">
                <a:solidFill>
                  <a:srgbClr val="FF0000"/>
                </a:solidFill>
              </a:rPr>
              <a:t>X.xx</a:t>
            </a:r>
            <a:r>
              <a:rPr lang="zh-CN" altLang="en-US" sz="1400" b="1">
                <a:solidFill>
                  <a:srgbClr val="FF0000"/>
                </a:solidFill>
              </a:rPr>
              <a:t>的指向值，所有的引用都会一起更改；若</a:t>
            </a:r>
            <a:r>
              <a:rPr lang="en-US" altLang="zh-CN" sz="1400" b="1">
                <a:solidFill>
                  <a:srgbClr val="FF0000"/>
                </a:solidFill>
              </a:rPr>
              <a:t>from xx import x </a:t>
            </a:r>
            <a:r>
              <a:rPr lang="zh-CN" altLang="en-US" sz="1400" b="1">
                <a:solidFill>
                  <a:srgbClr val="FF0000"/>
                </a:solidFill>
              </a:rPr>
              <a:t>是在当前模块中定义</a:t>
            </a:r>
            <a:r>
              <a:rPr lang="en-US" altLang="zh-CN" sz="1400" b="1">
                <a:solidFill>
                  <a:srgbClr val="FF0000"/>
                </a:solidFill>
              </a:rPr>
              <a:t>x</a:t>
            </a:r>
            <a:r>
              <a:rPr lang="zh-CN" altLang="en-US" sz="1400" b="1">
                <a:solidFill>
                  <a:srgbClr val="FF0000"/>
                </a:solidFill>
              </a:rPr>
              <a:t>变量并且指向</a:t>
            </a:r>
            <a:r>
              <a:rPr lang="en-US" altLang="zh-CN" sz="1400" b="1" err="1">
                <a:solidFill>
                  <a:srgbClr val="FF0000"/>
                </a:solidFill>
              </a:rPr>
              <a:t>xx.x</a:t>
            </a:r>
            <a:r>
              <a:rPr lang="zh-CN" altLang="en-US" sz="1400" b="1">
                <a:solidFill>
                  <a:srgbClr val="FF0000"/>
                </a:solidFill>
              </a:rPr>
              <a:t>的值，若重新赋值则修改的是当前模块中</a:t>
            </a:r>
            <a:r>
              <a:rPr lang="en-US" altLang="zh-CN" sz="1400" b="1">
                <a:solidFill>
                  <a:srgbClr val="FF0000"/>
                </a:solidFill>
              </a:rPr>
              <a:t>x</a:t>
            </a:r>
            <a:r>
              <a:rPr lang="zh-CN" altLang="en-US" sz="1400" b="1">
                <a:solidFill>
                  <a:srgbClr val="FF0000"/>
                </a:solidFill>
              </a:rPr>
              <a:t>的指向，若修改（可变变量）则修改的是</a:t>
            </a:r>
            <a:r>
              <a:rPr lang="en-US" altLang="zh-CN" sz="1400" b="1" err="1">
                <a:solidFill>
                  <a:srgbClr val="FF0000"/>
                </a:solidFill>
              </a:rPr>
              <a:t>xx.x</a:t>
            </a:r>
            <a:r>
              <a:rPr lang="zh-CN" altLang="en-US" sz="1400" b="1">
                <a:solidFill>
                  <a:srgbClr val="FF0000"/>
                </a:solidFill>
              </a:rPr>
              <a:t>指向的值，所有的引用都会一起更改。</a:t>
            </a:r>
            <a:endParaRPr lang="en-US" altLang="zh-CN" sz="1400" b="1">
              <a:solidFill>
                <a:srgbClr val="FF0000"/>
              </a:solidFill>
            </a:endParaRPr>
          </a:p>
          <a:p>
            <a:pPr algn="l"/>
            <a:r>
              <a:rPr lang="zh-CN" altLang="en-US" sz="1400" b="1">
                <a:solidFill>
                  <a:srgbClr val="FF0000"/>
                </a:solidFill>
              </a:rPr>
              <a:t>注意如将程序关闭，则全部初始化，缓存区清空，</a:t>
            </a:r>
            <a:r>
              <a:rPr lang="en-US" altLang="zh-CN" sz="1400" b="1">
                <a:solidFill>
                  <a:schemeClr val="accent1">
                    <a:lumMod val="75000"/>
                  </a:schemeClr>
                </a:solidFill>
              </a:rPr>
              <a:t>import</a:t>
            </a:r>
            <a:r>
              <a:rPr lang="zh-CN" altLang="en-US" sz="1400" b="1">
                <a:solidFill>
                  <a:schemeClr val="accent1">
                    <a:lumMod val="75000"/>
                  </a:schemeClr>
                </a:solidFill>
              </a:rPr>
              <a:t>时会将原模块运行一遍，因此若重新打开，则修改后的值会被</a:t>
            </a:r>
            <a:r>
              <a:rPr lang="en-US" altLang="zh-CN" sz="1400" b="1">
                <a:solidFill>
                  <a:schemeClr val="accent1">
                    <a:lumMod val="75000"/>
                  </a:schemeClr>
                </a:solidFill>
              </a:rPr>
              <a:t>X</a:t>
            </a:r>
            <a:r>
              <a:rPr lang="zh-CN" altLang="en-US" sz="1400" b="1">
                <a:solidFill>
                  <a:schemeClr val="accent1">
                    <a:lumMod val="75000"/>
                  </a:schemeClr>
                </a:solidFill>
              </a:rPr>
              <a:t>模块中的赋值语句初始化。</a:t>
            </a:r>
          </a:p>
        </p:txBody>
      </p:sp>
      <p:sp>
        <p:nvSpPr>
          <p:cNvPr id="11" name="矩形 10">
            <a:extLst>
              <a:ext uri="{FF2B5EF4-FFF2-40B4-BE49-F238E27FC236}">
                <a16:creationId xmlns:a16="http://schemas.microsoft.com/office/drawing/2014/main" id="{D4FE9516-0EFF-474D-9FA1-F115BFAE90A1}"/>
              </a:ext>
            </a:extLst>
          </p:cNvPr>
          <p:cNvSpPr/>
          <p:nvPr/>
        </p:nvSpPr>
        <p:spPr>
          <a:xfrm>
            <a:off x="4842291" y="3244334"/>
            <a:ext cx="2507418" cy="369332"/>
          </a:xfrm>
          <a:prstGeom prst="rect">
            <a:avLst/>
          </a:prstGeom>
        </p:spPr>
        <p:txBody>
          <a:bodyPr wrap="none">
            <a:spAutoFit/>
          </a:bodyPr>
          <a:lstStyle/>
          <a:p>
            <a:r>
              <a:rPr lang="zh-CN" altLang="en-US" b="1"/>
              <a:t>深度搜索与广度搜索</a:t>
            </a:r>
            <a:r>
              <a:rPr lang="zh-CN" altLang="en-US"/>
              <a:t>：</a:t>
            </a:r>
            <a:endParaRPr lang="en-US" altLang="zh-CN"/>
          </a:p>
        </p:txBody>
      </p:sp>
      <p:sp>
        <p:nvSpPr>
          <p:cNvPr id="12" name="文本框 11">
            <a:extLst>
              <a:ext uri="{FF2B5EF4-FFF2-40B4-BE49-F238E27FC236}">
                <a16:creationId xmlns:a16="http://schemas.microsoft.com/office/drawing/2014/main" id="{28AF481D-CEEE-4B8D-B00F-2EA9BF776DE2}"/>
              </a:ext>
            </a:extLst>
          </p:cNvPr>
          <p:cNvSpPr txBox="1"/>
          <p:nvPr/>
        </p:nvSpPr>
        <p:spPr>
          <a:xfrm>
            <a:off x="2581359" y="5154627"/>
            <a:ext cx="691921" cy="307777"/>
          </a:xfrm>
          <a:prstGeom prst="rect">
            <a:avLst/>
          </a:prstGeom>
          <a:noFill/>
        </p:spPr>
        <p:txBody>
          <a:bodyPr wrap="none" rtlCol="0">
            <a:spAutoFit/>
          </a:bodyPr>
          <a:lstStyle/>
          <a:p>
            <a:pPr algn="l"/>
            <a:r>
              <a:rPr lang="en-US" altLang="zh-CN" sz="1400"/>
              <a:t>numpy</a:t>
            </a:r>
            <a:endParaRPr lang="zh-CN" altLang="en-US" sz="1400" dirty="0"/>
          </a:p>
        </p:txBody>
      </p:sp>
    </p:spTree>
    <p:extLst>
      <p:ext uri="{BB962C8B-B14F-4D97-AF65-F5344CB8AC3E}">
        <p14:creationId xmlns:p14="http://schemas.microsoft.com/office/powerpoint/2010/main" val="3423099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6FB683-5957-46F3-ADFA-D276937DC88D}"/>
              </a:ext>
            </a:extLst>
          </p:cNvPr>
          <p:cNvSpPr txBox="1"/>
          <p:nvPr/>
        </p:nvSpPr>
        <p:spPr>
          <a:xfrm>
            <a:off x="0" y="0"/>
            <a:ext cx="12192000" cy="1384995"/>
          </a:xfrm>
          <a:prstGeom prst="rect">
            <a:avLst/>
          </a:prstGeom>
          <a:noFill/>
        </p:spPr>
        <p:txBody>
          <a:bodyPr wrap="square" rtlCol="0">
            <a:spAutoFit/>
          </a:bodyPr>
          <a:lstStyle/>
          <a:p>
            <a:pPr algn="l"/>
            <a:r>
              <a:rPr lang="en-US" altLang="zh-CN" sz="1400" b="1"/>
              <a:t>collections</a:t>
            </a:r>
            <a:r>
              <a:rPr lang="zh-CN" altLang="en-US" sz="1400" b="1"/>
              <a:t>内建库</a:t>
            </a:r>
            <a:endParaRPr lang="en-US" altLang="zh-CN" sz="1400" b="1"/>
          </a:p>
          <a:p>
            <a:pPr algn="l"/>
            <a:r>
              <a:rPr lang="en-US" altLang="zh-CN" sz="1400" b="1"/>
              <a:t>deque</a:t>
            </a:r>
            <a:r>
              <a:rPr lang="zh-CN" altLang="en-US" sz="1400" b="1"/>
              <a:t>模块</a:t>
            </a:r>
            <a:r>
              <a:rPr lang="zh-CN" altLang="en-US" sz="1400"/>
              <a:t>，</a:t>
            </a:r>
            <a:r>
              <a:rPr lang="en-US" altLang="zh-CN" sz="1400"/>
              <a:t>deque([], maxlen=)</a:t>
            </a:r>
            <a:r>
              <a:rPr lang="zh-CN" altLang="en-US" sz="1400"/>
              <a:t>其中固定长度的序列当增加超过限制数的项时，另一端的项会自动删除，</a:t>
            </a:r>
            <a:r>
              <a:rPr lang="en-US" altLang="zh-CN" sz="1400"/>
              <a:t>deque</a:t>
            </a:r>
            <a:r>
              <a:rPr lang="zh-CN" altLang="en-US" sz="1400"/>
              <a:t>队列支持</a:t>
            </a:r>
            <a:r>
              <a:rPr lang="en-US" altLang="zh-CN" sz="1400"/>
              <a:t>append/appendleft, pop/popleft, extend/extendleft</a:t>
            </a:r>
            <a:r>
              <a:rPr lang="zh-CN" altLang="en-US" sz="1400"/>
              <a:t>方法，是一个可迭代对象。其在队列两端插入</a:t>
            </a:r>
            <a:r>
              <a:rPr lang="en-US" altLang="zh-CN" sz="1400"/>
              <a:t>/</a:t>
            </a:r>
            <a:r>
              <a:rPr lang="zh-CN" altLang="en-US" sz="1400"/>
              <a:t>删除元素的时间复杂度为</a:t>
            </a:r>
            <a:r>
              <a:rPr lang="en-US" altLang="zh-CN" sz="1400"/>
              <a:t>O(1)</a:t>
            </a:r>
            <a:r>
              <a:rPr lang="zh-CN" altLang="en-US" sz="1400"/>
              <a:t>，而列表的此种操作时间复杂度为</a:t>
            </a:r>
            <a:r>
              <a:rPr lang="en-US" altLang="zh-CN" sz="1400"/>
              <a:t>O(N)</a:t>
            </a:r>
            <a:r>
              <a:rPr lang="zh-CN" altLang="en-US" sz="1400"/>
              <a:t>。</a:t>
            </a:r>
            <a:endParaRPr lang="en-US" altLang="zh-CN" sz="1400"/>
          </a:p>
          <a:p>
            <a:pPr algn="l"/>
            <a:r>
              <a:rPr lang="en-US" altLang="zh-CN" sz="1400" b="1"/>
              <a:t>namedtuple</a:t>
            </a:r>
            <a:r>
              <a:rPr lang="zh-CN" altLang="en-US" sz="1400" b="1"/>
              <a:t>函数</a:t>
            </a:r>
            <a:r>
              <a:rPr lang="zh-CN" altLang="en-US" sz="1400"/>
              <a:t>，用来创建一个自定义的</a:t>
            </a:r>
            <a:r>
              <a:rPr lang="en-US" altLang="zh-CN" sz="1400"/>
              <a:t>tuple</a:t>
            </a:r>
            <a:r>
              <a:rPr lang="zh-CN" altLang="en-US" sz="1400"/>
              <a:t>对象，并且规定了这个</a:t>
            </a:r>
            <a:r>
              <a:rPr lang="en-US" altLang="zh-CN" sz="1400"/>
              <a:t>tuple</a:t>
            </a:r>
            <a:r>
              <a:rPr lang="zh-CN" altLang="en-US" sz="1400"/>
              <a:t>的元素个数，可以用属性而不是索引来引用</a:t>
            </a:r>
            <a:r>
              <a:rPr lang="en-US" altLang="zh-CN" sz="1400"/>
              <a:t>tuple</a:t>
            </a:r>
            <a:r>
              <a:rPr lang="zh-CN" altLang="en-US" sz="1400"/>
              <a:t>的某个元素，其使用方法如下：</a:t>
            </a:r>
            <a:r>
              <a:rPr lang="en-US" altLang="zh-CN" sz="1400"/>
              <a:t>p = namedtuple(‘P’, ‘’[])</a:t>
            </a:r>
            <a:r>
              <a:rPr lang="zh-CN" altLang="en-US" sz="1400"/>
              <a:t>其中</a:t>
            </a:r>
            <a:r>
              <a:rPr lang="en-US" altLang="zh-CN" sz="1400"/>
              <a:t>p</a:t>
            </a:r>
            <a:r>
              <a:rPr lang="zh-CN" altLang="en-US" sz="1400"/>
              <a:t>其实是一个创建的以</a:t>
            </a:r>
            <a:r>
              <a:rPr lang="en-US" altLang="zh-CN" sz="1400"/>
              <a:t>P</a:t>
            </a:r>
            <a:r>
              <a:rPr lang="zh-CN" altLang="en-US" sz="1400"/>
              <a:t>为名的类，后续接收的参数方式很随意，可以使用</a:t>
            </a:r>
            <a:r>
              <a:rPr lang="en-US" altLang="zh-CN" sz="1400"/>
              <a:t>[‘a’, ‘b’]/(‘a’ ‘b’)</a:t>
            </a:r>
            <a:r>
              <a:rPr lang="zh-CN" altLang="en-US" sz="1400"/>
              <a:t>，也可以使用</a:t>
            </a:r>
            <a:r>
              <a:rPr lang="en-US" altLang="zh-CN" sz="1400"/>
              <a:t>’a b c d’</a:t>
            </a:r>
            <a:r>
              <a:rPr lang="zh-CN" altLang="en-US" sz="1400"/>
              <a:t>，即会自动分割字符串找出所有以逗号或空格分开的字符作为变量名，使用</a:t>
            </a:r>
            <a:r>
              <a:rPr lang="en-US" altLang="zh-CN" sz="1400"/>
              <a:t>s = p(1,2)/s = p(a=1, b=2)</a:t>
            </a:r>
            <a:r>
              <a:rPr lang="zh-CN" altLang="en-US" sz="1400"/>
              <a:t>创建元组其显示为</a:t>
            </a:r>
            <a:r>
              <a:rPr lang="en-US" altLang="zh-CN" sz="1400"/>
              <a:t>P(a=1, b=2)</a:t>
            </a:r>
            <a:r>
              <a:rPr lang="zh-CN" altLang="en-US" sz="1400"/>
              <a:t>，即</a:t>
            </a:r>
            <a:r>
              <a:rPr lang="en-US" altLang="zh-CN" sz="1400"/>
              <a:t>P</a:t>
            </a:r>
            <a:r>
              <a:rPr lang="zh-CN" altLang="en-US" sz="1400"/>
              <a:t>只用于显示名称。</a:t>
            </a:r>
          </a:p>
        </p:txBody>
      </p:sp>
      <p:sp>
        <p:nvSpPr>
          <p:cNvPr id="3" name="文本框 2">
            <a:extLst>
              <a:ext uri="{FF2B5EF4-FFF2-40B4-BE49-F238E27FC236}">
                <a16:creationId xmlns:a16="http://schemas.microsoft.com/office/drawing/2014/main" id="{B83567F2-6BC1-4BD6-80ED-CB3B9285C943}"/>
              </a:ext>
            </a:extLst>
          </p:cNvPr>
          <p:cNvSpPr txBox="1"/>
          <p:nvPr/>
        </p:nvSpPr>
        <p:spPr>
          <a:xfrm>
            <a:off x="0" y="3244906"/>
            <a:ext cx="12192000" cy="523220"/>
          </a:xfrm>
          <a:prstGeom prst="rect">
            <a:avLst/>
          </a:prstGeom>
          <a:noFill/>
        </p:spPr>
        <p:txBody>
          <a:bodyPr wrap="square" rtlCol="0">
            <a:spAutoFit/>
          </a:bodyPr>
          <a:lstStyle/>
          <a:p>
            <a:r>
              <a:rPr lang="en-US" altLang="zh-CN" sz="1400" b="1"/>
              <a:t>heapq</a:t>
            </a:r>
            <a:r>
              <a:rPr lang="zh-CN" altLang="en-US" sz="1400" b="1"/>
              <a:t>内建库（提供了基于堆的优先排序算法，堆的逻辑结构是完全二叉树，并且二叉树中父节点的值小于等于该节点的所有子节点的值。）</a:t>
            </a:r>
            <a:endParaRPr lang="en-US" altLang="zh-CN" sz="1400" b="1"/>
          </a:p>
          <a:p>
            <a:pPr algn="l"/>
            <a:r>
              <a:rPr lang="en-US" altLang="zh-CN" sz="1400"/>
              <a:t>nlargest/nsmallest(N, list, key=xxx)</a:t>
            </a:r>
            <a:r>
              <a:rPr lang="zh-CN" altLang="en-US" sz="1400"/>
              <a:t>函数，用于查找</a:t>
            </a:r>
            <a:r>
              <a:rPr lang="en-US" altLang="zh-CN" sz="1400"/>
              <a:t>list</a:t>
            </a:r>
            <a:r>
              <a:rPr lang="zh-CN" altLang="en-US" sz="1400"/>
              <a:t>中的</a:t>
            </a:r>
            <a:r>
              <a:rPr lang="en-US" altLang="zh-CN" sz="1400"/>
              <a:t>N</a:t>
            </a:r>
            <a:r>
              <a:rPr lang="zh-CN" altLang="en-US" sz="1400"/>
              <a:t>个最大</a:t>
            </a:r>
            <a:r>
              <a:rPr lang="en-US" altLang="zh-CN" sz="1400"/>
              <a:t>/</a:t>
            </a:r>
            <a:r>
              <a:rPr lang="zh-CN" altLang="en-US" sz="1400"/>
              <a:t>最小的元素列表，并且接收一个关键字参数用于排序</a:t>
            </a:r>
            <a:r>
              <a:rPr lang="en-US" altLang="zh-CN" sz="1400"/>
              <a:t>/</a:t>
            </a:r>
            <a:r>
              <a:rPr lang="zh-CN" altLang="en-US" sz="1400"/>
              <a:t>筛选，当</a:t>
            </a:r>
            <a:r>
              <a:rPr lang="en-US" altLang="zh-CN" sz="1400"/>
              <a:t>N</a:t>
            </a:r>
            <a:r>
              <a:rPr lang="zh-CN" altLang="en-US" sz="1400"/>
              <a:t>远小于</a:t>
            </a:r>
            <a:r>
              <a:rPr lang="en-US" altLang="zh-CN" sz="1400"/>
              <a:t>len(list)</a:t>
            </a:r>
            <a:r>
              <a:rPr lang="zh-CN" altLang="en-US" sz="1400"/>
              <a:t>时性能高。</a:t>
            </a:r>
            <a:endParaRPr lang="zh-CN" altLang="en-US" sz="1400" dirty="0"/>
          </a:p>
        </p:txBody>
      </p:sp>
      <p:sp>
        <p:nvSpPr>
          <p:cNvPr id="4" name="文本框 3">
            <a:extLst>
              <a:ext uri="{FF2B5EF4-FFF2-40B4-BE49-F238E27FC236}">
                <a16:creationId xmlns:a16="http://schemas.microsoft.com/office/drawing/2014/main" id="{819AAD70-FF96-4E28-8F8F-F473B10D9F1F}"/>
              </a:ext>
            </a:extLst>
          </p:cNvPr>
          <p:cNvSpPr txBox="1"/>
          <p:nvPr/>
        </p:nvSpPr>
        <p:spPr>
          <a:xfrm>
            <a:off x="0" y="4450619"/>
            <a:ext cx="12192000" cy="954107"/>
          </a:xfrm>
          <a:prstGeom prst="rect">
            <a:avLst/>
          </a:prstGeom>
          <a:noFill/>
        </p:spPr>
        <p:txBody>
          <a:bodyPr wrap="square" rtlCol="0">
            <a:spAutoFit/>
          </a:bodyPr>
          <a:lstStyle/>
          <a:p>
            <a:pPr algn="l"/>
            <a:r>
              <a:rPr lang="en-US" altLang="zh-CN" sz="1400" b="1"/>
              <a:t>random</a:t>
            </a:r>
            <a:r>
              <a:rPr lang="zh-CN" altLang="en-US" sz="1400" b="1"/>
              <a:t>模块</a:t>
            </a:r>
            <a:endParaRPr lang="en-US" altLang="zh-CN" sz="1400" b="1"/>
          </a:p>
          <a:p>
            <a:pPr algn="l"/>
            <a:r>
              <a:rPr lang="zh-CN" altLang="en-US" sz="1400"/>
              <a:t>①</a:t>
            </a:r>
            <a:r>
              <a:rPr lang="en-US" altLang="zh-CN" sz="1400"/>
              <a:t>random.random()</a:t>
            </a:r>
            <a:r>
              <a:rPr lang="zh-CN" altLang="en-US" sz="1400"/>
              <a:t>生成一个</a:t>
            </a:r>
            <a:r>
              <a:rPr lang="en-US" altLang="zh-CN" sz="1400"/>
              <a:t>0&lt;=n&lt;1</a:t>
            </a:r>
            <a:r>
              <a:rPr lang="zh-CN" altLang="en-US" sz="1400"/>
              <a:t>的随机浮点数 ②</a:t>
            </a:r>
            <a:r>
              <a:rPr lang="en-US" altLang="zh-CN" sz="1400"/>
              <a:t>random.uniform(a, b)</a:t>
            </a:r>
            <a:r>
              <a:rPr lang="zh-CN" altLang="en-US" sz="1400"/>
              <a:t>生成一个</a:t>
            </a:r>
            <a:r>
              <a:rPr lang="en-US" altLang="zh-CN" sz="1400"/>
              <a:t>a&lt;=n&lt;=b</a:t>
            </a:r>
            <a:r>
              <a:rPr lang="zh-CN" altLang="en-US" sz="1400"/>
              <a:t>的随机浮点数 ③</a:t>
            </a:r>
            <a:r>
              <a:rPr lang="en-US" altLang="zh-CN" sz="1400"/>
              <a:t>random.randint(a, b)</a:t>
            </a:r>
            <a:r>
              <a:rPr lang="zh-CN" altLang="en-US" sz="1400"/>
              <a:t> 生成一个</a:t>
            </a:r>
            <a:r>
              <a:rPr lang="en-US" altLang="zh-CN" sz="1400"/>
              <a:t>a&lt;=n&lt;=b</a:t>
            </a:r>
            <a:r>
              <a:rPr lang="zh-CN" altLang="en-US" sz="1400"/>
              <a:t>的整数</a:t>
            </a:r>
            <a:endParaRPr lang="en-US" altLang="zh-CN" sz="1400"/>
          </a:p>
          <a:p>
            <a:pPr algn="l"/>
            <a:r>
              <a:rPr lang="zh-CN" altLang="en-US" sz="1400"/>
              <a:t>④</a:t>
            </a:r>
            <a:r>
              <a:rPr lang="en-US" altLang="zh-CN" sz="1400"/>
              <a:t>random.randrange(a, b, c)</a:t>
            </a:r>
            <a:r>
              <a:rPr lang="zh-CN" altLang="en-US" sz="1400"/>
              <a:t>与</a:t>
            </a:r>
            <a:r>
              <a:rPr lang="en-US" altLang="zh-CN" sz="1400"/>
              <a:t>range</a:t>
            </a:r>
            <a:r>
              <a:rPr lang="zh-CN" altLang="en-US" sz="1400"/>
              <a:t>类似，含</a:t>
            </a:r>
            <a:r>
              <a:rPr lang="en-US" altLang="zh-CN" sz="1400"/>
              <a:t>a</a:t>
            </a:r>
            <a:r>
              <a:rPr lang="zh-CN" altLang="en-US" sz="1400"/>
              <a:t>不含</a:t>
            </a:r>
            <a:r>
              <a:rPr lang="en-US" altLang="zh-CN" sz="1400"/>
              <a:t>b </a:t>
            </a:r>
            <a:r>
              <a:rPr lang="zh-CN" altLang="en-US" sz="1400"/>
              <a:t>⑤</a:t>
            </a:r>
            <a:r>
              <a:rPr lang="en-US" altLang="zh-CN" sz="1400"/>
              <a:t>random.choice(</a:t>
            </a:r>
            <a:r>
              <a:rPr lang="zh-CN" altLang="en-US" sz="1400"/>
              <a:t>序列</a:t>
            </a:r>
            <a:r>
              <a:rPr lang="en-US" altLang="zh-CN" sz="1400"/>
              <a:t>),</a:t>
            </a:r>
            <a:r>
              <a:rPr lang="zh-CN" altLang="en-US" sz="1400"/>
              <a:t>如</a:t>
            </a:r>
            <a:r>
              <a:rPr lang="en-US" altLang="zh-CN" sz="1400"/>
              <a:t>list/tuple/range()/str</a:t>
            </a:r>
            <a:r>
              <a:rPr lang="zh-CN" altLang="en-US" sz="1400"/>
              <a:t>等可迭代对象，从中获取一个随机元素并返回</a:t>
            </a:r>
            <a:endParaRPr lang="en-US" altLang="zh-CN" sz="1400"/>
          </a:p>
          <a:p>
            <a:pPr algn="l"/>
            <a:r>
              <a:rPr lang="zh-CN" altLang="en-US" sz="1400"/>
              <a:t>⑥</a:t>
            </a:r>
            <a:r>
              <a:rPr lang="en-US" altLang="zh-CN" sz="1400"/>
              <a:t>random.shuffle(list)</a:t>
            </a:r>
            <a:r>
              <a:rPr lang="zh-CN" altLang="en-US" sz="1400"/>
              <a:t>用于将一个列表中的元素打乱顺序⑦</a:t>
            </a:r>
            <a:r>
              <a:rPr lang="en-US" altLang="zh-CN" sz="1400"/>
              <a:t>random.sample(sequence, k)</a:t>
            </a:r>
            <a:r>
              <a:rPr lang="zh-CN" altLang="en-US" sz="1400"/>
              <a:t>从指定序列中随机获取指定长度的片段（不连续）并打乱顺序</a:t>
            </a:r>
            <a:endParaRPr lang="zh-CN" altLang="en-US" sz="1400" dirty="0"/>
          </a:p>
        </p:txBody>
      </p:sp>
      <p:sp>
        <p:nvSpPr>
          <p:cNvPr id="5" name="文本框 4">
            <a:extLst>
              <a:ext uri="{FF2B5EF4-FFF2-40B4-BE49-F238E27FC236}">
                <a16:creationId xmlns:a16="http://schemas.microsoft.com/office/drawing/2014/main" id="{F3189DFC-4CCB-4F0B-A0BB-D5C13462F99E}"/>
              </a:ext>
            </a:extLst>
          </p:cNvPr>
          <p:cNvSpPr txBox="1"/>
          <p:nvPr/>
        </p:nvSpPr>
        <p:spPr>
          <a:xfrm>
            <a:off x="0" y="2067488"/>
            <a:ext cx="712054" cy="307777"/>
          </a:xfrm>
          <a:prstGeom prst="rect">
            <a:avLst/>
          </a:prstGeom>
          <a:noFill/>
        </p:spPr>
        <p:txBody>
          <a:bodyPr wrap="none" rtlCol="0">
            <a:spAutoFit/>
          </a:bodyPr>
          <a:lstStyle/>
          <a:p>
            <a:pPr algn="l"/>
            <a:r>
              <a:rPr lang="en-US" altLang="zh-CN" sz="1400"/>
              <a:t>pandas</a:t>
            </a:r>
            <a:endParaRPr lang="zh-CN" altLang="en-US" sz="1400" dirty="0"/>
          </a:p>
        </p:txBody>
      </p:sp>
    </p:spTree>
    <p:extLst>
      <p:ext uri="{BB962C8B-B14F-4D97-AF65-F5344CB8AC3E}">
        <p14:creationId xmlns:p14="http://schemas.microsoft.com/office/powerpoint/2010/main" val="413057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45118" y="181154"/>
            <a:ext cx="3052631" cy="584775"/>
          </a:xfrm>
          <a:prstGeom prst="rect">
            <a:avLst/>
          </a:prstGeom>
          <a:noFill/>
        </p:spPr>
        <p:txBody>
          <a:bodyPr wrap="none" rtlCol="0">
            <a:spAutoFit/>
          </a:bodyPr>
          <a:lstStyle/>
          <a:p>
            <a:r>
              <a:rPr lang="en-US" altLang="zh-CN" sz="3200" b="1"/>
              <a:t>Python</a:t>
            </a:r>
            <a:r>
              <a:rPr lang="zh-CN" altLang="en-US" sz="3200" b="1"/>
              <a:t>的优缺点</a:t>
            </a:r>
          </a:p>
        </p:txBody>
      </p:sp>
      <p:sp>
        <p:nvSpPr>
          <p:cNvPr id="5" name="文本框 4"/>
          <p:cNvSpPr txBox="1"/>
          <p:nvPr/>
        </p:nvSpPr>
        <p:spPr>
          <a:xfrm>
            <a:off x="422694" y="888521"/>
            <a:ext cx="10981427" cy="1477328"/>
          </a:xfrm>
          <a:prstGeom prst="rect">
            <a:avLst/>
          </a:prstGeom>
          <a:noFill/>
        </p:spPr>
        <p:txBody>
          <a:bodyPr wrap="square" rtlCol="0">
            <a:spAutoFit/>
          </a:bodyPr>
          <a:lstStyle/>
          <a:p>
            <a:r>
              <a:rPr lang="en-US" altLang="zh-CN">
                <a:latin typeface="华文中宋" panose="02010600040101010101" pitchFamily="2" charset="-122"/>
                <a:ea typeface="华文中宋" panose="02010600040101010101" pitchFamily="2" charset="-122"/>
              </a:rPr>
              <a:t>1</a:t>
            </a:r>
            <a:r>
              <a:rPr lang="zh-CN" altLang="en-US">
                <a:latin typeface="华文中宋" panose="02010600040101010101" pitchFamily="2" charset="-122"/>
                <a:ea typeface="华文中宋" panose="02010600040101010101" pitchFamily="2" charset="-122"/>
              </a:rPr>
              <a:t>、易于使用，并支持高级的数据结构类型，适用范围广泛；</a:t>
            </a:r>
            <a:endParaRPr lang="en-US" altLang="zh-CN">
              <a:latin typeface="华文中宋" panose="02010600040101010101" pitchFamily="2" charset="-122"/>
              <a:ea typeface="华文中宋" panose="02010600040101010101" pitchFamily="2" charset="-122"/>
            </a:endParaRPr>
          </a:p>
          <a:p>
            <a:r>
              <a:rPr lang="en-US" altLang="zh-CN">
                <a:latin typeface="华文中宋" panose="02010600040101010101" pitchFamily="2" charset="-122"/>
                <a:ea typeface="华文中宋" panose="02010600040101010101" pitchFamily="2" charset="-122"/>
              </a:rPr>
              <a:t>2</a:t>
            </a:r>
            <a:r>
              <a:rPr lang="zh-CN" altLang="en-US">
                <a:latin typeface="华文中宋" panose="02010600040101010101" pitchFamily="2" charset="-122"/>
                <a:ea typeface="华文中宋" panose="02010600040101010101" pitchFamily="2" charset="-122"/>
              </a:rPr>
              <a:t>、</a:t>
            </a:r>
            <a:r>
              <a:rPr lang="zh-CN" altLang="en-US" b="1">
                <a:solidFill>
                  <a:srgbClr val="FF0000"/>
                </a:solidFill>
                <a:latin typeface="华文中宋" panose="02010600040101010101" pitchFamily="2" charset="-122"/>
                <a:ea typeface="华文中宋" panose="02010600040101010101" pitchFamily="2" charset="-122"/>
              </a:rPr>
              <a:t>面向对象语言</a:t>
            </a:r>
            <a:r>
              <a:rPr lang="zh-CN" altLang="en-US">
                <a:latin typeface="华文中宋" panose="02010600040101010101" pitchFamily="2" charset="-122"/>
                <a:ea typeface="华文中宋" panose="02010600040101010101" pitchFamily="2" charset="-122"/>
              </a:rPr>
              <a:t>，将程序分割为不同的模块，模块可单独使用；</a:t>
            </a:r>
            <a:endParaRPr lang="en-US" altLang="zh-CN">
              <a:latin typeface="华文中宋" panose="02010600040101010101" pitchFamily="2" charset="-122"/>
              <a:ea typeface="华文中宋" panose="02010600040101010101" pitchFamily="2" charset="-122"/>
            </a:endParaRPr>
          </a:p>
          <a:p>
            <a:r>
              <a:rPr lang="en-US" altLang="zh-CN">
                <a:latin typeface="华文中宋" panose="02010600040101010101" pitchFamily="2" charset="-122"/>
                <a:ea typeface="华文中宋" panose="02010600040101010101" pitchFamily="2" charset="-122"/>
              </a:rPr>
              <a:t>3</a:t>
            </a:r>
            <a:r>
              <a:rPr lang="zh-CN" altLang="en-US">
                <a:latin typeface="华文中宋" panose="02010600040101010101" pitchFamily="2" charset="-122"/>
                <a:ea typeface="华文中宋" panose="02010600040101010101" pitchFamily="2" charset="-122"/>
              </a:rPr>
              <a:t>、</a:t>
            </a:r>
            <a:r>
              <a:rPr lang="zh-CN" altLang="en-US" b="1">
                <a:solidFill>
                  <a:srgbClr val="FF0000"/>
                </a:solidFill>
                <a:latin typeface="华文中宋" panose="02010600040101010101" pitchFamily="2" charset="-122"/>
                <a:ea typeface="华文中宋" panose="02010600040101010101" pitchFamily="2" charset="-122"/>
              </a:rPr>
              <a:t>解释型语言</a:t>
            </a:r>
            <a:r>
              <a:rPr lang="zh-CN" altLang="en-US">
                <a:latin typeface="华文中宋" panose="02010600040101010101" pitchFamily="2" charset="-122"/>
                <a:ea typeface="华文中宋" panose="02010600040101010101" pitchFamily="2" charset="-122"/>
              </a:rPr>
              <a:t>，无需编译和链接，有交互模式，节省开发时间；</a:t>
            </a:r>
            <a:endParaRPr lang="en-US" altLang="zh-CN">
              <a:latin typeface="华文中宋" panose="02010600040101010101" pitchFamily="2" charset="-122"/>
              <a:ea typeface="华文中宋" panose="02010600040101010101" pitchFamily="2" charset="-122"/>
            </a:endParaRPr>
          </a:p>
          <a:p>
            <a:r>
              <a:rPr lang="en-US" altLang="zh-CN">
                <a:latin typeface="华文中宋" panose="02010600040101010101" pitchFamily="2" charset="-122"/>
                <a:ea typeface="华文中宋" panose="02010600040101010101" pitchFamily="2" charset="-122"/>
              </a:rPr>
              <a:t>4</a:t>
            </a:r>
            <a:r>
              <a:rPr lang="zh-CN" altLang="en-US">
                <a:latin typeface="华文中宋" panose="02010600040101010101" pitchFamily="2" charset="-122"/>
                <a:ea typeface="华文中宋" panose="02010600040101010101" pitchFamily="2" charset="-122"/>
              </a:rPr>
              <a:t>、程序紧凑短小：①高级数据结构允许在一条语句中表达复杂的操作；②使用缩进代替开始和结束大括号；③变量和参数无需声明；</a:t>
            </a:r>
          </a:p>
        </p:txBody>
      </p:sp>
      <p:sp>
        <p:nvSpPr>
          <p:cNvPr id="6" name="文本框 5"/>
          <p:cNvSpPr txBox="1"/>
          <p:nvPr/>
        </p:nvSpPr>
        <p:spPr>
          <a:xfrm>
            <a:off x="603849" y="3252158"/>
            <a:ext cx="6616460" cy="379563"/>
          </a:xfrm>
          <a:prstGeom prst="rect">
            <a:avLst/>
          </a:prstGeom>
          <a:noFill/>
        </p:spPr>
        <p:txBody>
          <a:bodyPr wrap="square" rtlCol="0">
            <a:spAutoFit/>
          </a:bodyPr>
          <a:lstStyle/>
          <a:p>
            <a:r>
              <a:rPr lang="zh-CN" altLang="en-US"/>
              <a:t>运行速度慢，</a:t>
            </a:r>
            <a:r>
              <a:rPr lang="en-US" altLang="zh-CN"/>
              <a:t>GIL</a:t>
            </a:r>
            <a:r>
              <a:rPr lang="zh-CN" altLang="en-US"/>
              <a:t>，</a:t>
            </a:r>
          </a:p>
        </p:txBody>
      </p:sp>
      <p:sp>
        <p:nvSpPr>
          <p:cNvPr id="2" name="文本框 1"/>
          <p:cNvSpPr txBox="1"/>
          <p:nvPr/>
        </p:nvSpPr>
        <p:spPr>
          <a:xfrm>
            <a:off x="1587260" y="4416725"/>
            <a:ext cx="5650906" cy="369332"/>
          </a:xfrm>
          <a:prstGeom prst="rect">
            <a:avLst/>
          </a:prstGeom>
          <a:noFill/>
        </p:spPr>
        <p:txBody>
          <a:bodyPr wrap="none" rtlCol="0">
            <a:spAutoFit/>
          </a:bodyPr>
          <a:lstStyle/>
          <a:p>
            <a:r>
              <a:rPr lang="zh-CN" altLang="en-US"/>
              <a:t>可通过</a:t>
            </a:r>
            <a:r>
              <a:rPr lang="en-US" altLang="zh-CN"/>
              <a:t>help</a:t>
            </a:r>
            <a:r>
              <a:rPr lang="zh-CN" altLang="en-US"/>
              <a:t>查询</a:t>
            </a:r>
            <a:r>
              <a:rPr lang="en-US" altLang="zh-CN"/>
              <a:t>python</a:t>
            </a:r>
            <a:r>
              <a:rPr lang="zh-CN" altLang="en-US"/>
              <a:t>内置函数、名词、模块等所有。</a:t>
            </a:r>
          </a:p>
        </p:txBody>
      </p:sp>
    </p:spTree>
    <p:extLst>
      <p:ext uri="{BB962C8B-B14F-4D97-AF65-F5344CB8AC3E}">
        <p14:creationId xmlns:p14="http://schemas.microsoft.com/office/powerpoint/2010/main" val="378022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89253" y="60386"/>
            <a:ext cx="2492990" cy="369332"/>
          </a:xfrm>
          <a:prstGeom prst="rect">
            <a:avLst/>
          </a:prstGeom>
          <a:noFill/>
        </p:spPr>
        <p:txBody>
          <a:bodyPr wrap="none" rtlCol="0">
            <a:spAutoFit/>
          </a:bodyPr>
          <a:lstStyle/>
          <a:p>
            <a:r>
              <a:rPr lang="zh-CN" altLang="en-US"/>
              <a:t>创建并发布自己的模块</a:t>
            </a:r>
          </a:p>
        </p:txBody>
      </p:sp>
      <p:sp>
        <p:nvSpPr>
          <p:cNvPr id="3" name="文本框 2"/>
          <p:cNvSpPr txBox="1"/>
          <p:nvPr/>
        </p:nvSpPr>
        <p:spPr>
          <a:xfrm>
            <a:off x="79855" y="429718"/>
            <a:ext cx="11886476" cy="2862322"/>
          </a:xfrm>
          <a:prstGeom prst="rect">
            <a:avLst/>
          </a:prstGeom>
          <a:noFill/>
        </p:spPr>
        <p:txBody>
          <a:bodyPr wrap="square" rtlCol="0">
            <a:spAutoFit/>
          </a:bodyPr>
          <a:lstStyle/>
          <a:p>
            <a:r>
              <a:rPr lang="en-US" altLang="zh-CN"/>
              <a:t>1</a:t>
            </a:r>
            <a:r>
              <a:rPr lang="zh-CN" altLang="en-US"/>
              <a:t>、创建一个文件夹（文件夹名非模块名，是包名），创建一个</a:t>
            </a:r>
            <a:r>
              <a:rPr lang="en-US" altLang="zh-CN"/>
              <a:t>setup.py</a:t>
            </a:r>
            <a:r>
              <a:rPr lang="zh-CN" altLang="en-US"/>
              <a:t>文件，创建一个</a:t>
            </a:r>
            <a:r>
              <a:rPr lang="en-US" altLang="zh-CN"/>
              <a:t>README.TXT</a:t>
            </a:r>
            <a:r>
              <a:rPr lang="zh-CN" altLang="en-US"/>
              <a:t>文件，其中</a:t>
            </a:r>
            <a:r>
              <a:rPr lang="en-US" altLang="zh-CN"/>
              <a:t>setup.py</a:t>
            </a:r>
            <a:r>
              <a:rPr lang="zh-CN" altLang="en-US"/>
              <a:t>文件如右所示（其中</a:t>
            </a:r>
            <a:r>
              <a:rPr lang="en-US" altLang="zh-CN" err="1"/>
              <a:t>py_modules</a:t>
            </a:r>
            <a:r>
              <a:rPr lang="zh-CN" altLang="en-US"/>
              <a:t>是一个列表，是包含在此包中的所有</a:t>
            </a:r>
            <a:r>
              <a:rPr lang="en-US" altLang="zh-CN"/>
              <a:t>.</a:t>
            </a:r>
            <a:r>
              <a:rPr lang="en-US" altLang="zh-CN" err="1"/>
              <a:t>py</a:t>
            </a:r>
            <a:r>
              <a:rPr lang="zh-CN" altLang="en-US"/>
              <a:t>文件）。</a:t>
            </a:r>
            <a:endParaRPr lang="en-US" altLang="zh-CN"/>
          </a:p>
          <a:p>
            <a:r>
              <a:rPr lang="en-US" altLang="zh-CN"/>
              <a:t>2</a:t>
            </a:r>
            <a:r>
              <a:rPr lang="zh-CN" altLang="en-US"/>
              <a:t>、在当前路径下打开命令提示符并输入</a:t>
            </a:r>
            <a:r>
              <a:rPr lang="en-US" altLang="zh-CN"/>
              <a:t>’</a:t>
            </a:r>
            <a:r>
              <a:rPr lang="en-US" altLang="zh-CN" err="1"/>
              <a:t>py</a:t>
            </a:r>
            <a:r>
              <a:rPr lang="en-US" altLang="zh-CN"/>
              <a:t> -3 setup.py </a:t>
            </a:r>
            <a:r>
              <a:rPr lang="en-US" altLang="zh-CN" err="1"/>
              <a:t>sdist</a:t>
            </a:r>
            <a:r>
              <a:rPr lang="en-US" altLang="zh-CN"/>
              <a:t>’</a:t>
            </a:r>
            <a:r>
              <a:rPr lang="zh-CN" altLang="en-US"/>
              <a:t>，开始生成发布文件。</a:t>
            </a:r>
            <a:endParaRPr lang="en-US" altLang="zh-CN"/>
          </a:p>
          <a:p>
            <a:r>
              <a:rPr lang="en-US" altLang="zh-CN"/>
              <a:t>3</a:t>
            </a:r>
            <a:r>
              <a:rPr lang="zh-CN" altLang="en-US"/>
              <a:t>、在包下会产生一个</a:t>
            </a:r>
            <a:r>
              <a:rPr lang="en-US" altLang="zh-CN" err="1"/>
              <a:t>dist</a:t>
            </a:r>
            <a:r>
              <a:rPr lang="zh-CN" altLang="en-US"/>
              <a:t>文件夹，发布文件为</a:t>
            </a:r>
            <a:r>
              <a:rPr lang="en-US" altLang="zh-CN"/>
              <a:t>vsearch-1.0.tar.gz</a:t>
            </a:r>
            <a:r>
              <a:rPr lang="zh-CN" altLang="en-US"/>
              <a:t>，在</a:t>
            </a:r>
            <a:r>
              <a:rPr lang="en-US" altLang="zh-CN"/>
              <a:t>CMD</a:t>
            </a:r>
            <a:r>
              <a:rPr lang="zh-CN" altLang="en-US"/>
              <a:t>下输入</a:t>
            </a:r>
            <a:endParaRPr lang="en-US" altLang="zh-CN"/>
          </a:p>
          <a:p>
            <a:r>
              <a:rPr lang="en-US" altLang="zh-CN" err="1"/>
              <a:t>py</a:t>
            </a:r>
            <a:r>
              <a:rPr lang="en-US" altLang="zh-CN"/>
              <a:t> -3 –m pip install vsearch-1.0.tar.gz</a:t>
            </a:r>
            <a:r>
              <a:rPr lang="zh-CN" altLang="en-US"/>
              <a:t>，开始安装。</a:t>
            </a:r>
            <a:endParaRPr lang="en-US" altLang="zh-CN"/>
          </a:p>
          <a:p>
            <a:r>
              <a:rPr lang="en-US" altLang="zh-CN"/>
              <a:t>Python</a:t>
            </a:r>
            <a:r>
              <a:rPr lang="zh-CN" altLang="en-US"/>
              <a:t>集中管理第三方模块，在</a:t>
            </a:r>
            <a:r>
              <a:rPr lang="en-US" altLang="zh-CN"/>
              <a:t>pypi.python.org</a:t>
            </a:r>
            <a:r>
              <a:rPr lang="zh-CN" altLang="en-US"/>
              <a:t>，</a:t>
            </a:r>
            <a:r>
              <a:rPr lang="en-US" altLang="zh-CN"/>
              <a:t>Python Package Index.</a:t>
            </a:r>
          </a:p>
          <a:p>
            <a:r>
              <a:rPr lang="zh-CN" altLang="en-US"/>
              <a:t>可以安装</a:t>
            </a:r>
            <a:r>
              <a:rPr lang="en-US" altLang="zh-CN" err="1"/>
              <a:t>pytest</a:t>
            </a:r>
            <a:r>
              <a:rPr lang="zh-CN" altLang="en-US"/>
              <a:t>，</a:t>
            </a:r>
            <a:r>
              <a:rPr lang="en-US" altLang="zh-CN"/>
              <a:t>pep8</a:t>
            </a:r>
            <a:r>
              <a:rPr lang="zh-CN" altLang="en-US"/>
              <a:t>，来测试代码对</a:t>
            </a:r>
            <a:r>
              <a:rPr lang="en-US" altLang="zh-CN"/>
              <a:t>pep8</a:t>
            </a:r>
            <a:r>
              <a:rPr lang="zh-CN" altLang="en-US"/>
              <a:t>的兼容性，</a:t>
            </a:r>
            <a:r>
              <a:rPr lang="en-US" altLang="zh-CN" err="1"/>
              <a:t>pytest</a:t>
            </a:r>
            <a:r>
              <a:rPr lang="en-US" altLang="zh-CN"/>
              <a:t> --pep8 vsearch.py</a:t>
            </a:r>
          </a:p>
          <a:p>
            <a:endParaRPr lang="en-US" altLang="zh-CN"/>
          </a:p>
          <a:p>
            <a:r>
              <a:rPr lang="zh-CN" altLang="en-US"/>
              <a:t>注意如果安装完成后在</a:t>
            </a:r>
            <a:r>
              <a:rPr lang="en-US" altLang="zh-CN"/>
              <a:t>site-packages</a:t>
            </a:r>
            <a:r>
              <a:rPr lang="zh-CN" altLang="en-US"/>
              <a:t>文件夹中找到了源码，可以直接修改，并且</a:t>
            </a:r>
            <a:endParaRPr lang="en-US" altLang="zh-CN"/>
          </a:p>
          <a:p>
            <a:r>
              <a:rPr lang="zh-CN" altLang="en-US"/>
              <a:t>可以被直接调用。</a:t>
            </a:r>
            <a:endParaRPr lang="en-US" altLang="zh-CN"/>
          </a:p>
        </p:txBody>
      </p:sp>
      <p:sp>
        <p:nvSpPr>
          <p:cNvPr id="4" name="文本框 3"/>
          <p:cNvSpPr txBox="1"/>
          <p:nvPr/>
        </p:nvSpPr>
        <p:spPr>
          <a:xfrm>
            <a:off x="8225914" y="1005711"/>
            <a:ext cx="3966086" cy="2462213"/>
          </a:xfrm>
          <a:prstGeom prst="rect">
            <a:avLst/>
          </a:prstGeom>
          <a:noFill/>
        </p:spPr>
        <p:txBody>
          <a:bodyPr wrap="none" rtlCol="0">
            <a:spAutoFit/>
          </a:bodyPr>
          <a:lstStyle/>
          <a:p>
            <a:r>
              <a:rPr lang="en-US" altLang="zh-CN" sz="1400"/>
              <a:t>from </a:t>
            </a:r>
            <a:r>
              <a:rPr lang="en-US" altLang="zh-CN" sz="1400" err="1"/>
              <a:t>setuptools</a:t>
            </a:r>
            <a:r>
              <a:rPr lang="en-US" altLang="zh-CN" sz="1400"/>
              <a:t> import setup</a:t>
            </a:r>
          </a:p>
          <a:p>
            <a:endParaRPr lang="en-US" altLang="zh-CN" sz="1400"/>
          </a:p>
          <a:p>
            <a:r>
              <a:rPr lang="en-US" altLang="zh-CN" sz="1400"/>
              <a:t>setup(</a:t>
            </a:r>
          </a:p>
          <a:p>
            <a:r>
              <a:rPr lang="en-US" altLang="zh-CN" sz="1400"/>
              <a:t>    name = '</a:t>
            </a:r>
            <a:r>
              <a:rPr lang="en-US" altLang="zh-CN" sz="1400" err="1"/>
              <a:t>vsearch</a:t>
            </a:r>
            <a:r>
              <a:rPr lang="en-US" altLang="zh-CN" sz="1400"/>
              <a:t>',</a:t>
            </a:r>
          </a:p>
          <a:p>
            <a:r>
              <a:rPr lang="en-US" altLang="zh-CN" sz="1400"/>
              <a:t>    version = '1.0',</a:t>
            </a:r>
          </a:p>
          <a:p>
            <a:r>
              <a:rPr lang="en-US" altLang="zh-CN" sz="1400"/>
              <a:t>    description = 'The Head First Python Search Tools'</a:t>
            </a:r>
          </a:p>
          <a:p>
            <a:r>
              <a:rPr lang="en-US" altLang="zh-CN" sz="1400"/>
              <a:t>    author = '</a:t>
            </a:r>
            <a:r>
              <a:rPr lang="en-US" altLang="zh-CN" sz="1400" err="1"/>
              <a:t>icemelon</a:t>
            </a:r>
            <a:r>
              <a:rPr lang="en-US" altLang="zh-CN" sz="1400"/>
              <a:t>'</a:t>
            </a:r>
          </a:p>
          <a:p>
            <a:r>
              <a:rPr lang="en-US" altLang="zh-CN" sz="1400"/>
              <a:t>    </a:t>
            </a:r>
            <a:r>
              <a:rPr lang="en-US" altLang="zh-CN" sz="1400" err="1"/>
              <a:t>author_email</a:t>
            </a:r>
            <a:r>
              <a:rPr lang="en-US" altLang="zh-CN" sz="1400"/>
              <a:t> = 'han_yin9@126.com'</a:t>
            </a:r>
          </a:p>
          <a:p>
            <a:r>
              <a:rPr lang="en-US" altLang="zh-CN" sz="1400"/>
              <a:t>    </a:t>
            </a:r>
            <a:r>
              <a:rPr lang="en-US" altLang="zh-CN" sz="1400" err="1"/>
              <a:t>url</a:t>
            </a:r>
            <a:r>
              <a:rPr lang="en-US" altLang="zh-CN" sz="1400"/>
              <a:t> = 'headfirstlabs.com'</a:t>
            </a:r>
          </a:p>
          <a:p>
            <a:r>
              <a:rPr lang="en-US" altLang="zh-CN" sz="1400"/>
              <a:t>    </a:t>
            </a:r>
            <a:r>
              <a:rPr lang="en-US" altLang="zh-CN" sz="1400" err="1"/>
              <a:t>py_modules</a:t>
            </a:r>
            <a:r>
              <a:rPr lang="en-US" altLang="zh-CN" sz="1400"/>
              <a:t> = ['</a:t>
            </a:r>
            <a:r>
              <a:rPr lang="en-US" altLang="zh-CN" sz="1400" err="1"/>
              <a:t>vsearch</a:t>
            </a:r>
            <a:r>
              <a:rPr lang="en-US" altLang="zh-CN" sz="1400"/>
              <a:t>']</a:t>
            </a:r>
          </a:p>
          <a:p>
            <a:r>
              <a:rPr lang="en-US" altLang="zh-CN" sz="1400"/>
              <a:t>    )</a:t>
            </a:r>
          </a:p>
        </p:txBody>
      </p:sp>
    </p:spTree>
    <p:extLst>
      <p:ext uri="{BB962C8B-B14F-4D97-AF65-F5344CB8AC3E}">
        <p14:creationId xmlns:p14="http://schemas.microsoft.com/office/powerpoint/2010/main" val="671331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4475" y="77638"/>
            <a:ext cx="1107996" cy="369332"/>
          </a:xfrm>
          <a:prstGeom prst="rect">
            <a:avLst/>
          </a:prstGeom>
          <a:noFill/>
        </p:spPr>
        <p:txBody>
          <a:bodyPr wrap="none" rtlCol="0">
            <a:spAutoFit/>
          </a:bodyPr>
          <a:lstStyle/>
          <a:p>
            <a:r>
              <a:rPr lang="zh-CN" altLang="en-US"/>
              <a:t>异常处理</a:t>
            </a:r>
          </a:p>
        </p:txBody>
      </p:sp>
      <p:sp>
        <p:nvSpPr>
          <p:cNvPr id="3" name="文本框 2"/>
          <p:cNvSpPr txBox="1"/>
          <p:nvPr/>
        </p:nvSpPr>
        <p:spPr>
          <a:xfrm>
            <a:off x="0" y="410363"/>
            <a:ext cx="12098215" cy="4616648"/>
          </a:xfrm>
          <a:prstGeom prst="rect">
            <a:avLst/>
          </a:prstGeom>
          <a:noFill/>
        </p:spPr>
        <p:txBody>
          <a:bodyPr wrap="square" rtlCol="0">
            <a:spAutoFit/>
          </a:bodyPr>
          <a:lstStyle/>
          <a:p>
            <a:r>
              <a:rPr lang="en-US" altLang="zh-CN" sz="1400" b="1"/>
              <a:t>try…except…else…finally</a:t>
            </a:r>
            <a:r>
              <a:rPr lang="zh-CN" altLang="en-US" sz="1400" b="1"/>
              <a:t>语句</a:t>
            </a:r>
            <a:r>
              <a:rPr lang="zh-CN" altLang="en-US" sz="1400"/>
              <a:t>：是最基础的异常处理语句，其中</a:t>
            </a:r>
            <a:r>
              <a:rPr lang="en-US" altLang="zh-CN" sz="1400" b="1"/>
              <a:t>try:</a:t>
            </a:r>
            <a:r>
              <a:rPr lang="zh-CN" altLang="en-US" sz="1400"/>
              <a:t>后为要测试的函数体；</a:t>
            </a:r>
            <a:r>
              <a:rPr lang="en-US" altLang="zh-CN" sz="1400" b="1"/>
              <a:t>except</a:t>
            </a:r>
            <a:r>
              <a:rPr lang="zh-CN" altLang="en-US" sz="1400"/>
              <a:t>的作用为捕捉固定类别的异常，如</a:t>
            </a:r>
            <a:r>
              <a:rPr lang="en-US" altLang="zh-CN" sz="1400"/>
              <a:t>except </a:t>
            </a:r>
            <a:r>
              <a:rPr lang="en-US" altLang="zh-CN" sz="1400" err="1"/>
              <a:t>ValueError</a:t>
            </a:r>
            <a:r>
              <a:rPr lang="en-US" altLang="zh-CN" sz="1400"/>
              <a:t> as e</a:t>
            </a:r>
            <a:r>
              <a:rPr lang="zh-CN" altLang="en-US" sz="1400"/>
              <a:t>，即表示捕捉</a:t>
            </a:r>
            <a:r>
              <a:rPr lang="en-US" altLang="zh-CN" sz="1400" err="1"/>
              <a:t>ValueError</a:t>
            </a:r>
            <a:r>
              <a:rPr lang="zh-CN" altLang="en-US" sz="1400"/>
              <a:t>异常（其他类型异常不捕捉），并且将异常的具体信息保存在变量</a:t>
            </a:r>
            <a:r>
              <a:rPr lang="en-US" altLang="zh-CN" sz="1400"/>
              <a:t>e</a:t>
            </a:r>
            <a:r>
              <a:rPr lang="zh-CN" altLang="en-US" sz="1400"/>
              <a:t>中（注意</a:t>
            </a:r>
            <a:r>
              <a:rPr lang="en-US" altLang="zh-CN" sz="1400"/>
              <a:t>e</a:t>
            </a:r>
            <a:r>
              <a:rPr lang="zh-CN" altLang="en-US" sz="1400"/>
              <a:t>非</a:t>
            </a:r>
            <a:r>
              <a:rPr lang="en-US" altLang="zh-CN" sz="1400" err="1"/>
              <a:t>str</a:t>
            </a:r>
            <a:r>
              <a:rPr lang="zh-CN" altLang="en-US" sz="1400"/>
              <a:t>，且</a:t>
            </a:r>
            <a:r>
              <a:rPr lang="en-US" altLang="zh-CN" sz="1400"/>
              <a:t>as e</a:t>
            </a:r>
            <a:r>
              <a:rPr lang="zh-CN" altLang="en-US" sz="1400"/>
              <a:t>可省略）</a:t>
            </a:r>
            <a:r>
              <a:rPr lang="en-US" altLang="zh-CN" sz="1400"/>
              <a:t>,</a:t>
            </a:r>
            <a:r>
              <a:rPr lang="zh-CN" altLang="en-US" sz="1400"/>
              <a:t>并运行</a:t>
            </a:r>
            <a:r>
              <a:rPr lang="en-US" altLang="zh-CN" sz="1400"/>
              <a:t>except</a:t>
            </a:r>
            <a:r>
              <a:rPr lang="zh-CN" altLang="en-US" sz="1400"/>
              <a:t>语句后的自定义输入内容，</a:t>
            </a:r>
            <a:r>
              <a:rPr lang="en-US" altLang="zh-CN" sz="1400"/>
              <a:t>except</a:t>
            </a:r>
            <a:r>
              <a:rPr lang="zh-CN" altLang="en-US" sz="1400"/>
              <a:t>语句可以有多个，也可将多个异常用一个</a:t>
            </a:r>
            <a:r>
              <a:rPr lang="en-US" altLang="zh-CN" sz="1400"/>
              <a:t>except</a:t>
            </a:r>
            <a:r>
              <a:rPr lang="zh-CN" altLang="en-US" sz="1400"/>
              <a:t>语句捕捉，但注意必须添加小括号；</a:t>
            </a:r>
            <a:r>
              <a:rPr lang="en-US" altLang="zh-CN" sz="1400" b="1"/>
              <a:t>else:</a:t>
            </a:r>
            <a:r>
              <a:rPr lang="zh-CN" altLang="en-US" sz="1400" b="1"/>
              <a:t>语句</a:t>
            </a:r>
            <a:r>
              <a:rPr lang="zh-CN" altLang="en-US" sz="1400"/>
              <a:t>后的内容是当</a:t>
            </a:r>
            <a:r>
              <a:rPr lang="en-US" altLang="zh-CN" sz="1400"/>
              <a:t>try</a:t>
            </a:r>
            <a:r>
              <a:rPr lang="zh-CN" altLang="en-US" sz="1400"/>
              <a:t>语句中函数体没有发生异常时运行，当被</a:t>
            </a:r>
            <a:r>
              <a:rPr lang="en-US" altLang="zh-CN" sz="1400"/>
              <a:t>except</a:t>
            </a:r>
            <a:r>
              <a:rPr lang="zh-CN" altLang="en-US" sz="1400"/>
              <a:t>捕捉到异常时不运行；</a:t>
            </a:r>
            <a:r>
              <a:rPr lang="en-US" altLang="zh-CN" sz="1400" b="1"/>
              <a:t>finally:</a:t>
            </a:r>
            <a:r>
              <a:rPr lang="zh-CN" altLang="en-US" sz="1400" b="1"/>
              <a:t>语句</a:t>
            </a:r>
            <a:r>
              <a:rPr lang="zh-CN" altLang="en-US" sz="1400"/>
              <a:t>后内容无论有没有异常都会运行，放在最后。（注意</a:t>
            </a:r>
            <a:r>
              <a:rPr lang="en-US" altLang="zh-CN" sz="1400"/>
              <a:t>except</a:t>
            </a:r>
            <a:r>
              <a:rPr lang="zh-CN" altLang="en-US" sz="1400"/>
              <a:t>语句中要捕捉的异常名不会显示出来，异常的具体信息被保存在变量</a:t>
            </a:r>
            <a:r>
              <a:rPr lang="en-US" altLang="zh-CN" sz="1400"/>
              <a:t>e</a:t>
            </a:r>
            <a:r>
              <a:rPr lang="zh-CN" altLang="en-US" sz="1400"/>
              <a:t>中，若不需要则也不会显示；</a:t>
            </a:r>
            <a:r>
              <a:rPr lang="en-US" altLang="zh-CN" sz="1400" b="1">
                <a:solidFill>
                  <a:srgbClr val="FF0000"/>
                </a:solidFill>
              </a:rPr>
              <a:t>except</a:t>
            </a:r>
            <a:r>
              <a:rPr lang="zh-CN" altLang="en-US" sz="1400" b="1">
                <a:solidFill>
                  <a:srgbClr val="FF0000"/>
                </a:solidFill>
              </a:rPr>
              <a:t>捕捉异常的时间是在异常发生的时间点，而不是</a:t>
            </a:r>
            <a:r>
              <a:rPr lang="en-US" altLang="zh-CN" sz="1400" b="1">
                <a:solidFill>
                  <a:srgbClr val="FF0000"/>
                </a:solidFill>
              </a:rPr>
              <a:t>try</a:t>
            </a:r>
            <a:r>
              <a:rPr lang="zh-CN" altLang="en-US" sz="1400" b="1">
                <a:solidFill>
                  <a:srgbClr val="FF0000"/>
                </a:solidFill>
              </a:rPr>
              <a:t>语句运行完，如图所示代码，会一直要求用户输入直至合法</a:t>
            </a:r>
            <a:r>
              <a:rPr lang="zh-CN" altLang="en-US" sz="1400"/>
              <a:t>）（注意一般最后一个</a:t>
            </a:r>
            <a:r>
              <a:rPr lang="en-US" altLang="zh-CN" sz="1400"/>
              <a:t>except</a:t>
            </a:r>
            <a:r>
              <a:rPr lang="zh-CN" altLang="en-US" sz="1400"/>
              <a:t>省略异常名称，即通配所有异常，然后配合单独的</a:t>
            </a:r>
            <a:r>
              <a:rPr lang="en-US" altLang="zh-CN" sz="1400"/>
              <a:t>raise</a:t>
            </a:r>
            <a:r>
              <a:rPr lang="zh-CN" altLang="en-US" sz="1400"/>
              <a:t>用法，将异常再抛出，允许上层处理）</a:t>
            </a:r>
            <a:endParaRPr lang="en-US" altLang="zh-CN" sz="1400"/>
          </a:p>
          <a:p>
            <a:r>
              <a:rPr lang="en-US" altLang="zh-CN" sz="1400" b="1"/>
              <a:t>raise</a:t>
            </a:r>
            <a:r>
              <a:rPr lang="zh-CN" altLang="en-US" sz="1400" b="1"/>
              <a:t>语句</a:t>
            </a:r>
            <a:r>
              <a:rPr lang="zh-CN" altLang="en-US" sz="1400"/>
              <a:t>：相当于自定义异常的出现条件和具体内容（一般跟在</a:t>
            </a:r>
            <a:r>
              <a:rPr lang="en-US" altLang="zh-CN" sz="1400"/>
              <a:t>if</a:t>
            </a:r>
            <a:r>
              <a:rPr lang="zh-CN" altLang="en-US" sz="1400"/>
              <a:t>条件之后），在某条件满足时，</a:t>
            </a:r>
            <a:r>
              <a:rPr lang="en-US" altLang="zh-CN" sz="1400"/>
              <a:t>raise </a:t>
            </a:r>
            <a:r>
              <a:rPr lang="en-US" altLang="zh-CN" sz="1400" err="1"/>
              <a:t>ValueError</a:t>
            </a:r>
            <a:r>
              <a:rPr lang="en-US" altLang="zh-CN" sz="1400"/>
              <a:t>(‘xxx’)</a:t>
            </a:r>
            <a:r>
              <a:rPr lang="zh-CN" altLang="en-US" sz="1400"/>
              <a:t>，即抛出</a:t>
            </a:r>
            <a:r>
              <a:rPr lang="en-US" altLang="zh-CN" sz="1400" err="1"/>
              <a:t>ValueError</a:t>
            </a:r>
            <a:r>
              <a:rPr lang="zh-CN" altLang="en-US" sz="1400"/>
              <a:t>异常并且将括号内内容作为异常的具体信息，这个异常可以被</a:t>
            </a:r>
            <a:r>
              <a:rPr lang="en-US" altLang="zh-CN" sz="1400"/>
              <a:t>except</a:t>
            </a:r>
            <a:r>
              <a:rPr lang="zh-CN" altLang="en-US" sz="1400"/>
              <a:t>语句捕捉（若不捕捉，则系统用红字显示</a:t>
            </a:r>
            <a:r>
              <a:rPr lang="en-US" altLang="zh-CN" sz="1400"/>
              <a:t>’xxx’</a:t>
            </a:r>
            <a:r>
              <a:rPr lang="zh-CN" altLang="en-US" sz="1400"/>
              <a:t>），异常名可自定义，但应尽量选择合理的异常对象。（注意有单独的</a:t>
            </a:r>
            <a:r>
              <a:rPr lang="en-US" altLang="zh-CN" sz="1400"/>
              <a:t>raise</a:t>
            </a:r>
            <a:r>
              <a:rPr lang="zh-CN" altLang="en-US" sz="1400"/>
              <a:t>语句用法，其一般用于</a:t>
            </a:r>
            <a:r>
              <a:rPr lang="en-US" altLang="zh-CN" sz="1400"/>
              <a:t>except</a:t>
            </a:r>
            <a:r>
              <a:rPr lang="zh-CN" altLang="en-US" sz="1400"/>
              <a:t>捕获后再抛出，记录自己的信息和异常具体信息，在想明确当前异常抛出但不想处理时使用）</a:t>
            </a:r>
            <a:endParaRPr lang="en-US" altLang="zh-CN" sz="1400"/>
          </a:p>
          <a:p>
            <a:r>
              <a:rPr lang="en-US" altLang="zh-CN" sz="1400" b="1"/>
              <a:t>assert</a:t>
            </a:r>
            <a:r>
              <a:rPr lang="zh-CN" altLang="en-US" sz="1400" b="1"/>
              <a:t>语句</a:t>
            </a:r>
            <a:r>
              <a:rPr lang="zh-CN" altLang="en-US" sz="1400"/>
              <a:t>：用于对程序在某个时候必须满足的条件进行验证，</a:t>
            </a:r>
            <a:r>
              <a:rPr lang="en-US" altLang="zh-CN" sz="1400"/>
              <a:t>assert </a:t>
            </a:r>
            <a:r>
              <a:rPr lang="zh-CN" altLang="en-US" sz="1400"/>
              <a:t>条件</a:t>
            </a:r>
            <a:r>
              <a:rPr lang="en-US" altLang="zh-CN" sz="1400"/>
              <a:t>, ‘xxx’</a:t>
            </a:r>
            <a:r>
              <a:rPr lang="zh-CN" altLang="en-US" sz="1400"/>
              <a:t>，其中若不满足条件，则会出现</a:t>
            </a:r>
            <a:r>
              <a:rPr lang="en-US" altLang="zh-CN" sz="1400" err="1"/>
              <a:t>AssertionError</a:t>
            </a:r>
            <a:r>
              <a:rPr lang="zh-CN" altLang="en-US" sz="1400"/>
              <a:t>异常，且</a:t>
            </a:r>
            <a:r>
              <a:rPr lang="en-US" altLang="zh-CN" sz="1400"/>
              <a:t>’xxx’</a:t>
            </a:r>
            <a:r>
              <a:rPr lang="zh-CN" altLang="en-US" sz="1400"/>
              <a:t>为自定义的异常内容，可以通过</a:t>
            </a:r>
            <a:r>
              <a:rPr lang="en-US" altLang="zh-CN" sz="1400"/>
              <a:t>except</a:t>
            </a:r>
            <a:r>
              <a:rPr lang="zh-CN" altLang="en-US" sz="1400"/>
              <a:t>语句捕捉。（注意</a:t>
            </a:r>
            <a:r>
              <a:rPr lang="en-US" altLang="zh-CN" sz="1400"/>
              <a:t>assert</a:t>
            </a:r>
            <a:r>
              <a:rPr lang="zh-CN" altLang="en-US" sz="1400"/>
              <a:t>语句只在调试阶段有效，在程序运行时可以通过</a:t>
            </a:r>
            <a:r>
              <a:rPr lang="en-US" altLang="zh-CN" sz="1400"/>
              <a:t>-O</a:t>
            </a:r>
            <a:r>
              <a:rPr lang="zh-CN" altLang="en-US" sz="1400"/>
              <a:t>命令来关闭）</a:t>
            </a:r>
            <a:endParaRPr lang="en-US" altLang="zh-CN" sz="1400"/>
          </a:p>
          <a:p>
            <a:r>
              <a:rPr lang="zh-CN" altLang="en-US" sz="1400" b="1"/>
              <a:t>错误处理</a:t>
            </a:r>
            <a:r>
              <a:rPr lang="zh-CN" altLang="en-US" sz="1400"/>
              <a:t>：在多重调用出现异常时会抛出错误堆栈，使用</a:t>
            </a:r>
            <a:r>
              <a:rPr lang="en-US" altLang="zh-CN" sz="1400"/>
              <a:t>logging</a:t>
            </a:r>
            <a:r>
              <a:rPr lang="zh-CN" altLang="en-US" sz="1400"/>
              <a:t>模块中的</a:t>
            </a:r>
            <a:r>
              <a:rPr lang="en-US" altLang="zh-CN" sz="1400"/>
              <a:t>exception</a:t>
            </a:r>
            <a:r>
              <a:rPr lang="zh-CN" altLang="en-US" sz="1400"/>
              <a:t>函数可以记录错误信息并且将程序继续执行并正常退出，</a:t>
            </a:r>
            <a:r>
              <a:rPr lang="en-US" altLang="zh-CN" sz="1400"/>
              <a:t>try:…except Exception as e: </a:t>
            </a:r>
            <a:r>
              <a:rPr lang="en-US" altLang="zh-CN" sz="1400" err="1"/>
              <a:t>logging.exception</a:t>
            </a:r>
            <a:r>
              <a:rPr lang="en-US" altLang="zh-CN" sz="1400"/>
              <a:t>(e)</a:t>
            </a:r>
            <a:r>
              <a:rPr lang="zh-CN" altLang="en-US" sz="1400"/>
              <a:t>，则会记录并打印出错误堆栈信息，并且继续执行下面的代码。</a:t>
            </a:r>
            <a:endParaRPr lang="en-US" altLang="zh-CN" sz="1400"/>
          </a:p>
          <a:p>
            <a:r>
              <a:rPr lang="zh-CN" altLang="en-US" sz="1400" b="1"/>
              <a:t>异常的自定义</a:t>
            </a:r>
            <a:r>
              <a:rPr lang="zh-CN" altLang="en-US" sz="1400"/>
              <a:t>：在模块中可以根据需要自定义异常类，其应该直接或间接的从</a:t>
            </a:r>
            <a:r>
              <a:rPr lang="en-US" altLang="zh-CN" sz="1400"/>
              <a:t>Exception</a:t>
            </a:r>
            <a:r>
              <a:rPr lang="zh-CN" altLang="en-US" sz="1400"/>
              <a:t>类中派生，</a:t>
            </a:r>
            <a:endParaRPr lang="en-US" altLang="zh-CN" sz="1400"/>
          </a:p>
          <a:p>
            <a:r>
              <a:rPr lang="zh-CN" altLang="en-US" sz="1400"/>
              <a:t>一般自定义的异常类与标准异常类似都以</a:t>
            </a:r>
            <a:r>
              <a:rPr lang="en-US" altLang="zh-CN" sz="1400"/>
              <a:t>Error</a:t>
            </a:r>
            <a:r>
              <a:rPr lang="zh-CN" altLang="en-US" sz="1400"/>
              <a:t>结尾，且尽量简单，只添加属性，在后续使用时根</a:t>
            </a:r>
            <a:endParaRPr lang="en-US" altLang="zh-CN" sz="1400"/>
          </a:p>
          <a:p>
            <a:r>
              <a:rPr lang="zh-CN" altLang="en-US" sz="1400"/>
              <a:t>据需要用</a:t>
            </a:r>
            <a:r>
              <a:rPr lang="en-US" altLang="zh-CN" sz="1400"/>
              <a:t>raise</a:t>
            </a:r>
            <a:r>
              <a:rPr lang="zh-CN" altLang="en-US" sz="1400"/>
              <a:t>抛出。</a:t>
            </a:r>
            <a:endParaRPr lang="en-US" altLang="zh-CN" sz="1400"/>
          </a:p>
          <a:p>
            <a:r>
              <a:rPr lang="zh-CN" altLang="en-US" sz="1400" b="1"/>
              <a:t>执行顺序</a:t>
            </a:r>
            <a:r>
              <a:rPr lang="zh-CN" altLang="en-US" sz="1400"/>
              <a:t>：在</a:t>
            </a:r>
            <a:r>
              <a:rPr lang="en-US" altLang="zh-CN" sz="1400"/>
              <a:t>try…except…else…finally</a:t>
            </a:r>
            <a:r>
              <a:rPr lang="zh-CN" altLang="en-US" sz="1400"/>
              <a:t>语句中，如果</a:t>
            </a:r>
            <a:r>
              <a:rPr lang="en-US" altLang="zh-CN" sz="1400"/>
              <a:t>try</a:t>
            </a:r>
            <a:r>
              <a:rPr lang="zh-CN" altLang="en-US" sz="1400"/>
              <a:t>语句中发生了</a:t>
            </a:r>
            <a:r>
              <a:rPr lang="en-US" altLang="zh-CN" sz="1400"/>
              <a:t>except</a:t>
            </a:r>
            <a:r>
              <a:rPr lang="zh-CN" altLang="en-US" sz="1400"/>
              <a:t>语句没有捕获的异常（或者在</a:t>
            </a:r>
            <a:r>
              <a:rPr lang="en-US" altLang="zh-CN" sz="1400"/>
              <a:t>except</a:t>
            </a:r>
            <a:r>
              <a:rPr lang="zh-CN" altLang="en-US" sz="1400"/>
              <a:t>或</a:t>
            </a:r>
            <a:r>
              <a:rPr lang="en-US" altLang="zh-CN" sz="1400"/>
              <a:t>else</a:t>
            </a:r>
            <a:r>
              <a:rPr lang="zh-CN" altLang="en-US" sz="1400"/>
              <a:t>语句中发生异常），则会将</a:t>
            </a:r>
            <a:r>
              <a:rPr lang="en-US" altLang="zh-CN" sz="1400"/>
              <a:t>finally</a:t>
            </a:r>
            <a:r>
              <a:rPr lang="zh-CN" altLang="en-US" sz="1400"/>
              <a:t>语句内容执行完毕后抛出异常，</a:t>
            </a:r>
            <a:r>
              <a:rPr lang="en-US" altLang="zh-CN" sz="1400"/>
              <a:t>try</a:t>
            </a:r>
            <a:r>
              <a:rPr lang="zh-CN" altLang="en-US" sz="1400"/>
              <a:t>语句中有</a:t>
            </a:r>
            <a:r>
              <a:rPr lang="en-US" altLang="zh-CN" sz="1400"/>
              <a:t>break/continue/return</a:t>
            </a:r>
            <a:r>
              <a:rPr lang="zh-CN" altLang="en-US" sz="1400"/>
              <a:t>语句退出时，</a:t>
            </a:r>
            <a:r>
              <a:rPr lang="en-US" altLang="zh-CN" sz="1400"/>
              <a:t>finally</a:t>
            </a:r>
            <a:r>
              <a:rPr lang="zh-CN" altLang="en-US" sz="1400"/>
              <a:t>语句也会执行，实际操作中，</a:t>
            </a:r>
            <a:r>
              <a:rPr lang="en-US" altLang="zh-CN" sz="1400"/>
              <a:t>finally</a:t>
            </a:r>
            <a:r>
              <a:rPr lang="zh-CN" altLang="en-US" sz="1400"/>
              <a:t>一般用于释放外部资源，即断开连接。</a:t>
            </a:r>
            <a:endParaRPr lang="en-US" altLang="zh-CN" sz="1400"/>
          </a:p>
          <a:p>
            <a:r>
              <a:rPr lang="zh-CN" altLang="en-US" sz="1400"/>
              <a:t>可以在</a:t>
            </a:r>
            <a:r>
              <a:rPr lang="en-US" altLang="zh-CN" sz="1400"/>
              <a:t>except</a:t>
            </a:r>
            <a:r>
              <a:rPr lang="zh-CN" altLang="en-US" sz="1400"/>
              <a:t>语句中使用</a:t>
            </a:r>
            <a:r>
              <a:rPr lang="en-US" altLang="zh-CN" sz="1400" err="1"/>
              <a:t>sys.exc_info</a:t>
            </a:r>
            <a:r>
              <a:rPr lang="en-US" altLang="zh-CN" sz="1400"/>
              <a:t>()</a:t>
            </a:r>
            <a:r>
              <a:rPr lang="zh-CN" altLang="en-US" sz="1400"/>
              <a:t>方法来获取当前异常的内容，它返回一个由异常名、描述信息、内存位置组成的元组。</a:t>
            </a:r>
            <a:endParaRPr lang="en-US" altLang="zh-CN" sz="1400"/>
          </a:p>
          <a:p>
            <a:r>
              <a:rPr lang="zh-CN" altLang="en-US" sz="1400">
                <a:solidFill>
                  <a:schemeClr val="accent1">
                    <a:lumMod val="75000"/>
                  </a:schemeClr>
                </a:solidFill>
              </a:rPr>
              <a:t>可以在要</a:t>
            </a:r>
            <a:r>
              <a:rPr lang="en-US" altLang="zh-CN" sz="1400">
                <a:solidFill>
                  <a:schemeClr val="accent1">
                    <a:lumMod val="75000"/>
                  </a:schemeClr>
                </a:solidFill>
              </a:rPr>
              <a:t>import</a:t>
            </a:r>
            <a:r>
              <a:rPr lang="zh-CN" altLang="en-US" sz="1400">
                <a:solidFill>
                  <a:schemeClr val="accent1">
                    <a:lumMod val="75000"/>
                  </a:schemeClr>
                </a:solidFill>
              </a:rPr>
              <a:t>的模块中自定义新异常类，捕获可能出现的由另外的模块导入的异常类并用</a:t>
            </a:r>
            <a:r>
              <a:rPr lang="en-US" altLang="zh-CN" sz="1400">
                <a:solidFill>
                  <a:schemeClr val="accent1">
                    <a:lumMod val="75000"/>
                  </a:schemeClr>
                </a:solidFill>
              </a:rPr>
              <a:t>raise</a:t>
            </a:r>
            <a:r>
              <a:rPr lang="zh-CN" altLang="en-US" sz="1400">
                <a:solidFill>
                  <a:schemeClr val="accent1">
                    <a:lumMod val="75000"/>
                  </a:schemeClr>
                </a:solidFill>
              </a:rPr>
              <a:t>抛出，在最终代码中捕获自定义的新异常类，即使最终代码只与导入的模块有关，而不需要为了捕获一个异常重新导入其他模块，称为解耦。</a:t>
            </a:r>
          </a:p>
        </p:txBody>
      </p:sp>
      <p:sp>
        <p:nvSpPr>
          <p:cNvPr id="4" name="文本框 3"/>
          <p:cNvSpPr txBox="1"/>
          <p:nvPr/>
        </p:nvSpPr>
        <p:spPr>
          <a:xfrm>
            <a:off x="738554" y="5890846"/>
            <a:ext cx="3767891" cy="369332"/>
          </a:xfrm>
          <a:prstGeom prst="rect">
            <a:avLst/>
          </a:prstGeom>
          <a:noFill/>
        </p:spPr>
        <p:txBody>
          <a:bodyPr wrap="none" rtlCol="0">
            <a:spAutoFit/>
          </a:bodyPr>
          <a:lstStyle/>
          <a:p>
            <a:r>
              <a:rPr lang="en-US" altLang="zh-CN"/>
              <a:t>logging</a:t>
            </a:r>
            <a:r>
              <a:rPr lang="zh-CN" altLang="en-US"/>
              <a:t>，</a:t>
            </a:r>
            <a:r>
              <a:rPr lang="en-US" altLang="zh-CN" err="1"/>
              <a:t>pdb</a:t>
            </a:r>
            <a:r>
              <a:rPr lang="zh-CN" altLang="en-US"/>
              <a:t>，单元测试，文档测试</a:t>
            </a:r>
          </a:p>
        </p:txBody>
      </p:sp>
      <p:pic>
        <p:nvPicPr>
          <p:cNvPr id="5" name="图片 4"/>
          <p:cNvPicPr>
            <a:picLocks noChangeAspect="1"/>
          </p:cNvPicPr>
          <p:nvPr/>
        </p:nvPicPr>
        <p:blipFill>
          <a:blip r:embed="rId2"/>
          <a:stretch>
            <a:fillRect/>
          </a:stretch>
        </p:blipFill>
        <p:spPr>
          <a:xfrm>
            <a:off x="7569275" y="2998117"/>
            <a:ext cx="4351397" cy="853514"/>
          </a:xfrm>
          <a:prstGeom prst="rect">
            <a:avLst/>
          </a:prstGeom>
        </p:spPr>
      </p:pic>
    </p:spTree>
    <p:extLst>
      <p:ext uri="{BB962C8B-B14F-4D97-AF65-F5344CB8AC3E}">
        <p14:creationId xmlns:p14="http://schemas.microsoft.com/office/powerpoint/2010/main" val="1020168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67102" y="902308"/>
            <a:ext cx="8123624" cy="3673158"/>
          </a:xfrm>
          <a:prstGeom prst="rect">
            <a:avLst/>
          </a:prstGeom>
        </p:spPr>
      </p:pic>
      <p:sp>
        <p:nvSpPr>
          <p:cNvPr id="3" name="文本框 2"/>
          <p:cNvSpPr txBox="1"/>
          <p:nvPr/>
        </p:nvSpPr>
        <p:spPr>
          <a:xfrm>
            <a:off x="4882551" y="405441"/>
            <a:ext cx="2238113" cy="369332"/>
          </a:xfrm>
          <a:prstGeom prst="rect">
            <a:avLst/>
          </a:prstGeom>
          <a:noFill/>
        </p:spPr>
        <p:txBody>
          <a:bodyPr wrap="none" rtlCol="0">
            <a:spAutoFit/>
          </a:bodyPr>
          <a:lstStyle/>
          <a:p>
            <a:r>
              <a:rPr lang="en-US" altLang="zh-CN"/>
              <a:t>python</a:t>
            </a:r>
            <a:r>
              <a:rPr lang="zh-CN" altLang="en-US"/>
              <a:t>中的内置异常</a:t>
            </a:r>
          </a:p>
        </p:txBody>
      </p:sp>
    </p:spTree>
    <p:extLst>
      <p:ext uri="{BB962C8B-B14F-4D97-AF65-F5344CB8AC3E}">
        <p14:creationId xmlns:p14="http://schemas.microsoft.com/office/powerpoint/2010/main" val="2278434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60520" y="-60386"/>
            <a:ext cx="1107996" cy="369332"/>
          </a:xfrm>
          <a:prstGeom prst="rect">
            <a:avLst/>
          </a:prstGeom>
          <a:noFill/>
        </p:spPr>
        <p:txBody>
          <a:bodyPr wrap="none" rtlCol="0">
            <a:spAutoFit/>
          </a:bodyPr>
          <a:lstStyle/>
          <a:p>
            <a:r>
              <a:rPr lang="zh-CN" altLang="en-US"/>
              <a:t>文件操作</a:t>
            </a:r>
          </a:p>
        </p:txBody>
      </p:sp>
      <p:sp>
        <p:nvSpPr>
          <p:cNvPr id="4" name="文本框 3"/>
          <p:cNvSpPr txBox="1"/>
          <p:nvPr/>
        </p:nvSpPr>
        <p:spPr>
          <a:xfrm>
            <a:off x="70917" y="184666"/>
            <a:ext cx="11971557" cy="6986528"/>
          </a:xfrm>
          <a:prstGeom prst="rect">
            <a:avLst/>
          </a:prstGeom>
          <a:noFill/>
        </p:spPr>
        <p:txBody>
          <a:bodyPr wrap="square" rtlCol="0">
            <a:spAutoFit/>
          </a:bodyPr>
          <a:lstStyle/>
          <a:p>
            <a:r>
              <a:rPr lang="en-US" altLang="zh-CN" sz="1400" b="1"/>
              <a:t>open</a:t>
            </a:r>
            <a:r>
              <a:rPr lang="zh-CN" altLang="en-US" sz="1400" b="1"/>
              <a:t>函数</a:t>
            </a:r>
            <a:r>
              <a:rPr lang="zh-CN" altLang="en-US" sz="1400"/>
              <a:t>：</a:t>
            </a:r>
            <a:r>
              <a:rPr lang="en-US" altLang="zh-CN" sz="1400"/>
              <a:t>file = open(‘filename’, ’mode’, buffering, encoding=‘utf-8’)</a:t>
            </a:r>
            <a:r>
              <a:rPr lang="zh-CN" altLang="en-US" sz="1400"/>
              <a:t>，其中</a:t>
            </a:r>
            <a:r>
              <a:rPr lang="en-US" altLang="zh-CN" sz="1400"/>
              <a:t>file</a:t>
            </a:r>
            <a:r>
              <a:rPr lang="zh-CN" altLang="en-US" sz="1400"/>
              <a:t>为变量名；</a:t>
            </a:r>
            <a:r>
              <a:rPr lang="en-US" altLang="zh-CN" sz="1400"/>
              <a:t>’filename’</a:t>
            </a:r>
            <a:r>
              <a:rPr lang="zh-CN" altLang="en-US" sz="1400"/>
              <a:t>为要打开的文件名，注意使用字符串格式，若要打开的文件不在当前目录，则需完整的路径；</a:t>
            </a:r>
            <a:r>
              <a:rPr lang="en-US" altLang="zh-CN" sz="1400"/>
              <a:t>’mode’</a:t>
            </a:r>
            <a:r>
              <a:rPr lang="zh-CN" altLang="en-US" sz="1400"/>
              <a:t>为如下页所示的模式（默认为</a:t>
            </a:r>
            <a:r>
              <a:rPr lang="en-US" altLang="zh-CN" sz="1400"/>
              <a:t>’r’</a:t>
            </a:r>
            <a:r>
              <a:rPr lang="zh-CN" altLang="en-US" sz="1400"/>
              <a:t>）；</a:t>
            </a:r>
            <a:r>
              <a:rPr lang="en-US" altLang="zh-CN" sz="1400"/>
              <a:t>buffering</a:t>
            </a:r>
            <a:r>
              <a:rPr lang="zh-CN" altLang="en-US" sz="1400"/>
              <a:t>为缓存状态（</a:t>
            </a:r>
            <a:r>
              <a:rPr lang="en-US" altLang="zh-CN" sz="1400"/>
              <a:t>0</a:t>
            </a:r>
            <a:r>
              <a:rPr lang="zh-CN" altLang="en-US" sz="1400"/>
              <a:t>表示不缓存，</a:t>
            </a:r>
            <a:r>
              <a:rPr lang="en-US" altLang="zh-CN" sz="1400"/>
              <a:t>1</a:t>
            </a:r>
            <a:r>
              <a:rPr lang="zh-CN" altLang="en-US" sz="1400"/>
              <a:t>表示缓存，大于</a:t>
            </a:r>
            <a:r>
              <a:rPr lang="en-US" altLang="zh-CN" sz="1400"/>
              <a:t>1</a:t>
            </a:r>
            <a:r>
              <a:rPr lang="zh-CN" altLang="en-US" sz="1400"/>
              <a:t>的值表示缓存区的大小，默认为</a:t>
            </a:r>
            <a:r>
              <a:rPr lang="en-US" altLang="zh-CN" sz="1400"/>
              <a:t>1</a:t>
            </a:r>
            <a:r>
              <a:rPr lang="zh-CN" altLang="en-US" sz="1400"/>
              <a:t>）；</a:t>
            </a:r>
            <a:r>
              <a:rPr lang="en-US" altLang="zh-CN" sz="1400"/>
              <a:t>encoding</a:t>
            </a:r>
            <a:r>
              <a:rPr lang="zh-CN" altLang="en-US" sz="1400"/>
              <a:t>为指定的编码，在使用</a:t>
            </a:r>
            <a:r>
              <a:rPr lang="en-US" altLang="zh-CN" sz="1400"/>
              <a:t>open</a:t>
            </a:r>
            <a:r>
              <a:rPr lang="zh-CN" altLang="en-US" sz="1400"/>
              <a:t>函数打开文件时默认为</a:t>
            </a:r>
            <a:r>
              <a:rPr lang="en-US" altLang="zh-CN" sz="1400"/>
              <a:t>GBK</a:t>
            </a:r>
            <a:r>
              <a:rPr lang="zh-CN" altLang="en-US" sz="1400"/>
              <a:t>编码（也叫</a:t>
            </a:r>
            <a:r>
              <a:rPr lang="en-US" altLang="zh-CN" sz="1400"/>
              <a:t>ANSI,CP936</a:t>
            </a:r>
            <a:r>
              <a:rPr lang="zh-CN" altLang="en-US" sz="1400"/>
              <a:t>，其包括了</a:t>
            </a:r>
            <a:r>
              <a:rPr lang="en-US" altLang="zh-CN" sz="1400"/>
              <a:t>ASCII</a:t>
            </a:r>
            <a:r>
              <a:rPr lang="zh-CN" altLang="en-US" sz="1400"/>
              <a:t>表，以两个字节来表示汉字，以一个字节表示字母和常见符号），可使用如上所示的方法改变打开文件时使用的编码。</a:t>
            </a:r>
            <a:endParaRPr lang="en-US" altLang="zh-CN" sz="1400"/>
          </a:p>
          <a:p>
            <a:r>
              <a:rPr lang="zh-CN" altLang="en-US" sz="1400" b="1"/>
              <a:t>以二进制形式打开文件</a:t>
            </a:r>
            <a:r>
              <a:rPr lang="zh-CN" altLang="en-US" sz="1400"/>
              <a:t>：与文本方式打开的最主要区别在于文本模式会修改换行符，会影响</a:t>
            </a:r>
            <a:r>
              <a:rPr lang="en-US" altLang="zh-CN" sz="1400"/>
              <a:t>jpg/exe</a:t>
            </a:r>
            <a:r>
              <a:rPr lang="zh-CN" altLang="en-US" sz="1400"/>
              <a:t>文件的数据，因此对于文本文件以文本方式打开，对于所有不包含文本的文件和以二进制创建的文件都以二进制方式打开，查看二进制文件看到的字符是</a:t>
            </a:r>
            <a:r>
              <a:rPr lang="en-US" altLang="zh-CN" sz="1400"/>
              <a:t>ASCII</a:t>
            </a:r>
            <a:r>
              <a:rPr lang="zh-CN" altLang="en-US" sz="1400"/>
              <a:t>码（</a:t>
            </a:r>
            <a:r>
              <a:rPr lang="en-US" altLang="zh-CN" sz="1400"/>
              <a:t>bytes</a:t>
            </a:r>
            <a:r>
              <a:rPr lang="zh-CN" altLang="en-US" sz="1400"/>
              <a:t>）。</a:t>
            </a:r>
            <a:endParaRPr lang="en-US" altLang="zh-CN" sz="1400"/>
          </a:p>
          <a:p>
            <a:r>
              <a:rPr lang="zh-CN" altLang="en-US" sz="1400" b="1"/>
              <a:t>关闭文件</a:t>
            </a:r>
            <a:r>
              <a:rPr lang="zh-CN" altLang="en-US" sz="1400"/>
              <a:t>：</a:t>
            </a:r>
            <a:r>
              <a:rPr lang="en-US" altLang="zh-CN" sz="1400" err="1"/>
              <a:t>file.close</a:t>
            </a:r>
            <a:r>
              <a:rPr lang="en-US" altLang="zh-CN" sz="1400"/>
              <a:t>()</a:t>
            </a:r>
            <a:r>
              <a:rPr lang="zh-CN" altLang="en-US" sz="1400"/>
              <a:t>，会先刷新缓存区中未写入的信息，然后再关闭文件；</a:t>
            </a:r>
            <a:r>
              <a:rPr lang="en-US" altLang="zh-CN" sz="1400" err="1"/>
              <a:t>file.flush</a:t>
            </a:r>
            <a:r>
              <a:rPr lang="en-US" altLang="zh-CN" sz="1400"/>
              <a:t>()</a:t>
            </a:r>
            <a:r>
              <a:rPr lang="zh-CN" altLang="en-US" sz="1400"/>
              <a:t>，会刷新缓存区，但不会关闭文件。</a:t>
            </a:r>
            <a:endParaRPr lang="en-US" altLang="zh-CN" sz="1400"/>
          </a:p>
          <a:p>
            <a:r>
              <a:rPr lang="en-US" altLang="zh-CN" sz="1400" b="1"/>
              <a:t>with</a:t>
            </a:r>
            <a:r>
              <a:rPr lang="zh-CN" altLang="en-US" sz="1400" b="1"/>
              <a:t>语句</a:t>
            </a:r>
            <a:r>
              <a:rPr lang="zh-CN" altLang="en-US" sz="1400"/>
              <a:t>：</a:t>
            </a:r>
            <a:r>
              <a:rPr lang="en-US" altLang="zh-CN" sz="1400"/>
              <a:t>with expression as target: with-body</a:t>
            </a:r>
            <a:r>
              <a:rPr lang="zh-CN" altLang="en-US" sz="1400"/>
              <a:t>，其中</a:t>
            </a:r>
            <a:r>
              <a:rPr lang="en-US" altLang="zh-CN" sz="1400"/>
              <a:t>expression</a:t>
            </a:r>
            <a:r>
              <a:rPr lang="zh-CN" altLang="en-US" sz="1400"/>
              <a:t>是表达式（常用于</a:t>
            </a:r>
            <a:r>
              <a:rPr lang="en-US" altLang="zh-CN" sz="1400"/>
              <a:t>open</a:t>
            </a:r>
            <a:r>
              <a:rPr lang="zh-CN" altLang="en-US" sz="1400"/>
              <a:t>函数），</a:t>
            </a:r>
            <a:r>
              <a:rPr lang="en-US" altLang="zh-CN" sz="1400"/>
              <a:t>target</a:t>
            </a:r>
            <a:r>
              <a:rPr lang="zh-CN" altLang="en-US" sz="1400"/>
              <a:t>是表达式的返回值并将其赋值给的变量，</a:t>
            </a:r>
            <a:r>
              <a:rPr lang="en-US" altLang="zh-CN" sz="1400"/>
              <a:t>with-body</a:t>
            </a:r>
            <a:r>
              <a:rPr lang="zh-CN" altLang="en-US" sz="1400"/>
              <a:t>是将文件打开后的操作语句，其执行顺序为打开文件→赋值→执行</a:t>
            </a:r>
            <a:r>
              <a:rPr lang="en-US" altLang="zh-CN" sz="1400"/>
              <a:t>with-body</a:t>
            </a:r>
            <a:r>
              <a:rPr lang="zh-CN" altLang="en-US" sz="1400"/>
              <a:t>→关闭文件，</a:t>
            </a:r>
            <a:r>
              <a:rPr lang="zh-CN" altLang="en-US" sz="1400" b="1"/>
              <a:t>打开文件和</a:t>
            </a:r>
            <a:r>
              <a:rPr lang="en-US" altLang="zh-CN" sz="1400" b="1"/>
              <a:t>with-body</a:t>
            </a:r>
            <a:r>
              <a:rPr lang="zh-CN" altLang="en-US" sz="1400" b="1"/>
              <a:t>出现异常时文件仍会关闭，但若文件无法打开，则会报出异常</a:t>
            </a:r>
            <a:r>
              <a:rPr lang="zh-CN" altLang="en-US" sz="1400"/>
              <a:t>。</a:t>
            </a:r>
            <a:endParaRPr lang="en-US" altLang="zh-CN" sz="1400"/>
          </a:p>
          <a:p>
            <a:r>
              <a:rPr lang="zh-CN" altLang="en-US" sz="1400" b="1"/>
              <a:t>文件写入</a:t>
            </a:r>
            <a:r>
              <a:rPr lang="zh-CN" altLang="en-US" sz="1400"/>
              <a:t>：使用</a:t>
            </a:r>
            <a:r>
              <a:rPr lang="en-US" altLang="zh-CN" sz="1400" err="1"/>
              <a:t>f.write</a:t>
            </a:r>
            <a:r>
              <a:rPr lang="en-US" altLang="zh-CN" sz="1400"/>
              <a:t>(‘</a:t>
            </a:r>
            <a:r>
              <a:rPr lang="en-US" altLang="zh-CN" sz="1400" err="1"/>
              <a:t>str</a:t>
            </a:r>
            <a:r>
              <a:rPr lang="en-US" altLang="zh-CN" sz="1400"/>
              <a:t>’)</a:t>
            </a:r>
            <a:r>
              <a:rPr lang="zh-CN" altLang="en-US" sz="1400"/>
              <a:t>进行文件写入，注意打开文件时的打开模式不能为只读，</a:t>
            </a:r>
            <a:r>
              <a:rPr lang="en-US" altLang="zh-CN" sz="1400" err="1"/>
              <a:t>f.write</a:t>
            </a:r>
            <a:r>
              <a:rPr lang="en-US" altLang="zh-CN" sz="1400"/>
              <a:t>()</a:t>
            </a:r>
            <a:r>
              <a:rPr lang="zh-CN" altLang="en-US" sz="1400"/>
              <a:t>方法不会自动添加换行符，</a:t>
            </a:r>
            <a:r>
              <a:rPr lang="en-US" altLang="zh-CN" sz="1400" err="1"/>
              <a:t>f.writelines</a:t>
            </a:r>
            <a:r>
              <a:rPr lang="en-US" altLang="zh-CN" sz="1400"/>
              <a:t>(list)</a:t>
            </a:r>
            <a:r>
              <a:rPr lang="zh-CN" altLang="en-US" sz="1400"/>
              <a:t>可实现将字符串列表写入文件，但是不会自动添加换行符和空格。可以使用</a:t>
            </a:r>
            <a:r>
              <a:rPr lang="en-US" altLang="zh-CN" sz="1400"/>
              <a:t>print(‘’, file=open</a:t>
            </a:r>
            <a:r>
              <a:rPr lang="zh-CN" altLang="en-US" sz="1400"/>
              <a:t>对象</a:t>
            </a:r>
            <a:r>
              <a:rPr lang="en-US" altLang="zh-CN" sz="1400"/>
              <a:t>)</a:t>
            </a:r>
            <a:r>
              <a:rPr lang="zh-CN" altLang="en-US" sz="1400"/>
              <a:t>来写入，会添加换行符。</a:t>
            </a:r>
            <a:endParaRPr lang="en-US" altLang="zh-CN" sz="1400"/>
          </a:p>
          <a:p>
            <a:r>
              <a:rPr lang="zh-CN" altLang="en-US" sz="1400" b="1"/>
              <a:t>文件读取</a:t>
            </a:r>
            <a:r>
              <a:rPr lang="zh-CN" altLang="en-US" sz="1400"/>
              <a:t>：</a:t>
            </a:r>
            <a:r>
              <a:rPr lang="en-US" altLang="zh-CN" sz="1400" err="1"/>
              <a:t>file.read</a:t>
            </a:r>
            <a:r>
              <a:rPr lang="en-US" altLang="zh-CN" sz="1400"/>
              <a:t>(size)</a:t>
            </a:r>
            <a:r>
              <a:rPr lang="zh-CN" altLang="en-US" sz="1400"/>
              <a:t>，其中</a:t>
            </a:r>
            <a:r>
              <a:rPr lang="en-US" altLang="zh-CN" sz="1400"/>
              <a:t>size</a:t>
            </a:r>
            <a:r>
              <a:rPr lang="zh-CN" altLang="en-US" sz="1400"/>
              <a:t>为可选参数表示要读取的字符个数（注意使用</a:t>
            </a:r>
            <a:r>
              <a:rPr lang="en-US" altLang="zh-CN" sz="1400"/>
              <a:t>read</a:t>
            </a:r>
            <a:r>
              <a:rPr lang="zh-CN" altLang="en-US" sz="1400"/>
              <a:t>时打开模式必须为</a:t>
            </a:r>
            <a:r>
              <a:rPr lang="en-US" altLang="zh-CN" sz="1400"/>
              <a:t>r</a:t>
            </a:r>
            <a:r>
              <a:rPr lang="zh-CN" altLang="en-US" sz="1400"/>
              <a:t>或</a:t>
            </a:r>
            <a:r>
              <a:rPr lang="en-US" altLang="zh-CN" sz="1400"/>
              <a:t>r+</a:t>
            </a:r>
            <a:r>
              <a:rPr lang="zh-CN" altLang="en-US" sz="1400"/>
              <a:t>，其默认的指针在文件开头，其</a:t>
            </a:r>
            <a:r>
              <a:rPr lang="en-US" altLang="zh-CN" sz="1400"/>
              <a:t>size</a:t>
            </a:r>
            <a:r>
              <a:rPr lang="zh-CN" altLang="en-US" sz="1400"/>
              <a:t>作用为防止爆内存）（</a:t>
            </a:r>
            <a:r>
              <a:rPr lang="en-US" altLang="zh-CN" sz="1400" b="1"/>
              <a:t>read</a:t>
            </a:r>
            <a:r>
              <a:rPr lang="zh-CN" altLang="en-US" sz="1400" b="1"/>
              <a:t>读取的是字符串的字符数，即所有字符都按</a:t>
            </a:r>
            <a:r>
              <a:rPr lang="en-US" altLang="zh-CN" sz="1400" b="1"/>
              <a:t>1</a:t>
            </a:r>
            <a:r>
              <a:rPr lang="zh-CN" altLang="en-US" sz="1400" b="1"/>
              <a:t>个来计算</a:t>
            </a:r>
            <a:r>
              <a:rPr lang="zh-CN" altLang="en-US" sz="1400"/>
              <a:t>）；</a:t>
            </a:r>
            <a:r>
              <a:rPr lang="en-US" altLang="zh-CN" sz="1400" err="1"/>
              <a:t>file.seek</a:t>
            </a:r>
            <a:r>
              <a:rPr lang="en-US" altLang="zh-CN" sz="1400"/>
              <a:t>(</a:t>
            </a:r>
            <a:r>
              <a:rPr lang="en-US" altLang="zh-CN" sz="1400" err="1"/>
              <a:t>a,b</a:t>
            </a:r>
            <a:r>
              <a:rPr lang="en-US" altLang="zh-CN" sz="1400"/>
              <a:t>)</a:t>
            </a:r>
            <a:r>
              <a:rPr lang="zh-CN" altLang="en-US" sz="1400"/>
              <a:t>方法可以移动指针，其中</a:t>
            </a:r>
            <a:r>
              <a:rPr lang="en-US" altLang="zh-CN" sz="1400"/>
              <a:t>a</a:t>
            </a:r>
            <a:r>
              <a:rPr lang="zh-CN" altLang="en-US" sz="1400"/>
              <a:t>表示移动的字符个数，</a:t>
            </a:r>
            <a:r>
              <a:rPr lang="en-US" altLang="zh-CN" sz="1400"/>
              <a:t>b</a:t>
            </a:r>
            <a:r>
              <a:rPr lang="zh-CN" altLang="en-US" sz="1400"/>
              <a:t>表示从什么位置开始计算（</a:t>
            </a:r>
            <a:r>
              <a:rPr lang="en-US" altLang="zh-CN" sz="1400"/>
              <a:t>0</a:t>
            </a:r>
            <a:r>
              <a:rPr lang="zh-CN" altLang="en-US" sz="1400"/>
              <a:t>为默认值从文件头开始，</a:t>
            </a:r>
            <a:r>
              <a:rPr lang="en-US" altLang="zh-CN" sz="1400"/>
              <a:t>1</a:t>
            </a:r>
            <a:r>
              <a:rPr lang="zh-CN" altLang="en-US" sz="1400"/>
              <a:t>为从当前位置开始，</a:t>
            </a:r>
            <a:r>
              <a:rPr lang="en-US" altLang="zh-CN" sz="1400"/>
              <a:t>2</a:t>
            </a:r>
            <a:r>
              <a:rPr lang="zh-CN" altLang="en-US" sz="1400"/>
              <a:t>为从文件尾开始，注意如果没有使用</a:t>
            </a:r>
            <a:r>
              <a:rPr lang="en-US" altLang="zh-CN" sz="1400" err="1"/>
              <a:t>rb</a:t>
            </a:r>
            <a:r>
              <a:rPr lang="zh-CN" altLang="en-US" sz="1400"/>
              <a:t>模式只能从文件头开始），</a:t>
            </a:r>
            <a:r>
              <a:rPr lang="en-US" altLang="zh-CN" sz="1400"/>
              <a:t>seek</a:t>
            </a:r>
            <a:r>
              <a:rPr lang="zh-CN" altLang="en-US" sz="1400"/>
              <a:t>方法移动的字符数是按照不同编码方式对应的字符数来计算，注意</a:t>
            </a:r>
            <a:r>
              <a:rPr lang="en-US" altLang="zh-CN" sz="1400"/>
              <a:t>a</a:t>
            </a:r>
            <a:r>
              <a:rPr lang="zh-CN" altLang="en-US" sz="1400"/>
              <a:t>指定的位置不能是汉字的中间（在</a:t>
            </a:r>
            <a:r>
              <a:rPr lang="en-US" altLang="zh-CN" sz="1400"/>
              <a:t>windows</a:t>
            </a:r>
            <a:r>
              <a:rPr lang="zh-CN" altLang="en-US" sz="1400"/>
              <a:t>系统下，换行符会有奇怪的设定）；</a:t>
            </a:r>
            <a:r>
              <a:rPr lang="en-US" altLang="zh-CN" sz="1400" err="1"/>
              <a:t>file.readline</a:t>
            </a:r>
            <a:r>
              <a:rPr lang="en-US" altLang="zh-CN" sz="1400"/>
              <a:t>()</a:t>
            </a:r>
            <a:r>
              <a:rPr lang="zh-CN" altLang="en-US" sz="1400"/>
              <a:t>方法，打开方式要求同</a:t>
            </a:r>
            <a:r>
              <a:rPr lang="en-US" altLang="zh-CN" sz="1400"/>
              <a:t>read</a:t>
            </a:r>
            <a:r>
              <a:rPr lang="zh-CN" altLang="en-US" sz="1400"/>
              <a:t>，会读取一行数据，注意每一行末尾都有换行符，而</a:t>
            </a:r>
            <a:r>
              <a:rPr lang="en-US" altLang="zh-CN" sz="1400"/>
              <a:t>print</a:t>
            </a:r>
            <a:r>
              <a:rPr lang="zh-CN" altLang="en-US" sz="1400"/>
              <a:t>本身会添加一个换行符，因此连续使用</a:t>
            </a:r>
            <a:r>
              <a:rPr lang="en-US" altLang="zh-CN" sz="1400" err="1"/>
              <a:t>readline</a:t>
            </a:r>
            <a:r>
              <a:rPr lang="zh-CN" altLang="en-US" sz="1400"/>
              <a:t>方法时输出会空行，指针会随着</a:t>
            </a:r>
            <a:r>
              <a:rPr lang="en-US" altLang="zh-CN" sz="1400" err="1"/>
              <a:t>readline</a:t>
            </a:r>
            <a:r>
              <a:rPr lang="zh-CN" altLang="en-US" sz="1400"/>
              <a:t>方法的使用移动到下一行的开头（可使用</a:t>
            </a:r>
            <a:r>
              <a:rPr lang="en-US" altLang="zh-CN" sz="1400"/>
              <a:t>for line in f</a:t>
            </a:r>
            <a:r>
              <a:rPr lang="zh-CN" altLang="en-US" sz="1400"/>
              <a:t>，其中</a:t>
            </a:r>
            <a:r>
              <a:rPr lang="en-US" altLang="zh-CN" sz="1400"/>
              <a:t>f</a:t>
            </a:r>
            <a:r>
              <a:rPr lang="zh-CN" altLang="en-US" sz="1400"/>
              <a:t>是文件对象，可直接输出，但因为原文件中行末尾有换行符，因此也会空行，自动终止），当到达文件末尾时返回值为一个</a:t>
            </a:r>
            <a:r>
              <a:rPr lang="zh-CN" altLang="en-US" sz="1400" b="1"/>
              <a:t>空字符串</a:t>
            </a:r>
            <a:r>
              <a:rPr lang="zh-CN" altLang="en-US" sz="1400"/>
              <a:t>（区别于空行的</a:t>
            </a:r>
            <a:r>
              <a:rPr lang="en-US" altLang="zh-CN" sz="1400"/>
              <a:t>’\n’</a:t>
            </a:r>
            <a:r>
              <a:rPr lang="zh-CN" altLang="en-US" sz="1400"/>
              <a:t>，注意循环输出时需</a:t>
            </a:r>
            <a:r>
              <a:rPr lang="en-US" altLang="zh-CN" sz="1400"/>
              <a:t>break</a:t>
            </a:r>
            <a:r>
              <a:rPr lang="zh-CN" altLang="en-US" sz="1400"/>
              <a:t>，否则不断输出空行）；</a:t>
            </a:r>
            <a:r>
              <a:rPr lang="en-US" altLang="zh-CN" sz="1400" err="1"/>
              <a:t>f.readlines</a:t>
            </a:r>
            <a:r>
              <a:rPr lang="en-US" altLang="zh-CN" sz="1400"/>
              <a:t>()</a:t>
            </a:r>
            <a:r>
              <a:rPr lang="zh-CN" altLang="en-US" sz="1400"/>
              <a:t>返回一个字符串列表，其中每一个字符串都是一行内容（每行末尾都有换行符）；</a:t>
            </a:r>
            <a:r>
              <a:rPr lang="en-US" altLang="zh-CN" sz="1400" err="1"/>
              <a:t>f.tell</a:t>
            </a:r>
            <a:r>
              <a:rPr lang="en-US" altLang="zh-CN" sz="1400"/>
              <a:t>()</a:t>
            </a:r>
            <a:r>
              <a:rPr lang="zh-CN" altLang="en-US" sz="1400"/>
              <a:t>可以获取当前的指针位置，其是按比特数计算，返回一个整数。</a:t>
            </a:r>
            <a:endParaRPr lang="en-US" altLang="zh-CN" sz="1400"/>
          </a:p>
          <a:p>
            <a:r>
              <a:rPr lang="zh-CN" altLang="en-US" sz="1400" b="1"/>
              <a:t>目录操作</a:t>
            </a:r>
            <a:r>
              <a:rPr lang="zh-CN" altLang="en-US" sz="1400"/>
              <a:t>：通过模块</a:t>
            </a:r>
            <a:r>
              <a:rPr lang="en-US" altLang="zh-CN" sz="1400" err="1"/>
              <a:t>os</a:t>
            </a:r>
            <a:r>
              <a:rPr lang="zh-CN" altLang="en-US" sz="1400"/>
              <a:t>及其子模块</a:t>
            </a:r>
            <a:r>
              <a:rPr lang="en-US" altLang="zh-CN" sz="1400" err="1"/>
              <a:t>os.path</a:t>
            </a:r>
            <a:r>
              <a:rPr lang="zh-CN" altLang="en-US" sz="1400"/>
              <a:t>实现，其具体功能待总结，</a:t>
            </a:r>
            <a:r>
              <a:rPr lang="en-US" altLang="zh-CN" sz="1400"/>
              <a:t>os.name</a:t>
            </a:r>
            <a:r>
              <a:rPr lang="zh-CN" altLang="en-US" sz="1400"/>
              <a:t>用于获取操作系统类型（</a:t>
            </a:r>
            <a:r>
              <a:rPr lang="en-US" altLang="zh-CN" sz="1400"/>
              <a:t>win</a:t>
            </a:r>
            <a:r>
              <a:rPr lang="zh-CN" altLang="en-US" sz="1400"/>
              <a:t>为</a:t>
            </a:r>
            <a:r>
              <a:rPr lang="en-US" altLang="zh-CN" sz="1400"/>
              <a:t>’</a:t>
            </a:r>
            <a:r>
              <a:rPr lang="en-US" altLang="zh-CN" sz="1400" err="1"/>
              <a:t>nt</a:t>
            </a:r>
            <a:r>
              <a:rPr lang="en-US" altLang="zh-CN" sz="1400"/>
              <a:t>’</a:t>
            </a:r>
            <a:r>
              <a:rPr lang="zh-CN" altLang="en-US" sz="1400"/>
              <a:t>，</a:t>
            </a:r>
            <a:r>
              <a:rPr lang="en-US" altLang="zh-CN" sz="1400" err="1"/>
              <a:t>linux</a:t>
            </a:r>
            <a:r>
              <a:rPr lang="en-US" altLang="zh-CN" sz="1400"/>
              <a:t>/Mac</a:t>
            </a:r>
            <a:r>
              <a:rPr lang="zh-CN" altLang="en-US" sz="1400"/>
              <a:t>为</a:t>
            </a:r>
            <a:r>
              <a:rPr lang="en-US" altLang="zh-CN" sz="1400"/>
              <a:t>’</a:t>
            </a:r>
            <a:r>
              <a:rPr lang="en-US" altLang="zh-CN" sz="1400" err="1"/>
              <a:t>posix</a:t>
            </a:r>
            <a:r>
              <a:rPr lang="en-US" altLang="zh-CN" sz="1400"/>
              <a:t>’</a:t>
            </a:r>
            <a:r>
              <a:rPr lang="zh-CN" altLang="en-US" sz="1400"/>
              <a:t>），</a:t>
            </a:r>
            <a:r>
              <a:rPr lang="en-US" altLang="zh-CN" sz="1400" err="1"/>
              <a:t>os.linesep</a:t>
            </a:r>
            <a:r>
              <a:rPr lang="zh-CN" altLang="en-US" sz="1400"/>
              <a:t>用于获取当前操作系统的换行符，</a:t>
            </a:r>
            <a:r>
              <a:rPr lang="en-US" altLang="zh-CN" sz="1400" err="1"/>
              <a:t>os.sep</a:t>
            </a:r>
            <a:r>
              <a:rPr lang="zh-CN" altLang="en-US" sz="1400"/>
              <a:t>用于获取当前操作系统的路径分隔符。</a:t>
            </a:r>
            <a:endParaRPr lang="en-US" altLang="zh-CN" sz="1400"/>
          </a:p>
          <a:p>
            <a:r>
              <a:rPr lang="zh-CN" altLang="en-US" sz="1400" b="1"/>
              <a:t>路径操作</a:t>
            </a:r>
            <a:r>
              <a:rPr lang="zh-CN" altLang="en-US" sz="1400"/>
              <a:t>：</a:t>
            </a:r>
            <a:r>
              <a:rPr lang="en-US" altLang="zh-CN" sz="1400" err="1"/>
              <a:t>os.getcwd</a:t>
            </a:r>
            <a:r>
              <a:rPr lang="en-US" altLang="zh-CN" sz="1400"/>
              <a:t>()</a:t>
            </a:r>
            <a:r>
              <a:rPr lang="zh-CN" altLang="en-US" sz="1400"/>
              <a:t>用于获取当前工作目录，</a:t>
            </a:r>
            <a:r>
              <a:rPr lang="zh-CN" altLang="en-US" sz="1400" b="1"/>
              <a:t>相对路径</a:t>
            </a:r>
            <a:r>
              <a:rPr lang="zh-CN" altLang="en-US" sz="1400"/>
              <a:t>依赖于当前工作目录，即若当前工作目录有一个子目录</a:t>
            </a:r>
            <a:r>
              <a:rPr lang="en-US" altLang="zh-CN" sz="1400"/>
              <a:t>a</a:t>
            </a:r>
            <a:r>
              <a:rPr lang="zh-CN" altLang="en-US" sz="1400"/>
              <a:t>，其下有文件</a:t>
            </a:r>
            <a:r>
              <a:rPr lang="en-US" altLang="zh-CN" sz="1400"/>
              <a:t>b.txt</a:t>
            </a:r>
            <a:r>
              <a:rPr lang="zh-CN" altLang="en-US" sz="1400"/>
              <a:t>，可通过</a:t>
            </a:r>
            <a:r>
              <a:rPr lang="en-US" altLang="zh-CN" sz="1400"/>
              <a:t>’a\\b.txt’</a:t>
            </a:r>
            <a:r>
              <a:rPr lang="zh-CN" altLang="en-US" sz="1400"/>
              <a:t>来打开，注意</a:t>
            </a:r>
            <a:r>
              <a:rPr lang="en-US" altLang="zh-CN" sz="1400"/>
              <a:t>python</a:t>
            </a:r>
            <a:r>
              <a:rPr lang="zh-CN" altLang="en-US" sz="1400"/>
              <a:t>中的路径全部都使用字符串形式操作，因此路径分隔符</a:t>
            </a:r>
            <a:r>
              <a:rPr lang="en-US" altLang="zh-CN" sz="1400"/>
              <a:t>’\’</a:t>
            </a:r>
            <a:r>
              <a:rPr lang="zh-CN" altLang="en-US" sz="1400"/>
              <a:t>需经过转义，可写为</a:t>
            </a:r>
            <a:r>
              <a:rPr lang="en-US" altLang="zh-CN" sz="1400"/>
              <a:t>’a\\b.txt’</a:t>
            </a:r>
            <a:r>
              <a:rPr lang="zh-CN" altLang="en-US" sz="1400"/>
              <a:t>或</a:t>
            </a:r>
            <a:r>
              <a:rPr lang="en-US" altLang="zh-CN" sz="1400"/>
              <a:t>’a/b.txt’</a:t>
            </a:r>
            <a:r>
              <a:rPr lang="zh-CN" altLang="en-US" sz="1400"/>
              <a:t>或</a:t>
            </a:r>
            <a:r>
              <a:rPr lang="en-US" altLang="zh-CN" sz="1400" err="1"/>
              <a:t>r’a</a:t>
            </a:r>
            <a:r>
              <a:rPr lang="en-US" altLang="zh-CN" sz="1400"/>
              <a:t>\b.txt’</a:t>
            </a:r>
            <a:r>
              <a:rPr lang="zh-CN" altLang="en-US" sz="1400"/>
              <a:t>；</a:t>
            </a:r>
            <a:r>
              <a:rPr lang="en-US" altLang="zh-CN" sz="1400" err="1"/>
              <a:t>os.path.abspath</a:t>
            </a:r>
            <a:r>
              <a:rPr lang="en-US" altLang="zh-CN" sz="1400"/>
              <a:t>(a)</a:t>
            </a:r>
            <a:r>
              <a:rPr lang="zh-CN" altLang="en-US" sz="1400"/>
              <a:t>， </a:t>
            </a:r>
            <a:r>
              <a:rPr lang="en-US" altLang="zh-CN" sz="1400"/>
              <a:t>a</a:t>
            </a:r>
            <a:r>
              <a:rPr lang="zh-CN" altLang="en-US" sz="1400"/>
              <a:t>是一个字符串格式的路径，当</a:t>
            </a:r>
            <a:r>
              <a:rPr lang="en-US" altLang="zh-CN" sz="1400"/>
              <a:t>a</a:t>
            </a:r>
            <a:r>
              <a:rPr lang="zh-CN" altLang="en-US" sz="1400"/>
              <a:t>为</a:t>
            </a:r>
            <a:r>
              <a:rPr lang="en-US" altLang="zh-CN" sz="1400"/>
              <a:t>__file__</a:t>
            </a:r>
            <a:r>
              <a:rPr lang="zh-CN" altLang="en-US" sz="1400"/>
              <a:t>时（非字符串），获取当前文件的绝对路径，当</a:t>
            </a:r>
            <a:r>
              <a:rPr lang="en-US" altLang="zh-CN" sz="1400"/>
              <a:t>a</a:t>
            </a:r>
            <a:r>
              <a:rPr lang="zh-CN" altLang="en-US" sz="1400"/>
              <a:t>为</a:t>
            </a:r>
            <a:r>
              <a:rPr lang="en-US" altLang="zh-CN" sz="1400"/>
              <a:t>’./’</a:t>
            </a:r>
            <a:r>
              <a:rPr lang="zh-CN" altLang="en-US" sz="1400"/>
              <a:t>时，获取当前工作目录，其他情况将当前路径与</a:t>
            </a:r>
            <a:r>
              <a:rPr lang="en-US" altLang="zh-CN" sz="1400"/>
              <a:t>a</a:t>
            </a:r>
            <a:r>
              <a:rPr lang="zh-CN" altLang="en-US" sz="1400"/>
              <a:t>组合起来并且不检查是否错误；</a:t>
            </a:r>
            <a:r>
              <a:rPr lang="en-US" altLang="zh-CN" sz="1400" err="1"/>
              <a:t>os.path.join</a:t>
            </a:r>
            <a:r>
              <a:rPr lang="en-US" altLang="zh-CN" sz="1400"/>
              <a:t>(</a:t>
            </a:r>
            <a:r>
              <a:rPr lang="en-US" altLang="zh-CN" sz="1400" err="1"/>
              <a:t>a,b</a:t>
            </a:r>
            <a:r>
              <a:rPr lang="en-US" altLang="zh-CN" sz="1400"/>
              <a:t>…)</a:t>
            </a:r>
            <a:r>
              <a:rPr lang="zh-CN" altLang="en-US" sz="1400"/>
              <a:t>可以将路径拼接起来，若有多个绝对路径则左边的会被替换，若无绝对路径则输出相对路径，不会检测路径是否存在，其相较于字符串拼接优点在于可以正确处理不同操作系统下的路径分隔符；</a:t>
            </a:r>
            <a:r>
              <a:rPr lang="en-US" altLang="zh-CN" sz="1400" err="1"/>
              <a:t>os.path.exists</a:t>
            </a:r>
            <a:r>
              <a:rPr lang="en-US" altLang="zh-CN" sz="1400"/>
              <a:t>(a)</a:t>
            </a:r>
            <a:r>
              <a:rPr lang="zh-CN" altLang="en-US" sz="1400"/>
              <a:t>可以判断目录或文件是否存在（</a:t>
            </a:r>
            <a:r>
              <a:rPr lang="en-US" altLang="zh-CN" sz="1400"/>
              <a:t>a</a:t>
            </a:r>
            <a:r>
              <a:rPr lang="zh-CN" altLang="en-US" sz="1400"/>
              <a:t>为路径）。</a:t>
            </a:r>
            <a:endParaRPr lang="en-US" altLang="zh-CN" sz="1400"/>
          </a:p>
          <a:p>
            <a:r>
              <a:rPr lang="en-US" altLang="zh-CN" sz="1400" err="1"/>
              <a:t>os.mkdir</a:t>
            </a:r>
            <a:r>
              <a:rPr lang="en-US" altLang="zh-CN" sz="1400"/>
              <a:t>(</a:t>
            </a:r>
            <a:r>
              <a:rPr lang="en-US" altLang="zh-CN" sz="1400" err="1"/>
              <a:t>path,mode</a:t>
            </a:r>
            <a:r>
              <a:rPr lang="en-US" altLang="zh-CN" sz="1400"/>
              <a:t>)</a:t>
            </a:r>
            <a:r>
              <a:rPr lang="zh-CN" altLang="en-US" sz="1400"/>
              <a:t>，用于创建一级目录</a:t>
            </a:r>
            <a:r>
              <a:rPr lang="en-US" altLang="zh-CN" sz="1400"/>
              <a:t>(</a:t>
            </a:r>
            <a:r>
              <a:rPr lang="zh-CN" altLang="en-US" sz="1400"/>
              <a:t>其中</a:t>
            </a:r>
            <a:r>
              <a:rPr lang="en-US" altLang="zh-CN" sz="1400"/>
              <a:t>mode</a:t>
            </a:r>
            <a:r>
              <a:rPr lang="zh-CN" altLang="en-US" sz="1400"/>
              <a:t>用于指定数值模式，默认值为</a:t>
            </a:r>
            <a:r>
              <a:rPr lang="en-US" altLang="zh-CN" sz="1400"/>
              <a:t>0777</a:t>
            </a:r>
            <a:r>
              <a:rPr lang="zh-CN" altLang="en-US" sz="1400"/>
              <a:t>，在非</a:t>
            </a:r>
            <a:r>
              <a:rPr lang="en-US" altLang="zh-CN" sz="1400"/>
              <a:t>UNIX</a:t>
            </a:r>
            <a:r>
              <a:rPr lang="zh-CN" altLang="en-US" sz="1400"/>
              <a:t>系统上忽略</a:t>
            </a:r>
            <a:r>
              <a:rPr lang="en-US" altLang="zh-CN" sz="1400"/>
              <a:t>)</a:t>
            </a:r>
            <a:r>
              <a:rPr lang="zh-CN" altLang="en-US" sz="1400"/>
              <a:t>，</a:t>
            </a:r>
            <a:r>
              <a:rPr lang="en-US" altLang="zh-CN" sz="1400"/>
              <a:t>path</a:t>
            </a:r>
            <a:r>
              <a:rPr lang="zh-CN" altLang="en-US" sz="1400"/>
              <a:t>用于指定要创建的目录，可以使用绝对路径也可以使用相对路径，若目录已存在则报错，该方法只能创建指定路径中的最后一级目录，若该目录的上一级不存在，则报错（</a:t>
            </a:r>
            <a:r>
              <a:rPr lang="zh-CN" altLang="en-US" sz="1400" b="1"/>
              <a:t>注意创建的是目录，即文件夹，非文件</a:t>
            </a:r>
            <a:r>
              <a:rPr lang="zh-CN" altLang="en-US" sz="1400"/>
              <a:t>）；</a:t>
            </a:r>
            <a:r>
              <a:rPr lang="en-US" altLang="zh-CN" sz="1400" err="1"/>
              <a:t>os.makedirs</a:t>
            </a:r>
            <a:r>
              <a:rPr lang="en-US" altLang="zh-CN" sz="1400"/>
              <a:t>()</a:t>
            </a:r>
            <a:r>
              <a:rPr lang="zh-CN" altLang="en-US" sz="1400"/>
              <a:t>，其参数同上，可创建多级目录；注意创建多级目录时路径若已存在则在该路径下继续创建，即若指定的目录有多级且最后一级的上级目录中有不存在的则依次创建，与创建一级目录区分，相当于一级目录的递归调用（如下页）。</a:t>
            </a:r>
            <a:endParaRPr lang="en-US" altLang="zh-CN" sz="1400"/>
          </a:p>
        </p:txBody>
      </p:sp>
    </p:spTree>
    <p:extLst>
      <p:ext uri="{BB962C8B-B14F-4D97-AF65-F5344CB8AC3E}">
        <p14:creationId xmlns:p14="http://schemas.microsoft.com/office/powerpoint/2010/main" val="1421931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869529663"/>
              </p:ext>
            </p:extLst>
          </p:nvPr>
        </p:nvGraphicFramePr>
        <p:xfrm>
          <a:off x="648401" y="369332"/>
          <a:ext cx="10939265" cy="5132176"/>
        </p:xfrm>
        <a:graphic>
          <a:graphicData uri="http://schemas.openxmlformats.org/drawingml/2006/table">
            <a:tbl>
              <a:tblPr>
                <a:tableStyleId>{616DA210-FB5B-4158-B5E0-FEB733F419BA}</a:tableStyleId>
              </a:tblPr>
              <a:tblGrid>
                <a:gridCol w="403354">
                  <a:extLst>
                    <a:ext uri="{9D8B030D-6E8A-4147-A177-3AD203B41FA5}">
                      <a16:colId xmlns:a16="http://schemas.microsoft.com/office/drawing/2014/main" val="20000"/>
                    </a:ext>
                  </a:extLst>
                </a:gridCol>
                <a:gridCol w="9566878">
                  <a:extLst>
                    <a:ext uri="{9D8B030D-6E8A-4147-A177-3AD203B41FA5}">
                      <a16:colId xmlns:a16="http://schemas.microsoft.com/office/drawing/2014/main" val="20001"/>
                    </a:ext>
                  </a:extLst>
                </a:gridCol>
                <a:gridCol w="969033">
                  <a:extLst>
                    <a:ext uri="{9D8B030D-6E8A-4147-A177-3AD203B41FA5}">
                      <a16:colId xmlns:a16="http://schemas.microsoft.com/office/drawing/2014/main" val="20002"/>
                    </a:ext>
                  </a:extLst>
                </a:gridCol>
              </a:tblGrid>
              <a:tr h="366584">
                <a:tc>
                  <a:txBody>
                    <a:bodyPr/>
                    <a:lstStyle/>
                    <a:p>
                      <a:pPr algn="ctr" fontAlgn="t"/>
                      <a:r>
                        <a:rPr lang="zh-CN" altLang="en-US" sz="1200" b="1">
                          <a:effectLst/>
                          <a:latin typeface="+mn-ea"/>
                          <a:ea typeface="+mn-ea"/>
                        </a:rPr>
                        <a:t>模式</a:t>
                      </a:r>
                      <a:endParaRPr lang="zh-CN" altLang="en-US" sz="1200" b="1">
                        <a:solidFill>
                          <a:srgbClr val="FFFFFF"/>
                        </a:solidFill>
                        <a:effectLst/>
                        <a:latin typeface="+mn-ea"/>
                        <a:ea typeface="+mn-ea"/>
                      </a:endParaRPr>
                    </a:p>
                  </a:txBody>
                  <a:tcPr marL="9338" marR="9338" marT="9338" marB="9338" anchor="ctr"/>
                </a:tc>
                <a:tc>
                  <a:txBody>
                    <a:bodyPr/>
                    <a:lstStyle/>
                    <a:p>
                      <a:pPr algn="ctr" fontAlgn="t"/>
                      <a:r>
                        <a:rPr lang="zh-CN" altLang="en-US" sz="1200" b="1">
                          <a:effectLst/>
                          <a:latin typeface="+mn-ea"/>
                          <a:ea typeface="+mn-ea"/>
                        </a:rPr>
                        <a:t>描述</a:t>
                      </a:r>
                      <a:endParaRPr lang="zh-CN" altLang="en-US" sz="1200" b="1">
                        <a:solidFill>
                          <a:srgbClr val="FFFFFF"/>
                        </a:solidFill>
                        <a:effectLst/>
                        <a:latin typeface="+mn-ea"/>
                        <a:ea typeface="+mn-ea"/>
                      </a:endParaRPr>
                    </a:p>
                  </a:txBody>
                  <a:tcPr marL="9338" marR="9338" marT="9338" marB="9338" anchor="ctr"/>
                </a:tc>
                <a:tc>
                  <a:txBody>
                    <a:bodyPr/>
                    <a:lstStyle/>
                    <a:p>
                      <a:pPr algn="ctr" fontAlgn="t"/>
                      <a:r>
                        <a:rPr lang="zh-CN" altLang="en-US" sz="1200" b="1">
                          <a:effectLst/>
                          <a:latin typeface="+mn-ea"/>
                          <a:ea typeface="+mn-ea"/>
                        </a:rPr>
                        <a:t>备注</a:t>
                      </a:r>
                      <a:endParaRPr lang="zh-CN" altLang="en-US" sz="1200" b="1">
                        <a:solidFill>
                          <a:srgbClr val="FFFFFF"/>
                        </a:solidFill>
                        <a:effectLst/>
                        <a:latin typeface="+mn-ea"/>
                        <a:ea typeface="+mn-ea"/>
                      </a:endParaRPr>
                    </a:p>
                  </a:txBody>
                  <a:tcPr marL="9338" marR="9338" marT="9338" marB="9338" anchor="ctr"/>
                </a:tc>
                <a:extLst>
                  <a:ext uri="{0D108BD9-81ED-4DB2-BD59-A6C34878D82A}">
                    <a16:rowId xmlns:a16="http://schemas.microsoft.com/office/drawing/2014/main" val="10000"/>
                  </a:ext>
                </a:extLst>
              </a:tr>
              <a:tr h="366584">
                <a:tc>
                  <a:txBody>
                    <a:bodyPr/>
                    <a:lstStyle/>
                    <a:p>
                      <a:pPr algn="ctr" fontAlgn="t"/>
                      <a:r>
                        <a:rPr lang="en-US" sz="1200" b="1">
                          <a:effectLst/>
                          <a:latin typeface="+mn-ea"/>
                          <a:ea typeface="+mn-ea"/>
                        </a:rPr>
                        <a:t>r</a:t>
                      </a:r>
                    </a:p>
                  </a:txBody>
                  <a:tcPr marL="15563" marR="15563" marT="21788" marB="21788" anchor="ctr"/>
                </a:tc>
                <a:tc>
                  <a:txBody>
                    <a:bodyPr/>
                    <a:lstStyle/>
                    <a:p>
                      <a:pPr algn="ctr" fontAlgn="t"/>
                      <a:r>
                        <a:rPr lang="zh-CN" altLang="en-US" sz="1200" b="1">
                          <a:effectLst/>
                          <a:latin typeface="+mn-ea"/>
                          <a:ea typeface="+mn-ea"/>
                        </a:rPr>
                        <a:t>以只读方式打开文件。文件的指针将会放在文件的开头。这是默认模式。</a:t>
                      </a:r>
                    </a:p>
                  </a:txBody>
                  <a:tcPr marL="15563" marR="15563" marT="21788" marB="21788" anchor="ctr"/>
                </a:tc>
                <a:tc rowSpan="4">
                  <a:txBody>
                    <a:bodyPr/>
                    <a:lstStyle/>
                    <a:p>
                      <a:pPr algn="ctr" fontAlgn="t"/>
                      <a:r>
                        <a:rPr lang="zh-CN" altLang="en-US" sz="1200" b="1">
                          <a:effectLst/>
                          <a:latin typeface="+mn-ea"/>
                          <a:ea typeface="+mn-ea"/>
                        </a:rPr>
                        <a:t>文件必须存在</a:t>
                      </a:r>
                    </a:p>
                  </a:txBody>
                  <a:tcPr marL="15563" marR="15563" marT="21788" marB="21788" anchor="ctr"/>
                </a:tc>
                <a:extLst>
                  <a:ext uri="{0D108BD9-81ED-4DB2-BD59-A6C34878D82A}">
                    <a16:rowId xmlns:a16="http://schemas.microsoft.com/office/drawing/2014/main" val="10001"/>
                  </a:ext>
                </a:extLst>
              </a:tr>
              <a:tr h="366584">
                <a:tc>
                  <a:txBody>
                    <a:bodyPr/>
                    <a:lstStyle/>
                    <a:p>
                      <a:pPr algn="ctr" fontAlgn="t"/>
                      <a:r>
                        <a:rPr lang="en-US" sz="1200" b="1">
                          <a:effectLst/>
                          <a:latin typeface="+mn-ea"/>
                          <a:ea typeface="+mn-ea"/>
                        </a:rPr>
                        <a:t>rb</a:t>
                      </a:r>
                    </a:p>
                  </a:txBody>
                  <a:tcPr marL="15563" marR="15563" marT="21788" marB="21788" anchor="ctr"/>
                </a:tc>
                <a:tc>
                  <a:txBody>
                    <a:bodyPr/>
                    <a:lstStyle/>
                    <a:p>
                      <a:pPr algn="ctr" fontAlgn="t"/>
                      <a:r>
                        <a:rPr lang="zh-CN" altLang="en-US" sz="1200" b="1">
                          <a:effectLst/>
                          <a:latin typeface="+mn-ea"/>
                          <a:ea typeface="+mn-ea"/>
                        </a:rPr>
                        <a:t>以二进制格式打开一个文件用于只读。文件指针将会放在文件的开头。这是默认模式。</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366584">
                <a:tc>
                  <a:txBody>
                    <a:bodyPr/>
                    <a:lstStyle/>
                    <a:p>
                      <a:pPr algn="ctr" fontAlgn="t"/>
                      <a:r>
                        <a:rPr lang="en-US" sz="1200" b="1">
                          <a:effectLst/>
                          <a:latin typeface="+mn-ea"/>
                          <a:ea typeface="+mn-ea"/>
                        </a:rPr>
                        <a:t>r+</a:t>
                      </a:r>
                    </a:p>
                  </a:txBody>
                  <a:tcPr marL="15563" marR="15563" marT="21788" marB="21788" anchor="ctr"/>
                </a:tc>
                <a:tc>
                  <a:txBody>
                    <a:bodyPr/>
                    <a:lstStyle/>
                    <a:p>
                      <a:pPr algn="ctr" fontAlgn="t"/>
                      <a:r>
                        <a:rPr lang="zh-CN" altLang="en-US" sz="1200" b="1">
                          <a:effectLst/>
                          <a:latin typeface="+mn-ea"/>
                          <a:ea typeface="+mn-ea"/>
                        </a:rPr>
                        <a:t>打开一个文件用于读写。文件指针将会放在文件的开头。会覆盖原有内容。</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6584">
                <a:tc>
                  <a:txBody>
                    <a:bodyPr/>
                    <a:lstStyle/>
                    <a:p>
                      <a:pPr algn="ctr" fontAlgn="t"/>
                      <a:r>
                        <a:rPr lang="en-US" sz="1200" b="1">
                          <a:effectLst/>
                          <a:latin typeface="+mn-ea"/>
                          <a:ea typeface="+mn-ea"/>
                        </a:rPr>
                        <a:t>rb+</a:t>
                      </a:r>
                    </a:p>
                  </a:txBody>
                  <a:tcPr marL="15563" marR="15563" marT="21788" marB="21788" anchor="ctr"/>
                </a:tc>
                <a:tc>
                  <a:txBody>
                    <a:bodyPr/>
                    <a:lstStyle/>
                    <a:p>
                      <a:pPr algn="ctr" fontAlgn="t"/>
                      <a:r>
                        <a:rPr lang="zh-CN" altLang="en-US" sz="1200" b="1">
                          <a:effectLst/>
                          <a:latin typeface="+mn-ea"/>
                          <a:ea typeface="+mn-ea"/>
                        </a:rPr>
                        <a:t>以二进制格式打开一个文件用于读写。文件指针将会放在文件的开头。会覆盖原有内容。</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366584">
                <a:tc>
                  <a:txBody>
                    <a:bodyPr/>
                    <a:lstStyle/>
                    <a:p>
                      <a:pPr algn="ctr" fontAlgn="t"/>
                      <a:r>
                        <a:rPr lang="en-US" sz="1200" b="1">
                          <a:effectLst/>
                          <a:latin typeface="+mn-ea"/>
                          <a:ea typeface="+mn-ea"/>
                        </a:rPr>
                        <a:t>w</a:t>
                      </a:r>
                    </a:p>
                  </a:txBody>
                  <a:tcPr marL="15563" marR="15563" marT="21788" marB="21788" anchor="ctr"/>
                </a:tc>
                <a:tc>
                  <a:txBody>
                    <a:bodyPr/>
                    <a:lstStyle/>
                    <a:p>
                      <a:pPr algn="ctr" fontAlgn="t"/>
                      <a:r>
                        <a:rPr lang="zh-CN" altLang="en-US" sz="1200" b="1">
                          <a:effectLst/>
                          <a:latin typeface="+mn-ea"/>
                          <a:ea typeface="+mn-ea"/>
                        </a:rPr>
                        <a:t>打开一个文件只用于写入。如果该文件已存在则打开文件，并从开头开始编辑，即原有内容会被清空。</a:t>
                      </a:r>
                    </a:p>
                  </a:txBody>
                  <a:tcPr marL="15563" marR="15563" marT="21788" marB="21788" anchor="ctr"/>
                </a:tc>
                <a:tc rowSpan="4">
                  <a:txBody>
                    <a:bodyPr/>
                    <a:lstStyle/>
                    <a:p>
                      <a:pPr algn="ctr" fontAlgn="t"/>
                      <a:r>
                        <a:rPr lang="zh-CN" altLang="en-US" sz="1200" b="1">
                          <a:effectLst/>
                          <a:latin typeface="+mn-ea"/>
                          <a:ea typeface="+mn-ea"/>
                        </a:rPr>
                        <a:t>若文件存在则将其覆盖，若不存在则创建新文件</a:t>
                      </a:r>
                    </a:p>
                  </a:txBody>
                  <a:tcPr marL="15563" marR="15563" marT="21788" marB="21788" anchor="ctr"/>
                </a:tc>
                <a:extLst>
                  <a:ext uri="{0D108BD9-81ED-4DB2-BD59-A6C34878D82A}">
                    <a16:rowId xmlns:a16="http://schemas.microsoft.com/office/drawing/2014/main" val="10005"/>
                  </a:ext>
                </a:extLst>
              </a:tr>
              <a:tr h="366584">
                <a:tc>
                  <a:txBody>
                    <a:bodyPr/>
                    <a:lstStyle/>
                    <a:p>
                      <a:pPr algn="ctr" fontAlgn="t"/>
                      <a:r>
                        <a:rPr lang="en-US" sz="1200" b="1">
                          <a:effectLst/>
                          <a:latin typeface="+mn-ea"/>
                          <a:ea typeface="+mn-ea"/>
                        </a:rPr>
                        <a:t>wb</a:t>
                      </a:r>
                    </a:p>
                  </a:txBody>
                  <a:tcPr marL="15563" marR="15563" marT="21788" marB="21788" anchor="ctr"/>
                </a:tc>
                <a:tc>
                  <a:txBody>
                    <a:bodyPr/>
                    <a:lstStyle/>
                    <a:p>
                      <a:pPr algn="ctr" fontAlgn="t"/>
                      <a:r>
                        <a:rPr lang="zh-CN" altLang="en-US" sz="1200" b="1">
                          <a:effectLst/>
                          <a:latin typeface="+mn-ea"/>
                          <a:ea typeface="+mn-ea"/>
                        </a:rPr>
                        <a:t>以二进制格式打开一个文件只用于写入。如果该文件已存在则打开文件，并从开头开始编辑，即原有内容会被清空。</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6"/>
                  </a:ext>
                </a:extLst>
              </a:tr>
              <a:tr h="366584">
                <a:tc>
                  <a:txBody>
                    <a:bodyPr/>
                    <a:lstStyle/>
                    <a:p>
                      <a:pPr algn="ctr" fontAlgn="t"/>
                      <a:r>
                        <a:rPr lang="en-US" sz="1200" b="1">
                          <a:effectLst/>
                          <a:latin typeface="+mn-ea"/>
                          <a:ea typeface="+mn-ea"/>
                        </a:rPr>
                        <a:t>w+</a:t>
                      </a:r>
                    </a:p>
                  </a:txBody>
                  <a:tcPr marL="15563" marR="15563" marT="21788" marB="21788" anchor="ctr"/>
                </a:tc>
                <a:tc>
                  <a:txBody>
                    <a:bodyPr/>
                    <a:lstStyle/>
                    <a:p>
                      <a:pPr algn="ctr" fontAlgn="t"/>
                      <a:r>
                        <a:rPr lang="zh-CN" altLang="en-US" sz="1200" b="1">
                          <a:effectLst/>
                          <a:latin typeface="+mn-ea"/>
                          <a:ea typeface="+mn-ea"/>
                        </a:rPr>
                        <a:t>打开一个文件用于读写。如果该文件已存在则打开文件，并从开头开始编辑，即原有内容会被清空。</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66584">
                <a:tc>
                  <a:txBody>
                    <a:bodyPr/>
                    <a:lstStyle/>
                    <a:p>
                      <a:pPr algn="ctr" fontAlgn="t"/>
                      <a:r>
                        <a:rPr lang="en-US" sz="1200" b="1">
                          <a:effectLst/>
                          <a:latin typeface="+mn-ea"/>
                          <a:ea typeface="+mn-ea"/>
                        </a:rPr>
                        <a:t>wb+</a:t>
                      </a:r>
                    </a:p>
                  </a:txBody>
                  <a:tcPr marL="15563" marR="15563" marT="21788" marB="21788" anchor="ctr"/>
                </a:tc>
                <a:tc>
                  <a:txBody>
                    <a:bodyPr/>
                    <a:lstStyle/>
                    <a:p>
                      <a:pPr algn="ctr" fontAlgn="t"/>
                      <a:r>
                        <a:rPr lang="zh-CN" altLang="en-US" sz="1200" b="1">
                          <a:effectLst/>
                          <a:latin typeface="+mn-ea"/>
                          <a:ea typeface="+mn-ea"/>
                        </a:rPr>
                        <a:t>以二进制格式打开一个文件用于读写。如果该文件已存在则打开文件，并从开头开始编辑，即原有内容会被清空。</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8"/>
                  </a:ext>
                </a:extLst>
              </a:tr>
              <a:tr h="366584">
                <a:tc>
                  <a:txBody>
                    <a:bodyPr/>
                    <a:lstStyle/>
                    <a:p>
                      <a:pPr algn="ctr" fontAlgn="t"/>
                      <a:r>
                        <a:rPr lang="en-US" sz="1200" b="1">
                          <a:effectLst/>
                          <a:latin typeface="+mn-ea"/>
                          <a:ea typeface="+mn-ea"/>
                        </a:rPr>
                        <a:t>a</a:t>
                      </a:r>
                    </a:p>
                  </a:txBody>
                  <a:tcPr marL="15563" marR="15563" marT="21788" marB="21788" anchor="ctr"/>
                </a:tc>
                <a:tc>
                  <a:txBody>
                    <a:bodyPr/>
                    <a:lstStyle/>
                    <a:p>
                      <a:pPr algn="ctr" fontAlgn="t"/>
                      <a:r>
                        <a:rPr lang="zh-CN" altLang="en-US" sz="1200" b="1">
                          <a:effectLst/>
                          <a:latin typeface="+mn-ea"/>
                          <a:ea typeface="+mn-ea"/>
                        </a:rPr>
                        <a:t>打开一个文件用于追加。如果该文件已存在，文件指针将会放在文件的结尾。也就是说，新的内容将会被写入到已有内容之后。</a:t>
                      </a:r>
                    </a:p>
                  </a:txBody>
                  <a:tcPr marL="15563" marR="15563" marT="21788" marB="21788" anchor="ctr"/>
                </a:tc>
                <a:tc rowSpan="4">
                  <a:txBody>
                    <a:bodyPr/>
                    <a:lstStyle/>
                    <a:p>
                      <a:pPr algn="ctr" fontAlgn="t"/>
                      <a:r>
                        <a:rPr lang="zh-CN" altLang="en-US" sz="1200" b="1">
                          <a:effectLst/>
                          <a:latin typeface="+mn-ea"/>
                          <a:ea typeface="+mn-ea"/>
                        </a:rPr>
                        <a:t>如果该文件不存在，创建新文件。</a:t>
                      </a:r>
                    </a:p>
                  </a:txBody>
                  <a:tcPr marL="15563" marR="15563" marT="21788" marB="21788" anchor="ctr"/>
                </a:tc>
                <a:extLst>
                  <a:ext uri="{0D108BD9-81ED-4DB2-BD59-A6C34878D82A}">
                    <a16:rowId xmlns:a16="http://schemas.microsoft.com/office/drawing/2014/main" val="10009"/>
                  </a:ext>
                </a:extLst>
              </a:tr>
              <a:tr h="366584">
                <a:tc>
                  <a:txBody>
                    <a:bodyPr/>
                    <a:lstStyle/>
                    <a:p>
                      <a:pPr algn="ctr" fontAlgn="t"/>
                      <a:r>
                        <a:rPr lang="en-US" sz="1200" b="1">
                          <a:effectLst/>
                          <a:latin typeface="+mn-ea"/>
                          <a:ea typeface="+mn-ea"/>
                        </a:rPr>
                        <a:t>ab</a:t>
                      </a:r>
                    </a:p>
                  </a:txBody>
                  <a:tcPr marL="15563" marR="15563" marT="21788" marB="21788" anchor="ctr"/>
                </a:tc>
                <a:tc>
                  <a:txBody>
                    <a:bodyPr/>
                    <a:lstStyle/>
                    <a:p>
                      <a:pPr algn="ctr" fontAlgn="t"/>
                      <a:r>
                        <a:rPr lang="zh-CN" altLang="en-US" sz="1200" b="1">
                          <a:effectLst/>
                          <a:latin typeface="+mn-ea"/>
                          <a:ea typeface="+mn-ea"/>
                        </a:rPr>
                        <a:t>以二进制格式打开一个文件用于追加。如果该文件已存在，文件指针将会放在文件的结尾。也就是说，新的内容将会被写入到已有内容之后。</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0"/>
                  </a:ext>
                </a:extLst>
              </a:tr>
              <a:tr h="366584">
                <a:tc>
                  <a:txBody>
                    <a:bodyPr/>
                    <a:lstStyle/>
                    <a:p>
                      <a:pPr algn="ctr" fontAlgn="t"/>
                      <a:r>
                        <a:rPr lang="en-US" sz="1200" b="1">
                          <a:effectLst/>
                          <a:latin typeface="+mn-ea"/>
                          <a:ea typeface="+mn-ea"/>
                        </a:rPr>
                        <a:t>a+</a:t>
                      </a:r>
                    </a:p>
                  </a:txBody>
                  <a:tcPr marL="15563" marR="15563" marT="21788" marB="21788" anchor="ctr"/>
                </a:tc>
                <a:tc>
                  <a:txBody>
                    <a:bodyPr/>
                    <a:lstStyle/>
                    <a:p>
                      <a:pPr algn="ctr" fontAlgn="t"/>
                      <a:r>
                        <a:rPr lang="zh-CN" altLang="en-US" sz="1200" b="1">
                          <a:effectLst/>
                          <a:latin typeface="+mn-ea"/>
                          <a:ea typeface="+mn-ea"/>
                        </a:rPr>
                        <a:t>打开一个文件用于读写。如果该文件已存在，文件指针将会放在文件的结尾。文件打开时会是追加模式。</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66584">
                <a:tc>
                  <a:txBody>
                    <a:bodyPr/>
                    <a:lstStyle/>
                    <a:p>
                      <a:pPr algn="ctr" fontAlgn="t"/>
                      <a:r>
                        <a:rPr lang="en-US" sz="1200" b="1">
                          <a:effectLst/>
                          <a:latin typeface="+mn-ea"/>
                          <a:ea typeface="+mn-ea"/>
                        </a:rPr>
                        <a:t>ab+</a:t>
                      </a:r>
                    </a:p>
                  </a:txBody>
                  <a:tcPr marL="15563" marR="15563" marT="21788" marB="21788" anchor="ctr"/>
                </a:tc>
                <a:tc>
                  <a:txBody>
                    <a:bodyPr/>
                    <a:lstStyle/>
                    <a:p>
                      <a:pPr algn="ctr" fontAlgn="t"/>
                      <a:r>
                        <a:rPr lang="zh-CN" altLang="en-US" sz="1200" b="1">
                          <a:effectLst/>
                          <a:latin typeface="+mn-ea"/>
                          <a:ea typeface="+mn-ea"/>
                        </a:rPr>
                        <a:t>以二进制格式打开一个文件用于追加。如果该文件已存在，文件指针将会放在文件的结尾。</a:t>
                      </a:r>
                    </a:p>
                  </a:txBody>
                  <a:tcPr marL="15563" marR="15563" marT="21788" marB="21788" anchor="ctr"/>
                </a:tc>
                <a:tc vMerge="1">
                  <a:txBody>
                    <a:bodyPr/>
                    <a:lstStyle/>
                    <a:p>
                      <a:pPr fontAlgn="t"/>
                      <a:endParaRPr lang="zh-CN" altLang="en-US" sz="1200" dirty="0">
                        <a:effectLst/>
                        <a:latin typeface="+mn-ea"/>
                        <a:ea typeface="+mn-ea"/>
                      </a:endParaRPr>
                    </a:p>
                  </a:txBody>
                  <a:tcPr marL="15563" marR="15563" marT="21788" marB="21788">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12"/>
                  </a:ext>
                </a:extLst>
              </a:tr>
              <a:tr h="366584">
                <a:tc>
                  <a:txBody>
                    <a:bodyPr/>
                    <a:lstStyle/>
                    <a:p>
                      <a:pPr algn="ctr" fontAlgn="t"/>
                      <a:r>
                        <a:rPr lang="en-US" altLang="zh-CN" sz="1200" b="1">
                          <a:effectLst/>
                          <a:latin typeface="+mn-ea"/>
                          <a:ea typeface="+mn-ea"/>
                        </a:rPr>
                        <a:t>x</a:t>
                      </a:r>
                      <a:endParaRPr lang="en-US" sz="1200" b="1">
                        <a:effectLst/>
                        <a:latin typeface="+mn-ea"/>
                        <a:ea typeface="+mn-ea"/>
                      </a:endParaRPr>
                    </a:p>
                  </a:txBody>
                  <a:tcPr marL="15563" marR="15563" marT="21788" marB="21788" anchor="ctr"/>
                </a:tc>
                <a:tc>
                  <a:txBody>
                    <a:bodyPr/>
                    <a:lstStyle/>
                    <a:p>
                      <a:pPr algn="ctr" fontAlgn="t"/>
                      <a:r>
                        <a:rPr lang="zh-CN" altLang="en-US" sz="1200" b="1">
                          <a:effectLst/>
                          <a:latin typeface="+mn-ea"/>
                          <a:ea typeface="+mn-ea"/>
                        </a:rPr>
                        <a:t>打开一个新文件用于写数据，如果该文件已经存在，则报错。</a:t>
                      </a:r>
                    </a:p>
                  </a:txBody>
                  <a:tcPr marL="15563" marR="15563" marT="21788" marB="21788" anchor="ctr"/>
                </a:tc>
                <a:tc>
                  <a:txBody>
                    <a:bodyPr/>
                    <a:lstStyle/>
                    <a:p>
                      <a:pPr algn="ctr" fontAlgn="t"/>
                      <a:endParaRPr lang="zh-CN" altLang="en-US" sz="1200" b="1">
                        <a:effectLst/>
                        <a:latin typeface="+mn-ea"/>
                        <a:ea typeface="+mn-ea"/>
                      </a:endParaRPr>
                    </a:p>
                  </a:txBody>
                  <a:tcPr marL="15563" marR="15563" marT="21788" marB="21788" anchor="ctr"/>
                </a:tc>
                <a:extLst>
                  <a:ext uri="{0D108BD9-81ED-4DB2-BD59-A6C34878D82A}">
                    <a16:rowId xmlns:a16="http://schemas.microsoft.com/office/drawing/2014/main" val="10013"/>
                  </a:ext>
                </a:extLst>
              </a:tr>
            </a:tbl>
          </a:graphicData>
        </a:graphic>
      </p:graphicFrame>
      <p:sp>
        <p:nvSpPr>
          <p:cNvPr id="3" name="文本框 2"/>
          <p:cNvSpPr txBox="1"/>
          <p:nvPr/>
        </p:nvSpPr>
        <p:spPr>
          <a:xfrm>
            <a:off x="4850196" y="0"/>
            <a:ext cx="2363147" cy="369332"/>
          </a:xfrm>
          <a:prstGeom prst="rect">
            <a:avLst/>
          </a:prstGeom>
          <a:noFill/>
        </p:spPr>
        <p:txBody>
          <a:bodyPr wrap="none" rtlCol="0">
            <a:spAutoFit/>
          </a:bodyPr>
          <a:lstStyle/>
          <a:p>
            <a:r>
              <a:rPr lang="en-US" altLang="zh-CN"/>
              <a:t>open</a:t>
            </a:r>
            <a:r>
              <a:rPr lang="zh-CN" altLang="en-US"/>
              <a:t>函数的</a:t>
            </a:r>
            <a:r>
              <a:rPr lang="en-US" altLang="zh-CN"/>
              <a:t>mode</a:t>
            </a:r>
            <a:r>
              <a:rPr lang="zh-CN" altLang="en-US"/>
              <a:t>参数</a:t>
            </a:r>
          </a:p>
        </p:txBody>
      </p:sp>
      <p:pic>
        <p:nvPicPr>
          <p:cNvPr id="4" name="图片 3"/>
          <p:cNvPicPr>
            <a:picLocks noChangeAspect="1"/>
          </p:cNvPicPr>
          <p:nvPr/>
        </p:nvPicPr>
        <p:blipFill>
          <a:blip r:embed="rId2"/>
          <a:stretch>
            <a:fillRect/>
          </a:stretch>
        </p:blipFill>
        <p:spPr>
          <a:xfrm>
            <a:off x="329539" y="5693027"/>
            <a:ext cx="2651990" cy="1066892"/>
          </a:xfrm>
          <a:prstGeom prst="rect">
            <a:avLst/>
          </a:prstGeom>
        </p:spPr>
      </p:pic>
      <p:sp>
        <p:nvSpPr>
          <p:cNvPr id="5" name="文本框 4"/>
          <p:cNvSpPr txBox="1"/>
          <p:nvPr/>
        </p:nvSpPr>
        <p:spPr>
          <a:xfrm>
            <a:off x="3295291" y="6264169"/>
            <a:ext cx="4745338" cy="369332"/>
          </a:xfrm>
          <a:prstGeom prst="rect">
            <a:avLst/>
          </a:prstGeom>
          <a:noFill/>
        </p:spPr>
        <p:txBody>
          <a:bodyPr wrap="none" rtlCol="0">
            <a:spAutoFit/>
          </a:bodyPr>
          <a:lstStyle/>
          <a:p>
            <a:r>
              <a:rPr lang="en-US" altLang="zh-CN" err="1"/>
              <a:t>mkdir</a:t>
            </a:r>
            <a:r>
              <a:rPr lang="zh-CN" altLang="en-US"/>
              <a:t>的递归用法，注意其中的</a:t>
            </a:r>
            <a:r>
              <a:rPr lang="en-US" altLang="zh-CN" err="1"/>
              <a:t>isdir</a:t>
            </a:r>
            <a:r>
              <a:rPr lang="zh-CN" altLang="en-US"/>
              <a:t>和</a:t>
            </a:r>
            <a:r>
              <a:rPr lang="en-US" altLang="zh-CN"/>
              <a:t>split</a:t>
            </a:r>
            <a:r>
              <a:rPr lang="zh-CN" altLang="en-US"/>
              <a:t>用法</a:t>
            </a:r>
          </a:p>
        </p:txBody>
      </p:sp>
      <p:sp>
        <p:nvSpPr>
          <p:cNvPr id="6" name="文本框 5"/>
          <p:cNvSpPr txBox="1"/>
          <p:nvPr/>
        </p:nvSpPr>
        <p:spPr>
          <a:xfrm>
            <a:off x="3450310" y="5580142"/>
            <a:ext cx="8137356" cy="646331"/>
          </a:xfrm>
          <a:prstGeom prst="rect">
            <a:avLst/>
          </a:prstGeom>
          <a:noFill/>
        </p:spPr>
        <p:txBody>
          <a:bodyPr wrap="none" rtlCol="0">
            <a:spAutoFit/>
          </a:bodyPr>
          <a:lstStyle/>
          <a:p>
            <a:r>
              <a:rPr lang="zh-CN" altLang="en-US"/>
              <a:t>使用</a:t>
            </a:r>
            <a:r>
              <a:rPr lang="en-US" altLang="zh-CN"/>
              <a:t>for</a:t>
            </a:r>
            <a:r>
              <a:rPr lang="zh-CN" altLang="en-US"/>
              <a:t>迭代已打开的文件流，每次循环读取一行，且当无内容时会自动终止。</a:t>
            </a:r>
            <a:endParaRPr lang="en-US" altLang="zh-CN"/>
          </a:p>
          <a:p>
            <a:r>
              <a:rPr lang="en-US" altLang="zh-CN"/>
              <a:t>read()</a:t>
            </a:r>
            <a:r>
              <a:rPr lang="zh-CN" altLang="en-US"/>
              <a:t>方法会一次性返回文件的全部内容作为一个大字符串，会将换行符加入。</a:t>
            </a:r>
          </a:p>
        </p:txBody>
      </p:sp>
    </p:spTree>
    <p:extLst>
      <p:ext uri="{BB962C8B-B14F-4D97-AF65-F5344CB8AC3E}">
        <p14:creationId xmlns:p14="http://schemas.microsoft.com/office/powerpoint/2010/main" val="2594285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103516"/>
            <a:ext cx="12128741" cy="3539430"/>
          </a:xfrm>
          <a:prstGeom prst="rect">
            <a:avLst/>
          </a:prstGeom>
          <a:noFill/>
        </p:spPr>
        <p:txBody>
          <a:bodyPr wrap="square" rtlCol="0">
            <a:spAutoFit/>
          </a:bodyPr>
          <a:lstStyle/>
          <a:p>
            <a:r>
              <a:rPr lang="zh-CN" altLang="en-US" sz="1400" b="1"/>
              <a:t>目录删除</a:t>
            </a:r>
            <a:r>
              <a:rPr lang="zh-CN" altLang="en-US" sz="1400"/>
              <a:t>：</a:t>
            </a:r>
            <a:r>
              <a:rPr lang="en-US" altLang="zh-CN" sz="1400" err="1"/>
              <a:t>os.rmdir</a:t>
            </a:r>
            <a:r>
              <a:rPr lang="en-US" altLang="zh-CN" sz="1400"/>
              <a:t>(path)</a:t>
            </a:r>
            <a:r>
              <a:rPr lang="zh-CN" altLang="en-US" sz="1400"/>
              <a:t>可以删除指定的目录，但只有指定目录为空时可以操作，</a:t>
            </a:r>
            <a:r>
              <a:rPr lang="en-US" altLang="zh-CN" sz="1400" err="1"/>
              <a:t>shutil</a:t>
            </a:r>
            <a:r>
              <a:rPr lang="zh-CN" altLang="en-US" sz="1400"/>
              <a:t>模块中的</a:t>
            </a:r>
            <a:r>
              <a:rPr lang="en-US" altLang="zh-CN" sz="1400" err="1"/>
              <a:t>shutil.rmtree</a:t>
            </a:r>
            <a:r>
              <a:rPr lang="en-US" altLang="zh-CN" sz="1400"/>
              <a:t>(path)</a:t>
            </a:r>
            <a:r>
              <a:rPr lang="zh-CN" altLang="en-US" sz="1400"/>
              <a:t>可以删除非空目录。</a:t>
            </a:r>
            <a:endParaRPr lang="en-US" altLang="zh-CN" sz="1400"/>
          </a:p>
          <a:p>
            <a:r>
              <a:rPr lang="zh-CN" altLang="en-US" sz="1400" b="1"/>
              <a:t>目录遍历</a:t>
            </a:r>
            <a:r>
              <a:rPr lang="zh-CN" altLang="en-US" sz="1400"/>
              <a:t>：</a:t>
            </a:r>
            <a:r>
              <a:rPr lang="en-US" altLang="zh-CN" sz="1400" err="1"/>
              <a:t>os.walk</a:t>
            </a:r>
            <a:r>
              <a:rPr lang="en-US" altLang="zh-CN" sz="1400"/>
              <a:t>(</a:t>
            </a:r>
            <a:r>
              <a:rPr lang="en-US" altLang="zh-CN" sz="1400" err="1"/>
              <a:t>top,topdown,onerror,followlinks</a:t>
            </a:r>
            <a:r>
              <a:rPr lang="en-US" altLang="zh-CN" sz="1400"/>
              <a:t>)</a:t>
            </a:r>
            <a:r>
              <a:rPr lang="zh-CN" altLang="en-US" sz="1400"/>
              <a:t>，其中</a:t>
            </a:r>
            <a:r>
              <a:rPr lang="en-US" altLang="zh-CN" sz="1400"/>
              <a:t>top</a:t>
            </a:r>
            <a:r>
              <a:rPr lang="zh-CN" altLang="en-US" sz="1400"/>
              <a:t>用于指定要遍历的内容的根目录（将指定目录下的全部子目录及文件访问一遍）；</a:t>
            </a:r>
            <a:r>
              <a:rPr lang="en-US" altLang="zh-CN" sz="1400" err="1"/>
              <a:t>topdown</a:t>
            </a:r>
            <a:r>
              <a:rPr lang="zh-CN" altLang="en-US" sz="1400"/>
              <a:t>是可选参数，用于指定遍历的顺序，值为</a:t>
            </a:r>
            <a:r>
              <a:rPr lang="en-US" altLang="zh-CN" sz="1400"/>
              <a:t>True</a:t>
            </a:r>
            <a:r>
              <a:rPr lang="zh-CN" altLang="en-US" sz="1400"/>
              <a:t>时从上至下，值为</a:t>
            </a:r>
            <a:r>
              <a:rPr lang="en-US" altLang="zh-CN" sz="1400"/>
              <a:t>False</a:t>
            </a:r>
            <a:r>
              <a:rPr lang="zh-CN" altLang="en-US" sz="1400"/>
              <a:t>时从下至上，默认为</a:t>
            </a:r>
            <a:r>
              <a:rPr lang="en-US" altLang="zh-CN" sz="1400"/>
              <a:t>True</a:t>
            </a:r>
            <a:r>
              <a:rPr lang="zh-CN" altLang="en-US" sz="1400"/>
              <a:t>；</a:t>
            </a:r>
            <a:r>
              <a:rPr lang="en-US" altLang="zh-CN" sz="1400" err="1"/>
              <a:t>onerror</a:t>
            </a:r>
            <a:r>
              <a:rPr lang="zh-CN" altLang="en-US" sz="1400"/>
              <a:t>可选参数，用于指定错误处理方式，通常默认忽略；</a:t>
            </a:r>
            <a:r>
              <a:rPr lang="en-US" altLang="zh-CN" sz="1400" err="1"/>
              <a:t>followlinks</a:t>
            </a:r>
            <a:r>
              <a:rPr lang="zh-CN" altLang="en-US" sz="1400"/>
              <a:t>可选参数，将该参数值设定为</a:t>
            </a:r>
            <a:r>
              <a:rPr lang="en-US" altLang="zh-CN" sz="1400"/>
              <a:t>True</a:t>
            </a:r>
            <a:r>
              <a:rPr lang="zh-CN" altLang="en-US" sz="1400"/>
              <a:t>时表示在支持的系统上访问由符号链接指向的目录，默认不解析符号链接；其返回值是一个由</a:t>
            </a:r>
            <a:r>
              <a:rPr lang="en-US" altLang="zh-CN" sz="1400"/>
              <a:t>3</a:t>
            </a:r>
            <a:r>
              <a:rPr lang="zh-CN" altLang="en-US" sz="1400"/>
              <a:t>个元素组成的元组生成器对象（</a:t>
            </a:r>
            <a:r>
              <a:rPr lang="en-US" altLang="zh-CN" sz="1400" err="1"/>
              <a:t>dirpath</a:t>
            </a:r>
            <a:r>
              <a:rPr lang="en-US" altLang="zh-CN" sz="1400"/>
              <a:t>, </a:t>
            </a:r>
            <a:r>
              <a:rPr lang="en-US" altLang="zh-CN" sz="1400" err="1"/>
              <a:t>dirnames</a:t>
            </a:r>
            <a:r>
              <a:rPr lang="en-US" altLang="zh-CN" sz="1400"/>
              <a:t>, filenames</a:t>
            </a:r>
            <a:r>
              <a:rPr lang="zh-CN" altLang="en-US" sz="1400"/>
              <a:t>），其中</a:t>
            </a:r>
            <a:r>
              <a:rPr lang="en-US" altLang="zh-CN" sz="1400" err="1"/>
              <a:t>dirpath</a:t>
            </a:r>
            <a:r>
              <a:rPr lang="zh-CN" altLang="en-US" sz="1400"/>
              <a:t>表示当前遍历目录或文件的路径，是一个字符串；</a:t>
            </a:r>
            <a:r>
              <a:rPr lang="en-US" altLang="zh-CN" sz="1400" err="1"/>
              <a:t>dirnames</a:t>
            </a:r>
            <a:r>
              <a:rPr lang="zh-CN" altLang="en-US" sz="1400"/>
              <a:t>表示当前路径下包含的子目录，是一个列表；</a:t>
            </a:r>
            <a:r>
              <a:rPr lang="en-US" altLang="zh-CN" sz="1400"/>
              <a:t>filenames</a:t>
            </a:r>
            <a:r>
              <a:rPr lang="zh-CN" altLang="en-US" sz="1400"/>
              <a:t>表示当前路径下包含的文件，是一个列表。（注意</a:t>
            </a:r>
            <a:r>
              <a:rPr lang="en-US" altLang="zh-CN" sz="1400"/>
              <a:t>walk</a:t>
            </a:r>
            <a:r>
              <a:rPr lang="zh-CN" altLang="en-US" sz="1400"/>
              <a:t>函数只用于</a:t>
            </a:r>
            <a:r>
              <a:rPr lang="en-US" altLang="zh-CN" sz="1400"/>
              <a:t>windows</a:t>
            </a:r>
            <a:r>
              <a:rPr lang="zh-CN" altLang="en-US" sz="1400"/>
              <a:t>系统和</a:t>
            </a:r>
            <a:r>
              <a:rPr lang="en-US" altLang="zh-CN" sz="1400"/>
              <a:t>Unix</a:t>
            </a:r>
            <a:r>
              <a:rPr lang="zh-CN" altLang="en-US" sz="1400"/>
              <a:t>系统）</a:t>
            </a:r>
            <a:endParaRPr lang="en-US" altLang="zh-CN" sz="1400"/>
          </a:p>
          <a:p>
            <a:r>
              <a:rPr lang="zh-CN" altLang="en-US" sz="1400" b="1"/>
              <a:t>遍历顺序</a:t>
            </a:r>
            <a:r>
              <a:rPr lang="zh-CN" altLang="en-US" sz="1400"/>
              <a:t>：如图所示，从上至下顺序为</a:t>
            </a:r>
            <a:r>
              <a:rPr lang="en-US" altLang="zh-CN" sz="1400"/>
              <a:t>ABDECFG</a:t>
            </a:r>
            <a:r>
              <a:rPr lang="zh-CN" altLang="en-US" sz="1400"/>
              <a:t>，从下至上顺序为</a:t>
            </a:r>
            <a:r>
              <a:rPr lang="en-US" altLang="zh-CN" sz="1400"/>
              <a:t>DEBFGCA</a:t>
            </a:r>
            <a:r>
              <a:rPr lang="zh-CN" altLang="en-US" sz="1400"/>
              <a:t>，文件位于</a:t>
            </a:r>
            <a:r>
              <a:rPr lang="en-US" altLang="zh-CN" sz="1400"/>
              <a:t>filenames</a:t>
            </a:r>
            <a:r>
              <a:rPr lang="zh-CN" altLang="en-US" sz="1400"/>
              <a:t>列表中。</a:t>
            </a:r>
            <a:endParaRPr lang="en-US" altLang="zh-CN" sz="1400"/>
          </a:p>
          <a:p>
            <a:r>
              <a:rPr lang="zh-CN" altLang="en-US" sz="1400" b="1"/>
              <a:t>文件删除</a:t>
            </a:r>
            <a:r>
              <a:rPr lang="zh-CN" altLang="en-US" sz="1400"/>
              <a:t>：</a:t>
            </a:r>
            <a:r>
              <a:rPr lang="en-US" altLang="zh-CN" sz="1400" err="1"/>
              <a:t>os.remove</a:t>
            </a:r>
            <a:r>
              <a:rPr lang="en-US" altLang="zh-CN" sz="1400"/>
              <a:t>(path), path</a:t>
            </a:r>
            <a:r>
              <a:rPr lang="zh-CN" altLang="en-US" sz="1400"/>
              <a:t>可以是相对路径也可以是绝对路径，当文件不存在时会报错，因此一般先判断文件是否存在。</a:t>
            </a:r>
            <a:endParaRPr lang="en-US" altLang="zh-CN" sz="1400"/>
          </a:p>
          <a:p>
            <a:r>
              <a:rPr lang="zh-CN" altLang="en-US" sz="1400" b="1"/>
              <a:t>文件和目录重命名</a:t>
            </a:r>
            <a:r>
              <a:rPr lang="zh-CN" altLang="en-US" sz="1400"/>
              <a:t>：</a:t>
            </a:r>
            <a:r>
              <a:rPr lang="en-US" altLang="zh-CN" sz="1400" err="1"/>
              <a:t>os.rename</a:t>
            </a:r>
            <a:r>
              <a:rPr lang="en-US" altLang="zh-CN" sz="1400"/>
              <a:t>(</a:t>
            </a:r>
            <a:r>
              <a:rPr lang="en-US" altLang="zh-CN" sz="1400" err="1"/>
              <a:t>a,b</a:t>
            </a:r>
            <a:r>
              <a:rPr lang="en-US" altLang="zh-CN" sz="1400"/>
              <a:t>)</a:t>
            </a:r>
            <a:r>
              <a:rPr lang="zh-CN" altLang="en-US" sz="1400"/>
              <a:t>其中</a:t>
            </a:r>
            <a:r>
              <a:rPr lang="en-US" altLang="zh-CN" sz="1400"/>
              <a:t>a</a:t>
            </a:r>
            <a:r>
              <a:rPr lang="zh-CN" altLang="en-US" sz="1400"/>
              <a:t>是重命名前的目录或文件路径，</a:t>
            </a:r>
            <a:r>
              <a:rPr lang="en-US" altLang="zh-CN" sz="1400"/>
              <a:t>b</a:t>
            </a:r>
            <a:r>
              <a:rPr lang="zh-CN" altLang="en-US" sz="1400"/>
              <a:t>是重命名后的，其中绝对路径和相对路径可以混用，</a:t>
            </a:r>
            <a:endParaRPr lang="en-US" altLang="zh-CN" sz="1400"/>
          </a:p>
          <a:p>
            <a:r>
              <a:rPr lang="zh-CN" altLang="en-US" sz="1400"/>
              <a:t>对于文件的重命名则必须添加扩展名，若指定的目录不存在则报错，且只能修改最后一级的目录名称。</a:t>
            </a:r>
            <a:endParaRPr lang="en-US" altLang="zh-CN" sz="1400"/>
          </a:p>
          <a:p>
            <a:r>
              <a:rPr lang="zh-CN" altLang="en-US" sz="1400" b="1"/>
              <a:t>获取文件基本信息</a:t>
            </a:r>
            <a:r>
              <a:rPr lang="zh-CN" altLang="en-US" sz="1400"/>
              <a:t>：</a:t>
            </a:r>
            <a:r>
              <a:rPr lang="en-US" altLang="zh-CN" sz="1400" err="1"/>
              <a:t>os.stat</a:t>
            </a:r>
            <a:r>
              <a:rPr lang="en-US" altLang="zh-CN" sz="1400"/>
              <a:t>(path)</a:t>
            </a:r>
            <a:r>
              <a:rPr lang="zh-CN" altLang="en-US" sz="1400"/>
              <a:t>，</a:t>
            </a:r>
            <a:r>
              <a:rPr lang="en-US" altLang="zh-CN" sz="1400"/>
              <a:t>path</a:t>
            </a:r>
            <a:r>
              <a:rPr lang="zh-CN" altLang="en-US" sz="1400"/>
              <a:t>是文件的路径，其返回值是一个对象，包含有很多相应的属性，如下图所示。</a:t>
            </a:r>
            <a:endParaRPr lang="en-US" altLang="zh-CN" sz="1400"/>
          </a:p>
          <a:p>
            <a:r>
              <a:rPr lang="zh-CN" altLang="en-US" sz="1400"/>
              <a:t>其用法为 </a:t>
            </a:r>
            <a:r>
              <a:rPr lang="en-US" altLang="zh-CN" sz="1400"/>
              <a:t>file = </a:t>
            </a:r>
            <a:r>
              <a:rPr lang="en-US" altLang="zh-CN" sz="1400" err="1"/>
              <a:t>os.stat</a:t>
            </a:r>
            <a:r>
              <a:rPr lang="en-US" altLang="zh-CN" sz="1400"/>
              <a:t>(path), </a:t>
            </a:r>
            <a:r>
              <a:rPr lang="en-US" altLang="zh-CN" sz="1400" err="1"/>
              <a:t>file.st_mode</a:t>
            </a:r>
            <a:r>
              <a:rPr lang="en-US" altLang="zh-CN" sz="1400"/>
              <a:t>…</a:t>
            </a:r>
          </a:p>
          <a:p>
            <a:r>
              <a:rPr lang="en-US" altLang="zh-CN" sz="1400" b="1" err="1"/>
              <a:t>StringIO</a:t>
            </a:r>
            <a:r>
              <a:rPr lang="zh-CN" altLang="en-US" sz="1400" b="1"/>
              <a:t>与</a:t>
            </a:r>
            <a:r>
              <a:rPr lang="en-US" altLang="zh-CN" sz="1400" b="1" err="1"/>
              <a:t>BytesIO</a:t>
            </a:r>
            <a:r>
              <a:rPr lang="zh-CN" altLang="en-US" sz="1400"/>
              <a:t>：是在内存中读写的操作，属于</a:t>
            </a:r>
            <a:r>
              <a:rPr lang="en-US" altLang="zh-CN" sz="1400" err="1"/>
              <a:t>io</a:t>
            </a:r>
            <a:r>
              <a:rPr lang="zh-CN" altLang="en-US" sz="1400"/>
              <a:t>模块下的对象，其与文件的操作方法相同，但需要先导入</a:t>
            </a:r>
            <a:r>
              <a:rPr lang="en-US" altLang="zh-CN" sz="1400" err="1"/>
              <a:t>io</a:t>
            </a:r>
            <a:r>
              <a:rPr lang="zh-CN" altLang="en-US" sz="1400"/>
              <a:t>模块。</a:t>
            </a:r>
            <a:endParaRPr lang="en-US" altLang="zh-CN" sz="1400"/>
          </a:p>
          <a:p>
            <a:r>
              <a:rPr lang="zh-CN" altLang="en-US" sz="1400"/>
              <a:t>与名称类似的，</a:t>
            </a:r>
            <a:r>
              <a:rPr lang="en-US" altLang="zh-CN" sz="1400" err="1"/>
              <a:t>StringIO</a:t>
            </a:r>
            <a:r>
              <a:rPr lang="zh-CN" altLang="en-US" sz="1400"/>
              <a:t>操作字符串，</a:t>
            </a:r>
            <a:r>
              <a:rPr lang="en-US" altLang="zh-CN" sz="1400" err="1"/>
              <a:t>BytesIO</a:t>
            </a:r>
            <a:r>
              <a:rPr lang="zh-CN" altLang="en-US" sz="1400"/>
              <a:t>操作经过</a:t>
            </a:r>
            <a:r>
              <a:rPr lang="en-US" altLang="zh-CN" sz="1400"/>
              <a:t>utf-8</a:t>
            </a:r>
            <a:r>
              <a:rPr lang="zh-CN" altLang="en-US" sz="1400"/>
              <a:t>编码的字节流，</a:t>
            </a:r>
            <a:r>
              <a:rPr lang="en-US" altLang="zh-CN" sz="1400"/>
              <a:t>f=</a:t>
            </a:r>
            <a:r>
              <a:rPr lang="en-US" altLang="zh-CN" sz="1400" err="1"/>
              <a:t>StringIO</a:t>
            </a:r>
            <a:r>
              <a:rPr lang="en-US" altLang="zh-CN" sz="1400"/>
              <a:t>(‘</a:t>
            </a:r>
            <a:r>
              <a:rPr lang="en-US" altLang="zh-CN" sz="1400" err="1"/>
              <a:t>ddd</a:t>
            </a:r>
            <a:r>
              <a:rPr lang="en-US" altLang="zh-CN" sz="1400"/>
              <a:t>’)</a:t>
            </a:r>
            <a:r>
              <a:rPr lang="zh-CN" altLang="en-US" sz="1400"/>
              <a:t>，相当于创建类的实例。</a:t>
            </a:r>
            <a:endParaRPr lang="en-US" altLang="zh-CN" sz="1400"/>
          </a:p>
          <a:p>
            <a:r>
              <a:rPr lang="zh-CN" altLang="en-US" sz="1400" b="1">
                <a:solidFill>
                  <a:srgbClr val="FF0000"/>
                </a:solidFill>
              </a:rPr>
              <a:t>注意在开发中，所有的路径都从当前文件（即主文件）路径（与导入模块</a:t>
            </a:r>
            <a:r>
              <a:rPr lang="en-US" altLang="zh-CN" sz="1400" b="1">
                <a:solidFill>
                  <a:srgbClr val="FF0000"/>
                </a:solidFill>
              </a:rPr>
              <a:t>/</a:t>
            </a:r>
            <a:r>
              <a:rPr lang="zh-CN" altLang="en-US" sz="1400" b="1">
                <a:solidFill>
                  <a:srgbClr val="FF0000"/>
                </a:solidFill>
              </a:rPr>
              <a:t>调用函数无关）开始算起。</a:t>
            </a:r>
            <a:endParaRPr lang="en-US" altLang="zh-CN" sz="1400" b="1">
              <a:solidFill>
                <a:srgbClr val="FF0000"/>
              </a:solidFill>
            </a:endParaRPr>
          </a:p>
          <a:p>
            <a:endParaRPr lang="zh-CN" altLang="en-US" sz="1400"/>
          </a:p>
        </p:txBody>
      </p:sp>
      <p:grpSp>
        <p:nvGrpSpPr>
          <p:cNvPr id="40" name="组合 39"/>
          <p:cNvGrpSpPr/>
          <p:nvPr/>
        </p:nvGrpSpPr>
        <p:grpSpPr>
          <a:xfrm>
            <a:off x="9112849" y="1302589"/>
            <a:ext cx="2667475" cy="2125965"/>
            <a:chOff x="8836804" y="2044460"/>
            <a:chExt cx="2667475" cy="2125965"/>
          </a:xfrm>
        </p:grpSpPr>
        <p:sp>
          <p:nvSpPr>
            <p:cNvPr id="3" name="椭圆 2"/>
            <p:cNvSpPr/>
            <p:nvPr/>
          </p:nvSpPr>
          <p:spPr>
            <a:xfrm>
              <a:off x="10118785" y="2044460"/>
              <a:ext cx="189781" cy="189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5" name="直接箭头连接符 4"/>
            <p:cNvCxnSpPr>
              <a:stCxn id="3" idx="4"/>
            </p:cNvCxnSpPr>
            <p:nvPr/>
          </p:nvCxnSpPr>
          <p:spPr>
            <a:xfrm flipH="1">
              <a:off x="9868619" y="2234242"/>
              <a:ext cx="345057" cy="50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 idx="4"/>
            </p:cNvCxnSpPr>
            <p:nvPr/>
          </p:nvCxnSpPr>
          <p:spPr>
            <a:xfrm>
              <a:off x="10213676" y="2234242"/>
              <a:ext cx="353682" cy="52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756476" y="2717321"/>
              <a:ext cx="189781" cy="189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9" name="椭圆 8"/>
            <p:cNvSpPr/>
            <p:nvPr/>
          </p:nvSpPr>
          <p:spPr>
            <a:xfrm>
              <a:off x="10472468" y="2760453"/>
              <a:ext cx="189781" cy="189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11" name="直接箭头连接符 10"/>
            <p:cNvCxnSpPr>
              <a:stCxn id="8" idx="3"/>
            </p:cNvCxnSpPr>
            <p:nvPr/>
          </p:nvCxnSpPr>
          <p:spPr>
            <a:xfrm flipH="1">
              <a:off x="9463177" y="2879310"/>
              <a:ext cx="321092" cy="33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4"/>
            </p:cNvCxnSpPr>
            <p:nvPr/>
          </p:nvCxnSpPr>
          <p:spPr>
            <a:xfrm>
              <a:off x="9851367" y="2907103"/>
              <a:ext cx="189780" cy="483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5"/>
            </p:cNvCxnSpPr>
            <p:nvPr/>
          </p:nvCxnSpPr>
          <p:spPr>
            <a:xfrm flipH="1">
              <a:off x="10390517" y="2922442"/>
              <a:ext cx="243939" cy="407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5"/>
            </p:cNvCxnSpPr>
            <p:nvPr/>
          </p:nvCxnSpPr>
          <p:spPr>
            <a:xfrm>
              <a:off x="10634456" y="2922442"/>
              <a:ext cx="286585" cy="467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9340493" y="3198487"/>
              <a:ext cx="189781" cy="189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19" name="椭圆 18"/>
            <p:cNvSpPr/>
            <p:nvPr/>
          </p:nvSpPr>
          <p:spPr>
            <a:xfrm>
              <a:off x="9946256" y="3386356"/>
              <a:ext cx="189781" cy="189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sp>
          <p:nvSpPr>
            <p:cNvPr id="20" name="椭圆 19"/>
            <p:cNvSpPr/>
            <p:nvPr/>
          </p:nvSpPr>
          <p:spPr>
            <a:xfrm>
              <a:off x="10305210" y="3286664"/>
              <a:ext cx="189781" cy="189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sp>
          <p:nvSpPr>
            <p:cNvPr id="21" name="椭圆 20"/>
            <p:cNvSpPr/>
            <p:nvPr/>
          </p:nvSpPr>
          <p:spPr>
            <a:xfrm>
              <a:off x="10826150" y="3386356"/>
              <a:ext cx="189781" cy="189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cxnSp>
          <p:nvCxnSpPr>
            <p:cNvPr id="23" name="直接箭头连接符 22"/>
            <p:cNvCxnSpPr>
              <a:stCxn id="8" idx="2"/>
            </p:cNvCxnSpPr>
            <p:nvPr/>
          </p:nvCxnSpPr>
          <p:spPr>
            <a:xfrm flipH="1">
              <a:off x="9005977" y="2812212"/>
              <a:ext cx="750499" cy="51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8836804" y="3312543"/>
              <a:ext cx="296654" cy="246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cxnSp>
          <p:nvCxnSpPr>
            <p:cNvPr id="26" name="直接箭头连接符 25"/>
            <p:cNvCxnSpPr>
              <a:stCxn id="9" idx="6"/>
            </p:cNvCxnSpPr>
            <p:nvPr/>
          </p:nvCxnSpPr>
          <p:spPr>
            <a:xfrm>
              <a:off x="10662249" y="2855344"/>
              <a:ext cx="672860" cy="5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11207625" y="3386357"/>
              <a:ext cx="296654" cy="246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29" name="直接箭头连接符 28"/>
            <p:cNvCxnSpPr>
              <a:stCxn id="18" idx="4"/>
            </p:cNvCxnSpPr>
            <p:nvPr/>
          </p:nvCxnSpPr>
          <p:spPr>
            <a:xfrm flipH="1">
              <a:off x="9340493" y="3388269"/>
              <a:ext cx="94891" cy="49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9192166" y="3881887"/>
              <a:ext cx="296654" cy="246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1" name="圆角矩形 30"/>
            <p:cNvSpPr/>
            <p:nvPr/>
          </p:nvSpPr>
          <p:spPr>
            <a:xfrm>
              <a:off x="9635942" y="3900118"/>
              <a:ext cx="296654" cy="246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cxnSp>
          <p:nvCxnSpPr>
            <p:cNvPr id="33" name="直接箭头连接符 32"/>
            <p:cNvCxnSpPr>
              <a:stCxn id="19" idx="4"/>
              <a:endCxn id="31" idx="0"/>
            </p:cNvCxnSpPr>
            <p:nvPr/>
          </p:nvCxnSpPr>
          <p:spPr>
            <a:xfrm flipH="1">
              <a:off x="9784269" y="3576138"/>
              <a:ext cx="256878" cy="32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9" idx="5"/>
            </p:cNvCxnSpPr>
            <p:nvPr/>
          </p:nvCxnSpPr>
          <p:spPr>
            <a:xfrm>
              <a:off x="10108244" y="3548345"/>
              <a:ext cx="122682" cy="372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10065348" y="3908743"/>
              <a:ext cx="296654" cy="246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endParaRPr lang="zh-CN" altLang="en-US"/>
            </a:p>
          </p:txBody>
        </p:sp>
        <p:cxnSp>
          <p:nvCxnSpPr>
            <p:cNvPr id="38" name="直接箭头连接符 37"/>
            <p:cNvCxnSpPr>
              <a:stCxn id="21" idx="4"/>
            </p:cNvCxnSpPr>
            <p:nvPr/>
          </p:nvCxnSpPr>
          <p:spPr>
            <a:xfrm flipH="1">
              <a:off x="10921040" y="3576138"/>
              <a:ext cx="1" cy="344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10772713" y="3924083"/>
              <a:ext cx="296654" cy="246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grpSp>
      <p:pic>
        <p:nvPicPr>
          <p:cNvPr id="42" name="图片 41"/>
          <p:cNvPicPr>
            <a:picLocks noChangeAspect="1"/>
          </p:cNvPicPr>
          <p:nvPr/>
        </p:nvPicPr>
        <p:blipFill>
          <a:blip r:embed="rId2"/>
          <a:stretch>
            <a:fillRect/>
          </a:stretch>
        </p:blipFill>
        <p:spPr>
          <a:xfrm>
            <a:off x="6548221" y="3579639"/>
            <a:ext cx="5425910" cy="2461473"/>
          </a:xfrm>
          <a:prstGeom prst="rect">
            <a:avLst/>
          </a:prstGeom>
        </p:spPr>
      </p:pic>
    </p:spTree>
    <p:extLst>
      <p:ext uri="{BB962C8B-B14F-4D97-AF65-F5344CB8AC3E}">
        <p14:creationId xmlns:p14="http://schemas.microsoft.com/office/powerpoint/2010/main" val="964314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4038" y="0"/>
            <a:ext cx="1141659" cy="369332"/>
          </a:xfrm>
          <a:prstGeom prst="rect">
            <a:avLst/>
          </a:prstGeom>
          <a:noFill/>
        </p:spPr>
        <p:txBody>
          <a:bodyPr wrap="none" rtlCol="0">
            <a:spAutoFit/>
          </a:bodyPr>
          <a:lstStyle/>
          <a:p>
            <a:r>
              <a:rPr lang="en-US" altLang="zh-CN"/>
              <a:t>WEB </a:t>
            </a:r>
            <a:r>
              <a:rPr lang="zh-CN" altLang="en-US"/>
              <a:t>开发</a:t>
            </a:r>
          </a:p>
        </p:txBody>
      </p:sp>
      <p:sp>
        <p:nvSpPr>
          <p:cNvPr id="3" name="文本框 2"/>
          <p:cNvSpPr txBox="1"/>
          <p:nvPr/>
        </p:nvSpPr>
        <p:spPr>
          <a:xfrm>
            <a:off x="0" y="184666"/>
            <a:ext cx="12192000" cy="6771084"/>
          </a:xfrm>
          <a:prstGeom prst="rect">
            <a:avLst/>
          </a:prstGeom>
          <a:noFill/>
        </p:spPr>
        <p:txBody>
          <a:bodyPr wrap="square" rtlCol="0">
            <a:spAutoFit/>
          </a:bodyPr>
          <a:lstStyle/>
          <a:p>
            <a:r>
              <a:rPr lang="en-US" altLang="zh-CN" sz="1400"/>
              <a:t>TCP</a:t>
            </a:r>
            <a:r>
              <a:rPr lang="zh-CN" altLang="en-US" sz="1400"/>
              <a:t>：</a:t>
            </a:r>
            <a:r>
              <a:rPr lang="en-US" altLang="zh-CN" sz="1400"/>
              <a:t>Transmission Control Protocol </a:t>
            </a:r>
            <a:r>
              <a:rPr lang="zh-CN" altLang="en-US" sz="1400"/>
              <a:t>传输控制协议</a:t>
            </a:r>
            <a:endParaRPr lang="en-US" altLang="zh-CN" sz="1400"/>
          </a:p>
          <a:p>
            <a:r>
              <a:rPr lang="en-US" altLang="zh-CN" sz="1400"/>
              <a:t>UDP</a:t>
            </a:r>
            <a:r>
              <a:rPr lang="zh-CN" altLang="en-US" sz="1400"/>
              <a:t>：</a:t>
            </a:r>
            <a:r>
              <a:rPr lang="en-US" altLang="zh-CN" sz="1400"/>
              <a:t>User Datagram Protocol </a:t>
            </a:r>
            <a:r>
              <a:rPr lang="zh-CN" altLang="en-US" sz="1400"/>
              <a:t>用户数据报协议</a:t>
            </a:r>
            <a:endParaRPr lang="en-US" altLang="zh-CN" sz="1400"/>
          </a:p>
          <a:p>
            <a:r>
              <a:rPr lang="en-US" altLang="zh-CN" sz="1400"/>
              <a:t>TCP/IP</a:t>
            </a:r>
            <a:r>
              <a:rPr lang="zh-CN" altLang="en-US" sz="1400"/>
              <a:t>：一般是</a:t>
            </a:r>
            <a:r>
              <a:rPr lang="en-US" altLang="zh-CN" sz="1400"/>
              <a:t>TCP/IP</a:t>
            </a:r>
            <a:r>
              <a:rPr lang="zh-CN" altLang="en-US" sz="1400"/>
              <a:t>协议族的简称</a:t>
            </a:r>
            <a:endParaRPr lang="en-US" altLang="zh-CN" sz="1400"/>
          </a:p>
          <a:p>
            <a:r>
              <a:rPr lang="zh-CN" altLang="en-US" sz="1400"/>
              <a:t>前后端分离：即将前端（浏览器）代码与后端（服务器）代码分开编辑，利于协作开发，前端主要规范数据表现格式，后端主要接收与处理数据。</a:t>
            </a:r>
            <a:endParaRPr lang="en-US" altLang="zh-CN" sz="1400"/>
          </a:p>
          <a:p>
            <a:r>
              <a:rPr lang="en-US" altLang="zh-CN" sz="1400"/>
              <a:t>HTTP</a:t>
            </a:r>
            <a:r>
              <a:rPr lang="zh-CN" altLang="en-US" sz="1400"/>
              <a:t>：</a:t>
            </a:r>
            <a:r>
              <a:rPr lang="en-US" altLang="zh-CN" sz="1400"/>
              <a:t>Hyper Text Transfer Protocol </a:t>
            </a:r>
            <a:r>
              <a:rPr lang="zh-CN" altLang="en-US" sz="1400"/>
              <a:t>超文本传输协议</a:t>
            </a:r>
            <a:endParaRPr lang="en-US" altLang="zh-CN" sz="1400"/>
          </a:p>
          <a:p>
            <a:r>
              <a:rPr lang="en-US" altLang="zh-CN" sz="1400"/>
              <a:t>HTTPS</a:t>
            </a:r>
            <a:r>
              <a:rPr lang="zh-CN" altLang="en-US" sz="1400"/>
              <a:t>：</a:t>
            </a:r>
            <a:r>
              <a:rPr lang="en-US" altLang="zh-CN" sz="1400"/>
              <a:t>Hyper Text Transfer Protocol over Secure Socket Layer</a:t>
            </a:r>
            <a:r>
              <a:rPr lang="zh-CN" altLang="en-US" sz="1400"/>
              <a:t>安全套接字层超文本传输协议</a:t>
            </a:r>
            <a:endParaRPr lang="en-US" altLang="zh-CN" sz="1400"/>
          </a:p>
          <a:p>
            <a:r>
              <a:rPr lang="en-US" altLang="zh-CN" sz="1400"/>
              <a:t>API</a:t>
            </a:r>
            <a:r>
              <a:rPr lang="zh-CN" altLang="en-US" sz="1400"/>
              <a:t>：</a:t>
            </a:r>
            <a:r>
              <a:rPr lang="en-US" altLang="zh-CN" sz="1400"/>
              <a:t> Application Programming Interface </a:t>
            </a:r>
            <a:r>
              <a:rPr lang="zh-CN" altLang="en-US" sz="1400"/>
              <a:t>应用程序编程接口</a:t>
            </a:r>
            <a:endParaRPr lang="en-US" altLang="zh-CN" sz="1400"/>
          </a:p>
          <a:p>
            <a:r>
              <a:rPr lang="en-US" altLang="zh-CN" sz="1400"/>
              <a:t>CS</a:t>
            </a:r>
            <a:r>
              <a:rPr lang="zh-CN" altLang="en-US" sz="1400"/>
              <a:t>：</a:t>
            </a:r>
            <a:r>
              <a:rPr lang="en-US" altLang="zh-CN" sz="1400"/>
              <a:t>Client Server </a:t>
            </a:r>
            <a:r>
              <a:rPr lang="zh-CN" altLang="en-US" sz="1400"/>
              <a:t>客户端服务器编程（一般需要本地安装）</a:t>
            </a:r>
            <a:endParaRPr lang="en-US" altLang="zh-CN" sz="1400"/>
          </a:p>
          <a:p>
            <a:r>
              <a:rPr lang="en-US" altLang="zh-CN" sz="1400"/>
              <a:t>BS</a:t>
            </a:r>
            <a:r>
              <a:rPr lang="zh-CN" altLang="en-US" sz="1400"/>
              <a:t>：</a:t>
            </a:r>
            <a:r>
              <a:rPr lang="en-US" altLang="zh-CN" sz="1400"/>
              <a:t>Browser Server </a:t>
            </a:r>
            <a:r>
              <a:rPr lang="zh-CN" altLang="en-US" sz="1400"/>
              <a:t>浏览器服务器编程（一般可以直接使用浏览器使用）</a:t>
            </a:r>
            <a:endParaRPr lang="en-US" altLang="zh-CN" sz="1400"/>
          </a:p>
          <a:p>
            <a:r>
              <a:rPr lang="en-US" altLang="zh-CN" sz="1400"/>
              <a:t>HTML</a:t>
            </a:r>
            <a:r>
              <a:rPr lang="zh-CN" altLang="en-US" sz="1400"/>
              <a:t>：</a:t>
            </a:r>
            <a:r>
              <a:rPr lang="en-US" altLang="zh-CN" sz="1400"/>
              <a:t>Hyper Text Markup Language </a:t>
            </a:r>
            <a:r>
              <a:rPr lang="zh-CN" altLang="en-US" sz="1400"/>
              <a:t>超文本标记语言  ①简易②可扩展③平台无关④全网通用，其是</a:t>
            </a:r>
            <a:r>
              <a:rPr lang="en-US" altLang="zh-CN" sz="1400"/>
              <a:t>SGML</a:t>
            </a:r>
            <a:r>
              <a:rPr lang="zh-CN" altLang="en-US" sz="1400"/>
              <a:t>的一种规范</a:t>
            </a:r>
            <a:endParaRPr lang="en-US" altLang="zh-CN" sz="1400"/>
          </a:p>
          <a:p>
            <a:r>
              <a:rPr lang="en-US" altLang="zh-CN" sz="1400"/>
              <a:t>CSS</a:t>
            </a:r>
            <a:r>
              <a:rPr lang="zh-CN" altLang="en-US" sz="1400"/>
              <a:t>：</a:t>
            </a:r>
            <a:r>
              <a:rPr lang="en-US" altLang="zh-CN" sz="1400"/>
              <a:t>Cascading Style Sheets </a:t>
            </a:r>
            <a:r>
              <a:rPr lang="zh-CN" altLang="en-US" sz="1400"/>
              <a:t>层叠样式表</a:t>
            </a:r>
            <a:endParaRPr lang="en-US" altLang="zh-CN" sz="1400"/>
          </a:p>
          <a:p>
            <a:r>
              <a:rPr lang="en-US" altLang="zh-CN" sz="1400"/>
              <a:t>SGML</a:t>
            </a:r>
            <a:r>
              <a:rPr lang="zh-CN" altLang="en-US" sz="1400"/>
              <a:t>：</a:t>
            </a:r>
            <a:r>
              <a:rPr lang="en-US" altLang="zh-CN" sz="1400"/>
              <a:t>Standard Generalized Markup language </a:t>
            </a:r>
            <a:r>
              <a:rPr lang="zh-CN" altLang="en-US" sz="1400"/>
              <a:t>标准通用标记语言</a:t>
            </a:r>
            <a:endParaRPr lang="en-US" altLang="zh-CN" sz="1400"/>
          </a:p>
          <a:p>
            <a:r>
              <a:rPr lang="en-US" altLang="zh-CN" sz="1400"/>
              <a:t>SGI/WSGI</a:t>
            </a:r>
            <a:r>
              <a:rPr lang="zh-CN" altLang="en-US" sz="1400"/>
              <a:t>：</a:t>
            </a:r>
            <a:r>
              <a:rPr lang="en-US" altLang="zh-CN" sz="1400"/>
              <a:t> Web Server Gateway Interface </a:t>
            </a:r>
            <a:r>
              <a:rPr lang="zh-CN" altLang="en-US" sz="1400"/>
              <a:t>服务器网端接口</a:t>
            </a:r>
            <a:endParaRPr lang="en-US" altLang="zh-CN" sz="1400"/>
          </a:p>
          <a:p>
            <a:r>
              <a:rPr lang="en-US" altLang="zh-CN" sz="1400" b="1"/>
              <a:t>URL</a:t>
            </a:r>
            <a:r>
              <a:rPr lang="zh-CN" altLang="en-US" sz="1400"/>
              <a:t>：</a:t>
            </a:r>
            <a:r>
              <a:rPr lang="en-US" altLang="zh-CN" sz="1400"/>
              <a:t>Uniform Resource Locator </a:t>
            </a:r>
            <a:r>
              <a:rPr lang="zh-CN" altLang="en-US" sz="1400"/>
              <a:t>统一资源定位符，唯一标识一个文件，并且给出具体的位置</a:t>
            </a:r>
            <a:endParaRPr lang="en-US" altLang="zh-CN" sz="1400"/>
          </a:p>
          <a:p>
            <a:r>
              <a:rPr lang="en-US" altLang="zh-CN" sz="1400" b="1"/>
              <a:t>URI</a:t>
            </a:r>
            <a:r>
              <a:rPr lang="zh-CN" altLang="en-US" sz="1400"/>
              <a:t>：</a:t>
            </a:r>
            <a:r>
              <a:rPr lang="en-US" altLang="zh-CN" sz="1400"/>
              <a:t> Uniform Resource Identifier </a:t>
            </a:r>
            <a:r>
              <a:rPr lang="zh-CN" altLang="en-US" sz="1400"/>
              <a:t>统一资源标志符，唯一标识一个文件，</a:t>
            </a:r>
            <a:r>
              <a:rPr lang="en-US" altLang="zh-CN" sz="1400"/>
              <a:t>URL/URN</a:t>
            </a:r>
            <a:r>
              <a:rPr lang="zh-CN" altLang="en-US" sz="1400"/>
              <a:t>都属于</a:t>
            </a:r>
            <a:r>
              <a:rPr lang="en-US" altLang="zh-CN" sz="1400"/>
              <a:t>URI</a:t>
            </a:r>
            <a:r>
              <a:rPr lang="zh-CN" altLang="en-US" sz="1400"/>
              <a:t>，一般使用</a:t>
            </a:r>
            <a:r>
              <a:rPr lang="en-US" altLang="zh-CN" sz="1400"/>
              <a:t>URL</a:t>
            </a:r>
          </a:p>
          <a:p>
            <a:r>
              <a:rPr lang="en-US" altLang="zh-CN" sz="1400" b="1"/>
              <a:t>URN</a:t>
            </a:r>
            <a:r>
              <a:rPr lang="zh-CN" altLang="en-US" sz="1400"/>
              <a:t>：</a:t>
            </a:r>
            <a:r>
              <a:rPr lang="en-US" altLang="zh-CN" sz="1400"/>
              <a:t> Uniform Resource Name </a:t>
            </a:r>
            <a:r>
              <a:rPr lang="zh-CN" altLang="en-US" sz="1400"/>
              <a:t>统一资源名称，唯一标识一个文件的标识符，但不能给出具体的位置</a:t>
            </a:r>
            <a:endParaRPr lang="en-US" altLang="zh-CN" sz="1400"/>
          </a:p>
          <a:p>
            <a:r>
              <a:rPr lang="zh-CN" altLang="en-US" sz="1400" b="1"/>
              <a:t>局域网（</a:t>
            </a:r>
            <a:r>
              <a:rPr lang="en-US" altLang="zh-CN" sz="1400" b="1"/>
              <a:t>LAN</a:t>
            </a:r>
            <a:r>
              <a:rPr lang="zh-CN" altLang="en-US" sz="1400" b="1"/>
              <a:t>，</a:t>
            </a:r>
            <a:r>
              <a:rPr lang="en-US" altLang="zh-CN" sz="1400" b="1"/>
              <a:t>Local Area Network</a:t>
            </a:r>
            <a:r>
              <a:rPr lang="zh-CN" altLang="en-US" sz="1400" b="1"/>
              <a:t>）</a:t>
            </a:r>
            <a:r>
              <a:rPr lang="zh-CN" altLang="en-US" sz="1400"/>
              <a:t>：即通常所称的内网，属于本地网络，局域网上的主机可以进行互联，也就是</a:t>
            </a:r>
            <a:r>
              <a:rPr lang="en-US" altLang="zh-CN" sz="1400"/>
              <a:t>IP</a:t>
            </a:r>
            <a:r>
              <a:rPr lang="zh-CN" altLang="en-US" sz="1400"/>
              <a:t>中网络号相同的主机。</a:t>
            </a:r>
            <a:endParaRPr lang="en-US" altLang="zh-CN" sz="1400"/>
          </a:p>
          <a:p>
            <a:r>
              <a:rPr lang="zh-CN" altLang="en-US" sz="1400" b="1"/>
              <a:t>广域网（</a:t>
            </a:r>
            <a:r>
              <a:rPr lang="en-US" altLang="zh-CN" sz="1400" b="1"/>
              <a:t>WAN</a:t>
            </a:r>
            <a:r>
              <a:rPr lang="zh-CN" altLang="en-US" sz="1400" b="1"/>
              <a:t>，</a:t>
            </a:r>
            <a:r>
              <a:rPr lang="en-US" altLang="zh-CN" sz="1400" b="1"/>
              <a:t>Wide Area Network</a:t>
            </a:r>
            <a:r>
              <a:rPr lang="zh-CN" altLang="en-US" sz="1400" b="1"/>
              <a:t>）</a:t>
            </a:r>
            <a:r>
              <a:rPr lang="zh-CN" altLang="en-US" sz="1400"/>
              <a:t>：即通常所说的互联网，也称外网，其</a:t>
            </a:r>
            <a:r>
              <a:rPr lang="en-US" altLang="zh-CN" sz="1400"/>
              <a:t>IP</a:t>
            </a:r>
            <a:r>
              <a:rPr lang="zh-CN" altLang="en-US" sz="1400"/>
              <a:t>地址是必须由</a:t>
            </a:r>
            <a:r>
              <a:rPr lang="en-US" altLang="zh-CN" sz="1400"/>
              <a:t>INIC</a:t>
            </a:r>
            <a:r>
              <a:rPr lang="zh-CN" altLang="en-US" sz="1400"/>
              <a:t>认证才可使用，不允许重复。</a:t>
            </a:r>
            <a:endParaRPr lang="en-US" altLang="zh-CN" sz="1400"/>
          </a:p>
          <a:p>
            <a:r>
              <a:rPr lang="zh-CN" altLang="en-US" sz="1400" b="1"/>
              <a:t>无线局域网（</a:t>
            </a:r>
            <a:r>
              <a:rPr lang="en-US" altLang="zh-CN" sz="1400" b="1"/>
              <a:t>WLAN</a:t>
            </a:r>
            <a:r>
              <a:rPr lang="zh-CN" altLang="en-US" sz="1400" b="1"/>
              <a:t>，</a:t>
            </a:r>
            <a:r>
              <a:rPr lang="en-US" altLang="zh-CN" sz="1400" b="1"/>
              <a:t>Wireless LAN</a:t>
            </a:r>
            <a:r>
              <a:rPr lang="zh-CN" altLang="en-US" sz="1400" b="1"/>
              <a:t>）</a:t>
            </a:r>
            <a:r>
              <a:rPr lang="zh-CN" altLang="en-US" sz="1400"/>
              <a:t>：广义的</a:t>
            </a:r>
            <a:r>
              <a:rPr lang="en-US" altLang="zh-CN" sz="1400"/>
              <a:t>WLAN</a:t>
            </a:r>
            <a:r>
              <a:rPr lang="zh-CN" altLang="en-US" sz="1400"/>
              <a:t>是指使用</a:t>
            </a:r>
            <a:r>
              <a:rPr lang="en-US" altLang="zh-CN" sz="1400"/>
              <a:t>RF</a:t>
            </a:r>
            <a:r>
              <a:rPr lang="zh-CN" altLang="en-US" sz="1400"/>
              <a:t>电磁波等无线电波取代旧式的网线和网络接口作为传输介质构成的网络，狭义的</a:t>
            </a:r>
            <a:r>
              <a:rPr lang="en-US" altLang="zh-CN" sz="1400"/>
              <a:t>WLAN</a:t>
            </a:r>
            <a:r>
              <a:rPr lang="zh-CN" altLang="en-US" sz="1400"/>
              <a:t>即基于</a:t>
            </a:r>
            <a:r>
              <a:rPr lang="en-US" altLang="zh-CN" sz="1400"/>
              <a:t>IEEE802.11</a:t>
            </a:r>
            <a:r>
              <a:rPr lang="zh-CN" altLang="en-US" sz="1400"/>
              <a:t>系列标准，使用</a:t>
            </a:r>
            <a:r>
              <a:rPr lang="en-US" altLang="zh-CN" sz="1400"/>
              <a:t>RF</a:t>
            </a:r>
            <a:r>
              <a:rPr lang="zh-CN" altLang="en-US" sz="1400"/>
              <a:t>电磁波作为传输介质的局域网。</a:t>
            </a:r>
            <a:endParaRPr lang="en-US" altLang="zh-CN" sz="1400"/>
          </a:p>
          <a:p>
            <a:r>
              <a:rPr lang="zh-CN" altLang="en-US" sz="1400" b="1"/>
              <a:t>虚拟局域网（</a:t>
            </a:r>
            <a:r>
              <a:rPr lang="en-US" altLang="zh-CN" sz="1400" b="1"/>
              <a:t>VLAN</a:t>
            </a:r>
            <a:r>
              <a:rPr lang="zh-CN" altLang="en-US" sz="1400" b="1"/>
              <a:t>，</a:t>
            </a:r>
            <a:r>
              <a:rPr lang="en-US" altLang="zh-CN" sz="1400" b="1"/>
              <a:t>Virtual Local Area Network </a:t>
            </a:r>
            <a:r>
              <a:rPr lang="zh-CN" altLang="en-US" sz="1400" b="1"/>
              <a:t>）</a:t>
            </a:r>
            <a:r>
              <a:rPr lang="zh-CN" altLang="en-US" sz="1400"/>
              <a:t>：在一个大型局域网中，使用一些特殊的手段来划分一些虚拟的小型的广播域，静态</a:t>
            </a:r>
            <a:r>
              <a:rPr lang="en-US" altLang="zh-CN" sz="1400"/>
              <a:t>VLAN</a:t>
            </a:r>
            <a:r>
              <a:rPr lang="zh-CN" altLang="en-US" sz="1400"/>
              <a:t>，即在定义虚拟</a:t>
            </a:r>
            <a:r>
              <a:rPr lang="en-US" altLang="zh-CN" sz="1400"/>
              <a:t>VLAN</a:t>
            </a:r>
            <a:r>
              <a:rPr lang="zh-CN" altLang="en-US" sz="1400"/>
              <a:t>时，固定了接口和</a:t>
            </a:r>
            <a:r>
              <a:rPr lang="en-US" altLang="zh-CN" sz="1400"/>
              <a:t>IP</a:t>
            </a:r>
            <a:r>
              <a:rPr lang="zh-CN" altLang="en-US" sz="1400"/>
              <a:t>不能改变；动态</a:t>
            </a:r>
            <a:r>
              <a:rPr lang="en-US" altLang="zh-CN" sz="1400"/>
              <a:t>VLAN</a:t>
            </a:r>
            <a:r>
              <a:rPr lang="zh-CN" altLang="en-US" sz="1400"/>
              <a:t>，可通过基于</a:t>
            </a:r>
            <a:r>
              <a:rPr lang="en-US" altLang="zh-CN" sz="1400"/>
              <a:t>MAC/IP/</a:t>
            </a:r>
            <a:r>
              <a:rPr lang="zh-CN" altLang="en-US" sz="1400"/>
              <a:t>操作系统三类，根据指令，交换机将接口</a:t>
            </a:r>
            <a:r>
              <a:rPr lang="en-US" altLang="zh-CN" sz="1400"/>
              <a:t>/IP</a:t>
            </a:r>
            <a:r>
              <a:rPr lang="zh-CN" altLang="en-US" sz="1400"/>
              <a:t>上的主机设置为不同的</a:t>
            </a:r>
            <a:r>
              <a:rPr lang="en-US" altLang="zh-CN" sz="1400"/>
              <a:t>VLAN</a:t>
            </a:r>
            <a:r>
              <a:rPr lang="zh-CN" altLang="en-US" sz="1400"/>
              <a:t>。</a:t>
            </a:r>
            <a:endParaRPr lang="en-US" altLang="zh-CN" sz="1400"/>
          </a:p>
          <a:p>
            <a:r>
              <a:rPr lang="en-US" altLang="zh-CN" sz="1400" b="1"/>
              <a:t>DHCP</a:t>
            </a:r>
            <a:r>
              <a:rPr lang="zh-CN" altLang="en-US" sz="1400" b="1"/>
              <a:t>协议</a:t>
            </a:r>
            <a:r>
              <a:rPr lang="zh-CN" altLang="en-US" sz="1400" b="1">
                <a:sym typeface="Wingdings" panose="05000000000000000000" pitchFamily="2" charset="2"/>
              </a:rPr>
              <a:t>（</a:t>
            </a:r>
            <a:r>
              <a:rPr lang="en-US" altLang="zh-CN" sz="1400" b="1">
                <a:sym typeface="Wingdings" panose="05000000000000000000" pitchFamily="2" charset="2"/>
              </a:rPr>
              <a:t>Dynamic Host Configuration Protocol</a:t>
            </a:r>
            <a:r>
              <a:rPr lang="zh-CN" altLang="en-US" sz="1400" b="1">
                <a:sym typeface="Wingdings" panose="05000000000000000000" pitchFamily="2" charset="2"/>
              </a:rPr>
              <a:t>）</a:t>
            </a:r>
            <a:r>
              <a:rPr lang="zh-CN" altLang="en-US" sz="1400">
                <a:sym typeface="Wingdings" panose="05000000000000000000" pitchFamily="2" charset="2"/>
              </a:rPr>
              <a:t>：动态主机设置协议，前身是</a:t>
            </a:r>
            <a:r>
              <a:rPr lang="en-US" altLang="zh-CN" sz="1400">
                <a:sym typeface="Wingdings" panose="05000000000000000000" pitchFamily="2" charset="2"/>
              </a:rPr>
              <a:t>BOOTP</a:t>
            </a:r>
            <a:r>
              <a:rPr lang="zh-CN" altLang="en-US" sz="1400">
                <a:sym typeface="Wingdings" panose="05000000000000000000" pitchFamily="2" charset="2"/>
              </a:rPr>
              <a:t>协议，是一个局域网的网络协议，使用</a:t>
            </a:r>
            <a:r>
              <a:rPr lang="en-US" altLang="zh-CN" sz="1400">
                <a:sym typeface="Wingdings" panose="05000000000000000000" pitchFamily="2" charset="2"/>
              </a:rPr>
              <a:t>UDP</a:t>
            </a:r>
            <a:r>
              <a:rPr lang="zh-CN" altLang="en-US" sz="1400">
                <a:sym typeface="Wingdings" panose="05000000000000000000" pitchFamily="2" charset="2"/>
              </a:rPr>
              <a:t>协议工作，主要用于内部网络或网络供应商给用户自动分配</a:t>
            </a:r>
            <a:r>
              <a:rPr lang="en-US" altLang="zh-CN" sz="1400">
                <a:sym typeface="Wingdings" panose="05000000000000000000" pitchFamily="2" charset="2"/>
              </a:rPr>
              <a:t>IP</a:t>
            </a:r>
            <a:r>
              <a:rPr lang="zh-CN" altLang="en-US" sz="1400">
                <a:sym typeface="Wingdings" panose="05000000000000000000" pitchFamily="2" charset="2"/>
              </a:rPr>
              <a:t>地址</a:t>
            </a:r>
            <a:r>
              <a:rPr lang="en-US" altLang="zh-CN" sz="1400">
                <a:sym typeface="Wingdings" panose="05000000000000000000" pitchFamily="2" charset="2"/>
              </a:rPr>
              <a:t>/</a:t>
            </a:r>
            <a:r>
              <a:rPr lang="zh-CN" altLang="en-US" sz="1400">
                <a:sym typeface="Wingdings" panose="05000000000000000000" pitchFamily="2" charset="2"/>
              </a:rPr>
              <a:t>网关</a:t>
            </a:r>
            <a:r>
              <a:rPr lang="en-US" altLang="zh-CN" sz="1400">
                <a:sym typeface="Wingdings" panose="05000000000000000000" pitchFamily="2" charset="2"/>
              </a:rPr>
              <a:t>/DNS</a:t>
            </a:r>
            <a:r>
              <a:rPr lang="zh-CN" altLang="en-US" sz="1400">
                <a:sym typeface="Wingdings" panose="05000000000000000000" pitchFamily="2" charset="2"/>
              </a:rPr>
              <a:t>服务器，有效提升地址的使用率；其拥有三种分配机制，自动（无限期）</a:t>
            </a:r>
            <a:r>
              <a:rPr lang="en-US" altLang="zh-CN" sz="1400">
                <a:sym typeface="Wingdings" panose="05000000000000000000" pitchFamily="2" charset="2"/>
              </a:rPr>
              <a:t>/</a:t>
            </a:r>
            <a:r>
              <a:rPr lang="zh-CN" altLang="en-US" sz="1400">
                <a:sym typeface="Wingdings" panose="05000000000000000000" pitchFamily="2" charset="2"/>
              </a:rPr>
              <a:t>动态（有期限）</a:t>
            </a:r>
            <a:r>
              <a:rPr lang="en-US" altLang="zh-CN" sz="1400">
                <a:sym typeface="Wingdings" panose="05000000000000000000" pitchFamily="2" charset="2"/>
              </a:rPr>
              <a:t>/</a:t>
            </a:r>
            <a:r>
              <a:rPr lang="zh-CN" altLang="en-US" sz="1400">
                <a:sym typeface="Wingdings" panose="05000000000000000000" pitchFamily="2" charset="2"/>
              </a:rPr>
              <a:t>手工分配，常用的为动态配置；其拥有两个租约表，静态租约表（对应静态存储文件，首先查询），动态租约表（查询，若无则分配）。</a:t>
            </a:r>
            <a:endParaRPr lang="en-US" altLang="zh-CN" sz="1400"/>
          </a:p>
          <a:p>
            <a:r>
              <a:rPr lang="en-US" altLang="zh-CN" sz="1400" b="1"/>
              <a:t>ipv4/ipv6</a:t>
            </a:r>
            <a:r>
              <a:rPr lang="zh-CN" altLang="en-US" sz="1400"/>
              <a:t>：</a:t>
            </a:r>
            <a:r>
              <a:rPr lang="en-US" altLang="zh-CN" sz="1400"/>
              <a:t>Internet Protocol version</a:t>
            </a:r>
            <a:r>
              <a:rPr lang="zh-CN" altLang="en-US" sz="1400"/>
              <a:t>互联网通信协议</a:t>
            </a:r>
            <a:r>
              <a:rPr lang="en-US" altLang="zh-CN" sz="1400"/>
              <a:t>4/6</a:t>
            </a:r>
            <a:r>
              <a:rPr lang="zh-CN" altLang="en-US" sz="1400"/>
              <a:t>，是</a:t>
            </a:r>
            <a:r>
              <a:rPr lang="en-US" altLang="zh-CN" sz="1400"/>
              <a:t>TCP/IP</a:t>
            </a:r>
            <a:r>
              <a:rPr lang="zh-CN" altLang="en-US" sz="1400"/>
              <a:t>协议族中最为核心的协议族，工作在网络层，</a:t>
            </a:r>
            <a:r>
              <a:rPr lang="en-US" altLang="zh-CN" sz="1400"/>
              <a:t>IPV4</a:t>
            </a:r>
            <a:r>
              <a:rPr lang="zh-CN" altLang="en-US" sz="1400"/>
              <a:t>的规定的</a:t>
            </a:r>
            <a:r>
              <a:rPr lang="en-US" altLang="zh-CN" sz="1400"/>
              <a:t>IP</a:t>
            </a:r>
            <a:r>
              <a:rPr lang="zh-CN" altLang="en-US" sz="1400"/>
              <a:t>地址长度为</a:t>
            </a:r>
            <a:r>
              <a:rPr lang="en-US" altLang="zh-CN" sz="1400"/>
              <a:t>32</a:t>
            </a:r>
            <a:r>
              <a:rPr lang="zh-CN" altLang="en-US" sz="1400"/>
              <a:t>位，</a:t>
            </a:r>
            <a:r>
              <a:rPr lang="en-US" altLang="zh-CN" sz="1400"/>
              <a:t>IPV6</a:t>
            </a:r>
            <a:r>
              <a:rPr lang="zh-CN" altLang="en-US" sz="1400"/>
              <a:t>规定的</a:t>
            </a:r>
            <a:r>
              <a:rPr lang="en-US" altLang="zh-CN" sz="1400"/>
              <a:t>IP</a:t>
            </a:r>
            <a:r>
              <a:rPr lang="zh-CN" altLang="en-US" sz="1400"/>
              <a:t>地址长度为</a:t>
            </a:r>
            <a:r>
              <a:rPr lang="en-US" altLang="zh-CN" sz="1400"/>
              <a:t>128</a:t>
            </a:r>
            <a:r>
              <a:rPr lang="zh-CN" altLang="en-US" sz="1400"/>
              <a:t>位。</a:t>
            </a:r>
            <a:endParaRPr lang="en-US" altLang="zh-CN" sz="1400"/>
          </a:p>
          <a:p>
            <a:r>
              <a:rPr lang="zh-CN" altLang="en-US" sz="1400" b="1"/>
              <a:t>单工</a:t>
            </a:r>
            <a:r>
              <a:rPr lang="en-US" altLang="zh-CN" sz="1400" b="1"/>
              <a:t>/</a:t>
            </a:r>
            <a:r>
              <a:rPr lang="zh-CN" altLang="en-US" sz="1400" b="1"/>
              <a:t>半双工</a:t>
            </a:r>
            <a:r>
              <a:rPr lang="en-US" altLang="zh-CN" sz="1400" b="1"/>
              <a:t>/</a:t>
            </a:r>
            <a:r>
              <a:rPr lang="zh-CN" altLang="en-US" sz="1400" b="1"/>
              <a:t>全双工</a:t>
            </a:r>
            <a:r>
              <a:rPr lang="zh-CN" altLang="en-US" sz="1400"/>
              <a:t>：只支持单向通信</a:t>
            </a:r>
            <a:r>
              <a:rPr lang="en-US" altLang="zh-CN" sz="1400"/>
              <a:t>/</a:t>
            </a:r>
            <a:r>
              <a:rPr lang="zh-CN" altLang="en-US" sz="1400"/>
              <a:t>双向通信但不能同时，两方轮流发送</a:t>
            </a:r>
            <a:r>
              <a:rPr lang="en-US" altLang="zh-CN" sz="1400"/>
              <a:t>/</a:t>
            </a:r>
            <a:r>
              <a:rPr lang="zh-CN" altLang="en-US" sz="1400"/>
              <a:t>可以同时双向通信。</a:t>
            </a:r>
            <a:endParaRPr lang="en-US" altLang="zh-CN" sz="1400"/>
          </a:p>
          <a:p>
            <a:r>
              <a:rPr lang="en-US" altLang="zh-CN" sz="1400" b="1"/>
              <a:t>DDOS</a:t>
            </a:r>
            <a:r>
              <a:rPr lang="zh-CN" altLang="en-US" sz="1400" b="1"/>
              <a:t>（</a:t>
            </a:r>
            <a:r>
              <a:rPr lang="en-US" altLang="zh-CN" sz="1400" b="1"/>
              <a:t>Distributed Denial of Service</a:t>
            </a:r>
            <a:r>
              <a:rPr lang="zh-CN" altLang="en-US" sz="1400" b="1"/>
              <a:t>）</a:t>
            </a:r>
            <a:r>
              <a:rPr lang="zh-CN" altLang="en-US" sz="1400"/>
              <a:t>：分布式拒绝服务，通过伪装大量的合法请求占用系统资源，达到使指定目标的网络瘫痪或服务中断的目的。</a:t>
            </a:r>
            <a:endParaRPr lang="en-US" altLang="zh-CN" sz="1400"/>
          </a:p>
          <a:p>
            <a:r>
              <a:rPr lang="zh-CN" altLang="en-US" sz="1400" b="1"/>
              <a:t>同步与异步</a:t>
            </a:r>
            <a:r>
              <a:rPr lang="zh-CN" altLang="en-US" sz="1400" b="1">
                <a:sym typeface="Wingdings" panose="05000000000000000000" pitchFamily="2" charset="2"/>
              </a:rPr>
              <a:t>（</a:t>
            </a:r>
            <a:r>
              <a:rPr lang="en-US" altLang="zh-CN" sz="1400" b="1">
                <a:sym typeface="Wingdings" panose="05000000000000000000" pitchFamily="2" charset="2"/>
              </a:rPr>
              <a:t>synchronous/asynchronous communication</a:t>
            </a:r>
            <a:r>
              <a:rPr lang="zh-CN" altLang="en-US" sz="1400" b="1">
                <a:sym typeface="Wingdings" panose="05000000000000000000" pitchFamily="2" charset="2"/>
              </a:rPr>
              <a:t>）</a:t>
            </a:r>
            <a:r>
              <a:rPr lang="zh-CN" altLang="en-US" sz="1400">
                <a:sym typeface="Wingdings" panose="05000000000000000000" pitchFamily="2" charset="2"/>
              </a:rPr>
              <a:t>：其强调的是消息通信机制，同步即调用者发出调用后等待返回结果（堵塞状态），异步即调用者发出调用后不直接得到返回结果而是等待被调用者通知后再进行处理（非堵塞状态）。</a:t>
            </a:r>
            <a:endParaRPr lang="zh-CN" altLang="en-US" sz="1400"/>
          </a:p>
        </p:txBody>
      </p:sp>
    </p:spTree>
    <p:extLst>
      <p:ext uri="{BB962C8B-B14F-4D97-AF65-F5344CB8AC3E}">
        <p14:creationId xmlns:p14="http://schemas.microsoft.com/office/powerpoint/2010/main" val="1647996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BF391E-B5D4-4734-8883-B06C01EC8EF2}"/>
              </a:ext>
            </a:extLst>
          </p:cNvPr>
          <p:cNvSpPr txBox="1"/>
          <p:nvPr/>
        </p:nvSpPr>
        <p:spPr>
          <a:xfrm>
            <a:off x="0" y="0"/>
            <a:ext cx="12192000" cy="6986528"/>
          </a:xfrm>
          <a:prstGeom prst="rect">
            <a:avLst/>
          </a:prstGeom>
          <a:noFill/>
        </p:spPr>
        <p:txBody>
          <a:bodyPr wrap="square" rtlCol="0">
            <a:spAutoFit/>
          </a:bodyPr>
          <a:lstStyle/>
          <a:p>
            <a:r>
              <a:rPr lang="zh-CN" altLang="en-US" sz="1400" b="1"/>
              <a:t>以太网协议（</a:t>
            </a:r>
            <a:r>
              <a:rPr lang="en-US" altLang="zh-CN" sz="1400" b="1"/>
              <a:t>Ethernet</a:t>
            </a:r>
            <a:r>
              <a:rPr lang="zh-CN" altLang="en-US" sz="1400" b="1"/>
              <a:t>）</a:t>
            </a:r>
            <a:r>
              <a:rPr lang="zh-CN" altLang="en-US" sz="1400"/>
              <a:t>：物理层中传输的是二进制的电信号（脉冲电流），通过人为的分组使其识别为有意义的数据，分组方式统一标准为</a:t>
            </a:r>
            <a:r>
              <a:rPr lang="en-US" altLang="zh-CN" sz="1400" err="1"/>
              <a:t>Ehernet</a:t>
            </a:r>
            <a:r>
              <a:rPr lang="zh-CN" altLang="en-US" sz="1400"/>
              <a:t>，每一组电信号称之为一个数据包</a:t>
            </a:r>
            <a:r>
              <a:rPr lang="en-US" altLang="zh-CN" sz="1400"/>
              <a:t>/</a:t>
            </a:r>
            <a:r>
              <a:rPr lang="zh-CN" altLang="en-US" sz="1400"/>
              <a:t>帧，每一帧都有</a:t>
            </a:r>
            <a:r>
              <a:rPr lang="en-US" altLang="zh-CN" sz="1400"/>
              <a:t>head</a:t>
            </a:r>
            <a:r>
              <a:rPr lang="zh-CN" altLang="en-US" sz="1400"/>
              <a:t>（源地址</a:t>
            </a:r>
            <a:r>
              <a:rPr lang="en-US" altLang="zh-CN" sz="1400"/>
              <a:t>6</a:t>
            </a:r>
            <a:r>
              <a:rPr lang="zh-CN" altLang="en-US" sz="1400"/>
              <a:t>字节，目标地址</a:t>
            </a:r>
            <a:r>
              <a:rPr lang="en-US" altLang="zh-CN" sz="1400"/>
              <a:t>6</a:t>
            </a:r>
            <a:r>
              <a:rPr lang="zh-CN" altLang="en-US" sz="1400"/>
              <a:t>字节，数据类型</a:t>
            </a:r>
            <a:r>
              <a:rPr lang="en-US" altLang="zh-CN" sz="1400"/>
              <a:t>6</a:t>
            </a:r>
            <a:r>
              <a:rPr lang="zh-CN" altLang="en-US" sz="1400"/>
              <a:t>字节）</a:t>
            </a:r>
            <a:r>
              <a:rPr lang="en-US" altLang="zh-CN" sz="1400"/>
              <a:t>data</a:t>
            </a:r>
            <a:r>
              <a:rPr lang="zh-CN" altLang="en-US" sz="1400"/>
              <a:t>（最短</a:t>
            </a:r>
            <a:r>
              <a:rPr lang="en-US" altLang="zh-CN" sz="1400"/>
              <a:t>46</a:t>
            </a:r>
            <a:r>
              <a:rPr lang="zh-CN" altLang="en-US" sz="1400"/>
              <a:t>字节，最长</a:t>
            </a:r>
            <a:r>
              <a:rPr lang="en-US" altLang="zh-CN" sz="1400"/>
              <a:t>1500</a:t>
            </a:r>
            <a:r>
              <a:rPr lang="zh-CN" altLang="en-US" sz="1400"/>
              <a:t>字节）两部分，其中源地址和目标地址指的就是</a:t>
            </a:r>
            <a:r>
              <a:rPr lang="en-US" altLang="zh-CN" sz="1400"/>
              <a:t>mac</a:t>
            </a:r>
            <a:r>
              <a:rPr lang="zh-CN" altLang="en-US" sz="1400"/>
              <a:t>地址</a:t>
            </a:r>
            <a:r>
              <a:rPr lang="en-US" altLang="zh-CN" sz="1400"/>
              <a:t>/</a:t>
            </a:r>
            <a:r>
              <a:rPr lang="zh-CN" altLang="en-US" sz="1400"/>
              <a:t>实际地址</a:t>
            </a:r>
            <a:r>
              <a:rPr lang="en-US" altLang="zh-CN" sz="1400"/>
              <a:t>/</a:t>
            </a:r>
            <a:r>
              <a:rPr lang="zh-CN" altLang="en-US" sz="1400"/>
              <a:t>物理地址。</a:t>
            </a:r>
            <a:endParaRPr lang="en-US" altLang="zh-CN" sz="1400"/>
          </a:p>
          <a:p>
            <a:r>
              <a:rPr lang="en-US" altLang="zh-CN" sz="1400" b="1"/>
              <a:t>mac</a:t>
            </a:r>
            <a:r>
              <a:rPr lang="zh-CN" altLang="en-US" sz="1400" b="1"/>
              <a:t>地址</a:t>
            </a:r>
            <a:r>
              <a:rPr lang="zh-CN" altLang="en-US" sz="1400"/>
              <a:t>：</a:t>
            </a:r>
            <a:r>
              <a:rPr lang="en-US" altLang="zh-CN" sz="1400"/>
              <a:t> Ethernet</a:t>
            </a:r>
            <a:r>
              <a:rPr lang="zh-CN" altLang="en-US" sz="1400"/>
              <a:t>规定每个接入</a:t>
            </a:r>
            <a:r>
              <a:rPr lang="en-US" altLang="zh-CN" sz="1400"/>
              <a:t>Internet</a:t>
            </a:r>
            <a:r>
              <a:rPr lang="zh-CN" altLang="en-US" sz="1400"/>
              <a:t>的设备都必须有网卡，每块网卡都有自己唯一的</a:t>
            </a:r>
            <a:r>
              <a:rPr lang="en-US" altLang="zh-CN" sz="1400"/>
              <a:t>mac</a:t>
            </a:r>
            <a:r>
              <a:rPr lang="zh-CN" altLang="en-US" sz="1400"/>
              <a:t>地址，共</a:t>
            </a:r>
            <a:r>
              <a:rPr lang="en-US" altLang="zh-CN" sz="1400"/>
              <a:t>6</a:t>
            </a:r>
            <a:r>
              <a:rPr lang="zh-CN" altLang="en-US" sz="1400"/>
              <a:t>个字节（</a:t>
            </a:r>
            <a:r>
              <a:rPr lang="en-US" altLang="zh-CN" sz="1400"/>
              <a:t>48</a:t>
            </a:r>
            <a:r>
              <a:rPr lang="zh-CN" altLang="en-US" sz="1400"/>
              <a:t>位二进制），前</a:t>
            </a:r>
            <a:r>
              <a:rPr lang="en-US" altLang="zh-CN" sz="1400"/>
              <a:t>24</a:t>
            </a:r>
            <a:r>
              <a:rPr lang="zh-CN" altLang="en-US" sz="1400"/>
              <a:t>位用于标志生产厂家，后</a:t>
            </a:r>
            <a:r>
              <a:rPr lang="en-US" altLang="zh-CN" sz="1400"/>
              <a:t>24</a:t>
            </a:r>
            <a:r>
              <a:rPr lang="zh-CN" altLang="en-US" sz="1400"/>
              <a:t>位是厂家分配，除了自己的地址外，每个网卡都默认接收</a:t>
            </a:r>
            <a:r>
              <a:rPr lang="en-US" altLang="zh-CN" sz="1400"/>
              <a:t>FF</a:t>
            </a:r>
            <a:r>
              <a:rPr lang="zh-CN" altLang="en-US" sz="1400"/>
              <a:t>*</a:t>
            </a:r>
            <a:r>
              <a:rPr lang="en-US" altLang="zh-CN" sz="1400"/>
              <a:t>6</a:t>
            </a:r>
            <a:r>
              <a:rPr lang="zh-CN" altLang="en-US" sz="1400"/>
              <a:t>广播地址，对应数据链路层。</a:t>
            </a:r>
            <a:endParaRPr lang="en-US" altLang="zh-CN" sz="1400"/>
          </a:p>
          <a:p>
            <a:r>
              <a:rPr lang="zh-CN" altLang="en-US" sz="1400" b="1"/>
              <a:t>虚拟网卡：</a:t>
            </a:r>
            <a:r>
              <a:rPr lang="zh-CN" altLang="en-US" sz="1400"/>
              <a:t>用软件模拟网络环境，模拟网络适配器，主要作用为建立远程计算机之间的局域网。</a:t>
            </a:r>
            <a:endParaRPr lang="en-US" altLang="zh-CN" sz="1400"/>
          </a:p>
          <a:p>
            <a:r>
              <a:rPr lang="en-US" altLang="zh-CN" sz="1400" b="1"/>
              <a:t>VPN</a:t>
            </a:r>
            <a:r>
              <a:rPr lang="zh-CN" altLang="en-US" sz="1400" b="1"/>
              <a:t>（</a:t>
            </a:r>
            <a:r>
              <a:rPr lang="en-US" altLang="zh-CN" sz="1400" b="1"/>
              <a:t>Virtual Private Network</a:t>
            </a:r>
            <a:r>
              <a:rPr lang="zh-CN" altLang="en-US" sz="1400" b="1"/>
              <a:t>）</a:t>
            </a:r>
            <a:r>
              <a:rPr lang="zh-CN" altLang="en-US" sz="1400"/>
              <a:t>：虚拟专用网络，在公共网络上架设</a:t>
            </a:r>
            <a:r>
              <a:rPr lang="en-US" altLang="zh-CN" sz="1400"/>
              <a:t>VPN</a:t>
            </a:r>
            <a:r>
              <a:rPr lang="zh-CN" altLang="en-US" sz="1400"/>
              <a:t>服务器，其实现原理为通过</a:t>
            </a:r>
            <a:r>
              <a:rPr lang="en-US" altLang="zh-CN" sz="1400"/>
              <a:t>VPN</a:t>
            </a:r>
            <a:r>
              <a:rPr lang="zh-CN" altLang="en-US" sz="1400"/>
              <a:t>服务器的特殊压缩手段，将请求数据包整个压缩，通过外网发送至另一台</a:t>
            </a:r>
            <a:r>
              <a:rPr lang="en-US" altLang="zh-CN" sz="1400"/>
              <a:t>VPN</a:t>
            </a:r>
            <a:r>
              <a:rPr lang="zh-CN" altLang="en-US" sz="1400"/>
              <a:t>服务器上，由于</a:t>
            </a:r>
            <a:r>
              <a:rPr lang="en-US" altLang="zh-CN" sz="1400"/>
              <a:t>VPN</a:t>
            </a:r>
            <a:r>
              <a:rPr lang="zh-CN" altLang="en-US" sz="1400"/>
              <a:t>服务器拥有正确的</a:t>
            </a:r>
            <a:r>
              <a:rPr lang="en-US" altLang="zh-CN" sz="1400"/>
              <a:t>IP</a:t>
            </a:r>
            <a:r>
              <a:rPr lang="zh-CN" altLang="en-US" sz="1400"/>
              <a:t>地址因此请求数据包会正确到达并通过双网卡（分别接入内网与外网）的</a:t>
            </a:r>
            <a:r>
              <a:rPr lang="en-US" altLang="zh-CN" sz="1400"/>
              <a:t>VPN</a:t>
            </a:r>
            <a:r>
              <a:rPr lang="zh-CN" altLang="en-US" sz="1400"/>
              <a:t>服务器解压缩，之后进行解析，即可从外网访问内网（即双重压缩，且一般数据会经过加密处理）相当于从</a:t>
            </a:r>
            <a:r>
              <a:rPr lang="en-US" altLang="zh-CN" sz="1400"/>
              <a:t>VPN</a:t>
            </a:r>
            <a:r>
              <a:rPr lang="zh-CN" altLang="en-US" sz="1400"/>
              <a:t>服务器建立了虚拟通道。</a:t>
            </a:r>
            <a:endParaRPr lang="en-US" altLang="zh-CN" sz="1400"/>
          </a:p>
          <a:p>
            <a:r>
              <a:rPr lang="zh-CN" altLang="en-US" sz="1400" b="1"/>
              <a:t>代理服务器（</a:t>
            </a:r>
            <a:r>
              <a:rPr lang="en-US" altLang="zh-CN" sz="1400" b="1"/>
              <a:t>Proxy Server</a:t>
            </a:r>
            <a:r>
              <a:rPr lang="zh-CN" altLang="en-US" sz="1400" b="1"/>
              <a:t>）</a:t>
            </a:r>
            <a:r>
              <a:rPr lang="zh-CN" altLang="en-US" sz="1400"/>
              <a:t>：信息中转站，主机访问代理服务器，代理服务器发送请求至目的网站并返回内容，工作在</a:t>
            </a:r>
            <a:r>
              <a:rPr lang="en-US" altLang="zh-CN" sz="1400"/>
              <a:t>OSI</a:t>
            </a:r>
            <a:r>
              <a:rPr lang="zh-CN" altLang="en-US" sz="1400"/>
              <a:t>模型的会话层，属于安全功能。</a:t>
            </a:r>
            <a:endParaRPr lang="en-US" altLang="zh-CN" sz="1400"/>
          </a:p>
          <a:p>
            <a:r>
              <a:rPr lang="zh-CN" altLang="en-US" sz="1400" b="1"/>
              <a:t>集线器（</a:t>
            </a:r>
            <a:r>
              <a:rPr lang="en-US" altLang="zh-CN" sz="1400" b="1"/>
              <a:t>HUB</a:t>
            </a:r>
            <a:r>
              <a:rPr lang="zh-CN" altLang="en-US" sz="1400" b="1"/>
              <a:t>）</a:t>
            </a:r>
            <a:r>
              <a:rPr lang="zh-CN" altLang="en-US" sz="1400"/>
              <a:t>：属于纯硬件设备，集线器对传入的电信号进行整形放大后采取广播的样式发送到所有相连的电脑中，其缺点是若有大量的电脑连接，则会造成网络拥堵，集线器只支持广播的模式，且同一时刻网络上只能有一组数据传递。</a:t>
            </a:r>
            <a:endParaRPr lang="en-US" altLang="zh-CN" sz="1400"/>
          </a:p>
          <a:p>
            <a:r>
              <a:rPr lang="zh-CN" altLang="en-US" sz="1400" b="1"/>
              <a:t>交换机（</a:t>
            </a:r>
            <a:r>
              <a:rPr lang="en-US" altLang="zh-CN" sz="1400" b="1"/>
              <a:t>Switch</a:t>
            </a:r>
            <a:r>
              <a:rPr lang="zh-CN" altLang="en-US" sz="1400" b="1"/>
              <a:t>）</a:t>
            </a:r>
            <a:r>
              <a:rPr lang="zh-CN" altLang="en-US" sz="1400"/>
              <a:t>：交换机是一种用于电信号过滤和转发的网络设备，工作在数据链路层（后续发展有各种工作方式和交换结构，软件</a:t>
            </a:r>
            <a:r>
              <a:rPr lang="en-US" altLang="zh-CN" sz="1400"/>
              <a:t>/</a:t>
            </a:r>
            <a:r>
              <a:rPr lang="zh-CN" altLang="en-US" sz="1400"/>
              <a:t>硬件交换，静态</a:t>
            </a:r>
            <a:r>
              <a:rPr lang="en-US" altLang="zh-CN" sz="1400"/>
              <a:t>/</a:t>
            </a:r>
            <a:r>
              <a:rPr lang="zh-CN" altLang="en-US" sz="1400"/>
              <a:t>动态交换，第三层交换机等），其只识别</a:t>
            </a:r>
            <a:r>
              <a:rPr lang="en-US" altLang="zh-CN" sz="1400"/>
              <a:t>mac</a:t>
            </a:r>
            <a:r>
              <a:rPr lang="zh-CN" altLang="en-US" sz="1400"/>
              <a:t>地址，在交换机内部有一个接口</a:t>
            </a:r>
            <a:r>
              <a:rPr lang="en-US" altLang="zh-CN" sz="1400"/>
              <a:t>-</a:t>
            </a:r>
            <a:r>
              <a:rPr lang="zh-CN" altLang="en-US" sz="1400"/>
              <a:t>地址表，当一个数据进入时，它会先记录发送接口和</a:t>
            </a:r>
            <a:r>
              <a:rPr lang="en-US" altLang="zh-CN" sz="1400"/>
              <a:t>mac</a:t>
            </a:r>
            <a:r>
              <a:rPr lang="zh-CN" altLang="en-US" sz="1400"/>
              <a:t>地址的对应，然后检测表中是否有接收</a:t>
            </a:r>
            <a:r>
              <a:rPr lang="en-US" altLang="zh-CN" sz="1400"/>
              <a:t>mac</a:t>
            </a:r>
            <a:r>
              <a:rPr lang="zh-CN" altLang="en-US" sz="1400"/>
              <a:t>对应的接口，若没有，则多帧复制（非广播），向所有端口转发，并等待回复，记录信息发送方的</a:t>
            </a:r>
            <a:r>
              <a:rPr lang="en-US" altLang="zh-CN" sz="1400"/>
              <a:t>mac</a:t>
            </a:r>
            <a:r>
              <a:rPr lang="zh-CN" altLang="en-US" sz="1400"/>
              <a:t>地址和接口的对应关系。</a:t>
            </a:r>
            <a:endParaRPr lang="en-US" altLang="zh-CN" sz="1400"/>
          </a:p>
          <a:p>
            <a:r>
              <a:rPr lang="en-US" altLang="zh-CN" sz="1400" b="1"/>
              <a:t>ARP</a:t>
            </a:r>
            <a:r>
              <a:rPr lang="zh-CN" altLang="en-US" sz="1400" b="1"/>
              <a:t>协议（</a:t>
            </a:r>
            <a:r>
              <a:rPr lang="en-US" altLang="zh-CN" sz="1400" b="1"/>
              <a:t>Address Resolution Protocol</a:t>
            </a:r>
            <a:r>
              <a:rPr lang="zh-CN" altLang="en-US" sz="1400" b="1"/>
              <a:t>）</a:t>
            </a:r>
            <a:r>
              <a:rPr lang="zh-CN" altLang="en-US" sz="1400"/>
              <a:t>：地址解析协议，完成从</a:t>
            </a:r>
            <a:r>
              <a:rPr lang="en-US" altLang="zh-CN" sz="1400"/>
              <a:t>IP</a:t>
            </a:r>
            <a:r>
              <a:rPr lang="zh-CN" altLang="en-US" sz="1400"/>
              <a:t>向</a:t>
            </a:r>
            <a:r>
              <a:rPr lang="en-US" altLang="zh-CN" sz="1400"/>
              <a:t>mac</a:t>
            </a:r>
            <a:r>
              <a:rPr lang="zh-CN" altLang="en-US" sz="1400"/>
              <a:t>地址的映射过程，其作用过程①发送者知道目标端的</a:t>
            </a:r>
            <a:r>
              <a:rPr lang="en-US" altLang="zh-CN" sz="1400"/>
              <a:t>IP</a:t>
            </a:r>
            <a:r>
              <a:rPr lang="zh-CN" altLang="en-US" sz="1400"/>
              <a:t>地址；②</a:t>
            </a:r>
            <a:r>
              <a:rPr lang="en-US" altLang="zh-CN" sz="1400"/>
              <a:t>IP</a:t>
            </a:r>
            <a:r>
              <a:rPr lang="zh-CN" altLang="en-US" sz="1400"/>
              <a:t>要求</a:t>
            </a:r>
            <a:r>
              <a:rPr lang="en-US" altLang="zh-CN" sz="1400"/>
              <a:t>ARP</a:t>
            </a:r>
            <a:r>
              <a:rPr lang="zh-CN" altLang="en-US" sz="1400"/>
              <a:t>创建一个</a:t>
            </a:r>
            <a:r>
              <a:rPr lang="en-US" altLang="zh-CN" sz="1400"/>
              <a:t>ARP</a:t>
            </a:r>
            <a:r>
              <a:rPr lang="zh-CN" altLang="en-US" sz="1400"/>
              <a:t>请求报文，其中包含了发送方的物理地址</a:t>
            </a:r>
            <a:r>
              <a:rPr lang="en-US" altLang="zh-CN" sz="1400"/>
              <a:t>MAC</a:t>
            </a:r>
            <a:r>
              <a:rPr lang="zh-CN" altLang="en-US" sz="1400"/>
              <a:t>地址、发送方的</a:t>
            </a:r>
            <a:r>
              <a:rPr lang="en-US" altLang="zh-CN" sz="1400"/>
              <a:t>IP</a:t>
            </a:r>
            <a:r>
              <a:rPr lang="zh-CN" altLang="en-US" sz="1400"/>
              <a:t>地址和目标端的</a:t>
            </a:r>
            <a:r>
              <a:rPr lang="en-US" altLang="zh-CN" sz="1400"/>
              <a:t>MAC</a:t>
            </a:r>
            <a:r>
              <a:rPr lang="zh-CN" altLang="en-US" sz="1400"/>
              <a:t>地址与</a:t>
            </a:r>
            <a:r>
              <a:rPr lang="en-US" altLang="zh-CN" sz="1400"/>
              <a:t>IP</a:t>
            </a:r>
            <a:r>
              <a:rPr lang="zh-CN" altLang="en-US" sz="1400"/>
              <a:t>地址，目的</a:t>
            </a:r>
            <a:r>
              <a:rPr lang="en-US" altLang="zh-CN" sz="1400"/>
              <a:t>MAC</a:t>
            </a:r>
            <a:r>
              <a:rPr lang="zh-CN" altLang="en-US" sz="1400"/>
              <a:t>地址这个时候为全</a:t>
            </a:r>
            <a:r>
              <a:rPr lang="en-US" altLang="zh-CN" sz="1400"/>
              <a:t>F</a:t>
            </a:r>
            <a:r>
              <a:rPr lang="zh-CN" altLang="en-US" sz="1400"/>
              <a:t>，因为这个</a:t>
            </a:r>
            <a:r>
              <a:rPr lang="en-US" altLang="zh-CN" sz="1400" err="1"/>
              <a:t>arp</a:t>
            </a:r>
            <a:r>
              <a:rPr lang="zh-CN" altLang="en-US" sz="1400"/>
              <a:t>是一个广播；③将报文传递到数据链路层，并在该层中用发送方的物理地址作为源地址，用物理广播地址作为目的地址，将其封装在一个帧中；④同一链路中的每个主机或路由器（同一网段上的所有计算机）都接收到这个帧，因为该帧中包含了一个广播目的地址，所有的站点都对报文进行移交，并将其传递到</a:t>
            </a:r>
            <a:r>
              <a:rPr lang="en-US" altLang="zh-CN" sz="1400"/>
              <a:t>ARP</a:t>
            </a:r>
            <a:r>
              <a:rPr lang="zh-CN" altLang="en-US" sz="1400"/>
              <a:t>，除了目标机器以外的所有机器都丢弃该报文，目标机器对</a:t>
            </a:r>
            <a:r>
              <a:rPr lang="en-US" altLang="zh-CN" sz="1400"/>
              <a:t>IP</a:t>
            </a:r>
            <a:r>
              <a:rPr lang="zh-CN" altLang="en-US" sz="1400"/>
              <a:t>地址进行识别；⑤目标机器用一个包含其物理地址的</a:t>
            </a:r>
            <a:r>
              <a:rPr lang="en-US" altLang="zh-CN" sz="1400"/>
              <a:t>ARP</a:t>
            </a:r>
            <a:r>
              <a:rPr lang="zh-CN" altLang="en-US" sz="1400"/>
              <a:t>响应报文做出响应，并对该报文进行单播（此时接收方会更新自己的</a:t>
            </a:r>
            <a:r>
              <a:rPr lang="en-US" altLang="zh-CN" sz="1400"/>
              <a:t>ARP</a:t>
            </a:r>
            <a:r>
              <a:rPr lang="zh-CN" altLang="en-US" sz="1400"/>
              <a:t>高速缓存，存储发送方的</a:t>
            </a:r>
            <a:r>
              <a:rPr lang="en-US" altLang="zh-CN" sz="1400"/>
              <a:t>IP</a:t>
            </a:r>
            <a:r>
              <a:rPr lang="zh-CN" altLang="en-US" sz="1400"/>
              <a:t>和</a:t>
            </a:r>
            <a:r>
              <a:rPr lang="en-US" altLang="zh-CN" sz="1400"/>
              <a:t>mac</a:t>
            </a:r>
            <a:r>
              <a:rPr lang="zh-CN" altLang="en-US" sz="1400"/>
              <a:t>）；⑥发送方接收到一个响应报文（发送方更新自己的</a:t>
            </a:r>
            <a:r>
              <a:rPr lang="en-US" altLang="zh-CN" sz="1400"/>
              <a:t>ARP</a:t>
            </a:r>
            <a:r>
              <a:rPr lang="zh-CN" altLang="en-US" sz="1400"/>
              <a:t>高速缓存）。</a:t>
            </a:r>
            <a:r>
              <a:rPr lang="en-US" altLang="zh-CN" sz="1400"/>
              <a:t>ARP</a:t>
            </a:r>
            <a:r>
              <a:rPr lang="zh-CN" altLang="en-US" sz="1400"/>
              <a:t>的高速缓存会自动更新，有一个时限。</a:t>
            </a:r>
            <a:endParaRPr lang="en-US" altLang="zh-CN" sz="1400"/>
          </a:p>
          <a:p>
            <a:r>
              <a:rPr lang="en-US" altLang="zh-CN" sz="1400" b="1"/>
              <a:t>IP</a:t>
            </a:r>
            <a:r>
              <a:rPr lang="zh-CN" altLang="en-US" sz="1400" b="1"/>
              <a:t>地址与子网掩码</a:t>
            </a:r>
            <a:r>
              <a:rPr lang="zh-CN" altLang="en-US" sz="1400"/>
              <a:t>：</a:t>
            </a:r>
            <a:r>
              <a:rPr lang="en-US" altLang="zh-CN" sz="1400"/>
              <a:t>IP</a:t>
            </a:r>
            <a:r>
              <a:rPr lang="zh-CN" altLang="en-US" sz="1400"/>
              <a:t>地址用于唯一标识互联网上的一台终端，子网掩码用于判断一台主机所在的网络与其他子网的关系。</a:t>
            </a:r>
            <a:endParaRPr lang="en-US" altLang="zh-CN" sz="1400"/>
          </a:p>
          <a:p>
            <a:r>
              <a:rPr lang="zh-CN" altLang="en-US" sz="1400" b="1"/>
              <a:t>本地</a:t>
            </a:r>
            <a:r>
              <a:rPr lang="en-US" altLang="zh-CN" sz="1400" b="1"/>
              <a:t>/</a:t>
            </a:r>
            <a:r>
              <a:rPr lang="zh-CN" altLang="en-US" sz="1400" b="1"/>
              <a:t>默认网关（</a:t>
            </a:r>
            <a:r>
              <a:rPr lang="en-US" altLang="zh-CN" sz="1400" b="1"/>
              <a:t>Gateway</a:t>
            </a:r>
            <a:r>
              <a:rPr lang="zh-CN" altLang="en-US" sz="1400" b="1"/>
              <a:t>）</a:t>
            </a:r>
            <a:r>
              <a:rPr lang="zh-CN" altLang="en-US" sz="1400"/>
              <a:t>：网关是一个网络与另一个网络通信的</a:t>
            </a:r>
            <a:r>
              <a:rPr lang="en-US" altLang="zh-CN" sz="1400"/>
              <a:t>IP</a:t>
            </a:r>
            <a:r>
              <a:rPr lang="zh-CN" altLang="en-US" sz="1400"/>
              <a:t>地址，起一个中转站的作用（将</a:t>
            </a:r>
            <a:r>
              <a:rPr lang="en-US" altLang="zh-CN" sz="1400"/>
              <a:t>A</a:t>
            </a:r>
            <a:r>
              <a:rPr lang="zh-CN" altLang="en-US" sz="1400"/>
              <a:t>网络</a:t>
            </a:r>
            <a:r>
              <a:rPr lang="en-US" altLang="zh-CN" sz="1400"/>
              <a:t>a</a:t>
            </a:r>
            <a:r>
              <a:rPr lang="zh-CN" altLang="en-US" sz="1400"/>
              <a:t>主机的信息发送给</a:t>
            </a:r>
            <a:r>
              <a:rPr lang="en-US" altLang="zh-CN" sz="1400"/>
              <a:t>B</a:t>
            </a:r>
            <a:r>
              <a:rPr lang="zh-CN" altLang="en-US" sz="1400"/>
              <a:t>网络网关，</a:t>
            </a:r>
            <a:r>
              <a:rPr lang="en-US" altLang="zh-CN" sz="1400"/>
              <a:t>B</a:t>
            </a:r>
            <a:r>
              <a:rPr lang="zh-CN" altLang="en-US" sz="1400"/>
              <a:t>网络网关再发送给</a:t>
            </a:r>
            <a:r>
              <a:rPr lang="en-US" altLang="zh-CN" sz="1400"/>
              <a:t>b</a:t>
            </a:r>
            <a:r>
              <a:rPr lang="zh-CN" altLang="en-US" sz="1400"/>
              <a:t>主机），一台主机可以有多个网关，默认网关即当没有指定或找不到可以用的网关时，就将数据发送给默认的网关，由它进行处理；网关的</a:t>
            </a:r>
            <a:r>
              <a:rPr lang="en-US" altLang="zh-CN" sz="1400"/>
              <a:t>IP</a:t>
            </a:r>
            <a:r>
              <a:rPr lang="zh-CN" altLang="en-US" sz="1400"/>
              <a:t>地址一般是一个具有路由功能的设备</a:t>
            </a:r>
            <a:r>
              <a:rPr lang="en-US" altLang="zh-CN" sz="1400"/>
              <a:t>/</a:t>
            </a:r>
            <a:r>
              <a:rPr lang="zh-CN" altLang="en-US" sz="1400"/>
              <a:t>服务器的地址，其一般是特定的网络号加主机号为</a:t>
            </a:r>
            <a:r>
              <a:rPr lang="en-US" altLang="zh-CN" sz="1400"/>
              <a:t>1</a:t>
            </a:r>
            <a:r>
              <a:rPr lang="zh-CN" altLang="en-US" sz="1400"/>
              <a:t>。</a:t>
            </a:r>
            <a:endParaRPr lang="en-US" altLang="zh-CN" sz="1400"/>
          </a:p>
          <a:p>
            <a:r>
              <a:rPr lang="zh-CN" altLang="en-US" sz="1400" b="1"/>
              <a:t>桥接（</a:t>
            </a:r>
            <a:r>
              <a:rPr lang="en-US" altLang="zh-CN" sz="1400" b="1"/>
              <a:t>Bridging</a:t>
            </a:r>
            <a:r>
              <a:rPr lang="zh-CN" altLang="en-US" sz="1400" b="1"/>
              <a:t>）</a:t>
            </a:r>
            <a:r>
              <a:rPr lang="zh-CN" altLang="en-US" sz="1400"/>
              <a:t>：工作在链路层上的通过设备将几个网络连起来的操作，其与路由最大的区别在于工作在链路层，而路由工作在网络层。</a:t>
            </a:r>
            <a:endParaRPr lang="en-US" altLang="zh-CN" sz="1400"/>
          </a:p>
          <a:p>
            <a:r>
              <a:rPr lang="zh-CN" altLang="en-US" sz="1400" b="1"/>
              <a:t>路由器（</a:t>
            </a:r>
            <a:r>
              <a:rPr lang="en-US" altLang="zh-CN" sz="1400" b="1"/>
              <a:t>Router</a:t>
            </a:r>
            <a:r>
              <a:rPr lang="zh-CN" altLang="en-US" sz="1400" b="1"/>
              <a:t>）</a:t>
            </a:r>
            <a:r>
              <a:rPr lang="zh-CN" altLang="en-US" sz="1400"/>
              <a:t>：实质上是一种将网络进行互联的专用计算机，其拥有独立的缓存和操作系统和多个网卡，可以处理不同层的协议，将数据封装分发，主要作用于发送者和接收者不在同一个网络上时，通过各自网络的网关发送至相连的路由器上；路由器的不同配置方式：①直连路由，将两个子网连接在同一台路由器上；②静态路由，手工配置由网关建立的映射关系，其主要用于总是通过同一路径到达同一目的地的网络，稳定安全，但不适合大型网络并且只能用于特殊目的或简单网络，需要维护；③动态路由，最常用的配置方法，通过路由选择算法来确定最优的传递信息的路径（其需要考虑路径长度</a:t>
            </a:r>
            <a:r>
              <a:rPr lang="en-US" altLang="zh-CN" sz="1400"/>
              <a:t>(</a:t>
            </a:r>
            <a:r>
              <a:rPr lang="zh-CN" altLang="en-US" sz="1400"/>
              <a:t>路径代价</a:t>
            </a:r>
            <a:r>
              <a:rPr lang="en-US" altLang="zh-CN" sz="1400" err="1"/>
              <a:t>csot</a:t>
            </a:r>
            <a:r>
              <a:rPr lang="zh-CN" altLang="en-US" sz="1400"/>
              <a:t>，跳数</a:t>
            </a:r>
            <a:r>
              <a:rPr lang="en-US" altLang="zh-CN" sz="1400"/>
              <a:t>hop)</a:t>
            </a:r>
            <a:r>
              <a:rPr lang="zh-CN" altLang="en-US" sz="1400"/>
              <a:t>，可靠性，带宽，延时，负载，通信代价等因素）。</a:t>
            </a:r>
            <a:endParaRPr lang="en-US" altLang="zh-CN" sz="1400"/>
          </a:p>
        </p:txBody>
      </p:sp>
    </p:spTree>
    <p:extLst>
      <p:ext uri="{BB962C8B-B14F-4D97-AF65-F5344CB8AC3E}">
        <p14:creationId xmlns:p14="http://schemas.microsoft.com/office/powerpoint/2010/main" val="2703321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61694E7-E95B-450B-B0DE-DDFA337193B2}"/>
              </a:ext>
            </a:extLst>
          </p:cNvPr>
          <p:cNvSpPr txBox="1"/>
          <p:nvPr/>
        </p:nvSpPr>
        <p:spPr>
          <a:xfrm>
            <a:off x="0" y="0"/>
            <a:ext cx="12192000" cy="3539430"/>
          </a:xfrm>
          <a:prstGeom prst="rect">
            <a:avLst/>
          </a:prstGeom>
          <a:noFill/>
        </p:spPr>
        <p:txBody>
          <a:bodyPr wrap="square" rtlCol="0">
            <a:spAutoFit/>
          </a:bodyPr>
          <a:lstStyle/>
          <a:p>
            <a:pPr algn="l"/>
            <a:r>
              <a:rPr lang="zh-CN" altLang="en-US" sz="1400" b="1">
                <a:solidFill>
                  <a:srgbClr val="FF0000"/>
                </a:solidFill>
              </a:rPr>
              <a:t>子网掩码相关：</a:t>
            </a:r>
            <a:r>
              <a:rPr lang="en-US" altLang="zh-CN" sz="1400"/>
              <a:t>1</a:t>
            </a:r>
            <a:r>
              <a:rPr lang="zh-CN" altLang="en-US" sz="1400"/>
              <a:t>、</a:t>
            </a:r>
            <a:r>
              <a:rPr lang="zh-CN" altLang="en-US" sz="1400" b="1"/>
              <a:t>子网掩码的概念和作用</a:t>
            </a:r>
            <a:r>
              <a:rPr lang="zh-CN" altLang="en-US" sz="1400"/>
              <a:t>：①与</a:t>
            </a:r>
            <a:r>
              <a:rPr lang="en-US" altLang="zh-CN" sz="1400"/>
              <a:t>IP</a:t>
            </a:r>
            <a:r>
              <a:rPr lang="zh-CN" altLang="en-US" sz="1400"/>
              <a:t>地址结合，标识一台主机所在的子网与其他子网的关系，判断是否在本地网络中；②用于将过于拥挤的网络进一步划分为不同的子网，减少拥堵现象，也可以将主机过少的子网进行合并。</a:t>
            </a:r>
            <a:endParaRPr lang="en-US" altLang="zh-CN" sz="1400"/>
          </a:p>
          <a:p>
            <a:pPr algn="l"/>
            <a:r>
              <a:rPr lang="en-US" altLang="zh-CN" sz="1400"/>
              <a:t>2</a:t>
            </a:r>
            <a:r>
              <a:rPr lang="zh-CN" altLang="en-US" sz="1400"/>
              <a:t>、</a:t>
            </a:r>
            <a:r>
              <a:rPr lang="zh-CN" altLang="en-US" sz="1400" b="1"/>
              <a:t>子网掩码的组成</a:t>
            </a:r>
            <a:r>
              <a:rPr lang="zh-CN" altLang="en-US" sz="1400"/>
              <a:t>：</a:t>
            </a:r>
            <a:r>
              <a:rPr lang="en-US" altLang="zh-CN" sz="1400"/>
              <a:t>32</a:t>
            </a:r>
            <a:r>
              <a:rPr lang="zh-CN" altLang="en-US" sz="1400"/>
              <a:t>位二进制，与</a:t>
            </a:r>
            <a:r>
              <a:rPr lang="en-US" altLang="zh-CN" sz="1400"/>
              <a:t>IP</a:t>
            </a:r>
            <a:r>
              <a:rPr lang="zh-CN" altLang="en-US" sz="1400"/>
              <a:t>地址对应，左边连续的</a:t>
            </a:r>
            <a:r>
              <a:rPr lang="en-US" altLang="zh-CN" sz="1400"/>
              <a:t>1</a:t>
            </a:r>
            <a:r>
              <a:rPr lang="zh-CN" altLang="en-US" sz="1400"/>
              <a:t>代表网络号的长度，右边连续的</a:t>
            </a:r>
            <a:r>
              <a:rPr lang="en-US" altLang="zh-CN" sz="1400"/>
              <a:t>0</a:t>
            </a:r>
            <a:r>
              <a:rPr lang="zh-CN" altLang="en-US" sz="1400"/>
              <a:t>代表主机号的长度。</a:t>
            </a:r>
            <a:endParaRPr lang="en-US" altLang="zh-CN" sz="1400"/>
          </a:p>
          <a:p>
            <a:pPr algn="l"/>
            <a:r>
              <a:rPr lang="en-US" altLang="zh-CN" sz="1400"/>
              <a:t>3</a:t>
            </a:r>
            <a:r>
              <a:rPr lang="zh-CN" altLang="en-US" sz="1400"/>
              <a:t>、</a:t>
            </a:r>
            <a:r>
              <a:rPr lang="zh-CN" altLang="en-US" sz="1400" b="1"/>
              <a:t>子网掩码的表示方法</a:t>
            </a:r>
            <a:r>
              <a:rPr lang="zh-CN" altLang="en-US" sz="1400"/>
              <a:t>：①类似于</a:t>
            </a:r>
            <a:r>
              <a:rPr lang="en-US" altLang="zh-CN" sz="1400"/>
              <a:t>255.255.255.0</a:t>
            </a:r>
            <a:r>
              <a:rPr lang="zh-CN" altLang="en-US" sz="1400"/>
              <a:t>，将其化为</a:t>
            </a:r>
            <a:r>
              <a:rPr lang="en-US" altLang="zh-CN" sz="1400"/>
              <a:t>10</a:t>
            </a:r>
            <a:r>
              <a:rPr lang="zh-CN" altLang="en-US" sz="1400"/>
              <a:t>进制</a:t>
            </a:r>
            <a:r>
              <a:rPr lang="en-US" altLang="zh-CN" sz="1400"/>
              <a:t>12</a:t>
            </a:r>
            <a:r>
              <a:rPr lang="zh-CN" altLang="en-US" sz="1400"/>
              <a:t>位点分；②</a:t>
            </a:r>
            <a:r>
              <a:rPr lang="en-US" altLang="zh-CN" sz="1400"/>
              <a:t>CIDR</a:t>
            </a:r>
            <a:r>
              <a:rPr lang="zh-CN" altLang="en-US" sz="1400"/>
              <a:t>斜线，直接将网络号的长度写在</a:t>
            </a:r>
            <a:r>
              <a:rPr lang="en-US" altLang="zh-CN" sz="1400"/>
              <a:t>IP</a:t>
            </a:r>
            <a:r>
              <a:rPr lang="zh-CN" altLang="en-US" sz="1400"/>
              <a:t>地址后，如</a:t>
            </a:r>
            <a:r>
              <a:rPr lang="en-US" altLang="zh-CN" sz="1400"/>
              <a:t>192.168.0.1/16</a:t>
            </a:r>
            <a:r>
              <a:rPr lang="zh-CN" altLang="en-US" sz="1400"/>
              <a:t>。</a:t>
            </a:r>
            <a:endParaRPr lang="en-US" altLang="zh-CN" sz="1400"/>
          </a:p>
          <a:p>
            <a:pPr algn="l"/>
            <a:r>
              <a:rPr lang="en-US" altLang="zh-CN" sz="1400"/>
              <a:t>4</a:t>
            </a:r>
            <a:r>
              <a:rPr lang="zh-CN" altLang="en-US" sz="1400"/>
              <a:t>、</a:t>
            </a:r>
            <a:r>
              <a:rPr lang="zh-CN" altLang="en-US" sz="1400" b="1"/>
              <a:t>子网掩码的作用流程</a:t>
            </a:r>
            <a:r>
              <a:rPr lang="zh-CN" altLang="en-US" sz="1400"/>
              <a:t>：例如</a:t>
            </a:r>
            <a:r>
              <a:rPr lang="en-US" altLang="zh-CN" sz="1400"/>
              <a:t>A</a:t>
            </a:r>
            <a:r>
              <a:rPr lang="zh-CN" altLang="en-US" sz="1400"/>
              <a:t>要与</a:t>
            </a:r>
            <a:r>
              <a:rPr lang="en-US" altLang="zh-CN" sz="1400"/>
              <a:t>B</a:t>
            </a:r>
            <a:r>
              <a:rPr lang="zh-CN" altLang="en-US" sz="1400"/>
              <a:t>通信，首先判断是否在同一网络中（使用</a:t>
            </a:r>
            <a:r>
              <a:rPr lang="en-US" altLang="zh-CN" sz="1400"/>
              <a:t>A/B</a:t>
            </a:r>
            <a:r>
              <a:rPr lang="zh-CN" altLang="en-US" sz="1400"/>
              <a:t>的</a:t>
            </a:r>
            <a:r>
              <a:rPr lang="en-US" altLang="zh-CN" sz="1400"/>
              <a:t>IP</a:t>
            </a:r>
            <a:r>
              <a:rPr lang="zh-CN" altLang="en-US" sz="1400"/>
              <a:t>与子网掩码进行位与运算，同一子网下的主机的子网掩码一定相同，不同网络下的主机子网掩码相同也没有意义），若在则使用</a:t>
            </a:r>
            <a:r>
              <a:rPr lang="en-US" altLang="zh-CN" sz="1400"/>
              <a:t>ARP</a:t>
            </a:r>
            <a:r>
              <a:rPr lang="zh-CN" altLang="en-US" sz="1400"/>
              <a:t>广播标识</a:t>
            </a:r>
            <a:r>
              <a:rPr lang="en-US" altLang="zh-CN" sz="1400"/>
              <a:t>mac</a:t>
            </a:r>
            <a:r>
              <a:rPr lang="zh-CN" altLang="en-US" sz="1400"/>
              <a:t>地址，若不在则会先将数据发送给网关，再继续转发。</a:t>
            </a:r>
            <a:endParaRPr lang="en-US" altLang="zh-CN" sz="1400"/>
          </a:p>
          <a:p>
            <a:pPr algn="l"/>
            <a:r>
              <a:rPr lang="en-US" altLang="zh-CN" sz="1400"/>
              <a:t>5</a:t>
            </a:r>
            <a:r>
              <a:rPr lang="zh-CN" altLang="en-US" sz="1400"/>
              <a:t>、</a:t>
            </a:r>
            <a:r>
              <a:rPr lang="zh-CN" altLang="en-US" sz="1400" b="1"/>
              <a:t>子网掩码的分类</a:t>
            </a:r>
            <a:r>
              <a:rPr lang="zh-CN" altLang="en-US" sz="1400"/>
              <a:t>：①缺省子网掩码（默认）：即按照</a:t>
            </a:r>
            <a:r>
              <a:rPr lang="en-US" altLang="zh-CN" sz="1400"/>
              <a:t>IP</a:t>
            </a:r>
            <a:r>
              <a:rPr lang="zh-CN" altLang="en-US" sz="1400"/>
              <a:t>地址类别划分，网络号都为</a:t>
            </a:r>
            <a:r>
              <a:rPr lang="en-US" altLang="zh-CN" sz="1400"/>
              <a:t>1</a:t>
            </a:r>
            <a:r>
              <a:rPr lang="zh-CN" altLang="en-US" sz="1400"/>
              <a:t>，主机号都为</a:t>
            </a:r>
            <a:r>
              <a:rPr lang="en-US" altLang="zh-CN" sz="1400"/>
              <a:t>0</a:t>
            </a:r>
            <a:r>
              <a:rPr lang="zh-CN" altLang="en-US" sz="1400"/>
              <a:t>；②自定义子网掩码，即将主机号</a:t>
            </a:r>
            <a:r>
              <a:rPr lang="en-US" altLang="zh-CN" sz="1400"/>
              <a:t>/</a:t>
            </a:r>
            <a:r>
              <a:rPr lang="zh-CN" altLang="en-US" sz="1400"/>
              <a:t>网络号的一部分占用，将多个用户进行细分或合并，采用</a:t>
            </a:r>
            <a:r>
              <a:rPr lang="en-US" altLang="zh-CN" sz="1400"/>
              <a:t>CDIR</a:t>
            </a:r>
            <a:r>
              <a:rPr lang="zh-CN" altLang="en-US" sz="1400"/>
              <a:t>和</a:t>
            </a:r>
            <a:r>
              <a:rPr lang="en-US" altLang="zh-CN" sz="1400"/>
              <a:t>VLSM</a:t>
            </a:r>
            <a:r>
              <a:rPr lang="zh-CN" altLang="en-US" sz="1400"/>
              <a:t>。</a:t>
            </a:r>
            <a:endParaRPr lang="en-US" altLang="zh-CN" sz="1400"/>
          </a:p>
          <a:p>
            <a:pPr algn="l"/>
            <a:r>
              <a:rPr lang="en-US" altLang="zh-CN" sz="1400"/>
              <a:t>6</a:t>
            </a:r>
            <a:r>
              <a:rPr lang="zh-CN" altLang="en-US" sz="1400"/>
              <a:t>、</a:t>
            </a:r>
            <a:r>
              <a:rPr lang="zh-CN" altLang="en-US" sz="1400" b="1"/>
              <a:t>有类网络</a:t>
            </a:r>
            <a:r>
              <a:rPr lang="zh-CN" altLang="en-US" sz="1400"/>
              <a:t>：也叫主类网络或标准网络，就是指</a:t>
            </a:r>
            <a:r>
              <a:rPr lang="en-US" altLang="zh-CN" sz="1400"/>
              <a:t>IP</a:t>
            </a:r>
            <a:r>
              <a:rPr lang="zh-CN" altLang="en-US" sz="1400"/>
              <a:t>地址可以归为</a:t>
            </a:r>
            <a:r>
              <a:rPr lang="en-US" altLang="zh-CN" sz="1400"/>
              <a:t>A/B/C</a:t>
            </a:r>
            <a:r>
              <a:rPr lang="zh-CN" altLang="en-US" sz="1400"/>
              <a:t>类，使用默认子网掩码；</a:t>
            </a:r>
            <a:endParaRPr lang="en-US" altLang="zh-CN" sz="1400"/>
          </a:p>
          <a:p>
            <a:pPr algn="l"/>
            <a:r>
              <a:rPr lang="zh-CN" altLang="en-US" sz="1400" b="1"/>
              <a:t>无类网络</a:t>
            </a:r>
            <a:r>
              <a:rPr lang="zh-CN" altLang="en-US" sz="1400"/>
              <a:t>：在有类网络的基础上，拿出一部分主机位作为子网位，子网掩码变长；</a:t>
            </a:r>
            <a:endParaRPr lang="en-US" altLang="zh-CN" sz="1400"/>
          </a:p>
          <a:p>
            <a:pPr algn="l"/>
            <a:r>
              <a:rPr lang="zh-CN" altLang="en-US" sz="1400" b="1"/>
              <a:t>超网</a:t>
            </a:r>
            <a:r>
              <a:rPr lang="zh-CN" altLang="en-US" sz="1400"/>
              <a:t>：把多个小网络组合成为一个大网络，称为超网（</a:t>
            </a:r>
            <a:r>
              <a:rPr lang="en-US" altLang="zh-CN" sz="1400" err="1"/>
              <a:t>SuperNetting</a:t>
            </a:r>
            <a:r>
              <a:rPr lang="zh-CN" altLang="en-US" sz="1400"/>
              <a:t>）；</a:t>
            </a:r>
            <a:endParaRPr lang="en-US" altLang="zh-CN" sz="1400"/>
          </a:p>
          <a:p>
            <a:pPr algn="l"/>
            <a:r>
              <a:rPr lang="zh-CN" altLang="en-US" sz="1400" b="1"/>
              <a:t>子网</a:t>
            </a:r>
            <a:r>
              <a:rPr lang="zh-CN" altLang="en-US" sz="1400"/>
              <a:t>：有类网络划分成更小的网络，称为子网（</a:t>
            </a:r>
            <a:r>
              <a:rPr lang="en-US" altLang="zh-CN" sz="1400"/>
              <a:t>Subnet</a:t>
            </a:r>
            <a:r>
              <a:rPr lang="zh-CN" altLang="en-US" sz="1400"/>
              <a:t>）；</a:t>
            </a:r>
            <a:endParaRPr lang="en-US" altLang="zh-CN" sz="1400"/>
          </a:p>
          <a:p>
            <a:r>
              <a:rPr lang="en-US" altLang="zh-CN" sz="1400" b="1"/>
              <a:t>CDIR</a:t>
            </a:r>
            <a:r>
              <a:rPr lang="zh-CN" altLang="en-US" sz="1400" b="1"/>
              <a:t>（</a:t>
            </a:r>
            <a:r>
              <a:rPr lang="en-US" altLang="zh-CN" sz="1400" b="1"/>
              <a:t>Classless Inter-Domain Routing</a:t>
            </a:r>
            <a:r>
              <a:rPr lang="zh-CN" altLang="en-US" sz="1400" b="1"/>
              <a:t>，无类别域间路由）</a:t>
            </a:r>
            <a:r>
              <a:rPr lang="zh-CN" altLang="en-US" sz="1400"/>
              <a:t>：消除了传统的</a:t>
            </a:r>
            <a:r>
              <a:rPr lang="en-US" altLang="zh-CN" sz="1400"/>
              <a:t>A/B/C</a:t>
            </a:r>
            <a:r>
              <a:rPr lang="zh-CN" altLang="en-US" sz="1400"/>
              <a:t>类</a:t>
            </a:r>
            <a:r>
              <a:rPr lang="en-US" altLang="zh-CN" sz="1400"/>
              <a:t>IP</a:t>
            </a:r>
            <a:r>
              <a:rPr lang="zh-CN" altLang="en-US" sz="1400"/>
              <a:t>地址和划分子网的概念，采用</a:t>
            </a:r>
            <a:r>
              <a:rPr lang="en-US" altLang="zh-CN" sz="1400"/>
              <a:t>8-30</a:t>
            </a:r>
            <a:r>
              <a:rPr lang="zh-CN" altLang="en-US" sz="1400"/>
              <a:t>位网络号，最少保留</a:t>
            </a:r>
            <a:r>
              <a:rPr lang="en-US" altLang="zh-CN" sz="1400"/>
              <a:t>2</a:t>
            </a:r>
            <a:r>
              <a:rPr lang="zh-CN" altLang="en-US" sz="1400"/>
              <a:t>位给主机号，支持子网划分和子网合并，甚至包括原来的有类</a:t>
            </a:r>
            <a:r>
              <a:rPr lang="en-US" altLang="zh-CN" sz="1400"/>
              <a:t>IP</a:t>
            </a:r>
            <a:r>
              <a:rPr lang="zh-CN" altLang="en-US" sz="1400"/>
              <a:t>网络合并；</a:t>
            </a:r>
            <a:endParaRPr lang="en-US" altLang="zh-CN" sz="1400"/>
          </a:p>
          <a:p>
            <a:r>
              <a:rPr lang="en-US" altLang="zh-CN" sz="1400" b="1"/>
              <a:t>VLSM</a:t>
            </a:r>
            <a:r>
              <a:rPr lang="zh-CN" altLang="en-US" sz="1400" b="1"/>
              <a:t>（</a:t>
            </a:r>
            <a:r>
              <a:rPr lang="en-US" altLang="zh-CN" sz="1400" b="1"/>
              <a:t>Variable Length Subnet Mask</a:t>
            </a:r>
            <a:r>
              <a:rPr lang="zh-CN" altLang="en-US" sz="1400" b="1"/>
              <a:t>，可变长子网掩码）</a:t>
            </a:r>
            <a:r>
              <a:rPr lang="zh-CN" altLang="en-US" sz="1400"/>
              <a:t>：规定了在有类网络中包含多个子网掩码的能力，以及对一个子网进行再划分的能力；</a:t>
            </a:r>
            <a:endParaRPr lang="en-US" altLang="zh-CN" sz="1400"/>
          </a:p>
          <a:p>
            <a:r>
              <a:rPr lang="en-US" altLang="zh-CN" sz="1400"/>
              <a:t>CDIR</a:t>
            </a:r>
            <a:r>
              <a:rPr lang="zh-CN" altLang="en-US" sz="1400"/>
              <a:t>与</a:t>
            </a:r>
            <a:r>
              <a:rPr lang="en-US" altLang="zh-CN" sz="1400"/>
              <a:t>VLSM</a:t>
            </a:r>
            <a:r>
              <a:rPr lang="zh-CN" altLang="en-US" sz="1400"/>
              <a:t>相比较，一般使用</a:t>
            </a:r>
            <a:r>
              <a:rPr lang="en-US" altLang="zh-CN" sz="1400"/>
              <a:t>CDIR</a:t>
            </a:r>
            <a:r>
              <a:rPr lang="zh-CN" altLang="en-US" sz="1400"/>
              <a:t>来聚合子网，子网掩码变短，网络号变短，使用</a:t>
            </a:r>
            <a:r>
              <a:rPr lang="en-US" altLang="zh-CN" sz="1400"/>
              <a:t>VLSM</a:t>
            </a:r>
            <a:r>
              <a:rPr lang="zh-CN" altLang="en-US" sz="1400"/>
              <a:t>来划分子网，子网掩码变长，网络号变长。</a:t>
            </a:r>
            <a:endParaRPr lang="en-US" altLang="zh-CN" sz="1400"/>
          </a:p>
        </p:txBody>
      </p:sp>
      <p:sp>
        <p:nvSpPr>
          <p:cNvPr id="5" name="文本框 4">
            <a:extLst>
              <a:ext uri="{FF2B5EF4-FFF2-40B4-BE49-F238E27FC236}">
                <a16:creationId xmlns:a16="http://schemas.microsoft.com/office/drawing/2014/main" id="{4C5DF75B-BBE7-464B-81DC-1EF1F8EDFF78}"/>
              </a:ext>
            </a:extLst>
          </p:cNvPr>
          <p:cNvSpPr txBox="1"/>
          <p:nvPr/>
        </p:nvSpPr>
        <p:spPr>
          <a:xfrm>
            <a:off x="0" y="3378425"/>
            <a:ext cx="12192000" cy="3539430"/>
          </a:xfrm>
          <a:prstGeom prst="rect">
            <a:avLst/>
          </a:prstGeom>
          <a:noFill/>
        </p:spPr>
        <p:txBody>
          <a:bodyPr wrap="square" rtlCol="0">
            <a:spAutoFit/>
          </a:bodyPr>
          <a:lstStyle/>
          <a:p>
            <a:pPr algn="l"/>
            <a:r>
              <a:rPr lang="en-US" altLang="zh-CN" sz="1400" b="1">
                <a:solidFill>
                  <a:srgbClr val="FF0000"/>
                </a:solidFill>
              </a:rPr>
              <a:t>DNS</a:t>
            </a:r>
            <a:r>
              <a:rPr lang="zh-CN" altLang="en-US" sz="1400" b="1">
                <a:solidFill>
                  <a:srgbClr val="FF0000"/>
                </a:solidFill>
              </a:rPr>
              <a:t>相关：</a:t>
            </a:r>
            <a:r>
              <a:rPr lang="en-US" altLang="zh-CN" sz="1400" b="1"/>
              <a:t>DNS</a:t>
            </a:r>
            <a:r>
              <a:rPr lang="zh-CN" altLang="en-US" sz="1400" b="1"/>
              <a:t>（</a:t>
            </a:r>
            <a:r>
              <a:rPr lang="en-US" altLang="zh-CN" sz="1400" b="1"/>
              <a:t>Domain Name System</a:t>
            </a:r>
            <a:r>
              <a:rPr lang="zh-CN" altLang="en-US" sz="1400" b="1"/>
              <a:t>）</a:t>
            </a:r>
            <a:r>
              <a:rPr lang="zh-CN" altLang="en-US" sz="1400"/>
              <a:t>：域名系统，是因特网使用的命名系统，是分布式系统，由许多在因特网上分布的</a:t>
            </a:r>
            <a:r>
              <a:rPr lang="en-US" altLang="zh-CN" sz="1400"/>
              <a:t>DNS</a:t>
            </a:r>
            <a:r>
              <a:rPr lang="zh-CN" altLang="en-US" sz="1400"/>
              <a:t>服务器共同完成，</a:t>
            </a:r>
            <a:r>
              <a:rPr lang="en-US" altLang="zh-CN" sz="1400"/>
              <a:t>DNS</a:t>
            </a:r>
            <a:r>
              <a:rPr lang="zh-CN" altLang="en-US" sz="1400"/>
              <a:t>服务器相当于一个巨大的字典，记录了域名和</a:t>
            </a:r>
            <a:r>
              <a:rPr lang="en-US" altLang="zh-CN" sz="1400"/>
              <a:t>IP</a:t>
            </a:r>
            <a:r>
              <a:rPr lang="zh-CN" altLang="en-US" sz="1400"/>
              <a:t>地址的对应关系。</a:t>
            </a:r>
            <a:endParaRPr lang="en-US" altLang="zh-CN" sz="1400"/>
          </a:p>
          <a:p>
            <a:r>
              <a:rPr lang="en-US" altLang="zh-CN" sz="1400"/>
              <a:t>1</a:t>
            </a:r>
            <a:r>
              <a:rPr lang="zh-CN" altLang="en-US" sz="1400"/>
              <a:t>、</a:t>
            </a:r>
            <a:r>
              <a:rPr lang="zh-CN" altLang="en-US" sz="1400" b="1"/>
              <a:t>域名系统分级</a:t>
            </a:r>
            <a:r>
              <a:rPr lang="zh-CN" altLang="en-US" sz="1400"/>
              <a:t>：域名由标号组成，各标号之间用小数点隔开，其从右到左域名等级依次降低，有①国家顶级域名</a:t>
            </a:r>
            <a:r>
              <a:rPr lang="en-US" altLang="zh-CN" sz="1400" err="1"/>
              <a:t>cn</a:t>
            </a:r>
            <a:r>
              <a:rPr lang="en-US" altLang="zh-CN" sz="1400"/>
              <a:t>/us</a:t>
            </a:r>
            <a:r>
              <a:rPr lang="zh-CN" altLang="en-US" sz="1400"/>
              <a:t>②通用顶级域名</a:t>
            </a:r>
            <a:r>
              <a:rPr lang="en-US" altLang="zh-CN" sz="1400"/>
              <a:t>com/net/org</a:t>
            </a:r>
            <a:r>
              <a:rPr lang="zh-CN" altLang="en-US" sz="1400"/>
              <a:t>等，注意虽然同为顶级域名，但同时存在时</a:t>
            </a:r>
            <a:r>
              <a:rPr lang="en-US" altLang="zh-CN" sz="1400"/>
              <a:t>.com.cn</a:t>
            </a:r>
            <a:r>
              <a:rPr lang="zh-CN" altLang="en-US" sz="1400"/>
              <a:t>，此时</a:t>
            </a:r>
            <a:r>
              <a:rPr lang="en-US" altLang="zh-CN" sz="1400"/>
              <a:t>com</a:t>
            </a:r>
            <a:r>
              <a:rPr lang="zh-CN" altLang="en-US" sz="1400"/>
              <a:t>称为二级域名。</a:t>
            </a:r>
            <a:endParaRPr lang="en-US" altLang="zh-CN" sz="1400"/>
          </a:p>
          <a:p>
            <a:r>
              <a:rPr lang="en-US" altLang="zh-CN" sz="1400"/>
              <a:t>2</a:t>
            </a:r>
            <a:r>
              <a:rPr lang="zh-CN" altLang="en-US" sz="1400"/>
              <a:t>、</a:t>
            </a:r>
            <a:r>
              <a:rPr lang="zh-CN" altLang="en-US" sz="1400" b="1"/>
              <a:t>域名服务器</a:t>
            </a:r>
            <a:r>
              <a:rPr lang="zh-CN" altLang="en-US" sz="1400"/>
              <a:t>：①根域名服务器，所有的根域名服务器都知道所有的顶级域名服务器的域名和</a:t>
            </a:r>
            <a:r>
              <a:rPr lang="en-US" altLang="zh-CN" sz="1400"/>
              <a:t>IP</a:t>
            </a:r>
            <a:r>
              <a:rPr lang="zh-CN" altLang="en-US" sz="1400"/>
              <a:t>，其不会直接解析</a:t>
            </a:r>
            <a:r>
              <a:rPr lang="en-US" altLang="zh-CN" sz="1400"/>
              <a:t>IP</a:t>
            </a:r>
            <a:r>
              <a:rPr lang="zh-CN" altLang="en-US" sz="1400"/>
              <a:t>，而是会告知本地域名服务器下一步要找的顶级域名服务器；②顶级域名服务器，负责管理在该顶级域名服务器注册的二级域名；③权限域名服务器，负责管理一个区（域大于等于区，其包含有下属的三级域名服务器）的域名服务器；④本地域名服务器，主机的</a:t>
            </a:r>
            <a:r>
              <a:rPr lang="en-US" altLang="zh-CN" sz="1400"/>
              <a:t>DNS</a:t>
            </a:r>
            <a:r>
              <a:rPr lang="zh-CN" altLang="en-US" sz="1400"/>
              <a:t>请求直接发送至此。</a:t>
            </a:r>
            <a:endParaRPr lang="en-US" altLang="zh-CN" sz="1400"/>
          </a:p>
          <a:p>
            <a:r>
              <a:rPr lang="en-US" altLang="zh-CN" sz="1400"/>
              <a:t>3</a:t>
            </a:r>
            <a:r>
              <a:rPr lang="zh-CN" altLang="en-US" sz="1400"/>
              <a:t>、</a:t>
            </a:r>
            <a:r>
              <a:rPr lang="zh-CN" altLang="en-US" sz="1400" b="1"/>
              <a:t>域名查询</a:t>
            </a:r>
            <a:r>
              <a:rPr lang="zh-CN" altLang="en-US" sz="1400"/>
              <a:t>：主机发送请求至本地</a:t>
            </a:r>
            <a:r>
              <a:rPr lang="en-US" altLang="zh-CN" sz="1400"/>
              <a:t>DNS</a:t>
            </a:r>
            <a:r>
              <a:rPr lang="zh-CN" altLang="en-US" sz="1400"/>
              <a:t>服务器，若其不知，则本地</a:t>
            </a:r>
            <a:r>
              <a:rPr lang="en-US" altLang="zh-CN" sz="1400"/>
              <a:t>DNS</a:t>
            </a:r>
            <a:r>
              <a:rPr lang="zh-CN" altLang="en-US" sz="1400"/>
              <a:t>服务器会以</a:t>
            </a:r>
            <a:r>
              <a:rPr lang="en-US" altLang="zh-CN" sz="1400"/>
              <a:t>DNS</a:t>
            </a:r>
            <a:r>
              <a:rPr lang="zh-CN" altLang="en-US" sz="1400"/>
              <a:t>客户的身份向根域名服务器发送查询请求，根域名服务器返回</a:t>
            </a:r>
            <a:r>
              <a:rPr lang="en-US" altLang="zh-CN" sz="1400"/>
              <a:t>IP</a:t>
            </a:r>
            <a:r>
              <a:rPr lang="zh-CN" altLang="en-US" sz="1400"/>
              <a:t>或下一步要查询的顶级域名服务器</a:t>
            </a:r>
            <a:r>
              <a:rPr lang="en-US" altLang="zh-CN" sz="1400"/>
              <a:t>IP</a:t>
            </a:r>
            <a:r>
              <a:rPr lang="zh-CN" altLang="en-US" sz="1400"/>
              <a:t>，然后本地域名服务器继续发送请求至顶级域名服务器，迭代查询。</a:t>
            </a:r>
            <a:endParaRPr lang="en-US" altLang="zh-CN" sz="1400"/>
          </a:p>
          <a:p>
            <a:r>
              <a:rPr lang="en-US" altLang="zh-CN" sz="1400"/>
              <a:t>4</a:t>
            </a:r>
            <a:r>
              <a:rPr lang="zh-CN" altLang="en-US" sz="1400"/>
              <a:t>、</a:t>
            </a:r>
            <a:r>
              <a:rPr lang="zh-CN" altLang="en-US" sz="1400" b="1"/>
              <a:t>域名缓存</a:t>
            </a:r>
            <a:r>
              <a:rPr lang="zh-CN" altLang="en-US" sz="1400"/>
              <a:t>：主机和域名服务器中都存在有域名</a:t>
            </a:r>
            <a:r>
              <a:rPr lang="en-US" altLang="zh-CN" sz="1400"/>
              <a:t>-IP</a:t>
            </a:r>
            <a:r>
              <a:rPr lang="zh-CN" altLang="en-US" sz="1400"/>
              <a:t>映射的缓存，用于存放最近查询过的信息记录，但会定期清理。</a:t>
            </a:r>
            <a:endParaRPr lang="en-US" altLang="zh-CN" sz="1400"/>
          </a:p>
          <a:p>
            <a:pPr algn="l"/>
            <a:r>
              <a:rPr lang="en-US" altLang="zh-CN" sz="1400"/>
              <a:t>5</a:t>
            </a:r>
            <a:r>
              <a:rPr lang="zh-CN" altLang="en-US" sz="1400"/>
              <a:t>、</a:t>
            </a:r>
            <a:r>
              <a:rPr lang="zh-CN" altLang="en-US" sz="1400" b="1"/>
              <a:t>域名</a:t>
            </a:r>
            <a:r>
              <a:rPr lang="en-US" altLang="zh-CN" sz="1400" b="1"/>
              <a:t>/</a:t>
            </a:r>
            <a:r>
              <a:rPr lang="en-US" altLang="zh-CN" sz="1400" b="1" err="1"/>
              <a:t>ip</a:t>
            </a:r>
            <a:r>
              <a:rPr lang="zh-CN" altLang="en-US" sz="1400" b="1"/>
              <a:t>管理</a:t>
            </a:r>
            <a:r>
              <a:rPr lang="zh-CN" altLang="en-US" sz="1400"/>
              <a:t>：将整个互联网分为很多个域，其中某一个地域</a:t>
            </a:r>
            <a:r>
              <a:rPr lang="en-US" altLang="zh-CN" sz="1400"/>
              <a:t>/</a:t>
            </a:r>
            <a:r>
              <a:rPr lang="zh-CN" altLang="en-US" sz="1400"/>
              <a:t>一类请求的</a:t>
            </a:r>
            <a:r>
              <a:rPr lang="en-US" altLang="zh-CN" sz="1400"/>
              <a:t>IP</a:t>
            </a:r>
            <a:r>
              <a:rPr lang="zh-CN" altLang="en-US" sz="1400"/>
              <a:t>有相关的对应关系，因此根据具体的</a:t>
            </a:r>
            <a:r>
              <a:rPr lang="en-US" altLang="zh-CN" sz="1400"/>
              <a:t>IP</a:t>
            </a:r>
            <a:r>
              <a:rPr lang="zh-CN" altLang="en-US" sz="1400"/>
              <a:t>地址（不变），信息往相应的方向传，而</a:t>
            </a:r>
            <a:r>
              <a:rPr lang="en-US" altLang="zh-CN" sz="1400"/>
              <a:t>mac</a:t>
            </a:r>
            <a:r>
              <a:rPr lang="zh-CN" altLang="en-US" sz="1400"/>
              <a:t>地址相当于每一个交叉路的路口，对应具体的物理地址，只能根据具体的路口</a:t>
            </a:r>
            <a:r>
              <a:rPr lang="en-US" altLang="zh-CN" sz="1400"/>
              <a:t>/</a:t>
            </a:r>
            <a:r>
              <a:rPr lang="zh-CN" altLang="en-US" sz="1400"/>
              <a:t>节点找到相关的方向。</a:t>
            </a:r>
            <a:endParaRPr lang="en-US" altLang="zh-CN" sz="1400" b="1"/>
          </a:p>
          <a:p>
            <a:r>
              <a:rPr lang="en-US" altLang="zh-CN" sz="1400" b="1"/>
              <a:t>VRRP</a:t>
            </a:r>
            <a:r>
              <a:rPr lang="zh-CN" altLang="en-US" sz="1400" b="1"/>
              <a:t>（</a:t>
            </a:r>
            <a:r>
              <a:rPr lang="en-US" altLang="zh-CN" sz="1400" b="1"/>
              <a:t>Virtual Router Redundancy Protocol</a:t>
            </a:r>
            <a:r>
              <a:rPr lang="zh-CN" altLang="en-US" sz="1400" b="1"/>
              <a:t>）：</a:t>
            </a:r>
            <a:r>
              <a:rPr lang="zh-CN" altLang="en-US" sz="1400"/>
              <a:t>虚拟路由冗余协议，通过把几台路由设备联合组成一台虚拟路由设备，将虚拟路由设备的</a:t>
            </a:r>
            <a:r>
              <a:rPr lang="en-US" altLang="zh-CN" sz="1400"/>
              <a:t>ip</a:t>
            </a:r>
            <a:r>
              <a:rPr lang="zh-CN" altLang="en-US" sz="1400"/>
              <a:t>地址作为用户的默认网关地址实现与外部的通讯，当网关设备发生故障时，</a:t>
            </a:r>
            <a:r>
              <a:rPr lang="en-US" altLang="zh-CN" sz="1400"/>
              <a:t>VRRP</a:t>
            </a:r>
            <a:r>
              <a:rPr lang="zh-CN" altLang="en-US" sz="1400"/>
              <a:t>协议能够快速选举新的网关设备承担数据流量，保障网络的可靠通信。</a:t>
            </a:r>
            <a:endParaRPr lang="en-US" altLang="zh-CN" sz="1400"/>
          </a:p>
          <a:p>
            <a:r>
              <a:rPr lang="en-US" altLang="zh-CN" sz="1400" b="1"/>
              <a:t>SSH</a:t>
            </a:r>
            <a:r>
              <a:rPr lang="zh-CN" altLang="en-US" sz="1400" b="1"/>
              <a:t>（</a:t>
            </a:r>
            <a:r>
              <a:rPr lang="en-US" altLang="zh-CN" sz="1400" b="1"/>
              <a:t>Secure Shell</a:t>
            </a:r>
            <a:r>
              <a:rPr lang="zh-CN" altLang="en-US" sz="1400" b="1"/>
              <a:t>）</a:t>
            </a:r>
            <a:r>
              <a:rPr lang="zh-CN" altLang="en-US" sz="1400"/>
              <a:t>：是建立在应用层基础上的安全协议，对信息进行加密，可以有效防止远程管理过程中的信息泄露问题。（其</a:t>
            </a:r>
            <a:r>
              <a:rPr lang="en-US" altLang="zh-CN" sz="1400"/>
              <a:t>C</a:t>
            </a:r>
            <a:r>
              <a:rPr lang="zh-CN" altLang="en-US" sz="1400"/>
              <a:t>和</a:t>
            </a:r>
            <a:r>
              <a:rPr lang="en-US" altLang="zh-CN" sz="1400"/>
              <a:t>B</a:t>
            </a:r>
            <a:r>
              <a:rPr lang="zh-CN" altLang="en-US" sz="1400"/>
              <a:t>都是软件）</a:t>
            </a:r>
            <a:endParaRPr lang="en-US" altLang="zh-CN" sz="1400"/>
          </a:p>
          <a:p>
            <a:r>
              <a:rPr lang="en-US" altLang="zh-CN" sz="1400" b="1"/>
              <a:t>Filezilla</a:t>
            </a:r>
            <a:r>
              <a:rPr lang="zh-CN" altLang="en-US" sz="1400"/>
              <a:t>：是一个</a:t>
            </a:r>
            <a:r>
              <a:rPr lang="en-US" altLang="zh-CN" sz="1400"/>
              <a:t>windows</a:t>
            </a:r>
            <a:r>
              <a:rPr lang="zh-CN" altLang="en-US" sz="1400"/>
              <a:t>下的用于远程传输文件的软件，使用</a:t>
            </a:r>
            <a:r>
              <a:rPr lang="en-US" altLang="zh-CN" sz="1400"/>
              <a:t>FTP</a:t>
            </a:r>
            <a:r>
              <a:rPr lang="zh-CN" altLang="en-US" sz="1400"/>
              <a:t>协议。（</a:t>
            </a:r>
            <a:r>
              <a:rPr lang="en-US" altLang="zh-CN" sz="1400"/>
              <a:t>FTP</a:t>
            </a:r>
            <a:r>
              <a:rPr lang="zh-CN" altLang="en-US" sz="1400"/>
              <a:t>协议的默认端口为</a:t>
            </a:r>
            <a:r>
              <a:rPr lang="en-US" altLang="zh-CN" sz="1400"/>
              <a:t>21</a:t>
            </a:r>
            <a:r>
              <a:rPr lang="zh-CN" altLang="en-US" sz="1400"/>
              <a:t>）</a:t>
            </a:r>
          </a:p>
        </p:txBody>
      </p:sp>
    </p:spTree>
    <p:extLst>
      <p:ext uri="{BB962C8B-B14F-4D97-AF65-F5344CB8AC3E}">
        <p14:creationId xmlns:p14="http://schemas.microsoft.com/office/powerpoint/2010/main" val="607214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75" y="613283"/>
            <a:ext cx="5357005" cy="3014515"/>
          </a:xfrm>
          <a:prstGeom prst="rect">
            <a:avLst/>
          </a:prstGeom>
        </p:spPr>
      </p:pic>
      <p:sp>
        <p:nvSpPr>
          <p:cNvPr id="5" name="文本框 4"/>
          <p:cNvSpPr txBox="1"/>
          <p:nvPr/>
        </p:nvSpPr>
        <p:spPr>
          <a:xfrm>
            <a:off x="5661805" y="603168"/>
            <a:ext cx="6225395" cy="2893100"/>
          </a:xfrm>
          <a:prstGeom prst="rect">
            <a:avLst/>
          </a:prstGeom>
          <a:noFill/>
        </p:spPr>
        <p:txBody>
          <a:bodyPr wrap="square" rtlCol="0">
            <a:spAutoFit/>
          </a:bodyPr>
          <a:lstStyle/>
          <a:p>
            <a:r>
              <a:rPr lang="en-US" altLang="zh-CN" sz="1400"/>
              <a:t>A</a:t>
            </a:r>
            <a:r>
              <a:rPr lang="zh-CN" altLang="en-US" sz="1400"/>
              <a:t>类</a:t>
            </a:r>
            <a:r>
              <a:rPr lang="en-US" altLang="zh-CN" sz="1400"/>
              <a:t>B</a:t>
            </a:r>
            <a:r>
              <a:rPr lang="zh-CN" altLang="en-US" sz="1400"/>
              <a:t>类</a:t>
            </a:r>
            <a:r>
              <a:rPr lang="en-US" altLang="zh-CN" sz="1400"/>
              <a:t>C</a:t>
            </a:r>
            <a:r>
              <a:rPr lang="zh-CN" altLang="en-US" sz="1400"/>
              <a:t>类：其主要区别为固定的网络号位数不同，即同一个局域网中的能容纳的主机数不同，网络号相同的主机都位于同一个局域网中</a:t>
            </a:r>
            <a:endParaRPr lang="en-US" altLang="zh-CN" sz="1400"/>
          </a:p>
          <a:p>
            <a:r>
              <a:rPr lang="en-US" altLang="zh-CN" sz="1400"/>
              <a:t>D</a:t>
            </a:r>
            <a:r>
              <a:rPr lang="zh-CN" altLang="en-US" sz="1400"/>
              <a:t>类：用于多点广播（</a:t>
            </a:r>
            <a:r>
              <a:rPr lang="en-US" altLang="zh-CN" sz="1400"/>
              <a:t>Multicast</a:t>
            </a:r>
            <a:r>
              <a:rPr lang="zh-CN" altLang="en-US" sz="1400"/>
              <a:t>）</a:t>
            </a:r>
            <a:endParaRPr lang="en-US" altLang="zh-CN" sz="1400"/>
          </a:p>
          <a:p>
            <a:r>
              <a:rPr lang="en-US" altLang="zh-CN" sz="1400"/>
              <a:t>E</a:t>
            </a:r>
            <a:r>
              <a:rPr lang="zh-CN" altLang="en-US" sz="1400"/>
              <a:t>类：以‘</a:t>
            </a:r>
            <a:r>
              <a:rPr lang="en-US" altLang="zh-CN" sz="1400"/>
              <a:t>11110</a:t>
            </a:r>
            <a:r>
              <a:rPr lang="zh-CN" altLang="en-US" sz="1400"/>
              <a:t>’开头，保留用，仅做实验和开发用</a:t>
            </a:r>
            <a:endParaRPr lang="en-US" altLang="zh-CN" sz="1400"/>
          </a:p>
          <a:p>
            <a:r>
              <a:rPr lang="zh-CN" altLang="en-US" sz="1400"/>
              <a:t>注意：</a:t>
            </a:r>
            <a:r>
              <a:rPr lang="en-US" altLang="zh-CN" sz="1400"/>
              <a:t>IP</a:t>
            </a:r>
            <a:r>
              <a:rPr lang="zh-CN" altLang="en-US" sz="1400"/>
              <a:t>地址</a:t>
            </a:r>
            <a:r>
              <a:rPr lang="en-US" altLang="zh-CN" sz="1400"/>
              <a:t>127</a:t>
            </a:r>
            <a:r>
              <a:rPr lang="zh-CN" altLang="en-US" sz="1400"/>
              <a:t>．</a:t>
            </a:r>
            <a:r>
              <a:rPr lang="en-US" altLang="zh-CN" sz="1400"/>
              <a:t>0</a:t>
            </a:r>
            <a:r>
              <a:rPr lang="zh-CN" altLang="en-US" sz="1400"/>
              <a:t>．</a:t>
            </a:r>
            <a:r>
              <a:rPr lang="en-US" altLang="zh-CN" sz="1400"/>
              <a:t>0</a:t>
            </a:r>
            <a:r>
              <a:rPr lang="zh-CN" altLang="en-US" sz="1400"/>
              <a:t>．</a:t>
            </a:r>
            <a:r>
              <a:rPr lang="en-US" altLang="zh-CN" sz="1400"/>
              <a:t>1~127</a:t>
            </a:r>
            <a:r>
              <a:rPr lang="zh-CN" altLang="en-US" sz="1400"/>
              <a:t>．</a:t>
            </a:r>
            <a:r>
              <a:rPr lang="en-US" altLang="zh-CN" sz="1400"/>
              <a:t>255</a:t>
            </a:r>
            <a:r>
              <a:rPr lang="zh-CN" altLang="en-US" sz="1400"/>
              <a:t>．</a:t>
            </a:r>
            <a:r>
              <a:rPr lang="en-US" altLang="zh-CN" sz="1400"/>
              <a:t>255</a:t>
            </a:r>
            <a:r>
              <a:rPr lang="zh-CN" altLang="en-US" sz="1400"/>
              <a:t>．</a:t>
            </a:r>
            <a:r>
              <a:rPr lang="en-US" altLang="zh-CN" sz="1400"/>
              <a:t>255</a:t>
            </a:r>
            <a:r>
              <a:rPr lang="zh-CN" altLang="en-US" sz="1400"/>
              <a:t>用于回路测试，如</a:t>
            </a:r>
            <a:r>
              <a:rPr lang="en-US" altLang="zh-CN" sz="1400"/>
              <a:t>127.0.0.1</a:t>
            </a:r>
            <a:r>
              <a:rPr lang="zh-CN" altLang="en-US" sz="1400"/>
              <a:t>可代表本机地址；</a:t>
            </a:r>
            <a:endParaRPr lang="en-US" altLang="zh-CN" sz="1400"/>
          </a:p>
          <a:p>
            <a:r>
              <a:rPr lang="zh-CN" altLang="en-US" sz="1400"/>
              <a:t>有一些地址是属于单独局域网使用的私网地址，不在公网使用，</a:t>
            </a:r>
            <a:r>
              <a:rPr lang="en-US" altLang="zh-CN" sz="1400"/>
              <a:t>10.0.0.1~10.255.255.255</a:t>
            </a:r>
            <a:r>
              <a:rPr lang="zh-CN" altLang="en-US" sz="1400"/>
              <a:t>，</a:t>
            </a:r>
            <a:r>
              <a:rPr lang="en-US" altLang="zh-CN" sz="1400"/>
              <a:t>172.16.0.0~172.31.255.255</a:t>
            </a:r>
            <a:r>
              <a:rPr lang="zh-CN" altLang="en-US" sz="1400"/>
              <a:t>，</a:t>
            </a:r>
            <a:r>
              <a:rPr lang="en-US" altLang="zh-CN" sz="1400"/>
              <a:t>192.168.0.0~192.168.255.255</a:t>
            </a:r>
            <a:r>
              <a:rPr lang="zh-CN" altLang="en-US" sz="1400"/>
              <a:t>。</a:t>
            </a:r>
            <a:endParaRPr lang="en-US" altLang="zh-CN" sz="1400"/>
          </a:p>
          <a:p>
            <a:r>
              <a:rPr lang="zh-CN" altLang="en-US" sz="1400" b="1">
                <a:solidFill>
                  <a:srgbClr val="FF0000"/>
                </a:solidFill>
              </a:rPr>
              <a:t>在</a:t>
            </a:r>
            <a:r>
              <a:rPr lang="en-US" altLang="zh-CN" sz="1400" b="1">
                <a:solidFill>
                  <a:srgbClr val="FF0000"/>
                </a:solidFill>
              </a:rPr>
              <a:t>IP</a:t>
            </a:r>
            <a:r>
              <a:rPr lang="zh-CN" altLang="en-US" sz="1400" b="1">
                <a:solidFill>
                  <a:srgbClr val="FF0000"/>
                </a:solidFill>
              </a:rPr>
              <a:t>地址中，</a:t>
            </a:r>
            <a:r>
              <a:rPr lang="en-US" altLang="zh-CN" sz="1400" b="1">
                <a:solidFill>
                  <a:srgbClr val="FF0000"/>
                </a:solidFill>
              </a:rPr>
              <a:t>0</a:t>
            </a:r>
            <a:r>
              <a:rPr lang="zh-CN" altLang="en-US" sz="1400" b="1">
                <a:solidFill>
                  <a:srgbClr val="FF0000"/>
                </a:solidFill>
              </a:rPr>
              <a:t>和</a:t>
            </a:r>
            <a:r>
              <a:rPr lang="en-US" altLang="zh-CN" sz="1400" b="1">
                <a:solidFill>
                  <a:srgbClr val="FF0000"/>
                </a:solidFill>
              </a:rPr>
              <a:t>255</a:t>
            </a:r>
            <a:r>
              <a:rPr lang="zh-CN" altLang="en-US" sz="1400" b="1">
                <a:solidFill>
                  <a:srgbClr val="FF0000"/>
                </a:solidFill>
              </a:rPr>
              <a:t>不使用，其原因为</a:t>
            </a:r>
            <a:r>
              <a:rPr lang="zh-CN" altLang="en-US" sz="1400"/>
              <a:t>：在计算机网络中，主机</a:t>
            </a:r>
            <a:r>
              <a:rPr lang="en-US" altLang="zh-CN" sz="1400"/>
              <a:t>ID</a:t>
            </a:r>
            <a:r>
              <a:rPr lang="zh-CN" altLang="en-US" sz="1400"/>
              <a:t>全部为</a:t>
            </a:r>
            <a:r>
              <a:rPr lang="en-US" altLang="zh-CN" sz="1400"/>
              <a:t>0</a:t>
            </a:r>
            <a:r>
              <a:rPr lang="zh-CN" altLang="en-US" sz="1400"/>
              <a:t>的地址为网络地址（特指某个网段），主机</a:t>
            </a:r>
            <a:r>
              <a:rPr lang="en-US" altLang="zh-CN" sz="1400"/>
              <a:t>ID</a:t>
            </a:r>
            <a:r>
              <a:rPr lang="zh-CN" altLang="en-US" sz="1400"/>
              <a:t>全部为</a:t>
            </a:r>
            <a:r>
              <a:rPr lang="en-US" altLang="zh-CN" sz="1400"/>
              <a:t>1</a:t>
            </a:r>
            <a:r>
              <a:rPr lang="zh-CN" altLang="en-US" sz="1400"/>
              <a:t>的地址是广播地址（特指用于广播的默认地址），因此</a:t>
            </a:r>
            <a:r>
              <a:rPr lang="en-US" altLang="zh-CN" sz="1400"/>
              <a:t>0</a:t>
            </a:r>
            <a:r>
              <a:rPr lang="zh-CN" altLang="en-US" sz="1400"/>
              <a:t>和</a:t>
            </a:r>
            <a:r>
              <a:rPr lang="en-US" altLang="zh-CN" sz="1400"/>
              <a:t>255</a:t>
            </a:r>
            <a:r>
              <a:rPr lang="zh-CN" altLang="en-US" sz="1400"/>
              <a:t>是不能分配给主机使用的。</a:t>
            </a:r>
            <a:endParaRPr lang="en-US" altLang="zh-CN" sz="1400"/>
          </a:p>
          <a:p>
            <a:r>
              <a:rPr lang="en-US" altLang="zh-CN" sz="1400"/>
              <a:t>0.0.0.0</a:t>
            </a:r>
            <a:r>
              <a:rPr lang="zh-CN" altLang="en-US" sz="1400"/>
              <a:t>代表</a:t>
            </a:r>
            <a:r>
              <a:rPr lang="en-US" altLang="zh-CN" sz="1400"/>
              <a:t>IP</a:t>
            </a:r>
            <a:r>
              <a:rPr lang="zh-CN" altLang="en-US" sz="1400"/>
              <a:t>地址冲突，如果有冲突产生，则</a:t>
            </a:r>
            <a:r>
              <a:rPr lang="en-US" altLang="zh-CN" sz="1400"/>
              <a:t>ipconfig</a:t>
            </a:r>
            <a:r>
              <a:rPr lang="zh-CN" altLang="en-US" sz="1400"/>
              <a:t>看到的</a:t>
            </a:r>
            <a:r>
              <a:rPr lang="en-US" altLang="zh-CN" sz="1400"/>
              <a:t>IP</a:t>
            </a:r>
            <a:r>
              <a:rPr lang="zh-CN" altLang="en-US" sz="1400"/>
              <a:t>为</a:t>
            </a:r>
            <a:r>
              <a:rPr lang="en-US" altLang="zh-CN" sz="1400"/>
              <a:t>0.0.0.0</a:t>
            </a:r>
            <a:r>
              <a:rPr lang="zh-CN" altLang="en-US" sz="1400"/>
              <a:t>。</a:t>
            </a:r>
          </a:p>
        </p:txBody>
      </p:sp>
      <p:sp>
        <p:nvSpPr>
          <p:cNvPr id="10" name="文本框 9"/>
          <p:cNvSpPr txBox="1"/>
          <p:nvPr/>
        </p:nvSpPr>
        <p:spPr>
          <a:xfrm>
            <a:off x="-1" y="5042118"/>
            <a:ext cx="12192000" cy="1815882"/>
          </a:xfrm>
          <a:prstGeom prst="rect">
            <a:avLst/>
          </a:prstGeom>
          <a:noFill/>
        </p:spPr>
        <p:txBody>
          <a:bodyPr wrap="square" rtlCol="0">
            <a:spAutoFit/>
          </a:bodyPr>
          <a:lstStyle/>
          <a:p>
            <a:r>
              <a:rPr lang="zh-CN" altLang="en-US" sz="1400" b="1"/>
              <a:t>端口（</a:t>
            </a:r>
            <a:r>
              <a:rPr lang="en-US" altLang="zh-CN" sz="1400" b="1"/>
              <a:t>port</a:t>
            </a:r>
            <a:r>
              <a:rPr lang="zh-CN" altLang="en-US" sz="1400" b="1"/>
              <a:t>）</a:t>
            </a:r>
            <a:r>
              <a:rPr lang="zh-CN" altLang="en-US" sz="1400"/>
              <a:t>：物理端口（硬件端口，网络端口等，是实际中的接口，用于连接其他设备），协议端口，即将许多需要使用网络的进程分别用端口号进行标识，以保证信息传输不出错。</a:t>
            </a:r>
            <a:endParaRPr lang="en-US" altLang="zh-CN" sz="1400"/>
          </a:p>
          <a:p>
            <a:r>
              <a:rPr lang="zh-CN" altLang="en-US" sz="1400" b="1"/>
              <a:t>知名端口</a:t>
            </a:r>
            <a:r>
              <a:rPr lang="en-US" altLang="zh-CN" sz="1400" b="1"/>
              <a:t>Well Known Ports</a:t>
            </a:r>
            <a:r>
              <a:rPr lang="zh-CN" altLang="en-US" sz="1400"/>
              <a:t>：</a:t>
            </a:r>
            <a:r>
              <a:rPr lang="en-US" altLang="zh-CN" sz="1400"/>
              <a:t>0-1023</a:t>
            </a:r>
            <a:r>
              <a:rPr lang="zh-CN" altLang="en-US" sz="1400"/>
              <a:t>是众所周知的端口号，如</a:t>
            </a:r>
            <a:r>
              <a:rPr lang="en-US" altLang="zh-CN" sz="1400"/>
              <a:t>80</a:t>
            </a:r>
            <a:r>
              <a:rPr lang="zh-CN" altLang="en-US" sz="1400"/>
              <a:t>端口分配给</a:t>
            </a:r>
            <a:r>
              <a:rPr lang="en-US" altLang="zh-CN" sz="1400"/>
              <a:t>HTTP</a:t>
            </a:r>
            <a:r>
              <a:rPr lang="zh-CN" altLang="en-US" sz="1400"/>
              <a:t>服务，</a:t>
            </a:r>
            <a:r>
              <a:rPr lang="en-US" altLang="zh-CN" sz="1400"/>
              <a:t>21</a:t>
            </a:r>
            <a:r>
              <a:rPr lang="zh-CN" altLang="en-US" sz="1400"/>
              <a:t>端口分配给</a:t>
            </a:r>
            <a:r>
              <a:rPr lang="en-US" altLang="zh-CN" sz="1400"/>
              <a:t>FTP</a:t>
            </a:r>
            <a:r>
              <a:rPr lang="zh-CN" altLang="en-US" sz="1400"/>
              <a:t>服务，一般情况下，如果一个程序需要使用知名端口的需要有</a:t>
            </a:r>
            <a:r>
              <a:rPr lang="en-US" altLang="zh-CN" sz="1400"/>
              <a:t>root</a:t>
            </a:r>
            <a:r>
              <a:rPr lang="zh-CN" altLang="en-US" sz="1400"/>
              <a:t>权限。</a:t>
            </a:r>
            <a:endParaRPr lang="en-US" altLang="zh-CN" sz="1400"/>
          </a:p>
          <a:p>
            <a:r>
              <a:rPr lang="zh-CN" altLang="en-US" sz="1400" b="1"/>
              <a:t>动态端口</a:t>
            </a:r>
            <a:r>
              <a:rPr lang="zh-CN" altLang="en-US" sz="1400"/>
              <a:t>：它一般不固定分配某种服务，而是动态分配，即指当一个系统程序或应用程序程序需要网络通信时，它向主机申请一个端口，主机从可用的端口号中分配一个供它使用，当这个程序关闭时，同时也就释放了所占用的端口号。</a:t>
            </a:r>
            <a:endParaRPr lang="en-US" altLang="zh-CN" sz="1400"/>
          </a:p>
          <a:p>
            <a:r>
              <a:rPr lang="zh-CN" altLang="en-US" sz="1400"/>
              <a:t>端口的范围：</a:t>
            </a:r>
            <a:r>
              <a:rPr lang="en-US" altLang="zh-CN" sz="1400"/>
              <a:t>0-65535</a:t>
            </a:r>
            <a:r>
              <a:rPr lang="zh-CN" altLang="en-US" sz="1400"/>
              <a:t>。</a:t>
            </a:r>
            <a:endParaRPr lang="en-US" altLang="zh-CN" sz="1400"/>
          </a:p>
          <a:p>
            <a:r>
              <a:rPr lang="zh-CN" altLang="en-US" sz="1400">
                <a:solidFill>
                  <a:srgbClr val="FF0000"/>
                </a:solidFill>
              </a:rPr>
              <a:t>注意，</a:t>
            </a:r>
            <a:r>
              <a:rPr lang="zh-CN" altLang="en-US" sz="1400"/>
              <a:t>端口号不是一一对应的，只是在一台主机上，给不同的进程分配不同的端口。端口相当于通道，端口号是端口的识别方式。</a:t>
            </a:r>
            <a:endParaRPr lang="en-US" altLang="zh-CN" sz="1400"/>
          </a:p>
        </p:txBody>
      </p:sp>
      <p:sp>
        <p:nvSpPr>
          <p:cNvPr id="3" name="文本框 2"/>
          <p:cNvSpPr txBox="1"/>
          <p:nvPr/>
        </p:nvSpPr>
        <p:spPr>
          <a:xfrm>
            <a:off x="81950" y="0"/>
            <a:ext cx="12028099" cy="738664"/>
          </a:xfrm>
          <a:prstGeom prst="rect">
            <a:avLst/>
          </a:prstGeom>
          <a:noFill/>
        </p:spPr>
        <p:txBody>
          <a:bodyPr wrap="square" rtlCol="0">
            <a:spAutoFit/>
          </a:bodyPr>
          <a:lstStyle/>
          <a:p>
            <a:r>
              <a:rPr lang="en-US" altLang="zh-CN" sz="1400" b="1"/>
              <a:t>IP</a:t>
            </a:r>
            <a:r>
              <a:rPr lang="zh-CN" altLang="en-US" sz="1400" b="1"/>
              <a:t>地址（</a:t>
            </a:r>
            <a:r>
              <a:rPr lang="en-US" altLang="zh-CN" sz="1400" b="1"/>
              <a:t>Internet Protocol Address</a:t>
            </a:r>
            <a:r>
              <a:rPr lang="zh-CN" altLang="en-US" sz="1400" b="1"/>
              <a:t>）</a:t>
            </a:r>
            <a:r>
              <a:rPr lang="zh-CN" altLang="en-US" sz="1400"/>
              <a:t>：用来在网络中标记一台终端，它为互联网上的每一个网络（网络号）和每一个主机（主机号）分配一个唯一的</a:t>
            </a:r>
            <a:r>
              <a:rPr lang="zh-CN" altLang="en-US" sz="1400">
                <a:solidFill>
                  <a:srgbClr val="FF0000"/>
                </a:solidFill>
              </a:rPr>
              <a:t>逻辑地址</a:t>
            </a:r>
            <a:r>
              <a:rPr lang="zh-CN" altLang="en-US" sz="1400"/>
              <a:t>，</a:t>
            </a:r>
            <a:r>
              <a:rPr lang="en-US" altLang="zh-CN" sz="1400"/>
              <a:t>IP</a:t>
            </a:r>
            <a:r>
              <a:rPr lang="zh-CN" altLang="en-US" sz="1400"/>
              <a:t>地址分为网络号和主机号，网络号相同的主机称为本地网络，本地网络中的主机可以直接相互通信，远程网络中的主机要相互通信必须通过本地网关（</a:t>
            </a:r>
            <a:r>
              <a:rPr lang="en-US" altLang="zh-CN" sz="1400"/>
              <a:t>Gateway</a:t>
            </a:r>
            <a:r>
              <a:rPr lang="zh-CN" altLang="en-US" sz="1400"/>
              <a:t>）来传递转发数据，应用于传输协议的第三层。</a:t>
            </a:r>
            <a:endParaRPr lang="en-US" altLang="zh-CN" sz="1400"/>
          </a:p>
        </p:txBody>
      </p:sp>
      <p:sp>
        <p:nvSpPr>
          <p:cNvPr id="6" name="文本框 5">
            <a:extLst>
              <a:ext uri="{FF2B5EF4-FFF2-40B4-BE49-F238E27FC236}">
                <a16:creationId xmlns:a16="http://schemas.microsoft.com/office/drawing/2014/main" id="{E41E1CAF-9C26-4B80-8AFB-911A6CDA5B24}"/>
              </a:ext>
            </a:extLst>
          </p:cNvPr>
          <p:cNvSpPr txBox="1"/>
          <p:nvPr/>
        </p:nvSpPr>
        <p:spPr>
          <a:xfrm>
            <a:off x="1030" y="3718390"/>
            <a:ext cx="12028099" cy="1384995"/>
          </a:xfrm>
          <a:prstGeom prst="rect">
            <a:avLst/>
          </a:prstGeom>
          <a:noFill/>
        </p:spPr>
        <p:txBody>
          <a:bodyPr wrap="square" rtlCol="0">
            <a:spAutoFit/>
          </a:bodyPr>
          <a:lstStyle/>
          <a:p>
            <a:r>
              <a:rPr lang="zh-CN" altLang="en-US" sz="1400" b="1"/>
              <a:t>公网</a:t>
            </a:r>
            <a:r>
              <a:rPr lang="en-US" altLang="zh-CN" sz="1400" b="1"/>
              <a:t>IP</a:t>
            </a:r>
            <a:r>
              <a:rPr lang="zh-CN" altLang="en-US" sz="1400" b="1"/>
              <a:t>地址</a:t>
            </a:r>
            <a:r>
              <a:rPr lang="zh-CN" altLang="en-US" sz="1400"/>
              <a:t>：公有地址分配和管理由</a:t>
            </a:r>
            <a:r>
              <a:rPr lang="en-US" altLang="zh-CN" sz="1400"/>
              <a:t>Inter NIC</a:t>
            </a:r>
            <a:r>
              <a:rPr lang="zh-CN" altLang="en-US" sz="1400"/>
              <a:t>（</a:t>
            </a:r>
            <a:r>
              <a:rPr lang="en-US" altLang="zh-CN" sz="1400"/>
              <a:t>Internet Network Information Center </a:t>
            </a:r>
            <a:r>
              <a:rPr lang="zh-CN" altLang="en-US" sz="1400"/>
              <a:t>因特网信息中心）负责。各级</a:t>
            </a:r>
            <a:r>
              <a:rPr lang="en-US" altLang="zh-CN" sz="1400"/>
              <a:t>ISP</a:t>
            </a:r>
            <a:r>
              <a:rPr lang="zh-CN" altLang="en-US" sz="1400"/>
              <a:t>使用的公网地址都需要向</a:t>
            </a:r>
            <a:r>
              <a:rPr lang="en-US" altLang="zh-CN" sz="1400"/>
              <a:t>Inter NIC</a:t>
            </a:r>
            <a:r>
              <a:rPr lang="zh-CN" altLang="en-US" sz="1400"/>
              <a:t>提出申请，有</a:t>
            </a:r>
            <a:r>
              <a:rPr lang="en-US" altLang="zh-CN" sz="1400"/>
              <a:t>Inter NIC</a:t>
            </a:r>
            <a:r>
              <a:rPr lang="zh-CN" altLang="en-US" sz="1400"/>
              <a:t>统一发放，这样就能确保地址不冲突。即可以直接连接上互联网，属于广域网地址。</a:t>
            </a:r>
            <a:endParaRPr lang="en-US" altLang="zh-CN" sz="1400"/>
          </a:p>
          <a:p>
            <a:r>
              <a:rPr lang="zh-CN" altLang="en-US" sz="1400" b="1"/>
              <a:t>私网</a:t>
            </a:r>
            <a:r>
              <a:rPr lang="en-US" altLang="zh-CN" sz="1400" b="1"/>
              <a:t>IP</a:t>
            </a:r>
            <a:r>
              <a:rPr lang="zh-CN" altLang="en-US" sz="1400" b="1"/>
              <a:t>地址</a:t>
            </a:r>
            <a:r>
              <a:rPr lang="zh-CN" altLang="en-US" sz="1400"/>
              <a:t>：可用于私有网络的地址（即可以不同公司重复使用），在互联网上没有这些地址，若想要连接到互联网必须通过</a:t>
            </a:r>
            <a:r>
              <a:rPr lang="en-US" altLang="zh-CN" sz="1400"/>
              <a:t>NAT/PAT</a:t>
            </a:r>
            <a:r>
              <a:rPr lang="zh-CN" altLang="en-US" sz="1400"/>
              <a:t>网络地址转换。</a:t>
            </a:r>
            <a:endParaRPr lang="en-US" altLang="zh-CN" sz="1400"/>
          </a:p>
          <a:p>
            <a:r>
              <a:rPr lang="en-US" altLang="zh-CN" sz="1400" b="1"/>
              <a:t>NAT</a:t>
            </a:r>
            <a:r>
              <a:rPr lang="zh-CN" altLang="en-US" sz="1400" b="1"/>
              <a:t>（</a:t>
            </a:r>
            <a:r>
              <a:rPr lang="en-US" altLang="zh-CN" sz="1400" b="1"/>
              <a:t>Network Address Translation</a:t>
            </a:r>
            <a:r>
              <a:rPr lang="zh-CN" altLang="en-US" sz="1400" b="1"/>
              <a:t>）</a:t>
            </a:r>
            <a:r>
              <a:rPr lang="zh-CN" altLang="en-US" sz="1400"/>
              <a:t>：是一种把内部私有</a:t>
            </a:r>
            <a:r>
              <a:rPr lang="en-US" altLang="zh-CN" sz="1400"/>
              <a:t>IP</a:t>
            </a:r>
            <a:r>
              <a:rPr lang="zh-CN" altLang="en-US" sz="1400"/>
              <a:t>地址</a:t>
            </a:r>
            <a:r>
              <a:rPr lang="en-US" altLang="zh-CN" sz="1400"/>
              <a:t>NAT</a:t>
            </a:r>
            <a:r>
              <a:rPr lang="zh-CN" altLang="en-US" sz="1400"/>
              <a:t>转成合法公有网络</a:t>
            </a:r>
            <a:r>
              <a:rPr lang="en-US" altLang="zh-CN" sz="1400"/>
              <a:t>IP</a:t>
            </a:r>
            <a:r>
              <a:rPr lang="zh-CN" altLang="en-US" sz="1400"/>
              <a:t>地址的技术，</a:t>
            </a:r>
            <a:r>
              <a:rPr lang="zh-CN" altLang="en-US" sz="1400">
                <a:solidFill>
                  <a:schemeClr val="accent1">
                    <a:lumMod val="75000"/>
                  </a:schemeClr>
                </a:solidFill>
              </a:rPr>
              <a:t>可做到宽带分享</a:t>
            </a:r>
            <a:r>
              <a:rPr lang="zh-CN" altLang="en-US" sz="1400"/>
              <a:t>，静态</a:t>
            </a:r>
            <a:r>
              <a:rPr lang="en-US" altLang="zh-CN" sz="1400"/>
              <a:t>NAT</a:t>
            </a:r>
            <a:r>
              <a:rPr lang="zh-CN" altLang="en-US" sz="1400"/>
              <a:t>：将内部本地地址与内部全局地址进行一对一的转换，是静态转换，需要独占合法</a:t>
            </a:r>
            <a:r>
              <a:rPr lang="en-US" altLang="zh-CN" sz="1400"/>
              <a:t>IP</a:t>
            </a:r>
            <a:r>
              <a:rPr lang="zh-CN" altLang="en-US" sz="1400"/>
              <a:t>；动态</a:t>
            </a:r>
            <a:r>
              <a:rPr lang="en-US" altLang="zh-CN" sz="1400"/>
              <a:t>NAT</a:t>
            </a:r>
            <a:r>
              <a:rPr lang="zh-CN" altLang="en-US" sz="1400"/>
              <a:t>：与静态</a:t>
            </a:r>
            <a:r>
              <a:rPr lang="en-US" altLang="zh-CN" sz="1400"/>
              <a:t>NAT</a:t>
            </a:r>
            <a:r>
              <a:rPr lang="zh-CN" altLang="en-US" sz="1400"/>
              <a:t>类似，但是选择一个未使用的</a:t>
            </a:r>
            <a:r>
              <a:rPr lang="en-US" altLang="zh-CN" sz="1400"/>
              <a:t>IP</a:t>
            </a:r>
            <a:r>
              <a:rPr lang="zh-CN" altLang="en-US" sz="1400"/>
              <a:t>进行转换，地址在连接完毕后会收回。</a:t>
            </a:r>
            <a:endParaRPr lang="en-US" altLang="zh-CN" sz="1400"/>
          </a:p>
          <a:p>
            <a:r>
              <a:rPr lang="en-US" altLang="zh-CN" sz="1400" b="1"/>
              <a:t>PAT</a:t>
            </a:r>
            <a:r>
              <a:rPr lang="zh-CN" altLang="en-US" sz="1400" b="1"/>
              <a:t>（</a:t>
            </a:r>
            <a:r>
              <a:rPr lang="en-US" altLang="zh-CN" sz="1400" b="1"/>
              <a:t>Port Address Translation</a:t>
            </a:r>
            <a:r>
              <a:rPr lang="zh-CN" altLang="en-US" sz="1400" b="1"/>
              <a:t>）</a:t>
            </a:r>
            <a:r>
              <a:rPr lang="zh-CN" altLang="en-US" sz="1400"/>
              <a:t>：端口复用，首先是一种动态</a:t>
            </a:r>
            <a:r>
              <a:rPr lang="en-US" altLang="zh-CN" sz="1400"/>
              <a:t>NAT</a:t>
            </a:r>
            <a:r>
              <a:rPr lang="zh-CN" altLang="en-US" sz="1400"/>
              <a:t>，然后可以使多个用户通过一个合法</a:t>
            </a:r>
            <a:r>
              <a:rPr lang="en-US" altLang="zh-CN" sz="1400"/>
              <a:t>IP</a:t>
            </a:r>
            <a:r>
              <a:rPr lang="zh-CN" altLang="en-US" sz="1400"/>
              <a:t>访问外部网络，不过是利用不同的端口。</a:t>
            </a:r>
          </a:p>
        </p:txBody>
      </p:sp>
    </p:spTree>
    <p:extLst>
      <p:ext uri="{BB962C8B-B14F-4D97-AF65-F5344CB8AC3E}">
        <p14:creationId xmlns:p14="http://schemas.microsoft.com/office/powerpoint/2010/main" val="175771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92770" y="0"/>
            <a:ext cx="2729850" cy="369332"/>
          </a:xfrm>
          <a:prstGeom prst="rect">
            <a:avLst/>
          </a:prstGeom>
          <a:noFill/>
        </p:spPr>
        <p:txBody>
          <a:bodyPr wrap="none" rtlCol="0">
            <a:spAutoFit/>
          </a:bodyPr>
          <a:lstStyle/>
          <a:p>
            <a:r>
              <a:rPr lang="en-US" altLang="zh-CN" b="1"/>
              <a:t>Python</a:t>
            </a:r>
            <a:r>
              <a:rPr lang="zh-CN" altLang="en-US" b="1"/>
              <a:t>的一些需注意的点</a:t>
            </a:r>
          </a:p>
        </p:txBody>
      </p:sp>
      <p:sp>
        <p:nvSpPr>
          <p:cNvPr id="3" name="文本框 2"/>
          <p:cNvSpPr txBox="1"/>
          <p:nvPr/>
        </p:nvSpPr>
        <p:spPr>
          <a:xfrm>
            <a:off x="0" y="202190"/>
            <a:ext cx="12192000" cy="4616648"/>
          </a:xfrm>
          <a:prstGeom prst="rect">
            <a:avLst/>
          </a:prstGeom>
          <a:noFill/>
        </p:spPr>
        <p:txBody>
          <a:bodyPr wrap="square" rtlCol="0">
            <a:spAutoFit/>
          </a:bodyPr>
          <a:lstStyle/>
          <a:p>
            <a:r>
              <a:rPr lang="en-US" altLang="zh-CN" sz="1400" b="1">
                <a:latin typeface="+mn-ea"/>
              </a:rPr>
              <a:t>1</a:t>
            </a:r>
            <a:r>
              <a:rPr lang="zh-CN" altLang="en-US" sz="1400" b="1">
                <a:latin typeface="+mn-ea"/>
              </a:rPr>
              <a:t>、</a:t>
            </a:r>
            <a:r>
              <a:rPr lang="en-US" altLang="zh-CN" sz="1400" b="1">
                <a:latin typeface="+mn-ea"/>
              </a:rPr>
              <a:t>WIN</a:t>
            </a:r>
            <a:r>
              <a:rPr lang="zh-CN" altLang="en-US" sz="1400" b="1">
                <a:latin typeface="+mn-ea"/>
              </a:rPr>
              <a:t>下命令行模式、交互模式和</a:t>
            </a:r>
            <a:r>
              <a:rPr lang="en-US" altLang="zh-CN" sz="1400" b="1">
                <a:latin typeface="+mn-ea"/>
              </a:rPr>
              <a:t>IDLE</a:t>
            </a:r>
            <a:r>
              <a:rPr lang="zh-CN" altLang="en-US" sz="1400" b="1">
                <a:latin typeface="+mn-ea"/>
              </a:rPr>
              <a:t>的区别</a:t>
            </a:r>
            <a:r>
              <a:rPr lang="zh-CN" altLang="en-US" sz="1400">
                <a:latin typeface="+mn-ea"/>
              </a:rPr>
              <a:t>：</a:t>
            </a:r>
            <a:endParaRPr lang="en-US" altLang="zh-CN" sz="1400">
              <a:latin typeface="+mn-ea"/>
            </a:endParaRPr>
          </a:p>
          <a:p>
            <a:r>
              <a:rPr lang="zh-CN" altLang="en-US" sz="1400" b="1">
                <a:latin typeface="+mn-ea"/>
              </a:rPr>
              <a:t>命令行模式</a:t>
            </a:r>
            <a:r>
              <a:rPr lang="zh-CN" altLang="en-US" sz="1400">
                <a:latin typeface="+mn-ea"/>
              </a:rPr>
              <a:t>即</a:t>
            </a:r>
            <a:r>
              <a:rPr lang="en-US" altLang="zh-CN" sz="1400">
                <a:latin typeface="+mn-ea"/>
              </a:rPr>
              <a:t>CMD</a:t>
            </a:r>
            <a:r>
              <a:rPr lang="zh-CN" altLang="en-US" sz="1400">
                <a:latin typeface="+mn-ea"/>
              </a:rPr>
              <a:t>，命令提示符，在此中可直接运行</a:t>
            </a:r>
            <a:r>
              <a:rPr lang="en-US" altLang="zh-CN" sz="1400">
                <a:latin typeface="+mn-ea"/>
              </a:rPr>
              <a:t>.</a:t>
            </a:r>
            <a:r>
              <a:rPr lang="en-US" altLang="zh-CN" sz="1400" err="1">
                <a:latin typeface="+mn-ea"/>
              </a:rPr>
              <a:t>py</a:t>
            </a:r>
            <a:r>
              <a:rPr lang="zh-CN" altLang="en-US" sz="1400">
                <a:latin typeface="+mn-ea"/>
              </a:rPr>
              <a:t>文件，可输出程序运行结果（若无输出则为空）；</a:t>
            </a:r>
            <a:endParaRPr lang="en-US" altLang="zh-CN" sz="1400">
              <a:latin typeface="+mn-ea"/>
            </a:endParaRPr>
          </a:p>
          <a:p>
            <a:r>
              <a:rPr lang="zh-CN" altLang="en-US" sz="1400" b="1">
                <a:latin typeface="+mn-ea"/>
              </a:rPr>
              <a:t>交互模式</a:t>
            </a:r>
            <a:r>
              <a:rPr lang="zh-CN" altLang="en-US" sz="1400">
                <a:latin typeface="+mn-ea"/>
              </a:rPr>
              <a:t>可在命令行模式中输入</a:t>
            </a:r>
            <a:r>
              <a:rPr lang="en-US" altLang="zh-CN" sz="1400">
                <a:latin typeface="+mn-ea"/>
              </a:rPr>
              <a:t>python(3)</a:t>
            </a:r>
            <a:r>
              <a:rPr lang="zh-CN" altLang="en-US" sz="1400">
                <a:latin typeface="+mn-ea"/>
              </a:rPr>
              <a:t>来进入，运行输入的每一行代码并输出结果，多用于调试程序，不可直接在交互模式中打开</a:t>
            </a:r>
            <a:r>
              <a:rPr lang="en-US" altLang="zh-CN" sz="1400">
                <a:latin typeface="+mn-ea"/>
              </a:rPr>
              <a:t>.</a:t>
            </a:r>
            <a:r>
              <a:rPr lang="en-US" altLang="zh-CN" sz="1400" err="1">
                <a:latin typeface="+mn-ea"/>
              </a:rPr>
              <a:t>py</a:t>
            </a:r>
            <a:r>
              <a:rPr lang="zh-CN" altLang="en-US" sz="1400">
                <a:latin typeface="+mn-ea"/>
              </a:rPr>
              <a:t>文件，</a:t>
            </a:r>
            <a:r>
              <a:rPr lang="en-US" altLang="zh-CN" sz="1400">
                <a:latin typeface="+mn-ea"/>
              </a:rPr>
              <a:t>shell</a:t>
            </a:r>
            <a:r>
              <a:rPr lang="zh-CN" altLang="en-US" sz="1400">
                <a:latin typeface="+mn-ea"/>
              </a:rPr>
              <a:t>即交互模式，在交互式环境中遇到冒号，会自动换行，即可将一个代码组一次输入；</a:t>
            </a:r>
            <a:endParaRPr lang="en-US" altLang="zh-CN" sz="1400">
              <a:latin typeface="+mn-ea"/>
            </a:endParaRPr>
          </a:p>
          <a:p>
            <a:r>
              <a:rPr lang="en-US" altLang="zh-CN" sz="1400" b="1">
                <a:latin typeface="+mn-ea"/>
              </a:rPr>
              <a:t>IDLE</a:t>
            </a:r>
            <a:r>
              <a:rPr lang="zh-CN" altLang="en-US" sz="1400">
                <a:latin typeface="+mn-ea"/>
              </a:rPr>
              <a:t>是一个</a:t>
            </a:r>
            <a:r>
              <a:rPr lang="en-US" altLang="zh-CN" sz="1400">
                <a:latin typeface="+mn-ea"/>
              </a:rPr>
              <a:t>python</a:t>
            </a:r>
            <a:r>
              <a:rPr lang="zh-CN" altLang="en-US" sz="1400">
                <a:latin typeface="+mn-ea"/>
              </a:rPr>
              <a:t>自带的简洁的集成开发环境，可进行代码编写。</a:t>
            </a:r>
            <a:endParaRPr lang="en-US" altLang="zh-CN" sz="1400">
              <a:latin typeface="+mn-ea"/>
            </a:endParaRPr>
          </a:p>
          <a:p>
            <a:r>
              <a:rPr lang="en-US" altLang="zh-CN" sz="1400" b="1"/>
              <a:t>2</a:t>
            </a:r>
            <a:r>
              <a:rPr lang="zh-CN" altLang="en-US" sz="1400" b="1"/>
              <a:t>、关于缩进</a:t>
            </a:r>
            <a:endParaRPr lang="en-US" altLang="zh-CN" sz="1400" b="1"/>
          </a:p>
          <a:p>
            <a:r>
              <a:rPr lang="en-US" altLang="zh-CN" sz="1400"/>
              <a:t>python</a:t>
            </a:r>
            <a:r>
              <a:rPr lang="zh-CN" altLang="en-US" sz="1400"/>
              <a:t>中，只使用缩进区分不同级别的代码，因此空格和</a:t>
            </a:r>
            <a:r>
              <a:rPr lang="en-US" altLang="zh-CN" sz="1400"/>
              <a:t>TAB</a:t>
            </a:r>
            <a:r>
              <a:rPr lang="zh-CN" altLang="en-US" sz="1400"/>
              <a:t>混用会造成不能识别，因此在编写代码时，建议统一使用</a:t>
            </a:r>
            <a:r>
              <a:rPr lang="en-US" altLang="zh-CN" sz="1400"/>
              <a:t>4</a:t>
            </a:r>
            <a:r>
              <a:rPr lang="zh-CN" altLang="en-US" sz="1400"/>
              <a:t>个空格来进行缩进，可采用</a:t>
            </a:r>
            <a:r>
              <a:rPr lang="en-US" altLang="zh-CN" sz="1400"/>
              <a:t>Notepad++</a:t>
            </a:r>
            <a:r>
              <a:rPr lang="zh-CN" altLang="en-US" sz="1400"/>
              <a:t>来对空格和缩进符进行检查。（</a:t>
            </a:r>
            <a:r>
              <a:rPr lang="en-US" altLang="zh-CN" sz="1400"/>
              <a:t>python</a:t>
            </a:r>
            <a:r>
              <a:rPr lang="zh-CN" altLang="en-US" sz="1400"/>
              <a:t>本身并没有规定用多少个空格来进行区分）</a:t>
            </a:r>
            <a:endParaRPr lang="en-US" altLang="zh-CN" sz="1400"/>
          </a:p>
          <a:p>
            <a:r>
              <a:rPr lang="en-US" altLang="zh-CN" sz="1400" b="1"/>
              <a:t>3</a:t>
            </a:r>
            <a:r>
              <a:rPr lang="zh-CN" altLang="en-US" sz="1400" b="1"/>
              <a:t>、关于注释</a:t>
            </a:r>
            <a:endParaRPr lang="en-US" altLang="zh-CN" sz="1400" b="1"/>
          </a:p>
          <a:p>
            <a:r>
              <a:rPr lang="zh-CN" altLang="en-US" sz="1400"/>
              <a:t>单行注释：将‘</a:t>
            </a:r>
            <a:r>
              <a:rPr lang="en-US" altLang="zh-CN" sz="1400"/>
              <a:t>#</a:t>
            </a:r>
            <a:r>
              <a:rPr lang="zh-CN" altLang="en-US" sz="1400"/>
              <a:t>’放置在要注释的行前，直到换行为止，可放置于函数语句之后；</a:t>
            </a:r>
            <a:endParaRPr lang="en-US" altLang="zh-CN" sz="1400"/>
          </a:p>
          <a:p>
            <a:r>
              <a:rPr lang="zh-CN" altLang="en-US" sz="1400"/>
              <a:t>多行注释：</a:t>
            </a:r>
            <a:r>
              <a:rPr lang="en-US" altLang="zh-CN" sz="1400"/>
              <a:t>’’’…’’’</a:t>
            </a:r>
            <a:r>
              <a:rPr lang="zh-CN" altLang="en-US" sz="1400"/>
              <a:t>一对三引号之中的内容，但要注意在语句中可表示字符串（</a:t>
            </a:r>
            <a:r>
              <a:rPr lang="en-US" altLang="zh-CN" sz="1400"/>
              <a:t>Python</a:t>
            </a:r>
            <a:r>
              <a:rPr lang="zh-CN" altLang="en-US" sz="1400"/>
              <a:t>中没有一个单独的多行标记，是因为包含在一对三括号之中且不属于任何语句的内容会被忽略，因此视其为长注释）；</a:t>
            </a:r>
            <a:endParaRPr lang="en-US" altLang="zh-CN" sz="1400"/>
          </a:p>
          <a:p>
            <a:r>
              <a:rPr lang="zh-CN" altLang="en-US" sz="1400"/>
              <a:t>编码声明注释：一般在程序的最前声明编码，</a:t>
            </a:r>
            <a:r>
              <a:rPr lang="en-US" altLang="zh-CN" sz="1400"/>
              <a:t>GBK</a:t>
            </a:r>
            <a:r>
              <a:rPr lang="zh-CN" altLang="en-US" sz="1400"/>
              <a:t>，</a:t>
            </a:r>
            <a:r>
              <a:rPr lang="en-US" altLang="zh-CN" sz="1400"/>
              <a:t>UTF-8</a:t>
            </a:r>
            <a:r>
              <a:rPr lang="zh-CN" altLang="en-US" sz="1400"/>
              <a:t>等；</a:t>
            </a:r>
          </a:p>
          <a:p>
            <a:r>
              <a:rPr lang="en-US" altLang="zh-CN" sz="1400" b="1"/>
              <a:t>4</a:t>
            </a:r>
            <a:r>
              <a:rPr lang="zh-CN" altLang="en-US" sz="1400" b="1"/>
              <a:t>、关于编码</a:t>
            </a:r>
            <a:endParaRPr lang="en-US" altLang="zh-CN" sz="1400" b="1"/>
          </a:p>
          <a:p>
            <a:r>
              <a:rPr lang="zh-CN" altLang="en-US" sz="1400"/>
              <a:t>见下页详解</a:t>
            </a:r>
            <a:endParaRPr lang="en-US" altLang="zh-CN" sz="1400"/>
          </a:p>
          <a:p>
            <a:r>
              <a:rPr lang="en-US" altLang="zh-CN" sz="1400" b="1"/>
              <a:t>5</a:t>
            </a:r>
            <a:r>
              <a:rPr lang="zh-CN" altLang="en-US" sz="1400" b="1"/>
              <a:t>、关于脚本文件</a:t>
            </a:r>
            <a:endParaRPr lang="en-US" altLang="zh-CN" sz="1400" b="1"/>
          </a:p>
          <a:p>
            <a:r>
              <a:rPr lang="zh-CN" altLang="en-US" sz="1400"/>
              <a:t>首行的</a:t>
            </a:r>
            <a:r>
              <a:rPr lang="en-US" altLang="zh-CN" sz="1400"/>
              <a:t>#</a:t>
            </a:r>
            <a:r>
              <a:rPr lang="zh-CN" altLang="en-US" sz="1400"/>
              <a:t>！</a:t>
            </a:r>
            <a:r>
              <a:rPr lang="en-US" altLang="zh-CN" sz="1400"/>
              <a:t>/usr/bin/env python </a:t>
            </a:r>
            <a:r>
              <a:rPr lang="zh-CN" altLang="en-US" sz="1400"/>
              <a:t>意为当作为可执行文件时使用</a:t>
            </a:r>
            <a:r>
              <a:rPr lang="en-US" altLang="zh-CN" sz="1400"/>
              <a:t>python</a:t>
            </a:r>
            <a:r>
              <a:rPr lang="zh-CN" altLang="en-US" sz="1400"/>
              <a:t>来执行，常用于脚本文件，其后的</a:t>
            </a:r>
            <a:r>
              <a:rPr lang="en-US" altLang="zh-CN" sz="1400"/>
              <a:t>-*-coding:utf-8-*-</a:t>
            </a:r>
            <a:r>
              <a:rPr lang="zh-CN" altLang="en-US" sz="1400"/>
              <a:t>在</a:t>
            </a:r>
            <a:r>
              <a:rPr lang="en-US" altLang="zh-CN" sz="1400"/>
              <a:t>python3</a:t>
            </a:r>
            <a:r>
              <a:rPr lang="zh-CN" altLang="en-US" sz="1400"/>
              <a:t>中可以省略。</a:t>
            </a:r>
            <a:endParaRPr lang="en-US" altLang="zh-CN" sz="1400"/>
          </a:p>
          <a:p>
            <a:r>
              <a:rPr lang="en-US" altLang="zh-CN" sz="1400" b="1"/>
              <a:t>6</a:t>
            </a:r>
            <a:r>
              <a:rPr lang="zh-CN" altLang="en-US" sz="1400" b="1"/>
              <a:t>、在编写代码时注意</a:t>
            </a:r>
            <a:endParaRPr lang="en-US" altLang="zh-CN" sz="1400" b="1"/>
          </a:p>
          <a:p>
            <a:r>
              <a:rPr lang="zh-CN" altLang="en-US" sz="1400"/>
              <a:t>①以需求作为第一要素，可以在完成需求后对需求进行改进，但首先完成的版本必须按照需求进行；</a:t>
            </a:r>
            <a:endParaRPr lang="en-US" altLang="zh-CN" sz="1400"/>
          </a:p>
          <a:p>
            <a:r>
              <a:rPr lang="zh-CN" altLang="en-US" sz="1400"/>
              <a:t>②将用户看作傻逼，它可能无视任何提示，输入任何东西，如特殊符号、一堆空格、选项的大小写不分、</a:t>
            </a:r>
            <a:r>
              <a:rPr lang="en-US" altLang="zh-CN" sz="1400"/>
              <a:t>esc</a:t>
            </a:r>
            <a:r>
              <a:rPr lang="zh-CN" altLang="en-US" sz="1400"/>
              <a:t>等，严格限制用户的输入可能造成的后果；</a:t>
            </a:r>
            <a:endParaRPr lang="en-US" altLang="zh-CN" sz="1400"/>
          </a:p>
          <a:p>
            <a:r>
              <a:rPr lang="zh-CN" altLang="en-US" sz="1400"/>
              <a:t>③添加边界条件，即用户可能无视设定的边界，继续输入奇怪的东西，如空格、错误的引发选项等，需要对重复输入的错误进行捕捉；</a:t>
            </a:r>
            <a:endParaRPr lang="en-US" altLang="zh-CN" sz="1400"/>
          </a:p>
        </p:txBody>
      </p:sp>
    </p:spTree>
    <p:extLst>
      <p:ext uri="{BB962C8B-B14F-4D97-AF65-F5344CB8AC3E}">
        <p14:creationId xmlns:p14="http://schemas.microsoft.com/office/powerpoint/2010/main" val="3385102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68CE51-0FCC-405F-B89B-3A6854CC4A91}"/>
              </a:ext>
            </a:extLst>
          </p:cNvPr>
          <p:cNvSpPr txBox="1"/>
          <p:nvPr/>
        </p:nvSpPr>
        <p:spPr>
          <a:xfrm>
            <a:off x="5214188" y="0"/>
            <a:ext cx="2281394" cy="369332"/>
          </a:xfrm>
          <a:prstGeom prst="rect">
            <a:avLst/>
          </a:prstGeom>
          <a:noFill/>
        </p:spPr>
        <p:txBody>
          <a:bodyPr wrap="none" rtlCol="0">
            <a:spAutoFit/>
          </a:bodyPr>
          <a:lstStyle/>
          <a:p>
            <a:pPr algn="l"/>
            <a:r>
              <a:rPr lang="en-US" altLang="zh-CN" b="1">
                <a:latin typeface="+mn-ea"/>
              </a:rPr>
              <a:t>IP/UDP</a:t>
            </a:r>
            <a:r>
              <a:rPr lang="zh-CN" altLang="en-US" b="1">
                <a:latin typeface="+mn-ea"/>
              </a:rPr>
              <a:t>报文首部结构</a:t>
            </a:r>
            <a:endParaRPr lang="zh-CN" altLang="en-US" b="1" dirty="0">
              <a:latin typeface="+mn-ea"/>
            </a:endParaRPr>
          </a:p>
        </p:txBody>
      </p:sp>
      <p:pic>
        <p:nvPicPr>
          <p:cNvPr id="3" name="图片 2">
            <a:extLst>
              <a:ext uri="{FF2B5EF4-FFF2-40B4-BE49-F238E27FC236}">
                <a16:creationId xmlns:a16="http://schemas.microsoft.com/office/drawing/2014/main" id="{09D4C8CB-A2C0-4AA2-8817-FDDCC7CB5A34}"/>
              </a:ext>
            </a:extLst>
          </p:cNvPr>
          <p:cNvPicPr>
            <a:picLocks noChangeAspect="1"/>
          </p:cNvPicPr>
          <p:nvPr/>
        </p:nvPicPr>
        <p:blipFill>
          <a:blip r:embed="rId2"/>
          <a:stretch>
            <a:fillRect/>
          </a:stretch>
        </p:blipFill>
        <p:spPr>
          <a:xfrm>
            <a:off x="6403497" y="490713"/>
            <a:ext cx="5613175" cy="3611185"/>
          </a:xfrm>
          <a:prstGeom prst="rect">
            <a:avLst/>
          </a:prstGeom>
        </p:spPr>
      </p:pic>
      <p:sp>
        <p:nvSpPr>
          <p:cNvPr id="4" name="文本框 3">
            <a:extLst>
              <a:ext uri="{FF2B5EF4-FFF2-40B4-BE49-F238E27FC236}">
                <a16:creationId xmlns:a16="http://schemas.microsoft.com/office/drawing/2014/main" id="{01035729-B036-4B1A-990F-BDD153C548A2}"/>
              </a:ext>
            </a:extLst>
          </p:cNvPr>
          <p:cNvSpPr txBox="1"/>
          <p:nvPr/>
        </p:nvSpPr>
        <p:spPr>
          <a:xfrm>
            <a:off x="0" y="369332"/>
            <a:ext cx="6336064" cy="6124754"/>
          </a:xfrm>
          <a:prstGeom prst="rect">
            <a:avLst/>
          </a:prstGeom>
          <a:noFill/>
        </p:spPr>
        <p:txBody>
          <a:bodyPr wrap="square" rtlCol="0">
            <a:spAutoFit/>
          </a:bodyPr>
          <a:lstStyle/>
          <a:p>
            <a:r>
              <a:rPr lang="en-US" altLang="zh-CN" sz="1400"/>
              <a:t>IP</a:t>
            </a:r>
            <a:r>
              <a:rPr lang="zh-CN" altLang="en-US" sz="1400"/>
              <a:t>协议报文首部：</a:t>
            </a:r>
            <a:endParaRPr lang="en-US" altLang="zh-CN" sz="1400"/>
          </a:p>
          <a:p>
            <a:r>
              <a:rPr lang="en-US" altLang="zh-CN" sz="1400"/>
              <a:t>IP</a:t>
            </a:r>
            <a:r>
              <a:rPr lang="zh-CN" altLang="en-US" sz="1400"/>
              <a:t>数据包也叫</a:t>
            </a:r>
            <a:r>
              <a:rPr lang="en-US" altLang="zh-CN" sz="1400"/>
              <a:t>IP</a:t>
            </a:r>
            <a:r>
              <a:rPr lang="zh-CN" altLang="en-US" sz="1400"/>
              <a:t>报文分组，传输在</a:t>
            </a:r>
            <a:r>
              <a:rPr lang="en-US" altLang="zh-CN" sz="1400"/>
              <a:t>ISO</a:t>
            </a:r>
            <a:r>
              <a:rPr lang="zh-CN" altLang="en-US" sz="1400"/>
              <a:t>网络</a:t>
            </a:r>
            <a:r>
              <a:rPr lang="en-US" altLang="zh-CN" sz="1400"/>
              <a:t>7</a:t>
            </a:r>
            <a:r>
              <a:rPr lang="zh-CN" altLang="en-US" sz="1400"/>
              <a:t>层结构中的网络层，它由</a:t>
            </a:r>
            <a:r>
              <a:rPr lang="en-US" altLang="zh-CN" sz="1400"/>
              <a:t>IP</a:t>
            </a:r>
            <a:r>
              <a:rPr lang="zh-CN" altLang="en-US" sz="1400"/>
              <a:t>报文头和</a:t>
            </a:r>
            <a:r>
              <a:rPr lang="en-US" altLang="zh-CN" sz="1400"/>
              <a:t>IP</a:t>
            </a:r>
            <a:r>
              <a:rPr lang="zh-CN" altLang="en-US" sz="1400"/>
              <a:t>报文用户数据组成，</a:t>
            </a:r>
            <a:r>
              <a:rPr lang="en-US" altLang="zh-CN" sz="1400"/>
              <a:t>IP</a:t>
            </a:r>
            <a:r>
              <a:rPr lang="zh-CN" altLang="en-US" sz="1400"/>
              <a:t>报文头的长度一般在</a:t>
            </a:r>
            <a:r>
              <a:rPr lang="en-US" altLang="zh-CN" sz="1400"/>
              <a:t>20</a:t>
            </a:r>
            <a:r>
              <a:rPr lang="zh-CN" altLang="en-US" sz="1400"/>
              <a:t>到</a:t>
            </a:r>
            <a:r>
              <a:rPr lang="en-US" altLang="zh-CN" sz="1400"/>
              <a:t>60</a:t>
            </a:r>
            <a:r>
              <a:rPr lang="zh-CN" altLang="en-US" sz="1400"/>
              <a:t>个字节之间，而一个</a:t>
            </a:r>
            <a:r>
              <a:rPr lang="en-US" altLang="zh-CN" sz="1400"/>
              <a:t>IP</a:t>
            </a:r>
            <a:r>
              <a:rPr lang="zh-CN" altLang="en-US" sz="1400"/>
              <a:t>分组的最大长度则不能超过</a:t>
            </a:r>
            <a:r>
              <a:rPr lang="en-US" altLang="zh-CN" sz="1400"/>
              <a:t>65535</a:t>
            </a:r>
            <a:r>
              <a:rPr lang="zh-CN" altLang="en-US" sz="1400"/>
              <a:t>个字节，</a:t>
            </a:r>
            <a:r>
              <a:rPr lang="en-US" altLang="zh-CN" sz="1400"/>
              <a:t>IP</a:t>
            </a:r>
            <a:r>
              <a:rPr lang="zh-CN" altLang="en-US" sz="1400"/>
              <a:t>报文头有固定的</a:t>
            </a:r>
            <a:r>
              <a:rPr lang="en-US" altLang="zh-CN" sz="1400"/>
              <a:t>20</a:t>
            </a:r>
            <a:r>
              <a:rPr lang="zh-CN" altLang="en-US" sz="1400"/>
              <a:t>字节，选项可变。</a:t>
            </a:r>
            <a:endParaRPr lang="en-US" altLang="zh-CN" sz="1400"/>
          </a:p>
          <a:p>
            <a:r>
              <a:rPr lang="en-US" altLang="zh-CN" sz="1400"/>
              <a:t>1</a:t>
            </a:r>
            <a:r>
              <a:rPr lang="zh-CN" altLang="en-US" sz="1400"/>
              <a:t>、</a:t>
            </a:r>
            <a:r>
              <a:rPr lang="en-US" altLang="zh-CN" sz="1400"/>
              <a:t>4</a:t>
            </a:r>
            <a:r>
              <a:rPr lang="zh-CN" altLang="en-US" sz="1400"/>
              <a:t>位版本号，表示当前</a:t>
            </a:r>
            <a:r>
              <a:rPr lang="en-US" altLang="zh-CN" sz="1400"/>
              <a:t>IP</a:t>
            </a:r>
            <a:r>
              <a:rPr lang="zh-CN" altLang="en-US" sz="1400"/>
              <a:t>协议的版本（</a:t>
            </a:r>
            <a:r>
              <a:rPr lang="en-US" altLang="zh-CN" sz="1400"/>
              <a:t>V4</a:t>
            </a:r>
            <a:r>
              <a:rPr lang="zh-CN" altLang="en-US" sz="1400"/>
              <a:t>或</a:t>
            </a:r>
            <a:r>
              <a:rPr lang="en-US" altLang="zh-CN" sz="1400"/>
              <a:t>V6</a:t>
            </a:r>
            <a:r>
              <a:rPr lang="zh-CN" altLang="en-US" sz="1400"/>
              <a:t>），版本号不同则无法通信；</a:t>
            </a:r>
            <a:endParaRPr lang="en-US" altLang="zh-CN" sz="1400"/>
          </a:p>
          <a:p>
            <a:r>
              <a:rPr lang="en-US" altLang="zh-CN" sz="1400"/>
              <a:t>2</a:t>
            </a:r>
            <a:r>
              <a:rPr lang="zh-CN" altLang="en-US" sz="1400"/>
              <a:t>、</a:t>
            </a:r>
            <a:r>
              <a:rPr lang="en-US" altLang="zh-CN" sz="1400"/>
              <a:t>4</a:t>
            </a:r>
            <a:r>
              <a:rPr lang="zh-CN" altLang="en-US" sz="1400"/>
              <a:t>位首部长度，表示当前报文头的长度，以</a:t>
            </a:r>
            <a:r>
              <a:rPr lang="en-US" altLang="zh-CN" sz="1400"/>
              <a:t>4</a:t>
            </a:r>
            <a:r>
              <a:rPr lang="zh-CN" altLang="en-US" sz="1400"/>
              <a:t>个字节为单位，即最长</a:t>
            </a:r>
            <a:r>
              <a:rPr lang="en-US" altLang="zh-CN" sz="1400"/>
              <a:t>60</a:t>
            </a:r>
            <a:r>
              <a:rPr lang="zh-CN" altLang="en-US" sz="1400"/>
              <a:t>字节；</a:t>
            </a:r>
            <a:endParaRPr lang="en-US" altLang="zh-CN" sz="1400"/>
          </a:p>
          <a:p>
            <a:r>
              <a:rPr lang="en-US" altLang="zh-CN" sz="1400"/>
              <a:t>3</a:t>
            </a:r>
            <a:r>
              <a:rPr lang="zh-CN" altLang="en-US" sz="1400"/>
              <a:t>、</a:t>
            </a:r>
            <a:r>
              <a:rPr lang="en-US" altLang="zh-CN" sz="1400"/>
              <a:t>8</a:t>
            </a:r>
            <a:r>
              <a:rPr lang="zh-CN" altLang="en-US" sz="1400"/>
              <a:t>位服务类型，</a:t>
            </a:r>
            <a:r>
              <a:rPr lang="en-US" altLang="zh-CN" sz="1400"/>
              <a:t>TOS</a:t>
            </a:r>
            <a:r>
              <a:rPr lang="zh-CN" altLang="en-US" sz="1400"/>
              <a:t>，其中的前</a:t>
            </a:r>
            <a:r>
              <a:rPr lang="en-US" altLang="zh-CN" sz="1400"/>
              <a:t>3</a:t>
            </a:r>
            <a:r>
              <a:rPr lang="zh-CN" altLang="en-US" sz="1400"/>
              <a:t>位表示报文的优先级，后面的几位分别表示要求更低时延、更高的吞吐量、更高的可靠性、更低的路由代价等，对应位为</a:t>
            </a:r>
            <a:r>
              <a:rPr lang="en-US" altLang="zh-CN" sz="1400"/>
              <a:t>1</a:t>
            </a:r>
            <a:r>
              <a:rPr lang="zh-CN" altLang="en-US" sz="1400"/>
              <a:t>即有相应要求，为</a:t>
            </a:r>
            <a:r>
              <a:rPr lang="en-US" altLang="zh-CN" sz="1400"/>
              <a:t>0</a:t>
            </a:r>
            <a:r>
              <a:rPr lang="zh-CN" altLang="en-US" sz="1400"/>
              <a:t>则不要求；（如优先传递、无误传递等）</a:t>
            </a:r>
            <a:endParaRPr lang="en-US" altLang="zh-CN" sz="1400"/>
          </a:p>
          <a:p>
            <a:r>
              <a:rPr lang="en-US" altLang="zh-CN" sz="1400"/>
              <a:t>4</a:t>
            </a:r>
            <a:r>
              <a:rPr lang="zh-CN" altLang="en-US" sz="1400"/>
              <a:t>、</a:t>
            </a:r>
            <a:r>
              <a:rPr lang="en-US" altLang="zh-CN" sz="1400"/>
              <a:t>16</a:t>
            </a:r>
            <a:r>
              <a:rPr lang="zh-CN" altLang="en-US" sz="1400"/>
              <a:t>位总长度，表示当前数据包的总长度，以</a:t>
            </a:r>
            <a:r>
              <a:rPr lang="en-US" altLang="zh-CN" sz="1400"/>
              <a:t>1</a:t>
            </a:r>
            <a:r>
              <a:rPr lang="zh-CN" altLang="en-US" sz="1400"/>
              <a:t>个字节为单位，最长</a:t>
            </a:r>
            <a:r>
              <a:rPr lang="en-US" altLang="zh-CN" sz="1400"/>
              <a:t>65535</a:t>
            </a:r>
            <a:r>
              <a:rPr lang="zh-CN" altLang="en-US" sz="1400"/>
              <a:t>字节；</a:t>
            </a:r>
            <a:endParaRPr lang="en-US" altLang="zh-CN" sz="1400"/>
          </a:p>
          <a:p>
            <a:r>
              <a:rPr lang="en-US" altLang="zh-CN" sz="1400"/>
              <a:t>5</a:t>
            </a:r>
            <a:r>
              <a:rPr lang="zh-CN" altLang="en-US" sz="1400"/>
              <a:t>、</a:t>
            </a:r>
            <a:r>
              <a:rPr lang="en-US" altLang="zh-CN" sz="1400"/>
              <a:t>16</a:t>
            </a:r>
            <a:r>
              <a:rPr lang="zh-CN" altLang="en-US" sz="1400"/>
              <a:t>位标识，</a:t>
            </a:r>
            <a:r>
              <a:rPr lang="en-US" altLang="zh-CN" sz="1400"/>
              <a:t>identification</a:t>
            </a:r>
            <a:r>
              <a:rPr lang="zh-CN" altLang="en-US" sz="1400"/>
              <a:t>，标记当前包为哪一个数据流的第几个分片；</a:t>
            </a:r>
            <a:endParaRPr lang="en-US" altLang="zh-CN" sz="1400"/>
          </a:p>
          <a:p>
            <a:r>
              <a:rPr lang="en-US" altLang="zh-CN" sz="1400"/>
              <a:t>6</a:t>
            </a:r>
            <a:r>
              <a:rPr lang="zh-CN" altLang="en-US" sz="1400"/>
              <a:t>、</a:t>
            </a:r>
            <a:r>
              <a:rPr lang="en-US" altLang="zh-CN" sz="1400"/>
              <a:t>3</a:t>
            </a:r>
            <a:r>
              <a:rPr lang="zh-CN" altLang="en-US" sz="1400"/>
              <a:t>位标志，</a:t>
            </a:r>
            <a:r>
              <a:rPr lang="en-US" altLang="zh-CN" sz="1400"/>
              <a:t>flag</a:t>
            </a:r>
            <a:r>
              <a:rPr lang="zh-CN" altLang="en-US" sz="1400"/>
              <a:t>，该字段用于标记该报文是否为分片</a:t>
            </a:r>
            <a:r>
              <a:rPr lang="en-US" altLang="zh-CN" sz="1400"/>
              <a:t>DF</a:t>
            </a:r>
            <a:r>
              <a:rPr lang="zh-CN" altLang="en-US" sz="1400"/>
              <a:t>（有一些可能不需要分片，或不希望分片），后面是否还有分片</a:t>
            </a:r>
            <a:r>
              <a:rPr lang="en-US" altLang="zh-CN" sz="1400"/>
              <a:t>MF</a:t>
            </a:r>
            <a:r>
              <a:rPr lang="zh-CN" altLang="en-US" sz="1400"/>
              <a:t>（是否是最后一个分片）；</a:t>
            </a:r>
            <a:endParaRPr lang="en-US" altLang="zh-CN" sz="1400"/>
          </a:p>
          <a:p>
            <a:r>
              <a:rPr lang="en-US" altLang="zh-CN" sz="1400"/>
              <a:t>7</a:t>
            </a:r>
            <a:r>
              <a:rPr lang="zh-CN" altLang="en-US" sz="1400"/>
              <a:t>、</a:t>
            </a:r>
            <a:r>
              <a:rPr lang="en-US" altLang="zh-CN" sz="1400"/>
              <a:t>13</a:t>
            </a:r>
            <a:r>
              <a:rPr lang="zh-CN" altLang="en-US" sz="1400"/>
              <a:t>位片偏移，指当前分片在原数据报（分片前的数据报）中相对于用户数据字段的偏移量，即在原数据报中的相对位置，以</a:t>
            </a:r>
            <a:r>
              <a:rPr lang="en-US" altLang="zh-CN" sz="1400"/>
              <a:t>8</a:t>
            </a:r>
            <a:r>
              <a:rPr lang="zh-CN" altLang="en-US" sz="1400"/>
              <a:t>字节为单位；</a:t>
            </a:r>
            <a:endParaRPr lang="en-US" altLang="zh-CN" sz="1400"/>
          </a:p>
          <a:p>
            <a:r>
              <a:rPr lang="en-US" altLang="zh-CN" sz="1400"/>
              <a:t>8</a:t>
            </a:r>
            <a:r>
              <a:rPr lang="zh-CN" altLang="en-US" sz="1400"/>
              <a:t>、</a:t>
            </a:r>
            <a:r>
              <a:rPr lang="en-US" altLang="zh-CN" sz="1400"/>
              <a:t>8</a:t>
            </a:r>
            <a:r>
              <a:rPr lang="zh-CN" altLang="en-US" sz="1400"/>
              <a:t>位生存时间，</a:t>
            </a:r>
            <a:r>
              <a:rPr lang="en-US" altLang="zh-CN" sz="1400"/>
              <a:t>TTL</a:t>
            </a:r>
            <a:r>
              <a:rPr lang="zh-CN" altLang="en-US" sz="1400"/>
              <a:t>，</a:t>
            </a:r>
            <a:r>
              <a:rPr lang="en-US" altLang="zh-CN" sz="1400"/>
              <a:t>Time to Live</a:t>
            </a:r>
            <a:r>
              <a:rPr lang="zh-CN" altLang="en-US" sz="1400"/>
              <a:t>，该字段表明当前报文还能生存多久。每经过</a:t>
            </a:r>
            <a:r>
              <a:rPr lang="en-US" altLang="zh-CN" sz="1400"/>
              <a:t>1ms</a:t>
            </a:r>
            <a:r>
              <a:rPr lang="zh-CN" altLang="en-US" sz="1400"/>
              <a:t>或者一个网关，</a:t>
            </a:r>
            <a:r>
              <a:rPr lang="en-US" altLang="zh-CN" sz="1400"/>
              <a:t>TTL</a:t>
            </a:r>
            <a:r>
              <a:rPr lang="zh-CN" altLang="en-US" sz="1400"/>
              <a:t>的值自动减</a:t>
            </a:r>
            <a:r>
              <a:rPr lang="en-US" altLang="zh-CN" sz="1400"/>
              <a:t>1</a:t>
            </a:r>
            <a:r>
              <a:rPr lang="zh-CN" altLang="en-US" sz="1400"/>
              <a:t>，当生存时间为</a:t>
            </a:r>
            <a:r>
              <a:rPr lang="en-US" altLang="zh-CN" sz="1400"/>
              <a:t>0</a:t>
            </a:r>
            <a:r>
              <a:rPr lang="zh-CN" altLang="en-US" sz="1400"/>
              <a:t>时，报文将被认为目的主机不可到达而丢弃；（避免循环路由）</a:t>
            </a:r>
            <a:endParaRPr lang="en-US" altLang="zh-CN" sz="1400"/>
          </a:p>
          <a:p>
            <a:r>
              <a:rPr lang="en-US" altLang="zh-CN" sz="1400"/>
              <a:t>9</a:t>
            </a:r>
            <a:r>
              <a:rPr lang="zh-CN" altLang="en-US" sz="1400"/>
              <a:t>、</a:t>
            </a:r>
            <a:r>
              <a:rPr lang="en-US" altLang="zh-CN" sz="1400"/>
              <a:t>8</a:t>
            </a:r>
            <a:r>
              <a:rPr lang="zh-CN" altLang="en-US" sz="1400"/>
              <a:t>位协议号，用于指出上层使用的协议；</a:t>
            </a:r>
            <a:endParaRPr lang="en-US" altLang="zh-CN" sz="1400"/>
          </a:p>
          <a:p>
            <a:r>
              <a:rPr lang="en-US" altLang="zh-CN" sz="1400"/>
              <a:t>10</a:t>
            </a:r>
            <a:r>
              <a:rPr lang="zh-CN" altLang="en-US" sz="1400"/>
              <a:t>、</a:t>
            </a:r>
            <a:r>
              <a:rPr lang="en-US" altLang="zh-CN" sz="1400"/>
              <a:t>16</a:t>
            </a:r>
            <a:r>
              <a:rPr lang="zh-CN" altLang="en-US" sz="1400"/>
              <a:t>位首部校验和，用于检验</a:t>
            </a:r>
            <a:r>
              <a:rPr lang="en-US" altLang="zh-CN" sz="1400"/>
              <a:t>IP</a:t>
            </a:r>
            <a:r>
              <a:rPr lang="zh-CN" altLang="en-US" sz="1400"/>
              <a:t>报文头部在传播的过程中是否出错；</a:t>
            </a:r>
            <a:endParaRPr lang="en-US" altLang="zh-CN" sz="1400"/>
          </a:p>
          <a:p>
            <a:r>
              <a:rPr lang="en-US" altLang="zh-CN" sz="1400"/>
              <a:t>11</a:t>
            </a:r>
            <a:r>
              <a:rPr lang="zh-CN" altLang="en-US" sz="1400"/>
              <a:t>、</a:t>
            </a:r>
            <a:r>
              <a:rPr lang="en-US" altLang="zh-CN" sz="1400"/>
              <a:t>32</a:t>
            </a:r>
            <a:r>
              <a:rPr lang="zh-CN" altLang="en-US" sz="1400"/>
              <a:t>位源</a:t>
            </a:r>
            <a:r>
              <a:rPr lang="en-US" altLang="zh-CN" sz="1400"/>
              <a:t>/</a:t>
            </a:r>
            <a:r>
              <a:rPr lang="zh-CN" altLang="en-US" sz="1400"/>
              <a:t>目标</a:t>
            </a:r>
            <a:r>
              <a:rPr lang="en-US" altLang="zh-CN" sz="1400"/>
              <a:t>IP</a:t>
            </a:r>
            <a:r>
              <a:rPr lang="zh-CN" altLang="en-US" sz="1400"/>
              <a:t>地址；</a:t>
            </a:r>
            <a:r>
              <a:rPr lang="en-US" altLang="zh-CN" sz="1400"/>
              <a:t>12</a:t>
            </a:r>
            <a:r>
              <a:rPr lang="zh-CN" altLang="en-US" sz="1400"/>
              <a:t>、可选选项，可以扩展</a:t>
            </a:r>
            <a:r>
              <a:rPr lang="en-US" altLang="zh-CN" sz="1400"/>
              <a:t>IP</a:t>
            </a:r>
            <a:r>
              <a:rPr lang="zh-CN" altLang="en-US" sz="1400"/>
              <a:t>协议功能，如图所例。</a:t>
            </a:r>
            <a:endParaRPr lang="en-US" altLang="zh-CN" sz="1400"/>
          </a:p>
          <a:p>
            <a:endParaRPr lang="en-US" altLang="zh-CN" sz="1400"/>
          </a:p>
          <a:p>
            <a:r>
              <a:rPr lang="en-US" altLang="zh-CN" sz="1400"/>
              <a:t>UDP</a:t>
            </a:r>
            <a:r>
              <a:rPr lang="zh-CN" altLang="en-US" sz="1400"/>
              <a:t>协议报文首部：</a:t>
            </a:r>
            <a:endParaRPr lang="en-US" altLang="zh-CN" sz="1400"/>
          </a:p>
          <a:p>
            <a:r>
              <a:rPr lang="en-US" altLang="zh-CN" sz="1400"/>
              <a:t>1</a:t>
            </a:r>
            <a:r>
              <a:rPr lang="zh-CN" altLang="en-US" sz="1400"/>
              <a:t>、</a:t>
            </a:r>
            <a:r>
              <a:rPr lang="en-US" altLang="zh-CN" sz="1400"/>
              <a:t>16</a:t>
            </a:r>
            <a:r>
              <a:rPr lang="zh-CN" altLang="en-US" sz="1400"/>
              <a:t>位源端口，在需要对方回信时使用，否则全为</a:t>
            </a:r>
            <a:r>
              <a:rPr lang="en-US" altLang="zh-CN" sz="1400"/>
              <a:t>0</a:t>
            </a:r>
            <a:r>
              <a:rPr lang="zh-CN" altLang="en-US" sz="1400"/>
              <a:t>；</a:t>
            </a:r>
            <a:endParaRPr lang="en-US" altLang="zh-CN" sz="1400"/>
          </a:p>
          <a:p>
            <a:r>
              <a:rPr lang="en-US" altLang="zh-CN" sz="1400"/>
              <a:t>2</a:t>
            </a:r>
            <a:r>
              <a:rPr lang="zh-CN" altLang="en-US" sz="1400"/>
              <a:t>、</a:t>
            </a:r>
            <a:r>
              <a:rPr lang="en-US" altLang="zh-CN" sz="1400"/>
              <a:t>16</a:t>
            </a:r>
            <a:r>
              <a:rPr lang="zh-CN" altLang="en-US" sz="1400"/>
              <a:t>位目标端口，必写；</a:t>
            </a:r>
            <a:endParaRPr lang="en-US" altLang="zh-CN" sz="1400"/>
          </a:p>
          <a:p>
            <a:r>
              <a:rPr lang="en-US" altLang="zh-CN" sz="1400"/>
              <a:t>3</a:t>
            </a:r>
            <a:r>
              <a:rPr lang="zh-CN" altLang="en-US" sz="1400"/>
              <a:t>、</a:t>
            </a:r>
            <a:r>
              <a:rPr lang="en-US" altLang="zh-CN" sz="1400"/>
              <a:t>16</a:t>
            </a:r>
            <a:r>
              <a:rPr lang="zh-CN" altLang="en-US" sz="1400"/>
              <a:t>位总长度，表示当前</a:t>
            </a:r>
            <a:r>
              <a:rPr lang="en-US" altLang="zh-CN" sz="1400"/>
              <a:t>UDP</a:t>
            </a:r>
            <a:r>
              <a:rPr lang="zh-CN" altLang="en-US" sz="1400"/>
              <a:t>包大小，最小为</a:t>
            </a:r>
            <a:r>
              <a:rPr lang="en-US" altLang="zh-CN" sz="1400"/>
              <a:t>8</a:t>
            </a:r>
            <a:r>
              <a:rPr lang="zh-CN" altLang="en-US" sz="1400"/>
              <a:t>个字节，即只有首部；</a:t>
            </a:r>
            <a:endParaRPr lang="en-US" altLang="zh-CN" sz="1400"/>
          </a:p>
          <a:p>
            <a:r>
              <a:rPr lang="en-US" altLang="zh-CN" sz="1400"/>
              <a:t>4</a:t>
            </a:r>
            <a:r>
              <a:rPr lang="zh-CN" altLang="en-US" sz="1400"/>
              <a:t>、</a:t>
            </a:r>
            <a:r>
              <a:rPr lang="en-US" altLang="zh-CN" sz="1400"/>
              <a:t>16</a:t>
            </a:r>
            <a:r>
              <a:rPr lang="zh-CN" altLang="en-US" sz="1400"/>
              <a:t>位校验和，检测</a:t>
            </a:r>
            <a:r>
              <a:rPr lang="en-US" altLang="zh-CN" sz="1400"/>
              <a:t>UDP</a:t>
            </a:r>
            <a:r>
              <a:rPr lang="zh-CN" altLang="en-US" sz="1400"/>
              <a:t>数据报在传输中是否有错，有错就丢弃，也是可选项，若无需校验则全为</a:t>
            </a:r>
            <a:r>
              <a:rPr lang="en-US" altLang="zh-CN" sz="1400"/>
              <a:t>0</a:t>
            </a:r>
            <a:r>
              <a:rPr lang="zh-CN" altLang="en-US" sz="1400"/>
              <a:t>；</a:t>
            </a:r>
            <a:endParaRPr lang="en-US" altLang="zh-CN" sz="1400"/>
          </a:p>
        </p:txBody>
      </p:sp>
      <p:pic>
        <p:nvPicPr>
          <p:cNvPr id="5" name="图片 4">
            <a:extLst>
              <a:ext uri="{FF2B5EF4-FFF2-40B4-BE49-F238E27FC236}">
                <a16:creationId xmlns:a16="http://schemas.microsoft.com/office/drawing/2014/main" id="{B29BFE61-04D1-48A8-AFBA-D9B94A38CF80}"/>
              </a:ext>
            </a:extLst>
          </p:cNvPr>
          <p:cNvPicPr>
            <a:picLocks noChangeAspect="1"/>
          </p:cNvPicPr>
          <p:nvPr/>
        </p:nvPicPr>
        <p:blipFill>
          <a:blip r:embed="rId3"/>
          <a:stretch>
            <a:fillRect/>
          </a:stretch>
        </p:blipFill>
        <p:spPr>
          <a:xfrm>
            <a:off x="8639976" y="2886075"/>
            <a:ext cx="2809875" cy="1085850"/>
          </a:xfrm>
          <a:prstGeom prst="rect">
            <a:avLst/>
          </a:prstGeom>
        </p:spPr>
      </p:pic>
      <p:graphicFrame>
        <p:nvGraphicFramePr>
          <p:cNvPr id="6" name="表格 5">
            <a:extLst>
              <a:ext uri="{FF2B5EF4-FFF2-40B4-BE49-F238E27FC236}">
                <a16:creationId xmlns:a16="http://schemas.microsoft.com/office/drawing/2014/main" id="{7FE67885-D4FC-4820-80C7-11110A35D09B}"/>
              </a:ext>
            </a:extLst>
          </p:cNvPr>
          <p:cNvGraphicFramePr>
            <a:graphicFrameLocks noGrp="1"/>
          </p:cNvGraphicFramePr>
          <p:nvPr>
            <p:extLst>
              <p:ext uri="{D42A27DB-BD31-4B8C-83A1-F6EECF244321}">
                <p14:modId xmlns:p14="http://schemas.microsoft.com/office/powerpoint/2010/main" val="1082899386"/>
              </p:ext>
            </p:extLst>
          </p:nvPr>
        </p:nvGraphicFramePr>
        <p:xfrm>
          <a:off x="7403510" y="4940122"/>
          <a:ext cx="3613150" cy="1127760"/>
        </p:xfrm>
        <a:graphic>
          <a:graphicData uri="http://schemas.openxmlformats.org/drawingml/2006/table">
            <a:tbl>
              <a:tblPr/>
              <a:tblGrid>
                <a:gridCol w="1806575">
                  <a:extLst>
                    <a:ext uri="{9D8B030D-6E8A-4147-A177-3AD203B41FA5}">
                      <a16:colId xmlns:a16="http://schemas.microsoft.com/office/drawing/2014/main" val="391772093"/>
                    </a:ext>
                  </a:extLst>
                </a:gridCol>
                <a:gridCol w="1806575">
                  <a:extLst>
                    <a:ext uri="{9D8B030D-6E8A-4147-A177-3AD203B41FA5}">
                      <a16:colId xmlns:a16="http://schemas.microsoft.com/office/drawing/2014/main" val="355340771"/>
                    </a:ext>
                  </a:extLst>
                </a:gridCol>
              </a:tblGrid>
              <a:tr h="0">
                <a:tc>
                  <a:txBody>
                    <a:bodyPr/>
                    <a:lstStyle/>
                    <a:p>
                      <a:pPr algn="ctr"/>
                      <a:r>
                        <a:rPr lang="en-US" altLang="zh-CN">
                          <a:effectLst/>
                        </a:rPr>
                        <a:t>16</a:t>
                      </a:r>
                      <a:r>
                        <a:rPr lang="zh-CN" altLang="en-US">
                          <a:effectLst/>
                        </a:rPr>
                        <a:t>位源端口</a:t>
                      </a:r>
                    </a:p>
                  </a:txBody>
                  <a:tcPr marL="88900" marR="88900" marT="50800" marB="5080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a:r>
                        <a:rPr lang="en-US" altLang="zh-CN">
                          <a:effectLst/>
                        </a:rPr>
                        <a:t>16</a:t>
                      </a:r>
                      <a:r>
                        <a:rPr lang="zh-CN" altLang="en-US">
                          <a:effectLst/>
                        </a:rPr>
                        <a:t>位目的端口</a:t>
                      </a:r>
                    </a:p>
                  </a:txBody>
                  <a:tcPr marL="88900" marR="88900" marT="50800" marB="5080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283809423"/>
                  </a:ext>
                </a:extLst>
              </a:tr>
              <a:tr h="0">
                <a:tc>
                  <a:txBody>
                    <a:bodyPr/>
                    <a:lstStyle/>
                    <a:p>
                      <a:pPr algn="ctr"/>
                      <a:r>
                        <a:rPr lang="en-US" altLang="zh-CN">
                          <a:effectLst/>
                        </a:rPr>
                        <a:t>16</a:t>
                      </a:r>
                      <a:r>
                        <a:rPr lang="zh-CN" altLang="en-US">
                          <a:effectLst/>
                        </a:rPr>
                        <a:t>位总长度</a:t>
                      </a:r>
                    </a:p>
                  </a:txBody>
                  <a:tcPr marL="88900" marR="88900" marT="50800" marB="5080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ctr"/>
                      <a:r>
                        <a:rPr lang="en-US" altLang="zh-CN">
                          <a:effectLst/>
                        </a:rPr>
                        <a:t>16</a:t>
                      </a:r>
                      <a:r>
                        <a:rPr lang="zh-CN" altLang="en-US">
                          <a:effectLst/>
                        </a:rPr>
                        <a:t>位校验和</a:t>
                      </a:r>
                    </a:p>
                  </a:txBody>
                  <a:tcPr marL="88900" marR="88900" marT="50800" marB="5080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931733985"/>
                  </a:ext>
                </a:extLst>
              </a:tr>
              <a:tr h="0">
                <a:tc gridSpan="2">
                  <a:txBody>
                    <a:bodyPr/>
                    <a:lstStyle/>
                    <a:p>
                      <a:pPr algn="ctr"/>
                      <a:r>
                        <a:rPr lang="zh-CN" altLang="en-US">
                          <a:effectLst/>
                        </a:rPr>
                        <a:t>数据（可选）</a:t>
                      </a:r>
                    </a:p>
                  </a:txBody>
                  <a:tcPr marL="88900" marR="88900" marT="50800" marB="50800"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771318137"/>
                  </a:ext>
                </a:extLst>
              </a:tr>
            </a:tbl>
          </a:graphicData>
        </a:graphic>
      </p:graphicFrame>
    </p:spTree>
    <p:extLst>
      <p:ext uri="{BB962C8B-B14F-4D97-AF65-F5344CB8AC3E}">
        <p14:creationId xmlns:p14="http://schemas.microsoft.com/office/powerpoint/2010/main" val="46343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6EC0A7-CBF3-4D01-90F5-4B0268CD1DF0}"/>
              </a:ext>
            </a:extLst>
          </p:cNvPr>
          <p:cNvPicPr>
            <a:picLocks noChangeAspect="1"/>
          </p:cNvPicPr>
          <p:nvPr/>
        </p:nvPicPr>
        <p:blipFill>
          <a:blip r:embed="rId2"/>
          <a:stretch>
            <a:fillRect/>
          </a:stretch>
        </p:blipFill>
        <p:spPr>
          <a:xfrm>
            <a:off x="366138" y="-1"/>
            <a:ext cx="6654315" cy="3819441"/>
          </a:xfrm>
          <a:prstGeom prst="rect">
            <a:avLst/>
          </a:prstGeom>
        </p:spPr>
      </p:pic>
      <p:pic>
        <p:nvPicPr>
          <p:cNvPr id="2" name="图片 1">
            <a:extLst>
              <a:ext uri="{FF2B5EF4-FFF2-40B4-BE49-F238E27FC236}">
                <a16:creationId xmlns:a16="http://schemas.microsoft.com/office/drawing/2014/main" id="{C676828D-CE6E-4815-99FF-6A0E5D97F990}"/>
              </a:ext>
            </a:extLst>
          </p:cNvPr>
          <p:cNvPicPr>
            <a:picLocks noChangeAspect="1"/>
          </p:cNvPicPr>
          <p:nvPr/>
        </p:nvPicPr>
        <p:blipFill>
          <a:blip r:embed="rId3"/>
          <a:stretch>
            <a:fillRect/>
          </a:stretch>
        </p:blipFill>
        <p:spPr>
          <a:xfrm>
            <a:off x="7174737" y="0"/>
            <a:ext cx="4651125" cy="3819441"/>
          </a:xfrm>
          <a:prstGeom prst="rect">
            <a:avLst/>
          </a:prstGeom>
        </p:spPr>
      </p:pic>
      <p:pic>
        <p:nvPicPr>
          <p:cNvPr id="4" name="图片 3">
            <a:extLst>
              <a:ext uri="{FF2B5EF4-FFF2-40B4-BE49-F238E27FC236}">
                <a16:creationId xmlns:a16="http://schemas.microsoft.com/office/drawing/2014/main" id="{E4076032-5639-439A-991B-257C55167F5D}"/>
              </a:ext>
            </a:extLst>
          </p:cNvPr>
          <p:cNvPicPr>
            <a:picLocks noChangeAspect="1"/>
          </p:cNvPicPr>
          <p:nvPr/>
        </p:nvPicPr>
        <p:blipFill>
          <a:blip r:embed="rId3"/>
          <a:stretch>
            <a:fillRect/>
          </a:stretch>
        </p:blipFill>
        <p:spPr>
          <a:xfrm>
            <a:off x="283221" y="4104582"/>
            <a:ext cx="3352975" cy="2753418"/>
          </a:xfrm>
          <a:prstGeom prst="rect">
            <a:avLst/>
          </a:prstGeom>
        </p:spPr>
      </p:pic>
      <p:pic>
        <p:nvPicPr>
          <p:cNvPr id="5" name="图片 4">
            <a:extLst>
              <a:ext uri="{FF2B5EF4-FFF2-40B4-BE49-F238E27FC236}">
                <a16:creationId xmlns:a16="http://schemas.microsoft.com/office/drawing/2014/main" id="{87A38A8D-725F-4666-AA57-CB8381550A66}"/>
              </a:ext>
            </a:extLst>
          </p:cNvPr>
          <p:cNvPicPr>
            <a:picLocks noChangeAspect="1"/>
          </p:cNvPicPr>
          <p:nvPr/>
        </p:nvPicPr>
        <p:blipFill>
          <a:blip r:embed="rId4"/>
          <a:stretch>
            <a:fillRect/>
          </a:stretch>
        </p:blipFill>
        <p:spPr>
          <a:xfrm>
            <a:off x="5365019" y="4104582"/>
            <a:ext cx="5939975" cy="2685438"/>
          </a:xfrm>
          <a:prstGeom prst="rect">
            <a:avLst/>
          </a:prstGeom>
        </p:spPr>
      </p:pic>
    </p:spTree>
    <p:extLst>
      <p:ext uri="{BB962C8B-B14F-4D97-AF65-F5344CB8AC3E}">
        <p14:creationId xmlns:p14="http://schemas.microsoft.com/office/powerpoint/2010/main" val="2171778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A3361D7-D5C5-42D8-8EEF-50DAD1D2C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4" y="137565"/>
            <a:ext cx="5845197" cy="4555816"/>
          </a:xfrm>
          <a:prstGeom prst="rect">
            <a:avLst/>
          </a:prstGeom>
        </p:spPr>
      </p:pic>
      <p:sp>
        <p:nvSpPr>
          <p:cNvPr id="7" name="文本框 6">
            <a:extLst>
              <a:ext uri="{FF2B5EF4-FFF2-40B4-BE49-F238E27FC236}">
                <a16:creationId xmlns:a16="http://schemas.microsoft.com/office/drawing/2014/main" id="{02802870-25DF-4885-B040-471342F0CB4C}"/>
              </a:ext>
            </a:extLst>
          </p:cNvPr>
          <p:cNvSpPr txBox="1"/>
          <p:nvPr/>
        </p:nvSpPr>
        <p:spPr>
          <a:xfrm>
            <a:off x="0" y="4579926"/>
            <a:ext cx="12192000" cy="523220"/>
          </a:xfrm>
          <a:prstGeom prst="rect">
            <a:avLst/>
          </a:prstGeom>
          <a:noFill/>
        </p:spPr>
        <p:txBody>
          <a:bodyPr wrap="square" rtlCol="0">
            <a:spAutoFit/>
          </a:bodyPr>
          <a:lstStyle/>
          <a:p>
            <a:r>
              <a:rPr lang="zh-CN" altLang="en-US" sz="1400"/>
              <a:t>早期的计算机网络，各厂商都有自己的协议互不兼容，为了实现全球网络通信，规定了一套全球通用的协议，称为互联网协议族（</a:t>
            </a:r>
            <a:r>
              <a:rPr lang="en-US" altLang="zh-CN" sz="1400"/>
              <a:t>Internet Protocol Suite</a:t>
            </a:r>
            <a:r>
              <a:rPr lang="zh-CN" altLang="en-US" sz="1400"/>
              <a:t>），因为其中最重要的两个协议为</a:t>
            </a:r>
            <a:r>
              <a:rPr lang="en-US" altLang="zh-CN" sz="1400"/>
              <a:t>TCP/IP</a:t>
            </a:r>
            <a:r>
              <a:rPr lang="zh-CN" altLang="en-US" sz="1400"/>
              <a:t>，因此将互联网协议简称为</a:t>
            </a:r>
            <a:r>
              <a:rPr lang="en-US" altLang="zh-CN" sz="1400"/>
              <a:t>TCP/IP</a:t>
            </a:r>
            <a:r>
              <a:rPr lang="zh-CN" altLang="en-US" sz="1400"/>
              <a:t>协议族。</a:t>
            </a:r>
            <a:endParaRPr lang="en-US" altLang="zh-CN" sz="1400"/>
          </a:p>
        </p:txBody>
      </p:sp>
      <p:sp>
        <p:nvSpPr>
          <p:cNvPr id="8" name="文本框 7">
            <a:extLst>
              <a:ext uri="{FF2B5EF4-FFF2-40B4-BE49-F238E27FC236}">
                <a16:creationId xmlns:a16="http://schemas.microsoft.com/office/drawing/2014/main" id="{67F0C571-E492-4262-A34E-6EED81391332}"/>
              </a:ext>
            </a:extLst>
          </p:cNvPr>
          <p:cNvSpPr txBox="1"/>
          <p:nvPr/>
        </p:nvSpPr>
        <p:spPr>
          <a:xfrm>
            <a:off x="5823568" y="2780454"/>
            <a:ext cx="6368432" cy="1169551"/>
          </a:xfrm>
          <a:prstGeom prst="rect">
            <a:avLst/>
          </a:prstGeom>
          <a:noFill/>
        </p:spPr>
        <p:txBody>
          <a:bodyPr wrap="square" rtlCol="0">
            <a:spAutoFit/>
          </a:bodyPr>
          <a:lstStyle/>
          <a:p>
            <a:r>
              <a:rPr lang="zh-CN" altLang="en-US" sz="1400" b="1"/>
              <a:t>数据链路层</a:t>
            </a:r>
            <a:r>
              <a:rPr lang="zh-CN" altLang="en-US" sz="1400"/>
              <a:t>（</a:t>
            </a:r>
            <a:r>
              <a:rPr lang="en-US" altLang="zh-CN" sz="1400"/>
              <a:t>Data link</a:t>
            </a:r>
            <a:r>
              <a:rPr lang="zh-CN" altLang="en-US" sz="1400"/>
              <a:t>，定义了在单个链路上如何传输数据，即定义电信号的分组方式，并添加</a:t>
            </a:r>
            <a:r>
              <a:rPr lang="en-US" altLang="zh-CN" sz="1400"/>
              <a:t>mac</a:t>
            </a:r>
            <a:r>
              <a:rPr lang="zh-CN" altLang="en-US" sz="1400"/>
              <a:t>地址等内容）</a:t>
            </a:r>
            <a:endParaRPr lang="en-US" altLang="zh-CN" sz="1400">
              <a:solidFill>
                <a:schemeClr val="accent1">
                  <a:lumMod val="75000"/>
                </a:schemeClr>
              </a:solidFill>
            </a:endParaRPr>
          </a:p>
          <a:p>
            <a:r>
              <a:rPr lang="zh-CN" altLang="en-US" sz="1400">
                <a:solidFill>
                  <a:schemeClr val="accent1">
                    <a:lumMod val="75000"/>
                  </a:schemeClr>
                </a:solidFill>
              </a:rPr>
              <a:t>又称链路层</a:t>
            </a:r>
            <a:r>
              <a:rPr lang="en-US" altLang="zh-CN" sz="1400">
                <a:solidFill>
                  <a:schemeClr val="accent1">
                    <a:lumMod val="75000"/>
                  </a:schemeClr>
                </a:solidFill>
              </a:rPr>
              <a:t>/</a:t>
            </a:r>
            <a:r>
              <a:rPr lang="zh-CN" altLang="en-US" sz="1400">
                <a:solidFill>
                  <a:schemeClr val="accent1">
                    <a:lumMod val="75000"/>
                  </a:schemeClr>
                </a:solidFill>
              </a:rPr>
              <a:t>数据链路层，通常包括操作系统中的设备驱动程序和计算机中对应的网络接口。它们一起处理与电缆（或其他任何传输媒介）的物理接口细节。</a:t>
            </a:r>
            <a:endParaRPr lang="en-US" altLang="zh-CN" sz="1400">
              <a:solidFill>
                <a:schemeClr val="accent1">
                  <a:lumMod val="75000"/>
                </a:schemeClr>
              </a:solidFill>
            </a:endParaRPr>
          </a:p>
          <a:p>
            <a:r>
              <a:rPr lang="zh-CN" altLang="en-US" sz="1400" b="1"/>
              <a:t>物理层</a:t>
            </a:r>
            <a:r>
              <a:rPr lang="zh-CN" altLang="en-US" sz="1400"/>
              <a:t>（</a:t>
            </a:r>
            <a:r>
              <a:rPr lang="en-US" altLang="zh-CN" sz="1400"/>
              <a:t>Physical</a:t>
            </a:r>
            <a:r>
              <a:rPr lang="zh-CN" altLang="en-US" sz="1400"/>
              <a:t>，即物理接口，电缆等）</a:t>
            </a:r>
            <a:endParaRPr lang="zh-CN" altLang="en-US" sz="1400">
              <a:solidFill>
                <a:schemeClr val="accent1">
                  <a:lumMod val="75000"/>
                </a:schemeClr>
              </a:solidFill>
            </a:endParaRPr>
          </a:p>
        </p:txBody>
      </p:sp>
      <p:sp>
        <p:nvSpPr>
          <p:cNvPr id="9" name="文本框 8">
            <a:extLst>
              <a:ext uri="{FF2B5EF4-FFF2-40B4-BE49-F238E27FC236}">
                <a16:creationId xmlns:a16="http://schemas.microsoft.com/office/drawing/2014/main" id="{1D83B38B-51C0-4F21-A0B8-C18FF8AC2DC3}"/>
              </a:ext>
            </a:extLst>
          </p:cNvPr>
          <p:cNvSpPr txBox="1"/>
          <p:nvPr/>
        </p:nvSpPr>
        <p:spPr>
          <a:xfrm>
            <a:off x="5823567" y="2112456"/>
            <a:ext cx="6433168" cy="738664"/>
          </a:xfrm>
          <a:prstGeom prst="rect">
            <a:avLst/>
          </a:prstGeom>
          <a:noFill/>
        </p:spPr>
        <p:txBody>
          <a:bodyPr wrap="square" rtlCol="0">
            <a:spAutoFit/>
          </a:bodyPr>
          <a:lstStyle/>
          <a:p>
            <a:r>
              <a:rPr lang="zh-CN" altLang="en-US" sz="1400">
                <a:solidFill>
                  <a:schemeClr val="accent1">
                    <a:lumMod val="75000"/>
                  </a:schemeClr>
                </a:solidFill>
              </a:rPr>
              <a:t>也称网络层</a:t>
            </a:r>
            <a:r>
              <a:rPr lang="en-US" altLang="zh-CN" sz="1400">
                <a:solidFill>
                  <a:schemeClr val="accent1">
                    <a:lumMod val="75000"/>
                  </a:schemeClr>
                </a:solidFill>
              </a:rPr>
              <a:t>/</a:t>
            </a:r>
            <a:r>
              <a:rPr lang="zh-CN" altLang="en-US" sz="1400">
                <a:solidFill>
                  <a:schemeClr val="accent1">
                    <a:lumMod val="75000"/>
                  </a:schemeClr>
                </a:solidFill>
              </a:rPr>
              <a:t>互联网层，处理分组在网络中的活动，例如分组的选路，实现物理地址与逻辑地址的转换。如</a:t>
            </a:r>
            <a:r>
              <a:rPr lang="en-US" altLang="zh-CN" sz="1400">
                <a:solidFill>
                  <a:schemeClr val="accent1">
                    <a:lumMod val="75000"/>
                  </a:schemeClr>
                </a:solidFill>
              </a:rPr>
              <a:t>ping</a:t>
            </a:r>
            <a:r>
              <a:rPr lang="zh-CN" altLang="en-US" sz="1400">
                <a:solidFill>
                  <a:schemeClr val="accent1">
                    <a:lumMod val="75000"/>
                  </a:schemeClr>
                </a:solidFill>
              </a:rPr>
              <a:t>，就使用</a:t>
            </a:r>
            <a:r>
              <a:rPr lang="en-US" altLang="zh-CN" sz="1400">
                <a:solidFill>
                  <a:schemeClr val="accent1">
                    <a:lumMod val="75000"/>
                  </a:schemeClr>
                </a:solidFill>
              </a:rPr>
              <a:t>ICMP</a:t>
            </a:r>
            <a:r>
              <a:rPr lang="zh-CN" altLang="en-US" sz="1400">
                <a:solidFill>
                  <a:schemeClr val="accent1">
                    <a:lumMod val="75000"/>
                  </a:schemeClr>
                </a:solidFill>
              </a:rPr>
              <a:t>协议直接与</a:t>
            </a:r>
            <a:r>
              <a:rPr lang="en-US" altLang="zh-CN" sz="1400">
                <a:solidFill>
                  <a:schemeClr val="accent1">
                    <a:lumMod val="75000"/>
                  </a:schemeClr>
                </a:solidFill>
              </a:rPr>
              <a:t>IP</a:t>
            </a:r>
            <a:r>
              <a:rPr lang="zh-CN" altLang="en-US" sz="1400">
                <a:solidFill>
                  <a:schemeClr val="accent1">
                    <a:lumMod val="75000"/>
                  </a:schemeClr>
                </a:solidFill>
              </a:rPr>
              <a:t>协议通信。</a:t>
            </a:r>
            <a:endParaRPr lang="en-US" altLang="zh-CN" sz="1400">
              <a:solidFill>
                <a:schemeClr val="accent1">
                  <a:lumMod val="75000"/>
                </a:schemeClr>
              </a:solidFill>
            </a:endParaRPr>
          </a:p>
          <a:p>
            <a:r>
              <a:rPr lang="zh-CN" altLang="en-US" sz="1400" b="1"/>
              <a:t>网络层</a:t>
            </a:r>
            <a:r>
              <a:rPr lang="zh-CN" altLang="en-US" sz="1400"/>
              <a:t>（</a:t>
            </a:r>
            <a:r>
              <a:rPr lang="en-US" altLang="zh-CN" sz="1400"/>
              <a:t>Network</a:t>
            </a:r>
            <a:r>
              <a:rPr lang="zh-CN" altLang="en-US" sz="1400"/>
              <a:t>，对端到端的包传输进行定义，区分子网）</a:t>
            </a:r>
            <a:endParaRPr lang="zh-CN" altLang="en-US" sz="1400">
              <a:solidFill>
                <a:schemeClr val="accent1">
                  <a:lumMod val="75000"/>
                </a:schemeClr>
              </a:solidFill>
            </a:endParaRPr>
          </a:p>
        </p:txBody>
      </p:sp>
      <p:sp>
        <p:nvSpPr>
          <p:cNvPr id="10" name="文本框 9">
            <a:extLst>
              <a:ext uri="{FF2B5EF4-FFF2-40B4-BE49-F238E27FC236}">
                <a16:creationId xmlns:a16="http://schemas.microsoft.com/office/drawing/2014/main" id="{2BEDE9E2-0F62-43F6-A986-0D198267AAB2}"/>
              </a:ext>
            </a:extLst>
          </p:cNvPr>
          <p:cNvSpPr txBox="1"/>
          <p:nvPr/>
        </p:nvSpPr>
        <p:spPr>
          <a:xfrm>
            <a:off x="5823566" y="1487780"/>
            <a:ext cx="6192768" cy="738664"/>
          </a:xfrm>
          <a:prstGeom prst="rect">
            <a:avLst/>
          </a:prstGeom>
          <a:noFill/>
        </p:spPr>
        <p:txBody>
          <a:bodyPr wrap="square" rtlCol="0">
            <a:spAutoFit/>
          </a:bodyPr>
          <a:lstStyle/>
          <a:p>
            <a:r>
              <a:rPr lang="zh-CN" altLang="en-US" sz="1400">
                <a:solidFill>
                  <a:schemeClr val="accent1">
                    <a:lumMod val="75000"/>
                  </a:schemeClr>
                </a:solidFill>
              </a:rPr>
              <a:t>传输层为网络提供了流量控制，确认服务等，主要是为两台主机上的应用程序提供通信服务，其中</a:t>
            </a:r>
            <a:r>
              <a:rPr lang="en-US" altLang="zh-CN" sz="1400">
                <a:solidFill>
                  <a:schemeClr val="accent1">
                    <a:lumMod val="75000"/>
                  </a:schemeClr>
                </a:solidFill>
              </a:rPr>
              <a:t>TCP/UDP</a:t>
            </a:r>
            <a:r>
              <a:rPr lang="zh-CN" altLang="en-US" sz="1400">
                <a:solidFill>
                  <a:schemeClr val="accent1">
                    <a:lumMod val="75000"/>
                  </a:schemeClr>
                </a:solidFill>
              </a:rPr>
              <a:t>协议最常用。</a:t>
            </a:r>
            <a:endParaRPr lang="en-US" altLang="zh-CN" sz="1400">
              <a:solidFill>
                <a:schemeClr val="accent1">
                  <a:lumMod val="75000"/>
                </a:schemeClr>
              </a:solidFill>
            </a:endParaRPr>
          </a:p>
          <a:p>
            <a:r>
              <a:rPr lang="zh-CN" altLang="en-US" sz="1400" b="1"/>
              <a:t>传输层</a:t>
            </a:r>
            <a:r>
              <a:rPr lang="zh-CN" altLang="en-US" sz="1400"/>
              <a:t>（</a:t>
            </a:r>
            <a:r>
              <a:rPr lang="en-US" altLang="zh-CN" sz="1400"/>
              <a:t>Transport</a:t>
            </a:r>
            <a:r>
              <a:rPr lang="zh-CN" altLang="en-US" sz="1400"/>
              <a:t>，提供了端口来标识不同的应用程序）</a:t>
            </a:r>
            <a:endParaRPr lang="zh-CN" altLang="en-US" sz="1400">
              <a:solidFill>
                <a:schemeClr val="accent1">
                  <a:lumMod val="75000"/>
                </a:schemeClr>
              </a:solidFill>
            </a:endParaRPr>
          </a:p>
        </p:txBody>
      </p:sp>
      <p:sp>
        <p:nvSpPr>
          <p:cNvPr id="11" name="文本框 10">
            <a:extLst>
              <a:ext uri="{FF2B5EF4-FFF2-40B4-BE49-F238E27FC236}">
                <a16:creationId xmlns:a16="http://schemas.microsoft.com/office/drawing/2014/main" id="{44E74C70-6D6E-4B4B-AB63-B378A3A7FDE3}"/>
              </a:ext>
            </a:extLst>
          </p:cNvPr>
          <p:cNvSpPr txBox="1"/>
          <p:nvPr/>
        </p:nvSpPr>
        <p:spPr>
          <a:xfrm>
            <a:off x="5823567" y="6390"/>
            <a:ext cx="6368432" cy="1600438"/>
          </a:xfrm>
          <a:prstGeom prst="rect">
            <a:avLst/>
          </a:prstGeom>
          <a:noFill/>
        </p:spPr>
        <p:txBody>
          <a:bodyPr wrap="square" rtlCol="0">
            <a:spAutoFit/>
          </a:bodyPr>
          <a:lstStyle/>
          <a:p>
            <a:r>
              <a:rPr lang="zh-CN" altLang="en-US" sz="1400" b="1"/>
              <a:t>应用层</a:t>
            </a:r>
            <a:r>
              <a:rPr lang="zh-CN" altLang="en-US" sz="1400"/>
              <a:t>（</a:t>
            </a:r>
            <a:r>
              <a:rPr lang="en-US" altLang="zh-CN" sz="1400"/>
              <a:t>Application</a:t>
            </a:r>
            <a:r>
              <a:rPr lang="zh-CN" altLang="en-US" sz="1400"/>
              <a:t>）</a:t>
            </a:r>
            <a:endParaRPr lang="en-US" altLang="zh-CN" sz="1400"/>
          </a:p>
          <a:p>
            <a:r>
              <a:rPr lang="zh-CN" altLang="en-US" sz="1400"/>
              <a:t>负责对软件提供接口，以及使程序能使用网络服务，其不等同于应用程序。</a:t>
            </a:r>
            <a:endParaRPr lang="en-US" altLang="zh-CN" sz="1400"/>
          </a:p>
          <a:p>
            <a:r>
              <a:rPr lang="zh-CN" altLang="en-US" sz="1400">
                <a:solidFill>
                  <a:schemeClr val="accent1">
                    <a:lumMod val="75000"/>
                  </a:schemeClr>
                </a:solidFill>
              </a:rPr>
              <a:t>应用层负责处理各种应用程序的细节，如</a:t>
            </a:r>
            <a:r>
              <a:rPr lang="en-US" altLang="zh-CN" sz="1400">
                <a:solidFill>
                  <a:schemeClr val="accent1">
                    <a:lumMod val="75000"/>
                  </a:schemeClr>
                </a:solidFill>
              </a:rPr>
              <a:t>HTTP/FTP</a:t>
            </a:r>
            <a:r>
              <a:rPr lang="zh-CN" altLang="en-US" sz="1400">
                <a:solidFill>
                  <a:schemeClr val="accent1">
                    <a:lumMod val="75000"/>
                  </a:schemeClr>
                </a:solidFill>
              </a:rPr>
              <a:t>等都属于应用层的协议，</a:t>
            </a:r>
            <a:endParaRPr lang="en-US" altLang="zh-CN" sz="1400">
              <a:solidFill>
                <a:schemeClr val="accent1">
                  <a:lumMod val="75000"/>
                </a:schemeClr>
              </a:solidFill>
            </a:endParaRPr>
          </a:p>
          <a:p>
            <a:r>
              <a:rPr lang="zh-CN" altLang="en-US" sz="1400" b="1"/>
              <a:t>表示层</a:t>
            </a:r>
            <a:r>
              <a:rPr lang="zh-CN" altLang="en-US" sz="1400"/>
              <a:t>（</a:t>
            </a:r>
            <a:r>
              <a:rPr lang="en-US" altLang="zh-CN" sz="1400"/>
              <a:t>Presentation</a:t>
            </a:r>
            <a:r>
              <a:rPr lang="zh-CN" altLang="en-US" sz="1400"/>
              <a:t>，定义数据格式及加密，确保一个系统应用层发送的信息能够被另一个系统应用识别）</a:t>
            </a:r>
            <a:endParaRPr lang="en-US" altLang="zh-CN" sz="1400">
              <a:solidFill>
                <a:schemeClr val="accent1">
                  <a:lumMod val="75000"/>
                </a:schemeClr>
              </a:solidFill>
            </a:endParaRPr>
          </a:p>
          <a:p>
            <a:r>
              <a:rPr lang="zh-CN" altLang="en-US" sz="1400" b="1"/>
              <a:t>会话层</a:t>
            </a:r>
            <a:r>
              <a:rPr lang="zh-CN" altLang="en-US" sz="1400"/>
              <a:t>（</a:t>
            </a:r>
            <a:r>
              <a:rPr lang="en-US" altLang="zh-CN" sz="1400"/>
              <a:t>Session</a:t>
            </a:r>
            <a:r>
              <a:rPr lang="zh-CN" altLang="en-US" sz="1400"/>
              <a:t>，定义了如何开始、控制和结束一个会话，如两应用正式通信前，需要先协商好双方使用的通信协议</a:t>
            </a:r>
            <a:r>
              <a:rPr lang="en-US" altLang="zh-CN" sz="1400"/>
              <a:t>/</a:t>
            </a:r>
            <a:r>
              <a:rPr lang="zh-CN" altLang="en-US" sz="1400"/>
              <a:t>方式、如何侦错复原，如何断开等）。</a:t>
            </a:r>
            <a:endParaRPr lang="zh-CN" altLang="en-US" sz="1400">
              <a:solidFill>
                <a:schemeClr val="accent1">
                  <a:lumMod val="75000"/>
                </a:schemeClr>
              </a:solidFill>
            </a:endParaRPr>
          </a:p>
        </p:txBody>
      </p:sp>
      <p:sp>
        <p:nvSpPr>
          <p:cNvPr id="2" name="矩形 1">
            <a:extLst>
              <a:ext uri="{FF2B5EF4-FFF2-40B4-BE49-F238E27FC236}">
                <a16:creationId xmlns:a16="http://schemas.microsoft.com/office/drawing/2014/main" id="{650684BC-4EF8-4005-8EAE-9C2597786DB4}"/>
              </a:ext>
            </a:extLst>
          </p:cNvPr>
          <p:cNvSpPr/>
          <p:nvPr/>
        </p:nvSpPr>
        <p:spPr>
          <a:xfrm>
            <a:off x="6020861" y="4164880"/>
            <a:ext cx="5167120" cy="369332"/>
          </a:xfrm>
          <a:prstGeom prst="rect">
            <a:avLst/>
          </a:prstGeom>
        </p:spPr>
        <p:txBody>
          <a:bodyPr wrap="none">
            <a:spAutoFit/>
          </a:bodyPr>
          <a:lstStyle/>
          <a:p>
            <a:r>
              <a:rPr lang="en-US" altLang="zh-CN" b="1"/>
              <a:t>OSI</a:t>
            </a:r>
            <a:r>
              <a:rPr lang="zh-CN" altLang="en-US" b="1"/>
              <a:t>：</a:t>
            </a:r>
            <a:r>
              <a:rPr lang="en-US" altLang="zh-CN" b="1"/>
              <a:t>Open </a:t>
            </a:r>
            <a:r>
              <a:rPr lang="en-US" altLang="zh-CN" b="1" err="1"/>
              <a:t>Sysem</a:t>
            </a:r>
            <a:r>
              <a:rPr lang="en-US" altLang="zh-CN" b="1"/>
              <a:t> Interconnection </a:t>
            </a:r>
            <a:r>
              <a:rPr lang="zh-CN" altLang="en-US" b="1"/>
              <a:t>开放式系统互联</a:t>
            </a:r>
            <a:endParaRPr lang="en-US" altLang="zh-CN" b="1"/>
          </a:p>
        </p:txBody>
      </p:sp>
      <p:sp>
        <p:nvSpPr>
          <p:cNvPr id="3" name="文本框 2">
            <a:extLst>
              <a:ext uri="{FF2B5EF4-FFF2-40B4-BE49-F238E27FC236}">
                <a16:creationId xmlns:a16="http://schemas.microsoft.com/office/drawing/2014/main" id="{50C3CE9C-56A9-4D2D-AF03-38CD8264C66F}"/>
              </a:ext>
            </a:extLst>
          </p:cNvPr>
          <p:cNvSpPr txBox="1"/>
          <p:nvPr/>
        </p:nvSpPr>
        <p:spPr>
          <a:xfrm>
            <a:off x="0" y="5199009"/>
            <a:ext cx="12191999" cy="1169551"/>
          </a:xfrm>
          <a:prstGeom prst="rect">
            <a:avLst/>
          </a:prstGeom>
          <a:noFill/>
        </p:spPr>
        <p:txBody>
          <a:bodyPr wrap="square" rtlCol="0">
            <a:spAutoFit/>
          </a:bodyPr>
          <a:lstStyle/>
          <a:p>
            <a:pPr algn="l"/>
            <a:r>
              <a:rPr lang="zh-CN" altLang="en-US" sz="1400" b="1"/>
              <a:t>输入网址后工作流程：</a:t>
            </a:r>
            <a:endParaRPr lang="en-US" altLang="zh-CN" sz="1400" b="1"/>
          </a:p>
          <a:p>
            <a:r>
              <a:rPr lang="zh-CN" altLang="en-US" sz="1400"/>
              <a:t>①浏览器输入域名；②通过交换机（链路层）发送数据 （</a:t>
            </a:r>
            <a:r>
              <a:rPr lang="en-US" altLang="zh-CN" sz="1400"/>
              <a:t>HTTP</a:t>
            </a:r>
            <a:r>
              <a:rPr lang="zh-CN" altLang="en-US" sz="1400"/>
              <a:t>封装，</a:t>
            </a:r>
            <a:r>
              <a:rPr lang="en-US" altLang="zh-CN" sz="1400"/>
              <a:t>TCP</a:t>
            </a:r>
            <a:r>
              <a:rPr lang="zh-CN" altLang="en-US" sz="1400"/>
              <a:t>封装，</a:t>
            </a:r>
            <a:r>
              <a:rPr lang="en-US" altLang="zh-CN" sz="1400"/>
              <a:t>IP</a:t>
            </a:r>
            <a:r>
              <a:rPr lang="zh-CN" altLang="en-US" sz="1400"/>
              <a:t>封装，</a:t>
            </a:r>
            <a:r>
              <a:rPr lang="en-US" altLang="zh-CN" sz="1400"/>
              <a:t>Ethernet</a:t>
            </a:r>
            <a:r>
              <a:rPr lang="zh-CN" altLang="en-US" sz="1400"/>
              <a:t>封装） 至默认网关（拥有双网卡甚至多网卡的路由器）；③路由器访问本地域名服务器（路由寻址）；④本地域名服务器迭代访问根</a:t>
            </a:r>
            <a:r>
              <a:rPr lang="en-US" altLang="zh-CN" sz="1400"/>
              <a:t>/</a:t>
            </a:r>
            <a:r>
              <a:rPr lang="zh-CN" altLang="en-US" sz="1400"/>
              <a:t>顶级域名服务器；⑤返回域名对应</a:t>
            </a:r>
            <a:r>
              <a:rPr lang="en-US" altLang="zh-CN" sz="1400"/>
              <a:t>IP</a:t>
            </a:r>
            <a:r>
              <a:rPr lang="zh-CN" altLang="en-US" sz="1400"/>
              <a:t>；⑥主机与目标</a:t>
            </a:r>
            <a:r>
              <a:rPr lang="en-US" altLang="zh-CN" sz="1400"/>
              <a:t>IP</a:t>
            </a:r>
            <a:r>
              <a:rPr lang="zh-CN" altLang="en-US" sz="1400"/>
              <a:t>进行</a:t>
            </a:r>
            <a:r>
              <a:rPr lang="en-US" altLang="zh-CN" sz="1400"/>
              <a:t>TCP</a:t>
            </a:r>
            <a:r>
              <a:rPr lang="zh-CN" altLang="en-US" sz="1400"/>
              <a:t>三次握手建立连接；⑦服务器通过连接返回数据，四次挥手释放连接。</a:t>
            </a:r>
            <a:endParaRPr lang="en-US" altLang="zh-CN" sz="1400"/>
          </a:p>
          <a:p>
            <a:r>
              <a:rPr lang="zh-CN" altLang="en-US" sz="1400"/>
              <a:t>在此过程中，源</a:t>
            </a:r>
            <a:r>
              <a:rPr lang="en-US" altLang="zh-CN" sz="1400"/>
              <a:t>/</a:t>
            </a:r>
            <a:r>
              <a:rPr lang="zh-CN" altLang="en-US" sz="1400"/>
              <a:t>目标</a:t>
            </a:r>
            <a:r>
              <a:rPr lang="en-US" altLang="zh-CN" sz="1400"/>
              <a:t>IP</a:t>
            </a:r>
            <a:r>
              <a:rPr lang="zh-CN" altLang="en-US" sz="1400"/>
              <a:t>一直不变（有代理或</a:t>
            </a:r>
            <a:r>
              <a:rPr lang="en-US" altLang="zh-CN" sz="1400"/>
              <a:t>VPN</a:t>
            </a:r>
            <a:r>
              <a:rPr lang="zh-CN" altLang="en-US" sz="1400"/>
              <a:t>时除外），</a:t>
            </a:r>
            <a:r>
              <a:rPr lang="en-US" altLang="zh-CN" sz="1400"/>
              <a:t>mac</a:t>
            </a:r>
            <a:r>
              <a:rPr lang="zh-CN" altLang="en-US" sz="1400"/>
              <a:t>地址不断变化。</a:t>
            </a:r>
          </a:p>
        </p:txBody>
      </p:sp>
    </p:spTree>
    <p:extLst>
      <p:ext uri="{BB962C8B-B14F-4D97-AF65-F5344CB8AC3E}">
        <p14:creationId xmlns:p14="http://schemas.microsoft.com/office/powerpoint/2010/main" val="2253772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20C293-751A-426D-A963-4D2F8CE207A1}"/>
              </a:ext>
            </a:extLst>
          </p:cNvPr>
          <p:cNvSpPr txBox="1"/>
          <p:nvPr/>
        </p:nvSpPr>
        <p:spPr>
          <a:xfrm>
            <a:off x="8541680" y="246868"/>
            <a:ext cx="1598451" cy="369332"/>
          </a:xfrm>
          <a:prstGeom prst="rect">
            <a:avLst/>
          </a:prstGeom>
          <a:noFill/>
        </p:spPr>
        <p:txBody>
          <a:bodyPr wrap="none" rtlCol="0">
            <a:spAutoFit/>
          </a:bodyPr>
          <a:lstStyle/>
          <a:p>
            <a:r>
              <a:rPr lang="en-US" altLang="zh-CN"/>
              <a:t>HTTP</a:t>
            </a:r>
            <a:r>
              <a:rPr lang="zh-CN" altLang="en-US"/>
              <a:t>协议了解</a:t>
            </a:r>
          </a:p>
        </p:txBody>
      </p:sp>
      <p:sp>
        <p:nvSpPr>
          <p:cNvPr id="3" name="文本框 2">
            <a:extLst>
              <a:ext uri="{FF2B5EF4-FFF2-40B4-BE49-F238E27FC236}">
                <a16:creationId xmlns:a16="http://schemas.microsoft.com/office/drawing/2014/main" id="{1FDB8374-4923-46BB-949C-3A9DE93D3FEC}"/>
              </a:ext>
            </a:extLst>
          </p:cNvPr>
          <p:cNvSpPr txBox="1"/>
          <p:nvPr/>
        </p:nvSpPr>
        <p:spPr>
          <a:xfrm>
            <a:off x="0" y="0"/>
            <a:ext cx="12080731" cy="738664"/>
          </a:xfrm>
          <a:prstGeom prst="rect">
            <a:avLst/>
          </a:prstGeom>
          <a:noFill/>
        </p:spPr>
        <p:txBody>
          <a:bodyPr wrap="square" rtlCol="0">
            <a:spAutoFit/>
          </a:bodyPr>
          <a:lstStyle/>
          <a:p>
            <a:r>
              <a:rPr lang="en-US" altLang="zh-CN" sz="1400"/>
              <a:t>HTTP</a:t>
            </a:r>
            <a:r>
              <a:rPr lang="zh-CN" altLang="en-US" sz="1400"/>
              <a:t>协议是基于</a:t>
            </a:r>
            <a:r>
              <a:rPr lang="en-US" altLang="zh-CN" sz="1400"/>
              <a:t>TCP/IP</a:t>
            </a:r>
            <a:r>
              <a:rPr lang="zh-CN" altLang="en-US" sz="1400"/>
              <a:t>协议的用于传递数据的协议，其默认端口为</a:t>
            </a:r>
            <a:r>
              <a:rPr lang="en-US" altLang="zh-CN" sz="1400"/>
              <a:t>80</a:t>
            </a:r>
            <a:r>
              <a:rPr lang="zh-CN" altLang="en-US" sz="1400"/>
              <a:t>，简单来说就是客户端与服务器收发收据时遵循的格式，如下所示，客户端的请求头部文件和服务器的响应头部文件都遵循一定的格式，是一个大字符串。</a:t>
            </a:r>
            <a:endParaRPr lang="en-US" altLang="zh-CN" sz="1400"/>
          </a:p>
          <a:p>
            <a:r>
              <a:rPr lang="zh-CN" altLang="en-US" sz="1400"/>
              <a:t>普通访问网站时输入的网址，称为域名，最终会通过</a:t>
            </a:r>
            <a:r>
              <a:rPr lang="en-US" altLang="zh-CN" sz="1400"/>
              <a:t>DNS</a:t>
            </a:r>
            <a:r>
              <a:rPr lang="zh-CN" altLang="en-US" sz="1400"/>
              <a:t>协议变为</a:t>
            </a:r>
            <a:r>
              <a:rPr lang="en-US" altLang="zh-CN" sz="1400"/>
              <a:t>IP</a:t>
            </a:r>
            <a:endParaRPr lang="zh-CN" altLang="en-US" sz="1400"/>
          </a:p>
        </p:txBody>
      </p:sp>
      <p:sp>
        <p:nvSpPr>
          <p:cNvPr id="4" name="矩形 3">
            <a:extLst>
              <a:ext uri="{FF2B5EF4-FFF2-40B4-BE49-F238E27FC236}">
                <a16:creationId xmlns:a16="http://schemas.microsoft.com/office/drawing/2014/main" id="{806D8D76-FED3-48F6-8D26-4A9D16060A71}"/>
              </a:ext>
            </a:extLst>
          </p:cNvPr>
          <p:cNvSpPr/>
          <p:nvPr/>
        </p:nvSpPr>
        <p:spPr>
          <a:xfrm>
            <a:off x="0" y="616200"/>
            <a:ext cx="12192000" cy="6340197"/>
          </a:xfrm>
          <a:prstGeom prst="rect">
            <a:avLst/>
          </a:prstGeom>
        </p:spPr>
        <p:txBody>
          <a:bodyPr wrap="square">
            <a:spAutoFit/>
          </a:bodyPr>
          <a:lstStyle/>
          <a:p>
            <a:r>
              <a:rPr lang="zh-CN" altLang="en-US" sz="1400" b="1"/>
              <a:t>客户端的请求的头部文件：</a:t>
            </a:r>
            <a:endParaRPr lang="en-US" altLang="zh-CN" sz="1400" b="1">
              <a:solidFill>
                <a:srgbClr val="222222"/>
              </a:solidFill>
            </a:endParaRPr>
          </a:p>
          <a:p>
            <a:r>
              <a:rPr lang="en-US" altLang="zh-CN" sz="1400">
                <a:solidFill>
                  <a:srgbClr val="222222"/>
                </a:solidFill>
              </a:rPr>
              <a:t>GET </a:t>
            </a:r>
            <a:r>
              <a:rPr lang="en-US" altLang="zh-CN" sz="1400">
                <a:solidFill>
                  <a:srgbClr val="FF0000"/>
                </a:solidFill>
              </a:rPr>
              <a:t>/</a:t>
            </a:r>
            <a:r>
              <a:rPr lang="en-US" altLang="zh-CN" sz="1400">
                <a:solidFill>
                  <a:srgbClr val="222222"/>
                </a:solidFill>
              </a:rPr>
              <a:t> HTTP/</a:t>
            </a:r>
            <a:r>
              <a:rPr lang="en-US" altLang="zh-CN" sz="1400">
                <a:solidFill>
                  <a:srgbClr val="FF0000"/>
                </a:solidFill>
              </a:rPr>
              <a:t>1.1</a:t>
            </a:r>
            <a:r>
              <a:rPr lang="en-US" altLang="zh-CN" sz="1400">
                <a:solidFill>
                  <a:srgbClr val="222222"/>
                </a:solidFill>
              </a:rPr>
              <a:t>  </a:t>
            </a:r>
            <a:r>
              <a:rPr lang="en-US" altLang="zh-CN" sz="1400">
                <a:solidFill>
                  <a:schemeClr val="accent1">
                    <a:lumMod val="75000"/>
                  </a:schemeClr>
                </a:solidFill>
              </a:rPr>
              <a:t># </a:t>
            </a:r>
            <a:r>
              <a:rPr lang="zh-CN" altLang="en-US" sz="1400">
                <a:solidFill>
                  <a:schemeClr val="accent1">
                    <a:lumMod val="75000"/>
                  </a:schemeClr>
                </a:solidFill>
              </a:rPr>
              <a:t>表示请求的方法</a:t>
            </a:r>
            <a:r>
              <a:rPr lang="en-US" altLang="zh-CN" sz="1400">
                <a:solidFill>
                  <a:schemeClr val="accent1">
                    <a:lumMod val="75000"/>
                  </a:schemeClr>
                </a:solidFill>
              </a:rPr>
              <a:t>/</a:t>
            </a:r>
            <a:r>
              <a:rPr lang="zh-CN" altLang="en-US" sz="1400">
                <a:solidFill>
                  <a:schemeClr val="accent1">
                    <a:lumMod val="75000"/>
                  </a:schemeClr>
                </a:solidFill>
              </a:rPr>
              <a:t>路径（即</a:t>
            </a:r>
            <a:r>
              <a:rPr lang="en-US" altLang="zh-CN" sz="1400">
                <a:solidFill>
                  <a:schemeClr val="accent1">
                    <a:lumMod val="75000"/>
                  </a:schemeClr>
                </a:solidFill>
              </a:rPr>
              <a:t>/</a:t>
            </a:r>
            <a:r>
              <a:rPr lang="zh-CN" altLang="en-US" sz="1400">
                <a:solidFill>
                  <a:schemeClr val="accent1">
                    <a:lumMod val="75000"/>
                  </a:schemeClr>
                </a:solidFill>
              </a:rPr>
              <a:t>，若有后续则会继续添加）和</a:t>
            </a:r>
            <a:r>
              <a:rPr lang="en-US" altLang="zh-CN" sz="1400">
                <a:solidFill>
                  <a:schemeClr val="accent1">
                    <a:lumMod val="75000"/>
                  </a:schemeClr>
                </a:solidFill>
              </a:rPr>
              <a:t>HTTP</a:t>
            </a:r>
            <a:r>
              <a:rPr lang="zh-CN" altLang="en-US" sz="1400">
                <a:solidFill>
                  <a:schemeClr val="accent1">
                    <a:lumMod val="75000"/>
                  </a:schemeClr>
                </a:solidFill>
              </a:rPr>
              <a:t>协议的版号，请求方法见下页</a:t>
            </a:r>
            <a:endParaRPr lang="en-US" altLang="zh-CN" sz="1400">
              <a:solidFill>
                <a:schemeClr val="accent1">
                  <a:lumMod val="75000"/>
                </a:schemeClr>
              </a:solidFill>
            </a:endParaRPr>
          </a:p>
          <a:p>
            <a:r>
              <a:rPr lang="en-US" altLang="zh-CN" sz="1400">
                <a:solidFill>
                  <a:srgbClr val="222222"/>
                </a:solidFill>
              </a:rPr>
              <a:t>Host: www.baidu.com  </a:t>
            </a:r>
            <a:r>
              <a:rPr lang="en-US" altLang="zh-CN" sz="1400">
                <a:solidFill>
                  <a:schemeClr val="accent1">
                    <a:lumMod val="75000"/>
                  </a:schemeClr>
                </a:solidFill>
              </a:rPr>
              <a:t># </a:t>
            </a:r>
            <a:r>
              <a:rPr lang="zh-CN" altLang="en-US" sz="1400">
                <a:solidFill>
                  <a:schemeClr val="accent1">
                    <a:lumMod val="75000"/>
                  </a:schemeClr>
                </a:solidFill>
              </a:rPr>
              <a:t>表示请求服务器的</a:t>
            </a:r>
            <a:r>
              <a:rPr lang="en-US" altLang="zh-CN" sz="1400">
                <a:solidFill>
                  <a:schemeClr val="accent1">
                    <a:lumMod val="75000"/>
                  </a:schemeClr>
                </a:solidFill>
              </a:rPr>
              <a:t>IP</a:t>
            </a:r>
            <a:r>
              <a:rPr lang="zh-CN" altLang="en-US" sz="1400">
                <a:solidFill>
                  <a:schemeClr val="accent1">
                    <a:lumMod val="75000"/>
                  </a:schemeClr>
                </a:solidFill>
              </a:rPr>
              <a:t>地址和端口（网站的服务器会用域名掩盖自己的</a:t>
            </a:r>
            <a:r>
              <a:rPr lang="en-US" altLang="zh-CN" sz="1400">
                <a:solidFill>
                  <a:schemeClr val="accent1">
                    <a:lumMod val="75000"/>
                  </a:schemeClr>
                </a:solidFill>
              </a:rPr>
              <a:t>IP</a:t>
            </a:r>
            <a:r>
              <a:rPr lang="zh-CN" altLang="en-US" sz="1400">
                <a:solidFill>
                  <a:schemeClr val="accent1">
                    <a:lumMod val="75000"/>
                  </a:schemeClr>
                </a:solidFill>
              </a:rPr>
              <a:t>地址）</a:t>
            </a:r>
            <a:endParaRPr lang="en-US" altLang="zh-CN" sz="1400">
              <a:solidFill>
                <a:schemeClr val="accent1">
                  <a:lumMod val="75000"/>
                </a:schemeClr>
              </a:solidFill>
            </a:endParaRPr>
          </a:p>
          <a:p>
            <a:r>
              <a:rPr lang="en-US" altLang="zh-CN" sz="1400">
                <a:solidFill>
                  <a:srgbClr val="222222"/>
                </a:solidFill>
              </a:rPr>
              <a:t>Connection: keep-alive  </a:t>
            </a:r>
            <a:r>
              <a:rPr lang="en-US" altLang="zh-CN" sz="1400">
                <a:solidFill>
                  <a:schemeClr val="accent1">
                    <a:lumMod val="75000"/>
                  </a:schemeClr>
                </a:solidFill>
              </a:rPr>
              <a:t># </a:t>
            </a:r>
            <a:r>
              <a:rPr lang="zh-CN" altLang="en-US" sz="1400">
                <a:solidFill>
                  <a:schemeClr val="accent1">
                    <a:lumMod val="75000"/>
                  </a:schemeClr>
                </a:solidFill>
              </a:rPr>
              <a:t>表示连接状态</a:t>
            </a:r>
            <a:endParaRPr lang="en-US" altLang="zh-CN" sz="1400">
              <a:solidFill>
                <a:schemeClr val="accent1">
                  <a:lumMod val="75000"/>
                </a:schemeClr>
              </a:solidFill>
            </a:endParaRPr>
          </a:p>
          <a:p>
            <a:r>
              <a:rPr lang="en-US" altLang="zh-CN" sz="1400">
                <a:solidFill>
                  <a:srgbClr val="222222"/>
                </a:solidFill>
              </a:rPr>
              <a:t>Cache-Control: max-age=0 </a:t>
            </a:r>
            <a:r>
              <a:rPr lang="en-US" altLang="zh-CN" sz="1400">
                <a:solidFill>
                  <a:schemeClr val="accent1">
                    <a:lumMod val="75000"/>
                  </a:schemeClr>
                </a:solidFill>
              </a:rPr>
              <a:t>#</a:t>
            </a:r>
            <a:r>
              <a:rPr lang="zh-CN" altLang="en-US" sz="1400">
                <a:solidFill>
                  <a:schemeClr val="accent1">
                    <a:lumMod val="75000"/>
                  </a:schemeClr>
                </a:solidFill>
              </a:rPr>
              <a:t>指定缓存机制</a:t>
            </a:r>
            <a:endParaRPr lang="en-US" altLang="zh-CN" sz="1400">
              <a:solidFill>
                <a:schemeClr val="accent1">
                  <a:lumMod val="75000"/>
                </a:schemeClr>
              </a:solidFill>
            </a:endParaRPr>
          </a:p>
          <a:p>
            <a:r>
              <a:rPr lang="en-US" altLang="zh-CN" sz="1400">
                <a:solidFill>
                  <a:srgbClr val="222222"/>
                </a:solidFill>
              </a:rPr>
              <a:t>Upgrade-Insecure-Requests: 1 </a:t>
            </a:r>
            <a:r>
              <a:rPr lang="en-US" altLang="zh-CN" sz="1400">
                <a:solidFill>
                  <a:schemeClr val="accent1">
                    <a:lumMod val="75000"/>
                  </a:schemeClr>
                </a:solidFill>
              </a:rPr>
              <a:t># </a:t>
            </a:r>
            <a:r>
              <a:rPr lang="zh-CN" altLang="en-US" sz="1400">
                <a:solidFill>
                  <a:schemeClr val="accent1">
                    <a:lumMod val="75000"/>
                  </a:schemeClr>
                </a:solidFill>
              </a:rPr>
              <a:t>可以指定另外一种可能完全不同的协议</a:t>
            </a:r>
            <a:endParaRPr lang="en-US" altLang="zh-CN" sz="1400">
              <a:solidFill>
                <a:schemeClr val="accent1">
                  <a:lumMod val="75000"/>
                </a:schemeClr>
              </a:solidFill>
            </a:endParaRPr>
          </a:p>
          <a:p>
            <a:r>
              <a:rPr lang="en-US" altLang="zh-CN" sz="1400">
                <a:solidFill>
                  <a:srgbClr val="222222"/>
                </a:solidFill>
              </a:rPr>
              <a:t>User-Agent: Mozilla/5.0 (Windows NT 10.0; Win64; x64) </a:t>
            </a:r>
            <a:r>
              <a:rPr lang="en-US" altLang="zh-CN" sz="1400" err="1">
                <a:solidFill>
                  <a:srgbClr val="222222"/>
                </a:solidFill>
              </a:rPr>
              <a:t>AppleWebKit</a:t>
            </a:r>
            <a:r>
              <a:rPr lang="en-US" altLang="zh-CN" sz="1400">
                <a:solidFill>
                  <a:srgbClr val="222222"/>
                </a:solidFill>
              </a:rPr>
              <a:t>/537.36 (KHTML, like Gecko) Chrome/73.0.3683.75 Safari/537.36  </a:t>
            </a:r>
            <a:r>
              <a:rPr lang="en-US" altLang="zh-CN" sz="1400">
                <a:solidFill>
                  <a:schemeClr val="accent1">
                    <a:lumMod val="75000"/>
                  </a:schemeClr>
                </a:solidFill>
              </a:rPr>
              <a:t># </a:t>
            </a:r>
            <a:r>
              <a:rPr lang="zh-CN" altLang="en-US" sz="1400">
                <a:solidFill>
                  <a:schemeClr val="accent1">
                    <a:lumMod val="75000"/>
                  </a:schemeClr>
                </a:solidFill>
              </a:rPr>
              <a:t>表示浏览器的版本</a:t>
            </a:r>
            <a:endParaRPr lang="en-US" altLang="zh-CN" sz="1400">
              <a:solidFill>
                <a:schemeClr val="accent1">
                  <a:lumMod val="75000"/>
                </a:schemeClr>
              </a:solidFill>
            </a:endParaRPr>
          </a:p>
          <a:p>
            <a:r>
              <a:rPr lang="en-US" altLang="zh-CN" sz="1400">
                <a:solidFill>
                  <a:srgbClr val="222222"/>
                </a:solidFill>
              </a:rPr>
              <a:t>Accept: text/</a:t>
            </a:r>
            <a:r>
              <a:rPr lang="en-US" altLang="zh-CN" sz="1400" err="1">
                <a:solidFill>
                  <a:srgbClr val="222222"/>
                </a:solidFill>
              </a:rPr>
              <a:t>html,application</a:t>
            </a:r>
            <a:r>
              <a:rPr lang="en-US" altLang="zh-CN" sz="1400">
                <a:solidFill>
                  <a:srgbClr val="222222"/>
                </a:solidFill>
              </a:rPr>
              <a:t>/</a:t>
            </a:r>
            <a:r>
              <a:rPr lang="en-US" altLang="zh-CN" sz="1400" err="1">
                <a:solidFill>
                  <a:srgbClr val="222222"/>
                </a:solidFill>
              </a:rPr>
              <a:t>xhtml+xml,application</a:t>
            </a:r>
            <a:r>
              <a:rPr lang="en-US" altLang="zh-CN" sz="1400">
                <a:solidFill>
                  <a:srgbClr val="222222"/>
                </a:solidFill>
              </a:rPr>
              <a:t>/</a:t>
            </a:r>
            <a:r>
              <a:rPr lang="en-US" altLang="zh-CN" sz="1400" err="1">
                <a:solidFill>
                  <a:srgbClr val="222222"/>
                </a:solidFill>
              </a:rPr>
              <a:t>xml;q</a:t>
            </a:r>
            <a:r>
              <a:rPr lang="en-US" altLang="zh-CN" sz="1400">
                <a:solidFill>
                  <a:srgbClr val="222222"/>
                </a:solidFill>
              </a:rPr>
              <a:t>=0.9,image/</a:t>
            </a:r>
            <a:r>
              <a:rPr lang="en-US" altLang="zh-CN" sz="1400" err="1">
                <a:solidFill>
                  <a:srgbClr val="222222"/>
                </a:solidFill>
              </a:rPr>
              <a:t>webp,image</a:t>
            </a:r>
            <a:r>
              <a:rPr lang="en-US" altLang="zh-CN" sz="1400">
                <a:solidFill>
                  <a:srgbClr val="222222"/>
                </a:solidFill>
              </a:rPr>
              <a:t>/</a:t>
            </a:r>
            <a:r>
              <a:rPr lang="en-US" altLang="zh-CN" sz="1400" err="1">
                <a:solidFill>
                  <a:srgbClr val="222222"/>
                </a:solidFill>
              </a:rPr>
              <a:t>apng</a:t>
            </a:r>
            <a:r>
              <a:rPr lang="en-US" altLang="zh-CN" sz="1400">
                <a:solidFill>
                  <a:srgbClr val="222222"/>
                </a:solidFill>
              </a:rPr>
              <a:t>,*/*;q=0.8,application/</a:t>
            </a:r>
            <a:r>
              <a:rPr lang="en-US" altLang="zh-CN" sz="1400" err="1">
                <a:solidFill>
                  <a:srgbClr val="222222"/>
                </a:solidFill>
              </a:rPr>
              <a:t>signed-exchange;v</a:t>
            </a:r>
            <a:r>
              <a:rPr lang="en-US" altLang="zh-CN" sz="1400">
                <a:solidFill>
                  <a:srgbClr val="222222"/>
                </a:solidFill>
              </a:rPr>
              <a:t>=b3  </a:t>
            </a:r>
            <a:r>
              <a:rPr lang="en-US" altLang="zh-CN" sz="1400">
                <a:solidFill>
                  <a:schemeClr val="accent1">
                    <a:lumMod val="75000"/>
                  </a:schemeClr>
                </a:solidFill>
              </a:rPr>
              <a:t># </a:t>
            </a:r>
            <a:r>
              <a:rPr lang="zh-CN" altLang="en-US" sz="1400">
                <a:solidFill>
                  <a:schemeClr val="accent1">
                    <a:lumMod val="75000"/>
                  </a:schemeClr>
                </a:solidFill>
              </a:rPr>
              <a:t>浏览器可以接受的格式</a:t>
            </a:r>
            <a:endParaRPr lang="en-US" altLang="zh-CN" sz="1400">
              <a:solidFill>
                <a:schemeClr val="accent1">
                  <a:lumMod val="75000"/>
                </a:schemeClr>
              </a:solidFill>
            </a:endParaRPr>
          </a:p>
          <a:p>
            <a:r>
              <a:rPr lang="en-US" altLang="zh-CN" sz="1400">
                <a:solidFill>
                  <a:srgbClr val="222222"/>
                </a:solidFill>
              </a:rPr>
              <a:t>Accept-Encoding: </a:t>
            </a:r>
            <a:r>
              <a:rPr lang="en-US" altLang="zh-CN" sz="1400" err="1">
                <a:solidFill>
                  <a:srgbClr val="222222"/>
                </a:solidFill>
              </a:rPr>
              <a:t>gzip</a:t>
            </a:r>
            <a:r>
              <a:rPr lang="en-US" altLang="zh-CN" sz="1400">
                <a:solidFill>
                  <a:srgbClr val="222222"/>
                </a:solidFill>
              </a:rPr>
              <a:t>, deflate, </a:t>
            </a:r>
            <a:r>
              <a:rPr lang="en-US" altLang="zh-CN" sz="1400" err="1">
                <a:solidFill>
                  <a:srgbClr val="222222"/>
                </a:solidFill>
              </a:rPr>
              <a:t>br</a:t>
            </a:r>
            <a:r>
              <a:rPr lang="en-US" altLang="zh-CN" sz="1400">
                <a:solidFill>
                  <a:srgbClr val="222222"/>
                </a:solidFill>
              </a:rPr>
              <a:t>  </a:t>
            </a:r>
            <a:r>
              <a:rPr lang="en-US" altLang="zh-CN" sz="1400">
                <a:solidFill>
                  <a:schemeClr val="accent1">
                    <a:lumMod val="75000"/>
                  </a:schemeClr>
                </a:solidFill>
              </a:rPr>
              <a:t># </a:t>
            </a:r>
            <a:r>
              <a:rPr lang="zh-CN" altLang="en-US" sz="1400">
                <a:solidFill>
                  <a:schemeClr val="accent1">
                    <a:lumMod val="75000"/>
                  </a:schemeClr>
                </a:solidFill>
              </a:rPr>
              <a:t>接收的编码方法，通常是压缩方法</a:t>
            </a:r>
            <a:endParaRPr lang="en-US" altLang="zh-CN" sz="1400">
              <a:solidFill>
                <a:schemeClr val="accent1">
                  <a:lumMod val="75000"/>
                </a:schemeClr>
              </a:solidFill>
            </a:endParaRPr>
          </a:p>
          <a:p>
            <a:r>
              <a:rPr lang="en-US" altLang="zh-CN" sz="1400">
                <a:solidFill>
                  <a:srgbClr val="222222"/>
                </a:solidFill>
              </a:rPr>
              <a:t>Accept-Language: </a:t>
            </a:r>
            <a:r>
              <a:rPr lang="en-US" altLang="zh-CN" sz="1400" err="1">
                <a:solidFill>
                  <a:srgbClr val="222222"/>
                </a:solidFill>
              </a:rPr>
              <a:t>zh-CN,zh;q</a:t>
            </a:r>
            <a:r>
              <a:rPr lang="en-US" altLang="zh-CN" sz="1400">
                <a:solidFill>
                  <a:srgbClr val="222222"/>
                </a:solidFill>
              </a:rPr>
              <a:t>=0.9  </a:t>
            </a:r>
            <a:r>
              <a:rPr lang="en-US" altLang="zh-CN" sz="1400">
                <a:solidFill>
                  <a:schemeClr val="accent1">
                    <a:lumMod val="75000"/>
                  </a:schemeClr>
                </a:solidFill>
              </a:rPr>
              <a:t># </a:t>
            </a:r>
            <a:r>
              <a:rPr lang="zh-CN" altLang="en-US" sz="1400">
                <a:solidFill>
                  <a:schemeClr val="accent1">
                    <a:lumMod val="75000"/>
                  </a:schemeClr>
                </a:solidFill>
              </a:rPr>
              <a:t>接收的语言</a:t>
            </a:r>
            <a:endParaRPr lang="en-US" altLang="zh-CN" sz="1400">
              <a:solidFill>
                <a:schemeClr val="accent1">
                  <a:lumMod val="75000"/>
                </a:schemeClr>
              </a:solidFill>
            </a:endParaRPr>
          </a:p>
          <a:p>
            <a:r>
              <a:rPr lang="en-US" altLang="zh-CN" sz="1400" err="1">
                <a:solidFill>
                  <a:srgbClr val="222222"/>
                </a:solidFill>
              </a:rPr>
              <a:t>Cookie:xxxx</a:t>
            </a:r>
            <a:r>
              <a:rPr lang="en-US" altLang="zh-CN" sz="1400">
                <a:solidFill>
                  <a:srgbClr val="222222"/>
                </a:solidFill>
              </a:rPr>
              <a:t> </a:t>
            </a:r>
            <a:r>
              <a:rPr lang="en-US" altLang="zh-CN" sz="1400">
                <a:solidFill>
                  <a:schemeClr val="accent1">
                    <a:lumMod val="75000"/>
                  </a:schemeClr>
                </a:solidFill>
              </a:rPr>
              <a:t># cookie</a:t>
            </a:r>
            <a:r>
              <a:rPr lang="zh-CN" altLang="en-US" sz="1400">
                <a:solidFill>
                  <a:schemeClr val="accent1">
                    <a:lumMod val="75000"/>
                  </a:schemeClr>
                </a:solidFill>
              </a:rPr>
              <a:t>中的值用于标记一个浏览器，还可以记录访问记录等</a:t>
            </a:r>
            <a:endParaRPr lang="en-US" altLang="zh-CN" sz="1400">
              <a:solidFill>
                <a:schemeClr val="accent1">
                  <a:lumMod val="75000"/>
                </a:schemeClr>
              </a:solidFill>
            </a:endParaRPr>
          </a:p>
          <a:p>
            <a:r>
              <a:rPr lang="zh-CN" altLang="en-US" sz="1400" b="1">
                <a:solidFill>
                  <a:srgbClr val="222222"/>
                </a:solidFill>
              </a:rPr>
              <a:t>浏览器的响应的头部文件：</a:t>
            </a:r>
            <a:endParaRPr lang="en-US" altLang="zh-CN" sz="1400" b="1">
              <a:solidFill>
                <a:srgbClr val="222222"/>
              </a:solidFill>
            </a:endParaRPr>
          </a:p>
          <a:p>
            <a:r>
              <a:rPr lang="en-US" altLang="zh-CN" sz="1400"/>
              <a:t>HTTP/1.1 200 OK </a:t>
            </a:r>
            <a:r>
              <a:rPr lang="en-US" altLang="zh-CN" sz="1400">
                <a:solidFill>
                  <a:schemeClr val="accent1">
                    <a:lumMod val="75000"/>
                  </a:schemeClr>
                </a:solidFill>
              </a:rPr>
              <a:t># </a:t>
            </a:r>
            <a:r>
              <a:rPr lang="zh-CN" altLang="en-US" sz="1400">
                <a:solidFill>
                  <a:schemeClr val="accent1">
                    <a:lumMod val="75000"/>
                  </a:schemeClr>
                </a:solidFill>
              </a:rPr>
              <a:t>表示</a:t>
            </a:r>
            <a:r>
              <a:rPr lang="en-US" altLang="zh-CN" sz="1400">
                <a:solidFill>
                  <a:schemeClr val="accent1">
                    <a:lumMod val="75000"/>
                  </a:schemeClr>
                </a:solidFill>
              </a:rPr>
              <a:t>HTTP</a:t>
            </a:r>
            <a:r>
              <a:rPr lang="zh-CN" altLang="en-US" sz="1400">
                <a:solidFill>
                  <a:schemeClr val="accent1">
                    <a:lumMod val="75000"/>
                  </a:schemeClr>
                </a:solidFill>
              </a:rPr>
              <a:t>协议的版本号和响应状态码及简单描述</a:t>
            </a:r>
            <a:endParaRPr lang="en-US" altLang="zh-CN" sz="1400">
              <a:solidFill>
                <a:schemeClr val="accent1">
                  <a:lumMod val="75000"/>
                </a:schemeClr>
              </a:solidFill>
            </a:endParaRPr>
          </a:p>
          <a:p>
            <a:r>
              <a:rPr lang="en-US" altLang="zh-CN" sz="1400"/>
              <a:t>Bdpagetype: 1 # </a:t>
            </a:r>
          </a:p>
          <a:p>
            <a:r>
              <a:rPr lang="en-US" altLang="zh-CN" sz="1400" err="1"/>
              <a:t>Bdqid</a:t>
            </a:r>
            <a:r>
              <a:rPr lang="en-US" altLang="zh-CN" sz="1400"/>
              <a:t>: 0xf1aa3c38000ecaae </a:t>
            </a:r>
          </a:p>
          <a:p>
            <a:r>
              <a:rPr lang="en-US" altLang="zh-CN" sz="1400"/>
              <a:t>Cache-Control: private </a:t>
            </a:r>
            <a:r>
              <a:rPr lang="en-US" altLang="zh-CN" sz="1400">
                <a:solidFill>
                  <a:schemeClr val="accent1">
                    <a:lumMod val="75000"/>
                  </a:schemeClr>
                </a:solidFill>
              </a:rPr>
              <a:t># </a:t>
            </a:r>
            <a:r>
              <a:rPr lang="zh-CN" altLang="en-US" sz="1400">
                <a:solidFill>
                  <a:schemeClr val="accent1">
                    <a:lumMod val="75000"/>
                  </a:schemeClr>
                </a:solidFill>
              </a:rPr>
              <a:t>指定缓存机制，对于单个用户的整个或部分响应消息，不能被共享缓存处理，只能用缓存内容回应先前请求该内容的那个用户</a:t>
            </a:r>
            <a:endParaRPr lang="en-US" altLang="zh-CN" sz="1400">
              <a:solidFill>
                <a:schemeClr val="accent1">
                  <a:lumMod val="75000"/>
                </a:schemeClr>
              </a:solidFill>
            </a:endParaRPr>
          </a:p>
          <a:p>
            <a:r>
              <a:rPr lang="en-US" altLang="zh-CN" sz="1400"/>
              <a:t>Connection: Keep-Alive </a:t>
            </a:r>
            <a:r>
              <a:rPr lang="en-US" altLang="zh-CN" sz="1400">
                <a:solidFill>
                  <a:schemeClr val="accent1">
                    <a:lumMod val="75000"/>
                  </a:schemeClr>
                </a:solidFill>
              </a:rPr>
              <a:t># </a:t>
            </a:r>
            <a:r>
              <a:rPr lang="zh-CN" altLang="en-US" sz="1400">
                <a:solidFill>
                  <a:schemeClr val="accent1">
                    <a:lumMod val="75000"/>
                  </a:schemeClr>
                </a:solidFill>
              </a:rPr>
              <a:t>表示连接状态</a:t>
            </a:r>
            <a:endParaRPr lang="en-US" altLang="zh-CN" sz="1400"/>
          </a:p>
          <a:p>
            <a:r>
              <a:rPr lang="en-US" altLang="zh-CN" sz="1400"/>
              <a:t>Content-Encoding: </a:t>
            </a:r>
            <a:r>
              <a:rPr lang="en-US" altLang="zh-CN" sz="1400" err="1"/>
              <a:t>gzip</a:t>
            </a:r>
            <a:r>
              <a:rPr lang="en-US" altLang="zh-CN" sz="1400"/>
              <a:t> </a:t>
            </a:r>
            <a:r>
              <a:rPr lang="en-US" altLang="zh-CN" sz="1400">
                <a:solidFill>
                  <a:schemeClr val="accent1">
                    <a:lumMod val="75000"/>
                  </a:schemeClr>
                </a:solidFill>
              </a:rPr>
              <a:t># </a:t>
            </a:r>
            <a:r>
              <a:rPr lang="zh-CN" altLang="en-US" sz="1400">
                <a:solidFill>
                  <a:schemeClr val="accent1">
                    <a:lumMod val="75000"/>
                  </a:schemeClr>
                </a:solidFill>
              </a:rPr>
              <a:t>返回的压缩格式</a:t>
            </a:r>
            <a:endParaRPr lang="en-US" altLang="zh-CN" sz="1400">
              <a:solidFill>
                <a:schemeClr val="accent1">
                  <a:lumMod val="75000"/>
                </a:schemeClr>
              </a:solidFill>
            </a:endParaRPr>
          </a:p>
          <a:p>
            <a:r>
              <a:rPr lang="en-US" altLang="zh-CN" sz="1400"/>
              <a:t>Content-Type: text/html;</a:t>
            </a:r>
            <a:r>
              <a:rPr lang="zh-CN" altLang="en-US" sz="1400"/>
              <a:t> </a:t>
            </a:r>
            <a:r>
              <a:rPr lang="en-US" altLang="zh-CN" sz="1400"/>
              <a:t>charset=utf-8 </a:t>
            </a:r>
            <a:r>
              <a:rPr lang="en-US" altLang="zh-CN" sz="1400">
                <a:solidFill>
                  <a:schemeClr val="accent1">
                    <a:lumMod val="75000"/>
                  </a:schemeClr>
                </a:solidFill>
              </a:rPr>
              <a:t># </a:t>
            </a:r>
            <a:r>
              <a:rPr lang="zh-CN" altLang="en-US" sz="1400">
                <a:solidFill>
                  <a:schemeClr val="accent1">
                    <a:lumMod val="75000"/>
                  </a:schemeClr>
                </a:solidFill>
              </a:rPr>
              <a:t>服务器响应的对象的类型，可指定编码，</a:t>
            </a:r>
            <a:r>
              <a:rPr lang="en-US" altLang="zh-CN" sz="1400">
                <a:solidFill>
                  <a:schemeClr val="accent1">
                    <a:lumMod val="75000"/>
                  </a:schemeClr>
                </a:solidFill>
              </a:rPr>
              <a:t>MIME(Multipurpose Internet Mail Extensions)</a:t>
            </a:r>
            <a:r>
              <a:rPr lang="zh-CN" altLang="en-US" sz="1400">
                <a:solidFill>
                  <a:schemeClr val="accent1">
                    <a:lumMod val="75000"/>
                  </a:schemeClr>
                </a:solidFill>
              </a:rPr>
              <a:t>是描述消息内容类型的因特网标准，如</a:t>
            </a:r>
            <a:r>
              <a:rPr lang="en-US" altLang="zh-CN" sz="1400">
                <a:solidFill>
                  <a:schemeClr val="accent1">
                    <a:lumMod val="75000"/>
                  </a:schemeClr>
                </a:solidFill>
              </a:rPr>
              <a:t>text/html</a:t>
            </a:r>
            <a:r>
              <a:rPr lang="zh-CN" altLang="en-US" sz="1400">
                <a:solidFill>
                  <a:schemeClr val="accent1">
                    <a:lumMod val="75000"/>
                  </a:schemeClr>
                </a:solidFill>
              </a:rPr>
              <a:t>前部分是大类，后部分是具体种类，通常只有在互联网上获得广泛应用的格式才会获得一个 </a:t>
            </a:r>
            <a:r>
              <a:rPr lang="en-US" altLang="zh-CN" sz="1400">
                <a:solidFill>
                  <a:schemeClr val="accent1">
                    <a:lumMod val="75000"/>
                  </a:schemeClr>
                </a:solidFill>
              </a:rPr>
              <a:t>MIME Type</a:t>
            </a:r>
            <a:r>
              <a:rPr lang="zh-CN" altLang="en-US" sz="1400">
                <a:solidFill>
                  <a:schemeClr val="accent1">
                    <a:lumMod val="75000"/>
                  </a:schemeClr>
                </a:solidFill>
              </a:rPr>
              <a:t>，否则只能以</a:t>
            </a:r>
            <a:r>
              <a:rPr lang="en-US" altLang="zh-CN" sz="1400">
                <a:solidFill>
                  <a:schemeClr val="accent1">
                    <a:lumMod val="75000"/>
                  </a:schemeClr>
                </a:solidFill>
              </a:rPr>
              <a:t>application/x-</a:t>
            </a:r>
            <a:r>
              <a:rPr lang="zh-CN" altLang="en-US" sz="1400">
                <a:solidFill>
                  <a:schemeClr val="accent1">
                    <a:lumMod val="75000"/>
                  </a:schemeClr>
                </a:solidFill>
              </a:rPr>
              <a:t>开头</a:t>
            </a:r>
            <a:endParaRPr lang="en-US" altLang="zh-CN" sz="1400">
              <a:solidFill>
                <a:schemeClr val="accent1">
                  <a:lumMod val="75000"/>
                </a:schemeClr>
              </a:solidFill>
            </a:endParaRPr>
          </a:p>
          <a:p>
            <a:r>
              <a:rPr lang="en-US" altLang="zh-CN" sz="1400"/>
              <a:t>Content-Disposition: attachment/inline;</a:t>
            </a:r>
            <a:r>
              <a:rPr lang="zh-CN" altLang="en-US" sz="1400"/>
              <a:t> </a:t>
            </a:r>
            <a:r>
              <a:rPr lang="en-US" altLang="zh-CN" sz="1400"/>
              <a:t>filename='xx.jpg' </a:t>
            </a:r>
            <a:r>
              <a:rPr lang="en-US" altLang="zh-CN" sz="1400">
                <a:solidFill>
                  <a:schemeClr val="accent1">
                    <a:lumMod val="75000"/>
                  </a:schemeClr>
                </a:solidFill>
              </a:rPr>
              <a:t># </a:t>
            </a:r>
            <a:r>
              <a:rPr lang="zh-CN" altLang="en-US" sz="1400">
                <a:solidFill>
                  <a:schemeClr val="accent1">
                    <a:lumMod val="75000"/>
                  </a:schemeClr>
                </a:solidFill>
              </a:rPr>
              <a:t>意为弹出下载框</a:t>
            </a:r>
            <a:r>
              <a:rPr lang="en-US" altLang="zh-CN" sz="1400">
                <a:solidFill>
                  <a:schemeClr val="accent1">
                    <a:lumMod val="75000"/>
                  </a:schemeClr>
                </a:solidFill>
              </a:rPr>
              <a:t>/</a:t>
            </a:r>
            <a:r>
              <a:rPr lang="zh-CN" altLang="en-US" sz="1400">
                <a:solidFill>
                  <a:schemeClr val="accent1">
                    <a:lumMod val="75000"/>
                  </a:schemeClr>
                </a:solidFill>
              </a:rPr>
              <a:t>内嵌显示</a:t>
            </a:r>
            <a:r>
              <a:rPr lang="en-US" altLang="zh-CN" sz="1400">
                <a:solidFill>
                  <a:schemeClr val="accent1">
                    <a:lumMod val="75000"/>
                  </a:schemeClr>
                </a:solidFill>
              </a:rPr>
              <a:t>(</a:t>
            </a:r>
            <a:r>
              <a:rPr lang="zh-CN" altLang="en-US" sz="1400">
                <a:solidFill>
                  <a:schemeClr val="accent1">
                    <a:lumMod val="75000"/>
                  </a:schemeClr>
                </a:solidFill>
              </a:rPr>
              <a:t>只针对可内嵌显示的类型，否则依然弹出下载框</a:t>
            </a:r>
            <a:r>
              <a:rPr lang="en-US" altLang="zh-CN" sz="1400">
                <a:solidFill>
                  <a:schemeClr val="accent1">
                    <a:lumMod val="75000"/>
                  </a:schemeClr>
                </a:solidFill>
              </a:rPr>
              <a:t>) </a:t>
            </a:r>
          </a:p>
          <a:p>
            <a:r>
              <a:rPr lang="en-US" altLang="zh-CN" sz="1400"/>
              <a:t>Date: Sun, 17 Mar 2019 02:13:18 GMT </a:t>
            </a:r>
            <a:r>
              <a:rPr lang="en-US" altLang="zh-CN" sz="1400">
                <a:solidFill>
                  <a:schemeClr val="accent1">
                    <a:lumMod val="75000"/>
                  </a:schemeClr>
                </a:solidFill>
              </a:rPr>
              <a:t># </a:t>
            </a:r>
            <a:r>
              <a:rPr lang="zh-CN" altLang="en-US" sz="1400">
                <a:solidFill>
                  <a:schemeClr val="accent1">
                    <a:lumMod val="75000"/>
                  </a:schemeClr>
                </a:solidFill>
              </a:rPr>
              <a:t>服务器当前时间</a:t>
            </a:r>
            <a:endParaRPr lang="en-US" altLang="zh-CN" sz="1400">
              <a:solidFill>
                <a:schemeClr val="accent1">
                  <a:lumMod val="75000"/>
                </a:schemeClr>
              </a:solidFill>
            </a:endParaRPr>
          </a:p>
          <a:p>
            <a:r>
              <a:rPr lang="en-US" altLang="zh-CN" sz="1400"/>
              <a:t>Expires: Sun, 17 Mar 2019 02:13:17 GMT </a:t>
            </a:r>
            <a:r>
              <a:rPr lang="en-US" altLang="zh-CN" sz="1400">
                <a:solidFill>
                  <a:schemeClr val="accent1">
                    <a:lumMod val="75000"/>
                  </a:schemeClr>
                </a:solidFill>
              </a:rPr>
              <a:t># WEB</a:t>
            </a:r>
            <a:r>
              <a:rPr lang="zh-CN" altLang="en-US" sz="1400">
                <a:solidFill>
                  <a:schemeClr val="accent1">
                    <a:lumMod val="75000"/>
                  </a:schemeClr>
                </a:solidFill>
              </a:rPr>
              <a:t>服务器表示该实体将在什么时间过期</a:t>
            </a:r>
            <a:endParaRPr lang="en-US" altLang="zh-CN" sz="1400">
              <a:solidFill>
                <a:schemeClr val="accent1">
                  <a:lumMod val="75000"/>
                </a:schemeClr>
              </a:solidFill>
            </a:endParaRPr>
          </a:p>
          <a:p>
            <a:r>
              <a:rPr lang="en-US" altLang="zh-CN" sz="1400"/>
              <a:t>Server: BWS/1.1 </a:t>
            </a:r>
            <a:r>
              <a:rPr lang="en-US" altLang="zh-CN" sz="1400">
                <a:solidFill>
                  <a:schemeClr val="accent1">
                    <a:lumMod val="75000"/>
                  </a:schemeClr>
                </a:solidFill>
              </a:rPr>
              <a:t># </a:t>
            </a:r>
            <a:r>
              <a:rPr lang="zh-CN" altLang="en-US" sz="1400">
                <a:solidFill>
                  <a:schemeClr val="accent1">
                    <a:lumMod val="75000"/>
                  </a:schemeClr>
                </a:solidFill>
              </a:rPr>
              <a:t>服务器简称</a:t>
            </a:r>
            <a:endParaRPr lang="en-US" altLang="zh-CN" sz="1400">
              <a:solidFill>
                <a:schemeClr val="accent1">
                  <a:lumMod val="75000"/>
                </a:schemeClr>
              </a:solidFill>
            </a:endParaRPr>
          </a:p>
          <a:p>
            <a:r>
              <a:rPr lang="en-US" altLang="zh-CN" sz="1400"/>
              <a:t>Set-Cookie: </a:t>
            </a:r>
            <a:r>
              <a:rPr lang="en-US" altLang="zh-CN" sz="1400" err="1"/>
              <a:t>xxxx</a:t>
            </a:r>
            <a:r>
              <a:rPr lang="en-US" altLang="zh-CN" sz="1400"/>
              <a:t> </a:t>
            </a:r>
            <a:r>
              <a:rPr lang="en-US" altLang="zh-CN" sz="1400">
                <a:solidFill>
                  <a:schemeClr val="accent1">
                    <a:lumMod val="75000"/>
                  </a:schemeClr>
                </a:solidFill>
              </a:rPr>
              <a:t># </a:t>
            </a:r>
            <a:r>
              <a:rPr lang="zh-CN" altLang="en-US" sz="1400">
                <a:solidFill>
                  <a:schemeClr val="accent1">
                    <a:lumMod val="75000"/>
                  </a:schemeClr>
                </a:solidFill>
              </a:rPr>
              <a:t>标记</a:t>
            </a:r>
            <a:r>
              <a:rPr lang="en-US" altLang="zh-CN" sz="1400">
                <a:solidFill>
                  <a:schemeClr val="accent1">
                    <a:lumMod val="75000"/>
                  </a:schemeClr>
                </a:solidFill>
              </a:rPr>
              <a:t>cookie</a:t>
            </a:r>
          </a:p>
          <a:p>
            <a:r>
              <a:rPr lang="en-US" altLang="zh-CN" sz="1400"/>
              <a:t>Strict-Transport-Security: max-age=172800 </a:t>
            </a:r>
          </a:p>
          <a:p>
            <a:r>
              <a:rPr lang="en-US" altLang="zh-CN" sz="1400"/>
              <a:t>Vary: Accept-Encoding </a:t>
            </a:r>
            <a:r>
              <a:rPr lang="en-US" altLang="zh-CN" sz="1400">
                <a:solidFill>
                  <a:schemeClr val="accent1">
                    <a:lumMod val="75000"/>
                  </a:schemeClr>
                </a:solidFill>
              </a:rPr>
              <a:t># WEB</a:t>
            </a:r>
            <a:r>
              <a:rPr lang="zh-CN" altLang="en-US" sz="1400">
                <a:solidFill>
                  <a:schemeClr val="accent1">
                    <a:lumMod val="75000"/>
                  </a:schemeClr>
                </a:solidFill>
              </a:rPr>
              <a:t>服务器指定给</a:t>
            </a:r>
            <a:r>
              <a:rPr lang="en-US" altLang="zh-CN" sz="1400">
                <a:solidFill>
                  <a:schemeClr val="accent1">
                    <a:lumMod val="75000"/>
                  </a:schemeClr>
                </a:solidFill>
              </a:rPr>
              <a:t>Cache</a:t>
            </a:r>
            <a:r>
              <a:rPr lang="zh-CN" altLang="en-US" sz="1400">
                <a:solidFill>
                  <a:schemeClr val="accent1">
                    <a:lumMod val="75000"/>
                  </a:schemeClr>
                </a:solidFill>
              </a:rPr>
              <a:t>服务器，在什么条件下才可以响应后续请求，可以防止</a:t>
            </a:r>
            <a:r>
              <a:rPr lang="en-US" altLang="zh-CN" sz="1400">
                <a:solidFill>
                  <a:schemeClr val="accent1">
                    <a:lumMod val="75000"/>
                  </a:schemeClr>
                </a:solidFill>
              </a:rPr>
              <a:t>Cache</a:t>
            </a:r>
            <a:r>
              <a:rPr lang="zh-CN" altLang="en-US" sz="1400">
                <a:solidFill>
                  <a:schemeClr val="accent1">
                    <a:lumMod val="75000"/>
                  </a:schemeClr>
                </a:solidFill>
              </a:rPr>
              <a:t>服务器响应压缩包给不具解压缩能力的浏览器</a:t>
            </a:r>
            <a:endParaRPr lang="en-US" altLang="zh-CN" sz="1400">
              <a:solidFill>
                <a:schemeClr val="accent1">
                  <a:lumMod val="75000"/>
                </a:schemeClr>
              </a:solidFill>
            </a:endParaRPr>
          </a:p>
          <a:p>
            <a:r>
              <a:rPr lang="en-US" altLang="zh-CN" sz="1400"/>
              <a:t>X-</a:t>
            </a:r>
            <a:r>
              <a:rPr lang="en-US" altLang="zh-CN" sz="1400" err="1"/>
              <a:t>Ua</a:t>
            </a:r>
            <a:r>
              <a:rPr lang="en-US" altLang="zh-CN" sz="1400"/>
              <a:t>-Compatible: IE=</a:t>
            </a:r>
            <a:r>
              <a:rPr lang="en-US" altLang="zh-CN" sz="1400" err="1"/>
              <a:t>Edge,chrome</a:t>
            </a:r>
            <a:r>
              <a:rPr lang="en-US" altLang="zh-CN" sz="1400"/>
              <a:t>=1 </a:t>
            </a:r>
          </a:p>
          <a:p>
            <a:r>
              <a:rPr lang="en-US" altLang="zh-CN" sz="1400"/>
              <a:t>Transfer-Encoding: chunked </a:t>
            </a:r>
            <a:r>
              <a:rPr lang="en-US" altLang="zh-CN" sz="1400">
                <a:solidFill>
                  <a:schemeClr val="accent1">
                    <a:lumMod val="75000"/>
                  </a:schemeClr>
                </a:solidFill>
              </a:rPr>
              <a:t># </a:t>
            </a:r>
            <a:r>
              <a:rPr lang="zh-CN" altLang="en-US" sz="1400">
                <a:solidFill>
                  <a:schemeClr val="accent1">
                    <a:lumMod val="75000"/>
                  </a:schemeClr>
                </a:solidFill>
              </a:rPr>
              <a:t>服务器表明自己对本响应消息体作了怎样的编码，</a:t>
            </a:r>
            <a:r>
              <a:rPr lang="en-US" altLang="zh-CN" sz="1400">
                <a:solidFill>
                  <a:schemeClr val="accent1">
                    <a:lumMod val="75000"/>
                  </a:schemeClr>
                </a:solidFill>
              </a:rPr>
              <a:t>chunked</a:t>
            </a:r>
            <a:r>
              <a:rPr lang="zh-CN" altLang="en-US" sz="1400">
                <a:solidFill>
                  <a:schemeClr val="accent1">
                    <a:lumMod val="75000"/>
                  </a:schemeClr>
                </a:solidFill>
              </a:rPr>
              <a:t>表示分块。</a:t>
            </a:r>
            <a:endParaRPr lang="en-US" altLang="zh-CN" sz="1400">
              <a:solidFill>
                <a:schemeClr val="accent1">
                  <a:lumMod val="75000"/>
                </a:schemeClr>
              </a:solidFill>
            </a:endParaRPr>
          </a:p>
        </p:txBody>
      </p:sp>
      <p:sp>
        <p:nvSpPr>
          <p:cNvPr id="5" name="文本框 4">
            <a:extLst>
              <a:ext uri="{FF2B5EF4-FFF2-40B4-BE49-F238E27FC236}">
                <a16:creationId xmlns:a16="http://schemas.microsoft.com/office/drawing/2014/main" id="{0D965E41-B43C-4CB8-B03B-47BBD31A07EA}"/>
              </a:ext>
            </a:extLst>
          </p:cNvPr>
          <p:cNvSpPr txBox="1"/>
          <p:nvPr/>
        </p:nvSpPr>
        <p:spPr>
          <a:xfrm>
            <a:off x="6971655" y="2247092"/>
            <a:ext cx="4478575" cy="1938992"/>
          </a:xfrm>
          <a:prstGeom prst="rect">
            <a:avLst/>
          </a:prstGeom>
          <a:noFill/>
        </p:spPr>
        <p:txBody>
          <a:bodyPr wrap="square" rtlCol="0">
            <a:spAutoFit/>
          </a:bodyPr>
          <a:lstStyle/>
          <a:p>
            <a:r>
              <a:rPr lang="en-US" altLang="zh-CN" sz="1000"/>
              <a:t>Expires: Thu, 10 Dec 2015 23:21:37 GMT # </a:t>
            </a:r>
            <a:r>
              <a:rPr lang="zh-CN" altLang="en-US" sz="1000"/>
              <a:t>过期时间，在此日期之前客户端认为缓存是有效的，但客户端和服务器的时间设置可能不同，无法精确控制；</a:t>
            </a:r>
          </a:p>
          <a:p>
            <a:r>
              <a:rPr lang="en-US" altLang="zh-CN" sz="1000"/>
              <a:t>Cache-Control: max-age=3600 # </a:t>
            </a:r>
            <a:r>
              <a:rPr lang="zh-CN" altLang="en-US" sz="1000"/>
              <a:t>响应后的相对秒数，只支持</a:t>
            </a:r>
            <a:r>
              <a:rPr lang="en-US" altLang="zh-CN" sz="1000"/>
              <a:t>HTTP1.1</a:t>
            </a:r>
            <a:r>
              <a:rPr lang="zh-CN" altLang="en-US" sz="1000"/>
              <a:t>，当客户端</a:t>
            </a:r>
            <a:r>
              <a:rPr lang="en-US" altLang="zh-CN" sz="1000"/>
              <a:t>Expires</a:t>
            </a:r>
            <a:r>
              <a:rPr lang="zh-CN" altLang="en-US" sz="1000"/>
              <a:t>与此都能解析的时候，会优先使用</a:t>
            </a:r>
            <a:r>
              <a:rPr lang="en-US" altLang="zh-CN" sz="1000"/>
              <a:t>Cache-Control</a:t>
            </a:r>
            <a:r>
              <a:rPr lang="zh-CN" altLang="en-US" sz="1000"/>
              <a:t>；</a:t>
            </a:r>
          </a:p>
          <a:p>
            <a:r>
              <a:rPr lang="en-US" altLang="zh-CN" sz="1000"/>
              <a:t>Last-Modified: Mon, 30 Nov 2015 23:21:37 GMT # </a:t>
            </a:r>
            <a:r>
              <a:rPr lang="zh-CN" altLang="en-US" sz="1000"/>
              <a:t>第一次请求时，服务器返回此响应头标记此文件在服务期端最后被修改的时间；</a:t>
            </a:r>
          </a:p>
          <a:p>
            <a:r>
              <a:rPr lang="en-US" altLang="zh-CN" sz="1000"/>
              <a:t>If-Modified-Since: Mon, 30 Nov 2015 23:21:37 GMT # </a:t>
            </a:r>
            <a:r>
              <a:rPr lang="zh-CN" altLang="en-US" sz="1000"/>
              <a:t>第二次请求时浏览器发送此请求头询问该资源是否被修改过，若未改变则返回</a:t>
            </a:r>
            <a:r>
              <a:rPr lang="en-US" altLang="zh-CN" sz="1000"/>
              <a:t>304(Not Changed)</a:t>
            </a:r>
            <a:r>
              <a:rPr lang="zh-CN" altLang="en-US" sz="1000"/>
              <a:t>；</a:t>
            </a:r>
          </a:p>
          <a:p>
            <a:r>
              <a:rPr lang="en-US" altLang="zh-CN" sz="1000"/>
              <a:t>ETag: "d41d8cd98f00b204e9800998ecf8427e" # </a:t>
            </a:r>
            <a:r>
              <a:rPr lang="zh-CN" altLang="en-US" sz="1000"/>
              <a:t>其定义为“被请求变量的实体值”，在第一次请求时服务器返回此响应头</a:t>
            </a:r>
            <a:r>
              <a:rPr lang="en-US" altLang="zh-CN" sz="1000"/>
              <a:t>(hash</a:t>
            </a:r>
            <a:r>
              <a:rPr lang="zh-CN" altLang="en-US" sz="1000"/>
              <a:t>计算实体值</a:t>
            </a:r>
            <a:r>
              <a:rPr lang="en-US" altLang="zh-CN" sz="1000"/>
              <a:t>)</a:t>
            </a:r>
            <a:r>
              <a:rPr lang="zh-CN" altLang="en-US" sz="1000"/>
              <a:t>；</a:t>
            </a:r>
          </a:p>
          <a:p>
            <a:r>
              <a:rPr lang="en-US" altLang="zh-CN" sz="1000"/>
              <a:t>If-None-Match: W/"d41d8cd98f00b204e9800998ecf8427e" # </a:t>
            </a:r>
            <a:r>
              <a:rPr lang="zh-CN" altLang="en-US" sz="1000"/>
              <a:t>第二次请求时发送此请求头，若未改变则返回</a:t>
            </a:r>
            <a:r>
              <a:rPr lang="en-US" altLang="zh-CN" sz="1000"/>
              <a:t>304</a:t>
            </a:r>
            <a:r>
              <a:rPr lang="zh-CN" altLang="en-US" sz="1000"/>
              <a:t>，若改变则重新请求资源；</a:t>
            </a:r>
            <a:endParaRPr lang="zh-CN" altLang="en-US" sz="1000" dirty="0"/>
          </a:p>
        </p:txBody>
      </p:sp>
    </p:spTree>
    <p:extLst>
      <p:ext uri="{BB962C8B-B14F-4D97-AF65-F5344CB8AC3E}">
        <p14:creationId xmlns:p14="http://schemas.microsoft.com/office/powerpoint/2010/main" val="2841028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12192000" cy="3323987"/>
          </a:xfrm>
          <a:prstGeom prst="rect">
            <a:avLst/>
          </a:prstGeom>
          <a:noFill/>
        </p:spPr>
        <p:txBody>
          <a:bodyPr wrap="square" rtlCol="0">
            <a:spAutoFit/>
          </a:bodyPr>
          <a:lstStyle/>
          <a:p>
            <a:r>
              <a:rPr lang="en-US" altLang="zh-CN" sz="1400" b="1"/>
              <a:t>HTTP</a:t>
            </a:r>
            <a:r>
              <a:rPr lang="zh-CN" altLang="en-US" sz="1400" b="1"/>
              <a:t>状态码</a:t>
            </a:r>
            <a:r>
              <a:rPr lang="zh-CN" altLang="en-US" sz="1400"/>
              <a:t>：是</a:t>
            </a:r>
            <a:r>
              <a:rPr lang="en-US" altLang="zh-CN" sz="1400"/>
              <a:t>WEB</a:t>
            </a:r>
            <a:r>
              <a:rPr lang="zh-CN" altLang="en-US" sz="1400"/>
              <a:t>客户端发送请求至</a:t>
            </a:r>
            <a:r>
              <a:rPr lang="en-US" altLang="zh-CN" sz="1400"/>
              <a:t>WEB</a:t>
            </a:r>
            <a:r>
              <a:rPr lang="zh-CN" altLang="en-US" sz="1400"/>
              <a:t>服务器后，服务器响应的状态码，每一个请求都会生成状态码。</a:t>
            </a:r>
            <a:endParaRPr lang="en-US" altLang="zh-CN" sz="1400"/>
          </a:p>
          <a:p>
            <a:r>
              <a:rPr lang="en-US" altLang="zh-CN" sz="1400"/>
              <a:t>100~199</a:t>
            </a:r>
            <a:r>
              <a:rPr lang="zh-CN" altLang="en-US" sz="1400"/>
              <a:t>：信息消息，服务器在提供关于客户端请求的详细信息。</a:t>
            </a:r>
            <a:endParaRPr lang="en-US" altLang="zh-CN" sz="1400"/>
          </a:p>
          <a:p>
            <a:r>
              <a:rPr lang="en-US" altLang="zh-CN" sz="1400"/>
              <a:t>200~299</a:t>
            </a:r>
            <a:r>
              <a:rPr lang="zh-CN" altLang="en-US" sz="1400"/>
              <a:t>：成功消息，服务器已经接收、理解和处理客户端的请求，一切正常。</a:t>
            </a:r>
            <a:endParaRPr lang="en-US" altLang="zh-CN" sz="1400"/>
          </a:p>
          <a:p>
            <a:r>
              <a:rPr lang="en-US" altLang="zh-CN" sz="1400"/>
              <a:t>300~399</a:t>
            </a:r>
            <a:r>
              <a:rPr lang="zh-CN" altLang="en-US" sz="1400"/>
              <a:t>：重定向消息，服务器通知客户端请求可以在别处处理。</a:t>
            </a:r>
            <a:endParaRPr lang="en-US" altLang="zh-CN" sz="1400"/>
          </a:p>
          <a:p>
            <a:r>
              <a:rPr lang="en-US" altLang="zh-CN" sz="1400"/>
              <a:t>400~499</a:t>
            </a:r>
            <a:r>
              <a:rPr lang="zh-CN" altLang="en-US" sz="1400"/>
              <a:t>：客户端错误消息，服务器从客户端接收到一个它不理解也无法处理的请求。</a:t>
            </a:r>
            <a:endParaRPr lang="en-US" altLang="zh-CN" sz="1400"/>
          </a:p>
          <a:p>
            <a:r>
              <a:rPr lang="en-US" altLang="zh-CN" sz="1400"/>
              <a:t>500~599</a:t>
            </a:r>
            <a:r>
              <a:rPr lang="zh-CN" altLang="en-US" sz="1400"/>
              <a:t>：服务器错误消息，服务器从客户端接收到一个请求，但是服务器尝试处理这个请求时失败了。</a:t>
            </a:r>
            <a:endParaRPr lang="en-US" altLang="zh-CN" sz="1400"/>
          </a:p>
          <a:p>
            <a:r>
              <a:rPr lang="zh-CN" altLang="en-US" sz="1400" b="1"/>
              <a:t>客户端向服务器发送的请求方法</a:t>
            </a:r>
            <a:r>
              <a:rPr lang="zh-CN" altLang="en-US" sz="1400"/>
              <a:t>，其中最常用的是</a:t>
            </a:r>
            <a:r>
              <a:rPr lang="en-US" altLang="zh-CN" sz="1400"/>
              <a:t>GET</a:t>
            </a:r>
            <a:r>
              <a:rPr lang="zh-CN" altLang="en-US" sz="1400"/>
              <a:t>和</a:t>
            </a:r>
            <a:r>
              <a:rPr lang="en-US" altLang="zh-CN" sz="1400"/>
              <a:t>POST</a:t>
            </a:r>
            <a:r>
              <a:rPr lang="zh-CN" altLang="en-US" sz="1400"/>
              <a:t>。</a:t>
            </a:r>
            <a:endParaRPr lang="en-US" altLang="zh-CN" sz="1400"/>
          </a:p>
          <a:p>
            <a:r>
              <a:rPr lang="en-US" altLang="zh-CN" sz="1400" b="1"/>
              <a:t>GET</a:t>
            </a:r>
            <a:r>
              <a:rPr lang="zh-CN" altLang="en-US" sz="1400" b="1"/>
              <a:t>：客户端通常使用这个方法从</a:t>
            </a:r>
            <a:r>
              <a:rPr lang="en-US" altLang="zh-CN" sz="1400" b="1"/>
              <a:t>web</a:t>
            </a:r>
            <a:r>
              <a:rPr lang="zh-CN" altLang="en-US" sz="1400" b="1"/>
              <a:t>服务器请求一个资源，</a:t>
            </a:r>
            <a:r>
              <a:rPr lang="en-US" altLang="zh-CN" sz="1400" b="1"/>
              <a:t>Flask</a:t>
            </a:r>
            <a:r>
              <a:rPr lang="zh-CN" altLang="en-US" sz="1400" b="1"/>
              <a:t>的默认</a:t>
            </a:r>
            <a:r>
              <a:rPr lang="en-US" altLang="zh-CN" sz="1400" b="1"/>
              <a:t>HTTP</a:t>
            </a:r>
            <a:r>
              <a:rPr lang="zh-CN" altLang="en-US" sz="1400" b="1"/>
              <a:t>方法是</a:t>
            </a:r>
            <a:r>
              <a:rPr lang="en-US" altLang="zh-CN" sz="1400" b="1"/>
              <a:t>GET</a:t>
            </a:r>
            <a:r>
              <a:rPr lang="zh-CN" altLang="en-US" sz="1400" b="1"/>
              <a:t>方法。</a:t>
            </a:r>
            <a:endParaRPr lang="en-US" altLang="zh-CN" sz="1400" b="1"/>
          </a:p>
          <a:p>
            <a:r>
              <a:rPr lang="en-US" altLang="zh-CN" sz="1400" b="1"/>
              <a:t>POST</a:t>
            </a:r>
            <a:r>
              <a:rPr lang="zh-CN" altLang="en-US" sz="1400" b="1"/>
              <a:t>：允许客户端向</a:t>
            </a:r>
            <a:r>
              <a:rPr lang="en-US" altLang="zh-CN" sz="1400" b="1"/>
              <a:t>WEB</a:t>
            </a:r>
            <a:r>
              <a:rPr lang="zh-CN" altLang="en-US" sz="1400" b="1"/>
              <a:t>服务器发送数据。</a:t>
            </a:r>
            <a:endParaRPr lang="en-US" altLang="zh-CN" sz="1400" b="1"/>
          </a:p>
          <a:p>
            <a:r>
              <a:rPr lang="en-US" altLang="zh-CN" sz="1400"/>
              <a:t>HEAD</a:t>
            </a:r>
            <a:r>
              <a:rPr lang="zh-CN" altLang="en-US" sz="1400"/>
              <a:t>：类似于</a:t>
            </a:r>
            <a:r>
              <a:rPr lang="en-US" altLang="zh-CN" sz="1400"/>
              <a:t>GET</a:t>
            </a:r>
            <a:r>
              <a:rPr lang="zh-CN" altLang="en-US" sz="1400"/>
              <a:t>请求，但返回的响应中没有具体的内容，用于获取报头。</a:t>
            </a:r>
            <a:endParaRPr lang="en-US" altLang="zh-CN" sz="1400"/>
          </a:p>
          <a:p>
            <a:r>
              <a:rPr lang="en-US" altLang="zh-CN" sz="1400"/>
              <a:t>PUT</a:t>
            </a:r>
            <a:r>
              <a:rPr lang="zh-CN" altLang="en-US" sz="1400"/>
              <a:t>：从客户端向服务器传送的数据代替指定文档中的内容。</a:t>
            </a:r>
            <a:endParaRPr lang="en-US" altLang="zh-CN" sz="1400"/>
          </a:p>
          <a:p>
            <a:r>
              <a:rPr lang="en-US" altLang="zh-CN" sz="1400"/>
              <a:t>DELETE</a:t>
            </a:r>
            <a:r>
              <a:rPr lang="zh-CN" altLang="en-US" sz="1400"/>
              <a:t>：请求服务器删除指定的页面。</a:t>
            </a:r>
            <a:endParaRPr lang="en-US" altLang="zh-CN" sz="1400"/>
          </a:p>
          <a:p>
            <a:r>
              <a:rPr lang="en-US" altLang="zh-CN" sz="1400"/>
              <a:t>CONNECT</a:t>
            </a:r>
            <a:r>
              <a:rPr lang="zh-CN" altLang="en-US" sz="1400"/>
              <a:t>：把服务器当作跳板，让服务器代替访问其他页面。</a:t>
            </a:r>
            <a:endParaRPr lang="en-US" altLang="zh-CN" sz="1400"/>
          </a:p>
          <a:p>
            <a:r>
              <a:rPr lang="en-US" altLang="zh-CN" sz="1400"/>
              <a:t>OPTIONS</a:t>
            </a:r>
            <a:r>
              <a:rPr lang="zh-CN" altLang="en-US" sz="1400"/>
              <a:t>：允许客户端查看服务器的性能。</a:t>
            </a:r>
            <a:endParaRPr lang="en-US" altLang="zh-CN" sz="1400"/>
          </a:p>
          <a:p>
            <a:r>
              <a:rPr lang="en-US" altLang="zh-CN" sz="1400"/>
              <a:t>TRACE</a:t>
            </a:r>
            <a:r>
              <a:rPr lang="zh-CN" altLang="en-US" sz="1400"/>
              <a:t>：回显服务器收到的请求，主要用于测试和诊断。</a:t>
            </a:r>
            <a:endParaRPr lang="en-US" altLang="zh-CN" sz="1400"/>
          </a:p>
        </p:txBody>
      </p:sp>
      <p:sp>
        <p:nvSpPr>
          <p:cNvPr id="3" name="文本框 2">
            <a:extLst>
              <a:ext uri="{FF2B5EF4-FFF2-40B4-BE49-F238E27FC236}">
                <a16:creationId xmlns:a16="http://schemas.microsoft.com/office/drawing/2014/main" id="{42685AB8-5EFB-4EF7-B309-EF1E956ECB46}"/>
              </a:ext>
            </a:extLst>
          </p:cNvPr>
          <p:cNvSpPr txBox="1"/>
          <p:nvPr/>
        </p:nvSpPr>
        <p:spPr>
          <a:xfrm>
            <a:off x="0" y="3259067"/>
            <a:ext cx="12192000" cy="3539430"/>
          </a:xfrm>
          <a:prstGeom prst="rect">
            <a:avLst/>
          </a:prstGeom>
          <a:noFill/>
        </p:spPr>
        <p:txBody>
          <a:bodyPr wrap="square" rtlCol="0">
            <a:spAutoFit/>
          </a:bodyPr>
          <a:lstStyle/>
          <a:p>
            <a:r>
              <a:rPr lang="en-US" altLang="zh-CN" sz="1400" b="1"/>
              <a:t>HTTP</a:t>
            </a:r>
            <a:r>
              <a:rPr lang="zh-CN" altLang="en-US" sz="1400" b="1"/>
              <a:t>长连接的实现过程</a:t>
            </a:r>
            <a:r>
              <a:rPr lang="zh-CN" altLang="en-US" sz="1400"/>
              <a:t>：在短连接中，每一次数据传输完成之后会主动调用</a:t>
            </a:r>
            <a:r>
              <a:rPr lang="en-US" altLang="zh-CN" sz="1400"/>
              <a:t>close</a:t>
            </a:r>
            <a:r>
              <a:rPr lang="zh-CN" altLang="en-US" sz="1400"/>
              <a:t>关闭</a:t>
            </a:r>
            <a:r>
              <a:rPr lang="en-US" altLang="zh-CN" sz="1400"/>
              <a:t>socket</a:t>
            </a:r>
            <a:r>
              <a:rPr lang="zh-CN" altLang="en-US" sz="1400"/>
              <a:t>（即每一个</a:t>
            </a:r>
            <a:r>
              <a:rPr lang="en-US" altLang="zh-CN" sz="1400"/>
              <a:t>HTTP</a:t>
            </a:r>
            <a:r>
              <a:rPr lang="zh-CN" altLang="en-US" sz="1400"/>
              <a:t>请求都重新发起一个</a:t>
            </a:r>
            <a:r>
              <a:rPr lang="en-US" altLang="zh-CN" sz="1400"/>
              <a:t>TCP</a:t>
            </a:r>
            <a:r>
              <a:rPr lang="zh-CN" altLang="en-US" sz="1400"/>
              <a:t>连接），但在长连接中，由于多次请求在一个连接中实现，因此服务器需要定义每次传输数据的长度（在响应头中，加入</a:t>
            </a:r>
            <a:r>
              <a:rPr lang="en-US" altLang="zh-CN" sz="1400"/>
              <a:t>’</a:t>
            </a:r>
            <a:r>
              <a:rPr lang="en-US" altLang="zh-CN" sz="1400" err="1"/>
              <a:t>Content-Length:d</a:t>
            </a:r>
            <a:r>
              <a:rPr lang="en-US" altLang="zh-CN" sz="1400"/>
              <a:t>%’</a:t>
            </a:r>
            <a:r>
              <a:rPr lang="zh-CN" altLang="en-US" sz="1400"/>
              <a:t>，冒号后是字节流长度，一般可以直接使用</a:t>
            </a:r>
            <a:r>
              <a:rPr lang="en-US" altLang="zh-CN" sz="1400" err="1"/>
              <a:t>len</a:t>
            </a:r>
            <a:r>
              <a:rPr lang="en-US" altLang="zh-CN" sz="1400"/>
              <a:t>()</a:t>
            </a:r>
            <a:r>
              <a:rPr lang="zh-CN" altLang="en-US" sz="1400"/>
              <a:t>来获取要传输的长度）来告诉客户端此次数据传输完成，可以进行下一个</a:t>
            </a:r>
            <a:r>
              <a:rPr lang="en-US" altLang="zh-CN" sz="1400"/>
              <a:t>HTTP</a:t>
            </a:r>
            <a:r>
              <a:rPr lang="zh-CN" altLang="en-US" sz="1400"/>
              <a:t>请求。</a:t>
            </a:r>
            <a:endParaRPr lang="en-US" altLang="zh-CN" sz="1400"/>
          </a:p>
          <a:p>
            <a:r>
              <a:rPr lang="en-US" altLang="zh-CN" sz="1400" b="1"/>
              <a:t>SEO</a:t>
            </a:r>
            <a:r>
              <a:rPr lang="zh-CN" altLang="en-US" sz="1400"/>
              <a:t>：搜索引擎优化</a:t>
            </a:r>
            <a:endParaRPr lang="en-US" altLang="zh-CN" sz="1400"/>
          </a:p>
          <a:p>
            <a:endParaRPr lang="en-US" altLang="zh-CN" sz="1400" b="1"/>
          </a:p>
          <a:p>
            <a:r>
              <a:rPr lang="en-US" altLang="zh-CN" sz="1400" b="1"/>
              <a:t>URL</a:t>
            </a:r>
            <a:r>
              <a:rPr lang="zh-CN" altLang="en-US" sz="1400"/>
              <a:t>：</a:t>
            </a:r>
            <a:r>
              <a:rPr lang="en-US" altLang="zh-CN" sz="1400"/>
              <a:t> Uniform Resource Locator </a:t>
            </a:r>
            <a:r>
              <a:rPr lang="zh-CN" altLang="en-US" sz="1400"/>
              <a:t>统一资源定位符，其组成为 </a:t>
            </a:r>
            <a:r>
              <a:rPr lang="en-US" altLang="zh-CN" sz="1400" b="1"/>
              <a:t>scheme://host[:port][/path][:url-params][/?query][#fragment]</a:t>
            </a:r>
          </a:p>
          <a:p>
            <a:r>
              <a:rPr lang="en-US" altLang="zh-CN" sz="1400"/>
              <a:t>scheme</a:t>
            </a:r>
            <a:r>
              <a:rPr lang="zh-CN" altLang="en-US" sz="1400"/>
              <a:t>：协议，定义因特网服务的类型，如</a:t>
            </a:r>
            <a:r>
              <a:rPr lang="en-US" altLang="zh-CN" sz="1400"/>
              <a:t>HTTP, FTP, HTTPS, MMS</a:t>
            </a:r>
            <a:r>
              <a:rPr lang="zh-CN" altLang="en-US" sz="1400"/>
              <a:t>等，最常用的为</a:t>
            </a:r>
            <a:r>
              <a:rPr lang="en-US" altLang="zh-CN" sz="1400"/>
              <a:t>http</a:t>
            </a:r>
            <a:r>
              <a:rPr lang="zh-CN" altLang="en-US" sz="1400"/>
              <a:t>与</a:t>
            </a:r>
            <a:r>
              <a:rPr lang="en-US" altLang="zh-CN" sz="1400"/>
              <a:t>https</a:t>
            </a:r>
            <a:r>
              <a:rPr lang="zh-CN" altLang="en-US" sz="1400"/>
              <a:t>；</a:t>
            </a:r>
            <a:endParaRPr lang="en-US" altLang="zh-CN" sz="1400"/>
          </a:p>
          <a:p>
            <a:r>
              <a:rPr lang="en-US" altLang="zh-CN" sz="1400" err="1"/>
              <a:t>host:port</a:t>
            </a:r>
            <a:r>
              <a:rPr lang="zh-CN" altLang="en-US" sz="1400"/>
              <a:t>：主机与端口，其中主机可以是</a:t>
            </a:r>
            <a:r>
              <a:rPr lang="en-US" altLang="zh-CN" sz="1400"/>
              <a:t>IP</a:t>
            </a:r>
            <a:r>
              <a:rPr lang="zh-CN" altLang="en-US" sz="1400"/>
              <a:t>也可以是域名，端口默认为</a:t>
            </a:r>
            <a:r>
              <a:rPr lang="en-US" altLang="zh-CN" sz="1400"/>
              <a:t>80</a:t>
            </a:r>
            <a:r>
              <a:rPr lang="zh-CN" altLang="en-US" sz="1400"/>
              <a:t>，如果不采用</a:t>
            </a:r>
            <a:r>
              <a:rPr lang="en-US" altLang="zh-CN" sz="1400"/>
              <a:t>80</a:t>
            </a:r>
            <a:r>
              <a:rPr lang="zh-CN" altLang="en-US" sz="1400"/>
              <a:t>则需要额外输入端口号；</a:t>
            </a:r>
            <a:endParaRPr lang="en-US" altLang="zh-CN" sz="1400"/>
          </a:p>
          <a:p>
            <a:r>
              <a:rPr lang="en-US" altLang="zh-CN" sz="1400"/>
              <a:t>/path</a:t>
            </a:r>
            <a:r>
              <a:rPr lang="zh-CN" altLang="en-US" sz="1400"/>
              <a:t>：路径，从域名后的第一个</a:t>
            </a:r>
            <a:r>
              <a:rPr lang="en-US" altLang="zh-CN" sz="1400"/>
              <a:t>/</a:t>
            </a:r>
            <a:r>
              <a:rPr lang="zh-CN" altLang="en-US" sz="1400"/>
              <a:t>开始到最后一个</a:t>
            </a:r>
            <a:r>
              <a:rPr lang="en-US" altLang="zh-CN" sz="1400"/>
              <a:t>/</a:t>
            </a:r>
            <a:r>
              <a:rPr lang="zh-CN" altLang="en-US" sz="1400"/>
              <a:t>为止是虚拟目录部分，它可以是物理地址，但现在一般是抽象地址，非必须，其后还会有一个文件名；</a:t>
            </a:r>
            <a:endParaRPr lang="en-US" altLang="zh-CN" sz="1400"/>
          </a:p>
          <a:p>
            <a:r>
              <a:rPr lang="en-US" altLang="zh-CN" sz="1400"/>
              <a:t>:</a:t>
            </a:r>
            <a:r>
              <a:rPr lang="en-US" altLang="zh-CN" sz="1400" err="1"/>
              <a:t>url</a:t>
            </a:r>
            <a:r>
              <a:rPr lang="en-US" altLang="zh-CN" sz="1400"/>
              <a:t>-params</a:t>
            </a:r>
            <a:r>
              <a:rPr lang="zh-CN" altLang="en-US" sz="1400"/>
              <a:t>：用于指定</a:t>
            </a:r>
            <a:r>
              <a:rPr lang="en-US" altLang="zh-CN" sz="1400" err="1"/>
              <a:t>url</a:t>
            </a:r>
            <a:r>
              <a:rPr lang="zh-CN" altLang="en-US" sz="1400"/>
              <a:t>特殊参数，不常用；</a:t>
            </a:r>
            <a:endParaRPr lang="en-US" altLang="zh-CN" sz="1400"/>
          </a:p>
          <a:p>
            <a:r>
              <a:rPr lang="en-US" altLang="zh-CN" sz="1400"/>
              <a:t>?query</a:t>
            </a:r>
            <a:r>
              <a:rPr lang="zh-CN" altLang="en-US" sz="1400"/>
              <a:t>：参数，又称搜索</a:t>
            </a:r>
            <a:r>
              <a:rPr lang="en-US" altLang="zh-CN" sz="1400"/>
              <a:t>/</a:t>
            </a:r>
            <a:r>
              <a:rPr lang="zh-CN" altLang="en-US" sz="1400"/>
              <a:t>查询部分，其从</a:t>
            </a:r>
            <a:r>
              <a:rPr lang="en-US" altLang="zh-CN" sz="1400"/>
              <a:t>?</a:t>
            </a:r>
            <a:r>
              <a:rPr lang="zh-CN" altLang="en-US" sz="1400"/>
              <a:t>开始到</a:t>
            </a:r>
            <a:r>
              <a:rPr lang="en-US" altLang="zh-CN" sz="1400"/>
              <a:t>#</a:t>
            </a:r>
            <a:r>
              <a:rPr lang="zh-CN" altLang="en-US" sz="1400"/>
              <a:t>结束，显示为多个关键字参数形式，中间以</a:t>
            </a:r>
            <a:r>
              <a:rPr lang="en-US" altLang="zh-CN" sz="1400"/>
              <a:t>&amp;</a:t>
            </a:r>
            <a:r>
              <a:rPr lang="zh-CN" altLang="en-US" sz="1400"/>
              <a:t>隔开；</a:t>
            </a:r>
            <a:endParaRPr lang="en-US" altLang="zh-CN" sz="1400"/>
          </a:p>
          <a:p>
            <a:r>
              <a:rPr lang="en-US" altLang="zh-CN" sz="1400"/>
              <a:t>#fragment</a:t>
            </a:r>
            <a:r>
              <a:rPr lang="zh-CN" altLang="en-US" sz="1400"/>
              <a:t>：锚点，以</a:t>
            </a:r>
            <a:r>
              <a:rPr lang="en-US" altLang="zh-CN" sz="1400"/>
              <a:t>#</a:t>
            </a:r>
            <a:r>
              <a:rPr lang="zh-CN" altLang="en-US" sz="1400"/>
              <a:t>开头，可以理解为书签，其作用为用户打开界面时滚动到锚点位置，如浏览器自动跳转到上次播放位置。</a:t>
            </a:r>
            <a:endParaRPr lang="en-US" altLang="zh-CN" sz="1400"/>
          </a:p>
          <a:p>
            <a:r>
              <a:rPr lang="en-US" altLang="zh-CN" sz="1400"/>
              <a:t>URL</a:t>
            </a:r>
            <a:r>
              <a:rPr lang="zh-CN" altLang="en-US" sz="1400"/>
              <a:t>的动态</a:t>
            </a:r>
            <a:r>
              <a:rPr lang="en-US" altLang="zh-CN" sz="1400"/>
              <a:t>/</a:t>
            </a:r>
            <a:r>
              <a:rPr lang="zh-CN" altLang="en-US" sz="1400"/>
              <a:t>静态</a:t>
            </a:r>
            <a:r>
              <a:rPr lang="en-US" altLang="zh-CN" sz="1400"/>
              <a:t>/</a:t>
            </a:r>
            <a:r>
              <a:rPr lang="zh-CN" altLang="en-US" sz="1400"/>
              <a:t>伪静态：静态即有实际物理地址（文件存在于存储设备上）的文件</a:t>
            </a:r>
            <a:r>
              <a:rPr lang="en-US" altLang="zh-CN" sz="1400"/>
              <a:t>URL</a:t>
            </a:r>
            <a:r>
              <a:rPr lang="zh-CN" altLang="en-US" sz="1400"/>
              <a:t>，其打开速度快（对</a:t>
            </a:r>
            <a:r>
              <a:rPr lang="en-US" altLang="zh-CN" sz="1400"/>
              <a:t>SEO</a:t>
            </a:r>
            <a:r>
              <a:rPr lang="zh-CN" altLang="en-US" sz="1400"/>
              <a:t>可能有加分），但页面</a:t>
            </a:r>
            <a:r>
              <a:rPr lang="en-US" altLang="zh-CN" sz="1400"/>
              <a:t>/</a:t>
            </a:r>
            <a:r>
              <a:rPr lang="zh-CN" altLang="en-US" sz="1400"/>
              <a:t>文件多不好管理；动态</a:t>
            </a:r>
            <a:r>
              <a:rPr lang="en-US" altLang="zh-CN" sz="1400"/>
              <a:t>URL</a:t>
            </a:r>
            <a:r>
              <a:rPr lang="zh-CN" altLang="en-US" sz="1400"/>
              <a:t>即带有参数的</a:t>
            </a:r>
            <a:r>
              <a:rPr lang="en-US" altLang="zh-CN" sz="1400"/>
              <a:t>URL</a:t>
            </a:r>
            <a:r>
              <a:rPr lang="zh-CN" altLang="en-US" sz="1400"/>
              <a:t>，这个</a:t>
            </a:r>
            <a:r>
              <a:rPr lang="en-US" altLang="zh-CN" sz="1400"/>
              <a:t>URL</a:t>
            </a:r>
            <a:r>
              <a:rPr lang="zh-CN" altLang="en-US" sz="1400"/>
              <a:t>只是一个逻辑地址，文件并不真实存在，其适合中大型网站（易于管理占用存储空间小），但打开速度相对慢，</a:t>
            </a:r>
            <a:r>
              <a:rPr lang="en-US" altLang="zh-CN" sz="1400"/>
              <a:t>URL</a:t>
            </a:r>
            <a:r>
              <a:rPr lang="zh-CN" altLang="en-US" sz="1400"/>
              <a:t>结构复杂不利于记忆（对</a:t>
            </a:r>
            <a:r>
              <a:rPr lang="en-US" altLang="zh-CN" sz="1400"/>
              <a:t>SEO</a:t>
            </a:r>
            <a:r>
              <a:rPr lang="zh-CN" altLang="en-US" sz="1400"/>
              <a:t>可能有减分）；伪静态</a:t>
            </a:r>
            <a:r>
              <a:rPr lang="en-US" altLang="zh-CN" sz="1400"/>
              <a:t>URL</a:t>
            </a:r>
            <a:r>
              <a:rPr lang="zh-CN" altLang="en-US" sz="1400"/>
              <a:t>即通过伪静态规则将动态</a:t>
            </a:r>
            <a:r>
              <a:rPr lang="en-US" altLang="zh-CN" sz="1400"/>
              <a:t>URL</a:t>
            </a:r>
            <a:r>
              <a:rPr lang="zh-CN" altLang="en-US" sz="1400"/>
              <a:t>伪装成静态网址，也是逻辑地址非真实存在，其</a:t>
            </a:r>
            <a:r>
              <a:rPr lang="en-US" altLang="zh-CN" sz="1400"/>
              <a:t>URL</a:t>
            </a:r>
            <a:r>
              <a:rPr lang="zh-CN" altLang="en-US" sz="1400"/>
              <a:t>简单利于记忆，但设置复杂，需要进行额外的计算会增加服务器的负担，对</a:t>
            </a:r>
            <a:r>
              <a:rPr lang="en-US" altLang="zh-CN" sz="1400"/>
              <a:t>SEO</a:t>
            </a:r>
            <a:r>
              <a:rPr lang="zh-CN" altLang="en-US" sz="1400"/>
              <a:t>影响与动态类似，可能影响不大。</a:t>
            </a:r>
          </a:p>
        </p:txBody>
      </p:sp>
    </p:spTree>
    <p:extLst>
      <p:ext uri="{BB962C8B-B14F-4D97-AF65-F5344CB8AC3E}">
        <p14:creationId xmlns:p14="http://schemas.microsoft.com/office/powerpoint/2010/main" val="598329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11395B-1449-4FBC-A19A-648B2A89D0EC}"/>
              </a:ext>
            </a:extLst>
          </p:cNvPr>
          <p:cNvSpPr txBox="1"/>
          <p:nvPr/>
        </p:nvSpPr>
        <p:spPr>
          <a:xfrm>
            <a:off x="1" y="0"/>
            <a:ext cx="12192000" cy="6986528"/>
          </a:xfrm>
          <a:prstGeom prst="rect">
            <a:avLst/>
          </a:prstGeom>
          <a:noFill/>
        </p:spPr>
        <p:txBody>
          <a:bodyPr wrap="square" rtlCol="0">
            <a:spAutoFit/>
          </a:bodyPr>
          <a:lstStyle/>
          <a:p>
            <a:r>
              <a:rPr lang="en-US" altLang="zh-CN" sz="1400"/>
              <a:t>HTTP</a:t>
            </a:r>
            <a:r>
              <a:rPr lang="zh-CN" altLang="en-US" sz="1400"/>
              <a:t>请求和响应都分为两部分，其头部信息都是连续的，</a:t>
            </a:r>
            <a:r>
              <a:rPr lang="zh-CN" altLang="en-US" sz="1400" b="1">
                <a:solidFill>
                  <a:srgbClr val="FF0000"/>
                </a:solidFill>
              </a:rPr>
              <a:t>在空行后就是</a:t>
            </a:r>
            <a:r>
              <a:rPr lang="en-US" altLang="zh-CN" sz="1400" b="1">
                <a:solidFill>
                  <a:srgbClr val="FF0000"/>
                </a:solidFill>
              </a:rPr>
              <a:t>body</a:t>
            </a:r>
            <a:r>
              <a:rPr lang="zh-CN" altLang="en-US" sz="1400"/>
              <a:t>，</a:t>
            </a:r>
            <a:r>
              <a:rPr lang="en-US" altLang="zh-CN" sz="1400"/>
              <a:t>POST</a:t>
            </a:r>
            <a:r>
              <a:rPr lang="zh-CN" altLang="en-US" sz="1400"/>
              <a:t>方法中请求头下也会包含请求</a:t>
            </a:r>
            <a:r>
              <a:rPr lang="en-US" altLang="zh-CN" sz="1400"/>
              <a:t>body</a:t>
            </a:r>
            <a:r>
              <a:rPr lang="zh-CN" altLang="en-US" sz="1400"/>
              <a:t>。</a:t>
            </a:r>
            <a:endParaRPr lang="en-US" altLang="zh-CN" sz="1400"/>
          </a:p>
          <a:p>
            <a:r>
              <a:rPr lang="en-US" altLang="zh-CN" sz="1400" b="1"/>
              <a:t>HTTP</a:t>
            </a:r>
            <a:r>
              <a:rPr lang="zh-CN" altLang="en-US" sz="1400" b="1"/>
              <a:t>请求的流程</a:t>
            </a:r>
            <a:r>
              <a:rPr lang="zh-CN" altLang="en-US" sz="1400"/>
              <a:t>：</a:t>
            </a:r>
            <a:endParaRPr lang="en-US" altLang="zh-CN" sz="1400"/>
          </a:p>
          <a:p>
            <a:r>
              <a:rPr lang="zh-CN" altLang="en-US" sz="1400"/>
              <a:t>①浏览器向服务器发送</a:t>
            </a:r>
            <a:r>
              <a:rPr lang="en-US" altLang="zh-CN" sz="1400"/>
              <a:t>HTTP</a:t>
            </a:r>
            <a:r>
              <a:rPr lang="zh-CN" altLang="en-US" sz="1400"/>
              <a:t>请求，其中如果是</a:t>
            </a:r>
            <a:r>
              <a:rPr lang="en-US" altLang="zh-CN" sz="1400"/>
              <a:t>POST</a:t>
            </a:r>
            <a:r>
              <a:rPr lang="zh-CN" altLang="en-US" sz="1400"/>
              <a:t>方法，则请求头下还会包含</a:t>
            </a:r>
            <a:r>
              <a:rPr lang="en-US" altLang="zh-CN" sz="1400"/>
              <a:t>body</a:t>
            </a:r>
            <a:r>
              <a:rPr lang="zh-CN" altLang="en-US" sz="1400"/>
              <a:t>信息；</a:t>
            </a:r>
            <a:endParaRPr lang="en-US" altLang="zh-CN" sz="1400"/>
          </a:p>
          <a:p>
            <a:r>
              <a:rPr lang="zh-CN" altLang="en-US" sz="1400"/>
              <a:t>②服务器向浏览器返回</a:t>
            </a:r>
            <a:r>
              <a:rPr lang="en-US" altLang="zh-CN" sz="1400"/>
              <a:t>HTTP</a:t>
            </a:r>
            <a:r>
              <a:rPr lang="zh-CN" altLang="en-US" sz="1400"/>
              <a:t>响应，通常服务器的</a:t>
            </a:r>
            <a:r>
              <a:rPr lang="en-US" altLang="zh-CN" sz="1400"/>
              <a:t>HTTP</a:t>
            </a:r>
            <a:r>
              <a:rPr lang="zh-CN" altLang="en-US" sz="1400"/>
              <a:t>响应都会携带内容，即空行后的</a:t>
            </a:r>
            <a:r>
              <a:rPr lang="en-US" altLang="zh-CN" sz="1400"/>
              <a:t>body</a:t>
            </a:r>
            <a:r>
              <a:rPr lang="zh-CN" altLang="en-US" sz="1400"/>
              <a:t>，响应的</a:t>
            </a:r>
            <a:r>
              <a:rPr lang="en-US" altLang="zh-CN" sz="1400"/>
              <a:t>HTML</a:t>
            </a:r>
            <a:r>
              <a:rPr lang="zh-CN" altLang="en-US" sz="1400"/>
              <a:t>源码就包含在</a:t>
            </a:r>
            <a:r>
              <a:rPr lang="en-US" altLang="zh-CN" sz="1400"/>
              <a:t>body</a:t>
            </a:r>
            <a:r>
              <a:rPr lang="zh-CN" altLang="en-US" sz="1400"/>
              <a:t>中；</a:t>
            </a:r>
            <a:endParaRPr lang="en-US" altLang="zh-CN" sz="1400"/>
          </a:p>
          <a:p>
            <a:r>
              <a:rPr lang="zh-CN" altLang="en-US" sz="1400"/>
              <a:t>③浏览器解析服务器的</a:t>
            </a:r>
            <a:r>
              <a:rPr lang="en-US" altLang="zh-CN" sz="1400"/>
              <a:t>HTTP</a:t>
            </a:r>
            <a:r>
              <a:rPr lang="zh-CN" altLang="en-US" sz="1400"/>
              <a:t>响应，当浏览器读取到服务器的</a:t>
            </a:r>
            <a:r>
              <a:rPr lang="en-US" altLang="zh-CN" sz="1400"/>
              <a:t>HTML</a:t>
            </a:r>
            <a:r>
              <a:rPr lang="zh-CN" altLang="en-US" sz="1400"/>
              <a:t>源码后解析，显示页面，然后，根据</a:t>
            </a:r>
            <a:r>
              <a:rPr lang="en-US" altLang="zh-CN" sz="1400"/>
              <a:t>HTML</a:t>
            </a:r>
            <a:r>
              <a:rPr lang="zh-CN" altLang="en-US" sz="1400"/>
              <a:t>里面的各种链接，再发送</a:t>
            </a:r>
            <a:r>
              <a:rPr lang="en-US" altLang="zh-CN" sz="1400"/>
              <a:t>HTTP</a:t>
            </a:r>
            <a:r>
              <a:rPr lang="zh-CN" altLang="en-US" sz="1400"/>
              <a:t>请求（这个额外的请求是浏览器解析之后自动发出的）给服务器，拿到相应的图片、视频、</a:t>
            </a:r>
            <a:r>
              <a:rPr lang="en-US" altLang="zh-CN" sz="1400"/>
              <a:t>Flash</a:t>
            </a:r>
            <a:r>
              <a:rPr lang="zh-CN" altLang="en-US" sz="1400"/>
              <a:t>、</a:t>
            </a:r>
            <a:r>
              <a:rPr lang="en-US" altLang="zh-CN" sz="1400"/>
              <a:t>JavaScript</a:t>
            </a:r>
            <a:r>
              <a:rPr lang="zh-CN" altLang="en-US" sz="1400"/>
              <a:t>脚本、</a:t>
            </a:r>
            <a:r>
              <a:rPr lang="en-US" altLang="zh-CN" sz="1400"/>
              <a:t>CSS</a:t>
            </a:r>
            <a:r>
              <a:rPr lang="zh-CN" altLang="en-US" sz="1400"/>
              <a:t>等各种资源，最终显示出一个完整的页面，因此在</a:t>
            </a:r>
            <a:r>
              <a:rPr lang="en-US" altLang="zh-CN" sz="1400"/>
              <a:t>Network</a:t>
            </a:r>
            <a:r>
              <a:rPr lang="zh-CN" altLang="en-US" sz="1400"/>
              <a:t>下面能看到很多额外的</a:t>
            </a:r>
            <a:r>
              <a:rPr lang="en-US" altLang="zh-CN" sz="1400"/>
              <a:t>HTTP</a:t>
            </a:r>
            <a:r>
              <a:rPr lang="zh-CN" altLang="en-US" sz="1400"/>
              <a:t>请求。</a:t>
            </a:r>
            <a:endParaRPr lang="en-US" altLang="zh-CN" sz="1400"/>
          </a:p>
          <a:p>
            <a:r>
              <a:rPr lang="zh-CN" altLang="en-US" sz="1400"/>
              <a:t>注意一个</a:t>
            </a:r>
            <a:r>
              <a:rPr lang="en-US" altLang="zh-CN" sz="1400"/>
              <a:t>HTTP</a:t>
            </a:r>
            <a:r>
              <a:rPr lang="zh-CN" altLang="en-US" sz="1400"/>
              <a:t>请求只处理一个资源，如果需要其他资源（图片</a:t>
            </a:r>
            <a:r>
              <a:rPr lang="en-US" altLang="zh-CN" sz="1400"/>
              <a:t>/</a:t>
            </a:r>
            <a:r>
              <a:rPr lang="zh-CN" altLang="en-US" sz="1400"/>
              <a:t>视频）则浏览器会发送另一个</a:t>
            </a:r>
            <a:r>
              <a:rPr lang="en-US" altLang="zh-CN" sz="1400"/>
              <a:t>HTTP</a:t>
            </a:r>
            <a:r>
              <a:rPr lang="zh-CN" altLang="en-US" sz="1400"/>
              <a:t>请求。</a:t>
            </a:r>
            <a:endParaRPr lang="en-US" altLang="zh-CN" sz="1400"/>
          </a:p>
          <a:p>
            <a:r>
              <a:rPr lang="en-US" altLang="zh-CN" sz="1400" b="1"/>
              <a:t>HTTP</a:t>
            </a:r>
            <a:r>
              <a:rPr lang="zh-CN" altLang="en-US" sz="1400" b="1"/>
              <a:t>的长连接与短连接：</a:t>
            </a:r>
            <a:endParaRPr lang="en-US" altLang="zh-CN" sz="1400" b="1"/>
          </a:p>
          <a:p>
            <a:r>
              <a:rPr lang="zh-CN" altLang="en-US" sz="1400"/>
              <a:t>短连接：在</a:t>
            </a:r>
            <a:r>
              <a:rPr lang="en-US" altLang="zh-CN" sz="1400"/>
              <a:t>HTTP1.0</a:t>
            </a:r>
            <a:r>
              <a:rPr lang="zh-CN" altLang="en-US" sz="1400"/>
              <a:t>中，客户端的每次请求都要求建立一次单独的连接（包含整个</a:t>
            </a:r>
            <a:r>
              <a:rPr lang="en-US" altLang="zh-CN" sz="1400"/>
              <a:t>TCP3</a:t>
            </a:r>
            <a:r>
              <a:rPr lang="zh-CN" altLang="en-US" sz="1400"/>
              <a:t>握</a:t>
            </a:r>
            <a:r>
              <a:rPr lang="en-US" altLang="zh-CN" sz="1400"/>
              <a:t>4</a:t>
            </a:r>
            <a:r>
              <a:rPr lang="zh-CN" altLang="en-US" sz="1400"/>
              <a:t>挥的完整流程），处理完请求后马上释放连接</a:t>
            </a:r>
            <a:endParaRPr lang="en-US" altLang="zh-CN" sz="1400"/>
          </a:p>
          <a:p>
            <a:r>
              <a:rPr lang="zh-CN" altLang="en-US" sz="1400"/>
              <a:t>长连接：在</a:t>
            </a:r>
            <a:r>
              <a:rPr lang="en-US" altLang="zh-CN" sz="1400"/>
              <a:t>HTTP1.1</a:t>
            </a:r>
            <a:r>
              <a:rPr lang="zh-CN" altLang="en-US" sz="1400"/>
              <a:t>中，默认使用长连接，其响应头里（</a:t>
            </a:r>
            <a:r>
              <a:rPr lang="en-US" altLang="zh-CN" sz="1400"/>
              <a:t>Connection</a:t>
            </a:r>
            <a:r>
              <a:rPr lang="zh-CN" altLang="en-US" sz="1400"/>
              <a:t>：</a:t>
            </a:r>
            <a:r>
              <a:rPr lang="en-US" altLang="zh-CN" sz="1400"/>
              <a:t>keep-alive</a:t>
            </a:r>
            <a:r>
              <a:rPr lang="zh-CN" altLang="en-US" sz="1400"/>
              <a:t>）支持在建立一个</a:t>
            </a:r>
            <a:r>
              <a:rPr lang="en-US" altLang="zh-CN" sz="1400"/>
              <a:t>TCP</a:t>
            </a:r>
            <a:r>
              <a:rPr lang="zh-CN" altLang="en-US" sz="1400"/>
              <a:t>连接后，发送多个</a:t>
            </a:r>
            <a:r>
              <a:rPr lang="en-US" altLang="zh-CN" sz="1400"/>
              <a:t>HTTP</a:t>
            </a:r>
            <a:r>
              <a:rPr lang="zh-CN" altLang="en-US" sz="1400"/>
              <a:t>请求，在所有请求处理完毕或超时后，断开连接；这个连接不会永久保持，有可能存在一个超时时间，也有可能存在一个最大响应次数，或者使用探测包、客户端每隔一段固定的时间向服务器发送一次“保持连接”的请求等方式来检测当前连接，当客户端在</a:t>
            </a:r>
            <a:r>
              <a:rPr lang="en-US" altLang="zh-CN" sz="1400"/>
              <a:t>2</a:t>
            </a:r>
            <a:r>
              <a:rPr lang="zh-CN" altLang="en-US" sz="1400"/>
              <a:t>小时内没有动作，则服务器会探测客户端状态，根据响应来开启保活计时器和探测报文机制，判断是否终止连接。</a:t>
            </a:r>
            <a:endParaRPr lang="en-US" altLang="zh-CN" sz="1400"/>
          </a:p>
          <a:p>
            <a:r>
              <a:rPr lang="en-US" altLang="zh-CN" sz="1400" b="1"/>
              <a:t>HTTP</a:t>
            </a:r>
            <a:r>
              <a:rPr lang="zh-CN" altLang="en-US" sz="1400" b="1"/>
              <a:t>长连接与短连接的优缺点和适用情况</a:t>
            </a:r>
            <a:r>
              <a:rPr lang="zh-CN" altLang="en-US" sz="1400"/>
              <a:t>：①长连接可以省去较多的</a:t>
            </a:r>
            <a:r>
              <a:rPr lang="en-US" altLang="zh-CN" sz="1400"/>
              <a:t>TCP</a:t>
            </a:r>
            <a:r>
              <a:rPr lang="zh-CN" altLang="en-US" sz="1400"/>
              <a:t>建立和关闭的操作，减少资源浪费，节约时间，但其探测周期长，且当保持连接的客户端增加时对服务器的压力变大，可以采取关闭长时间没有读写事件的连接、限制每个客户端的最大长连接数等措施，适用于频繁请求资源的客户；②短链接对于服务器来说管理比较简单，存在的连接都是有用的连接，但如果客户请求频繁，将在</a:t>
            </a:r>
            <a:r>
              <a:rPr lang="en-US" altLang="zh-CN" sz="1400"/>
              <a:t>TCP</a:t>
            </a:r>
            <a:r>
              <a:rPr lang="zh-CN" altLang="en-US" sz="1400"/>
              <a:t>的建立和关闭操作上浪费时间和资源。</a:t>
            </a:r>
            <a:endParaRPr lang="en-US" altLang="zh-CN" sz="1400"/>
          </a:p>
          <a:p>
            <a:r>
              <a:rPr lang="zh-CN" altLang="en-US" sz="1400">
                <a:solidFill>
                  <a:schemeClr val="accent1">
                    <a:lumMod val="75000"/>
                  </a:schemeClr>
                </a:solidFill>
              </a:rPr>
              <a:t>长连接和短连接的产生取决于客户端和服务器的关闭策略。</a:t>
            </a:r>
            <a:endParaRPr lang="en-US" altLang="zh-CN" sz="1400"/>
          </a:p>
          <a:p>
            <a:r>
              <a:rPr lang="en-US" altLang="zh-CN" sz="1400" b="1"/>
              <a:t>HTTP</a:t>
            </a:r>
            <a:r>
              <a:rPr lang="zh-CN" altLang="en-US" sz="1400" b="1"/>
              <a:t>的无状态及其与</a:t>
            </a:r>
            <a:r>
              <a:rPr lang="en-US" altLang="zh-CN" sz="1400" b="1"/>
              <a:t>TCP/IP</a:t>
            </a:r>
            <a:r>
              <a:rPr lang="zh-CN" altLang="en-US" sz="1400" b="1"/>
              <a:t>协议的关系</a:t>
            </a:r>
            <a:endParaRPr lang="en-US" altLang="zh-CN" sz="1400" b="1"/>
          </a:p>
          <a:p>
            <a:r>
              <a:rPr lang="en-US" altLang="zh-CN" sz="1400"/>
              <a:t>HTTP</a:t>
            </a:r>
            <a:r>
              <a:rPr lang="zh-CN" altLang="en-US" sz="1400"/>
              <a:t>是应用层协议，</a:t>
            </a:r>
            <a:r>
              <a:rPr lang="en-US" altLang="zh-CN" sz="1400"/>
              <a:t>TCP</a:t>
            </a:r>
            <a:r>
              <a:rPr lang="zh-CN" altLang="en-US" sz="1400"/>
              <a:t>是传输层协议，</a:t>
            </a:r>
            <a:r>
              <a:rPr lang="en-US" altLang="zh-CN" sz="1400"/>
              <a:t>IP</a:t>
            </a:r>
            <a:r>
              <a:rPr lang="zh-CN" altLang="en-US" sz="1400"/>
              <a:t>是网络层协议，</a:t>
            </a:r>
            <a:r>
              <a:rPr lang="en-US" altLang="zh-CN" sz="1400" b="1">
                <a:solidFill>
                  <a:srgbClr val="FF0000"/>
                </a:solidFill>
              </a:rPr>
              <a:t>HTTP</a:t>
            </a:r>
            <a:r>
              <a:rPr lang="zh-CN" altLang="en-US" sz="1400" b="1">
                <a:solidFill>
                  <a:srgbClr val="FF0000"/>
                </a:solidFill>
              </a:rPr>
              <a:t>是建立在</a:t>
            </a:r>
            <a:r>
              <a:rPr lang="en-US" altLang="zh-CN" sz="1400" b="1">
                <a:solidFill>
                  <a:srgbClr val="FF0000"/>
                </a:solidFill>
              </a:rPr>
              <a:t>TCP</a:t>
            </a:r>
            <a:r>
              <a:rPr lang="zh-CN" altLang="en-US" sz="1400" b="1">
                <a:solidFill>
                  <a:srgbClr val="FF0000"/>
                </a:solidFill>
              </a:rPr>
              <a:t>协议的基础上的</a:t>
            </a:r>
            <a:r>
              <a:rPr lang="zh-CN" altLang="en-US" sz="1400"/>
              <a:t>，</a:t>
            </a:r>
            <a:r>
              <a:rPr lang="en-US" altLang="zh-CN" sz="1400"/>
              <a:t>IP</a:t>
            </a:r>
            <a:r>
              <a:rPr lang="zh-CN" altLang="en-US" sz="1400"/>
              <a:t>协议主要用于解决网络路由和寻址问题（定义数据传输通道），</a:t>
            </a:r>
            <a:r>
              <a:rPr lang="en-US" altLang="zh-CN" sz="1400"/>
              <a:t>TCP</a:t>
            </a:r>
            <a:r>
              <a:rPr lang="zh-CN" altLang="en-US" sz="1400"/>
              <a:t>协议主要解决如何在</a:t>
            </a:r>
            <a:r>
              <a:rPr lang="en-US" altLang="zh-CN" sz="1400"/>
              <a:t>IP</a:t>
            </a:r>
            <a:r>
              <a:rPr lang="zh-CN" altLang="en-US" sz="1400"/>
              <a:t>层之上保证可靠的传递数据包，保证其连接和顺序正确（定义数据传输和连接方式），</a:t>
            </a:r>
            <a:r>
              <a:rPr lang="en-US" altLang="zh-CN" sz="1400"/>
              <a:t>HTTP</a:t>
            </a:r>
            <a:r>
              <a:rPr lang="zh-CN" altLang="en-US" sz="1400"/>
              <a:t>协议主要解决如何包装和识别传输的数据（定义数据传输和内容格式的规范）。</a:t>
            </a:r>
            <a:endParaRPr lang="en-US" altLang="zh-CN" sz="1400"/>
          </a:p>
          <a:p>
            <a:r>
              <a:rPr lang="en-US" altLang="zh-CN" sz="1400" b="1"/>
              <a:t>HTTP</a:t>
            </a:r>
            <a:r>
              <a:rPr lang="zh-CN" altLang="en-US" sz="1400" b="1"/>
              <a:t>的无状态</a:t>
            </a:r>
            <a:r>
              <a:rPr lang="zh-CN" altLang="en-US" sz="1400"/>
              <a:t>：无状态意为对于事务处理没有记忆功能，即每个请求都是独立的，对于服务器来说，同一个客户端的两次请求是没有联系的，</a:t>
            </a:r>
            <a:r>
              <a:rPr lang="en-US" altLang="zh-CN" sz="1400"/>
              <a:t>HTTP</a:t>
            </a:r>
            <a:r>
              <a:rPr lang="zh-CN" altLang="en-US" sz="1400"/>
              <a:t>也不关心每一次请求的内容、原因或目的，它只用来完成传输请求和响应这个动作。</a:t>
            </a:r>
            <a:r>
              <a:rPr lang="en-US" altLang="zh-CN" sz="1400"/>
              <a:t>HTTP</a:t>
            </a:r>
            <a:r>
              <a:rPr lang="zh-CN" altLang="en-US" sz="1400"/>
              <a:t>的无状态是历史的原因，因为有状态的连接会耗费大量资源，而仅仅是静态页面并不需要有状态的连接，因此为了节省资源和增加效率，</a:t>
            </a:r>
            <a:r>
              <a:rPr lang="en-US" altLang="zh-CN" sz="1400"/>
              <a:t>HTTP</a:t>
            </a:r>
            <a:r>
              <a:rPr lang="zh-CN" altLang="en-US" sz="1400"/>
              <a:t>设置为无状态。但随着技术的发展，网络应用需要有状态的连接，通过</a:t>
            </a:r>
            <a:r>
              <a:rPr lang="en-US" altLang="zh-CN" sz="1400"/>
              <a:t>session/ cookie/application</a:t>
            </a:r>
            <a:r>
              <a:rPr lang="zh-CN" altLang="en-US" sz="1400"/>
              <a:t>等状态机制来实现。</a:t>
            </a:r>
            <a:endParaRPr lang="en-US" altLang="zh-CN" sz="1400"/>
          </a:p>
          <a:p>
            <a:r>
              <a:rPr lang="en-US" altLang="zh-CN" sz="1400" b="1"/>
              <a:t>UDP</a:t>
            </a:r>
            <a:r>
              <a:rPr lang="zh-CN" altLang="en-US" sz="1400" b="1"/>
              <a:t>的无状态</a:t>
            </a:r>
            <a:r>
              <a:rPr lang="zh-CN" altLang="en-US" sz="1400"/>
              <a:t>：</a:t>
            </a:r>
            <a:r>
              <a:rPr lang="en-US" altLang="zh-CN" sz="1400"/>
              <a:t>UDP</a:t>
            </a:r>
            <a:r>
              <a:rPr lang="zh-CN" altLang="en-US" sz="1400"/>
              <a:t>传输仅仅在</a:t>
            </a:r>
            <a:r>
              <a:rPr lang="en-US" altLang="zh-CN" sz="1400"/>
              <a:t>IP</a:t>
            </a:r>
            <a:r>
              <a:rPr lang="zh-CN" altLang="en-US" sz="1400"/>
              <a:t>上加了端口，不确认可靠传输，也不需要连接。</a:t>
            </a:r>
            <a:endParaRPr lang="en-US" altLang="zh-CN" sz="1400"/>
          </a:p>
          <a:p>
            <a:r>
              <a:rPr lang="en-US" altLang="zh-CN" sz="1400" b="1"/>
              <a:t>TCP</a:t>
            </a:r>
            <a:r>
              <a:rPr lang="zh-CN" altLang="en-US" sz="1400" b="1"/>
              <a:t>的有状态</a:t>
            </a:r>
            <a:r>
              <a:rPr lang="zh-CN" altLang="en-US" sz="1400"/>
              <a:t>：</a:t>
            </a:r>
            <a:r>
              <a:rPr lang="en-US" altLang="zh-CN" sz="1400"/>
              <a:t>TCP</a:t>
            </a:r>
            <a:r>
              <a:rPr lang="zh-CN" altLang="en-US" sz="1400"/>
              <a:t>通过其报文首部结构来表明各个包之间的关系，其面向连接即三次握手先确认对方的存在，然后进行建立在可靠连接之上的数据传输。</a:t>
            </a:r>
            <a:endParaRPr lang="en-US" altLang="zh-CN" sz="1400"/>
          </a:p>
          <a:p>
            <a:r>
              <a:rPr lang="en-US" altLang="zh-CN" sz="1400" b="1"/>
              <a:t>IP</a:t>
            </a:r>
            <a:r>
              <a:rPr lang="zh-CN" altLang="en-US" sz="1400" b="1"/>
              <a:t>的无状态</a:t>
            </a:r>
            <a:r>
              <a:rPr lang="zh-CN" altLang="en-US" sz="1400"/>
              <a:t>：它只负责将一个</a:t>
            </a:r>
            <a:r>
              <a:rPr lang="en-US" altLang="zh-CN" sz="1400"/>
              <a:t>IP</a:t>
            </a:r>
            <a:r>
              <a:rPr lang="zh-CN" altLang="en-US" sz="1400"/>
              <a:t>包发送到指定的</a:t>
            </a:r>
            <a:r>
              <a:rPr lang="en-US" altLang="zh-CN" sz="1400"/>
              <a:t>IP</a:t>
            </a:r>
            <a:r>
              <a:rPr lang="zh-CN" altLang="en-US" sz="1400"/>
              <a:t>地址上去，包与包之间没有联系。</a:t>
            </a:r>
            <a:endParaRPr lang="en-US" altLang="zh-CN" sz="1400"/>
          </a:p>
          <a:p>
            <a:r>
              <a:rPr lang="en-US" altLang="zh-CN" sz="1400" b="1"/>
              <a:t>HTTP</a:t>
            </a:r>
            <a:r>
              <a:rPr lang="zh-CN" altLang="en-US" sz="1400" b="1"/>
              <a:t>的</a:t>
            </a:r>
            <a:r>
              <a:rPr lang="en-US" altLang="zh-CN" sz="1400" b="1"/>
              <a:t>keep-alive</a:t>
            </a:r>
            <a:r>
              <a:rPr lang="zh-CN" altLang="en-US" sz="1400" b="1"/>
              <a:t>与</a:t>
            </a:r>
            <a:r>
              <a:rPr lang="en-US" altLang="zh-CN" sz="1400" b="1"/>
              <a:t>TCP</a:t>
            </a:r>
            <a:r>
              <a:rPr lang="zh-CN" altLang="en-US" sz="1400" b="1"/>
              <a:t>的</a:t>
            </a:r>
            <a:r>
              <a:rPr lang="en-US" altLang="zh-CN" sz="1400" b="1"/>
              <a:t>keep alive</a:t>
            </a:r>
            <a:r>
              <a:rPr lang="zh-CN" altLang="en-US" sz="1400"/>
              <a:t>：前者是要使其底层的</a:t>
            </a:r>
            <a:r>
              <a:rPr lang="en-US" altLang="zh-CN" sz="1400"/>
              <a:t>TCP</a:t>
            </a:r>
            <a:r>
              <a:rPr lang="zh-CN" altLang="en-US" sz="1400"/>
              <a:t>连接存在时间长，后者是要检查当前的</a:t>
            </a:r>
            <a:r>
              <a:rPr lang="en-US" altLang="zh-CN" sz="1400"/>
              <a:t>TCP</a:t>
            </a:r>
            <a:r>
              <a:rPr lang="zh-CN" altLang="en-US" sz="1400"/>
              <a:t>连接是否还存活。</a:t>
            </a:r>
            <a:endParaRPr lang="en-US" altLang="zh-CN" sz="1400"/>
          </a:p>
          <a:p>
            <a:r>
              <a:rPr lang="en-US" altLang="zh-CN" sz="1400" b="1"/>
              <a:t>session/cookie</a:t>
            </a:r>
            <a:r>
              <a:rPr lang="zh-CN" altLang="en-US" sz="1400" b="1"/>
              <a:t>与</a:t>
            </a:r>
            <a:r>
              <a:rPr lang="en-US" altLang="zh-CN" sz="1400" b="1"/>
              <a:t>HTTP</a:t>
            </a:r>
            <a:r>
              <a:rPr lang="zh-CN" altLang="en-US" sz="1400" b="1"/>
              <a:t>长链接的关系</a:t>
            </a:r>
            <a:r>
              <a:rPr lang="zh-CN" altLang="en-US" sz="1400"/>
              <a:t>：没有必然联系，</a:t>
            </a:r>
            <a:r>
              <a:rPr lang="en-US" altLang="zh-CN" sz="1400"/>
              <a:t>session/cookie</a:t>
            </a:r>
            <a:r>
              <a:rPr lang="zh-CN" altLang="en-US" sz="1400"/>
              <a:t>是运作在应用层包含于</a:t>
            </a:r>
            <a:r>
              <a:rPr lang="en-US" altLang="zh-CN" sz="1400"/>
              <a:t>HTTP</a:t>
            </a:r>
            <a:r>
              <a:rPr lang="zh-CN" altLang="en-US" sz="1400"/>
              <a:t>报文首部中的信息，其作用为判断浏览器与服务器的联系以确定是否使用已存储的数据和判定登录状态，而</a:t>
            </a:r>
            <a:r>
              <a:rPr lang="en-US" altLang="zh-CN" sz="1400"/>
              <a:t>HTTP</a:t>
            </a:r>
            <a:r>
              <a:rPr lang="zh-CN" altLang="en-US" sz="1400"/>
              <a:t>长链接是运作在传输层的以</a:t>
            </a:r>
            <a:r>
              <a:rPr lang="en-US" altLang="zh-CN" sz="1400"/>
              <a:t>TCP</a:t>
            </a:r>
            <a:r>
              <a:rPr lang="zh-CN" altLang="en-US" sz="1400"/>
              <a:t>链接为基础的保持</a:t>
            </a:r>
            <a:r>
              <a:rPr lang="en-US" altLang="zh-CN" sz="1400"/>
              <a:t>TCP</a:t>
            </a:r>
            <a:r>
              <a:rPr lang="zh-CN" altLang="en-US" sz="1400"/>
              <a:t>链接传输多个</a:t>
            </a:r>
            <a:r>
              <a:rPr lang="en-US" altLang="zh-CN" sz="1400"/>
              <a:t>HTTP</a:t>
            </a:r>
            <a:r>
              <a:rPr lang="zh-CN" altLang="en-US" sz="1400"/>
              <a:t>请求的状态。</a:t>
            </a:r>
            <a:endParaRPr lang="en-US" altLang="zh-CN" sz="1400"/>
          </a:p>
        </p:txBody>
      </p:sp>
    </p:spTree>
    <p:extLst>
      <p:ext uri="{BB962C8B-B14F-4D97-AF65-F5344CB8AC3E}">
        <p14:creationId xmlns:p14="http://schemas.microsoft.com/office/powerpoint/2010/main" val="114902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50" y="2667000"/>
            <a:ext cx="4552950" cy="4191000"/>
          </a:xfrm>
          <a:prstGeom prst="rect">
            <a:avLst/>
          </a:prstGeom>
        </p:spPr>
      </p:pic>
      <p:sp>
        <p:nvSpPr>
          <p:cNvPr id="3" name="矩形 2"/>
          <p:cNvSpPr/>
          <p:nvPr/>
        </p:nvSpPr>
        <p:spPr>
          <a:xfrm>
            <a:off x="0" y="112145"/>
            <a:ext cx="12218582" cy="6740307"/>
          </a:xfrm>
          <a:prstGeom prst="rect">
            <a:avLst/>
          </a:prstGeom>
        </p:spPr>
        <p:txBody>
          <a:bodyPr wrap="square">
            <a:spAutoFit/>
          </a:bodyPr>
          <a:lstStyle/>
          <a:p>
            <a:r>
              <a:rPr lang="en-US" altLang="zh-CN"/>
              <a:t>socket</a:t>
            </a:r>
            <a:r>
              <a:rPr lang="zh-CN" altLang="en-US"/>
              <a:t>：套接字，直译为排插，其是进程间通信的一种方式，网络上的两个进程通过一个双向的通信连接实现数据交换，这个连接的一端就称为一个</a:t>
            </a:r>
            <a:r>
              <a:rPr lang="en-US" altLang="zh-CN"/>
              <a:t>socket</a:t>
            </a:r>
            <a:r>
              <a:rPr lang="zh-CN" altLang="en-US"/>
              <a:t>，其本质是编程接口（</a:t>
            </a:r>
            <a:r>
              <a:rPr lang="en-US" altLang="zh-CN"/>
              <a:t>API</a:t>
            </a:r>
            <a:r>
              <a:rPr lang="zh-CN" altLang="en-US"/>
              <a:t>），且其内部包含了通信协议，本机地址，本地端口。</a:t>
            </a:r>
            <a:endParaRPr lang="en-US" altLang="zh-CN"/>
          </a:p>
          <a:p>
            <a:endParaRPr lang="en-US" altLang="zh-CN"/>
          </a:p>
          <a:p>
            <a:r>
              <a:rPr lang="en-US" altLang="zh-CN"/>
              <a:t>python</a:t>
            </a:r>
            <a:r>
              <a:rPr lang="zh-CN" altLang="en-US"/>
              <a:t>中的</a:t>
            </a:r>
            <a:r>
              <a:rPr lang="en-US" altLang="zh-CN"/>
              <a:t>socket</a:t>
            </a:r>
            <a:r>
              <a:rPr lang="zh-CN" altLang="en-US"/>
              <a:t>模块，返回一个</a:t>
            </a:r>
            <a:r>
              <a:rPr lang="en-US" altLang="zh-CN"/>
              <a:t>socket</a:t>
            </a:r>
            <a:r>
              <a:rPr lang="zh-CN" altLang="en-US"/>
              <a:t>对象。使用</a:t>
            </a:r>
            <a:r>
              <a:rPr lang="en-US" altLang="zh-CN"/>
              <a:t>socket</a:t>
            </a:r>
            <a:r>
              <a:rPr lang="zh-CN" altLang="en-US"/>
              <a:t>分三个步骤：</a:t>
            </a:r>
            <a:endParaRPr lang="en-US" altLang="zh-CN"/>
          </a:p>
          <a:p>
            <a:r>
              <a:rPr lang="zh-CN" altLang="en-US"/>
              <a:t>①创建，</a:t>
            </a:r>
            <a:r>
              <a:rPr lang="en-US" altLang="zh-CN"/>
              <a:t>s = </a:t>
            </a:r>
            <a:r>
              <a:rPr lang="en-US" altLang="zh-CN" err="1"/>
              <a:t>socket.socket</a:t>
            </a:r>
            <a:r>
              <a:rPr lang="en-US" altLang="zh-CN"/>
              <a:t>(Address Family, Type): </a:t>
            </a:r>
            <a:r>
              <a:rPr lang="zh-CN" altLang="en-US"/>
              <a:t>其包含两个变量，其中</a:t>
            </a:r>
            <a:r>
              <a:rPr lang="en-US" altLang="zh-CN"/>
              <a:t>Address Family</a:t>
            </a:r>
            <a:r>
              <a:rPr lang="zh-CN" altLang="en-US"/>
              <a:t>：可以选择 </a:t>
            </a:r>
            <a:r>
              <a:rPr lang="en-US" altLang="zh-CN"/>
              <a:t>AF_INET</a:t>
            </a:r>
            <a:r>
              <a:rPr lang="zh-CN" altLang="en-US"/>
              <a:t>（用于 </a:t>
            </a:r>
            <a:r>
              <a:rPr lang="en-US" altLang="zh-CN"/>
              <a:t>Internet </a:t>
            </a:r>
            <a:r>
              <a:rPr lang="zh-CN" altLang="en-US"/>
              <a:t>进程间通信） 或者 </a:t>
            </a:r>
            <a:r>
              <a:rPr lang="en-US" altLang="zh-CN"/>
              <a:t>AF_UNIX</a:t>
            </a:r>
            <a:r>
              <a:rPr lang="zh-CN" altLang="en-US"/>
              <a:t>（用于同一台机器进程间通信）</a:t>
            </a:r>
            <a:r>
              <a:rPr lang="en-US" altLang="zh-CN"/>
              <a:t>,</a:t>
            </a:r>
            <a:r>
              <a:rPr lang="zh-CN" altLang="en-US"/>
              <a:t>实际工作中常用</a:t>
            </a:r>
            <a:r>
              <a:rPr lang="en-US" altLang="zh-CN"/>
              <a:t>AF_INET</a:t>
            </a:r>
            <a:r>
              <a:rPr lang="zh-CN" altLang="en-US"/>
              <a:t>；</a:t>
            </a:r>
            <a:endParaRPr lang="en-US" altLang="zh-CN"/>
          </a:p>
          <a:p>
            <a:r>
              <a:rPr lang="en-US" altLang="zh-CN"/>
              <a:t>Type</a:t>
            </a:r>
            <a:r>
              <a:rPr lang="zh-CN" altLang="en-US"/>
              <a:t>：套接字类型，可以是 </a:t>
            </a:r>
            <a:r>
              <a:rPr lang="en-US" altLang="zh-CN"/>
              <a:t>SOCK_STREAM</a:t>
            </a:r>
            <a:r>
              <a:rPr lang="zh-CN" altLang="en-US"/>
              <a:t>（流式套接字，主要用于 </a:t>
            </a:r>
            <a:r>
              <a:rPr lang="en-US" altLang="zh-CN"/>
              <a:t>TCP </a:t>
            </a:r>
            <a:r>
              <a:rPr lang="zh-CN" altLang="en-US"/>
              <a:t>协议）或者 </a:t>
            </a:r>
            <a:r>
              <a:rPr lang="en-US" altLang="zh-CN"/>
              <a:t>SOCK_DGRAM</a:t>
            </a:r>
            <a:r>
              <a:rPr lang="zh-CN" altLang="en-US"/>
              <a:t>（数据报套接字，主要用于 </a:t>
            </a:r>
            <a:r>
              <a:rPr lang="en-US" altLang="zh-CN"/>
              <a:t>UDP </a:t>
            </a:r>
            <a:r>
              <a:rPr lang="zh-CN" altLang="en-US"/>
              <a:t>协议）</a:t>
            </a:r>
          </a:p>
          <a:p>
            <a:r>
              <a:rPr lang="zh-CN" altLang="en-US"/>
              <a:t>②使用，一般是用来收发数据；</a:t>
            </a:r>
            <a:endParaRPr lang="en-US" altLang="zh-CN"/>
          </a:p>
          <a:p>
            <a:r>
              <a:rPr lang="zh-CN" altLang="en-US"/>
              <a:t>③关闭，</a:t>
            </a:r>
            <a:r>
              <a:rPr lang="en-US" altLang="zh-CN" err="1"/>
              <a:t>s.close</a:t>
            </a:r>
            <a:r>
              <a:rPr lang="en-US" altLang="zh-CN"/>
              <a:t>()</a:t>
            </a:r>
          </a:p>
          <a:p>
            <a:r>
              <a:rPr lang="zh-CN" altLang="en-US"/>
              <a:t>图示为</a:t>
            </a:r>
            <a:r>
              <a:rPr lang="en-US" altLang="zh-CN"/>
              <a:t>UDP</a:t>
            </a:r>
            <a:r>
              <a:rPr lang="zh-CN" altLang="en-US"/>
              <a:t>数据接发流程，其中</a:t>
            </a:r>
            <a:r>
              <a:rPr lang="en-US" altLang="zh-CN" err="1"/>
              <a:t>s.sendto</a:t>
            </a:r>
            <a:r>
              <a:rPr lang="en-US" altLang="zh-CN"/>
              <a:t>(</a:t>
            </a:r>
            <a:r>
              <a:rPr lang="en-US" altLang="zh-CN" err="1"/>
              <a:t>a,b</a:t>
            </a:r>
            <a:r>
              <a:rPr lang="en-US" altLang="zh-CN"/>
              <a:t>)</a:t>
            </a:r>
            <a:r>
              <a:rPr lang="zh-CN" altLang="en-US"/>
              <a:t>可接收两个变量，</a:t>
            </a:r>
            <a:r>
              <a:rPr lang="en-US" altLang="zh-CN"/>
              <a:t>a</a:t>
            </a:r>
            <a:r>
              <a:rPr lang="zh-CN" altLang="en-US"/>
              <a:t>为要发送的内容，注意只接受</a:t>
            </a:r>
            <a:r>
              <a:rPr lang="en-US" altLang="zh-CN"/>
              <a:t>bytes</a:t>
            </a:r>
            <a:r>
              <a:rPr lang="zh-CN" altLang="en-US"/>
              <a:t>形式，</a:t>
            </a:r>
            <a:endParaRPr lang="en-US" altLang="zh-CN"/>
          </a:p>
          <a:p>
            <a:r>
              <a:rPr lang="zh-CN" altLang="en-US"/>
              <a:t>因此</a:t>
            </a:r>
            <a:r>
              <a:rPr lang="en-US" altLang="zh-CN"/>
              <a:t>ASCII</a:t>
            </a:r>
            <a:r>
              <a:rPr lang="zh-CN" altLang="en-US"/>
              <a:t>可以使用</a:t>
            </a:r>
            <a:r>
              <a:rPr lang="en-US" altLang="zh-CN" err="1"/>
              <a:t>b’xxx</a:t>
            </a:r>
            <a:r>
              <a:rPr lang="en-US" altLang="zh-CN"/>
              <a:t>’</a:t>
            </a:r>
            <a:r>
              <a:rPr lang="zh-CN" altLang="en-US"/>
              <a:t>来进行编码，其他字符需使用</a:t>
            </a:r>
            <a:r>
              <a:rPr lang="en-US" altLang="zh-CN"/>
              <a:t>encode; b</a:t>
            </a:r>
            <a:r>
              <a:rPr lang="zh-CN" altLang="en-US"/>
              <a:t>为一个元组，内含目标</a:t>
            </a:r>
            <a:r>
              <a:rPr lang="en-US" altLang="zh-CN" err="1"/>
              <a:t>ip</a:t>
            </a:r>
            <a:r>
              <a:rPr lang="zh-CN" altLang="en-US"/>
              <a:t>和目标端口，</a:t>
            </a:r>
            <a:endParaRPr lang="en-US" altLang="zh-CN"/>
          </a:p>
          <a:p>
            <a:r>
              <a:rPr lang="zh-CN" altLang="en-US"/>
              <a:t>其形式为</a:t>
            </a:r>
            <a:r>
              <a:rPr lang="en-US" altLang="zh-CN"/>
              <a:t>(‘127.0.0.1’, 8080)</a:t>
            </a:r>
            <a:r>
              <a:rPr lang="zh-CN" altLang="en-US"/>
              <a:t>，即可以发送；</a:t>
            </a:r>
            <a:r>
              <a:rPr lang="en-US" altLang="zh-CN" err="1"/>
              <a:t>s.bind</a:t>
            </a:r>
            <a:r>
              <a:rPr lang="en-US" altLang="zh-CN"/>
              <a:t>(a)</a:t>
            </a:r>
            <a:r>
              <a:rPr lang="zh-CN" altLang="en-US"/>
              <a:t>接收一个元组，用于绑定端口，其形式为</a:t>
            </a:r>
            <a:endParaRPr lang="en-US" altLang="zh-CN"/>
          </a:p>
          <a:p>
            <a:r>
              <a:rPr lang="en-US" altLang="zh-CN"/>
              <a:t>(‘127.0.0.1’, 8080)</a:t>
            </a:r>
            <a:r>
              <a:rPr lang="zh-CN" altLang="en-US"/>
              <a:t>，其中</a:t>
            </a:r>
            <a:r>
              <a:rPr lang="en-US" altLang="zh-CN"/>
              <a:t>IP</a:t>
            </a:r>
            <a:r>
              <a:rPr lang="zh-CN" altLang="en-US"/>
              <a:t>地址如果写为</a:t>
            </a:r>
            <a:r>
              <a:rPr lang="en-US" altLang="zh-CN"/>
              <a:t>’’</a:t>
            </a:r>
            <a:r>
              <a:rPr lang="zh-CN" altLang="en-US"/>
              <a:t>空字符串，表示本机任何一个</a:t>
            </a:r>
            <a:r>
              <a:rPr lang="en-US" altLang="zh-CN"/>
              <a:t>IP</a:t>
            </a:r>
            <a:r>
              <a:rPr lang="zh-CN" altLang="en-US"/>
              <a:t>地址；</a:t>
            </a:r>
            <a:endParaRPr lang="en-US" altLang="zh-CN"/>
          </a:p>
          <a:p>
            <a:r>
              <a:rPr lang="en-US" altLang="zh-CN" err="1"/>
              <a:t>s.recvfrom</a:t>
            </a:r>
            <a:r>
              <a:rPr lang="en-US" altLang="zh-CN"/>
              <a:t>(1024)</a:t>
            </a:r>
            <a:r>
              <a:rPr lang="zh-CN" altLang="en-US"/>
              <a:t>表示接收到的数据，可以用变量储存起来，其中</a:t>
            </a:r>
            <a:r>
              <a:rPr lang="en-US" altLang="zh-CN"/>
              <a:t>1024</a:t>
            </a:r>
            <a:r>
              <a:rPr lang="zh-CN" altLang="en-US"/>
              <a:t>表示一次</a:t>
            </a:r>
            <a:endParaRPr lang="en-US" altLang="zh-CN"/>
          </a:p>
          <a:p>
            <a:r>
              <a:rPr lang="zh-CN" altLang="en-US"/>
              <a:t>可以接收的最大字节数，其接收到的数据形式为一个元组</a:t>
            </a:r>
            <a:r>
              <a:rPr lang="en-US" altLang="zh-CN"/>
              <a:t>(</a:t>
            </a:r>
            <a:r>
              <a:rPr lang="en-US" altLang="zh-CN" err="1"/>
              <a:t>c,d</a:t>
            </a:r>
            <a:r>
              <a:rPr lang="en-US" altLang="zh-CN"/>
              <a:t>)</a:t>
            </a:r>
            <a:r>
              <a:rPr lang="zh-CN" altLang="en-US"/>
              <a:t>，其中</a:t>
            </a:r>
            <a:r>
              <a:rPr lang="en-US" altLang="zh-CN"/>
              <a:t>c</a:t>
            </a:r>
            <a:r>
              <a:rPr lang="zh-CN" altLang="en-US"/>
              <a:t>为数据</a:t>
            </a:r>
            <a:endParaRPr lang="en-US" altLang="zh-CN"/>
          </a:p>
          <a:p>
            <a:r>
              <a:rPr lang="zh-CN" altLang="en-US"/>
              <a:t>的</a:t>
            </a:r>
            <a:r>
              <a:rPr lang="en-US" altLang="zh-CN"/>
              <a:t>bytes</a:t>
            </a:r>
            <a:r>
              <a:rPr lang="zh-CN" altLang="en-US"/>
              <a:t>，</a:t>
            </a:r>
            <a:r>
              <a:rPr lang="en-US" altLang="zh-CN"/>
              <a:t>d</a:t>
            </a:r>
            <a:r>
              <a:rPr lang="zh-CN" altLang="en-US"/>
              <a:t>为发送方的</a:t>
            </a:r>
            <a:r>
              <a:rPr lang="en-US" altLang="zh-CN" err="1"/>
              <a:t>ip</a:t>
            </a:r>
            <a:r>
              <a:rPr lang="zh-CN" altLang="en-US"/>
              <a:t>（字符串形式）和端口组成的一个元组，与发送数据</a:t>
            </a:r>
            <a:endParaRPr lang="en-US" altLang="zh-CN"/>
          </a:p>
          <a:p>
            <a:r>
              <a:rPr lang="zh-CN" altLang="en-US"/>
              <a:t>时数据形式对应。</a:t>
            </a:r>
            <a:endParaRPr lang="en-US" altLang="zh-CN"/>
          </a:p>
          <a:p>
            <a:r>
              <a:rPr lang="zh-CN" altLang="en-US"/>
              <a:t>注：</a:t>
            </a:r>
            <a:r>
              <a:rPr lang="en-US" altLang="zh-CN"/>
              <a:t>1</a:t>
            </a:r>
            <a:r>
              <a:rPr lang="zh-CN" altLang="en-US"/>
              <a:t>若要循环发送接收数据，则在发送和接收前设置循环。</a:t>
            </a:r>
            <a:endParaRPr lang="en-US" altLang="zh-CN"/>
          </a:p>
          <a:p>
            <a:r>
              <a:rPr lang="en-US" altLang="zh-CN"/>
              <a:t>2</a:t>
            </a:r>
            <a:r>
              <a:rPr lang="zh-CN" altLang="en-US"/>
              <a:t>若发送方在发送数据时还没有端口，则系统会自动分配一个端口，在同一个</a:t>
            </a:r>
            <a:endParaRPr lang="en-US" altLang="zh-CN"/>
          </a:p>
          <a:p>
            <a:r>
              <a:rPr lang="zh-CN" altLang="en-US"/>
              <a:t>发送程序内（程序不关闭），系统只会分配一次，可以在发送数据前绑定。</a:t>
            </a:r>
            <a:endParaRPr lang="en-US" altLang="zh-CN"/>
          </a:p>
          <a:p>
            <a:r>
              <a:rPr lang="zh-CN" altLang="en-US"/>
              <a:t>注意，在简单的</a:t>
            </a:r>
            <a:r>
              <a:rPr lang="en-US" altLang="zh-CN" err="1"/>
              <a:t>recvfrom</a:t>
            </a:r>
            <a:r>
              <a:rPr lang="zh-CN" altLang="en-US"/>
              <a:t>方法中，如运行方法，则会维持运行直到收到数据，</a:t>
            </a:r>
            <a:endParaRPr lang="en-US" altLang="zh-CN"/>
          </a:p>
          <a:p>
            <a:r>
              <a:rPr lang="zh-CN" altLang="en-US"/>
              <a:t>如不运行方法但已经建立连接，则数据会被</a:t>
            </a:r>
            <a:r>
              <a:rPr lang="zh-CN" altLang="en-US">
                <a:solidFill>
                  <a:srgbClr val="FF0000"/>
                </a:solidFill>
              </a:rPr>
              <a:t>存储进缓存区，</a:t>
            </a:r>
            <a:r>
              <a:rPr lang="zh-CN" altLang="en-US"/>
              <a:t>直至运行</a:t>
            </a:r>
            <a:r>
              <a:rPr lang="en-US" altLang="zh-CN" err="1"/>
              <a:t>recvfrom</a:t>
            </a:r>
            <a:endParaRPr lang="en-US" altLang="zh-CN"/>
          </a:p>
          <a:p>
            <a:r>
              <a:rPr lang="zh-CN" altLang="en-US"/>
              <a:t>方法，</a:t>
            </a:r>
            <a:r>
              <a:rPr lang="en-US" altLang="zh-CN"/>
              <a:t>TCP</a:t>
            </a:r>
            <a:r>
              <a:rPr lang="zh-CN" altLang="en-US"/>
              <a:t>服务器的</a:t>
            </a:r>
            <a:r>
              <a:rPr lang="en-US" altLang="zh-CN" err="1"/>
              <a:t>recv</a:t>
            </a:r>
            <a:r>
              <a:rPr lang="en-US" altLang="zh-CN"/>
              <a:t>()</a:t>
            </a:r>
            <a:r>
              <a:rPr lang="zh-CN" altLang="en-US"/>
              <a:t>方法类似。</a:t>
            </a:r>
            <a:endParaRPr lang="en-US" altLang="zh-CN"/>
          </a:p>
        </p:txBody>
      </p:sp>
      <p:sp>
        <p:nvSpPr>
          <p:cNvPr id="5" name="文本框 4"/>
          <p:cNvSpPr txBox="1"/>
          <p:nvPr/>
        </p:nvSpPr>
        <p:spPr>
          <a:xfrm>
            <a:off x="3550007" y="2246352"/>
            <a:ext cx="8124922" cy="523220"/>
          </a:xfrm>
          <a:prstGeom prst="rect">
            <a:avLst/>
          </a:prstGeom>
          <a:noFill/>
        </p:spPr>
        <p:txBody>
          <a:bodyPr wrap="square" rtlCol="0">
            <a:spAutoFit/>
          </a:bodyPr>
          <a:lstStyle/>
          <a:p>
            <a:r>
              <a:rPr lang="en-US" altLang="zh-CN" sz="1400">
                <a:latin typeface="微软雅黑" panose="020B0503020204020204" pitchFamily="34" charset="-122"/>
                <a:ea typeface="微软雅黑" panose="020B0503020204020204" pitchFamily="34" charset="-122"/>
              </a:rPr>
              <a:t>UDP</a:t>
            </a:r>
            <a:r>
              <a:rPr lang="zh-CN" altLang="en-US" sz="1400">
                <a:latin typeface="微软雅黑" panose="020B0503020204020204" pitchFamily="34" charset="-122"/>
                <a:ea typeface="微软雅黑" panose="020B0503020204020204" pitchFamily="34" charset="-122"/>
              </a:rPr>
              <a:t>的端口是不固定的，如需要固定一方作为服务器，则一般会</a:t>
            </a:r>
            <a:r>
              <a:rPr lang="en-US" altLang="zh-CN" sz="1400">
                <a:latin typeface="微软雅黑" panose="020B0503020204020204" pitchFamily="34" charset="-122"/>
                <a:ea typeface="微软雅黑" panose="020B0503020204020204" pitchFamily="34" charset="-122"/>
              </a:rPr>
              <a:t>bind</a:t>
            </a:r>
            <a:r>
              <a:rPr lang="zh-CN" altLang="en-US" sz="1400">
                <a:latin typeface="微软雅黑" panose="020B0503020204020204" pitchFamily="34" charset="-122"/>
                <a:ea typeface="微软雅黑" panose="020B0503020204020204" pitchFamily="34" charset="-122"/>
              </a:rPr>
              <a:t>一个端口，但不改变下方的</a:t>
            </a:r>
            <a:r>
              <a:rPr lang="en-US" altLang="zh-CN" sz="1400" err="1">
                <a:latin typeface="微软雅黑" panose="020B0503020204020204" pitchFamily="34" charset="-122"/>
                <a:ea typeface="微软雅黑" panose="020B0503020204020204" pitchFamily="34" charset="-122"/>
              </a:rPr>
              <a:t>sendto</a:t>
            </a:r>
            <a:r>
              <a:rPr lang="en-US" altLang="zh-CN" sz="1400">
                <a:latin typeface="微软雅黑" panose="020B0503020204020204" pitchFamily="34" charset="-122"/>
                <a:ea typeface="微软雅黑" panose="020B0503020204020204" pitchFamily="34" charset="-122"/>
              </a:rPr>
              <a:t>/</a:t>
            </a:r>
            <a:r>
              <a:rPr lang="en-US" altLang="zh-CN" sz="1400" err="1">
                <a:latin typeface="微软雅黑" panose="020B0503020204020204" pitchFamily="34" charset="-122"/>
                <a:ea typeface="微软雅黑" panose="020B0503020204020204" pitchFamily="34" charset="-122"/>
              </a:rPr>
              <a:t>recvfrom</a:t>
            </a:r>
            <a:r>
              <a:rPr lang="zh-CN" altLang="en-US" sz="1400">
                <a:latin typeface="微软雅黑" panose="020B0503020204020204" pitchFamily="34" charset="-122"/>
                <a:ea typeface="微软雅黑" panose="020B0503020204020204" pitchFamily="34" charset="-122"/>
              </a:rPr>
              <a:t>收发形式。</a:t>
            </a:r>
          </a:p>
        </p:txBody>
      </p:sp>
    </p:spTree>
    <p:extLst>
      <p:ext uri="{BB962C8B-B14F-4D97-AF65-F5344CB8AC3E}">
        <p14:creationId xmlns:p14="http://schemas.microsoft.com/office/powerpoint/2010/main" val="1624688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24090" y="0"/>
            <a:ext cx="2097113" cy="369332"/>
          </a:xfrm>
          <a:prstGeom prst="rect">
            <a:avLst/>
          </a:prstGeom>
          <a:noFill/>
        </p:spPr>
        <p:txBody>
          <a:bodyPr wrap="none" rtlCol="0">
            <a:spAutoFit/>
          </a:bodyPr>
          <a:lstStyle/>
          <a:p>
            <a:r>
              <a:rPr lang="en-US" altLang="zh-CN"/>
              <a:t>UDP</a:t>
            </a:r>
            <a:r>
              <a:rPr lang="zh-CN" altLang="en-US"/>
              <a:t>与</a:t>
            </a:r>
            <a:r>
              <a:rPr lang="en-US" altLang="zh-CN"/>
              <a:t>TCP</a:t>
            </a:r>
            <a:r>
              <a:rPr lang="zh-CN" altLang="en-US"/>
              <a:t>的不同点</a:t>
            </a:r>
          </a:p>
        </p:txBody>
      </p:sp>
      <p:sp>
        <p:nvSpPr>
          <p:cNvPr id="4" name="文本框 3"/>
          <p:cNvSpPr txBox="1"/>
          <p:nvPr/>
        </p:nvSpPr>
        <p:spPr>
          <a:xfrm>
            <a:off x="50181" y="369332"/>
            <a:ext cx="11931909" cy="6463308"/>
          </a:xfrm>
          <a:prstGeom prst="rect">
            <a:avLst/>
          </a:prstGeom>
          <a:noFill/>
        </p:spPr>
        <p:txBody>
          <a:bodyPr wrap="square" rtlCol="0">
            <a:spAutoFit/>
          </a:bodyPr>
          <a:lstStyle/>
          <a:p>
            <a:r>
              <a:rPr lang="en-US" altLang="zh-CN"/>
              <a:t>TCP</a:t>
            </a:r>
            <a:r>
              <a:rPr lang="zh-CN" altLang="en-US"/>
              <a:t>的特点保证了</a:t>
            </a:r>
            <a:r>
              <a:rPr lang="en-US" altLang="zh-CN"/>
              <a:t>TCP</a:t>
            </a:r>
            <a:r>
              <a:rPr lang="zh-CN" altLang="en-US"/>
              <a:t>传输的稳定，现在常用，</a:t>
            </a:r>
            <a:r>
              <a:rPr lang="en-US" altLang="zh-CN"/>
              <a:t>UDP</a:t>
            </a:r>
            <a:r>
              <a:rPr lang="zh-CN" altLang="en-US"/>
              <a:t>几乎不用（其</a:t>
            </a:r>
            <a:r>
              <a:rPr lang="zh-CN" altLang="en-US">
                <a:solidFill>
                  <a:srgbClr val="FF0000"/>
                </a:solidFill>
              </a:rPr>
              <a:t>安全性很差</a:t>
            </a:r>
            <a:r>
              <a:rPr lang="zh-CN" altLang="en-US"/>
              <a:t>）</a:t>
            </a:r>
            <a:endParaRPr lang="en-US" altLang="zh-CN"/>
          </a:p>
          <a:p>
            <a:r>
              <a:rPr lang="en-US" altLang="zh-CN"/>
              <a:t>1 </a:t>
            </a:r>
            <a:r>
              <a:rPr lang="zh-CN" altLang="en-US"/>
              <a:t>面向连接：</a:t>
            </a:r>
            <a:r>
              <a:rPr lang="zh-CN" altLang="en-US">
                <a:solidFill>
                  <a:srgbClr val="FF0000"/>
                </a:solidFill>
              </a:rPr>
              <a:t>通信双方必须先建立连接才能进行数据的传输</a:t>
            </a:r>
            <a:r>
              <a:rPr lang="zh-CN" altLang="en-US"/>
              <a:t>，双方都必须为该连接分配必要的系统内核资源，以管理连接的状态和连接上的传输，双方间的数据传输通过这一个连接进行。完成数据交换后，双方必须断开此连接，以释放系统资源。这种连接是一对一的，因此</a:t>
            </a:r>
            <a:r>
              <a:rPr lang="en-US" altLang="zh-CN"/>
              <a:t>TCP</a:t>
            </a:r>
            <a:r>
              <a:rPr lang="zh-CN" altLang="en-US"/>
              <a:t>不适用于广播的应用程序，基于广播的应用程序请使用</a:t>
            </a:r>
            <a:r>
              <a:rPr lang="en-US" altLang="zh-CN"/>
              <a:t>UDP</a:t>
            </a:r>
            <a:r>
              <a:rPr lang="zh-CN" altLang="en-US"/>
              <a:t>协议。</a:t>
            </a:r>
          </a:p>
          <a:p>
            <a:r>
              <a:rPr lang="en-US" altLang="zh-CN"/>
              <a:t>2 </a:t>
            </a:r>
            <a:r>
              <a:rPr lang="zh-CN" altLang="en-US"/>
              <a:t>可靠传输：</a:t>
            </a:r>
            <a:endParaRPr lang="en-US" altLang="zh-CN"/>
          </a:p>
          <a:p>
            <a:r>
              <a:rPr lang="en-US" altLang="zh-CN"/>
              <a:t>1</a:t>
            </a:r>
            <a:r>
              <a:rPr lang="zh-CN" altLang="en-US"/>
              <a:t>）</a:t>
            </a:r>
            <a:r>
              <a:rPr lang="en-US" altLang="zh-CN" b="1"/>
              <a:t>TCP</a:t>
            </a:r>
            <a:r>
              <a:rPr lang="zh-CN" altLang="en-US" b="1"/>
              <a:t>采用发送应答机制</a:t>
            </a:r>
            <a:endParaRPr lang="zh-CN" altLang="en-US"/>
          </a:p>
          <a:p>
            <a:r>
              <a:rPr lang="en-US" altLang="zh-CN"/>
              <a:t>TCP</a:t>
            </a:r>
            <a:r>
              <a:rPr lang="zh-CN" altLang="en-US"/>
              <a:t>发送的每个报文段都必须得到接收方的应答才认为这个</a:t>
            </a:r>
            <a:r>
              <a:rPr lang="en-US" altLang="zh-CN"/>
              <a:t>TCP</a:t>
            </a:r>
            <a:r>
              <a:rPr lang="zh-CN" altLang="en-US"/>
              <a:t>报文段传输成功</a:t>
            </a:r>
          </a:p>
          <a:p>
            <a:r>
              <a:rPr lang="en-US" altLang="zh-CN"/>
              <a:t>2</a:t>
            </a:r>
            <a:r>
              <a:rPr lang="zh-CN" altLang="en-US"/>
              <a:t>）</a:t>
            </a:r>
            <a:r>
              <a:rPr lang="zh-CN" altLang="en-US" b="1"/>
              <a:t>超时重传</a:t>
            </a:r>
            <a:endParaRPr lang="zh-CN" altLang="en-US"/>
          </a:p>
          <a:p>
            <a:r>
              <a:rPr lang="zh-CN" altLang="en-US"/>
              <a:t>发送端发出一个报文段之后就启动定时器，如果在定时时间内没有收到应答就</a:t>
            </a:r>
            <a:endParaRPr lang="en-US" altLang="zh-CN"/>
          </a:p>
          <a:p>
            <a:r>
              <a:rPr lang="zh-CN" altLang="en-US"/>
              <a:t>重新发送这个报文段。</a:t>
            </a:r>
            <a:r>
              <a:rPr lang="en-US" altLang="zh-CN"/>
              <a:t>TCP</a:t>
            </a:r>
            <a:r>
              <a:rPr lang="zh-CN" altLang="en-US"/>
              <a:t>为了</a:t>
            </a:r>
            <a:r>
              <a:rPr lang="zh-CN" altLang="en-US">
                <a:solidFill>
                  <a:srgbClr val="FF0000"/>
                </a:solidFill>
              </a:rPr>
              <a:t>保证不发生丢包，就给每个包一个序号</a:t>
            </a:r>
            <a:r>
              <a:rPr lang="zh-CN" altLang="en-US"/>
              <a:t>，同时</a:t>
            </a:r>
            <a:endParaRPr lang="en-US" altLang="zh-CN"/>
          </a:p>
          <a:p>
            <a:r>
              <a:rPr lang="zh-CN" altLang="en-US"/>
              <a:t>序号也保证了传送到接收端实体的包的按序接收。然后接收端实体对已成功收到</a:t>
            </a:r>
            <a:endParaRPr lang="en-US" altLang="zh-CN"/>
          </a:p>
          <a:p>
            <a:r>
              <a:rPr lang="zh-CN" altLang="en-US"/>
              <a:t>的包发回一个相应的确认（</a:t>
            </a:r>
            <a:r>
              <a:rPr lang="en-US" altLang="zh-CN"/>
              <a:t>ACK</a:t>
            </a:r>
            <a:r>
              <a:rPr lang="zh-CN" altLang="en-US"/>
              <a:t>）；如果发送端实体在合理的往返时延（</a:t>
            </a:r>
            <a:r>
              <a:rPr lang="en-US" altLang="zh-CN"/>
              <a:t>RTT</a:t>
            </a:r>
            <a:r>
              <a:rPr lang="zh-CN" altLang="en-US"/>
              <a:t>）</a:t>
            </a:r>
            <a:endParaRPr lang="en-US" altLang="zh-CN"/>
          </a:p>
          <a:p>
            <a:r>
              <a:rPr lang="zh-CN" altLang="en-US"/>
              <a:t>内未收到确认，那么对应的数据包就被假设为已丢失将会被进行重传。</a:t>
            </a:r>
          </a:p>
          <a:p>
            <a:r>
              <a:rPr lang="en-US" altLang="zh-CN"/>
              <a:t>3</a:t>
            </a:r>
            <a:r>
              <a:rPr lang="zh-CN" altLang="en-US"/>
              <a:t>）</a:t>
            </a:r>
            <a:r>
              <a:rPr lang="zh-CN" altLang="en-US" b="1"/>
              <a:t>错误校验</a:t>
            </a:r>
            <a:endParaRPr lang="zh-CN" altLang="en-US"/>
          </a:p>
          <a:p>
            <a:r>
              <a:rPr lang="en-US" altLang="zh-CN"/>
              <a:t>TCP</a:t>
            </a:r>
            <a:r>
              <a:rPr lang="zh-CN" altLang="en-US"/>
              <a:t>用一个校验和函数来检验数据是否有错误；在发送和接收时都要计算校验和。</a:t>
            </a:r>
          </a:p>
          <a:p>
            <a:r>
              <a:rPr lang="en-US" altLang="zh-CN"/>
              <a:t>4) </a:t>
            </a:r>
            <a:r>
              <a:rPr lang="zh-CN" altLang="en-US" b="1"/>
              <a:t>流量控制和阻塞管理</a:t>
            </a:r>
            <a:endParaRPr lang="zh-CN" altLang="en-US"/>
          </a:p>
          <a:p>
            <a:r>
              <a:rPr lang="zh-CN" altLang="en-US"/>
              <a:t>流量控制用来避免主机发送得过快而使接收方来不及完全收下。</a:t>
            </a:r>
          </a:p>
          <a:p>
            <a:r>
              <a:rPr lang="en-US" altLang="zh-CN" b="1"/>
              <a:t>TCP</a:t>
            </a:r>
            <a:r>
              <a:rPr lang="zh-CN" altLang="en-US" b="1"/>
              <a:t>与</a:t>
            </a:r>
            <a:r>
              <a:rPr lang="en-US" altLang="zh-CN" b="1"/>
              <a:t>UDF</a:t>
            </a:r>
            <a:r>
              <a:rPr lang="zh-CN" altLang="en-US" b="1"/>
              <a:t>的不同点（</a:t>
            </a:r>
            <a:r>
              <a:rPr lang="en-US" altLang="zh-CN" b="1"/>
              <a:t>TCP</a:t>
            </a:r>
            <a:r>
              <a:rPr lang="zh-CN" altLang="en-US" b="1"/>
              <a:t>类似于打电话，</a:t>
            </a:r>
            <a:r>
              <a:rPr lang="en-US" altLang="zh-CN" b="1"/>
              <a:t>UDP</a:t>
            </a:r>
            <a:r>
              <a:rPr lang="zh-CN" altLang="en-US" b="1"/>
              <a:t>类似于写信）</a:t>
            </a:r>
            <a:endParaRPr lang="en-US" altLang="zh-CN" b="1"/>
          </a:p>
          <a:p>
            <a:r>
              <a:rPr lang="zh-CN" altLang="en-US"/>
              <a:t>面向连接（</a:t>
            </a:r>
            <a:r>
              <a:rPr lang="en-US" altLang="zh-CN"/>
              <a:t>TCP</a:t>
            </a:r>
            <a:r>
              <a:rPr lang="zh-CN" altLang="en-US"/>
              <a:t>确认三方交握，连接已创建才进行传输，</a:t>
            </a:r>
            <a:r>
              <a:rPr lang="en-US" altLang="zh-CN"/>
              <a:t>UDP</a:t>
            </a:r>
            <a:r>
              <a:rPr lang="zh-CN" altLang="en-US"/>
              <a:t>用</a:t>
            </a:r>
            <a:r>
              <a:rPr lang="en-US" altLang="zh-CN"/>
              <a:t>socket</a:t>
            </a:r>
            <a:r>
              <a:rPr lang="zh-CN" altLang="en-US"/>
              <a:t>直接传输）</a:t>
            </a:r>
            <a:endParaRPr lang="en-US" altLang="zh-CN"/>
          </a:p>
          <a:p>
            <a:r>
              <a:rPr lang="zh-CN" altLang="en-US"/>
              <a:t>有序数据传输（</a:t>
            </a:r>
            <a:r>
              <a:rPr lang="en-US" altLang="zh-CN"/>
              <a:t>TCP</a:t>
            </a:r>
            <a:r>
              <a:rPr lang="zh-CN" altLang="en-US"/>
              <a:t>发送的数据时有顺序的，是为了保证不发生丢包）</a:t>
            </a:r>
            <a:endParaRPr lang="en-US" altLang="zh-CN"/>
          </a:p>
          <a:p>
            <a:r>
              <a:rPr lang="zh-CN" altLang="en-US"/>
              <a:t>重发丢失的数据包</a:t>
            </a:r>
            <a:r>
              <a:rPr lang="en-US" altLang="zh-CN"/>
              <a:t>/</a:t>
            </a:r>
            <a:r>
              <a:rPr lang="zh-CN" altLang="en-US"/>
              <a:t>舍弃重复的数据包</a:t>
            </a:r>
            <a:endParaRPr lang="en-US" altLang="zh-CN"/>
          </a:p>
          <a:p>
            <a:r>
              <a:rPr lang="zh-CN" altLang="en-US"/>
              <a:t>无差错的数据传输</a:t>
            </a:r>
            <a:endParaRPr lang="en-US" altLang="zh-CN"/>
          </a:p>
          <a:p>
            <a:r>
              <a:rPr lang="zh-CN" altLang="en-US"/>
              <a:t>阻塞</a:t>
            </a:r>
            <a:r>
              <a:rPr lang="en-US" altLang="zh-CN"/>
              <a:t>/</a:t>
            </a:r>
            <a:r>
              <a:rPr lang="zh-CN" altLang="en-US"/>
              <a:t>流量控制    </a:t>
            </a:r>
            <a:r>
              <a:rPr lang="en-US" altLang="zh-CN"/>
              <a:t>TCP</a:t>
            </a:r>
            <a:r>
              <a:rPr lang="zh-CN" altLang="en-US"/>
              <a:t>一对一，</a:t>
            </a:r>
            <a:r>
              <a:rPr lang="en-US" altLang="zh-CN"/>
              <a:t>UDP</a:t>
            </a:r>
            <a:r>
              <a:rPr lang="zh-CN" altLang="en-US"/>
              <a:t>可用于一对多</a:t>
            </a:r>
            <a:r>
              <a:rPr lang="en-US" altLang="zh-CN"/>
              <a:t>/</a:t>
            </a:r>
            <a:r>
              <a:rPr lang="zh-CN" altLang="en-US"/>
              <a:t>多对多，</a:t>
            </a:r>
            <a:r>
              <a:rPr lang="en-US" altLang="zh-CN"/>
              <a:t>TCP</a:t>
            </a:r>
            <a:r>
              <a:rPr lang="zh-CN" altLang="en-US"/>
              <a:t>所需资源多。</a:t>
            </a:r>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5300" y="1590675"/>
            <a:ext cx="4076700" cy="5267325"/>
          </a:xfrm>
          <a:prstGeom prst="rect">
            <a:avLst/>
          </a:prstGeom>
        </p:spPr>
      </p:pic>
    </p:spTree>
    <p:extLst>
      <p:ext uri="{BB962C8B-B14F-4D97-AF65-F5344CB8AC3E}">
        <p14:creationId xmlns:p14="http://schemas.microsoft.com/office/powerpoint/2010/main" val="1821752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4475" y="0"/>
            <a:ext cx="1226682" cy="369332"/>
          </a:xfrm>
          <a:prstGeom prst="rect">
            <a:avLst/>
          </a:prstGeom>
          <a:noFill/>
        </p:spPr>
        <p:txBody>
          <a:bodyPr wrap="none" rtlCol="0">
            <a:spAutoFit/>
          </a:bodyPr>
          <a:lstStyle/>
          <a:p>
            <a:r>
              <a:rPr lang="en-US" altLang="zh-CN"/>
              <a:t>TCP</a:t>
            </a:r>
            <a:r>
              <a:rPr lang="zh-CN" altLang="en-US"/>
              <a:t>客户端</a:t>
            </a:r>
          </a:p>
        </p:txBody>
      </p:sp>
      <p:sp>
        <p:nvSpPr>
          <p:cNvPr id="3" name="文本框 2"/>
          <p:cNvSpPr txBox="1"/>
          <p:nvPr/>
        </p:nvSpPr>
        <p:spPr>
          <a:xfrm>
            <a:off x="138023" y="291694"/>
            <a:ext cx="11809562" cy="5632311"/>
          </a:xfrm>
          <a:prstGeom prst="rect">
            <a:avLst/>
          </a:prstGeom>
          <a:noFill/>
        </p:spPr>
        <p:txBody>
          <a:bodyPr wrap="square" rtlCol="0">
            <a:spAutoFit/>
          </a:bodyPr>
          <a:lstStyle/>
          <a:p>
            <a:r>
              <a:rPr lang="en-US" altLang="zh-CN"/>
              <a:t>TCP</a:t>
            </a:r>
            <a:r>
              <a:rPr lang="zh-CN" altLang="en-US"/>
              <a:t>严格区分客户端和服务器，两者流程不同（</a:t>
            </a:r>
            <a:r>
              <a:rPr lang="en-US" altLang="zh-CN"/>
              <a:t>UDP</a:t>
            </a:r>
            <a:r>
              <a:rPr lang="zh-CN" altLang="en-US"/>
              <a:t>则对此要求不高，差异在于</a:t>
            </a:r>
            <a:r>
              <a:rPr lang="en-US" altLang="zh-CN"/>
              <a:t>bind IP/port</a:t>
            </a:r>
            <a:r>
              <a:rPr lang="zh-CN" altLang="en-US"/>
              <a:t>部分）</a:t>
            </a:r>
            <a:endParaRPr lang="en-US" altLang="zh-CN"/>
          </a:p>
          <a:p>
            <a:r>
              <a:rPr lang="en-US" altLang="zh-CN"/>
              <a:t>TCP</a:t>
            </a:r>
            <a:r>
              <a:rPr lang="zh-CN" altLang="en-US"/>
              <a:t>服务器的运作流程：</a:t>
            </a:r>
            <a:endParaRPr lang="en-US" altLang="zh-CN"/>
          </a:p>
          <a:p>
            <a:r>
              <a:rPr lang="en-US" altLang="zh-CN"/>
              <a:t>1 </a:t>
            </a:r>
            <a:r>
              <a:rPr lang="zh-CN" altLang="en-US"/>
              <a:t>创建套接字（</a:t>
            </a:r>
            <a:r>
              <a:rPr lang="en-US" altLang="zh-CN" err="1"/>
              <a:t>socket.socket</a:t>
            </a:r>
            <a:r>
              <a:rPr lang="zh-CN" altLang="en-US"/>
              <a:t>）</a:t>
            </a:r>
            <a:endParaRPr lang="en-US" altLang="zh-CN"/>
          </a:p>
          <a:p>
            <a:r>
              <a:rPr lang="en-US" altLang="zh-CN"/>
              <a:t>2</a:t>
            </a:r>
            <a:r>
              <a:rPr lang="zh-CN" altLang="en-US"/>
              <a:t> 绑定服务器信息（</a:t>
            </a:r>
            <a:r>
              <a:rPr lang="en-US" altLang="zh-CN"/>
              <a:t>bind</a:t>
            </a:r>
            <a:r>
              <a:rPr lang="zh-CN" altLang="en-US"/>
              <a:t>）</a:t>
            </a:r>
            <a:endParaRPr lang="en-US" altLang="zh-CN"/>
          </a:p>
          <a:p>
            <a:r>
              <a:rPr lang="en-US" altLang="zh-CN"/>
              <a:t>3</a:t>
            </a:r>
            <a:r>
              <a:rPr lang="zh-CN" altLang="en-US"/>
              <a:t> 将套接字设置为被动模式（套接字默认为主动连接模式，</a:t>
            </a:r>
            <a:r>
              <a:rPr lang="en-US" altLang="zh-CN"/>
              <a:t>listen</a:t>
            </a:r>
            <a:r>
              <a:rPr lang="zh-CN" altLang="en-US"/>
              <a:t>）</a:t>
            </a:r>
            <a:endParaRPr lang="en-US" altLang="zh-CN"/>
          </a:p>
          <a:p>
            <a:r>
              <a:rPr lang="en-US" altLang="zh-CN"/>
              <a:t>4 </a:t>
            </a:r>
            <a:r>
              <a:rPr lang="zh-CN" altLang="en-US"/>
              <a:t>监听客户端的连接（</a:t>
            </a:r>
            <a:r>
              <a:rPr lang="en-US" altLang="zh-CN"/>
              <a:t>accept</a:t>
            </a:r>
            <a:r>
              <a:rPr lang="zh-CN" altLang="en-US"/>
              <a:t>，若无客户端连接，则会停在此处）</a:t>
            </a:r>
            <a:endParaRPr lang="en-US" altLang="zh-CN"/>
          </a:p>
          <a:p>
            <a:r>
              <a:rPr lang="en-US" altLang="zh-CN"/>
              <a:t>5 </a:t>
            </a:r>
            <a:r>
              <a:rPr lang="zh-CN" altLang="en-US"/>
              <a:t>接收发送数据（</a:t>
            </a:r>
            <a:r>
              <a:rPr lang="en-US" altLang="zh-CN"/>
              <a:t>send</a:t>
            </a:r>
            <a:r>
              <a:rPr lang="zh-CN" altLang="en-US"/>
              <a:t>，</a:t>
            </a:r>
            <a:r>
              <a:rPr lang="en-US" altLang="zh-CN" err="1"/>
              <a:t>recv</a:t>
            </a:r>
            <a:r>
              <a:rPr lang="zh-CN" altLang="en-US"/>
              <a:t>）</a:t>
            </a:r>
            <a:endParaRPr lang="en-US" altLang="zh-CN"/>
          </a:p>
          <a:p>
            <a:endParaRPr lang="en-US" altLang="zh-CN"/>
          </a:p>
          <a:p>
            <a:r>
              <a:rPr lang="zh-CN" altLang="en-US" b="1">
                <a:solidFill>
                  <a:srgbClr val="FF0000"/>
                </a:solidFill>
              </a:rPr>
              <a:t>在</a:t>
            </a:r>
            <a:r>
              <a:rPr lang="en-US" altLang="zh-CN" b="1">
                <a:solidFill>
                  <a:srgbClr val="FF0000"/>
                </a:solidFill>
              </a:rPr>
              <a:t>TCP</a:t>
            </a:r>
            <a:r>
              <a:rPr lang="zh-CN" altLang="en-US" b="1">
                <a:solidFill>
                  <a:srgbClr val="FF0000"/>
                </a:solidFill>
              </a:rPr>
              <a:t>客户端中</a:t>
            </a:r>
            <a:r>
              <a:rPr lang="zh-CN" altLang="en-US"/>
              <a:t>，运用的</a:t>
            </a:r>
            <a:r>
              <a:rPr lang="en-US" altLang="zh-CN"/>
              <a:t>socket</a:t>
            </a:r>
            <a:r>
              <a:rPr lang="zh-CN" altLang="en-US"/>
              <a:t>函数有些许不同，其中</a:t>
            </a:r>
            <a:r>
              <a:rPr lang="en-US" altLang="zh-CN"/>
              <a:t>s = </a:t>
            </a:r>
            <a:r>
              <a:rPr lang="en-US" altLang="zh-CN" err="1"/>
              <a:t>socket.socket</a:t>
            </a:r>
            <a:r>
              <a:rPr lang="en-US" altLang="zh-CN"/>
              <a:t>(</a:t>
            </a:r>
            <a:r>
              <a:rPr lang="en-US" altLang="zh-CN" err="1"/>
              <a:t>socket.AF_INET</a:t>
            </a:r>
            <a:r>
              <a:rPr lang="en-US" altLang="zh-CN"/>
              <a:t>, </a:t>
            </a:r>
            <a:r>
              <a:rPr lang="en-US" altLang="zh-CN" err="1"/>
              <a:t>socket.SOCK_STREAM</a:t>
            </a:r>
            <a:r>
              <a:rPr lang="en-US" altLang="zh-CN"/>
              <a:t>)</a:t>
            </a:r>
            <a:r>
              <a:rPr lang="zh-CN" altLang="en-US"/>
              <a:t>不变，</a:t>
            </a:r>
            <a:r>
              <a:rPr lang="en-US" altLang="zh-CN"/>
              <a:t>TCP</a:t>
            </a:r>
            <a:r>
              <a:rPr lang="zh-CN" altLang="en-US"/>
              <a:t>协议连接服务器使用</a:t>
            </a:r>
            <a:r>
              <a:rPr lang="en-US" altLang="zh-CN" err="1"/>
              <a:t>s.connect</a:t>
            </a:r>
            <a:r>
              <a:rPr lang="en-US" altLang="zh-CN"/>
              <a:t>((</a:t>
            </a:r>
            <a:r>
              <a:rPr lang="en-US" altLang="zh-CN" err="1"/>
              <a:t>dest_ip</a:t>
            </a:r>
            <a:r>
              <a:rPr lang="en-US" altLang="zh-CN"/>
              <a:t>, </a:t>
            </a:r>
            <a:r>
              <a:rPr lang="en-US" altLang="zh-CN" err="1"/>
              <a:t>dest_port</a:t>
            </a:r>
            <a:r>
              <a:rPr lang="en-US" altLang="zh-CN"/>
              <a:t>))</a:t>
            </a:r>
            <a:r>
              <a:rPr lang="zh-CN" altLang="en-US"/>
              <a:t>；发送数据使用</a:t>
            </a:r>
            <a:r>
              <a:rPr lang="en-US" altLang="zh-CN" err="1"/>
              <a:t>s.send</a:t>
            </a:r>
            <a:r>
              <a:rPr lang="en-US" altLang="zh-CN"/>
              <a:t>(</a:t>
            </a:r>
            <a:r>
              <a:rPr lang="en-US" altLang="zh-CN" err="1"/>
              <a:t>send_data</a:t>
            </a:r>
            <a:r>
              <a:rPr lang="en-US" altLang="zh-CN"/>
              <a:t>)</a:t>
            </a:r>
            <a:r>
              <a:rPr lang="zh-CN" altLang="en-US"/>
              <a:t>，其中同样只适用</a:t>
            </a:r>
            <a:r>
              <a:rPr lang="en-US" altLang="zh-CN"/>
              <a:t>bytes</a:t>
            </a:r>
            <a:r>
              <a:rPr lang="zh-CN" altLang="en-US"/>
              <a:t>，接收数据时使用</a:t>
            </a:r>
            <a:r>
              <a:rPr lang="en-US" altLang="zh-CN" err="1"/>
              <a:t>s.recv</a:t>
            </a:r>
            <a:r>
              <a:rPr lang="en-US" altLang="zh-CN"/>
              <a:t>(1024)</a:t>
            </a:r>
            <a:r>
              <a:rPr lang="zh-CN" altLang="en-US"/>
              <a:t>，其中</a:t>
            </a:r>
            <a:r>
              <a:rPr lang="en-US" altLang="zh-CN"/>
              <a:t>1024</a:t>
            </a:r>
            <a:r>
              <a:rPr lang="zh-CN" altLang="en-US"/>
              <a:t>含义与</a:t>
            </a:r>
            <a:r>
              <a:rPr lang="en-US" altLang="zh-CN"/>
              <a:t>UDP</a:t>
            </a:r>
            <a:r>
              <a:rPr lang="zh-CN" altLang="en-US"/>
              <a:t>中</a:t>
            </a:r>
            <a:r>
              <a:rPr lang="en-US" altLang="zh-CN" err="1"/>
              <a:t>s.recvfrom</a:t>
            </a:r>
            <a:r>
              <a:rPr lang="zh-CN" altLang="en-US"/>
              <a:t>类似，但返回值中只有</a:t>
            </a:r>
            <a:r>
              <a:rPr lang="en-US" altLang="zh-CN"/>
              <a:t>bytes</a:t>
            </a:r>
            <a:r>
              <a:rPr lang="zh-CN" altLang="en-US"/>
              <a:t>。</a:t>
            </a:r>
            <a:endParaRPr lang="en-US" altLang="zh-CN"/>
          </a:p>
          <a:p>
            <a:endParaRPr lang="en-US" altLang="zh-CN"/>
          </a:p>
          <a:p>
            <a:r>
              <a:rPr lang="zh-CN" altLang="en-US" b="1">
                <a:solidFill>
                  <a:srgbClr val="FF0000"/>
                </a:solidFill>
              </a:rPr>
              <a:t>在</a:t>
            </a:r>
            <a:r>
              <a:rPr lang="en-US" altLang="zh-CN" b="1">
                <a:solidFill>
                  <a:srgbClr val="FF0000"/>
                </a:solidFill>
              </a:rPr>
              <a:t>TCP</a:t>
            </a:r>
            <a:r>
              <a:rPr lang="zh-CN" altLang="en-US" b="1">
                <a:solidFill>
                  <a:srgbClr val="FF0000"/>
                </a:solidFill>
              </a:rPr>
              <a:t>服务器中</a:t>
            </a:r>
            <a:r>
              <a:rPr lang="zh-CN" altLang="en-US"/>
              <a:t>，创建套接字的流程类似，但需绑定</a:t>
            </a:r>
            <a:r>
              <a:rPr lang="en-US" altLang="zh-CN"/>
              <a:t>IP</a:t>
            </a:r>
            <a:r>
              <a:rPr lang="zh-CN" altLang="en-US"/>
              <a:t>和</a:t>
            </a:r>
            <a:r>
              <a:rPr lang="en-US" altLang="zh-CN"/>
              <a:t>port</a:t>
            </a:r>
            <a:r>
              <a:rPr lang="zh-CN" altLang="en-US"/>
              <a:t>（客户端一般随机），然后使用</a:t>
            </a:r>
            <a:r>
              <a:rPr lang="en-US" altLang="zh-CN" err="1"/>
              <a:t>s.listen</a:t>
            </a:r>
            <a:r>
              <a:rPr lang="en-US" altLang="zh-CN"/>
              <a:t>(128)</a:t>
            </a:r>
            <a:r>
              <a:rPr lang="zh-CN" altLang="en-US"/>
              <a:t>使</a:t>
            </a:r>
            <a:r>
              <a:rPr lang="en-US" altLang="zh-CN"/>
              <a:t>s</a:t>
            </a:r>
            <a:r>
              <a:rPr lang="zh-CN" altLang="en-US"/>
              <a:t>变为被动监听状态（其中</a:t>
            </a:r>
            <a:r>
              <a:rPr lang="en-US" altLang="zh-CN"/>
              <a:t>128</a:t>
            </a:r>
            <a:r>
              <a:rPr lang="zh-CN" altLang="en-US"/>
              <a:t>可以认为是同一时刻可访问的客户端的数量，但影响不大，与操作系统有关）；</a:t>
            </a:r>
            <a:r>
              <a:rPr lang="en-US" altLang="zh-CN" err="1"/>
              <a:t>s.accept</a:t>
            </a:r>
            <a:r>
              <a:rPr lang="en-US" altLang="zh-CN"/>
              <a:t>()</a:t>
            </a:r>
            <a:r>
              <a:rPr lang="zh-CN" altLang="en-US"/>
              <a:t>的返回值是一个元组</a:t>
            </a:r>
            <a:r>
              <a:rPr lang="en-US" altLang="zh-CN"/>
              <a:t>(</a:t>
            </a:r>
            <a:r>
              <a:rPr lang="en-US" altLang="zh-CN" err="1"/>
              <a:t>client_socket</a:t>
            </a:r>
            <a:r>
              <a:rPr lang="en-US" altLang="zh-CN"/>
              <a:t>, </a:t>
            </a:r>
            <a:r>
              <a:rPr lang="en-US" altLang="zh-CN" err="1"/>
              <a:t>clientAddr</a:t>
            </a:r>
            <a:r>
              <a:rPr lang="en-US" altLang="zh-CN"/>
              <a:t>)</a:t>
            </a:r>
            <a:r>
              <a:rPr lang="zh-CN" altLang="en-US"/>
              <a:t>，其中</a:t>
            </a:r>
            <a:r>
              <a:rPr lang="en-US" altLang="zh-CN" err="1"/>
              <a:t>client_socket</a:t>
            </a:r>
            <a:r>
              <a:rPr lang="zh-CN" altLang="en-US"/>
              <a:t>是一个新建的专门用来为这个客户端服务的</a:t>
            </a:r>
            <a:r>
              <a:rPr lang="en-US" altLang="zh-CN"/>
              <a:t>socket</a:t>
            </a:r>
            <a:r>
              <a:rPr lang="zh-CN" altLang="en-US"/>
              <a:t>（写为</a:t>
            </a:r>
            <a:r>
              <a:rPr lang="en-US" altLang="zh-CN"/>
              <a:t>c</a:t>
            </a:r>
            <a:r>
              <a:rPr lang="zh-CN" altLang="en-US"/>
              <a:t>），原</a:t>
            </a:r>
            <a:r>
              <a:rPr lang="en-US" altLang="zh-CN" err="1"/>
              <a:t>tcp</a:t>
            </a:r>
            <a:r>
              <a:rPr lang="zh-CN" altLang="en-US"/>
              <a:t>服务器套接字就省下来继续监听下一个客户端的连接，</a:t>
            </a:r>
            <a:r>
              <a:rPr lang="en-US" altLang="zh-CN" err="1"/>
              <a:t>clientAddr</a:t>
            </a:r>
            <a:r>
              <a:rPr lang="zh-CN" altLang="en-US"/>
              <a:t>是客户端的地址是一个元组</a:t>
            </a:r>
            <a:r>
              <a:rPr lang="en-US" altLang="zh-CN"/>
              <a:t>(IP, port)</a:t>
            </a:r>
            <a:r>
              <a:rPr lang="zh-CN" altLang="en-US"/>
              <a:t>。</a:t>
            </a:r>
            <a:endParaRPr lang="en-US" altLang="zh-CN"/>
          </a:p>
          <a:p>
            <a:endParaRPr lang="en-US" altLang="zh-CN"/>
          </a:p>
          <a:p>
            <a:r>
              <a:rPr lang="zh-CN" altLang="en-US"/>
              <a:t>在</a:t>
            </a:r>
            <a:r>
              <a:rPr lang="en-US" altLang="zh-CN"/>
              <a:t>TCP</a:t>
            </a:r>
            <a:r>
              <a:rPr lang="zh-CN" altLang="en-US"/>
              <a:t>客户端和服务器建立连接后，如果客户端的</a:t>
            </a:r>
            <a:r>
              <a:rPr lang="en-US" altLang="zh-CN"/>
              <a:t>socket</a:t>
            </a:r>
            <a:r>
              <a:rPr lang="zh-CN" altLang="en-US"/>
              <a:t>关闭，则会导致服务器的</a:t>
            </a:r>
            <a:r>
              <a:rPr lang="en-US" altLang="zh-CN" err="1"/>
              <a:t>c.recv</a:t>
            </a:r>
            <a:r>
              <a:rPr lang="zh-CN" altLang="en-US"/>
              <a:t>解堵塞并收到一个空数据（客户端无法发送空数据），可使用</a:t>
            </a:r>
            <a:r>
              <a:rPr lang="en-US" altLang="zh-CN"/>
              <a:t>if</a:t>
            </a:r>
            <a:r>
              <a:rPr lang="zh-CN" altLang="en-US"/>
              <a:t>来判断</a:t>
            </a:r>
            <a:r>
              <a:rPr lang="en-US" altLang="zh-CN" err="1"/>
              <a:t>c.recv</a:t>
            </a:r>
            <a:r>
              <a:rPr lang="zh-CN" altLang="en-US"/>
              <a:t>是否为空。</a:t>
            </a:r>
          </a:p>
          <a:p>
            <a:endParaRPr lang="en-US" altLang="zh-CN"/>
          </a:p>
        </p:txBody>
      </p:sp>
      <p:sp>
        <p:nvSpPr>
          <p:cNvPr id="4" name="矩形 3"/>
          <p:cNvSpPr/>
          <p:nvPr/>
        </p:nvSpPr>
        <p:spPr>
          <a:xfrm>
            <a:off x="138023" y="4329355"/>
            <a:ext cx="6096000" cy="369332"/>
          </a:xfrm>
          <a:prstGeom prst="rect">
            <a:avLst/>
          </a:prstGeom>
        </p:spPr>
        <p:txBody>
          <a:bodyPr>
            <a:spAutoFit/>
          </a:bodyPr>
          <a:lstStyle/>
          <a:p>
            <a:endParaRPr lang="zh-CN" altLang="en-US"/>
          </a:p>
        </p:txBody>
      </p:sp>
    </p:spTree>
    <p:extLst>
      <p:ext uri="{BB962C8B-B14F-4D97-AF65-F5344CB8AC3E}">
        <p14:creationId xmlns:p14="http://schemas.microsoft.com/office/powerpoint/2010/main" val="122881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59FF59-D584-4633-A20A-59FCA7483C85}"/>
              </a:ext>
            </a:extLst>
          </p:cNvPr>
          <p:cNvSpPr txBox="1"/>
          <p:nvPr/>
        </p:nvSpPr>
        <p:spPr>
          <a:xfrm>
            <a:off x="4821702" y="0"/>
            <a:ext cx="1919180" cy="369332"/>
          </a:xfrm>
          <a:prstGeom prst="rect">
            <a:avLst/>
          </a:prstGeom>
          <a:noFill/>
        </p:spPr>
        <p:txBody>
          <a:bodyPr wrap="none" rtlCol="0">
            <a:spAutoFit/>
          </a:bodyPr>
          <a:lstStyle/>
          <a:p>
            <a:r>
              <a:rPr lang="en-US" altLang="zh-CN" b="1"/>
              <a:t>TCP</a:t>
            </a:r>
            <a:r>
              <a:rPr lang="zh-CN" altLang="en-US" b="1"/>
              <a:t>报文首部结构</a:t>
            </a:r>
          </a:p>
        </p:txBody>
      </p:sp>
      <p:pic>
        <p:nvPicPr>
          <p:cNvPr id="1026" name="Picture 2" descr="https://img-blog.csdn.net/20180717201939345?watermark/2/text/aHR0cHM6Ly9ibG9nLmNzZG4ubmV0L3FxXzM4OTUwMzE2/font/5a6L5L2T/fontsize/400/fill/I0JBQkFCMA==/dissolve/70">
            <a:extLst>
              <a:ext uri="{FF2B5EF4-FFF2-40B4-BE49-F238E27FC236}">
                <a16:creationId xmlns:a16="http://schemas.microsoft.com/office/drawing/2014/main" id="{73DB1DA9-9821-41E1-BD7A-FDED79BF5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765" y="369332"/>
            <a:ext cx="6743700" cy="42195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6E5DC29-02E8-47EC-9365-B3C12A17DE2F}"/>
              </a:ext>
            </a:extLst>
          </p:cNvPr>
          <p:cNvSpPr txBox="1"/>
          <p:nvPr/>
        </p:nvSpPr>
        <p:spPr>
          <a:xfrm>
            <a:off x="0" y="304017"/>
            <a:ext cx="5189765" cy="6555641"/>
          </a:xfrm>
          <a:prstGeom prst="rect">
            <a:avLst/>
          </a:prstGeom>
          <a:noFill/>
        </p:spPr>
        <p:txBody>
          <a:bodyPr wrap="square" rtlCol="0">
            <a:spAutoFit/>
          </a:bodyPr>
          <a:lstStyle/>
          <a:p>
            <a:r>
              <a:rPr lang="en-US" altLang="zh-CN" sz="1400"/>
              <a:t>TCP</a:t>
            </a:r>
            <a:r>
              <a:rPr lang="zh-CN" altLang="en-US" sz="1400"/>
              <a:t>的报文首部有固定的</a:t>
            </a:r>
            <a:r>
              <a:rPr lang="en-US" altLang="zh-CN" sz="1400"/>
              <a:t>20</a:t>
            </a:r>
            <a:r>
              <a:rPr lang="zh-CN" altLang="en-US" sz="1400"/>
              <a:t>字节（不算可选项），</a:t>
            </a:r>
            <a:r>
              <a:rPr lang="en-US" altLang="zh-CN" sz="1400"/>
              <a:t>UDP</a:t>
            </a:r>
            <a:r>
              <a:rPr lang="zh-CN" altLang="en-US" sz="1400"/>
              <a:t>的报文首部只有</a:t>
            </a:r>
            <a:r>
              <a:rPr lang="en-US" altLang="zh-CN" sz="1400"/>
              <a:t>8</a:t>
            </a:r>
            <a:r>
              <a:rPr lang="zh-CN" altLang="en-US" sz="1400"/>
              <a:t>个字节，</a:t>
            </a:r>
            <a:r>
              <a:rPr lang="en-US" altLang="zh-CN" sz="1400"/>
              <a:t>TCP</a:t>
            </a:r>
            <a:r>
              <a:rPr lang="zh-CN" altLang="en-US" sz="1400"/>
              <a:t>的报文首部结构如右，其从前至后依次为：</a:t>
            </a:r>
            <a:r>
              <a:rPr lang="en-US" altLang="zh-CN" sz="1400"/>
              <a:t>1</a:t>
            </a:r>
            <a:r>
              <a:rPr lang="zh-CN" altLang="en-US" sz="1400"/>
              <a:t>、源端口和目的端口各占</a:t>
            </a:r>
            <a:r>
              <a:rPr lang="en-US" altLang="zh-CN" sz="1400"/>
              <a:t>2</a:t>
            </a:r>
            <a:r>
              <a:rPr lang="zh-CN" altLang="en-US" sz="1400"/>
              <a:t>个字节，分别写入源端口和目的端口；</a:t>
            </a:r>
            <a:r>
              <a:rPr lang="en-US" altLang="zh-CN" sz="1400"/>
              <a:t>2</a:t>
            </a:r>
            <a:r>
              <a:rPr lang="zh-CN" altLang="en-US" sz="1400"/>
              <a:t>、序列号（</a:t>
            </a:r>
            <a:r>
              <a:rPr lang="en-US" altLang="zh-CN" sz="1400"/>
              <a:t>Sequence Number</a:t>
            </a:r>
            <a:r>
              <a:rPr lang="zh-CN" altLang="en-US" sz="1400"/>
              <a:t>），占</a:t>
            </a:r>
            <a:r>
              <a:rPr lang="en-US" altLang="zh-CN" sz="1400"/>
              <a:t>4</a:t>
            </a:r>
            <a:r>
              <a:rPr lang="zh-CN" altLang="en-US" sz="1400"/>
              <a:t>个字节（一个字节</a:t>
            </a:r>
            <a:r>
              <a:rPr lang="en-US" altLang="zh-CN" sz="1400"/>
              <a:t>8</a:t>
            </a:r>
            <a:r>
              <a:rPr lang="zh-CN" altLang="en-US" sz="1400"/>
              <a:t>位），</a:t>
            </a:r>
            <a:r>
              <a:rPr lang="en-US" altLang="zh-CN" sz="1400"/>
              <a:t>TCP</a:t>
            </a:r>
            <a:r>
              <a:rPr lang="zh-CN" altLang="en-US" sz="1400"/>
              <a:t>连接中传送的字节流的每个字节都按顺序编号，如一段报文的序列号字段值是</a:t>
            </a:r>
            <a:r>
              <a:rPr lang="en-US" altLang="zh-CN" sz="1400"/>
              <a:t>301</a:t>
            </a:r>
            <a:r>
              <a:rPr lang="zh-CN" altLang="en-US" sz="1400"/>
              <a:t>，而它携带了</a:t>
            </a:r>
            <a:r>
              <a:rPr lang="en-US" altLang="zh-CN" sz="1400"/>
              <a:t>100</a:t>
            </a:r>
            <a:r>
              <a:rPr lang="zh-CN" altLang="en-US" sz="1400"/>
              <a:t>字节的数据，则下一个报文段的序列号应从</a:t>
            </a:r>
            <a:r>
              <a:rPr lang="en-US" altLang="zh-CN" sz="1400"/>
              <a:t>401</a:t>
            </a:r>
            <a:r>
              <a:rPr lang="zh-CN" altLang="en-US" sz="1400"/>
              <a:t>开始（注意当一个主机开启一个</a:t>
            </a:r>
            <a:r>
              <a:rPr lang="en-US" altLang="zh-CN" sz="1400"/>
              <a:t>TCP</a:t>
            </a:r>
            <a:r>
              <a:rPr lang="zh-CN" altLang="en-US" sz="1400"/>
              <a:t>会话时，其初始序列号是随机的，即</a:t>
            </a:r>
            <a:r>
              <a:rPr lang="en-US" altLang="zh-CN" sz="1400"/>
              <a:t>[0 - 2</a:t>
            </a:r>
            <a:r>
              <a:rPr lang="en-US" altLang="zh-CN" sz="1400" baseline="30000"/>
              <a:t>32</a:t>
            </a:r>
            <a:r>
              <a:rPr lang="en-US" altLang="zh-CN" sz="1400"/>
              <a:t>-1]</a:t>
            </a:r>
            <a:r>
              <a:rPr lang="zh-CN" altLang="en-US" sz="1400"/>
              <a:t>，但追踪的往往是相对序列号，即从</a:t>
            </a:r>
            <a:r>
              <a:rPr lang="en-US" altLang="zh-CN" sz="1400"/>
              <a:t>0</a:t>
            </a:r>
            <a:r>
              <a:rPr lang="zh-CN" altLang="en-US" sz="1400"/>
              <a:t>计数）；</a:t>
            </a:r>
            <a:endParaRPr lang="en-US" altLang="zh-CN" sz="1400"/>
          </a:p>
          <a:p>
            <a:r>
              <a:rPr lang="en-US" altLang="zh-CN" sz="1400"/>
              <a:t>3</a:t>
            </a:r>
            <a:r>
              <a:rPr lang="zh-CN" altLang="en-US" sz="1400"/>
              <a:t>、确认号（</a:t>
            </a:r>
            <a:r>
              <a:rPr lang="en-US" altLang="zh-CN" sz="1400"/>
              <a:t>Acknowledgment Number</a:t>
            </a:r>
            <a:r>
              <a:rPr lang="zh-CN" altLang="en-US" sz="1400"/>
              <a:t>），占</a:t>
            </a:r>
            <a:r>
              <a:rPr lang="en-US" altLang="zh-CN" sz="1400"/>
              <a:t>4</a:t>
            </a:r>
            <a:r>
              <a:rPr lang="zh-CN" altLang="en-US" sz="1400"/>
              <a:t>个字节，是期望收到对方下一个报文的第一个数据字节的序号，如接收方接收到了一个序列号为</a:t>
            </a:r>
            <a:r>
              <a:rPr lang="en-US" altLang="zh-CN" sz="1400"/>
              <a:t>501</a:t>
            </a:r>
            <a:r>
              <a:rPr lang="zh-CN" altLang="en-US" sz="1400"/>
              <a:t>数据长度为</a:t>
            </a:r>
            <a:r>
              <a:rPr lang="en-US" altLang="zh-CN" sz="1400"/>
              <a:t>200</a:t>
            </a:r>
            <a:r>
              <a:rPr lang="zh-CN" altLang="en-US" sz="1400"/>
              <a:t>字节的报文，这表明正确收到了</a:t>
            </a:r>
            <a:r>
              <a:rPr lang="en-US" altLang="zh-CN" sz="1400"/>
              <a:t>0-700</a:t>
            </a:r>
            <a:r>
              <a:rPr lang="zh-CN" altLang="en-US" sz="1400"/>
              <a:t>的数据，因此</a:t>
            </a:r>
            <a:r>
              <a:rPr lang="en-US" altLang="zh-CN" sz="1400"/>
              <a:t>B</a:t>
            </a:r>
            <a:r>
              <a:rPr lang="zh-CN" altLang="en-US" sz="1400"/>
              <a:t>在发送给</a:t>
            </a:r>
            <a:r>
              <a:rPr lang="en-US" altLang="zh-CN" sz="1400"/>
              <a:t>A</a:t>
            </a:r>
            <a:r>
              <a:rPr lang="zh-CN" altLang="en-US" sz="1400"/>
              <a:t>的确认报文段中确认号写为</a:t>
            </a:r>
            <a:r>
              <a:rPr lang="en-US" altLang="zh-CN" sz="1400"/>
              <a:t>701</a:t>
            </a:r>
            <a:r>
              <a:rPr lang="zh-CN" altLang="en-US" sz="1400"/>
              <a:t>；</a:t>
            </a:r>
            <a:endParaRPr lang="en-US" altLang="zh-CN" sz="1400"/>
          </a:p>
          <a:p>
            <a:r>
              <a:rPr lang="en-US" altLang="zh-CN" sz="1400"/>
              <a:t>4</a:t>
            </a:r>
            <a:r>
              <a:rPr lang="zh-CN" altLang="en-US" sz="1400"/>
              <a:t>、数据偏移</a:t>
            </a:r>
            <a:r>
              <a:rPr lang="en-US" altLang="zh-CN" sz="1400"/>
              <a:t>/</a:t>
            </a:r>
            <a:r>
              <a:rPr lang="zh-CN" altLang="en-US" sz="1400"/>
              <a:t>首部长度，占</a:t>
            </a:r>
            <a:r>
              <a:rPr lang="en-US" altLang="zh-CN" sz="1400"/>
              <a:t>4</a:t>
            </a:r>
            <a:r>
              <a:rPr lang="zh-CN" altLang="en-US" sz="1400"/>
              <a:t>位，由于</a:t>
            </a:r>
            <a:r>
              <a:rPr lang="en-US" altLang="zh-CN" sz="1400"/>
              <a:t>TCP</a:t>
            </a:r>
            <a:r>
              <a:rPr lang="zh-CN" altLang="en-US" sz="1400"/>
              <a:t>报文首部的长度是可变的，因此使用其表示数据区在报文中的起始偏移值。（</a:t>
            </a:r>
            <a:r>
              <a:rPr lang="en-US" altLang="zh-CN" sz="1400"/>
              <a:t>4</a:t>
            </a:r>
            <a:r>
              <a:rPr lang="zh-CN" altLang="en-US" sz="1400"/>
              <a:t>位最大值为</a:t>
            </a:r>
            <a:r>
              <a:rPr lang="en-US" altLang="zh-CN" sz="1400"/>
              <a:t>15</a:t>
            </a:r>
            <a:r>
              <a:rPr lang="zh-CN" altLang="en-US" sz="1400"/>
              <a:t>，但这个值以</a:t>
            </a:r>
            <a:r>
              <a:rPr lang="en-US" altLang="zh-CN" sz="1400"/>
              <a:t>4</a:t>
            </a:r>
            <a:r>
              <a:rPr lang="zh-CN" altLang="en-US" sz="1400"/>
              <a:t>个字节为单位，因此可最大表示</a:t>
            </a:r>
            <a:r>
              <a:rPr lang="en-US" altLang="zh-CN" sz="1400"/>
              <a:t>60</a:t>
            </a:r>
            <a:r>
              <a:rPr lang="zh-CN" altLang="en-US" sz="1400"/>
              <a:t>，即</a:t>
            </a:r>
            <a:r>
              <a:rPr lang="en-US" altLang="zh-CN" sz="1400"/>
              <a:t>TCP</a:t>
            </a:r>
            <a:r>
              <a:rPr lang="zh-CN" altLang="en-US" sz="1400"/>
              <a:t>报文中的首部最长为</a:t>
            </a:r>
            <a:r>
              <a:rPr lang="en-US" altLang="zh-CN" sz="1400"/>
              <a:t>60</a:t>
            </a:r>
            <a:r>
              <a:rPr lang="zh-CN" altLang="en-US" sz="1400"/>
              <a:t>字节）；</a:t>
            </a:r>
            <a:endParaRPr lang="en-US" altLang="zh-CN" sz="1400"/>
          </a:p>
          <a:p>
            <a:r>
              <a:rPr lang="en-US" altLang="zh-CN" sz="1400"/>
              <a:t>5</a:t>
            </a:r>
            <a:r>
              <a:rPr lang="zh-CN" altLang="en-US" sz="1400"/>
              <a:t>、保留，占</a:t>
            </a:r>
            <a:r>
              <a:rPr lang="en-US" altLang="zh-CN" sz="1400"/>
              <a:t>6</a:t>
            </a:r>
            <a:r>
              <a:rPr lang="zh-CN" altLang="en-US" sz="1400"/>
              <a:t>位，以后使用，目前都为</a:t>
            </a:r>
            <a:r>
              <a:rPr lang="en-US" altLang="zh-CN" sz="1400"/>
              <a:t>0</a:t>
            </a:r>
            <a:r>
              <a:rPr lang="zh-CN" altLang="en-US" sz="1400"/>
              <a:t>；</a:t>
            </a:r>
            <a:endParaRPr lang="en-US" altLang="zh-CN" sz="1400"/>
          </a:p>
          <a:p>
            <a:r>
              <a:rPr lang="en-US" altLang="zh-CN" sz="1400"/>
              <a:t>6</a:t>
            </a:r>
            <a:r>
              <a:rPr lang="zh-CN" altLang="en-US" sz="1400"/>
              <a:t>、</a:t>
            </a:r>
            <a:r>
              <a:rPr lang="en-US" altLang="zh-CN" sz="1400"/>
              <a:t>URG</a:t>
            </a:r>
            <a:r>
              <a:rPr lang="zh-CN" altLang="en-US" sz="1400"/>
              <a:t>，紧急标志，当其为</a:t>
            </a:r>
            <a:r>
              <a:rPr lang="en-US" altLang="zh-CN" sz="1400"/>
              <a:t>1</a:t>
            </a:r>
            <a:r>
              <a:rPr lang="zh-CN" altLang="en-US" sz="1400"/>
              <a:t>时表示紧急指针字段有效，告诉系统此报文段中有紧急数据；</a:t>
            </a:r>
            <a:endParaRPr lang="en-US" altLang="zh-CN" sz="1400"/>
          </a:p>
          <a:p>
            <a:r>
              <a:rPr lang="en-US" altLang="zh-CN" sz="1400"/>
              <a:t>7</a:t>
            </a:r>
            <a:r>
              <a:rPr lang="zh-CN" altLang="en-US" sz="1400"/>
              <a:t>、</a:t>
            </a:r>
            <a:r>
              <a:rPr lang="en-US" altLang="zh-CN" sz="1400"/>
              <a:t>ACK</a:t>
            </a:r>
            <a:r>
              <a:rPr lang="zh-CN" altLang="en-US" sz="1400"/>
              <a:t>，确认标志，当其为</a:t>
            </a:r>
            <a:r>
              <a:rPr lang="en-US" altLang="zh-CN" sz="1400"/>
              <a:t>1</a:t>
            </a:r>
            <a:r>
              <a:rPr lang="zh-CN" altLang="en-US" sz="1400"/>
              <a:t>时表示确认序号字段有效，</a:t>
            </a:r>
            <a:r>
              <a:rPr lang="en-US" altLang="zh-CN" sz="1400"/>
              <a:t>TCP</a:t>
            </a:r>
            <a:r>
              <a:rPr lang="zh-CN" altLang="en-US" sz="1400"/>
              <a:t>规定在连接建立后，所有报文的传输都必须把</a:t>
            </a:r>
            <a:r>
              <a:rPr lang="en-US" altLang="zh-CN" sz="1400"/>
              <a:t>ACK</a:t>
            </a:r>
            <a:r>
              <a:rPr lang="zh-CN" altLang="en-US" sz="1400"/>
              <a:t>置为</a:t>
            </a:r>
            <a:r>
              <a:rPr lang="en-US" altLang="zh-CN" sz="1400"/>
              <a:t>1</a:t>
            </a:r>
            <a:r>
              <a:rPr lang="zh-CN" altLang="en-US" sz="1400"/>
              <a:t>；</a:t>
            </a:r>
            <a:endParaRPr lang="en-US" altLang="zh-CN" sz="1400"/>
          </a:p>
          <a:p>
            <a:r>
              <a:rPr lang="en-US" altLang="zh-CN" sz="1400"/>
              <a:t>8</a:t>
            </a:r>
            <a:r>
              <a:rPr lang="zh-CN" altLang="en-US" sz="1400"/>
              <a:t>、</a:t>
            </a:r>
            <a:r>
              <a:rPr lang="en-US" altLang="zh-CN" sz="1400"/>
              <a:t>PSH</a:t>
            </a:r>
            <a:r>
              <a:rPr lang="zh-CN" altLang="en-US" sz="1400"/>
              <a:t>，推送标志，当其为</a:t>
            </a:r>
            <a:r>
              <a:rPr lang="en-US" altLang="zh-CN" sz="1400"/>
              <a:t>1</a:t>
            </a:r>
            <a:r>
              <a:rPr lang="zh-CN" altLang="en-US" sz="1400"/>
              <a:t>时表示当接收方接到该报文段后应尽快将其交给应用程序而不是在缓冲区中排队；</a:t>
            </a:r>
            <a:endParaRPr lang="en-US" altLang="zh-CN" sz="1400"/>
          </a:p>
          <a:p>
            <a:r>
              <a:rPr lang="en-US" altLang="zh-CN" sz="1400"/>
              <a:t>9</a:t>
            </a:r>
            <a:r>
              <a:rPr lang="zh-CN" altLang="en-US" sz="1400"/>
              <a:t>、</a:t>
            </a:r>
            <a:r>
              <a:rPr lang="en-US" altLang="zh-CN" sz="1400"/>
              <a:t>RST</a:t>
            </a:r>
            <a:r>
              <a:rPr lang="zh-CN" altLang="en-US" sz="1400"/>
              <a:t>，重置标志，当其为</a:t>
            </a:r>
            <a:r>
              <a:rPr lang="en-US" altLang="zh-CN" sz="1400"/>
              <a:t>1</a:t>
            </a:r>
            <a:r>
              <a:rPr lang="zh-CN" altLang="en-US" sz="1400"/>
              <a:t>时表示</a:t>
            </a:r>
            <a:r>
              <a:rPr lang="en-US" altLang="zh-CN" sz="1400"/>
              <a:t>TCP</a:t>
            </a:r>
            <a:r>
              <a:rPr lang="zh-CN" altLang="en-US" sz="1400"/>
              <a:t>连接中出现错误，需要释放并重新建立连接；</a:t>
            </a:r>
            <a:endParaRPr lang="en-US" altLang="zh-CN" sz="1400"/>
          </a:p>
          <a:p>
            <a:r>
              <a:rPr lang="en-US" altLang="zh-CN" sz="1400"/>
              <a:t>10</a:t>
            </a:r>
            <a:r>
              <a:rPr lang="zh-CN" altLang="en-US" sz="1400"/>
              <a:t>、</a:t>
            </a:r>
            <a:r>
              <a:rPr lang="en-US" altLang="zh-CN" sz="1400"/>
              <a:t>SYN</a:t>
            </a:r>
            <a:r>
              <a:rPr lang="zh-CN" altLang="en-US" sz="1400"/>
              <a:t>，同步标志，用于</a:t>
            </a:r>
            <a:r>
              <a:rPr lang="en-US" altLang="zh-CN" sz="1400"/>
              <a:t>TCP</a:t>
            </a:r>
            <a:r>
              <a:rPr lang="zh-CN" altLang="en-US" sz="1400"/>
              <a:t>连接建立过程中，当</a:t>
            </a:r>
            <a:r>
              <a:rPr lang="en-US" altLang="zh-CN" sz="1400"/>
              <a:t>SYN=1, ACK=0</a:t>
            </a:r>
            <a:r>
              <a:rPr lang="zh-CN" altLang="en-US" sz="1400"/>
              <a:t>，表明是连接请求报文，同意连接则响应报文中应为</a:t>
            </a:r>
            <a:r>
              <a:rPr lang="en-US" altLang="zh-CN" sz="1400"/>
              <a:t>SYN=1, ACK=1</a:t>
            </a:r>
            <a:r>
              <a:rPr lang="zh-CN" altLang="en-US" sz="1400"/>
              <a:t>；</a:t>
            </a:r>
            <a:endParaRPr lang="en-US" altLang="zh-CN" sz="1400"/>
          </a:p>
          <a:p>
            <a:r>
              <a:rPr lang="en-US" altLang="zh-CN" sz="1400"/>
              <a:t>11</a:t>
            </a:r>
            <a:r>
              <a:rPr lang="zh-CN" altLang="en-US" sz="1400"/>
              <a:t>、</a:t>
            </a:r>
            <a:r>
              <a:rPr lang="en-US" altLang="zh-CN" sz="1400"/>
              <a:t>FIN</a:t>
            </a:r>
            <a:r>
              <a:rPr lang="zh-CN" altLang="en-US" sz="1400"/>
              <a:t>，终止标志，当其为</a:t>
            </a:r>
            <a:r>
              <a:rPr lang="en-US" altLang="zh-CN" sz="1400"/>
              <a:t>1</a:t>
            </a:r>
            <a:r>
              <a:rPr lang="zh-CN" altLang="en-US" sz="1400"/>
              <a:t>时表示发送方数据已发送完毕，并且要求释放连接；</a:t>
            </a:r>
            <a:endParaRPr lang="en-US" altLang="zh-CN" sz="1400"/>
          </a:p>
        </p:txBody>
      </p:sp>
      <p:sp>
        <p:nvSpPr>
          <p:cNvPr id="5" name="文本框 4">
            <a:extLst>
              <a:ext uri="{FF2B5EF4-FFF2-40B4-BE49-F238E27FC236}">
                <a16:creationId xmlns:a16="http://schemas.microsoft.com/office/drawing/2014/main" id="{FBA9EFE9-B4C1-41D9-AD7F-9F889109A28E}"/>
              </a:ext>
            </a:extLst>
          </p:cNvPr>
          <p:cNvSpPr txBox="1"/>
          <p:nvPr/>
        </p:nvSpPr>
        <p:spPr>
          <a:xfrm>
            <a:off x="5095876" y="4585147"/>
            <a:ext cx="6931478" cy="2246769"/>
          </a:xfrm>
          <a:prstGeom prst="rect">
            <a:avLst/>
          </a:prstGeom>
          <a:noFill/>
        </p:spPr>
        <p:txBody>
          <a:bodyPr wrap="square" rtlCol="0">
            <a:spAutoFit/>
          </a:bodyPr>
          <a:lstStyle/>
          <a:p>
            <a:r>
              <a:rPr lang="en-US" altLang="zh-CN" sz="1400"/>
              <a:t>12</a:t>
            </a:r>
            <a:r>
              <a:rPr lang="zh-CN" altLang="en-US" sz="1400"/>
              <a:t>、窗口，占</a:t>
            </a:r>
            <a:r>
              <a:rPr lang="en-US" altLang="zh-CN" sz="1400"/>
              <a:t>2</a:t>
            </a:r>
            <a:r>
              <a:rPr lang="zh-CN" altLang="en-US" sz="1400"/>
              <a:t>字节，用于告知发送端接收端的缓存大小，以此控制发送速率，其最大为</a:t>
            </a:r>
            <a:r>
              <a:rPr lang="en-US" altLang="zh-CN" sz="1400"/>
              <a:t>65535</a:t>
            </a:r>
            <a:r>
              <a:rPr lang="zh-CN" altLang="en-US" sz="1400"/>
              <a:t>；</a:t>
            </a:r>
            <a:endParaRPr lang="en-US" altLang="zh-CN" sz="1400"/>
          </a:p>
          <a:p>
            <a:r>
              <a:rPr lang="en-US" altLang="zh-CN" sz="1400"/>
              <a:t>13</a:t>
            </a:r>
            <a:r>
              <a:rPr lang="zh-CN" altLang="en-US" sz="1400"/>
              <a:t>、检验和，占</a:t>
            </a:r>
            <a:r>
              <a:rPr lang="en-US" altLang="zh-CN" sz="1400"/>
              <a:t>2</a:t>
            </a:r>
            <a:r>
              <a:rPr lang="zh-CN" altLang="en-US" sz="1400"/>
              <a:t>字节，针对整个</a:t>
            </a:r>
            <a:r>
              <a:rPr lang="en-US" altLang="zh-CN" sz="1400"/>
              <a:t>TCP</a:t>
            </a:r>
            <a:r>
              <a:rPr lang="zh-CN" altLang="en-US" sz="1400"/>
              <a:t>报文段，由发送端计算和存储，并由接收端验证；</a:t>
            </a:r>
            <a:endParaRPr lang="en-US" altLang="zh-CN" sz="1400"/>
          </a:p>
          <a:p>
            <a:r>
              <a:rPr lang="en-US" altLang="zh-CN" sz="1400"/>
              <a:t>14</a:t>
            </a:r>
            <a:r>
              <a:rPr lang="zh-CN" altLang="en-US" sz="1400"/>
              <a:t>、紧急指针，占</a:t>
            </a:r>
            <a:r>
              <a:rPr lang="en-US" altLang="zh-CN" sz="1400"/>
              <a:t>2</a:t>
            </a:r>
            <a:r>
              <a:rPr lang="zh-CN" altLang="en-US" sz="1400"/>
              <a:t>字节，只有当</a:t>
            </a:r>
            <a:r>
              <a:rPr lang="en-US" altLang="zh-CN" sz="1400"/>
              <a:t>URG</a:t>
            </a:r>
            <a:r>
              <a:rPr lang="zh-CN" altLang="en-US" sz="1400"/>
              <a:t>标志为</a:t>
            </a:r>
            <a:r>
              <a:rPr lang="en-US" altLang="zh-CN" sz="1400"/>
              <a:t>1</a:t>
            </a:r>
            <a:r>
              <a:rPr lang="zh-CN" altLang="en-US" sz="1400"/>
              <a:t>时紧急指针才有效，其是一个正的偏移量，和序列号字段相加后表示紧急数据最后一个字节的序号，指出本报文段中紧急数据的字节数；</a:t>
            </a:r>
            <a:endParaRPr lang="en-US" altLang="zh-CN" sz="1400"/>
          </a:p>
          <a:p>
            <a:r>
              <a:rPr lang="en-US" altLang="zh-CN" sz="1400"/>
              <a:t>15</a:t>
            </a:r>
            <a:r>
              <a:rPr lang="zh-CN" altLang="en-US" sz="1400"/>
              <a:t>、选项和填充，最常见的可选字段是最长报文大小，又称为</a:t>
            </a:r>
            <a:r>
              <a:rPr lang="en-US" altLang="zh-CN" sz="1400"/>
              <a:t>MSS</a:t>
            </a:r>
            <a:r>
              <a:rPr lang="zh-CN" altLang="en-US" sz="1400"/>
              <a:t>（</a:t>
            </a:r>
            <a:r>
              <a:rPr lang="en-US" altLang="zh-CN" sz="1400"/>
              <a:t>Maximum Segment Size</a:t>
            </a:r>
            <a:r>
              <a:rPr lang="zh-CN" altLang="en-US" sz="1400"/>
              <a:t>），表示本端所能接收的最长报文段的长度，由于选项长度不定，因此需要添加填充位，使得</a:t>
            </a:r>
            <a:r>
              <a:rPr lang="en-US" altLang="zh-CN" sz="1400"/>
              <a:t>TCP</a:t>
            </a:r>
            <a:r>
              <a:rPr lang="zh-CN" altLang="en-US" sz="1400"/>
              <a:t>首部的总位数是</a:t>
            </a:r>
            <a:r>
              <a:rPr lang="en-US" altLang="zh-CN" sz="1400"/>
              <a:t>32</a:t>
            </a:r>
            <a:r>
              <a:rPr lang="zh-CN" altLang="en-US" sz="1400"/>
              <a:t>的整数位；</a:t>
            </a:r>
            <a:endParaRPr lang="en-US" altLang="zh-CN" sz="1400"/>
          </a:p>
          <a:p>
            <a:r>
              <a:rPr lang="en-US" altLang="zh-CN" sz="1400"/>
              <a:t>16</a:t>
            </a:r>
            <a:r>
              <a:rPr lang="zh-CN" altLang="en-US" sz="1400"/>
              <a:t>、数据部分，可选，在</a:t>
            </a:r>
            <a:r>
              <a:rPr lang="en-US" altLang="zh-CN" sz="1400"/>
              <a:t>TCP</a:t>
            </a:r>
            <a:r>
              <a:rPr lang="zh-CN" altLang="en-US" sz="1400"/>
              <a:t>连接建立和终止时，或处理超时等情况，</a:t>
            </a:r>
            <a:r>
              <a:rPr lang="en-US" altLang="zh-CN" sz="1400"/>
              <a:t>TCP</a:t>
            </a:r>
            <a:r>
              <a:rPr lang="zh-CN" altLang="en-US" sz="1400"/>
              <a:t>报文无此段。</a:t>
            </a:r>
          </a:p>
        </p:txBody>
      </p:sp>
    </p:spTree>
    <p:extLst>
      <p:ext uri="{BB962C8B-B14F-4D97-AF65-F5344CB8AC3E}">
        <p14:creationId xmlns:p14="http://schemas.microsoft.com/office/powerpoint/2010/main" val="208637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2015.cnblogs.com/blog/1063221/201612/1063221-20161213112530354-979116962.png">
            <a:extLst>
              <a:ext uri="{FF2B5EF4-FFF2-40B4-BE49-F238E27FC236}">
                <a16:creationId xmlns:a16="http://schemas.microsoft.com/office/drawing/2014/main" id="{7BDAF777-B972-46DE-9B6B-764886628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46" y="986462"/>
            <a:ext cx="10687050" cy="34861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26EBAF6-22A2-4F80-A8CB-AFE2BC2AD980}"/>
              </a:ext>
            </a:extLst>
          </p:cNvPr>
          <p:cNvSpPr txBox="1"/>
          <p:nvPr/>
        </p:nvSpPr>
        <p:spPr>
          <a:xfrm>
            <a:off x="0" y="0"/>
            <a:ext cx="12192000" cy="1384995"/>
          </a:xfrm>
          <a:prstGeom prst="rect">
            <a:avLst/>
          </a:prstGeom>
          <a:noFill/>
        </p:spPr>
        <p:txBody>
          <a:bodyPr wrap="square" rtlCol="0">
            <a:spAutoFit/>
          </a:bodyPr>
          <a:lstStyle/>
          <a:p>
            <a:r>
              <a:rPr lang="en-US" altLang="zh-CN" sz="1400"/>
              <a:t>1</a:t>
            </a:r>
            <a:r>
              <a:rPr lang="zh-CN" altLang="en-US" sz="1400"/>
              <a:t>、</a:t>
            </a:r>
            <a:r>
              <a:rPr lang="zh-CN" altLang="en-US" sz="1400" b="1"/>
              <a:t>字符与字节</a:t>
            </a:r>
            <a:r>
              <a:rPr lang="zh-CN" altLang="en-US" sz="1400"/>
              <a:t>：一个字符不等价于一个字节，字符是人类能够识别的符号，而这些符号要保存到计算的存储中就需要用计算机能够识别的字节来表示。一个字符往往有多种表示方法，不同的表示方法会使用不同的字节数。这里所说的不同的表示方法就是指字符编码，在文件中，字符是以字节的形式来保存的，</a:t>
            </a:r>
            <a:r>
              <a:rPr lang="en-US" altLang="zh-CN" sz="1400" b="1"/>
              <a:t>Unicode</a:t>
            </a:r>
            <a:r>
              <a:rPr lang="zh-CN" altLang="en-US" sz="1400" b="1"/>
              <a:t>才是真正的字符串，</a:t>
            </a:r>
            <a:r>
              <a:rPr lang="en-US" altLang="zh-CN" sz="1400" b="1"/>
              <a:t>utf-8/ACSII</a:t>
            </a:r>
            <a:r>
              <a:rPr lang="zh-CN" altLang="en-US" sz="1400" b="1"/>
              <a:t>等字符编码方式都是字节串。</a:t>
            </a:r>
            <a:endParaRPr lang="en-US" altLang="zh-CN" sz="1400" b="1"/>
          </a:p>
          <a:p>
            <a:r>
              <a:rPr lang="en-US" altLang="zh-CN" sz="1400" b="1"/>
              <a:t>2</a:t>
            </a:r>
            <a:r>
              <a:rPr lang="zh-CN" altLang="en-US" sz="1400" b="1"/>
              <a:t>、编码与解码</a:t>
            </a:r>
            <a:r>
              <a:rPr lang="zh-CN" altLang="en-US" sz="1400"/>
              <a:t>：</a:t>
            </a:r>
            <a:r>
              <a:rPr lang="en-US" altLang="zh-CN" sz="1400"/>
              <a:t>Unicode</a:t>
            </a:r>
            <a:r>
              <a:rPr lang="zh-CN" altLang="en-US" sz="1400"/>
              <a:t>字符编码，是一张字符与十六进制数字（代码点</a:t>
            </a:r>
            <a:r>
              <a:rPr lang="en-US" altLang="zh-CN" sz="1400"/>
              <a:t>code point</a:t>
            </a:r>
            <a:r>
              <a:rPr lang="zh-CN" altLang="en-US" sz="1400"/>
              <a:t>）的映射表，即输入文件的字符，统一都是先用</a:t>
            </a:r>
            <a:r>
              <a:rPr lang="en-US" altLang="zh-CN" sz="1400"/>
              <a:t>Unicode</a:t>
            </a:r>
            <a:r>
              <a:rPr lang="zh-CN" altLang="en-US" sz="1400"/>
              <a:t>映射表示的，即</a:t>
            </a:r>
            <a:r>
              <a:rPr lang="zh-CN" altLang="en-US" sz="1400" b="1">
                <a:solidFill>
                  <a:srgbClr val="FF0000"/>
                </a:solidFill>
              </a:rPr>
              <a:t>输入的字符对应的</a:t>
            </a:r>
            <a:r>
              <a:rPr lang="en-US" altLang="zh-CN" sz="1400" b="1">
                <a:solidFill>
                  <a:srgbClr val="FF0000"/>
                </a:solidFill>
              </a:rPr>
              <a:t>Unicode</a:t>
            </a:r>
            <a:r>
              <a:rPr lang="zh-CN" altLang="en-US" sz="1400" b="1">
                <a:solidFill>
                  <a:srgbClr val="FF0000"/>
                </a:solidFill>
              </a:rPr>
              <a:t>代码点映射序列才是字符串，这个字符串想要存储在内存中需要表示为一组字节，</a:t>
            </a:r>
            <a:r>
              <a:rPr lang="zh-CN" altLang="en-US" sz="1400" b="1">
                <a:solidFill>
                  <a:schemeClr val="accent1">
                    <a:lumMod val="75000"/>
                  </a:schemeClr>
                </a:solidFill>
              </a:rPr>
              <a:t>编码即将这个</a:t>
            </a:r>
            <a:r>
              <a:rPr lang="en-US" altLang="zh-CN" sz="1400" b="1">
                <a:solidFill>
                  <a:schemeClr val="accent1">
                    <a:lumMod val="75000"/>
                  </a:schemeClr>
                </a:solidFill>
              </a:rPr>
              <a:t>Unicode</a:t>
            </a:r>
            <a:r>
              <a:rPr lang="zh-CN" altLang="en-US" sz="1400" b="1">
                <a:solidFill>
                  <a:schemeClr val="accent1">
                    <a:lumMod val="75000"/>
                  </a:schemeClr>
                </a:solidFill>
              </a:rPr>
              <a:t>代码点映射序列通过特定的表示方式转换为对应的字节串</a:t>
            </a:r>
            <a:r>
              <a:rPr lang="zh-CN" altLang="en-US" sz="1400"/>
              <a:t>，</a:t>
            </a:r>
            <a:r>
              <a:rPr lang="zh-CN" altLang="en-US" sz="1400" b="1">
                <a:solidFill>
                  <a:schemeClr val="accent1">
                    <a:lumMod val="75000"/>
                  </a:schemeClr>
                </a:solidFill>
              </a:rPr>
              <a:t>解码即将字节串转换为对应的</a:t>
            </a:r>
            <a:r>
              <a:rPr lang="en-US" altLang="zh-CN" sz="1400" b="1">
                <a:solidFill>
                  <a:schemeClr val="accent1">
                    <a:lumMod val="75000"/>
                  </a:schemeClr>
                </a:solidFill>
              </a:rPr>
              <a:t>Unicode</a:t>
            </a:r>
            <a:r>
              <a:rPr lang="zh-CN" altLang="en-US" sz="1400" b="1">
                <a:solidFill>
                  <a:schemeClr val="accent1">
                    <a:lumMod val="75000"/>
                  </a:schemeClr>
                </a:solidFill>
              </a:rPr>
              <a:t>代码点映射序列，</a:t>
            </a:r>
            <a:r>
              <a:rPr lang="zh-CN" altLang="en-US" sz="1400"/>
              <a:t>其在</a:t>
            </a:r>
            <a:r>
              <a:rPr lang="en-US" altLang="zh-CN" sz="1400"/>
              <a:t>python</a:t>
            </a:r>
            <a:r>
              <a:rPr lang="zh-CN" altLang="en-US" sz="1400"/>
              <a:t>解释器与文本编辑器中的机制如图所示。</a:t>
            </a:r>
          </a:p>
        </p:txBody>
      </p:sp>
      <p:sp>
        <p:nvSpPr>
          <p:cNvPr id="4" name="文本框 3">
            <a:extLst>
              <a:ext uri="{FF2B5EF4-FFF2-40B4-BE49-F238E27FC236}">
                <a16:creationId xmlns:a16="http://schemas.microsoft.com/office/drawing/2014/main" id="{90723063-7E86-40ED-9ACF-04907F124BFD}"/>
              </a:ext>
            </a:extLst>
          </p:cNvPr>
          <p:cNvSpPr txBox="1"/>
          <p:nvPr/>
        </p:nvSpPr>
        <p:spPr>
          <a:xfrm>
            <a:off x="0" y="4472612"/>
            <a:ext cx="12192000" cy="1600438"/>
          </a:xfrm>
          <a:prstGeom prst="rect">
            <a:avLst/>
          </a:prstGeom>
          <a:noFill/>
        </p:spPr>
        <p:txBody>
          <a:bodyPr wrap="square" rtlCol="0">
            <a:spAutoFit/>
          </a:bodyPr>
          <a:lstStyle/>
          <a:p>
            <a:r>
              <a:rPr lang="en-US" altLang="zh-CN" sz="1400">
                <a:latin typeface="+mn-ea"/>
              </a:rPr>
              <a:t>3</a:t>
            </a:r>
            <a:r>
              <a:rPr lang="zh-CN" altLang="en-US" sz="1400">
                <a:latin typeface="+mn-ea"/>
              </a:rPr>
              <a:t>、</a:t>
            </a:r>
            <a:r>
              <a:rPr lang="en-US" altLang="zh-CN" sz="1400" b="1">
                <a:latin typeface="+mn-ea"/>
              </a:rPr>
              <a:t>python</a:t>
            </a:r>
            <a:r>
              <a:rPr lang="zh-CN" altLang="en-US" sz="1400" b="1">
                <a:latin typeface="+mn-ea"/>
              </a:rPr>
              <a:t>中的字符编码：</a:t>
            </a:r>
            <a:r>
              <a:rPr lang="en-US" altLang="zh-CN" sz="1400">
                <a:latin typeface="+mn-ea"/>
              </a:rPr>
              <a:t>python3</a:t>
            </a:r>
            <a:r>
              <a:rPr lang="zh-CN" altLang="zh-CN" sz="1400">
                <a:latin typeface="+mn-ea"/>
              </a:rPr>
              <a:t>中</a:t>
            </a:r>
            <a:r>
              <a:rPr lang="zh-CN" altLang="en-US" sz="1400">
                <a:latin typeface="+mn-ea"/>
              </a:rPr>
              <a:t>默认</a:t>
            </a:r>
            <a:r>
              <a:rPr lang="zh-CN" altLang="zh-CN" sz="1400">
                <a:latin typeface="+mn-ea"/>
              </a:rPr>
              <a:t>使用</a:t>
            </a:r>
            <a:r>
              <a:rPr lang="en-US" altLang="zh-CN" sz="1400">
                <a:latin typeface="+mn-ea"/>
              </a:rPr>
              <a:t>Unicode</a:t>
            </a:r>
            <a:r>
              <a:rPr lang="zh-CN" altLang="zh-CN" sz="1400">
                <a:latin typeface="+mn-ea"/>
              </a:rPr>
              <a:t>（</a:t>
            </a:r>
            <a:r>
              <a:rPr lang="en-US" altLang="zh-CN" sz="1400">
                <a:latin typeface="+mn-ea"/>
              </a:rPr>
              <a:t>UCS-2</a:t>
            </a:r>
            <a:r>
              <a:rPr lang="zh-CN" altLang="zh-CN" sz="1400">
                <a:latin typeface="+mn-ea"/>
              </a:rPr>
              <a:t>）</a:t>
            </a:r>
            <a:r>
              <a:rPr lang="zh-CN" altLang="en-US" sz="1400">
                <a:latin typeface="+mn-ea"/>
              </a:rPr>
              <a:t>作为字符串（因此可以直接编码无需解码）</a:t>
            </a:r>
            <a:r>
              <a:rPr lang="zh-CN" altLang="zh-CN" sz="1400">
                <a:latin typeface="+mn-ea"/>
              </a:rPr>
              <a:t>，其中的每一个字符都占两个字节；每一个字符在</a:t>
            </a:r>
            <a:r>
              <a:rPr lang="en-US" altLang="zh-CN" sz="1400">
                <a:latin typeface="+mn-ea"/>
              </a:rPr>
              <a:t>Unicode</a:t>
            </a:r>
            <a:r>
              <a:rPr lang="zh-CN" altLang="zh-CN" sz="1400">
                <a:latin typeface="+mn-ea"/>
              </a:rPr>
              <a:t>中都有一个整数编码，即</a:t>
            </a:r>
            <a:r>
              <a:rPr lang="en-US" altLang="zh-CN" sz="1400" err="1">
                <a:latin typeface="+mn-ea"/>
              </a:rPr>
              <a:t>ord</a:t>
            </a:r>
            <a:r>
              <a:rPr lang="en-US" altLang="zh-CN" sz="1400">
                <a:latin typeface="+mn-ea"/>
              </a:rPr>
              <a:t>()</a:t>
            </a:r>
            <a:r>
              <a:rPr lang="zh-CN" altLang="zh-CN" sz="1400">
                <a:latin typeface="+mn-ea"/>
              </a:rPr>
              <a:t>返回的值，这个值当字符是</a:t>
            </a:r>
            <a:r>
              <a:rPr lang="en-US" altLang="zh-CN" sz="1400">
                <a:latin typeface="+mn-ea"/>
              </a:rPr>
              <a:t>ASCII</a:t>
            </a:r>
            <a:r>
              <a:rPr lang="zh-CN" altLang="zh-CN" sz="1400">
                <a:latin typeface="+mn-ea"/>
              </a:rPr>
              <a:t>字符集中的字符时与它一样，使用</a:t>
            </a:r>
            <a:r>
              <a:rPr lang="en-US" altLang="zh-CN" sz="1400" err="1">
                <a:latin typeface="+mn-ea"/>
              </a:rPr>
              <a:t>chr</a:t>
            </a:r>
            <a:r>
              <a:rPr lang="en-US" altLang="zh-CN" sz="1400">
                <a:latin typeface="+mn-ea"/>
              </a:rPr>
              <a:t>()</a:t>
            </a:r>
            <a:r>
              <a:rPr lang="zh-CN" altLang="zh-CN" sz="1400">
                <a:latin typeface="+mn-ea"/>
              </a:rPr>
              <a:t>时可以使用十进制整数或</a:t>
            </a:r>
            <a:r>
              <a:rPr lang="en-US" altLang="zh-CN" sz="1400">
                <a:latin typeface="+mn-ea"/>
              </a:rPr>
              <a:t>16</a:t>
            </a:r>
            <a:r>
              <a:rPr lang="zh-CN" altLang="zh-CN" sz="1400">
                <a:latin typeface="+mn-ea"/>
              </a:rPr>
              <a:t>进制整数</a:t>
            </a:r>
            <a:r>
              <a:rPr lang="en-US" altLang="zh-CN" sz="1400">
                <a:latin typeface="+mn-ea"/>
              </a:rPr>
              <a:t>(0x0031),</a:t>
            </a:r>
            <a:r>
              <a:rPr lang="zh-CN" altLang="zh-CN" sz="1400">
                <a:latin typeface="+mn-ea"/>
              </a:rPr>
              <a:t>直接输出时可使用</a:t>
            </a:r>
            <a:r>
              <a:rPr lang="en-US" altLang="zh-CN" sz="1400">
                <a:latin typeface="+mn-ea"/>
              </a:rPr>
              <a:t>’\</a:t>
            </a:r>
            <a:r>
              <a:rPr lang="en-US" altLang="zh-CN" sz="1400" err="1">
                <a:latin typeface="+mn-ea"/>
              </a:rPr>
              <a:t>uxxxx</a:t>
            </a:r>
            <a:r>
              <a:rPr lang="en-US" altLang="zh-CN" sz="1400">
                <a:latin typeface="+mn-ea"/>
              </a:rPr>
              <a:t>’</a:t>
            </a:r>
            <a:r>
              <a:rPr lang="zh-CN" altLang="zh-CN" sz="1400">
                <a:latin typeface="+mn-ea"/>
              </a:rPr>
              <a:t>，</a:t>
            </a:r>
            <a:r>
              <a:rPr lang="en-US" altLang="zh-CN" sz="1400" err="1">
                <a:latin typeface="+mn-ea"/>
              </a:rPr>
              <a:t>xxxx</a:t>
            </a:r>
            <a:r>
              <a:rPr lang="zh-CN" altLang="zh-CN" sz="1400">
                <a:latin typeface="+mn-ea"/>
              </a:rPr>
              <a:t>是十六进制字符编码。</a:t>
            </a:r>
            <a:r>
              <a:rPr lang="zh-CN" altLang="en-US" sz="1400">
                <a:latin typeface="+mn-ea"/>
              </a:rPr>
              <a:t>（即字符与未用其它方式编码的字节串是一一对应的，可以直接以字节形式输出字符串）</a:t>
            </a:r>
            <a:endParaRPr lang="en-US" altLang="zh-CN" sz="1400">
              <a:latin typeface="+mn-ea"/>
            </a:endParaRPr>
          </a:p>
          <a:p>
            <a:r>
              <a:rPr lang="en-US" altLang="zh-CN" sz="1400">
                <a:latin typeface="+mn-ea"/>
              </a:rPr>
              <a:t>4</a:t>
            </a:r>
            <a:r>
              <a:rPr lang="zh-CN" altLang="en-US" sz="1400">
                <a:latin typeface="+mn-ea"/>
              </a:rPr>
              <a:t>、</a:t>
            </a:r>
            <a:r>
              <a:rPr lang="zh-CN" altLang="en-US" sz="1400" b="1">
                <a:latin typeface="+mn-ea"/>
              </a:rPr>
              <a:t>读取文件</a:t>
            </a:r>
            <a:r>
              <a:rPr lang="zh-CN" altLang="en-US" sz="1400">
                <a:latin typeface="+mn-ea"/>
              </a:rPr>
              <a:t>：</a:t>
            </a:r>
            <a:r>
              <a:rPr lang="en-US" altLang="zh-CN" sz="1400">
                <a:latin typeface="+mn-ea"/>
              </a:rPr>
              <a:t>python</a:t>
            </a:r>
            <a:r>
              <a:rPr lang="zh-CN" altLang="en-US" sz="1400">
                <a:latin typeface="+mn-ea"/>
              </a:rPr>
              <a:t>中</a:t>
            </a:r>
            <a:r>
              <a:rPr lang="en-US" altLang="zh-CN" sz="1400">
                <a:latin typeface="+mn-ea"/>
              </a:rPr>
              <a:t>’r’</a:t>
            </a:r>
            <a:r>
              <a:rPr lang="zh-CN" altLang="en-US" sz="1400">
                <a:latin typeface="+mn-ea"/>
              </a:rPr>
              <a:t>模式读取，有默认参数</a:t>
            </a:r>
            <a:r>
              <a:rPr lang="en-US" altLang="zh-CN" sz="1400">
                <a:latin typeface="+mn-ea"/>
              </a:rPr>
              <a:t>encoding(</a:t>
            </a:r>
            <a:r>
              <a:rPr lang="en-US" altLang="zh-CN" sz="1400" err="1">
                <a:latin typeface="+mn-ea"/>
              </a:rPr>
              <a:t>gbk</a:t>
            </a:r>
            <a:r>
              <a:rPr lang="en-US" altLang="zh-CN" sz="1400">
                <a:latin typeface="+mn-ea"/>
              </a:rPr>
              <a:t>)</a:t>
            </a:r>
            <a:r>
              <a:rPr lang="zh-CN" altLang="en-US" sz="1400">
                <a:latin typeface="+mn-ea"/>
              </a:rPr>
              <a:t>，因此读取文件时，是将存储的二进制数据（字节流）读出并用</a:t>
            </a:r>
            <a:r>
              <a:rPr lang="en-US" altLang="zh-CN" sz="1400" err="1">
                <a:latin typeface="+mn-ea"/>
              </a:rPr>
              <a:t>gbk</a:t>
            </a:r>
            <a:r>
              <a:rPr lang="zh-CN" altLang="en-US" sz="1400">
                <a:latin typeface="+mn-ea"/>
              </a:rPr>
              <a:t>解码，若存储方式不为</a:t>
            </a:r>
            <a:r>
              <a:rPr lang="en-US" altLang="zh-CN" sz="1400" err="1">
                <a:latin typeface="+mn-ea"/>
              </a:rPr>
              <a:t>gbk</a:t>
            </a:r>
            <a:r>
              <a:rPr lang="zh-CN" altLang="en-US" sz="1400">
                <a:latin typeface="+mn-ea"/>
              </a:rPr>
              <a:t>则解出乱码或报错，应指定</a:t>
            </a:r>
            <a:r>
              <a:rPr lang="en-US" altLang="zh-CN" sz="1400">
                <a:latin typeface="+mn-ea"/>
              </a:rPr>
              <a:t>encoding</a:t>
            </a:r>
            <a:r>
              <a:rPr lang="zh-CN" altLang="en-US" sz="1400">
                <a:latin typeface="+mn-ea"/>
              </a:rPr>
              <a:t>参数；</a:t>
            </a:r>
            <a:r>
              <a:rPr lang="en-US" altLang="zh-CN" sz="1400">
                <a:latin typeface="+mn-ea"/>
              </a:rPr>
              <a:t>’</a:t>
            </a:r>
            <a:r>
              <a:rPr lang="en-US" altLang="zh-CN" sz="1400" err="1">
                <a:latin typeface="+mn-ea"/>
              </a:rPr>
              <a:t>rb</a:t>
            </a:r>
            <a:r>
              <a:rPr lang="en-US" altLang="zh-CN" sz="1400">
                <a:latin typeface="+mn-ea"/>
              </a:rPr>
              <a:t>’</a:t>
            </a:r>
            <a:r>
              <a:rPr lang="zh-CN" altLang="en-US" sz="1400">
                <a:latin typeface="+mn-ea"/>
              </a:rPr>
              <a:t>模式读取，是直接读取字节流（存储的二进制数据）不做任何操作，需要操作时可以对其进行解码，可以转为</a:t>
            </a:r>
            <a:r>
              <a:rPr lang="en-US" altLang="zh-CN" sz="1400">
                <a:latin typeface="+mn-ea"/>
              </a:rPr>
              <a:t>Unicode</a:t>
            </a:r>
            <a:r>
              <a:rPr lang="zh-CN" altLang="en-US" sz="1400">
                <a:latin typeface="+mn-ea"/>
              </a:rPr>
              <a:t>代码点映射序列，并且根据对应关系显示为相应的字符。</a:t>
            </a:r>
            <a:endParaRPr lang="zh-CN" altLang="zh-CN" sz="1400">
              <a:latin typeface="+mn-ea"/>
            </a:endParaRPr>
          </a:p>
        </p:txBody>
      </p:sp>
    </p:spTree>
    <p:extLst>
      <p:ext uri="{BB962C8B-B14F-4D97-AF65-F5344CB8AC3E}">
        <p14:creationId xmlns:p14="http://schemas.microsoft.com/office/powerpoint/2010/main" val="4079505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F9A808-2941-42FC-ADAC-8CB4D289B209}"/>
              </a:ext>
            </a:extLst>
          </p:cNvPr>
          <p:cNvSpPr txBox="1"/>
          <p:nvPr/>
        </p:nvSpPr>
        <p:spPr>
          <a:xfrm>
            <a:off x="4443913" y="0"/>
            <a:ext cx="3304174" cy="369332"/>
          </a:xfrm>
          <a:prstGeom prst="rect">
            <a:avLst/>
          </a:prstGeom>
          <a:noFill/>
        </p:spPr>
        <p:txBody>
          <a:bodyPr wrap="none" rtlCol="0">
            <a:spAutoFit/>
          </a:bodyPr>
          <a:lstStyle/>
          <a:p>
            <a:r>
              <a:rPr lang="en-US" altLang="zh-CN" b="1"/>
              <a:t>TCP</a:t>
            </a:r>
            <a:r>
              <a:rPr lang="zh-CN" altLang="en-US" b="1"/>
              <a:t>连接的三次握手与四次挥手</a:t>
            </a:r>
          </a:p>
        </p:txBody>
      </p:sp>
      <p:pic>
        <p:nvPicPr>
          <p:cNvPr id="2050" name="Picture 2" descr="https://img-blog.csdn.net/20170605110405666?watermark/2/text/aHR0cDovL2Jsb2cuY3Nkbi5uZXQvcXpjc3U=/font/5a6L5L2T/fontsize/400/fill/I0JBQkFCMA==/dissolve/70/gravity/SouthEast">
            <a:extLst>
              <a:ext uri="{FF2B5EF4-FFF2-40B4-BE49-F238E27FC236}">
                <a16:creationId xmlns:a16="http://schemas.microsoft.com/office/drawing/2014/main" id="{6C52E363-3D3C-4BBF-9A6D-E083D2799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5" y="355181"/>
            <a:ext cx="6432972" cy="304051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3D06A28-EC5F-445C-986D-62ED94472E3B}"/>
              </a:ext>
            </a:extLst>
          </p:cNvPr>
          <p:cNvSpPr txBox="1"/>
          <p:nvPr/>
        </p:nvSpPr>
        <p:spPr>
          <a:xfrm>
            <a:off x="2052490" y="3395518"/>
            <a:ext cx="2295821" cy="369332"/>
          </a:xfrm>
          <a:prstGeom prst="rect">
            <a:avLst/>
          </a:prstGeom>
          <a:noFill/>
        </p:spPr>
        <p:txBody>
          <a:bodyPr wrap="none" rtlCol="0">
            <a:spAutoFit/>
          </a:bodyPr>
          <a:lstStyle/>
          <a:p>
            <a:r>
              <a:rPr lang="zh-CN" altLang="en-US"/>
              <a:t>建立连接时三次握手</a:t>
            </a:r>
          </a:p>
        </p:txBody>
      </p:sp>
      <p:sp>
        <p:nvSpPr>
          <p:cNvPr id="4" name="文本框 3">
            <a:extLst>
              <a:ext uri="{FF2B5EF4-FFF2-40B4-BE49-F238E27FC236}">
                <a16:creationId xmlns:a16="http://schemas.microsoft.com/office/drawing/2014/main" id="{69BBCEFE-367A-4630-8080-629A0A5F24F0}"/>
              </a:ext>
            </a:extLst>
          </p:cNvPr>
          <p:cNvSpPr txBox="1"/>
          <p:nvPr/>
        </p:nvSpPr>
        <p:spPr>
          <a:xfrm>
            <a:off x="0" y="3750879"/>
            <a:ext cx="11985171" cy="3108543"/>
          </a:xfrm>
          <a:prstGeom prst="rect">
            <a:avLst/>
          </a:prstGeom>
          <a:noFill/>
        </p:spPr>
        <p:txBody>
          <a:bodyPr wrap="square" rtlCol="0">
            <a:spAutoFit/>
          </a:bodyPr>
          <a:lstStyle/>
          <a:p>
            <a:r>
              <a:rPr lang="zh-CN" altLang="en-US" sz="1400"/>
              <a:t>状态详解：</a:t>
            </a:r>
            <a:endParaRPr lang="en-US" altLang="zh-CN" sz="1400"/>
          </a:p>
          <a:p>
            <a:r>
              <a:rPr lang="en-US" altLang="zh-CN" sz="1400" b="1"/>
              <a:t>CLOSED</a:t>
            </a:r>
            <a:r>
              <a:rPr lang="zh-CN" altLang="en-US" sz="1400"/>
              <a:t>：表示初始状态；</a:t>
            </a:r>
            <a:endParaRPr lang="en-US" altLang="zh-CN" sz="1400"/>
          </a:p>
          <a:p>
            <a:r>
              <a:rPr lang="en-US" altLang="zh-CN" sz="1400" b="1"/>
              <a:t>LISTEN</a:t>
            </a:r>
            <a:r>
              <a:rPr lang="zh-CN" altLang="en-US" sz="1400"/>
              <a:t>：表示服务器端的某个</a:t>
            </a:r>
            <a:r>
              <a:rPr lang="en-US" altLang="zh-CN" sz="1400"/>
              <a:t>socket</a:t>
            </a:r>
            <a:r>
              <a:rPr lang="zh-CN" altLang="en-US" sz="1400"/>
              <a:t>处于监听状态；</a:t>
            </a:r>
            <a:endParaRPr lang="en-US" altLang="zh-CN" sz="1400"/>
          </a:p>
          <a:p>
            <a:r>
              <a:rPr lang="en-US" altLang="zh-CN" sz="1400" b="1"/>
              <a:t>SYN-SENT</a:t>
            </a:r>
            <a:r>
              <a:rPr lang="zh-CN" altLang="en-US" sz="1400"/>
              <a:t>：表示客户端已发送</a:t>
            </a:r>
            <a:r>
              <a:rPr lang="en-US" altLang="zh-CN" sz="1400"/>
              <a:t>SYN</a:t>
            </a:r>
            <a:r>
              <a:rPr lang="zh-CN" altLang="en-US" sz="1400"/>
              <a:t>报文，并等待服务器端发送三次握手中第二次报文；</a:t>
            </a:r>
            <a:endParaRPr lang="en-US" altLang="zh-CN" sz="1400"/>
          </a:p>
          <a:p>
            <a:r>
              <a:rPr lang="en-US" altLang="zh-CN" sz="1400" b="1"/>
              <a:t>SYN-RCVD</a:t>
            </a:r>
            <a:r>
              <a:rPr lang="zh-CN" altLang="en-US" sz="1400"/>
              <a:t>：表示服务器端接收到了</a:t>
            </a:r>
            <a:r>
              <a:rPr lang="en-US" altLang="zh-CN" sz="1400"/>
              <a:t>SYN</a:t>
            </a:r>
            <a:r>
              <a:rPr lang="zh-CN" altLang="en-US" sz="1400"/>
              <a:t>报文，正常情况下极短，在收到客户端的</a:t>
            </a:r>
            <a:r>
              <a:rPr lang="en-US" altLang="zh-CN" sz="1400"/>
              <a:t>ACK</a:t>
            </a:r>
            <a:r>
              <a:rPr lang="zh-CN" altLang="en-US" sz="1400"/>
              <a:t>报文后进入</a:t>
            </a:r>
            <a:r>
              <a:rPr lang="en-US" altLang="zh-CN" sz="1400"/>
              <a:t>ESTABLISHED</a:t>
            </a:r>
            <a:r>
              <a:rPr lang="zh-CN" altLang="en-US" sz="1400"/>
              <a:t>状态；</a:t>
            </a:r>
            <a:endParaRPr lang="en-US" altLang="zh-CN" sz="1400"/>
          </a:p>
          <a:p>
            <a:r>
              <a:rPr lang="en-US" altLang="zh-CN" sz="1400" b="1"/>
              <a:t>ESTABLISHED</a:t>
            </a:r>
            <a:r>
              <a:rPr lang="zh-CN" altLang="en-US" sz="1400"/>
              <a:t>：表示连接已经建立；</a:t>
            </a:r>
            <a:endParaRPr lang="en-US" altLang="zh-CN" sz="1400"/>
          </a:p>
          <a:p>
            <a:r>
              <a:rPr lang="en-US" altLang="zh-CN" sz="1400" b="1"/>
              <a:t>FIN-WAIT-1</a:t>
            </a:r>
            <a:r>
              <a:rPr lang="zh-CN" altLang="en-US" sz="1400"/>
              <a:t>：表示客户端已经发送</a:t>
            </a:r>
            <a:r>
              <a:rPr lang="en-US" altLang="zh-CN" sz="1400"/>
              <a:t>FIN</a:t>
            </a:r>
            <a:r>
              <a:rPr lang="zh-CN" altLang="en-US" sz="1400"/>
              <a:t>报文，希望结束连接，在等待服务器的确认报文，此时客户端在应用层面无法再发送数据；</a:t>
            </a:r>
            <a:endParaRPr lang="en-US" altLang="zh-CN" sz="1400"/>
          </a:p>
          <a:p>
            <a:r>
              <a:rPr lang="en-US" altLang="zh-CN" sz="1400" b="1"/>
              <a:t>FIN-WAIT-2</a:t>
            </a:r>
            <a:r>
              <a:rPr lang="zh-CN" altLang="en-US" sz="1400"/>
              <a:t>：在客户端处于</a:t>
            </a:r>
            <a:r>
              <a:rPr lang="en-US" altLang="zh-CN" sz="1400"/>
              <a:t>FIN-WAIT-1</a:t>
            </a:r>
            <a:r>
              <a:rPr lang="zh-CN" altLang="en-US" sz="1400"/>
              <a:t>状态下收到</a:t>
            </a:r>
            <a:r>
              <a:rPr lang="en-US" altLang="zh-CN" sz="1400"/>
              <a:t>ACK</a:t>
            </a:r>
            <a:r>
              <a:rPr lang="zh-CN" altLang="en-US" sz="1400"/>
              <a:t>报文时，进入此状态，是半连接，即服务器可能还需要发送一部分数据，这部分数据还会接收；</a:t>
            </a:r>
            <a:endParaRPr lang="en-US" altLang="zh-CN" sz="1400"/>
          </a:p>
          <a:p>
            <a:r>
              <a:rPr lang="en-US" altLang="zh-CN" sz="1400" b="1"/>
              <a:t>CLOSE-WAIT</a:t>
            </a:r>
            <a:r>
              <a:rPr lang="zh-CN" altLang="en-US" sz="1400"/>
              <a:t>：此状态是被动方收到对方的</a:t>
            </a:r>
            <a:r>
              <a:rPr lang="en-US" altLang="zh-CN" sz="1400"/>
              <a:t>FIN</a:t>
            </a:r>
            <a:r>
              <a:rPr lang="zh-CN" altLang="en-US" sz="1400"/>
              <a:t>报文并且回复了</a:t>
            </a:r>
            <a:r>
              <a:rPr lang="en-US" altLang="zh-CN" sz="1400"/>
              <a:t>ACK</a:t>
            </a:r>
            <a:r>
              <a:rPr lang="zh-CN" altLang="en-US" sz="1400"/>
              <a:t>报文，查看此时自身还是否有数据需要发送，若无则发送</a:t>
            </a:r>
            <a:r>
              <a:rPr lang="en-US" altLang="zh-CN" sz="1400"/>
              <a:t>FIN</a:t>
            </a:r>
            <a:r>
              <a:rPr lang="zh-CN" altLang="en-US" sz="1400"/>
              <a:t>报文，若有则先发送最后的一部分数据，再发送</a:t>
            </a:r>
            <a:r>
              <a:rPr lang="en-US" altLang="zh-CN" sz="1400"/>
              <a:t>FIN</a:t>
            </a:r>
            <a:r>
              <a:rPr lang="zh-CN" altLang="en-US" sz="1400"/>
              <a:t>报文进入</a:t>
            </a:r>
            <a:r>
              <a:rPr lang="en-US" altLang="zh-CN" sz="1400"/>
              <a:t>LAST-ACK</a:t>
            </a:r>
            <a:r>
              <a:rPr lang="zh-CN" altLang="en-US" sz="1400"/>
              <a:t>状态；</a:t>
            </a:r>
            <a:endParaRPr lang="en-US" altLang="zh-CN" sz="1400"/>
          </a:p>
          <a:p>
            <a:r>
              <a:rPr lang="en-US" altLang="zh-CN" sz="1400" b="1"/>
              <a:t>TIME-WAIT</a:t>
            </a:r>
            <a:r>
              <a:rPr lang="zh-CN" altLang="en-US" sz="1400"/>
              <a:t>：表示接收到了对方的</a:t>
            </a:r>
            <a:r>
              <a:rPr lang="en-US" altLang="zh-CN" sz="1400"/>
              <a:t>FIN</a:t>
            </a:r>
            <a:r>
              <a:rPr lang="zh-CN" altLang="en-US" sz="1400"/>
              <a:t>报文并且发送了</a:t>
            </a:r>
            <a:r>
              <a:rPr lang="en-US" altLang="zh-CN" sz="1400"/>
              <a:t>ACK</a:t>
            </a:r>
            <a:r>
              <a:rPr lang="zh-CN" altLang="en-US" sz="1400"/>
              <a:t>报文，再等待</a:t>
            </a:r>
            <a:r>
              <a:rPr lang="en-US" altLang="zh-CN" sz="1400"/>
              <a:t>2MSL</a:t>
            </a:r>
            <a:r>
              <a:rPr lang="zh-CN" altLang="en-US" sz="1400"/>
              <a:t>时间进入</a:t>
            </a:r>
            <a:r>
              <a:rPr lang="en-US" altLang="zh-CN" sz="1400"/>
              <a:t>CLOSED</a:t>
            </a:r>
            <a:r>
              <a:rPr lang="zh-CN" altLang="en-US" sz="1400"/>
              <a:t>状态，注意如果收到了对方同时带</a:t>
            </a:r>
            <a:r>
              <a:rPr lang="en-US" altLang="zh-CN" sz="1400"/>
              <a:t>ACK</a:t>
            </a:r>
            <a:r>
              <a:rPr lang="zh-CN" altLang="en-US" sz="1400"/>
              <a:t>和</a:t>
            </a:r>
            <a:r>
              <a:rPr lang="en-US" altLang="zh-CN" sz="1400"/>
              <a:t>FIN</a:t>
            </a:r>
            <a:r>
              <a:rPr lang="zh-CN" altLang="en-US" sz="1400"/>
              <a:t>的报文，则跳过</a:t>
            </a:r>
            <a:r>
              <a:rPr lang="en-US" altLang="zh-CN" sz="1400"/>
              <a:t>FIN-WAIT-1</a:t>
            </a:r>
            <a:r>
              <a:rPr lang="zh-CN" altLang="en-US" sz="1400"/>
              <a:t>状态直接进入</a:t>
            </a:r>
            <a:r>
              <a:rPr lang="en-US" altLang="zh-CN" sz="1400"/>
              <a:t>FIN-WAIT-2</a:t>
            </a:r>
            <a:r>
              <a:rPr lang="zh-CN" altLang="en-US" sz="1400"/>
              <a:t>状态；</a:t>
            </a:r>
            <a:endParaRPr lang="en-US" altLang="zh-CN" sz="1400"/>
          </a:p>
          <a:p>
            <a:r>
              <a:rPr lang="en-US" altLang="zh-CN" sz="1400" b="1"/>
              <a:t>LAST-ACK</a:t>
            </a:r>
            <a:r>
              <a:rPr lang="zh-CN" altLang="en-US" sz="1400"/>
              <a:t>：被动关闭方在发送</a:t>
            </a:r>
            <a:r>
              <a:rPr lang="en-US" altLang="zh-CN" sz="1400"/>
              <a:t>FIN</a:t>
            </a:r>
            <a:r>
              <a:rPr lang="zh-CN" altLang="en-US" sz="1400"/>
              <a:t>报文后等待对方的</a:t>
            </a:r>
            <a:r>
              <a:rPr lang="en-US" altLang="zh-CN" sz="1400"/>
              <a:t>ACK</a:t>
            </a:r>
            <a:r>
              <a:rPr lang="zh-CN" altLang="en-US" sz="1400"/>
              <a:t>报文，当收到后即进入</a:t>
            </a:r>
            <a:r>
              <a:rPr lang="en-US" altLang="zh-CN" sz="1400"/>
              <a:t>CLOSED</a:t>
            </a:r>
            <a:r>
              <a:rPr lang="zh-CN" altLang="en-US" sz="1400"/>
              <a:t>状态，</a:t>
            </a:r>
            <a:endParaRPr lang="en-US" altLang="zh-CN" sz="1400"/>
          </a:p>
          <a:p>
            <a:r>
              <a:rPr lang="zh-CN" altLang="en-US" sz="1400" b="1"/>
              <a:t>特殊状态</a:t>
            </a:r>
            <a:r>
              <a:rPr lang="en-US" altLang="zh-CN" sz="1400" b="1"/>
              <a:t>CLOSING</a:t>
            </a:r>
            <a:r>
              <a:rPr lang="zh-CN" altLang="en-US" sz="1400" b="1"/>
              <a:t>：</a:t>
            </a:r>
            <a:r>
              <a:rPr lang="zh-CN" altLang="en-US" sz="1400"/>
              <a:t>即发送</a:t>
            </a:r>
            <a:r>
              <a:rPr lang="en-US" altLang="zh-CN" sz="1400"/>
              <a:t>FIN</a:t>
            </a:r>
            <a:r>
              <a:rPr lang="zh-CN" altLang="en-US" sz="1400"/>
              <a:t>报文后没有收到</a:t>
            </a:r>
            <a:r>
              <a:rPr lang="en-US" altLang="zh-CN" sz="1400"/>
              <a:t>ACK</a:t>
            </a:r>
            <a:r>
              <a:rPr lang="zh-CN" altLang="en-US" sz="1400"/>
              <a:t>而是收到了对方的</a:t>
            </a:r>
            <a:r>
              <a:rPr lang="en-US" altLang="zh-CN" sz="1400"/>
              <a:t>FIN</a:t>
            </a:r>
            <a:r>
              <a:rPr lang="zh-CN" altLang="en-US" sz="1400"/>
              <a:t>报文，即同时发送</a:t>
            </a:r>
            <a:r>
              <a:rPr lang="en-US" altLang="zh-CN" sz="1400"/>
              <a:t>FIN</a:t>
            </a:r>
            <a:r>
              <a:rPr lang="zh-CN" altLang="en-US" sz="1400"/>
              <a:t>，此时双方进入</a:t>
            </a:r>
            <a:r>
              <a:rPr lang="en-US" altLang="zh-CN" sz="1400"/>
              <a:t>CLOSING</a:t>
            </a:r>
            <a:r>
              <a:rPr lang="zh-CN" altLang="en-US" sz="1400"/>
              <a:t>状态，表明双方都正在关闭</a:t>
            </a:r>
            <a:r>
              <a:rPr lang="en-US" altLang="zh-CN" sz="1400"/>
              <a:t>socket</a:t>
            </a:r>
            <a:r>
              <a:rPr lang="zh-CN" altLang="en-US" sz="1400"/>
              <a:t>。</a:t>
            </a:r>
            <a:endParaRPr lang="en-US" altLang="zh-CN" sz="1400"/>
          </a:p>
        </p:txBody>
      </p:sp>
      <p:pic>
        <p:nvPicPr>
          <p:cNvPr id="2052" name="Picture 4" descr="https://img-blog.csdn.net/20170606084851272?watermark/2/text/aHR0cDovL2Jsb2cuY3Nkbi5uZXQvcXpjc3U=/font/5a6L5L2T/fontsize/400/fill/I0JBQkFCMA==/dissolve/70/gravity/SouthEast">
            <a:extLst>
              <a:ext uri="{FF2B5EF4-FFF2-40B4-BE49-F238E27FC236}">
                <a16:creationId xmlns:a16="http://schemas.microsoft.com/office/drawing/2014/main" id="{E8BE02A1-E53B-4AA3-BBF6-7130A467C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724" y="369332"/>
            <a:ext cx="5364178" cy="344193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C6F155EE-1E02-43CC-900A-B1A5272B6EAF}"/>
              </a:ext>
            </a:extLst>
          </p:cNvPr>
          <p:cNvSpPr txBox="1"/>
          <p:nvPr/>
        </p:nvSpPr>
        <p:spPr>
          <a:xfrm>
            <a:off x="7971734" y="3394998"/>
            <a:ext cx="2262158" cy="369332"/>
          </a:xfrm>
          <a:prstGeom prst="rect">
            <a:avLst/>
          </a:prstGeom>
          <a:noFill/>
        </p:spPr>
        <p:txBody>
          <a:bodyPr wrap="none" rtlCol="0">
            <a:spAutoFit/>
          </a:bodyPr>
          <a:lstStyle/>
          <a:p>
            <a:r>
              <a:rPr lang="zh-CN" altLang="en-US"/>
              <a:t>释放连接时四次挥手</a:t>
            </a:r>
          </a:p>
        </p:txBody>
      </p:sp>
    </p:spTree>
    <p:extLst>
      <p:ext uri="{BB962C8B-B14F-4D97-AF65-F5344CB8AC3E}">
        <p14:creationId xmlns:p14="http://schemas.microsoft.com/office/powerpoint/2010/main" val="3656638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F0B341-CF4F-43BF-9661-7B8A3EB16A34}"/>
              </a:ext>
            </a:extLst>
          </p:cNvPr>
          <p:cNvSpPr txBox="1"/>
          <p:nvPr/>
        </p:nvSpPr>
        <p:spPr>
          <a:xfrm>
            <a:off x="4443913" y="0"/>
            <a:ext cx="3304174" cy="369332"/>
          </a:xfrm>
          <a:prstGeom prst="rect">
            <a:avLst/>
          </a:prstGeom>
          <a:noFill/>
        </p:spPr>
        <p:txBody>
          <a:bodyPr wrap="none" rtlCol="0">
            <a:spAutoFit/>
          </a:bodyPr>
          <a:lstStyle/>
          <a:p>
            <a:r>
              <a:rPr lang="en-US" altLang="zh-CN" b="1"/>
              <a:t>TCP</a:t>
            </a:r>
            <a:r>
              <a:rPr lang="zh-CN" altLang="en-US" b="1"/>
              <a:t>连接的三次握手与四次挥手</a:t>
            </a:r>
          </a:p>
        </p:txBody>
      </p:sp>
      <p:pic>
        <p:nvPicPr>
          <p:cNvPr id="3" name="Picture 2" descr="https://img-blog.csdn.net/20170605110405666?watermark/2/text/aHR0cDovL2Jsb2cuY3Nkbi5uZXQvcXpjc3U=/font/5a6L5L2T/fontsize/400/fill/I0JBQkFCMA==/dissolve/70/gravity/SouthEast">
            <a:extLst>
              <a:ext uri="{FF2B5EF4-FFF2-40B4-BE49-F238E27FC236}">
                <a16:creationId xmlns:a16="http://schemas.microsoft.com/office/drawing/2014/main" id="{3FC57FC9-1840-4A2C-87C0-02B0BFE23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028" y="355001"/>
            <a:ext cx="6432972" cy="304051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346F632-C5EB-4703-B8AB-567497767764}"/>
              </a:ext>
            </a:extLst>
          </p:cNvPr>
          <p:cNvSpPr txBox="1"/>
          <p:nvPr/>
        </p:nvSpPr>
        <p:spPr>
          <a:xfrm>
            <a:off x="7827603" y="3277817"/>
            <a:ext cx="2295821" cy="369332"/>
          </a:xfrm>
          <a:prstGeom prst="rect">
            <a:avLst/>
          </a:prstGeom>
          <a:noFill/>
        </p:spPr>
        <p:txBody>
          <a:bodyPr wrap="none" rtlCol="0">
            <a:spAutoFit/>
          </a:bodyPr>
          <a:lstStyle/>
          <a:p>
            <a:r>
              <a:rPr lang="zh-CN" altLang="en-US"/>
              <a:t>建立连接时三次握手</a:t>
            </a:r>
          </a:p>
        </p:txBody>
      </p:sp>
      <p:sp>
        <p:nvSpPr>
          <p:cNvPr id="7" name="文本框 6">
            <a:extLst>
              <a:ext uri="{FF2B5EF4-FFF2-40B4-BE49-F238E27FC236}">
                <a16:creationId xmlns:a16="http://schemas.microsoft.com/office/drawing/2014/main" id="{634F8791-FC1E-4B6A-A975-2BCC023C3A0D}"/>
              </a:ext>
            </a:extLst>
          </p:cNvPr>
          <p:cNvSpPr txBox="1"/>
          <p:nvPr/>
        </p:nvSpPr>
        <p:spPr>
          <a:xfrm>
            <a:off x="0" y="355001"/>
            <a:ext cx="6096000" cy="2893100"/>
          </a:xfrm>
          <a:prstGeom prst="rect">
            <a:avLst/>
          </a:prstGeom>
          <a:noFill/>
        </p:spPr>
        <p:txBody>
          <a:bodyPr wrap="square" rtlCol="0">
            <a:spAutoFit/>
          </a:bodyPr>
          <a:lstStyle/>
          <a:p>
            <a:r>
              <a:rPr lang="zh-CN" altLang="en-US" sz="1400"/>
              <a:t>三次握手流程详解：</a:t>
            </a:r>
            <a:endParaRPr lang="en-US" altLang="zh-CN" sz="1400"/>
          </a:p>
          <a:p>
            <a:r>
              <a:rPr lang="en-US" altLang="zh-CN" sz="1400"/>
              <a:t>1</a:t>
            </a:r>
            <a:r>
              <a:rPr lang="zh-CN" altLang="en-US" sz="1400"/>
              <a:t>、服务器创建</a:t>
            </a:r>
            <a:r>
              <a:rPr lang="en-US" altLang="zh-CN" sz="1400"/>
              <a:t>socket</a:t>
            </a:r>
            <a:r>
              <a:rPr lang="zh-CN" altLang="en-US" sz="1400"/>
              <a:t>并处于</a:t>
            </a:r>
            <a:r>
              <a:rPr lang="en-US" altLang="zh-CN" sz="1400"/>
              <a:t>LISTEN</a:t>
            </a:r>
            <a:r>
              <a:rPr lang="zh-CN" altLang="en-US" sz="1400"/>
              <a:t>状态；</a:t>
            </a:r>
            <a:endParaRPr lang="en-US" altLang="zh-CN" sz="1400"/>
          </a:p>
          <a:p>
            <a:r>
              <a:rPr lang="en-US" altLang="zh-CN" sz="1400"/>
              <a:t>2</a:t>
            </a:r>
            <a:r>
              <a:rPr lang="zh-CN" altLang="en-US" sz="1400"/>
              <a:t>、客户端创建</a:t>
            </a:r>
            <a:r>
              <a:rPr lang="en-US" altLang="zh-CN" sz="1400"/>
              <a:t>socket</a:t>
            </a:r>
            <a:r>
              <a:rPr lang="zh-CN" altLang="en-US" sz="1400"/>
              <a:t>并向服务器发送连接请求报文（程序中即</a:t>
            </a:r>
            <a:r>
              <a:rPr lang="en-US" altLang="zh-CN" sz="1400"/>
              <a:t>connect</a:t>
            </a:r>
            <a:r>
              <a:rPr lang="zh-CN" altLang="en-US" sz="1400"/>
              <a:t>发起），随机选择一个初始序列号</a:t>
            </a:r>
            <a:r>
              <a:rPr lang="en-US" altLang="zh-CN" sz="1400"/>
              <a:t>seq=x</a:t>
            </a:r>
            <a:r>
              <a:rPr lang="zh-CN" altLang="en-US" sz="1400"/>
              <a:t>，并使同步位</a:t>
            </a:r>
            <a:r>
              <a:rPr lang="en-US" altLang="zh-CN" sz="1400"/>
              <a:t>SYN=1</a:t>
            </a:r>
            <a:r>
              <a:rPr lang="zh-CN" altLang="en-US" sz="1400"/>
              <a:t>，</a:t>
            </a:r>
            <a:r>
              <a:rPr lang="en-US" altLang="zh-CN" sz="1400"/>
              <a:t>TCP</a:t>
            </a:r>
            <a:r>
              <a:rPr lang="zh-CN" altLang="en-US" sz="1400"/>
              <a:t>协议规定，</a:t>
            </a:r>
            <a:r>
              <a:rPr lang="en-US" altLang="zh-CN" sz="1400"/>
              <a:t>SYN</a:t>
            </a:r>
            <a:r>
              <a:rPr lang="zh-CN" altLang="en-US" sz="1400"/>
              <a:t>报文中不能携带数据，但需要消耗一个序列号；</a:t>
            </a:r>
            <a:endParaRPr lang="en-US" altLang="zh-CN" sz="1400"/>
          </a:p>
          <a:p>
            <a:r>
              <a:rPr lang="en-US" altLang="zh-CN" sz="1400"/>
              <a:t>3</a:t>
            </a:r>
            <a:r>
              <a:rPr lang="zh-CN" altLang="en-US" sz="1400"/>
              <a:t>、服务器收到</a:t>
            </a:r>
            <a:r>
              <a:rPr lang="en-US" altLang="zh-CN" sz="1400"/>
              <a:t>SYN</a:t>
            </a:r>
            <a:r>
              <a:rPr lang="zh-CN" altLang="en-US" sz="1400"/>
              <a:t>报文，如果同意连接，发送确认报文，其中</a:t>
            </a:r>
            <a:r>
              <a:rPr lang="en-US" altLang="zh-CN" sz="1400"/>
              <a:t>SYN=1, ACK=1</a:t>
            </a:r>
            <a:r>
              <a:rPr lang="zh-CN" altLang="en-US" sz="1400"/>
              <a:t>，并且初始化一个序列号</a:t>
            </a:r>
            <a:r>
              <a:rPr lang="en-US" altLang="zh-CN" sz="1400"/>
              <a:t>seq=y</a:t>
            </a:r>
            <a:r>
              <a:rPr lang="zh-CN" altLang="en-US" sz="1400"/>
              <a:t>，将接收到的序列号</a:t>
            </a:r>
            <a:r>
              <a:rPr lang="en-US" altLang="zh-CN" sz="1400"/>
              <a:t>+1</a:t>
            </a:r>
            <a:r>
              <a:rPr lang="zh-CN" altLang="en-US" sz="1400"/>
              <a:t>作为确认号即</a:t>
            </a:r>
            <a:r>
              <a:rPr lang="en-US" altLang="zh-CN" sz="1400"/>
              <a:t>ack=x+1</a:t>
            </a:r>
            <a:r>
              <a:rPr lang="zh-CN" altLang="en-US" sz="1400"/>
              <a:t>，这个报文中也不能携带数据，同样需要消耗一个序列号；</a:t>
            </a:r>
            <a:endParaRPr lang="en-US" altLang="zh-CN" sz="1400"/>
          </a:p>
          <a:p>
            <a:r>
              <a:rPr lang="en-US" altLang="zh-CN" sz="1400"/>
              <a:t>4</a:t>
            </a:r>
            <a:r>
              <a:rPr lang="zh-CN" altLang="en-US" sz="1400"/>
              <a:t>、客户端收到确认后，还需要向服务器给出确认，此处确认报文的</a:t>
            </a:r>
            <a:r>
              <a:rPr lang="en-US" altLang="zh-CN" sz="1400"/>
              <a:t>ACK=1</a:t>
            </a:r>
            <a:r>
              <a:rPr lang="zh-CN" altLang="en-US" sz="1400"/>
              <a:t>，序列号</a:t>
            </a:r>
            <a:r>
              <a:rPr lang="en-US" altLang="zh-CN" sz="1400"/>
              <a:t>seq=x+1</a:t>
            </a:r>
            <a:r>
              <a:rPr lang="zh-CN" altLang="en-US" sz="1400"/>
              <a:t>，确认号</a:t>
            </a:r>
            <a:r>
              <a:rPr lang="en-US" altLang="zh-CN" sz="1400"/>
              <a:t>ack=y+1</a:t>
            </a:r>
            <a:r>
              <a:rPr lang="zh-CN" altLang="en-US" sz="1400"/>
              <a:t>，此时进入</a:t>
            </a:r>
            <a:r>
              <a:rPr lang="en-US" altLang="zh-CN" sz="1400"/>
              <a:t>ESTABLISHED</a:t>
            </a:r>
            <a:r>
              <a:rPr lang="zh-CN" altLang="en-US" sz="1400"/>
              <a:t>状态，</a:t>
            </a:r>
            <a:r>
              <a:rPr lang="en-US" altLang="zh-CN" sz="1400"/>
              <a:t>TCP</a:t>
            </a:r>
            <a:r>
              <a:rPr lang="zh-CN" altLang="en-US" sz="1400"/>
              <a:t>协议规定，</a:t>
            </a:r>
            <a:r>
              <a:rPr lang="en-US" altLang="zh-CN" sz="1400"/>
              <a:t>ACK</a:t>
            </a:r>
            <a:r>
              <a:rPr lang="zh-CN" altLang="en-US" sz="1400"/>
              <a:t>报文可以携带数据，但如果不携带数据则无需消耗序列号；</a:t>
            </a:r>
            <a:endParaRPr lang="en-US" altLang="zh-CN" sz="1400"/>
          </a:p>
          <a:p>
            <a:r>
              <a:rPr lang="en-US" altLang="zh-CN" sz="1400"/>
              <a:t>5</a:t>
            </a:r>
            <a:r>
              <a:rPr lang="zh-CN" altLang="en-US" sz="1400"/>
              <a:t>、服务器收到</a:t>
            </a:r>
            <a:r>
              <a:rPr lang="en-US" altLang="zh-CN" sz="1400"/>
              <a:t>ACK</a:t>
            </a:r>
            <a:r>
              <a:rPr lang="zh-CN" altLang="en-US" sz="1400"/>
              <a:t>报文后也进入</a:t>
            </a:r>
            <a:r>
              <a:rPr lang="en-US" altLang="zh-CN" sz="1400"/>
              <a:t>ESTABLISHED</a:t>
            </a:r>
            <a:r>
              <a:rPr lang="zh-CN" altLang="en-US" sz="1400"/>
              <a:t>状态，连接建立。（服务器调用</a:t>
            </a:r>
            <a:r>
              <a:rPr lang="en-US" altLang="zh-CN" sz="1400"/>
              <a:t>accept</a:t>
            </a:r>
            <a:r>
              <a:rPr lang="zh-CN" altLang="en-US" sz="1400"/>
              <a:t>，表示三次握手成功）</a:t>
            </a:r>
            <a:endParaRPr lang="en-US" altLang="zh-CN" sz="1400"/>
          </a:p>
        </p:txBody>
      </p:sp>
      <p:pic>
        <p:nvPicPr>
          <p:cNvPr id="8" name="Picture 4" descr="https://img-blog.csdn.net/20170606084851272?watermark/2/text/aHR0cDovL2Jsb2cuY3Nkbi5uZXQvcXpjc3U=/font/5a6L5L2T/fontsize/400/fill/I0JBQkFCMA==/dissolve/70/gravity/SouthEast">
            <a:extLst>
              <a:ext uri="{FF2B5EF4-FFF2-40B4-BE49-F238E27FC236}">
                <a16:creationId xmlns:a16="http://schemas.microsoft.com/office/drawing/2014/main" id="{A41D0FBA-170E-4F4F-834C-78B53867AC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031"/>
          <a:stretch/>
        </p:blipFill>
        <p:spPr bwMode="auto">
          <a:xfrm>
            <a:off x="6584009" y="3647149"/>
            <a:ext cx="5364178" cy="275248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B1422DEB-C8B5-435F-A04C-1BCDB48B2BFA}"/>
              </a:ext>
            </a:extLst>
          </p:cNvPr>
          <p:cNvSpPr txBox="1"/>
          <p:nvPr/>
        </p:nvSpPr>
        <p:spPr>
          <a:xfrm>
            <a:off x="8135019" y="6394577"/>
            <a:ext cx="2262158" cy="369332"/>
          </a:xfrm>
          <a:prstGeom prst="rect">
            <a:avLst/>
          </a:prstGeom>
          <a:noFill/>
        </p:spPr>
        <p:txBody>
          <a:bodyPr wrap="none" rtlCol="0">
            <a:spAutoFit/>
          </a:bodyPr>
          <a:lstStyle/>
          <a:p>
            <a:r>
              <a:rPr lang="zh-CN" altLang="en-US"/>
              <a:t>释放连接时四次挥手</a:t>
            </a:r>
          </a:p>
        </p:txBody>
      </p:sp>
      <p:sp>
        <p:nvSpPr>
          <p:cNvPr id="10" name="文本框 9">
            <a:extLst>
              <a:ext uri="{FF2B5EF4-FFF2-40B4-BE49-F238E27FC236}">
                <a16:creationId xmlns:a16="http://schemas.microsoft.com/office/drawing/2014/main" id="{C3002B14-AAAA-46AA-BC66-70AFA37C3F9C}"/>
              </a:ext>
            </a:extLst>
          </p:cNvPr>
          <p:cNvSpPr txBox="1"/>
          <p:nvPr/>
        </p:nvSpPr>
        <p:spPr>
          <a:xfrm>
            <a:off x="0" y="3227299"/>
            <a:ext cx="6866164" cy="3539430"/>
          </a:xfrm>
          <a:prstGeom prst="rect">
            <a:avLst/>
          </a:prstGeom>
          <a:noFill/>
        </p:spPr>
        <p:txBody>
          <a:bodyPr wrap="square" rtlCol="0">
            <a:spAutoFit/>
          </a:bodyPr>
          <a:lstStyle/>
          <a:p>
            <a:r>
              <a:rPr lang="zh-CN" altLang="en-US" sz="1400"/>
              <a:t>四次挥手流程详解：</a:t>
            </a:r>
            <a:endParaRPr lang="en-US" altLang="zh-CN" sz="1400"/>
          </a:p>
          <a:p>
            <a:r>
              <a:rPr lang="en-US" altLang="zh-CN" sz="1400"/>
              <a:t>1</a:t>
            </a:r>
            <a:r>
              <a:rPr lang="zh-CN" altLang="en-US" sz="1400"/>
              <a:t>、客户端发送连接释放报文，并且停止发送数据，其中</a:t>
            </a:r>
            <a:r>
              <a:rPr lang="en-US" altLang="zh-CN" sz="1400"/>
              <a:t>FIN=1, </a:t>
            </a:r>
            <a:r>
              <a:rPr lang="zh-CN" altLang="en-US" sz="1400"/>
              <a:t>序列号</a:t>
            </a:r>
            <a:r>
              <a:rPr lang="en-US" altLang="zh-CN" sz="1400"/>
              <a:t>seq=u</a:t>
            </a:r>
            <a:r>
              <a:rPr lang="zh-CN" altLang="en-US" sz="1400"/>
              <a:t>（等于前面已经传输的数据的最后一个字节</a:t>
            </a:r>
            <a:r>
              <a:rPr lang="en-US" altLang="zh-CN" sz="1400"/>
              <a:t>+1</a:t>
            </a:r>
            <a:r>
              <a:rPr lang="zh-CN" altLang="en-US" sz="1400"/>
              <a:t>），进入</a:t>
            </a:r>
            <a:r>
              <a:rPr lang="en-US" altLang="zh-CN" sz="1400"/>
              <a:t>FIN-WAIT-1</a:t>
            </a:r>
            <a:r>
              <a:rPr lang="zh-CN" altLang="en-US" sz="1400"/>
              <a:t>状态，</a:t>
            </a:r>
            <a:r>
              <a:rPr lang="en-US" altLang="zh-CN" sz="1400"/>
              <a:t>TCP</a:t>
            </a:r>
            <a:r>
              <a:rPr lang="zh-CN" altLang="en-US" sz="1400"/>
              <a:t>规定，</a:t>
            </a:r>
            <a:r>
              <a:rPr lang="en-US" altLang="zh-CN" sz="1400"/>
              <a:t>FIN</a:t>
            </a:r>
            <a:r>
              <a:rPr lang="zh-CN" altLang="en-US" sz="1400"/>
              <a:t>报文中即使不携带数据，也消耗一个序列号；</a:t>
            </a:r>
            <a:endParaRPr lang="en-US" altLang="zh-CN" sz="1400"/>
          </a:p>
          <a:p>
            <a:r>
              <a:rPr lang="en-US" altLang="zh-CN" sz="1400"/>
              <a:t>2</a:t>
            </a:r>
            <a:r>
              <a:rPr lang="zh-CN" altLang="en-US" sz="1400"/>
              <a:t>、服务器收到连接释放报文，发出确认报文，</a:t>
            </a:r>
            <a:r>
              <a:rPr lang="en-US" altLang="zh-CN" sz="1400"/>
              <a:t>ACK=1</a:t>
            </a:r>
            <a:r>
              <a:rPr lang="zh-CN" altLang="en-US" sz="1400"/>
              <a:t>，</a:t>
            </a:r>
            <a:r>
              <a:rPr lang="en-US" altLang="zh-CN" sz="1400"/>
              <a:t>ack=u+1</a:t>
            </a:r>
            <a:r>
              <a:rPr lang="zh-CN" altLang="en-US" sz="1400"/>
              <a:t>，</a:t>
            </a:r>
            <a:r>
              <a:rPr lang="en-US" altLang="zh-CN" sz="1400"/>
              <a:t>seq=v</a:t>
            </a:r>
            <a:r>
              <a:rPr lang="zh-CN" altLang="en-US" sz="1400"/>
              <a:t>，进入</a:t>
            </a:r>
            <a:r>
              <a:rPr lang="en-US" altLang="zh-CN" sz="1400"/>
              <a:t>CLOSE-WAIT</a:t>
            </a:r>
            <a:r>
              <a:rPr lang="zh-CN" altLang="en-US" sz="1400"/>
              <a:t>状态，此时客户端已经没有数据要发送了，但是服务器若发送数据，客户端依然要接收，处于半关闭状态；</a:t>
            </a:r>
            <a:endParaRPr lang="en-US" altLang="zh-CN" sz="1400"/>
          </a:p>
          <a:p>
            <a:r>
              <a:rPr lang="en-US" altLang="zh-CN" sz="1400"/>
              <a:t>3</a:t>
            </a:r>
            <a:r>
              <a:rPr lang="zh-CN" altLang="en-US" sz="1400"/>
              <a:t>、客户端收到服务器的确认后，进入</a:t>
            </a:r>
            <a:r>
              <a:rPr lang="en-US" altLang="zh-CN" sz="1400"/>
              <a:t>FIN-WAIT-2</a:t>
            </a:r>
            <a:r>
              <a:rPr lang="zh-CN" altLang="en-US" sz="1400"/>
              <a:t>状态，等待服务器发送连接释放报文，在此之前还需要继续接收服务器发送的最后的数据；</a:t>
            </a:r>
            <a:endParaRPr lang="en-US" altLang="zh-CN" sz="1400"/>
          </a:p>
          <a:p>
            <a:r>
              <a:rPr lang="en-US" altLang="zh-CN" sz="1400"/>
              <a:t>4</a:t>
            </a:r>
            <a:r>
              <a:rPr lang="zh-CN" altLang="en-US" sz="1400"/>
              <a:t>、服务器发送完最后的数据后，向客户端发送连接释放报文，</a:t>
            </a:r>
            <a:r>
              <a:rPr lang="en-US" altLang="zh-CN" sz="1400"/>
              <a:t>FIN=1</a:t>
            </a:r>
            <a:r>
              <a:rPr lang="zh-CN" altLang="en-US" sz="1400"/>
              <a:t>，</a:t>
            </a:r>
            <a:r>
              <a:rPr lang="en-US" altLang="zh-CN" sz="1400"/>
              <a:t>ACK=1</a:t>
            </a:r>
            <a:r>
              <a:rPr lang="zh-CN" altLang="en-US" sz="1400"/>
              <a:t>，</a:t>
            </a:r>
            <a:r>
              <a:rPr lang="en-US" altLang="zh-CN" sz="1400"/>
              <a:t>seq=w</a:t>
            </a:r>
            <a:r>
              <a:rPr lang="zh-CN" altLang="en-US" sz="1400"/>
              <a:t>（因为服务器在半关闭状态时很可能又发送了一些数据），进入</a:t>
            </a:r>
            <a:r>
              <a:rPr lang="en-US" altLang="zh-CN" sz="1400"/>
              <a:t>LAST-ACK</a:t>
            </a:r>
            <a:r>
              <a:rPr lang="zh-CN" altLang="en-US" sz="1400"/>
              <a:t>状态；</a:t>
            </a:r>
            <a:endParaRPr lang="en-US" altLang="zh-CN" sz="1400"/>
          </a:p>
          <a:p>
            <a:r>
              <a:rPr lang="en-US" altLang="zh-CN" sz="1400"/>
              <a:t>5</a:t>
            </a:r>
            <a:r>
              <a:rPr lang="zh-CN" altLang="en-US" sz="1400"/>
              <a:t>、客户端收到服务器的连接释放报文后，必须发回确认，</a:t>
            </a:r>
            <a:r>
              <a:rPr lang="en-US" altLang="zh-CN" sz="1400"/>
              <a:t>ACK=1</a:t>
            </a:r>
            <a:r>
              <a:rPr lang="zh-CN" altLang="en-US" sz="1400"/>
              <a:t>，</a:t>
            </a:r>
            <a:r>
              <a:rPr lang="en-US" altLang="zh-CN" sz="1400"/>
              <a:t>ack=w+1</a:t>
            </a:r>
            <a:r>
              <a:rPr lang="zh-CN" altLang="en-US" sz="1400"/>
              <a:t>，</a:t>
            </a:r>
            <a:r>
              <a:rPr lang="en-US" altLang="zh-CN" sz="1400"/>
              <a:t>seq=u+1</a:t>
            </a:r>
            <a:r>
              <a:rPr lang="zh-CN" altLang="en-US" sz="1400"/>
              <a:t>，进入</a:t>
            </a:r>
            <a:r>
              <a:rPr lang="en-US" altLang="zh-CN" sz="1400"/>
              <a:t>TIME-WAIT</a:t>
            </a:r>
            <a:r>
              <a:rPr lang="zh-CN" altLang="en-US" sz="1400"/>
              <a:t>状态，此使客户端的连接还没有释放，等待</a:t>
            </a:r>
            <a:r>
              <a:rPr lang="en-US" altLang="zh-CN" sz="1400"/>
              <a:t>2MSL</a:t>
            </a:r>
            <a:r>
              <a:rPr lang="zh-CN" altLang="en-US" sz="1400"/>
              <a:t>（</a:t>
            </a:r>
            <a:r>
              <a:rPr lang="en-US" altLang="zh-CN" sz="1400"/>
              <a:t>Maximum Segment Lifetime</a:t>
            </a:r>
            <a:r>
              <a:rPr lang="zh-CN" altLang="en-US" sz="1400"/>
              <a:t>，最长报文段寿命）的时间后，进入</a:t>
            </a:r>
            <a:r>
              <a:rPr lang="en-US" altLang="zh-CN" sz="1400"/>
              <a:t>CLOSED</a:t>
            </a:r>
            <a:r>
              <a:rPr lang="zh-CN" altLang="en-US" sz="1400"/>
              <a:t>状态；</a:t>
            </a:r>
            <a:endParaRPr lang="en-US" altLang="zh-CN" sz="1400"/>
          </a:p>
          <a:p>
            <a:r>
              <a:rPr lang="en-US" altLang="zh-CN" sz="1400"/>
              <a:t>6</a:t>
            </a:r>
            <a:r>
              <a:rPr lang="zh-CN" altLang="en-US" sz="1400"/>
              <a:t>、服务器只要收到了客户端发出的</a:t>
            </a:r>
            <a:r>
              <a:rPr lang="en-US" altLang="zh-CN" sz="1400"/>
              <a:t>ACK</a:t>
            </a:r>
            <a:r>
              <a:rPr lang="zh-CN" altLang="en-US" sz="1400"/>
              <a:t>报文立即进入</a:t>
            </a:r>
            <a:r>
              <a:rPr lang="en-US" altLang="zh-CN" sz="1400"/>
              <a:t>CLOSED</a:t>
            </a:r>
            <a:r>
              <a:rPr lang="zh-CN" altLang="en-US" sz="1400"/>
              <a:t>状态，结束此次</a:t>
            </a:r>
            <a:r>
              <a:rPr lang="en-US" altLang="zh-CN" sz="1400"/>
              <a:t>TCP</a:t>
            </a:r>
            <a:r>
              <a:rPr lang="zh-CN" altLang="en-US" sz="1400"/>
              <a:t>连接，即服务器结束连接的时间比客户端要早。</a:t>
            </a:r>
            <a:endParaRPr lang="en-US" altLang="zh-CN" sz="1400"/>
          </a:p>
        </p:txBody>
      </p:sp>
    </p:spTree>
    <p:extLst>
      <p:ext uri="{BB962C8B-B14F-4D97-AF65-F5344CB8AC3E}">
        <p14:creationId xmlns:p14="http://schemas.microsoft.com/office/powerpoint/2010/main" val="1186333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4C03A1-FB65-4171-8855-5885DB473BE8}"/>
              </a:ext>
            </a:extLst>
          </p:cNvPr>
          <p:cNvSpPr txBox="1"/>
          <p:nvPr/>
        </p:nvSpPr>
        <p:spPr>
          <a:xfrm>
            <a:off x="3783732" y="0"/>
            <a:ext cx="4624536" cy="369332"/>
          </a:xfrm>
          <a:prstGeom prst="rect">
            <a:avLst/>
          </a:prstGeom>
          <a:noFill/>
        </p:spPr>
        <p:txBody>
          <a:bodyPr wrap="none" rtlCol="0">
            <a:spAutoFit/>
          </a:bodyPr>
          <a:lstStyle/>
          <a:p>
            <a:r>
              <a:rPr lang="en-US" altLang="zh-CN" b="1"/>
              <a:t>TCP</a:t>
            </a:r>
            <a:r>
              <a:rPr lang="zh-CN" altLang="en-US" b="1"/>
              <a:t>连接的三次握手与四次挥手的一些问题</a:t>
            </a:r>
          </a:p>
        </p:txBody>
      </p:sp>
      <p:sp>
        <p:nvSpPr>
          <p:cNvPr id="3" name="文本框 2">
            <a:extLst>
              <a:ext uri="{FF2B5EF4-FFF2-40B4-BE49-F238E27FC236}">
                <a16:creationId xmlns:a16="http://schemas.microsoft.com/office/drawing/2014/main" id="{2D645DC4-2DD2-4F51-BE0B-C415C6AEE616}"/>
              </a:ext>
            </a:extLst>
          </p:cNvPr>
          <p:cNvSpPr txBox="1"/>
          <p:nvPr/>
        </p:nvSpPr>
        <p:spPr>
          <a:xfrm>
            <a:off x="0" y="294195"/>
            <a:ext cx="12192000" cy="6771084"/>
          </a:xfrm>
          <a:prstGeom prst="rect">
            <a:avLst/>
          </a:prstGeom>
          <a:noFill/>
        </p:spPr>
        <p:txBody>
          <a:bodyPr wrap="square" rtlCol="0">
            <a:spAutoFit/>
          </a:bodyPr>
          <a:lstStyle/>
          <a:p>
            <a:r>
              <a:rPr lang="en-US" altLang="zh-CN" sz="1400" b="1"/>
              <a:t>1</a:t>
            </a:r>
            <a:r>
              <a:rPr lang="zh-CN" altLang="en-US" sz="1400" b="1"/>
              <a:t>、为什么</a:t>
            </a:r>
            <a:r>
              <a:rPr lang="en-US" altLang="zh-CN" sz="1400" b="1"/>
              <a:t>TIME-WAIT</a:t>
            </a:r>
            <a:r>
              <a:rPr lang="zh-CN" altLang="en-US" sz="1400" b="1"/>
              <a:t>状态还要再等待</a:t>
            </a:r>
            <a:r>
              <a:rPr lang="en-US" altLang="zh-CN" sz="1400" b="1"/>
              <a:t>2MSL</a:t>
            </a:r>
            <a:r>
              <a:rPr lang="zh-CN" altLang="en-US" sz="1400" b="1"/>
              <a:t>的时间？</a:t>
            </a:r>
            <a:endParaRPr lang="en-US" altLang="zh-CN" sz="1400" b="1"/>
          </a:p>
          <a:p>
            <a:r>
              <a:rPr lang="zh-CN" altLang="en-US" sz="1400"/>
              <a:t>答：①</a:t>
            </a:r>
            <a:r>
              <a:rPr lang="zh-CN" altLang="en-US" sz="1400" b="1">
                <a:solidFill>
                  <a:schemeClr val="accent1">
                    <a:lumMod val="75000"/>
                  </a:schemeClr>
                </a:solidFill>
              </a:rPr>
              <a:t>保证客户端发送的最后一个</a:t>
            </a:r>
            <a:r>
              <a:rPr lang="en-US" altLang="zh-CN" sz="1400" b="1">
                <a:solidFill>
                  <a:schemeClr val="accent1">
                    <a:lumMod val="75000"/>
                  </a:schemeClr>
                </a:solidFill>
              </a:rPr>
              <a:t>ACK</a:t>
            </a:r>
            <a:r>
              <a:rPr lang="zh-CN" altLang="en-US" sz="1400" b="1">
                <a:solidFill>
                  <a:schemeClr val="accent1">
                    <a:lumMod val="75000"/>
                  </a:schemeClr>
                </a:solidFill>
              </a:rPr>
              <a:t>报文能够到达</a:t>
            </a:r>
            <a:r>
              <a:rPr lang="zh-CN" altLang="en-US" sz="1400"/>
              <a:t>，假如最后一个</a:t>
            </a:r>
            <a:r>
              <a:rPr lang="en-US" altLang="zh-CN" sz="1400"/>
              <a:t>ACK</a:t>
            </a:r>
            <a:r>
              <a:rPr lang="zh-CN" altLang="en-US" sz="1400"/>
              <a:t>报文丢失，从服务器的角度来说，已经发送了最后一次</a:t>
            </a:r>
            <a:r>
              <a:rPr lang="en-US" altLang="zh-CN" sz="1400"/>
              <a:t>FIN+ACK</a:t>
            </a:r>
            <a:r>
              <a:rPr lang="zh-CN" altLang="en-US" sz="1400"/>
              <a:t>报文请求释放连接，但是客户端没有给出应答，那么可能是我发送的请求断开报文它没有收到，于是又会重发一次，客户端可以在这个</a:t>
            </a:r>
            <a:r>
              <a:rPr lang="en-US" altLang="zh-CN" sz="1400"/>
              <a:t>2MSL</a:t>
            </a:r>
            <a:r>
              <a:rPr lang="zh-CN" altLang="en-US" sz="1400"/>
              <a:t>（任何报文段在网络存活的最长时间）的时间收到并应答，并且重启计时器，假如客户端在</a:t>
            </a:r>
            <a:r>
              <a:rPr lang="en-US" altLang="zh-CN" sz="1400"/>
              <a:t>TIME-WAIT</a:t>
            </a:r>
            <a:r>
              <a:rPr lang="zh-CN" altLang="en-US" sz="1400"/>
              <a:t>状态不继续等待，而是发送完</a:t>
            </a:r>
            <a:r>
              <a:rPr lang="en-US" altLang="zh-CN" sz="1400"/>
              <a:t>ACK</a:t>
            </a:r>
            <a:r>
              <a:rPr lang="zh-CN" altLang="en-US" sz="1400"/>
              <a:t>报文后立即释放连接，则无法收到服务器重传的</a:t>
            </a:r>
            <a:r>
              <a:rPr lang="en-US" altLang="zh-CN" sz="1400"/>
              <a:t>FIN+ACK</a:t>
            </a:r>
            <a:r>
              <a:rPr lang="zh-CN" altLang="en-US" sz="1400"/>
              <a:t>报文继而无法对重发的报文做出应答，服务器无法正常进入</a:t>
            </a:r>
            <a:r>
              <a:rPr lang="en-US" altLang="zh-CN" sz="1400"/>
              <a:t>CLOSED</a:t>
            </a:r>
            <a:r>
              <a:rPr lang="zh-CN" altLang="en-US" sz="1400"/>
              <a:t>状态；</a:t>
            </a:r>
            <a:endParaRPr lang="en-US" altLang="zh-CN" sz="1400"/>
          </a:p>
          <a:p>
            <a:r>
              <a:rPr lang="zh-CN" altLang="en-US" sz="1400"/>
              <a:t>②</a:t>
            </a:r>
            <a:r>
              <a:rPr lang="zh-CN" altLang="en-US" sz="1400" b="1">
                <a:solidFill>
                  <a:schemeClr val="accent1">
                    <a:lumMod val="75000"/>
                  </a:schemeClr>
                </a:solidFill>
              </a:rPr>
              <a:t>防止“已经失效的连接请求报文”出现产生影响</a:t>
            </a:r>
            <a:r>
              <a:rPr lang="zh-CN" altLang="en-US" sz="1400"/>
              <a:t>，例如服务器发送的</a:t>
            </a:r>
            <a:r>
              <a:rPr lang="en-US" altLang="zh-CN" sz="1400"/>
              <a:t>FIN</a:t>
            </a:r>
            <a:r>
              <a:rPr lang="zh-CN" altLang="en-US" sz="1400"/>
              <a:t>报文失效，保证本连接持续的时间内产生的所有的报文段都从网络中消失。</a:t>
            </a:r>
            <a:endParaRPr lang="en-US" altLang="zh-CN" sz="1400"/>
          </a:p>
          <a:p>
            <a:endParaRPr lang="en-US" altLang="zh-CN" sz="1400"/>
          </a:p>
          <a:p>
            <a:r>
              <a:rPr lang="en-US" altLang="zh-CN" sz="1400" b="1"/>
              <a:t>2</a:t>
            </a:r>
            <a:r>
              <a:rPr lang="zh-CN" altLang="en-US" sz="1400" b="1"/>
              <a:t>、为什么建立连接时是三次握手（不是二次？），释放连接时是四次挥手？</a:t>
            </a:r>
            <a:endParaRPr lang="en-US" altLang="zh-CN" sz="1400" b="1"/>
          </a:p>
          <a:p>
            <a:r>
              <a:rPr lang="zh-CN" altLang="en-US" sz="1400"/>
              <a:t>答：①</a:t>
            </a:r>
            <a:r>
              <a:rPr lang="zh-CN" altLang="en-US" sz="1400" b="1">
                <a:solidFill>
                  <a:schemeClr val="accent1">
                    <a:lumMod val="75000"/>
                  </a:schemeClr>
                </a:solidFill>
              </a:rPr>
              <a:t>是为了防止已经失效的连接请求传至服务器重复建立连接浪费资源</a:t>
            </a:r>
            <a:r>
              <a:rPr lang="zh-CN" altLang="en-US" sz="1400"/>
              <a:t>，若采用两次握手机制，加入客户端第一次发送的</a:t>
            </a:r>
            <a:r>
              <a:rPr lang="en-US" altLang="zh-CN" sz="1400"/>
              <a:t>SYN</a:t>
            </a:r>
            <a:r>
              <a:rPr lang="zh-CN" altLang="en-US" sz="1400"/>
              <a:t>报文因为种种原因滞留重发，经过一段时间这个</a:t>
            </a:r>
            <a:r>
              <a:rPr lang="en-US" altLang="zh-CN" sz="1400"/>
              <a:t>SYN</a:t>
            </a:r>
            <a:r>
              <a:rPr lang="zh-CN" altLang="en-US" sz="1400"/>
              <a:t>报文又发送到了，此时连接已经建立，而服务器依然会对这个已失效的</a:t>
            </a:r>
            <a:r>
              <a:rPr lang="en-US" altLang="zh-CN" sz="1400"/>
              <a:t>SYN</a:t>
            </a:r>
            <a:r>
              <a:rPr lang="zh-CN" altLang="en-US" sz="1400"/>
              <a:t>报文进行回应，于是重复建立连接浪费资源，采用三次握手机制，即使服务器对这个已失效的</a:t>
            </a:r>
            <a:r>
              <a:rPr lang="en-US" altLang="zh-CN" sz="1400"/>
              <a:t>SYN</a:t>
            </a:r>
            <a:r>
              <a:rPr lang="zh-CN" altLang="en-US" sz="1400"/>
              <a:t>报文做出回应，客户端不会再对这个失效的报文的回应做出回应，避免重复请求连接；</a:t>
            </a:r>
            <a:endParaRPr lang="en-US" altLang="zh-CN" sz="1400"/>
          </a:p>
          <a:p>
            <a:r>
              <a:rPr lang="zh-CN" altLang="en-US" sz="1400"/>
              <a:t>②释放连接时服务器的</a:t>
            </a:r>
            <a:r>
              <a:rPr lang="en-US" altLang="zh-CN" sz="1400"/>
              <a:t>ACK</a:t>
            </a:r>
            <a:r>
              <a:rPr lang="zh-CN" altLang="en-US" sz="1400"/>
              <a:t>报文（立即回应客户端的</a:t>
            </a:r>
            <a:r>
              <a:rPr lang="en-US" altLang="zh-CN" sz="1400"/>
              <a:t>FIN</a:t>
            </a:r>
            <a:r>
              <a:rPr lang="zh-CN" altLang="en-US" sz="1400"/>
              <a:t>报文）和</a:t>
            </a:r>
            <a:r>
              <a:rPr lang="en-US" altLang="zh-CN" sz="1400"/>
              <a:t>FIN</a:t>
            </a:r>
            <a:r>
              <a:rPr lang="zh-CN" altLang="en-US" sz="1400"/>
              <a:t>报文之间可能还需要有一部分数据需要发送，因此若将服务器的</a:t>
            </a:r>
            <a:r>
              <a:rPr lang="en-US" altLang="zh-CN" sz="1400"/>
              <a:t>ACK</a:t>
            </a:r>
            <a:r>
              <a:rPr lang="zh-CN" altLang="en-US" sz="1400"/>
              <a:t>报文和</a:t>
            </a:r>
            <a:r>
              <a:rPr lang="en-US" altLang="zh-CN" sz="1400"/>
              <a:t>FIN</a:t>
            </a:r>
            <a:r>
              <a:rPr lang="zh-CN" altLang="en-US" sz="1400"/>
              <a:t>报文合并，则有可能产生客户端迟迟收不到</a:t>
            </a:r>
            <a:r>
              <a:rPr lang="en-US" altLang="zh-CN" sz="1400"/>
              <a:t>ACK</a:t>
            </a:r>
            <a:r>
              <a:rPr lang="zh-CN" altLang="en-US" sz="1400"/>
              <a:t>报文无法进入</a:t>
            </a:r>
            <a:r>
              <a:rPr lang="en-US" altLang="zh-CN" sz="1400"/>
              <a:t>FIN-WAIT-2</a:t>
            </a:r>
            <a:r>
              <a:rPr lang="zh-CN" altLang="en-US" sz="1400"/>
              <a:t>状态，因此一般将这两次分开，即四次挥手。</a:t>
            </a:r>
            <a:endParaRPr lang="en-US" altLang="zh-CN" sz="1400"/>
          </a:p>
          <a:p>
            <a:endParaRPr lang="en-US" altLang="zh-CN" sz="1400"/>
          </a:p>
          <a:p>
            <a:r>
              <a:rPr lang="en-US" altLang="zh-CN" sz="1400" b="1"/>
              <a:t>3</a:t>
            </a:r>
            <a:r>
              <a:rPr lang="zh-CN" altLang="en-US" sz="1400" b="1"/>
              <a:t>、如果已经建立了连接，但是客户端出了故障怎么办？</a:t>
            </a:r>
            <a:endParaRPr lang="en-US" altLang="zh-CN" sz="1400" b="1"/>
          </a:p>
          <a:p>
            <a:r>
              <a:rPr lang="zh-CN" altLang="en-US" sz="1400"/>
              <a:t>答：</a:t>
            </a:r>
            <a:r>
              <a:rPr lang="en-US" altLang="zh-CN" sz="1400"/>
              <a:t>TCP</a:t>
            </a:r>
            <a:r>
              <a:rPr lang="zh-CN" altLang="en-US" sz="1400"/>
              <a:t>设有一个保活计时器，服务器每次收到客户端的请求都会重启这个计时器，若计时器的时间全部过完依然没有收到客户端的任何数据，则服务器会每隔</a:t>
            </a:r>
            <a:r>
              <a:rPr lang="en-US" altLang="zh-CN" sz="1400"/>
              <a:t>75</a:t>
            </a:r>
            <a:r>
              <a:rPr lang="zh-CN" altLang="en-US" sz="1400"/>
              <a:t>秒发送一个探测报文段，若</a:t>
            </a:r>
            <a:r>
              <a:rPr lang="en-US" altLang="zh-CN" sz="1400"/>
              <a:t>10</a:t>
            </a:r>
            <a:r>
              <a:rPr lang="zh-CN" altLang="en-US" sz="1400"/>
              <a:t>个探测报文段后依然没有反应，则服务器认为客户端出现故障，关闭连接。</a:t>
            </a:r>
            <a:endParaRPr lang="en-US" altLang="zh-CN" sz="1400"/>
          </a:p>
          <a:p>
            <a:endParaRPr lang="en-US" altLang="zh-CN" sz="1400"/>
          </a:p>
          <a:p>
            <a:r>
              <a:rPr lang="en-US" altLang="zh-CN" sz="1400" b="1"/>
              <a:t>4</a:t>
            </a:r>
            <a:r>
              <a:rPr lang="zh-CN" altLang="en-US" sz="1400" b="1"/>
              <a:t>、服务器的</a:t>
            </a:r>
            <a:r>
              <a:rPr lang="en-US" altLang="zh-CN" sz="1400" b="1"/>
              <a:t>SYN</a:t>
            </a:r>
            <a:r>
              <a:rPr lang="zh-CN" altLang="en-US" sz="1400" b="1"/>
              <a:t>攻击？</a:t>
            </a:r>
            <a:endParaRPr lang="en-US" altLang="zh-CN" sz="1400" b="1"/>
          </a:p>
          <a:p>
            <a:r>
              <a:rPr lang="zh-CN" altLang="en-US" sz="1400"/>
              <a:t>答：服务器端的资源是在第二次握手的时候分配的，而客户端的资源是在第三次握手时分配的，因此服务器容易受到</a:t>
            </a:r>
            <a:r>
              <a:rPr lang="en-US" altLang="zh-CN" sz="1400"/>
              <a:t>SYN</a:t>
            </a:r>
            <a:r>
              <a:rPr lang="zh-CN" altLang="en-US" sz="1400"/>
              <a:t>洪泛攻击，</a:t>
            </a:r>
            <a:r>
              <a:rPr lang="en-US" altLang="zh-CN" sz="1400"/>
              <a:t>SYN</a:t>
            </a:r>
            <a:r>
              <a:rPr lang="zh-CN" altLang="en-US" sz="1400"/>
              <a:t>攻击就是</a:t>
            </a:r>
            <a:r>
              <a:rPr lang="en-US" altLang="zh-CN" sz="1400"/>
              <a:t>Client</a:t>
            </a:r>
            <a:r>
              <a:rPr lang="zh-CN" altLang="en-US" sz="1400"/>
              <a:t>在短时间内伪造大量不存在的</a:t>
            </a:r>
            <a:r>
              <a:rPr lang="en-US" altLang="zh-CN" sz="1400"/>
              <a:t>IP</a:t>
            </a:r>
            <a:r>
              <a:rPr lang="zh-CN" altLang="en-US" sz="1400"/>
              <a:t>地址，并向</a:t>
            </a:r>
            <a:r>
              <a:rPr lang="en-US" altLang="zh-CN" sz="1400"/>
              <a:t>Server</a:t>
            </a:r>
            <a:r>
              <a:rPr lang="zh-CN" altLang="en-US" sz="1400"/>
              <a:t>不断地发送</a:t>
            </a:r>
            <a:r>
              <a:rPr lang="en-US" altLang="zh-CN" sz="1400"/>
              <a:t>SYN</a:t>
            </a:r>
            <a:r>
              <a:rPr lang="zh-CN" altLang="en-US" sz="1400"/>
              <a:t>包，</a:t>
            </a:r>
            <a:r>
              <a:rPr lang="en-US" altLang="zh-CN" sz="1400"/>
              <a:t>Server</a:t>
            </a:r>
            <a:r>
              <a:rPr lang="zh-CN" altLang="en-US" sz="1400"/>
              <a:t>则回复确认包，并等待</a:t>
            </a:r>
            <a:r>
              <a:rPr lang="en-US" altLang="zh-CN" sz="1400"/>
              <a:t>Client</a:t>
            </a:r>
            <a:r>
              <a:rPr lang="zh-CN" altLang="en-US" sz="1400"/>
              <a:t>确认，由于源地址不存在，因此</a:t>
            </a:r>
            <a:r>
              <a:rPr lang="en-US" altLang="zh-CN" sz="1400"/>
              <a:t>Server</a:t>
            </a:r>
            <a:r>
              <a:rPr lang="zh-CN" altLang="en-US" sz="1400"/>
              <a:t>需要不断重发直至超时，这些伪造的</a:t>
            </a:r>
            <a:r>
              <a:rPr lang="en-US" altLang="zh-CN" sz="1400"/>
              <a:t>SYN</a:t>
            </a:r>
            <a:r>
              <a:rPr lang="zh-CN" altLang="en-US" sz="1400"/>
              <a:t>包将长时间占用未连接队列，导致正常的</a:t>
            </a:r>
            <a:r>
              <a:rPr lang="en-US" altLang="zh-CN" sz="1400"/>
              <a:t>SYN</a:t>
            </a:r>
            <a:r>
              <a:rPr lang="zh-CN" altLang="en-US" sz="1400"/>
              <a:t>请求因为队列满而被丢弃，从而引起网络拥塞甚至系统瘫痪。</a:t>
            </a:r>
            <a:endParaRPr lang="en-US" altLang="zh-CN" sz="1400"/>
          </a:p>
          <a:p>
            <a:r>
              <a:rPr lang="zh-CN" altLang="en-US" sz="1400"/>
              <a:t>一些防范措施：降低主机的等待时间使主机尽快的释放半连接的占用，短时间收到某</a:t>
            </a:r>
            <a:r>
              <a:rPr lang="en-US" altLang="zh-CN" sz="1400"/>
              <a:t>IP</a:t>
            </a:r>
            <a:r>
              <a:rPr lang="zh-CN" altLang="en-US" sz="1400"/>
              <a:t>的重复</a:t>
            </a:r>
            <a:r>
              <a:rPr lang="en-US" altLang="zh-CN" sz="1400"/>
              <a:t>SYN</a:t>
            </a:r>
            <a:r>
              <a:rPr lang="zh-CN" altLang="en-US" sz="1400"/>
              <a:t>则丢弃后续请求。</a:t>
            </a:r>
            <a:endParaRPr lang="en-US" altLang="zh-CN" sz="1400"/>
          </a:p>
          <a:p>
            <a:endParaRPr lang="en-US" altLang="zh-CN" sz="1400"/>
          </a:p>
          <a:p>
            <a:r>
              <a:rPr lang="en-US" altLang="zh-CN" sz="1400" b="1"/>
              <a:t>5</a:t>
            </a:r>
            <a:r>
              <a:rPr lang="zh-CN" altLang="en-US" sz="1400" b="1"/>
              <a:t>、为什么一般服务器不会主动断开连接？</a:t>
            </a:r>
            <a:endParaRPr lang="en-US" altLang="zh-CN" sz="1400" b="1"/>
          </a:p>
          <a:p>
            <a:r>
              <a:rPr lang="zh-CN" altLang="en-US" sz="1400"/>
              <a:t>答：参</a:t>
            </a:r>
            <a:r>
              <a:rPr lang="en-US" altLang="zh-CN" sz="1400"/>
              <a:t>1</a:t>
            </a:r>
            <a:r>
              <a:rPr lang="zh-CN" altLang="en-US" sz="1400"/>
              <a:t>，因为主动断开连接的一方会有</a:t>
            </a:r>
            <a:r>
              <a:rPr lang="en-US" altLang="zh-CN" sz="1400"/>
              <a:t>2MSL</a:t>
            </a:r>
            <a:r>
              <a:rPr lang="zh-CN" altLang="en-US" sz="1400"/>
              <a:t>的等待时间，在这个时间内端口不能复用（因为服务器必须先</a:t>
            </a:r>
            <a:r>
              <a:rPr lang="en-US" altLang="zh-CN" sz="1400"/>
              <a:t>bind</a:t>
            </a:r>
            <a:r>
              <a:rPr lang="zh-CN" altLang="en-US" sz="1400"/>
              <a:t>端口等待连接），对于服务器来说是很大的资源浪费。</a:t>
            </a:r>
            <a:r>
              <a:rPr lang="en-US" altLang="zh-CN" sz="1400"/>
              <a:t>socket</a:t>
            </a:r>
            <a:r>
              <a:rPr lang="zh-CN" altLang="en-US" sz="1400"/>
              <a:t>中</a:t>
            </a:r>
            <a:r>
              <a:rPr lang="en-US" altLang="zh-CN" sz="1400" err="1"/>
              <a:t>setsockopt</a:t>
            </a:r>
            <a:r>
              <a:rPr lang="en-US" altLang="zh-CN" sz="1400"/>
              <a:t>()</a:t>
            </a:r>
            <a:r>
              <a:rPr lang="zh-CN" altLang="en-US" sz="1400"/>
              <a:t>方法，</a:t>
            </a:r>
            <a:r>
              <a:rPr lang="en-US" altLang="zh-CN" sz="1400" err="1"/>
              <a:t>server_socket.setsockopt</a:t>
            </a:r>
            <a:r>
              <a:rPr lang="en-US" altLang="zh-CN" sz="1400"/>
              <a:t>(</a:t>
            </a:r>
            <a:r>
              <a:rPr lang="en-US" altLang="zh-CN" sz="1400" err="1"/>
              <a:t>socket.SOL_SOCKET</a:t>
            </a:r>
            <a:r>
              <a:rPr lang="en-US" altLang="zh-CN" sz="1400"/>
              <a:t>, </a:t>
            </a:r>
            <a:r>
              <a:rPr lang="en-US" altLang="zh-CN" sz="1400" err="1"/>
              <a:t>socket.SO_REUSEADDR</a:t>
            </a:r>
            <a:r>
              <a:rPr lang="en-US" altLang="zh-CN" sz="1400"/>
              <a:t>, 1)</a:t>
            </a:r>
            <a:r>
              <a:rPr lang="zh-CN" altLang="en-US" sz="1400"/>
              <a:t>可以允许重用本地地址和端口，置于</a:t>
            </a:r>
            <a:r>
              <a:rPr lang="en-US" altLang="zh-CN" sz="1400"/>
              <a:t>bind</a:t>
            </a:r>
            <a:r>
              <a:rPr lang="zh-CN" altLang="en-US" sz="1400"/>
              <a:t>之前。</a:t>
            </a:r>
            <a:endParaRPr lang="en-US" altLang="zh-CN" sz="1400"/>
          </a:p>
          <a:p>
            <a:endParaRPr lang="en-US" altLang="zh-CN" sz="1400"/>
          </a:p>
          <a:p>
            <a:r>
              <a:rPr lang="en-US" altLang="zh-CN" sz="1400" b="1"/>
              <a:t>6</a:t>
            </a:r>
            <a:r>
              <a:rPr lang="zh-CN" altLang="en-US" sz="1400" b="1"/>
              <a:t>、关于序列号和确认号。</a:t>
            </a:r>
            <a:endParaRPr lang="en-US" altLang="zh-CN" sz="1400" b="1"/>
          </a:p>
          <a:p>
            <a:r>
              <a:rPr lang="zh-CN" altLang="en-US" sz="1400"/>
              <a:t>答：参收藏夹</a:t>
            </a:r>
            <a:r>
              <a:rPr lang="en-US" altLang="zh-CN" sz="1400"/>
              <a:t>/</a:t>
            </a:r>
            <a:r>
              <a:rPr lang="zh-CN" altLang="en-US" sz="1400"/>
              <a:t>杂两篇博客。</a:t>
            </a:r>
            <a:endParaRPr lang="en-US" altLang="zh-CN" sz="1400"/>
          </a:p>
        </p:txBody>
      </p:sp>
    </p:spTree>
    <p:extLst>
      <p:ext uri="{BB962C8B-B14F-4D97-AF65-F5344CB8AC3E}">
        <p14:creationId xmlns:p14="http://schemas.microsoft.com/office/powerpoint/2010/main" val="1635412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76045"/>
            <a:ext cx="12275389" cy="6555641"/>
          </a:xfrm>
          <a:prstGeom prst="rect">
            <a:avLst/>
          </a:prstGeom>
          <a:noFill/>
        </p:spPr>
        <p:txBody>
          <a:bodyPr wrap="square" rtlCol="0">
            <a:spAutoFit/>
          </a:bodyPr>
          <a:lstStyle/>
          <a:p>
            <a:r>
              <a:rPr lang="zh-CN" altLang="en-US" sz="1400" b="1"/>
              <a:t>多任务</a:t>
            </a:r>
            <a:r>
              <a:rPr lang="zh-CN" altLang="en-US" sz="1400"/>
              <a:t>：指的是一台电脑可以同时运行多个任务（一个任务可能有多个进程），是一种多个任务共享</a:t>
            </a:r>
            <a:r>
              <a:rPr lang="en-US" altLang="zh-CN" sz="1400"/>
              <a:t>CPU</a:t>
            </a:r>
            <a:r>
              <a:rPr lang="zh-CN" altLang="en-US" sz="1400"/>
              <a:t>的方法。</a:t>
            </a:r>
            <a:endParaRPr lang="en-US" altLang="zh-CN" sz="1400"/>
          </a:p>
          <a:p>
            <a:r>
              <a:rPr lang="zh-CN" altLang="en-US" sz="1400" b="1"/>
              <a:t>单核</a:t>
            </a:r>
            <a:r>
              <a:rPr lang="zh-CN" altLang="en-US" sz="1400"/>
              <a:t>：</a:t>
            </a:r>
            <a:r>
              <a:rPr lang="en-US" altLang="zh-CN" sz="1400"/>
              <a:t>CPU</a:t>
            </a:r>
            <a:r>
              <a:rPr lang="zh-CN" altLang="en-US" sz="1400"/>
              <a:t>集成了一个运算核心，所有的任务都是由这个运算核心完成的，同一时间只能完成一个任务。</a:t>
            </a:r>
            <a:endParaRPr lang="en-US" altLang="zh-CN" sz="1400"/>
          </a:p>
          <a:p>
            <a:r>
              <a:rPr lang="zh-CN" altLang="en-US" sz="1400" b="1"/>
              <a:t>多核</a:t>
            </a:r>
            <a:r>
              <a:rPr lang="zh-CN" altLang="en-US" sz="1400"/>
              <a:t>：</a:t>
            </a:r>
            <a:r>
              <a:rPr lang="en-US" altLang="zh-CN" sz="1400"/>
              <a:t>CPU</a:t>
            </a:r>
            <a:r>
              <a:rPr lang="zh-CN" altLang="en-US" sz="1400"/>
              <a:t>集成了多个运算核心，可以同一时间让多个运算核心同时工作完成多个任务。</a:t>
            </a:r>
            <a:endParaRPr lang="en-US" altLang="zh-CN" sz="1400"/>
          </a:p>
          <a:p>
            <a:r>
              <a:rPr lang="zh-CN" altLang="en-US" sz="1400" b="1"/>
              <a:t>并发</a:t>
            </a:r>
            <a:r>
              <a:rPr lang="zh-CN" altLang="en-US" sz="1400"/>
              <a:t>：任务数多于</a:t>
            </a:r>
            <a:r>
              <a:rPr lang="en-US" altLang="zh-CN" sz="1400"/>
              <a:t>CPU</a:t>
            </a:r>
            <a:r>
              <a:rPr lang="zh-CN" altLang="en-US" sz="1400"/>
              <a:t>核心数，通过操作系统调度（</a:t>
            </a:r>
            <a:r>
              <a:rPr lang="en-US" altLang="zh-CN" sz="1400"/>
              <a:t>Scheduling</a:t>
            </a:r>
            <a:r>
              <a:rPr lang="zh-CN" altLang="en-US" sz="1400"/>
              <a:t>）方法，在很短时间内不断切换（时间片轮转，并有优先级算法等以任务的重要度优先考虑），实现在固定时间内多个任务共同执行。</a:t>
            </a:r>
            <a:endParaRPr lang="en-US" altLang="zh-CN" sz="1400"/>
          </a:p>
          <a:p>
            <a:r>
              <a:rPr lang="zh-CN" altLang="en-US" sz="1400" b="1"/>
              <a:t>并行</a:t>
            </a:r>
            <a:r>
              <a:rPr lang="zh-CN" altLang="en-US" sz="1400"/>
              <a:t>：任务数小于</a:t>
            </a:r>
            <a:r>
              <a:rPr lang="en-US" altLang="zh-CN" sz="1400"/>
              <a:t>CPU</a:t>
            </a:r>
            <a:r>
              <a:rPr lang="zh-CN" altLang="en-US" sz="1400"/>
              <a:t>核心数，多个任务执行于不同的运算核心，真正同时执行。</a:t>
            </a:r>
            <a:endParaRPr lang="en-US" altLang="zh-CN" sz="1400"/>
          </a:p>
          <a:p>
            <a:r>
              <a:rPr lang="zh-CN" altLang="en-US" sz="1400" b="1"/>
              <a:t>多线程</a:t>
            </a:r>
            <a:r>
              <a:rPr lang="zh-CN" altLang="en-US" sz="1400"/>
              <a:t>：将多任务的思想拓展到应用层面，即将单个任务分解为小任务，再将这些任务分配给不同的</a:t>
            </a:r>
            <a:r>
              <a:rPr lang="en-US" altLang="zh-CN" sz="1400"/>
              <a:t>CPU</a:t>
            </a:r>
            <a:r>
              <a:rPr lang="zh-CN" altLang="en-US" sz="1400"/>
              <a:t>内核，提高进程速度；其中以</a:t>
            </a:r>
            <a:r>
              <a:rPr lang="en-US" altLang="zh-CN" sz="1400"/>
              <a:t>python</a:t>
            </a:r>
            <a:r>
              <a:rPr lang="zh-CN" altLang="en-US" sz="1400"/>
              <a:t>程序为例，</a:t>
            </a:r>
            <a:endParaRPr lang="en-US" altLang="zh-CN" sz="1400"/>
          </a:p>
          <a:p>
            <a:r>
              <a:rPr lang="zh-CN" altLang="en-US" sz="1400"/>
              <a:t>其主代码顺序执行即主线程，在主线程过程中有一些函数、类等也需要新的线程去执行，称之为子线程。</a:t>
            </a:r>
            <a:r>
              <a:rPr lang="zh-CN" altLang="en-US" sz="1400">
                <a:solidFill>
                  <a:srgbClr val="FF0000"/>
                </a:solidFill>
              </a:rPr>
              <a:t>是多任务的一种轻量级的实现方式</a:t>
            </a:r>
            <a:r>
              <a:rPr lang="zh-CN" altLang="en-US" sz="1400"/>
              <a:t>。</a:t>
            </a:r>
            <a:endParaRPr lang="en-US" altLang="zh-CN" sz="1400"/>
          </a:p>
          <a:p>
            <a:endParaRPr lang="en-US" altLang="zh-CN" sz="1400"/>
          </a:p>
          <a:p>
            <a:r>
              <a:rPr lang="en-US" altLang="zh-CN" sz="1400"/>
              <a:t>python</a:t>
            </a:r>
            <a:r>
              <a:rPr lang="zh-CN" altLang="en-US" sz="1400"/>
              <a:t>内置了</a:t>
            </a:r>
            <a:r>
              <a:rPr lang="en-US" altLang="zh-CN" sz="1400"/>
              <a:t>threading</a:t>
            </a:r>
            <a:r>
              <a:rPr lang="zh-CN" altLang="en-US" sz="1400"/>
              <a:t>模块（其前身为</a:t>
            </a:r>
            <a:r>
              <a:rPr lang="en-US" altLang="zh-CN" sz="1400"/>
              <a:t>thread</a:t>
            </a:r>
            <a:r>
              <a:rPr lang="zh-CN" altLang="en-US" sz="1400"/>
              <a:t>模块，但相对底层，在</a:t>
            </a:r>
            <a:r>
              <a:rPr lang="en-US" altLang="zh-CN" sz="1400"/>
              <a:t>python3</a:t>
            </a:r>
            <a:r>
              <a:rPr lang="zh-CN" altLang="en-US" sz="1400"/>
              <a:t>中更名为</a:t>
            </a:r>
            <a:r>
              <a:rPr lang="en-US" altLang="zh-CN" sz="1400"/>
              <a:t>_thread</a:t>
            </a:r>
            <a:r>
              <a:rPr lang="zh-CN" altLang="en-US" sz="1400"/>
              <a:t>），可用于多任务和多线程的执行，其中</a:t>
            </a:r>
            <a:r>
              <a:rPr lang="en-US" altLang="zh-CN" sz="1400" err="1"/>
              <a:t>threading.enumerate</a:t>
            </a:r>
            <a:r>
              <a:rPr lang="en-US" altLang="zh-CN" sz="1400"/>
              <a:t>()</a:t>
            </a:r>
            <a:r>
              <a:rPr lang="zh-CN" altLang="en-US" sz="1400"/>
              <a:t>方法返回一个列表，列表中是当前的线程，其中主线程显示为</a:t>
            </a:r>
            <a:r>
              <a:rPr lang="en-US" altLang="zh-CN" sz="1400" err="1"/>
              <a:t>MainThread</a:t>
            </a:r>
            <a:r>
              <a:rPr lang="zh-CN" altLang="en-US" sz="1400"/>
              <a:t>。（</a:t>
            </a:r>
            <a:r>
              <a:rPr lang="en-US" altLang="zh-CN" sz="1400"/>
              <a:t>t = </a:t>
            </a:r>
            <a:r>
              <a:rPr lang="en-US" altLang="zh-CN" sz="1400" err="1"/>
              <a:t>threading.Thread</a:t>
            </a:r>
            <a:r>
              <a:rPr lang="en-US" altLang="zh-CN" sz="1400"/>
              <a:t>(target=f, </a:t>
            </a:r>
            <a:r>
              <a:rPr lang="en-US" altLang="zh-CN" sz="1400" err="1"/>
              <a:t>args</a:t>
            </a:r>
            <a:r>
              <a:rPr lang="en-US" altLang="zh-CN" sz="1400"/>
              <a:t>=())</a:t>
            </a:r>
            <a:r>
              <a:rPr lang="zh-CN" altLang="en-US" sz="1400"/>
              <a:t>）</a:t>
            </a:r>
            <a:r>
              <a:rPr lang="en-US" altLang="zh-CN" sz="1400"/>
              <a:t>target</a:t>
            </a:r>
            <a:r>
              <a:rPr lang="zh-CN" altLang="en-US" sz="1400"/>
              <a:t>指定线程执行的代码，</a:t>
            </a:r>
            <a:r>
              <a:rPr lang="en-US" altLang="zh-CN" sz="1400" err="1"/>
              <a:t>args</a:t>
            </a:r>
            <a:r>
              <a:rPr lang="zh-CN" altLang="en-US" sz="1400"/>
              <a:t>指定线程开始时传递的数据（接收一个元组），这个数据是在线程函数外定义的，因此是全局变量。</a:t>
            </a:r>
            <a:endParaRPr lang="en-US" altLang="zh-CN" sz="1400"/>
          </a:p>
          <a:p>
            <a:r>
              <a:rPr lang="zh-CN" altLang="en-US" sz="1400"/>
              <a:t>在多线程任务执行中，如果没有优先度顺序，则操作系统随机决定执行顺序，因此会出现一个代码多次运行输出不同的情况，可通过延时方式指定顺序。</a:t>
            </a:r>
            <a:endParaRPr lang="en-US" altLang="zh-CN" sz="1400"/>
          </a:p>
          <a:p>
            <a:r>
              <a:rPr lang="zh-CN" altLang="en-US" sz="1400"/>
              <a:t>如果创建</a:t>
            </a:r>
            <a:r>
              <a:rPr lang="en-US" altLang="zh-CN" sz="1400"/>
              <a:t>Thread</a:t>
            </a:r>
            <a:r>
              <a:rPr lang="zh-CN" altLang="en-US" sz="1400"/>
              <a:t>时目标函数运行结束了，则该子线程自动终止；若主线程先结束，则子线程会一起结束，当主线程结束时，程序结束，因此主线程默认为所有线程中最后结束的线程。</a:t>
            </a:r>
            <a:r>
              <a:rPr lang="zh-CN" altLang="en-US" sz="1400" b="1"/>
              <a:t>在</a:t>
            </a:r>
            <a:r>
              <a:rPr lang="en-US" altLang="zh-CN" sz="1400" b="1"/>
              <a:t>start</a:t>
            </a:r>
            <a:r>
              <a:rPr lang="zh-CN" altLang="en-US" sz="1400" b="1"/>
              <a:t>方法调用时，线程才会创建</a:t>
            </a:r>
            <a:r>
              <a:rPr lang="en-US" altLang="zh-CN" sz="1400" b="1"/>
              <a:t>+</a:t>
            </a:r>
            <a:r>
              <a:rPr lang="zh-CN" altLang="en-US" sz="1400" b="1"/>
              <a:t>运行，即多个子线程的开始时间是有顺序的。</a:t>
            </a:r>
            <a:endParaRPr lang="en-US" altLang="zh-CN" sz="1400"/>
          </a:p>
          <a:p>
            <a:r>
              <a:rPr lang="zh-CN" altLang="en-US" sz="1400"/>
              <a:t>可通过继承</a:t>
            </a:r>
            <a:r>
              <a:rPr lang="en-US" altLang="zh-CN" sz="1400" err="1"/>
              <a:t>threading.Thread</a:t>
            </a:r>
            <a:r>
              <a:rPr lang="zh-CN" altLang="en-US" sz="1400"/>
              <a:t>类来创建一个类，在类中重定义</a:t>
            </a:r>
            <a:r>
              <a:rPr lang="en-US" altLang="zh-CN" sz="1400"/>
              <a:t>run</a:t>
            </a:r>
            <a:r>
              <a:rPr lang="zh-CN" altLang="en-US" sz="1400"/>
              <a:t>方法，创建类的实例</a:t>
            </a:r>
            <a:r>
              <a:rPr lang="en-US" altLang="zh-CN" sz="1400"/>
              <a:t>t = C()</a:t>
            </a:r>
            <a:r>
              <a:rPr lang="zh-CN" altLang="en-US" sz="1400"/>
              <a:t>并调用</a:t>
            </a:r>
            <a:r>
              <a:rPr lang="en-US" altLang="zh-CN" sz="1400" err="1"/>
              <a:t>t.start</a:t>
            </a:r>
            <a:r>
              <a:rPr lang="en-US" altLang="zh-CN" sz="1400"/>
              <a:t>()</a:t>
            </a:r>
            <a:r>
              <a:rPr lang="zh-CN" altLang="en-US" sz="1400"/>
              <a:t>，则线程开始运行，在类中可定义多个方法，但是</a:t>
            </a:r>
            <a:r>
              <a:rPr lang="en-US" altLang="zh-CN" sz="1400" err="1"/>
              <a:t>t.start</a:t>
            </a:r>
            <a:r>
              <a:rPr lang="en-US" altLang="zh-CN" sz="1400"/>
              <a:t>()</a:t>
            </a:r>
            <a:r>
              <a:rPr lang="zh-CN" altLang="en-US" sz="1400"/>
              <a:t>只能运行一个任务即重定义的</a:t>
            </a:r>
            <a:r>
              <a:rPr lang="en-US" altLang="zh-CN" sz="1400"/>
              <a:t>run</a:t>
            </a:r>
            <a:r>
              <a:rPr lang="zh-CN" altLang="en-US" sz="1400"/>
              <a:t>方法，因此若想实现多个方法的封装，需要将</a:t>
            </a:r>
            <a:r>
              <a:rPr lang="en-US" altLang="zh-CN" sz="1400"/>
              <a:t>run</a:t>
            </a:r>
            <a:r>
              <a:rPr lang="zh-CN" altLang="en-US" sz="1400"/>
              <a:t>方法作为主方法，在其中调用其他实例方法。</a:t>
            </a:r>
            <a:endParaRPr lang="en-US" altLang="zh-CN" sz="1400"/>
          </a:p>
          <a:p>
            <a:r>
              <a:rPr lang="zh-CN" altLang="en-US" sz="1400"/>
              <a:t>在一个进程的多线程任务中，多个线程共享全局变量，即在一个线程中声明或更改了全局变量，按时间顺序另一个线程会获得更改后的全局变量。注意，在共享全局变量时，多个线程不断调用全局变量并且不断改变，可能会</a:t>
            </a:r>
            <a:r>
              <a:rPr lang="zh-CN" altLang="en-US" sz="1400">
                <a:solidFill>
                  <a:srgbClr val="FF0000"/>
                </a:solidFill>
              </a:rPr>
              <a:t>产生全局变量在不同进程中同时改变，最终</a:t>
            </a:r>
            <a:endParaRPr lang="en-US" altLang="zh-CN" sz="1400">
              <a:solidFill>
                <a:srgbClr val="FF0000"/>
              </a:solidFill>
            </a:endParaRPr>
          </a:p>
          <a:p>
            <a:r>
              <a:rPr lang="zh-CN" altLang="en-US" sz="1400">
                <a:solidFill>
                  <a:srgbClr val="FF0000"/>
                </a:solidFill>
              </a:rPr>
              <a:t>得到的运算结果与预期值不同（例如，</a:t>
            </a:r>
            <a:r>
              <a:rPr lang="en-US" altLang="zh-CN" sz="1400">
                <a:solidFill>
                  <a:srgbClr val="FF0000"/>
                </a:solidFill>
              </a:rPr>
              <a:t>a += 1, </a:t>
            </a:r>
            <a:r>
              <a:rPr lang="zh-CN" altLang="en-US" sz="1400">
                <a:solidFill>
                  <a:srgbClr val="FF0000"/>
                </a:solidFill>
              </a:rPr>
              <a:t>①获取</a:t>
            </a:r>
            <a:r>
              <a:rPr lang="en-US" altLang="zh-CN" sz="1400">
                <a:solidFill>
                  <a:srgbClr val="FF0000"/>
                </a:solidFill>
              </a:rPr>
              <a:t>a</a:t>
            </a:r>
            <a:r>
              <a:rPr lang="zh-CN" altLang="en-US" sz="1400">
                <a:solidFill>
                  <a:srgbClr val="FF0000"/>
                </a:solidFill>
              </a:rPr>
              <a:t>值，②把值</a:t>
            </a:r>
            <a:r>
              <a:rPr lang="en-US" altLang="zh-CN" sz="1400">
                <a:solidFill>
                  <a:srgbClr val="FF0000"/>
                </a:solidFill>
              </a:rPr>
              <a:t>+1</a:t>
            </a:r>
            <a:r>
              <a:rPr lang="zh-CN" altLang="en-US" sz="1400">
                <a:solidFill>
                  <a:srgbClr val="FF0000"/>
                </a:solidFill>
              </a:rPr>
              <a:t>，③把</a:t>
            </a:r>
            <a:r>
              <a:rPr lang="en-US" altLang="zh-CN" sz="1400">
                <a:solidFill>
                  <a:srgbClr val="FF0000"/>
                </a:solidFill>
              </a:rPr>
              <a:t>+1</a:t>
            </a:r>
            <a:r>
              <a:rPr lang="zh-CN" altLang="en-US" sz="1400">
                <a:solidFill>
                  <a:srgbClr val="FF0000"/>
                </a:solidFill>
              </a:rPr>
              <a:t>后的值赋给</a:t>
            </a:r>
            <a:r>
              <a:rPr lang="en-US" altLang="zh-CN" sz="1400">
                <a:solidFill>
                  <a:srgbClr val="FF0000"/>
                </a:solidFill>
              </a:rPr>
              <a:t>a</a:t>
            </a:r>
            <a:r>
              <a:rPr lang="zh-CN" altLang="en-US" sz="1400">
                <a:solidFill>
                  <a:srgbClr val="FF0000"/>
                </a:solidFill>
              </a:rPr>
              <a:t>；当两个线程同时进行，</a:t>
            </a:r>
            <a:endParaRPr lang="en-US" altLang="zh-CN" sz="1400">
              <a:solidFill>
                <a:srgbClr val="FF0000"/>
              </a:solidFill>
            </a:endParaRPr>
          </a:p>
          <a:p>
            <a:r>
              <a:rPr lang="zh-CN" altLang="en-US" sz="1400">
                <a:solidFill>
                  <a:srgbClr val="FF0000"/>
                </a:solidFill>
              </a:rPr>
              <a:t>单核</a:t>
            </a:r>
            <a:r>
              <a:rPr lang="en-US" altLang="zh-CN" sz="1400">
                <a:solidFill>
                  <a:srgbClr val="FF0000"/>
                </a:solidFill>
              </a:rPr>
              <a:t>CPU</a:t>
            </a:r>
            <a:r>
              <a:rPr lang="zh-CN" altLang="en-US" sz="1400">
                <a:solidFill>
                  <a:srgbClr val="FF0000"/>
                </a:solidFill>
              </a:rPr>
              <a:t>会采用并发模式，因此一个线程可能在②③之间暂停，则该语句原有的运算结果就会出错），资源竞争</a:t>
            </a:r>
            <a:r>
              <a:rPr lang="zh-CN" altLang="en-US" sz="1400"/>
              <a:t>。</a:t>
            </a:r>
            <a:endParaRPr lang="en-US" altLang="zh-CN" sz="1400"/>
          </a:p>
          <a:p>
            <a:r>
              <a:rPr lang="zh-CN" altLang="en-US" sz="1400" b="1"/>
              <a:t>同步</a:t>
            </a:r>
            <a:r>
              <a:rPr lang="zh-CN" altLang="en-US" sz="1400"/>
              <a:t>：协同步调，如按照约定好的次序执行，</a:t>
            </a:r>
            <a:r>
              <a:rPr lang="en-US" altLang="zh-CN" sz="1400"/>
              <a:t>A</a:t>
            </a:r>
            <a:r>
              <a:rPr lang="zh-CN" altLang="en-US" sz="1400"/>
              <a:t>在执行到一定程度时依靠</a:t>
            </a:r>
            <a:r>
              <a:rPr lang="en-US" altLang="zh-CN" sz="1400"/>
              <a:t>B</a:t>
            </a:r>
            <a:r>
              <a:rPr lang="zh-CN" altLang="en-US" sz="1400"/>
              <a:t>的结果，反之相同。</a:t>
            </a:r>
            <a:endParaRPr lang="en-US" altLang="zh-CN" sz="1400"/>
          </a:p>
          <a:p>
            <a:r>
              <a:rPr lang="zh-CN" altLang="en-US" sz="1400"/>
              <a:t>当多个线程几乎同时修改一个共享数据时，需要同步控制，线程同步能保证多个线程安全访问共享资源，拥有多个</a:t>
            </a:r>
            <a:endParaRPr lang="en-US" altLang="zh-CN" sz="1400"/>
          </a:p>
          <a:p>
            <a:r>
              <a:rPr lang="zh-CN" altLang="en-US" sz="1400"/>
              <a:t>同步机制，其中最简单的同步机制是互斥锁。</a:t>
            </a:r>
            <a:endParaRPr lang="en-US" altLang="zh-CN" sz="1400"/>
          </a:p>
          <a:p>
            <a:r>
              <a:rPr lang="zh-CN" altLang="en-US" sz="1400" b="1"/>
              <a:t>互斥锁</a:t>
            </a:r>
            <a:r>
              <a:rPr lang="zh-CN" altLang="en-US" sz="1400"/>
              <a:t>：互斥锁为共享资源引入一个状态，当某个线程要修改共享资源时先将其</a:t>
            </a:r>
            <a:r>
              <a:rPr lang="en-US" altLang="zh-CN" sz="1400"/>
              <a:t>’</a:t>
            </a:r>
            <a:r>
              <a:rPr lang="zh-CN" altLang="en-US" sz="1400"/>
              <a:t>锁定</a:t>
            </a:r>
            <a:r>
              <a:rPr lang="en-US" altLang="zh-CN" sz="1400"/>
              <a:t>’</a:t>
            </a:r>
            <a:r>
              <a:rPr lang="zh-CN" altLang="en-US" sz="1400"/>
              <a:t>，锁定状态下其他线程无法</a:t>
            </a:r>
            <a:endParaRPr lang="en-US" altLang="zh-CN" sz="1400"/>
          </a:p>
          <a:p>
            <a:r>
              <a:rPr lang="zh-CN" altLang="en-US" sz="1400"/>
              <a:t>更改该共享资源，其保证了每次只有一个线程进行写入操作，保证了多线程时数据的正确性。</a:t>
            </a:r>
            <a:endParaRPr lang="en-US" altLang="zh-CN" sz="1400"/>
          </a:p>
          <a:p>
            <a:r>
              <a:rPr lang="zh-CN" altLang="en-US" sz="1400" b="1"/>
              <a:t>原子性</a:t>
            </a:r>
            <a:r>
              <a:rPr lang="zh-CN" altLang="en-US" sz="1400"/>
              <a:t>：即要么不执行，要么把一定的程序执行完。</a:t>
            </a:r>
            <a:endParaRPr lang="en-US" altLang="zh-CN" sz="1400"/>
          </a:p>
          <a:p>
            <a:r>
              <a:rPr lang="zh-CN" altLang="en-US" sz="1400" b="1"/>
              <a:t>注意</a:t>
            </a:r>
            <a:r>
              <a:rPr lang="zh-CN" altLang="en-US" sz="1400"/>
              <a:t>：假如在一个函数中使用线程并使用变量传入参数，若子线程函数需要等待，而主线程很快的执行完毕，由于</a:t>
            </a:r>
            <a:endParaRPr lang="en-US" altLang="zh-CN" sz="1400"/>
          </a:p>
          <a:p>
            <a:r>
              <a:rPr lang="zh-CN" altLang="en-US" sz="1400"/>
              <a:t>主线程执行完毕后与它关联的所有数据都会被回收，则子线程的参数就不存在了（正常情况下子线程会自动关闭，</a:t>
            </a:r>
            <a:endParaRPr lang="en-US" altLang="zh-CN" sz="1400"/>
          </a:p>
          <a:p>
            <a:r>
              <a:rPr lang="zh-CN" altLang="en-US" sz="1400"/>
              <a:t>但特殊情况下其会报错）。</a:t>
            </a:r>
            <a:endParaRPr lang="en-US" altLang="zh-CN" sz="1400"/>
          </a:p>
        </p:txBody>
      </p:sp>
      <p:sp>
        <p:nvSpPr>
          <p:cNvPr id="3" name="文本框 2"/>
          <p:cNvSpPr txBox="1"/>
          <p:nvPr/>
        </p:nvSpPr>
        <p:spPr>
          <a:xfrm>
            <a:off x="4494363" y="0"/>
            <a:ext cx="4111062" cy="369332"/>
          </a:xfrm>
          <a:prstGeom prst="rect">
            <a:avLst/>
          </a:prstGeom>
          <a:noFill/>
        </p:spPr>
        <p:txBody>
          <a:bodyPr wrap="none" rtlCol="0">
            <a:spAutoFit/>
          </a:bodyPr>
          <a:lstStyle/>
          <a:p>
            <a:r>
              <a:rPr lang="zh-CN" altLang="en-US"/>
              <a:t>多任务与多线程（</a:t>
            </a:r>
            <a:r>
              <a:rPr lang="en-US" altLang="zh-CN"/>
              <a:t>threading_demo.py</a:t>
            </a:r>
            <a:r>
              <a:rPr lang="zh-CN" altLang="en-US"/>
              <a:t>）</a:t>
            </a:r>
          </a:p>
        </p:txBody>
      </p:sp>
      <p:sp>
        <p:nvSpPr>
          <p:cNvPr id="5" name="矩形 4"/>
          <p:cNvSpPr/>
          <p:nvPr/>
        </p:nvSpPr>
        <p:spPr>
          <a:xfrm>
            <a:off x="8982974" y="4180344"/>
            <a:ext cx="3209026" cy="2677656"/>
          </a:xfrm>
          <a:prstGeom prst="rect">
            <a:avLst/>
          </a:prstGeom>
        </p:spPr>
        <p:txBody>
          <a:bodyPr wrap="square">
            <a:spAutoFit/>
          </a:bodyPr>
          <a:lstStyle/>
          <a:p>
            <a:r>
              <a:rPr lang="zh-CN" altLang="en-US" sz="1200"/>
              <a:t>def test():</a:t>
            </a:r>
          </a:p>
          <a:p>
            <a:r>
              <a:rPr lang="zh-CN" altLang="en-US" sz="1200"/>
              <a:t>        print('---{}---')</a:t>
            </a:r>
          </a:p>
          <a:p>
            <a:r>
              <a:rPr lang="zh-CN" altLang="en-US" sz="1200"/>
              <a:t>        time.sleep(1)</a:t>
            </a:r>
          </a:p>
          <a:p>
            <a:endParaRPr lang="zh-CN" altLang="en-US" sz="1200"/>
          </a:p>
          <a:p>
            <a:r>
              <a:rPr lang="zh-CN" altLang="en-US" sz="1200"/>
              <a:t>if __name__ == '__main__':</a:t>
            </a:r>
          </a:p>
          <a:p>
            <a:r>
              <a:rPr lang="zh-CN" altLang="en-US" sz="1200"/>
              <a:t>    for i in range(5):</a:t>
            </a:r>
          </a:p>
          <a:p>
            <a:r>
              <a:rPr lang="zh-CN" altLang="en-US" sz="1200"/>
              <a:t>        t = threading.Thread(target=test)</a:t>
            </a:r>
          </a:p>
          <a:p>
            <a:r>
              <a:rPr lang="zh-CN" altLang="en-US" sz="1200"/>
              <a:t>        t.start()</a:t>
            </a:r>
          </a:p>
          <a:p>
            <a:r>
              <a:rPr lang="zh-CN" altLang="en-US" sz="1200"/>
              <a:t>        print(i)</a:t>
            </a:r>
            <a:endParaRPr lang="en-US" altLang="zh-CN" sz="1200"/>
          </a:p>
          <a:p>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如上，该方法开启了多个线程，使得多个</a:t>
            </a:r>
            <a:r>
              <a:rPr lang="en-US" altLang="zh-CN" sz="1200">
                <a:latin typeface="微软雅黑" panose="020B0503020204020204" pitchFamily="34" charset="-122"/>
                <a:ea typeface="微软雅黑" panose="020B0503020204020204" pitchFamily="34" charset="-122"/>
              </a:rPr>
              <a:t>test</a:t>
            </a:r>
            <a:r>
              <a:rPr lang="zh-CN" altLang="en-US" sz="1200">
                <a:latin typeface="微软雅黑" panose="020B0503020204020204" pitchFamily="34" charset="-122"/>
                <a:ea typeface="微软雅黑" panose="020B0503020204020204" pitchFamily="34" charset="-122"/>
              </a:rPr>
              <a:t>函数同时进行，后面的循环无需等待</a:t>
            </a:r>
            <a:r>
              <a:rPr lang="en-US" altLang="zh-CN" sz="1200">
                <a:latin typeface="微软雅黑" panose="020B0503020204020204" pitchFamily="34" charset="-122"/>
                <a:ea typeface="微软雅黑" panose="020B0503020204020204" pitchFamily="34" charset="-122"/>
              </a:rPr>
              <a:t>test</a:t>
            </a:r>
            <a:r>
              <a:rPr lang="zh-CN" altLang="en-US" sz="1200">
                <a:latin typeface="微软雅黑" panose="020B0503020204020204" pitchFamily="34" charset="-122"/>
                <a:ea typeface="微软雅黑" panose="020B0503020204020204" pitchFamily="34" charset="-122"/>
              </a:rPr>
              <a:t>函数中的延时可以立刻在其他线程中执行。</a:t>
            </a:r>
            <a:endParaRPr lang="en-US" altLang="zh-CN"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rPr>
              <a:t>注意主线程也是一个线程，其与子线程同时运行，但是运行结束后不会关闭。</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694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20113" cy="6986528"/>
          </a:xfrm>
          <a:prstGeom prst="rect">
            <a:avLst/>
          </a:prstGeom>
          <a:noFill/>
        </p:spPr>
        <p:txBody>
          <a:bodyPr wrap="square" rtlCol="0">
            <a:spAutoFit/>
          </a:bodyPr>
          <a:lstStyle/>
          <a:p>
            <a:r>
              <a:rPr lang="en-US" altLang="zh-CN" sz="1400"/>
              <a:t>threading</a:t>
            </a:r>
            <a:r>
              <a:rPr lang="zh-CN" altLang="en-US" sz="1400"/>
              <a:t>模块中定义了</a:t>
            </a:r>
            <a:r>
              <a:rPr lang="en-US" altLang="zh-CN" sz="1400"/>
              <a:t>Lock</a:t>
            </a:r>
            <a:r>
              <a:rPr lang="zh-CN" altLang="en-US" sz="1400"/>
              <a:t>类，可以处理锁定，</a:t>
            </a:r>
            <a:r>
              <a:rPr lang="en-US" altLang="zh-CN" sz="1400" err="1"/>
              <a:t>mutex</a:t>
            </a:r>
            <a:r>
              <a:rPr lang="en-US" altLang="zh-CN" sz="1400"/>
              <a:t> = </a:t>
            </a:r>
            <a:r>
              <a:rPr lang="en-US" altLang="zh-CN" sz="1400" err="1"/>
              <a:t>threading.Lock</a:t>
            </a:r>
            <a:r>
              <a:rPr lang="en-US" altLang="zh-CN" sz="1400"/>
              <a:t>()</a:t>
            </a:r>
            <a:r>
              <a:rPr lang="zh-CN" altLang="en-US" sz="1400"/>
              <a:t>（创建锁），</a:t>
            </a:r>
            <a:r>
              <a:rPr lang="en-US" altLang="zh-CN" sz="1400"/>
              <a:t> </a:t>
            </a:r>
            <a:r>
              <a:rPr lang="en-US" altLang="zh-CN" sz="1400" err="1"/>
              <a:t>mutex.acquire</a:t>
            </a:r>
            <a:r>
              <a:rPr lang="en-US" altLang="zh-CN" sz="1400"/>
              <a:t>()</a:t>
            </a:r>
            <a:r>
              <a:rPr lang="zh-CN" altLang="en-US" sz="1400"/>
              <a:t>（上锁，其返回值为</a:t>
            </a:r>
            <a:r>
              <a:rPr lang="en-US" altLang="zh-CN" sz="1400"/>
              <a:t>True</a:t>
            </a:r>
            <a:r>
              <a:rPr lang="zh-CN" altLang="en-US" sz="1400"/>
              <a:t>），</a:t>
            </a:r>
            <a:r>
              <a:rPr lang="en-US" altLang="zh-CN" sz="1400" err="1"/>
              <a:t>mutex.release</a:t>
            </a:r>
            <a:r>
              <a:rPr lang="en-US" altLang="zh-CN" sz="1400"/>
              <a:t>()</a:t>
            </a:r>
            <a:r>
              <a:rPr lang="zh-CN" altLang="en-US" sz="1400"/>
              <a:t>（解锁，无返回值），注意一个锁只能上锁一次，若一个线程上锁</a:t>
            </a:r>
            <a:r>
              <a:rPr lang="en-US" altLang="zh-CN" sz="1400"/>
              <a:t>(locked)</a:t>
            </a:r>
            <a:r>
              <a:rPr lang="zh-CN" altLang="en-US" sz="1400"/>
              <a:t>，另一个线程会堵塞</a:t>
            </a:r>
            <a:r>
              <a:rPr lang="en-US" altLang="zh-CN" sz="1400"/>
              <a:t>(blocked)</a:t>
            </a:r>
            <a:r>
              <a:rPr lang="zh-CN" altLang="en-US" sz="1400"/>
              <a:t>在</a:t>
            </a:r>
            <a:r>
              <a:rPr lang="en-US" altLang="zh-CN" sz="1400" err="1"/>
              <a:t>mutex.acquire</a:t>
            </a:r>
            <a:r>
              <a:rPr lang="en-US" altLang="zh-CN" sz="1400"/>
              <a:t>()</a:t>
            </a:r>
            <a:r>
              <a:rPr lang="zh-CN" altLang="en-US" sz="1400"/>
              <a:t>代码处直至前线程解锁</a:t>
            </a:r>
            <a:r>
              <a:rPr lang="en-US" altLang="zh-CN" sz="1400"/>
              <a:t>(unlocked)</a:t>
            </a:r>
            <a:r>
              <a:rPr lang="zh-CN" altLang="en-US" sz="1400"/>
              <a:t>为止，锁创建之后默认是没有上锁的。</a:t>
            </a:r>
            <a:endParaRPr lang="en-US" altLang="zh-CN" sz="1400"/>
          </a:p>
          <a:p>
            <a:r>
              <a:rPr lang="zh-CN" altLang="en-US" sz="1400">
                <a:solidFill>
                  <a:srgbClr val="FF0000"/>
                </a:solidFill>
              </a:rPr>
              <a:t>注意上锁的代码越少越好。</a:t>
            </a:r>
            <a:r>
              <a:rPr lang="zh-CN" altLang="en-US" sz="1400"/>
              <a:t>锁是可以有多个的，当不同的线程持有不同的锁并同时试图获取对方的锁时，可能出现死锁。</a:t>
            </a:r>
            <a:endParaRPr lang="en-US" altLang="zh-CN" sz="1400"/>
          </a:p>
          <a:p>
            <a:r>
              <a:rPr lang="zh-CN" altLang="en-US" sz="1400">
                <a:solidFill>
                  <a:srgbClr val="0070C0"/>
                </a:solidFill>
              </a:rPr>
              <a:t>锁的优势是确保了某段关键的代码可以从头到尾的完整执行</a:t>
            </a:r>
            <a:r>
              <a:rPr lang="zh-CN" altLang="en-US" sz="1400">
                <a:solidFill>
                  <a:srgbClr val="FF0000"/>
                </a:solidFill>
              </a:rPr>
              <a:t>，但阻止了多线程的并发执行，在某段加锁的代码实际上只能单线程执行，且可能出现死锁。</a:t>
            </a:r>
            <a:endParaRPr lang="en-US" altLang="zh-CN" sz="1400">
              <a:solidFill>
                <a:srgbClr val="FF0000"/>
              </a:solidFill>
            </a:endParaRPr>
          </a:p>
          <a:p>
            <a:r>
              <a:rPr lang="zh-CN" altLang="en-US" sz="1400" b="1"/>
              <a:t>死锁</a:t>
            </a:r>
            <a:r>
              <a:rPr lang="zh-CN" altLang="en-US" sz="1400"/>
              <a:t>：不同的线程持有不同的锁并同时试图获取对方的锁，例如线程</a:t>
            </a:r>
            <a:r>
              <a:rPr lang="en-US" altLang="zh-CN" sz="1400"/>
              <a:t>1</a:t>
            </a:r>
            <a:r>
              <a:rPr lang="zh-CN" altLang="en-US" sz="1400"/>
              <a:t>中上</a:t>
            </a:r>
            <a:r>
              <a:rPr lang="en-US" altLang="zh-CN" sz="1400"/>
              <a:t>A</a:t>
            </a:r>
            <a:r>
              <a:rPr lang="zh-CN" altLang="en-US" sz="1400"/>
              <a:t>锁→上</a:t>
            </a:r>
            <a:r>
              <a:rPr lang="en-US" altLang="zh-CN" sz="1400"/>
              <a:t>B</a:t>
            </a:r>
            <a:r>
              <a:rPr lang="zh-CN" altLang="en-US" sz="1400"/>
              <a:t>锁，线程</a:t>
            </a:r>
            <a:r>
              <a:rPr lang="en-US" altLang="zh-CN" sz="1400"/>
              <a:t>2</a:t>
            </a:r>
            <a:r>
              <a:rPr lang="zh-CN" altLang="en-US" sz="1400"/>
              <a:t>中上</a:t>
            </a:r>
            <a:r>
              <a:rPr lang="en-US" altLang="zh-CN" sz="1400"/>
              <a:t>B</a:t>
            </a:r>
            <a:r>
              <a:rPr lang="zh-CN" altLang="en-US" sz="1400"/>
              <a:t>锁→上</a:t>
            </a:r>
            <a:r>
              <a:rPr lang="en-US" altLang="zh-CN" sz="1400"/>
              <a:t>A</a:t>
            </a:r>
            <a:r>
              <a:rPr lang="zh-CN" altLang="en-US" sz="1400"/>
              <a:t>锁，就会出现死锁。</a:t>
            </a:r>
            <a:endParaRPr lang="en-US" altLang="zh-CN" sz="1400"/>
          </a:p>
          <a:p>
            <a:r>
              <a:rPr lang="zh-CN" altLang="en-US" sz="1400" b="1">
                <a:solidFill>
                  <a:srgbClr val="FF0000"/>
                </a:solidFill>
              </a:rPr>
              <a:t>（</a:t>
            </a:r>
            <a:r>
              <a:rPr lang="en-US" altLang="zh-CN" sz="1400" b="1">
                <a:solidFill>
                  <a:srgbClr val="FF0000"/>
                </a:solidFill>
              </a:rPr>
              <a:t>threading_demo_deathlock.py</a:t>
            </a:r>
            <a:r>
              <a:rPr lang="zh-CN" altLang="en-US" sz="1400" b="1">
                <a:solidFill>
                  <a:srgbClr val="FF0000"/>
                </a:solidFill>
              </a:rPr>
              <a:t>为何在</a:t>
            </a:r>
            <a:r>
              <a:rPr lang="en-US" altLang="zh-CN" sz="1400" b="1">
                <a:solidFill>
                  <a:srgbClr val="FF0000"/>
                </a:solidFill>
              </a:rPr>
              <a:t>CMD</a:t>
            </a:r>
            <a:r>
              <a:rPr lang="zh-CN" altLang="en-US" sz="1400" b="1">
                <a:solidFill>
                  <a:srgbClr val="FF0000"/>
                </a:solidFill>
              </a:rPr>
              <a:t>中可以执行完？为何主线程没有锁死？）</a:t>
            </a:r>
            <a:endParaRPr lang="en-US" altLang="zh-CN" sz="1400" b="1">
              <a:solidFill>
                <a:srgbClr val="FF0000"/>
              </a:solidFill>
            </a:endParaRPr>
          </a:p>
          <a:p>
            <a:endParaRPr lang="en-US" altLang="zh-CN" sz="1400"/>
          </a:p>
          <a:p>
            <a:r>
              <a:rPr lang="zh-CN" altLang="en-US" sz="1400"/>
              <a:t>死锁的解决方法举例：</a:t>
            </a:r>
            <a:r>
              <a:rPr lang="en-US" altLang="zh-CN" sz="1400"/>
              <a:t>1</a:t>
            </a:r>
            <a:r>
              <a:rPr lang="zh-CN" altLang="en-US" sz="1400"/>
              <a:t>添加超时时间（即限定阻塞时间）</a:t>
            </a:r>
            <a:endParaRPr lang="en-US" altLang="zh-CN" sz="1400"/>
          </a:p>
          <a:p>
            <a:r>
              <a:rPr lang="en-US" altLang="zh-CN" sz="1400"/>
              <a:t>2</a:t>
            </a:r>
            <a:r>
              <a:rPr lang="zh-CN" altLang="en-US" sz="1400"/>
              <a:t>银行家算法：银行家手中的资金并不足以同时满足多位客户的要求，因此它从当前状态出发，逐个按安全序列检查各客户谁能完成工作，然后假定其完成工作且归还全部贷款，再进而检查下一个能完成工作的客户。（可以约定到什么情况时线程解锁，环环相扣）</a:t>
            </a:r>
            <a:endParaRPr lang="en-US" altLang="zh-CN" sz="1400"/>
          </a:p>
          <a:p>
            <a:endParaRPr lang="en-US" altLang="zh-CN" sz="1400"/>
          </a:p>
          <a:p>
            <a:r>
              <a:rPr lang="zh-CN" altLang="en-US" sz="1400" b="1"/>
              <a:t>程序（</a:t>
            </a:r>
            <a:r>
              <a:rPr lang="en-US" altLang="zh-CN" sz="1400" b="1"/>
              <a:t>program</a:t>
            </a:r>
            <a:r>
              <a:rPr lang="zh-CN" altLang="en-US" sz="1400" b="1"/>
              <a:t>）：</a:t>
            </a:r>
            <a:r>
              <a:rPr lang="zh-CN" altLang="en-US" sz="1400"/>
              <a:t>是一种静态的实体，如封装的</a:t>
            </a:r>
            <a:r>
              <a:rPr lang="en-US" altLang="zh-CN" sz="1400"/>
              <a:t>EXE</a:t>
            </a:r>
            <a:r>
              <a:rPr lang="zh-CN" altLang="en-US" sz="1400"/>
              <a:t>文件，</a:t>
            </a:r>
            <a:r>
              <a:rPr lang="en-US" altLang="zh-CN" sz="1400"/>
              <a:t>.</a:t>
            </a:r>
            <a:r>
              <a:rPr lang="en-US" altLang="zh-CN" sz="1400" err="1"/>
              <a:t>py</a:t>
            </a:r>
            <a:r>
              <a:rPr lang="zh-CN" altLang="en-US" sz="1400"/>
              <a:t>文件等。</a:t>
            </a:r>
            <a:endParaRPr lang="en-US" altLang="zh-CN" sz="1400"/>
          </a:p>
          <a:p>
            <a:r>
              <a:rPr lang="zh-CN" altLang="en-US" sz="1400" b="1"/>
              <a:t>进程（</a:t>
            </a:r>
            <a:r>
              <a:rPr lang="en-US" altLang="zh-CN" sz="1400" b="1"/>
              <a:t>process</a:t>
            </a:r>
            <a:r>
              <a:rPr lang="zh-CN" altLang="en-US" sz="1400" b="1"/>
              <a:t>）：</a:t>
            </a:r>
            <a:r>
              <a:rPr lang="zh-CN" altLang="en-US" sz="1400"/>
              <a:t>可以认为是运行的程序，是一个动态的实体，代表程序的执行过程，随着程序中指令的执行而不断的变化，在某个特定时刻的进程的内容被称为进程映像（</a:t>
            </a:r>
            <a:r>
              <a:rPr lang="en-US" altLang="zh-CN" sz="1400"/>
              <a:t>process image</a:t>
            </a:r>
            <a:r>
              <a:rPr lang="zh-CN" altLang="en-US" sz="1400"/>
              <a:t>），分为①正文段（</a:t>
            </a:r>
            <a:r>
              <a:rPr lang="en-US" altLang="zh-CN" sz="1400"/>
              <a:t>text</a:t>
            </a:r>
            <a:r>
              <a:rPr lang="zh-CN" altLang="en-US" sz="1400"/>
              <a:t>，被执行的机器指令）②用户数据段（</a:t>
            </a:r>
            <a:r>
              <a:rPr lang="en-US" altLang="zh-CN" sz="1400"/>
              <a:t>user segment</a:t>
            </a:r>
            <a:r>
              <a:rPr lang="zh-CN" altLang="en-US" sz="1400"/>
              <a:t>，存放进程在执行时直接操作的所有数据，包括进程使用的全部变量在内）③系统数据段（</a:t>
            </a:r>
            <a:r>
              <a:rPr lang="en-US" altLang="zh-CN" sz="1400"/>
              <a:t>system segment</a:t>
            </a:r>
            <a:r>
              <a:rPr lang="zh-CN" altLang="en-US" sz="1400"/>
              <a:t>，存放程序运行的环境，即进程的控制信息，是进程与程序的区别所在）；进程有三种状态，就绪态、执行态、等待态（堵塞态），</a:t>
            </a:r>
            <a:r>
              <a:rPr lang="zh-CN" altLang="en-US" sz="1400">
                <a:solidFill>
                  <a:srgbClr val="FF0000"/>
                </a:solidFill>
              </a:rPr>
              <a:t>是多任务的另外一种实现方式。</a:t>
            </a:r>
            <a:endParaRPr lang="en-US" altLang="zh-CN" sz="1400">
              <a:solidFill>
                <a:srgbClr val="FF0000"/>
              </a:solidFill>
            </a:endParaRPr>
          </a:p>
          <a:p>
            <a:r>
              <a:rPr lang="zh-CN" altLang="en-US" sz="1400" b="1"/>
              <a:t>进程与线程</a:t>
            </a:r>
            <a:r>
              <a:rPr lang="zh-CN" altLang="en-US" sz="1400"/>
              <a:t>：①进程与线程都是由操作系统所提供的程序运行的基本单元，系统利用其实现对应用的并发性；②一个程序至少要有一个进程，一个进程至少要有一个线程；③</a:t>
            </a:r>
            <a:r>
              <a:rPr lang="zh-CN" altLang="en-US" sz="1400" b="1">
                <a:solidFill>
                  <a:srgbClr val="FF0000"/>
                </a:solidFill>
              </a:rPr>
              <a:t>进程是系统中能独立运行的并作为资源分配的基本单位</a:t>
            </a:r>
            <a:r>
              <a:rPr lang="zh-CN" altLang="en-US" sz="1400"/>
              <a:t>，</a:t>
            </a:r>
            <a:r>
              <a:rPr lang="zh-CN" altLang="en-US" sz="1400" b="1">
                <a:solidFill>
                  <a:schemeClr val="accent1">
                    <a:lumMod val="75000"/>
                  </a:schemeClr>
                </a:solidFill>
              </a:rPr>
              <a:t>线程的划分尺度小于进程，是</a:t>
            </a:r>
            <a:r>
              <a:rPr lang="en-US" altLang="zh-CN" sz="1400" b="1">
                <a:solidFill>
                  <a:schemeClr val="accent1">
                    <a:lumMod val="75000"/>
                  </a:schemeClr>
                </a:solidFill>
              </a:rPr>
              <a:t>CPU</a:t>
            </a:r>
            <a:r>
              <a:rPr lang="zh-CN" altLang="en-US" sz="1400" b="1">
                <a:solidFill>
                  <a:schemeClr val="accent1">
                    <a:lumMod val="75000"/>
                  </a:schemeClr>
                </a:solidFill>
              </a:rPr>
              <a:t>调度和分派的基本单元</a:t>
            </a:r>
            <a:r>
              <a:rPr lang="zh-CN" altLang="en-US" sz="1400"/>
              <a:t>，其自己基本不拥有系统资源，与同进程的其他线程共享进程拥有的资源（内存等），极大地提高了程序的运行效率，</a:t>
            </a:r>
            <a:r>
              <a:rPr lang="zh-CN" altLang="en-US" sz="1400">
                <a:solidFill>
                  <a:srgbClr val="FF0000"/>
                </a:solidFill>
              </a:rPr>
              <a:t>但不利于资源的管理和保护</a:t>
            </a:r>
            <a:r>
              <a:rPr lang="zh-CN" altLang="en-US" sz="1400"/>
              <a:t>；④线程不能独立运行，其必须依存于应用程序中，多个线程可以并发执行。</a:t>
            </a:r>
            <a:endParaRPr lang="en-US" altLang="zh-CN" sz="1400"/>
          </a:p>
          <a:p>
            <a:endParaRPr lang="en-US" altLang="zh-CN" sz="1400"/>
          </a:p>
          <a:p>
            <a:r>
              <a:rPr lang="en-US" altLang="zh-CN" sz="1400"/>
              <a:t>python</a:t>
            </a:r>
            <a:r>
              <a:rPr lang="zh-CN" altLang="en-US" sz="1400"/>
              <a:t>提供了</a:t>
            </a:r>
            <a:r>
              <a:rPr lang="en-US" altLang="zh-CN" sz="1400"/>
              <a:t>multiprocessing</a:t>
            </a:r>
            <a:r>
              <a:rPr lang="zh-CN" altLang="en-US" sz="1400"/>
              <a:t>模块，可通过</a:t>
            </a:r>
            <a:r>
              <a:rPr lang="en-US" altLang="zh-CN" sz="1400"/>
              <a:t>p = </a:t>
            </a:r>
            <a:r>
              <a:rPr lang="en-US" altLang="zh-CN" sz="1400" err="1"/>
              <a:t>multiprocessing.Process</a:t>
            </a:r>
            <a:r>
              <a:rPr lang="en-US" altLang="zh-CN" sz="1400"/>
              <a:t>(target=f)</a:t>
            </a:r>
            <a:r>
              <a:rPr lang="zh-CN" altLang="en-US" sz="1400"/>
              <a:t>来创建进程，</a:t>
            </a:r>
            <a:r>
              <a:rPr lang="en-US" altLang="zh-CN" sz="1400" err="1"/>
              <a:t>p.start</a:t>
            </a:r>
            <a:r>
              <a:rPr lang="en-US" altLang="zh-CN" sz="1400"/>
              <a:t>()</a:t>
            </a:r>
            <a:r>
              <a:rPr lang="zh-CN" altLang="en-US" sz="1400"/>
              <a:t>来开始进程，与线程类似的，进程也有主进程和子进程的区分，子进程开始时会与主进程共享不做修改的部分如代码（若通过特殊手段修改代码，则代码也会复制，即写时拷贝）（但会独立占内存、上下文、运算能力，</a:t>
            </a:r>
            <a:r>
              <a:rPr lang="zh-CN" altLang="en-US" sz="1400">
                <a:solidFill>
                  <a:srgbClr val="FF0000"/>
                </a:solidFill>
              </a:rPr>
              <a:t>占去资源多</a:t>
            </a:r>
            <a:r>
              <a:rPr lang="zh-CN" altLang="en-US" sz="1400"/>
              <a:t>），且主进程结束时子进程一般不受影响（</a:t>
            </a:r>
            <a:r>
              <a:rPr lang="zh-CN" altLang="en-US" sz="1400">
                <a:solidFill>
                  <a:srgbClr val="FF0000"/>
                </a:solidFill>
              </a:rPr>
              <a:t>进程与进程之间是独立的，并不共享全局变量</a:t>
            </a:r>
            <a:r>
              <a:rPr lang="zh-CN" altLang="en-US" sz="1400"/>
              <a:t>）。</a:t>
            </a:r>
            <a:endParaRPr lang="en-US" altLang="zh-CN" sz="1400"/>
          </a:p>
          <a:p>
            <a:r>
              <a:rPr lang="zh-CN" altLang="en-US" sz="1400"/>
              <a:t>写时拷贝：</a:t>
            </a:r>
            <a:r>
              <a:rPr lang="en-US" altLang="zh-CN" sz="1400"/>
              <a:t>copy-on-write,</a:t>
            </a:r>
            <a:r>
              <a:rPr lang="zh-CN" altLang="en-US" sz="1400"/>
              <a:t>在需要的时候才去做，例如读写文件是将数据写在内存中，当需要操作或内存不足时才将数据从内存中写到磁盘上，节省了性能。</a:t>
            </a:r>
            <a:endParaRPr lang="en-US" altLang="zh-CN" sz="1400"/>
          </a:p>
          <a:p>
            <a:r>
              <a:rPr lang="zh-CN" altLang="en-US" sz="1400"/>
              <a:t>可通过</a:t>
            </a:r>
            <a:r>
              <a:rPr lang="en-US" altLang="zh-CN" sz="1400" err="1"/>
              <a:t>os</a:t>
            </a:r>
            <a:r>
              <a:rPr lang="zh-CN" altLang="en-US" sz="1400"/>
              <a:t>模块中的</a:t>
            </a:r>
            <a:r>
              <a:rPr lang="en-US" altLang="zh-CN" sz="1400" err="1"/>
              <a:t>os.getpid</a:t>
            </a:r>
            <a:r>
              <a:rPr lang="en-US" altLang="zh-CN" sz="1400"/>
              <a:t>()</a:t>
            </a:r>
            <a:r>
              <a:rPr lang="zh-CN" altLang="en-US" sz="1400"/>
              <a:t>来获取当前进程的进程号。</a:t>
            </a:r>
            <a:endParaRPr lang="en-US" altLang="zh-CN" sz="1400"/>
          </a:p>
          <a:p>
            <a:endParaRPr lang="en-US" altLang="zh-CN" sz="1400"/>
          </a:p>
          <a:p>
            <a:r>
              <a:rPr lang="zh-CN" altLang="en-US" sz="1400"/>
              <a:t>注意在多进程中，由于不共享全局变量，一些特殊的程序（如</a:t>
            </a:r>
            <a:r>
              <a:rPr lang="en-US" altLang="zh-CN" sz="1400"/>
              <a:t>socket</a:t>
            </a:r>
            <a:r>
              <a:rPr lang="zh-CN" altLang="en-US" sz="1400"/>
              <a:t>）会在操作系统底层创建</a:t>
            </a:r>
            <a:r>
              <a:rPr lang="zh-CN" altLang="en-US" sz="1400" b="1">
                <a:solidFill>
                  <a:srgbClr val="FF0000"/>
                </a:solidFill>
              </a:rPr>
              <a:t>文件描述符</a:t>
            </a:r>
            <a:r>
              <a:rPr lang="zh-CN" altLang="en-US" sz="1400"/>
              <a:t>，</a:t>
            </a:r>
            <a:r>
              <a:rPr lang="zh-CN" altLang="en-US" sz="1400">
                <a:solidFill>
                  <a:schemeClr val="accent1">
                    <a:lumMod val="75000"/>
                  </a:schemeClr>
                </a:solidFill>
              </a:rPr>
              <a:t>有主进程和子进程的两个变量指向它</a:t>
            </a:r>
            <a:r>
              <a:rPr lang="zh-CN" altLang="en-US" sz="1400"/>
              <a:t>，若单独关闭子进程中的此对象，其在操作系统中不会关闭，必须将两个进程中的对象全部关闭，此对象在操作系统中才会关闭并删除文件描述符。（如</a:t>
            </a:r>
            <a:r>
              <a:rPr lang="en-US" altLang="zh-CN" sz="1400"/>
              <a:t>TCP</a:t>
            </a:r>
            <a:r>
              <a:rPr lang="zh-CN" altLang="en-US" sz="1400"/>
              <a:t>服务器的</a:t>
            </a:r>
            <a:r>
              <a:rPr lang="en-US" altLang="zh-CN" sz="1400" err="1"/>
              <a:t>new_socket</a:t>
            </a:r>
            <a:r>
              <a:rPr lang="zh-CN" altLang="en-US" sz="1400"/>
              <a:t>，在线程中没有此问题（由于共享全局变量））</a:t>
            </a:r>
            <a:endParaRPr lang="en-US" altLang="zh-CN" sz="1400"/>
          </a:p>
        </p:txBody>
      </p:sp>
    </p:spTree>
    <p:extLst>
      <p:ext uri="{BB962C8B-B14F-4D97-AF65-F5344CB8AC3E}">
        <p14:creationId xmlns:p14="http://schemas.microsoft.com/office/powerpoint/2010/main" val="5133139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5934974" cy="3970318"/>
          </a:xfrm>
          <a:prstGeom prst="rect">
            <a:avLst/>
          </a:prstGeom>
        </p:spPr>
        <p:txBody>
          <a:bodyPr wrap="square">
            <a:spAutoFit/>
          </a:bodyPr>
          <a:lstStyle/>
          <a:p>
            <a:r>
              <a:rPr lang="zh-CN" altLang="en-US" sz="1400" b="1">
                <a:solidFill>
                  <a:srgbClr val="333333"/>
                </a:solidFill>
                <a:latin typeface="+mn-ea"/>
              </a:rPr>
              <a:t>进程的一些用法</a:t>
            </a:r>
            <a:endParaRPr lang="en-US" altLang="zh-CN" sz="1400" b="1">
              <a:solidFill>
                <a:srgbClr val="333333"/>
              </a:solidFill>
              <a:latin typeface="+mn-ea"/>
            </a:endParaRPr>
          </a:p>
          <a:p>
            <a:r>
              <a:rPr lang="en-US" altLang="zh-CN" sz="1400">
                <a:solidFill>
                  <a:srgbClr val="333333"/>
                </a:solidFill>
                <a:latin typeface="+mn-ea"/>
              </a:rPr>
              <a:t>Process([group [, target [, name [, </a:t>
            </a:r>
            <a:r>
              <a:rPr lang="en-US" altLang="zh-CN" sz="1400" err="1">
                <a:solidFill>
                  <a:srgbClr val="333333"/>
                </a:solidFill>
                <a:latin typeface="+mn-ea"/>
              </a:rPr>
              <a:t>args</a:t>
            </a:r>
            <a:r>
              <a:rPr lang="en-US" altLang="zh-CN" sz="1400">
                <a:solidFill>
                  <a:srgbClr val="333333"/>
                </a:solidFill>
                <a:latin typeface="+mn-ea"/>
              </a:rPr>
              <a:t> [, </a:t>
            </a:r>
            <a:r>
              <a:rPr lang="en-US" altLang="zh-CN" sz="1400" err="1">
                <a:solidFill>
                  <a:srgbClr val="333333"/>
                </a:solidFill>
                <a:latin typeface="+mn-ea"/>
              </a:rPr>
              <a:t>kwargs</a:t>
            </a:r>
            <a:r>
              <a:rPr lang="en-US" altLang="zh-CN" sz="1400">
                <a:solidFill>
                  <a:srgbClr val="333333"/>
                </a:solidFill>
                <a:latin typeface="+mn-ea"/>
              </a:rPr>
              <a:t>]]]]])</a:t>
            </a:r>
          </a:p>
          <a:p>
            <a:pPr>
              <a:buFont typeface="Arial" panose="020B0604020202020204" pitchFamily="34" charset="0"/>
              <a:buChar char="•"/>
            </a:pPr>
            <a:r>
              <a:rPr lang="en-US" altLang="zh-CN" sz="1400">
                <a:solidFill>
                  <a:srgbClr val="333333"/>
                </a:solidFill>
                <a:latin typeface="+mn-ea"/>
              </a:rPr>
              <a:t>target</a:t>
            </a:r>
            <a:r>
              <a:rPr lang="zh-CN" altLang="en-US" sz="1400">
                <a:solidFill>
                  <a:srgbClr val="333333"/>
                </a:solidFill>
                <a:latin typeface="+mn-ea"/>
              </a:rPr>
              <a:t>：如果传递了函数的引用，可以任务这个子进程就执行这里的代码</a:t>
            </a:r>
          </a:p>
          <a:p>
            <a:pPr>
              <a:buFont typeface="Arial" panose="020B0604020202020204" pitchFamily="34" charset="0"/>
              <a:buChar char="•"/>
            </a:pPr>
            <a:r>
              <a:rPr lang="en-US" altLang="zh-CN" sz="1400" err="1">
                <a:solidFill>
                  <a:srgbClr val="333333"/>
                </a:solidFill>
                <a:latin typeface="+mn-ea"/>
              </a:rPr>
              <a:t>args</a:t>
            </a:r>
            <a:r>
              <a:rPr lang="zh-CN" altLang="en-US" sz="1400">
                <a:solidFill>
                  <a:srgbClr val="333333"/>
                </a:solidFill>
                <a:latin typeface="+mn-ea"/>
              </a:rPr>
              <a:t>：给</a:t>
            </a:r>
            <a:r>
              <a:rPr lang="en-US" altLang="zh-CN" sz="1400">
                <a:solidFill>
                  <a:srgbClr val="333333"/>
                </a:solidFill>
                <a:latin typeface="+mn-ea"/>
              </a:rPr>
              <a:t>target</a:t>
            </a:r>
            <a:r>
              <a:rPr lang="zh-CN" altLang="en-US" sz="1400">
                <a:solidFill>
                  <a:srgbClr val="333333"/>
                </a:solidFill>
                <a:latin typeface="+mn-ea"/>
              </a:rPr>
              <a:t>指定的函数传递的参数，以元组的方式传递</a:t>
            </a:r>
          </a:p>
          <a:p>
            <a:pPr>
              <a:buFont typeface="Arial" panose="020B0604020202020204" pitchFamily="34" charset="0"/>
              <a:buChar char="•"/>
            </a:pPr>
            <a:r>
              <a:rPr lang="en-US" altLang="zh-CN" sz="1400" err="1">
                <a:solidFill>
                  <a:srgbClr val="333333"/>
                </a:solidFill>
                <a:latin typeface="+mn-ea"/>
              </a:rPr>
              <a:t>kwargs</a:t>
            </a:r>
            <a:r>
              <a:rPr lang="zh-CN" altLang="en-US" sz="1400">
                <a:solidFill>
                  <a:srgbClr val="333333"/>
                </a:solidFill>
                <a:latin typeface="+mn-ea"/>
              </a:rPr>
              <a:t>：给</a:t>
            </a:r>
            <a:r>
              <a:rPr lang="en-US" altLang="zh-CN" sz="1400">
                <a:solidFill>
                  <a:srgbClr val="333333"/>
                </a:solidFill>
                <a:latin typeface="+mn-ea"/>
              </a:rPr>
              <a:t>target</a:t>
            </a:r>
            <a:r>
              <a:rPr lang="zh-CN" altLang="en-US" sz="1400">
                <a:solidFill>
                  <a:srgbClr val="333333"/>
                </a:solidFill>
                <a:latin typeface="+mn-ea"/>
              </a:rPr>
              <a:t>指定的函数传递命名参数</a:t>
            </a:r>
          </a:p>
          <a:p>
            <a:pPr>
              <a:buFont typeface="Arial" panose="020B0604020202020204" pitchFamily="34" charset="0"/>
              <a:buChar char="•"/>
            </a:pPr>
            <a:r>
              <a:rPr lang="en-US" altLang="zh-CN" sz="1400">
                <a:solidFill>
                  <a:srgbClr val="333333"/>
                </a:solidFill>
                <a:latin typeface="+mn-ea"/>
              </a:rPr>
              <a:t>name</a:t>
            </a:r>
            <a:r>
              <a:rPr lang="zh-CN" altLang="en-US" sz="1400">
                <a:solidFill>
                  <a:srgbClr val="333333"/>
                </a:solidFill>
                <a:latin typeface="+mn-ea"/>
              </a:rPr>
              <a:t>：给进程设定一个名字，可以不设定</a:t>
            </a:r>
          </a:p>
          <a:p>
            <a:pPr>
              <a:buFont typeface="Arial" panose="020B0604020202020204" pitchFamily="34" charset="0"/>
              <a:buChar char="•"/>
            </a:pPr>
            <a:r>
              <a:rPr lang="en-US" altLang="zh-CN" sz="1400">
                <a:solidFill>
                  <a:srgbClr val="333333"/>
                </a:solidFill>
                <a:latin typeface="+mn-ea"/>
              </a:rPr>
              <a:t>group</a:t>
            </a:r>
            <a:r>
              <a:rPr lang="zh-CN" altLang="en-US" sz="1400">
                <a:solidFill>
                  <a:srgbClr val="333333"/>
                </a:solidFill>
                <a:latin typeface="+mn-ea"/>
              </a:rPr>
              <a:t>：指定进程组，大多数情况下用不到</a:t>
            </a:r>
            <a:endParaRPr lang="en-US" altLang="zh-CN" sz="1400">
              <a:solidFill>
                <a:srgbClr val="333333"/>
              </a:solidFill>
              <a:latin typeface="+mn-ea"/>
            </a:endParaRPr>
          </a:p>
          <a:p>
            <a:pPr>
              <a:buFont typeface="Arial" panose="020B0604020202020204" pitchFamily="34" charset="0"/>
              <a:buChar char="•"/>
            </a:pPr>
            <a:endParaRPr lang="zh-CN" altLang="en-US" sz="1400">
              <a:solidFill>
                <a:srgbClr val="333333"/>
              </a:solidFill>
              <a:latin typeface="+mn-ea"/>
            </a:endParaRPr>
          </a:p>
          <a:p>
            <a:r>
              <a:rPr lang="en-US" altLang="zh-CN" sz="1400">
                <a:solidFill>
                  <a:srgbClr val="333333"/>
                </a:solidFill>
                <a:latin typeface="+mn-ea"/>
              </a:rPr>
              <a:t>Process</a:t>
            </a:r>
            <a:r>
              <a:rPr lang="zh-CN" altLang="en-US" sz="1400">
                <a:solidFill>
                  <a:srgbClr val="333333"/>
                </a:solidFill>
                <a:latin typeface="+mn-ea"/>
              </a:rPr>
              <a:t>创建的实例对象的常用方法：</a:t>
            </a:r>
          </a:p>
          <a:p>
            <a:pPr>
              <a:buFont typeface="Arial" panose="020B0604020202020204" pitchFamily="34" charset="0"/>
              <a:buChar char="•"/>
            </a:pPr>
            <a:r>
              <a:rPr lang="en-US" altLang="zh-CN" sz="1400">
                <a:solidFill>
                  <a:srgbClr val="333333"/>
                </a:solidFill>
                <a:latin typeface="+mn-ea"/>
              </a:rPr>
              <a:t>start()</a:t>
            </a:r>
            <a:r>
              <a:rPr lang="zh-CN" altLang="en-US" sz="1400">
                <a:solidFill>
                  <a:srgbClr val="333333"/>
                </a:solidFill>
                <a:latin typeface="+mn-ea"/>
              </a:rPr>
              <a:t>：启动子进程实例（创建子进程）</a:t>
            </a:r>
          </a:p>
          <a:p>
            <a:pPr>
              <a:buFont typeface="Arial" panose="020B0604020202020204" pitchFamily="34" charset="0"/>
              <a:buChar char="•"/>
            </a:pPr>
            <a:r>
              <a:rPr lang="en-US" altLang="zh-CN" sz="1400" err="1">
                <a:solidFill>
                  <a:srgbClr val="333333"/>
                </a:solidFill>
                <a:latin typeface="+mn-ea"/>
              </a:rPr>
              <a:t>is_alive</a:t>
            </a:r>
            <a:r>
              <a:rPr lang="en-US" altLang="zh-CN" sz="1400">
                <a:solidFill>
                  <a:srgbClr val="333333"/>
                </a:solidFill>
                <a:latin typeface="+mn-ea"/>
              </a:rPr>
              <a:t>()</a:t>
            </a:r>
            <a:r>
              <a:rPr lang="zh-CN" altLang="en-US" sz="1400">
                <a:solidFill>
                  <a:srgbClr val="333333"/>
                </a:solidFill>
                <a:latin typeface="+mn-ea"/>
              </a:rPr>
              <a:t>：判断进程子进程是否还在活着</a:t>
            </a:r>
          </a:p>
          <a:p>
            <a:pPr>
              <a:buFont typeface="Arial" panose="020B0604020202020204" pitchFamily="34" charset="0"/>
              <a:buChar char="•"/>
            </a:pPr>
            <a:r>
              <a:rPr lang="en-US" altLang="zh-CN" sz="1400">
                <a:solidFill>
                  <a:srgbClr val="333333"/>
                </a:solidFill>
                <a:latin typeface="+mn-ea"/>
              </a:rPr>
              <a:t>join([timeout])</a:t>
            </a:r>
            <a:r>
              <a:rPr lang="zh-CN" altLang="en-US" sz="1400">
                <a:solidFill>
                  <a:srgbClr val="333333"/>
                </a:solidFill>
                <a:latin typeface="+mn-ea"/>
              </a:rPr>
              <a:t>：是否等待子进程执行结束，或等待多少秒</a:t>
            </a:r>
          </a:p>
          <a:p>
            <a:pPr>
              <a:buFont typeface="Arial" panose="020B0604020202020204" pitchFamily="34" charset="0"/>
              <a:buChar char="•"/>
            </a:pPr>
            <a:r>
              <a:rPr lang="en-US" altLang="zh-CN" sz="1400">
                <a:solidFill>
                  <a:srgbClr val="333333"/>
                </a:solidFill>
                <a:latin typeface="+mn-ea"/>
              </a:rPr>
              <a:t>terminate()</a:t>
            </a:r>
            <a:r>
              <a:rPr lang="zh-CN" altLang="en-US" sz="1400">
                <a:solidFill>
                  <a:srgbClr val="333333"/>
                </a:solidFill>
                <a:latin typeface="+mn-ea"/>
              </a:rPr>
              <a:t>：不管任务是否完成，立即终止子进程</a:t>
            </a:r>
            <a:endParaRPr lang="en-US" altLang="zh-CN" sz="1400">
              <a:solidFill>
                <a:srgbClr val="333333"/>
              </a:solidFill>
              <a:latin typeface="+mn-ea"/>
            </a:endParaRPr>
          </a:p>
          <a:p>
            <a:endParaRPr lang="zh-CN" altLang="en-US" sz="1400">
              <a:solidFill>
                <a:srgbClr val="333333"/>
              </a:solidFill>
              <a:latin typeface="+mn-ea"/>
            </a:endParaRPr>
          </a:p>
          <a:p>
            <a:r>
              <a:rPr lang="en-US" altLang="zh-CN" sz="1400">
                <a:solidFill>
                  <a:srgbClr val="333333"/>
                </a:solidFill>
                <a:latin typeface="+mn-ea"/>
              </a:rPr>
              <a:t>Process</a:t>
            </a:r>
            <a:r>
              <a:rPr lang="zh-CN" altLang="en-US" sz="1400">
                <a:solidFill>
                  <a:srgbClr val="333333"/>
                </a:solidFill>
                <a:latin typeface="+mn-ea"/>
              </a:rPr>
              <a:t>创建的实例对象的常用属性：</a:t>
            </a:r>
          </a:p>
          <a:p>
            <a:pPr>
              <a:buFont typeface="Arial" panose="020B0604020202020204" pitchFamily="34" charset="0"/>
              <a:buChar char="•"/>
            </a:pPr>
            <a:r>
              <a:rPr lang="en-US" altLang="zh-CN" sz="1400">
                <a:solidFill>
                  <a:srgbClr val="333333"/>
                </a:solidFill>
                <a:latin typeface="+mn-ea"/>
              </a:rPr>
              <a:t>name</a:t>
            </a:r>
            <a:r>
              <a:rPr lang="zh-CN" altLang="en-US" sz="1400">
                <a:solidFill>
                  <a:srgbClr val="333333"/>
                </a:solidFill>
                <a:latin typeface="+mn-ea"/>
              </a:rPr>
              <a:t>：当前进程的别名，默认为</a:t>
            </a:r>
            <a:r>
              <a:rPr lang="en-US" altLang="zh-CN" sz="1400">
                <a:solidFill>
                  <a:srgbClr val="333333"/>
                </a:solidFill>
                <a:latin typeface="+mn-ea"/>
              </a:rPr>
              <a:t>Process-N</a:t>
            </a:r>
            <a:r>
              <a:rPr lang="zh-CN" altLang="en-US" sz="1400">
                <a:solidFill>
                  <a:srgbClr val="333333"/>
                </a:solidFill>
                <a:latin typeface="+mn-ea"/>
              </a:rPr>
              <a:t>，</a:t>
            </a:r>
            <a:r>
              <a:rPr lang="en-US" altLang="zh-CN" sz="1400">
                <a:solidFill>
                  <a:srgbClr val="333333"/>
                </a:solidFill>
                <a:latin typeface="+mn-ea"/>
              </a:rPr>
              <a:t>N</a:t>
            </a:r>
            <a:r>
              <a:rPr lang="zh-CN" altLang="en-US" sz="1400">
                <a:solidFill>
                  <a:srgbClr val="333333"/>
                </a:solidFill>
                <a:latin typeface="+mn-ea"/>
              </a:rPr>
              <a:t>为从</a:t>
            </a:r>
            <a:r>
              <a:rPr lang="en-US" altLang="zh-CN" sz="1400">
                <a:solidFill>
                  <a:srgbClr val="333333"/>
                </a:solidFill>
                <a:latin typeface="+mn-ea"/>
              </a:rPr>
              <a:t>1</a:t>
            </a:r>
            <a:r>
              <a:rPr lang="zh-CN" altLang="en-US" sz="1400">
                <a:solidFill>
                  <a:srgbClr val="333333"/>
                </a:solidFill>
                <a:latin typeface="+mn-ea"/>
              </a:rPr>
              <a:t>开始递增的整数</a:t>
            </a:r>
          </a:p>
          <a:p>
            <a:pPr>
              <a:buFont typeface="Arial" panose="020B0604020202020204" pitchFamily="34" charset="0"/>
              <a:buChar char="•"/>
            </a:pPr>
            <a:r>
              <a:rPr lang="en-US" altLang="zh-CN" sz="1400" err="1">
                <a:solidFill>
                  <a:srgbClr val="333333"/>
                </a:solidFill>
                <a:latin typeface="+mn-ea"/>
              </a:rPr>
              <a:t>pid</a:t>
            </a:r>
            <a:r>
              <a:rPr lang="zh-CN" altLang="en-US" sz="1400">
                <a:solidFill>
                  <a:srgbClr val="333333"/>
                </a:solidFill>
                <a:latin typeface="+mn-ea"/>
              </a:rPr>
              <a:t>：当前进程的</a:t>
            </a:r>
            <a:r>
              <a:rPr lang="en-US" altLang="zh-CN" sz="1400" err="1">
                <a:solidFill>
                  <a:srgbClr val="333333"/>
                </a:solidFill>
                <a:latin typeface="+mn-ea"/>
              </a:rPr>
              <a:t>pid</a:t>
            </a:r>
            <a:r>
              <a:rPr lang="zh-CN" altLang="en-US" sz="1400">
                <a:solidFill>
                  <a:srgbClr val="333333"/>
                </a:solidFill>
                <a:latin typeface="+mn-ea"/>
              </a:rPr>
              <a:t>（进程号），使用</a:t>
            </a:r>
            <a:r>
              <a:rPr lang="en-US" altLang="zh-CN" sz="1400" err="1">
                <a:solidFill>
                  <a:srgbClr val="333333"/>
                </a:solidFill>
                <a:latin typeface="+mn-ea"/>
              </a:rPr>
              <a:t>os.getpid</a:t>
            </a:r>
            <a:r>
              <a:rPr lang="en-US" altLang="zh-CN" sz="1400">
                <a:solidFill>
                  <a:srgbClr val="333333"/>
                </a:solidFill>
                <a:latin typeface="+mn-ea"/>
              </a:rPr>
              <a:t>()</a:t>
            </a:r>
            <a:r>
              <a:rPr lang="zh-CN" altLang="en-US" sz="1400">
                <a:solidFill>
                  <a:srgbClr val="333333"/>
                </a:solidFill>
                <a:latin typeface="+mn-ea"/>
              </a:rPr>
              <a:t>可获取当前进程进程号，使用</a:t>
            </a:r>
            <a:r>
              <a:rPr lang="en-US" altLang="zh-CN" sz="1400" err="1">
                <a:solidFill>
                  <a:srgbClr val="333333"/>
                </a:solidFill>
                <a:latin typeface="+mn-ea"/>
              </a:rPr>
              <a:t>os.getppid</a:t>
            </a:r>
            <a:r>
              <a:rPr lang="en-US" altLang="zh-CN" sz="1400">
                <a:solidFill>
                  <a:srgbClr val="333333"/>
                </a:solidFill>
                <a:latin typeface="+mn-ea"/>
              </a:rPr>
              <a:t>()</a:t>
            </a:r>
            <a:r>
              <a:rPr lang="zh-CN" altLang="en-US" sz="1400">
                <a:solidFill>
                  <a:srgbClr val="333333"/>
                </a:solidFill>
                <a:latin typeface="+mn-ea"/>
              </a:rPr>
              <a:t>可获取当前进程父进程进程号。</a:t>
            </a:r>
            <a:endParaRPr lang="zh-CN" altLang="en-US" sz="1400" i="0">
              <a:solidFill>
                <a:srgbClr val="333333"/>
              </a:solidFill>
              <a:effectLst/>
              <a:latin typeface="+mn-ea"/>
            </a:endParaRPr>
          </a:p>
        </p:txBody>
      </p:sp>
      <p:sp>
        <p:nvSpPr>
          <p:cNvPr id="4" name="文本框 3"/>
          <p:cNvSpPr txBox="1"/>
          <p:nvPr/>
        </p:nvSpPr>
        <p:spPr>
          <a:xfrm>
            <a:off x="5173482" y="969496"/>
            <a:ext cx="7056406" cy="2031325"/>
          </a:xfrm>
          <a:prstGeom prst="rect">
            <a:avLst/>
          </a:prstGeom>
          <a:noFill/>
        </p:spPr>
        <p:txBody>
          <a:bodyPr wrap="square" rtlCol="0">
            <a:spAutoFit/>
          </a:bodyPr>
          <a:lstStyle/>
          <a:p>
            <a:r>
              <a:rPr lang="en-US" altLang="zh-CN" sz="1400"/>
              <a:t>Queue</a:t>
            </a:r>
            <a:r>
              <a:rPr lang="zh-CN" altLang="en-US" sz="1400"/>
              <a:t>的简单用法</a:t>
            </a:r>
            <a:endParaRPr lang="en-US" altLang="zh-CN" sz="1400"/>
          </a:p>
          <a:p>
            <a:r>
              <a:rPr lang="en-US" altLang="zh-CN" sz="1400"/>
              <a:t>q = </a:t>
            </a:r>
            <a:r>
              <a:rPr lang="en-US" altLang="zh-CN" sz="1400" err="1"/>
              <a:t>multiprocessing.Queue</a:t>
            </a:r>
            <a:r>
              <a:rPr lang="en-US" altLang="zh-CN" sz="1400"/>
              <a:t>(n) </a:t>
            </a:r>
            <a:r>
              <a:rPr lang="en-US" altLang="zh-CN" sz="1400">
                <a:solidFill>
                  <a:schemeClr val="accent1">
                    <a:lumMod val="75000"/>
                  </a:schemeClr>
                </a:solidFill>
              </a:rPr>
              <a:t># n</a:t>
            </a:r>
            <a:r>
              <a:rPr lang="zh-CN" altLang="en-US" sz="1400">
                <a:solidFill>
                  <a:schemeClr val="accent1">
                    <a:lumMod val="75000"/>
                  </a:schemeClr>
                </a:solidFill>
              </a:rPr>
              <a:t>为最大可接收的消息数量，默认无上限，取决于内存大小</a:t>
            </a:r>
            <a:endParaRPr lang="en-US" altLang="zh-CN" sz="1400">
              <a:solidFill>
                <a:schemeClr val="accent1">
                  <a:lumMod val="75000"/>
                </a:schemeClr>
              </a:solidFill>
            </a:endParaRPr>
          </a:p>
          <a:p>
            <a:r>
              <a:rPr lang="en-US" altLang="zh-CN" sz="1400" err="1"/>
              <a:t>q.put</a:t>
            </a:r>
            <a:r>
              <a:rPr lang="en-US" altLang="zh-CN" sz="1400"/>
              <a:t>(‘A’, True, 3) </a:t>
            </a:r>
            <a:r>
              <a:rPr lang="en-US" altLang="zh-CN" sz="1400">
                <a:solidFill>
                  <a:schemeClr val="accent1">
                    <a:lumMod val="75000"/>
                  </a:schemeClr>
                </a:solidFill>
              </a:rPr>
              <a:t># </a:t>
            </a:r>
            <a:r>
              <a:rPr lang="zh-CN" altLang="en-US" sz="1400">
                <a:solidFill>
                  <a:schemeClr val="accent1">
                    <a:lumMod val="75000"/>
                  </a:schemeClr>
                </a:solidFill>
              </a:rPr>
              <a:t>其中</a:t>
            </a:r>
            <a:r>
              <a:rPr lang="en-US" altLang="zh-CN" sz="1400">
                <a:solidFill>
                  <a:schemeClr val="accent1">
                    <a:lumMod val="75000"/>
                  </a:schemeClr>
                </a:solidFill>
              </a:rPr>
              <a:t>’A’</a:t>
            </a:r>
            <a:r>
              <a:rPr lang="zh-CN" altLang="en-US" sz="1400">
                <a:solidFill>
                  <a:schemeClr val="accent1">
                    <a:lumMod val="75000"/>
                  </a:schemeClr>
                </a:solidFill>
              </a:rPr>
              <a:t>为要放入的信息，</a:t>
            </a:r>
            <a:r>
              <a:rPr lang="en-US" altLang="zh-CN" sz="1400">
                <a:solidFill>
                  <a:schemeClr val="accent1">
                    <a:lumMod val="75000"/>
                  </a:schemeClr>
                </a:solidFill>
              </a:rPr>
              <a:t>3</a:t>
            </a:r>
            <a:r>
              <a:rPr lang="zh-CN" altLang="en-US" sz="1400">
                <a:solidFill>
                  <a:schemeClr val="accent1">
                    <a:lumMod val="75000"/>
                  </a:schemeClr>
                </a:solidFill>
              </a:rPr>
              <a:t>为等待放入的秒数，若不能放入则抛出异常</a:t>
            </a:r>
            <a:r>
              <a:rPr lang="en-US" altLang="zh-CN" sz="1400" err="1">
                <a:solidFill>
                  <a:schemeClr val="accent1">
                    <a:lumMod val="75000"/>
                  </a:schemeClr>
                </a:solidFill>
              </a:rPr>
              <a:t>queue.Full</a:t>
            </a:r>
            <a:r>
              <a:rPr lang="zh-CN" altLang="en-US" sz="1400">
                <a:solidFill>
                  <a:schemeClr val="accent1">
                    <a:lumMod val="75000"/>
                  </a:schemeClr>
                </a:solidFill>
              </a:rPr>
              <a:t>，当</a:t>
            </a:r>
            <a:r>
              <a:rPr lang="en-US" altLang="zh-CN" sz="1400">
                <a:solidFill>
                  <a:schemeClr val="accent1">
                    <a:lumMod val="75000"/>
                  </a:schemeClr>
                </a:solidFill>
              </a:rPr>
              <a:t>queue</a:t>
            </a:r>
            <a:r>
              <a:rPr lang="zh-CN" altLang="en-US" sz="1400">
                <a:solidFill>
                  <a:schemeClr val="accent1">
                    <a:lumMod val="75000"/>
                  </a:schemeClr>
                </a:solidFill>
              </a:rPr>
              <a:t>中放满之后，若不定义等待秒数，则会一直等待</a:t>
            </a:r>
            <a:r>
              <a:rPr lang="en-US" altLang="zh-CN" sz="1400">
                <a:solidFill>
                  <a:schemeClr val="accent1">
                    <a:lumMod val="75000"/>
                  </a:schemeClr>
                </a:solidFill>
              </a:rPr>
              <a:t>(</a:t>
            </a:r>
            <a:r>
              <a:rPr lang="zh-CN" altLang="en-US" sz="1400">
                <a:solidFill>
                  <a:schemeClr val="accent1">
                    <a:lumMod val="75000"/>
                  </a:schemeClr>
                </a:solidFill>
              </a:rPr>
              <a:t>堵塞</a:t>
            </a:r>
            <a:r>
              <a:rPr lang="en-US" altLang="zh-CN" sz="1400">
                <a:solidFill>
                  <a:schemeClr val="accent1">
                    <a:lumMod val="75000"/>
                  </a:schemeClr>
                </a:solidFill>
              </a:rPr>
              <a:t>)</a:t>
            </a:r>
            <a:r>
              <a:rPr lang="zh-CN" altLang="en-US" sz="1400">
                <a:solidFill>
                  <a:schemeClr val="accent1">
                    <a:lumMod val="75000"/>
                  </a:schemeClr>
                </a:solidFill>
              </a:rPr>
              <a:t>；若</a:t>
            </a:r>
            <a:r>
              <a:rPr lang="en-US" altLang="zh-CN" sz="1400">
                <a:solidFill>
                  <a:schemeClr val="accent1">
                    <a:lumMod val="75000"/>
                  </a:schemeClr>
                </a:solidFill>
              </a:rPr>
              <a:t>block</a:t>
            </a:r>
            <a:r>
              <a:rPr lang="zh-CN" altLang="en-US" sz="1400">
                <a:solidFill>
                  <a:schemeClr val="accent1">
                    <a:lumMod val="75000"/>
                  </a:schemeClr>
                </a:solidFill>
              </a:rPr>
              <a:t>为</a:t>
            </a:r>
            <a:r>
              <a:rPr lang="en-US" altLang="zh-CN" sz="1400">
                <a:solidFill>
                  <a:schemeClr val="accent1">
                    <a:lumMod val="75000"/>
                  </a:schemeClr>
                </a:solidFill>
              </a:rPr>
              <a:t>False</a:t>
            </a:r>
            <a:r>
              <a:rPr lang="zh-CN" altLang="en-US" sz="1400">
                <a:solidFill>
                  <a:schemeClr val="accent1">
                    <a:lumMod val="75000"/>
                  </a:schemeClr>
                </a:solidFill>
              </a:rPr>
              <a:t>，则不等待直接抛出异常，其没有返回值</a:t>
            </a:r>
            <a:r>
              <a:rPr lang="en-US" altLang="zh-CN" sz="1400">
                <a:solidFill>
                  <a:schemeClr val="accent1">
                    <a:lumMod val="75000"/>
                  </a:schemeClr>
                </a:solidFill>
              </a:rPr>
              <a:t>;</a:t>
            </a:r>
          </a:p>
          <a:p>
            <a:r>
              <a:rPr lang="en-US" altLang="zh-CN" sz="1400" err="1"/>
              <a:t>q.get</a:t>
            </a:r>
            <a:r>
              <a:rPr lang="en-US" altLang="zh-CN" sz="1400"/>
              <a:t>(True, 3) </a:t>
            </a:r>
            <a:r>
              <a:rPr lang="en-US" altLang="zh-CN" sz="1400">
                <a:solidFill>
                  <a:schemeClr val="accent1">
                    <a:lumMod val="75000"/>
                  </a:schemeClr>
                </a:solidFill>
              </a:rPr>
              <a:t># </a:t>
            </a:r>
            <a:r>
              <a:rPr lang="zh-CN" altLang="en-US" sz="1400">
                <a:solidFill>
                  <a:schemeClr val="accent1">
                    <a:lumMod val="75000"/>
                  </a:schemeClr>
                </a:solidFill>
              </a:rPr>
              <a:t>其中</a:t>
            </a:r>
            <a:r>
              <a:rPr lang="en-US" altLang="zh-CN" sz="1400">
                <a:solidFill>
                  <a:schemeClr val="accent1">
                    <a:lumMod val="75000"/>
                  </a:schemeClr>
                </a:solidFill>
              </a:rPr>
              <a:t>block/3</a:t>
            </a:r>
            <a:r>
              <a:rPr lang="zh-CN" altLang="en-US" sz="1400">
                <a:solidFill>
                  <a:schemeClr val="accent1">
                    <a:lumMod val="75000"/>
                  </a:schemeClr>
                </a:solidFill>
              </a:rPr>
              <a:t>与</a:t>
            </a:r>
            <a:r>
              <a:rPr lang="en-US" altLang="zh-CN" sz="1400">
                <a:solidFill>
                  <a:schemeClr val="accent1">
                    <a:lumMod val="75000"/>
                  </a:schemeClr>
                </a:solidFill>
              </a:rPr>
              <a:t>put</a:t>
            </a:r>
            <a:r>
              <a:rPr lang="zh-CN" altLang="en-US" sz="1400">
                <a:solidFill>
                  <a:schemeClr val="accent1">
                    <a:lumMod val="75000"/>
                  </a:schemeClr>
                </a:solidFill>
              </a:rPr>
              <a:t>类似，当不定义时，会一直等待（堵塞）取出，其返回值即当前取出的数据</a:t>
            </a:r>
            <a:r>
              <a:rPr lang="en-US" altLang="zh-CN" sz="1400">
                <a:solidFill>
                  <a:schemeClr val="accent1">
                    <a:lumMod val="75000"/>
                  </a:schemeClr>
                </a:solidFill>
              </a:rPr>
              <a:t>;</a:t>
            </a:r>
          </a:p>
          <a:p>
            <a:r>
              <a:rPr lang="en-US" altLang="zh-CN" sz="1400" err="1"/>
              <a:t>q.put_nowait</a:t>
            </a:r>
            <a:r>
              <a:rPr lang="en-US" altLang="zh-CN" sz="1400"/>
              <a:t>()/</a:t>
            </a:r>
            <a:r>
              <a:rPr lang="en-US" altLang="zh-CN" sz="1400" err="1"/>
              <a:t>q.get_nowait</a:t>
            </a:r>
            <a:r>
              <a:rPr lang="en-US" altLang="zh-CN" sz="1400"/>
              <a:t>() </a:t>
            </a:r>
            <a:r>
              <a:rPr lang="en-US" altLang="zh-CN" sz="1400">
                <a:solidFill>
                  <a:schemeClr val="accent1">
                    <a:lumMod val="75000"/>
                  </a:schemeClr>
                </a:solidFill>
              </a:rPr>
              <a:t># </a:t>
            </a:r>
            <a:r>
              <a:rPr lang="zh-CN" altLang="en-US" sz="1400">
                <a:solidFill>
                  <a:schemeClr val="accent1">
                    <a:lumMod val="75000"/>
                  </a:schemeClr>
                </a:solidFill>
              </a:rPr>
              <a:t>其相当于</a:t>
            </a:r>
            <a:r>
              <a:rPr lang="en-US" altLang="zh-CN" sz="1400" err="1">
                <a:solidFill>
                  <a:schemeClr val="accent1">
                    <a:lumMod val="75000"/>
                  </a:schemeClr>
                </a:solidFill>
              </a:rPr>
              <a:t>q.put</a:t>
            </a:r>
            <a:r>
              <a:rPr lang="en-US" altLang="zh-CN" sz="1400">
                <a:solidFill>
                  <a:schemeClr val="accent1">
                    <a:lumMod val="75000"/>
                  </a:schemeClr>
                </a:solidFill>
              </a:rPr>
              <a:t>(‘b’, False)/</a:t>
            </a:r>
            <a:r>
              <a:rPr lang="en-US" altLang="zh-CN" sz="1400" err="1">
                <a:solidFill>
                  <a:schemeClr val="accent1">
                    <a:lumMod val="75000"/>
                  </a:schemeClr>
                </a:solidFill>
              </a:rPr>
              <a:t>q.get</a:t>
            </a:r>
            <a:r>
              <a:rPr lang="en-US" altLang="zh-CN" sz="1400">
                <a:solidFill>
                  <a:schemeClr val="accent1">
                    <a:lumMod val="75000"/>
                  </a:schemeClr>
                </a:solidFill>
              </a:rPr>
              <a:t>(False);</a:t>
            </a:r>
          </a:p>
          <a:p>
            <a:r>
              <a:rPr lang="en-US" altLang="zh-CN" sz="1400" err="1"/>
              <a:t>q.full</a:t>
            </a:r>
            <a:r>
              <a:rPr lang="en-US" altLang="zh-CN" sz="1400"/>
              <a:t>()/</a:t>
            </a:r>
            <a:r>
              <a:rPr lang="en-US" altLang="zh-CN" sz="1400" err="1"/>
              <a:t>q.empty</a:t>
            </a:r>
            <a:r>
              <a:rPr lang="en-US" altLang="zh-CN" sz="1400"/>
              <a:t>() </a:t>
            </a:r>
            <a:r>
              <a:rPr lang="en-US" altLang="zh-CN" sz="1400">
                <a:solidFill>
                  <a:schemeClr val="accent1">
                    <a:lumMod val="75000"/>
                  </a:schemeClr>
                </a:solidFill>
              </a:rPr>
              <a:t># </a:t>
            </a:r>
            <a:r>
              <a:rPr lang="zh-CN" altLang="en-US" sz="1400">
                <a:solidFill>
                  <a:schemeClr val="accent1">
                    <a:lumMod val="75000"/>
                  </a:schemeClr>
                </a:solidFill>
              </a:rPr>
              <a:t>如果队列已满则</a:t>
            </a:r>
            <a:r>
              <a:rPr lang="en-US" altLang="zh-CN" sz="1400">
                <a:solidFill>
                  <a:schemeClr val="accent1">
                    <a:lumMod val="75000"/>
                  </a:schemeClr>
                </a:solidFill>
              </a:rPr>
              <a:t>True/False</a:t>
            </a:r>
            <a:r>
              <a:rPr lang="zh-CN" altLang="en-US" sz="1400">
                <a:solidFill>
                  <a:schemeClr val="accent1">
                    <a:lumMod val="75000"/>
                  </a:schemeClr>
                </a:solidFill>
              </a:rPr>
              <a:t>，如果队列已空则</a:t>
            </a:r>
            <a:r>
              <a:rPr lang="en-US" altLang="zh-CN" sz="1400">
                <a:solidFill>
                  <a:schemeClr val="accent1">
                    <a:lumMod val="75000"/>
                  </a:schemeClr>
                </a:solidFill>
              </a:rPr>
              <a:t>False/True</a:t>
            </a:r>
          </a:p>
        </p:txBody>
      </p:sp>
      <p:sp>
        <p:nvSpPr>
          <p:cNvPr id="5" name="文本框 4"/>
          <p:cNvSpPr txBox="1"/>
          <p:nvPr/>
        </p:nvSpPr>
        <p:spPr>
          <a:xfrm>
            <a:off x="0" y="5904452"/>
            <a:ext cx="12128737" cy="954107"/>
          </a:xfrm>
          <a:prstGeom prst="rect">
            <a:avLst/>
          </a:prstGeom>
          <a:noFill/>
        </p:spPr>
        <p:txBody>
          <a:bodyPr wrap="square" rtlCol="0">
            <a:spAutoFit/>
          </a:bodyPr>
          <a:lstStyle/>
          <a:p>
            <a:r>
              <a:rPr lang="zh-CN" altLang="en-US" sz="1400"/>
              <a:t>多进程与多线程类似的，可以使用</a:t>
            </a:r>
            <a:r>
              <a:rPr lang="en-US" altLang="zh-CN" sz="1400"/>
              <a:t>p=</a:t>
            </a:r>
            <a:r>
              <a:rPr lang="en-US" altLang="zh-CN" sz="1400" err="1"/>
              <a:t>multiprocessing.Process</a:t>
            </a:r>
            <a:r>
              <a:rPr lang="en-US" altLang="zh-CN" sz="1400"/>
              <a:t>(target=f, name=p1, </a:t>
            </a:r>
            <a:r>
              <a:rPr lang="en-US" altLang="zh-CN" sz="1400" err="1"/>
              <a:t>args</a:t>
            </a:r>
            <a:r>
              <a:rPr lang="en-US" altLang="zh-CN" sz="1400"/>
              <a:t>=…)</a:t>
            </a:r>
            <a:r>
              <a:rPr lang="zh-CN" altLang="en-US" sz="1400"/>
              <a:t>来开启一个可传递参数的新进程，注意可通过</a:t>
            </a:r>
            <a:r>
              <a:rPr lang="en-US" altLang="zh-CN" sz="1400" err="1"/>
              <a:t>args</a:t>
            </a:r>
            <a:r>
              <a:rPr lang="en-US" altLang="zh-CN" sz="1400"/>
              <a:t>=(a, b, c)</a:t>
            </a:r>
            <a:r>
              <a:rPr lang="zh-CN" altLang="en-US" sz="1400"/>
              <a:t>来对</a:t>
            </a:r>
            <a:r>
              <a:rPr lang="en-US" altLang="zh-CN" sz="1400"/>
              <a:t>f</a:t>
            </a:r>
            <a:r>
              <a:rPr lang="zh-CN" altLang="en-US" sz="1400"/>
              <a:t>需要的参数进行一一对应的传递，如果需要传入字典作为一个变量，则需要在</a:t>
            </a:r>
            <a:r>
              <a:rPr lang="en-US" altLang="zh-CN" sz="1400"/>
              <a:t>f</a:t>
            </a:r>
            <a:r>
              <a:rPr lang="zh-CN" altLang="en-US" sz="1400"/>
              <a:t>定义时引入</a:t>
            </a:r>
            <a:r>
              <a:rPr lang="en-US" altLang="zh-CN" sz="1400"/>
              <a:t>**</a:t>
            </a:r>
            <a:r>
              <a:rPr lang="en-US" altLang="zh-CN" sz="1400" err="1"/>
              <a:t>kwargs</a:t>
            </a:r>
            <a:r>
              <a:rPr lang="zh-CN" altLang="en-US" sz="1400"/>
              <a:t>，也可以使用字典传入对应的关键字参数（需要</a:t>
            </a:r>
            <a:r>
              <a:rPr lang="en-US" altLang="zh-CN" sz="1400"/>
              <a:t>f</a:t>
            </a:r>
            <a:r>
              <a:rPr lang="zh-CN" altLang="en-US" sz="1400"/>
              <a:t>定义时参数名和数量的对应），</a:t>
            </a:r>
            <a:r>
              <a:rPr lang="zh-CN" altLang="en-US" sz="1400" b="1">
                <a:solidFill>
                  <a:srgbClr val="FF0000"/>
                </a:solidFill>
              </a:rPr>
              <a:t>猜测为</a:t>
            </a:r>
            <a:r>
              <a:rPr lang="en-US" altLang="zh-CN" sz="1400" b="1">
                <a:solidFill>
                  <a:srgbClr val="FF0000"/>
                </a:solidFill>
              </a:rPr>
              <a:t>Process</a:t>
            </a:r>
            <a:r>
              <a:rPr lang="zh-CN" altLang="en-US" sz="1400" b="1">
                <a:solidFill>
                  <a:srgbClr val="FF0000"/>
                </a:solidFill>
              </a:rPr>
              <a:t>类中包含有装饰器（将引入的参数做了处理），需后续深究。</a:t>
            </a:r>
            <a:endParaRPr lang="en-US" altLang="zh-CN" sz="1400" b="1">
              <a:solidFill>
                <a:srgbClr val="FF0000"/>
              </a:solidFill>
            </a:endParaRPr>
          </a:p>
          <a:p>
            <a:r>
              <a:rPr lang="zh-CN" altLang="en-US" sz="1400"/>
              <a:t>两者同样可以使用继承类来创建子类的实例开启任务，但需要在子类中重写</a:t>
            </a:r>
            <a:r>
              <a:rPr lang="en-US" altLang="zh-CN" sz="1400"/>
              <a:t>run</a:t>
            </a:r>
            <a:r>
              <a:rPr lang="zh-CN" altLang="en-US" sz="1400"/>
              <a:t>函数，</a:t>
            </a:r>
            <a:r>
              <a:rPr lang="zh-CN" altLang="en-US" sz="1400" b="1">
                <a:solidFill>
                  <a:srgbClr val="FF0000"/>
                </a:solidFill>
              </a:rPr>
              <a:t>如何使用子类来进行参数的传递完成多任务，后续深究。</a:t>
            </a:r>
          </a:p>
        </p:txBody>
      </p:sp>
      <p:sp>
        <p:nvSpPr>
          <p:cNvPr id="6" name="矩形 5"/>
          <p:cNvSpPr/>
          <p:nvPr/>
        </p:nvSpPr>
        <p:spPr>
          <a:xfrm>
            <a:off x="5934975" y="61555"/>
            <a:ext cx="6348046" cy="738664"/>
          </a:xfrm>
          <a:prstGeom prst="rect">
            <a:avLst/>
          </a:prstGeom>
        </p:spPr>
        <p:txBody>
          <a:bodyPr wrap="square">
            <a:spAutoFit/>
          </a:bodyPr>
          <a:lstStyle/>
          <a:p>
            <a:r>
              <a:rPr lang="en-US" altLang="zh-CN" sz="1400"/>
              <a:t>Queue</a:t>
            </a:r>
            <a:r>
              <a:rPr lang="zh-CN" altLang="en-US" sz="1400"/>
              <a:t>：队列，是内存中的一部分空间，其可以完成进程间的数据共享，可以用于解耦（即使各个进程之间的依存度降低），</a:t>
            </a:r>
            <a:r>
              <a:rPr lang="zh-CN" altLang="en-US" sz="1400">
                <a:solidFill>
                  <a:srgbClr val="FF0000"/>
                </a:solidFill>
              </a:rPr>
              <a:t>先进先出</a:t>
            </a:r>
            <a:endParaRPr lang="en-US" altLang="zh-CN" sz="1400">
              <a:solidFill>
                <a:srgbClr val="FF0000"/>
              </a:solidFill>
            </a:endParaRPr>
          </a:p>
          <a:p>
            <a:r>
              <a:rPr lang="zh-CN" altLang="en-US" sz="1400"/>
              <a:t>栈：</a:t>
            </a:r>
            <a:r>
              <a:rPr lang="zh-CN" altLang="en-US" sz="1400">
                <a:solidFill>
                  <a:srgbClr val="FF0000"/>
                </a:solidFill>
              </a:rPr>
              <a:t>先进后出</a:t>
            </a:r>
            <a:endParaRPr lang="en-US" altLang="zh-CN" sz="1400">
              <a:solidFill>
                <a:srgbClr val="FF0000"/>
              </a:solidFill>
            </a:endParaRPr>
          </a:p>
        </p:txBody>
      </p:sp>
      <p:sp>
        <p:nvSpPr>
          <p:cNvPr id="7" name="文本框 6"/>
          <p:cNvSpPr txBox="1"/>
          <p:nvPr/>
        </p:nvSpPr>
        <p:spPr>
          <a:xfrm>
            <a:off x="-1" y="3919292"/>
            <a:ext cx="12063047" cy="1815882"/>
          </a:xfrm>
          <a:prstGeom prst="rect">
            <a:avLst/>
          </a:prstGeom>
          <a:noFill/>
        </p:spPr>
        <p:txBody>
          <a:bodyPr wrap="square" rtlCol="0">
            <a:spAutoFit/>
          </a:bodyPr>
          <a:lstStyle/>
          <a:p>
            <a:r>
              <a:rPr lang="zh-CN" altLang="en-US" sz="1400" b="1"/>
              <a:t>进程池</a:t>
            </a:r>
            <a:r>
              <a:rPr lang="zh-CN" altLang="en-US" sz="1400"/>
              <a:t>：</a:t>
            </a:r>
            <a:r>
              <a:rPr lang="en-US" altLang="zh-CN" sz="1400"/>
              <a:t>Pool</a:t>
            </a:r>
            <a:r>
              <a:rPr lang="zh-CN" altLang="en-US" sz="1400"/>
              <a:t>，进程的创建和销毁都需要大量的资源，因此将进程重复利用，使用同样的进程完成不同的任务，节省资源和空间，并且可以减小手动创建多个进程的工作量。在任务数不确定的情况下，一般使用进程池。同一个进程池中的任务代码相同。</a:t>
            </a:r>
            <a:endParaRPr lang="en-US" altLang="zh-CN" sz="1400"/>
          </a:p>
          <a:p>
            <a:r>
              <a:rPr lang="en-US" altLang="zh-CN" sz="1400" err="1"/>
              <a:t>po</a:t>
            </a:r>
            <a:r>
              <a:rPr lang="en-US" altLang="zh-CN" sz="1400"/>
              <a:t> = </a:t>
            </a:r>
            <a:r>
              <a:rPr lang="en-US" altLang="zh-CN" sz="1400" err="1"/>
              <a:t>multiprocessing.Pool</a:t>
            </a:r>
            <a:r>
              <a:rPr lang="en-US" altLang="zh-CN" sz="1400"/>
              <a:t>(3) # </a:t>
            </a:r>
            <a:r>
              <a:rPr lang="zh-CN" altLang="en-US" sz="1400"/>
              <a:t>创建进程池，</a:t>
            </a:r>
            <a:r>
              <a:rPr lang="en-US" altLang="zh-CN" sz="1400" err="1"/>
              <a:t>po.apply.async</a:t>
            </a:r>
            <a:r>
              <a:rPr lang="en-US" altLang="zh-CN" sz="1400"/>
              <a:t>(f, (a, b,….))</a:t>
            </a:r>
            <a:r>
              <a:rPr lang="zh-CN" altLang="en-US" sz="1400"/>
              <a:t>给进程池添加任务，若进程池无空进程，则添加的任务会先储存。</a:t>
            </a:r>
            <a:r>
              <a:rPr lang="en-US" altLang="zh-CN" sz="1400" err="1"/>
              <a:t>po.close</a:t>
            </a:r>
            <a:r>
              <a:rPr lang="en-US" altLang="zh-CN" sz="1400"/>
              <a:t>()</a:t>
            </a:r>
            <a:r>
              <a:rPr lang="zh-CN" altLang="en-US" sz="1400"/>
              <a:t>关闭进程池（进程池不再接受新的请求），在多任务模式下主进程</a:t>
            </a:r>
            <a:r>
              <a:rPr lang="en-US" altLang="zh-CN" sz="1400"/>
              <a:t>/</a:t>
            </a:r>
            <a:r>
              <a:rPr lang="zh-CN" altLang="en-US" sz="1400"/>
              <a:t>线程会等待子进程</a:t>
            </a:r>
            <a:r>
              <a:rPr lang="en-US" altLang="zh-CN" sz="1400"/>
              <a:t>/</a:t>
            </a:r>
            <a:r>
              <a:rPr lang="zh-CN" altLang="en-US" sz="1400"/>
              <a:t>线程完成，但进程池模式下主进程不会等待，因此需</a:t>
            </a:r>
            <a:r>
              <a:rPr lang="en-US" altLang="zh-CN" sz="1400" err="1"/>
              <a:t>po.join</a:t>
            </a:r>
            <a:r>
              <a:rPr lang="en-US" altLang="zh-CN" sz="1400"/>
              <a:t>()</a:t>
            </a:r>
            <a:r>
              <a:rPr lang="zh-CN" altLang="en-US" sz="1400"/>
              <a:t>使主进程等待进程池里的所有子进程执行完毕。</a:t>
            </a:r>
            <a:r>
              <a:rPr lang="en-US" altLang="zh-CN" sz="1400" err="1"/>
              <a:t>po.terminate</a:t>
            </a:r>
            <a:r>
              <a:rPr lang="en-US" altLang="zh-CN" sz="1400"/>
              <a:t>()</a:t>
            </a:r>
            <a:r>
              <a:rPr lang="zh-CN" altLang="en-US" sz="1400"/>
              <a:t>可以不管任务是否完成，立即终止。</a:t>
            </a:r>
            <a:endParaRPr lang="en-US" altLang="zh-CN" sz="1400"/>
          </a:p>
          <a:p>
            <a:r>
              <a:rPr lang="zh-CN" altLang="en-US" sz="1400"/>
              <a:t>注意如果多进程池任务中主进程没有在</a:t>
            </a:r>
            <a:r>
              <a:rPr lang="en-US" altLang="zh-CN" sz="1400"/>
              <a:t>if __name__ == ‘__main__’</a:t>
            </a:r>
            <a:r>
              <a:rPr lang="zh-CN" altLang="en-US" sz="1400"/>
              <a:t>下执行或子进程没有在其下创建，则会报错</a:t>
            </a:r>
            <a:r>
              <a:rPr lang="en-US" altLang="zh-CN" sz="1400" b="1"/>
              <a:t>The “</a:t>
            </a:r>
            <a:r>
              <a:rPr lang="en-US" altLang="zh-CN" sz="1400" b="1" err="1"/>
              <a:t>freeze_support</a:t>
            </a:r>
            <a:r>
              <a:rPr lang="en-US" altLang="zh-CN" sz="1400" b="1"/>
              <a:t>()” line can be omitted if the </a:t>
            </a:r>
            <a:r>
              <a:rPr lang="en-US" altLang="zh-CN" sz="1400" b="1" err="1"/>
              <a:t>programis</a:t>
            </a:r>
            <a:r>
              <a:rPr lang="en-US" altLang="zh-CN" sz="1400" b="1"/>
              <a:t> not going to be frozen to produce an executable.</a:t>
            </a:r>
            <a:r>
              <a:rPr lang="en-US" altLang="zh-CN" sz="1400"/>
              <a:t> </a:t>
            </a:r>
          </a:p>
          <a:p>
            <a:r>
              <a:rPr lang="zh-CN" altLang="en-US" sz="1400"/>
              <a:t>进程池中的</a:t>
            </a:r>
            <a:r>
              <a:rPr lang="en-US" altLang="zh-CN" sz="1400"/>
              <a:t>Queue</a:t>
            </a:r>
            <a:r>
              <a:rPr lang="zh-CN" altLang="en-US" sz="1400"/>
              <a:t>要使用</a:t>
            </a:r>
            <a:r>
              <a:rPr lang="en-US" altLang="zh-CN" sz="1400" err="1"/>
              <a:t>multiprocessing.Manager</a:t>
            </a:r>
            <a:r>
              <a:rPr lang="en-US" altLang="zh-CN" sz="1400"/>
              <a:t>().Queue()</a:t>
            </a:r>
            <a:r>
              <a:rPr lang="zh-CN" altLang="en-US" sz="1400"/>
              <a:t>，其使用方式与</a:t>
            </a:r>
            <a:r>
              <a:rPr lang="en-US" altLang="zh-CN" sz="1400"/>
              <a:t>Queue</a:t>
            </a:r>
            <a:r>
              <a:rPr lang="zh-CN" altLang="en-US" sz="1400"/>
              <a:t>类似，。</a:t>
            </a:r>
          </a:p>
        </p:txBody>
      </p:sp>
    </p:spTree>
    <p:extLst>
      <p:ext uri="{BB962C8B-B14F-4D97-AF65-F5344CB8AC3E}">
        <p14:creationId xmlns:p14="http://schemas.microsoft.com/office/powerpoint/2010/main" val="687787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73924" y="0"/>
            <a:ext cx="2262158" cy="369332"/>
          </a:xfrm>
          <a:prstGeom prst="rect">
            <a:avLst/>
          </a:prstGeom>
          <a:noFill/>
        </p:spPr>
        <p:txBody>
          <a:bodyPr wrap="none" rtlCol="0">
            <a:spAutoFit/>
          </a:bodyPr>
          <a:lstStyle/>
          <a:p>
            <a:r>
              <a:rPr lang="zh-CN" altLang="en-US"/>
              <a:t>使用协程完成多任务</a:t>
            </a:r>
          </a:p>
        </p:txBody>
      </p:sp>
      <p:sp>
        <p:nvSpPr>
          <p:cNvPr id="3" name="文本框 2"/>
          <p:cNvSpPr txBox="1"/>
          <p:nvPr/>
        </p:nvSpPr>
        <p:spPr>
          <a:xfrm>
            <a:off x="0" y="283067"/>
            <a:ext cx="11983915" cy="5909310"/>
          </a:xfrm>
          <a:prstGeom prst="rect">
            <a:avLst/>
          </a:prstGeom>
          <a:noFill/>
        </p:spPr>
        <p:txBody>
          <a:bodyPr wrap="square" rtlCol="0">
            <a:spAutoFit/>
          </a:bodyPr>
          <a:lstStyle/>
          <a:p>
            <a:r>
              <a:rPr lang="zh-CN" altLang="en-US" sz="1400"/>
              <a:t>可迭代对象：将可以通过</a:t>
            </a:r>
            <a:r>
              <a:rPr lang="en-US" altLang="zh-CN" sz="1400"/>
              <a:t>for</a:t>
            </a:r>
            <a:r>
              <a:rPr lang="zh-CN" altLang="en-US" sz="1400"/>
              <a:t>循环迭代的对象称为可迭代对象</a:t>
            </a:r>
            <a:r>
              <a:rPr lang="en-US" altLang="zh-CN" sz="1400" err="1"/>
              <a:t>Iterable</a:t>
            </a:r>
            <a:r>
              <a:rPr lang="zh-CN" altLang="en-US" sz="1400"/>
              <a:t>，可以通过</a:t>
            </a:r>
            <a:r>
              <a:rPr lang="en-US" altLang="zh-CN" sz="1400" err="1"/>
              <a:t>collections.abc</a:t>
            </a:r>
            <a:r>
              <a:rPr lang="zh-CN" altLang="en-US" sz="1400"/>
              <a:t>中的</a:t>
            </a:r>
            <a:r>
              <a:rPr lang="en-US" altLang="zh-CN" sz="1400" err="1"/>
              <a:t>Iterable</a:t>
            </a:r>
            <a:r>
              <a:rPr lang="zh-CN" altLang="en-US" sz="1400"/>
              <a:t>类，使用</a:t>
            </a:r>
            <a:r>
              <a:rPr lang="en-US" altLang="zh-CN" sz="1400" err="1"/>
              <a:t>isinstance</a:t>
            </a:r>
            <a:r>
              <a:rPr lang="en-US" altLang="zh-CN" sz="1400"/>
              <a:t>(a, </a:t>
            </a:r>
            <a:r>
              <a:rPr lang="en-US" altLang="zh-CN" sz="1400" err="1"/>
              <a:t>Iterable</a:t>
            </a:r>
            <a:r>
              <a:rPr lang="en-US" altLang="zh-CN" sz="1400"/>
              <a:t>)</a:t>
            </a:r>
            <a:r>
              <a:rPr lang="zh-CN" altLang="en-US" sz="1400"/>
              <a:t>来判断</a:t>
            </a:r>
            <a:r>
              <a:rPr lang="en-US" altLang="zh-CN" sz="1400"/>
              <a:t>a</a:t>
            </a:r>
            <a:r>
              <a:rPr lang="zh-CN" altLang="en-US" sz="1400"/>
              <a:t>是否为可迭代对象，其中</a:t>
            </a:r>
            <a:r>
              <a:rPr lang="en-US" altLang="zh-CN" sz="1400" err="1"/>
              <a:t>isinstance</a:t>
            </a:r>
            <a:r>
              <a:rPr lang="en-US" altLang="zh-CN" sz="1400"/>
              <a:t>(a, A)</a:t>
            </a:r>
            <a:r>
              <a:rPr lang="zh-CN" altLang="en-US" sz="1400"/>
              <a:t>用于判断</a:t>
            </a:r>
            <a:r>
              <a:rPr lang="en-US" altLang="zh-CN" sz="1400"/>
              <a:t>a</a:t>
            </a:r>
            <a:r>
              <a:rPr lang="zh-CN" altLang="en-US" sz="1400"/>
              <a:t>是否为</a:t>
            </a:r>
            <a:r>
              <a:rPr lang="en-US" altLang="zh-CN" sz="1400"/>
              <a:t>A</a:t>
            </a:r>
            <a:r>
              <a:rPr lang="zh-CN" altLang="en-US" sz="1400"/>
              <a:t>的实例，所有的</a:t>
            </a:r>
            <a:r>
              <a:rPr lang="en-US" altLang="zh-CN" sz="1400" err="1"/>
              <a:t>iterable</a:t>
            </a:r>
            <a:r>
              <a:rPr lang="zh-CN" altLang="en-US" sz="1400"/>
              <a:t>都是</a:t>
            </a:r>
            <a:r>
              <a:rPr lang="en-US" altLang="zh-CN" sz="1400" err="1"/>
              <a:t>Iterable</a:t>
            </a:r>
            <a:r>
              <a:rPr lang="zh-CN" altLang="en-US" sz="1400"/>
              <a:t>类的继承类的实例。</a:t>
            </a:r>
            <a:endParaRPr lang="en-US" altLang="zh-CN" sz="1400"/>
          </a:p>
          <a:p>
            <a:r>
              <a:rPr lang="zh-CN" altLang="en-US" sz="1400"/>
              <a:t>迭代</a:t>
            </a:r>
            <a:r>
              <a:rPr lang="en-US" altLang="zh-CN" sz="1400"/>
              <a:t>for </a:t>
            </a:r>
            <a:r>
              <a:rPr lang="en-US" altLang="zh-CN" sz="1400" err="1"/>
              <a:t>i</a:t>
            </a:r>
            <a:r>
              <a:rPr lang="en-US" altLang="zh-CN" sz="1400"/>
              <a:t> in a</a:t>
            </a:r>
            <a:r>
              <a:rPr lang="zh-CN" altLang="en-US" sz="1400"/>
              <a:t>的具体实现过程为：①调用</a:t>
            </a:r>
            <a:r>
              <a:rPr lang="en-US" altLang="zh-CN" sz="1400"/>
              <a:t>a</a:t>
            </a:r>
            <a:r>
              <a:rPr lang="zh-CN" altLang="en-US" sz="1400"/>
              <a:t>的</a:t>
            </a:r>
            <a:r>
              <a:rPr lang="en-US" altLang="zh-CN" sz="1400" err="1"/>
              <a:t>iter</a:t>
            </a:r>
            <a:r>
              <a:rPr lang="zh-CN" altLang="en-US" sz="1400"/>
              <a:t>方法，并返回一个转化后的迭代器对象（其数据类型已经变化，可使用</a:t>
            </a:r>
            <a:r>
              <a:rPr lang="en-US" altLang="zh-CN" sz="1400"/>
              <a:t>Iterator</a:t>
            </a:r>
            <a:r>
              <a:rPr lang="zh-CN" altLang="en-US" sz="1400"/>
              <a:t>类来判断是否是迭代器），若</a:t>
            </a:r>
            <a:r>
              <a:rPr lang="en-US" altLang="zh-CN" sz="1400"/>
              <a:t>a</a:t>
            </a:r>
            <a:r>
              <a:rPr lang="zh-CN" altLang="en-US" sz="1400"/>
              <a:t>无此方法，则</a:t>
            </a:r>
            <a:r>
              <a:rPr lang="en-US" altLang="zh-CN" sz="1400"/>
              <a:t>a</a:t>
            </a:r>
            <a:r>
              <a:rPr lang="zh-CN" altLang="en-US" sz="1400"/>
              <a:t>不是可迭代对象；②返回后的迭代器对象必须支持</a:t>
            </a:r>
            <a:r>
              <a:rPr lang="en-US" altLang="zh-CN" sz="1400"/>
              <a:t>next</a:t>
            </a:r>
            <a:r>
              <a:rPr lang="zh-CN" altLang="en-US" sz="1400"/>
              <a:t>方法，且只有迭代器对象支持</a:t>
            </a:r>
            <a:r>
              <a:rPr lang="en-US" altLang="zh-CN" sz="1400"/>
              <a:t>next</a:t>
            </a:r>
            <a:r>
              <a:rPr lang="zh-CN" altLang="en-US" sz="1400"/>
              <a:t>方法（</a:t>
            </a:r>
            <a:r>
              <a:rPr lang="en-US" altLang="zh-CN" sz="1400" err="1"/>
              <a:t>str</a:t>
            </a:r>
            <a:r>
              <a:rPr lang="en-US" altLang="zh-CN" sz="1400"/>
              <a:t>, list</a:t>
            </a:r>
            <a:r>
              <a:rPr lang="zh-CN" altLang="en-US" sz="1400"/>
              <a:t>等数据类型不支持）；③迭代的实质即</a:t>
            </a:r>
            <a:r>
              <a:rPr lang="en-US" altLang="zh-CN" sz="1400"/>
              <a:t>next</a:t>
            </a:r>
            <a:r>
              <a:rPr lang="zh-CN" altLang="en-US" sz="1400"/>
              <a:t>函数不断调用迭代器对象，并最终抛出</a:t>
            </a:r>
            <a:r>
              <a:rPr lang="en-US" altLang="zh-CN" sz="1400" err="1"/>
              <a:t>StopIteration</a:t>
            </a:r>
            <a:r>
              <a:rPr lang="zh-CN" altLang="en-US" sz="1400"/>
              <a:t>异常，在</a:t>
            </a:r>
            <a:r>
              <a:rPr lang="en-US" altLang="zh-CN" sz="1400"/>
              <a:t>next</a:t>
            </a:r>
            <a:r>
              <a:rPr lang="zh-CN" altLang="en-US" sz="1400"/>
              <a:t>函数内部，针对迭代器对象的属性进行操作，在</a:t>
            </a:r>
            <a:r>
              <a:rPr lang="en-US" altLang="zh-CN" sz="1400"/>
              <a:t>for</a:t>
            </a:r>
            <a:r>
              <a:rPr lang="zh-CN" altLang="en-US" sz="1400"/>
              <a:t>循环中，会自动捕获</a:t>
            </a:r>
            <a:r>
              <a:rPr lang="en-US" altLang="zh-CN" sz="1400" err="1"/>
              <a:t>StopIteration</a:t>
            </a:r>
            <a:r>
              <a:rPr lang="zh-CN" altLang="en-US" sz="1400"/>
              <a:t>异常并结束，且</a:t>
            </a:r>
            <a:r>
              <a:rPr lang="en-US" altLang="zh-CN" sz="1400" err="1"/>
              <a:t>list,tuple</a:t>
            </a:r>
            <a:r>
              <a:rPr lang="zh-CN" altLang="en-US" sz="1400"/>
              <a:t>等方法都可以捕获迭代器对象并自动调用</a:t>
            </a:r>
            <a:r>
              <a:rPr lang="en-US" altLang="zh-CN" sz="1400" err="1"/>
              <a:t>iter,next</a:t>
            </a:r>
            <a:r>
              <a:rPr lang="zh-CN" altLang="en-US" sz="1400"/>
              <a:t>方法。</a:t>
            </a:r>
            <a:endParaRPr lang="en-US" altLang="zh-CN" sz="1400"/>
          </a:p>
          <a:p>
            <a:r>
              <a:rPr lang="zh-CN" altLang="en-US" sz="1400"/>
              <a:t>迭代器最核心的功能是重写了</a:t>
            </a:r>
            <a:r>
              <a:rPr lang="en-US" altLang="zh-CN" sz="1400"/>
              <a:t>next</a:t>
            </a:r>
            <a:r>
              <a:rPr lang="zh-CN" altLang="en-US" sz="1400"/>
              <a:t>函数，如果保存返回值生成的方法而不是从列表中直接获取，则可以节省大量的内存空间。</a:t>
            </a:r>
            <a:endParaRPr lang="en-US" altLang="zh-CN" sz="1400"/>
          </a:p>
          <a:p>
            <a:r>
              <a:rPr lang="zh-CN" altLang="en-US" sz="1400"/>
              <a:t>注意：如果在类</a:t>
            </a:r>
            <a:r>
              <a:rPr lang="en-US" altLang="zh-CN" sz="1400"/>
              <a:t>A</a:t>
            </a:r>
            <a:r>
              <a:rPr lang="zh-CN" altLang="en-US" sz="1400"/>
              <a:t>中重写了内建</a:t>
            </a:r>
            <a:r>
              <a:rPr lang="en-US" altLang="zh-CN" sz="1400"/>
              <a:t>__</a:t>
            </a:r>
            <a:r>
              <a:rPr lang="en-US" altLang="zh-CN" sz="1400" err="1"/>
              <a:t>iter</a:t>
            </a:r>
            <a:r>
              <a:rPr lang="en-US" altLang="zh-CN" sz="1400"/>
              <a:t>__</a:t>
            </a:r>
            <a:r>
              <a:rPr lang="zh-CN" altLang="en-US" sz="1400"/>
              <a:t>和</a:t>
            </a:r>
            <a:r>
              <a:rPr lang="en-US" altLang="zh-CN" sz="1400"/>
              <a:t>__next__</a:t>
            </a:r>
            <a:r>
              <a:rPr lang="zh-CN" altLang="en-US" sz="1400"/>
              <a:t>方法，则在类外可以直接调用</a:t>
            </a:r>
            <a:r>
              <a:rPr lang="en-US" altLang="zh-CN" sz="1400" err="1"/>
              <a:t>iter</a:t>
            </a:r>
            <a:r>
              <a:rPr lang="en-US" altLang="zh-CN" sz="1400"/>
              <a:t>(a)</a:t>
            </a:r>
            <a:r>
              <a:rPr lang="zh-CN" altLang="en-US" sz="1400"/>
              <a:t>和</a:t>
            </a:r>
            <a:r>
              <a:rPr lang="en-US" altLang="zh-CN" sz="1400"/>
              <a:t>next(a)</a:t>
            </a:r>
            <a:r>
              <a:rPr lang="zh-CN" altLang="en-US" sz="1400"/>
              <a:t>，其中</a:t>
            </a:r>
            <a:r>
              <a:rPr lang="en-US" altLang="zh-CN" sz="1400"/>
              <a:t>a</a:t>
            </a:r>
            <a:r>
              <a:rPr lang="zh-CN" altLang="en-US" sz="1400"/>
              <a:t>是</a:t>
            </a:r>
            <a:r>
              <a:rPr lang="en-US" altLang="zh-CN" sz="1400"/>
              <a:t>A</a:t>
            </a:r>
            <a:r>
              <a:rPr lang="zh-CN" altLang="en-US" sz="1400"/>
              <a:t>的实例，不会再调用原有方法。</a:t>
            </a:r>
            <a:endParaRPr lang="en-US" altLang="zh-CN" sz="1400"/>
          </a:p>
          <a:p>
            <a:endParaRPr lang="en-US" altLang="zh-CN" sz="1400"/>
          </a:p>
          <a:p>
            <a:r>
              <a:rPr lang="zh-CN" altLang="en-US" sz="1400"/>
              <a:t>生成器：是一种特殊的迭代器，生成器对象自动创建了</a:t>
            </a:r>
            <a:r>
              <a:rPr lang="en-US" altLang="zh-CN" sz="1400"/>
              <a:t>__</a:t>
            </a:r>
            <a:r>
              <a:rPr lang="en-US" altLang="zh-CN" sz="1400" err="1"/>
              <a:t>iter</a:t>
            </a:r>
            <a:r>
              <a:rPr lang="en-US" altLang="zh-CN" sz="1400"/>
              <a:t>__</a:t>
            </a:r>
            <a:r>
              <a:rPr lang="zh-CN" altLang="en-US" sz="1400"/>
              <a:t>和</a:t>
            </a:r>
            <a:r>
              <a:rPr lang="en-US" altLang="zh-CN" sz="1400"/>
              <a:t>__next__</a:t>
            </a:r>
            <a:r>
              <a:rPr lang="zh-CN" altLang="en-US" sz="1400"/>
              <a:t>方法，因此可以在一个函数中实现，且支持</a:t>
            </a:r>
            <a:r>
              <a:rPr lang="en-US" altLang="zh-CN" sz="1400"/>
              <a:t>next</a:t>
            </a:r>
            <a:r>
              <a:rPr lang="zh-CN" altLang="en-US" sz="1400"/>
              <a:t>方法；最简单的生成器对象就是元组推导式，</a:t>
            </a:r>
            <a:r>
              <a:rPr lang="zh-CN" altLang="en-US" sz="1400" b="1"/>
              <a:t>生成器对象通过</a:t>
            </a:r>
            <a:r>
              <a:rPr lang="en-US" altLang="zh-CN" sz="1400" b="1"/>
              <a:t>yield</a:t>
            </a:r>
            <a:r>
              <a:rPr lang="zh-CN" altLang="en-US" sz="1400" b="1"/>
              <a:t>语句实现</a:t>
            </a:r>
            <a:r>
              <a:rPr lang="zh-CN" altLang="en-US" sz="1400"/>
              <a:t>，</a:t>
            </a:r>
            <a:r>
              <a:rPr lang="en-US" altLang="zh-CN" sz="1400"/>
              <a:t>yield</a:t>
            </a:r>
            <a:r>
              <a:rPr lang="zh-CN" altLang="en-US" sz="1400"/>
              <a:t>相当于</a:t>
            </a:r>
            <a:r>
              <a:rPr lang="en-US" altLang="zh-CN" sz="1400"/>
              <a:t>return</a:t>
            </a:r>
            <a:r>
              <a:rPr lang="zh-CN" altLang="en-US" sz="1400"/>
              <a:t>，会将当前值返回，</a:t>
            </a:r>
            <a:r>
              <a:rPr lang="zh-CN" altLang="en-US" sz="1400" b="1">
                <a:solidFill>
                  <a:srgbClr val="FF0000"/>
                </a:solidFill>
              </a:rPr>
              <a:t>在包含</a:t>
            </a:r>
            <a:r>
              <a:rPr lang="en-US" altLang="zh-CN" sz="1400" b="1">
                <a:solidFill>
                  <a:srgbClr val="FF0000"/>
                </a:solidFill>
              </a:rPr>
              <a:t>yield</a:t>
            </a:r>
            <a:r>
              <a:rPr lang="zh-CN" altLang="en-US" sz="1400" b="1">
                <a:solidFill>
                  <a:srgbClr val="FF0000"/>
                </a:solidFill>
              </a:rPr>
              <a:t>语句的函数中，其返回值就是一个生成器对象</a:t>
            </a:r>
            <a:r>
              <a:rPr lang="zh-CN" altLang="en-US" sz="1400"/>
              <a:t>，每次</a:t>
            </a:r>
            <a:r>
              <a:rPr lang="en-US" altLang="zh-CN" sz="1400"/>
              <a:t>next</a:t>
            </a:r>
            <a:r>
              <a:rPr lang="zh-CN" altLang="en-US" sz="1400"/>
              <a:t>被调用时，生成器回复它脱离的位置（即</a:t>
            </a:r>
            <a:r>
              <a:rPr lang="en-US" altLang="zh-CN" sz="1400"/>
              <a:t>yield</a:t>
            </a:r>
            <a:r>
              <a:rPr lang="zh-CN" altLang="en-US" sz="1400"/>
              <a:t>语句的位置，且记忆最后一次执行的位置和所有的数据值）并继续执行直到下一个</a:t>
            </a:r>
            <a:r>
              <a:rPr lang="en-US" altLang="zh-CN" sz="1400"/>
              <a:t>yield</a:t>
            </a:r>
            <a:r>
              <a:rPr lang="zh-CN" altLang="en-US" sz="1400"/>
              <a:t>。</a:t>
            </a:r>
            <a:endParaRPr lang="en-US" altLang="zh-CN" sz="1400"/>
          </a:p>
          <a:p>
            <a:r>
              <a:rPr lang="zh-CN" altLang="en-US" sz="1400"/>
              <a:t>在生成器方法中可以调用</a:t>
            </a:r>
            <a:r>
              <a:rPr lang="en-US" altLang="zh-CN" sz="1400"/>
              <a:t>return</a:t>
            </a:r>
            <a:r>
              <a:rPr lang="zh-CN" altLang="en-US" sz="1400"/>
              <a:t>，当执行至</a:t>
            </a:r>
            <a:r>
              <a:rPr lang="en-US" altLang="zh-CN" sz="1400"/>
              <a:t>return</a:t>
            </a:r>
            <a:r>
              <a:rPr lang="zh-CN" altLang="en-US" sz="1400"/>
              <a:t>时，生成器对象抛出</a:t>
            </a:r>
            <a:r>
              <a:rPr lang="en-US" altLang="zh-CN" sz="1400" err="1"/>
              <a:t>StopIteration</a:t>
            </a:r>
            <a:r>
              <a:rPr lang="zh-CN" altLang="en-US" sz="1400"/>
              <a:t>异常，会将</a:t>
            </a:r>
            <a:r>
              <a:rPr lang="en-US" altLang="zh-CN" sz="1400"/>
              <a:t>return</a:t>
            </a:r>
            <a:r>
              <a:rPr lang="zh-CN" altLang="en-US" sz="1400"/>
              <a:t>后的语句作为异常的详细信息显示。</a:t>
            </a:r>
            <a:endParaRPr lang="en-US" altLang="zh-CN" sz="1400"/>
          </a:p>
          <a:p>
            <a:r>
              <a:rPr lang="zh-CN" altLang="en-US" sz="1400"/>
              <a:t>生成器中可以使用</a:t>
            </a:r>
            <a:r>
              <a:rPr lang="en-US" altLang="zh-CN" sz="1400" err="1"/>
              <a:t>a.send</a:t>
            </a:r>
            <a:r>
              <a:rPr lang="en-US" altLang="zh-CN" sz="1400"/>
              <a:t>(’xx’)</a:t>
            </a:r>
            <a:r>
              <a:rPr lang="zh-CN" altLang="en-US" sz="1400"/>
              <a:t>传入参数，注意其与</a:t>
            </a:r>
            <a:r>
              <a:rPr lang="en-US" altLang="zh-CN" sz="1400"/>
              <a:t>next</a:t>
            </a:r>
            <a:r>
              <a:rPr lang="zh-CN" altLang="en-US" sz="1400"/>
              <a:t>使用方法不同，但类似的，也是从一个</a:t>
            </a:r>
            <a:r>
              <a:rPr lang="en-US" altLang="zh-CN" sz="1400"/>
              <a:t>yield</a:t>
            </a:r>
            <a:r>
              <a:rPr lang="zh-CN" altLang="en-US" sz="1400"/>
              <a:t>开始到下一个</a:t>
            </a:r>
            <a:r>
              <a:rPr lang="en-US" altLang="zh-CN" sz="1400"/>
              <a:t>yield</a:t>
            </a:r>
            <a:r>
              <a:rPr lang="zh-CN" altLang="en-US" sz="1400"/>
              <a:t>暂停，</a:t>
            </a:r>
            <a:r>
              <a:rPr lang="en-US" altLang="zh-CN" sz="1400"/>
              <a:t>next(a)</a:t>
            </a:r>
            <a:r>
              <a:rPr lang="zh-CN" altLang="en-US" sz="1400"/>
              <a:t>会将当前</a:t>
            </a:r>
            <a:r>
              <a:rPr lang="en-US" altLang="zh-CN" sz="1400"/>
              <a:t>yield</a:t>
            </a:r>
            <a:r>
              <a:rPr lang="zh-CN" altLang="en-US" sz="1400"/>
              <a:t>的值作为返回值，而</a:t>
            </a:r>
            <a:r>
              <a:rPr lang="en-US" altLang="zh-CN" sz="1400"/>
              <a:t>yield xx</a:t>
            </a:r>
            <a:r>
              <a:rPr lang="zh-CN" altLang="en-US" sz="1400"/>
              <a:t>语句本身没有返回值，而</a:t>
            </a:r>
            <a:r>
              <a:rPr lang="en-US" altLang="zh-CN" sz="1400" err="1"/>
              <a:t>a.send</a:t>
            </a:r>
            <a:r>
              <a:rPr lang="en-US" altLang="zh-CN" sz="1400"/>
              <a:t>(‘xx’)</a:t>
            </a:r>
            <a:r>
              <a:rPr lang="zh-CN" altLang="en-US" sz="1400"/>
              <a:t>传入的参数会作为</a:t>
            </a:r>
            <a:r>
              <a:rPr lang="en-US" altLang="zh-CN" sz="1400"/>
              <a:t>yield xx</a:t>
            </a:r>
            <a:r>
              <a:rPr lang="zh-CN" altLang="en-US" sz="1400"/>
              <a:t>语句本身的值，即可以将此语句本身赋值（</a:t>
            </a:r>
            <a:r>
              <a:rPr lang="en-US" altLang="zh-CN" sz="1400"/>
              <a:t>send</a:t>
            </a:r>
            <a:r>
              <a:rPr lang="zh-CN" altLang="en-US" sz="1400"/>
              <a:t>不能放在第一次执行），传入的参数值可以在生成器方法中通过一些判断来改变生成器对象。</a:t>
            </a:r>
            <a:endParaRPr lang="en-US" altLang="zh-CN" sz="1400"/>
          </a:p>
          <a:p>
            <a:endParaRPr lang="en-US" altLang="zh-CN" sz="1400"/>
          </a:p>
          <a:p>
            <a:r>
              <a:rPr lang="zh-CN" altLang="en-US" sz="1400" b="1"/>
              <a:t>生成器对象和迭代器对象一经迭代就销毁，必须重新生成，不能重复利用。</a:t>
            </a:r>
            <a:endParaRPr lang="en-US" altLang="zh-CN" sz="1400" b="1"/>
          </a:p>
          <a:p>
            <a:r>
              <a:rPr lang="zh-CN" altLang="en-US" sz="1400" b="1" u="sng">
                <a:solidFill>
                  <a:srgbClr val="FF0000"/>
                </a:solidFill>
              </a:rPr>
              <a:t>与返回值类似的，生成器和迭代器对象的传递的是引用和方法，如果对一个生成器对象遍历传递引用（如</a:t>
            </a:r>
            <a:r>
              <a:rPr lang="en-US" altLang="zh-CN" sz="1400" b="1" u="sng">
                <a:solidFill>
                  <a:srgbClr val="FF0000"/>
                </a:solidFill>
              </a:rPr>
              <a:t>yield</a:t>
            </a:r>
            <a:r>
              <a:rPr lang="zh-CN" altLang="en-US" sz="1400" b="1" u="sng">
                <a:solidFill>
                  <a:srgbClr val="FF0000"/>
                </a:solidFill>
              </a:rPr>
              <a:t>一个列表，则在生成器对象中传递的都是引用，此时使用</a:t>
            </a:r>
            <a:r>
              <a:rPr lang="en-US" altLang="zh-CN" sz="1400" b="1" u="sng" err="1">
                <a:solidFill>
                  <a:srgbClr val="FF0000"/>
                </a:solidFill>
              </a:rPr>
              <a:t>list,a.append</a:t>
            </a:r>
            <a:r>
              <a:rPr lang="en-US" altLang="zh-CN" sz="1400" b="1" u="sng">
                <a:solidFill>
                  <a:srgbClr val="FF0000"/>
                </a:solidFill>
              </a:rPr>
              <a:t>()</a:t>
            </a:r>
            <a:r>
              <a:rPr lang="zh-CN" altLang="en-US" sz="1400" b="1" u="sng">
                <a:solidFill>
                  <a:srgbClr val="FF0000"/>
                </a:solidFill>
              </a:rPr>
              <a:t>等不直接表明值的方法，其产生的列表会重复），则其值很可能会重叠为最后一个。</a:t>
            </a:r>
            <a:r>
              <a:rPr lang="zh-CN" altLang="en-US" sz="1400" b="1"/>
              <a:t>参杨辉三角</a:t>
            </a:r>
            <a:r>
              <a:rPr lang="en-US" altLang="zh-CN" sz="1400" b="1"/>
              <a:t>.</a:t>
            </a:r>
            <a:r>
              <a:rPr lang="en-US" altLang="zh-CN" sz="1400" b="1" err="1"/>
              <a:t>py</a:t>
            </a:r>
            <a:endParaRPr lang="en-US" altLang="zh-CN" sz="1400" b="1"/>
          </a:p>
          <a:p>
            <a:endParaRPr lang="en-US" altLang="zh-CN" sz="1400" b="1"/>
          </a:p>
          <a:p>
            <a:r>
              <a:rPr lang="zh-CN" altLang="en-US" sz="1400"/>
              <a:t>使用</a:t>
            </a:r>
            <a:r>
              <a:rPr lang="en-US" altLang="zh-CN" sz="1400"/>
              <a:t>yield</a:t>
            </a:r>
            <a:r>
              <a:rPr lang="zh-CN" altLang="en-US" sz="1400"/>
              <a:t>语句来实现</a:t>
            </a:r>
            <a:r>
              <a:rPr lang="zh-CN" altLang="en-US" sz="1400" b="1"/>
              <a:t>协程</a:t>
            </a:r>
            <a:r>
              <a:rPr lang="zh-CN" altLang="en-US" sz="1400"/>
              <a:t>，其本质即重复调用函数，通过</a:t>
            </a:r>
            <a:r>
              <a:rPr lang="en-US" altLang="zh-CN" sz="1400"/>
              <a:t>yield</a:t>
            </a:r>
            <a:r>
              <a:rPr lang="zh-CN" altLang="en-US" sz="1400"/>
              <a:t>和</a:t>
            </a:r>
            <a:r>
              <a:rPr lang="en-US" altLang="zh-CN" sz="1400"/>
              <a:t>next</a:t>
            </a:r>
            <a:r>
              <a:rPr lang="zh-CN" altLang="en-US" sz="1400"/>
              <a:t>的特性（暂停状态</a:t>
            </a:r>
            <a:r>
              <a:rPr lang="en-US" altLang="zh-CN" sz="1400"/>
              <a:t>+</a:t>
            </a:r>
            <a:r>
              <a:rPr lang="zh-CN" altLang="en-US" sz="1400"/>
              <a:t>保存数据）来在多个任务之间交替执行，即一个进程中的一个线程在交替运行，属于并发；使用</a:t>
            </a:r>
            <a:r>
              <a:rPr lang="en-US" altLang="zh-CN" sz="1400" err="1"/>
              <a:t>greenlet</a:t>
            </a:r>
            <a:r>
              <a:rPr lang="zh-CN" altLang="en-US" sz="1400"/>
              <a:t>完成协程，其本质是将</a:t>
            </a:r>
            <a:r>
              <a:rPr lang="en-US" altLang="zh-CN" sz="1400"/>
              <a:t>yield</a:t>
            </a:r>
            <a:r>
              <a:rPr lang="zh-CN" altLang="en-US" sz="1400"/>
              <a:t>语句和</a:t>
            </a:r>
            <a:r>
              <a:rPr lang="en-US" altLang="zh-CN" sz="1400"/>
              <a:t>next</a:t>
            </a:r>
            <a:r>
              <a:rPr lang="zh-CN" altLang="en-US" sz="1400"/>
              <a:t>语句封装，其使用</a:t>
            </a:r>
            <a:r>
              <a:rPr lang="en-US" altLang="zh-CN" sz="1400"/>
              <a:t>.switch()</a:t>
            </a:r>
            <a:r>
              <a:rPr lang="zh-CN" altLang="en-US" sz="1400"/>
              <a:t>实现交替执行，执行的顺序与设定的顺序完全相同，参</a:t>
            </a:r>
            <a:r>
              <a:rPr lang="en-US" altLang="zh-CN" sz="1400"/>
              <a:t>yield_demo.py</a:t>
            </a:r>
            <a:r>
              <a:rPr lang="zh-CN" altLang="en-US" sz="1400"/>
              <a:t>；使用</a:t>
            </a:r>
            <a:r>
              <a:rPr lang="en-US" altLang="zh-CN" sz="1400" err="1"/>
              <a:t>gevent</a:t>
            </a:r>
            <a:r>
              <a:rPr lang="zh-CN" altLang="en-US" sz="1400"/>
              <a:t>完成协程，其原理是当一个进程遇到</a:t>
            </a:r>
            <a:r>
              <a:rPr lang="en-US" altLang="zh-CN" sz="1400"/>
              <a:t>IO</a:t>
            </a:r>
            <a:r>
              <a:rPr lang="zh-CN" altLang="en-US" sz="1400"/>
              <a:t>操作时会耗费大量的时间，因此经常使进程处于等待状态，</a:t>
            </a:r>
            <a:r>
              <a:rPr lang="en-US" altLang="zh-CN" sz="1400" err="1"/>
              <a:t>gevent</a:t>
            </a:r>
            <a:r>
              <a:rPr lang="zh-CN" altLang="en-US" sz="1400"/>
              <a:t>实现了自动切换任务，充分利用</a:t>
            </a:r>
            <a:r>
              <a:rPr lang="en-US" altLang="zh-CN" sz="1400"/>
              <a:t>IO</a:t>
            </a:r>
            <a:r>
              <a:rPr lang="zh-CN" altLang="en-US" sz="1400"/>
              <a:t>操作的等待时间。协程的核心在于遇到延时</a:t>
            </a:r>
            <a:r>
              <a:rPr lang="en-US" altLang="zh-CN" sz="1400"/>
              <a:t>/</a:t>
            </a:r>
            <a:r>
              <a:rPr lang="zh-CN" altLang="en-US" sz="1400"/>
              <a:t>堵塞操作时，更换任务，在一个任务延时的同时运行其他任务。使用</a:t>
            </a:r>
            <a:r>
              <a:rPr lang="en-US" altLang="zh-CN" sz="1400" err="1"/>
              <a:t>gevent.spawn</a:t>
            </a:r>
            <a:r>
              <a:rPr lang="en-US" altLang="zh-CN" sz="1400"/>
              <a:t> (f, a, b…)</a:t>
            </a:r>
            <a:r>
              <a:rPr lang="zh-CN" altLang="en-US" sz="1400"/>
              <a:t>来创建，其中</a:t>
            </a:r>
            <a:r>
              <a:rPr lang="en-US" altLang="zh-CN" sz="1400"/>
              <a:t>f</a:t>
            </a:r>
            <a:r>
              <a:rPr lang="zh-CN" altLang="en-US" sz="1400"/>
              <a:t>是目标方法，后续是</a:t>
            </a:r>
            <a:r>
              <a:rPr lang="en-US" altLang="zh-CN" sz="1400"/>
              <a:t>f</a:t>
            </a:r>
            <a:r>
              <a:rPr lang="zh-CN" altLang="en-US" sz="1400"/>
              <a:t>的参数（</a:t>
            </a:r>
            <a:r>
              <a:rPr lang="zh-CN" altLang="en-US" sz="1400">
                <a:solidFill>
                  <a:srgbClr val="FF0000"/>
                </a:solidFill>
              </a:rPr>
              <a:t>不能用元组传入？</a:t>
            </a:r>
            <a:r>
              <a:rPr lang="zh-CN" altLang="en-US" sz="1400"/>
              <a:t>），注意普通的延时</a:t>
            </a:r>
            <a:r>
              <a:rPr lang="en-US" altLang="zh-CN" sz="1400" err="1"/>
              <a:t>gevent</a:t>
            </a:r>
            <a:r>
              <a:rPr lang="zh-CN" altLang="en-US" sz="1400"/>
              <a:t>不识别，需在最前添加</a:t>
            </a:r>
            <a:r>
              <a:rPr lang="en-US" altLang="zh-CN" sz="1400" err="1"/>
              <a:t>monkey.patch_all</a:t>
            </a:r>
            <a:r>
              <a:rPr lang="en-US" altLang="zh-CN" sz="1400"/>
              <a:t>()</a:t>
            </a:r>
            <a:r>
              <a:rPr lang="zh-CN" altLang="en-US" sz="1400"/>
              <a:t>，可以将所有的延时转化为</a:t>
            </a:r>
            <a:r>
              <a:rPr lang="en-US" altLang="zh-CN" sz="1400" err="1"/>
              <a:t>gevent</a:t>
            </a:r>
            <a:r>
              <a:rPr lang="zh-CN" altLang="en-US" sz="1400"/>
              <a:t>延时，实现并发；可以将所有的</a:t>
            </a:r>
            <a:r>
              <a:rPr lang="en-US" altLang="zh-CN" sz="1400"/>
              <a:t>join</a:t>
            </a:r>
            <a:r>
              <a:rPr lang="zh-CN" altLang="en-US" sz="1400"/>
              <a:t>方法通过</a:t>
            </a:r>
            <a:r>
              <a:rPr lang="en-US" altLang="zh-CN" sz="1400" err="1"/>
              <a:t>gevent.joinall</a:t>
            </a:r>
            <a:r>
              <a:rPr lang="en-US" altLang="zh-CN" sz="1400"/>
              <a:t>([f1, f2, f3])</a:t>
            </a:r>
            <a:r>
              <a:rPr lang="zh-CN" altLang="en-US" sz="1400"/>
              <a:t>的方法规整，无需手动输入。</a:t>
            </a:r>
          </a:p>
        </p:txBody>
      </p:sp>
    </p:spTree>
    <p:extLst>
      <p:ext uri="{BB962C8B-B14F-4D97-AF65-F5344CB8AC3E}">
        <p14:creationId xmlns:p14="http://schemas.microsoft.com/office/powerpoint/2010/main" val="2795638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60" y="369332"/>
            <a:ext cx="12184040" cy="2462213"/>
          </a:xfrm>
          <a:prstGeom prst="rect">
            <a:avLst/>
          </a:prstGeom>
        </p:spPr>
        <p:txBody>
          <a:bodyPr wrap="square">
            <a:spAutoFit/>
          </a:bodyPr>
          <a:lstStyle/>
          <a:p>
            <a:r>
              <a:rPr lang="zh-CN" altLang="en-US" sz="1400" b="1"/>
              <a:t>进程与线程</a:t>
            </a:r>
            <a:r>
              <a:rPr lang="zh-CN" altLang="en-US" sz="1400"/>
              <a:t>：①进程与线程都是由操作系统所提供的程序运行的基本单元，系统利用其实现对应用的并发性；②一个程序至少要有一个进程，一个进程至少要有一个线程；③</a:t>
            </a:r>
            <a:r>
              <a:rPr lang="zh-CN" altLang="en-US" sz="1400" b="1">
                <a:solidFill>
                  <a:srgbClr val="FF0000"/>
                </a:solidFill>
              </a:rPr>
              <a:t>进程是系统中能独立运行的并作为资源分配的基本单位</a:t>
            </a:r>
            <a:r>
              <a:rPr lang="zh-CN" altLang="en-US" sz="1400"/>
              <a:t>，</a:t>
            </a:r>
            <a:r>
              <a:rPr lang="zh-CN" altLang="en-US" sz="1400" b="1">
                <a:solidFill>
                  <a:schemeClr val="accent1">
                    <a:lumMod val="75000"/>
                  </a:schemeClr>
                </a:solidFill>
              </a:rPr>
              <a:t>线程的划分尺度小于进程，是</a:t>
            </a:r>
            <a:r>
              <a:rPr lang="en-US" altLang="zh-CN" sz="1400" b="1">
                <a:solidFill>
                  <a:schemeClr val="accent1">
                    <a:lumMod val="75000"/>
                  </a:schemeClr>
                </a:solidFill>
              </a:rPr>
              <a:t>CPU</a:t>
            </a:r>
            <a:r>
              <a:rPr lang="zh-CN" altLang="en-US" sz="1400" b="1">
                <a:solidFill>
                  <a:schemeClr val="accent1">
                    <a:lumMod val="75000"/>
                  </a:schemeClr>
                </a:solidFill>
              </a:rPr>
              <a:t>调度和分派的基本单元</a:t>
            </a:r>
            <a:r>
              <a:rPr lang="zh-CN" altLang="en-US" sz="1400"/>
              <a:t>，其自己基本不拥有系统资源，与同进程的其他线程共享进程拥有的资源（内存等），极大地提高了程序的运行效率，</a:t>
            </a:r>
            <a:r>
              <a:rPr lang="zh-CN" altLang="en-US" sz="1400">
                <a:solidFill>
                  <a:srgbClr val="FF0000"/>
                </a:solidFill>
              </a:rPr>
              <a:t>但不利于资源的管理和保护</a:t>
            </a:r>
            <a:r>
              <a:rPr lang="zh-CN" altLang="en-US" sz="1400"/>
              <a:t>；④线程不能独立运行，其必须依存于应用程序中，多个线程可以并发执行。</a:t>
            </a:r>
            <a:endParaRPr lang="en-US" altLang="zh-CN" sz="1400"/>
          </a:p>
          <a:p>
            <a:endParaRPr lang="en-US" altLang="zh-CN" sz="1400"/>
          </a:p>
          <a:p>
            <a:r>
              <a:rPr lang="zh-CN" altLang="en-US" sz="1400"/>
              <a:t>三者的区分：①进程是资源分配的单位，线程是系统调度的单位；</a:t>
            </a:r>
            <a:endParaRPr lang="en-US" altLang="zh-CN" sz="1400"/>
          </a:p>
          <a:p>
            <a:r>
              <a:rPr lang="zh-CN" altLang="en-US" sz="1400"/>
              <a:t>②进程需要的资源量最大，效率最低（拥有自己独立的空间，可通过进程池、队列等进行交互），线程依托于进程，多个线程之间可以共享全局变量（可通过互斥锁等方式进行全局变量的管理）需要资源一般，效率一般（在不考虑</a:t>
            </a:r>
            <a:r>
              <a:rPr lang="en-US" altLang="zh-CN" sz="1400" b="1"/>
              <a:t>GIL</a:t>
            </a:r>
            <a:r>
              <a:rPr lang="zh-CN" altLang="en-US" sz="1400"/>
              <a:t>情况下），协程依托于线程，切换任务需要的资源量少，效率高（</a:t>
            </a:r>
            <a:r>
              <a:rPr lang="zh-CN" altLang="en-US" sz="1400" b="1">
                <a:solidFill>
                  <a:srgbClr val="FF0000"/>
                </a:solidFill>
              </a:rPr>
              <a:t>在拥有多核</a:t>
            </a:r>
            <a:r>
              <a:rPr lang="en-US" altLang="zh-CN" sz="1400" b="1">
                <a:solidFill>
                  <a:srgbClr val="FF0000"/>
                </a:solidFill>
              </a:rPr>
              <a:t>CPU</a:t>
            </a:r>
            <a:r>
              <a:rPr lang="zh-CN" altLang="en-US" sz="1400" b="1">
                <a:solidFill>
                  <a:srgbClr val="FF0000"/>
                </a:solidFill>
              </a:rPr>
              <a:t>的情况下，最高的性能获得是多进程</a:t>
            </a:r>
            <a:r>
              <a:rPr lang="en-US" altLang="zh-CN" sz="1400" b="1">
                <a:solidFill>
                  <a:srgbClr val="FF0000"/>
                </a:solidFill>
              </a:rPr>
              <a:t>+</a:t>
            </a:r>
            <a:r>
              <a:rPr lang="zh-CN" altLang="en-US" sz="1400" b="1">
                <a:solidFill>
                  <a:srgbClr val="FF0000"/>
                </a:solidFill>
              </a:rPr>
              <a:t>协程</a:t>
            </a:r>
            <a:r>
              <a:rPr lang="zh-CN" altLang="en-US" sz="1400"/>
              <a:t>）；</a:t>
            </a:r>
            <a:endParaRPr lang="en-US" altLang="zh-CN" sz="1400"/>
          </a:p>
          <a:p>
            <a:r>
              <a:rPr lang="zh-CN" altLang="en-US" sz="1400"/>
              <a:t>③进程与线程根据</a:t>
            </a:r>
            <a:r>
              <a:rPr lang="en-US" altLang="zh-CN" sz="1400"/>
              <a:t>CPU</a:t>
            </a:r>
            <a:r>
              <a:rPr lang="zh-CN" altLang="en-US" sz="1400"/>
              <a:t>核心数可以是并行或并发，多协程在一个线程中，必然是并发。</a:t>
            </a:r>
            <a:endParaRPr lang="en-US" altLang="zh-CN" sz="1400"/>
          </a:p>
          <a:p>
            <a:r>
              <a:rPr lang="zh-CN" altLang="en-US" sz="1400"/>
              <a:t>举例来说，进程相当于一条产线，线程相当于产线工人，协程相当于压榨工人时间。</a:t>
            </a:r>
            <a:endParaRPr lang="en-US" altLang="zh-CN" sz="1400"/>
          </a:p>
        </p:txBody>
      </p:sp>
      <p:sp>
        <p:nvSpPr>
          <p:cNvPr id="3" name="文本框 2"/>
          <p:cNvSpPr txBox="1"/>
          <p:nvPr/>
        </p:nvSpPr>
        <p:spPr>
          <a:xfrm>
            <a:off x="4373592" y="0"/>
            <a:ext cx="2954655" cy="369332"/>
          </a:xfrm>
          <a:prstGeom prst="rect">
            <a:avLst/>
          </a:prstGeom>
          <a:noFill/>
        </p:spPr>
        <p:txBody>
          <a:bodyPr wrap="none" rtlCol="0">
            <a:spAutoFit/>
          </a:bodyPr>
          <a:lstStyle/>
          <a:p>
            <a:r>
              <a:rPr lang="zh-CN" altLang="en-US"/>
              <a:t>多任务中进程、线程与协程</a:t>
            </a:r>
          </a:p>
        </p:txBody>
      </p:sp>
      <p:sp>
        <p:nvSpPr>
          <p:cNvPr id="4" name="文本框 3">
            <a:extLst>
              <a:ext uri="{FF2B5EF4-FFF2-40B4-BE49-F238E27FC236}">
                <a16:creationId xmlns:a16="http://schemas.microsoft.com/office/drawing/2014/main" id="{6BD5C0F8-E97C-4A03-BDCF-8BBB64398C7A}"/>
              </a:ext>
            </a:extLst>
          </p:cNvPr>
          <p:cNvSpPr txBox="1"/>
          <p:nvPr/>
        </p:nvSpPr>
        <p:spPr>
          <a:xfrm>
            <a:off x="0" y="2831545"/>
            <a:ext cx="12192000" cy="3970318"/>
          </a:xfrm>
          <a:prstGeom prst="rect">
            <a:avLst/>
          </a:prstGeom>
          <a:noFill/>
        </p:spPr>
        <p:txBody>
          <a:bodyPr wrap="square" rtlCol="0">
            <a:spAutoFit/>
          </a:bodyPr>
          <a:lstStyle/>
          <a:p>
            <a:r>
              <a:rPr lang="zh-CN" altLang="en-US" sz="1400"/>
              <a:t>在单进程中实现并发非堵塞（在</a:t>
            </a:r>
            <a:r>
              <a:rPr lang="en-US" altLang="zh-CN" sz="1400"/>
              <a:t>socket</a:t>
            </a:r>
            <a:r>
              <a:rPr lang="zh-CN" altLang="en-US" sz="1400"/>
              <a:t>中可使用</a:t>
            </a:r>
            <a:r>
              <a:rPr lang="en-US" altLang="zh-CN" sz="1400" err="1"/>
              <a:t>t.setblocking</a:t>
            </a:r>
            <a:r>
              <a:rPr lang="en-US" altLang="zh-CN" sz="1400"/>
              <a:t>(False)</a:t>
            </a:r>
            <a:r>
              <a:rPr lang="zh-CN" altLang="en-US" sz="1400"/>
              <a:t>设定套接字对象为非堵塞），若</a:t>
            </a:r>
            <a:r>
              <a:rPr lang="en-US" altLang="zh-CN" sz="1400"/>
              <a:t>accept()</a:t>
            </a:r>
            <a:r>
              <a:rPr lang="zh-CN" altLang="en-US" sz="1400"/>
              <a:t>和</a:t>
            </a:r>
            <a:r>
              <a:rPr lang="en-US" altLang="zh-CN" sz="1400" err="1"/>
              <a:t>recv</a:t>
            </a:r>
            <a:r>
              <a:rPr lang="en-US" altLang="zh-CN" sz="1400"/>
              <a:t>()</a:t>
            </a:r>
            <a:r>
              <a:rPr lang="zh-CN" altLang="en-US" sz="1400"/>
              <a:t>语句运行时没有建立连接或收到数据，则会报错（在不设置此项时为堵塞等待），一般采用</a:t>
            </a:r>
            <a:r>
              <a:rPr lang="en-US" altLang="zh-CN" sz="1400"/>
              <a:t>try</a:t>
            </a:r>
            <a:r>
              <a:rPr lang="zh-CN" altLang="en-US" sz="1400"/>
              <a:t>语句捕获异常继续循环，参 单线程非堵塞</a:t>
            </a:r>
            <a:r>
              <a:rPr lang="en-US" altLang="zh-CN" sz="1400"/>
              <a:t>.</a:t>
            </a:r>
            <a:r>
              <a:rPr lang="en-US" altLang="zh-CN" sz="1400" err="1"/>
              <a:t>py</a:t>
            </a:r>
            <a:r>
              <a:rPr lang="zh-CN" altLang="en-US" sz="1400"/>
              <a:t>。</a:t>
            </a:r>
            <a:r>
              <a:rPr lang="zh-CN" altLang="en-US" sz="1400">
                <a:solidFill>
                  <a:schemeClr val="accent1">
                    <a:lumMod val="75000"/>
                  </a:schemeClr>
                </a:solidFill>
              </a:rPr>
              <a:t>其目的是减少服务器资源消耗。</a:t>
            </a:r>
            <a:endParaRPr lang="en-US" altLang="zh-CN" sz="1400">
              <a:solidFill>
                <a:schemeClr val="accent1">
                  <a:lumMod val="75000"/>
                </a:schemeClr>
              </a:solidFill>
            </a:endParaRPr>
          </a:p>
          <a:p>
            <a:endParaRPr lang="en-US" altLang="zh-CN" sz="1400">
              <a:solidFill>
                <a:schemeClr val="accent1">
                  <a:lumMod val="75000"/>
                </a:schemeClr>
              </a:solidFill>
            </a:endParaRPr>
          </a:p>
          <a:p>
            <a:r>
              <a:rPr lang="zh-CN" altLang="en-US" sz="1400"/>
              <a:t>几种响应的方式（服务器</a:t>
            </a:r>
            <a:r>
              <a:rPr lang="en-US" altLang="zh-CN" sz="1400"/>
              <a:t>/</a:t>
            </a:r>
            <a:r>
              <a:rPr lang="zh-CN" altLang="en-US" sz="1400"/>
              <a:t>操作系统）：①轮询，即数据拉取，在服务器端的含义为客户端在特定的时间间隔不断的向服务器发出请求，服务器做出响应，由于响应头很长，因此占用带宽并且不能及时更新；在操作系统端的含义为操作系统对列表中的文件描述符进行迭代，依次询问有无更新；两者在有大量需响应的用户时都会产生性能缺失；②长轮询，建立连接后客户端发送请求，服务器端不马上回应，而是等待有数据更新或是连接超时时再回应，连接断开后客户端继续发出请求再建立连接，循环往复，相比较轮询减少资源浪费；③</a:t>
            </a:r>
            <a:r>
              <a:rPr lang="en-US" altLang="zh-CN" sz="1400"/>
              <a:t>SSE</a:t>
            </a:r>
            <a:r>
              <a:rPr lang="zh-CN" altLang="en-US" sz="1400"/>
              <a:t>（</a:t>
            </a:r>
            <a:r>
              <a:rPr lang="en-US" altLang="zh-CN" sz="1400"/>
              <a:t>Server Sent Event</a:t>
            </a:r>
            <a:r>
              <a:rPr lang="zh-CN" altLang="en-US" sz="1400"/>
              <a:t>）是</a:t>
            </a:r>
            <a:r>
              <a:rPr lang="en-US" altLang="zh-CN" sz="1400"/>
              <a:t>HTML5</a:t>
            </a:r>
            <a:r>
              <a:rPr lang="zh-CN" altLang="en-US" sz="1400"/>
              <a:t>提出的一个标准，客户端与服务器之间创建</a:t>
            </a:r>
            <a:r>
              <a:rPr lang="en-US" altLang="zh-CN" sz="1400"/>
              <a:t>TCP</a:t>
            </a:r>
            <a:r>
              <a:rPr lang="zh-CN" altLang="en-US" sz="1400"/>
              <a:t>连接并且维持，客户端会定时发送请求至服务器询问，没有做到服务器端的实时推送；④</a:t>
            </a:r>
            <a:r>
              <a:rPr lang="en-US" altLang="zh-CN" sz="1400"/>
              <a:t>WS</a:t>
            </a:r>
            <a:r>
              <a:rPr lang="zh-CN" altLang="en-US" sz="1400"/>
              <a:t>（</a:t>
            </a:r>
            <a:r>
              <a:rPr lang="en-US" altLang="zh-CN" sz="1400"/>
              <a:t>Web Socket</a:t>
            </a:r>
            <a:r>
              <a:rPr lang="zh-CN" altLang="en-US" sz="1400"/>
              <a:t>）全双工通信，连接建立后维持，客户端可以随时发送请求，服务器在有数据更新时也会实时推送，节省流量，两端都有监听</a:t>
            </a:r>
            <a:r>
              <a:rPr lang="en-US" altLang="zh-CN" sz="1400"/>
              <a:t>socket</a:t>
            </a:r>
            <a:r>
              <a:rPr lang="zh-CN" altLang="en-US" sz="1400"/>
              <a:t>来进行负责。</a:t>
            </a:r>
            <a:endParaRPr lang="en-US" altLang="zh-CN" sz="1400"/>
          </a:p>
          <a:p>
            <a:endParaRPr lang="en-US" altLang="zh-CN" sz="1400"/>
          </a:p>
          <a:p>
            <a:r>
              <a:rPr lang="en-US" altLang="zh-CN" sz="1400" b="1" err="1"/>
              <a:t>epoll</a:t>
            </a:r>
            <a:r>
              <a:rPr lang="zh-CN" altLang="en-US" sz="1400"/>
              <a:t>的原理：①操作系统在遍历文件描述符时是向应用程序的内存中复制一份到自己的内存中，当数量很大时，这个复制的动作会很耗费事件，因此在操作系统和应用程序之外新建一个内存用于存放文件描述符，节省了复制的时间，称为内存映射技术；②将轮询机制改为事件通知机制，即类似于上述</a:t>
            </a:r>
            <a:r>
              <a:rPr lang="en-US" altLang="zh-CN" sz="1400"/>
              <a:t>WS</a:t>
            </a:r>
            <a:r>
              <a:rPr lang="zh-CN" altLang="en-US" sz="1400"/>
              <a:t>，当某一个文件描述符有更新时进行通知，其他的挂起，操作系统不会主动去询问。（</a:t>
            </a:r>
            <a:r>
              <a:rPr lang="en-US" altLang="zh-CN" sz="1400" err="1"/>
              <a:t>epoll</a:t>
            </a:r>
            <a:r>
              <a:rPr lang="zh-CN" altLang="en-US" sz="1400"/>
              <a:t>有两种工作机制，</a:t>
            </a:r>
            <a:r>
              <a:rPr lang="en-US" altLang="zh-CN" sz="1400"/>
              <a:t>LT(Level triggered)</a:t>
            </a:r>
            <a:r>
              <a:rPr lang="zh-CN" altLang="en-US" sz="1400"/>
              <a:t>水平触发，</a:t>
            </a:r>
            <a:r>
              <a:rPr lang="en-US" altLang="zh-CN" sz="1400"/>
              <a:t>ET(Edge triggered)</a:t>
            </a:r>
            <a:r>
              <a:rPr lang="zh-CN" altLang="en-US" sz="1400"/>
              <a:t>边缘触发）</a:t>
            </a:r>
            <a:r>
              <a:rPr lang="en-US" altLang="zh-CN" sz="1400"/>
              <a:t>LT</a:t>
            </a:r>
            <a:r>
              <a:rPr lang="zh-CN" altLang="en-US" sz="1400"/>
              <a:t>即当一个文件操作符就绪而不做任何动作，内核会继续通知这个文件就绪，</a:t>
            </a:r>
            <a:r>
              <a:rPr lang="en-US" altLang="zh-CN" sz="1400"/>
              <a:t>ET</a:t>
            </a:r>
            <a:r>
              <a:rPr lang="zh-CN" altLang="en-US" sz="1400"/>
              <a:t>为高速工作方式，即一个文件操作符就绪只会通知一次，不会继续通知，因此相对易出错，</a:t>
            </a:r>
            <a:r>
              <a:rPr lang="en-US" altLang="zh-CN" sz="1400"/>
              <a:t>Nginx</a:t>
            </a:r>
            <a:r>
              <a:rPr lang="zh-CN" altLang="en-US" sz="1400"/>
              <a:t>默认采用</a:t>
            </a:r>
            <a:r>
              <a:rPr lang="en-US" altLang="zh-CN" sz="1400"/>
              <a:t>ET</a:t>
            </a:r>
            <a:r>
              <a:rPr lang="zh-CN" altLang="en-US" sz="1400"/>
              <a:t>。</a:t>
            </a:r>
            <a:endParaRPr lang="en-US" altLang="zh-CN" sz="1400"/>
          </a:p>
          <a:p>
            <a:endParaRPr lang="en-US" altLang="zh-CN" sz="1400"/>
          </a:p>
          <a:p>
            <a:endParaRPr lang="en-US" altLang="zh-CN" sz="1400"/>
          </a:p>
          <a:p>
            <a:r>
              <a:rPr lang="en-US" altLang="zh-CN" sz="1400"/>
              <a:t>async</a:t>
            </a:r>
            <a:r>
              <a:rPr lang="zh-CN" altLang="en-US" sz="1400"/>
              <a:t>模块</a:t>
            </a:r>
          </a:p>
        </p:txBody>
      </p:sp>
    </p:spTree>
    <p:extLst>
      <p:ext uri="{BB962C8B-B14F-4D97-AF65-F5344CB8AC3E}">
        <p14:creationId xmlns:p14="http://schemas.microsoft.com/office/powerpoint/2010/main" val="2824558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CA7E60-42BA-4AF3-8C53-69E549B8ABE0}"/>
              </a:ext>
            </a:extLst>
          </p:cNvPr>
          <p:cNvSpPr txBox="1"/>
          <p:nvPr/>
        </p:nvSpPr>
        <p:spPr>
          <a:xfrm>
            <a:off x="1" y="0"/>
            <a:ext cx="12191999" cy="6771084"/>
          </a:xfrm>
          <a:prstGeom prst="rect">
            <a:avLst/>
          </a:prstGeom>
          <a:noFill/>
        </p:spPr>
        <p:txBody>
          <a:bodyPr wrap="square" rtlCol="0">
            <a:spAutoFit/>
          </a:bodyPr>
          <a:lstStyle/>
          <a:p>
            <a:r>
              <a:rPr lang="en-US" altLang="zh-CN" sz="1400" b="1"/>
              <a:t>GIL</a:t>
            </a:r>
            <a:r>
              <a:rPr lang="zh-CN" altLang="en-US" sz="1400" b="1"/>
              <a:t>（</a:t>
            </a:r>
            <a:r>
              <a:rPr lang="en-US" altLang="zh-CN" sz="1400" b="1"/>
              <a:t>Global Interpreter Lock</a:t>
            </a:r>
            <a:r>
              <a:rPr lang="zh-CN" altLang="en-US" sz="1400" b="1"/>
              <a:t>）：全局解释器锁</a:t>
            </a:r>
            <a:endParaRPr lang="en-US" altLang="zh-CN" sz="1400" b="1"/>
          </a:p>
          <a:p>
            <a:r>
              <a:rPr lang="en-US" altLang="zh-CN" sz="1400" b="1"/>
              <a:t>1</a:t>
            </a:r>
            <a:r>
              <a:rPr lang="zh-CN" altLang="en-US" sz="1400" b="1"/>
              <a:t>、</a:t>
            </a:r>
            <a:r>
              <a:rPr lang="en-US" altLang="zh-CN" sz="1400" b="1"/>
              <a:t>GIL</a:t>
            </a:r>
            <a:r>
              <a:rPr lang="zh-CN" altLang="en-US" sz="1400" b="1"/>
              <a:t>的由来</a:t>
            </a:r>
            <a:r>
              <a:rPr lang="zh-CN" altLang="en-US" sz="1400"/>
              <a:t>：</a:t>
            </a:r>
            <a:r>
              <a:rPr lang="en-US" altLang="zh-CN" sz="1400"/>
              <a:t>GIL</a:t>
            </a:r>
            <a:r>
              <a:rPr lang="zh-CN" altLang="en-US" sz="1400"/>
              <a:t>并非</a:t>
            </a:r>
            <a:r>
              <a:rPr lang="en-US" altLang="zh-CN" sz="1400"/>
              <a:t>python</a:t>
            </a:r>
            <a:r>
              <a:rPr lang="zh-CN" altLang="en-US" sz="1400"/>
              <a:t>语言的问题，而是</a:t>
            </a:r>
            <a:r>
              <a:rPr lang="en-US" altLang="zh-CN" sz="1400"/>
              <a:t>C</a:t>
            </a:r>
            <a:r>
              <a:rPr lang="zh-CN" altLang="en-US" sz="1400"/>
              <a:t>语言写的</a:t>
            </a:r>
            <a:r>
              <a:rPr lang="en-US" altLang="zh-CN" sz="1400"/>
              <a:t>python</a:t>
            </a:r>
            <a:r>
              <a:rPr lang="zh-CN" altLang="en-US" sz="1400"/>
              <a:t>解释器的问题，为了解决多线程之间的状态和全局变量问题（互斥锁会有死锁的可能性），在整个进程中添加的全局锁，使得</a:t>
            </a:r>
            <a:r>
              <a:rPr lang="en-US" altLang="zh-CN" sz="1400"/>
              <a:t>python</a:t>
            </a:r>
            <a:r>
              <a:rPr lang="zh-CN" altLang="en-US" sz="1400"/>
              <a:t>的多线程在</a:t>
            </a:r>
            <a:r>
              <a:rPr lang="en-US" altLang="zh-CN" sz="1400" err="1"/>
              <a:t>Cpython</a:t>
            </a:r>
            <a:r>
              <a:rPr lang="zh-CN" altLang="en-US" sz="1400"/>
              <a:t>中没有并行的可能性，同一时间执行的线程只能有一个，因此完全无法发挥多核</a:t>
            </a:r>
            <a:r>
              <a:rPr lang="en-US" altLang="zh-CN" sz="1400"/>
              <a:t>CPU</a:t>
            </a:r>
            <a:r>
              <a:rPr lang="zh-CN" altLang="en-US" sz="1400"/>
              <a:t>的能力。</a:t>
            </a:r>
            <a:endParaRPr lang="en-US" altLang="zh-CN" sz="1400"/>
          </a:p>
          <a:p>
            <a:r>
              <a:rPr lang="en-US" altLang="zh-CN" sz="1400"/>
              <a:t>2</a:t>
            </a:r>
            <a:r>
              <a:rPr lang="zh-CN" altLang="en-US" sz="1400"/>
              <a:t>、</a:t>
            </a:r>
            <a:r>
              <a:rPr lang="en-US" altLang="zh-CN" sz="1400" b="1"/>
              <a:t>GIL</a:t>
            </a:r>
            <a:r>
              <a:rPr lang="zh-CN" altLang="en-US" sz="1400" b="1"/>
              <a:t>的工作原理和缺陷</a:t>
            </a:r>
            <a:r>
              <a:rPr lang="zh-CN" altLang="en-US" sz="1400"/>
              <a:t>：</a:t>
            </a:r>
            <a:r>
              <a:rPr lang="en-US" altLang="zh-CN" sz="1400"/>
              <a:t>python</a:t>
            </a:r>
            <a:r>
              <a:rPr lang="zh-CN" altLang="en-US" sz="1400"/>
              <a:t>语言的线程调度是依赖操作系统本身的调度算法的（即</a:t>
            </a:r>
            <a:r>
              <a:rPr lang="en-US" altLang="zh-CN" sz="1400"/>
              <a:t>C</a:t>
            </a:r>
            <a:r>
              <a:rPr lang="zh-CN" altLang="en-US" sz="1400"/>
              <a:t>语言的调度），</a:t>
            </a:r>
            <a:r>
              <a:rPr lang="en-US" altLang="zh-CN" sz="1400"/>
              <a:t>python</a:t>
            </a:r>
            <a:r>
              <a:rPr lang="zh-CN" altLang="en-US" sz="1400"/>
              <a:t>会计算当前线程已执行的微代码数量（</a:t>
            </a:r>
            <a:r>
              <a:rPr lang="en-US" altLang="zh-CN" sz="1400"/>
              <a:t>opcode</a:t>
            </a:r>
            <a:r>
              <a:rPr lang="zh-CN" altLang="en-US" sz="1400"/>
              <a:t>）达到一定阈值后强制释放</a:t>
            </a:r>
            <a:r>
              <a:rPr lang="en-US" altLang="zh-CN" sz="1400"/>
              <a:t>GIL</a:t>
            </a:r>
            <a:r>
              <a:rPr lang="zh-CN" altLang="en-US" sz="1400"/>
              <a:t>，触发操作系统的一次线程调度，而其中的问题在于，</a:t>
            </a:r>
            <a:r>
              <a:rPr lang="zh-CN" altLang="en-US" sz="1400">
                <a:solidFill>
                  <a:srgbClr val="FF0000"/>
                </a:solidFill>
              </a:rPr>
              <a:t>线程</a:t>
            </a:r>
            <a:r>
              <a:rPr lang="en-US" altLang="zh-CN" sz="1400">
                <a:solidFill>
                  <a:srgbClr val="FF0000"/>
                </a:solidFill>
              </a:rPr>
              <a:t>GIL</a:t>
            </a:r>
            <a:r>
              <a:rPr lang="zh-CN" altLang="en-US" sz="1400">
                <a:solidFill>
                  <a:srgbClr val="FF0000"/>
                </a:solidFill>
              </a:rPr>
              <a:t>的释放和获取几乎是没有时间间隔的，因此在多核心多线程的任务中，在其他核心上的线程被唤醒后主线程已经又一次获取到</a:t>
            </a:r>
            <a:r>
              <a:rPr lang="en-US" altLang="zh-CN" sz="1400">
                <a:solidFill>
                  <a:srgbClr val="FF0000"/>
                </a:solidFill>
              </a:rPr>
              <a:t>GIL</a:t>
            </a:r>
            <a:r>
              <a:rPr lang="zh-CN" altLang="en-US" sz="1400">
                <a:solidFill>
                  <a:srgbClr val="FF0000"/>
                </a:solidFill>
              </a:rPr>
              <a:t>，只能浪费</a:t>
            </a:r>
            <a:r>
              <a:rPr lang="en-US" altLang="zh-CN" sz="1400">
                <a:solidFill>
                  <a:srgbClr val="FF0000"/>
                </a:solidFill>
              </a:rPr>
              <a:t>CPU</a:t>
            </a:r>
            <a:r>
              <a:rPr lang="zh-CN" altLang="en-US" sz="1400">
                <a:solidFill>
                  <a:srgbClr val="FF0000"/>
                </a:solidFill>
              </a:rPr>
              <a:t>的时间</a:t>
            </a:r>
            <a:r>
              <a:rPr lang="zh-CN" altLang="en-US" sz="1400"/>
              <a:t>，造成总体性能比起单核</a:t>
            </a:r>
            <a:r>
              <a:rPr lang="en-US" altLang="zh-CN" sz="1400"/>
              <a:t>CPU</a:t>
            </a:r>
            <a:r>
              <a:rPr lang="zh-CN" altLang="en-US" sz="1400"/>
              <a:t>仍要下降。（改进措施有先持有</a:t>
            </a:r>
            <a:r>
              <a:rPr lang="en-US" altLang="zh-CN" sz="1400"/>
              <a:t>GIL</a:t>
            </a:r>
            <a:r>
              <a:rPr lang="zh-CN" altLang="en-US" sz="1400"/>
              <a:t>再进行上下文切换，在</a:t>
            </a:r>
            <a:r>
              <a:rPr lang="en-US" altLang="zh-CN" sz="1400"/>
              <a:t>IO</a:t>
            </a:r>
            <a:r>
              <a:rPr lang="zh-CN" altLang="en-US" sz="1400"/>
              <a:t>等待时释放</a:t>
            </a:r>
            <a:r>
              <a:rPr lang="en-US" altLang="zh-CN" sz="1400"/>
              <a:t>GIL</a:t>
            </a:r>
            <a:r>
              <a:rPr lang="zh-CN" altLang="en-US" sz="1400"/>
              <a:t>等，但使得操作系统线程调度占用更多资源）</a:t>
            </a:r>
            <a:endParaRPr lang="en-US" altLang="zh-CN" sz="1400"/>
          </a:p>
          <a:p>
            <a:r>
              <a:rPr lang="en-US" altLang="zh-CN" sz="1400"/>
              <a:t>3</a:t>
            </a:r>
            <a:r>
              <a:rPr lang="zh-CN" altLang="en-US" sz="1400"/>
              <a:t>、</a:t>
            </a:r>
            <a:r>
              <a:rPr lang="en-US" altLang="zh-CN" sz="1400" b="1"/>
              <a:t>GIL</a:t>
            </a:r>
            <a:r>
              <a:rPr lang="zh-CN" altLang="en-US" sz="1400" b="1"/>
              <a:t>的影响及改进措施</a:t>
            </a:r>
            <a:r>
              <a:rPr lang="zh-CN" altLang="en-US" sz="1400"/>
              <a:t>：在多核</a:t>
            </a:r>
            <a:r>
              <a:rPr lang="en-US" altLang="zh-CN" sz="1400"/>
              <a:t>CPU</a:t>
            </a:r>
            <a:r>
              <a:rPr lang="zh-CN" altLang="en-US" sz="1400"/>
              <a:t>下，</a:t>
            </a:r>
            <a:r>
              <a:rPr lang="en-US" altLang="zh-CN" sz="1400"/>
              <a:t>python</a:t>
            </a:r>
            <a:r>
              <a:rPr lang="zh-CN" altLang="en-US" sz="1400"/>
              <a:t>的多线程只有在</a:t>
            </a:r>
            <a:r>
              <a:rPr lang="en-US" altLang="zh-CN" sz="1400"/>
              <a:t>IO</a:t>
            </a:r>
            <a:r>
              <a:rPr lang="zh-CN" altLang="en-US" sz="1400"/>
              <a:t>密集型计算产生正面效果（因为多线程在遇到</a:t>
            </a:r>
            <a:r>
              <a:rPr lang="en-US" altLang="zh-CN" sz="1400"/>
              <a:t>IO</a:t>
            </a:r>
            <a:r>
              <a:rPr lang="zh-CN" altLang="en-US" sz="1400"/>
              <a:t>操作时会自动释放</a:t>
            </a:r>
            <a:r>
              <a:rPr lang="en-US" altLang="zh-CN" sz="1400"/>
              <a:t>GIL</a:t>
            </a:r>
            <a:r>
              <a:rPr lang="zh-CN" altLang="en-US" sz="1400"/>
              <a:t>锁进行调度），在至少有一个</a:t>
            </a:r>
            <a:r>
              <a:rPr lang="en-US" altLang="zh-CN" sz="1400"/>
              <a:t>CPU</a:t>
            </a:r>
            <a:r>
              <a:rPr lang="zh-CN" altLang="en-US" sz="1400"/>
              <a:t>密集型线程存在时，多线程的效率就会因为</a:t>
            </a:r>
            <a:r>
              <a:rPr lang="en-US" altLang="zh-CN" sz="1400"/>
              <a:t>GIL</a:t>
            </a:r>
            <a:r>
              <a:rPr lang="zh-CN" altLang="en-US" sz="1400"/>
              <a:t>大幅下降。改进措施有：①使用多进程替代线程（每一个进程都有其独立的</a:t>
            </a:r>
            <a:r>
              <a:rPr lang="en-US" altLang="zh-CN" sz="1400"/>
              <a:t>GIL</a:t>
            </a:r>
            <a:r>
              <a:rPr lang="zh-CN" altLang="en-US" sz="1400"/>
              <a:t>锁）；②使用其他的解释器；③使用其他语言的代码模块嵌入</a:t>
            </a:r>
            <a:r>
              <a:rPr lang="en-US" altLang="zh-CN" sz="1400"/>
              <a:t>python</a:t>
            </a:r>
            <a:r>
              <a:rPr lang="zh-CN" altLang="en-US" sz="1400"/>
              <a:t>中；④针对于</a:t>
            </a:r>
            <a:r>
              <a:rPr lang="en-US" altLang="zh-CN" sz="1400"/>
              <a:t>GIL</a:t>
            </a:r>
            <a:r>
              <a:rPr lang="zh-CN" altLang="en-US" sz="1400"/>
              <a:t>的改进，将切换颗粒度从</a:t>
            </a:r>
            <a:r>
              <a:rPr lang="en-US" altLang="zh-CN" sz="1400"/>
              <a:t>opcode</a:t>
            </a:r>
            <a:r>
              <a:rPr lang="zh-CN" altLang="en-US" sz="1400"/>
              <a:t>改为时间片计数，避免最近一次释放</a:t>
            </a:r>
            <a:r>
              <a:rPr lang="en-US" altLang="zh-CN" sz="1400"/>
              <a:t>GIL</a:t>
            </a:r>
            <a:r>
              <a:rPr lang="zh-CN" altLang="en-US" sz="1400"/>
              <a:t>锁的线程再次被立即调度，新增线程优先级功能等。</a:t>
            </a:r>
            <a:endParaRPr lang="en-US" altLang="zh-CN" sz="1400"/>
          </a:p>
          <a:p>
            <a:r>
              <a:rPr lang="zh-CN" altLang="en-US" sz="1400" b="1"/>
              <a:t>其与互斥锁的区别</a:t>
            </a:r>
            <a:r>
              <a:rPr lang="zh-CN" altLang="en-US" sz="1400"/>
              <a:t>：</a:t>
            </a:r>
            <a:r>
              <a:rPr lang="en-US" altLang="zh-CN" sz="1400"/>
              <a:t>GIL</a:t>
            </a:r>
            <a:r>
              <a:rPr lang="zh-CN" altLang="en-US" sz="1400"/>
              <a:t>保证的是同一时刻只有一个线程在执行，而互斥锁保证的是某一线程完成某一任务后（任务的完整性）才会解锁。</a:t>
            </a:r>
            <a:endParaRPr lang="en-US" altLang="zh-CN" sz="1400"/>
          </a:p>
          <a:p>
            <a:endParaRPr lang="en-US" altLang="zh-CN" sz="1400"/>
          </a:p>
          <a:p>
            <a:r>
              <a:rPr lang="en-US" altLang="zh-CN" sz="1400" b="1"/>
              <a:t>URL</a:t>
            </a:r>
            <a:r>
              <a:rPr lang="zh-CN" altLang="en-US" sz="1400" b="1"/>
              <a:t>编码</a:t>
            </a:r>
            <a:r>
              <a:rPr lang="zh-CN" altLang="en-US" sz="1400"/>
              <a:t>：</a:t>
            </a:r>
            <a:r>
              <a:rPr lang="en-US" altLang="zh-CN" sz="1400"/>
              <a:t>URL</a:t>
            </a:r>
            <a:r>
              <a:rPr lang="zh-CN" altLang="en-US" sz="1400"/>
              <a:t>中有一些保留符号（</a:t>
            </a:r>
            <a:r>
              <a:rPr lang="en-US" altLang="zh-CN" sz="1400"/>
              <a:t>! * ' ( ) ; : @ &amp; = + $ , / ? # [ ]</a:t>
            </a:r>
            <a:r>
              <a:rPr lang="zh-CN" altLang="en-US" sz="1400"/>
              <a:t>）用于在</a:t>
            </a:r>
            <a:r>
              <a:rPr lang="en-US" altLang="zh-CN" sz="1400"/>
              <a:t>URL</a:t>
            </a:r>
            <a:r>
              <a:rPr lang="zh-CN" altLang="en-US" sz="1400"/>
              <a:t>中起特殊作用，如果某个参数中有这些符号，则需要先对这些符号进行编码，否则会更改</a:t>
            </a:r>
            <a:r>
              <a:rPr lang="en-US" altLang="zh-CN" sz="1400"/>
              <a:t>URL</a:t>
            </a:r>
            <a:r>
              <a:rPr lang="zh-CN" altLang="en-US" sz="1400"/>
              <a:t>语义；此外，</a:t>
            </a:r>
            <a:r>
              <a:rPr lang="en-US" altLang="zh-CN" sz="1400"/>
              <a:t>URL</a:t>
            </a:r>
            <a:r>
              <a:rPr lang="zh-CN" altLang="en-US" sz="1400"/>
              <a:t>只支持</a:t>
            </a:r>
            <a:r>
              <a:rPr lang="en-US" altLang="zh-CN" sz="1400"/>
              <a:t>ASCII</a:t>
            </a:r>
            <a:r>
              <a:rPr lang="zh-CN" altLang="en-US" sz="1400"/>
              <a:t>字符集，因此会将在</a:t>
            </a:r>
            <a:r>
              <a:rPr lang="en-US" altLang="zh-CN" sz="1400"/>
              <a:t>URL</a:t>
            </a:r>
            <a:r>
              <a:rPr lang="zh-CN" altLang="en-US" sz="1400"/>
              <a:t>中的其他符号和语言进行编码后传输（浏览器有自己的编码方式，一般操作为在前端用</a:t>
            </a:r>
            <a:r>
              <a:rPr lang="en-US" altLang="zh-CN" sz="1400"/>
              <a:t>JS</a:t>
            </a:r>
            <a:r>
              <a:rPr lang="zh-CN" altLang="en-US" sz="1400"/>
              <a:t>对</a:t>
            </a:r>
            <a:r>
              <a:rPr lang="en-US" altLang="zh-CN" sz="1400"/>
              <a:t>URL</a:t>
            </a:r>
            <a:r>
              <a:rPr lang="zh-CN" altLang="en-US" sz="1400"/>
              <a:t>统一编码），有些浏览器在显示</a:t>
            </a:r>
            <a:r>
              <a:rPr lang="en-US" altLang="zh-CN" sz="1400"/>
              <a:t>URL</a:t>
            </a:r>
            <a:r>
              <a:rPr lang="zh-CN" altLang="en-US" sz="1400"/>
              <a:t>时会自动作一次解码，但其实传输的是编码后的值。（如中文，会按多个字节进行编码）</a:t>
            </a:r>
            <a:endParaRPr lang="en-US" altLang="zh-CN" sz="1400"/>
          </a:p>
          <a:p>
            <a:r>
              <a:rPr lang="zh-CN" altLang="en-US" sz="1400"/>
              <a:t>在</a:t>
            </a:r>
            <a:r>
              <a:rPr lang="en-US" altLang="zh-CN" sz="1400"/>
              <a:t>python</a:t>
            </a:r>
            <a:r>
              <a:rPr lang="zh-CN" altLang="en-US" sz="1400"/>
              <a:t>中可以使用</a:t>
            </a:r>
            <a:r>
              <a:rPr lang="en-US" altLang="zh-CN" sz="1400"/>
              <a:t>urllib.parse</a:t>
            </a:r>
            <a:r>
              <a:rPr lang="zh-CN" altLang="en-US" sz="1400"/>
              <a:t>模块对</a:t>
            </a:r>
            <a:r>
              <a:rPr lang="en-US" altLang="zh-CN" sz="1400"/>
              <a:t>url</a:t>
            </a:r>
            <a:r>
              <a:rPr lang="zh-CN" altLang="en-US" sz="1400"/>
              <a:t>进行编码和解码，</a:t>
            </a:r>
            <a:r>
              <a:rPr lang="en-US" altLang="zh-CN" sz="1400"/>
              <a:t>urllib.parse.quote(a)</a:t>
            </a:r>
            <a:r>
              <a:rPr lang="zh-CN" altLang="en-US" sz="1400"/>
              <a:t>编码，</a:t>
            </a:r>
            <a:r>
              <a:rPr lang="en-US" altLang="zh-CN" sz="1400"/>
              <a:t>rullib.parse.unquote(a)</a:t>
            </a:r>
            <a:r>
              <a:rPr lang="zh-CN" altLang="en-US" sz="1400"/>
              <a:t>解码。</a:t>
            </a:r>
            <a:endParaRPr lang="en-US" altLang="zh-CN" sz="1400"/>
          </a:p>
          <a:p>
            <a:endParaRPr lang="en-US" altLang="zh-CN" sz="1400"/>
          </a:p>
          <a:p>
            <a:r>
              <a:rPr lang="en-US" altLang="zh-CN" sz="1400" b="1"/>
              <a:t>logging</a:t>
            </a:r>
            <a:r>
              <a:rPr lang="zh-CN" altLang="en-US" sz="1400" b="1"/>
              <a:t>模块</a:t>
            </a:r>
            <a:r>
              <a:rPr lang="zh-CN" altLang="en-US" sz="1400"/>
              <a:t>：完成日志记录功能，其共分为</a:t>
            </a:r>
            <a:r>
              <a:rPr lang="en-US" altLang="zh-CN" sz="1400"/>
              <a:t>5</a:t>
            </a:r>
            <a:r>
              <a:rPr lang="zh-CN" altLang="en-US" sz="1400"/>
              <a:t>个等级，如下所示，某等级的日志只记录</a:t>
            </a:r>
            <a:r>
              <a:rPr lang="en-US" altLang="zh-CN" sz="1400"/>
              <a:t>&gt;=</a:t>
            </a:r>
            <a:r>
              <a:rPr lang="zh-CN" altLang="en-US" sz="1400"/>
              <a:t>该等级的信息，</a:t>
            </a:r>
            <a:r>
              <a:rPr lang="en-US" altLang="zh-CN" sz="1400"/>
              <a:t>warning</a:t>
            </a:r>
            <a:r>
              <a:rPr lang="zh-CN" altLang="en-US" sz="1400"/>
              <a:t>为默认级别，日志的级别和内容是需要开发人员明确指定的，可以指定日志输出在终端或记录在文件中，通过修改日志的级别来改变不同生产环境中记录信息的详细程度。</a:t>
            </a:r>
            <a:endParaRPr lang="en-US" altLang="zh-CN" sz="1400"/>
          </a:p>
          <a:p>
            <a:r>
              <a:rPr lang="en-US" altLang="zh-CN" sz="1400"/>
              <a:t>DEBUG</a:t>
            </a:r>
            <a:r>
              <a:rPr lang="zh-CN" altLang="en-US" sz="1400"/>
              <a:t>：详细的信息</a:t>
            </a:r>
            <a:r>
              <a:rPr lang="en-US" altLang="zh-CN" sz="1400"/>
              <a:t>,</a:t>
            </a:r>
            <a:r>
              <a:rPr lang="zh-CN" altLang="en-US" sz="1400"/>
              <a:t>通常只出现在诊断问题上；</a:t>
            </a:r>
          </a:p>
          <a:p>
            <a:r>
              <a:rPr lang="en-US" altLang="zh-CN" sz="1400"/>
              <a:t>INFO</a:t>
            </a:r>
            <a:r>
              <a:rPr lang="zh-CN" altLang="en-US" sz="1400"/>
              <a:t>：确认一切按预期运行；</a:t>
            </a:r>
          </a:p>
          <a:p>
            <a:r>
              <a:rPr lang="en-US" altLang="zh-CN" sz="1400"/>
              <a:t>WARNING</a:t>
            </a:r>
            <a:r>
              <a:rPr lang="zh-CN" altLang="en-US" sz="1400"/>
              <a:t>：一个迹象表明</a:t>
            </a:r>
            <a:r>
              <a:rPr lang="en-US" altLang="zh-CN" sz="1400"/>
              <a:t>,</a:t>
            </a:r>
            <a:r>
              <a:rPr lang="zh-CN" altLang="en-US" sz="1400"/>
              <a:t>一些意想不到的事情发生了</a:t>
            </a:r>
            <a:r>
              <a:rPr lang="en-US" altLang="zh-CN" sz="1400"/>
              <a:t>,</a:t>
            </a:r>
            <a:r>
              <a:rPr lang="zh-CN" altLang="en-US" sz="1400"/>
              <a:t>或表明一些问题在不久的将来</a:t>
            </a:r>
            <a:r>
              <a:rPr lang="en-US" altLang="zh-CN" sz="1400"/>
              <a:t>(</a:t>
            </a:r>
            <a:r>
              <a:rPr lang="zh-CN" altLang="en-US" sz="1400"/>
              <a:t>例如：磁盘空间低</a:t>
            </a:r>
            <a:r>
              <a:rPr lang="en-US" altLang="zh-CN" sz="1400"/>
              <a:t>)</a:t>
            </a:r>
            <a:r>
              <a:rPr lang="zh-CN" altLang="en-US" sz="1400"/>
              <a:t>，这个软件还能按预期工作；</a:t>
            </a:r>
          </a:p>
          <a:p>
            <a:r>
              <a:rPr lang="en-US" altLang="zh-CN" sz="1400"/>
              <a:t>ERROR</a:t>
            </a:r>
            <a:r>
              <a:rPr lang="zh-CN" altLang="en-US" sz="1400"/>
              <a:t>：更严重的问题</a:t>
            </a:r>
            <a:r>
              <a:rPr lang="en-US" altLang="zh-CN" sz="1400"/>
              <a:t>,</a:t>
            </a:r>
            <a:r>
              <a:rPr lang="zh-CN" altLang="en-US" sz="1400"/>
              <a:t>软件没能执行一些功能；</a:t>
            </a:r>
          </a:p>
          <a:p>
            <a:r>
              <a:rPr lang="en-US" altLang="zh-CN" sz="1400"/>
              <a:t>CRITICAL</a:t>
            </a:r>
            <a:r>
              <a:rPr lang="zh-CN" altLang="en-US" sz="1400"/>
              <a:t>：一个严重的错误</a:t>
            </a:r>
            <a:r>
              <a:rPr lang="en-US" altLang="zh-CN" sz="1400"/>
              <a:t>,</a:t>
            </a:r>
            <a:r>
              <a:rPr lang="zh-CN" altLang="en-US" sz="1400"/>
              <a:t>这表明程序本身可能无法继续运行。</a:t>
            </a:r>
            <a:endParaRPr lang="en-US" altLang="zh-CN" sz="1400"/>
          </a:p>
          <a:p>
            <a:r>
              <a:rPr lang="zh-CN" altLang="en-US" sz="1400" b="1"/>
              <a:t>日志调用方法</a:t>
            </a:r>
            <a:r>
              <a:rPr lang="zh-CN" altLang="en-US" sz="1400"/>
              <a:t>：使用</a:t>
            </a:r>
            <a:r>
              <a:rPr lang="en-US" altLang="zh-CN" sz="1400">
                <a:solidFill>
                  <a:schemeClr val="accent2">
                    <a:lumMod val="75000"/>
                  </a:schemeClr>
                </a:solidFill>
              </a:rPr>
              <a:t>logging.basicConfig(level=logging.WARNING,</a:t>
            </a:r>
            <a:r>
              <a:rPr lang="zh-CN" altLang="en-US" sz="1400">
                <a:solidFill>
                  <a:schemeClr val="accent2">
                    <a:lumMod val="75000"/>
                  </a:schemeClr>
                </a:solidFill>
              </a:rPr>
              <a:t> </a:t>
            </a:r>
            <a:r>
              <a:rPr lang="en-US" altLang="zh-CN" sz="1400">
                <a:solidFill>
                  <a:schemeClr val="accent2">
                    <a:lumMod val="75000"/>
                  </a:schemeClr>
                </a:solidFill>
              </a:rPr>
              <a:t>filename='', filemode='wa', format='xxx')</a:t>
            </a:r>
            <a:r>
              <a:rPr lang="zh-CN" altLang="en-US" sz="1400"/>
              <a:t>其中</a:t>
            </a:r>
            <a:r>
              <a:rPr lang="en-US" altLang="zh-CN" sz="1400"/>
              <a:t>filename</a:t>
            </a:r>
            <a:r>
              <a:rPr lang="zh-CN" altLang="en-US" sz="1400"/>
              <a:t>与</a:t>
            </a:r>
            <a:r>
              <a:rPr lang="en-US" altLang="zh-CN" sz="1400"/>
              <a:t>filemode</a:t>
            </a:r>
            <a:r>
              <a:rPr lang="zh-CN" altLang="en-US" sz="1400"/>
              <a:t>与文件操作中类似，</a:t>
            </a:r>
            <a:r>
              <a:rPr lang="en-US" altLang="zh-CN" sz="1400"/>
              <a:t>format</a:t>
            </a:r>
            <a:r>
              <a:rPr lang="zh-CN" altLang="en-US" sz="1400"/>
              <a:t>的格式为 </a:t>
            </a:r>
            <a:r>
              <a:rPr lang="en-US" altLang="zh-CN" sz="1400">
                <a:solidFill>
                  <a:schemeClr val="accent2">
                    <a:lumMod val="75000"/>
                  </a:schemeClr>
                </a:solidFill>
              </a:rPr>
              <a:t>%(levelno)s: </a:t>
            </a:r>
            <a:r>
              <a:rPr lang="zh-CN" altLang="en-US" sz="1400"/>
              <a:t>打印日志级别的数值  </a:t>
            </a:r>
            <a:r>
              <a:rPr lang="en-US" altLang="zh-CN" sz="1400">
                <a:solidFill>
                  <a:schemeClr val="accent2">
                    <a:lumMod val="75000"/>
                  </a:schemeClr>
                </a:solidFill>
              </a:rPr>
              <a:t>%(levelname)s: </a:t>
            </a:r>
            <a:r>
              <a:rPr lang="zh-CN" altLang="en-US" sz="1400"/>
              <a:t>打印日志级别名称 </a:t>
            </a:r>
            <a:r>
              <a:rPr lang="en-US" altLang="zh-CN" sz="1400">
                <a:solidFill>
                  <a:schemeClr val="accent2">
                    <a:lumMod val="75000"/>
                  </a:schemeClr>
                </a:solidFill>
              </a:rPr>
              <a:t>%(pathname)s: </a:t>
            </a:r>
            <a:r>
              <a:rPr lang="zh-CN" altLang="en-US" sz="1400"/>
              <a:t>打印当前执行程序的路径，其实就是</a:t>
            </a:r>
            <a:r>
              <a:rPr lang="en-US" altLang="zh-CN" sz="1400"/>
              <a:t>sys.argv[0]  </a:t>
            </a:r>
            <a:r>
              <a:rPr lang="en-US" altLang="zh-CN" sz="1400">
                <a:solidFill>
                  <a:schemeClr val="accent2">
                    <a:lumMod val="75000"/>
                  </a:schemeClr>
                </a:solidFill>
              </a:rPr>
              <a:t>%(filename)s: </a:t>
            </a:r>
            <a:r>
              <a:rPr lang="zh-CN" altLang="en-US" sz="1400"/>
              <a:t>打印当前执行程序名  </a:t>
            </a:r>
            <a:r>
              <a:rPr lang="en-US" altLang="zh-CN" sz="1400">
                <a:solidFill>
                  <a:schemeClr val="accent2">
                    <a:lumMod val="75000"/>
                  </a:schemeClr>
                </a:solidFill>
              </a:rPr>
              <a:t>%(funcName)s: </a:t>
            </a:r>
            <a:r>
              <a:rPr lang="zh-CN" altLang="en-US" sz="1400"/>
              <a:t>打印日志的当前函数  </a:t>
            </a:r>
            <a:r>
              <a:rPr lang="en-US" altLang="zh-CN" sz="1400">
                <a:solidFill>
                  <a:schemeClr val="accent2">
                    <a:lumMod val="75000"/>
                  </a:schemeClr>
                </a:solidFill>
              </a:rPr>
              <a:t>%(lineno)d: </a:t>
            </a:r>
            <a:r>
              <a:rPr lang="zh-CN" altLang="en-US" sz="1400"/>
              <a:t>打印日志的当前行号  </a:t>
            </a:r>
            <a:r>
              <a:rPr lang="en-US" altLang="zh-CN" sz="1400">
                <a:solidFill>
                  <a:schemeClr val="accent2">
                    <a:lumMod val="75000"/>
                  </a:schemeClr>
                </a:solidFill>
              </a:rPr>
              <a:t>%(asctime)s: </a:t>
            </a:r>
            <a:r>
              <a:rPr lang="zh-CN" altLang="en-US" sz="1400"/>
              <a:t>打印日志的时间  </a:t>
            </a:r>
            <a:r>
              <a:rPr lang="en-US" altLang="zh-CN" sz="1400">
                <a:solidFill>
                  <a:schemeClr val="accent2">
                    <a:lumMod val="75000"/>
                  </a:schemeClr>
                </a:solidFill>
              </a:rPr>
              <a:t>%(thread)d: </a:t>
            </a:r>
            <a:r>
              <a:rPr lang="zh-CN" altLang="en-US" sz="1400"/>
              <a:t>打印线程</a:t>
            </a:r>
            <a:r>
              <a:rPr lang="en-US" altLang="zh-CN" sz="1400"/>
              <a:t>ID  </a:t>
            </a:r>
            <a:r>
              <a:rPr lang="en-US" altLang="zh-CN" sz="1400">
                <a:solidFill>
                  <a:schemeClr val="accent2">
                    <a:lumMod val="75000"/>
                  </a:schemeClr>
                </a:solidFill>
              </a:rPr>
              <a:t>%(threadName)s</a:t>
            </a:r>
            <a:r>
              <a:rPr lang="en-US" altLang="zh-CN" sz="1400"/>
              <a:t>: </a:t>
            </a:r>
            <a:r>
              <a:rPr lang="zh-CN" altLang="en-US" sz="1400"/>
              <a:t>打印线程名称  </a:t>
            </a:r>
            <a:r>
              <a:rPr lang="en-US" altLang="zh-CN" sz="1400">
                <a:solidFill>
                  <a:schemeClr val="accent2">
                    <a:lumMod val="75000"/>
                  </a:schemeClr>
                </a:solidFill>
              </a:rPr>
              <a:t>%(process)d</a:t>
            </a:r>
            <a:r>
              <a:rPr lang="en-US" altLang="zh-CN" sz="1400"/>
              <a:t>: </a:t>
            </a:r>
            <a:r>
              <a:rPr lang="zh-CN" altLang="en-US" sz="1400"/>
              <a:t>打印进程</a:t>
            </a:r>
            <a:r>
              <a:rPr lang="en-US" altLang="zh-CN" sz="1400"/>
              <a:t>ID  </a:t>
            </a:r>
            <a:r>
              <a:rPr lang="en-US" altLang="zh-CN" sz="1400">
                <a:solidFill>
                  <a:schemeClr val="accent2">
                    <a:lumMod val="75000"/>
                  </a:schemeClr>
                </a:solidFill>
              </a:rPr>
              <a:t>%(message)s: </a:t>
            </a:r>
            <a:r>
              <a:rPr lang="zh-CN" altLang="en-US" sz="1400"/>
              <a:t>打印日志信息；在工作中常用格式为</a:t>
            </a:r>
            <a:r>
              <a:rPr lang="en-US" altLang="zh-CN" sz="1400">
                <a:solidFill>
                  <a:schemeClr val="accent2">
                    <a:lumMod val="75000"/>
                  </a:schemeClr>
                </a:solidFill>
              </a:rPr>
              <a:t>format='%(asctime)s - %(filename)s[line:%(lineno)d] - %(levelname)s: %(message)s'</a:t>
            </a:r>
            <a:r>
              <a:rPr lang="zh-CN" altLang="en-US" sz="1400"/>
              <a:t>；使用</a:t>
            </a:r>
            <a:r>
              <a:rPr lang="en-US" altLang="zh-CN" sz="1400">
                <a:solidFill>
                  <a:schemeClr val="accent2">
                    <a:lumMod val="75000"/>
                  </a:schemeClr>
                </a:solidFill>
              </a:rPr>
              <a:t>logging.debug/info('ddd')</a:t>
            </a:r>
            <a:r>
              <a:rPr lang="zh-CN" altLang="en-US" sz="1400"/>
              <a:t>来输出日志内容。</a:t>
            </a:r>
            <a:endParaRPr lang="en-US" altLang="zh-CN" sz="1400"/>
          </a:p>
          <a:p>
            <a:r>
              <a:rPr lang="zh-CN" altLang="en-US" sz="1400" b="1"/>
              <a:t>日志的作用</a:t>
            </a:r>
            <a:r>
              <a:rPr lang="zh-CN" altLang="en-US" sz="1400"/>
              <a:t>：①程序调试②记录程序运行信息，故障分析与问题定位③日志足够详细时可用来分析用户行为。</a:t>
            </a:r>
            <a:endParaRPr lang="en-US" altLang="zh-CN" sz="1400"/>
          </a:p>
        </p:txBody>
      </p:sp>
    </p:spTree>
    <p:extLst>
      <p:ext uri="{BB962C8B-B14F-4D97-AF65-F5344CB8AC3E}">
        <p14:creationId xmlns:p14="http://schemas.microsoft.com/office/powerpoint/2010/main" val="22009284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949804-B378-4243-8282-15EEA302A67D}"/>
              </a:ext>
            </a:extLst>
          </p:cNvPr>
          <p:cNvSpPr txBox="1"/>
          <p:nvPr/>
        </p:nvSpPr>
        <p:spPr>
          <a:xfrm>
            <a:off x="0" y="0"/>
            <a:ext cx="12192000" cy="4616648"/>
          </a:xfrm>
          <a:prstGeom prst="rect">
            <a:avLst/>
          </a:prstGeom>
          <a:noFill/>
        </p:spPr>
        <p:txBody>
          <a:bodyPr wrap="square" rtlCol="0">
            <a:spAutoFit/>
          </a:bodyPr>
          <a:lstStyle/>
          <a:p>
            <a:pPr algn="l"/>
            <a:r>
              <a:rPr lang="zh-CN" altLang="en-US" sz="1400" b="1"/>
              <a:t>高并发与多线程</a:t>
            </a:r>
            <a:r>
              <a:rPr lang="en-US" altLang="zh-CN" sz="1400" b="1"/>
              <a:t>(</a:t>
            </a:r>
            <a:r>
              <a:rPr lang="zh-CN" altLang="en-US" sz="1400" b="1"/>
              <a:t>高并发 ≠ 多线程</a:t>
            </a:r>
            <a:r>
              <a:rPr lang="en-US" altLang="zh-CN" sz="1400" b="1"/>
              <a:t>)</a:t>
            </a:r>
            <a:endParaRPr lang="zh-CN" altLang="en-US" sz="1400" b="1"/>
          </a:p>
          <a:p>
            <a:r>
              <a:rPr lang="zh-CN" altLang="en-US" sz="1400" b="1"/>
              <a:t>多线程：</a:t>
            </a:r>
            <a:r>
              <a:rPr lang="zh-CN" altLang="en-US" sz="1400"/>
              <a:t>是完成任务的一种方法，高并发是系统运行的一种状态，通过多线程有助于系统承受高并发状态的实现。</a:t>
            </a:r>
          </a:p>
          <a:p>
            <a:r>
              <a:rPr lang="zh-CN" altLang="en-US" sz="1400" b="1"/>
              <a:t>高并发：</a:t>
            </a:r>
            <a:r>
              <a:rPr lang="zh-CN" altLang="en-US" sz="1400"/>
              <a:t>是一种系统运行过程中遇到的一种“短时间内遇到大量操作请求”的情况，主要发生在</a:t>
            </a:r>
            <a:r>
              <a:rPr lang="en-US" altLang="zh-CN" sz="1400"/>
              <a:t>web</a:t>
            </a:r>
            <a:r>
              <a:rPr lang="zh-CN" altLang="en-US" sz="1400"/>
              <a:t>系统集中大量访问或者</a:t>
            </a:r>
            <a:r>
              <a:rPr lang="en-US" altLang="zh-CN" sz="1400"/>
              <a:t>socket</a:t>
            </a:r>
            <a:r>
              <a:rPr lang="zh-CN" altLang="en-US" sz="1400"/>
              <a:t>端口集中性收到大量请求（例如：</a:t>
            </a:r>
            <a:r>
              <a:rPr lang="en-US" altLang="zh-CN" sz="1400"/>
              <a:t>12306</a:t>
            </a:r>
            <a:r>
              <a:rPr lang="zh-CN" altLang="en-US" sz="1400"/>
              <a:t>的抢票情况；天猫双十一活动）。该情况的发生会导致系统在这段时间内执行大量操作，例如对资源的请求，数据库的操作等。如果高并发处理不好，不仅仅降低了用户的体验度（请求响应时间过长），同时可能导致系统宕机，严重的甚至导致</a:t>
            </a:r>
            <a:r>
              <a:rPr lang="en-US" altLang="zh-CN" sz="1400"/>
              <a:t>OOM</a:t>
            </a:r>
            <a:r>
              <a:rPr lang="zh-CN" altLang="en-US" sz="1400"/>
              <a:t>异常，系统停止工作等。如果要想系统能够适应高并发状态，则需要从各个方面进行系统优化，包括，硬件、网络、系统架构、开发语言的选取、数据结构的运用、算法优化、数据库优化</a:t>
            </a:r>
            <a:r>
              <a:rPr lang="en-US" altLang="zh-CN" sz="1400"/>
              <a:t>……</a:t>
            </a:r>
            <a:r>
              <a:rPr lang="zh-CN" altLang="en-US" sz="1400"/>
              <a:t>而多线程只是其中解决方法之一。</a:t>
            </a:r>
            <a:endParaRPr lang="en-US" altLang="zh-CN" sz="1400"/>
          </a:p>
          <a:p>
            <a:r>
              <a:rPr lang="zh-CN" altLang="en-US" sz="1400" b="1"/>
              <a:t>实现高并发需要考虑</a:t>
            </a:r>
            <a:r>
              <a:rPr lang="zh-CN" altLang="en-US" sz="1400"/>
              <a:t>：</a:t>
            </a:r>
          </a:p>
          <a:p>
            <a:r>
              <a:rPr lang="zh-CN" altLang="en-US" sz="1400"/>
              <a:t>①系统的架构设计，如何在架构层面减少不必要的处理（网络请求，数据库操作等）</a:t>
            </a:r>
          </a:p>
          <a:p>
            <a:r>
              <a:rPr lang="zh-CN" altLang="en-US" sz="1400"/>
              <a:t>②网络拓扑优化减少网络请求时间、如何设计拓扑结构，分布式如何实现？</a:t>
            </a:r>
          </a:p>
          <a:p>
            <a:r>
              <a:rPr lang="zh-CN" altLang="en-US" sz="1400"/>
              <a:t>③系统代码级别的代码优化，使用什么设计模式来进行工作？哪些类需要使用单例，哪些需要尽量减少</a:t>
            </a:r>
            <a:r>
              <a:rPr lang="en-US" altLang="zh-CN" sz="1400"/>
              <a:t>new</a:t>
            </a:r>
            <a:r>
              <a:rPr lang="zh-CN" altLang="en-US" sz="1400"/>
              <a:t>操作？</a:t>
            </a:r>
          </a:p>
          <a:p>
            <a:r>
              <a:rPr lang="zh-CN" altLang="en-US" sz="1400"/>
              <a:t>④提高代码层面的运行效率、如何选取合适的数据结构进行数据存取？如何设计合适的算法？</a:t>
            </a:r>
          </a:p>
          <a:p>
            <a:r>
              <a:rPr lang="zh-CN" altLang="en-US" sz="1400"/>
              <a:t>⑤任务执行方式级别的同异步操作，在哪里使用同步，哪里使用异步？</a:t>
            </a:r>
          </a:p>
          <a:p>
            <a:r>
              <a:rPr lang="zh-CN" altLang="en-US" sz="1400"/>
              <a:t>⑥数据库优化减少查询修改时间。数据库的选取？数据库引擎的选取？数据库表结构的设计？数据库索引、触发器等设计？是否使用读写分离？还是需要考虑使用数据仓库？</a:t>
            </a:r>
          </a:p>
          <a:p>
            <a:r>
              <a:rPr lang="zh-CN" altLang="en-US" sz="1400"/>
              <a:t>⑦缓存数据库的使用，如何选择缓存数据库？是</a:t>
            </a:r>
            <a:r>
              <a:rPr lang="en-US" altLang="zh-CN" sz="1400"/>
              <a:t>Redis</a:t>
            </a:r>
            <a:r>
              <a:rPr lang="zh-CN" altLang="en-US" sz="1400"/>
              <a:t>还是</a:t>
            </a:r>
            <a:r>
              <a:rPr lang="en-US" altLang="zh-CN" sz="1400"/>
              <a:t>Memcache? </a:t>
            </a:r>
            <a:r>
              <a:rPr lang="zh-CN" altLang="en-US" sz="1400"/>
              <a:t>如何设计缓存机制？</a:t>
            </a:r>
          </a:p>
          <a:p>
            <a:r>
              <a:rPr lang="zh-CN" altLang="en-US" sz="1400"/>
              <a:t>⑧数据通信问题，如何选择通信方式？是使用</a:t>
            </a:r>
            <a:r>
              <a:rPr lang="en-US" altLang="zh-CN" sz="1400"/>
              <a:t>TCP</a:t>
            </a:r>
            <a:r>
              <a:rPr lang="zh-CN" altLang="en-US" sz="1400"/>
              <a:t>还是</a:t>
            </a:r>
            <a:r>
              <a:rPr lang="en-US" altLang="zh-CN" sz="1400"/>
              <a:t>UDP</a:t>
            </a:r>
            <a:r>
              <a:rPr lang="zh-CN" altLang="en-US" sz="1400"/>
              <a:t>，是使用长连接还是短连接？</a:t>
            </a:r>
            <a:r>
              <a:rPr lang="en-US" altLang="zh-CN" sz="1400"/>
              <a:t>NIO</a:t>
            </a:r>
            <a:r>
              <a:rPr lang="zh-CN" altLang="en-US" sz="1400"/>
              <a:t>还是</a:t>
            </a:r>
            <a:r>
              <a:rPr lang="en-US" altLang="zh-CN" sz="1400"/>
              <a:t>BIO</a:t>
            </a:r>
            <a:r>
              <a:rPr lang="zh-CN" altLang="en-US" sz="1400"/>
              <a:t>？</a:t>
            </a:r>
            <a:r>
              <a:rPr lang="en-US" altLang="zh-CN" sz="1400"/>
              <a:t>netty</a:t>
            </a:r>
            <a:r>
              <a:rPr lang="zh-CN" altLang="en-US" sz="1400"/>
              <a:t>、</a:t>
            </a:r>
            <a:r>
              <a:rPr lang="en-US" altLang="zh-CN" sz="1400"/>
              <a:t>mina</a:t>
            </a:r>
            <a:r>
              <a:rPr lang="zh-CN" altLang="en-US" sz="1400"/>
              <a:t>还是原生</a:t>
            </a:r>
            <a:r>
              <a:rPr lang="en-US" altLang="zh-CN" sz="1400"/>
              <a:t>socket</a:t>
            </a:r>
            <a:r>
              <a:rPr lang="zh-CN" altLang="en-US" sz="1400"/>
              <a:t>？</a:t>
            </a:r>
          </a:p>
          <a:p>
            <a:r>
              <a:rPr lang="zh-CN" altLang="en-US" sz="1400"/>
              <a:t>⑨操作系统选取，是使用</a:t>
            </a:r>
            <a:r>
              <a:rPr lang="en-US" altLang="zh-CN" sz="1400"/>
              <a:t>winserver</a:t>
            </a:r>
            <a:r>
              <a:rPr lang="zh-CN" altLang="en-US" sz="1400"/>
              <a:t>还是</a:t>
            </a:r>
            <a:r>
              <a:rPr lang="en-US" altLang="zh-CN" sz="1400"/>
              <a:t>Linux</a:t>
            </a:r>
            <a:r>
              <a:rPr lang="zh-CN" altLang="en-US" sz="1400"/>
              <a:t>？或者</a:t>
            </a:r>
            <a:r>
              <a:rPr lang="en-US" altLang="zh-CN" sz="1400"/>
              <a:t>Unix</a:t>
            </a:r>
            <a:r>
              <a:rPr lang="zh-CN" altLang="en-US" sz="1400"/>
              <a:t>？</a:t>
            </a:r>
          </a:p>
          <a:p>
            <a:r>
              <a:rPr lang="zh-CN" altLang="en-US" sz="1400"/>
              <a:t>⑩硬件配置？是</a:t>
            </a:r>
            <a:r>
              <a:rPr lang="en-US" altLang="zh-CN" sz="1400"/>
              <a:t>8G</a:t>
            </a:r>
            <a:r>
              <a:rPr lang="zh-CN" altLang="en-US" sz="1400"/>
              <a:t>内存还是</a:t>
            </a:r>
            <a:r>
              <a:rPr lang="en-US" altLang="zh-CN" sz="1400"/>
              <a:t>32G</a:t>
            </a:r>
            <a:r>
              <a:rPr lang="zh-CN" altLang="en-US" sz="1400"/>
              <a:t>，网卡</a:t>
            </a:r>
            <a:r>
              <a:rPr lang="en-US" altLang="zh-CN" sz="1400"/>
              <a:t>10G</a:t>
            </a:r>
            <a:r>
              <a:rPr lang="zh-CN" altLang="en-US" sz="1400"/>
              <a:t>还是</a:t>
            </a:r>
            <a:r>
              <a:rPr lang="en-US" altLang="zh-CN" sz="1400"/>
              <a:t>1G?</a:t>
            </a:r>
          </a:p>
          <a:p>
            <a:r>
              <a:rPr lang="zh-CN" altLang="en-US" sz="1400"/>
              <a:t>高并发是一个复杂的问题，其影响因素有很多，多线程在这里只是在同</a:t>
            </a:r>
            <a:r>
              <a:rPr lang="en-US" altLang="zh-CN" sz="1400"/>
              <a:t>/</a:t>
            </a:r>
            <a:r>
              <a:rPr lang="zh-CN" altLang="en-US" sz="1400"/>
              <a:t>异步角度上解决高并发问题的其中的一个方法手段，是在同一时刻利用计算机闲置资源的一种方式。</a:t>
            </a:r>
            <a:r>
              <a:rPr lang="zh-CN" altLang="en-US" sz="1400">
                <a:solidFill>
                  <a:schemeClr val="accent1">
                    <a:lumMod val="75000"/>
                  </a:schemeClr>
                </a:solidFill>
              </a:rPr>
              <a:t>多线程在解决高并发问题中所起到的作用就是使计算机的资源在每一时刻都能达到最大的利用率</a:t>
            </a:r>
            <a:r>
              <a:rPr lang="zh-CN" altLang="en-US" sz="1400"/>
              <a:t>，不至于浪费计算机资源使其闲置。</a:t>
            </a:r>
            <a:endParaRPr lang="zh-CN" altLang="en-US" sz="1400" dirty="0"/>
          </a:p>
        </p:txBody>
      </p:sp>
    </p:spTree>
    <p:extLst>
      <p:ext uri="{BB962C8B-B14F-4D97-AF65-F5344CB8AC3E}">
        <p14:creationId xmlns:p14="http://schemas.microsoft.com/office/powerpoint/2010/main" val="246364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27276" y="241539"/>
            <a:ext cx="2262158" cy="369332"/>
          </a:xfrm>
          <a:prstGeom prst="rect">
            <a:avLst/>
          </a:prstGeom>
          <a:noFill/>
        </p:spPr>
        <p:txBody>
          <a:bodyPr wrap="none" rtlCol="0">
            <a:spAutoFit/>
          </a:bodyPr>
          <a:lstStyle/>
          <a:p>
            <a:r>
              <a:rPr lang="zh-CN" altLang="en-US" b="1"/>
              <a:t>编码规范和命名规范</a:t>
            </a:r>
          </a:p>
        </p:txBody>
      </p:sp>
      <p:sp>
        <p:nvSpPr>
          <p:cNvPr id="3" name="文本框 2"/>
          <p:cNvSpPr txBox="1"/>
          <p:nvPr/>
        </p:nvSpPr>
        <p:spPr>
          <a:xfrm>
            <a:off x="8836723" y="6209242"/>
            <a:ext cx="3355277" cy="646331"/>
          </a:xfrm>
          <a:prstGeom prst="rect">
            <a:avLst/>
          </a:prstGeom>
          <a:noFill/>
        </p:spPr>
        <p:txBody>
          <a:bodyPr wrap="none" rtlCol="0">
            <a:spAutoFit/>
          </a:bodyPr>
          <a:lstStyle/>
          <a:p>
            <a:r>
              <a:rPr lang="zh-CN" altLang="en-US"/>
              <a:t>详参考</a:t>
            </a:r>
            <a:r>
              <a:rPr lang="en-US" altLang="zh-CN"/>
              <a:t>PEP 8</a:t>
            </a:r>
          </a:p>
          <a:p>
            <a:r>
              <a:rPr lang="en-US" altLang="zh-CN"/>
              <a:t>Python Enhancement Proposal #8</a:t>
            </a:r>
            <a:endParaRPr lang="zh-CN" altLang="en-US"/>
          </a:p>
        </p:txBody>
      </p:sp>
      <p:sp>
        <p:nvSpPr>
          <p:cNvPr id="4" name="文本框 3"/>
          <p:cNvSpPr txBox="1"/>
          <p:nvPr/>
        </p:nvSpPr>
        <p:spPr>
          <a:xfrm>
            <a:off x="301924" y="355261"/>
            <a:ext cx="11786559" cy="4801314"/>
          </a:xfrm>
          <a:prstGeom prst="rect">
            <a:avLst/>
          </a:prstGeom>
          <a:noFill/>
        </p:spPr>
        <p:txBody>
          <a:bodyPr wrap="square" rtlCol="0">
            <a:spAutoFit/>
          </a:bodyPr>
          <a:lstStyle/>
          <a:p>
            <a:r>
              <a:rPr lang="zh-CN" altLang="en-US" b="1"/>
              <a:t>编写代码规范</a:t>
            </a:r>
            <a:r>
              <a:rPr lang="zh-CN" altLang="en-US"/>
              <a:t>：</a:t>
            </a:r>
            <a:endParaRPr lang="en-US" altLang="zh-CN"/>
          </a:p>
          <a:p>
            <a:r>
              <a:rPr lang="en-US" altLang="zh-CN"/>
              <a:t>1</a:t>
            </a:r>
            <a:r>
              <a:rPr lang="zh-CN" altLang="en-US"/>
              <a:t>、使用</a:t>
            </a:r>
            <a:r>
              <a:rPr lang="en-US" altLang="zh-CN"/>
              <a:t>4</a:t>
            </a:r>
            <a:r>
              <a:rPr lang="zh-CN" altLang="en-US"/>
              <a:t>个空格进行缩进；</a:t>
            </a:r>
            <a:endParaRPr lang="en-US" altLang="zh-CN"/>
          </a:p>
          <a:p>
            <a:r>
              <a:rPr lang="en-US" altLang="zh-CN"/>
              <a:t>2</a:t>
            </a:r>
            <a:r>
              <a:rPr lang="zh-CN" altLang="en-US"/>
              <a:t>、每行不超过</a:t>
            </a:r>
            <a:r>
              <a:rPr lang="en-US" altLang="zh-CN"/>
              <a:t>79</a:t>
            </a:r>
            <a:r>
              <a:rPr lang="zh-CN" altLang="en-US"/>
              <a:t>个字符，可使用</a:t>
            </a:r>
            <a:r>
              <a:rPr lang="en-US" altLang="zh-CN"/>
              <a:t>()[]{}</a:t>
            </a:r>
            <a:r>
              <a:rPr lang="zh-CN" altLang="en-US"/>
              <a:t>将其进行隐性连接（使用缩进来保证代码美观），最好不使用</a:t>
            </a:r>
            <a:r>
              <a:rPr lang="en-US" altLang="zh-CN"/>
              <a:t>’\’</a:t>
            </a:r>
            <a:r>
              <a:rPr lang="zh-CN" altLang="en-US"/>
              <a:t>进行连行；</a:t>
            </a:r>
            <a:endParaRPr lang="en-US" altLang="zh-CN"/>
          </a:p>
          <a:p>
            <a:r>
              <a:rPr lang="en-US" altLang="zh-CN"/>
              <a:t>3</a:t>
            </a:r>
            <a:r>
              <a:rPr lang="zh-CN" altLang="en-US"/>
              <a:t>、使用必要的空行，一般函数、类的定义前可空两行，方法之间可空一行；</a:t>
            </a:r>
            <a:endParaRPr lang="en-US" altLang="zh-CN"/>
          </a:p>
          <a:p>
            <a:r>
              <a:rPr lang="en-US" altLang="zh-CN"/>
              <a:t>4</a:t>
            </a:r>
            <a:r>
              <a:rPr lang="zh-CN" altLang="en-US"/>
              <a:t>、使用必要的空格，</a:t>
            </a:r>
            <a:r>
              <a:rPr lang="en-US" altLang="zh-CN"/>
              <a:t>’,’</a:t>
            </a:r>
            <a:r>
              <a:rPr lang="zh-CN" altLang="en-US"/>
              <a:t>右侧一般使用空格，运算符两侧和函数参数之间使用空格，等号的前后使用空格（关键字参数和默认参数等号两侧不加空格），冒号后使用空格（在切片中按切片规范）；</a:t>
            </a:r>
            <a:endParaRPr lang="en-US" altLang="zh-CN"/>
          </a:p>
          <a:p>
            <a:r>
              <a:rPr lang="en-US" altLang="zh-CN"/>
              <a:t>5</a:t>
            </a:r>
            <a:r>
              <a:rPr lang="zh-CN" altLang="en-US"/>
              <a:t>、注释独占一行；</a:t>
            </a:r>
            <a:endParaRPr lang="en-US" altLang="zh-CN"/>
          </a:p>
          <a:p>
            <a:r>
              <a:rPr lang="en-US" altLang="zh-CN"/>
              <a:t>6</a:t>
            </a:r>
            <a:r>
              <a:rPr lang="zh-CN" altLang="en-US"/>
              <a:t>、尽量避免在循环语句中使用‘</a:t>
            </a:r>
            <a:r>
              <a:rPr lang="en-US" altLang="zh-CN"/>
              <a:t>+,+=</a:t>
            </a:r>
            <a:r>
              <a:rPr lang="zh-CN" altLang="en-US"/>
              <a:t>’运算符累加字符串（会创建不必要的临时对象）；</a:t>
            </a:r>
            <a:endParaRPr lang="en-US" altLang="zh-CN"/>
          </a:p>
          <a:p>
            <a:r>
              <a:rPr lang="en-US" altLang="zh-CN"/>
              <a:t>7</a:t>
            </a:r>
            <a:r>
              <a:rPr lang="zh-CN" altLang="en-US"/>
              <a:t>、尽量避免一次导入多个模块，同一模块的不同类需同时导入；</a:t>
            </a:r>
            <a:endParaRPr lang="en-US" altLang="zh-CN"/>
          </a:p>
          <a:p>
            <a:r>
              <a:rPr lang="en-US" altLang="zh-CN"/>
              <a:t>8</a:t>
            </a:r>
            <a:r>
              <a:rPr lang="zh-CN" altLang="en-US"/>
              <a:t>、不要在行尾添加分号，不要使用分号将两条命令放在同一行；</a:t>
            </a:r>
            <a:endParaRPr lang="en-US" altLang="zh-CN"/>
          </a:p>
          <a:p>
            <a:r>
              <a:rPr lang="en-US" altLang="zh-CN"/>
              <a:t>9</a:t>
            </a:r>
            <a:r>
              <a:rPr lang="zh-CN" altLang="en-US"/>
              <a:t>、关于二元运算符：</a:t>
            </a:r>
            <a:endParaRPr lang="en-US" altLang="zh-CN"/>
          </a:p>
          <a:p>
            <a:endParaRPr lang="en-US" altLang="zh-CN"/>
          </a:p>
          <a:p>
            <a:endParaRPr lang="en-US" altLang="zh-CN"/>
          </a:p>
          <a:p>
            <a:endParaRPr lang="en-US" altLang="zh-CN"/>
          </a:p>
          <a:p>
            <a:endParaRPr lang="en-US" altLang="zh-CN"/>
          </a:p>
          <a:p>
            <a:r>
              <a:rPr lang="en-US" altLang="zh-CN"/>
              <a:t>10</a:t>
            </a:r>
            <a:r>
              <a:rPr lang="zh-CN" altLang="en-US"/>
              <a:t>、顶层函数和类前后需空两行（注释不算空行），函数</a:t>
            </a:r>
            <a:r>
              <a:rPr lang="en-US" altLang="zh-CN" err="1"/>
              <a:t>def</a:t>
            </a:r>
            <a:r>
              <a:rPr lang="zh-CN" altLang="en-US"/>
              <a:t>语句后需空一行（与文档字符串之间），行末不要包含额外的空格，空行中不要有空白符、制表符等空字符。</a:t>
            </a:r>
          </a:p>
        </p:txBody>
      </p:sp>
      <p:pic>
        <p:nvPicPr>
          <p:cNvPr id="5" name="图片 4"/>
          <p:cNvPicPr>
            <a:picLocks noChangeAspect="1"/>
          </p:cNvPicPr>
          <p:nvPr/>
        </p:nvPicPr>
        <p:blipFill>
          <a:blip r:embed="rId2"/>
          <a:stretch>
            <a:fillRect/>
          </a:stretch>
        </p:blipFill>
        <p:spPr>
          <a:xfrm>
            <a:off x="5750013" y="3183331"/>
            <a:ext cx="3215919" cy="1242168"/>
          </a:xfrm>
          <a:prstGeom prst="rect">
            <a:avLst/>
          </a:prstGeom>
        </p:spPr>
      </p:pic>
      <p:pic>
        <p:nvPicPr>
          <p:cNvPr id="6" name="图片 5"/>
          <p:cNvPicPr>
            <a:picLocks noChangeAspect="1"/>
          </p:cNvPicPr>
          <p:nvPr/>
        </p:nvPicPr>
        <p:blipFill>
          <a:blip r:embed="rId3"/>
          <a:stretch>
            <a:fillRect/>
          </a:stretch>
        </p:blipFill>
        <p:spPr>
          <a:xfrm>
            <a:off x="2526474" y="3183331"/>
            <a:ext cx="3223539" cy="1226926"/>
          </a:xfrm>
          <a:prstGeom prst="rect">
            <a:avLst/>
          </a:prstGeom>
        </p:spPr>
      </p:pic>
      <p:sp>
        <p:nvSpPr>
          <p:cNvPr id="7" name="文本框 6"/>
          <p:cNvSpPr txBox="1"/>
          <p:nvPr/>
        </p:nvSpPr>
        <p:spPr>
          <a:xfrm>
            <a:off x="405441" y="5055080"/>
            <a:ext cx="10689145" cy="1754326"/>
          </a:xfrm>
          <a:prstGeom prst="rect">
            <a:avLst/>
          </a:prstGeom>
          <a:noFill/>
        </p:spPr>
        <p:txBody>
          <a:bodyPr wrap="none" rtlCol="0">
            <a:spAutoFit/>
          </a:bodyPr>
          <a:lstStyle/>
          <a:p>
            <a:r>
              <a:rPr lang="zh-CN" altLang="en-US" b="1"/>
              <a:t>命名规范</a:t>
            </a:r>
            <a:r>
              <a:rPr lang="zh-CN" altLang="en-US"/>
              <a:t>：</a:t>
            </a:r>
            <a:endParaRPr lang="en-US" altLang="zh-CN"/>
          </a:p>
          <a:p>
            <a:r>
              <a:rPr lang="en-US" altLang="zh-CN"/>
              <a:t>1</a:t>
            </a:r>
            <a:r>
              <a:rPr lang="zh-CN" altLang="en-US"/>
              <a:t>、包名：尽量短小，全部使用小写字母，不推荐使用下划线，可用</a:t>
            </a:r>
            <a:r>
              <a:rPr lang="en-US" altLang="zh-CN"/>
              <a:t>’.’</a:t>
            </a:r>
            <a:r>
              <a:rPr lang="zh-CN" altLang="en-US"/>
              <a:t>；</a:t>
            </a:r>
            <a:endParaRPr lang="en-US" altLang="zh-CN"/>
          </a:p>
          <a:p>
            <a:r>
              <a:rPr lang="en-US" altLang="zh-CN"/>
              <a:t>2</a:t>
            </a:r>
            <a:r>
              <a:rPr lang="zh-CN" altLang="en-US"/>
              <a:t>、模块、类的属性、函数、方法名：尽量短小，全部使用小写字母，使用下划线来分割（下划线法）；</a:t>
            </a:r>
            <a:endParaRPr lang="en-US" altLang="zh-CN"/>
          </a:p>
          <a:p>
            <a:r>
              <a:rPr lang="en-US" altLang="zh-CN"/>
              <a:t>3</a:t>
            </a:r>
            <a:r>
              <a:rPr lang="zh-CN" altLang="en-US"/>
              <a:t>、类名：</a:t>
            </a:r>
            <a:r>
              <a:rPr lang="en-US" altLang="zh-CN"/>
              <a:t>Pascal</a:t>
            </a:r>
            <a:r>
              <a:rPr lang="zh-CN" altLang="en-US"/>
              <a:t>风格（大驼峰法），将每个单词的首字母大写，如</a:t>
            </a:r>
            <a:r>
              <a:rPr lang="en-US" altLang="zh-CN" err="1"/>
              <a:t>BorrowBook</a:t>
            </a:r>
            <a:r>
              <a:rPr lang="zh-CN" altLang="en-US"/>
              <a:t>；</a:t>
            </a:r>
            <a:endParaRPr lang="en-US" altLang="zh-CN"/>
          </a:p>
          <a:p>
            <a:r>
              <a:rPr lang="en-US" altLang="zh-CN"/>
              <a:t>4</a:t>
            </a:r>
            <a:r>
              <a:rPr lang="zh-CN" altLang="en-US"/>
              <a:t>、常量：全部使用大写字母，可以使用下划线；</a:t>
            </a:r>
            <a:endParaRPr lang="en-US" altLang="zh-CN"/>
          </a:p>
          <a:p>
            <a:r>
              <a:rPr lang="en-US" altLang="zh-CN"/>
              <a:t>5</a:t>
            </a:r>
            <a:r>
              <a:rPr lang="zh-CN" altLang="en-US"/>
              <a:t>、变量：第一个字符不能是数字，不能使用保留字。</a:t>
            </a:r>
            <a:endParaRPr lang="en-US" altLang="zh-CN"/>
          </a:p>
        </p:txBody>
      </p:sp>
      <p:pic>
        <p:nvPicPr>
          <p:cNvPr id="8" name="图片 7"/>
          <p:cNvPicPr>
            <a:picLocks noChangeAspect="1"/>
          </p:cNvPicPr>
          <p:nvPr/>
        </p:nvPicPr>
        <p:blipFill>
          <a:blip r:embed="rId4"/>
          <a:stretch>
            <a:fillRect/>
          </a:stretch>
        </p:blipFill>
        <p:spPr>
          <a:xfrm>
            <a:off x="8836723" y="426205"/>
            <a:ext cx="2133785" cy="304826"/>
          </a:xfrm>
          <a:prstGeom prst="rect">
            <a:avLst/>
          </a:prstGeom>
        </p:spPr>
      </p:pic>
    </p:spTree>
    <p:extLst>
      <p:ext uri="{BB962C8B-B14F-4D97-AF65-F5344CB8AC3E}">
        <p14:creationId xmlns:p14="http://schemas.microsoft.com/office/powerpoint/2010/main" val="1008388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A705B6-EA9C-4F0C-B4C7-DDFED41B9E3E}"/>
              </a:ext>
            </a:extLst>
          </p:cNvPr>
          <p:cNvSpPr txBox="1"/>
          <p:nvPr/>
        </p:nvSpPr>
        <p:spPr>
          <a:xfrm>
            <a:off x="5668639" y="0"/>
            <a:ext cx="854721" cy="307777"/>
          </a:xfrm>
          <a:prstGeom prst="rect">
            <a:avLst/>
          </a:prstGeom>
          <a:noFill/>
        </p:spPr>
        <p:txBody>
          <a:bodyPr wrap="none" rtlCol="0">
            <a:spAutoFit/>
          </a:bodyPr>
          <a:lstStyle/>
          <a:p>
            <a:pPr algn="l"/>
            <a:r>
              <a:rPr lang="en-US" altLang="zh-CN" sz="1400" b="1"/>
              <a:t>web</a:t>
            </a:r>
            <a:r>
              <a:rPr lang="zh-CN" altLang="en-US" sz="1400" b="1"/>
              <a:t>框架</a:t>
            </a:r>
          </a:p>
        </p:txBody>
      </p:sp>
      <p:sp>
        <p:nvSpPr>
          <p:cNvPr id="3" name="文本框 2">
            <a:extLst>
              <a:ext uri="{FF2B5EF4-FFF2-40B4-BE49-F238E27FC236}">
                <a16:creationId xmlns:a16="http://schemas.microsoft.com/office/drawing/2014/main" id="{DE463C5F-5BEE-4660-B4DE-C1A1BF6224B9}"/>
              </a:ext>
            </a:extLst>
          </p:cNvPr>
          <p:cNvSpPr txBox="1"/>
          <p:nvPr/>
        </p:nvSpPr>
        <p:spPr>
          <a:xfrm>
            <a:off x="0" y="226577"/>
            <a:ext cx="12192000" cy="1169551"/>
          </a:xfrm>
          <a:prstGeom prst="rect">
            <a:avLst/>
          </a:prstGeom>
          <a:noFill/>
        </p:spPr>
        <p:txBody>
          <a:bodyPr wrap="square" rtlCol="0">
            <a:spAutoFit/>
          </a:bodyPr>
          <a:lstStyle/>
          <a:p>
            <a:pPr algn="l"/>
            <a:r>
              <a:rPr lang="zh-CN" altLang="en-US" sz="1400" b="1"/>
              <a:t>静态资源与动态资源</a:t>
            </a:r>
            <a:r>
              <a:rPr lang="zh-CN" altLang="en-US" sz="1400"/>
              <a:t>：静态资源即事先写好的无法改变的资源（一些事先写好的</a:t>
            </a:r>
            <a:r>
              <a:rPr lang="en-US" altLang="zh-CN" sz="1400"/>
              <a:t>HTML</a:t>
            </a:r>
            <a:r>
              <a:rPr lang="zh-CN" altLang="en-US" sz="1400"/>
              <a:t>代码），动态资源即根据请求回复不同的内容（或根据实时情况</a:t>
            </a:r>
            <a:r>
              <a:rPr lang="en-US" altLang="zh-CN" sz="1400"/>
              <a:t>/</a:t>
            </a:r>
            <a:r>
              <a:rPr lang="zh-CN" altLang="en-US" sz="1400"/>
              <a:t>用户提交数据），互联网早期都是静态资源，随着一些脚本语言的出现，出现了动态页面，一般将动态和静态页面请求分离，将静态的资源查询置入</a:t>
            </a:r>
            <a:r>
              <a:rPr lang="en-US" altLang="zh-CN" sz="1400"/>
              <a:t>http</a:t>
            </a:r>
            <a:r>
              <a:rPr lang="zh-CN" altLang="en-US" sz="1400"/>
              <a:t>服务器文件，将动态页面的实现置入另外一个文件，用</a:t>
            </a:r>
            <a:r>
              <a:rPr lang="en-US" altLang="zh-CN" sz="1400"/>
              <a:t>http</a:t>
            </a:r>
            <a:r>
              <a:rPr lang="zh-CN" altLang="en-US" sz="1400"/>
              <a:t>服务器去调用，解耦。</a:t>
            </a:r>
            <a:endParaRPr lang="en-US" altLang="zh-CN" sz="1400"/>
          </a:p>
          <a:p>
            <a:r>
              <a:rPr lang="en-US" altLang="zh-CN" sz="1400"/>
              <a:t>SGI/WSGI</a:t>
            </a:r>
            <a:r>
              <a:rPr lang="zh-CN" altLang="en-US" sz="1400"/>
              <a:t>：</a:t>
            </a:r>
            <a:r>
              <a:rPr lang="en-US" altLang="zh-CN" sz="1400"/>
              <a:t> Web Server Gateway Interface </a:t>
            </a:r>
            <a:r>
              <a:rPr lang="zh-CN" altLang="en-US" sz="1400"/>
              <a:t>服务器网端接口，其允许开发者将</a:t>
            </a:r>
            <a:r>
              <a:rPr lang="en-US" altLang="zh-CN" sz="1400"/>
              <a:t>web</a:t>
            </a:r>
            <a:r>
              <a:rPr lang="zh-CN" altLang="en-US" sz="1400"/>
              <a:t> </a:t>
            </a:r>
            <a:r>
              <a:rPr lang="en-US" altLang="zh-CN" sz="1400"/>
              <a:t>server</a:t>
            </a:r>
            <a:r>
              <a:rPr lang="zh-CN" altLang="en-US" sz="1400"/>
              <a:t>和后端</a:t>
            </a:r>
            <a:r>
              <a:rPr lang="en-US" altLang="zh-CN" sz="1400"/>
              <a:t>web app</a:t>
            </a:r>
            <a:r>
              <a:rPr lang="zh-CN" altLang="en-US" sz="1400"/>
              <a:t>分离，并规定了</a:t>
            </a:r>
            <a:r>
              <a:rPr lang="en-US" altLang="zh-CN" sz="1400"/>
              <a:t>Server</a:t>
            </a:r>
            <a:r>
              <a:rPr lang="zh-CN" altLang="en-US" sz="1400"/>
              <a:t>端和</a:t>
            </a:r>
            <a:r>
              <a:rPr lang="en-US" altLang="zh-CN" sz="1400"/>
              <a:t>App</a:t>
            </a:r>
            <a:r>
              <a:rPr lang="zh-CN" altLang="en-US" sz="1400"/>
              <a:t>端的端口，即规定了两端通信的格式规范。（</a:t>
            </a:r>
            <a:r>
              <a:rPr lang="zh-CN" altLang="en-US" sz="1400" b="1">
                <a:solidFill>
                  <a:srgbClr val="FF0000"/>
                </a:solidFill>
              </a:rPr>
              <a:t>最终实现情况为，服务器代码无需改动，所有的路径</a:t>
            </a:r>
            <a:r>
              <a:rPr lang="en-US" altLang="zh-CN" sz="1400" b="1">
                <a:solidFill>
                  <a:srgbClr val="FF0000"/>
                </a:solidFill>
              </a:rPr>
              <a:t>/</a:t>
            </a:r>
            <a:r>
              <a:rPr lang="zh-CN" altLang="en-US" sz="1400" b="1">
                <a:solidFill>
                  <a:srgbClr val="FF0000"/>
                </a:solidFill>
              </a:rPr>
              <a:t>模块</a:t>
            </a:r>
            <a:r>
              <a:rPr lang="en-US" altLang="zh-CN" sz="1400" b="1">
                <a:solidFill>
                  <a:srgbClr val="FF0000"/>
                </a:solidFill>
              </a:rPr>
              <a:t>/</a:t>
            </a:r>
            <a:r>
              <a:rPr lang="zh-CN" altLang="en-US" sz="1400" b="1">
                <a:solidFill>
                  <a:srgbClr val="FF0000"/>
                </a:solidFill>
              </a:rPr>
              <a:t>方法都由配置文件传入，</a:t>
            </a:r>
            <a:r>
              <a:rPr lang="en-US" altLang="zh-CN" sz="1400" b="1">
                <a:solidFill>
                  <a:srgbClr val="FF0000"/>
                </a:solidFill>
              </a:rPr>
              <a:t>run</a:t>
            </a:r>
            <a:r>
              <a:rPr lang="zh-CN" altLang="en-US" sz="1400" b="1">
                <a:solidFill>
                  <a:srgbClr val="FF0000"/>
                </a:solidFill>
              </a:rPr>
              <a:t>文件包含运行指令，</a:t>
            </a:r>
            <a:r>
              <a:rPr lang="en-US" altLang="zh-CN" sz="1400" b="1">
                <a:solidFill>
                  <a:srgbClr val="FF0000"/>
                </a:solidFill>
              </a:rPr>
              <a:t>readme</a:t>
            </a:r>
            <a:r>
              <a:rPr lang="zh-CN" altLang="en-US" sz="1400" b="1">
                <a:solidFill>
                  <a:srgbClr val="FF0000"/>
                </a:solidFill>
              </a:rPr>
              <a:t>用于备忘和版权</a:t>
            </a:r>
            <a:r>
              <a:rPr lang="zh-CN" altLang="en-US" sz="1400"/>
              <a:t>）</a:t>
            </a:r>
            <a:endParaRPr lang="en-US" altLang="zh-CN" sz="1400"/>
          </a:p>
        </p:txBody>
      </p:sp>
      <p:sp>
        <p:nvSpPr>
          <p:cNvPr id="4" name="矩形 3">
            <a:extLst>
              <a:ext uri="{FF2B5EF4-FFF2-40B4-BE49-F238E27FC236}">
                <a16:creationId xmlns:a16="http://schemas.microsoft.com/office/drawing/2014/main" id="{DC7EE4AB-7F7D-47BC-97D4-67641BCA2F37}"/>
              </a:ext>
            </a:extLst>
          </p:cNvPr>
          <p:cNvSpPr/>
          <p:nvPr/>
        </p:nvSpPr>
        <p:spPr>
          <a:xfrm>
            <a:off x="825386" y="1407261"/>
            <a:ext cx="323682" cy="45800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浏览器</a:t>
            </a:r>
          </a:p>
        </p:txBody>
      </p:sp>
      <p:cxnSp>
        <p:nvCxnSpPr>
          <p:cNvPr id="6" name="直接箭头连接符 5">
            <a:extLst>
              <a:ext uri="{FF2B5EF4-FFF2-40B4-BE49-F238E27FC236}">
                <a16:creationId xmlns:a16="http://schemas.microsoft.com/office/drawing/2014/main" id="{E66F2069-FD66-4BC6-931B-C61ECF951A94}"/>
              </a:ext>
            </a:extLst>
          </p:cNvPr>
          <p:cNvCxnSpPr>
            <a:cxnSpLocks/>
          </p:cNvCxnSpPr>
          <p:nvPr/>
        </p:nvCxnSpPr>
        <p:spPr>
          <a:xfrm flipV="1">
            <a:off x="1165252" y="1859940"/>
            <a:ext cx="1432291" cy="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FAD4534-9FCD-4DE7-9D05-7E5D09E7C3BE}"/>
              </a:ext>
            </a:extLst>
          </p:cNvPr>
          <p:cNvSpPr txBox="1"/>
          <p:nvPr/>
        </p:nvSpPr>
        <p:spPr>
          <a:xfrm>
            <a:off x="1278238" y="1551925"/>
            <a:ext cx="1198598" cy="307777"/>
          </a:xfrm>
          <a:prstGeom prst="rect">
            <a:avLst/>
          </a:prstGeom>
          <a:noFill/>
        </p:spPr>
        <p:txBody>
          <a:bodyPr wrap="none" rtlCol="0">
            <a:spAutoFit/>
          </a:bodyPr>
          <a:lstStyle/>
          <a:p>
            <a:pPr algn="l"/>
            <a:r>
              <a:rPr lang="en-US" altLang="zh-CN" sz="1400"/>
              <a:t>1</a:t>
            </a:r>
            <a:r>
              <a:rPr lang="zh-CN" altLang="en-US" sz="1400"/>
              <a:t>、</a:t>
            </a:r>
            <a:r>
              <a:rPr lang="en-US" altLang="zh-CN" sz="1400"/>
              <a:t>HTTP</a:t>
            </a:r>
            <a:r>
              <a:rPr lang="zh-CN" altLang="en-US" sz="1400"/>
              <a:t>请求</a:t>
            </a:r>
          </a:p>
        </p:txBody>
      </p:sp>
      <p:sp>
        <p:nvSpPr>
          <p:cNvPr id="8" name="文本框 7">
            <a:extLst>
              <a:ext uri="{FF2B5EF4-FFF2-40B4-BE49-F238E27FC236}">
                <a16:creationId xmlns:a16="http://schemas.microsoft.com/office/drawing/2014/main" id="{EED12F0F-0FF7-4B33-B304-161AA12685E9}"/>
              </a:ext>
            </a:extLst>
          </p:cNvPr>
          <p:cNvSpPr txBox="1"/>
          <p:nvPr/>
        </p:nvSpPr>
        <p:spPr>
          <a:xfrm>
            <a:off x="1289299" y="1859702"/>
            <a:ext cx="1176476" cy="307777"/>
          </a:xfrm>
          <a:prstGeom prst="rect">
            <a:avLst/>
          </a:prstGeom>
          <a:noFill/>
        </p:spPr>
        <p:txBody>
          <a:bodyPr wrap="none" rtlCol="0">
            <a:spAutoFit/>
          </a:bodyPr>
          <a:lstStyle/>
          <a:p>
            <a:pPr algn="l"/>
            <a:r>
              <a:rPr lang="zh-CN" altLang="en-US" sz="1400"/>
              <a:t>建立</a:t>
            </a:r>
            <a:r>
              <a:rPr lang="en-US" altLang="zh-CN" sz="1400"/>
              <a:t>TCP</a:t>
            </a:r>
            <a:r>
              <a:rPr lang="zh-CN" altLang="en-US" sz="1400"/>
              <a:t>连接</a:t>
            </a:r>
          </a:p>
        </p:txBody>
      </p:sp>
      <p:sp>
        <p:nvSpPr>
          <p:cNvPr id="9" name="矩形 8">
            <a:extLst>
              <a:ext uri="{FF2B5EF4-FFF2-40B4-BE49-F238E27FC236}">
                <a16:creationId xmlns:a16="http://schemas.microsoft.com/office/drawing/2014/main" id="{BE817D58-A847-43B2-8AF0-7CF4363A307F}"/>
              </a:ext>
            </a:extLst>
          </p:cNvPr>
          <p:cNvSpPr/>
          <p:nvPr/>
        </p:nvSpPr>
        <p:spPr>
          <a:xfrm>
            <a:off x="2608604" y="1407261"/>
            <a:ext cx="3560496" cy="45800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b="1"/>
              <a:t>WSGI Server</a:t>
            </a:r>
            <a:endParaRPr lang="en-US" altLang="zh-CN" sz="1400"/>
          </a:p>
          <a:p>
            <a:pPr algn="ctr"/>
            <a:r>
              <a:rPr lang="zh-CN" altLang="en-US" sz="1400"/>
              <a:t>①监听</a:t>
            </a:r>
            <a:r>
              <a:rPr lang="en-US" altLang="zh-CN" sz="1400"/>
              <a:t>HTTP</a:t>
            </a:r>
            <a:r>
              <a:rPr lang="zh-CN" altLang="en-US" sz="1400"/>
              <a:t>服务端口，捕捉</a:t>
            </a:r>
            <a:r>
              <a:rPr lang="en-US" altLang="zh-CN" sz="1400"/>
              <a:t>HTTP</a:t>
            </a:r>
            <a:r>
              <a:rPr lang="zh-CN" altLang="en-US" sz="1400"/>
              <a:t>请求</a:t>
            </a:r>
            <a:endParaRPr lang="en-US" altLang="zh-CN" sz="1400"/>
          </a:p>
          <a:p>
            <a:pPr algn="ctr"/>
            <a:r>
              <a:rPr lang="zh-CN" altLang="en-US" sz="1400"/>
              <a:t>②接收</a:t>
            </a:r>
            <a:r>
              <a:rPr lang="en-US" altLang="zh-CN" sz="1400"/>
              <a:t>B</a:t>
            </a:r>
            <a:r>
              <a:rPr lang="zh-CN" altLang="en-US" sz="1400"/>
              <a:t>端的</a:t>
            </a:r>
            <a:r>
              <a:rPr lang="en-US" altLang="zh-CN" sz="1400"/>
              <a:t>HTTP</a:t>
            </a:r>
            <a:r>
              <a:rPr lang="zh-CN" altLang="en-US" sz="1400"/>
              <a:t>请求并解析封装为</a:t>
            </a:r>
            <a:r>
              <a:rPr lang="en-US" altLang="zh-CN" sz="1400"/>
              <a:t>environ(</a:t>
            </a:r>
            <a:r>
              <a:rPr lang="zh-CN" altLang="en-US" sz="1400"/>
              <a:t>字典</a:t>
            </a:r>
            <a:r>
              <a:rPr lang="en-US" altLang="zh-CN" sz="1400"/>
              <a:t>)</a:t>
            </a:r>
          </a:p>
          <a:p>
            <a:pPr algn="ctr"/>
            <a:r>
              <a:rPr lang="zh-CN" altLang="en-US" sz="1400"/>
              <a:t>③调用</a:t>
            </a:r>
            <a:r>
              <a:rPr lang="en-US" altLang="zh-CN" sz="1400"/>
              <a:t>App</a:t>
            </a:r>
            <a:r>
              <a:rPr lang="zh-CN" altLang="en-US" sz="1400"/>
              <a:t>端的一个</a:t>
            </a:r>
            <a:r>
              <a:rPr lang="en-US" altLang="zh-CN" sz="1400"/>
              <a:t>application</a:t>
            </a:r>
            <a:r>
              <a:rPr lang="zh-CN" altLang="en-US" sz="1400"/>
              <a:t>函数，这个函数接收两个参数，分别为</a:t>
            </a:r>
            <a:r>
              <a:rPr lang="en-US" altLang="zh-CN" sz="1400"/>
              <a:t>environ</a:t>
            </a:r>
            <a:r>
              <a:rPr lang="zh-CN" altLang="en-US" sz="1400"/>
              <a:t>和</a:t>
            </a:r>
            <a:r>
              <a:rPr lang="en-US" altLang="zh-CN" sz="1400"/>
              <a:t>start-response</a:t>
            </a:r>
            <a:r>
              <a:rPr lang="zh-CN" altLang="en-US" sz="1400"/>
              <a:t>方法</a:t>
            </a:r>
            <a:r>
              <a:rPr lang="en-US" altLang="zh-CN" sz="1400"/>
              <a:t>(</a:t>
            </a:r>
            <a:r>
              <a:rPr lang="zh-CN" altLang="en-US" sz="1400"/>
              <a:t>方法位于</a:t>
            </a:r>
            <a:r>
              <a:rPr lang="en-US" altLang="zh-CN" sz="1400"/>
              <a:t>S</a:t>
            </a:r>
            <a:r>
              <a:rPr lang="zh-CN" altLang="en-US" sz="1400"/>
              <a:t>端内</a:t>
            </a:r>
            <a:r>
              <a:rPr lang="en-US" altLang="zh-CN" sz="1400"/>
              <a:t>)</a:t>
            </a:r>
          </a:p>
          <a:p>
            <a:pPr algn="ctr"/>
            <a:r>
              <a:rPr lang="zh-CN" altLang="en-US" sz="1400"/>
              <a:t>④将</a:t>
            </a:r>
            <a:r>
              <a:rPr lang="en-US" altLang="zh-CN" sz="1400"/>
              <a:t>application</a:t>
            </a:r>
            <a:r>
              <a:rPr lang="zh-CN" altLang="en-US" sz="1400"/>
              <a:t>调用的</a:t>
            </a:r>
            <a:r>
              <a:rPr lang="en-US" altLang="zh-CN" sz="1400"/>
              <a:t>start-response</a:t>
            </a:r>
            <a:r>
              <a:rPr lang="zh-CN" altLang="en-US" sz="1400"/>
              <a:t>方法的返回值封装为</a:t>
            </a:r>
            <a:r>
              <a:rPr lang="en-US" altLang="zh-CN" sz="1400"/>
              <a:t>HTTP</a:t>
            </a:r>
            <a:r>
              <a:rPr lang="zh-CN" altLang="en-US" sz="1400"/>
              <a:t>响应头，将</a:t>
            </a:r>
            <a:r>
              <a:rPr lang="en-US" altLang="zh-CN" sz="1400"/>
              <a:t>application</a:t>
            </a:r>
            <a:r>
              <a:rPr lang="zh-CN" altLang="en-US" sz="1400"/>
              <a:t>的返回值封装为</a:t>
            </a:r>
            <a:r>
              <a:rPr lang="en-US" altLang="zh-CN" sz="1400"/>
              <a:t>HTTP body</a:t>
            </a:r>
            <a:r>
              <a:rPr lang="zh-CN" altLang="en-US" sz="1400"/>
              <a:t>文件返回浏览器</a:t>
            </a:r>
          </a:p>
        </p:txBody>
      </p:sp>
      <p:cxnSp>
        <p:nvCxnSpPr>
          <p:cNvPr id="11" name="直接箭头连接符 10">
            <a:extLst>
              <a:ext uri="{FF2B5EF4-FFF2-40B4-BE49-F238E27FC236}">
                <a16:creationId xmlns:a16="http://schemas.microsoft.com/office/drawing/2014/main" id="{4266E6E6-1E4C-43D3-8C1E-1CD939712C59}"/>
              </a:ext>
            </a:extLst>
          </p:cNvPr>
          <p:cNvCxnSpPr>
            <a:cxnSpLocks/>
          </p:cNvCxnSpPr>
          <p:nvPr/>
        </p:nvCxnSpPr>
        <p:spPr>
          <a:xfrm>
            <a:off x="6169100" y="1860414"/>
            <a:ext cx="2165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A7B8928-37E0-44C7-ACBF-C165F23339C8}"/>
              </a:ext>
            </a:extLst>
          </p:cNvPr>
          <p:cNvSpPr/>
          <p:nvPr/>
        </p:nvSpPr>
        <p:spPr>
          <a:xfrm>
            <a:off x="8334798" y="1407261"/>
            <a:ext cx="2921225" cy="45800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b="1"/>
              <a:t>WSGI App</a:t>
            </a:r>
            <a:endParaRPr lang="en-US" altLang="zh-CN" sz="1400"/>
          </a:p>
          <a:p>
            <a:pPr algn="ctr"/>
            <a:r>
              <a:rPr lang="zh-CN" altLang="en-US" sz="1400"/>
              <a:t>①提供可调用的</a:t>
            </a:r>
            <a:r>
              <a:rPr lang="en-US" altLang="zh-CN" sz="1400"/>
              <a:t>application</a:t>
            </a:r>
            <a:r>
              <a:rPr lang="zh-CN" altLang="en-US" sz="1400"/>
              <a:t>函数</a:t>
            </a:r>
            <a:r>
              <a:rPr lang="en-US" altLang="zh-CN" sz="1400"/>
              <a:t>/</a:t>
            </a:r>
            <a:r>
              <a:rPr lang="zh-CN" altLang="en-US" sz="1400"/>
              <a:t>类</a:t>
            </a:r>
            <a:r>
              <a:rPr lang="en-US" altLang="zh-CN" sz="1400"/>
              <a:t>/</a:t>
            </a:r>
            <a:r>
              <a:rPr lang="zh-CN" altLang="en-US" sz="1400"/>
              <a:t>实现</a:t>
            </a:r>
            <a:r>
              <a:rPr lang="en-US" altLang="zh-CN" sz="1400"/>
              <a:t>call</a:t>
            </a:r>
            <a:r>
              <a:rPr lang="zh-CN" altLang="en-US" sz="1400"/>
              <a:t>方法实例</a:t>
            </a:r>
            <a:endParaRPr lang="en-US" altLang="zh-CN" sz="1400"/>
          </a:p>
          <a:p>
            <a:pPr algn="ctr"/>
            <a:r>
              <a:rPr lang="zh-CN" altLang="en-US" sz="1400"/>
              <a:t>②分别接收一个</a:t>
            </a:r>
            <a:r>
              <a:rPr lang="en-US" altLang="zh-CN" sz="1400"/>
              <a:t>environ</a:t>
            </a:r>
            <a:r>
              <a:rPr lang="zh-CN" altLang="en-US" sz="1400"/>
              <a:t>字典和一个</a:t>
            </a:r>
            <a:r>
              <a:rPr lang="en-US" altLang="zh-CN" sz="1400"/>
              <a:t>start-response</a:t>
            </a:r>
            <a:r>
              <a:rPr lang="zh-CN" altLang="en-US" sz="1400"/>
              <a:t>方法</a:t>
            </a:r>
            <a:endParaRPr lang="en-US" altLang="zh-CN" sz="1400"/>
          </a:p>
          <a:p>
            <a:pPr algn="ctr"/>
            <a:r>
              <a:rPr lang="zh-CN" altLang="en-US" sz="1400"/>
              <a:t>③后端开发的重点</a:t>
            </a:r>
            <a:endParaRPr lang="en-US" altLang="zh-CN" sz="1400"/>
          </a:p>
          <a:p>
            <a:pPr algn="ctr"/>
            <a:endParaRPr lang="en-US" altLang="zh-CN" sz="1400"/>
          </a:p>
          <a:p>
            <a:r>
              <a:rPr lang="en-US" altLang="zh-CN" sz="1400"/>
              <a:t>start-response</a:t>
            </a:r>
            <a:r>
              <a:rPr lang="zh-CN" altLang="en-US" sz="1400"/>
              <a:t>方法有三个参数</a:t>
            </a:r>
            <a:endParaRPr lang="en-US" altLang="zh-CN" sz="1400"/>
          </a:p>
          <a:p>
            <a:r>
              <a:rPr lang="en-US" altLang="zh-CN" sz="1400"/>
              <a:t>status</a:t>
            </a:r>
            <a:r>
              <a:rPr lang="zh-CN" altLang="en-US" sz="1400"/>
              <a:t>：状态码及状态码说明</a:t>
            </a:r>
            <a:endParaRPr lang="en-US" altLang="zh-CN" sz="1400"/>
          </a:p>
          <a:p>
            <a:r>
              <a:rPr lang="en-US" altLang="zh-CN" sz="1400"/>
              <a:t>response-headers</a:t>
            </a:r>
            <a:r>
              <a:rPr lang="zh-CN" altLang="en-US" sz="1400"/>
              <a:t>：一个可迭代对象，其元素为二元元组（其中为响应头的具体信息，例如</a:t>
            </a:r>
            <a:r>
              <a:rPr lang="en-US" altLang="zh-CN" sz="1400">
                <a:solidFill>
                  <a:srgbClr val="222222"/>
                </a:solidFill>
              </a:rPr>
              <a:t>Connection, keep-alive </a:t>
            </a:r>
            <a:r>
              <a:rPr lang="zh-CN" altLang="en-US" sz="1400"/>
              <a:t>）</a:t>
            </a:r>
            <a:endParaRPr lang="en-US" altLang="zh-CN" sz="1400"/>
          </a:p>
          <a:p>
            <a:r>
              <a:rPr lang="en-US" altLang="zh-CN" sz="1400" err="1"/>
              <a:t>exc</a:t>
            </a:r>
            <a:r>
              <a:rPr lang="en-US" altLang="zh-CN" sz="1400"/>
              <a:t>-info</a:t>
            </a:r>
            <a:r>
              <a:rPr lang="zh-CN" altLang="en-US" sz="1400"/>
              <a:t>：用于处理异常</a:t>
            </a:r>
            <a:endParaRPr lang="en-US" altLang="zh-CN" sz="1400"/>
          </a:p>
          <a:p>
            <a:pPr algn="ctr"/>
            <a:endParaRPr lang="en-US" altLang="zh-CN" sz="1400"/>
          </a:p>
          <a:p>
            <a:pPr algn="ctr"/>
            <a:endParaRPr lang="en-US" altLang="zh-CN" sz="1400"/>
          </a:p>
          <a:p>
            <a:pPr algn="ctr"/>
            <a:endParaRPr lang="en-US" altLang="zh-CN" sz="1400"/>
          </a:p>
          <a:p>
            <a:pPr algn="ctr"/>
            <a:endParaRPr lang="en-US" altLang="zh-CN" sz="1400"/>
          </a:p>
          <a:p>
            <a:pPr algn="ctr"/>
            <a:endParaRPr lang="en-US" altLang="zh-CN" sz="1400"/>
          </a:p>
          <a:p>
            <a:pPr algn="ctr"/>
            <a:endParaRPr lang="zh-CN" altLang="en-US" sz="1400"/>
          </a:p>
        </p:txBody>
      </p:sp>
      <p:sp>
        <p:nvSpPr>
          <p:cNvPr id="14" name="文本框 13">
            <a:extLst>
              <a:ext uri="{FF2B5EF4-FFF2-40B4-BE49-F238E27FC236}">
                <a16:creationId xmlns:a16="http://schemas.microsoft.com/office/drawing/2014/main" id="{21575D90-4410-4964-A906-10A1F409EA3A}"/>
              </a:ext>
            </a:extLst>
          </p:cNvPr>
          <p:cNvSpPr txBox="1"/>
          <p:nvPr/>
        </p:nvSpPr>
        <p:spPr>
          <a:xfrm>
            <a:off x="2974137" y="1551925"/>
            <a:ext cx="2829429" cy="307777"/>
          </a:xfrm>
          <a:prstGeom prst="rect">
            <a:avLst/>
          </a:prstGeom>
          <a:noFill/>
        </p:spPr>
        <p:txBody>
          <a:bodyPr wrap="none" rtlCol="0">
            <a:spAutoFit/>
          </a:bodyPr>
          <a:lstStyle/>
          <a:p>
            <a:pPr algn="l"/>
            <a:r>
              <a:rPr lang="en-US" altLang="zh-CN" sz="1400"/>
              <a:t>2</a:t>
            </a:r>
            <a:r>
              <a:rPr lang="zh-CN" altLang="en-US" sz="1400"/>
              <a:t>、将</a:t>
            </a:r>
            <a:r>
              <a:rPr lang="en-US" altLang="zh-CN" sz="1400"/>
              <a:t>HTTP</a:t>
            </a:r>
            <a:r>
              <a:rPr lang="zh-CN" altLang="en-US" sz="1400"/>
              <a:t>请求解析封装为</a:t>
            </a:r>
            <a:r>
              <a:rPr lang="en-US" altLang="zh-CN" sz="1400"/>
              <a:t>environ</a:t>
            </a:r>
            <a:endParaRPr lang="zh-CN" altLang="en-US" sz="1400"/>
          </a:p>
        </p:txBody>
      </p:sp>
      <p:sp>
        <p:nvSpPr>
          <p:cNvPr id="15" name="文本框 14">
            <a:extLst>
              <a:ext uri="{FF2B5EF4-FFF2-40B4-BE49-F238E27FC236}">
                <a16:creationId xmlns:a16="http://schemas.microsoft.com/office/drawing/2014/main" id="{DF98511A-51CE-4A0A-99AB-6EAA524BB857}"/>
              </a:ext>
            </a:extLst>
          </p:cNvPr>
          <p:cNvSpPr txBox="1"/>
          <p:nvPr/>
        </p:nvSpPr>
        <p:spPr>
          <a:xfrm>
            <a:off x="6260299" y="1551924"/>
            <a:ext cx="1983300" cy="307777"/>
          </a:xfrm>
          <a:prstGeom prst="rect">
            <a:avLst/>
          </a:prstGeom>
          <a:noFill/>
        </p:spPr>
        <p:txBody>
          <a:bodyPr wrap="none" rtlCol="0">
            <a:spAutoFit/>
          </a:bodyPr>
          <a:lstStyle/>
          <a:p>
            <a:pPr algn="l"/>
            <a:r>
              <a:rPr lang="en-US" altLang="zh-CN" sz="1400"/>
              <a:t>3</a:t>
            </a:r>
            <a:r>
              <a:rPr lang="zh-CN" altLang="en-US" sz="1400"/>
              <a:t>、调用</a:t>
            </a:r>
            <a:r>
              <a:rPr lang="en-US" altLang="zh-CN" sz="1400"/>
              <a:t>application</a:t>
            </a:r>
            <a:r>
              <a:rPr lang="zh-CN" altLang="en-US" sz="1400"/>
              <a:t>方法</a:t>
            </a:r>
          </a:p>
        </p:txBody>
      </p:sp>
      <p:sp>
        <p:nvSpPr>
          <p:cNvPr id="18" name="文本框 17">
            <a:extLst>
              <a:ext uri="{FF2B5EF4-FFF2-40B4-BE49-F238E27FC236}">
                <a16:creationId xmlns:a16="http://schemas.microsoft.com/office/drawing/2014/main" id="{194609DE-684F-402A-9E4D-8D4F32DBC3DC}"/>
              </a:ext>
            </a:extLst>
          </p:cNvPr>
          <p:cNvSpPr txBox="1"/>
          <p:nvPr/>
        </p:nvSpPr>
        <p:spPr>
          <a:xfrm>
            <a:off x="6101906" y="1858233"/>
            <a:ext cx="2333139" cy="307777"/>
          </a:xfrm>
          <a:prstGeom prst="rect">
            <a:avLst/>
          </a:prstGeom>
          <a:noFill/>
        </p:spPr>
        <p:txBody>
          <a:bodyPr wrap="none" rtlCol="0">
            <a:spAutoFit/>
          </a:bodyPr>
          <a:lstStyle/>
          <a:p>
            <a:pPr algn="l"/>
            <a:r>
              <a:rPr lang="en-US" altLang="zh-CN" sz="1400"/>
              <a:t>environ</a:t>
            </a:r>
            <a:r>
              <a:rPr lang="zh-CN" altLang="en-US" sz="1400"/>
              <a:t>和</a:t>
            </a:r>
            <a:r>
              <a:rPr lang="en-US" altLang="zh-CN" sz="1400"/>
              <a:t>start-response</a:t>
            </a:r>
            <a:r>
              <a:rPr lang="zh-CN" altLang="en-US" sz="1400"/>
              <a:t>参数</a:t>
            </a:r>
          </a:p>
        </p:txBody>
      </p:sp>
      <p:cxnSp>
        <p:nvCxnSpPr>
          <p:cNvPr id="20" name="直接箭头连接符 19">
            <a:extLst>
              <a:ext uri="{FF2B5EF4-FFF2-40B4-BE49-F238E27FC236}">
                <a16:creationId xmlns:a16="http://schemas.microsoft.com/office/drawing/2014/main" id="{DF147C59-668C-4FD0-93FE-4CFA1B5E72CD}"/>
              </a:ext>
            </a:extLst>
          </p:cNvPr>
          <p:cNvCxnSpPr>
            <a:cxnSpLocks/>
          </p:cNvCxnSpPr>
          <p:nvPr/>
        </p:nvCxnSpPr>
        <p:spPr>
          <a:xfrm flipH="1">
            <a:off x="1146470" y="2427611"/>
            <a:ext cx="4657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48F699A1-6CBB-4C2B-A6B5-C96B5E340499}"/>
              </a:ext>
            </a:extLst>
          </p:cNvPr>
          <p:cNvSpPr txBox="1"/>
          <p:nvPr/>
        </p:nvSpPr>
        <p:spPr>
          <a:xfrm>
            <a:off x="2651036" y="2119834"/>
            <a:ext cx="3152530" cy="307777"/>
          </a:xfrm>
          <a:prstGeom prst="rect">
            <a:avLst/>
          </a:prstGeom>
          <a:noFill/>
        </p:spPr>
        <p:txBody>
          <a:bodyPr wrap="none" rtlCol="0">
            <a:spAutoFit/>
          </a:bodyPr>
          <a:lstStyle/>
          <a:p>
            <a:pPr algn="l"/>
            <a:r>
              <a:rPr lang="en-US" altLang="zh-CN" sz="1400"/>
              <a:t>4</a:t>
            </a:r>
            <a:r>
              <a:rPr lang="zh-CN" altLang="en-US" sz="1400"/>
              <a:t>、</a:t>
            </a:r>
            <a:r>
              <a:rPr lang="en-US" altLang="zh-CN" sz="1400"/>
              <a:t>start-response</a:t>
            </a:r>
            <a:r>
              <a:rPr lang="zh-CN" altLang="en-US" sz="1400"/>
              <a:t>方法返回</a:t>
            </a:r>
            <a:r>
              <a:rPr lang="en-US" altLang="zh-CN" sz="1400"/>
              <a:t>HTTP</a:t>
            </a:r>
            <a:r>
              <a:rPr lang="zh-CN" altLang="en-US" sz="1400"/>
              <a:t>响应头</a:t>
            </a:r>
          </a:p>
        </p:txBody>
      </p:sp>
      <p:sp>
        <p:nvSpPr>
          <p:cNvPr id="23" name="文本框 22">
            <a:extLst>
              <a:ext uri="{FF2B5EF4-FFF2-40B4-BE49-F238E27FC236}">
                <a16:creationId xmlns:a16="http://schemas.microsoft.com/office/drawing/2014/main" id="{87114BCC-6EB9-4749-868D-AA80B997FC39}"/>
              </a:ext>
            </a:extLst>
          </p:cNvPr>
          <p:cNvSpPr txBox="1"/>
          <p:nvPr/>
        </p:nvSpPr>
        <p:spPr>
          <a:xfrm>
            <a:off x="8792062" y="4911865"/>
            <a:ext cx="1983300" cy="307777"/>
          </a:xfrm>
          <a:prstGeom prst="rect">
            <a:avLst/>
          </a:prstGeom>
          <a:noFill/>
        </p:spPr>
        <p:txBody>
          <a:bodyPr wrap="none" rtlCol="0">
            <a:spAutoFit/>
          </a:bodyPr>
          <a:lstStyle/>
          <a:p>
            <a:pPr algn="l"/>
            <a:r>
              <a:rPr lang="en-US" altLang="zh-CN" sz="1400"/>
              <a:t>5</a:t>
            </a:r>
            <a:r>
              <a:rPr lang="zh-CN" altLang="en-US" sz="1400"/>
              <a:t>、</a:t>
            </a:r>
            <a:r>
              <a:rPr lang="en-US" altLang="zh-CN" sz="1400"/>
              <a:t>application</a:t>
            </a:r>
            <a:r>
              <a:rPr lang="zh-CN" altLang="en-US" sz="1400"/>
              <a:t>逻辑处理</a:t>
            </a:r>
          </a:p>
        </p:txBody>
      </p:sp>
      <p:sp>
        <p:nvSpPr>
          <p:cNvPr id="24" name="文本框 23">
            <a:extLst>
              <a:ext uri="{FF2B5EF4-FFF2-40B4-BE49-F238E27FC236}">
                <a16:creationId xmlns:a16="http://schemas.microsoft.com/office/drawing/2014/main" id="{0DC7E74B-76A6-4F29-A196-C7F7F0973138}"/>
              </a:ext>
            </a:extLst>
          </p:cNvPr>
          <p:cNvSpPr txBox="1"/>
          <p:nvPr/>
        </p:nvSpPr>
        <p:spPr>
          <a:xfrm>
            <a:off x="8270377" y="5219642"/>
            <a:ext cx="3050066" cy="307777"/>
          </a:xfrm>
          <a:prstGeom prst="rect">
            <a:avLst/>
          </a:prstGeom>
          <a:noFill/>
        </p:spPr>
        <p:txBody>
          <a:bodyPr wrap="none" rtlCol="0">
            <a:spAutoFit/>
          </a:bodyPr>
          <a:lstStyle/>
          <a:p>
            <a:pPr algn="l"/>
            <a:r>
              <a:rPr lang="en-US" altLang="zh-CN" sz="1400"/>
              <a:t>6</a:t>
            </a:r>
            <a:r>
              <a:rPr lang="zh-CN" altLang="en-US" sz="1400"/>
              <a:t>、</a:t>
            </a:r>
            <a:r>
              <a:rPr lang="en-US" altLang="zh-CN" sz="1400"/>
              <a:t>application</a:t>
            </a:r>
            <a:r>
              <a:rPr lang="zh-CN" altLang="en-US" sz="1400"/>
              <a:t>返回</a:t>
            </a:r>
            <a:r>
              <a:rPr lang="en-US" altLang="zh-CN" sz="1400"/>
              <a:t>HTTP body</a:t>
            </a:r>
            <a:r>
              <a:rPr lang="zh-CN" altLang="en-US" sz="1400"/>
              <a:t>给</a:t>
            </a:r>
            <a:r>
              <a:rPr lang="en-US" altLang="zh-CN" sz="1400"/>
              <a:t>server</a:t>
            </a:r>
            <a:endParaRPr lang="zh-CN" altLang="en-US" sz="1400"/>
          </a:p>
        </p:txBody>
      </p:sp>
      <p:cxnSp>
        <p:nvCxnSpPr>
          <p:cNvPr id="26" name="直接箭头连接符 25">
            <a:extLst>
              <a:ext uri="{FF2B5EF4-FFF2-40B4-BE49-F238E27FC236}">
                <a16:creationId xmlns:a16="http://schemas.microsoft.com/office/drawing/2014/main" id="{0CD2CE19-D969-40ED-B8B6-BE672E740EAC}"/>
              </a:ext>
            </a:extLst>
          </p:cNvPr>
          <p:cNvCxnSpPr/>
          <p:nvPr/>
        </p:nvCxnSpPr>
        <p:spPr>
          <a:xfrm flipH="1">
            <a:off x="1161341" y="5219642"/>
            <a:ext cx="9869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D2B421F-D699-44A0-8579-C63B50A12EA3}"/>
              </a:ext>
            </a:extLst>
          </p:cNvPr>
          <p:cNvSpPr txBox="1"/>
          <p:nvPr/>
        </p:nvSpPr>
        <p:spPr>
          <a:xfrm>
            <a:off x="3245686" y="5219642"/>
            <a:ext cx="1963230" cy="307777"/>
          </a:xfrm>
          <a:prstGeom prst="rect">
            <a:avLst/>
          </a:prstGeom>
          <a:noFill/>
        </p:spPr>
        <p:txBody>
          <a:bodyPr wrap="none" rtlCol="0">
            <a:spAutoFit/>
          </a:bodyPr>
          <a:lstStyle/>
          <a:p>
            <a:pPr algn="l"/>
            <a:r>
              <a:rPr lang="en-US" altLang="zh-CN" sz="1400"/>
              <a:t>7</a:t>
            </a:r>
            <a:r>
              <a:rPr lang="zh-CN" altLang="en-US" sz="1400"/>
              <a:t>、封装返回</a:t>
            </a:r>
            <a:r>
              <a:rPr lang="en-US" altLang="zh-CN" sz="1400"/>
              <a:t>HTTP body</a:t>
            </a:r>
            <a:endParaRPr lang="zh-CN" altLang="en-US" sz="1400"/>
          </a:p>
        </p:txBody>
      </p:sp>
      <p:sp>
        <p:nvSpPr>
          <p:cNvPr id="5" name="文本框 4">
            <a:extLst>
              <a:ext uri="{FF2B5EF4-FFF2-40B4-BE49-F238E27FC236}">
                <a16:creationId xmlns:a16="http://schemas.microsoft.com/office/drawing/2014/main" id="{DA6247C6-DACB-4E91-A7CE-1C56C5BD071D}"/>
              </a:ext>
            </a:extLst>
          </p:cNvPr>
          <p:cNvSpPr txBox="1"/>
          <p:nvPr/>
        </p:nvSpPr>
        <p:spPr>
          <a:xfrm>
            <a:off x="0" y="6086104"/>
            <a:ext cx="12191999" cy="738664"/>
          </a:xfrm>
          <a:prstGeom prst="rect">
            <a:avLst/>
          </a:prstGeom>
          <a:noFill/>
        </p:spPr>
        <p:txBody>
          <a:bodyPr wrap="square" rtlCol="0">
            <a:spAutoFit/>
          </a:bodyPr>
          <a:lstStyle/>
          <a:p>
            <a:pPr algn="l"/>
            <a:r>
              <a:rPr lang="zh-CN" altLang="en-US" sz="1400"/>
              <a:t>①在服务器运行时指定端口，可以通过</a:t>
            </a:r>
            <a:r>
              <a:rPr lang="en-US" altLang="zh-CN" sz="1400" err="1"/>
              <a:t>sys.argv</a:t>
            </a:r>
            <a:r>
              <a:rPr lang="zh-CN" altLang="en-US" sz="1400"/>
              <a:t>传入参数，其将写入的值用字符串列表的方式存储，此列表可以在文件内进行调用；</a:t>
            </a:r>
            <a:endParaRPr lang="en-US" altLang="zh-CN" sz="1400"/>
          </a:p>
          <a:p>
            <a:r>
              <a:rPr lang="zh-CN" altLang="en-US" sz="1400"/>
              <a:t>②在服务器运行时指定运行的框架模块，指定要调用的方法，与上类似的写入，但注意要使用</a:t>
            </a:r>
            <a:r>
              <a:rPr lang="en-US" altLang="zh-CN" sz="1400"/>
              <a:t>__import__()</a:t>
            </a:r>
            <a:r>
              <a:rPr lang="zh-CN" altLang="en-US" sz="1400"/>
              <a:t>来导入（其返回值标记要导入的模块），因为</a:t>
            </a:r>
            <a:r>
              <a:rPr lang="en-US" altLang="zh-CN" sz="1400"/>
              <a:t>import</a:t>
            </a:r>
            <a:r>
              <a:rPr lang="zh-CN" altLang="en-US" sz="1400"/>
              <a:t>不能识别变量名，一般与</a:t>
            </a:r>
            <a:r>
              <a:rPr lang="en-US" altLang="zh-CN" sz="1400" err="1"/>
              <a:t>getattr</a:t>
            </a:r>
            <a:r>
              <a:rPr lang="en-US" altLang="zh-CN" sz="1400"/>
              <a:t>()</a:t>
            </a:r>
            <a:r>
              <a:rPr lang="zh-CN" altLang="en-US" sz="1400"/>
              <a:t>一起使用，配合</a:t>
            </a:r>
            <a:r>
              <a:rPr lang="en-US" altLang="zh-CN" sz="1400"/>
              <a:t>eval()</a:t>
            </a:r>
            <a:r>
              <a:rPr lang="zh-CN" altLang="en-US" sz="1400"/>
              <a:t>方法，完成配置。（详见</a:t>
            </a:r>
            <a:r>
              <a:rPr lang="en-US" altLang="zh-CN" sz="1400"/>
              <a:t>http_server_2.py</a:t>
            </a:r>
            <a:r>
              <a:rPr lang="zh-CN" altLang="en-US" sz="1400"/>
              <a:t>）</a:t>
            </a:r>
          </a:p>
        </p:txBody>
      </p:sp>
      <p:sp>
        <p:nvSpPr>
          <p:cNvPr id="10" name="文本框 9">
            <a:extLst>
              <a:ext uri="{FF2B5EF4-FFF2-40B4-BE49-F238E27FC236}">
                <a16:creationId xmlns:a16="http://schemas.microsoft.com/office/drawing/2014/main" id="{F25247FA-AFAA-492B-9345-74DF7C3AC4DA}"/>
              </a:ext>
            </a:extLst>
          </p:cNvPr>
          <p:cNvSpPr txBox="1"/>
          <p:nvPr/>
        </p:nvSpPr>
        <p:spPr>
          <a:xfrm>
            <a:off x="6169100" y="2677163"/>
            <a:ext cx="2265945" cy="2031325"/>
          </a:xfrm>
          <a:prstGeom prst="rect">
            <a:avLst/>
          </a:prstGeom>
          <a:noFill/>
        </p:spPr>
        <p:txBody>
          <a:bodyPr wrap="square" rtlCol="0">
            <a:spAutoFit/>
          </a:bodyPr>
          <a:lstStyle/>
          <a:p>
            <a:pPr algn="l"/>
            <a:r>
              <a:rPr lang="zh-CN" altLang="en-US" sz="1400"/>
              <a:t>服务器的作用：</a:t>
            </a:r>
            <a:endParaRPr lang="en-US" altLang="zh-CN" sz="1400"/>
          </a:p>
          <a:p>
            <a:pPr algn="l"/>
            <a:r>
              <a:rPr lang="zh-CN" altLang="en-US" sz="1400"/>
              <a:t>①</a:t>
            </a:r>
            <a:r>
              <a:rPr lang="en-US" altLang="zh-CN" sz="1400"/>
              <a:t>socket/tcp/</a:t>
            </a:r>
            <a:r>
              <a:rPr lang="zh-CN" altLang="en-US" sz="1400"/>
              <a:t>多任务</a:t>
            </a:r>
            <a:endParaRPr lang="en-US" altLang="zh-CN" sz="1400"/>
          </a:p>
          <a:p>
            <a:pPr algn="l"/>
            <a:r>
              <a:rPr lang="zh-CN" altLang="en-US" sz="1400"/>
              <a:t>②</a:t>
            </a:r>
            <a:r>
              <a:rPr lang="en-US" altLang="zh-CN" sz="1400"/>
              <a:t>envir</a:t>
            </a:r>
            <a:r>
              <a:rPr lang="zh-CN" altLang="en-US" sz="1400"/>
              <a:t>字典</a:t>
            </a:r>
            <a:r>
              <a:rPr lang="en-US" altLang="zh-CN" sz="1400"/>
              <a:t>/</a:t>
            </a:r>
            <a:r>
              <a:rPr lang="zh-CN" altLang="en-US" sz="1400"/>
              <a:t>导入</a:t>
            </a:r>
            <a:r>
              <a:rPr lang="en-US" altLang="zh-CN" sz="1400"/>
              <a:t>,</a:t>
            </a:r>
            <a:r>
              <a:rPr lang="zh-CN" altLang="en-US" sz="1400"/>
              <a:t>调用</a:t>
            </a:r>
            <a:r>
              <a:rPr lang="en-US" altLang="zh-CN" sz="1400"/>
              <a:t>app</a:t>
            </a:r>
          </a:p>
          <a:p>
            <a:pPr algn="l"/>
            <a:r>
              <a:rPr lang="zh-CN" altLang="en-US" sz="1400"/>
              <a:t>③接收</a:t>
            </a:r>
            <a:r>
              <a:rPr lang="en-US" altLang="zh-CN" sz="1400"/>
              <a:t>/</a:t>
            </a:r>
            <a:r>
              <a:rPr lang="zh-CN" altLang="en-US" sz="1400"/>
              <a:t>解析</a:t>
            </a:r>
            <a:r>
              <a:rPr lang="en-US" altLang="zh-CN" sz="1400"/>
              <a:t>/</a:t>
            </a:r>
            <a:r>
              <a:rPr lang="zh-CN" altLang="en-US" sz="1400"/>
              <a:t>发送</a:t>
            </a:r>
            <a:r>
              <a:rPr lang="en-US" altLang="zh-CN" sz="1400"/>
              <a:t>http</a:t>
            </a:r>
            <a:r>
              <a:rPr lang="zh-CN" altLang="en-US" sz="1400"/>
              <a:t>请求</a:t>
            </a:r>
            <a:endParaRPr lang="en-US" altLang="zh-CN" sz="1400"/>
          </a:p>
          <a:p>
            <a:pPr algn="l"/>
            <a:endParaRPr lang="en-US" altLang="zh-CN" sz="1400"/>
          </a:p>
          <a:p>
            <a:pPr algn="l"/>
            <a:r>
              <a:rPr lang="en-US" altLang="zh-CN" sz="1400"/>
              <a:t>app</a:t>
            </a:r>
            <a:r>
              <a:rPr lang="zh-CN" altLang="en-US" sz="1400"/>
              <a:t>的作用：</a:t>
            </a:r>
            <a:endParaRPr lang="en-US" altLang="zh-CN" sz="1400"/>
          </a:p>
          <a:p>
            <a:pPr algn="l"/>
            <a:r>
              <a:rPr lang="zh-CN" altLang="en-US" sz="1400"/>
              <a:t>①</a:t>
            </a:r>
            <a:r>
              <a:rPr lang="en-US" altLang="zh-CN" sz="1400"/>
              <a:t>url-app</a:t>
            </a:r>
            <a:r>
              <a:rPr lang="zh-CN" altLang="en-US" sz="1400"/>
              <a:t>链接</a:t>
            </a:r>
            <a:r>
              <a:rPr lang="en-US" altLang="zh-CN" sz="1400"/>
              <a:t>/decorator</a:t>
            </a:r>
          </a:p>
          <a:p>
            <a:pPr algn="l"/>
            <a:r>
              <a:rPr lang="zh-CN" altLang="en-US" sz="1400"/>
              <a:t>②返回</a:t>
            </a:r>
            <a:r>
              <a:rPr lang="en-US" altLang="zh-CN" sz="1400"/>
              <a:t>rensponse-headers</a:t>
            </a:r>
          </a:p>
          <a:p>
            <a:pPr algn="l"/>
            <a:r>
              <a:rPr lang="zh-CN" altLang="en-US" sz="1400"/>
              <a:t>③组织数据返回</a:t>
            </a:r>
            <a:r>
              <a:rPr lang="en-US" altLang="zh-CN" sz="1400"/>
              <a:t>body</a:t>
            </a:r>
          </a:p>
        </p:txBody>
      </p:sp>
    </p:spTree>
    <p:extLst>
      <p:ext uri="{BB962C8B-B14F-4D97-AF65-F5344CB8AC3E}">
        <p14:creationId xmlns:p14="http://schemas.microsoft.com/office/powerpoint/2010/main" val="3264726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4C41D3C-6491-41D1-AAEA-2CB3EF835A35}"/>
              </a:ext>
            </a:extLst>
          </p:cNvPr>
          <p:cNvSpPr txBox="1"/>
          <p:nvPr/>
        </p:nvSpPr>
        <p:spPr>
          <a:xfrm>
            <a:off x="5311170" y="0"/>
            <a:ext cx="1569660" cy="369332"/>
          </a:xfrm>
          <a:prstGeom prst="rect">
            <a:avLst/>
          </a:prstGeom>
          <a:noFill/>
        </p:spPr>
        <p:txBody>
          <a:bodyPr wrap="none" rtlCol="0">
            <a:spAutoFit/>
          </a:bodyPr>
          <a:lstStyle/>
          <a:p>
            <a:r>
              <a:rPr lang="zh-CN" altLang="en-US"/>
              <a:t>一些著名问题</a:t>
            </a:r>
          </a:p>
        </p:txBody>
      </p:sp>
      <p:sp>
        <p:nvSpPr>
          <p:cNvPr id="4" name="文本框 3">
            <a:extLst>
              <a:ext uri="{FF2B5EF4-FFF2-40B4-BE49-F238E27FC236}">
                <a16:creationId xmlns:a16="http://schemas.microsoft.com/office/drawing/2014/main" id="{5DF4F726-DDF7-47F7-B90B-4D8C5FBFC823}"/>
              </a:ext>
            </a:extLst>
          </p:cNvPr>
          <p:cNvSpPr txBox="1"/>
          <p:nvPr/>
        </p:nvSpPr>
        <p:spPr>
          <a:xfrm>
            <a:off x="375557" y="718457"/>
            <a:ext cx="5076390" cy="1754326"/>
          </a:xfrm>
          <a:prstGeom prst="rect">
            <a:avLst/>
          </a:prstGeom>
          <a:noFill/>
        </p:spPr>
        <p:txBody>
          <a:bodyPr wrap="none" rtlCol="0">
            <a:spAutoFit/>
          </a:bodyPr>
          <a:lstStyle/>
          <a:p>
            <a:r>
              <a:rPr lang="en-US" altLang="zh-CN"/>
              <a:t>1</a:t>
            </a:r>
            <a:r>
              <a:rPr lang="zh-CN" altLang="en-US"/>
              <a:t>、</a:t>
            </a:r>
            <a:r>
              <a:rPr lang="en-US" altLang="zh-CN"/>
              <a:t>QQ</a:t>
            </a:r>
            <a:r>
              <a:rPr lang="zh-CN" altLang="en-US"/>
              <a:t>的实现方式</a:t>
            </a:r>
            <a:endParaRPr lang="en-US" altLang="zh-CN"/>
          </a:p>
          <a:p>
            <a:r>
              <a:rPr lang="en-US" altLang="zh-CN"/>
              <a:t>2</a:t>
            </a:r>
            <a:r>
              <a:rPr lang="zh-CN" altLang="en-US"/>
              <a:t>、</a:t>
            </a:r>
            <a:r>
              <a:rPr lang="en-US" altLang="zh-CN"/>
              <a:t>session</a:t>
            </a:r>
            <a:r>
              <a:rPr lang="zh-CN" altLang="en-US"/>
              <a:t>和</a:t>
            </a:r>
            <a:r>
              <a:rPr lang="en-US" altLang="zh-CN"/>
              <a:t>cookie</a:t>
            </a:r>
            <a:r>
              <a:rPr lang="zh-CN" altLang="en-US"/>
              <a:t>的区别与联系</a:t>
            </a:r>
            <a:endParaRPr lang="en-US" altLang="zh-CN"/>
          </a:p>
          <a:p>
            <a:r>
              <a:rPr lang="en-US" altLang="zh-CN"/>
              <a:t>3</a:t>
            </a:r>
            <a:r>
              <a:rPr lang="zh-CN" altLang="en-US"/>
              <a:t>、</a:t>
            </a:r>
            <a:r>
              <a:rPr lang="en-US" altLang="zh-CN"/>
              <a:t>TCP</a:t>
            </a:r>
            <a:r>
              <a:rPr lang="zh-CN" altLang="en-US"/>
              <a:t>三次握手与四次挥手</a:t>
            </a:r>
            <a:endParaRPr lang="en-US" altLang="zh-CN"/>
          </a:p>
          <a:p>
            <a:r>
              <a:rPr lang="en-US" altLang="zh-CN"/>
              <a:t>4</a:t>
            </a:r>
            <a:r>
              <a:rPr lang="zh-CN" altLang="en-US"/>
              <a:t>、多任务的实现方式及其区别</a:t>
            </a:r>
            <a:endParaRPr lang="en-US" altLang="zh-CN"/>
          </a:p>
          <a:p>
            <a:r>
              <a:rPr lang="en-US" altLang="zh-CN"/>
              <a:t>5</a:t>
            </a:r>
            <a:r>
              <a:rPr lang="zh-CN" altLang="en-US"/>
              <a:t>、数据库的视图，索引，事务，主从</a:t>
            </a:r>
            <a:endParaRPr lang="en-US" altLang="zh-CN"/>
          </a:p>
          <a:p>
            <a:r>
              <a:rPr lang="en-US" altLang="zh-CN"/>
              <a:t>6</a:t>
            </a:r>
            <a:r>
              <a:rPr lang="zh-CN" altLang="en-US"/>
              <a:t>、</a:t>
            </a:r>
            <a:r>
              <a:rPr lang="en-US" altLang="zh-CN"/>
              <a:t>C10K</a:t>
            </a:r>
            <a:r>
              <a:rPr lang="zh-CN" altLang="en-US"/>
              <a:t>问题，看一下</a:t>
            </a:r>
            <a:r>
              <a:rPr lang="en-US" altLang="zh-CN"/>
              <a:t>tengine</a:t>
            </a:r>
            <a:r>
              <a:rPr lang="zh-CN" altLang="en-US"/>
              <a:t>，</a:t>
            </a:r>
            <a:r>
              <a:rPr lang="en-US" altLang="zh-CN"/>
              <a:t>tornado</a:t>
            </a:r>
            <a:r>
              <a:rPr lang="zh-CN" altLang="en-US"/>
              <a:t>，</a:t>
            </a:r>
            <a:r>
              <a:rPr lang="en-US" altLang="zh-CN"/>
              <a:t>libevent</a:t>
            </a:r>
          </a:p>
        </p:txBody>
      </p:sp>
    </p:spTree>
    <p:extLst>
      <p:ext uri="{BB962C8B-B14F-4D97-AF65-F5344CB8AC3E}">
        <p14:creationId xmlns:p14="http://schemas.microsoft.com/office/powerpoint/2010/main" val="3959201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87992" y="0"/>
            <a:ext cx="2492990" cy="369332"/>
          </a:xfrm>
          <a:prstGeom prst="rect">
            <a:avLst/>
          </a:prstGeom>
          <a:noFill/>
        </p:spPr>
        <p:txBody>
          <a:bodyPr wrap="none" rtlCol="0">
            <a:spAutoFit/>
          </a:bodyPr>
          <a:lstStyle/>
          <a:p>
            <a:r>
              <a:rPr lang="zh-CN" altLang="en-US"/>
              <a:t>一些小技巧和注意事项</a:t>
            </a:r>
          </a:p>
        </p:txBody>
      </p:sp>
      <p:sp>
        <p:nvSpPr>
          <p:cNvPr id="3" name="文本框 2"/>
          <p:cNvSpPr txBox="1"/>
          <p:nvPr/>
        </p:nvSpPr>
        <p:spPr>
          <a:xfrm>
            <a:off x="0" y="241844"/>
            <a:ext cx="12192000" cy="1815882"/>
          </a:xfrm>
          <a:prstGeom prst="rect">
            <a:avLst/>
          </a:prstGeom>
          <a:noFill/>
        </p:spPr>
        <p:txBody>
          <a:bodyPr wrap="square" rtlCol="0">
            <a:spAutoFit/>
          </a:bodyPr>
          <a:lstStyle/>
          <a:p>
            <a:r>
              <a:rPr lang="zh-CN" altLang="en-US" sz="1400"/>
              <a:t>将字符串倒排可以使用</a:t>
            </a:r>
            <a:r>
              <a:rPr lang="en-US" altLang="zh-CN" sz="1400" err="1"/>
              <a:t>str</a:t>
            </a:r>
            <a:r>
              <a:rPr lang="en-US" altLang="zh-CN" sz="1400"/>
              <a:t>[::-1]</a:t>
            </a:r>
            <a:r>
              <a:rPr lang="zh-CN" altLang="en-US" sz="1400"/>
              <a:t>，省去了新的变量和建立列表的代码。</a:t>
            </a:r>
            <a:endParaRPr lang="en-US" altLang="zh-CN" sz="1400"/>
          </a:p>
          <a:p>
            <a:r>
              <a:rPr lang="zh-CN" altLang="en-US" sz="1400"/>
              <a:t>注意如果</a:t>
            </a:r>
            <a:r>
              <a:rPr lang="en-US" altLang="zh-CN" sz="1400"/>
              <a:t>.</a:t>
            </a:r>
            <a:r>
              <a:rPr lang="en-US" altLang="zh-CN" sz="1400" err="1"/>
              <a:t>py</a:t>
            </a:r>
            <a:r>
              <a:rPr lang="zh-CN" altLang="en-US" sz="1400"/>
              <a:t>文件名是某一个</a:t>
            </a:r>
            <a:r>
              <a:rPr lang="en-US" altLang="zh-CN" sz="1400"/>
              <a:t>Python</a:t>
            </a:r>
            <a:r>
              <a:rPr lang="zh-CN" altLang="en-US" sz="1400"/>
              <a:t>自带类名，则在</a:t>
            </a:r>
            <a:r>
              <a:rPr lang="en-US" altLang="zh-CN" sz="1400"/>
              <a:t>windows</a:t>
            </a:r>
            <a:r>
              <a:rPr lang="zh-CN" altLang="en-US" sz="1400"/>
              <a:t>命令提示符中可能不能运行，可能会认为是导入此类。</a:t>
            </a:r>
            <a:endParaRPr lang="en-US" altLang="zh-CN" sz="1400"/>
          </a:p>
          <a:p>
            <a:r>
              <a:rPr lang="zh-CN" altLang="en-US" sz="1400"/>
              <a:t>如</a:t>
            </a:r>
            <a:r>
              <a:rPr lang="en-US" altLang="zh-CN" sz="1400"/>
              <a:t>a = [1,2,2,2,2], for </a:t>
            </a:r>
            <a:r>
              <a:rPr lang="en-US" altLang="zh-CN" sz="1400" err="1"/>
              <a:t>i</a:t>
            </a:r>
            <a:r>
              <a:rPr lang="en-US" altLang="zh-CN" sz="1400"/>
              <a:t> in range(a):</a:t>
            </a:r>
            <a:r>
              <a:rPr lang="zh-CN" altLang="en-US" sz="1400"/>
              <a:t>若在下方循环体中出现</a:t>
            </a:r>
            <a:r>
              <a:rPr lang="en-US" altLang="zh-CN" sz="1400"/>
              <a:t>a[i+1]</a:t>
            </a:r>
            <a:r>
              <a:rPr lang="zh-CN" altLang="en-US" sz="1400"/>
              <a:t>，则会直接报出</a:t>
            </a:r>
            <a:r>
              <a:rPr lang="en-US" altLang="zh-CN" sz="1400"/>
              <a:t>out of range</a:t>
            </a:r>
            <a:r>
              <a:rPr lang="zh-CN" altLang="en-US" sz="1400"/>
              <a:t>，可以通过</a:t>
            </a:r>
            <a:r>
              <a:rPr lang="en-US" altLang="zh-CN" sz="1400" err="1"/>
              <a:t>i</a:t>
            </a:r>
            <a:r>
              <a:rPr lang="en-US" altLang="zh-CN" sz="1400"/>
              <a:t> &lt; range(a) and a[i+1]…..</a:t>
            </a:r>
            <a:r>
              <a:rPr lang="zh-CN" altLang="en-US" sz="1400"/>
              <a:t>来对最后一位进行排除。</a:t>
            </a:r>
            <a:endParaRPr lang="en-US" altLang="zh-CN" sz="1400"/>
          </a:p>
          <a:p>
            <a:r>
              <a:rPr lang="zh-CN" altLang="en-US" sz="1400"/>
              <a:t>通过</a:t>
            </a:r>
            <a:r>
              <a:rPr lang="en-US" altLang="zh-CN" sz="1400"/>
              <a:t>min(list, key=</a:t>
            </a:r>
            <a:r>
              <a:rPr lang="en-US" altLang="zh-CN" sz="1400" err="1"/>
              <a:t>len</a:t>
            </a:r>
            <a:r>
              <a:rPr lang="en-US" altLang="zh-CN" sz="1400"/>
              <a:t>)</a:t>
            </a:r>
            <a:r>
              <a:rPr lang="zh-CN" altLang="en-US" sz="1400"/>
              <a:t>可以查找到列表中最短的元素并返回。</a:t>
            </a:r>
            <a:endParaRPr lang="en-US" altLang="zh-CN" sz="1400"/>
          </a:p>
          <a:p>
            <a:r>
              <a:rPr lang="en-US" altLang="zh-CN" sz="1400" err="1"/>
              <a:t>int</a:t>
            </a:r>
            <a:r>
              <a:rPr lang="en-US" altLang="zh-CN" sz="1400"/>
              <a:t>(‘s’, 2)</a:t>
            </a:r>
            <a:r>
              <a:rPr lang="zh-CN" altLang="en-US" sz="1400"/>
              <a:t>可以方便的将字符串类型的其他进制的数转换成</a:t>
            </a:r>
            <a:r>
              <a:rPr lang="en-US" altLang="zh-CN" sz="1400"/>
              <a:t>10</a:t>
            </a:r>
            <a:r>
              <a:rPr lang="zh-CN" altLang="en-US" sz="1400"/>
              <a:t>进制的整数，</a:t>
            </a:r>
            <a:r>
              <a:rPr lang="en-US" altLang="zh-CN" sz="1400"/>
              <a:t>bin()/</a:t>
            </a:r>
            <a:r>
              <a:rPr lang="en-US" altLang="zh-CN" sz="1400" err="1"/>
              <a:t>oct</a:t>
            </a:r>
            <a:r>
              <a:rPr lang="en-US" altLang="zh-CN" sz="1400"/>
              <a:t>()/hex()</a:t>
            </a:r>
            <a:r>
              <a:rPr lang="zh-CN" altLang="en-US" sz="1400"/>
              <a:t>可以将十进制整数转换为</a:t>
            </a:r>
            <a:r>
              <a:rPr lang="en-US" altLang="zh-CN" sz="1400"/>
              <a:t>2/8/16</a:t>
            </a:r>
            <a:r>
              <a:rPr lang="zh-CN" altLang="en-US" sz="1400"/>
              <a:t>进制数（字符串类型，有前缀）。</a:t>
            </a:r>
            <a:endParaRPr lang="en-US" altLang="zh-CN" sz="1400"/>
          </a:p>
          <a:p>
            <a:r>
              <a:rPr lang="en-US" altLang="zh-CN" sz="1400"/>
              <a:t>csv</a:t>
            </a:r>
            <a:r>
              <a:rPr lang="zh-CN" altLang="en-US" sz="1400"/>
              <a:t>模块可以用来处理</a:t>
            </a:r>
            <a:r>
              <a:rPr lang="en-US" altLang="zh-CN" sz="1400"/>
              <a:t>csv</a:t>
            </a:r>
            <a:r>
              <a:rPr lang="zh-CN" altLang="en-US" sz="1400"/>
              <a:t>文件，其中</a:t>
            </a:r>
            <a:r>
              <a:rPr lang="en-US" altLang="zh-CN" sz="1400" err="1"/>
              <a:t>csv.reader</a:t>
            </a:r>
            <a:r>
              <a:rPr lang="zh-CN" altLang="en-US" sz="1400"/>
              <a:t>可以将每一行数据转换为一个列表，</a:t>
            </a:r>
            <a:r>
              <a:rPr lang="en-US" altLang="zh-CN" sz="1400" err="1"/>
              <a:t>csv.DictReader</a:t>
            </a:r>
            <a:r>
              <a:rPr lang="zh-CN" altLang="en-US" sz="1400"/>
              <a:t>可以将其转换为一组字典，以第一行信息为键。</a:t>
            </a:r>
            <a:endParaRPr lang="en-US" altLang="zh-CN" sz="1400"/>
          </a:p>
          <a:p>
            <a:r>
              <a:rPr lang="zh-CN" altLang="en-US" sz="1400"/>
              <a:t>字符串的</a:t>
            </a:r>
            <a:r>
              <a:rPr lang="en-US" altLang="zh-CN" sz="1400"/>
              <a:t>title()</a:t>
            </a:r>
            <a:r>
              <a:rPr lang="zh-CN" altLang="en-US" sz="1400"/>
              <a:t>方法可以方便的将目标字符串的每个单词的首字母大写，其余小写（不论初始状态如何）。</a:t>
            </a:r>
            <a:endParaRPr lang="en-US" altLang="zh-CN" sz="1400"/>
          </a:p>
          <a:p>
            <a:r>
              <a:rPr lang="en-US" altLang="zh-CN" sz="1400"/>
              <a:t>python</a:t>
            </a:r>
            <a:r>
              <a:rPr lang="zh-CN" altLang="en-US" sz="1400"/>
              <a:t>的默认变量名</a:t>
            </a:r>
            <a:r>
              <a:rPr lang="en-US" altLang="zh-CN" sz="1400"/>
              <a:t>’_’</a:t>
            </a:r>
            <a:r>
              <a:rPr lang="zh-CN" altLang="en-US" sz="1400"/>
              <a:t>可以让解释器忽略这个信息，</a:t>
            </a:r>
            <a:r>
              <a:rPr lang="en-US" altLang="zh-CN" sz="1400"/>
              <a:t>{w: k for k, _, w in f()}</a:t>
            </a:r>
            <a:r>
              <a:rPr lang="zh-CN" altLang="en-US" sz="1400"/>
              <a:t>，其中</a:t>
            </a:r>
            <a:r>
              <a:rPr lang="en-US" altLang="zh-CN" sz="1400"/>
              <a:t>f</a:t>
            </a:r>
            <a:r>
              <a:rPr lang="zh-CN" altLang="en-US" sz="1400"/>
              <a:t>返回</a:t>
            </a:r>
            <a:r>
              <a:rPr lang="en-US" altLang="zh-CN" sz="1400"/>
              <a:t>[(a, a, a), (b, b, b)…]</a:t>
            </a:r>
            <a:r>
              <a:rPr lang="zh-CN" altLang="en-US" sz="1400"/>
              <a:t>由每</a:t>
            </a:r>
            <a:r>
              <a:rPr lang="en-US" altLang="zh-CN" sz="1400"/>
              <a:t>3</a:t>
            </a:r>
            <a:r>
              <a:rPr lang="zh-CN" altLang="en-US" sz="1400"/>
              <a:t>个值组合成的迭代</a:t>
            </a:r>
            <a:r>
              <a:rPr lang="en-US" altLang="zh-CN" sz="1400"/>
              <a:t>/</a:t>
            </a:r>
            <a:r>
              <a:rPr lang="zh-CN" altLang="en-US" sz="1400"/>
              <a:t>生成器，可忽略中间变量。</a:t>
            </a:r>
            <a:endParaRPr lang="en-US" altLang="zh-CN" sz="1400"/>
          </a:p>
        </p:txBody>
      </p:sp>
    </p:spTree>
    <p:extLst>
      <p:ext uri="{BB962C8B-B14F-4D97-AF65-F5344CB8AC3E}">
        <p14:creationId xmlns:p14="http://schemas.microsoft.com/office/powerpoint/2010/main" val="29045418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13114" y="0"/>
            <a:ext cx="6252033" cy="369332"/>
          </a:xfrm>
          <a:prstGeom prst="rect">
            <a:avLst/>
          </a:prstGeom>
          <a:noFill/>
        </p:spPr>
        <p:txBody>
          <a:bodyPr wrap="none" rtlCol="0">
            <a:spAutoFit/>
          </a:bodyPr>
          <a:lstStyle/>
          <a:p>
            <a:r>
              <a:rPr lang="zh-CN" altLang="en-US" b="1"/>
              <a:t>数据库</a:t>
            </a:r>
            <a:r>
              <a:rPr lang="en-US" altLang="zh-CN" b="1"/>
              <a:t>/Database</a:t>
            </a:r>
            <a:r>
              <a:rPr lang="zh-CN" altLang="en-US" b="1"/>
              <a:t>（</a:t>
            </a:r>
            <a:r>
              <a:rPr lang="en-US" altLang="zh-CN" b="1"/>
              <a:t>SQLite</a:t>
            </a:r>
            <a:r>
              <a:rPr lang="zh-CN" altLang="en-US" b="1"/>
              <a:t>，</a:t>
            </a:r>
            <a:r>
              <a:rPr lang="en-US" altLang="zh-CN" b="1"/>
              <a:t>MySQL</a:t>
            </a:r>
            <a:r>
              <a:rPr lang="zh-CN" altLang="en-US" b="1"/>
              <a:t>，</a:t>
            </a:r>
            <a:r>
              <a:rPr lang="en-US" altLang="zh-CN" b="1" err="1"/>
              <a:t>MariaDB</a:t>
            </a:r>
            <a:r>
              <a:rPr lang="zh-CN" altLang="en-US" b="1"/>
              <a:t>，</a:t>
            </a:r>
            <a:r>
              <a:rPr lang="en-US" altLang="zh-CN" b="1"/>
              <a:t>PostgreSQL</a:t>
            </a:r>
            <a:r>
              <a:rPr lang="zh-CN" altLang="en-US" b="1"/>
              <a:t>）</a:t>
            </a:r>
          </a:p>
        </p:txBody>
      </p:sp>
      <p:sp>
        <p:nvSpPr>
          <p:cNvPr id="3" name="文本框 2"/>
          <p:cNvSpPr txBox="1"/>
          <p:nvPr/>
        </p:nvSpPr>
        <p:spPr>
          <a:xfrm>
            <a:off x="0" y="338554"/>
            <a:ext cx="12278263" cy="6771084"/>
          </a:xfrm>
          <a:prstGeom prst="rect">
            <a:avLst/>
          </a:prstGeom>
          <a:noFill/>
        </p:spPr>
        <p:txBody>
          <a:bodyPr wrap="square" rtlCol="0">
            <a:spAutoFit/>
          </a:bodyPr>
          <a:lstStyle/>
          <a:p>
            <a:r>
              <a:rPr lang="en-US" altLang="zh-CN" sz="1400"/>
              <a:t>MySQL</a:t>
            </a:r>
            <a:r>
              <a:rPr lang="zh-CN" altLang="en-US" sz="1400"/>
              <a:t>：最流行的大型数据库，其第三方工具、应用等很多，功能全面，追求最大并发效率。</a:t>
            </a:r>
            <a:endParaRPr lang="en-US" altLang="zh-CN" sz="1400"/>
          </a:p>
          <a:p>
            <a:r>
              <a:rPr lang="en-US" altLang="zh-CN" sz="1400" err="1"/>
              <a:t>MariaDB</a:t>
            </a:r>
            <a:r>
              <a:rPr lang="zh-CN" altLang="en-US" sz="1400"/>
              <a:t>：</a:t>
            </a:r>
            <a:r>
              <a:rPr lang="en-US" altLang="zh-CN" sz="1400"/>
              <a:t>MySQL</a:t>
            </a:r>
            <a:r>
              <a:rPr lang="zh-CN" altLang="en-US" sz="1400"/>
              <a:t>的克隆版本，与</a:t>
            </a:r>
            <a:r>
              <a:rPr lang="en-US" altLang="zh-CN" sz="1400"/>
              <a:t>MySQL</a:t>
            </a:r>
            <a:r>
              <a:rPr lang="zh-CN" altLang="en-US" sz="1400"/>
              <a:t>高度兼容，有时会变的臃肿。</a:t>
            </a:r>
            <a:endParaRPr lang="en-US" altLang="zh-CN" sz="1400"/>
          </a:p>
          <a:p>
            <a:r>
              <a:rPr lang="en-US" altLang="zh-CN" sz="1400"/>
              <a:t>SQLite</a:t>
            </a:r>
            <a:r>
              <a:rPr lang="zh-CN" altLang="en-US" sz="1400"/>
              <a:t>：最初是作为</a:t>
            </a:r>
            <a:r>
              <a:rPr lang="en-US" altLang="zh-CN" sz="1400"/>
              <a:t>MySQL</a:t>
            </a:r>
            <a:r>
              <a:rPr lang="zh-CN" altLang="en-US" sz="1400"/>
              <a:t>的轻量版研发的，体积小速度快，嵌入式</a:t>
            </a:r>
            <a:r>
              <a:rPr lang="en-US" altLang="zh-CN" sz="1400"/>
              <a:t>/</a:t>
            </a:r>
            <a:r>
              <a:rPr lang="zh-CN" altLang="en-US" sz="1400"/>
              <a:t>分布式实现（每台机器都搭载），兼容性极高，安全性略差，实现多用户环境困难，将工具和功能集成在了数据库中，在测试方面表现优秀。</a:t>
            </a:r>
            <a:endParaRPr lang="en-US" altLang="zh-CN" sz="1400"/>
          </a:p>
          <a:p>
            <a:r>
              <a:rPr lang="en-US" altLang="zh-CN" sz="1400"/>
              <a:t>PostgreSQL</a:t>
            </a:r>
            <a:r>
              <a:rPr lang="zh-CN" altLang="en-US" sz="1400"/>
              <a:t>：核心算法效率高，性能高，多语言灵活调用，高级工具欠缺。</a:t>
            </a:r>
            <a:endParaRPr lang="en-US" altLang="zh-CN" sz="1400"/>
          </a:p>
          <a:p>
            <a:r>
              <a:rPr lang="zh-CN" altLang="en-US" sz="1400" b="1"/>
              <a:t>数据库</a:t>
            </a:r>
            <a:r>
              <a:rPr lang="zh-CN" altLang="en-US" sz="1400"/>
              <a:t>：是一种特殊的电子型存储文件，以特殊的方式将数据存储起来，①持久化存储②读写速度极高③保证数据的有效性④支持各种程序</a:t>
            </a:r>
            <a:r>
              <a:rPr lang="en-US" altLang="zh-CN" sz="1400"/>
              <a:t>/</a:t>
            </a:r>
            <a:r>
              <a:rPr lang="zh-CN" altLang="en-US" sz="1400"/>
              <a:t>操作系统</a:t>
            </a:r>
            <a:endParaRPr lang="en-US" altLang="zh-CN" sz="1400"/>
          </a:p>
          <a:p>
            <a:r>
              <a:rPr lang="zh-CN" altLang="en-US" sz="1400" b="1"/>
              <a:t>关系型数据库与非关系型数据库</a:t>
            </a:r>
            <a:r>
              <a:rPr lang="zh-CN" altLang="en-US" sz="1400"/>
              <a:t>：主流的关系型数据库有</a:t>
            </a:r>
            <a:r>
              <a:rPr lang="en-US" altLang="zh-CN" sz="1400"/>
              <a:t>Oracle,</a:t>
            </a:r>
            <a:r>
              <a:rPr lang="zh-CN" altLang="en-US" sz="1400"/>
              <a:t> </a:t>
            </a:r>
            <a:r>
              <a:rPr lang="en-US" altLang="zh-CN" sz="1400"/>
              <a:t>MySQL</a:t>
            </a:r>
            <a:r>
              <a:rPr lang="zh-CN" altLang="en-US" sz="1400"/>
              <a:t>等，非关系型数据库有</a:t>
            </a:r>
            <a:r>
              <a:rPr lang="en-US" altLang="zh-CN" sz="1400" err="1"/>
              <a:t>Mongodb</a:t>
            </a:r>
            <a:r>
              <a:rPr lang="en-US" altLang="zh-CN" sz="1400"/>
              <a:t>,</a:t>
            </a:r>
            <a:r>
              <a:rPr lang="zh-CN" altLang="en-US" sz="1400"/>
              <a:t> </a:t>
            </a:r>
            <a:r>
              <a:rPr lang="en-US" altLang="zh-CN" sz="1400"/>
              <a:t>Redis</a:t>
            </a:r>
            <a:r>
              <a:rPr lang="zh-CN" altLang="en-US" sz="1400"/>
              <a:t>等，关系型数据库是建立在关系模型（二维表格模型）基础上的数据库，即由二维表及其之间的联系组成的一个数据组织，非关系型数据库严格意义上不是一种数据库，而是一种数据结构化存储方法的集合。关系型数据库的优缺点：易于维护，使用方便，可以复杂操作，有事务处理（可以保持数据的一致性，安全性能高），海量数据读写性能较差，表结构固定，高并发读写需求；非关系型数据库的优缺点：格式灵活，速度快，高扩展性，低成本，不提供</a:t>
            </a:r>
            <a:r>
              <a:rPr lang="en-US" altLang="zh-CN" sz="1400" err="1"/>
              <a:t>sql</a:t>
            </a:r>
            <a:r>
              <a:rPr lang="zh-CN" altLang="en-US" sz="1400"/>
              <a:t>服务（学习使用成本高），数据结构复杂，无事务处理。其一般有文档型</a:t>
            </a:r>
            <a:r>
              <a:rPr lang="en-US" altLang="zh-CN" sz="1400"/>
              <a:t>/</a:t>
            </a:r>
            <a:r>
              <a:rPr lang="zh-CN" altLang="en-US" sz="1400"/>
              <a:t>键值对型</a:t>
            </a:r>
            <a:r>
              <a:rPr lang="en-US" altLang="zh-CN" sz="1400"/>
              <a:t>/</a:t>
            </a:r>
            <a:r>
              <a:rPr lang="zh-CN" altLang="en-US" sz="1400"/>
              <a:t>列式</a:t>
            </a:r>
            <a:r>
              <a:rPr lang="en-US" altLang="zh-CN" sz="1400"/>
              <a:t>/</a:t>
            </a:r>
            <a:r>
              <a:rPr lang="zh-CN" altLang="en-US" sz="1400"/>
              <a:t>图形。</a:t>
            </a:r>
            <a:endParaRPr lang="en-US" altLang="zh-CN" sz="1400"/>
          </a:p>
          <a:p>
            <a:r>
              <a:rPr lang="en-US" altLang="zh-CN" sz="1400" b="1"/>
              <a:t>RDBMS</a:t>
            </a:r>
            <a:r>
              <a:rPr lang="zh-CN" altLang="en-US" sz="1400"/>
              <a:t>：</a:t>
            </a:r>
            <a:r>
              <a:rPr lang="en-US" altLang="zh-CN" sz="1400"/>
              <a:t>Relational Database Management System</a:t>
            </a:r>
            <a:r>
              <a:rPr lang="zh-CN" altLang="en-US" sz="1400"/>
              <a:t>关系型数据库管理系统，是一套程序接口，用于操作关系型数据库中的数据，其设计为</a:t>
            </a:r>
            <a:r>
              <a:rPr lang="en-US" altLang="zh-CN" sz="1400"/>
              <a:t>CS</a:t>
            </a:r>
            <a:r>
              <a:rPr lang="zh-CN" altLang="en-US" sz="1400"/>
              <a:t>模式。</a:t>
            </a:r>
            <a:endParaRPr lang="en-US" altLang="zh-CN" sz="1400"/>
          </a:p>
          <a:p>
            <a:r>
              <a:rPr lang="en-US" altLang="zh-CN" sz="1400" b="1"/>
              <a:t>SQL</a:t>
            </a:r>
            <a:r>
              <a:rPr lang="zh-CN" altLang="en-US" sz="1400"/>
              <a:t>：</a:t>
            </a:r>
            <a:r>
              <a:rPr lang="en-US" altLang="zh-CN" sz="1400"/>
              <a:t>Structured Query Language</a:t>
            </a:r>
            <a:r>
              <a:rPr lang="zh-CN" altLang="en-US" sz="1400"/>
              <a:t>结构化查询语言，其是一种专用于操作关系型数据库的语言，所有的关系型数据库都支持</a:t>
            </a:r>
            <a:r>
              <a:rPr lang="en-US" altLang="zh-CN" sz="1400"/>
              <a:t>SQL</a:t>
            </a:r>
            <a:r>
              <a:rPr lang="zh-CN" altLang="en-US" sz="1400"/>
              <a:t>，其下分为：</a:t>
            </a:r>
            <a:endParaRPr lang="en-US" altLang="zh-CN" sz="1400"/>
          </a:p>
          <a:p>
            <a:r>
              <a:rPr lang="en-US" altLang="zh-CN" sz="1400"/>
              <a:t>DQL</a:t>
            </a:r>
            <a:r>
              <a:rPr lang="zh-CN" altLang="en-US" sz="1400"/>
              <a:t>：</a:t>
            </a:r>
            <a:r>
              <a:rPr lang="en-US" altLang="zh-CN" sz="1400"/>
              <a:t>Data Query Language</a:t>
            </a:r>
            <a:r>
              <a:rPr lang="zh-CN" altLang="en-US" sz="1400"/>
              <a:t>数据查询语言，用于对数据进行查询，如</a:t>
            </a:r>
            <a:r>
              <a:rPr lang="en-US" altLang="zh-CN" sz="1400"/>
              <a:t>select</a:t>
            </a:r>
          </a:p>
          <a:p>
            <a:r>
              <a:rPr lang="en-US" altLang="zh-CN" sz="1400"/>
              <a:t>DML</a:t>
            </a:r>
            <a:r>
              <a:rPr lang="zh-CN" altLang="en-US" sz="1400"/>
              <a:t>：</a:t>
            </a:r>
            <a:r>
              <a:rPr lang="en-US" altLang="zh-CN" sz="1400"/>
              <a:t>Data Manipulation Language</a:t>
            </a:r>
            <a:r>
              <a:rPr lang="zh-CN" altLang="en-US" sz="1400"/>
              <a:t>数据操作语言，对数据进行增加、修改、删除，如</a:t>
            </a:r>
            <a:r>
              <a:rPr lang="en-US" altLang="zh-CN" sz="1400"/>
              <a:t>insert</a:t>
            </a:r>
            <a:r>
              <a:rPr lang="zh-CN" altLang="en-US" sz="1400"/>
              <a:t>、</a:t>
            </a:r>
            <a:r>
              <a:rPr lang="en-US" altLang="zh-CN" sz="1400" err="1"/>
              <a:t>udpate</a:t>
            </a:r>
            <a:r>
              <a:rPr lang="zh-CN" altLang="en-US" sz="1400"/>
              <a:t>、</a:t>
            </a:r>
            <a:r>
              <a:rPr lang="en-US" altLang="zh-CN" sz="1400"/>
              <a:t>delete</a:t>
            </a:r>
          </a:p>
          <a:p>
            <a:r>
              <a:rPr lang="en-US" altLang="zh-CN" sz="1400"/>
              <a:t>TPL</a:t>
            </a:r>
            <a:r>
              <a:rPr lang="zh-CN" altLang="en-US" sz="1400"/>
              <a:t>：</a:t>
            </a:r>
            <a:r>
              <a:rPr lang="en-US" altLang="zh-CN" sz="1400"/>
              <a:t>Transaction Processing Language</a:t>
            </a:r>
            <a:r>
              <a:rPr lang="zh-CN" altLang="en-US" sz="1400"/>
              <a:t>事务处理语言，对事务进行处理，包括</a:t>
            </a:r>
            <a:r>
              <a:rPr lang="en-US" altLang="zh-CN" sz="1400"/>
              <a:t>begin transaction</a:t>
            </a:r>
            <a:r>
              <a:rPr lang="zh-CN" altLang="en-US" sz="1400"/>
              <a:t>、</a:t>
            </a:r>
            <a:r>
              <a:rPr lang="en-US" altLang="zh-CN" sz="1400"/>
              <a:t>commit</a:t>
            </a:r>
            <a:r>
              <a:rPr lang="zh-CN" altLang="en-US" sz="1400"/>
              <a:t>、</a:t>
            </a:r>
            <a:r>
              <a:rPr lang="en-US" altLang="zh-CN" sz="1400"/>
              <a:t>rollback</a:t>
            </a:r>
          </a:p>
          <a:p>
            <a:r>
              <a:rPr lang="en-US" altLang="zh-CN" sz="1400"/>
              <a:t>DCL</a:t>
            </a:r>
            <a:r>
              <a:rPr lang="zh-CN" altLang="en-US" sz="1400"/>
              <a:t>：</a:t>
            </a:r>
            <a:r>
              <a:rPr lang="en-US" altLang="zh-CN" sz="1400"/>
              <a:t>Data Control Language</a:t>
            </a:r>
            <a:r>
              <a:rPr lang="zh-CN" altLang="en-US" sz="1400"/>
              <a:t>数据控制语言，进行授权与权限回收，如</a:t>
            </a:r>
            <a:r>
              <a:rPr lang="en-US" altLang="zh-CN" sz="1400"/>
              <a:t>grant</a:t>
            </a:r>
            <a:r>
              <a:rPr lang="zh-CN" altLang="en-US" sz="1400"/>
              <a:t>、</a:t>
            </a:r>
            <a:r>
              <a:rPr lang="en-US" altLang="zh-CN" sz="1400"/>
              <a:t>revoke</a:t>
            </a:r>
          </a:p>
          <a:p>
            <a:r>
              <a:rPr lang="en-US" altLang="zh-CN" sz="1400"/>
              <a:t>DDL</a:t>
            </a:r>
            <a:r>
              <a:rPr lang="zh-CN" altLang="en-US" sz="1400"/>
              <a:t>：</a:t>
            </a:r>
            <a:r>
              <a:rPr lang="en-US" altLang="zh-CN" sz="1400"/>
              <a:t>Data Definition Language</a:t>
            </a:r>
            <a:r>
              <a:rPr lang="zh-CN" altLang="en-US" sz="1400"/>
              <a:t>数据定义语言，进行数据库、表的管理等，如</a:t>
            </a:r>
            <a:r>
              <a:rPr lang="en-US" altLang="zh-CN" sz="1400"/>
              <a:t>create</a:t>
            </a:r>
            <a:r>
              <a:rPr lang="zh-CN" altLang="en-US" sz="1400"/>
              <a:t>、</a:t>
            </a:r>
            <a:r>
              <a:rPr lang="en-US" altLang="zh-CN" sz="1400"/>
              <a:t>drop</a:t>
            </a:r>
          </a:p>
          <a:p>
            <a:r>
              <a:rPr lang="en-US" altLang="zh-CN" sz="1400"/>
              <a:t>CCL</a:t>
            </a:r>
            <a:r>
              <a:rPr lang="zh-CN" altLang="en-US" sz="1400"/>
              <a:t>：指针控制语言，通过控制指针完成表的操作，如</a:t>
            </a:r>
            <a:r>
              <a:rPr lang="en-US" altLang="zh-CN" sz="1400"/>
              <a:t>declare cursor</a:t>
            </a:r>
          </a:p>
          <a:p>
            <a:r>
              <a:rPr lang="en-US" altLang="zh-CN" sz="1400" b="1"/>
              <a:t>DB-API</a:t>
            </a:r>
            <a:r>
              <a:rPr lang="zh-CN" altLang="en-US" sz="1400"/>
              <a:t>：</a:t>
            </a:r>
            <a:r>
              <a:rPr lang="en-US" altLang="zh-CN" sz="1400"/>
              <a:t>Database</a:t>
            </a:r>
            <a:r>
              <a:rPr lang="zh-CN" altLang="en-US" sz="1400"/>
              <a:t> </a:t>
            </a:r>
            <a:r>
              <a:rPr lang="en-US" altLang="zh-CN" sz="1400"/>
              <a:t>Application Programming Interface</a:t>
            </a:r>
            <a:r>
              <a:rPr lang="zh-CN" altLang="en-US" sz="1400"/>
              <a:t>标准数据库应用编程接口，是</a:t>
            </a:r>
            <a:r>
              <a:rPr lang="en-US" altLang="zh-CN" sz="1400"/>
              <a:t>python</a:t>
            </a:r>
            <a:r>
              <a:rPr lang="zh-CN" altLang="en-US" sz="1400"/>
              <a:t>提供的用于与数据库驱动程序交互的工具，</a:t>
            </a:r>
            <a:r>
              <a:rPr lang="en-US" altLang="zh-CN" sz="1400"/>
              <a:t>MySQL-Connector/Python</a:t>
            </a:r>
            <a:r>
              <a:rPr lang="zh-CN" altLang="en-US" sz="1400"/>
              <a:t>是第三方提供的用于与底层数据库交互和与</a:t>
            </a:r>
            <a:r>
              <a:rPr lang="en-US" altLang="zh-CN" sz="1400"/>
              <a:t>DB-API</a:t>
            </a:r>
            <a:r>
              <a:rPr lang="zh-CN" altLang="en-US" sz="1400"/>
              <a:t>交互的模块（</a:t>
            </a:r>
            <a:r>
              <a:rPr lang="zh-CN" altLang="en-US" sz="1400">
                <a:solidFill>
                  <a:schemeClr val="accent1">
                    <a:lumMod val="75000"/>
                  </a:schemeClr>
                </a:solidFill>
              </a:rPr>
              <a:t>其与</a:t>
            </a:r>
            <a:r>
              <a:rPr lang="en-US" altLang="zh-CN" sz="1400" err="1">
                <a:solidFill>
                  <a:schemeClr val="accent1">
                    <a:lumMod val="75000"/>
                  </a:schemeClr>
                </a:solidFill>
              </a:rPr>
              <a:t>pymysql</a:t>
            </a:r>
            <a:r>
              <a:rPr lang="zh-CN" altLang="en-US" sz="1400">
                <a:solidFill>
                  <a:schemeClr val="accent1">
                    <a:lumMod val="75000"/>
                  </a:schemeClr>
                </a:solidFill>
              </a:rPr>
              <a:t>都是</a:t>
            </a:r>
            <a:r>
              <a:rPr lang="en-US" altLang="zh-CN" sz="1400">
                <a:solidFill>
                  <a:schemeClr val="accent1">
                    <a:lumMod val="75000"/>
                  </a:schemeClr>
                </a:solidFill>
              </a:rPr>
              <a:t>python</a:t>
            </a:r>
            <a:r>
              <a:rPr lang="zh-CN" altLang="en-US" sz="1400">
                <a:solidFill>
                  <a:schemeClr val="accent1">
                    <a:lumMod val="75000"/>
                  </a:schemeClr>
                </a:solidFill>
              </a:rPr>
              <a:t>模块</a:t>
            </a:r>
            <a:r>
              <a:rPr lang="zh-CN" altLang="en-US" sz="1400"/>
              <a:t>），即从代码到数据库中间隔了两个技术层（</a:t>
            </a:r>
            <a:r>
              <a:rPr lang="en-US" altLang="zh-CN" sz="1400"/>
              <a:t>DB-API</a:t>
            </a:r>
            <a:r>
              <a:rPr lang="zh-CN" altLang="en-US" sz="1400"/>
              <a:t>，驱动）</a:t>
            </a:r>
            <a:endParaRPr lang="en-US" altLang="zh-CN" sz="1400"/>
          </a:p>
          <a:p>
            <a:r>
              <a:rPr lang="zh-CN" altLang="en-US" sz="1400"/>
              <a:t>使用</a:t>
            </a:r>
            <a:r>
              <a:rPr lang="en-US" altLang="zh-CN" sz="1400"/>
              <a:t>DB-API</a:t>
            </a:r>
            <a:r>
              <a:rPr lang="zh-CN" altLang="en-US" sz="1400"/>
              <a:t>连接到</a:t>
            </a:r>
            <a:r>
              <a:rPr lang="en-US" altLang="zh-CN" sz="1400"/>
              <a:t>MySQL</a:t>
            </a:r>
            <a:r>
              <a:rPr lang="zh-CN" altLang="en-US" sz="1400"/>
              <a:t>的步骤：①定义连接属性（需要四部分信息</a:t>
            </a:r>
            <a:r>
              <a:rPr lang="en-US" altLang="zh-CN" sz="1400"/>
              <a:t>Ⅰ</a:t>
            </a:r>
            <a:r>
              <a:rPr lang="zh-CN" altLang="en-US" sz="1400"/>
              <a:t>运行</a:t>
            </a:r>
            <a:r>
              <a:rPr lang="en-US" altLang="zh-CN" sz="1400"/>
              <a:t>MySQL</a:t>
            </a:r>
            <a:r>
              <a:rPr lang="zh-CN" altLang="en-US" sz="1400"/>
              <a:t>服务器的计算机的</a:t>
            </a:r>
            <a:r>
              <a:rPr lang="en-US" altLang="zh-CN" sz="1400"/>
              <a:t>IP</a:t>
            </a:r>
            <a:r>
              <a:rPr lang="zh-CN" altLang="en-US" sz="1400"/>
              <a:t>地址</a:t>
            </a:r>
            <a:r>
              <a:rPr lang="en-US" altLang="zh-CN" sz="1400"/>
              <a:t>/</a:t>
            </a:r>
            <a:r>
              <a:rPr lang="zh-CN" altLang="en-US" sz="1400"/>
              <a:t>主机名，</a:t>
            </a:r>
            <a:r>
              <a:rPr lang="en-US" altLang="zh-CN" sz="1400"/>
              <a:t>Ⅱ</a:t>
            </a:r>
            <a:r>
              <a:rPr lang="zh-CN" altLang="en-US" sz="1400"/>
              <a:t>要使用的用户</a:t>
            </a:r>
            <a:r>
              <a:rPr lang="en-US" altLang="zh-CN" sz="1400"/>
              <a:t>ID</a:t>
            </a:r>
            <a:r>
              <a:rPr lang="zh-CN" altLang="en-US" sz="1400"/>
              <a:t>，</a:t>
            </a:r>
            <a:r>
              <a:rPr lang="en-US" altLang="zh-CN" sz="1400"/>
              <a:t>Ⅲ</a:t>
            </a:r>
            <a:r>
              <a:rPr lang="zh-CN" altLang="en-US" sz="1400"/>
              <a:t>与用户</a:t>
            </a:r>
            <a:r>
              <a:rPr lang="en-US" altLang="zh-CN" sz="1400"/>
              <a:t>ID</a:t>
            </a:r>
            <a:r>
              <a:rPr lang="zh-CN" altLang="en-US" sz="1400"/>
              <a:t>关联的口令，</a:t>
            </a:r>
            <a:r>
              <a:rPr lang="en-US" altLang="zh-CN" sz="1400"/>
              <a:t>Ⅳ</a:t>
            </a:r>
            <a:r>
              <a:rPr lang="zh-CN" altLang="en-US" sz="1400"/>
              <a:t>这个用户</a:t>
            </a:r>
            <a:r>
              <a:rPr lang="en-US" altLang="zh-CN" sz="1400"/>
              <a:t>ID</a:t>
            </a:r>
            <a:r>
              <a:rPr lang="zh-CN" altLang="en-US" sz="1400"/>
              <a:t>想要交互的数据库名），驱动程序允许将这些连接属性放在一个字典中，便于使用和引用；②导入数据库驱动程序，在</a:t>
            </a:r>
            <a:r>
              <a:rPr lang="en-US" altLang="zh-CN" sz="1400"/>
              <a:t>python</a:t>
            </a:r>
            <a:r>
              <a:rPr lang="zh-CN" altLang="en-US" sz="1400"/>
              <a:t>中是</a:t>
            </a:r>
            <a:r>
              <a:rPr lang="en-US" altLang="zh-CN" sz="1400"/>
              <a:t>import </a:t>
            </a:r>
            <a:r>
              <a:rPr lang="en-US" altLang="zh-CN" sz="1400" err="1"/>
              <a:t>mysql.connector</a:t>
            </a:r>
            <a:r>
              <a:rPr lang="zh-CN" altLang="en-US" sz="1400"/>
              <a:t>；③建立与服务器的连接，其是一个对象，一般用一个变量保存，</a:t>
            </a:r>
            <a:r>
              <a:rPr lang="en-US" altLang="zh-CN" sz="1400"/>
              <a:t>conn = </a:t>
            </a:r>
            <a:r>
              <a:rPr lang="en-US" altLang="zh-CN" sz="1400" err="1"/>
              <a:t>mysql.connector.</a:t>
            </a:r>
            <a:r>
              <a:rPr lang="en-US" altLang="zh-CN" sz="1400"/>
              <a:t>connect(**</a:t>
            </a:r>
            <a:r>
              <a:rPr lang="en-US" altLang="zh-CN" sz="1400" err="1"/>
              <a:t>dbconfig</a:t>
            </a:r>
            <a:r>
              <a:rPr lang="en-US" altLang="zh-CN" sz="1400"/>
              <a:t>)</a:t>
            </a:r>
            <a:r>
              <a:rPr lang="zh-CN" altLang="en-US" sz="1400"/>
              <a:t>，其中</a:t>
            </a:r>
            <a:r>
              <a:rPr lang="en-US" altLang="zh-CN" sz="1400" err="1"/>
              <a:t>dbconfig</a:t>
            </a:r>
            <a:r>
              <a:rPr lang="zh-CN" altLang="en-US" sz="1400"/>
              <a:t>是①中建立的定义连接属性的字典；④创建一个游标，</a:t>
            </a:r>
            <a:r>
              <a:rPr lang="en-US" altLang="zh-CN" sz="1400"/>
              <a:t>cursor = </a:t>
            </a:r>
            <a:r>
              <a:rPr lang="en-US" altLang="zh-CN" sz="1400" err="1"/>
              <a:t>conn.cursor</a:t>
            </a:r>
            <a:r>
              <a:rPr lang="en-US" altLang="zh-CN" sz="1400"/>
              <a:t>()</a:t>
            </a:r>
            <a:r>
              <a:rPr lang="zh-CN" altLang="en-US" sz="1400"/>
              <a:t>；⑤执行查询；⑥关闭游标和连接，</a:t>
            </a:r>
            <a:r>
              <a:rPr lang="en-US" altLang="zh-CN" sz="1400" err="1"/>
              <a:t>cursor.close</a:t>
            </a:r>
            <a:r>
              <a:rPr lang="en-US" altLang="zh-CN" sz="1400"/>
              <a:t>(), </a:t>
            </a:r>
            <a:r>
              <a:rPr lang="en-US" altLang="zh-CN" sz="1400" err="1"/>
              <a:t>conn.close</a:t>
            </a:r>
            <a:r>
              <a:rPr lang="en-US" altLang="zh-CN" sz="1400"/>
              <a:t>()</a:t>
            </a:r>
            <a:r>
              <a:rPr lang="zh-CN" altLang="en-US" sz="1400"/>
              <a:t>。</a:t>
            </a:r>
            <a:endParaRPr lang="en-US" altLang="zh-CN" sz="1400"/>
          </a:p>
          <a:p>
            <a:r>
              <a:rPr lang="zh-CN" altLang="en-US" sz="1400"/>
              <a:t>一般将</a:t>
            </a:r>
            <a:r>
              <a:rPr lang="en-US" altLang="zh-CN" sz="1400"/>
              <a:t>SQL</a:t>
            </a:r>
            <a:r>
              <a:rPr lang="zh-CN" altLang="en-US" sz="1400"/>
              <a:t>语句（字符串）赋值给变量</a:t>
            </a:r>
            <a:r>
              <a:rPr lang="en-US" altLang="zh-CN" sz="1400"/>
              <a:t>_SQL</a:t>
            </a:r>
            <a:r>
              <a:rPr lang="zh-CN" altLang="en-US" sz="1400"/>
              <a:t>，然后使用游标操作</a:t>
            </a:r>
            <a:r>
              <a:rPr lang="en-US" altLang="zh-CN" sz="1400" err="1"/>
              <a:t>cursor.execute</a:t>
            </a:r>
            <a:r>
              <a:rPr lang="en-US" altLang="zh-CN" sz="1400"/>
              <a:t>(_SQL)</a:t>
            </a:r>
            <a:r>
              <a:rPr lang="zh-CN" altLang="en-US" sz="1400"/>
              <a:t>，可以执行</a:t>
            </a:r>
            <a:r>
              <a:rPr lang="en-US" altLang="zh-CN" sz="1400"/>
              <a:t>SQL</a:t>
            </a:r>
            <a:r>
              <a:rPr lang="zh-CN" altLang="en-US" sz="1400"/>
              <a:t>语句，请求结果的游标方法有多个（①</a:t>
            </a:r>
            <a:r>
              <a:rPr lang="en-US" altLang="zh-CN" sz="1400" err="1"/>
              <a:t>cursor.fetchone</a:t>
            </a:r>
            <a:r>
              <a:rPr lang="en-US" altLang="zh-CN" sz="1400"/>
              <a:t>()</a:t>
            </a:r>
            <a:r>
              <a:rPr lang="zh-CN" altLang="en-US" sz="1400"/>
              <a:t>用于获取一行结果；②</a:t>
            </a:r>
            <a:r>
              <a:rPr lang="en-US" altLang="zh-CN" sz="1400" err="1"/>
              <a:t>cursor.fetchmany</a:t>
            </a:r>
            <a:r>
              <a:rPr lang="en-US" altLang="zh-CN" sz="1400"/>
              <a:t>()</a:t>
            </a:r>
            <a:r>
              <a:rPr lang="zh-CN" altLang="en-US" sz="1400"/>
              <a:t>用于获取指定的任意行结果；③</a:t>
            </a:r>
            <a:r>
              <a:rPr lang="en-US" altLang="zh-CN" sz="1400" err="1"/>
              <a:t>cursor.fetchall</a:t>
            </a:r>
            <a:r>
              <a:rPr lang="en-US" altLang="zh-CN" sz="1400"/>
              <a:t>()</a:t>
            </a:r>
            <a:r>
              <a:rPr lang="zh-CN" altLang="en-US" sz="1400"/>
              <a:t>用于获取结果中的所有数据行）。为了避免硬编码数据（将所有数据值详细输入），</a:t>
            </a:r>
            <a:r>
              <a:rPr lang="en-US" altLang="zh-CN" sz="1400"/>
              <a:t>python</a:t>
            </a:r>
            <a:r>
              <a:rPr lang="zh-CN" altLang="en-US" sz="1400"/>
              <a:t>的</a:t>
            </a:r>
            <a:r>
              <a:rPr lang="en-US" altLang="zh-CN" sz="1400"/>
              <a:t>DB-API</a:t>
            </a:r>
            <a:r>
              <a:rPr lang="zh-CN" altLang="en-US" sz="1400"/>
              <a:t>允许在</a:t>
            </a:r>
            <a:r>
              <a:rPr lang="en-US" altLang="zh-CN" sz="1400"/>
              <a:t>SQL</a:t>
            </a:r>
            <a:r>
              <a:rPr lang="zh-CN" altLang="en-US" sz="1400"/>
              <a:t>串中放置占位符，</a:t>
            </a:r>
            <a:r>
              <a:rPr lang="en-US" altLang="zh-CN" sz="1400"/>
              <a:t>_SQL = ‘insert into log (phrase, letters, </a:t>
            </a:r>
            <a:r>
              <a:rPr lang="en-US" altLang="zh-CN" sz="1400" err="1"/>
              <a:t>ip</a:t>
            </a:r>
            <a:r>
              <a:rPr lang="en-US" altLang="zh-CN" sz="1400"/>
              <a:t>, </a:t>
            </a:r>
            <a:r>
              <a:rPr lang="en-US" altLang="zh-CN" sz="1400" err="1"/>
              <a:t>browser_string</a:t>
            </a:r>
            <a:r>
              <a:rPr lang="en-US" altLang="zh-CN" sz="1400"/>
              <a:t>, results) values (%s, %s, %s, %s, %s)’  </a:t>
            </a:r>
            <a:r>
              <a:rPr lang="zh-CN" altLang="en-US" sz="1400"/>
              <a:t>然后在调用游标时 </a:t>
            </a:r>
            <a:r>
              <a:rPr lang="en-US" altLang="zh-CN" sz="1400" err="1"/>
              <a:t>cursor.execute</a:t>
            </a:r>
            <a:r>
              <a:rPr lang="en-US" altLang="zh-CN" sz="1400"/>
              <a:t>(_SQL, (‘a’, ‘b’, ‘c’, ‘d’, ‘e’))</a:t>
            </a:r>
            <a:r>
              <a:rPr lang="zh-CN" altLang="en-US" sz="1400"/>
              <a:t>再用一个元组输入值，由于写入数据库开销很大，所以很多数据库会将</a:t>
            </a:r>
            <a:r>
              <a:rPr lang="en-US" altLang="zh-CN" sz="1400"/>
              <a:t>insert</a:t>
            </a:r>
            <a:r>
              <a:rPr lang="zh-CN" altLang="en-US" sz="1400"/>
              <a:t>语句缓存，之后一次性应用全部，可以使用</a:t>
            </a:r>
            <a:r>
              <a:rPr lang="en-US" altLang="zh-CN" sz="1400" err="1"/>
              <a:t>conn.commit</a:t>
            </a:r>
            <a:r>
              <a:rPr lang="en-US" altLang="zh-CN" sz="1400"/>
              <a:t>()</a:t>
            </a:r>
            <a:r>
              <a:rPr lang="zh-CN" altLang="en-US" sz="1400"/>
              <a:t>方法强制数据库系统将所有缓存的数据全部提交到数据库表中。</a:t>
            </a:r>
          </a:p>
        </p:txBody>
      </p:sp>
    </p:spTree>
    <p:extLst>
      <p:ext uri="{BB962C8B-B14F-4D97-AF65-F5344CB8AC3E}">
        <p14:creationId xmlns:p14="http://schemas.microsoft.com/office/powerpoint/2010/main" val="34257838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34806B-DDDF-4BCF-A77E-5B208E57D3B3}"/>
              </a:ext>
            </a:extLst>
          </p:cNvPr>
          <p:cNvSpPr txBox="1"/>
          <p:nvPr/>
        </p:nvSpPr>
        <p:spPr>
          <a:xfrm>
            <a:off x="0" y="0"/>
            <a:ext cx="12192000" cy="6986528"/>
          </a:xfrm>
          <a:prstGeom prst="rect">
            <a:avLst/>
          </a:prstGeom>
          <a:noFill/>
        </p:spPr>
        <p:txBody>
          <a:bodyPr wrap="square" rtlCol="0">
            <a:spAutoFit/>
          </a:bodyPr>
          <a:lstStyle/>
          <a:p>
            <a:r>
              <a:rPr lang="zh-CN" altLang="en-US" sz="1400" b="1"/>
              <a:t>数据库中的一些关键字</a:t>
            </a:r>
            <a:r>
              <a:rPr lang="zh-CN" altLang="en-US" sz="1400"/>
              <a:t>：每一行称为一条记录（</a:t>
            </a:r>
            <a:r>
              <a:rPr lang="en-US" altLang="zh-CN" sz="1400"/>
              <a:t>record/</a:t>
            </a:r>
            <a:r>
              <a:rPr lang="zh-CN" altLang="en-US" sz="1400"/>
              <a:t>元组</a:t>
            </a:r>
            <a:r>
              <a:rPr lang="en-US" altLang="zh-CN" sz="1400"/>
              <a:t>tuple</a:t>
            </a:r>
            <a:r>
              <a:rPr lang="zh-CN" altLang="en-US" sz="1400"/>
              <a:t>），每一列称为一个字段（</a:t>
            </a:r>
            <a:r>
              <a:rPr lang="en-US" altLang="zh-CN" sz="1400"/>
              <a:t>field</a:t>
            </a:r>
            <a:r>
              <a:rPr lang="zh-CN" altLang="en-US" sz="1400"/>
              <a:t>），唯一标识字段的称为主键（</a:t>
            </a:r>
            <a:r>
              <a:rPr lang="en-US" altLang="zh-CN" sz="1400"/>
              <a:t>primary key</a:t>
            </a:r>
            <a:r>
              <a:rPr lang="zh-CN" altLang="en-US" sz="1400"/>
              <a:t>）一张表中可以有多个主键。在表中为了更加准确的存储数据，保证数据的正确有效，可以在创建表的时候，为表添加一些强制性的验证，包括数据字段的类型、约束。</a:t>
            </a:r>
            <a:endParaRPr lang="en-US" altLang="zh-CN" sz="1400"/>
          </a:p>
          <a:p>
            <a:r>
              <a:rPr lang="zh-CN" altLang="en-US" sz="1400" b="1"/>
              <a:t>数据类型</a:t>
            </a:r>
            <a:r>
              <a:rPr lang="zh-CN" altLang="en-US" sz="1400"/>
              <a:t>：其原则为在够用的前提下尽可能使用取值范围小的，利于节省空间；整数（</a:t>
            </a:r>
            <a:r>
              <a:rPr lang="en-US" altLang="zh-CN" sz="1400" err="1"/>
              <a:t>tinyint</a:t>
            </a:r>
            <a:r>
              <a:rPr lang="en-US" altLang="zh-CN" sz="1400"/>
              <a:t>/</a:t>
            </a:r>
            <a:r>
              <a:rPr lang="en-US" altLang="zh-CN" sz="1400" err="1"/>
              <a:t>smallint</a:t>
            </a:r>
            <a:r>
              <a:rPr lang="en-US" altLang="zh-CN" sz="1400"/>
              <a:t>/</a:t>
            </a:r>
            <a:r>
              <a:rPr lang="en-US" altLang="zh-CN" sz="1400" err="1"/>
              <a:t>mediumint</a:t>
            </a:r>
            <a:r>
              <a:rPr lang="en-US" altLang="zh-CN" sz="1400"/>
              <a:t>/int/</a:t>
            </a:r>
            <a:r>
              <a:rPr lang="en-US" altLang="zh-CN" sz="1400" err="1"/>
              <a:t>bigint</a:t>
            </a:r>
            <a:r>
              <a:rPr lang="zh-CN" altLang="en-US" sz="1400"/>
              <a:t>分别为</a:t>
            </a:r>
            <a:r>
              <a:rPr lang="en-US" altLang="zh-CN" sz="1400"/>
              <a:t>1/2/3/4/8</a:t>
            </a:r>
            <a:r>
              <a:rPr lang="zh-CN" altLang="en-US" sz="1400"/>
              <a:t>字节</a:t>
            </a:r>
            <a:r>
              <a:rPr lang="en-US" altLang="zh-CN" sz="1400"/>
              <a:t>,</a:t>
            </a:r>
            <a:r>
              <a:rPr lang="zh-CN" altLang="en-US" sz="1400"/>
              <a:t>有正负），小数（</a:t>
            </a:r>
            <a:r>
              <a:rPr lang="en-US" altLang="zh-CN" sz="1400"/>
              <a:t>decimal(5,2)</a:t>
            </a:r>
            <a:r>
              <a:rPr lang="zh-CN" altLang="en-US" sz="1400"/>
              <a:t>表示一共</a:t>
            </a:r>
            <a:r>
              <a:rPr lang="en-US" altLang="zh-CN" sz="1400"/>
              <a:t>5</a:t>
            </a:r>
            <a:r>
              <a:rPr lang="zh-CN" altLang="en-US" sz="1400"/>
              <a:t>位有</a:t>
            </a:r>
            <a:r>
              <a:rPr lang="en-US" altLang="zh-CN" sz="1400"/>
              <a:t>2</a:t>
            </a:r>
            <a:r>
              <a:rPr lang="zh-CN" altLang="en-US" sz="1400"/>
              <a:t>位小数），字符串（</a:t>
            </a:r>
            <a:r>
              <a:rPr lang="en-US" altLang="zh-CN" sz="1400"/>
              <a:t>varchar</a:t>
            </a:r>
            <a:r>
              <a:rPr lang="zh-CN" altLang="en-US" sz="1400"/>
              <a:t>（表示可变长度的字符串，不会自动补空格，不得超出设置长度如</a:t>
            </a:r>
            <a:r>
              <a:rPr lang="en-US" altLang="zh-CN" sz="1400"/>
              <a:t>varchar(3)</a:t>
            </a:r>
            <a:r>
              <a:rPr lang="zh-CN" altLang="en-US" sz="1400"/>
              <a:t>）</a:t>
            </a:r>
            <a:r>
              <a:rPr lang="en-US" altLang="zh-CN" sz="1400"/>
              <a:t>/char</a:t>
            </a:r>
            <a:r>
              <a:rPr lang="zh-CN" altLang="en-US" sz="1400"/>
              <a:t>（固定长度的字符串，若输入数据不足位则会在后方添加空格补足）</a:t>
            </a:r>
            <a:r>
              <a:rPr lang="en-US" altLang="zh-CN" sz="1400"/>
              <a:t>/text</a:t>
            </a:r>
            <a:r>
              <a:rPr lang="zh-CN" altLang="en-US" sz="1400"/>
              <a:t>（存储大文本，当字符大于</a:t>
            </a:r>
            <a:r>
              <a:rPr lang="en-US" altLang="zh-CN" sz="1400"/>
              <a:t>4000</a:t>
            </a:r>
            <a:r>
              <a:rPr lang="zh-CN" altLang="en-US" sz="1400"/>
              <a:t>时）），日期时间（</a:t>
            </a:r>
            <a:r>
              <a:rPr lang="en-US" altLang="zh-CN" sz="1400"/>
              <a:t>date/time/datetime</a:t>
            </a:r>
            <a:r>
              <a:rPr lang="zh-CN" altLang="en-US" sz="1400"/>
              <a:t>），枚举类型（</a:t>
            </a:r>
            <a:r>
              <a:rPr lang="en-US" altLang="zh-CN" sz="1400" err="1"/>
              <a:t>enum</a:t>
            </a:r>
            <a:r>
              <a:rPr lang="zh-CN" altLang="en-US" sz="1400"/>
              <a:t>将可能的结果列举出来</a:t>
            </a:r>
            <a:r>
              <a:rPr lang="en-US" altLang="zh-CN" sz="1400" err="1"/>
              <a:t>enum</a:t>
            </a:r>
            <a:r>
              <a:rPr lang="en-US" altLang="zh-CN" sz="1400"/>
              <a:t>(‘x’, ‘y’)</a:t>
            </a:r>
            <a:r>
              <a:rPr lang="zh-CN" altLang="en-US" sz="1400"/>
              <a:t>），对于图片视频等文件，不存储在数据库中，在某个服务器上保存，然后在表中存储这个文件的保存路径。</a:t>
            </a:r>
            <a:endParaRPr lang="en-US" altLang="zh-CN" sz="1400"/>
          </a:p>
          <a:p>
            <a:r>
              <a:rPr lang="zh-CN" altLang="en-US" sz="1400" b="1"/>
              <a:t>数据约束</a:t>
            </a:r>
            <a:r>
              <a:rPr lang="zh-CN" altLang="en-US" sz="1400"/>
              <a:t>：主键</a:t>
            </a:r>
            <a:r>
              <a:rPr lang="en-US" altLang="zh-CN" sz="1400"/>
              <a:t>primary key</a:t>
            </a:r>
            <a:r>
              <a:rPr lang="zh-CN" altLang="en-US" sz="1400"/>
              <a:t>（在物理上的存储顺序），非空</a:t>
            </a:r>
            <a:r>
              <a:rPr lang="en-US" altLang="zh-CN" sz="1400"/>
              <a:t>not null</a:t>
            </a:r>
            <a:r>
              <a:rPr lang="zh-CN" altLang="en-US" sz="1400"/>
              <a:t>（此字段不允许为空），唯一</a:t>
            </a:r>
            <a:r>
              <a:rPr lang="en-US" altLang="zh-CN" sz="1400"/>
              <a:t>unique</a:t>
            </a:r>
            <a:r>
              <a:rPr lang="zh-CN" altLang="en-US" sz="1400"/>
              <a:t>（此字段不允许重复），默认</a:t>
            </a:r>
            <a:r>
              <a:rPr lang="en-US" altLang="zh-CN" sz="1400"/>
              <a:t>default</a:t>
            </a:r>
            <a:r>
              <a:rPr lang="zh-CN" altLang="en-US" sz="1400"/>
              <a:t>（当不填写时使用默认值），外键</a:t>
            </a:r>
            <a:r>
              <a:rPr lang="en-US" altLang="zh-CN" sz="1400"/>
              <a:t>foreign key</a:t>
            </a:r>
            <a:r>
              <a:rPr lang="zh-CN" altLang="en-US" sz="1400"/>
              <a:t>（如果一个表中一个字段里的值都是另外一个表中的主键，则称这个字段为外键，外键可以约束此字段的数据有效性（检查另外一个表的数据），但是会影响数据库的增删改查性能，一般在逻辑层（即代码）控制）</a:t>
            </a:r>
            <a:endParaRPr lang="en-US" altLang="zh-CN" sz="1400"/>
          </a:p>
          <a:p>
            <a:r>
              <a:rPr lang="zh-CN" altLang="en-US" sz="1400" b="1"/>
              <a:t>数据库的存储引擎</a:t>
            </a:r>
            <a:r>
              <a:rPr lang="zh-CN" altLang="en-US" sz="1400"/>
              <a:t>：</a:t>
            </a:r>
            <a:r>
              <a:rPr lang="en-US" altLang="zh-CN" sz="1400"/>
              <a:t>innodb</a:t>
            </a:r>
            <a:r>
              <a:rPr lang="zh-CN" altLang="en-US" sz="1400"/>
              <a:t>支持外键</a:t>
            </a:r>
            <a:r>
              <a:rPr lang="en-US" altLang="zh-CN" sz="1400"/>
              <a:t>/</a:t>
            </a:r>
            <a:r>
              <a:rPr lang="zh-CN" altLang="en-US" sz="1400"/>
              <a:t>事务处理</a:t>
            </a:r>
            <a:r>
              <a:rPr lang="en-US" altLang="zh-CN" sz="1400"/>
              <a:t>/</a:t>
            </a:r>
            <a:r>
              <a:rPr lang="zh-CN" altLang="en-US" sz="1400"/>
              <a:t>行级锁，其索引和内容紧密结合，</a:t>
            </a:r>
            <a:r>
              <a:rPr lang="en-US" altLang="zh-CN" sz="1400"/>
              <a:t>MylSAM</a:t>
            </a:r>
            <a:r>
              <a:rPr lang="zh-CN" altLang="en-US" sz="1400"/>
              <a:t>不支持但读性能相对高，其索引和内容是分开存储的。</a:t>
            </a:r>
            <a:endParaRPr lang="en-US" altLang="zh-CN" sz="1400"/>
          </a:p>
          <a:p>
            <a:r>
              <a:rPr lang="zh-CN" altLang="en-US" sz="1400" b="1"/>
              <a:t>文件及注释</a:t>
            </a:r>
            <a:r>
              <a:rPr lang="zh-CN" altLang="en-US" sz="1400"/>
              <a:t>：</a:t>
            </a:r>
            <a:r>
              <a:rPr lang="en-US" altLang="zh-CN" sz="1400" err="1"/>
              <a:t>sql</a:t>
            </a:r>
            <a:r>
              <a:rPr lang="zh-CN" altLang="en-US" sz="1400"/>
              <a:t>后缀的文件为</a:t>
            </a:r>
            <a:r>
              <a:rPr lang="en-US" altLang="zh-CN" sz="1400"/>
              <a:t>SQL</a:t>
            </a:r>
            <a:r>
              <a:rPr lang="zh-CN" altLang="en-US" sz="1400"/>
              <a:t>语言文件，其中</a:t>
            </a:r>
            <a:r>
              <a:rPr lang="en-US" altLang="zh-CN" sz="1400"/>
              <a:t>--</a:t>
            </a:r>
            <a:r>
              <a:rPr lang="zh-CN" altLang="en-US" sz="1400"/>
              <a:t>表示注释。</a:t>
            </a:r>
            <a:endParaRPr lang="en-US" altLang="zh-CN" sz="1400"/>
          </a:p>
          <a:p>
            <a:r>
              <a:rPr lang="zh-CN" altLang="en-US" sz="1400" b="1"/>
              <a:t>一些指令</a:t>
            </a:r>
            <a:r>
              <a:rPr lang="zh-CN" altLang="en-US" sz="1400"/>
              <a:t>：在</a:t>
            </a:r>
            <a:r>
              <a:rPr lang="en-US" altLang="zh-CN" sz="1400"/>
              <a:t>SQL</a:t>
            </a:r>
            <a:r>
              <a:rPr lang="zh-CN" altLang="en-US" sz="1400"/>
              <a:t>中不区分大小写，分号表示命令结束，</a:t>
            </a:r>
            <a:r>
              <a:rPr lang="en-US" altLang="zh-CN" sz="1400"/>
              <a:t>SQL</a:t>
            </a:r>
            <a:r>
              <a:rPr lang="zh-CN" altLang="en-US" sz="1400"/>
              <a:t>中</a:t>
            </a:r>
            <a:r>
              <a:rPr lang="en-US" altLang="zh-CN" sz="1400"/>
              <a:t>’-’</a:t>
            </a:r>
            <a:r>
              <a:rPr lang="zh-CN" altLang="en-US" sz="1400"/>
              <a:t>会被认为分开，使用</a:t>
            </a:r>
            <a:r>
              <a:rPr lang="en-US" altLang="zh-CN" sz="1400"/>
              <a:t>`xxx`</a:t>
            </a:r>
            <a:r>
              <a:rPr lang="zh-CN" altLang="en-US" sz="1400"/>
              <a:t>将内容视为整体；</a:t>
            </a:r>
            <a:endParaRPr lang="en-US" altLang="zh-CN" sz="1400"/>
          </a:p>
          <a:p>
            <a:r>
              <a:rPr lang="zh-CN" altLang="en-US" sz="1400"/>
              <a:t>连接</a:t>
            </a:r>
            <a:r>
              <a:rPr lang="en-US" altLang="zh-CN" sz="1400" err="1">
                <a:solidFill>
                  <a:schemeClr val="accent2">
                    <a:lumMod val="75000"/>
                  </a:schemeClr>
                </a:solidFill>
              </a:rPr>
              <a:t>mysql</a:t>
            </a:r>
            <a:r>
              <a:rPr lang="en-US" altLang="zh-CN" sz="1400">
                <a:solidFill>
                  <a:schemeClr val="accent2">
                    <a:lumMod val="75000"/>
                  </a:schemeClr>
                </a:solidFill>
              </a:rPr>
              <a:t> –u root –p</a:t>
            </a:r>
            <a:r>
              <a:rPr lang="en-US" altLang="zh-CN" sz="1400"/>
              <a:t>; </a:t>
            </a:r>
            <a:r>
              <a:rPr lang="zh-CN" altLang="en-US" sz="1400"/>
              <a:t>退出</a:t>
            </a:r>
            <a:r>
              <a:rPr lang="en-US" altLang="zh-CN" sz="1400">
                <a:solidFill>
                  <a:schemeClr val="accent2">
                    <a:lumMod val="75000"/>
                  </a:schemeClr>
                </a:solidFill>
              </a:rPr>
              <a:t>exit quit</a:t>
            </a:r>
            <a:r>
              <a:rPr lang="en-US" altLang="zh-CN" sz="1400"/>
              <a:t>;</a:t>
            </a:r>
            <a:r>
              <a:rPr lang="zh-CN" altLang="en-US" sz="1400"/>
              <a:t> </a:t>
            </a:r>
            <a:endParaRPr lang="en-US" altLang="zh-CN" sz="1400"/>
          </a:p>
          <a:p>
            <a:r>
              <a:rPr lang="zh-CN" altLang="en-US" sz="1400"/>
              <a:t>查看数据库</a:t>
            </a:r>
            <a:r>
              <a:rPr lang="en-US" altLang="zh-CN" sz="1400">
                <a:solidFill>
                  <a:schemeClr val="accent2">
                    <a:lumMod val="75000"/>
                  </a:schemeClr>
                </a:solidFill>
              </a:rPr>
              <a:t>show databases</a:t>
            </a:r>
            <a:r>
              <a:rPr lang="en-US" altLang="zh-CN" sz="1400"/>
              <a:t>; </a:t>
            </a:r>
          </a:p>
          <a:p>
            <a:r>
              <a:rPr lang="zh-CN" altLang="en-US" sz="1400"/>
              <a:t>显示当前时间</a:t>
            </a:r>
            <a:r>
              <a:rPr lang="en-US" altLang="zh-CN" sz="1400">
                <a:solidFill>
                  <a:schemeClr val="accent2">
                    <a:lumMod val="75000"/>
                  </a:schemeClr>
                </a:solidFill>
              </a:rPr>
              <a:t>select now()</a:t>
            </a:r>
            <a:r>
              <a:rPr lang="en-US" altLang="zh-CN" sz="1400"/>
              <a:t>; </a:t>
            </a:r>
          </a:p>
          <a:p>
            <a:r>
              <a:rPr lang="zh-CN" altLang="en-US" sz="1400"/>
              <a:t>显示当前数据库版本</a:t>
            </a:r>
            <a:r>
              <a:rPr lang="en-US" altLang="zh-CN" sz="1400">
                <a:solidFill>
                  <a:schemeClr val="accent2">
                    <a:lumMod val="75000"/>
                  </a:schemeClr>
                </a:solidFill>
              </a:rPr>
              <a:t>select version(); </a:t>
            </a:r>
          </a:p>
          <a:p>
            <a:r>
              <a:rPr lang="zh-CN" altLang="en-US" sz="1400"/>
              <a:t>创建数据库 </a:t>
            </a:r>
            <a:r>
              <a:rPr lang="en-US" altLang="zh-CN" sz="1400">
                <a:solidFill>
                  <a:schemeClr val="accent2">
                    <a:lumMod val="75000"/>
                  </a:schemeClr>
                </a:solidFill>
              </a:rPr>
              <a:t>create database </a:t>
            </a:r>
            <a:r>
              <a:rPr lang="en-US" altLang="zh-CN" sz="1400" err="1">
                <a:solidFill>
                  <a:schemeClr val="accent2">
                    <a:lumMod val="75000"/>
                  </a:schemeClr>
                </a:solidFill>
              </a:rPr>
              <a:t>dbname</a:t>
            </a:r>
            <a:r>
              <a:rPr lang="en-US" altLang="zh-CN" sz="1400">
                <a:solidFill>
                  <a:schemeClr val="accent2">
                    <a:lumMod val="75000"/>
                  </a:schemeClr>
                </a:solidFill>
              </a:rPr>
              <a:t> charset=utf8; </a:t>
            </a:r>
          </a:p>
          <a:p>
            <a:r>
              <a:rPr lang="zh-CN" altLang="en-US" sz="1400"/>
              <a:t>查看数据库创建信息 </a:t>
            </a:r>
            <a:r>
              <a:rPr lang="en-US" altLang="zh-CN" sz="1400">
                <a:solidFill>
                  <a:schemeClr val="accent2">
                    <a:lumMod val="75000"/>
                  </a:schemeClr>
                </a:solidFill>
              </a:rPr>
              <a:t>show create database </a:t>
            </a:r>
            <a:r>
              <a:rPr lang="en-US" altLang="zh-CN" sz="1400" err="1">
                <a:solidFill>
                  <a:schemeClr val="accent2">
                    <a:lumMod val="75000"/>
                  </a:schemeClr>
                </a:solidFill>
              </a:rPr>
              <a:t>dbname</a:t>
            </a:r>
            <a:r>
              <a:rPr lang="en-US" altLang="zh-CN" sz="1400">
                <a:solidFill>
                  <a:schemeClr val="accent2">
                    <a:lumMod val="75000"/>
                  </a:schemeClr>
                </a:solidFill>
              </a:rPr>
              <a:t>; </a:t>
            </a:r>
          </a:p>
          <a:p>
            <a:r>
              <a:rPr lang="zh-CN" altLang="en-US" sz="1400"/>
              <a:t>删除数据库 </a:t>
            </a:r>
            <a:r>
              <a:rPr lang="en-US" altLang="zh-CN" sz="1400">
                <a:solidFill>
                  <a:schemeClr val="accent2">
                    <a:lumMod val="75000"/>
                  </a:schemeClr>
                </a:solidFill>
              </a:rPr>
              <a:t>drop database name; </a:t>
            </a:r>
          </a:p>
          <a:p>
            <a:r>
              <a:rPr lang="zh-CN" altLang="en-US" sz="1400"/>
              <a:t>查看当前使用的数据库</a:t>
            </a:r>
            <a:r>
              <a:rPr lang="en-US" altLang="zh-CN" sz="1400">
                <a:solidFill>
                  <a:schemeClr val="accent2">
                    <a:lumMod val="75000"/>
                  </a:schemeClr>
                </a:solidFill>
              </a:rPr>
              <a:t>select database(); </a:t>
            </a:r>
          </a:p>
          <a:p>
            <a:r>
              <a:rPr lang="zh-CN" altLang="en-US" sz="1400"/>
              <a:t>使用数据库 </a:t>
            </a:r>
            <a:r>
              <a:rPr lang="en-US" altLang="zh-CN" sz="1400">
                <a:solidFill>
                  <a:schemeClr val="accent2">
                    <a:lumMod val="75000"/>
                  </a:schemeClr>
                </a:solidFill>
              </a:rPr>
              <a:t>use </a:t>
            </a:r>
            <a:r>
              <a:rPr lang="en-US" altLang="zh-CN" sz="1400" err="1">
                <a:solidFill>
                  <a:schemeClr val="accent2">
                    <a:lumMod val="75000"/>
                  </a:schemeClr>
                </a:solidFill>
              </a:rPr>
              <a:t>dbname</a:t>
            </a:r>
            <a:r>
              <a:rPr lang="en-US" altLang="zh-CN" sz="1400">
                <a:solidFill>
                  <a:schemeClr val="accent2">
                    <a:lumMod val="75000"/>
                  </a:schemeClr>
                </a:solidFill>
              </a:rPr>
              <a:t>; </a:t>
            </a:r>
          </a:p>
          <a:p>
            <a:r>
              <a:rPr lang="zh-CN" altLang="en-US" sz="1400"/>
              <a:t>查看当前数据库的所有表 </a:t>
            </a:r>
            <a:r>
              <a:rPr lang="en-US" altLang="zh-CN" sz="1400">
                <a:solidFill>
                  <a:schemeClr val="accent2">
                    <a:lumMod val="75000"/>
                  </a:schemeClr>
                </a:solidFill>
              </a:rPr>
              <a:t>show tables; </a:t>
            </a:r>
          </a:p>
          <a:p>
            <a:r>
              <a:rPr lang="zh-CN" altLang="en-US" sz="1400"/>
              <a:t>创建表</a:t>
            </a:r>
            <a:r>
              <a:rPr lang="en-US" altLang="zh-CN" sz="1400"/>
              <a:t>(</a:t>
            </a:r>
            <a:r>
              <a:rPr lang="zh-CN" altLang="en-US" sz="1400"/>
              <a:t>字段与字段之间以逗号隔开，可换行，可以同时存在多个约束</a:t>
            </a:r>
            <a:endParaRPr lang="en-US" altLang="zh-CN" sz="1400"/>
          </a:p>
          <a:p>
            <a:r>
              <a:rPr lang="zh-CN" altLang="en-US" sz="1400"/>
              <a:t>并且与顺序无关，</a:t>
            </a:r>
            <a:r>
              <a:rPr lang="en-US" altLang="zh-CN" sz="1400"/>
              <a:t>int unsigned</a:t>
            </a:r>
            <a:r>
              <a:rPr lang="zh-CN" altLang="en-US" sz="1400"/>
              <a:t>表示无符号整数，自动输入</a:t>
            </a:r>
            <a:r>
              <a:rPr lang="en-US" altLang="zh-CN" sz="1400"/>
              <a:t>0/null/default</a:t>
            </a:r>
            <a:r>
              <a:rPr lang="zh-CN" altLang="en-US" sz="1400"/>
              <a:t>时激活</a:t>
            </a:r>
            <a:r>
              <a:rPr lang="en-US" altLang="zh-CN" sz="1400"/>
              <a:t>)</a:t>
            </a:r>
            <a:r>
              <a:rPr lang="zh-CN" altLang="en-US" sz="1400"/>
              <a:t> </a:t>
            </a:r>
            <a:endParaRPr lang="en-US" altLang="zh-CN" sz="1400"/>
          </a:p>
          <a:p>
            <a:r>
              <a:rPr lang="zh-CN" altLang="en-US" sz="1400"/>
              <a:t>可以在</a:t>
            </a:r>
            <a:r>
              <a:rPr lang="en-US" altLang="zh-CN" sz="1400"/>
              <a:t>tabname</a:t>
            </a:r>
            <a:r>
              <a:rPr lang="zh-CN" altLang="en-US" sz="1400"/>
              <a:t>前加上</a:t>
            </a:r>
            <a:r>
              <a:rPr lang="en-US" altLang="zh-CN" sz="1400"/>
              <a:t>if not exists</a:t>
            </a:r>
            <a:r>
              <a:rPr lang="zh-CN" altLang="en-US" sz="1400"/>
              <a:t>表示如果不存在则创建</a:t>
            </a:r>
            <a:endParaRPr lang="en-US" altLang="zh-CN" sz="1400"/>
          </a:p>
          <a:p>
            <a:r>
              <a:rPr lang="en-US" altLang="zh-CN" sz="1400">
                <a:solidFill>
                  <a:schemeClr val="accent2">
                    <a:lumMod val="75000"/>
                  </a:schemeClr>
                </a:solidFill>
              </a:rPr>
              <a:t>create table </a:t>
            </a:r>
            <a:r>
              <a:rPr lang="en-US" altLang="zh-CN" sz="1400" err="1">
                <a:solidFill>
                  <a:schemeClr val="accent2">
                    <a:lumMod val="75000"/>
                  </a:schemeClr>
                </a:solidFill>
              </a:rPr>
              <a:t>tabname</a:t>
            </a:r>
            <a:r>
              <a:rPr lang="en-US" altLang="zh-CN" sz="1400">
                <a:solidFill>
                  <a:schemeClr val="accent2">
                    <a:lumMod val="75000"/>
                  </a:schemeClr>
                </a:solidFill>
              </a:rPr>
              <a:t>(</a:t>
            </a:r>
            <a:r>
              <a:rPr lang="zh-CN" altLang="en-US" sz="1400">
                <a:solidFill>
                  <a:schemeClr val="accent2">
                    <a:lumMod val="75000"/>
                  </a:schemeClr>
                </a:solidFill>
              </a:rPr>
              <a:t>字段 类型 约束</a:t>
            </a:r>
            <a:r>
              <a:rPr lang="en-US" altLang="zh-CN" sz="1400">
                <a:solidFill>
                  <a:schemeClr val="accent2">
                    <a:lumMod val="75000"/>
                  </a:schemeClr>
                </a:solidFill>
              </a:rPr>
              <a:t>, id int primary key </a:t>
            </a:r>
            <a:r>
              <a:rPr lang="en-US" altLang="zh-CN" sz="1400" err="1">
                <a:solidFill>
                  <a:schemeClr val="accent2">
                    <a:lumMod val="75000"/>
                  </a:schemeClr>
                </a:solidFill>
              </a:rPr>
              <a:t>auto_increment</a:t>
            </a:r>
            <a:r>
              <a:rPr lang="en-US" altLang="zh-CN" sz="1400">
                <a:solidFill>
                  <a:schemeClr val="accent2">
                    <a:lumMod val="75000"/>
                  </a:schemeClr>
                </a:solidFill>
              </a:rPr>
              <a:t> not null, name varchar(30) default ‘wang’); </a:t>
            </a:r>
          </a:p>
          <a:p>
            <a:r>
              <a:rPr lang="zh-CN" altLang="en-US" sz="1400"/>
              <a:t>查看一个表的结构 </a:t>
            </a:r>
            <a:r>
              <a:rPr lang="en-US" altLang="zh-CN" sz="1400">
                <a:solidFill>
                  <a:schemeClr val="accent2">
                    <a:lumMod val="75000"/>
                  </a:schemeClr>
                </a:solidFill>
              </a:rPr>
              <a:t>desc </a:t>
            </a:r>
            <a:r>
              <a:rPr lang="en-US" altLang="zh-CN" sz="1400" err="1">
                <a:solidFill>
                  <a:schemeClr val="accent2">
                    <a:lumMod val="75000"/>
                  </a:schemeClr>
                </a:solidFill>
              </a:rPr>
              <a:t>tabname</a:t>
            </a:r>
            <a:r>
              <a:rPr lang="en-US" altLang="zh-CN" sz="1400">
                <a:solidFill>
                  <a:schemeClr val="accent2">
                    <a:lumMod val="75000"/>
                  </a:schemeClr>
                </a:solidFill>
              </a:rPr>
              <a:t>;</a:t>
            </a:r>
          </a:p>
          <a:p>
            <a:r>
              <a:rPr lang="zh-CN" altLang="en-US" sz="1400"/>
              <a:t>查看一个表的创建信息 </a:t>
            </a:r>
            <a:r>
              <a:rPr lang="en-US" altLang="zh-CN" sz="1400">
                <a:solidFill>
                  <a:schemeClr val="accent2">
                    <a:lumMod val="75000"/>
                  </a:schemeClr>
                </a:solidFill>
              </a:rPr>
              <a:t>show table create tablename; </a:t>
            </a:r>
          </a:p>
          <a:p>
            <a:r>
              <a:rPr lang="zh-CN" altLang="en-US" sz="1400" b="1"/>
              <a:t>修改表结构</a:t>
            </a:r>
            <a:r>
              <a:rPr lang="zh-CN" altLang="en-US" sz="1400"/>
              <a:t>：添加字段（添加新的一列）</a:t>
            </a:r>
            <a:r>
              <a:rPr lang="en-US" altLang="zh-CN" sz="1400">
                <a:solidFill>
                  <a:schemeClr val="accent2">
                    <a:lumMod val="75000"/>
                  </a:schemeClr>
                </a:solidFill>
              </a:rPr>
              <a:t>alter table </a:t>
            </a:r>
            <a:r>
              <a:rPr lang="en-US" altLang="zh-CN" sz="1400" err="1">
                <a:solidFill>
                  <a:schemeClr val="accent2">
                    <a:lumMod val="75000"/>
                  </a:schemeClr>
                </a:solidFill>
              </a:rPr>
              <a:t>tabname</a:t>
            </a:r>
            <a:r>
              <a:rPr lang="en-US" altLang="zh-CN" sz="1400">
                <a:solidFill>
                  <a:schemeClr val="accent2">
                    <a:lumMod val="75000"/>
                  </a:schemeClr>
                </a:solidFill>
              </a:rPr>
              <a:t> add fieldname date</a:t>
            </a:r>
            <a:r>
              <a:rPr lang="en-US" altLang="zh-CN" sz="1400"/>
              <a:t>; </a:t>
            </a:r>
          </a:p>
          <a:p>
            <a:r>
              <a:rPr lang="zh-CN" altLang="en-US" sz="1400"/>
              <a:t>修改字段（不修改原来字段名只修改字段类型</a:t>
            </a:r>
            <a:r>
              <a:rPr lang="en-US" altLang="zh-CN" sz="1400"/>
              <a:t>/</a:t>
            </a:r>
            <a:r>
              <a:rPr lang="zh-CN" altLang="en-US" sz="1400"/>
              <a:t>约束）</a:t>
            </a:r>
            <a:r>
              <a:rPr lang="en-US" altLang="zh-CN" sz="1400">
                <a:solidFill>
                  <a:schemeClr val="accent2">
                    <a:lumMod val="75000"/>
                  </a:schemeClr>
                </a:solidFill>
              </a:rPr>
              <a:t>alter table </a:t>
            </a:r>
            <a:r>
              <a:rPr lang="en-US" altLang="zh-CN" sz="1400" err="1">
                <a:solidFill>
                  <a:schemeClr val="accent2">
                    <a:lumMod val="75000"/>
                  </a:schemeClr>
                </a:solidFill>
              </a:rPr>
              <a:t>tabname</a:t>
            </a:r>
            <a:r>
              <a:rPr lang="en-US" altLang="zh-CN" sz="1400">
                <a:solidFill>
                  <a:schemeClr val="accent2">
                    <a:lumMod val="75000"/>
                  </a:schemeClr>
                </a:solidFill>
              </a:rPr>
              <a:t> modify fieldname xxx</a:t>
            </a:r>
            <a:r>
              <a:rPr lang="en-US" altLang="zh-CN" sz="1400"/>
              <a:t>; </a:t>
            </a:r>
          </a:p>
          <a:p>
            <a:r>
              <a:rPr lang="zh-CN" altLang="en-US" sz="1400"/>
              <a:t>修改字段（修改字段名并且修改字段类型</a:t>
            </a:r>
            <a:r>
              <a:rPr lang="en-US" altLang="zh-CN" sz="1400"/>
              <a:t>/</a:t>
            </a:r>
            <a:r>
              <a:rPr lang="zh-CN" altLang="en-US" sz="1400"/>
              <a:t>约束，可以改多个）</a:t>
            </a:r>
            <a:r>
              <a:rPr lang="en-US" altLang="zh-CN" sz="1400">
                <a:solidFill>
                  <a:schemeClr val="accent2">
                    <a:lumMod val="75000"/>
                  </a:schemeClr>
                </a:solidFill>
              </a:rPr>
              <a:t>alter table </a:t>
            </a:r>
            <a:r>
              <a:rPr lang="en-US" altLang="zh-CN" sz="1400" err="1">
                <a:solidFill>
                  <a:schemeClr val="accent2">
                    <a:lumMod val="75000"/>
                  </a:schemeClr>
                </a:solidFill>
              </a:rPr>
              <a:t>tabname</a:t>
            </a:r>
            <a:r>
              <a:rPr lang="en-US" altLang="zh-CN" sz="1400">
                <a:solidFill>
                  <a:schemeClr val="accent2">
                    <a:lumMod val="75000"/>
                  </a:schemeClr>
                </a:solidFill>
              </a:rPr>
              <a:t> (change </a:t>
            </a:r>
            <a:r>
              <a:rPr lang="en-US" altLang="zh-CN" sz="1400" err="1">
                <a:solidFill>
                  <a:schemeClr val="accent2">
                    <a:lumMod val="75000"/>
                  </a:schemeClr>
                </a:solidFill>
              </a:rPr>
              <a:t>oldname</a:t>
            </a:r>
            <a:r>
              <a:rPr lang="en-US" altLang="zh-CN" sz="1400">
                <a:solidFill>
                  <a:schemeClr val="accent2">
                    <a:lumMod val="75000"/>
                  </a:schemeClr>
                </a:solidFill>
              </a:rPr>
              <a:t> newname xxx)</a:t>
            </a:r>
            <a:r>
              <a:rPr lang="en-US" altLang="zh-CN" sz="1400"/>
              <a:t>; </a:t>
            </a:r>
          </a:p>
          <a:p>
            <a:r>
              <a:rPr lang="zh-CN" altLang="en-US" sz="1400"/>
              <a:t>删除字段（若表中有记录，则该字段数据也会被同时删除） </a:t>
            </a:r>
            <a:r>
              <a:rPr lang="en-US" altLang="zh-CN" sz="1400">
                <a:solidFill>
                  <a:schemeClr val="accent2">
                    <a:lumMod val="75000"/>
                  </a:schemeClr>
                </a:solidFill>
              </a:rPr>
              <a:t>alter table </a:t>
            </a:r>
            <a:r>
              <a:rPr lang="en-US" altLang="zh-CN" sz="1400" err="1">
                <a:solidFill>
                  <a:schemeClr val="accent2">
                    <a:lumMod val="75000"/>
                  </a:schemeClr>
                </a:solidFill>
              </a:rPr>
              <a:t>tabname</a:t>
            </a:r>
            <a:r>
              <a:rPr lang="en-US" altLang="zh-CN" sz="1400">
                <a:solidFill>
                  <a:schemeClr val="accent2">
                    <a:lumMod val="75000"/>
                  </a:schemeClr>
                </a:solidFill>
              </a:rPr>
              <a:t> drop fieldname</a:t>
            </a:r>
            <a:r>
              <a:rPr lang="en-US" altLang="zh-CN" sz="1400"/>
              <a:t>; </a:t>
            </a:r>
          </a:p>
        </p:txBody>
      </p:sp>
      <p:sp>
        <p:nvSpPr>
          <p:cNvPr id="3" name="文本框 2">
            <a:extLst>
              <a:ext uri="{FF2B5EF4-FFF2-40B4-BE49-F238E27FC236}">
                <a16:creationId xmlns:a16="http://schemas.microsoft.com/office/drawing/2014/main" id="{91EF2F2F-1B53-4505-93AE-08AE2751C791}"/>
              </a:ext>
            </a:extLst>
          </p:cNvPr>
          <p:cNvSpPr txBox="1"/>
          <p:nvPr/>
        </p:nvSpPr>
        <p:spPr>
          <a:xfrm>
            <a:off x="121381" y="2953593"/>
            <a:ext cx="184731" cy="307777"/>
          </a:xfrm>
          <a:prstGeom prst="rect">
            <a:avLst/>
          </a:prstGeom>
          <a:noFill/>
        </p:spPr>
        <p:txBody>
          <a:bodyPr wrap="none" rtlCol="0">
            <a:spAutoFit/>
          </a:bodyPr>
          <a:lstStyle/>
          <a:p>
            <a:pPr algn="l"/>
            <a:endParaRPr lang="zh-CN" altLang="en-US" sz="1400"/>
          </a:p>
        </p:txBody>
      </p:sp>
      <p:sp>
        <p:nvSpPr>
          <p:cNvPr id="5" name="文本框 4">
            <a:extLst>
              <a:ext uri="{FF2B5EF4-FFF2-40B4-BE49-F238E27FC236}">
                <a16:creationId xmlns:a16="http://schemas.microsoft.com/office/drawing/2014/main" id="{0B72C9AE-16D8-4E44-A52D-79AAFAB421A4}"/>
              </a:ext>
            </a:extLst>
          </p:cNvPr>
          <p:cNvSpPr txBox="1"/>
          <p:nvPr/>
        </p:nvSpPr>
        <p:spPr>
          <a:xfrm>
            <a:off x="6408892" y="2585323"/>
            <a:ext cx="5783108" cy="4401205"/>
          </a:xfrm>
          <a:prstGeom prst="rect">
            <a:avLst/>
          </a:prstGeom>
          <a:noFill/>
        </p:spPr>
        <p:txBody>
          <a:bodyPr wrap="square" rtlCol="0">
            <a:spAutoFit/>
          </a:bodyPr>
          <a:lstStyle/>
          <a:p>
            <a:r>
              <a:rPr lang="zh-CN" altLang="en-US" sz="1400" b="1"/>
              <a:t>数据的增删改查</a:t>
            </a:r>
            <a:r>
              <a:rPr lang="en-US" altLang="zh-CN" sz="1400" b="1"/>
              <a:t>CURD</a:t>
            </a:r>
            <a:r>
              <a:rPr lang="zh-CN" altLang="en-US" sz="1400" b="1"/>
              <a:t>（</a:t>
            </a:r>
            <a:r>
              <a:rPr lang="en-US" altLang="zh-CN" sz="1400" b="1"/>
              <a:t>create</a:t>
            </a:r>
            <a:r>
              <a:rPr lang="zh-CN" altLang="en-US" sz="1400" b="1"/>
              <a:t>，</a:t>
            </a:r>
            <a:r>
              <a:rPr lang="en-US" altLang="zh-CN" sz="1400" b="1"/>
              <a:t>update</a:t>
            </a:r>
            <a:r>
              <a:rPr lang="zh-CN" altLang="en-US" sz="1400" b="1"/>
              <a:t>，</a:t>
            </a:r>
            <a:r>
              <a:rPr lang="en-US" altLang="zh-CN" sz="1400" b="1"/>
              <a:t>read</a:t>
            </a:r>
            <a:r>
              <a:rPr lang="zh-CN" altLang="en-US" sz="1400" b="1"/>
              <a:t>，</a:t>
            </a:r>
            <a:r>
              <a:rPr lang="en-US" altLang="zh-CN" sz="1400" b="1"/>
              <a:t>delete</a:t>
            </a:r>
            <a:r>
              <a:rPr lang="zh-CN" altLang="en-US" sz="1400" b="1"/>
              <a:t>）</a:t>
            </a:r>
            <a:r>
              <a:rPr lang="zh-CN" altLang="en-US" sz="1400"/>
              <a:t>：</a:t>
            </a:r>
            <a:endParaRPr lang="en-US" altLang="zh-CN" sz="1400"/>
          </a:p>
          <a:p>
            <a:r>
              <a:rPr lang="zh-CN" altLang="en-US" sz="1400" b="1"/>
              <a:t>插入记录</a:t>
            </a:r>
            <a:r>
              <a:rPr lang="zh-CN" altLang="en-US" sz="1400"/>
              <a:t>（</a:t>
            </a:r>
            <a:r>
              <a:rPr lang="en-US" altLang="zh-CN" sz="1400"/>
              <a:t>enum</a:t>
            </a:r>
            <a:r>
              <a:rPr lang="zh-CN" altLang="en-US" sz="1400"/>
              <a:t>类型中可以按索引插入从</a:t>
            </a:r>
            <a:r>
              <a:rPr lang="en-US" altLang="zh-CN" sz="1400"/>
              <a:t>1</a:t>
            </a:r>
            <a:r>
              <a:rPr lang="zh-CN" altLang="en-US" sz="1400"/>
              <a:t>开始，可以同时插入多行）</a:t>
            </a:r>
            <a:endParaRPr lang="en-US" altLang="zh-CN" sz="1400"/>
          </a:p>
          <a:p>
            <a:r>
              <a:rPr lang="en-US" altLang="zh-CN" sz="1400">
                <a:solidFill>
                  <a:schemeClr val="accent2">
                    <a:lumMod val="75000"/>
                  </a:schemeClr>
                </a:solidFill>
              </a:rPr>
              <a:t>insert into tabname values(0, a, b), (1, b, a); (</a:t>
            </a:r>
            <a:r>
              <a:rPr lang="zh-CN" altLang="en-US" sz="1400">
                <a:solidFill>
                  <a:schemeClr val="accent2">
                    <a:lumMod val="75000"/>
                  </a:schemeClr>
                </a:solidFill>
              </a:rPr>
              <a:t>必须写全，包括有默认值字段</a:t>
            </a:r>
            <a:r>
              <a:rPr lang="en-US" altLang="zh-CN" sz="1400">
                <a:solidFill>
                  <a:schemeClr val="accent2">
                    <a:lumMod val="75000"/>
                  </a:schemeClr>
                </a:solidFill>
              </a:rPr>
              <a:t>)</a:t>
            </a:r>
          </a:p>
          <a:p>
            <a:r>
              <a:rPr lang="en-US" altLang="zh-CN" sz="1400">
                <a:solidFill>
                  <a:schemeClr val="accent2">
                    <a:lumMod val="75000"/>
                  </a:schemeClr>
                </a:solidFill>
              </a:rPr>
              <a:t>insert into tabname (field2, field4) values (xx1, xx2), (yy1, yy2);</a:t>
            </a:r>
          </a:p>
          <a:p>
            <a:r>
              <a:rPr lang="en-US" altLang="zh-CN" sz="1400">
                <a:solidFill>
                  <a:schemeClr val="accent2">
                    <a:lumMod val="75000"/>
                  </a:schemeClr>
                </a:solidFill>
              </a:rPr>
              <a:t>insert into tabname1(field) select field1 from tabname2 xxx(</a:t>
            </a:r>
            <a:r>
              <a:rPr lang="zh-CN" altLang="en-US" sz="1400">
                <a:solidFill>
                  <a:srgbClr val="FF0000"/>
                </a:solidFill>
              </a:rPr>
              <a:t>注意不用</a:t>
            </a:r>
            <a:r>
              <a:rPr lang="en-US" altLang="zh-CN" sz="1400">
                <a:solidFill>
                  <a:srgbClr val="FF0000"/>
                </a:solidFill>
              </a:rPr>
              <a:t>values</a:t>
            </a:r>
            <a:r>
              <a:rPr lang="en-US" altLang="zh-CN" sz="1400">
                <a:solidFill>
                  <a:schemeClr val="accent2">
                    <a:lumMod val="75000"/>
                  </a:schemeClr>
                </a:solidFill>
              </a:rPr>
              <a:t>)</a:t>
            </a:r>
          </a:p>
          <a:p>
            <a:r>
              <a:rPr lang="zh-CN" altLang="en-US" sz="1400" b="1"/>
              <a:t>修改记录</a:t>
            </a:r>
            <a:r>
              <a:rPr lang="zh-CN" altLang="en-US" sz="1400"/>
              <a:t>（如无</a:t>
            </a:r>
            <a:r>
              <a:rPr lang="en-US" altLang="zh-CN" sz="1400"/>
              <a:t>where</a:t>
            </a:r>
            <a:r>
              <a:rPr lang="zh-CN" altLang="en-US" sz="1400"/>
              <a:t>则全部修改，可以同时修改多个数据，</a:t>
            </a:r>
            <a:endParaRPr lang="en-US" altLang="zh-CN" sz="1400"/>
          </a:p>
          <a:p>
            <a:r>
              <a:rPr lang="zh-CN" altLang="en-US" sz="1400"/>
              <a:t>一般以主键为识别手段，不可以设置同时满足多个条件）</a:t>
            </a:r>
            <a:endParaRPr lang="en-US" altLang="zh-CN" sz="1400"/>
          </a:p>
          <a:p>
            <a:r>
              <a:rPr lang="en-US" altLang="zh-CN" sz="1400">
                <a:solidFill>
                  <a:schemeClr val="accent2">
                    <a:lumMod val="75000"/>
                  </a:schemeClr>
                </a:solidFill>
              </a:rPr>
              <a:t>update tabname set fieldname1=xx,</a:t>
            </a:r>
            <a:r>
              <a:rPr lang="zh-CN" altLang="en-US" sz="1400">
                <a:solidFill>
                  <a:schemeClr val="accent2">
                    <a:lumMod val="75000"/>
                  </a:schemeClr>
                </a:solidFill>
              </a:rPr>
              <a:t> </a:t>
            </a:r>
            <a:r>
              <a:rPr lang="en-US" altLang="zh-CN" sz="1400">
                <a:solidFill>
                  <a:schemeClr val="accent2">
                    <a:lumMod val="75000"/>
                  </a:schemeClr>
                </a:solidFill>
              </a:rPr>
              <a:t>fieldname3=yy (where filedname5=zz)</a:t>
            </a:r>
            <a:r>
              <a:rPr lang="en-US" altLang="zh-CN" sz="1400"/>
              <a:t>;</a:t>
            </a:r>
          </a:p>
          <a:p>
            <a:r>
              <a:rPr lang="zh-CN" altLang="en-US" sz="1400" b="1"/>
              <a:t>查询记录</a:t>
            </a:r>
            <a:r>
              <a:rPr lang="zh-CN" altLang="en-US" sz="1400"/>
              <a:t>（查询所有满足条件的内容，查询指定字段，顺序按输入顺序）</a:t>
            </a:r>
            <a:endParaRPr lang="en-US" altLang="zh-CN" sz="1400"/>
          </a:p>
          <a:p>
            <a:r>
              <a:rPr lang="en-US" altLang="zh-CN" sz="1400">
                <a:solidFill>
                  <a:schemeClr val="accent2">
                    <a:lumMod val="75000"/>
                  </a:schemeClr>
                </a:solidFill>
              </a:rPr>
              <a:t>select * from students where filedname=xx</a:t>
            </a:r>
            <a:r>
              <a:rPr lang="en-US" altLang="zh-CN" sz="1400"/>
              <a:t>;</a:t>
            </a:r>
          </a:p>
          <a:p>
            <a:r>
              <a:rPr lang="en-US" altLang="zh-CN" sz="1400">
                <a:solidFill>
                  <a:schemeClr val="accent2">
                    <a:lumMod val="75000"/>
                  </a:schemeClr>
                </a:solidFill>
              </a:rPr>
              <a:t>select * from tabname</a:t>
            </a:r>
            <a:r>
              <a:rPr lang="en-US" altLang="zh-CN" sz="1400"/>
              <a:t>; (</a:t>
            </a:r>
            <a:r>
              <a:rPr lang="zh-CN" altLang="en-US" sz="1400"/>
              <a:t>若数据量巨大，则不适用</a:t>
            </a:r>
            <a:r>
              <a:rPr lang="en-US" altLang="zh-CN" sz="1400"/>
              <a:t>)</a:t>
            </a:r>
          </a:p>
          <a:p>
            <a:r>
              <a:rPr lang="en-US" altLang="zh-CN" sz="1400">
                <a:solidFill>
                  <a:schemeClr val="accent2">
                    <a:lumMod val="75000"/>
                  </a:schemeClr>
                </a:solidFill>
              </a:rPr>
              <a:t>select fieldname1 as ‘</a:t>
            </a:r>
            <a:r>
              <a:rPr lang="zh-CN" altLang="en-US" sz="1400">
                <a:solidFill>
                  <a:schemeClr val="accent2">
                    <a:lumMod val="75000"/>
                  </a:schemeClr>
                </a:solidFill>
              </a:rPr>
              <a:t>姓名</a:t>
            </a:r>
            <a:r>
              <a:rPr lang="en-US" altLang="zh-CN" sz="1400">
                <a:solidFill>
                  <a:schemeClr val="accent2">
                    <a:lumMod val="75000"/>
                  </a:schemeClr>
                </a:solidFill>
              </a:rPr>
              <a:t>’, fieldname2 as ‘</a:t>
            </a:r>
            <a:r>
              <a:rPr lang="zh-CN" altLang="en-US" sz="1400">
                <a:solidFill>
                  <a:schemeClr val="accent2">
                    <a:lumMod val="75000"/>
                  </a:schemeClr>
                </a:solidFill>
              </a:rPr>
              <a:t>性别</a:t>
            </a:r>
            <a:r>
              <a:rPr lang="en-US" altLang="zh-CN" sz="1400">
                <a:solidFill>
                  <a:schemeClr val="accent2">
                    <a:lumMod val="75000"/>
                  </a:schemeClr>
                </a:solidFill>
              </a:rPr>
              <a:t>’ from students where yy;</a:t>
            </a:r>
          </a:p>
          <a:p>
            <a:pPr lvl="5"/>
            <a:endParaRPr lang="en-US" altLang="zh-CN" sz="1400" b="1"/>
          </a:p>
          <a:p>
            <a:pPr lvl="5"/>
            <a:r>
              <a:rPr lang="zh-CN" altLang="en-US" sz="1400" b="1"/>
              <a:t>删除数据</a:t>
            </a:r>
            <a:r>
              <a:rPr lang="zh-CN" altLang="en-US" sz="1400"/>
              <a:t>（数据物理删除后不要继续用</a:t>
            </a:r>
            <a:r>
              <a:rPr lang="en-US" altLang="zh-CN" sz="1400"/>
              <a:t>ID</a:t>
            </a:r>
            <a:r>
              <a:rPr lang="zh-CN" altLang="en-US" sz="1400"/>
              <a:t>）</a:t>
            </a:r>
            <a:endParaRPr lang="en-US" altLang="zh-CN" sz="1400"/>
          </a:p>
          <a:p>
            <a:pPr lvl="5"/>
            <a:r>
              <a:rPr lang="en-US" altLang="zh-CN" sz="1400">
                <a:solidFill>
                  <a:schemeClr val="accent2">
                    <a:lumMod val="75000"/>
                  </a:schemeClr>
                </a:solidFill>
              </a:rPr>
              <a:t>delete from tabname;</a:t>
            </a:r>
            <a:r>
              <a:rPr lang="zh-CN" altLang="en-US" sz="1400"/>
              <a:t>（清空数据表）</a:t>
            </a:r>
            <a:endParaRPr lang="en-US" altLang="zh-CN" sz="1400"/>
          </a:p>
          <a:p>
            <a:pPr lvl="5"/>
            <a:r>
              <a:rPr lang="en-US" altLang="zh-CN" sz="1400">
                <a:solidFill>
                  <a:schemeClr val="accent2">
                    <a:lumMod val="75000"/>
                  </a:schemeClr>
                </a:solidFill>
              </a:rPr>
              <a:t>delete from tabname where fieldname=xx</a:t>
            </a:r>
            <a:r>
              <a:rPr lang="en-US" altLang="zh-CN" sz="1400"/>
              <a:t>;</a:t>
            </a:r>
          </a:p>
          <a:p>
            <a:pPr lvl="5"/>
            <a:r>
              <a:rPr lang="zh-CN" altLang="en-US" sz="1400"/>
              <a:t>一般增添一个</a:t>
            </a:r>
            <a:r>
              <a:rPr lang="en-US" altLang="zh-CN" sz="1400"/>
              <a:t>is_delete</a:t>
            </a:r>
            <a:r>
              <a:rPr lang="zh-CN" altLang="en-US" sz="1400"/>
              <a:t>字段</a:t>
            </a:r>
            <a:r>
              <a:rPr lang="en-US" altLang="zh-CN" sz="1400"/>
              <a:t>bit</a:t>
            </a:r>
            <a:r>
              <a:rPr lang="zh-CN" altLang="en-US" sz="1400"/>
              <a:t>类型（对应比特位，如</a:t>
            </a:r>
            <a:r>
              <a:rPr lang="en-US" altLang="zh-CN" sz="1400"/>
              <a:t>2</a:t>
            </a:r>
            <a:r>
              <a:rPr lang="zh-CN" altLang="en-US" sz="1400"/>
              <a:t>个比特可以存储</a:t>
            </a:r>
            <a:r>
              <a:rPr lang="en-US" altLang="zh-CN" sz="1400"/>
              <a:t>4</a:t>
            </a:r>
            <a:r>
              <a:rPr lang="zh-CN" altLang="en-US" sz="1400"/>
              <a:t>个值），使用逻辑删除，即将不可用的数据的</a:t>
            </a:r>
            <a:r>
              <a:rPr lang="en-US" altLang="zh-CN" sz="1400"/>
              <a:t>is_delete</a:t>
            </a:r>
            <a:r>
              <a:rPr lang="zh-CN" altLang="en-US" sz="1400"/>
              <a:t>字段修改为</a:t>
            </a:r>
            <a:r>
              <a:rPr lang="en-US" altLang="zh-CN" sz="1400"/>
              <a:t>1</a:t>
            </a:r>
            <a:r>
              <a:rPr lang="zh-CN" altLang="en-US" sz="1400"/>
              <a:t>。</a:t>
            </a:r>
            <a:endParaRPr lang="en-US" altLang="zh-CN" sz="1400"/>
          </a:p>
        </p:txBody>
      </p:sp>
      <p:sp>
        <p:nvSpPr>
          <p:cNvPr id="2" name="文本框 1">
            <a:extLst>
              <a:ext uri="{FF2B5EF4-FFF2-40B4-BE49-F238E27FC236}">
                <a16:creationId xmlns:a16="http://schemas.microsoft.com/office/drawing/2014/main" id="{47475BA5-C960-48E1-AFDB-1124913642F9}"/>
              </a:ext>
            </a:extLst>
          </p:cNvPr>
          <p:cNvSpPr txBox="1"/>
          <p:nvPr/>
        </p:nvSpPr>
        <p:spPr>
          <a:xfrm>
            <a:off x="2992572" y="2690336"/>
            <a:ext cx="3416320" cy="738664"/>
          </a:xfrm>
          <a:prstGeom prst="rect">
            <a:avLst/>
          </a:prstGeom>
          <a:noFill/>
        </p:spPr>
        <p:txBody>
          <a:bodyPr wrap="none" rtlCol="0">
            <a:spAutoFit/>
          </a:bodyPr>
          <a:lstStyle/>
          <a:p>
            <a:pPr algn="l"/>
            <a:r>
              <a:rPr lang="zh-CN" altLang="en-US" sz="1400" b="1"/>
              <a:t>数据库操作时会自动转换类型，如写入的</a:t>
            </a:r>
            <a:endParaRPr lang="en-US" altLang="zh-CN" sz="1400" b="1"/>
          </a:p>
          <a:p>
            <a:pPr algn="l"/>
            <a:r>
              <a:rPr lang="zh-CN" altLang="en-US" sz="1400" b="1"/>
              <a:t>以字符串类型表示的数会自动转为整形，</a:t>
            </a:r>
            <a:endParaRPr lang="en-US" altLang="zh-CN" sz="1400" b="1"/>
          </a:p>
          <a:p>
            <a:pPr algn="l"/>
            <a:r>
              <a:rPr lang="zh-CN" altLang="en-US" sz="1400" b="1"/>
              <a:t>但字符串类型的值必须加引号。</a:t>
            </a:r>
            <a:endParaRPr lang="zh-CN" altLang="en-US" sz="1400" b="1" dirty="0"/>
          </a:p>
        </p:txBody>
      </p:sp>
    </p:spTree>
    <p:extLst>
      <p:ext uri="{BB962C8B-B14F-4D97-AF65-F5344CB8AC3E}">
        <p14:creationId xmlns:p14="http://schemas.microsoft.com/office/powerpoint/2010/main" val="498705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C19A69-95E0-4508-8F1A-23997E112639}"/>
              </a:ext>
            </a:extLst>
          </p:cNvPr>
          <p:cNvSpPr txBox="1"/>
          <p:nvPr/>
        </p:nvSpPr>
        <p:spPr>
          <a:xfrm>
            <a:off x="-72828" y="0"/>
            <a:ext cx="12264828" cy="6771084"/>
          </a:xfrm>
          <a:prstGeom prst="rect">
            <a:avLst/>
          </a:prstGeom>
          <a:noFill/>
        </p:spPr>
        <p:txBody>
          <a:bodyPr wrap="square" rtlCol="0">
            <a:spAutoFit/>
          </a:bodyPr>
          <a:lstStyle/>
          <a:p>
            <a:pPr algn="l"/>
            <a:r>
              <a:rPr lang="zh-CN" altLang="en-US" sz="1400"/>
              <a:t>另一种选择字段的方法（表名</a:t>
            </a:r>
            <a:r>
              <a:rPr lang="en-US" altLang="zh-CN" sz="1400"/>
              <a:t>.</a:t>
            </a:r>
            <a:r>
              <a:rPr lang="zh-CN" altLang="en-US" sz="1400"/>
              <a:t>字段名）</a:t>
            </a:r>
            <a:r>
              <a:rPr lang="en-US" altLang="zh-CN" sz="1400">
                <a:solidFill>
                  <a:schemeClr val="accent2">
                    <a:lumMod val="75000"/>
                  </a:schemeClr>
                </a:solidFill>
              </a:rPr>
              <a:t>select tabname.fieldname from tabname</a:t>
            </a:r>
            <a:r>
              <a:rPr lang="en-US" altLang="zh-CN" sz="1400"/>
              <a:t>;</a:t>
            </a:r>
          </a:p>
          <a:p>
            <a:pPr algn="l"/>
            <a:r>
              <a:rPr lang="zh-CN" altLang="en-US" sz="1400"/>
              <a:t>还可以给表起别名，起别名之后原名在该语句中不能继续用</a:t>
            </a:r>
            <a:r>
              <a:rPr lang="en-US" altLang="zh-CN" sz="1400">
                <a:solidFill>
                  <a:schemeClr val="accent2">
                    <a:lumMod val="75000"/>
                  </a:schemeClr>
                </a:solidFill>
              </a:rPr>
              <a:t>select s.fieldname from tabname as s</a:t>
            </a:r>
            <a:r>
              <a:rPr lang="en-US" altLang="zh-CN" sz="1400"/>
              <a:t>;</a:t>
            </a:r>
          </a:p>
          <a:p>
            <a:pPr algn="l"/>
            <a:r>
              <a:rPr lang="zh-CN" altLang="en-US" sz="1400"/>
              <a:t>字段前可以添加方式，如去重</a:t>
            </a:r>
            <a:r>
              <a:rPr lang="en-US" altLang="zh-CN" sz="1400">
                <a:solidFill>
                  <a:schemeClr val="accent2">
                    <a:lumMod val="75000"/>
                  </a:schemeClr>
                </a:solidFill>
              </a:rPr>
              <a:t>select distinct gender from tabname</a:t>
            </a:r>
            <a:r>
              <a:rPr lang="en-US" altLang="zh-CN" sz="1400"/>
              <a:t>;</a:t>
            </a:r>
          </a:p>
          <a:p>
            <a:pPr algn="l"/>
            <a:r>
              <a:rPr lang="zh-CN" altLang="en-US" sz="1400"/>
              <a:t>查询时可以使用</a:t>
            </a:r>
            <a:r>
              <a:rPr lang="en-US" altLang="zh-CN" sz="1400"/>
              <a:t>where</a:t>
            </a:r>
            <a:r>
              <a:rPr lang="zh-CN" altLang="en-US" sz="1400"/>
              <a:t>添加条件</a:t>
            </a:r>
            <a:r>
              <a:rPr lang="en-US" altLang="zh-CN" sz="1400"/>
              <a:t>(</a:t>
            </a:r>
            <a:r>
              <a:rPr lang="zh-CN" altLang="en-US" sz="1400"/>
              <a:t>其支持比较运算符和逻辑运算符</a:t>
            </a:r>
            <a:r>
              <a:rPr lang="en-US" altLang="zh-CN" sz="1400"/>
              <a:t>)</a:t>
            </a:r>
            <a:r>
              <a:rPr lang="zh-CN" altLang="en-US" sz="1400"/>
              <a:t> </a:t>
            </a:r>
            <a:r>
              <a:rPr lang="en-US" altLang="zh-CN" sz="1400"/>
              <a:t>select * from students where age&gt;18 and age&lt;28;</a:t>
            </a:r>
          </a:p>
          <a:p>
            <a:pPr algn="l"/>
            <a:r>
              <a:rPr lang="zh-CN" altLang="en-US" sz="1400" b="1"/>
              <a:t>模糊查询</a:t>
            </a:r>
            <a:r>
              <a:rPr lang="zh-CN" altLang="en-US" sz="1400"/>
              <a:t>：①</a:t>
            </a:r>
            <a:r>
              <a:rPr lang="en-US" altLang="zh-CN" sz="1400"/>
              <a:t>like </a:t>
            </a:r>
            <a:r>
              <a:rPr lang="zh-CN" altLang="en-US" sz="1400"/>
              <a:t>后面以</a:t>
            </a:r>
            <a:r>
              <a:rPr lang="en-US" altLang="zh-CN" sz="1400"/>
              <a:t>%</a:t>
            </a:r>
            <a:r>
              <a:rPr lang="zh-CN" altLang="en-US" sz="1400"/>
              <a:t>替代</a:t>
            </a:r>
            <a:r>
              <a:rPr lang="en-US" altLang="zh-CN" sz="1400"/>
              <a:t>0/1/</a:t>
            </a:r>
            <a:r>
              <a:rPr lang="zh-CN" altLang="en-US" sz="1400"/>
              <a:t>多个，以</a:t>
            </a:r>
            <a:r>
              <a:rPr lang="en-US" altLang="zh-CN" sz="1400"/>
              <a:t>_</a:t>
            </a:r>
            <a:r>
              <a:rPr lang="zh-CN" altLang="en-US" sz="1400"/>
              <a:t>替代</a:t>
            </a:r>
            <a:r>
              <a:rPr lang="en-US" altLang="zh-CN" sz="1400"/>
              <a:t>1</a:t>
            </a:r>
            <a:r>
              <a:rPr lang="zh-CN" altLang="en-US" sz="1400"/>
              <a:t>个 </a:t>
            </a:r>
            <a:r>
              <a:rPr lang="en-US" altLang="zh-CN" sz="1400"/>
              <a:t>select * from students where name like ‘%</a:t>
            </a:r>
            <a:r>
              <a:rPr lang="zh-CN" altLang="en-US" sz="1400"/>
              <a:t>小</a:t>
            </a:r>
            <a:r>
              <a:rPr lang="en-US" altLang="zh-CN" sz="1400"/>
              <a:t>%’;</a:t>
            </a:r>
          </a:p>
          <a:p>
            <a:pPr algn="l"/>
            <a:r>
              <a:rPr lang="zh-CN" altLang="en-US" sz="1400"/>
              <a:t>②</a:t>
            </a:r>
            <a:r>
              <a:rPr lang="en-US" altLang="zh-CN" sz="1400"/>
              <a:t>rlike </a:t>
            </a:r>
            <a:r>
              <a:rPr lang="zh-CN" altLang="en-US" sz="1400"/>
              <a:t>正则替换，表示查询以周开头以伦结尾的名字，</a:t>
            </a:r>
            <a:r>
              <a:rPr lang="en-US" altLang="zh-CN" sz="1400"/>
              <a:t>select * from students where name rlike ‘^</a:t>
            </a:r>
            <a:r>
              <a:rPr lang="zh-CN" altLang="en-US" sz="1400"/>
              <a:t>周</a:t>
            </a:r>
            <a:r>
              <a:rPr lang="en-US" altLang="zh-CN" sz="1400"/>
              <a:t>.*</a:t>
            </a:r>
            <a:r>
              <a:rPr lang="zh-CN" altLang="en-US" sz="1400"/>
              <a:t>伦</a:t>
            </a:r>
            <a:r>
              <a:rPr lang="en-US" altLang="zh-CN" sz="1400"/>
              <a:t>$’;</a:t>
            </a:r>
          </a:p>
          <a:p>
            <a:pPr algn="l"/>
            <a:r>
              <a:rPr lang="zh-CN" altLang="en-US" sz="1400" b="1"/>
              <a:t>范围查询</a:t>
            </a:r>
            <a:r>
              <a:rPr lang="zh-CN" altLang="en-US" sz="1400"/>
              <a:t>：①</a:t>
            </a:r>
            <a:r>
              <a:rPr lang="en-US" altLang="zh-CN" sz="1400"/>
              <a:t>in </a:t>
            </a:r>
            <a:r>
              <a:rPr lang="zh-CN" altLang="en-US" sz="1400"/>
              <a:t>表示查询在指定的集合内</a:t>
            </a:r>
            <a:r>
              <a:rPr lang="en-US" altLang="zh-CN" sz="1400"/>
              <a:t>(</a:t>
            </a:r>
            <a:r>
              <a:rPr lang="zh-CN" altLang="en-US" sz="1400"/>
              <a:t>非连续</a:t>
            </a:r>
            <a:r>
              <a:rPr lang="en-US" altLang="zh-CN" sz="1400"/>
              <a:t>)</a:t>
            </a:r>
            <a:r>
              <a:rPr lang="zh-CN" altLang="en-US" sz="1400"/>
              <a:t>，</a:t>
            </a:r>
            <a:r>
              <a:rPr lang="en-US" altLang="zh-CN" sz="1400"/>
              <a:t>select * from students where age (not) in (12, 18, 34);</a:t>
            </a:r>
          </a:p>
          <a:p>
            <a:pPr algn="l"/>
            <a:r>
              <a:rPr lang="zh-CN" altLang="en-US" sz="1400"/>
              <a:t>②</a:t>
            </a:r>
            <a:r>
              <a:rPr lang="en-US" altLang="zh-CN" sz="1400"/>
              <a:t>between a and b</a:t>
            </a:r>
            <a:r>
              <a:rPr lang="zh-CN" altLang="en-US" sz="1400"/>
              <a:t>表示查询在指定的范围内（包括前后值），</a:t>
            </a:r>
            <a:r>
              <a:rPr lang="en-US" altLang="zh-CN" sz="1400"/>
              <a:t>select * from students where (not) age (not) between 18 and 34;</a:t>
            </a:r>
          </a:p>
          <a:p>
            <a:pPr algn="l"/>
            <a:r>
              <a:rPr lang="zh-CN" altLang="en-US" sz="1400"/>
              <a:t>③判断空</a:t>
            </a:r>
            <a:r>
              <a:rPr lang="en-US" altLang="zh-CN" sz="1400"/>
              <a:t>/</a:t>
            </a:r>
            <a:r>
              <a:rPr lang="zh-CN" altLang="en-US" sz="1400"/>
              <a:t>非空，</a:t>
            </a:r>
            <a:r>
              <a:rPr lang="en-US" altLang="zh-CN" sz="1400"/>
              <a:t>select * from students where age is (not) null; </a:t>
            </a:r>
          </a:p>
          <a:p>
            <a:pPr algn="l"/>
            <a:r>
              <a:rPr lang="zh-CN" altLang="en-US" sz="1400" b="1"/>
              <a:t>排序查询</a:t>
            </a:r>
            <a:r>
              <a:rPr lang="zh-CN" altLang="en-US" sz="1400"/>
              <a:t>：默认按主键排序，默认排序为</a:t>
            </a:r>
            <a:r>
              <a:rPr lang="en-US" altLang="zh-CN" sz="1400"/>
              <a:t>asc</a:t>
            </a:r>
            <a:r>
              <a:rPr lang="zh-CN" altLang="en-US" sz="1400"/>
              <a:t>（从小到大）</a:t>
            </a:r>
            <a:r>
              <a:rPr lang="en-US" altLang="zh-CN" sz="1400"/>
              <a:t>order by</a:t>
            </a:r>
            <a:r>
              <a:rPr lang="zh-CN" altLang="en-US" sz="1400"/>
              <a:t>后的字段可以重复，重复时作用机制为首先按第一个字段排序，第一个字段相同时按第二个字段排序，以此类推</a:t>
            </a:r>
            <a:r>
              <a:rPr lang="en-US" altLang="zh-CN" sz="1400">
                <a:solidFill>
                  <a:schemeClr val="accent2">
                    <a:lumMod val="75000"/>
                  </a:schemeClr>
                </a:solidFill>
              </a:rPr>
              <a:t>select * from students where (age between 18 and 38) and gender=‘</a:t>
            </a:r>
            <a:r>
              <a:rPr lang="zh-CN" altLang="en-US" sz="1400">
                <a:solidFill>
                  <a:schemeClr val="accent2">
                    <a:lumMod val="75000"/>
                  </a:schemeClr>
                </a:solidFill>
              </a:rPr>
              <a:t>男</a:t>
            </a:r>
            <a:r>
              <a:rPr lang="en-US" altLang="zh-CN" sz="1400">
                <a:solidFill>
                  <a:schemeClr val="accent2">
                    <a:lumMod val="75000"/>
                  </a:schemeClr>
                </a:solidFill>
              </a:rPr>
              <a:t>’ order by age asc(</a:t>
            </a:r>
            <a:r>
              <a:rPr lang="zh-CN" altLang="en-US" sz="1400">
                <a:solidFill>
                  <a:schemeClr val="accent2">
                    <a:lumMod val="75000"/>
                  </a:schemeClr>
                </a:solidFill>
              </a:rPr>
              <a:t>从小到大</a:t>
            </a:r>
            <a:r>
              <a:rPr lang="en-US" altLang="zh-CN" sz="1400">
                <a:solidFill>
                  <a:schemeClr val="accent2">
                    <a:lumMod val="75000"/>
                  </a:schemeClr>
                </a:solidFill>
              </a:rPr>
              <a:t>) /desc(</a:t>
            </a:r>
            <a:r>
              <a:rPr lang="zh-CN" altLang="en-US" sz="1400">
                <a:solidFill>
                  <a:schemeClr val="accent2">
                    <a:lumMod val="75000"/>
                  </a:schemeClr>
                </a:solidFill>
              </a:rPr>
              <a:t>从大到小</a:t>
            </a:r>
            <a:r>
              <a:rPr lang="en-US" altLang="zh-CN" sz="1400">
                <a:solidFill>
                  <a:schemeClr val="accent2">
                    <a:lumMod val="75000"/>
                  </a:schemeClr>
                </a:solidFill>
              </a:rPr>
              <a:t>), id asc</a:t>
            </a:r>
            <a:r>
              <a:rPr lang="en-US" altLang="zh-CN" sz="1400"/>
              <a:t>;</a:t>
            </a:r>
          </a:p>
          <a:p>
            <a:pPr algn="l"/>
            <a:r>
              <a:rPr lang="zh-CN" altLang="en-US" sz="1400" b="1"/>
              <a:t>聚合函数</a:t>
            </a:r>
            <a:r>
              <a:rPr lang="zh-CN" altLang="en-US" sz="1400"/>
              <a:t>：是一组用于统计的函数，</a:t>
            </a:r>
            <a:r>
              <a:rPr lang="en-US" altLang="zh-CN" sz="1400">
                <a:solidFill>
                  <a:schemeClr val="accent2">
                    <a:lumMod val="75000"/>
                  </a:schemeClr>
                </a:solidFill>
              </a:rPr>
              <a:t>select round(count/max/min/sum/avg(*/fieldname), 3) as ‘qqq’ from tabname where xx</a:t>
            </a:r>
            <a:r>
              <a:rPr lang="en-US" altLang="zh-CN" sz="1400"/>
              <a:t>; </a:t>
            </a:r>
            <a:r>
              <a:rPr lang="zh-CN" altLang="en-US" sz="1400"/>
              <a:t>其中</a:t>
            </a:r>
            <a:r>
              <a:rPr lang="en-US" altLang="zh-CN" sz="1400"/>
              <a:t>round(x, 3)</a:t>
            </a:r>
            <a:r>
              <a:rPr lang="zh-CN" altLang="en-US" sz="1400"/>
              <a:t>意为保留</a:t>
            </a:r>
            <a:r>
              <a:rPr lang="en-US" altLang="zh-CN" sz="1400"/>
              <a:t>3</a:t>
            </a:r>
            <a:r>
              <a:rPr lang="zh-CN" altLang="en-US" sz="1400"/>
              <a:t>位小数，是一种不精确计算（其自动四舍五入），其支持表达式和算术运算符。（因为内存中浮点数是不精确的，因此在数据库中一般存储整数，使用时</a:t>
            </a:r>
            <a:r>
              <a:rPr lang="en-US" altLang="zh-CN" sz="1400"/>
              <a:t>/10</a:t>
            </a:r>
            <a:r>
              <a:rPr lang="en-US" altLang="zh-CN" sz="1400" baseline="30000"/>
              <a:t>x</a:t>
            </a:r>
            <a:r>
              <a:rPr lang="zh-CN" altLang="en-US" sz="1400"/>
              <a:t>）</a:t>
            </a:r>
            <a:endParaRPr lang="en-US" altLang="zh-CN" sz="1400"/>
          </a:p>
          <a:p>
            <a:r>
              <a:rPr lang="zh-CN" altLang="en-US" sz="1400" b="1"/>
              <a:t>分组查询</a:t>
            </a:r>
            <a:r>
              <a:rPr lang="zh-CN" altLang="en-US" sz="1400"/>
              <a:t>：可以解决聚合函数中无法同时查询多个字段的问题，相当于建立了一个新的表将数据置入，然后分别对新的表里面的数据进行查询，在查询时一般添加分组凭据作为首列 </a:t>
            </a:r>
            <a:r>
              <a:rPr lang="en-US" altLang="zh-CN" sz="1400">
                <a:solidFill>
                  <a:schemeClr val="accent2">
                    <a:lumMod val="75000"/>
                  </a:schemeClr>
                </a:solidFill>
              </a:rPr>
              <a:t>select gender, round(count/max/min/sum/avg(*/fieldname), 3)  as ‘qqq’ from tabname where xxx group by gender; </a:t>
            </a:r>
            <a:r>
              <a:rPr lang="zh-CN" altLang="en-US" sz="1400"/>
              <a:t>另有方法可以将详细信息显示出来，</a:t>
            </a:r>
            <a:r>
              <a:rPr lang="en-US" altLang="zh-CN" sz="1400"/>
              <a:t>group_concat(xxx, ‘’)</a:t>
            </a:r>
            <a:r>
              <a:rPr lang="zh-CN" altLang="en-US" sz="1400"/>
              <a:t>，其中会将以逗号隔开的所有值连接起来显示，因此一般多个字段之间添加标识符，</a:t>
            </a:r>
            <a:r>
              <a:rPr lang="en-US" altLang="zh-CN" sz="1400">
                <a:solidFill>
                  <a:schemeClr val="accent2">
                    <a:lumMod val="75000"/>
                  </a:schemeClr>
                </a:solidFill>
              </a:rPr>
              <a:t>select gender, group_concat(id, ‘_’, name, ‘_’, height) as ‘qq’ from tabname where age&gt;20 group by gender;</a:t>
            </a:r>
            <a:r>
              <a:rPr lang="zh-CN" altLang="en-US" sz="1400"/>
              <a:t>注意其中</a:t>
            </a:r>
            <a:r>
              <a:rPr lang="en-US" altLang="zh-CN" sz="1400" b="1"/>
              <a:t>where</a:t>
            </a:r>
            <a:r>
              <a:rPr lang="zh-CN" altLang="en-US" sz="1400" b="1"/>
              <a:t>条件（对结果进行条件判断）</a:t>
            </a:r>
            <a:r>
              <a:rPr lang="zh-CN" altLang="en-US" sz="1400"/>
              <a:t>可以不使用分组凭据；使用</a:t>
            </a:r>
            <a:r>
              <a:rPr lang="en-US" altLang="zh-CN" sz="1400"/>
              <a:t>having</a:t>
            </a:r>
            <a:r>
              <a:rPr lang="zh-CN" altLang="en-US" sz="1400"/>
              <a:t>可以对分组进行条件判断，如果条件达成则显示，否则不显示，</a:t>
            </a:r>
            <a:r>
              <a:rPr lang="en-US" altLang="zh-CN" sz="1400">
                <a:solidFill>
                  <a:schemeClr val="accent2">
                    <a:lumMod val="75000"/>
                  </a:schemeClr>
                </a:solidFill>
              </a:rPr>
              <a:t>select gender, group_concat(name), avg(age) from tabname where height&gt;170 group by gender having count(*)&gt;3</a:t>
            </a:r>
            <a:r>
              <a:rPr lang="en-US" altLang="zh-CN" sz="1400"/>
              <a:t>;</a:t>
            </a:r>
            <a:r>
              <a:rPr lang="zh-CN" altLang="en-US" sz="1400"/>
              <a:t> 分组一般与聚合函数一起使用，</a:t>
            </a:r>
            <a:r>
              <a:rPr lang="zh-CN" altLang="en-US" sz="1400">
                <a:solidFill>
                  <a:srgbClr val="FF0000"/>
                </a:solidFill>
              </a:rPr>
              <a:t>在</a:t>
            </a:r>
            <a:r>
              <a:rPr lang="en-US" altLang="zh-CN" sz="1400">
                <a:solidFill>
                  <a:srgbClr val="FF0000"/>
                </a:solidFill>
              </a:rPr>
              <a:t>group_concat(a, b order by b)</a:t>
            </a:r>
            <a:r>
              <a:rPr lang="zh-CN" altLang="en-US" sz="1400">
                <a:solidFill>
                  <a:srgbClr val="FF0000"/>
                </a:solidFill>
              </a:rPr>
              <a:t>内部可以排序</a:t>
            </a:r>
            <a:r>
              <a:rPr lang="zh-CN" altLang="en-US" sz="1400"/>
              <a:t>。</a:t>
            </a:r>
            <a:endParaRPr lang="en-US" altLang="zh-CN" sz="1400"/>
          </a:p>
          <a:p>
            <a:r>
              <a:rPr lang="zh-CN" altLang="en-US" sz="1400" b="1"/>
              <a:t>分页</a:t>
            </a:r>
            <a:r>
              <a:rPr lang="zh-CN" altLang="en-US" sz="1400"/>
              <a:t>：可以用</a:t>
            </a:r>
            <a:r>
              <a:rPr lang="en-US" altLang="zh-CN" sz="1400"/>
              <a:t>limit start, count</a:t>
            </a:r>
            <a:r>
              <a:rPr lang="zh-CN" altLang="en-US" sz="1400"/>
              <a:t>其中</a:t>
            </a:r>
            <a:r>
              <a:rPr lang="en-US" altLang="zh-CN" sz="1400"/>
              <a:t>start</a:t>
            </a:r>
            <a:r>
              <a:rPr lang="zh-CN" altLang="en-US" sz="1400"/>
              <a:t>表示从此条的下一个开始，</a:t>
            </a:r>
            <a:r>
              <a:rPr lang="en-US" altLang="zh-CN" sz="1400"/>
              <a:t>count</a:t>
            </a:r>
            <a:r>
              <a:rPr lang="zh-CN" altLang="en-US" sz="1400"/>
              <a:t>表示限制数据数量，分组中限制显示分组数量，</a:t>
            </a:r>
            <a:r>
              <a:rPr lang="en-US" altLang="zh-CN" sz="1400"/>
              <a:t>limit</a:t>
            </a:r>
            <a:r>
              <a:rPr lang="zh-CN" altLang="en-US" sz="1400"/>
              <a:t>不支持表达式，放置在语句最后。</a:t>
            </a:r>
            <a:endParaRPr lang="en-US" altLang="zh-CN" sz="1400"/>
          </a:p>
          <a:p>
            <a:r>
              <a:rPr lang="zh-CN" altLang="en-US" sz="1400" b="1"/>
              <a:t>链接查询</a:t>
            </a:r>
            <a:r>
              <a:rPr lang="zh-CN" altLang="en-US" sz="1400"/>
              <a:t>：多个表的关联查询（通过外键） ①内链接，将两个表连在一起取交集，非交不显示</a:t>
            </a:r>
            <a:r>
              <a:rPr lang="en-US" altLang="zh-CN" sz="1400">
                <a:solidFill>
                  <a:schemeClr val="accent2">
                    <a:lumMod val="75000"/>
                  </a:schemeClr>
                </a:solidFill>
              </a:rPr>
              <a:t>select * from tabname1 inner join tabname2</a:t>
            </a:r>
            <a:r>
              <a:rPr lang="zh-CN" altLang="en-US" sz="1400"/>
              <a:t>表示将表</a:t>
            </a:r>
            <a:r>
              <a:rPr lang="en-US" altLang="zh-CN" sz="1400"/>
              <a:t>1</a:t>
            </a:r>
            <a:r>
              <a:rPr lang="zh-CN" altLang="en-US" sz="1400"/>
              <a:t>的内容对表</a:t>
            </a:r>
            <a:r>
              <a:rPr lang="en-US" altLang="zh-CN" sz="1400"/>
              <a:t>2</a:t>
            </a:r>
            <a:r>
              <a:rPr lang="zh-CN" altLang="en-US" sz="1400"/>
              <a:t>进行迭代，会产生相乘的元素数量；一般使用</a:t>
            </a:r>
            <a:r>
              <a:rPr lang="en-US" altLang="zh-CN" sz="1400">
                <a:solidFill>
                  <a:schemeClr val="accent2">
                    <a:lumMod val="75000"/>
                  </a:schemeClr>
                </a:solidFill>
              </a:rPr>
              <a:t>select t1.fieldname, t2.fieldname from tabname1 as t1 inner join tabname2 as t2 on t1.fieldname5=t2.fieldname1;</a:t>
            </a:r>
            <a:r>
              <a:rPr lang="en-US" altLang="zh-CN" sz="1400"/>
              <a:t> </a:t>
            </a:r>
            <a:r>
              <a:rPr lang="zh-CN" altLang="en-US" sz="1400"/>
              <a:t>表示根据外键连接两个表单并且显示特定字段；②外链接，分为左链接和右链接，</a:t>
            </a:r>
            <a:r>
              <a:rPr lang="en-US" altLang="zh-CN" sz="1400"/>
              <a:t>left join </a:t>
            </a:r>
            <a:r>
              <a:rPr lang="zh-CN" altLang="en-US" sz="1400"/>
              <a:t>意为以左边的表为基准，不匹配的记录依然显示但显示为</a:t>
            </a:r>
            <a:r>
              <a:rPr lang="en-US" altLang="zh-CN" sz="1400"/>
              <a:t>null</a:t>
            </a:r>
            <a:r>
              <a:rPr lang="zh-CN" altLang="en-US" sz="1400"/>
              <a:t>，</a:t>
            </a:r>
            <a:r>
              <a:rPr lang="en-US" altLang="zh-CN" sz="1400"/>
              <a:t>right join</a:t>
            </a:r>
            <a:r>
              <a:rPr lang="zh-CN" altLang="en-US" sz="1400"/>
              <a:t>类似，以右边的表为基准，但比较少用，一般用左连接完成（将两个表对调顺序）。</a:t>
            </a:r>
            <a:endParaRPr lang="en-US" altLang="zh-CN" sz="1400"/>
          </a:p>
          <a:p>
            <a:r>
              <a:rPr lang="zh-CN" altLang="en-US" sz="1400" b="1"/>
              <a:t>自关联</a:t>
            </a:r>
            <a:r>
              <a:rPr lang="zh-CN" altLang="en-US" sz="1400"/>
              <a:t>：一个特殊的表结构，表里面的字段关联同一个表里的另一个字段，如省市区</a:t>
            </a:r>
            <a:r>
              <a:rPr lang="en-US" altLang="zh-CN" sz="1400"/>
              <a:t>/</a:t>
            </a:r>
            <a:r>
              <a:rPr lang="zh-CN" altLang="en-US" sz="1400"/>
              <a:t>上下级（同属一个表结构，将一个字段的数据链接到这个表的主键，使用</a:t>
            </a:r>
            <a:r>
              <a:rPr lang="en-US" altLang="zh-CN" sz="1400">
                <a:solidFill>
                  <a:schemeClr val="accent2">
                    <a:lumMod val="75000"/>
                  </a:schemeClr>
                </a:solidFill>
              </a:rPr>
              <a:t>select t1.f1, t2.f1 from tabname as t1 inner join tabname as t2 on t1.f1=t2.f2 having t1.f1xxx;</a:t>
            </a:r>
            <a:r>
              <a:rPr lang="zh-CN" altLang="en-US" sz="1400"/>
              <a:t>即对一个表起两个别名，当作两个表来使用。</a:t>
            </a:r>
            <a:endParaRPr lang="en-US" altLang="zh-CN" sz="1400"/>
          </a:p>
          <a:p>
            <a:r>
              <a:rPr lang="zh-CN" altLang="en-US" sz="1400" b="1"/>
              <a:t>嵌套查询</a:t>
            </a:r>
            <a:r>
              <a:rPr lang="zh-CN" altLang="en-US" sz="1400"/>
              <a:t>：也叫子查询，例如</a:t>
            </a:r>
            <a:r>
              <a:rPr lang="en-US" altLang="zh-CN" sz="1400"/>
              <a:t>select * from tabname where fieldname1 = (select max(age) from tabname);</a:t>
            </a:r>
            <a:r>
              <a:rPr lang="zh-CN" altLang="en-US" sz="1400"/>
              <a:t>即将</a:t>
            </a:r>
            <a:r>
              <a:rPr lang="en-US" altLang="zh-CN" sz="1400"/>
              <a:t>SQL</a:t>
            </a:r>
            <a:r>
              <a:rPr lang="zh-CN" altLang="en-US" sz="1400"/>
              <a:t>语句嵌套，其性能比关联查询低。</a:t>
            </a:r>
            <a:endParaRPr lang="en-US" altLang="zh-CN" sz="1400"/>
          </a:p>
          <a:p>
            <a:r>
              <a:rPr lang="zh-CN" altLang="en-US" sz="1400" b="1"/>
              <a:t>数据库的设计</a:t>
            </a:r>
            <a:r>
              <a:rPr lang="zh-CN" altLang="en-US" sz="1400"/>
              <a:t>：范式（</a:t>
            </a:r>
            <a:r>
              <a:rPr lang="en-US" altLang="zh-CN" sz="1400"/>
              <a:t>Normal form</a:t>
            </a:r>
            <a:r>
              <a:rPr lang="zh-CN" altLang="en-US" sz="1400"/>
              <a:t>）：①原子性，不能再拆分②主键必须唯一标识此记录，主键以外的字段必须完全依赖主键（主键可以有多个字段，若只依赖主键的一个字段也不符合）③不得传递依赖，即主键以外的字段必须直接依赖主键；</a:t>
            </a:r>
            <a:endParaRPr lang="en-US" altLang="zh-CN" sz="1400"/>
          </a:p>
          <a:p>
            <a:r>
              <a:rPr lang="en-US" altLang="zh-CN" sz="1400"/>
              <a:t>ER</a:t>
            </a:r>
            <a:r>
              <a:rPr lang="zh-CN" altLang="en-US" sz="1400"/>
              <a:t>模型：实体</a:t>
            </a:r>
            <a:r>
              <a:rPr lang="en-US" altLang="zh-CN" sz="1400"/>
              <a:t>entity</a:t>
            </a:r>
            <a:r>
              <a:rPr lang="zh-CN" altLang="en-US" sz="1400"/>
              <a:t>（即数据模型中的数据对象，用矩形标识）属性</a:t>
            </a:r>
            <a:r>
              <a:rPr lang="en-US" altLang="zh-CN" sz="1400"/>
              <a:t>attribute</a:t>
            </a:r>
            <a:r>
              <a:rPr lang="zh-CN" altLang="en-US" sz="1400"/>
              <a:t>（对象拥有的属性，用椭圆标识），关系</a:t>
            </a:r>
            <a:r>
              <a:rPr lang="en-US" altLang="zh-CN" sz="1400"/>
              <a:t>relationship</a:t>
            </a:r>
            <a:r>
              <a:rPr lang="zh-CN" altLang="en-US" sz="1400"/>
              <a:t>（对象之间的联系，用菱形标识），分为一对多</a:t>
            </a:r>
            <a:r>
              <a:rPr lang="en-US" altLang="zh-CN" sz="1400"/>
              <a:t>/</a:t>
            </a:r>
            <a:r>
              <a:rPr lang="zh-CN" altLang="en-US" sz="1400"/>
              <a:t>多对一（在多中新建字段）</a:t>
            </a:r>
            <a:r>
              <a:rPr lang="en-US" altLang="zh-CN" sz="1400"/>
              <a:t>/</a:t>
            </a:r>
            <a:r>
              <a:rPr lang="zh-CN" altLang="en-US" sz="1400"/>
              <a:t>多对多（新建对象）三种。</a:t>
            </a:r>
            <a:endParaRPr lang="en-US" altLang="zh-CN" sz="1400"/>
          </a:p>
        </p:txBody>
      </p:sp>
    </p:spTree>
    <p:extLst>
      <p:ext uri="{BB962C8B-B14F-4D97-AF65-F5344CB8AC3E}">
        <p14:creationId xmlns:p14="http://schemas.microsoft.com/office/powerpoint/2010/main" val="3797136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E33E6E-BA27-44ED-83EF-0E86F2A0AC8D}"/>
              </a:ext>
            </a:extLst>
          </p:cNvPr>
          <p:cNvSpPr txBox="1"/>
          <p:nvPr/>
        </p:nvSpPr>
        <p:spPr>
          <a:xfrm>
            <a:off x="6247050" y="0"/>
            <a:ext cx="5944950" cy="2266133"/>
          </a:xfrm>
          <a:prstGeom prst="rect">
            <a:avLst/>
          </a:prstGeom>
          <a:noFill/>
        </p:spPr>
        <p:txBody>
          <a:bodyPr wrap="square" rtlCol="0">
            <a:spAutoFit/>
          </a:bodyPr>
          <a:lstStyle/>
          <a:p>
            <a:pPr>
              <a:lnSpc>
                <a:spcPct val="150000"/>
              </a:lnSpc>
            </a:pPr>
            <a:r>
              <a:rPr lang="zh-CN" altLang="en-US" sz="1600" b="1">
                <a:solidFill>
                  <a:schemeClr val="accent1">
                    <a:lumMod val="75000"/>
                  </a:schemeClr>
                </a:solidFill>
              </a:rPr>
              <a:t>整体执行顺序</a:t>
            </a:r>
            <a:r>
              <a:rPr lang="zh-CN" altLang="en-US" sz="1600"/>
              <a:t>：</a:t>
            </a:r>
            <a:endParaRPr lang="en-US" altLang="zh-CN" sz="1600"/>
          </a:p>
          <a:p>
            <a:pPr>
              <a:lnSpc>
                <a:spcPct val="150000"/>
              </a:lnSpc>
            </a:pPr>
            <a:r>
              <a:rPr lang="zh-CN" altLang="en-US" sz="1600">
                <a:solidFill>
                  <a:srgbClr val="FF0000"/>
                </a:solidFill>
              </a:rPr>
              <a:t>①</a:t>
            </a:r>
            <a:r>
              <a:rPr lang="en-US" altLang="zh-CN" sz="1600">
                <a:solidFill>
                  <a:srgbClr val="FF0000"/>
                </a:solidFill>
              </a:rPr>
              <a:t>from</a:t>
            </a:r>
            <a:r>
              <a:rPr lang="zh-CN" altLang="en-US" sz="1600">
                <a:solidFill>
                  <a:srgbClr val="FF0000"/>
                </a:solidFill>
              </a:rPr>
              <a:t>表名，</a:t>
            </a:r>
            <a:r>
              <a:rPr lang="en-US" altLang="zh-CN" sz="1600">
                <a:solidFill>
                  <a:srgbClr val="FF0000"/>
                </a:solidFill>
              </a:rPr>
              <a:t>where</a:t>
            </a:r>
            <a:r>
              <a:rPr lang="zh-CN" altLang="en-US" sz="1600">
                <a:solidFill>
                  <a:srgbClr val="FF0000"/>
                </a:solidFill>
              </a:rPr>
              <a:t>对数据筛选</a:t>
            </a:r>
            <a:endParaRPr lang="en-US" altLang="zh-CN" sz="1600">
              <a:solidFill>
                <a:srgbClr val="FF0000"/>
              </a:solidFill>
            </a:endParaRPr>
          </a:p>
          <a:p>
            <a:pPr>
              <a:lnSpc>
                <a:spcPct val="150000"/>
              </a:lnSpc>
            </a:pPr>
            <a:r>
              <a:rPr lang="zh-CN" altLang="en-US" sz="1600">
                <a:solidFill>
                  <a:srgbClr val="FF0000"/>
                </a:solidFill>
              </a:rPr>
              <a:t>②</a:t>
            </a:r>
            <a:r>
              <a:rPr lang="en-US" altLang="zh-CN" sz="1600">
                <a:solidFill>
                  <a:srgbClr val="FF0000"/>
                </a:solidFill>
              </a:rPr>
              <a:t>group by</a:t>
            </a:r>
            <a:r>
              <a:rPr lang="zh-CN" altLang="en-US" sz="1600">
                <a:solidFill>
                  <a:srgbClr val="FF0000"/>
                </a:solidFill>
              </a:rPr>
              <a:t>分组</a:t>
            </a:r>
            <a:endParaRPr lang="en-US" altLang="zh-CN" sz="1600">
              <a:solidFill>
                <a:srgbClr val="FF0000"/>
              </a:solidFill>
            </a:endParaRPr>
          </a:p>
          <a:p>
            <a:pPr>
              <a:lnSpc>
                <a:spcPct val="150000"/>
              </a:lnSpc>
            </a:pPr>
            <a:r>
              <a:rPr lang="zh-CN" altLang="en-US" sz="1600">
                <a:solidFill>
                  <a:srgbClr val="FF0000"/>
                </a:solidFill>
              </a:rPr>
              <a:t>③</a:t>
            </a:r>
            <a:r>
              <a:rPr lang="en-US" altLang="zh-CN" sz="1600">
                <a:solidFill>
                  <a:srgbClr val="FF0000"/>
                </a:solidFill>
              </a:rPr>
              <a:t>select</a:t>
            </a:r>
            <a:r>
              <a:rPr lang="zh-CN" altLang="en-US" sz="1600">
                <a:solidFill>
                  <a:srgbClr val="FF0000"/>
                </a:solidFill>
              </a:rPr>
              <a:t>选择显示对象，</a:t>
            </a:r>
            <a:r>
              <a:rPr lang="en-US" altLang="zh-CN" sz="1600">
                <a:solidFill>
                  <a:srgbClr val="FF0000"/>
                </a:solidFill>
              </a:rPr>
              <a:t>group_concat</a:t>
            </a:r>
            <a:r>
              <a:rPr lang="zh-CN" altLang="en-US" sz="1600">
                <a:solidFill>
                  <a:srgbClr val="FF0000"/>
                </a:solidFill>
              </a:rPr>
              <a:t>拼接及排序，</a:t>
            </a:r>
            <a:r>
              <a:rPr lang="en-US" altLang="zh-CN" sz="1600">
                <a:solidFill>
                  <a:srgbClr val="FF0000"/>
                </a:solidFill>
              </a:rPr>
              <a:t>distinct</a:t>
            </a:r>
            <a:r>
              <a:rPr lang="zh-CN" altLang="en-US" sz="1600">
                <a:solidFill>
                  <a:srgbClr val="FF0000"/>
                </a:solidFill>
              </a:rPr>
              <a:t>去重</a:t>
            </a:r>
            <a:endParaRPr lang="en-US" altLang="zh-CN" sz="1600">
              <a:solidFill>
                <a:srgbClr val="FF0000"/>
              </a:solidFill>
            </a:endParaRPr>
          </a:p>
          <a:p>
            <a:pPr>
              <a:lnSpc>
                <a:spcPct val="150000"/>
              </a:lnSpc>
            </a:pPr>
            <a:r>
              <a:rPr lang="zh-CN" altLang="en-US" sz="1600">
                <a:solidFill>
                  <a:srgbClr val="FF0000"/>
                </a:solidFill>
              </a:rPr>
              <a:t>④</a:t>
            </a:r>
            <a:r>
              <a:rPr lang="en-US" altLang="zh-CN" sz="1600">
                <a:solidFill>
                  <a:srgbClr val="FF0000"/>
                </a:solidFill>
              </a:rPr>
              <a:t>having</a:t>
            </a:r>
            <a:r>
              <a:rPr lang="zh-CN" altLang="en-US" sz="1600">
                <a:solidFill>
                  <a:srgbClr val="FF0000"/>
                </a:solidFill>
              </a:rPr>
              <a:t>对分组进行筛选，分组排序</a:t>
            </a:r>
            <a:endParaRPr lang="en-US" altLang="zh-CN" sz="1600">
              <a:solidFill>
                <a:srgbClr val="FF0000"/>
              </a:solidFill>
            </a:endParaRPr>
          </a:p>
          <a:p>
            <a:pPr>
              <a:lnSpc>
                <a:spcPct val="150000"/>
              </a:lnSpc>
            </a:pPr>
            <a:r>
              <a:rPr lang="zh-CN" altLang="en-US" sz="1600">
                <a:solidFill>
                  <a:srgbClr val="FF0000"/>
                </a:solidFill>
              </a:rPr>
              <a:t>⑤</a:t>
            </a:r>
            <a:r>
              <a:rPr lang="en-US" altLang="zh-CN" sz="1600">
                <a:solidFill>
                  <a:srgbClr val="FF0000"/>
                </a:solidFill>
              </a:rPr>
              <a:t>limit</a:t>
            </a:r>
            <a:r>
              <a:rPr lang="zh-CN" altLang="en-US" sz="1600">
                <a:solidFill>
                  <a:srgbClr val="FF0000"/>
                </a:solidFill>
              </a:rPr>
              <a:t>限制显示</a:t>
            </a:r>
            <a:endParaRPr lang="en-US" altLang="zh-CN" sz="1600">
              <a:solidFill>
                <a:srgbClr val="FF0000"/>
              </a:solidFill>
            </a:endParaRPr>
          </a:p>
        </p:txBody>
      </p:sp>
      <p:sp>
        <p:nvSpPr>
          <p:cNvPr id="3" name="矩形 2">
            <a:extLst>
              <a:ext uri="{FF2B5EF4-FFF2-40B4-BE49-F238E27FC236}">
                <a16:creationId xmlns:a16="http://schemas.microsoft.com/office/drawing/2014/main" id="{592499AF-7695-4E81-B764-EC30990DEE21}"/>
              </a:ext>
            </a:extLst>
          </p:cNvPr>
          <p:cNvSpPr/>
          <p:nvPr/>
        </p:nvSpPr>
        <p:spPr>
          <a:xfrm>
            <a:off x="0" y="0"/>
            <a:ext cx="6096000" cy="2554545"/>
          </a:xfrm>
          <a:prstGeom prst="rect">
            <a:avLst/>
          </a:prstGeom>
        </p:spPr>
        <p:txBody>
          <a:bodyPr wrap="square">
            <a:spAutoFit/>
          </a:bodyPr>
          <a:lstStyle/>
          <a:p>
            <a:r>
              <a:rPr lang="en-US" altLang="zh-CN" sz="2000"/>
              <a:t>SELECT select_expr [,select_expr,...] [      </a:t>
            </a:r>
          </a:p>
          <a:p>
            <a:r>
              <a:rPr lang="en-US" altLang="zh-CN" sz="2000"/>
              <a:t>      FROM tb_name</a:t>
            </a:r>
          </a:p>
          <a:p>
            <a:r>
              <a:rPr lang="en-US" altLang="zh-CN" sz="2000"/>
              <a:t>      [WHERE </a:t>
            </a:r>
            <a:r>
              <a:rPr lang="zh-CN" altLang="en-US" sz="2000"/>
              <a:t>条件判断</a:t>
            </a:r>
            <a:r>
              <a:rPr lang="en-US" altLang="zh-CN" sz="2000"/>
              <a:t>]</a:t>
            </a:r>
          </a:p>
          <a:p>
            <a:r>
              <a:rPr lang="en-US" altLang="zh-CN" sz="2000"/>
              <a:t>      [GROUP BY {col_name | postion} [ASC | DESC], ...] </a:t>
            </a:r>
          </a:p>
          <a:p>
            <a:r>
              <a:rPr lang="en-US" altLang="zh-CN" sz="2000"/>
              <a:t>      [HAVING WHERE </a:t>
            </a:r>
            <a:r>
              <a:rPr lang="zh-CN" altLang="en-US" sz="2000"/>
              <a:t>条件判断</a:t>
            </a:r>
            <a:r>
              <a:rPr lang="en-US" altLang="zh-CN" sz="2000"/>
              <a:t>]</a:t>
            </a:r>
          </a:p>
          <a:p>
            <a:r>
              <a:rPr lang="en-US" altLang="zh-CN" sz="2000"/>
              <a:t>      [ORDER BY {col_name|expr|postion} [ASC | DESC], ...]</a:t>
            </a:r>
          </a:p>
          <a:p>
            <a:r>
              <a:rPr lang="en-US" altLang="zh-CN" sz="2000"/>
              <a:t>      [ LIMIT {[offset,]rowcount | row_count OFFSET offset}]</a:t>
            </a:r>
          </a:p>
          <a:p>
            <a:r>
              <a:rPr lang="en-US" altLang="zh-CN" sz="2000"/>
              <a:t>]</a:t>
            </a:r>
          </a:p>
        </p:txBody>
      </p:sp>
      <p:sp>
        <p:nvSpPr>
          <p:cNvPr id="4" name="文本框 3">
            <a:extLst>
              <a:ext uri="{FF2B5EF4-FFF2-40B4-BE49-F238E27FC236}">
                <a16:creationId xmlns:a16="http://schemas.microsoft.com/office/drawing/2014/main" id="{631E80EE-F7BF-4AD4-9C31-FEF3CC086C01}"/>
              </a:ext>
            </a:extLst>
          </p:cNvPr>
          <p:cNvSpPr txBox="1"/>
          <p:nvPr/>
        </p:nvSpPr>
        <p:spPr>
          <a:xfrm>
            <a:off x="0" y="2554545"/>
            <a:ext cx="12192000" cy="3970318"/>
          </a:xfrm>
          <a:prstGeom prst="rect">
            <a:avLst/>
          </a:prstGeom>
          <a:noFill/>
        </p:spPr>
        <p:txBody>
          <a:bodyPr wrap="square" rtlCol="0">
            <a:spAutoFit/>
          </a:bodyPr>
          <a:lstStyle/>
          <a:p>
            <a:pPr algn="l"/>
            <a:r>
              <a:rPr lang="zh-CN" altLang="en-US" sz="1400"/>
              <a:t>使用一个表中的数据更新另外一个表中的数据：</a:t>
            </a:r>
            <a:r>
              <a:rPr lang="en-US" altLang="zh-CN" sz="1400">
                <a:solidFill>
                  <a:schemeClr val="accent2">
                    <a:lumMod val="75000"/>
                  </a:schemeClr>
                </a:solidFill>
              </a:rPr>
              <a:t>update goods as g inner join goods_cates as c on g.catename=c.name set g.catename=c.id; </a:t>
            </a:r>
          </a:p>
          <a:p>
            <a:pPr algn="l"/>
            <a:r>
              <a:rPr lang="zh-CN" altLang="en-US" sz="1400"/>
              <a:t>用于关联的字段应与要关联的其他表中的字段类型一致（一般使用</a:t>
            </a:r>
            <a:r>
              <a:rPr lang="en-US" altLang="zh-CN" sz="1400"/>
              <a:t>id</a:t>
            </a:r>
            <a:r>
              <a:rPr lang="zh-CN" altLang="en-US" sz="1400"/>
              <a:t>表示整数字段，</a:t>
            </a:r>
            <a:r>
              <a:rPr lang="en-US" altLang="zh-CN" sz="1400"/>
              <a:t>name</a:t>
            </a:r>
            <a:r>
              <a:rPr lang="zh-CN" altLang="en-US" sz="1400"/>
              <a:t>表示</a:t>
            </a:r>
            <a:r>
              <a:rPr lang="en-US" altLang="zh-CN" sz="1400"/>
              <a:t>varchar</a:t>
            </a:r>
            <a:r>
              <a:rPr lang="zh-CN" altLang="en-US" sz="1400"/>
              <a:t>字段）</a:t>
            </a:r>
            <a:endParaRPr lang="en-US" altLang="zh-CN" sz="1400"/>
          </a:p>
          <a:p>
            <a:pPr algn="l"/>
            <a:r>
              <a:rPr lang="zh-CN" altLang="en-US" sz="1400"/>
              <a:t>将一个字段设置为外键：</a:t>
            </a:r>
            <a:r>
              <a:rPr lang="en-US" altLang="zh-CN" sz="1400">
                <a:solidFill>
                  <a:schemeClr val="accent2">
                    <a:lumMod val="75000"/>
                  </a:schemeClr>
                </a:solidFill>
              </a:rPr>
              <a:t>alter table tabname add foreign key (fieldname) references tabname1(fieldname1); </a:t>
            </a:r>
            <a:r>
              <a:rPr lang="zh-CN" altLang="en-US" sz="1400"/>
              <a:t>注意若添加之前有限制之外的数据则无法添加外键，但是外键极大影响性能，因此一般不使用，删除外键</a:t>
            </a:r>
            <a:r>
              <a:rPr lang="en-US" altLang="zh-CN" sz="1400">
                <a:solidFill>
                  <a:schemeClr val="accent2">
                    <a:lumMod val="75000"/>
                  </a:schemeClr>
                </a:solidFill>
              </a:rPr>
              <a:t>alter table tabname drop foreign key (goods_ibfk_1);</a:t>
            </a:r>
            <a:r>
              <a:rPr lang="zh-CN" altLang="en-US" sz="1400"/>
              <a:t>括号内为数据库生成的名字。</a:t>
            </a:r>
            <a:endParaRPr lang="en-US" altLang="zh-CN" sz="1400"/>
          </a:p>
          <a:p>
            <a:pPr algn="l"/>
            <a:r>
              <a:rPr lang="zh-CN" altLang="en-US" sz="1400"/>
              <a:t>在创建表时可以直接将数据写入，</a:t>
            </a:r>
            <a:r>
              <a:rPr lang="en-US" altLang="zh-CN" sz="1400">
                <a:solidFill>
                  <a:schemeClr val="accent2">
                    <a:lumMod val="75000"/>
                  </a:schemeClr>
                </a:solidFill>
              </a:rPr>
              <a:t>create table tabname (id...,name...) select fieldname from tabname1 as name from....</a:t>
            </a:r>
            <a:r>
              <a:rPr lang="zh-CN" altLang="en-US" sz="1400"/>
              <a:t>注意，创建的字段名必须与要写入数据的表的字段名相同，若不相同则</a:t>
            </a:r>
            <a:r>
              <a:rPr lang="en-US" altLang="zh-CN" sz="1400"/>
              <a:t>as</a:t>
            </a:r>
            <a:r>
              <a:rPr lang="zh-CN" altLang="en-US" sz="1400"/>
              <a:t>。</a:t>
            </a:r>
            <a:endParaRPr lang="en-US" altLang="zh-CN" sz="1400"/>
          </a:p>
          <a:p>
            <a:pPr algn="l"/>
            <a:r>
              <a:rPr lang="zh-CN" altLang="en-US" sz="1400"/>
              <a:t>开启时间统计功能：</a:t>
            </a:r>
            <a:r>
              <a:rPr lang="en-US" altLang="zh-CN" sz="1400">
                <a:solidFill>
                  <a:schemeClr val="accent2">
                    <a:lumMod val="75000"/>
                  </a:schemeClr>
                </a:solidFill>
              </a:rPr>
              <a:t>set profiling=1; </a:t>
            </a:r>
            <a:r>
              <a:rPr lang="zh-CN" altLang="en-US" sz="1400"/>
              <a:t>查看消耗时间 </a:t>
            </a:r>
            <a:r>
              <a:rPr lang="en-US" altLang="zh-CN" sz="1400">
                <a:solidFill>
                  <a:schemeClr val="accent2">
                    <a:lumMod val="75000"/>
                  </a:schemeClr>
                </a:solidFill>
              </a:rPr>
              <a:t>show profiles;</a:t>
            </a:r>
            <a:endParaRPr lang="en-US" altLang="zh-CN" sz="1400"/>
          </a:p>
          <a:p>
            <a:pPr algn="l"/>
            <a:r>
              <a:rPr lang="zh-CN" altLang="en-US" sz="1400" b="1"/>
              <a:t>使用</a:t>
            </a:r>
            <a:r>
              <a:rPr lang="en-US" altLang="zh-CN" sz="1400" b="1"/>
              <a:t>pymysql</a:t>
            </a:r>
            <a:r>
              <a:rPr lang="zh-CN" altLang="en-US" sz="1400" b="1"/>
              <a:t>操作数据库</a:t>
            </a:r>
            <a:r>
              <a:rPr lang="zh-CN" altLang="en-US" sz="1400"/>
              <a:t>：</a:t>
            </a:r>
            <a:endParaRPr lang="en-US" altLang="zh-CN" sz="1400"/>
          </a:p>
          <a:p>
            <a:pPr algn="l"/>
            <a:r>
              <a:rPr lang="zh-CN" altLang="en-US" sz="1400"/>
              <a:t>①创建</a:t>
            </a:r>
            <a:r>
              <a:rPr lang="en-US" altLang="zh-CN" sz="1400"/>
              <a:t>connect</a:t>
            </a:r>
            <a:r>
              <a:rPr lang="zh-CN" altLang="en-US" sz="1400"/>
              <a:t>对象，连接数据库 </a:t>
            </a:r>
            <a:r>
              <a:rPr lang="en-US" altLang="zh-CN" sz="1400"/>
              <a:t>conn = connect(host, port, database, user, password, charset)</a:t>
            </a:r>
            <a:r>
              <a:rPr lang="zh-CN" altLang="en-US" sz="1400"/>
              <a:t>，注意必须使用关键字参数传入，不能使用字典和元组，在</a:t>
            </a:r>
            <a:r>
              <a:rPr lang="en-US" altLang="zh-CN" sz="1400"/>
              <a:t>mysql.connector</a:t>
            </a:r>
            <a:r>
              <a:rPr lang="zh-CN" altLang="en-US" sz="1400"/>
              <a:t>中可以利用字典传入，</a:t>
            </a:r>
            <a:r>
              <a:rPr lang="en-US" altLang="zh-CN" sz="1400"/>
              <a:t>conn.close()</a:t>
            </a:r>
            <a:r>
              <a:rPr lang="zh-CN" altLang="en-US" sz="1400"/>
              <a:t>关闭，</a:t>
            </a:r>
            <a:r>
              <a:rPr lang="en-US" altLang="zh-CN" sz="1400"/>
              <a:t>conn.commit()</a:t>
            </a:r>
            <a:r>
              <a:rPr lang="zh-CN" altLang="en-US" sz="1400"/>
              <a:t>刷新提交（不执行时会提交请求，如</a:t>
            </a:r>
            <a:r>
              <a:rPr lang="en-US" altLang="zh-CN" sz="1400"/>
              <a:t>auto_increment</a:t>
            </a:r>
            <a:r>
              <a:rPr lang="zh-CN" altLang="en-US" sz="1400"/>
              <a:t>会递增，但是不会执行，为了保证多任务时不出错），</a:t>
            </a:r>
            <a:r>
              <a:rPr lang="en-US" altLang="zh-CN" sz="1400"/>
              <a:t>conn.cursor()</a:t>
            </a:r>
            <a:r>
              <a:rPr lang="zh-CN" altLang="en-US" sz="1400"/>
              <a:t>创建游标对象，</a:t>
            </a:r>
            <a:r>
              <a:rPr lang="en-US" altLang="zh-CN" sz="1400"/>
              <a:t>conn.rollback()</a:t>
            </a:r>
            <a:r>
              <a:rPr lang="zh-CN" altLang="en-US" sz="1400"/>
              <a:t>回滚（用于</a:t>
            </a:r>
            <a:r>
              <a:rPr lang="en-US" altLang="zh-CN" sz="1400"/>
              <a:t>commit</a:t>
            </a:r>
            <a:r>
              <a:rPr lang="zh-CN" altLang="en-US" sz="1400"/>
              <a:t>之前撤销）；</a:t>
            </a:r>
            <a:endParaRPr lang="en-US" altLang="zh-CN" sz="1400"/>
          </a:p>
          <a:p>
            <a:pPr algn="l"/>
            <a:r>
              <a:rPr lang="zh-CN" altLang="en-US" sz="1400"/>
              <a:t>②创建</a:t>
            </a:r>
            <a:r>
              <a:rPr lang="en-US" altLang="zh-CN" sz="1400"/>
              <a:t>cursor</a:t>
            </a:r>
            <a:r>
              <a:rPr lang="zh-CN" altLang="en-US" sz="1400"/>
              <a:t>对象，</a:t>
            </a:r>
            <a:r>
              <a:rPr lang="en-US" altLang="zh-CN" sz="1400"/>
              <a:t>cursor = conn.cursor()</a:t>
            </a:r>
            <a:r>
              <a:rPr lang="zh-CN" altLang="en-US" sz="1400"/>
              <a:t>，</a:t>
            </a:r>
            <a:r>
              <a:rPr lang="en-US" altLang="zh-CN" sz="1400"/>
              <a:t>cursor.execute(SQL)</a:t>
            </a:r>
            <a:r>
              <a:rPr lang="zh-CN" altLang="en-US" sz="1400"/>
              <a:t>执行语句，并返回受影响的行数（返回值是个整数，而受影响的行数据保存），</a:t>
            </a:r>
            <a:r>
              <a:rPr lang="en-US" altLang="zh-CN" sz="1400"/>
              <a:t>cursor.close()</a:t>
            </a:r>
            <a:r>
              <a:rPr lang="zh-CN" altLang="en-US" sz="1400"/>
              <a:t>关闭，</a:t>
            </a:r>
            <a:r>
              <a:rPr lang="en-US" altLang="zh-CN" sz="1400"/>
              <a:t>.fetchall/one/many()</a:t>
            </a:r>
            <a:r>
              <a:rPr lang="zh-CN" altLang="en-US" sz="1400"/>
              <a:t>，分别返回全部</a:t>
            </a:r>
            <a:r>
              <a:rPr lang="en-US" altLang="zh-CN" sz="1400"/>
              <a:t>/</a:t>
            </a:r>
            <a:r>
              <a:rPr lang="zh-CN" altLang="en-US" sz="1400"/>
              <a:t>单行</a:t>
            </a:r>
            <a:r>
              <a:rPr lang="en-US" altLang="zh-CN" sz="1400"/>
              <a:t>/</a:t>
            </a:r>
            <a:r>
              <a:rPr lang="zh-CN" altLang="en-US" sz="1400"/>
              <a:t>多行（在括号中指定行数，返回嵌套元组），注意</a:t>
            </a:r>
            <a:r>
              <a:rPr lang="en-US" altLang="zh-CN" sz="1400"/>
              <a:t>fetchall</a:t>
            </a:r>
            <a:r>
              <a:rPr lang="zh-CN" altLang="en-US" sz="1400"/>
              <a:t>等方法类似于生成器，取过的行不能再取；</a:t>
            </a:r>
            <a:endParaRPr lang="en-US" altLang="zh-CN" sz="1400"/>
          </a:p>
          <a:p>
            <a:pPr algn="l"/>
            <a:r>
              <a:rPr lang="zh-CN" altLang="en-US" sz="1400"/>
              <a:t>③对象关闭。</a:t>
            </a:r>
            <a:endParaRPr lang="en-US" altLang="zh-CN" sz="1400"/>
          </a:p>
          <a:p>
            <a:r>
              <a:rPr lang="en-US" altLang="zh-CN" sz="1400" b="1"/>
              <a:t>SQL</a:t>
            </a:r>
            <a:r>
              <a:rPr lang="zh-CN" altLang="en-US" sz="1400" b="1"/>
              <a:t>注入</a:t>
            </a:r>
            <a:r>
              <a:rPr lang="zh-CN" altLang="en-US" sz="1400"/>
              <a:t>：通过一定的手段判断服务器类型和后台数据库类型，在特定的位置输入特殊的字符，使其与</a:t>
            </a:r>
            <a:r>
              <a:rPr lang="en-US" altLang="zh-CN" sz="1400"/>
              <a:t>SQL</a:t>
            </a:r>
            <a:r>
              <a:rPr lang="zh-CN" altLang="en-US" sz="1400"/>
              <a:t>语句组成新的查询语句（即改变了指令），可以做到以非法的身份获取信息或执行操作，可以将输入的参数加入列表，让</a:t>
            </a:r>
            <a:r>
              <a:rPr lang="en-US" altLang="zh-CN" sz="1400"/>
              <a:t>execute</a:t>
            </a:r>
            <a:r>
              <a:rPr lang="zh-CN" altLang="en-US" sz="1400"/>
              <a:t>语句自己解析参数，也可使用</a:t>
            </a:r>
            <a:r>
              <a:rPr lang="en-US" altLang="zh-CN" sz="1400"/>
              <a:t>PreparedStatement</a:t>
            </a:r>
            <a:r>
              <a:rPr lang="zh-CN" altLang="en-US" sz="1400"/>
              <a:t>（处理输入不再对</a:t>
            </a:r>
            <a:r>
              <a:rPr lang="en-US" altLang="zh-CN" sz="1400"/>
              <a:t>sql</a:t>
            </a:r>
            <a:r>
              <a:rPr lang="zh-CN" altLang="en-US" sz="1400"/>
              <a:t>语句解析）</a:t>
            </a:r>
            <a:r>
              <a:rPr lang="en-US" altLang="zh-CN" sz="1400"/>
              <a:t>/</a:t>
            </a:r>
            <a:r>
              <a:rPr lang="zh-CN" altLang="en-US" sz="1400"/>
              <a:t>正则过滤</a:t>
            </a:r>
            <a:r>
              <a:rPr lang="en-US" altLang="zh-CN" sz="1400"/>
              <a:t>/</a:t>
            </a:r>
            <a:r>
              <a:rPr lang="zh-CN" altLang="en-US" sz="1400"/>
              <a:t>字符串过滤等方法来防止。</a:t>
            </a:r>
            <a:endParaRPr lang="en-US" altLang="zh-CN" sz="1400"/>
          </a:p>
          <a:p>
            <a:r>
              <a:rPr lang="en-US" altLang="zh-CN" sz="1400" b="1"/>
              <a:t>MySQL</a:t>
            </a:r>
            <a:r>
              <a:rPr lang="zh-CN" altLang="en-US" sz="1400" b="1"/>
              <a:t>的远程访问</a:t>
            </a:r>
            <a:r>
              <a:rPr lang="zh-CN" altLang="en-US" sz="1400"/>
              <a:t>：修改</a:t>
            </a:r>
            <a:r>
              <a:rPr lang="en-US" altLang="zh-CN" sz="1400"/>
              <a:t>/etc/mysql/mysql.conf.d/mysqld.cnf</a:t>
            </a:r>
            <a:r>
              <a:rPr lang="zh-CN" altLang="en-US" sz="1400"/>
              <a:t>，其中</a:t>
            </a:r>
            <a:r>
              <a:rPr lang="en-US" altLang="zh-CN" sz="1400"/>
              <a:t>bind-address</a:t>
            </a:r>
            <a:r>
              <a:rPr lang="zh-CN" altLang="en-US" sz="1400"/>
              <a:t>修改为本机</a:t>
            </a:r>
            <a:r>
              <a:rPr lang="en-US" altLang="zh-CN" sz="1400"/>
              <a:t>IP</a:t>
            </a:r>
            <a:r>
              <a:rPr lang="zh-CN" altLang="en-US" sz="1400"/>
              <a:t>而非</a:t>
            </a:r>
            <a:r>
              <a:rPr lang="en-US" altLang="zh-CN" sz="1400"/>
              <a:t>127.0.0.1</a:t>
            </a:r>
            <a:r>
              <a:rPr lang="zh-CN" altLang="en-US" sz="1400"/>
              <a:t>，并且对要访问的主机的</a:t>
            </a:r>
            <a:r>
              <a:rPr lang="en-US" altLang="zh-CN" sz="1400"/>
              <a:t>IP</a:t>
            </a:r>
            <a:r>
              <a:rPr lang="zh-CN" altLang="en-US" sz="1400"/>
              <a:t>进行权限设置。</a:t>
            </a:r>
            <a:endParaRPr lang="zh-CN" altLang="en-US" sz="1400" dirty="0"/>
          </a:p>
        </p:txBody>
      </p:sp>
    </p:spTree>
    <p:extLst>
      <p:ext uri="{BB962C8B-B14F-4D97-AF65-F5344CB8AC3E}">
        <p14:creationId xmlns:p14="http://schemas.microsoft.com/office/powerpoint/2010/main" val="203513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F26C02-5AF3-4FA6-B8E8-DFE01961947B}"/>
              </a:ext>
            </a:extLst>
          </p:cNvPr>
          <p:cNvSpPr txBox="1"/>
          <p:nvPr/>
        </p:nvSpPr>
        <p:spPr>
          <a:xfrm>
            <a:off x="0" y="0"/>
            <a:ext cx="12192000" cy="6986528"/>
          </a:xfrm>
          <a:prstGeom prst="rect">
            <a:avLst/>
          </a:prstGeom>
          <a:noFill/>
        </p:spPr>
        <p:txBody>
          <a:bodyPr wrap="square" rtlCol="0">
            <a:spAutoFit/>
          </a:bodyPr>
          <a:lstStyle/>
          <a:p>
            <a:pPr algn="l"/>
            <a:r>
              <a:rPr lang="en-US" altLang="zh-CN" sz="1400" b="1"/>
              <a:t>MySQL</a:t>
            </a:r>
            <a:r>
              <a:rPr lang="zh-CN" altLang="en-US" sz="1400" b="1"/>
              <a:t>的一些高级功能</a:t>
            </a:r>
            <a:endParaRPr lang="en-US" altLang="zh-CN" sz="1400" b="1"/>
          </a:p>
          <a:p>
            <a:r>
              <a:rPr lang="zh-CN" altLang="en-US" sz="1400" b="1"/>
              <a:t>视图</a:t>
            </a:r>
            <a:r>
              <a:rPr lang="zh-CN" altLang="en-US" sz="1400"/>
              <a:t>：是一条</a:t>
            </a:r>
            <a:r>
              <a:rPr lang="en-US" altLang="zh-CN" sz="1400"/>
              <a:t>SELECT</a:t>
            </a:r>
            <a:r>
              <a:rPr lang="zh-CN" altLang="en-US" sz="1400"/>
              <a:t>语句执行后返回的结果集，即一张虚拟的表，不存储具体的数据，引用了若干张基础表；</a:t>
            </a:r>
            <a:endParaRPr lang="en-US" altLang="zh-CN" sz="1400"/>
          </a:p>
          <a:p>
            <a:r>
              <a:rPr lang="zh-CN" altLang="en-US" sz="1400" b="1"/>
              <a:t>视图的操作</a:t>
            </a:r>
            <a:r>
              <a:rPr lang="zh-CN" altLang="en-US" sz="1400"/>
              <a:t>：①创建</a:t>
            </a:r>
            <a:r>
              <a:rPr lang="en-US" altLang="zh-CN" sz="1400">
                <a:solidFill>
                  <a:schemeClr val="accent2">
                    <a:lumMod val="75000"/>
                  </a:schemeClr>
                </a:solidFill>
              </a:rPr>
              <a:t>create view viewname as (select...)</a:t>
            </a:r>
            <a:r>
              <a:rPr lang="zh-CN" altLang="en-US" sz="1400"/>
              <a:t>，会创建一个虚拟的表；②查询语句与普通</a:t>
            </a:r>
            <a:r>
              <a:rPr lang="en-US" altLang="zh-CN" sz="1400"/>
              <a:t>SQL</a:t>
            </a:r>
            <a:r>
              <a:rPr lang="zh-CN" altLang="en-US" sz="1400"/>
              <a:t>相同，删除使用</a:t>
            </a:r>
            <a:r>
              <a:rPr lang="en-US" altLang="zh-CN" sz="1400">
                <a:solidFill>
                  <a:schemeClr val="accent2">
                    <a:lumMod val="75000"/>
                  </a:schemeClr>
                </a:solidFill>
              </a:rPr>
              <a:t>drop view viewname</a:t>
            </a:r>
            <a:r>
              <a:rPr lang="zh-CN" altLang="en-US" sz="1400"/>
              <a:t>；③一般只用来查询，在特殊情况下可以修改表内容（单表视图，不包含聚合函数和嵌套查询的视图等并需要保证更新后的数据可以被视图查询出来），但一般不使用，直接修改原表（修改原表后视图同步更新）。</a:t>
            </a:r>
            <a:endParaRPr lang="en-US" altLang="zh-CN" sz="1400"/>
          </a:p>
          <a:p>
            <a:r>
              <a:rPr lang="zh-CN" altLang="en-US" sz="1400" b="1"/>
              <a:t>视图的优点</a:t>
            </a:r>
            <a:r>
              <a:rPr lang="zh-CN" altLang="en-US" sz="1400"/>
              <a:t>：①使用简单（提高了重用性，复杂的</a:t>
            </a:r>
            <a:r>
              <a:rPr lang="en-US" altLang="zh-CN" sz="1400"/>
              <a:t>SQL</a:t>
            </a:r>
            <a:r>
              <a:rPr lang="zh-CN" altLang="en-US" sz="1400"/>
              <a:t>语句无需重复写）②查询安全（可以对不同的用户给与不同的视图）③修改数据库结构无需修改程序功能（只需修改视图）④简化数据表，让数据更清晰。</a:t>
            </a:r>
            <a:endParaRPr lang="en-US" altLang="zh-CN" sz="1400"/>
          </a:p>
          <a:p>
            <a:r>
              <a:rPr lang="zh-CN" altLang="en-US" sz="1400" b="1"/>
              <a:t>事务</a:t>
            </a:r>
            <a:r>
              <a:rPr lang="zh-CN" altLang="en-US" sz="1400"/>
              <a:t>：是一个操作序列，这个序列中的操作要么都执行，要么都不执行，是一个不可分割的工作单位，假如有一项操作没有完成，则回滚至初始状态，事务广泛应用于银行系统</a:t>
            </a:r>
            <a:r>
              <a:rPr lang="en-US" altLang="zh-CN" sz="1400"/>
              <a:t>/</a:t>
            </a:r>
            <a:r>
              <a:rPr lang="zh-CN" altLang="en-US" sz="1400"/>
              <a:t>订单系统等，</a:t>
            </a:r>
            <a:r>
              <a:rPr lang="en-US" altLang="zh-CN" sz="1400"/>
              <a:t>python</a:t>
            </a:r>
            <a:r>
              <a:rPr lang="zh-CN" altLang="en-US" sz="1400"/>
              <a:t>调用数据库时，默认开启事务。（若两个事务同时操作，则事务依据的其实是当前的真实值，即</a:t>
            </a:r>
            <a:r>
              <a:rPr lang="en-US" altLang="zh-CN" sz="1400"/>
              <a:t>commit</a:t>
            </a:r>
            <a:r>
              <a:rPr lang="zh-CN" altLang="en-US" sz="1400"/>
              <a:t>后的值）</a:t>
            </a:r>
            <a:endParaRPr lang="en-US" altLang="zh-CN" sz="1400"/>
          </a:p>
          <a:p>
            <a:r>
              <a:rPr lang="zh-CN" altLang="en-US" sz="1400" b="1"/>
              <a:t>事务的特性（</a:t>
            </a:r>
            <a:r>
              <a:rPr lang="en-US" altLang="zh-CN" sz="1400" b="1"/>
              <a:t>ACID</a:t>
            </a:r>
            <a:r>
              <a:rPr lang="zh-CN" altLang="en-US" sz="1400" b="1"/>
              <a:t>）</a:t>
            </a:r>
            <a:r>
              <a:rPr lang="zh-CN" altLang="en-US" sz="1400"/>
              <a:t>：①原子性</a:t>
            </a:r>
            <a:r>
              <a:rPr lang="en-US" altLang="zh-CN" sz="1400"/>
              <a:t>(atomicity)</a:t>
            </a:r>
            <a:r>
              <a:rPr lang="zh-CN" altLang="en-US" sz="1400"/>
              <a:t>：一个事务必须被视为一个不可分割的最小工作单元，不能只完成事务中的一部分操作；②一致性</a:t>
            </a:r>
            <a:r>
              <a:rPr lang="en-US" altLang="zh-CN" sz="1400"/>
              <a:t>(consistency):</a:t>
            </a:r>
            <a:r>
              <a:rPr lang="zh-CN" altLang="en-US" sz="1400"/>
              <a:t>数据库总是从一个一致性的状态转换到另一个一致性的状态，即失败后回滚；③隔离性</a:t>
            </a:r>
            <a:r>
              <a:rPr lang="en-US" altLang="zh-CN" sz="1400"/>
              <a:t>(isolation)</a:t>
            </a:r>
            <a:r>
              <a:rPr lang="zh-CN" altLang="en-US" sz="1400"/>
              <a:t>：一个事务所做的修改在提交前，对其他事务是不可见的，即存在事务锁，若一个事务操作中，则第二个事务会等待；④持久性</a:t>
            </a:r>
            <a:r>
              <a:rPr lang="en-US" altLang="zh-CN" sz="1400"/>
              <a:t>(durability)</a:t>
            </a:r>
            <a:r>
              <a:rPr lang="zh-CN" altLang="en-US" sz="1400"/>
              <a:t>：一旦事务提交，则其所做的修改会永久保存。</a:t>
            </a:r>
            <a:endParaRPr lang="en-US" altLang="zh-CN" sz="1400"/>
          </a:p>
          <a:p>
            <a:r>
              <a:rPr lang="zh-CN" altLang="en-US" sz="1400" b="1"/>
              <a:t>事务的操作</a:t>
            </a:r>
            <a:r>
              <a:rPr lang="zh-CN" altLang="en-US" sz="1400"/>
              <a:t>：①开启事务，</a:t>
            </a:r>
            <a:r>
              <a:rPr lang="en-US" altLang="zh-CN" sz="1400"/>
              <a:t>start transaction/begin</a:t>
            </a:r>
            <a:r>
              <a:rPr lang="zh-CN" altLang="en-US" sz="1400"/>
              <a:t>②</a:t>
            </a:r>
            <a:r>
              <a:rPr lang="en-US" altLang="zh-CN" sz="1400"/>
              <a:t>SQL</a:t>
            </a:r>
            <a:r>
              <a:rPr lang="zh-CN" altLang="en-US" sz="1400"/>
              <a:t>语句查询③</a:t>
            </a:r>
            <a:r>
              <a:rPr lang="en-US" altLang="zh-CN" sz="1400"/>
              <a:t>commit/rollback</a:t>
            </a:r>
            <a:r>
              <a:rPr lang="zh-CN" altLang="en-US" sz="1400"/>
              <a:t>，在提交</a:t>
            </a:r>
            <a:r>
              <a:rPr lang="en-US" altLang="zh-CN" sz="1400"/>
              <a:t>/</a:t>
            </a:r>
            <a:r>
              <a:rPr lang="zh-CN" altLang="en-US" sz="1400"/>
              <a:t>回滚之前，修改的内容会维护到缓存中，不会直接操作数据表。</a:t>
            </a:r>
            <a:endParaRPr lang="en-US" altLang="zh-CN" sz="1400"/>
          </a:p>
          <a:p>
            <a:r>
              <a:rPr lang="zh-CN" altLang="en-US" sz="1400" b="1"/>
              <a:t>索引</a:t>
            </a:r>
            <a:r>
              <a:rPr lang="zh-CN" altLang="en-US" sz="1400"/>
              <a:t>：索引是一种特殊的文件</a:t>
            </a:r>
            <a:r>
              <a:rPr lang="en-US" altLang="zh-CN" sz="1400"/>
              <a:t>(InnoDB</a:t>
            </a:r>
            <a:r>
              <a:rPr lang="zh-CN" altLang="en-US" sz="1400"/>
              <a:t>数据表上的索引是表空间的一个组成部分</a:t>
            </a:r>
            <a:r>
              <a:rPr lang="en-US" altLang="zh-CN" sz="1400"/>
              <a:t>)</a:t>
            </a:r>
            <a:r>
              <a:rPr lang="zh-CN" altLang="en-US" sz="1400"/>
              <a:t>，它们包含着对数据表里所有记录的引用指针，相当于一本书的目录。</a:t>
            </a:r>
            <a:endParaRPr lang="en-US" altLang="zh-CN" sz="1400"/>
          </a:p>
          <a:p>
            <a:r>
              <a:rPr lang="zh-CN" altLang="en-US" sz="1400" b="1"/>
              <a:t>索引的原理</a:t>
            </a:r>
            <a:r>
              <a:rPr lang="zh-CN" altLang="en-US" sz="1400"/>
              <a:t>：通过不断地缩小想要获取数据的范围来筛选出最终想要的结果，同时把随机的事件变成顺序的事件，也就是说，有了这种索引机制，我们可以总是用同一种查找方式来锁定数据。</a:t>
            </a:r>
            <a:r>
              <a:rPr lang="zh-CN" altLang="en-US" sz="1400">
                <a:solidFill>
                  <a:srgbClr val="FF0000"/>
                </a:solidFill>
              </a:rPr>
              <a:t>其目的为提高查询和排序效率</a:t>
            </a:r>
            <a:r>
              <a:rPr lang="zh-CN" altLang="en-US" sz="1400"/>
              <a:t>，</a:t>
            </a:r>
            <a:r>
              <a:rPr lang="en-US" altLang="zh-CN" sz="1400"/>
              <a:t>mysql</a:t>
            </a:r>
            <a:r>
              <a:rPr lang="zh-CN" altLang="en-US" sz="1400"/>
              <a:t>的索引其实也是一张表，有两种类型：</a:t>
            </a:r>
            <a:r>
              <a:rPr lang="en-US" altLang="zh-CN" sz="1400"/>
              <a:t>b+</a:t>
            </a:r>
            <a:r>
              <a:rPr lang="zh-CN" altLang="en-US" sz="1400"/>
              <a:t>树和</a:t>
            </a:r>
            <a:r>
              <a:rPr lang="en-US" altLang="zh-CN" sz="1400"/>
              <a:t>hash</a:t>
            </a:r>
            <a:r>
              <a:rPr lang="zh-CN" altLang="en-US" sz="1400"/>
              <a:t>。</a:t>
            </a:r>
            <a:endParaRPr lang="en-US" altLang="zh-CN" sz="1400"/>
          </a:p>
          <a:p>
            <a:r>
              <a:rPr lang="zh-CN" altLang="en-US" sz="1400" b="1"/>
              <a:t>索引的操作</a:t>
            </a:r>
            <a:r>
              <a:rPr lang="zh-CN" altLang="en-US" sz="1400"/>
              <a:t>：①创建索引，有两种方式，</a:t>
            </a:r>
            <a:r>
              <a:rPr lang="en-US" altLang="zh-CN" sz="1400">
                <a:solidFill>
                  <a:schemeClr val="accent2">
                    <a:lumMod val="75000"/>
                  </a:schemeClr>
                </a:solidFill>
              </a:rPr>
              <a:t>create (unique|fulltext) index indexname on tabname(fiedname1, fiedname2); alter table tabname add (unique|fut)index  indexname(fieldname1, 2);</a:t>
            </a:r>
            <a:r>
              <a:rPr lang="zh-CN" altLang="en-US" sz="1400"/>
              <a:t>第二种为用修改表结构的方式添加索引，最普通的索引称为</a:t>
            </a:r>
            <a:r>
              <a:rPr lang="zh-CN" altLang="en-US" sz="1400" b="1"/>
              <a:t>单列索引</a:t>
            </a:r>
            <a:r>
              <a:rPr lang="zh-CN" altLang="en-US" sz="1400"/>
              <a:t>；其中在多个字段上创建的索引称为</a:t>
            </a:r>
            <a:r>
              <a:rPr lang="zh-CN" altLang="en-US" sz="1400" b="1"/>
              <a:t>复合索引</a:t>
            </a:r>
            <a:r>
              <a:rPr lang="zh-CN" altLang="en-US" sz="1400"/>
              <a:t>，遵守“最左前缀”原则，即在查询条件中使用了复合索引的第一个字段，索引才会被使用；添加括号内容的称为唯一</a:t>
            </a:r>
            <a:r>
              <a:rPr lang="en-US" altLang="zh-CN" sz="1400"/>
              <a:t>/</a:t>
            </a:r>
            <a:r>
              <a:rPr lang="zh-CN" altLang="en-US" sz="1400"/>
              <a:t>全文索引，</a:t>
            </a:r>
            <a:r>
              <a:rPr lang="zh-CN" altLang="en-US" sz="1400" b="1"/>
              <a:t>唯一索引</a:t>
            </a:r>
            <a:r>
              <a:rPr lang="zh-CN" altLang="en-US" sz="1400"/>
              <a:t>意为创建索引的列不允许重复（</a:t>
            </a:r>
            <a:r>
              <a:rPr lang="en-US" altLang="zh-CN" sz="1400"/>
              <a:t>null</a:t>
            </a:r>
            <a:r>
              <a:rPr lang="zh-CN" altLang="en-US" sz="1400"/>
              <a:t>值可重复，但空值不可重复），</a:t>
            </a:r>
            <a:r>
              <a:rPr lang="zh-CN" altLang="en-US" sz="1400" b="1"/>
              <a:t>全文索引</a:t>
            </a:r>
            <a:r>
              <a:rPr lang="zh-CN" altLang="en-US" sz="1400"/>
              <a:t>用于替代模糊查询（临时方案，多用全文搜索引擎）；主键及外键会自动创建索引，称为</a:t>
            </a:r>
            <a:r>
              <a:rPr lang="zh-CN" altLang="en-US" sz="1400" b="1"/>
              <a:t>主键索引</a:t>
            </a:r>
            <a:r>
              <a:rPr lang="zh-CN" altLang="en-US" sz="1400"/>
              <a:t>，不允许为空；②使用索引，没有单独的使用方法，其是优化</a:t>
            </a:r>
            <a:r>
              <a:rPr lang="en-US" altLang="zh-CN" sz="1400"/>
              <a:t>SQL</a:t>
            </a:r>
            <a:r>
              <a:rPr lang="zh-CN" altLang="en-US" sz="1400"/>
              <a:t>查询语句的使用效率工具；③索引的查看</a:t>
            </a:r>
            <a:r>
              <a:rPr lang="en-US" altLang="zh-CN" sz="1400"/>
              <a:t>/</a:t>
            </a:r>
            <a:r>
              <a:rPr lang="zh-CN" altLang="en-US" sz="1400"/>
              <a:t>删除，</a:t>
            </a:r>
            <a:r>
              <a:rPr lang="en-US" altLang="zh-CN" sz="1400">
                <a:solidFill>
                  <a:schemeClr val="accent2">
                    <a:lumMod val="75000"/>
                  </a:schemeClr>
                </a:solidFill>
              </a:rPr>
              <a:t>show indexes in tabname; drop index indexname on tabname; alter table tabname drop index indexname</a:t>
            </a:r>
            <a:r>
              <a:rPr lang="zh-CN" altLang="en-US" sz="1400">
                <a:solidFill>
                  <a:schemeClr val="accent2">
                    <a:lumMod val="75000"/>
                  </a:schemeClr>
                </a:solidFill>
              </a:rPr>
              <a:t>；</a:t>
            </a:r>
            <a:r>
              <a:rPr lang="zh-CN" altLang="en-US" sz="1400"/>
              <a:t>④注意查询时的关键字顺序；</a:t>
            </a:r>
            <a:endParaRPr lang="en-US" altLang="zh-CN" sz="1400"/>
          </a:p>
          <a:p>
            <a:r>
              <a:rPr lang="zh-CN" altLang="en-US" sz="1400" b="1"/>
              <a:t>索引的优缺点</a:t>
            </a:r>
            <a:r>
              <a:rPr lang="zh-CN" altLang="en-US" sz="1400"/>
              <a:t>：</a:t>
            </a:r>
            <a:r>
              <a:rPr lang="zh-CN" altLang="en-US" sz="1400">
                <a:solidFill>
                  <a:schemeClr val="accent1">
                    <a:lumMod val="75000"/>
                  </a:schemeClr>
                </a:solidFill>
              </a:rPr>
              <a:t>①有效缩短数据的检索时间②加快表与表之间的连接③为用来排序或分组的字段添加索引可以加快分组和排序的效率</a:t>
            </a:r>
            <a:r>
              <a:rPr lang="zh-CN" altLang="en-US" sz="1400"/>
              <a:t>；</a:t>
            </a:r>
            <a:r>
              <a:rPr lang="zh-CN" altLang="en-US" sz="1400">
                <a:solidFill>
                  <a:srgbClr val="FF0000"/>
                </a:solidFill>
              </a:rPr>
              <a:t>①创建索引需要时间</a:t>
            </a:r>
            <a:r>
              <a:rPr lang="en-US" altLang="zh-CN" sz="1400">
                <a:solidFill>
                  <a:srgbClr val="FF0000"/>
                </a:solidFill>
              </a:rPr>
              <a:t>/</a:t>
            </a:r>
            <a:r>
              <a:rPr lang="zh-CN" altLang="en-US" sz="1400">
                <a:solidFill>
                  <a:srgbClr val="FF0000"/>
                </a:solidFill>
              </a:rPr>
              <a:t>空间成本，并随数据量增大而增大②降低表的增删改效率，每一次操作索引都要进行动态更新</a:t>
            </a:r>
            <a:r>
              <a:rPr lang="zh-CN" altLang="en-US" sz="1400"/>
              <a:t>；数据量大，查询响应时间不能满足需求时添加索引。</a:t>
            </a:r>
            <a:endParaRPr lang="en-US" altLang="zh-CN" sz="1400"/>
          </a:p>
          <a:p>
            <a:r>
              <a:rPr lang="en-US" altLang="zh-CN" sz="1400" b="1"/>
              <a:t>mysql</a:t>
            </a:r>
            <a:r>
              <a:rPr lang="zh-CN" altLang="en-US" sz="1400" b="1"/>
              <a:t>的账户管理</a:t>
            </a:r>
            <a:r>
              <a:rPr lang="zh-CN" altLang="en-US" sz="1400"/>
              <a:t>：其存储于</a:t>
            </a:r>
            <a:r>
              <a:rPr lang="en-US" altLang="zh-CN" sz="1400"/>
              <a:t>mysql</a:t>
            </a:r>
            <a:r>
              <a:rPr lang="zh-CN" altLang="en-US" sz="1400"/>
              <a:t>数据库的</a:t>
            </a:r>
            <a:r>
              <a:rPr lang="en-US" altLang="zh-CN" sz="1400"/>
              <a:t>user</a:t>
            </a:r>
            <a:r>
              <a:rPr lang="zh-CN" altLang="en-US" sz="1400"/>
              <a:t>表，①创建账户并授予权限</a:t>
            </a:r>
            <a:r>
              <a:rPr lang="en-US" altLang="zh-CN" sz="1400">
                <a:solidFill>
                  <a:schemeClr val="accent2">
                    <a:lumMod val="75000"/>
                  </a:schemeClr>
                </a:solidFill>
              </a:rPr>
              <a:t>grant </a:t>
            </a:r>
            <a:r>
              <a:rPr lang="zh-CN" altLang="en-US" sz="1400">
                <a:solidFill>
                  <a:schemeClr val="accent2">
                    <a:lumMod val="75000"/>
                  </a:schemeClr>
                </a:solidFill>
              </a:rPr>
              <a:t>权限列表 </a:t>
            </a:r>
            <a:r>
              <a:rPr lang="en-US" altLang="zh-CN" sz="1400">
                <a:solidFill>
                  <a:schemeClr val="accent2">
                    <a:lumMod val="75000"/>
                  </a:schemeClr>
                </a:solidFill>
              </a:rPr>
              <a:t>on </a:t>
            </a:r>
            <a:r>
              <a:rPr lang="zh-CN" altLang="en-US" sz="1400">
                <a:solidFill>
                  <a:schemeClr val="accent2">
                    <a:lumMod val="75000"/>
                  </a:schemeClr>
                </a:solidFill>
              </a:rPr>
              <a:t>数据库 </a:t>
            </a:r>
            <a:r>
              <a:rPr lang="en-US" altLang="zh-CN" sz="1400">
                <a:solidFill>
                  <a:schemeClr val="accent2">
                    <a:lumMod val="75000"/>
                  </a:schemeClr>
                </a:solidFill>
              </a:rPr>
              <a:t>to '</a:t>
            </a:r>
            <a:r>
              <a:rPr lang="zh-CN" altLang="en-US" sz="1400">
                <a:solidFill>
                  <a:schemeClr val="accent2">
                    <a:lumMod val="75000"/>
                  </a:schemeClr>
                </a:solidFill>
              </a:rPr>
              <a:t>用户名</a:t>
            </a:r>
            <a:r>
              <a:rPr lang="en-US" altLang="zh-CN" sz="1400">
                <a:solidFill>
                  <a:schemeClr val="accent2">
                    <a:lumMod val="75000"/>
                  </a:schemeClr>
                </a:solidFill>
              </a:rPr>
              <a:t>'@'</a:t>
            </a:r>
            <a:r>
              <a:rPr lang="zh-CN" altLang="en-US" sz="1400">
                <a:solidFill>
                  <a:schemeClr val="accent2">
                    <a:lumMod val="75000"/>
                  </a:schemeClr>
                </a:solidFill>
              </a:rPr>
              <a:t>访问主机</a:t>
            </a:r>
            <a:r>
              <a:rPr lang="en-US" altLang="zh-CN" sz="1400">
                <a:solidFill>
                  <a:schemeClr val="accent2">
                    <a:lumMod val="75000"/>
                  </a:schemeClr>
                </a:solidFill>
              </a:rPr>
              <a:t>' identified by '</a:t>
            </a:r>
            <a:r>
              <a:rPr lang="zh-CN" altLang="en-US" sz="1400">
                <a:solidFill>
                  <a:schemeClr val="accent2">
                    <a:lumMod val="75000"/>
                  </a:schemeClr>
                </a:solidFill>
              </a:rPr>
              <a:t>密码</a:t>
            </a:r>
            <a:r>
              <a:rPr lang="en-US" altLang="zh-CN" sz="1400">
                <a:solidFill>
                  <a:schemeClr val="accent2">
                    <a:lumMod val="75000"/>
                  </a:schemeClr>
                </a:solidFill>
              </a:rPr>
              <a:t>';</a:t>
            </a:r>
            <a:r>
              <a:rPr lang="zh-CN" altLang="en-US" sz="1400"/>
              <a:t>常用的权限有</a:t>
            </a:r>
            <a:r>
              <a:rPr lang="en-US" altLang="zh-CN" sz="1400">
                <a:solidFill>
                  <a:schemeClr val="accent2">
                    <a:lumMod val="75000"/>
                  </a:schemeClr>
                </a:solidFill>
              </a:rPr>
              <a:t>create</a:t>
            </a:r>
            <a:r>
              <a:rPr lang="zh-CN" altLang="en-US" sz="1400">
                <a:solidFill>
                  <a:schemeClr val="accent2">
                    <a:lumMod val="75000"/>
                  </a:schemeClr>
                </a:solidFill>
              </a:rPr>
              <a:t>、</a:t>
            </a:r>
            <a:r>
              <a:rPr lang="en-US" altLang="zh-CN" sz="1400">
                <a:solidFill>
                  <a:schemeClr val="accent2">
                    <a:lumMod val="75000"/>
                  </a:schemeClr>
                </a:solidFill>
              </a:rPr>
              <a:t>alter</a:t>
            </a:r>
            <a:r>
              <a:rPr lang="zh-CN" altLang="en-US" sz="1400">
                <a:solidFill>
                  <a:schemeClr val="accent2">
                    <a:lumMod val="75000"/>
                  </a:schemeClr>
                </a:solidFill>
              </a:rPr>
              <a:t>、</a:t>
            </a:r>
            <a:r>
              <a:rPr lang="en-US" altLang="zh-CN" sz="1400">
                <a:solidFill>
                  <a:schemeClr val="accent2">
                    <a:lumMod val="75000"/>
                  </a:schemeClr>
                </a:solidFill>
              </a:rPr>
              <a:t>drop</a:t>
            </a:r>
            <a:r>
              <a:rPr lang="zh-CN" altLang="en-US" sz="1400">
                <a:solidFill>
                  <a:schemeClr val="accent2">
                    <a:lumMod val="75000"/>
                  </a:schemeClr>
                </a:solidFill>
              </a:rPr>
              <a:t>、</a:t>
            </a:r>
            <a:r>
              <a:rPr lang="en-US" altLang="zh-CN" sz="1400">
                <a:solidFill>
                  <a:schemeClr val="accent2">
                    <a:lumMod val="75000"/>
                  </a:schemeClr>
                </a:solidFill>
              </a:rPr>
              <a:t>insert</a:t>
            </a:r>
            <a:r>
              <a:rPr lang="zh-CN" altLang="en-US" sz="1400">
                <a:solidFill>
                  <a:schemeClr val="accent2">
                    <a:lumMod val="75000"/>
                  </a:schemeClr>
                </a:solidFill>
              </a:rPr>
              <a:t>、</a:t>
            </a:r>
            <a:r>
              <a:rPr lang="en-US" altLang="zh-CN" sz="1400">
                <a:solidFill>
                  <a:schemeClr val="accent2">
                    <a:lumMod val="75000"/>
                  </a:schemeClr>
                </a:solidFill>
              </a:rPr>
              <a:t>update</a:t>
            </a:r>
            <a:r>
              <a:rPr lang="zh-CN" altLang="en-US" sz="1400">
                <a:solidFill>
                  <a:schemeClr val="accent2">
                    <a:lumMod val="75000"/>
                  </a:schemeClr>
                </a:solidFill>
              </a:rPr>
              <a:t>、</a:t>
            </a:r>
            <a:r>
              <a:rPr lang="en-US" altLang="zh-CN" sz="1400">
                <a:solidFill>
                  <a:schemeClr val="accent2">
                    <a:lumMod val="75000"/>
                  </a:schemeClr>
                </a:solidFill>
              </a:rPr>
              <a:t>delete</a:t>
            </a:r>
            <a:r>
              <a:rPr lang="zh-CN" altLang="en-US" sz="1400">
                <a:solidFill>
                  <a:schemeClr val="accent2">
                    <a:lumMod val="75000"/>
                  </a:schemeClr>
                </a:solidFill>
              </a:rPr>
              <a:t>、</a:t>
            </a:r>
            <a:r>
              <a:rPr lang="en-US" altLang="zh-CN" sz="1400">
                <a:solidFill>
                  <a:schemeClr val="accent2">
                    <a:lumMod val="75000"/>
                  </a:schemeClr>
                </a:solidFill>
              </a:rPr>
              <a:t>select/all privilieges</a:t>
            </a:r>
            <a:r>
              <a:rPr lang="zh-CN" altLang="en-US" sz="1400"/>
              <a:t>②修改权限</a:t>
            </a:r>
            <a:r>
              <a:rPr lang="en-US" altLang="zh-CN" sz="1400">
                <a:solidFill>
                  <a:schemeClr val="accent2">
                    <a:lumMod val="75000"/>
                  </a:schemeClr>
                </a:solidFill>
              </a:rPr>
              <a:t>grant </a:t>
            </a:r>
            <a:r>
              <a:rPr lang="zh-CN" altLang="en-US" sz="1400">
                <a:solidFill>
                  <a:schemeClr val="accent2">
                    <a:lumMod val="75000"/>
                  </a:schemeClr>
                </a:solidFill>
              </a:rPr>
              <a:t>权限名称 </a:t>
            </a:r>
            <a:r>
              <a:rPr lang="en-US" altLang="zh-CN" sz="1400">
                <a:solidFill>
                  <a:schemeClr val="accent2">
                    <a:lumMod val="75000"/>
                  </a:schemeClr>
                </a:solidFill>
              </a:rPr>
              <a:t>on </a:t>
            </a:r>
            <a:r>
              <a:rPr lang="zh-CN" altLang="en-US" sz="1400">
                <a:solidFill>
                  <a:schemeClr val="accent2">
                    <a:lumMod val="75000"/>
                  </a:schemeClr>
                </a:solidFill>
              </a:rPr>
              <a:t>数据库 </a:t>
            </a:r>
            <a:r>
              <a:rPr lang="en-US" altLang="zh-CN" sz="1400">
                <a:solidFill>
                  <a:schemeClr val="accent2">
                    <a:lumMod val="75000"/>
                  </a:schemeClr>
                </a:solidFill>
              </a:rPr>
              <a:t>to </a:t>
            </a:r>
            <a:r>
              <a:rPr lang="zh-CN" altLang="en-US" sz="1400">
                <a:solidFill>
                  <a:schemeClr val="accent2">
                    <a:lumMod val="75000"/>
                  </a:schemeClr>
                </a:solidFill>
              </a:rPr>
              <a:t>账户</a:t>
            </a:r>
            <a:r>
              <a:rPr lang="en-US" altLang="zh-CN" sz="1400">
                <a:solidFill>
                  <a:schemeClr val="accent2">
                    <a:lumMod val="75000"/>
                  </a:schemeClr>
                </a:solidFill>
              </a:rPr>
              <a:t>@</a:t>
            </a:r>
            <a:r>
              <a:rPr lang="zh-CN" altLang="en-US" sz="1400">
                <a:solidFill>
                  <a:schemeClr val="accent2">
                    <a:lumMod val="75000"/>
                  </a:schemeClr>
                </a:solidFill>
              </a:rPr>
              <a:t>主机 </a:t>
            </a:r>
            <a:r>
              <a:rPr lang="en-US" altLang="zh-CN" sz="1400">
                <a:solidFill>
                  <a:schemeClr val="accent2">
                    <a:lumMod val="75000"/>
                  </a:schemeClr>
                </a:solidFill>
              </a:rPr>
              <a:t>with grant option;</a:t>
            </a:r>
            <a:r>
              <a:rPr lang="zh-CN" altLang="en-US" sz="1400"/>
              <a:t>注意修改后需使用</a:t>
            </a:r>
            <a:r>
              <a:rPr lang="en-US" altLang="zh-CN" sz="1400">
                <a:solidFill>
                  <a:schemeClr val="accent2">
                    <a:lumMod val="75000"/>
                  </a:schemeClr>
                </a:solidFill>
              </a:rPr>
              <a:t>flush privileges</a:t>
            </a:r>
            <a:r>
              <a:rPr lang="zh-CN" altLang="en-US" sz="1400"/>
              <a:t>刷新权限③修改密码，</a:t>
            </a:r>
            <a:r>
              <a:rPr lang="en-US" altLang="zh-CN" sz="1400">
                <a:solidFill>
                  <a:schemeClr val="accent2">
                    <a:lumMod val="75000"/>
                  </a:schemeClr>
                </a:solidFill>
              </a:rPr>
              <a:t>update user set authentication_string=password('</a:t>
            </a:r>
            <a:r>
              <a:rPr lang="zh-CN" altLang="en-US" sz="1400">
                <a:solidFill>
                  <a:schemeClr val="accent2">
                    <a:lumMod val="75000"/>
                  </a:schemeClr>
                </a:solidFill>
              </a:rPr>
              <a:t>新密码</a:t>
            </a:r>
            <a:r>
              <a:rPr lang="en-US" altLang="zh-CN" sz="1400">
                <a:solidFill>
                  <a:schemeClr val="accent2">
                    <a:lumMod val="75000"/>
                  </a:schemeClr>
                </a:solidFill>
              </a:rPr>
              <a:t>') where user='</a:t>
            </a:r>
            <a:r>
              <a:rPr lang="zh-CN" altLang="en-US" sz="1400">
                <a:solidFill>
                  <a:schemeClr val="accent2">
                    <a:lumMod val="75000"/>
                  </a:schemeClr>
                </a:solidFill>
              </a:rPr>
              <a:t>用户名</a:t>
            </a:r>
            <a:r>
              <a:rPr lang="en-US" altLang="zh-CN" sz="1400">
                <a:solidFill>
                  <a:schemeClr val="accent2">
                    <a:lumMod val="75000"/>
                  </a:schemeClr>
                </a:solidFill>
              </a:rPr>
              <a:t>'; </a:t>
            </a:r>
            <a:r>
              <a:rPr lang="zh-CN" altLang="en-US" sz="1400"/>
              <a:t>即使用</a:t>
            </a:r>
            <a:r>
              <a:rPr lang="en-US" altLang="zh-CN" sz="1400"/>
              <a:t>password()</a:t>
            </a:r>
            <a:r>
              <a:rPr lang="zh-CN" altLang="en-US" sz="1400"/>
              <a:t>对密码进行加密，修改密码后需刷新权限；④远程登陆，修改</a:t>
            </a:r>
            <a:r>
              <a:rPr lang="en-US" altLang="zh-CN" sz="1400"/>
              <a:t>mysqld.cnf</a:t>
            </a:r>
            <a:r>
              <a:rPr lang="zh-CN" altLang="en-US" sz="1400"/>
              <a:t>文件下的对本地端口绑定的代码，在进入数据库时添加</a:t>
            </a:r>
            <a:r>
              <a:rPr lang="en-US" altLang="zh-CN" sz="1400"/>
              <a:t>-h127.888.777.1IP</a:t>
            </a:r>
            <a:r>
              <a:rPr lang="zh-CN" altLang="en-US" sz="1400"/>
              <a:t>地址，</a:t>
            </a:r>
            <a:r>
              <a:rPr lang="en-US" altLang="zh-CN" sz="1400"/>
              <a:t>-p3306</a:t>
            </a:r>
            <a:r>
              <a:rPr lang="zh-CN" altLang="en-US" sz="1400"/>
              <a:t>端口默认；⑤删除用户，</a:t>
            </a:r>
            <a:r>
              <a:rPr lang="en-US" altLang="zh-CN" sz="1400">
                <a:solidFill>
                  <a:schemeClr val="accent2">
                    <a:lumMod val="75000"/>
                  </a:schemeClr>
                </a:solidFill>
              </a:rPr>
              <a:t>drop user '</a:t>
            </a:r>
            <a:r>
              <a:rPr lang="zh-CN" altLang="en-US" sz="1400">
                <a:solidFill>
                  <a:schemeClr val="accent2">
                    <a:lumMod val="75000"/>
                  </a:schemeClr>
                </a:solidFill>
              </a:rPr>
              <a:t>用户名</a:t>
            </a:r>
            <a:r>
              <a:rPr lang="en-US" altLang="zh-CN" sz="1400">
                <a:solidFill>
                  <a:schemeClr val="accent2">
                    <a:lumMod val="75000"/>
                  </a:schemeClr>
                </a:solidFill>
              </a:rPr>
              <a:t>'@'</a:t>
            </a:r>
            <a:r>
              <a:rPr lang="zh-CN" altLang="en-US" sz="1400">
                <a:solidFill>
                  <a:schemeClr val="accent2">
                    <a:lumMod val="75000"/>
                  </a:schemeClr>
                </a:solidFill>
              </a:rPr>
              <a:t>主机</a:t>
            </a:r>
            <a:r>
              <a:rPr lang="en-US" altLang="zh-CN" sz="1400">
                <a:solidFill>
                  <a:schemeClr val="accent2">
                    <a:lumMod val="75000"/>
                  </a:schemeClr>
                </a:solidFill>
              </a:rPr>
              <a:t>'; /delete from user where user='</a:t>
            </a:r>
            <a:r>
              <a:rPr lang="zh-CN" altLang="en-US" sz="1400">
                <a:solidFill>
                  <a:schemeClr val="accent2">
                    <a:lumMod val="75000"/>
                  </a:schemeClr>
                </a:solidFill>
              </a:rPr>
              <a:t>用户名</a:t>
            </a:r>
            <a:r>
              <a:rPr lang="en-US" altLang="zh-CN" sz="1400">
                <a:solidFill>
                  <a:schemeClr val="accent2">
                    <a:lumMod val="75000"/>
                  </a:schemeClr>
                </a:solidFill>
              </a:rPr>
              <a:t>';</a:t>
            </a:r>
            <a:r>
              <a:rPr lang="zh-CN" altLang="en-US" sz="1400"/>
              <a:t>后者删除后需刷新权限。</a:t>
            </a:r>
            <a:endParaRPr lang="en-US" altLang="zh-CN" sz="1400"/>
          </a:p>
          <a:p>
            <a:r>
              <a:rPr lang="zh-CN" altLang="en-US" sz="1400" b="1"/>
              <a:t>数据库的备份</a:t>
            </a:r>
            <a:r>
              <a:rPr lang="zh-CN" altLang="en-US" sz="1400"/>
              <a:t>：</a:t>
            </a:r>
            <a:r>
              <a:rPr lang="en-US" altLang="zh-CN" sz="1400"/>
              <a:t>mysqldump -uroot -p database &gt; xxx.sql; '&gt;'</a:t>
            </a:r>
            <a:r>
              <a:rPr lang="zh-CN" altLang="en-US" sz="1400"/>
              <a:t>意为重定向，创建的</a:t>
            </a:r>
            <a:r>
              <a:rPr lang="en-US" altLang="zh-CN" sz="1400"/>
              <a:t>xxx.sql</a:t>
            </a:r>
            <a:r>
              <a:rPr lang="zh-CN" altLang="en-US" sz="1400"/>
              <a:t>文件记录了表的创建和插入的详细信息（非只有数据，而是包含了创建信息），</a:t>
            </a:r>
            <a:r>
              <a:rPr lang="en-US" altLang="zh-CN" sz="1400"/>
              <a:t>mysql -uroot -p dbname &lt; xxx.sql</a:t>
            </a:r>
            <a:r>
              <a:rPr lang="zh-CN" altLang="en-US" sz="1400"/>
              <a:t>即将</a:t>
            </a:r>
            <a:r>
              <a:rPr lang="en-US" altLang="zh-CN" sz="1400"/>
              <a:t>xxx.sql</a:t>
            </a:r>
            <a:r>
              <a:rPr lang="zh-CN" altLang="en-US" sz="1400"/>
              <a:t>文件写入</a:t>
            </a:r>
            <a:r>
              <a:rPr lang="en-US" altLang="zh-CN" sz="1400"/>
              <a:t>dbname</a:t>
            </a:r>
            <a:r>
              <a:rPr lang="zh-CN" altLang="en-US" sz="1400"/>
              <a:t>数据库。</a:t>
            </a:r>
            <a:endParaRPr lang="en-US" altLang="zh-CN" sz="1400"/>
          </a:p>
        </p:txBody>
      </p:sp>
    </p:spTree>
    <p:extLst>
      <p:ext uri="{BB962C8B-B14F-4D97-AF65-F5344CB8AC3E}">
        <p14:creationId xmlns:p14="http://schemas.microsoft.com/office/powerpoint/2010/main" val="16016958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CF0F53-7FB9-4354-978A-E22E719C56DC}"/>
              </a:ext>
            </a:extLst>
          </p:cNvPr>
          <p:cNvSpPr txBox="1"/>
          <p:nvPr/>
        </p:nvSpPr>
        <p:spPr>
          <a:xfrm>
            <a:off x="1" y="0"/>
            <a:ext cx="12192000" cy="1169551"/>
          </a:xfrm>
          <a:prstGeom prst="rect">
            <a:avLst/>
          </a:prstGeom>
          <a:noFill/>
        </p:spPr>
        <p:txBody>
          <a:bodyPr wrap="square" rtlCol="0">
            <a:spAutoFit/>
          </a:bodyPr>
          <a:lstStyle/>
          <a:p>
            <a:pPr algn="l"/>
            <a:r>
              <a:rPr lang="zh-CN" altLang="en-US" sz="1400" b="1"/>
              <a:t>数据库事务的隔离级别</a:t>
            </a:r>
            <a:r>
              <a:rPr lang="zh-CN" altLang="en-US" sz="1400"/>
              <a:t>：</a:t>
            </a:r>
            <a:endParaRPr lang="en-US" altLang="zh-CN" sz="1400"/>
          </a:p>
          <a:p>
            <a:pPr algn="l"/>
            <a:endParaRPr lang="en-US" altLang="zh-CN" sz="1400"/>
          </a:p>
          <a:p>
            <a:pPr algn="l"/>
            <a:endParaRPr lang="en-US" altLang="zh-CN" sz="1400"/>
          </a:p>
          <a:p>
            <a:pPr algn="l"/>
            <a:r>
              <a:rPr lang="en-US" altLang="zh-CN" sz="1400"/>
              <a:t>MySQL</a:t>
            </a:r>
            <a:r>
              <a:rPr lang="zh-CN" altLang="en-US" sz="1400"/>
              <a:t>默认的隔离级别，保证在同一事务中，相同命令读取到的数据不变，因此可能出现由于其他用户修改使得不同的命令读取同一数据结果不同的情况，由此造成循环不能继续等后果；</a:t>
            </a:r>
            <a:endParaRPr lang="en-US" altLang="zh-CN" sz="1400"/>
          </a:p>
        </p:txBody>
      </p:sp>
      <p:sp>
        <p:nvSpPr>
          <p:cNvPr id="3" name="文本框 2">
            <a:extLst>
              <a:ext uri="{FF2B5EF4-FFF2-40B4-BE49-F238E27FC236}">
                <a16:creationId xmlns:a16="http://schemas.microsoft.com/office/drawing/2014/main" id="{0DBEC296-42A0-440B-8953-9A3D49341B14}"/>
              </a:ext>
            </a:extLst>
          </p:cNvPr>
          <p:cNvSpPr txBox="1"/>
          <p:nvPr/>
        </p:nvSpPr>
        <p:spPr>
          <a:xfrm>
            <a:off x="0" y="2322414"/>
            <a:ext cx="1800493" cy="738664"/>
          </a:xfrm>
          <a:prstGeom prst="rect">
            <a:avLst/>
          </a:prstGeom>
          <a:noFill/>
        </p:spPr>
        <p:txBody>
          <a:bodyPr wrap="none" rtlCol="0">
            <a:spAutoFit/>
          </a:bodyPr>
          <a:lstStyle/>
          <a:p>
            <a:pPr algn="l"/>
            <a:r>
              <a:rPr lang="zh-CN" altLang="en-US" sz="1400" b="1"/>
              <a:t>数据库优化的范式</a:t>
            </a:r>
            <a:r>
              <a:rPr lang="zh-CN" altLang="en-US" sz="1400"/>
              <a:t>：</a:t>
            </a:r>
            <a:endParaRPr lang="en-US" altLang="zh-CN" sz="1400"/>
          </a:p>
          <a:p>
            <a:pPr algn="l"/>
            <a:endParaRPr lang="en-US" altLang="zh-CN" sz="1400"/>
          </a:p>
          <a:p>
            <a:pPr algn="l"/>
            <a:r>
              <a:rPr lang="zh-CN" altLang="en-US" sz="1400"/>
              <a:t>一般满足三个范式</a:t>
            </a:r>
            <a:endParaRPr lang="zh-CN" altLang="en-US" sz="1400" dirty="0"/>
          </a:p>
        </p:txBody>
      </p:sp>
    </p:spTree>
    <p:extLst>
      <p:ext uri="{BB962C8B-B14F-4D97-AF65-F5344CB8AC3E}">
        <p14:creationId xmlns:p14="http://schemas.microsoft.com/office/powerpoint/2010/main" val="2923762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2017.cnblogs.com/blog/1228077/201712/1228077-20171222172528412-149389594.png">
            <a:extLst>
              <a:ext uri="{FF2B5EF4-FFF2-40B4-BE49-F238E27FC236}">
                <a16:creationId xmlns:a16="http://schemas.microsoft.com/office/drawing/2014/main" id="{EAA5E23B-9A22-44B8-8F8E-14ED7C469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077" y="4435716"/>
            <a:ext cx="5301923" cy="242228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089584" y="0"/>
            <a:ext cx="1800493" cy="369332"/>
          </a:xfrm>
          <a:prstGeom prst="rect">
            <a:avLst/>
          </a:prstGeom>
          <a:noFill/>
        </p:spPr>
        <p:txBody>
          <a:bodyPr wrap="none" rtlCol="0">
            <a:spAutoFit/>
          </a:bodyPr>
          <a:lstStyle/>
          <a:p>
            <a:r>
              <a:rPr lang="zh-CN" altLang="en-US"/>
              <a:t>上下文管理协议</a:t>
            </a:r>
          </a:p>
        </p:txBody>
      </p:sp>
      <p:sp>
        <p:nvSpPr>
          <p:cNvPr id="3" name="文本框 2"/>
          <p:cNvSpPr txBox="1"/>
          <p:nvPr/>
        </p:nvSpPr>
        <p:spPr>
          <a:xfrm>
            <a:off x="0" y="289679"/>
            <a:ext cx="12278253" cy="2462213"/>
          </a:xfrm>
          <a:prstGeom prst="rect">
            <a:avLst/>
          </a:prstGeom>
          <a:noFill/>
        </p:spPr>
        <p:txBody>
          <a:bodyPr wrap="square" rtlCol="0">
            <a:spAutoFit/>
          </a:bodyPr>
          <a:lstStyle/>
          <a:p>
            <a:r>
              <a:rPr lang="zh-CN" altLang="en-US" sz="1400"/>
              <a:t>上下文管理协议中，只要一个类中定义了</a:t>
            </a:r>
            <a:r>
              <a:rPr lang="en-US" altLang="zh-CN" sz="1400"/>
              <a:t>__enter__</a:t>
            </a:r>
            <a:r>
              <a:rPr lang="zh-CN" altLang="en-US" sz="1400"/>
              <a:t>和</a:t>
            </a:r>
            <a:r>
              <a:rPr lang="en-US" altLang="zh-CN" sz="1400"/>
              <a:t>__exit__</a:t>
            </a:r>
            <a:r>
              <a:rPr lang="zh-CN" altLang="en-US" sz="1400"/>
              <a:t>方法，这个类就可以挂接到</a:t>
            </a:r>
            <a:r>
              <a:rPr lang="en-US" altLang="zh-CN" sz="1400"/>
              <a:t>with</a:t>
            </a:r>
            <a:r>
              <a:rPr lang="zh-CN" altLang="en-US" sz="1400"/>
              <a:t>语句。在一个用于</a:t>
            </a:r>
            <a:r>
              <a:rPr lang="en-US" altLang="zh-CN" sz="1400"/>
              <a:t>with</a:t>
            </a:r>
            <a:r>
              <a:rPr lang="zh-CN" altLang="en-US" sz="1400"/>
              <a:t>语句的对象中，其会自动调用这个对象的</a:t>
            </a:r>
            <a:r>
              <a:rPr lang="en-US" altLang="zh-CN" sz="1400"/>
              <a:t>__enter__</a:t>
            </a:r>
            <a:r>
              <a:rPr lang="zh-CN" altLang="en-US" sz="1400"/>
              <a:t>方法，在</a:t>
            </a:r>
            <a:r>
              <a:rPr lang="en-US" altLang="zh-CN" sz="1400"/>
              <a:t>with</a:t>
            </a:r>
            <a:r>
              <a:rPr lang="zh-CN" altLang="en-US" sz="1400"/>
              <a:t>语句的代码结束后，会调用</a:t>
            </a:r>
            <a:r>
              <a:rPr lang="en-US" altLang="zh-CN" sz="1400"/>
              <a:t>__exit__</a:t>
            </a:r>
            <a:r>
              <a:rPr lang="zh-CN" altLang="en-US" sz="1400"/>
              <a:t>方法，注意</a:t>
            </a:r>
            <a:r>
              <a:rPr lang="en-US" altLang="zh-CN" sz="1400"/>
              <a:t>__exit__</a:t>
            </a:r>
            <a:r>
              <a:rPr lang="zh-CN" altLang="en-US" sz="1400"/>
              <a:t>方法应该有处理</a:t>
            </a:r>
            <a:r>
              <a:rPr lang="en-US" altLang="zh-CN" sz="1400"/>
              <a:t>with</a:t>
            </a:r>
            <a:r>
              <a:rPr lang="zh-CN" altLang="en-US" sz="1400"/>
              <a:t>语句代码异常的能力。</a:t>
            </a:r>
            <a:endParaRPr lang="en-US" altLang="zh-CN" sz="1400"/>
          </a:p>
          <a:p>
            <a:r>
              <a:rPr lang="zh-CN" altLang="en-US" sz="1400"/>
              <a:t>在自建的上下文管理类中，一般使用</a:t>
            </a:r>
            <a:r>
              <a:rPr lang="en-US" altLang="zh-CN" sz="1400" err="1"/>
              <a:t>init</a:t>
            </a:r>
            <a:r>
              <a:rPr lang="zh-CN" altLang="en-US" sz="1400"/>
              <a:t>方法来初始化（也可以设定默认值），使用</a:t>
            </a:r>
            <a:r>
              <a:rPr lang="en-US" altLang="zh-CN" sz="1400"/>
              <a:t>enter</a:t>
            </a:r>
            <a:r>
              <a:rPr lang="zh-CN" altLang="en-US" sz="1400"/>
              <a:t>方法来返回一个需要的对象，使用</a:t>
            </a:r>
            <a:r>
              <a:rPr lang="en-US" altLang="zh-CN" sz="1400"/>
              <a:t>exit</a:t>
            </a:r>
            <a:r>
              <a:rPr lang="zh-CN" altLang="en-US" sz="1400"/>
              <a:t>方法完成清理关闭等工作。</a:t>
            </a:r>
            <a:endParaRPr lang="en-US" altLang="zh-CN" sz="1400"/>
          </a:p>
          <a:p>
            <a:r>
              <a:rPr lang="en-US" altLang="zh-CN" sz="1400"/>
              <a:t>with </a:t>
            </a:r>
            <a:r>
              <a:rPr lang="en-US" altLang="zh-CN" sz="1400" err="1"/>
              <a:t>UseDatabase</a:t>
            </a:r>
            <a:r>
              <a:rPr lang="en-US" altLang="zh-CN" sz="1400"/>
              <a:t>(xxx)</a:t>
            </a:r>
            <a:r>
              <a:rPr lang="zh-CN" altLang="en-US" sz="1400"/>
              <a:t>（创建了类的实例）</a:t>
            </a:r>
            <a:r>
              <a:rPr lang="en-US" altLang="zh-CN" sz="1400"/>
              <a:t> as cursor</a:t>
            </a:r>
            <a:r>
              <a:rPr lang="zh-CN" altLang="en-US" sz="1400"/>
              <a:t>调用语句，其中</a:t>
            </a:r>
            <a:r>
              <a:rPr lang="en-US" altLang="zh-CN" sz="1400"/>
              <a:t>cursor</a:t>
            </a:r>
            <a:r>
              <a:rPr lang="zh-CN" altLang="en-US" sz="1400"/>
              <a:t>即</a:t>
            </a:r>
            <a:r>
              <a:rPr lang="en-US" altLang="zh-CN" sz="1400"/>
              <a:t>enter</a:t>
            </a:r>
            <a:r>
              <a:rPr lang="zh-CN" altLang="en-US" sz="1400"/>
              <a:t>方法的返回对象（实例属性），为了处理</a:t>
            </a:r>
            <a:r>
              <a:rPr lang="en-US" altLang="zh-CN" sz="1400"/>
              <a:t>with</a:t>
            </a:r>
            <a:r>
              <a:rPr lang="zh-CN" altLang="en-US" sz="1400"/>
              <a:t>语句中可能出现的异常，</a:t>
            </a:r>
            <a:r>
              <a:rPr lang="en-US" altLang="zh-CN" sz="1400"/>
              <a:t>exit</a:t>
            </a:r>
            <a:r>
              <a:rPr lang="zh-CN" altLang="en-US" sz="1400"/>
              <a:t>方法还会有</a:t>
            </a:r>
            <a:r>
              <a:rPr lang="en-US" altLang="zh-CN" sz="1400" err="1"/>
              <a:t>exc_type</a:t>
            </a:r>
            <a:r>
              <a:rPr lang="en-US" altLang="zh-CN" sz="1400"/>
              <a:t>, </a:t>
            </a:r>
            <a:r>
              <a:rPr lang="en-US" altLang="zh-CN" sz="1400" err="1"/>
              <a:t>exc_value</a:t>
            </a:r>
            <a:r>
              <a:rPr lang="en-US" altLang="zh-CN" sz="1400"/>
              <a:t>, </a:t>
            </a:r>
            <a:r>
              <a:rPr lang="en-US" altLang="zh-CN" sz="1400" err="1"/>
              <a:t>exc_trace</a:t>
            </a:r>
            <a:r>
              <a:rPr lang="zh-CN" altLang="en-US" sz="1400"/>
              <a:t>三个参数。</a:t>
            </a:r>
            <a:endParaRPr lang="en-US" altLang="zh-CN" sz="1400"/>
          </a:p>
          <a:p>
            <a:r>
              <a:rPr lang="zh-CN" altLang="en-US" sz="1400">
                <a:solidFill>
                  <a:schemeClr val="accent1">
                    <a:lumMod val="75000"/>
                  </a:schemeClr>
                </a:solidFill>
              </a:rPr>
              <a:t>在</a:t>
            </a:r>
            <a:r>
              <a:rPr lang="en-US" altLang="zh-CN" sz="1400">
                <a:solidFill>
                  <a:schemeClr val="accent1">
                    <a:lumMod val="75000"/>
                  </a:schemeClr>
                </a:solidFill>
              </a:rPr>
              <a:t>exit</a:t>
            </a:r>
            <a:r>
              <a:rPr lang="zh-CN" altLang="en-US" sz="1400">
                <a:solidFill>
                  <a:schemeClr val="accent1">
                    <a:lumMod val="75000"/>
                  </a:schemeClr>
                </a:solidFill>
              </a:rPr>
              <a:t>方法中，三个参数（即</a:t>
            </a:r>
            <a:r>
              <a:rPr lang="en-US" altLang="zh-CN" sz="1400" err="1">
                <a:solidFill>
                  <a:schemeClr val="accent1">
                    <a:lumMod val="75000"/>
                  </a:schemeClr>
                </a:solidFill>
              </a:rPr>
              <a:t>sys.exc_info</a:t>
            </a:r>
            <a:r>
              <a:rPr lang="en-US" altLang="zh-CN" sz="1400">
                <a:solidFill>
                  <a:schemeClr val="accent1">
                    <a:lumMod val="75000"/>
                  </a:schemeClr>
                </a:solidFill>
              </a:rPr>
              <a:t>()</a:t>
            </a:r>
            <a:r>
              <a:rPr lang="zh-CN" altLang="en-US" sz="1400">
                <a:solidFill>
                  <a:schemeClr val="accent1">
                    <a:lumMod val="75000"/>
                  </a:schemeClr>
                </a:solidFill>
              </a:rPr>
              <a:t>方法传回的三个参数）是用来捕获异常的，注意</a:t>
            </a:r>
            <a:r>
              <a:rPr lang="en-US" altLang="zh-CN" sz="1400">
                <a:solidFill>
                  <a:schemeClr val="accent1">
                    <a:lumMod val="75000"/>
                  </a:schemeClr>
                </a:solidFill>
              </a:rPr>
              <a:t>exit</a:t>
            </a:r>
            <a:r>
              <a:rPr lang="zh-CN" altLang="en-US" sz="1400">
                <a:solidFill>
                  <a:schemeClr val="accent1">
                    <a:lumMod val="75000"/>
                  </a:schemeClr>
                </a:solidFill>
              </a:rPr>
              <a:t>语句无论有无异常产生都会执行完毕，因此一般将</a:t>
            </a:r>
            <a:r>
              <a:rPr lang="en-US" altLang="zh-CN" sz="1400">
                <a:solidFill>
                  <a:schemeClr val="accent1">
                    <a:lumMod val="75000"/>
                  </a:schemeClr>
                </a:solidFill>
              </a:rPr>
              <a:t>raise</a:t>
            </a:r>
            <a:r>
              <a:rPr lang="zh-CN" altLang="en-US" sz="1400">
                <a:solidFill>
                  <a:schemeClr val="accent1">
                    <a:lumMod val="75000"/>
                  </a:schemeClr>
                </a:solidFill>
              </a:rPr>
              <a:t>语句放置于</a:t>
            </a:r>
            <a:r>
              <a:rPr lang="en-US" altLang="zh-CN" sz="1400">
                <a:solidFill>
                  <a:schemeClr val="accent1">
                    <a:lumMod val="75000"/>
                  </a:schemeClr>
                </a:solidFill>
              </a:rPr>
              <a:t>exit</a:t>
            </a:r>
            <a:r>
              <a:rPr lang="zh-CN" altLang="en-US" sz="1400">
                <a:solidFill>
                  <a:schemeClr val="accent1">
                    <a:lumMod val="75000"/>
                  </a:schemeClr>
                </a:solidFill>
              </a:rPr>
              <a:t>方法的最后，即执行完</a:t>
            </a:r>
            <a:r>
              <a:rPr lang="en-US" altLang="zh-CN" sz="1400">
                <a:solidFill>
                  <a:schemeClr val="accent1">
                    <a:lumMod val="75000"/>
                  </a:schemeClr>
                </a:solidFill>
              </a:rPr>
              <a:t>exit</a:t>
            </a:r>
            <a:r>
              <a:rPr lang="zh-CN" altLang="en-US" sz="1400">
                <a:solidFill>
                  <a:schemeClr val="accent1">
                    <a:lumMod val="75000"/>
                  </a:schemeClr>
                </a:solidFill>
              </a:rPr>
              <a:t>语句后再来处理异常，如果没有产生异常，则三个参数的值都为</a:t>
            </a:r>
            <a:r>
              <a:rPr lang="en-US" altLang="zh-CN" sz="1400">
                <a:solidFill>
                  <a:schemeClr val="accent1">
                    <a:lumMod val="75000"/>
                  </a:schemeClr>
                </a:solidFill>
              </a:rPr>
              <a:t>None</a:t>
            </a:r>
            <a:r>
              <a:rPr lang="zh-CN" altLang="en-US" sz="1400">
                <a:solidFill>
                  <a:schemeClr val="accent1">
                    <a:lumMod val="75000"/>
                  </a:schemeClr>
                </a:solidFill>
              </a:rPr>
              <a:t>。</a:t>
            </a:r>
            <a:endParaRPr lang="en-US" altLang="zh-CN" sz="1400">
              <a:solidFill>
                <a:schemeClr val="accent1">
                  <a:lumMod val="75000"/>
                </a:schemeClr>
              </a:solidFill>
            </a:endParaRPr>
          </a:p>
          <a:p>
            <a:r>
              <a:rPr lang="zh-CN" altLang="en-US" sz="1400"/>
              <a:t>另一种上下文管理器的自定义方式：</a:t>
            </a:r>
            <a:r>
              <a:rPr lang="en-US" altLang="zh-CN" sz="1400"/>
              <a:t>from </a:t>
            </a:r>
            <a:r>
              <a:rPr lang="en-US" altLang="zh-CN" sz="1400" err="1"/>
              <a:t>contextlib</a:t>
            </a:r>
            <a:r>
              <a:rPr lang="en-US" altLang="zh-CN" sz="1400"/>
              <a:t> import </a:t>
            </a:r>
            <a:r>
              <a:rPr lang="en-US" altLang="zh-CN" sz="1400" err="1"/>
              <a:t>contextmanager</a:t>
            </a:r>
            <a:r>
              <a:rPr lang="zh-CN" altLang="en-US" sz="1400"/>
              <a:t>，这是一个装饰器，可以使用</a:t>
            </a:r>
            <a:r>
              <a:rPr lang="en-US" altLang="zh-CN" sz="1400"/>
              <a:t>@</a:t>
            </a:r>
            <a:r>
              <a:rPr lang="en-US" altLang="zh-CN" sz="1400" err="1"/>
              <a:t>contextmanager</a:t>
            </a:r>
            <a:r>
              <a:rPr lang="en-US" altLang="zh-CN" sz="1400"/>
              <a:t> </a:t>
            </a:r>
            <a:r>
              <a:rPr lang="zh-CN" altLang="en-US" sz="1400"/>
              <a:t>，其后定义函数，通过</a:t>
            </a:r>
            <a:r>
              <a:rPr lang="en-US" altLang="zh-CN" sz="1400"/>
              <a:t>yield</a:t>
            </a:r>
            <a:r>
              <a:rPr lang="zh-CN" altLang="en-US" sz="1400"/>
              <a:t>将函数分为两部分，</a:t>
            </a:r>
            <a:r>
              <a:rPr lang="en-US" altLang="zh-CN" sz="1400"/>
              <a:t>yield</a:t>
            </a:r>
            <a:r>
              <a:rPr lang="zh-CN" altLang="en-US" sz="1400"/>
              <a:t>之前的部分相当于在</a:t>
            </a:r>
            <a:r>
              <a:rPr lang="en-US" altLang="zh-CN" sz="1400"/>
              <a:t>enter</a:t>
            </a:r>
            <a:r>
              <a:rPr lang="zh-CN" altLang="en-US" sz="1400"/>
              <a:t>语句中执行，</a:t>
            </a:r>
            <a:r>
              <a:rPr lang="en-US" altLang="zh-CN" sz="1400"/>
              <a:t>yield</a:t>
            </a:r>
            <a:r>
              <a:rPr lang="zh-CN" altLang="en-US" sz="1400"/>
              <a:t>后的部分在</a:t>
            </a:r>
            <a:r>
              <a:rPr lang="en-US" altLang="zh-CN" sz="1400"/>
              <a:t>exit</a:t>
            </a:r>
            <a:r>
              <a:rPr lang="zh-CN" altLang="en-US" sz="1400"/>
              <a:t>语句中执行，</a:t>
            </a:r>
            <a:r>
              <a:rPr lang="en-US" altLang="zh-CN" sz="1400"/>
              <a:t>yield</a:t>
            </a:r>
            <a:r>
              <a:rPr lang="zh-CN" altLang="en-US" sz="1400"/>
              <a:t>返回的是所需要的对象。</a:t>
            </a:r>
            <a:endParaRPr lang="en-US" altLang="zh-CN" sz="1400"/>
          </a:p>
          <a:p>
            <a:r>
              <a:rPr lang="zh-CN" altLang="en-US" sz="1400" b="1"/>
              <a:t>修饰符与上下文管理器</a:t>
            </a:r>
            <a:r>
              <a:rPr lang="zh-CN" altLang="en-US" sz="1400"/>
              <a:t>：修饰符一般用于为现有函数增加额外的功能，而上下文管理器更注重确保要执行的代码在一个特定的上下文中执行，其最大的不同点是修饰符修饰的函数在调用后不要求做任何事，而</a:t>
            </a:r>
            <a:r>
              <a:rPr lang="en-US" altLang="zh-CN" sz="1400"/>
              <a:t>with</a:t>
            </a:r>
            <a:r>
              <a:rPr lang="zh-CN" altLang="en-US" sz="1400"/>
              <a:t>语句结束后有必须执行的代码。</a:t>
            </a:r>
          </a:p>
        </p:txBody>
      </p:sp>
      <p:sp>
        <p:nvSpPr>
          <p:cNvPr id="5" name="文本框 4">
            <a:extLst>
              <a:ext uri="{FF2B5EF4-FFF2-40B4-BE49-F238E27FC236}">
                <a16:creationId xmlns:a16="http://schemas.microsoft.com/office/drawing/2014/main" id="{CEA0EC56-D6B7-453F-87A8-19CDB7143D38}"/>
              </a:ext>
            </a:extLst>
          </p:cNvPr>
          <p:cNvSpPr txBox="1"/>
          <p:nvPr/>
        </p:nvSpPr>
        <p:spPr>
          <a:xfrm>
            <a:off x="0" y="2672239"/>
            <a:ext cx="12192000" cy="4185761"/>
          </a:xfrm>
          <a:prstGeom prst="rect">
            <a:avLst/>
          </a:prstGeom>
          <a:noFill/>
        </p:spPr>
        <p:txBody>
          <a:bodyPr wrap="square" rtlCol="0">
            <a:spAutoFit/>
          </a:bodyPr>
          <a:lstStyle/>
          <a:p>
            <a:r>
              <a:rPr lang="zh-CN" altLang="en-US" sz="1400" b="1"/>
              <a:t>数据库的主从（</a:t>
            </a:r>
            <a:r>
              <a:rPr lang="en-US" altLang="zh-CN" sz="1400" b="1"/>
              <a:t>master/slave</a:t>
            </a:r>
            <a:r>
              <a:rPr lang="zh-CN" altLang="en-US" sz="1400" b="1"/>
              <a:t>）</a:t>
            </a:r>
            <a:r>
              <a:rPr lang="zh-CN" altLang="en-US" sz="1400"/>
              <a:t>：①数据备份②作为后备数据库，当主服务器故障时可切换数据库，避免数据丢失③读写分离，使数据库能支撑更大的并发，有些报表</a:t>
            </a:r>
            <a:r>
              <a:rPr lang="en-US" altLang="zh-CN" sz="1400"/>
              <a:t>sql</a:t>
            </a:r>
            <a:r>
              <a:rPr lang="zh-CN" altLang="en-US" sz="1400"/>
              <a:t>语句耗时很长，分离操作到不同的服务器，避免锁表④负载均衡，使</a:t>
            </a:r>
            <a:r>
              <a:rPr lang="en-US" altLang="zh-CN" sz="1400"/>
              <a:t>master</a:t>
            </a:r>
            <a:r>
              <a:rPr lang="zh-CN" altLang="en-US" sz="1400"/>
              <a:t>充当调度者，先接收所有的请求，然后根据每台</a:t>
            </a:r>
            <a:r>
              <a:rPr lang="en-US" altLang="zh-CN" sz="1400"/>
              <a:t>slave</a:t>
            </a:r>
            <a:r>
              <a:rPr lang="zh-CN" altLang="en-US" sz="1400"/>
              <a:t>的负载情况来分配任务，可用于解决高并发。（负载均衡问题即寻找服务器集群的整体性能最优方案）</a:t>
            </a:r>
            <a:endParaRPr lang="en-US" altLang="zh-CN" sz="1400"/>
          </a:p>
          <a:p>
            <a:r>
              <a:rPr lang="zh-CN" altLang="en-US" sz="1400" b="1"/>
              <a:t>主从复制的原理</a:t>
            </a:r>
            <a:r>
              <a:rPr lang="zh-CN" altLang="en-US" sz="1400"/>
              <a:t>：主从同步基于二进制日志机制（</a:t>
            </a:r>
            <a:r>
              <a:rPr lang="en-US" altLang="zh-CN" sz="1400"/>
              <a:t>Binary log</a:t>
            </a:r>
            <a:r>
              <a:rPr lang="zh-CN" altLang="en-US" sz="1400"/>
              <a:t>），主服务器记录数据库变动情况，从服务器根据需求执行一部分或全部主服务器日志，并记录自身执行日志，其由三个线程执行：①</a:t>
            </a:r>
            <a:r>
              <a:rPr lang="en-US" altLang="zh-CN" sz="1400"/>
              <a:t>master</a:t>
            </a:r>
            <a:r>
              <a:rPr lang="zh-CN" altLang="en-US" sz="1400"/>
              <a:t>库</a:t>
            </a:r>
            <a:r>
              <a:rPr lang="en-US" altLang="zh-CN" sz="1400"/>
              <a:t>binlog</a:t>
            </a:r>
            <a:r>
              <a:rPr lang="zh-CN" altLang="en-US" sz="1400"/>
              <a:t>输出线程，用于发送</a:t>
            </a:r>
            <a:r>
              <a:rPr lang="en-US" altLang="zh-CN" sz="1400"/>
              <a:t>binlog</a:t>
            </a:r>
            <a:r>
              <a:rPr lang="zh-CN" altLang="en-US" sz="1400"/>
              <a:t>内容②</a:t>
            </a:r>
            <a:r>
              <a:rPr lang="en-US" altLang="zh-CN" sz="1400"/>
              <a:t>slave</a:t>
            </a:r>
            <a:r>
              <a:rPr lang="zh-CN" altLang="en-US" sz="1400"/>
              <a:t>库</a:t>
            </a:r>
            <a:r>
              <a:rPr lang="en-US" altLang="zh-CN" sz="1400"/>
              <a:t>I/O</a:t>
            </a:r>
            <a:r>
              <a:rPr lang="zh-CN" altLang="en-US" sz="1400"/>
              <a:t>线程，请求</a:t>
            </a:r>
            <a:r>
              <a:rPr lang="en-US" altLang="zh-CN" sz="1400"/>
              <a:t>master</a:t>
            </a:r>
            <a:r>
              <a:rPr lang="zh-CN" altLang="en-US" sz="1400"/>
              <a:t>发送</a:t>
            </a:r>
            <a:r>
              <a:rPr lang="en-US" altLang="zh-CN" sz="1400"/>
              <a:t>binlog</a:t>
            </a:r>
            <a:r>
              <a:rPr lang="zh-CN" altLang="en-US" sz="1400"/>
              <a:t>更新并在本地读取</a:t>
            </a:r>
            <a:r>
              <a:rPr lang="en-US" altLang="zh-CN" sz="1400"/>
              <a:t>/</a:t>
            </a:r>
            <a:r>
              <a:rPr lang="zh-CN" altLang="en-US" sz="1400"/>
              <a:t>保存为</a:t>
            </a:r>
            <a:r>
              <a:rPr lang="en-US" altLang="zh-CN" sz="1400"/>
              <a:t>relaylog</a:t>
            </a:r>
            <a:r>
              <a:rPr lang="zh-CN" altLang="en-US" sz="1400"/>
              <a:t>文件③</a:t>
            </a:r>
            <a:r>
              <a:rPr lang="en-US" altLang="zh-CN" sz="1400"/>
              <a:t>slave</a:t>
            </a:r>
            <a:r>
              <a:rPr lang="zh-CN" altLang="en-US" sz="1400"/>
              <a:t>库</a:t>
            </a:r>
            <a:r>
              <a:rPr lang="en-US" altLang="zh-CN" sz="1400"/>
              <a:t>SQL</a:t>
            </a:r>
            <a:r>
              <a:rPr lang="zh-CN" altLang="en-US" sz="1400"/>
              <a:t>线程，用于读取</a:t>
            </a:r>
            <a:r>
              <a:rPr lang="en-US" altLang="zh-CN" sz="1400"/>
              <a:t>relaylog</a:t>
            </a:r>
            <a:r>
              <a:rPr lang="zh-CN" altLang="en-US" sz="1400"/>
              <a:t>文件并执行。</a:t>
            </a:r>
            <a:endParaRPr lang="en-US" altLang="zh-CN" sz="1400"/>
          </a:p>
          <a:p>
            <a:r>
              <a:rPr lang="zh-CN" altLang="en-US" sz="1400"/>
              <a:t>其上三个线程，</a:t>
            </a:r>
            <a:r>
              <a:rPr lang="en-US" altLang="zh-CN" sz="1400"/>
              <a:t>master</a:t>
            </a:r>
            <a:r>
              <a:rPr lang="zh-CN" altLang="en-US" sz="1400"/>
              <a:t>为每一个</a:t>
            </a:r>
            <a:r>
              <a:rPr lang="en-US" altLang="zh-CN" sz="1400"/>
              <a:t>slave</a:t>
            </a:r>
            <a:r>
              <a:rPr lang="zh-CN" altLang="en-US" sz="1400"/>
              <a:t>分配一个①，每一个</a:t>
            </a:r>
            <a:r>
              <a:rPr lang="en-US" altLang="zh-CN" sz="1400"/>
              <a:t>slave</a:t>
            </a:r>
            <a:r>
              <a:rPr lang="zh-CN" altLang="en-US" sz="1400"/>
              <a:t>都存在独立的②③。</a:t>
            </a:r>
            <a:endParaRPr lang="en-US" altLang="zh-CN" sz="1400"/>
          </a:p>
          <a:p>
            <a:r>
              <a:rPr lang="zh-CN" altLang="en-US" sz="1400" b="1"/>
              <a:t>主从同步的基本实现过程</a:t>
            </a:r>
            <a:r>
              <a:rPr lang="zh-CN" altLang="en-US" sz="1400"/>
              <a:t>：①开启</a:t>
            </a:r>
            <a:r>
              <a:rPr lang="en-US" altLang="zh-CN" sz="1400"/>
              <a:t>master</a:t>
            </a:r>
            <a:r>
              <a:rPr lang="zh-CN" altLang="en-US" sz="1400"/>
              <a:t>的二进制日志机制并配置一个独立的</a:t>
            </a:r>
            <a:r>
              <a:rPr lang="en-US" altLang="zh-CN" sz="1400"/>
              <a:t>ID</a:t>
            </a:r>
            <a:r>
              <a:rPr lang="zh-CN" altLang="en-US" sz="1400"/>
              <a:t>；</a:t>
            </a:r>
            <a:endParaRPr lang="en-US" altLang="zh-CN" sz="1400"/>
          </a:p>
          <a:p>
            <a:r>
              <a:rPr lang="zh-CN" altLang="en-US" sz="1400"/>
              <a:t>②在每一个</a:t>
            </a:r>
            <a:r>
              <a:rPr lang="en-US" altLang="zh-CN" sz="1400"/>
              <a:t>slave</a:t>
            </a:r>
            <a:r>
              <a:rPr lang="zh-CN" altLang="en-US" sz="1400"/>
              <a:t>上配置一个独立的</a:t>
            </a:r>
            <a:r>
              <a:rPr lang="en-US" altLang="zh-CN" sz="1400"/>
              <a:t>ID</a:t>
            </a:r>
            <a:r>
              <a:rPr lang="zh-CN" altLang="en-US" sz="1400"/>
              <a:t>（不重复）并创建一个用于复制</a:t>
            </a:r>
            <a:r>
              <a:rPr lang="en-US" altLang="zh-CN" sz="1400"/>
              <a:t>master</a:t>
            </a:r>
            <a:r>
              <a:rPr lang="zh-CN" altLang="en-US" sz="1400"/>
              <a:t>数据的账号；</a:t>
            </a:r>
            <a:endParaRPr lang="en-US" altLang="zh-CN" sz="1400"/>
          </a:p>
          <a:p>
            <a:r>
              <a:rPr lang="zh-CN" altLang="en-US" sz="1400"/>
              <a:t>③备份</a:t>
            </a:r>
            <a:r>
              <a:rPr lang="en-US" altLang="zh-CN" sz="1400"/>
              <a:t>master</a:t>
            </a:r>
            <a:r>
              <a:rPr lang="zh-CN" altLang="en-US" sz="1400"/>
              <a:t>数据并在</a:t>
            </a:r>
            <a:r>
              <a:rPr lang="en-US" altLang="zh-CN" sz="1400"/>
              <a:t>slave</a:t>
            </a:r>
            <a:r>
              <a:rPr lang="zh-CN" altLang="en-US" sz="1400"/>
              <a:t>上还原，</a:t>
            </a:r>
            <a:r>
              <a:rPr lang="en-US" altLang="zh-CN" sz="1400"/>
              <a:t>master/slave</a:t>
            </a:r>
            <a:r>
              <a:rPr lang="zh-CN" altLang="en-US" sz="1400"/>
              <a:t>建立连接并开启同步；</a:t>
            </a:r>
            <a:endParaRPr lang="en-US" altLang="zh-CN" sz="1400"/>
          </a:p>
          <a:p>
            <a:r>
              <a:rPr lang="zh-CN" altLang="en-US" sz="1400"/>
              <a:t>④同步成功后进行测试，其简单步骤如下：</a:t>
            </a:r>
            <a:endParaRPr lang="en-US" altLang="zh-CN" sz="1400"/>
          </a:p>
          <a:p>
            <a:r>
              <a:rPr lang="en-US" altLang="zh-CN" sz="1400"/>
              <a:t>Ⅰclient</a:t>
            </a:r>
            <a:r>
              <a:rPr lang="zh-CN" altLang="en-US" sz="1400"/>
              <a:t>修改</a:t>
            </a:r>
            <a:r>
              <a:rPr lang="en-US" altLang="zh-CN" sz="1400"/>
              <a:t>master</a:t>
            </a:r>
            <a:r>
              <a:rPr lang="zh-CN" altLang="en-US" sz="1400"/>
              <a:t>数据 </a:t>
            </a:r>
            <a:r>
              <a:rPr lang="en-US" altLang="zh-CN" sz="1400"/>
              <a:t>Ⅱmaster</a:t>
            </a:r>
            <a:r>
              <a:rPr lang="zh-CN" altLang="en-US" sz="1400"/>
              <a:t>写</a:t>
            </a:r>
            <a:r>
              <a:rPr lang="en-US" altLang="zh-CN" sz="1400"/>
              <a:t>binlog Ⅲmaster</a:t>
            </a:r>
            <a:r>
              <a:rPr lang="zh-CN" altLang="en-US" sz="1400"/>
              <a:t>通过</a:t>
            </a:r>
            <a:r>
              <a:rPr lang="en-US" altLang="zh-CN" sz="1400"/>
              <a:t>binlog</a:t>
            </a:r>
            <a:r>
              <a:rPr lang="zh-CN" altLang="en-US" sz="1400"/>
              <a:t>输出线程发送</a:t>
            </a:r>
            <a:r>
              <a:rPr lang="en-US" altLang="zh-CN" sz="1400"/>
              <a:t>binlog</a:t>
            </a:r>
            <a:r>
              <a:rPr lang="zh-CN" altLang="en-US" sz="1400"/>
              <a:t>内容给</a:t>
            </a:r>
            <a:r>
              <a:rPr lang="en-US" altLang="zh-CN" sz="1400"/>
              <a:t>slave</a:t>
            </a:r>
          </a:p>
          <a:p>
            <a:r>
              <a:rPr lang="en-US" altLang="zh-CN" sz="1400"/>
              <a:t>Ⅳslave</a:t>
            </a:r>
            <a:r>
              <a:rPr lang="zh-CN" altLang="en-US" sz="1400"/>
              <a:t>的</a:t>
            </a:r>
            <a:r>
              <a:rPr lang="en-US" altLang="zh-CN" sz="1400"/>
              <a:t>I/O</a:t>
            </a:r>
            <a:r>
              <a:rPr lang="zh-CN" altLang="en-US" sz="1400"/>
              <a:t>线程接收读取并写入到</a:t>
            </a:r>
            <a:r>
              <a:rPr lang="en-US" altLang="zh-CN" sz="1400"/>
              <a:t>relay log Ⅴslave</a:t>
            </a:r>
            <a:r>
              <a:rPr lang="zh-CN" altLang="en-US" sz="1400"/>
              <a:t>的</a:t>
            </a:r>
            <a:r>
              <a:rPr lang="en-US" altLang="zh-CN" sz="1400"/>
              <a:t>SQL</a:t>
            </a:r>
            <a:r>
              <a:rPr lang="zh-CN" altLang="en-US" sz="1400"/>
              <a:t>线程读取</a:t>
            </a:r>
            <a:r>
              <a:rPr lang="en-US" altLang="zh-CN" sz="1400"/>
              <a:t>relaylog</a:t>
            </a:r>
            <a:r>
              <a:rPr lang="zh-CN" altLang="en-US" sz="1400"/>
              <a:t>并执行</a:t>
            </a:r>
            <a:r>
              <a:rPr lang="en-US" altLang="zh-CN" sz="1400"/>
              <a:t>SQL</a:t>
            </a:r>
            <a:r>
              <a:rPr lang="zh-CN" altLang="en-US" sz="1400"/>
              <a:t>。</a:t>
            </a:r>
            <a:endParaRPr lang="en-US" altLang="zh-CN" sz="1400"/>
          </a:p>
          <a:p>
            <a:r>
              <a:rPr lang="zh-CN" altLang="en-US" sz="1400"/>
              <a:t>注：①可以配置</a:t>
            </a:r>
            <a:r>
              <a:rPr lang="en-US" altLang="zh-CN" sz="1400"/>
              <a:t>slave</a:t>
            </a:r>
            <a:r>
              <a:rPr lang="zh-CN" altLang="en-US" sz="1400"/>
              <a:t>提升为</a:t>
            </a:r>
            <a:r>
              <a:rPr lang="en-US" altLang="zh-CN" sz="1400"/>
              <a:t>master</a:t>
            </a:r>
            <a:r>
              <a:rPr lang="zh-CN" altLang="en-US" sz="1400"/>
              <a:t>以解决</a:t>
            </a:r>
            <a:r>
              <a:rPr lang="en-US" altLang="zh-CN" sz="1400"/>
              <a:t>master</a:t>
            </a:r>
            <a:r>
              <a:rPr lang="zh-CN" altLang="en-US" sz="1400"/>
              <a:t>宕机问题，也可以通过双机热备的方式避免</a:t>
            </a:r>
            <a:endParaRPr lang="en-US" altLang="zh-CN" sz="1400"/>
          </a:p>
          <a:p>
            <a:r>
              <a:rPr lang="en-US" altLang="zh-CN" sz="1400"/>
              <a:t>master</a:t>
            </a:r>
            <a:r>
              <a:rPr lang="zh-CN" altLang="en-US" sz="1400"/>
              <a:t>宕机对服务产生影响，其原理为</a:t>
            </a:r>
            <a:r>
              <a:rPr lang="en-US" altLang="zh-CN" sz="1400"/>
              <a:t>VRRP</a:t>
            </a:r>
            <a:r>
              <a:rPr lang="zh-CN" altLang="en-US" sz="1400"/>
              <a:t>；②每个数据库只有一个单独的线程用于</a:t>
            </a:r>
            <a:r>
              <a:rPr lang="en-US" altLang="zh-CN" sz="1400"/>
              <a:t>SQL</a:t>
            </a:r>
            <a:r>
              <a:rPr lang="zh-CN" altLang="en-US" sz="1400"/>
              <a:t>，</a:t>
            </a:r>
            <a:endParaRPr lang="en-US" altLang="zh-CN" sz="1400"/>
          </a:p>
          <a:p>
            <a:r>
              <a:rPr lang="zh-CN" altLang="en-US" sz="1400"/>
              <a:t>读操作会上读锁</a:t>
            </a:r>
            <a:r>
              <a:rPr lang="en-US" altLang="zh-CN" sz="1400"/>
              <a:t>(</a:t>
            </a:r>
            <a:r>
              <a:rPr lang="zh-CN" altLang="en-US" sz="1400"/>
              <a:t>阻塞对同一张表的写操作</a:t>
            </a:r>
            <a:r>
              <a:rPr lang="en-US" altLang="zh-CN" sz="1400"/>
              <a:t>)</a:t>
            </a:r>
            <a:r>
              <a:rPr lang="zh-CN" altLang="en-US" sz="1400"/>
              <a:t>，又因为对</a:t>
            </a:r>
            <a:r>
              <a:rPr lang="en-US" altLang="zh-CN" sz="1400"/>
              <a:t>slave</a:t>
            </a:r>
            <a:r>
              <a:rPr lang="zh-CN" altLang="en-US" sz="1400"/>
              <a:t>日志中的读写操作是随机的，当</a:t>
            </a:r>
            <a:endParaRPr lang="en-US" altLang="zh-CN" sz="1400"/>
          </a:p>
          <a:p>
            <a:r>
              <a:rPr lang="zh-CN" altLang="en-US" sz="1400"/>
              <a:t>某个读操作耗时过长就会导致大量写操作语句阻塞；可通过优化架构，提升硬件性能，设置</a:t>
            </a:r>
            <a:endParaRPr lang="en-US" altLang="zh-CN" sz="1400"/>
          </a:p>
          <a:p>
            <a:r>
              <a:rPr lang="zh-CN" altLang="en-US" sz="1400"/>
              <a:t>专用备份</a:t>
            </a:r>
            <a:r>
              <a:rPr lang="en-US" altLang="zh-CN" sz="1400"/>
              <a:t>slave</a:t>
            </a:r>
            <a:r>
              <a:rPr lang="zh-CN" altLang="en-US" sz="1400"/>
              <a:t>，增加</a:t>
            </a:r>
            <a:r>
              <a:rPr lang="en-US" altLang="zh-CN" sz="1400"/>
              <a:t>slave</a:t>
            </a:r>
            <a:r>
              <a:rPr lang="zh-CN" altLang="en-US" sz="1400"/>
              <a:t>数量（分散读压力），优化文件系统属性等方式改善；③半同步</a:t>
            </a:r>
            <a:endParaRPr lang="en-US" altLang="zh-CN" sz="1400"/>
          </a:p>
          <a:p>
            <a:r>
              <a:rPr lang="zh-CN" altLang="en-US" sz="1400"/>
              <a:t>复制用于解决数据丢失问题，确保</a:t>
            </a:r>
            <a:r>
              <a:rPr lang="en-US" altLang="zh-CN" sz="1400"/>
              <a:t>binlog</a:t>
            </a:r>
            <a:r>
              <a:rPr lang="zh-CN" altLang="en-US" sz="1400"/>
              <a:t>至少提交至一个</a:t>
            </a:r>
            <a:r>
              <a:rPr lang="en-US" altLang="zh-CN" sz="1400"/>
              <a:t>slave</a:t>
            </a:r>
            <a:r>
              <a:rPr lang="zh-CN" altLang="en-US" sz="1400"/>
              <a:t>，要求</a:t>
            </a:r>
            <a:r>
              <a:rPr lang="en-US" altLang="zh-CN" sz="1400"/>
              <a:t>slave</a:t>
            </a:r>
            <a:r>
              <a:rPr lang="zh-CN" altLang="en-US" sz="1400"/>
              <a:t>返回确认信息。</a:t>
            </a:r>
            <a:endParaRPr lang="zh-CN" altLang="en-US" sz="1400" dirty="0"/>
          </a:p>
        </p:txBody>
      </p:sp>
    </p:spTree>
    <p:extLst>
      <p:ext uri="{BB962C8B-B14F-4D97-AF65-F5344CB8AC3E}">
        <p14:creationId xmlns:p14="http://schemas.microsoft.com/office/powerpoint/2010/main" val="383195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8431" y="189781"/>
            <a:ext cx="2973891" cy="369332"/>
          </a:xfrm>
          <a:prstGeom prst="rect">
            <a:avLst/>
          </a:prstGeom>
          <a:noFill/>
        </p:spPr>
        <p:txBody>
          <a:bodyPr wrap="none" rtlCol="0">
            <a:spAutoFit/>
          </a:bodyPr>
          <a:lstStyle/>
          <a:p>
            <a:r>
              <a:rPr lang="zh-CN" altLang="en-US" b="1"/>
              <a:t>保留字及其含义（待完整）</a:t>
            </a:r>
          </a:p>
        </p:txBody>
      </p:sp>
      <p:sp>
        <p:nvSpPr>
          <p:cNvPr id="6" name="文本框 5"/>
          <p:cNvSpPr txBox="1"/>
          <p:nvPr/>
        </p:nvSpPr>
        <p:spPr>
          <a:xfrm>
            <a:off x="500332" y="559113"/>
            <a:ext cx="7109639" cy="5909310"/>
          </a:xfrm>
          <a:prstGeom prst="rect">
            <a:avLst/>
          </a:prstGeom>
          <a:noFill/>
        </p:spPr>
        <p:txBody>
          <a:bodyPr wrap="none" rtlCol="0">
            <a:spAutoFit/>
          </a:bodyPr>
          <a:lstStyle/>
          <a:p>
            <a:r>
              <a:rPr lang="en-US" altLang="zh-CN"/>
              <a:t>and	</a:t>
            </a:r>
            <a:r>
              <a:rPr lang="zh-CN" altLang="en-US"/>
              <a:t>用于表达式运算、逻辑与操作</a:t>
            </a:r>
            <a:endParaRPr lang="en-US" altLang="zh-CN"/>
          </a:p>
          <a:p>
            <a:r>
              <a:rPr lang="en-US" altLang="zh-CN"/>
              <a:t>as	</a:t>
            </a:r>
            <a:r>
              <a:rPr lang="zh-CN" altLang="en-US"/>
              <a:t>用于类型转换</a:t>
            </a:r>
            <a:endParaRPr lang="en-US" altLang="zh-CN"/>
          </a:p>
          <a:p>
            <a:r>
              <a:rPr lang="en-US" altLang="zh-CN"/>
              <a:t>assert	</a:t>
            </a:r>
            <a:r>
              <a:rPr lang="zh-CN" altLang="en-US"/>
              <a:t>断言，用于判断条件或表达式的值是否为真，用于程序调试</a:t>
            </a:r>
            <a:endParaRPr lang="en-US" altLang="zh-CN"/>
          </a:p>
          <a:p>
            <a:r>
              <a:rPr lang="en-US" altLang="zh-CN"/>
              <a:t>break	</a:t>
            </a:r>
            <a:r>
              <a:rPr lang="zh-CN" altLang="en-US"/>
              <a:t>中断循环语句，终止当前循环</a:t>
            </a:r>
            <a:endParaRPr lang="en-US" altLang="zh-CN"/>
          </a:p>
          <a:p>
            <a:r>
              <a:rPr lang="en-US" altLang="zh-CN"/>
              <a:t>class	</a:t>
            </a:r>
            <a:r>
              <a:rPr lang="zh-CN" altLang="en-US"/>
              <a:t>用于定义类</a:t>
            </a:r>
            <a:endParaRPr lang="en-US" altLang="zh-CN"/>
          </a:p>
          <a:p>
            <a:r>
              <a:rPr lang="en-US" altLang="zh-CN"/>
              <a:t>continue	</a:t>
            </a:r>
            <a:r>
              <a:rPr lang="zh-CN" altLang="en-US"/>
              <a:t>中断循环语句，终止本次循环</a:t>
            </a:r>
            <a:endParaRPr lang="en-US" altLang="zh-CN"/>
          </a:p>
          <a:p>
            <a:r>
              <a:rPr lang="en-US" altLang="zh-CN" err="1"/>
              <a:t>def</a:t>
            </a:r>
            <a:r>
              <a:rPr lang="en-US" altLang="zh-CN"/>
              <a:t>	</a:t>
            </a:r>
            <a:r>
              <a:rPr lang="zh-CN" altLang="en-US"/>
              <a:t>用于定义函数或方法</a:t>
            </a:r>
            <a:endParaRPr lang="en-US" altLang="zh-CN"/>
          </a:p>
          <a:p>
            <a:r>
              <a:rPr lang="en-US" altLang="zh-CN"/>
              <a:t>del	</a:t>
            </a:r>
            <a:r>
              <a:rPr lang="zh-CN" altLang="en-US"/>
              <a:t>用于删除变量或序列的值</a:t>
            </a:r>
            <a:endParaRPr lang="en-US" altLang="zh-CN"/>
          </a:p>
          <a:p>
            <a:r>
              <a:rPr lang="en-US" altLang="zh-CN" err="1"/>
              <a:t>elif</a:t>
            </a:r>
            <a:r>
              <a:rPr lang="en-US" altLang="zh-CN"/>
              <a:t>	</a:t>
            </a:r>
            <a:r>
              <a:rPr lang="zh-CN" altLang="en-US"/>
              <a:t>条件语句，与</a:t>
            </a:r>
            <a:r>
              <a:rPr lang="en-US" altLang="zh-CN"/>
              <a:t>if</a:t>
            </a:r>
            <a:r>
              <a:rPr lang="zh-CN" altLang="en-US"/>
              <a:t>、</a:t>
            </a:r>
            <a:r>
              <a:rPr lang="en-US" altLang="zh-CN"/>
              <a:t>else</a:t>
            </a:r>
            <a:r>
              <a:rPr lang="zh-CN" altLang="en-US"/>
              <a:t>同用</a:t>
            </a:r>
            <a:endParaRPr lang="en-US" altLang="zh-CN"/>
          </a:p>
          <a:p>
            <a:r>
              <a:rPr lang="en-US" altLang="zh-CN"/>
              <a:t>else	</a:t>
            </a:r>
            <a:r>
              <a:rPr lang="zh-CN" altLang="en-US"/>
              <a:t>条件语句，与</a:t>
            </a:r>
            <a:r>
              <a:rPr lang="en-US" altLang="zh-CN"/>
              <a:t>if</a:t>
            </a:r>
            <a:r>
              <a:rPr lang="zh-CN" altLang="en-US"/>
              <a:t>、</a:t>
            </a:r>
            <a:r>
              <a:rPr lang="en-US" altLang="zh-CN" err="1"/>
              <a:t>elif</a:t>
            </a:r>
            <a:r>
              <a:rPr lang="zh-CN" altLang="en-US"/>
              <a:t>同用，或用于异常、循环语句</a:t>
            </a:r>
            <a:endParaRPr lang="en-US" altLang="zh-CN"/>
          </a:p>
          <a:p>
            <a:r>
              <a:rPr lang="en-US" altLang="zh-CN"/>
              <a:t>except	</a:t>
            </a:r>
            <a:r>
              <a:rPr lang="zh-CN" altLang="en-US"/>
              <a:t>用于捕获异常，与</a:t>
            </a:r>
            <a:r>
              <a:rPr lang="en-US" altLang="zh-CN"/>
              <a:t>try</a:t>
            </a:r>
            <a:r>
              <a:rPr lang="zh-CN" altLang="en-US"/>
              <a:t>、</a:t>
            </a:r>
            <a:r>
              <a:rPr lang="en-US" altLang="zh-CN"/>
              <a:t>finally</a:t>
            </a:r>
            <a:r>
              <a:rPr lang="zh-CN" altLang="en-US"/>
              <a:t>同用</a:t>
            </a:r>
            <a:endParaRPr lang="en-US" altLang="zh-CN"/>
          </a:p>
          <a:p>
            <a:r>
              <a:rPr lang="en-US" altLang="zh-CN"/>
              <a:t>finally	</a:t>
            </a:r>
            <a:r>
              <a:rPr lang="zh-CN" altLang="en-US"/>
              <a:t>用于捕获异常，与</a:t>
            </a:r>
            <a:r>
              <a:rPr lang="en-US" altLang="zh-CN"/>
              <a:t>try</a:t>
            </a:r>
            <a:r>
              <a:rPr lang="zh-CN" altLang="en-US"/>
              <a:t>、</a:t>
            </a:r>
            <a:r>
              <a:rPr lang="en-US" altLang="zh-CN"/>
              <a:t>except</a:t>
            </a:r>
            <a:r>
              <a:rPr lang="zh-CN" altLang="en-US"/>
              <a:t>同用</a:t>
            </a:r>
            <a:endParaRPr lang="en-US" altLang="zh-CN"/>
          </a:p>
          <a:p>
            <a:r>
              <a:rPr lang="en-US" altLang="zh-CN"/>
              <a:t>for	for</a:t>
            </a:r>
            <a:r>
              <a:rPr lang="zh-CN" altLang="en-US"/>
              <a:t>循环</a:t>
            </a:r>
            <a:endParaRPr lang="en-US" altLang="zh-CN"/>
          </a:p>
          <a:p>
            <a:r>
              <a:rPr lang="en-US" altLang="zh-CN"/>
              <a:t>from	</a:t>
            </a:r>
            <a:r>
              <a:rPr lang="zh-CN" altLang="en-US"/>
              <a:t>用于导入模块，与</a:t>
            </a:r>
            <a:r>
              <a:rPr lang="en-US" altLang="zh-CN"/>
              <a:t>import</a:t>
            </a:r>
            <a:r>
              <a:rPr lang="zh-CN" altLang="en-US"/>
              <a:t>同用</a:t>
            </a:r>
            <a:endParaRPr lang="en-US" altLang="zh-CN"/>
          </a:p>
          <a:p>
            <a:r>
              <a:rPr lang="en-US" altLang="zh-CN"/>
              <a:t>False	</a:t>
            </a:r>
            <a:r>
              <a:rPr lang="zh-CN" altLang="en-US"/>
              <a:t>布尔值，假</a:t>
            </a:r>
            <a:endParaRPr lang="en-US" altLang="zh-CN"/>
          </a:p>
          <a:p>
            <a:r>
              <a:rPr lang="en-US" altLang="zh-CN"/>
              <a:t>global	</a:t>
            </a:r>
            <a:r>
              <a:rPr lang="zh-CN" altLang="en-US"/>
              <a:t>用于定义全局变量</a:t>
            </a:r>
            <a:endParaRPr lang="en-US" altLang="zh-CN"/>
          </a:p>
          <a:p>
            <a:r>
              <a:rPr lang="en-US" altLang="zh-CN"/>
              <a:t>if	</a:t>
            </a:r>
            <a:r>
              <a:rPr lang="zh-CN" altLang="en-US"/>
              <a:t>条件语句，与</a:t>
            </a:r>
            <a:r>
              <a:rPr lang="en-US" altLang="zh-CN"/>
              <a:t>else</a:t>
            </a:r>
            <a:r>
              <a:rPr lang="zh-CN" altLang="en-US"/>
              <a:t>、</a:t>
            </a:r>
            <a:r>
              <a:rPr lang="en-US" altLang="zh-CN" err="1"/>
              <a:t>elif</a:t>
            </a:r>
            <a:r>
              <a:rPr lang="zh-CN" altLang="en-US"/>
              <a:t>同用</a:t>
            </a:r>
            <a:endParaRPr lang="en-US" altLang="zh-CN"/>
          </a:p>
          <a:p>
            <a:r>
              <a:rPr lang="en-US" altLang="zh-CN"/>
              <a:t>import	</a:t>
            </a:r>
            <a:r>
              <a:rPr lang="zh-CN" altLang="en-US"/>
              <a:t>用于导入模块，与</a:t>
            </a:r>
            <a:r>
              <a:rPr lang="en-US" altLang="zh-CN"/>
              <a:t>from</a:t>
            </a:r>
            <a:r>
              <a:rPr lang="zh-CN" altLang="en-US"/>
              <a:t>同用</a:t>
            </a:r>
            <a:endParaRPr lang="en-US" altLang="zh-CN"/>
          </a:p>
          <a:p>
            <a:r>
              <a:rPr lang="en-US" altLang="zh-CN"/>
              <a:t>in	</a:t>
            </a:r>
            <a:r>
              <a:rPr lang="zh-CN" altLang="en-US"/>
              <a:t>判断是否在其中</a:t>
            </a:r>
            <a:endParaRPr lang="en-US" altLang="zh-CN"/>
          </a:p>
          <a:p>
            <a:r>
              <a:rPr lang="en-US" altLang="zh-CN"/>
              <a:t>is	</a:t>
            </a:r>
            <a:r>
              <a:rPr lang="zh-CN" altLang="en-US"/>
              <a:t>判断变量是否为某个类的实例</a:t>
            </a:r>
            <a:endParaRPr lang="en-US" altLang="zh-CN"/>
          </a:p>
          <a:p>
            <a:r>
              <a:rPr lang="en-US" altLang="zh-CN"/>
              <a:t>lambda	</a:t>
            </a:r>
            <a:r>
              <a:rPr lang="zh-CN" altLang="en-US"/>
              <a:t>定义匿名函数</a:t>
            </a:r>
            <a:endParaRPr lang="en-US" altLang="zh-CN"/>
          </a:p>
        </p:txBody>
      </p:sp>
      <p:sp>
        <p:nvSpPr>
          <p:cNvPr id="7" name="文本框 6"/>
          <p:cNvSpPr txBox="1"/>
          <p:nvPr/>
        </p:nvSpPr>
        <p:spPr>
          <a:xfrm>
            <a:off x="4984583" y="3282459"/>
            <a:ext cx="7138406" cy="3416320"/>
          </a:xfrm>
          <a:prstGeom prst="rect">
            <a:avLst/>
          </a:prstGeom>
          <a:noFill/>
        </p:spPr>
        <p:txBody>
          <a:bodyPr wrap="square" rtlCol="0">
            <a:spAutoFit/>
          </a:bodyPr>
          <a:lstStyle/>
          <a:p>
            <a:r>
              <a:rPr lang="en-US" altLang="zh-CN"/>
              <a:t>nonlocal	</a:t>
            </a:r>
            <a:r>
              <a:rPr lang="zh-CN" altLang="en-US"/>
              <a:t>用于声明外层变量</a:t>
            </a:r>
            <a:endParaRPr lang="en-US" altLang="zh-CN"/>
          </a:p>
          <a:p>
            <a:r>
              <a:rPr lang="en-US" altLang="zh-CN"/>
              <a:t>not	</a:t>
            </a:r>
            <a:r>
              <a:rPr lang="zh-CN" altLang="en-US"/>
              <a:t>用于表达式运算，逻辑非操作</a:t>
            </a:r>
            <a:endParaRPr lang="en-US" altLang="zh-CN"/>
          </a:p>
          <a:p>
            <a:r>
              <a:rPr lang="en-US" altLang="zh-CN"/>
              <a:t>None	</a:t>
            </a:r>
            <a:r>
              <a:rPr lang="zh-CN" altLang="en-US"/>
              <a:t>空值</a:t>
            </a:r>
            <a:endParaRPr lang="en-US" altLang="zh-CN"/>
          </a:p>
          <a:p>
            <a:r>
              <a:rPr lang="en-US" altLang="zh-CN"/>
              <a:t>or	</a:t>
            </a:r>
            <a:r>
              <a:rPr lang="zh-CN" altLang="en-US"/>
              <a:t>用于表达式运算，逻辑或操作</a:t>
            </a:r>
            <a:endParaRPr lang="en-US" altLang="zh-CN"/>
          </a:p>
          <a:p>
            <a:r>
              <a:rPr lang="en-US" altLang="zh-CN"/>
              <a:t>pass	</a:t>
            </a:r>
            <a:r>
              <a:rPr lang="zh-CN" altLang="en-US"/>
              <a:t>空的类、方法或函数的占位符</a:t>
            </a:r>
            <a:endParaRPr lang="en-US" altLang="zh-CN"/>
          </a:p>
          <a:p>
            <a:r>
              <a:rPr lang="en-US" altLang="zh-CN"/>
              <a:t>raise	</a:t>
            </a:r>
            <a:r>
              <a:rPr lang="zh-CN" altLang="en-US"/>
              <a:t>用于异常抛出</a:t>
            </a:r>
            <a:endParaRPr lang="en-US" altLang="zh-CN"/>
          </a:p>
          <a:p>
            <a:r>
              <a:rPr lang="en-US" altLang="zh-CN"/>
              <a:t>return	</a:t>
            </a:r>
            <a:r>
              <a:rPr lang="zh-CN" altLang="en-US"/>
              <a:t>用于从函数返回结果</a:t>
            </a:r>
            <a:endParaRPr lang="en-US" altLang="zh-CN"/>
          </a:p>
          <a:p>
            <a:r>
              <a:rPr lang="en-US" altLang="zh-CN"/>
              <a:t>try	</a:t>
            </a:r>
            <a:r>
              <a:rPr lang="zh-CN" altLang="en-US"/>
              <a:t>用于异常操作语句，与</a:t>
            </a:r>
            <a:r>
              <a:rPr lang="en-US" altLang="zh-CN"/>
              <a:t>except</a:t>
            </a:r>
            <a:r>
              <a:rPr lang="zh-CN" altLang="en-US"/>
              <a:t>、</a:t>
            </a:r>
            <a:r>
              <a:rPr lang="en-US" altLang="zh-CN"/>
              <a:t>finally</a:t>
            </a:r>
            <a:r>
              <a:rPr lang="zh-CN" altLang="en-US"/>
              <a:t>同用</a:t>
            </a:r>
            <a:endParaRPr lang="en-US" altLang="zh-CN"/>
          </a:p>
          <a:p>
            <a:r>
              <a:rPr lang="en-US" altLang="zh-CN"/>
              <a:t>True	</a:t>
            </a:r>
            <a:r>
              <a:rPr lang="zh-CN" altLang="en-US"/>
              <a:t>布尔值，真</a:t>
            </a:r>
            <a:endParaRPr lang="en-US" altLang="zh-CN"/>
          </a:p>
          <a:p>
            <a:r>
              <a:rPr lang="en-US" altLang="zh-CN"/>
              <a:t>while	while</a:t>
            </a:r>
            <a:r>
              <a:rPr lang="zh-CN" altLang="en-US"/>
              <a:t>循环</a:t>
            </a:r>
            <a:endParaRPr lang="en-US" altLang="zh-CN"/>
          </a:p>
          <a:p>
            <a:r>
              <a:rPr lang="en-US" altLang="zh-CN"/>
              <a:t>with	</a:t>
            </a:r>
            <a:r>
              <a:rPr lang="zh-CN" altLang="en-US"/>
              <a:t>用于对资源进行访问的场合，保证资源的释放和文件的关闭</a:t>
            </a:r>
            <a:endParaRPr lang="en-US" altLang="zh-CN"/>
          </a:p>
          <a:p>
            <a:r>
              <a:rPr lang="en-US" altLang="zh-CN"/>
              <a:t>yield	</a:t>
            </a:r>
            <a:r>
              <a:rPr lang="zh-CN" altLang="en-US"/>
              <a:t>用于从函数依次返回值</a:t>
            </a:r>
          </a:p>
        </p:txBody>
      </p:sp>
      <p:sp>
        <p:nvSpPr>
          <p:cNvPr id="3" name="文本框 2"/>
          <p:cNvSpPr txBox="1"/>
          <p:nvPr/>
        </p:nvSpPr>
        <p:spPr>
          <a:xfrm>
            <a:off x="8186468" y="690113"/>
            <a:ext cx="3198953" cy="369332"/>
          </a:xfrm>
          <a:prstGeom prst="rect">
            <a:avLst/>
          </a:prstGeom>
          <a:noFill/>
        </p:spPr>
        <p:txBody>
          <a:bodyPr wrap="none" rtlCol="0">
            <a:spAutoFit/>
          </a:bodyPr>
          <a:lstStyle/>
          <a:p>
            <a:r>
              <a:rPr lang="en-US" altLang="zh-CN"/>
              <a:t>pip: Package Installer for Python</a:t>
            </a:r>
            <a:endParaRPr lang="zh-CN" altLang="en-US"/>
          </a:p>
        </p:txBody>
      </p:sp>
    </p:spTree>
    <p:extLst>
      <p:ext uri="{BB962C8B-B14F-4D97-AF65-F5344CB8AC3E}">
        <p14:creationId xmlns:p14="http://schemas.microsoft.com/office/powerpoint/2010/main" val="2338334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36234" y="138023"/>
            <a:ext cx="1107996" cy="369332"/>
          </a:xfrm>
          <a:prstGeom prst="rect">
            <a:avLst/>
          </a:prstGeom>
          <a:noFill/>
        </p:spPr>
        <p:txBody>
          <a:bodyPr wrap="none" rtlCol="0">
            <a:spAutoFit/>
          </a:bodyPr>
          <a:lstStyle/>
          <a:p>
            <a:r>
              <a:rPr lang="zh-CN" altLang="en-US"/>
              <a:t>一些算法</a:t>
            </a:r>
          </a:p>
        </p:txBody>
      </p:sp>
      <p:sp>
        <p:nvSpPr>
          <p:cNvPr id="3" name="文本框 2"/>
          <p:cNvSpPr txBox="1"/>
          <p:nvPr/>
        </p:nvSpPr>
        <p:spPr>
          <a:xfrm>
            <a:off x="207034" y="431321"/>
            <a:ext cx="3416320" cy="369332"/>
          </a:xfrm>
          <a:prstGeom prst="rect">
            <a:avLst/>
          </a:prstGeom>
          <a:noFill/>
        </p:spPr>
        <p:txBody>
          <a:bodyPr wrap="none" rtlCol="0">
            <a:spAutoFit/>
          </a:bodyPr>
          <a:lstStyle/>
          <a:p>
            <a:r>
              <a:rPr lang="zh-CN" altLang="en-US"/>
              <a:t>选择排序，冒泡排序，插入排序</a:t>
            </a:r>
          </a:p>
        </p:txBody>
      </p:sp>
      <p:sp>
        <p:nvSpPr>
          <p:cNvPr id="4" name="文本框 3"/>
          <p:cNvSpPr txBox="1"/>
          <p:nvPr/>
        </p:nvSpPr>
        <p:spPr>
          <a:xfrm>
            <a:off x="810883" y="1233577"/>
            <a:ext cx="1569660" cy="369332"/>
          </a:xfrm>
          <a:prstGeom prst="rect">
            <a:avLst/>
          </a:prstGeom>
          <a:noFill/>
        </p:spPr>
        <p:txBody>
          <a:bodyPr wrap="none" rtlCol="0">
            <a:spAutoFit/>
          </a:bodyPr>
          <a:lstStyle/>
          <a:p>
            <a:r>
              <a:rPr lang="zh-CN" altLang="en-US"/>
              <a:t>链表，二叉树</a:t>
            </a:r>
          </a:p>
        </p:txBody>
      </p:sp>
      <p:sp>
        <p:nvSpPr>
          <p:cNvPr id="5" name="文本框 4"/>
          <p:cNvSpPr txBox="1"/>
          <p:nvPr/>
        </p:nvSpPr>
        <p:spPr>
          <a:xfrm>
            <a:off x="4179231" y="1048911"/>
            <a:ext cx="2848857" cy="369332"/>
          </a:xfrm>
          <a:prstGeom prst="rect">
            <a:avLst/>
          </a:prstGeom>
          <a:noFill/>
        </p:spPr>
        <p:txBody>
          <a:bodyPr wrap="none" rtlCol="0">
            <a:spAutoFit/>
          </a:bodyPr>
          <a:lstStyle/>
          <a:p>
            <a:r>
              <a:rPr lang="zh-CN" altLang="en-US"/>
              <a:t>机器学习白板推导（</a:t>
            </a:r>
            <a:r>
              <a:rPr lang="en-US" altLang="zh-CN"/>
              <a:t>B</a:t>
            </a:r>
            <a:r>
              <a:rPr lang="zh-CN" altLang="en-US"/>
              <a:t>站）</a:t>
            </a:r>
          </a:p>
        </p:txBody>
      </p:sp>
      <p:pic>
        <p:nvPicPr>
          <p:cNvPr id="6" name="图片 5">
            <a:extLst>
              <a:ext uri="{FF2B5EF4-FFF2-40B4-BE49-F238E27FC236}">
                <a16:creationId xmlns:a16="http://schemas.microsoft.com/office/drawing/2014/main" id="{85E4B65E-9570-4A8E-8333-B4B7684211B5}"/>
              </a:ext>
            </a:extLst>
          </p:cNvPr>
          <p:cNvPicPr>
            <a:picLocks noChangeAspect="1"/>
          </p:cNvPicPr>
          <p:nvPr/>
        </p:nvPicPr>
        <p:blipFill>
          <a:blip r:embed="rId2"/>
          <a:stretch>
            <a:fillRect/>
          </a:stretch>
        </p:blipFill>
        <p:spPr>
          <a:xfrm>
            <a:off x="6096000" y="1602909"/>
            <a:ext cx="5066215" cy="3340898"/>
          </a:xfrm>
          <a:prstGeom prst="rect">
            <a:avLst/>
          </a:prstGeom>
        </p:spPr>
      </p:pic>
      <p:sp>
        <p:nvSpPr>
          <p:cNvPr id="7" name="文本框 6">
            <a:extLst>
              <a:ext uri="{FF2B5EF4-FFF2-40B4-BE49-F238E27FC236}">
                <a16:creationId xmlns:a16="http://schemas.microsoft.com/office/drawing/2014/main" id="{75076E41-C6EC-46E2-9BD1-33DBBF8CB3A6}"/>
              </a:ext>
            </a:extLst>
          </p:cNvPr>
          <p:cNvSpPr txBox="1"/>
          <p:nvPr/>
        </p:nvSpPr>
        <p:spPr>
          <a:xfrm>
            <a:off x="0" y="5042118"/>
            <a:ext cx="12192000" cy="1815882"/>
          </a:xfrm>
          <a:prstGeom prst="rect">
            <a:avLst/>
          </a:prstGeom>
          <a:noFill/>
        </p:spPr>
        <p:txBody>
          <a:bodyPr wrap="square" rtlCol="0">
            <a:spAutoFit/>
          </a:bodyPr>
          <a:lstStyle/>
          <a:p>
            <a:r>
              <a:rPr lang="en-US" altLang="zh-CN" sz="1400" b="1"/>
              <a:t>hash</a:t>
            </a:r>
            <a:r>
              <a:rPr lang="zh-CN" altLang="en-US" sz="1400"/>
              <a:t>：是一种散列函数，其是把任意长度的输入（又叫做预映射</a:t>
            </a:r>
            <a:r>
              <a:rPr lang="en-US" altLang="zh-CN" sz="1400"/>
              <a:t>pre-image</a:t>
            </a:r>
            <a:r>
              <a:rPr lang="zh-CN" altLang="en-US" sz="1400"/>
              <a:t>）通过散列算法变换成固定长度的输出，该输出就是散列值</a:t>
            </a:r>
            <a:r>
              <a:rPr lang="en-US" altLang="zh-CN" sz="1400"/>
              <a:t>(hash</a:t>
            </a:r>
            <a:r>
              <a:rPr lang="zh-CN" altLang="en-US" sz="1400"/>
              <a:t>值</a:t>
            </a:r>
            <a:r>
              <a:rPr lang="en-US" altLang="zh-CN" sz="1400"/>
              <a:t>)</a:t>
            </a:r>
            <a:r>
              <a:rPr lang="zh-CN" altLang="en-US" sz="1400"/>
              <a:t>，其是基于</a:t>
            </a:r>
            <a:r>
              <a:rPr lang="zh-CN" altLang="en-US" sz="1400" b="1">
                <a:solidFill>
                  <a:srgbClr val="FF0000"/>
                </a:solidFill>
              </a:rPr>
              <a:t>快速存取</a:t>
            </a:r>
            <a:r>
              <a:rPr lang="en-US" altLang="zh-CN" sz="1400" b="1">
                <a:solidFill>
                  <a:srgbClr val="FF0000"/>
                </a:solidFill>
              </a:rPr>
              <a:t>(</a:t>
            </a:r>
            <a:r>
              <a:rPr lang="zh-CN" altLang="en-US" sz="1400" b="1">
                <a:solidFill>
                  <a:srgbClr val="FF0000"/>
                </a:solidFill>
              </a:rPr>
              <a:t>主要目的</a:t>
            </a:r>
            <a:r>
              <a:rPr lang="en-US" altLang="zh-CN" sz="1400" b="1">
                <a:solidFill>
                  <a:srgbClr val="FF0000"/>
                </a:solidFill>
              </a:rPr>
              <a:t>)</a:t>
            </a:r>
            <a:r>
              <a:rPr lang="zh-CN" altLang="en-US" sz="1400"/>
              <a:t>的角度设计的，是一种典型的空间换时间的方案。</a:t>
            </a:r>
            <a:endParaRPr lang="en-US" altLang="zh-CN" sz="1400"/>
          </a:p>
          <a:p>
            <a:r>
              <a:rPr lang="en-US" altLang="zh-CN" sz="1400" b="1"/>
              <a:t>hash</a:t>
            </a:r>
            <a:r>
              <a:rPr lang="zh-CN" altLang="en-US" sz="1400" b="1"/>
              <a:t>表</a:t>
            </a:r>
            <a:r>
              <a:rPr lang="zh-CN" altLang="en-US" sz="1400"/>
              <a:t>：建立一个固定长度的数组，将</a:t>
            </a:r>
            <a:r>
              <a:rPr lang="en-US" altLang="zh-CN" sz="1400"/>
              <a:t>hash(key)</a:t>
            </a:r>
            <a:r>
              <a:rPr lang="zh-CN" altLang="en-US" sz="1400"/>
              <a:t>作为存储的下标</a:t>
            </a:r>
            <a:r>
              <a:rPr lang="en-US" altLang="zh-CN" sz="1400"/>
              <a:t>(</a:t>
            </a:r>
            <a:r>
              <a:rPr lang="zh-CN" altLang="en-US" sz="1400"/>
              <a:t>一般对数组的长度取同模，即一个固定长度的数组最多只能存储其长度数量的数据</a:t>
            </a:r>
            <a:r>
              <a:rPr lang="en-US" altLang="zh-CN" sz="1400"/>
              <a:t>)</a:t>
            </a:r>
            <a:r>
              <a:rPr lang="zh-CN" altLang="en-US" sz="1400"/>
              <a:t>，这个数组中存储的可以是</a:t>
            </a:r>
            <a:r>
              <a:rPr lang="en-US" altLang="zh-CN" sz="1400"/>
              <a:t>key</a:t>
            </a:r>
            <a:r>
              <a:rPr lang="zh-CN" altLang="en-US" sz="1400"/>
              <a:t>本身</a:t>
            </a:r>
            <a:r>
              <a:rPr lang="en-US" altLang="zh-CN" sz="1400"/>
              <a:t>(</a:t>
            </a:r>
            <a:r>
              <a:rPr lang="zh-CN" altLang="en-US" sz="1400"/>
              <a:t>如姓名年龄等具体信息</a:t>
            </a:r>
            <a:r>
              <a:rPr lang="en-US" altLang="zh-CN" sz="1400"/>
              <a:t>)</a:t>
            </a:r>
            <a:r>
              <a:rPr lang="zh-CN" altLang="en-US" sz="1400"/>
              <a:t>，也可以是</a:t>
            </a:r>
            <a:r>
              <a:rPr lang="en-US" altLang="zh-CN" sz="1400"/>
              <a:t>key</a:t>
            </a:r>
            <a:r>
              <a:rPr lang="zh-CN" altLang="en-US" sz="1400"/>
              <a:t>所在的位置</a:t>
            </a:r>
            <a:r>
              <a:rPr lang="en-US" altLang="zh-CN" sz="1400"/>
              <a:t>(</a:t>
            </a:r>
            <a:r>
              <a:rPr lang="zh-CN" altLang="en-US" sz="1400"/>
              <a:t>如文件的存储位置</a:t>
            </a:r>
            <a:r>
              <a:rPr lang="en-US" altLang="zh-CN" sz="1400"/>
              <a:t>)</a:t>
            </a:r>
            <a:r>
              <a:rPr lang="zh-CN" altLang="en-US" sz="1400"/>
              <a:t>，也可以是</a:t>
            </a:r>
            <a:r>
              <a:rPr lang="en-US" altLang="zh-CN" sz="1400"/>
              <a:t>key</a:t>
            </a:r>
            <a:r>
              <a:rPr lang="zh-CN" altLang="en-US" sz="1400"/>
              <a:t>的补全后的全部内容</a:t>
            </a:r>
            <a:r>
              <a:rPr lang="en-US" altLang="zh-CN" sz="1400"/>
              <a:t>(</a:t>
            </a:r>
            <a:r>
              <a:rPr lang="zh-CN" altLang="en-US" sz="1400" b="1">
                <a:solidFill>
                  <a:srgbClr val="FF0000"/>
                </a:solidFill>
              </a:rPr>
              <a:t>注意数组中存储的数据与其用于计算</a:t>
            </a:r>
            <a:r>
              <a:rPr lang="en-US" altLang="zh-CN" sz="1400" b="1">
                <a:solidFill>
                  <a:srgbClr val="FF0000"/>
                </a:solidFill>
              </a:rPr>
              <a:t>hash</a:t>
            </a:r>
            <a:r>
              <a:rPr lang="zh-CN" altLang="en-US" sz="1400" b="1">
                <a:solidFill>
                  <a:srgbClr val="FF0000"/>
                </a:solidFill>
              </a:rPr>
              <a:t>值的</a:t>
            </a:r>
            <a:r>
              <a:rPr lang="en-US" altLang="zh-CN" sz="1400" b="1">
                <a:solidFill>
                  <a:srgbClr val="FF0000"/>
                </a:solidFill>
              </a:rPr>
              <a:t>key</a:t>
            </a:r>
            <a:r>
              <a:rPr lang="zh-CN" altLang="en-US" sz="1400" b="1">
                <a:solidFill>
                  <a:srgbClr val="FF0000"/>
                </a:solidFill>
              </a:rPr>
              <a:t>直接相关，但不一定相同，如文件可以使用其 路径</a:t>
            </a:r>
            <a:r>
              <a:rPr lang="en-US" altLang="zh-CN" sz="1400" b="1">
                <a:solidFill>
                  <a:srgbClr val="FF0000"/>
                </a:solidFill>
              </a:rPr>
              <a:t>/</a:t>
            </a:r>
            <a:r>
              <a:rPr lang="zh-CN" altLang="en-US" sz="1400" b="1">
                <a:solidFill>
                  <a:srgbClr val="FF0000"/>
                </a:solidFill>
              </a:rPr>
              <a:t>文件名 作为</a:t>
            </a:r>
            <a:r>
              <a:rPr lang="en-US" altLang="zh-CN" sz="1400" b="1">
                <a:solidFill>
                  <a:srgbClr val="FF0000"/>
                </a:solidFill>
              </a:rPr>
              <a:t>key</a:t>
            </a:r>
            <a:r>
              <a:rPr lang="zh-CN" altLang="en-US" sz="1400" b="1">
                <a:solidFill>
                  <a:srgbClr val="FF0000"/>
                </a:solidFill>
              </a:rPr>
              <a:t>，一行数据可以使用其前</a:t>
            </a:r>
            <a:r>
              <a:rPr lang="en-US" altLang="zh-CN" sz="1400" b="1">
                <a:solidFill>
                  <a:srgbClr val="FF0000"/>
                </a:solidFill>
              </a:rPr>
              <a:t>6</a:t>
            </a:r>
            <a:r>
              <a:rPr lang="zh-CN" altLang="en-US" sz="1400" b="1">
                <a:solidFill>
                  <a:srgbClr val="FF0000"/>
                </a:solidFill>
              </a:rPr>
              <a:t>个字母作为</a:t>
            </a:r>
            <a:r>
              <a:rPr lang="en-US" altLang="zh-CN" sz="1400" b="1">
                <a:solidFill>
                  <a:srgbClr val="FF0000"/>
                </a:solidFill>
              </a:rPr>
              <a:t>key</a:t>
            </a:r>
            <a:r>
              <a:rPr lang="en-US" altLang="zh-CN" sz="1400"/>
              <a:t>)</a:t>
            </a:r>
            <a:r>
              <a:rPr lang="zh-CN" altLang="en-US" sz="1400"/>
              <a:t>，因此，</a:t>
            </a:r>
            <a:r>
              <a:rPr lang="en-US" altLang="zh-CN" sz="1400"/>
              <a:t>hash</a:t>
            </a:r>
            <a:r>
              <a:rPr lang="zh-CN" altLang="en-US" sz="1400"/>
              <a:t>表中的</a:t>
            </a:r>
            <a:r>
              <a:rPr lang="en-US" altLang="zh-CN" sz="1400"/>
              <a:t>key</a:t>
            </a:r>
            <a:r>
              <a:rPr lang="zh-CN" altLang="en-US" sz="1400"/>
              <a:t>就是其对应的数据用于计算</a:t>
            </a:r>
            <a:r>
              <a:rPr lang="en-US" altLang="zh-CN" sz="1400"/>
              <a:t>hash</a:t>
            </a:r>
            <a:r>
              <a:rPr lang="zh-CN" altLang="en-US" sz="1400"/>
              <a:t>值的</a:t>
            </a:r>
            <a:r>
              <a:rPr lang="en-US" altLang="zh-CN" sz="1400"/>
              <a:t>key</a:t>
            </a:r>
            <a:r>
              <a:rPr lang="zh-CN" altLang="en-US" sz="1400"/>
              <a:t>，</a:t>
            </a:r>
            <a:r>
              <a:rPr lang="en-US" altLang="zh-CN" sz="1400"/>
              <a:t>hash</a:t>
            </a:r>
            <a:r>
              <a:rPr lang="zh-CN" altLang="en-US" sz="1400"/>
              <a:t>表中的值就是</a:t>
            </a:r>
            <a:r>
              <a:rPr lang="en-US" altLang="zh-CN" sz="1400"/>
              <a:t>hash(key)</a:t>
            </a:r>
            <a:r>
              <a:rPr lang="zh-CN" altLang="en-US" sz="1400"/>
              <a:t>用于取同模后标记文件的存储位置</a:t>
            </a:r>
            <a:r>
              <a:rPr lang="en-US" altLang="zh-CN" sz="1400"/>
              <a:t>(</a:t>
            </a:r>
            <a:r>
              <a:rPr lang="zh-CN" altLang="en-US" sz="1400"/>
              <a:t>非物理地址，是建立好的数组中的相对位置，即算出的值直接对应文件的存储位置</a:t>
            </a:r>
            <a:r>
              <a:rPr lang="en-US" altLang="zh-CN" sz="1400"/>
              <a:t>)</a:t>
            </a:r>
            <a:r>
              <a:rPr lang="zh-CN" altLang="en-US" sz="1400"/>
              <a:t>。在有</a:t>
            </a:r>
            <a:r>
              <a:rPr lang="en-US" altLang="zh-CN" sz="1400"/>
              <a:t>key</a:t>
            </a:r>
            <a:r>
              <a:rPr lang="zh-CN" altLang="en-US" sz="1400"/>
              <a:t>时可以求</a:t>
            </a:r>
            <a:r>
              <a:rPr lang="en-US" altLang="zh-CN" sz="1400"/>
              <a:t>hash</a:t>
            </a:r>
            <a:r>
              <a:rPr lang="zh-CN" altLang="en-US" sz="1400"/>
              <a:t>值来获取数组中相应位置的数据，在有</a:t>
            </a:r>
            <a:r>
              <a:rPr lang="en-US" altLang="zh-CN" sz="1400"/>
              <a:t>hash</a:t>
            </a:r>
            <a:r>
              <a:rPr lang="zh-CN" altLang="en-US" sz="1400"/>
              <a:t>值时可以直接获取其对应数据的相对位置。</a:t>
            </a:r>
            <a:endParaRPr lang="en-US" altLang="zh-CN" sz="1400"/>
          </a:p>
          <a:p>
            <a:r>
              <a:rPr lang="en-US" altLang="zh-CN" sz="1400" b="1"/>
              <a:t>hash</a:t>
            </a:r>
            <a:r>
              <a:rPr lang="zh-CN" altLang="en-US" sz="1400" b="1"/>
              <a:t>冲突</a:t>
            </a:r>
            <a:r>
              <a:rPr lang="zh-CN" altLang="en-US" sz="1400"/>
              <a:t>：</a:t>
            </a:r>
            <a:r>
              <a:rPr lang="en-US" altLang="zh-CN" sz="1400"/>
              <a:t>hash</a:t>
            </a:r>
            <a:r>
              <a:rPr lang="zh-CN" altLang="en-US" sz="1400"/>
              <a:t>算法会出现多个</a:t>
            </a:r>
            <a:r>
              <a:rPr lang="en-US" altLang="zh-CN" sz="1400"/>
              <a:t>key</a:t>
            </a:r>
            <a:r>
              <a:rPr lang="zh-CN" altLang="en-US" sz="1400"/>
              <a:t>对应一个</a:t>
            </a:r>
            <a:r>
              <a:rPr lang="en-US" altLang="zh-CN" sz="1400"/>
              <a:t>hash</a:t>
            </a:r>
            <a:r>
              <a:rPr lang="zh-CN" altLang="en-US" sz="1400"/>
              <a:t>值的情况，称为</a:t>
            </a:r>
            <a:r>
              <a:rPr lang="en-US" altLang="zh-CN" sz="1400"/>
              <a:t>hash</a:t>
            </a:r>
            <a:r>
              <a:rPr lang="zh-CN" altLang="en-US" sz="1400"/>
              <a:t>冲突，可以通过链地址法等解决。</a:t>
            </a:r>
            <a:endParaRPr lang="zh-CN" altLang="en-US" sz="1400" dirty="0"/>
          </a:p>
        </p:txBody>
      </p:sp>
    </p:spTree>
    <p:extLst>
      <p:ext uri="{BB962C8B-B14F-4D97-AF65-F5344CB8AC3E}">
        <p14:creationId xmlns:p14="http://schemas.microsoft.com/office/powerpoint/2010/main" val="355523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CBE5ED9-81B8-4A7E-A7CD-2992B5B85F50}"/>
              </a:ext>
            </a:extLst>
          </p:cNvPr>
          <p:cNvGrpSpPr/>
          <p:nvPr/>
        </p:nvGrpSpPr>
        <p:grpSpPr>
          <a:xfrm>
            <a:off x="0" y="2767405"/>
            <a:ext cx="12192001" cy="2031325"/>
            <a:chOff x="0" y="1306587"/>
            <a:chExt cx="12192001" cy="2031325"/>
          </a:xfrm>
        </p:grpSpPr>
        <p:sp>
          <p:nvSpPr>
            <p:cNvPr id="3" name="文本框 2">
              <a:extLst>
                <a:ext uri="{FF2B5EF4-FFF2-40B4-BE49-F238E27FC236}">
                  <a16:creationId xmlns:a16="http://schemas.microsoft.com/office/drawing/2014/main" id="{D673FDB4-D5A8-4142-8FBA-29A76F754CF0}"/>
                </a:ext>
              </a:extLst>
            </p:cNvPr>
            <p:cNvSpPr txBox="1"/>
            <p:nvPr/>
          </p:nvSpPr>
          <p:spPr>
            <a:xfrm>
              <a:off x="0" y="1306587"/>
              <a:ext cx="12192001" cy="2031325"/>
            </a:xfrm>
            <a:prstGeom prst="rect">
              <a:avLst/>
            </a:prstGeom>
            <a:noFill/>
          </p:spPr>
          <p:txBody>
            <a:bodyPr wrap="square" rtlCol="0">
              <a:spAutoFit/>
            </a:bodyPr>
            <a:lstStyle/>
            <a:p>
              <a:pPr algn="l"/>
              <a:r>
                <a:rPr lang="zh-CN" altLang="en-US" sz="1400" b="1"/>
                <a:t>时间复杂度与空间复杂度</a:t>
              </a:r>
              <a:endParaRPr lang="en-US" altLang="zh-CN" sz="1400" b="1"/>
            </a:p>
            <a:p>
              <a:pPr algn="l"/>
              <a:r>
                <a:rPr lang="zh-CN" altLang="en-US" sz="1400" b="1"/>
                <a:t>算法分析：</a:t>
              </a:r>
              <a:r>
                <a:rPr lang="zh-CN" altLang="en-US" sz="1400"/>
                <a:t>算法分析的目的是推导出算法的复杂度，其中最主要的技术是构造和求解递归方程。</a:t>
              </a:r>
              <a:endParaRPr lang="en-US" altLang="zh-CN" sz="1400"/>
            </a:p>
            <a:p>
              <a:pPr algn="l"/>
              <a:r>
                <a:rPr lang="zh-CN" altLang="en-US" sz="1400"/>
                <a:t>基本计算规则：①基本操作，认为其时间复杂度为</a:t>
              </a:r>
              <a:r>
                <a:rPr lang="en-US" altLang="zh-CN" sz="1400"/>
                <a:t>O(1)</a:t>
              </a:r>
              <a:r>
                <a:rPr lang="zh-CN" altLang="en-US" sz="1400"/>
                <a:t>，如果是函数调用，应该将函数的时间复杂度代入，参与整体的时间复杂度计算；②加法规则，如果算法是两或多个部分的顺序组合，则其复杂度为其复杂性之和，又由于忽略常量，等价于求最大值；</a:t>
              </a:r>
              <a:endParaRPr lang="en-US" altLang="zh-CN" sz="1400"/>
            </a:p>
            <a:p>
              <a:r>
                <a:rPr lang="zh-CN" altLang="en-US" sz="1400"/>
                <a:t>③乘法规则，如果算法是循环，一共循环</a:t>
              </a:r>
              <a:r>
                <a:rPr lang="en-US" altLang="zh-CN" sz="1400"/>
                <a:t>T1(n)</a:t>
              </a:r>
              <a:r>
                <a:rPr lang="zh-CN" altLang="en-US" sz="1400"/>
                <a:t>次，每次耗时</a:t>
              </a:r>
              <a:r>
                <a:rPr lang="en-US" altLang="zh-CN" sz="1400"/>
                <a:t>T2(n)</a:t>
              </a:r>
              <a:r>
                <a:rPr lang="zh-CN" altLang="en-US" sz="1400"/>
                <a:t>，则</a:t>
              </a:r>
              <a:r>
                <a:rPr lang="en-US" altLang="zh-CN" sz="1400"/>
                <a:t>T(n)=O(T1(n)* T2(n))</a:t>
              </a:r>
              <a:r>
                <a:rPr lang="zh-CN" altLang="en-US" sz="1400"/>
                <a:t>；④取最大规则，条件分支情况下，取最大时间复杂度的分支计。</a:t>
              </a:r>
              <a:endParaRPr lang="en-US" altLang="zh-CN" sz="1400"/>
            </a:p>
            <a:p>
              <a:r>
                <a:rPr lang="en-US" altLang="zh-CN" sz="1400" b="1"/>
                <a:t>python</a:t>
              </a:r>
              <a:r>
                <a:rPr lang="zh-CN" altLang="en-US" sz="1400" b="1"/>
                <a:t>中的时间开销与空间开销</a:t>
              </a:r>
              <a:r>
                <a:rPr lang="zh-CN" altLang="en-US" sz="1400"/>
                <a:t>：①基本算术运算</a:t>
              </a:r>
              <a:r>
                <a:rPr lang="en-US" altLang="zh-CN" sz="1400"/>
                <a:t>(</a:t>
              </a:r>
              <a:r>
                <a:rPr lang="zh-CN" altLang="en-US" sz="1400"/>
                <a:t>极大整数时随整数增大运算时间增长</a:t>
              </a:r>
              <a:r>
                <a:rPr lang="en-US" altLang="zh-CN" sz="1400"/>
                <a:t>)</a:t>
              </a:r>
              <a:r>
                <a:rPr lang="zh-CN" altLang="en-US" sz="1400"/>
                <a:t>与逻辑运算是</a:t>
              </a:r>
              <a:r>
                <a:rPr lang="en-US" altLang="zh-CN" sz="1400"/>
                <a:t>O(1)</a:t>
              </a:r>
              <a:r>
                <a:rPr lang="zh-CN" altLang="en-US" sz="1400"/>
                <a:t>操作；②复制和切片是</a:t>
              </a:r>
              <a:r>
                <a:rPr lang="en-US" altLang="zh-CN" sz="1400"/>
                <a:t>O(n)</a:t>
              </a:r>
              <a:r>
                <a:rPr lang="zh-CN" altLang="en-US" sz="1400"/>
                <a:t>操作；③</a:t>
              </a:r>
              <a:r>
                <a:rPr lang="en-US" altLang="zh-CN" sz="1400"/>
                <a:t>list</a:t>
              </a:r>
              <a:r>
                <a:rPr lang="zh-CN" altLang="en-US" sz="1400"/>
                <a:t>与</a:t>
              </a:r>
              <a:r>
                <a:rPr lang="en-US" altLang="zh-CN" sz="1400"/>
                <a:t>tuple</a:t>
              </a:r>
              <a:r>
                <a:rPr lang="zh-CN" altLang="en-US" sz="1400"/>
                <a:t>的元素访问与赋值，是</a:t>
              </a:r>
              <a:r>
                <a:rPr lang="en-US" altLang="zh-CN" sz="1400"/>
                <a:t>O(1)</a:t>
              </a:r>
              <a:r>
                <a:rPr lang="zh-CN" altLang="en-US" sz="1400"/>
                <a:t>操作；④字符串应看作组合对象，其很多操作不是</a:t>
              </a:r>
              <a:r>
                <a:rPr lang="en-US" altLang="zh-CN" sz="1400"/>
                <a:t>O(1)</a:t>
              </a:r>
              <a:r>
                <a:rPr lang="zh-CN" altLang="en-US" sz="1400"/>
                <a:t>的；⑤创建对象通常应看作</a:t>
              </a:r>
              <a:r>
                <a:rPr lang="en-US" altLang="zh-CN" sz="1400"/>
                <a:t>O(n)</a:t>
              </a:r>
              <a:r>
                <a:rPr lang="zh-CN" altLang="en-US" sz="1400"/>
                <a:t>与线性空间操作</a:t>
              </a:r>
              <a:r>
                <a:rPr lang="en-US" altLang="zh-CN" sz="1400"/>
                <a:t>(</a:t>
              </a:r>
              <a:r>
                <a:rPr lang="zh-CN" altLang="en-US" sz="1400"/>
                <a:t>与元素个数有关</a:t>
              </a:r>
              <a:r>
                <a:rPr lang="en-US" altLang="zh-CN" sz="1400"/>
                <a:t>)</a:t>
              </a:r>
              <a:r>
                <a:rPr lang="zh-CN" altLang="en-US" sz="1400"/>
                <a:t>，构造空结构是</a:t>
              </a:r>
              <a:r>
                <a:rPr lang="en-US" altLang="zh-CN" sz="1400"/>
                <a:t>O(1)</a:t>
              </a:r>
              <a:r>
                <a:rPr lang="zh-CN" altLang="en-US" sz="1400"/>
                <a:t>操作，构造一个包含</a:t>
              </a:r>
              <a:r>
                <a:rPr lang="en-US" altLang="zh-CN" sz="1400"/>
                <a:t>n</a:t>
              </a:r>
              <a:r>
                <a:rPr lang="zh-CN" altLang="en-US" sz="1400"/>
                <a:t>个元素的结构至少需要</a:t>
              </a:r>
              <a:r>
                <a:rPr lang="en-US" altLang="zh-CN" sz="1400"/>
                <a:t>O(n)</a:t>
              </a:r>
              <a:r>
                <a:rPr lang="zh-CN" altLang="en-US" sz="1400"/>
                <a:t>；⑥</a:t>
              </a:r>
              <a:r>
                <a:rPr lang="en-US" altLang="zh-CN" sz="1400"/>
                <a:t>list</a:t>
              </a:r>
              <a:r>
                <a:rPr lang="zh-CN" altLang="en-US" sz="1400"/>
                <a:t>的加入</a:t>
              </a:r>
              <a:r>
                <a:rPr lang="en-US" altLang="zh-CN" sz="1400"/>
                <a:t>/</a:t>
              </a:r>
              <a:r>
                <a:rPr lang="zh-CN" altLang="en-US" sz="1400"/>
                <a:t>删除元素是</a:t>
              </a:r>
              <a:r>
                <a:rPr lang="en-US" altLang="zh-CN" sz="1400"/>
                <a:t>O(n)</a:t>
              </a:r>
              <a:r>
                <a:rPr lang="zh-CN" altLang="en-US" sz="1400"/>
                <a:t>操作；⑦字典的操作平均为</a:t>
              </a:r>
              <a:r>
                <a:rPr lang="en-US" altLang="zh-CN" sz="1400"/>
                <a:t>O(1)</a:t>
              </a:r>
              <a:r>
                <a:rPr lang="zh-CN" altLang="en-US" sz="1400"/>
                <a:t>操作，但偶尔出现</a:t>
              </a:r>
              <a:r>
                <a:rPr lang="en-US" altLang="zh-CN" sz="1400"/>
                <a:t>O(n)</a:t>
              </a:r>
              <a:r>
                <a:rPr lang="zh-CN" altLang="en-US" sz="1400"/>
                <a:t>操作。</a:t>
              </a:r>
              <a:endParaRPr lang="en-US" altLang="zh-CN" sz="1400"/>
            </a:p>
            <a:p>
              <a:r>
                <a:rPr lang="zh-CN" altLang="en-US" sz="1400"/>
                <a:t>注意：</a:t>
              </a:r>
              <a:r>
                <a:rPr lang="en-US" altLang="zh-CN" sz="1400"/>
                <a:t>python</a:t>
              </a:r>
              <a:r>
                <a:rPr lang="zh-CN" altLang="en-US" sz="1400"/>
                <a:t>的组合数据对象没有最大值，其实际开销会随元素加入而增大，但不会随元素删除而缩小，全局变量指向值若不删除则会一直存在。</a:t>
              </a:r>
              <a:endParaRPr lang="en-US" altLang="zh-CN" sz="1400"/>
            </a:p>
          </p:txBody>
        </p:sp>
        <p:pic>
          <p:nvPicPr>
            <p:cNvPr id="4" name="图片 3">
              <a:extLst>
                <a:ext uri="{FF2B5EF4-FFF2-40B4-BE49-F238E27FC236}">
                  <a16:creationId xmlns:a16="http://schemas.microsoft.com/office/drawing/2014/main" id="{A65EE096-67C3-4469-828E-31F7891183C7}"/>
                </a:ext>
              </a:extLst>
            </p:cNvPr>
            <p:cNvPicPr>
              <a:picLocks noChangeAspect="1"/>
            </p:cNvPicPr>
            <p:nvPr/>
          </p:nvPicPr>
          <p:blipFill>
            <a:blip r:embed="rId2"/>
            <a:stretch>
              <a:fillRect/>
            </a:stretch>
          </p:blipFill>
          <p:spPr>
            <a:xfrm>
              <a:off x="7993963" y="1981259"/>
              <a:ext cx="4093305" cy="243511"/>
            </a:xfrm>
            <a:prstGeom prst="rect">
              <a:avLst/>
            </a:prstGeom>
          </p:spPr>
        </p:pic>
      </p:grpSp>
      <p:sp>
        <p:nvSpPr>
          <p:cNvPr id="5" name="文本框 4">
            <a:extLst>
              <a:ext uri="{FF2B5EF4-FFF2-40B4-BE49-F238E27FC236}">
                <a16:creationId xmlns:a16="http://schemas.microsoft.com/office/drawing/2014/main" id="{8C8C3C3C-C16D-47A0-93B3-F9D27B0AD51C}"/>
              </a:ext>
            </a:extLst>
          </p:cNvPr>
          <p:cNvSpPr txBox="1"/>
          <p:nvPr/>
        </p:nvSpPr>
        <p:spPr>
          <a:xfrm>
            <a:off x="0" y="0"/>
            <a:ext cx="12192000" cy="523220"/>
          </a:xfrm>
          <a:prstGeom prst="rect">
            <a:avLst/>
          </a:prstGeom>
          <a:noFill/>
        </p:spPr>
        <p:txBody>
          <a:bodyPr wrap="square" rtlCol="0">
            <a:spAutoFit/>
          </a:bodyPr>
          <a:lstStyle/>
          <a:p>
            <a:pPr algn="l"/>
            <a:r>
              <a:rPr lang="en-US" altLang="zh-CN" sz="1400" b="1"/>
              <a:t>python</a:t>
            </a:r>
            <a:r>
              <a:rPr lang="zh-CN" altLang="en-US" sz="1400" b="1"/>
              <a:t>中的数据结构</a:t>
            </a:r>
            <a:endParaRPr lang="en-US" altLang="zh-CN" sz="1400" b="1"/>
          </a:p>
          <a:p>
            <a:pPr algn="l"/>
            <a:endParaRPr lang="zh-CN" altLang="en-US" sz="1400" b="1" dirty="0"/>
          </a:p>
        </p:txBody>
      </p:sp>
    </p:spTree>
    <p:extLst>
      <p:ext uri="{BB962C8B-B14F-4D97-AF65-F5344CB8AC3E}">
        <p14:creationId xmlns:p14="http://schemas.microsoft.com/office/powerpoint/2010/main" val="14035073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3765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F65F5F-0A8C-40CD-84E2-1F292B26B599}"/>
              </a:ext>
            </a:extLst>
          </p:cNvPr>
          <p:cNvSpPr txBox="1"/>
          <p:nvPr/>
        </p:nvSpPr>
        <p:spPr>
          <a:xfrm>
            <a:off x="0" y="0"/>
            <a:ext cx="11668194" cy="307777"/>
          </a:xfrm>
          <a:prstGeom prst="rect">
            <a:avLst/>
          </a:prstGeom>
          <a:noFill/>
        </p:spPr>
        <p:txBody>
          <a:bodyPr wrap="none" rtlCol="0">
            <a:spAutoFit/>
          </a:bodyPr>
          <a:lstStyle/>
          <a:p>
            <a:pPr algn="l"/>
            <a:r>
              <a:rPr lang="zh-CN" altLang="en-US" sz="1400" b="1"/>
              <a:t>解压可迭代对象赋值给多个变量</a:t>
            </a:r>
            <a:r>
              <a:rPr lang="zh-CN" altLang="en-US" sz="1400"/>
              <a:t>：注意</a:t>
            </a:r>
            <a:r>
              <a:rPr lang="en-US" altLang="zh-CN" sz="1400"/>
              <a:t>*</a:t>
            </a:r>
            <a:r>
              <a:rPr lang="zh-CN" altLang="en-US" sz="1400"/>
              <a:t>与</a:t>
            </a:r>
            <a:r>
              <a:rPr lang="en-US" altLang="zh-CN" sz="1400"/>
              <a:t>_</a:t>
            </a:r>
            <a:r>
              <a:rPr lang="zh-CN" altLang="en-US" sz="1400"/>
              <a:t>的使用，例如统计分数，但去掉第一个和最后一个，可以使用</a:t>
            </a:r>
            <a:r>
              <a:rPr lang="en-US" altLang="zh-CN" sz="1400"/>
              <a:t>a, *b, c = list</a:t>
            </a:r>
            <a:r>
              <a:rPr lang="zh-CN" altLang="en-US" sz="1400"/>
              <a:t>，其中</a:t>
            </a:r>
            <a:r>
              <a:rPr lang="en-US" altLang="zh-CN" sz="1400"/>
              <a:t>b</a:t>
            </a:r>
            <a:r>
              <a:rPr lang="zh-CN" altLang="en-US" sz="1400"/>
              <a:t>解压出来为一个列表。</a:t>
            </a:r>
          </a:p>
        </p:txBody>
      </p:sp>
    </p:spTree>
    <p:extLst>
      <p:ext uri="{BB962C8B-B14F-4D97-AF65-F5344CB8AC3E}">
        <p14:creationId xmlns:p14="http://schemas.microsoft.com/office/powerpoint/2010/main" val="2072498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E821BD-6904-42D4-9CED-436469B9DA65}"/>
              </a:ext>
            </a:extLst>
          </p:cNvPr>
          <p:cNvSpPr txBox="1"/>
          <p:nvPr/>
        </p:nvSpPr>
        <p:spPr>
          <a:xfrm>
            <a:off x="1485900" y="816429"/>
            <a:ext cx="3185487" cy="3693319"/>
          </a:xfrm>
          <a:prstGeom prst="rect">
            <a:avLst/>
          </a:prstGeom>
          <a:noFill/>
        </p:spPr>
        <p:txBody>
          <a:bodyPr wrap="none" rtlCol="0">
            <a:spAutoFit/>
          </a:bodyPr>
          <a:lstStyle/>
          <a:p>
            <a:r>
              <a:rPr lang="zh-CN" altLang="en-US"/>
              <a:t>一些常用的需安装的第三方库</a:t>
            </a:r>
            <a:endParaRPr lang="en-US" altLang="zh-CN"/>
          </a:p>
          <a:p>
            <a:r>
              <a:rPr lang="en-US" altLang="zh-CN"/>
              <a:t>functools</a:t>
            </a:r>
          </a:p>
          <a:p>
            <a:r>
              <a:rPr lang="en-US" altLang="zh-CN" err="1"/>
              <a:t>setuptools</a:t>
            </a:r>
            <a:endParaRPr lang="en-US" altLang="zh-CN"/>
          </a:p>
          <a:p>
            <a:r>
              <a:rPr lang="en-US" altLang="zh-CN"/>
              <a:t>asnycio</a:t>
            </a:r>
          </a:p>
          <a:p>
            <a:r>
              <a:rPr lang="en-US" altLang="zh-CN"/>
              <a:t>pysnooper debug</a:t>
            </a:r>
            <a:r>
              <a:rPr lang="zh-CN" altLang="en-US"/>
              <a:t>工具</a:t>
            </a:r>
            <a:endParaRPr lang="en-US" altLang="zh-CN"/>
          </a:p>
          <a:p>
            <a:r>
              <a:rPr lang="zh-CN" altLang="en-US"/>
              <a:t>谷歌的云</a:t>
            </a:r>
            <a:r>
              <a:rPr lang="en-US" altLang="zh-CN"/>
              <a:t>py</a:t>
            </a:r>
            <a:r>
              <a:rPr lang="zh-CN" altLang="en-US"/>
              <a:t>工具</a:t>
            </a:r>
            <a:endParaRPr lang="en-US" altLang="zh-CN"/>
          </a:p>
          <a:p>
            <a:r>
              <a:rPr lang="en-US" altLang="zh-CN"/>
              <a:t>vsc</a:t>
            </a:r>
            <a:r>
              <a:rPr lang="zh-CN" altLang="en-US"/>
              <a:t>与</a:t>
            </a:r>
            <a:r>
              <a:rPr lang="en-US" altLang="zh-CN"/>
              <a:t>pycharm</a:t>
            </a:r>
            <a:r>
              <a:rPr lang="zh-CN" altLang="en-US"/>
              <a:t>学习</a:t>
            </a:r>
            <a:endParaRPr lang="en-US" altLang="zh-CN"/>
          </a:p>
          <a:p>
            <a:r>
              <a:rPr lang="zh-CN" altLang="en-US"/>
              <a:t>机器学习框架</a:t>
            </a:r>
            <a:endParaRPr lang="en-US" altLang="zh-CN"/>
          </a:p>
          <a:p>
            <a:r>
              <a:rPr lang="en-US" altLang="zh-CN"/>
              <a:t>pytorch</a:t>
            </a:r>
          </a:p>
          <a:p>
            <a:r>
              <a:rPr lang="en-US" altLang="zh-CN"/>
              <a:t>tenserflow</a:t>
            </a:r>
          </a:p>
          <a:p>
            <a:r>
              <a:rPr lang="zh-CN" altLang="en-US"/>
              <a:t>大数据</a:t>
            </a:r>
            <a:endParaRPr lang="en-US" altLang="zh-CN"/>
          </a:p>
          <a:p>
            <a:r>
              <a:rPr lang="en-US" altLang="zh-CN"/>
              <a:t>spark</a:t>
            </a:r>
          </a:p>
          <a:p>
            <a:r>
              <a:rPr lang="en-US" altLang="zh-CN"/>
              <a:t>hadoop</a:t>
            </a:r>
            <a:endParaRPr lang="zh-CN" altLang="en-US"/>
          </a:p>
        </p:txBody>
      </p:sp>
    </p:spTree>
    <p:extLst>
      <p:ext uri="{BB962C8B-B14F-4D97-AF65-F5344CB8AC3E}">
        <p14:creationId xmlns:p14="http://schemas.microsoft.com/office/powerpoint/2010/main" val="28261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89585" y="0"/>
            <a:ext cx="2237407" cy="369332"/>
          </a:xfrm>
          <a:prstGeom prst="rect">
            <a:avLst/>
          </a:prstGeom>
          <a:noFill/>
        </p:spPr>
        <p:txBody>
          <a:bodyPr wrap="none" rtlCol="0">
            <a:spAutoFit/>
          </a:bodyPr>
          <a:lstStyle/>
          <a:p>
            <a:r>
              <a:rPr lang="en-US" altLang="zh-CN"/>
              <a:t>Python</a:t>
            </a:r>
            <a:r>
              <a:rPr lang="zh-CN" altLang="en-US"/>
              <a:t>中的数据类型</a:t>
            </a:r>
          </a:p>
        </p:txBody>
      </p:sp>
      <p:sp>
        <p:nvSpPr>
          <p:cNvPr id="4" name="文本框 3"/>
          <p:cNvSpPr txBox="1"/>
          <p:nvPr/>
        </p:nvSpPr>
        <p:spPr>
          <a:xfrm>
            <a:off x="327805" y="534838"/>
            <a:ext cx="11576648" cy="5909310"/>
          </a:xfrm>
          <a:prstGeom prst="rect">
            <a:avLst/>
          </a:prstGeom>
          <a:noFill/>
        </p:spPr>
        <p:txBody>
          <a:bodyPr wrap="square" rtlCol="0">
            <a:spAutoFit/>
          </a:bodyPr>
          <a:lstStyle/>
          <a:p>
            <a:r>
              <a:rPr lang="zh-CN" altLang="en-US" b="1"/>
              <a:t>数字</a:t>
            </a:r>
            <a:r>
              <a:rPr lang="zh-CN" altLang="en-US"/>
              <a:t>：</a:t>
            </a:r>
            <a:endParaRPr lang="en-US" altLang="zh-CN"/>
          </a:p>
          <a:p>
            <a:r>
              <a:rPr lang="zh-CN" altLang="en-US"/>
              <a:t>整数：</a:t>
            </a:r>
            <a:r>
              <a:rPr lang="en-US" altLang="zh-CN" err="1"/>
              <a:t>int</a:t>
            </a:r>
            <a:r>
              <a:rPr lang="zh-CN" altLang="en-US"/>
              <a:t>，精确值。</a:t>
            </a:r>
            <a:endParaRPr lang="en-US" altLang="zh-CN"/>
          </a:p>
          <a:p>
            <a:r>
              <a:rPr lang="zh-CN" altLang="en-US"/>
              <a:t>浮点数：</a:t>
            </a:r>
            <a:r>
              <a:rPr lang="en-US" altLang="zh-CN"/>
              <a:t>float</a:t>
            </a:r>
            <a:r>
              <a:rPr lang="zh-CN" altLang="en-US"/>
              <a:t>，近似值，是使用二进制模拟出来的近似数，不能精确表示一个浮点数。</a:t>
            </a:r>
            <a:endParaRPr lang="en-US" altLang="zh-CN"/>
          </a:p>
          <a:p>
            <a:r>
              <a:rPr lang="zh-CN" altLang="en-US"/>
              <a:t>十进制小数：</a:t>
            </a:r>
            <a:r>
              <a:rPr lang="en-US" altLang="zh-CN"/>
              <a:t>Decimal</a:t>
            </a:r>
            <a:r>
              <a:rPr lang="zh-CN" altLang="en-US"/>
              <a:t>模块，精确值，可精确表示一个十进制的浮点数，但有总位数限制，可以使用字符串形式传入一个准确的浮点数，但不能直接传入浮点数（因为其不精确）。</a:t>
            </a:r>
            <a:endParaRPr lang="en-US" altLang="zh-CN"/>
          </a:p>
          <a:p>
            <a:r>
              <a:rPr lang="zh-CN" altLang="en-US"/>
              <a:t>分数：</a:t>
            </a:r>
            <a:r>
              <a:rPr lang="en-US" altLang="zh-CN"/>
              <a:t>Fraction</a:t>
            </a:r>
            <a:r>
              <a:rPr lang="zh-CN" altLang="en-US"/>
              <a:t>模块，精确值，提供分数相关的运算，注意如果提供一个二进制无法精确表示的浮点数，则可能会返回分子分母都非常大的分数。</a:t>
            </a:r>
            <a:endParaRPr lang="en-US" altLang="zh-CN"/>
          </a:p>
          <a:p>
            <a:endParaRPr lang="en-US" altLang="zh-CN"/>
          </a:p>
          <a:p>
            <a:r>
              <a:rPr lang="zh-CN" altLang="en-US" b="1"/>
              <a:t>字符串</a:t>
            </a:r>
            <a:r>
              <a:rPr lang="zh-CN" altLang="en-US"/>
              <a:t>：</a:t>
            </a:r>
            <a:r>
              <a:rPr lang="en-US" altLang="zh-CN" err="1"/>
              <a:t>str</a:t>
            </a:r>
            <a:r>
              <a:rPr lang="zh-CN" altLang="en-US"/>
              <a:t>（</a:t>
            </a:r>
            <a:r>
              <a:rPr lang="en-US" altLang="zh-CN"/>
              <a:t>string</a:t>
            </a:r>
            <a:r>
              <a:rPr lang="zh-CN" altLang="en-US"/>
              <a:t>）</a:t>
            </a:r>
            <a:endParaRPr lang="en-US" altLang="zh-CN"/>
          </a:p>
          <a:p>
            <a:endParaRPr lang="en-US" altLang="zh-CN"/>
          </a:p>
          <a:p>
            <a:r>
              <a:rPr lang="zh-CN" altLang="en-US"/>
              <a:t>列表：</a:t>
            </a:r>
            <a:r>
              <a:rPr lang="en-US" altLang="zh-CN"/>
              <a:t>list</a:t>
            </a:r>
          </a:p>
          <a:p>
            <a:r>
              <a:rPr lang="zh-CN" altLang="en-US"/>
              <a:t>元组：</a:t>
            </a:r>
            <a:r>
              <a:rPr lang="en-US" altLang="zh-CN"/>
              <a:t>tuple</a:t>
            </a:r>
          </a:p>
          <a:p>
            <a:r>
              <a:rPr lang="zh-CN" altLang="en-US"/>
              <a:t>词典：</a:t>
            </a:r>
            <a:r>
              <a:rPr lang="en-US" altLang="zh-CN" err="1"/>
              <a:t>dict</a:t>
            </a:r>
            <a:r>
              <a:rPr lang="zh-CN" altLang="en-US"/>
              <a:t>（</a:t>
            </a:r>
            <a:r>
              <a:rPr lang="en-US" altLang="zh-CN"/>
              <a:t>dictionary</a:t>
            </a:r>
            <a:r>
              <a:rPr lang="zh-CN" altLang="en-US"/>
              <a:t>）</a:t>
            </a:r>
            <a:endParaRPr lang="en-US" altLang="zh-CN"/>
          </a:p>
          <a:p>
            <a:r>
              <a:rPr lang="zh-CN" altLang="en-US"/>
              <a:t>集合：</a:t>
            </a:r>
            <a:r>
              <a:rPr lang="en-US" altLang="zh-CN"/>
              <a:t>set</a:t>
            </a:r>
          </a:p>
          <a:p>
            <a:endParaRPr lang="en-US" altLang="zh-CN"/>
          </a:p>
          <a:p>
            <a:r>
              <a:rPr lang="zh-CN" altLang="en-US" b="1"/>
              <a:t>布尔值</a:t>
            </a:r>
            <a:r>
              <a:rPr lang="zh-CN" altLang="en-US"/>
              <a:t>：</a:t>
            </a:r>
            <a:r>
              <a:rPr lang="en-US" altLang="zh-CN"/>
              <a:t>True</a:t>
            </a:r>
            <a:r>
              <a:rPr lang="zh-CN" altLang="en-US"/>
              <a:t>，</a:t>
            </a:r>
            <a:r>
              <a:rPr lang="en-US" altLang="zh-CN"/>
              <a:t>False</a:t>
            </a:r>
            <a:r>
              <a:rPr lang="zh-CN" altLang="en-US"/>
              <a:t>（使用</a:t>
            </a:r>
            <a:r>
              <a:rPr lang="en-US" altLang="zh-CN"/>
              <a:t>bool()</a:t>
            </a:r>
            <a:r>
              <a:rPr lang="zh-CN" altLang="en-US"/>
              <a:t>可以判断布尔值，除了“</a:t>
            </a:r>
            <a:r>
              <a:rPr lang="en-US" altLang="zh-CN"/>
              <a:t>0</a:t>
            </a:r>
            <a:r>
              <a:rPr lang="zh-CN" altLang="en-US"/>
              <a:t>，空字符串、列表和</a:t>
            </a:r>
            <a:r>
              <a:rPr lang="en-US" altLang="zh-CN"/>
              <a:t>None</a:t>
            </a:r>
            <a:r>
              <a:rPr lang="zh-CN" altLang="en-US"/>
              <a:t>”为</a:t>
            </a:r>
            <a:r>
              <a:rPr lang="en-US" altLang="zh-CN"/>
              <a:t>False</a:t>
            </a:r>
            <a:r>
              <a:rPr lang="zh-CN" altLang="en-US"/>
              <a:t>，其他都为</a:t>
            </a:r>
            <a:r>
              <a:rPr lang="en-US" altLang="zh-CN"/>
              <a:t>True</a:t>
            </a:r>
            <a:r>
              <a:rPr lang="zh-CN" altLang="en-US"/>
              <a:t>）</a:t>
            </a:r>
            <a:endParaRPr lang="en-US" altLang="zh-CN"/>
          </a:p>
          <a:p>
            <a:endParaRPr lang="en-US" altLang="zh-CN"/>
          </a:p>
          <a:p>
            <a:r>
              <a:rPr lang="zh-CN" altLang="en-US" b="1"/>
              <a:t>空值</a:t>
            </a:r>
            <a:r>
              <a:rPr lang="zh-CN" altLang="en-US"/>
              <a:t>：</a:t>
            </a:r>
            <a:r>
              <a:rPr lang="en-US" altLang="zh-CN"/>
              <a:t>None</a:t>
            </a:r>
          </a:p>
          <a:p>
            <a:endParaRPr lang="en-US" altLang="zh-CN"/>
          </a:p>
          <a:p>
            <a:r>
              <a:rPr lang="zh-CN" altLang="en-US" b="1"/>
              <a:t>变量：</a:t>
            </a:r>
            <a:endParaRPr lang="en-US" altLang="zh-CN" b="1"/>
          </a:p>
          <a:p>
            <a:endParaRPr lang="zh-CN" altLang="en-US"/>
          </a:p>
        </p:txBody>
      </p:sp>
    </p:spTree>
    <p:extLst>
      <p:ext uri="{BB962C8B-B14F-4D97-AF65-F5344CB8AC3E}">
        <p14:creationId xmlns:p14="http://schemas.microsoft.com/office/powerpoint/2010/main" val="148381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4529" y="35525"/>
            <a:ext cx="3185487" cy="369332"/>
          </a:xfrm>
          <a:prstGeom prst="rect">
            <a:avLst/>
          </a:prstGeom>
          <a:noFill/>
        </p:spPr>
        <p:txBody>
          <a:bodyPr wrap="none" rtlCol="0">
            <a:spAutoFit/>
          </a:bodyPr>
          <a:lstStyle/>
          <a:p>
            <a:r>
              <a:rPr lang="zh-CN" altLang="en-US"/>
              <a:t>输出赋值变量相关及小知识点</a:t>
            </a:r>
          </a:p>
        </p:txBody>
      </p:sp>
      <p:sp>
        <p:nvSpPr>
          <p:cNvPr id="3" name="文本框 2"/>
          <p:cNvSpPr txBox="1"/>
          <p:nvPr/>
        </p:nvSpPr>
        <p:spPr>
          <a:xfrm>
            <a:off x="0" y="294470"/>
            <a:ext cx="12191999" cy="6340197"/>
          </a:xfrm>
          <a:prstGeom prst="rect">
            <a:avLst/>
          </a:prstGeom>
          <a:noFill/>
        </p:spPr>
        <p:txBody>
          <a:bodyPr wrap="square" rtlCol="0">
            <a:spAutoFit/>
          </a:bodyPr>
          <a:lstStyle/>
          <a:p>
            <a:r>
              <a:rPr lang="en-US" altLang="zh-CN" sz="1400">
                <a:latin typeface="+mn-ea"/>
              </a:rPr>
              <a:t>type()</a:t>
            </a:r>
            <a:r>
              <a:rPr lang="zh-CN" altLang="en-US" sz="1400">
                <a:latin typeface="+mn-ea"/>
              </a:rPr>
              <a:t>可返回变量的类型。</a:t>
            </a:r>
            <a:endParaRPr lang="en-US" altLang="zh-CN" sz="1400">
              <a:latin typeface="+mn-ea"/>
            </a:endParaRPr>
          </a:p>
          <a:p>
            <a:r>
              <a:rPr lang="en-US" altLang="zh-CN" sz="1400">
                <a:latin typeface="+mn-ea"/>
              </a:rPr>
              <a:t>id()</a:t>
            </a:r>
            <a:r>
              <a:rPr lang="zh-CN" altLang="en-US" sz="1400">
                <a:latin typeface="+mn-ea"/>
              </a:rPr>
              <a:t>可返回变量的内存地址，字符串等不赋值变量的值也有内存地址。</a:t>
            </a:r>
            <a:endParaRPr lang="en-US" altLang="zh-CN" sz="1400">
              <a:latin typeface="+mn-ea"/>
            </a:endParaRPr>
          </a:p>
          <a:p>
            <a:r>
              <a:rPr lang="en-US" altLang="zh-CN" sz="1400" err="1">
                <a:latin typeface="+mn-ea"/>
              </a:rPr>
              <a:t>repr</a:t>
            </a:r>
            <a:r>
              <a:rPr lang="en-US" altLang="zh-CN" sz="1400">
                <a:latin typeface="+mn-ea"/>
              </a:rPr>
              <a:t>()</a:t>
            </a:r>
            <a:r>
              <a:rPr lang="zh-CN" altLang="en-US" sz="1400">
                <a:latin typeface="+mn-ea"/>
              </a:rPr>
              <a:t>将字符串转化为供解释器读取的形式，对</a:t>
            </a:r>
            <a:r>
              <a:rPr lang="en-US" altLang="zh-CN" sz="1400">
                <a:latin typeface="+mn-ea"/>
              </a:rPr>
              <a:t>python</a:t>
            </a:r>
            <a:r>
              <a:rPr lang="zh-CN" altLang="en-US" sz="1400">
                <a:latin typeface="+mn-ea"/>
              </a:rPr>
              <a:t>解释器更友好。</a:t>
            </a:r>
            <a:endParaRPr lang="en-US" altLang="zh-CN" sz="1400">
              <a:latin typeface="+mn-ea"/>
            </a:endParaRPr>
          </a:p>
          <a:p>
            <a:r>
              <a:rPr lang="en-US" altLang="zh-CN" sz="1400" err="1">
                <a:latin typeface="+mn-ea"/>
              </a:rPr>
              <a:t>eval</a:t>
            </a:r>
            <a:r>
              <a:rPr lang="en-US" altLang="zh-CN" sz="1400">
                <a:latin typeface="+mn-ea"/>
              </a:rPr>
              <a:t>()</a:t>
            </a:r>
            <a:r>
              <a:rPr lang="zh-CN" altLang="en-US" sz="1400">
                <a:latin typeface="+mn-ea"/>
              </a:rPr>
              <a:t>识别字符串中的</a:t>
            </a:r>
            <a:r>
              <a:rPr lang="en-US" altLang="zh-CN" sz="1400">
                <a:latin typeface="+mn-ea"/>
              </a:rPr>
              <a:t>python</a:t>
            </a:r>
            <a:r>
              <a:rPr lang="zh-CN" altLang="en-US" sz="1400">
                <a:latin typeface="+mn-ea"/>
              </a:rPr>
              <a:t>表达式，并返回一个对象，如右。</a:t>
            </a:r>
            <a:endParaRPr lang="en-US" altLang="zh-CN" sz="1400">
              <a:latin typeface="+mn-ea"/>
            </a:endParaRPr>
          </a:p>
          <a:p>
            <a:r>
              <a:rPr lang="en-US" altLang="zh-CN" sz="1400" err="1">
                <a:latin typeface="+mn-ea"/>
              </a:rPr>
              <a:t>ord</a:t>
            </a:r>
            <a:r>
              <a:rPr lang="en-US" altLang="zh-CN" sz="1400">
                <a:latin typeface="+mn-ea"/>
              </a:rPr>
              <a:t>()</a:t>
            </a:r>
            <a:r>
              <a:rPr lang="zh-CN" altLang="en-US" sz="1400">
                <a:latin typeface="+mn-ea"/>
              </a:rPr>
              <a:t>返回单个字符的</a:t>
            </a:r>
            <a:r>
              <a:rPr lang="en-US" altLang="zh-CN" sz="1400">
                <a:latin typeface="+mn-ea"/>
              </a:rPr>
              <a:t>Unicode</a:t>
            </a:r>
            <a:r>
              <a:rPr lang="zh-CN" altLang="en-US" sz="1400">
                <a:latin typeface="+mn-ea"/>
              </a:rPr>
              <a:t>码。</a:t>
            </a:r>
            <a:endParaRPr lang="en-US" altLang="zh-CN" sz="1400">
              <a:latin typeface="+mn-ea"/>
            </a:endParaRPr>
          </a:p>
          <a:p>
            <a:r>
              <a:rPr lang="en-US" altLang="zh-CN" sz="1400" err="1">
                <a:latin typeface="+mn-ea"/>
              </a:rPr>
              <a:t>chr</a:t>
            </a:r>
            <a:r>
              <a:rPr lang="en-US" altLang="zh-CN" sz="1400">
                <a:latin typeface="+mn-ea"/>
              </a:rPr>
              <a:t>()</a:t>
            </a:r>
            <a:r>
              <a:rPr lang="zh-CN" altLang="en-US" sz="1400">
                <a:latin typeface="+mn-ea"/>
              </a:rPr>
              <a:t>返回整数对应的</a:t>
            </a:r>
            <a:r>
              <a:rPr lang="en-US" altLang="zh-CN" sz="1400">
                <a:latin typeface="+mn-ea"/>
              </a:rPr>
              <a:t>Unicode</a:t>
            </a:r>
            <a:r>
              <a:rPr lang="zh-CN" altLang="en-US" sz="1400">
                <a:latin typeface="+mn-ea"/>
              </a:rPr>
              <a:t>码中的字符，使用十六进制和十进制均可。</a:t>
            </a:r>
            <a:endParaRPr lang="en-US" altLang="zh-CN" sz="1400">
              <a:latin typeface="+mn-ea"/>
            </a:endParaRPr>
          </a:p>
          <a:p>
            <a:r>
              <a:rPr lang="en-US" altLang="zh-CN" sz="1400">
                <a:latin typeface="+mn-ea"/>
              </a:rPr>
              <a:t>encode()</a:t>
            </a:r>
            <a:r>
              <a:rPr lang="zh-CN" altLang="en-US" sz="1400">
                <a:latin typeface="+mn-ea"/>
              </a:rPr>
              <a:t>将字符串编码为</a:t>
            </a:r>
            <a:r>
              <a:rPr lang="en-US" altLang="zh-CN" sz="1400">
                <a:latin typeface="+mn-ea"/>
              </a:rPr>
              <a:t>bytes</a:t>
            </a:r>
            <a:r>
              <a:rPr lang="zh-CN" altLang="en-US" sz="1400">
                <a:latin typeface="+mn-ea"/>
              </a:rPr>
              <a:t>，</a:t>
            </a:r>
            <a:r>
              <a:rPr lang="en-US" altLang="zh-CN" sz="1400" err="1">
                <a:latin typeface="+mn-ea"/>
              </a:rPr>
              <a:t>str.encode</a:t>
            </a:r>
            <a:r>
              <a:rPr lang="en-US" altLang="zh-CN" sz="1400">
                <a:latin typeface="+mn-ea"/>
              </a:rPr>
              <a:t>(encoding=‘’,errors=‘’)</a:t>
            </a:r>
            <a:r>
              <a:rPr lang="zh-CN" altLang="en-US" sz="1400">
                <a:latin typeface="+mn-ea"/>
              </a:rPr>
              <a:t>，当忽略</a:t>
            </a:r>
            <a:r>
              <a:rPr lang="en-US" altLang="zh-CN" sz="1400">
                <a:latin typeface="+mn-ea"/>
              </a:rPr>
              <a:t>errors</a:t>
            </a:r>
            <a:r>
              <a:rPr lang="zh-CN" altLang="en-US" sz="1400">
                <a:latin typeface="+mn-ea"/>
              </a:rPr>
              <a:t>时省略。</a:t>
            </a:r>
            <a:endParaRPr lang="en-US" altLang="zh-CN" sz="1400">
              <a:latin typeface="+mn-ea"/>
            </a:endParaRPr>
          </a:p>
          <a:p>
            <a:r>
              <a:rPr lang="en-US" altLang="zh-CN" sz="1400">
                <a:latin typeface="+mn-ea"/>
              </a:rPr>
              <a:t>decode()</a:t>
            </a:r>
            <a:r>
              <a:rPr lang="zh-CN" altLang="en-US" sz="1400">
                <a:latin typeface="+mn-ea"/>
              </a:rPr>
              <a:t>将</a:t>
            </a:r>
            <a:r>
              <a:rPr lang="en-US" altLang="zh-CN" sz="1400">
                <a:latin typeface="+mn-ea"/>
              </a:rPr>
              <a:t>bytes</a:t>
            </a:r>
            <a:r>
              <a:rPr lang="zh-CN" altLang="en-US" sz="1400">
                <a:latin typeface="+mn-ea"/>
              </a:rPr>
              <a:t>解码为字符串，</a:t>
            </a:r>
            <a:r>
              <a:rPr lang="en-US" altLang="zh-CN" sz="1400">
                <a:latin typeface="+mn-ea"/>
              </a:rPr>
              <a:t>errors</a:t>
            </a:r>
            <a:r>
              <a:rPr lang="zh-CN" altLang="en-US" sz="1400">
                <a:latin typeface="+mn-ea"/>
              </a:rPr>
              <a:t>可以有多种模式，默认为</a:t>
            </a:r>
            <a:r>
              <a:rPr lang="en-US" altLang="zh-CN" sz="1400">
                <a:latin typeface="+mn-ea"/>
              </a:rPr>
              <a:t>strict</a:t>
            </a:r>
            <a:r>
              <a:rPr lang="zh-CN" altLang="en-US" sz="1400">
                <a:latin typeface="+mn-ea"/>
              </a:rPr>
              <a:t>（遇见非法字符就抛出异常）。</a:t>
            </a:r>
            <a:endParaRPr lang="en-US" altLang="zh-CN" sz="1400">
              <a:latin typeface="+mn-ea"/>
            </a:endParaRPr>
          </a:p>
          <a:p>
            <a:r>
              <a:rPr lang="en-US" altLang="zh-CN" sz="1400" err="1">
                <a:latin typeface="+mn-ea"/>
              </a:rPr>
              <a:t>len</a:t>
            </a:r>
            <a:r>
              <a:rPr lang="en-US" altLang="zh-CN" sz="1400">
                <a:latin typeface="+mn-ea"/>
              </a:rPr>
              <a:t>()</a:t>
            </a:r>
            <a:r>
              <a:rPr lang="zh-CN" altLang="en-US" sz="1400">
                <a:latin typeface="+mn-ea"/>
              </a:rPr>
              <a:t>计算</a:t>
            </a:r>
            <a:r>
              <a:rPr lang="en-US" altLang="zh-CN" sz="1400" err="1">
                <a:latin typeface="+mn-ea"/>
              </a:rPr>
              <a:t>str</a:t>
            </a:r>
            <a:r>
              <a:rPr lang="zh-CN" altLang="en-US" sz="1400">
                <a:latin typeface="+mn-ea"/>
              </a:rPr>
              <a:t>的字符数，并计算</a:t>
            </a:r>
            <a:r>
              <a:rPr lang="en-US" altLang="zh-CN" sz="1400">
                <a:latin typeface="+mn-ea"/>
              </a:rPr>
              <a:t>bytes</a:t>
            </a:r>
            <a:r>
              <a:rPr lang="zh-CN" altLang="en-US" sz="1400">
                <a:latin typeface="+mn-ea"/>
              </a:rPr>
              <a:t>的字节数。</a:t>
            </a:r>
            <a:endParaRPr lang="en-US" altLang="zh-CN" sz="1400">
              <a:latin typeface="+mn-ea"/>
            </a:endParaRPr>
          </a:p>
          <a:p>
            <a:r>
              <a:rPr lang="en-US" altLang="zh-CN" sz="1400">
                <a:latin typeface="+mn-ea"/>
              </a:rPr>
              <a:t>print(a, end=’ ’)</a:t>
            </a:r>
            <a:r>
              <a:rPr lang="zh-CN" altLang="zh-CN" sz="1400">
                <a:latin typeface="+mn-ea"/>
              </a:rPr>
              <a:t>使用</a:t>
            </a:r>
            <a:r>
              <a:rPr lang="en-US" altLang="zh-CN" sz="1400">
                <a:latin typeface="+mn-ea"/>
              </a:rPr>
              <a:t>end</a:t>
            </a:r>
            <a:r>
              <a:rPr lang="zh-CN" altLang="zh-CN" sz="1400">
                <a:latin typeface="+mn-ea"/>
              </a:rPr>
              <a:t>禁止换行时不会自动添加空格</a:t>
            </a:r>
            <a:r>
              <a:rPr lang="zh-CN" altLang="en-US" sz="1400">
                <a:latin typeface="+mn-ea"/>
              </a:rPr>
              <a:t>，</a:t>
            </a:r>
            <a:r>
              <a:rPr lang="en-US" altLang="zh-CN" sz="1400">
                <a:latin typeface="+mn-ea"/>
              </a:rPr>
              <a:t>’,’</a:t>
            </a:r>
            <a:r>
              <a:rPr lang="zh-CN" altLang="en-US" sz="1400">
                <a:latin typeface="+mn-ea"/>
              </a:rPr>
              <a:t>显示为空格。</a:t>
            </a:r>
            <a:endParaRPr lang="en-US" altLang="zh-CN" sz="1400">
              <a:latin typeface="+mn-ea"/>
            </a:endParaRPr>
          </a:p>
          <a:p>
            <a:r>
              <a:rPr lang="zh-CN" altLang="en-US" sz="1400">
                <a:latin typeface="+mn-ea"/>
              </a:rPr>
              <a:t>将</a:t>
            </a:r>
            <a:r>
              <a:rPr lang="en-US" altLang="zh-CN" sz="1400">
                <a:latin typeface="+mn-ea"/>
              </a:rPr>
              <a:t>Unicode</a:t>
            </a:r>
            <a:r>
              <a:rPr lang="zh-CN" altLang="en-US" sz="1400">
                <a:latin typeface="+mn-ea"/>
              </a:rPr>
              <a:t>码（整数）编码为</a:t>
            </a:r>
            <a:r>
              <a:rPr lang="en-US" altLang="zh-CN" sz="1400">
                <a:latin typeface="+mn-ea"/>
              </a:rPr>
              <a:t>UTF-8</a:t>
            </a:r>
            <a:r>
              <a:rPr lang="zh-CN" altLang="en-US" sz="1400">
                <a:latin typeface="+mn-ea"/>
              </a:rPr>
              <a:t>的方式如右，将二进制整数码从右向左填。</a:t>
            </a:r>
            <a:endParaRPr lang="en-US" altLang="zh-CN" sz="1400">
              <a:latin typeface="+mn-ea"/>
            </a:endParaRPr>
          </a:p>
          <a:p>
            <a:r>
              <a:rPr lang="en-US" altLang="zh-CN" sz="1400">
                <a:latin typeface="+mn-ea"/>
              </a:rPr>
              <a:t>input()</a:t>
            </a:r>
            <a:r>
              <a:rPr lang="zh-CN" altLang="en-US" sz="1400">
                <a:latin typeface="+mn-ea"/>
              </a:rPr>
              <a:t>返回的结果一定是</a:t>
            </a:r>
            <a:r>
              <a:rPr lang="en-US" altLang="zh-CN" sz="1400" err="1">
                <a:latin typeface="+mn-ea"/>
              </a:rPr>
              <a:t>str</a:t>
            </a:r>
            <a:r>
              <a:rPr lang="zh-CN" altLang="en-US" sz="1400">
                <a:latin typeface="+mn-ea"/>
              </a:rPr>
              <a:t>，若需换行输入，则可</a:t>
            </a:r>
            <a:r>
              <a:rPr lang="en-US" altLang="zh-CN" sz="1400">
                <a:latin typeface="+mn-ea"/>
              </a:rPr>
              <a:t>input(‘1111\n’)</a:t>
            </a:r>
            <a:r>
              <a:rPr lang="zh-CN" altLang="en-US" sz="1400">
                <a:latin typeface="+mn-ea"/>
              </a:rPr>
              <a:t>。</a:t>
            </a:r>
            <a:endParaRPr lang="en-US" altLang="zh-CN" sz="1400">
              <a:latin typeface="+mn-ea"/>
            </a:endParaRPr>
          </a:p>
          <a:p>
            <a:r>
              <a:rPr lang="en-US" altLang="zh-CN" sz="1400">
                <a:latin typeface="+mn-ea"/>
              </a:rPr>
              <a:t>map(</a:t>
            </a:r>
            <a:r>
              <a:rPr lang="en-US" altLang="zh-CN" sz="1400" err="1">
                <a:latin typeface="+mn-ea"/>
              </a:rPr>
              <a:t>f,list</a:t>
            </a:r>
            <a:r>
              <a:rPr lang="en-US" altLang="zh-CN" sz="1400">
                <a:latin typeface="+mn-ea"/>
              </a:rPr>
              <a:t>)</a:t>
            </a:r>
            <a:r>
              <a:rPr lang="zh-CN" altLang="en-US" sz="1400">
                <a:latin typeface="+mn-ea"/>
              </a:rPr>
              <a:t>接收一个函数 </a:t>
            </a:r>
            <a:r>
              <a:rPr lang="en-US" altLang="zh-CN" sz="1400">
                <a:latin typeface="+mn-ea"/>
              </a:rPr>
              <a:t>f</a:t>
            </a:r>
            <a:r>
              <a:rPr lang="zh-CN" altLang="en-US" sz="1400">
                <a:latin typeface="+mn-ea"/>
              </a:rPr>
              <a:t>（不加</a:t>
            </a:r>
            <a:r>
              <a:rPr lang="en-US" altLang="zh-CN" sz="1400">
                <a:latin typeface="+mn-ea"/>
              </a:rPr>
              <a:t>()</a:t>
            </a:r>
            <a:r>
              <a:rPr lang="zh-CN" altLang="en-US" sz="1400">
                <a:latin typeface="+mn-ea"/>
              </a:rPr>
              <a:t>）</a:t>
            </a:r>
            <a:r>
              <a:rPr lang="en-US" altLang="zh-CN" sz="1400">
                <a:latin typeface="+mn-ea"/>
              </a:rPr>
              <a:t> </a:t>
            </a:r>
            <a:r>
              <a:rPr lang="zh-CN" altLang="en-US" sz="1400">
                <a:latin typeface="+mn-ea"/>
              </a:rPr>
              <a:t>和一个 </a:t>
            </a:r>
            <a:r>
              <a:rPr lang="en-US" altLang="zh-CN" sz="1400">
                <a:latin typeface="+mn-ea"/>
              </a:rPr>
              <a:t>list</a:t>
            </a:r>
            <a:r>
              <a:rPr lang="zh-CN" altLang="en-US" sz="1400">
                <a:latin typeface="+mn-ea"/>
              </a:rPr>
              <a:t>，并通过把函数 </a:t>
            </a:r>
            <a:r>
              <a:rPr lang="en-US" altLang="zh-CN" sz="1400">
                <a:latin typeface="+mn-ea"/>
              </a:rPr>
              <a:t>f </a:t>
            </a:r>
            <a:r>
              <a:rPr lang="zh-CN" altLang="en-US" sz="1400">
                <a:latin typeface="+mn-ea"/>
              </a:rPr>
              <a:t>依次作用在</a:t>
            </a:r>
            <a:r>
              <a:rPr lang="en-US" altLang="zh-CN" sz="1400">
                <a:latin typeface="+mn-ea"/>
              </a:rPr>
              <a:t>list </a:t>
            </a:r>
            <a:r>
              <a:rPr lang="zh-CN" altLang="en-US" sz="1400">
                <a:latin typeface="+mn-ea"/>
              </a:rPr>
              <a:t>的每个元素上，</a:t>
            </a:r>
            <a:endParaRPr lang="en-US" altLang="zh-CN" sz="1400">
              <a:latin typeface="+mn-ea"/>
            </a:endParaRPr>
          </a:p>
          <a:p>
            <a:r>
              <a:rPr lang="zh-CN" altLang="en-US" sz="1400">
                <a:latin typeface="+mn-ea"/>
              </a:rPr>
              <a:t>得到一个新的</a:t>
            </a:r>
            <a:r>
              <a:rPr lang="en-US" altLang="zh-CN" sz="1400">
                <a:latin typeface="+mn-ea"/>
              </a:rPr>
              <a:t>map</a:t>
            </a:r>
            <a:r>
              <a:rPr lang="zh-CN" altLang="en-US" sz="1400">
                <a:latin typeface="+mn-ea"/>
              </a:rPr>
              <a:t>对象并返回。</a:t>
            </a:r>
            <a:endParaRPr lang="en-US" altLang="zh-CN" sz="1400">
              <a:latin typeface="+mn-ea"/>
            </a:endParaRPr>
          </a:p>
          <a:p>
            <a:r>
              <a:rPr lang="en-US" altLang="zh-CN" sz="1400">
                <a:latin typeface="+mn-ea"/>
              </a:rPr>
              <a:t>in </a:t>
            </a:r>
            <a:r>
              <a:rPr lang="zh-CN" altLang="en-US" sz="1400">
                <a:latin typeface="+mn-ea"/>
              </a:rPr>
              <a:t>可以判断某元素是否在序列中，并返回一个布尔值。</a:t>
            </a:r>
            <a:endParaRPr lang="en-US" altLang="zh-CN" sz="1400">
              <a:latin typeface="+mn-ea"/>
            </a:endParaRPr>
          </a:p>
          <a:p>
            <a:r>
              <a:rPr lang="en-US" altLang="zh-CN" sz="1400">
                <a:latin typeface="+mn-ea"/>
              </a:rPr>
              <a:t>is </a:t>
            </a:r>
            <a:r>
              <a:rPr lang="zh-CN" altLang="en-US" sz="1400">
                <a:latin typeface="+mn-ea"/>
              </a:rPr>
              <a:t>可以判断两者是否相同，并返回布尔值。</a:t>
            </a:r>
            <a:endParaRPr lang="en-US" altLang="zh-CN" sz="1400">
              <a:latin typeface="+mn-ea"/>
            </a:endParaRPr>
          </a:p>
          <a:p>
            <a:r>
              <a:rPr lang="zh-CN" altLang="en-US" sz="1400">
                <a:latin typeface="+mn-ea"/>
              </a:rPr>
              <a:t>只有相同类型的元素可以直接使用算术运算符相加，如（列表</a:t>
            </a:r>
            <a:r>
              <a:rPr lang="en-US" altLang="zh-CN" sz="1400">
                <a:latin typeface="+mn-ea"/>
              </a:rPr>
              <a:t>+</a:t>
            </a:r>
            <a:r>
              <a:rPr lang="zh-CN" altLang="en-US" sz="1400">
                <a:latin typeface="+mn-ea"/>
              </a:rPr>
              <a:t>列表）等。</a:t>
            </a:r>
            <a:endParaRPr lang="en-US" altLang="zh-CN" sz="1400">
              <a:latin typeface="+mn-ea"/>
            </a:endParaRPr>
          </a:p>
          <a:p>
            <a:r>
              <a:rPr lang="zh-CN" altLang="en-US" sz="1400">
                <a:latin typeface="+mn-ea"/>
              </a:rPr>
              <a:t>列表、元组、字符串、数值等可以使用</a:t>
            </a:r>
            <a:r>
              <a:rPr lang="en-US" altLang="zh-CN" sz="1400">
                <a:latin typeface="+mn-ea"/>
              </a:rPr>
              <a:t>*</a:t>
            </a:r>
            <a:r>
              <a:rPr lang="zh-CN" altLang="en-US" sz="1400">
                <a:latin typeface="+mn-ea"/>
              </a:rPr>
              <a:t>进行重复，运算结果不改变原对象，字符串为</a:t>
            </a:r>
            <a:r>
              <a:rPr lang="en-US" altLang="zh-CN" sz="1400">
                <a:latin typeface="+mn-ea"/>
              </a:rPr>
              <a:t>’121212’</a:t>
            </a:r>
            <a:r>
              <a:rPr lang="zh-CN" altLang="en-US" sz="1400">
                <a:latin typeface="+mn-ea"/>
              </a:rPr>
              <a:t>。</a:t>
            </a:r>
            <a:endParaRPr lang="en-US" altLang="zh-CN" sz="1400">
              <a:latin typeface="+mn-ea"/>
            </a:endParaRPr>
          </a:p>
          <a:p>
            <a:r>
              <a:rPr lang="en-US" altLang="zh-CN" sz="1400" err="1">
                <a:latin typeface="+mn-ea"/>
              </a:rPr>
              <a:t>str.replace</a:t>
            </a:r>
            <a:r>
              <a:rPr lang="en-US" altLang="zh-CN" sz="1400">
                <a:latin typeface="+mn-ea"/>
              </a:rPr>
              <a:t>(</a:t>
            </a:r>
            <a:r>
              <a:rPr lang="en-US" altLang="zh-CN" sz="1400" err="1">
                <a:latin typeface="+mn-ea"/>
              </a:rPr>
              <a:t>old,new,n</a:t>
            </a:r>
            <a:r>
              <a:rPr lang="en-US" altLang="zh-CN" sz="1400">
                <a:latin typeface="+mn-ea"/>
              </a:rPr>
              <a:t>)</a:t>
            </a:r>
            <a:r>
              <a:rPr lang="zh-CN" altLang="en-US" sz="1400">
                <a:latin typeface="+mn-ea"/>
              </a:rPr>
              <a:t>其中</a:t>
            </a:r>
            <a:r>
              <a:rPr lang="en-US" altLang="zh-CN" sz="1400">
                <a:latin typeface="+mn-ea"/>
              </a:rPr>
              <a:t>old/new</a:t>
            </a:r>
            <a:r>
              <a:rPr lang="zh-CN" altLang="en-US" sz="1400">
                <a:latin typeface="+mn-ea"/>
              </a:rPr>
              <a:t>分别为要被替换和用于替换的字符串，</a:t>
            </a:r>
            <a:r>
              <a:rPr lang="en-US" altLang="zh-CN" sz="1400">
                <a:latin typeface="+mn-ea"/>
              </a:rPr>
              <a:t>n</a:t>
            </a:r>
            <a:r>
              <a:rPr lang="zh-CN" altLang="en-US" sz="1400">
                <a:latin typeface="+mn-ea"/>
              </a:rPr>
              <a:t>为最大替换次数。</a:t>
            </a:r>
            <a:endParaRPr lang="en-US" altLang="zh-CN" sz="1400">
              <a:latin typeface="+mn-ea"/>
            </a:endParaRPr>
          </a:p>
          <a:p>
            <a:r>
              <a:rPr lang="en-US" altLang="zh-CN" sz="1400" err="1">
                <a:latin typeface="+mn-ea"/>
              </a:rPr>
              <a:t>str.zfill</a:t>
            </a:r>
            <a:r>
              <a:rPr lang="en-US" altLang="zh-CN" sz="1400">
                <a:latin typeface="+mn-ea"/>
              </a:rPr>
              <a:t>(x)</a:t>
            </a:r>
            <a:r>
              <a:rPr lang="zh-CN" altLang="en-US" sz="1400">
                <a:latin typeface="+mn-ea"/>
              </a:rPr>
              <a:t>向数值的字符串左侧填充</a:t>
            </a:r>
            <a:r>
              <a:rPr lang="en-US" altLang="zh-CN" sz="1400">
                <a:latin typeface="+mn-ea"/>
              </a:rPr>
              <a:t>0</a:t>
            </a:r>
            <a:r>
              <a:rPr lang="zh-CN" altLang="en-US" sz="1400">
                <a:latin typeface="+mn-ea"/>
              </a:rPr>
              <a:t>来补位，</a:t>
            </a:r>
            <a:r>
              <a:rPr lang="en-US" altLang="zh-CN" sz="1400">
                <a:latin typeface="+mn-ea"/>
              </a:rPr>
              <a:t>x</a:t>
            </a:r>
            <a:r>
              <a:rPr lang="zh-CN" altLang="en-US" sz="1400">
                <a:latin typeface="+mn-ea"/>
              </a:rPr>
              <a:t>为其总字符数（负号和</a:t>
            </a:r>
            <a:r>
              <a:rPr lang="en-US" altLang="zh-CN" sz="1400">
                <a:latin typeface="+mn-ea"/>
              </a:rPr>
              <a:t>.</a:t>
            </a:r>
            <a:r>
              <a:rPr lang="zh-CN" altLang="en-US" sz="1400">
                <a:latin typeface="+mn-ea"/>
              </a:rPr>
              <a:t>也算在内）。</a:t>
            </a:r>
            <a:endParaRPr lang="en-US" altLang="zh-CN" sz="1400">
              <a:latin typeface="+mn-ea"/>
            </a:endParaRPr>
          </a:p>
          <a:p>
            <a:r>
              <a:rPr lang="en-US" altLang="zh-CN" sz="1400">
                <a:latin typeface="+mn-ea"/>
              </a:rPr>
              <a:t>print()</a:t>
            </a:r>
            <a:r>
              <a:rPr lang="zh-CN" altLang="en-US" sz="1400">
                <a:latin typeface="+mn-ea"/>
              </a:rPr>
              <a:t>输出时，先对</a:t>
            </a:r>
            <a:r>
              <a:rPr lang="en-US" altLang="zh-CN" sz="1400">
                <a:latin typeface="+mn-ea"/>
              </a:rPr>
              <a:t>()</a:t>
            </a:r>
            <a:r>
              <a:rPr lang="zh-CN" altLang="en-US" sz="1400">
                <a:latin typeface="+mn-ea"/>
              </a:rPr>
              <a:t>内的内容进行计算，再整体打印。</a:t>
            </a:r>
            <a:r>
              <a:rPr lang="en-US" altLang="zh-CN" sz="1400">
                <a:latin typeface="+mn-ea"/>
              </a:rPr>
              <a:t>print()</a:t>
            </a:r>
            <a:r>
              <a:rPr lang="zh-CN" altLang="en-US" sz="1400">
                <a:latin typeface="+mn-ea"/>
              </a:rPr>
              <a:t>中，可以</a:t>
            </a:r>
            <a:r>
              <a:rPr lang="en-US" altLang="zh-CN" sz="1400">
                <a:latin typeface="+mn-ea"/>
              </a:rPr>
              <a:t>end=‘’</a:t>
            </a:r>
            <a:r>
              <a:rPr lang="zh-CN" altLang="en-US" sz="1400">
                <a:latin typeface="+mn-ea"/>
              </a:rPr>
              <a:t>指定末尾，也可以用</a:t>
            </a:r>
            <a:r>
              <a:rPr lang="en-US" altLang="zh-CN" sz="1400" err="1">
                <a:latin typeface="+mn-ea"/>
              </a:rPr>
              <a:t>sep</a:t>
            </a:r>
            <a:r>
              <a:rPr lang="en-US" altLang="zh-CN" sz="1400">
                <a:latin typeface="+mn-ea"/>
              </a:rPr>
              <a:t>=‘’</a:t>
            </a:r>
            <a:r>
              <a:rPr lang="zh-CN" altLang="en-US" sz="1400">
                <a:latin typeface="+mn-ea"/>
              </a:rPr>
              <a:t>指定在一个</a:t>
            </a:r>
            <a:r>
              <a:rPr lang="en-US" altLang="zh-CN" sz="1400">
                <a:latin typeface="+mn-ea"/>
              </a:rPr>
              <a:t>print</a:t>
            </a:r>
            <a:r>
              <a:rPr lang="zh-CN" altLang="en-US" sz="1400">
                <a:latin typeface="+mn-ea"/>
              </a:rPr>
              <a:t>中的多个要打印的量的分隔符。</a:t>
            </a:r>
          </a:p>
          <a:p>
            <a:r>
              <a:rPr lang="zh-CN" altLang="en-US" sz="1400">
                <a:latin typeface="+mn-ea"/>
              </a:rPr>
              <a:t>在赋值时，</a:t>
            </a:r>
            <a:r>
              <a:rPr lang="en-US" altLang="zh-CN" sz="1400" err="1">
                <a:latin typeface="+mn-ea"/>
              </a:rPr>
              <a:t>a,b,c</a:t>
            </a:r>
            <a:r>
              <a:rPr lang="en-US" altLang="zh-CN" sz="1400">
                <a:latin typeface="+mn-ea"/>
              </a:rPr>
              <a:t>=name</a:t>
            </a:r>
            <a:r>
              <a:rPr lang="zh-CN" altLang="en-US" sz="1400">
                <a:latin typeface="+mn-ea"/>
              </a:rPr>
              <a:t>，此时是将</a:t>
            </a:r>
            <a:r>
              <a:rPr lang="en-US" altLang="zh-CN" sz="1400" err="1">
                <a:latin typeface="+mn-ea"/>
              </a:rPr>
              <a:t>a,b,c</a:t>
            </a:r>
            <a:r>
              <a:rPr lang="zh-CN" altLang="en-US" sz="1400">
                <a:latin typeface="+mn-ea"/>
              </a:rPr>
              <a:t>分别用可迭代对象中的对应值赋值，且必须一一对应。</a:t>
            </a:r>
            <a:endParaRPr lang="en-US" altLang="zh-CN" sz="1400">
              <a:latin typeface="+mn-ea"/>
            </a:endParaRPr>
          </a:p>
          <a:p>
            <a:r>
              <a:rPr lang="zh-CN" altLang="en-US" sz="1400">
                <a:latin typeface="+mn-ea"/>
              </a:rPr>
              <a:t>若无需输入值，按下回车即可进行下一步，可使用</a:t>
            </a:r>
            <a:r>
              <a:rPr lang="en-US" altLang="zh-CN" sz="1400">
                <a:latin typeface="+mn-ea"/>
              </a:rPr>
              <a:t>if input(‘’) == ‘’</a:t>
            </a:r>
            <a:r>
              <a:rPr lang="zh-CN" altLang="en-US" sz="1400">
                <a:latin typeface="+mn-ea"/>
              </a:rPr>
              <a:t>，即若输入内容为空。</a:t>
            </a:r>
            <a:endParaRPr lang="en-US" altLang="zh-CN" sz="1400">
              <a:latin typeface="+mn-ea"/>
            </a:endParaRPr>
          </a:p>
          <a:p>
            <a:r>
              <a:rPr lang="zh-CN" altLang="en-US" sz="1400">
                <a:latin typeface="+mn-ea"/>
              </a:rPr>
              <a:t>注意在对变量进行赋值时，</a:t>
            </a:r>
            <a:r>
              <a:rPr lang="en-US" altLang="zh-CN" sz="1400">
                <a:latin typeface="+mn-ea"/>
              </a:rPr>
              <a:t>a, b = b, </a:t>
            </a:r>
            <a:r>
              <a:rPr lang="en-US" altLang="zh-CN" sz="1400" err="1">
                <a:latin typeface="+mn-ea"/>
              </a:rPr>
              <a:t>a+b</a:t>
            </a:r>
            <a:r>
              <a:rPr lang="zh-CN" altLang="en-US" sz="1400">
                <a:latin typeface="+mn-ea"/>
              </a:rPr>
              <a:t>其本质上是</a:t>
            </a:r>
            <a:r>
              <a:rPr lang="en-US" altLang="zh-CN" sz="1400" err="1">
                <a:latin typeface="+mn-ea"/>
              </a:rPr>
              <a:t>a,b</a:t>
            </a:r>
            <a:r>
              <a:rPr lang="en-US" altLang="zh-CN" sz="1400">
                <a:latin typeface="+mn-ea"/>
              </a:rPr>
              <a:t>=(</a:t>
            </a:r>
            <a:r>
              <a:rPr lang="en-US" altLang="zh-CN" sz="1400" err="1">
                <a:latin typeface="+mn-ea"/>
              </a:rPr>
              <a:t>a,a+b</a:t>
            </a:r>
            <a:r>
              <a:rPr lang="en-US" altLang="zh-CN" sz="1400">
                <a:latin typeface="+mn-ea"/>
              </a:rPr>
              <a:t>)</a:t>
            </a:r>
            <a:r>
              <a:rPr lang="zh-CN" altLang="en-US" sz="1400">
                <a:latin typeface="+mn-ea"/>
              </a:rPr>
              <a:t>，将元组内的值赋值给</a:t>
            </a:r>
            <a:r>
              <a:rPr lang="en-US" altLang="zh-CN" sz="1400">
                <a:latin typeface="+mn-ea"/>
              </a:rPr>
              <a:t>ab</a:t>
            </a:r>
            <a:r>
              <a:rPr lang="zh-CN" altLang="en-US" sz="1400">
                <a:latin typeface="+mn-ea"/>
              </a:rPr>
              <a:t>，其与</a:t>
            </a:r>
            <a:r>
              <a:rPr lang="en-US" altLang="zh-CN" sz="1400">
                <a:latin typeface="+mn-ea"/>
              </a:rPr>
              <a:t>a = b</a:t>
            </a:r>
            <a:r>
              <a:rPr lang="zh-CN" altLang="en-US" sz="1400">
                <a:latin typeface="+mn-ea"/>
              </a:rPr>
              <a:t>，</a:t>
            </a:r>
            <a:r>
              <a:rPr lang="en-US" altLang="zh-CN" sz="1400">
                <a:latin typeface="+mn-ea"/>
              </a:rPr>
              <a:t>b = </a:t>
            </a:r>
            <a:r>
              <a:rPr lang="en-US" altLang="zh-CN" sz="1400" err="1">
                <a:latin typeface="+mn-ea"/>
              </a:rPr>
              <a:t>a+b</a:t>
            </a:r>
            <a:r>
              <a:rPr lang="zh-CN" altLang="en-US" sz="1400">
                <a:latin typeface="+mn-ea"/>
              </a:rPr>
              <a:t>的区别在于元组的值是不会变化的，因此在赋值前就确定了要赋值的数，而后者相当于</a:t>
            </a:r>
            <a:r>
              <a:rPr lang="en-US" altLang="zh-CN" sz="1400">
                <a:latin typeface="+mn-ea"/>
              </a:rPr>
              <a:t>b=2b</a:t>
            </a:r>
            <a:r>
              <a:rPr lang="zh-CN" altLang="en-US" sz="1400">
                <a:latin typeface="+mn-ea"/>
              </a:rPr>
              <a:t>，与原期望相悖。</a:t>
            </a:r>
            <a:r>
              <a:rPr lang="en-US" altLang="zh-CN" sz="1400">
                <a:latin typeface="+mn-ea"/>
              </a:rPr>
              <a:t> </a:t>
            </a:r>
          </a:p>
          <a:p>
            <a:r>
              <a:rPr lang="zh-CN" altLang="en-US" sz="1400">
                <a:latin typeface="+mn-ea"/>
              </a:rPr>
              <a:t>迭代时，有</a:t>
            </a:r>
            <a:r>
              <a:rPr lang="en-US" altLang="zh-CN" sz="1400">
                <a:latin typeface="+mn-ea"/>
              </a:rPr>
              <a:t>for (</a:t>
            </a:r>
            <a:r>
              <a:rPr lang="en-US" altLang="zh-CN" sz="1400" err="1">
                <a:latin typeface="+mn-ea"/>
              </a:rPr>
              <a:t>a,b</a:t>
            </a:r>
            <a:r>
              <a:rPr lang="en-US" altLang="zh-CN" sz="1400">
                <a:latin typeface="+mn-ea"/>
              </a:rPr>
              <a:t>) in [(1,2),(3,4),(5,6)]</a:t>
            </a:r>
            <a:r>
              <a:rPr lang="zh-CN" altLang="en-US" sz="1400">
                <a:latin typeface="+mn-ea"/>
              </a:rPr>
              <a:t>的用法，其本质上相当于遍历字典，将元素组合后分别赋值，并可以单独使用</a:t>
            </a:r>
            <a:r>
              <a:rPr lang="en-US" altLang="zh-CN" sz="1400" err="1">
                <a:latin typeface="+mn-ea"/>
              </a:rPr>
              <a:t>a,b</a:t>
            </a:r>
            <a:r>
              <a:rPr lang="zh-CN" altLang="en-US" sz="1400">
                <a:latin typeface="+mn-ea"/>
              </a:rPr>
              <a:t>来操作。</a:t>
            </a:r>
            <a:endParaRPr lang="en-US" altLang="zh-CN" sz="1400">
              <a:latin typeface="+mn-ea"/>
            </a:endParaRPr>
          </a:p>
          <a:p>
            <a:r>
              <a:rPr lang="en-US" altLang="zh-CN" sz="1400">
                <a:latin typeface="+mn-ea"/>
              </a:rPr>
              <a:t>python</a:t>
            </a:r>
            <a:r>
              <a:rPr lang="zh-CN" altLang="en-US" sz="1400">
                <a:latin typeface="+mn-ea"/>
              </a:rPr>
              <a:t>中，在一个模块</a:t>
            </a:r>
            <a:r>
              <a:rPr lang="en-US" altLang="zh-CN" sz="1400">
                <a:latin typeface="+mn-ea"/>
              </a:rPr>
              <a:t>/</a:t>
            </a:r>
            <a:r>
              <a:rPr lang="zh-CN" altLang="en-US" sz="1400">
                <a:latin typeface="+mn-ea"/>
              </a:rPr>
              <a:t>类中不允许出现相同的变量名，否则后面的会覆盖前面的，不论是函数</a:t>
            </a:r>
            <a:r>
              <a:rPr lang="en-US" altLang="zh-CN" sz="1400">
                <a:latin typeface="+mn-ea"/>
              </a:rPr>
              <a:t>/</a:t>
            </a:r>
            <a:r>
              <a:rPr lang="zh-CN" altLang="en-US" sz="1400">
                <a:latin typeface="+mn-ea"/>
              </a:rPr>
              <a:t>类</a:t>
            </a:r>
            <a:r>
              <a:rPr lang="en-US" altLang="zh-CN" sz="1400">
                <a:latin typeface="+mn-ea"/>
              </a:rPr>
              <a:t>/</a:t>
            </a:r>
            <a:r>
              <a:rPr lang="zh-CN" altLang="en-US" sz="1400">
                <a:latin typeface="+mn-ea"/>
              </a:rPr>
              <a:t>变量等。</a:t>
            </a:r>
            <a:endParaRPr lang="en-US" altLang="zh-CN" sz="1400">
              <a:latin typeface="+mn-ea"/>
            </a:endParaRPr>
          </a:p>
          <a:p>
            <a:r>
              <a:rPr lang="en-US" altLang="zh-CN" sz="1400">
                <a:latin typeface="+mn-ea"/>
              </a:rPr>
              <a:t>ipython</a:t>
            </a:r>
            <a:r>
              <a:rPr lang="zh-CN" altLang="en-US" sz="1400">
                <a:latin typeface="+mn-ea"/>
              </a:rPr>
              <a:t>中会将所有的输入和输出保存，其对应于</a:t>
            </a:r>
            <a:r>
              <a:rPr lang="en-US" altLang="zh-CN" sz="1400">
                <a:latin typeface="+mn-ea"/>
              </a:rPr>
              <a:t>globals()</a:t>
            </a:r>
            <a:r>
              <a:rPr lang="zh-CN" altLang="en-US" sz="1400">
                <a:latin typeface="+mn-ea"/>
              </a:rPr>
              <a:t>字典中的</a:t>
            </a:r>
            <a:r>
              <a:rPr lang="en-US" altLang="zh-CN" sz="1400">
                <a:latin typeface="+mn-ea"/>
              </a:rPr>
              <a:t>IN</a:t>
            </a:r>
            <a:r>
              <a:rPr lang="zh-CN" altLang="en-US" sz="1400">
                <a:latin typeface="+mn-ea"/>
              </a:rPr>
              <a:t>和</a:t>
            </a:r>
            <a:r>
              <a:rPr lang="en-US" altLang="zh-CN" sz="1400">
                <a:latin typeface="+mn-ea"/>
              </a:rPr>
              <a:t>OUT vaule</a:t>
            </a:r>
            <a:r>
              <a:rPr lang="zh-CN" altLang="en-US" sz="1400">
                <a:latin typeface="+mn-ea"/>
              </a:rPr>
              <a:t>，并会存储在自带的</a:t>
            </a:r>
            <a:r>
              <a:rPr lang="en-US" altLang="zh-CN" sz="1400">
                <a:latin typeface="+mn-ea"/>
              </a:rPr>
              <a:t>sqlite</a:t>
            </a:r>
            <a:r>
              <a:rPr lang="zh-CN" altLang="en-US" sz="1400">
                <a:latin typeface="+mn-ea"/>
              </a:rPr>
              <a:t>数据库中。</a:t>
            </a:r>
            <a:endParaRPr lang="en-US" altLang="zh-CN" sz="1400">
              <a:latin typeface="+mn-ea"/>
            </a:endParaRPr>
          </a:p>
        </p:txBody>
      </p:sp>
      <p:pic>
        <p:nvPicPr>
          <p:cNvPr id="4" name="图片 3"/>
          <p:cNvPicPr>
            <a:picLocks noChangeAspect="1"/>
          </p:cNvPicPr>
          <p:nvPr/>
        </p:nvPicPr>
        <p:blipFill>
          <a:blip r:embed="rId2"/>
          <a:stretch>
            <a:fillRect/>
          </a:stretch>
        </p:blipFill>
        <p:spPr>
          <a:xfrm>
            <a:off x="8428087" y="143772"/>
            <a:ext cx="3116850" cy="1600339"/>
          </a:xfrm>
          <a:prstGeom prst="rect">
            <a:avLst/>
          </a:prstGeom>
        </p:spPr>
      </p:pic>
      <p:pic>
        <p:nvPicPr>
          <p:cNvPr id="5" name="图片 4"/>
          <p:cNvPicPr>
            <a:picLocks noChangeAspect="1"/>
          </p:cNvPicPr>
          <p:nvPr/>
        </p:nvPicPr>
        <p:blipFill>
          <a:blip r:embed="rId3"/>
          <a:stretch>
            <a:fillRect/>
          </a:stretch>
        </p:blipFill>
        <p:spPr>
          <a:xfrm>
            <a:off x="8428087" y="1747136"/>
            <a:ext cx="2751058" cy="1013548"/>
          </a:xfrm>
          <a:prstGeom prst="rect">
            <a:avLst/>
          </a:prstGeom>
        </p:spPr>
      </p:pic>
      <p:pic>
        <p:nvPicPr>
          <p:cNvPr id="6" name="图片 5"/>
          <p:cNvPicPr>
            <a:picLocks noChangeAspect="1"/>
          </p:cNvPicPr>
          <p:nvPr/>
        </p:nvPicPr>
        <p:blipFill>
          <a:blip r:embed="rId4"/>
          <a:stretch>
            <a:fillRect/>
          </a:stretch>
        </p:blipFill>
        <p:spPr>
          <a:xfrm>
            <a:off x="6337272" y="481276"/>
            <a:ext cx="1546994" cy="6553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a:blip r:embed="rId5"/>
          <a:stretch>
            <a:fillRect/>
          </a:stretch>
        </p:blipFill>
        <p:spPr>
          <a:xfrm>
            <a:off x="7993709" y="2760684"/>
            <a:ext cx="3985605" cy="1272650"/>
          </a:xfrm>
          <a:prstGeom prst="rect">
            <a:avLst/>
          </a:prstGeom>
        </p:spPr>
      </p:pic>
      <p:sp>
        <p:nvSpPr>
          <p:cNvPr id="9" name="文本框 8"/>
          <p:cNvSpPr txBox="1"/>
          <p:nvPr/>
        </p:nvSpPr>
        <p:spPr>
          <a:xfrm>
            <a:off x="314982" y="4720403"/>
            <a:ext cx="184731" cy="369332"/>
          </a:xfrm>
          <a:prstGeom prst="rect">
            <a:avLst/>
          </a:prstGeom>
          <a:noFill/>
        </p:spPr>
        <p:txBody>
          <a:bodyPr wrap="none" rtlCol="0">
            <a:spAutoFit/>
          </a:bodyPr>
          <a:lstStyle/>
          <a:p>
            <a:endParaRPr lang="zh-CN" altLang="en-US"/>
          </a:p>
        </p:txBody>
      </p:sp>
    </p:spTree>
    <p:extLst>
      <p:ext uri="{BB962C8B-B14F-4D97-AF65-F5344CB8AC3E}">
        <p14:creationId xmlns:p14="http://schemas.microsoft.com/office/powerpoint/2010/main" val="24023637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txDef>
      <a:spPr>
        <a:noFill/>
      </a:spPr>
      <a:bodyPr wrap="none" rtlCol="0">
        <a:spAutoFit/>
      </a:bodyPr>
      <a:lstStyle>
        <a:defPPr algn="l">
          <a:defRPr sz="1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25134</TotalTime>
  <Words>44941</Words>
  <Application>Microsoft Office PowerPoint</Application>
  <PresentationFormat>宽屏</PresentationFormat>
  <Paragraphs>1579</Paragraphs>
  <Slides>74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74</vt:i4>
      </vt:variant>
    </vt:vector>
  </HeadingPairs>
  <TitlesOfParts>
    <vt:vector size="81" baseType="lpstr">
      <vt:lpstr>华文中宋</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Icemelon</dc:creator>
  <cp:lastModifiedBy>尹 涵</cp:lastModifiedBy>
  <cp:revision>1202</cp:revision>
  <dcterms:created xsi:type="dcterms:W3CDTF">2018-12-09T09:20:41Z</dcterms:created>
  <dcterms:modified xsi:type="dcterms:W3CDTF">2019-07-01T09:30:26Z</dcterms:modified>
</cp:coreProperties>
</file>