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36" r:id="rId2"/>
    <p:sldId id="322" r:id="rId3"/>
    <p:sldId id="340" r:id="rId4"/>
    <p:sldId id="341" r:id="rId5"/>
    <p:sldId id="342" r:id="rId6"/>
    <p:sldId id="343" r:id="rId7"/>
    <p:sldId id="344" r:id="rId8"/>
    <p:sldId id="346" r:id="rId9"/>
    <p:sldId id="345" r:id="rId10"/>
    <p:sldId id="347" r:id="rId11"/>
    <p:sldId id="349" r:id="rId12"/>
    <p:sldId id="348"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E76CDC-D4E9-44B7-BCF4-32374030355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6BB6AFC-4F88-4EC3-9EC3-3D5202DE75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603D43B-8B8E-4405-A8C8-1A41248F35D7}"/>
              </a:ext>
            </a:extLst>
          </p:cNvPr>
          <p:cNvSpPr>
            <a:spLocks noGrp="1"/>
          </p:cNvSpPr>
          <p:nvPr>
            <p:ph type="dt" sz="half" idx="10"/>
          </p:nvPr>
        </p:nvSpPr>
        <p:spPr/>
        <p:txBody>
          <a:bodyPr/>
          <a:lstStyle/>
          <a:p>
            <a:fld id="{F082386B-55DB-457F-B9F1-EA9A5DD049E1}" type="datetimeFigureOut">
              <a:rPr lang="zh-CN" altLang="en-US" smtClean="0"/>
              <a:t>2019/7/14</a:t>
            </a:fld>
            <a:endParaRPr lang="zh-CN" altLang="en-US"/>
          </a:p>
        </p:txBody>
      </p:sp>
      <p:sp>
        <p:nvSpPr>
          <p:cNvPr id="5" name="页脚占位符 4">
            <a:extLst>
              <a:ext uri="{FF2B5EF4-FFF2-40B4-BE49-F238E27FC236}">
                <a16:creationId xmlns:a16="http://schemas.microsoft.com/office/drawing/2014/main" id="{A33EDB10-6935-4903-9A1B-83B48638B45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ED40EC-09D9-41B4-B828-88EA93F50929}"/>
              </a:ext>
            </a:extLst>
          </p:cNvPr>
          <p:cNvSpPr>
            <a:spLocks noGrp="1"/>
          </p:cNvSpPr>
          <p:nvPr>
            <p:ph type="sldNum" sz="quarter" idx="12"/>
          </p:nvPr>
        </p:nvSpPr>
        <p:spPr/>
        <p:txBody>
          <a:bodyPr/>
          <a:lstStyle/>
          <a:p>
            <a:fld id="{EA04B218-118C-4C5E-BA81-BBEF2F946BE3}" type="slidenum">
              <a:rPr lang="zh-CN" altLang="en-US" smtClean="0"/>
              <a:t>‹#›</a:t>
            </a:fld>
            <a:endParaRPr lang="zh-CN" altLang="en-US"/>
          </a:p>
        </p:txBody>
      </p:sp>
    </p:spTree>
    <p:extLst>
      <p:ext uri="{BB962C8B-B14F-4D97-AF65-F5344CB8AC3E}">
        <p14:creationId xmlns:p14="http://schemas.microsoft.com/office/powerpoint/2010/main" val="1486710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768E56-FC33-4DA7-A3C8-13537ADB0CB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E3E79AA-611F-43C3-B647-18C7A7FE250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8963D3B-E59A-4FBA-9324-C921DFAA4B21}"/>
              </a:ext>
            </a:extLst>
          </p:cNvPr>
          <p:cNvSpPr>
            <a:spLocks noGrp="1"/>
          </p:cNvSpPr>
          <p:nvPr>
            <p:ph type="dt" sz="half" idx="10"/>
          </p:nvPr>
        </p:nvSpPr>
        <p:spPr/>
        <p:txBody>
          <a:bodyPr/>
          <a:lstStyle/>
          <a:p>
            <a:fld id="{F082386B-55DB-457F-B9F1-EA9A5DD049E1}" type="datetimeFigureOut">
              <a:rPr lang="zh-CN" altLang="en-US" smtClean="0"/>
              <a:t>2019/7/14</a:t>
            </a:fld>
            <a:endParaRPr lang="zh-CN" altLang="en-US"/>
          </a:p>
        </p:txBody>
      </p:sp>
      <p:sp>
        <p:nvSpPr>
          <p:cNvPr id="5" name="页脚占位符 4">
            <a:extLst>
              <a:ext uri="{FF2B5EF4-FFF2-40B4-BE49-F238E27FC236}">
                <a16:creationId xmlns:a16="http://schemas.microsoft.com/office/drawing/2014/main" id="{2D3DA24D-9903-46B7-8B7B-883C69044F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5DFAF88-3199-44E0-8EE0-0EE320D2A153}"/>
              </a:ext>
            </a:extLst>
          </p:cNvPr>
          <p:cNvSpPr>
            <a:spLocks noGrp="1"/>
          </p:cNvSpPr>
          <p:nvPr>
            <p:ph type="sldNum" sz="quarter" idx="12"/>
          </p:nvPr>
        </p:nvSpPr>
        <p:spPr/>
        <p:txBody>
          <a:bodyPr/>
          <a:lstStyle/>
          <a:p>
            <a:fld id="{EA04B218-118C-4C5E-BA81-BBEF2F946BE3}" type="slidenum">
              <a:rPr lang="zh-CN" altLang="en-US" smtClean="0"/>
              <a:t>‹#›</a:t>
            </a:fld>
            <a:endParaRPr lang="zh-CN" altLang="en-US"/>
          </a:p>
        </p:txBody>
      </p:sp>
    </p:spTree>
    <p:extLst>
      <p:ext uri="{BB962C8B-B14F-4D97-AF65-F5344CB8AC3E}">
        <p14:creationId xmlns:p14="http://schemas.microsoft.com/office/powerpoint/2010/main" val="1708682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5C99B7C-6607-4812-82F5-06FAAB986A0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72548F6-A906-4A27-9DE7-3ADC21662B0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617F15E-A328-46F0-AB24-32BB68055BC4}"/>
              </a:ext>
            </a:extLst>
          </p:cNvPr>
          <p:cNvSpPr>
            <a:spLocks noGrp="1"/>
          </p:cNvSpPr>
          <p:nvPr>
            <p:ph type="dt" sz="half" idx="10"/>
          </p:nvPr>
        </p:nvSpPr>
        <p:spPr/>
        <p:txBody>
          <a:bodyPr/>
          <a:lstStyle/>
          <a:p>
            <a:fld id="{F082386B-55DB-457F-B9F1-EA9A5DD049E1}" type="datetimeFigureOut">
              <a:rPr lang="zh-CN" altLang="en-US" smtClean="0"/>
              <a:t>2019/7/14</a:t>
            </a:fld>
            <a:endParaRPr lang="zh-CN" altLang="en-US"/>
          </a:p>
        </p:txBody>
      </p:sp>
      <p:sp>
        <p:nvSpPr>
          <p:cNvPr id="5" name="页脚占位符 4">
            <a:extLst>
              <a:ext uri="{FF2B5EF4-FFF2-40B4-BE49-F238E27FC236}">
                <a16:creationId xmlns:a16="http://schemas.microsoft.com/office/drawing/2014/main" id="{72821B27-B106-4BD6-808E-06114904BF0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5A9F6D9-C8EA-4AE6-8F3B-0CF776EBD6A5}"/>
              </a:ext>
            </a:extLst>
          </p:cNvPr>
          <p:cNvSpPr>
            <a:spLocks noGrp="1"/>
          </p:cNvSpPr>
          <p:nvPr>
            <p:ph type="sldNum" sz="quarter" idx="12"/>
          </p:nvPr>
        </p:nvSpPr>
        <p:spPr/>
        <p:txBody>
          <a:bodyPr/>
          <a:lstStyle/>
          <a:p>
            <a:fld id="{EA04B218-118C-4C5E-BA81-BBEF2F946BE3}" type="slidenum">
              <a:rPr lang="zh-CN" altLang="en-US" smtClean="0"/>
              <a:t>‹#›</a:t>
            </a:fld>
            <a:endParaRPr lang="zh-CN" altLang="en-US"/>
          </a:p>
        </p:txBody>
      </p:sp>
    </p:spTree>
    <p:extLst>
      <p:ext uri="{BB962C8B-B14F-4D97-AF65-F5344CB8AC3E}">
        <p14:creationId xmlns:p14="http://schemas.microsoft.com/office/powerpoint/2010/main" val="733811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34A63F-ED4D-4620-8C4F-57B93771A54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E52DF64-7170-4AB6-B56C-7B21C525BC0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B57EA9C-F4FB-4014-A165-BF05E2783ABA}"/>
              </a:ext>
            </a:extLst>
          </p:cNvPr>
          <p:cNvSpPr>
            <a:spLocks noGrp="1"/>
          </p:cNvSpPr>
          <p:nvPr>
            <p:ph type="dt" sz="half" idx="10"/>
          </p:nvPr>
        </p:nvSpPr>
        <p:spPr/>
        <p:txBody>
          <a:bodyPr/>
          <a:lstStyle/>
          <a:p>
            <a:fld id="{F082386B-55DB-457F-B9F1-EA9A5DD049E1}" type="datetimeFigureOut">
              <a:rPr lang="zh-CN" altLang="en-US" smtClean="0"/>
              <a:t>2019/7/14</a:t>
            </a:fld>
            <a:endParaRPr lang="zh-CN" altLang="en-US"/>
          </a:p>
        </p:txBody>
      </p:sp>
      <p:sp>
        <p:nvSpPr>
          <p:cNvPr id="5" name="页脚占位符 4">
            <a:extLst>
              <a:ext uri="{FF2B5EF4-FFF2-40B4-BE49-F238E27FC236}">
                <a16:creationId xmlns:a16="http://schemas.microsoft.com/office/drawing/2014/main" id="{F4710F73-709B-4B84-8AA6-7FCCF0F4B97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3511A66-B724-492C-A27B-8F23A0709F61}"/>
              </a:ext>
            </a:extLst>
          </p:cNvPr>
          <p:cNvSpPr>
            <a:spLocks noGrp="1"/>
          </p:cNvSpPr>
          <p:nvPr>
            <p:ph type="sldNum" sz="quarter" idx="12"/>
          </p:nvPr>
        </p:nvSpPr>
        <p:spPr/>
        <p:txBody>
          <a:bodyPr/>
          <a:lstStyle/>
          <a:p>
            <a:fld id="{EA04B218-118C-4C5E-BA81-BBEF2F946BE3}" type="slidenum">
              <a:rPr lang="zh-CN" altLang="en-US" smtClean="0"/>
              <a:t>‹#›</a:t>
            </a:fld>
            <a:endParaRPr lang="zh-CN" altLang="en-US"/>
          </a:p>
        </p:txBody>
      </p:sp>
    </p:spTree>
    <p:extLst>
      <p:ext uri="{BB962C8B-B14F-4D97-AF65-F5344CB8AC3E}">
        <p14:creationId xmlns:p14="http://schemas.microsoft.com/office/powerpoint/2010/main" val="2730479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753BD2-1DD4-4D00-BBB3-A3E9D966664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573F495-591C-41F2-864C-AF29F4FFBC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78521A9-41BD-40A4-A484-6EFE7F23AD17}"/>
              </a:ext>
            </a:extLst>
          </p:cNvPr>
          <p:cNvSpPr>
            <a:spLocks noGrp="1"/>
          </p:cNvSpPr>
          <p:nvPr>
            <p:ph type="dt" sz="half" idx="10"/>
          </p:nvPr>
        </p:nvSpPr>
        <p:spPr/>
        <p:txBody>
          <a:bodyPr/>
          <a:lstStyle/>
          <a:p>
            <a:fld id="{F082386B-55DB-457F-B9F1-EA9A5DD049E1}" type="datetimeFigureOut">
              <a:rPr lang="zh-CN" altLang="en-US" smtClean="0"/>
              <a:t>2019/7/14</a:t>
            </a:fld>
            <a:endParaRPr lang="zh-CN" altLang="en-US"/>
          </a:p>
        </p:txBody>
      </p:sp>
      <p:sp>
        <p:nvSpPr>
          <p:cNvPr id="5" name="页脚占位符 4">
            <a:extLst>
              <a:ext uri="{FF2B5EF4-FFF2-40B4-BE49-F238E27FC236}">
                <a16:creationId xmlns:a16="http://schemas.microsoft.com/office/drawing/2014/main" id="{C3FF05ED-D056-4CE4-9E42-5DDE6E2C05A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27FA7C0-0113-4D1C-A0BA-5E8BFA856404}"/>
              </a:ext>
            </a:extLst>
          </p:cNvPr>
          <p:cNvSpPr>
            <a:spLocks noGrp="1"/>
          </p:cNvSpPr>
          <p:nvPr>
            <p:ph type="sldNum" sz="quarter" idx="12"/>
          </p:nvPr>
        </p:nvSpPr>
        <p:spPr/>
        <p:txBody>
          <a:bodyPr/>
          <a:lstStyle/>
          <a:p>
            <a:fld id="{EA04B218-118C-4C5E-BA81-BBEF2F946BE3}" type="slidenum">
              <a:rPr lang="zh-CN" altLang="en-US" smtClean="0"/>
              <a:t>‹#›</a:t>
            </a:fld>
            <a:endParaRPr lang="zh-CN" altLang="en-US"/>
          </a:p>
        </p:txBody>
      </p:sp>
    </p:spTree>
    <p:extLst>
      <p:ext uri="{BB962C8B-B14F-4D97-AF65-F5344CB8AC3E}">
        <p14:creationId xmlns:p14="http://schemas.microsoft.com/office/powerpoint/2010/main" val="14042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1920B2-1DE3-4063-ADAD-52C7B6DE419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69C0E58-5B38-4C00-A4C9-5BF17AFE684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C8995AD-A63A-475E-A1F9-E8D64E0A192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1FD731D-5F75-495C-AEC0-DC30BBFEB108}"/>
              </a:ext>
            </a:extLst>
          </p:cNvPr>
          <p:cNvSpPr>
            <a:spLocks noGrp="1"/>
          </p:cNvSpPr>
          <p:nvPr>
            <p:ph type="dt" sz="half" idx="10"/>
          </p:nvPr>
        </p:nvSpPr>
        <p:spPr/>
        <p:txBody>
          <a:bodyPr/>
          <a:lstStyle/>
          <a:p>
            <a:fld id="{F082386B-55DB-457F-B9F1-EA9A5DD049E1}" type="datetimeFigureOut">
              <a:rPr lang="zh-CN" altLang="en-US" smtClean="0"/>
              <a:t>2019/7/14</a:t>
            </a:fld>
            <a:endParaRPr lang="zh-CN" altLang="en-US"/>
          </a:p>
        </p:txBody>
      </p:sp>
      <p:sp>
        <p:nvSpPr>
          <p:cNvPr id="6" name="页脚占位符 5">
            <a:extLst>
              <a:ext uri="{FF2B5EF4-FFF2-40B4-BE49-F238E27FC236}">
                <a16:creationId xmlns:a16="http://schemas.microsoft.com/office/drawing/2014/main" id="{C7C2E878-4CAD-4B28-9F98-B65961ED2AC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45EBCEF-CC82-4025-9F0F-3846185DB53D}"/>
              </a:ext>
            </a:extLst>
          </p:cNvPr>
          <p:cNvSpPr>
            <a:spLocks noGrp="1"/>
          </p:cNvSpPr>
          <p:nvPr>
            <p:ph type="sldNum" sz="quarter" idx="12"/>
          </p:nvPr>
        </p:nvSpPr>
        <p:spPr/>
        <p:txBody>
          <a:bodyPr/>
          <a:lstStyle/>
          <a:p>
            <a:fld id="{EA04B218-118C-4C5E-BA81-BBEF2F946BE3}" type="slidenum">
              <a:rPr lang="zh-CN" altLang="en-US" smtClean="0"/>
              <a:t>‹#›</a:t>
            </a:fld>
            <a:endParaRPr lang="zh-CN" altLang="en-US"/>
          </a:p>
        </p:txBody>
      </p:sp>
    </p:spTree>
    <p:extLst>
      <p:ext uri="{BB962C8B-B14F-4D97-AF65-F5344CB8AC3E}">
        <p14:creationId xmlns:p14="http://schemas.microsoft.com/office/powerpoint/2010/main" val="2772615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23C9B5-4502-47F3-9C27-7A186094C9F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EDBE236-56A8-4739-A0CF-E46C0159CD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BF8BB7B-C274-485A-BFCE-A3DAAF7E5BE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A741C61-C99E-4B42-832B-DE2D84EC4D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FF6DCD2-49FD-45E4-8F4A-0209FE4415F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7A4667D-1CFF-41BA-8AE7-E7F41B9A5320}"/>
              </a:ext>
            </a:extLst>
          </p:cNvPr>
          <p:cNvSpPr>
            <a:spLocks noGrp="1"/>
          </p:cNvSpPr>
          <p:nvPr>
            <p:ph type="dt" sz="half" idx="10"/>
          </p:nvPr>
        </p:nvSpPr>
        <p:spPr/>
        <p:txBody>
          <a:bodyPr/>
          <a:lstStyle/>
          <a:p>
            <a:fld id="{F082386B-55DB-457F-B9F1-EA9A5DD049E1}" type="datetimeFigureOut">
              <a:rPr lang="zh-CN" altLang="en-US" smtClean="0"/>
              <a:t>2019/7/14</a:t>
            </a:fld>
            <a:endParaRPr lang="zh-CN" altLang="en-US"/>
          </a:p>
        </p:txBody>
      </p:sp>
      <p:sp>
        <p:nvSpPr>
          <p:cNvPr id="8" name="页脚占位符 7">
            <a:extLst>
              <a:ext uri="{FF2B5EF4-FFF2-40B4-BE49-F238E27FC236}">
                <a16:creationId xmlns:a16="http://schemas.microsoft.com/office/drawing/2014/main" id="{4C473E6C-6CAC-46EC-A258-0C29C615573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D23B8C9-3796-4013-BDEB-2482A79B4FDF}"/>
              </a:ext>
            </a:extLst>
          </p:cNvPr>
          <p:cNvSpPr>
            <a:spLocks noGrp="1"/>
          </p:cNvSpPr>
          <p:nvPr>
            <p:ph type="sldNum" sz="quarter" idx="12"/>
          </p:nvPr>
        </p:nvSpPr>
        <p:spPr/>
        <p:txBody>
          <a:bodyPr/>
          <a:lstStyle/>
          <a:p>
            <a:fld id="{EA04B218-118C-4C5E-BA81-BBEF2F946BE3}" type="slidenum">
              <a:rPr lang="zh-CN" altLang="en-US" smtClean="0"/>
              <a:t>‹#›</a:t>
            </a:fld>
            <a:endParaRPr lang="zh-CN" altLang="en-US"/>
          </a:p>
        </p:txBody>
      </p:sp>
    </p:spTree>
    <p:extLst>
      <p:ext uri="{BB962C8B-B14F-4D97-AF65-F5344CB8AC3E}">
        <p14:creationId xmlns:p14="http://schemas.microsoft.com/office/powerpoint/2010/main" val="127006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C33C7D-E45D-4B40-9013-F9E3FE74B35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F7225DA-F3F7-420D-800F-1BF4BF3CDC62}"/>
              </a:ext>
            </a:extLst>
          </p:cNvPr>
          <p:cNvSpPr>
            <a:spLocks noGrp="1"/>
          </p:cNvSpPr>
          <p:nvPr>
            <p:ph type="dt" sz="half" idx="10"/>
          </p:nvPr>
        </p:nvSpPr>
        <p:spPr/>
        <p:txBody>
          <a:bodyPr/>
          <a:lstStyle/>
          <a:p>
            <a:fld id="{F082386B-55DB-457F-B9F1-EA9A5DD049E1}" type="datetimeFigureOut">
              <a:rPr lang="zh-CN" altLang="en-US" smtClean="0"/>
              <a:t>2019/7/14</a:t>
            </a:fld>
            <a:endParaRPr lang="zh-CN" altLang="en-US"/>
          </a:p>
        </p:txBody>
      </p:sp>
      <p:sp>
        <p:nvSpPr>
          <p:cNvPr id="4" name="页脚占位符 3">
            <a:extLst>
              <a:ext uri="{FF2B5EF4-FFF2-40B4-BE49-F238E27FC236}">
                <a16:creationId xmlns:a16="http://schemas.microsoft.com/office/drawing/2014/main" id="{FE9F761A-272C-42F6-94E5-DEEA1C68EE8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40D3428-3BB3-47B7-AFCF-E106BBCDD0E4}"/>
              </a:ext>
            </a:extLst>
          </p:cNvPr>
          <p:cNvSpPr>
            <a:spLocks noGrp="1"/>
          </p:cNvSpPr>
          <p:nvPr>
            <p:ph type="sldNum" sz="quarter" idx="12"/>
          </p:nvPr>
        </p:nvSpPr>
        <p:spPr/>
        <p:txBody>
          <a:bodyPr/>
          <a:lstStyle/>
          <a:p>
            <a:fld id="{EA04B218-118C-4C5E-BA81-BBEF2F946BE3}" type="slidenum">
              <a:rPr lang="zh-CN" altLang="en-US" smtClean="0"/>
              <a:t>‹#›</a:t>
            </a:fld>
            <a:endParaRPr lang="zh-CN" altLang="en-US"/>
          </a:p>
        </p:txBody>
      </p:sp>
    </p:spTree>
    <p:extLst>
      <p:ext uri="{BB962C8B-B14F-4D97-AF65-F5344CB8AC3E}">
        <p14:creationId xmlns:p14="http://schemas.microsoft.com/office/powerpoint/2010/main" val="788763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C19120C-B287-4BA7-A2EF-43EBB87C6691}"/>
              </a:ext>
            </a:extLst>
          </p:cNvPr>
          <p:cNvSpPr>
            <a:spLocks noGrp="1"/>
          </p:cNvSpPr>
          <p:nvPr>
            <p:ph type="dt" sz="half" idx="10"/>
          </p:nvPr>
        </p:nvSpPr>
        <p:spPr/>
        <p:txBody>
          <a:bodyPr/>
          <a:lstStyle/>
          <a:p>
            <a:fld id="{F082386B-55DB-457F-B9F1-EA9A5DD049E1}" type="datetimeFigureOut">
              <a:rPr lang="zh-CN" altLang="en-US" smtClean="0"/>
              <a:t>2019/7/14</a:t>
            </a:fld>
            <a:endParaRPr lang="zh-CN" altLang="en-US"/>
          </a:p>
        </p:txBody>
      </p:sp>
      <p:sp>
        <p:nvSpPr>
          <p:cNvPr id="3" name="页脚占位符 2">
            <a:extLst>
              <a:ext uri="{FF2B5EF4-FFF2-40B4-BE49-F238E27FC236}">
                <a16:creationId xmlns:a16="http://schemas.microsoft.com/office/drawing/2014/main" id="{CEC02013-1DA1-43F9-933F-0C2162C4B60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23A37F8-B7F7-4B9C-B34F-E383AF54447B}"/>
              </a:ext>
            </a:extLst>
          </p:cNvPr>
          <p:cNvSpPr>
            <a:spLocks noGrp="1"/>
          </p:cNvSpPr>
          <p:nvPr>
            <p:ph type="sldNum" sz="quarter" idx="12"/>
          </p:nvPr>
        </p:nvSpPr>
        <p:spPr/>
        <p:txBody>
          <a:bodyPr/>
          <a:lstStyle/>
          <a:p>
            <a:fld id="{EA04B218-118C-4C5E-BA81-BBEF2F946BE3}" type="slidenum">
              <a:rPr lang="zh-CN" altLang="en-US" smtClean="0"/>
              <a:t>‹#›</a:t>
            </a:fld>
            <a:endParaRPr lang="zh-CN" altLang="en-US"/>
          </a:p>
        </p:txBody>
      </p:sp>
    </p:spTree>
    <p:extLst>
      <p:ext uri="{BB962C8B-B14F-4D97-AF65-F5344CB8AC3E}">
        <p14:creationId xmlns:p14="http://schemas.microsoft.com/office/powerpoint/2010/main" val="1044350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5FB6FC-E5CA-479F-AF24-83629DF9255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CBD9D54-903C-45E8-A2B7-D5A349CF53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D41B546-345C-4515-8C19-9AAD3A51CD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1343ECA-E5CE-4833-A03D-31BA48371505}"/>
              </a:ext>
            </a:extLst>
          </p:cNvPr>
          <p:cNvSpPr>
            <a:spLocks noGrp="1"/>
          </p:cNvSpPr>
          <p:nvPr>
            <p:ph type="dt" sz="half" idx="10"/>
          </p:nvPr>
        </p:nvSpPr>
        <p:spPr/>
        <p:txBody>
          <a:bodyPr/>
          <a:lstStyle/>
          <a:p>
            <a:fld id="{F082386B-55DB-457F-B9F1-EA9A5DD049E1}" type="datetimeFigureOut">
              <a:rPr lang="zh-CN" altLang="en-US" smtClean="0"/>
              <a:t>2019/7/14</a:t>
            </a:fld>
            <a:endParaRPr lang="zh-CN" altLang="en-US"/>
          </a:p>
        </p:txBody>
      </p:sp>
      <p:sp>
        <p:nvSpPr>
          <p:cNvPr id="6" name="页脚占位符 5">
            <a:extLst>
              <a:ext uri="{FF2B5EF4-FFF2-40B4-BE49-F238E27FC236}">
                <a16:creationId xmlns:a16="http://schemas.microsoft.com/office/drawing/2014/main" id="{44F1D554-DF00-46F1-A4F1-BF8F5E1B496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885709E-5ACB-4CC9-A355-A6E3CE409AEF}"/>
              </a:ext>
            </a:extLst>
          </p:cNvPr>
          <p:cNvSpPr>
            <a:spLocks noGrp="1"/>
          </p:cNvSpPr>
          <p:nvPr>
            <p:ph type="sldNum" sz="quarter" idx="12"/>
          </p:nvPr>
        </p:nvSpPr>
        <p:spPr/>
        <p:txBody>
          <a:bodyPr/>
          <a:lstStyle/>
          <a:p>
            <a:fld id="{EA04B218-118C-4C5E-BA81-BBEF2F946BE3}" type="slidenum">
              <a:rPr lang="zh-CN" altLang="en-US" smtClean="0"/>
              <a:t>‹#›</a:t>
            </a:fld>
            <a:endParaRPr lang="zh-CN" altLang="en-US"/>
          </a:p>
        </p:txBody>
      </p:sp>
    </p:spTree>
    <p:extLst>
      <p:ext uri="{BB962C8B-B14F-4D97-AF65-F5344CB8AC3E}">
        <p14:creationId xmlns:p14="http://schemas.microsoft.com/office/powerpoint/2010/main" val="2736542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E42E5B-6F77-4C05-BA05-235F5D779CC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F6CC3D8-30C5-4F1B-8B33-2B964C621E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CE06D77-602D-4393-870E-E0C762AC65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690AB17-2F94-48AB-8E75-395D9A307C23}"/>
              </a:ext>
            </a:extLst>
          </p:cNvPr>
          <p:cNvSpPr>
            <a:spLocks noGrp="1"/>
          </p:cNvSpPr>
          <p:nvPr>
            <p:ph type="dt" sz="half" idx="10"/>
          </p:nvPr>
        </p:nvSpPr>
        <p:spPr/>
        <p:txBody>
          <a:bodyPr/>
          <a:lstStyle/>
          <a:p>
            <a:fld id="{F082386B-55DB-457F-B9F1-EA9A5DD049E1}" type="datetimeFigureOut">
              <a:rPr lang="zh-CN" altLang="en-US" smtClean="0"/>
              <a:t>2019/7/14</a:t>
            </a:fld>
            <a:endParaRPr lang="zh-CN" altLang="en-US"/>
          </a:p>
        </p:txBody>
      </p:sp>
      <p:sp>
        <p:nvSpPr>
          <p:cNvPr id="6" name="页脚占位符 5">
            <a:extLst>
              <a:ext uri="{FF2B5EF4-FFF2-40B4-BE49-F238E27FC236}">
                <a16:creationId xmlns:a16="http://schemas.microsoft.com/office/drawing/2014/main" id="{B6D92CE6-1C50-40AE-877D-41EE80C7655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640FA4B-D241-47F5-977A-06F279F9B61F}"/>
              </a:ext>
            </a:extLst>
          </p:cNvPr>
          <p:cNvSpPr>
            <a:spLocks noGrp="1"/>
          </p:cNvSpPr>
          <p:nvPr>
            <p:ph type="sldNum" sz="quarter" idx="12"/>
          </p:nvPr>
        </p:nvSpPr>
        <p:spPr/>
        <p:txBody>
          <a:bodyPr/>
          <a:lstStyle/>
          <a:p>
            <a:fld id="{EA04B218-118C-4C5E-BA81-BBEF2F946BE3}" type="slidenum">
              <a:rPr lang="zh-CN" altLang="en-US" smtClean="0"/>
              <a:t>‹#›</a:t>
            </a:fld>
            <a:endParaRPr lang="zh-CN" altLang="en-US"/>
          </a:p>
        </p:txBody>
      </p:sp>
    </p:spTree>
    <p:extLst>
      <p:ext uri="{BB962C8B-B14F-4D97-AF65-F5344CB8AC3E}">
        <p14:creationId xmlns:p14="http://schemas.microsoft.com/office/powerpoint/2010/main" val="116925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AE4E6CB-0F27-4D8E-B974-2F515931B2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5ED5A4D-EBEA-4852-B8D1-4AE37EB462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7779B78-BC5C-4624-BD2D-DC73AFA2F0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82386B-55DB-457F-B9F1-EA9A5DD049E1}" type="datetimeFigureOut">
              <a:rPr lang="zh-CN" altLang="en-US" smtClean="0"/>
              <a:t>2019/7/14</a:t>
            </a:fld>
            <a:endParaRPr lang="zh-CN" altLang="en-US"/>
          </a:p>
        </p:txBody>
      </p:sp>
      <p:sp>
        <p:nvSpPr>
          <p:cNvPr id="5" name="页脚占位符 4">
            <a:extLst>
              <a:ext uri="{FF2B5EF4-FFF2-40B4-BE49-F238E27FC236}">
                <a16:creationId xmlns:a16="http://schemas.microsoft.com/office/drawing/2014/main" id="{34356FE4-F628-401C-BC10-37C2307A3F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05420F2-48AA-44BC-971A-F701E7BA15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04B218-118C-4C5E-BA81-BBEF2F946BE3}" type="slidenum">
              <a:rPr lang="zh-CN" altLang="en-US" smtClean="0"/>
              <a:t>‹#›</a:t>
            </a:fld>
            <a:endParaRPr lang="zh-CN" altLang="en-US"/>
          </a:p>
        </p:txBody>
      </p:sp>
    </p:spTree>
    <p:extLst>
      <p:ext uri="{BB962C8B-B14F-4D97-AF65-F5344CB8AC3E}">
        <p14:creationId xmlns:p14="http://schemas.microsoft.com/office/powerpoint/2010/main" val="2056460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CBE5ED9-81B8-4A7E-A7CD-2992B5B85F50}"/>
              </a:ext>
            </a:extLst>
          </p:cNvPr>
          <p:cNvGrpSpPr/>
          <p:nvPr/>
        </p:nvGrpSpPr>
        <p:grpSpPr>
          <a:xfrm>
            <a:off x="0" y="438840"/>
            <a:ext cx="12192000" cy="2677656"/>
            <a:chOff x="0" y="1176791"/>
            <a:chExt cx="12192001" cy="2677656"/>
          </a:xfrm>
        </p:grpSpPr>
        <p:sp>
          <p:nvSpPr>
            <p:cNvPr id="3" name="文本框 2">
              <a:extLst>
                <a:ext uri="{FF2B5EF4-FFF2-40B4-BE49-F238E27FC236}">
                  <a16:creationId xmlns:a16="http://schemas.microsoft.com/office/drawing/2014/main" id="{D673FDB4-D5A8-4142-8FBA-29A76F754CF0}"/>
                </a:ext>
              </a:extLst>
            </p:cNvPr>
            <p:cNvSpPr txBox="1"/>
            <p:nvPr/>
          </p:nvSpPr>
          <p:spPr>
            <a:xfrm>
              <a:off x="0" y="1176791"/>
              <a:ext cx="12192001" cy="2677656"/>
            </a:xfrm>
            <a:prstGeom prst="rect">
              <a:avLst/>
            </a:prstGeom>
            <a:noFill/>
          </p:spPr>
          <p:txBody>
            <a:bodyPr wrap="square" rtlCol="0">
              <a:spAutoFit/>
            </a:bodyPr>
            <a:lstStyle/>
            <a:p>
              <a:pPr algn="l"/>
              <a:r>
                <a:rPr lang="zh-CN" altLang="en-US" sz="1400" b="1">
                  <a:latin typeface="Calibri" panose="020F0502020204030204" pitchFamily="34" charset="0"/>
                  <a:ea typeface="宋体" panose="02010600030101010101" pitchFamily="2" charset="-122"/>
                  <a:cs typeface="Calibri" panose="020F0502020204030204" pitchFamily="34" charset="0"/>
                </a:rPr>
                <a:t>时间复杂度与空间复杂度</a:t>
              </a:r>
              <a:endParaRPr lang="en-US" altLang="zh-CN" sz="1400" b="1">
                <a:latin typeface="Calibri" panose="020F0502020204030204" pitchFamily="34" charset="0"/>
                <a:ea typeface="宋体" panose="02010600030101010101" pitchFamily="2" charset="-122"/>
                <a:cs typeface="Calibri" panose="020F0502020204030204" pitchFamily="34" charset="0"/>
              </a:endParaRPr>
            </a:p>
            <a:p>
              <a:pPr algn="l"/>
              <a:r>
                <a:rPr lang="zh-CN" altLang="en-US" sz="1400" b="1">
                  <a:latin typeface="Calibri" panose="020F0502020204030204" pitchFamily="34" charset="0"/>
                  <a:ea typeface="宋体" panose="02010600030101010101" pitchFamily="2" charset="-122"/>
                  <a:cs typeface="Calibri" panose="020F0502020204030204" pitchFamily="34" charset="0"/>
                </a:rPr>
                <a:t>算法分析：</a:t>
              </a:r>
              <a:r>
                <a:rPr lang="zh-CN" altLang="en-US" sz="1400">
                  <a:latin typeface="Calibri" panose="020F0502020204030204" pitchFamily="34" charset="0"/>
                  <a:ea typeface="宋体" panose="02010600030101010101" pitchFamily="2" charset="-122"/>
                  <a:cs typeface="Calibri" panose="020F0502020204030204" pitchFamily="34" charset="0"/>
                </a:rPr>
                <a:t>算法分析的目的是推导出算法的复杂度，其中最主要的技术是构造和求解递归方程。</a:t>
              </a:r>
              <a:endParaRPr lang="en-US" altLang="zh-CN" sz="1400">
                <a:latin typeface="Calibri" panose="020F0502020204030204" pitchFamily="34" charset="0"/>
                <a:ea typeface="宋体" panose="02010600030101010101" pitchFamily="2" charset="-122"/>
                <a:cs typeface="Calibri" panose="020F0502020204030204" pitchFamily="34" charset="0"/>
              </a:endParaRPr>
            </a:p>
            <a:p>
              <a:pPr algn="l"/>
              <a:r>
                <a:rPr lang="zh-CN" altLang="en-US" sz="1400">
                  <a:latin typeface="Calibri" panose="020F0502020204030204" pitchFamily="34" charset="0"/>
                  <a:ea typeface="宋体" panose="02010600030101010101" pitchFamily="2" charset="-122"/>
                  <a:cs typeface="Calibri" panose="020F0502020204030204" pitchFamily="34" charset="0"/>
                </a:rPr>
                <a:t>基本计算规则：①基本操作，认为其时间复杂度为</a:t>
              </a:r>
              <a:r>
                <a:rPr lang="en-US" altLang="zh-CN" sz="1400">
                  <a:latin typeface="Calibri" panose="020F0502020204030204" pitchFamily="34" charset="0"/>
                  <a:ea typeface="宋体" panose="02010600030101010101" pitchFamily="2" charset="-122"/>
                  <a:cs typeface="Calibri" panose="020F0502020204030204" pitchFamily="34" charset="0"/>
                </a:rPr>
                <a:t>O(1)</a:t>
              </a:r>
              <a:r>
                <a:rPr lang="zh-CN" altLang="en-US" sz="1400">
                  <a:latin typeface="Calibri" panose="020F0502020204030204" pitchFamily="34" charset="0"/>
                  <a:ea typeface="宋体" panose="02010600030101010101" pitchFamily="2" charset="-122"/>
                  <a:cs typeface="Calibri" panose="020F0502020204030204" pitchFamily="34" charset="0"/>
                </a:rPr>
                <a:t>，如果是函数调用，应该将函数的时间复杂度代入，参与整体的时间复杂度计算；②加法规则，如果算法是两或多个部分的顺序组合，则其复杂度为其复杂性之和，又由于忽略常量，等价于求最大值；</a:t>
              </a:r>
              <a:endParaRPr lang="en-US" altLang="zh-CN" sz="1400">
                <a:latin typeface="Calibri" panose="020F0502020204030204" pitchFamily="34" charset="0"/>
                <a:ea typeface="宋体" panose="02010600030101010101" pitchFamily="2" charset="-122"/>
                <a:cs typeface="Calibri" panose="020F0502020204030204" pitchFamily="34" charset="0"/>
              </a:endParaRPr>
            </a:p>
            <a:p>
              <a:r>
                <a:rPr lang="zh-CN" altLang="en-US" sz="1400">
                  <a:latin typeface="Calibri" panose="020F0502020204030204" pitchFamily="34" charset="0"/>
                  <a:ea typeface="宋体" panose="02010600030101010101" pitchFamily="2" charset="-122"/>
                  <a:cs typeface="Calibri" panose="020F0502020204030204" pitchFamily="34" charset="0"/>
                </a:rPr>
                <a:t>③乘法规则，如果算法是循环，一共循环</a:t>
              </a:r>
              <a:r>
                <a:rPr lang="en-US" altLang="zh-CN" sz="1400">
                  <a:latin typeface="Calibri" panose="020F0502020204030204" pitchFamily="34" charset="0"/>
                  <a:ea typeface="宋体" panose="02010600030101010101" pitchFamily="2" charset="-122"/>
                  <a:cs typeface="Calibri" panose="020F0502020204030204" pitchFamily="34" charset="0"/>
                </a:rPr>
                <a:t>T1(n)</a:t>
              </a:r>
              <a:r>
                <a:rPr lang="zh-CN" altLang="en-US" sz="1400">
                  <a:latin typeface="Calibri" panose="020F0502020204030204" pitchFamily="34" charset="0"/>
                  <a:ea typeface="宋体" panose="02010600030101010101" pitchFamily="2" charset="-122"/>
                  <a:cs typeface="Calibri" panose="020F0502020204030204" pitchFamily="34" charset="0"/>
                </a:rPr>
                <a:t>次，每次耗时</a:t>
              </a:r>
              <a:r>
                <a:rPr lang="en-US" altLang="zh-CN" sz="1400">
                  <a:latin typeface="Calibri" panose="020F0502020204030204" pitchFamily="34" charset="0"/>
                  <a:ea typeface="宋体" panose="02010600030101010101" pitchFamily="2" charset="-122"/>
                  <a:cs typeface="Calibri" panose="020F0502020204030204" pitchFamily="34" charset="0"/>
                </a:rPr>
                <a:t>T2(n)</a:t>
              </a:r>
              <a:r>
                <a:rPr lang="zh-CN" altLang="en-US" sz="1400">
                  <a:latin typeface="Calibri" panose="020F0502020204030204" pitchFamily="34" charset="0"/>
                  <a:ea typeface="宋体" panose="02010600030101010101" pitchFamily="2" charset="-122"/>
                  <a:cs typeface="Calibri" panose="020F0502020204030204" pitchFamily="34" charset="0"/>
                </a:rPr>
                <a:t>，则</a:t>
              </a:r>
              <a:r>
                <a:rPr lang="en-US" altLang="zh-CN" sz="1400">
                  <a:latin typeface="Calibri" panose="020F0502020204030204" pitchFamily="34" charset="0"/>
                  <a:ea typeface="宋体" panose="02010600030101010101" pitchFamily="2" charset="-122"/>
                  <a:cs typeface="Calibri" panose="020F0502020204030204" pitchFamily="34" charset="0"/>
                </a:rPr>
                <a:t>T(n)=O(T1(n)* T2(n))</a:t>
              </a:r>
              <a:r>
                <a:rPr lang="zh-CN" altLang="en-US" sz="1400">
                  <a:latin typeface="Calibri" panose="020F0502020204030204" pitchFamily="34" charset="0"/>
                  <a:ea typeface="宋体" panose="02010600030101010101" pitchFamily="2" charset="-122"/>
                  <a:cs typeface="Calibri" panose="020F0502020204030204" pitchFamily="34" charset="0"/>
                </a:rPr>
                <a:t>；④取最大规则，条件分支情况下，取最大时间复杂度的分支计。</a:t>
              </a:r>
              <a:endParaRPr lang="en-US" altLang="zh-CN" sz="1400">
                <a:latin typeface="Calibri" panose="020F0502020204030204" pitchFamily="34" charset="0"/>
                <a:ea typeface="宋体" panose="02010600030101010101" pitchFamily="2" charset="-122"/>
                <a:cs typeface="Calibri" panose="020F0502020204030204" pitchFamily="34" charset="0"/>
              </a:endParaRPr>
            </a:p>
            <a:p>
              <a:r>
                <a:rPr lang="en-US" altLang="zh-CN" sz="1400" b="1">
                  <a:latin typeface="Calibri" panose="020F0502020204030204" pitchFamily="34" charset="0"/>
                  <a:ea typeface="宋体" panose="02010600030101010101" pitchFamily="2" charset="-122"/>
                  <a:cs typeface="Calibri" panose="020F0502020204030204" pitchFamily="34" charset="0"/>
                </a:rPr>
                <a:t>python</a:t>
              </a:r>
              <a:r>
                <a:rPr lang="zh-CN" altLang="en-US" sz="1400" b="1">
                  <a:latin typeface="Calibri" panose="020F0502020204030204" pitchFamily="34" charset="0"/>
                  <a:ea typeface="宋体" panose="02010600030101010101" pitchFamily="2" charset="-122"/>
                  <a:cs typeface="Calibri" panose="020F0502020204030204" pitchFamily="34" charset="0"/>
                </a:rPr>
                <a:t>中的时间开销与空间开销</a:t>
              </a:r>
              <a:r>
                <a:rPr lang="zh-CN" altLang="en-US" sz="1400">
                  <a:latin typeface="Calibri" panose="020F0502020204030204" pitchFamily="34" charset="0"/>
                  <a:ea typeface="宋体" panose="02010600030101010101" pitchFamily="2" charset="-122"/>
                  <a:cs typeface="Calibri" panose="020F0502020204030204" pitchFamily="34" charset="0"/>
                </a:rPr>
                <a:t>：①基本算术运算</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极大整数时随整数增大运算时间增长</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与逻辑运算是</a:t>
              </a:r>
              <a:r>
                <a:rPr lang="en-US" altLang="zh-CN" sz="1400">
                  <a:latin typeface="Calibri" panose="020F0502020204030204" pitchFamily="34" charset="0"/>
                  <a:ea typeface="宋体" panose="02010600030101010101" pitchFamily="2" charset="-122"/>
                  <a:cs typeface="Calibri" panose="020F0502020204030204" pitchFamily="34" charset="0"/>
                </a:rPr>
                <a:t>O(1)</a:t>
              </a:r>
              <a:r>
                <a:rPr lang="zh-CN" altLang="en-US" sz="1400">
                  <a:latin typeface="Calibri" panose="020F0502020204030204" pitchFamily="34" charset="0"/>
                  <a:ea typeface="宋体" panose="02010600030101010101" pitchFamily="2" charset="-122"/>
                  <a:cs typeface="Calibri" panose="020F0502020204030204" pitchFamily="34" charset="0"/>
                </a:rPr>
                <a:t>操作；②复制和切片是</a:t>
              </a:r>
              <a:r>
                <a:rPr lang="en-US" altLang="zh-CN" sz="1400">
                  <a:latin typeface="Calibri" panose="020F0502020204030204" pitchFamily="34" charset="0"/>
                  <a:ea typeface="宋体" panose="02010600030101010101" pitchFamily="2" charset="-122"/>
                  <a:cs typeface="Calibri" panose="020F0502020204030204" pitchFamily="34" charset="0"/>
                </a:rPr>
                <a:t>O(n)</a:t>
              </a:r>
              <a:r>
                <a:rPr lang="zh-CN" altLang="en-US" sz="1400">
                  <a:latin typeface="Calibri" panose="020F0502020204030204" pitchFamily="34" charset="0"/>
                  <a:ea typeface="宋体" panose="02010600030101010101" pitchFamily="2" charset="-122"/>
                  <a:cs typeface="Calibri" panose="020F0502020204030204" pitchFamily="34" charset="0"/>
                </a:rPr>
                <a:t>操作；③</a:t>
              </a:r>
              <a:r>
                <a:rPr lang="en-US" altLang="zh-CN" sz="1400">
                  <a:latin typeface="Calibri" panose="020F0502020204030204" pitchFamily="34" charset="0"/>
                  <a:ea typeface="宋体" panose="02010600030101010101" pitchFamily="2" charset="-122"/>
                  <a:cs typeface="Calibri" panose="020F0502020204030204" pitchFamily="34" charset="0"/>
                </a:rPr>
                <a:t>list</a:t>
              </a:r>
              <a:r>
                <a:rPr lang="zh-CN" altLang="en-US" sz="1400">
                  <a:latin typeface="Calibri" panose="020F0502020204030204" pitchFamily="34" charset="0"/>
                  <a:ea typeface="宋体" panose="02010600030101010101" pitchFamily="2" charset="-122"/>
                  <a:cs typeface="Calibri" panose="020F0502020204030204" pitchFamily="34" charset="0"/>
                </a:rPr>
                <a:t>与</a:t>
              </a:r>
              <a:r>
                <a:rPr lang="en-US" altLang="zh-CN" sz="1400">
                  <a:latin typeface="Calibri" panose="020F0502020204030204" pitchFamily="34" charset="0"/>
                  <a:ea typeface="宋体" panose="02010600030101010101" pitchFamily="2" charset="-122"/>
                  <a:cs typeface="Calibri" panose="020F0502020204030204" pitchFamily="34" charset="0"/>
                </a:rPr>
                <a:t>tuple</a:t>
              </a:r>
              <a:r>
                <a:rPr lang="zh-CN" altLang="en-US" sz="1400">
                  <a:latin typeface="Calibri" panose="020F0502020204030204" pitchFamily="34" charset="0"/>
                  <a:ea typeface="宋体" panose="02010600030101010101" pitchFamily="2" charset="-122"/>
                  <a:cs typeface="Calibri" panose="020F0502020204030204" pitchFamily="34" charset="0"/>
                </a:rPr>
                <a:t>的元素访问与赋值，是</a:t>
              </a:r>
              <a:r>
                <a:rPr lang="en-US" altLang="zh-CN" sz="1400">
                  <a:latin typeface="Calibri" panose="020F0502020204030204" pitchFamily="34" charset="0"/>
                  <a:ea typeface="宋体" panose="02010600030101010101" pitchFamily="2" charset="-122"/>
                  <a:cs typeface="Calibri" panose="020F0502020204030204" pitchFamily="34" charset="0"/>
                </a:rPr>
                <a:t>O(1)</a:t>
              </a:r>
              <a:r>
                <a:rPr lang="zh-CN" altLang="en-US" sz="1400">
                  <a:latin typeface="Calibri" panose="020F0502020204030204" pitchFamily="34" charset="0"/>
                  <a:ea typeface="宋体" panose="02010600030101010101" pitchFamily="2" charset="-122"/>
                  <a:cs typeface="Calibri" panose="020F0502020204030204" pitchFamily="34" charset="0"/>
                </a:rPr>
                <a:t>操作；④字符串应看作组合对象，其很多操作不是</a:t>
              </a:r>
              <a:r>
                <a:rPr lang="en-US" altLang="zh-CN" sz="1400">
                  <a:latin typeface="Calibri" panose="020F0502020204030204" pitchFamily="34" charset="0"/>
                  <a:ea typeface="宋体" panose="02010600030101010101" pitchFamily="2" charset="-122"/>
                  <a:cs typeface="Calibri" panose="020F0502020204030204" pitchFamily="34" charset="0"/>
                </a:rPr>
                <a:t>O(1)</a:t>
              </a:r>
              <a:r>
                <a:rPr lang="zh-CN" altLang="en-US" sz="1400">
                  <a:latin typeface="Calibri" panose="020F0502020204030204" pitchFamily="34" charset="0"/>
                  <a:ea typeface="宋体" panose="02010600030101010101" pitchFamily="2" charset="-122"/>
                  <a:cs typeface="Calibri" panose="020F0502020204030204" pitchFamily="34" charset="0"/>
                </a:rPr>
                <a:t>的；⑤创建对象通常应看作</a:t>
              </a:r>
              <a:r>
                <a:rPr lang="en-US" altLang="zh-CN" sz="1400">
                  <a:latin typeface="Calibri" panose="020F0502020204030204" pitchFamily="34" charset="0"/>
                  <a:ea typeface="宋体" panose="02010600030101010101" pitchFamily="2" charset="-122"/>
                  <a:cs typeface="Calibri" panose="020F0502020204030204" pitchFamily="34" charset="0"/>
                </a:rPr>
                <a:t>O(n)</a:t>
              </a:r>
              <a:r>
                <a:rPr lang="zh-CN" altLang="en-US" sz="1400">
                  <a:latin typeface="Calibri" panose="020F0502020204030204" pitchFamily="34" charset="0"/>
                  <a:ea typeface="宋体" panose="02010600030101010101" pitchFamily="2" charset="-122"/>
                  <a:cs typeface="Calibri" panose="020F0502020204030204" pitchFamily="34" charset="0"/>
                </a:rPr>
                <a:t>与线性空间操作</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与元素个数有关</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，构造空结构是</a:t>
              </a:r>
              <a:r>
                <a:rPr lang="en-US" altLang="zh-CN" sz="1400">
                  <a:latin typeface="Calibri" panose="020F0502020204030204" pitchFamily="34" charset="0"/>
                  <a:ea typeface="宋体" panose="02010600030101010101" pitchFamily="2" charset="-122"/>
                  <a:cs typeface="Calibri" panose="020F0502020204030204" pitchFamily="34" charset="0"/>
                </a:rPr>
                <a:t>O(1)</a:t>
              </a:r>
              <a:r>
                <a:rPr lang="zh-CN" altLang="en-US" sz="1400">
                  <a:latin typeface="Calibri" panose="020F0502020204030204" pitchFamily="34" charset="0"/>
                  <a:ea typeface="宋体" panose="02010600030101010101" pitchFamily="2" charset="-122"/>
                  <a:cs typeface="Calibri" panose="020F0502020204030204" pitchFamily="34" charset="0"/>
                </a:rPr>
                <a:t>操作，构造一个包含</a:t>
              </a:r>
              <a:r>
                <a:rPr lang="en-US" altLang="zh-CN" sz="1400">
                  <a:latin typeface="Calibri" panose="020F0502020204030204" pitchFamily="34" charset="0"/>
                  <a:ea typeface="宋体" panose="02010600030101010101" pitchFamily="2" charset="-122"/>
                  <a:cs typeface="Calibri" panose="020F0502020204030204" pitchFamily="34" charset="0"/>
                </a:rPr>
                <a:t>n</a:t>
              </a:r>
              <a:r>
                <a:rPr lang="zh-CN" altLang="en-US" sz="1400">
                  <a:latin typeface="Calibri" panose="020F0502020204030204" pitchFamily="34" charset="0"/>
                  <a:ea typeface="宋体" panose="02010600030101010101" pitchFamily="2" charset="-122"/>
                  <a:cs typeface="Calibri" panose="020F0502020204030204" pitchFamily="34" charset="0"/>
                </a:rPr>
                <a:t>个元素的结构至少需要</a:t>
              </a:r>
              <a:r>
                <a:rPr lang="en-US" altLang="zh-CN" sz="1400">
                  <a:latin typeface="Calibri" panose="020F0502020204030204" pitchFamily="34" charset="0"/>
                  <a:ea typeface="宋体" panose="02010600030101010101" pitchFamily="2" charset="-122"/>
                  <a:cs typeface="Calibri" panose="020F0502020204030204" pitchFamily="34" charset="0"/>
                </a:rPr>
                <a:t>O(n)</a:t>
              </a:r>
              <a:r>
                <a:rPr lang="zh-CN" altLang="en-US" sz="1400">
                  <a:latin typeface="Calibri" panose="020F0502020204030204" pitchFamily="34" charset="0"/>
                  <a:ea typeface="宋体" panose="02010600030101010101" pitchFamily="2" charset="-122"/>
                  <a:cs typeface="Calibri" panose="020F0502020204030204" pitchFamily="34" charset="0"/>
                </a:rPr>
                <a:t>；⑥</a:t>
              </a:r>
              <a:r>
                <a:rPr lang="en-US" altLang="zh-CN" sz="1400">
                  <a:latin typeface="Calibri" panose="020F0502020204030204" pitchFamily="34" charset="0"/>
                  <a:ea typeface="宋体" panose="02010600030101010101" pitchFamily="2" charset="-122"/>
                  <a:cs typeface="Calibri" panose="020F0502020204030204" pitchFamily="34" charset="0"/>
                </a:rPr>
                <a:t>list</a:t>
              </a:r>
              <a:r>
                <a:rPr lang="zh-CN" altLang="en-US" sz="1400">
                  <a:latin typeface="Calibri" panose="020F0502020204030204" pitchFamily="34" charset="0"/>
                  <a:ea typeface="宋体" panose="02010600030101010101" pitchFamily="2" charset="-122"/>
                  <a:cs typeface="Calibri" panose="020F0502020204030204" pitchFamily="34" charset="0"/>
                </a:rPr>
                <a:t>的加入</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删除元素是</a:t>
              </a:r>
              <a:r>
                <a:rPr lang="en-US" altLang="zh-CN" sz="1400">
                  <a:latin typeface="Calibri" panose="020F0502020204030204" pitchFamily="34" charset="0"/>
                  <a:ea typeface="宋体" panose="02010600030101010101" pitchFamily="2" charset="-122"/>
                  <a:cs typeface="Calibri" panose="020F0502020204030204" pitchFamily="34" charset="0"/>
                </a:rPr>
                <a:t>O(n)</a:t>
              </a:r>
              <a:r>
                <a:rPr lang="zh-CN" altLang="en-US" sz="1400">
                  <a:latin typeface="Calibri" panose="020F0502020204030204" pitchFamily="34" charset="0"/>
                  <a:ea typeface="宋体" panose="02010600030101010101" pitchFamily="2" charset="-122"/>
                  <a:cs typeface="Calibri" panose="020F0502020204030204" pitchFamily="34" charset="0"/>
                </a:rPr>
                <a:t>操作；⑦字典的操作平均为</a:t>
              </a:r>
              <a:r>
                <a:rPr lang="en-US" altLang="zh-CN" sz="1400">
                  <a:latin typeface="Calibri" panose="020F0502020204030204" pitchFamily="34" charset="0"/>
                  <a:ea typeface="宋体" panose="02010600030101010101" pitchFamily="2" charset="-122"/>
                  <a:cs typeface="Calibri" panose="020F0502020204030204" pitchFamily="34" charset="0"/>
                </a:rPr>
                <a:t>O(1)</a:t>
              </a:r>
              <a:r>
                <a:rPr lang="zh-CN" altLang="en-US" sz="1400">
                  <a:latin typeface="Calibri" panose="020F0502020204030204" pitchFamily="34" charset="0"/>
                  <a:ea typeface="宋体" panose="02010600030101010101" pitchFamily="2" charset="-122"/>
                  <a:cs typeface="Calibri" panose="020F0502020204030204" pitchFamily="34" charset="0"/>
                </a:rPr>
                <a:t>操作，但偶尔出现</a:t>
              </a:r>
              <a:r>
                <a:rPr lang="en-US" altLang="zh-CN" sz="1400">
                  <a:latin typeface="Calibri" panose="020F0502020204030204" pitchFamily="34" charset="0"/>
                  <a:ea typeface="宋体" panose="02010600030101010101" pitchFamily="2" charset="-122"/>
                  <a:cs typeface="Calibri" panose="020F0502020204030204" pitchFamily="34" charset="0"/>
                </a:rPr>
                <a:t>O(n)</a:t>
              </a:r>
              <a:r>
                <a:rPr lang="zh-CN" altLang="en-US" sz="1400">
                  <a:latin typeface="Calibri" panose="020F0502020204030204" pitchFamily="34" charset="0"/>
                  <a:ea typeface="宋体" panose="02010600030101010101" pitchFamily="2" charset="-122"/>
                  <a:cs typeface="Calibri" panose="020F0502020204030204" pitchFamily="34" charset="0"/>
                </a:rPr>
                <a:t>操作。</a:t>
              </a:r>
              <a:endParaRPr lang="en-US" altLang="zh-CN" sz="1400">
                <a:latin typeface="Calibri" panose="020F0502020204030204" pitchFamily="34" charset="0"/>
                <a:ea typeface="宋体" panose="02010600030101010101" pitchFamily="2" charset="-122"/>
                <a:cs typeface="Calibri" panose="020F0502020204030204" pitchFamily="34" charset="0"/>
              </a:endParaRPr>
            </a:p>
            <a:p>
              <a:r>
                <a:rPr lang="zh-CN" altLang="en-US" sz="1400">
                  <a:latin typeface="Calibri" panose="020F0502020204030204" pitchFamily="34" charset="0"/>
                  <a:ea typeface="宋体" panose="02010600030101010101" pitchFamily="2" charset="-122"/>
                  <a:cs typeface="Calibri" panose="020F0502020204030204" pitchFamily="34" charset="0"/>
                </a:rPr>
                <a:t>注意：</a:t>
              </a:r>
              <a:r>
                <a:rPr lang="en-US" altLang="zh-CN" sz="1400">
                  <a:latin typeface="Calibri" panose="020F0502020204030204" pitchFamily="34" charset="0"/>
                  <a:ea typeface="宋体" panose="02010600030101010101" pitchFamily="2" charset="-122"/>
                  <a:cs typeface="Calibri" panose="020F0502020204030204" pitchFamily="34" charset="0"/>
                </a:rPr>
                <a:t>python</a:t>
              </a:r>
              <a:r>
                <a:rPr lang="zh-CN" altLang="en-US" sz="1400">
                  <a:latin typeface="Calibri" panose="020F0502020204030204" pitchFamily="34" charset="0"/>
                  <a:ea typeface="宋体" panose="02010600030101010101" pitchFamily="2" charset="-122"/>
                  <a:cs typeface="Calibri" panose="020F0502020204030204" pitchFamily="34" charset="0"/>
                </a:rPr>
                <a:t>的组合数据对象没有最大值，其实际开销会随元素加入而增大，但不会随元素删除而缩小，全局变量指向值若不删除则会一直存在。</a:t>
              </a:r>
              <a:endParaRPr lang="en-US" altLang="zh-CN" sz="1400">
                <a:latin typeface="Calibri" panose="020F0502020204030204" pitchFamily="34" charset="0"/>
                <a:ea typeface="宋体" panose="02010600030101010101" pitchFamily="2" charset="-122"/>
                <a:cs typeface="Calibri" panose="020F0502020204030204" pitchFamily="34" charset="0"/>
              </a:endParaRPr>
            </a:p>
            <a:p>
              <a:r>
                <a:rPr lang="zh-CN" altLang="en-US" sz="1400" b="1">
                  <a:latin typeface="Calibri" panose="020F0502020204030204" pitchFamily="34" charset="0"/>
                  <a:ea typeface="宋体" panose="02010600030101010101" pitchFamily="2" charset="-122"/>
                  <a:cs typeface="Calibri" panose="020F0502020204030204" pitchFamily="34" charset="0"/>
                </a:rPr>
                <a:t>最优复杂度和最坏时间复杂度</a:t>
              </a:r>
              <a:r>
                <a:rPr lang="zh-CN" altLang="en-US" sz="1400">
                  <a:latin typeface="Calibri" panose="020F0502020204030204" pitchFamily="34" charset="0"/>
                  <a:ea typeface="宋体" panose="02010600030101010101" pitchFamily="2" charset="-122"/>
                  <a:cs typeface="Calibri" panose="020F0502020204030204" pitchFamily="34" charset="0"/>
                </a:rPr>
                <a:t>：在实际运行时，根据提供的元素不同，所需要的时间复杂度可能会发生变化</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如</a:t>
              </a:r>
              <a:r>
                <a:rPr lang="en-US" altLang="zh-CN" sz="1400">
                  <a:latin typeface="Calibri" panose="020F0502020204030204" pitchFamily="34" charset="0"/>
                  <a:ea typeface="宋体" panose="02010600030101010101" pitchFamily="2" charset="-122"/>
                  <a:cs typeface="Calibri" panose="020F0502020204030204" pitchFamily="34" charset="0"/>
                </a:rPr>
                <a:t>[1,2,3,4]</a:t>
              </a:r>
              <a:r>
                <a:rPr lang="zh-CN" altLang="en-US" sz="1400">
                  <a:latin typeface="Calibri" panose="020F0502020204030204" pitchFamily="34" charset="0"/>
                  <a:ea typeface="宋体" panose="02010600030101010101" pitchFamily="2" charset="-122"/>
                  <a:cs typeface="Calibri" panose="020F0502020204030204" pitchFamily="34" charset="0"/>
                </a:rPr>
                <a:t>与</a:t>
              </a:r>
              <a:r>
                <a:rPr lang="en-US" altLang="zh-CN" sz="1400">
                  <a:latin typeface="Calibri" panose="020F0502020204030204" pitchFamily="34" charset="0"/>
                  <a:ea typeface="宋体" panose="02010600030101010101" pitchFamily="2" charset="-122"/>
                  <a:cs typeface="Calibri" panose="020F0502020204030204" pitchFamily="34" charset="0"/>
                </a:rPr>
                <a:t>[4,1,3,2]</a:t>
              </a:r>
              <a:r>
                <a:rPr lang="zh-CN" altLang="en-US" sz="1400">
                  <a:latin typeface="Calibri" panose="020F0502020204030204" pitchFamily="34" charset="0"/>
                  <a:ea typeface="宋体" panose="02010600030101010101" pitchFamily="2" charset="-122"/>
                  <a:cs typeface="Calibri" panose="020F0502020204030204" pitchFamily="34" charset="0"/>
                </a:rPr>
                <a:t>的排序</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，在没有特殊指代时，分析的算法时间复杂度都是指最坏时间复杂度。</a:t>
              </a:r>
              <a:endParaRPr lang="en-US" altLang="zh-CN" sz="1400">
                <a:latin typeface="Calibri" panose="020F0502020204030204" pitchFamily="34" charset="0"/>
                <a:ea typeface="宋体" panose="02010600030101010101" pitchFamily="2" charset="-122"/>
                <a:cs typeface="Calibri" panose="020F0502020204030204" pitchFamily="34" charset="0"/>
              </a:endParaRPr>
            </a:p>
            <a:p>
              <a:r>
                <a:rPr lang="zh-CN" altLang="en-US" sz="1400" b="1">
                  <a:latin typeface="Calibri" panose="020F0502020204030204" pitchFamily="34" charset="0"/>
                  <a:ea typeface="宋体" panose="02010600030101010101" pitchFamily="2" charset="-122"/>
                  <a:cs typeface="Calibri" panose="020F0502020204030204" pitchFamily="34" charset="0"/>
                </a:rPr>
                <a:t>注</a:t>
              </a:r>
              <a:r>
                <a:rPr lang="zh-CN" altLang="en-US" sz="1400">
                  <a:latin typeface="Calibri" panose="020F0502020204030204" pitchFamily="34" charset="0"/>
                  <a:ea typeface="宋体" panose="02010600030101010101" pitchFamily="2" charset="-122"/>
                  <a:cs typeface="Calibri" panose="020F0502020204030204" pitchFamily="34" charset="0"/>
                </a:rPr>
                <a:t>：对于算法的分析应是脱离硬件设施、环境甚至语言的，因此在分析算法时，应专注于算法本身的操作，而非各语言的实现形式。</a:t>
              </a:r>
              <a:endParaRPr lang="en-US" altLang="zh-CN" sz="1400">
                <a:latin typeface="Calibri" panose="020F0502020204030204" pitchFamily="34" charset="0"/>
                <a:ea typeface="宋体" panose="02010600030101010101" pitchFamily="2" charset="-122"/>
                <a:cs typeface="Calibri" panose="020F0502020204030204" pitchFamily="34" charset="0"/>
              </a:endParaRPr>
            </a:p>
          </p:txBody>
        </p:sp>
        <p:pic>
          <p:nvPicPr>
            <p:cNvPr id="4" name="图片 3">
              <a:extLst>
                <a:ext uri="{FF2B5EF4-FFF2-40B4-BE49-F238E27FC236}">
                  <a16:creationId xmlns:a16="http://schemas.microsoft.com/office/drawing/2014/main" id="{A65EE096-67C3-4469-828E-31F7891183C7}"/>
                </a:ext>
              </a:extLst>
            </p:cNvPr>
            <p:cNvPicPr>
              <a:picLocks noChangeAspect="1"/>
            </p:cNvPicPr>
            <p:nvPr/>
          </p:nvPicPr>
          <p:blipFill>
            <a:blip r:embed="rId2"/>
            <a:stretch>
              <a:fillRect/>
            </a:stretch>
          </p:blipFill>
          <p:spPr>
            <a:xfrm>
              <a:off x="8045938" y="1864881"/>
              <a:ext cx="4093305" cy="243511"/>
            </a:xfrm>
            <a:prstGeom prst="rect">
              <a:avLst/>
            </a:prstGeom>
          </p:spPr>
        </p:pic>
      </p:grpSp>
      <p:sp>
        <p:nvSpPr>
          <p:cNvPr id="5" name="文本框 4">
            <a:extLst>
              <a:ext uri="{FF2B5EF4-FFF2-40B4-BE49-F238E27FC236}">
                <a16:creationId xmlns:a16="http://schemas.microsoft.com/office/drawing/2014/main" id="{8C8C3C3C-C16D-47A0-93B3-F9D27B0AD51C}"/>
              </a:ext>
            </a:extLst>
          </p:cNvPr>
          <p:cNvSpPr txBox="1"/>
          <p:nvPr/>
        </p:nvSpPr>
        <p:spPr>
          <a:xfrm>
            <a:off x="0" y="0"/>
            <a:ext cx="12192000" cy="307777"/>
          </a:xfrm>
          <a:prstGeom prst="rect">
            <a:avLst/>
          </a:prstGeom>
          <a:noFill/>
        </p:spPr>
        <p:txBody>
          <a:bodyPr wrap="square" rtlCol="0">
            <a:spAutoFit/>
          </a:bodyPr>
          <a:lstStyle/>
          <a:p>
            <a:r>
              <a:rPr lang="en-US" altLang="zh-CN" sz="1400" b="1">
                <a:latin typeface="Calibri" panose="020F0502020204030204" pitchFamily="34" charset="0"/>
                <a:ea typeface="宋体" panose="02010600030101010101" pitchFamily="2" charset="-122"/>
                <a:cs typeface="Calibri" panose="020F0502020204030204" pitchFamily="34" charset="0"/>
              </a:rPr>
              <a:t>python</a:t>
            </a:r>
            <a:r>
              <a:rPr lang="zh-CN" altLang="en-US" sz="1400" b="1">
                <a:latin typeface="Calibri" panose="020F0502020204030204" pitchFamily="34" charset="0"/>
                <a:ea typeface="宋体" panose="02010600030101010101" pitchFamily="2" charset="-122"/>
                <a:cs typeface="Calibri" panose="020F0502020204030204" pitchFamily="34" charset="0"/>
              </a:rPr>
              <a:t>中的数据结构与抽象数据类型</a:t>
            </a:r>
            <a:r>
              <a:rPr lang="en-US" altLang="zh-CN" sz="1400" b="1">
                <a:latin typeface="Calibri" panose="020F0502020204030204" pitchFamily="34" charset="0"/>
                <a:ea typeface="宋体" panose="02010600030101010101" pitchFamily="2" charset="-122"/>
                <a:cs typeface="Calibri" panose="020F0502020204030204" pitchFamily="34" charset="0"/>
              </a:rPr>
              <a:t>ADT(abstract data type)</a:t>
            </a:r>
          </a:p>
        </p:txBody>
      </p:sp>
      <p:pic>
        <p:nvPicPr>
          <p:cNvPr id="6" name="图片 5">
            <a:extLst>
              <a:ext uri="{FF2B5EF4-FFF2-40B4-BE49-F238E27FC236}">
                <a16:creationId xmlns:a16="http://schemas.microsoft.com/office/drawing/2014/main" id="{AF207381-5F97-4B32-B3A8-19396BF72C41}"/>
              </a:ext>
            </a:extLst>
          </p:cNvPr>
          <p:cNvPicPr>
            <a:picLocks noChangeAspect="1"/>
          </p:cNvPicPr>
          <p:nvPr/>
        </p:nvPicPr>
        <p:blipFill>
          <a:blip r:embed="rId3"/>
          <a:stretch>
            <a:fillRect/>
          </a:stretch>
        </p:blipFill>
        <p:spPr>
          <a:xfrm>
            <a:off x="7073027" y="3464505"/>
            <a:ext cx="5066215" cy="3340898"/>
          </a:xfrm>
          <a:prstGeom prst="rect">
            <a:avLst/>
          </a:prstGeom>
        </p:spPr>
      </p:pic>
      <p:sp>
        <p:nvSpPr>
          <p:cNvPr id="7" name="文本框 6">
            <a:extLst>
              <a:ext uri="{FF2B5EF4-FFF2-40B4-BE49-F238E27FC236}">
                <a16:creationId xmlns:a16="http://schemas.microsoft.com/office/drawing/2014/main" id="{CF58CF0E-F5E8-41C5-AB73-D02BE46A0949}"/>
              </a:ext>
            </a:extLst>
          </p:cNvPr>
          <p:cNvSpPr txBox="1"/>
          <p:nvPr/>
        </p:nvSpPr>
        <p:spPr>
          <a:xfrm>
            <a:off x="0" y="3356032"/>
            <a:ext cx="6945664" cy="3323987"/>
          </a:xfrm>
          <a:prstGeom prst="rect">
            <a:avLst/>
          </a:prstGeom>
          <a:noFill/>
        </p:spPr>
        <p:txBody>
          <a:bodyPr wrap="square" rtlCol="0">
            <a:spAutoFit/>
          </a:bodyPr>
          <a:lstStyle/>
          <a:p>
            <a:r>
              <a:rPr lang="zh-CN" altLang="en-US" sz="1400" b="1">
                <a:latin typeface="Calibri" panose="020F0502020204030204" pitchFamily="34" charset="0"/>
                <a:ea typeface="宋体" panose="02010600030101010101" pitchFamily="2" charset="-122"/>
                <a:cs typeface="Calibri" panose="020F0502020204030204" pitchFamily="34" charset="0"/>
              </a:rPr>
              <a:t>关于</a:t>
            </a:r>
            <a:r>
              <a:rPr lang="en-US" altLang="zh-CN" sz="1400" b="1">
                <a:latin typeface="Calibri" panose="020F0502020204030204" pitchFamily="34" charset="0"/>
                <a:ea typeface="宋体" panose="02010600030101010101" pitchFamily="2" charset="-122"/>
                <a:cs typeface="Calibri" panose="020F0502020204030204" pitchFamily="34" charset="0"/>
              </a:rPr>
              <a:t>hash</a:t>
            </a:r>
            <a:r>
              <a:rPr lang="zh-CN" altLang="en-US" sz="1400" b="1">
                <a:latin typeface="Calibri" panose="020F0502020204030204" pitchFamily="34" charset="0"/>
                <a:ea typeface="宋体" panose="02010600030101010101" pitchFamily="2" charset="-122"/>
                <a:cs typeface="Calibri" panose="020F0502020204030204" pitchFamily="34" charset="0"/>
              </a:rPr>
              <a:t>算法</a:t>
            </a:r>
            <a:endParaRPr lang="en-US" altLang="zh-CN" sz="1400" b="1">
              <a:latin typeface="Calibri" panose="020F0502020204030204" pitchFamily="34" charset="0"/>
              <a:ea typeface="宋体" panose="02010600030101010101" pitchFamily="2" charset="-122"/>
              <a:cs typeface="Calibri" panose="020F0502020204030204" pitchFamily="34" charset="0"/>
            </a:endParaRPr>
          </a:p>
          <a:p>
            <a:r>
              <a:rPr lang="en-US" altLang="zh-CN" sz="1400" b="1">
                <a:latin typeface="Calibri" panose="020F0502020204030204" pitchFamily="34" charset="0"/>
                <a:ea typeface="宋体" panose="02010600030101010101" pitchFamily="2" charset="-122"/>
                <a:cs typeface="Calibri" panose="020F0502020204030204" pitchFamily="34" charset="0"/>
              </a:rPr>
              <a:t>hash</a:t>
            </a:r>
            <a:r>
              <a:rPr lang="zh-CN" altLang="en-US" sz="1400">
                <a:latin typeface="Calibri" panose="020F0502020204030204" pitchFamily="34" charset="0"/>
                <a:ea typeface="宋体" panose="02010600030101010101" pitchFamily="2" charset="-122"/>
                <a:cs typeface="Calibri" panose="020F0502020204030204" pitchFamily="34" charset="0"/>
              </a:rPr>
              <a:t>：是一种散列函数，其是把任意长度的输入（又叫做预映射</a:t>
            </a:r>
            <a:r>
              <a:rPr lang="en-US" altLang="zh-CN" sz="1400">
                <a:latin typeface="Calibri" panose="020F0502020204030204" pitchFamily="34" charset="0"/>
                <a:ea typeface="宋体" panose="02010600030101010101" pitchFamily="2" charset="-122"/>
                <a:cs typeface="Calibri" panose="020F0502020204030204" pitchFamily="34" charset="0"/>
              </a:rPr>
              <a:t>pre-image</a:t>
            </a:r>
            <a:r>
              <a:rPr lang="zh-CN" altLang="en-US" sz="1400">
                <a:latin typeface="Calibri" panose="020F0502020204030204" pitchFamily="34" charset="0"/>
                <a:ea typeface="宋体" panose="02010600030101010101" pitchFamily="2" charset="-122"/>
                <a:cs typeface="Calibri" panose="020F0502020204030204" pitchFamily="34" charset="0"/>
              </a:rPr>
              <a:t>）通过散列算法变换成固定长度的输出，该输出就是散列值</a:t>
            </a:r>
            <a:r>
              <a:rPr lang="en-US" altLang="zh-CN" sz="1400">
                <a:latin typeface="Calibri" panose="020F0502020204030204" pitchFamily="34" charset="0"/>
                <a:ea typeface="宋体" panose="02010600030101010101" pitchFamily="2" charset="-122"/>
                <a:cs typeface="Calibri" panose="020F0502020204030204" pitchFamily="34" charset="0"/>
              </a:rPr>
              <a:t>(hash</a:t>
            </a:r>
            <a:r>
              <a:rPr lang="zh-CN" altLang="en-US" sz="1400">
                <a:latin typeface="Calibri" panose="020F0502020204030204" pitchFamily="34" charset="0"/>
                <a:ea typeface="宋体" panose="02010600030101010101" pitchFamily="2" charset="-122"/>
                <a:cs typeface="Calibri" panose="020F0502020204030204" pitchFamily="34" charset="0"/>
              </a:rPr>
              <a:t>值</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，其是基于</a:t>
            </a:r>
            <a:r>
              <a:rPr lang="zh-CN" altLang="en-US" sz="1400" b="1">
                <a:solidFill>
                  <a:srgbClr val="FF0000"/>
                </a:solidFill>
                <a:latin typeface="Calibri" panose="020F0502020204030204" pitchFamily="34" charset="0"/>
                <a:ea typeface="宋体" panose="02010600030101010101" pitchFamily="2" charset="-122"/>
                <a:cs typeface="Calibri" panose="020F0502020204030204" pitchFamily="34" charset="0"/>
              </a:rPr>
              <a:t>快速存取</a:t>
            </a:r>
            <a:r>
              <a:rPr lang="en-US" altLang="zh-CN" sz="1400" b="1">
                <a:solidFill>
                  <a:srgbClr val="FF0000"/>
                </a:solidFill>
                <a:latin typeface="Calibri" panose="020F0502020204030204" pitchFamily="34" charset="0"/>
                <a:ea typeface="宋体" panose="02010600030101010101" pitchFamily="2" charset="-122"/>
                <a:cs typeface="Calibri" panose="020F0502020204030204" pitchFamily="34" charset="0"/>
              </a:rPr>
              <a:t>(</a:t>
            </a:r>
            <a:r>
              <a:rPr lang="zh-CN" altLang="en-US" sz="1400" b="1">
                <a:solidFill>
                  <a:srgbClr val="FF0000"/>
                </a:solidFill>
                <a:latin typeface="Calibri" panose="020F0502020204030204" pitchFamily="34" charset="0"/>
                <a:ea typeface="宋体" panose="02010600030101010101" pitchFamily="2" charset="-122"/>
                <a:cs typeface="Calibri" panose="020F0502020204030204" pitchFamily="34" charset="0"/>
              </a:rPr>
              <a:t>主要目的</a:t>
            </a:r>
            <a:r>
              <a:rPr lang="en-US" altLang="zh-CN" sz="1400" b="1">
                <a:solidFill>
                  <a:srgbClr val="FF0000"/>
                </a:solidFill>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的角度设计的，是一种典型的空间换时间的方案。</a:t>
            </a:r>
            <a:endParaRPr lang="en-US" altLang="zh-CN" sz="1400">
              <a:latin typeface="Calibri" panose="020F0502020204030204" pitchFamily="34" charset="0"/>
              <a:ea typeface="宋体" panose="02010600030101010101" pitchFamily="2" charset="-122"/>
              <a:cs typeface="Calibri" panose="020F0502020204030204" pitchFamily="34" charset="0"/>
            </a:endParaRPr>
          </a:p>
          <a:p>
            <a:r>
              <a:rPr lang="en-US" altLang="zh-CN" sz="1400" b="1">
                <a:latin typeface="Calibri" panose="020F0502020204030204" pitchFamily="34" charset="0"/>
                <a:ea typeface="宋体" panose="02010600030101010101" pitchFamily="2" charset="-122"/>
                <a:cs typeface="Calibri" panose="020F0502020204030204" pitchFamily="34" charset="0"/>
              </a:rPr>
              <a:t>hash</a:t>
            </a:r>
            <a:r>
              <a:rPr lang="zh-CN" altLang="en-US" sz="1400" b="1">
                <a:latin typeface="Calibri" panose="020F0502020204030204" pitchFamily="34" charset="0"/>
                <a:ea typeface="宋体" panose="02010600030101010101" pitchFamily="2" charset="-122"/>
                <a:cs typeface="Calibri" panose="020F0502020204030204" pitchFamily="34" charset="0"/>
              </a:rPr>
              <a:t>表</a:t>
            </a:r>
            <a:r>
              <a:rPr lang="zh-CN" altLang="en-US" sz="1400">
                <a:latin typeface="Calibri" panose="020F0502020204030204" pitchFamily="34" charset="0"/>
                <a:ea typeface="宋体" panose="02010600030101010101" pitchFamily="2" charset="-122"/>
                <a:cs typeface="Calibri" panose="020F0502020204030204" pitchFamily="34" charset="0"/>
              </a:rPr>
              <a:t>：建立一个固定长度的数组，将</a:t>
            </a:r>
            <a:r>
              <a:rPr lang="en-US" altLang="zh-CN" sz="1400">
                <a:latin typeface="Calibri" panose="020F0502020204030204" pitchFamily="34" charset="0"/>
                <a:ea typeface="宋体" panose="02010600030101010101" pitchFamily="2" charset="-122"/>
                <a:cs typeface="Calibri" panose="020F0502020204030204" pitchFamily="34" charset="0"/>
              </a:rPr>
              <a:t>hash(key)</a:t>
            </a:r>
            <a:r>
              <a:rPr lang="zh-CN" altLang="en-US" sz="1400">
                <a:latin typeface="Calibri" panose="020F0502020204030204" pitchFamily="34" charset="0"/>
                <a:ea typeface="宋体" panose="02010600030101010101" pitchFamily="2" charset="-122"/>
                <a:cs typeface="Calibri" panose="020F0502020204030204" pitchFamily="34" charset="0"/>
              </a:rPr>
              <a:t>作为存储的下标</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一般对数组的长度取同模，即一个固定长度的数组最多只能存储其长度数量的数据</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，这个数组中存储的可以是</a:t>
            </a:r>
            <a:r>
              <a:rPr lang="en-US" altLang="zh-CN" sz="1400">
                <a:latin typeface="Calibri" panose="020F0502020204030204" pitchFamily="34" charset="0"/>
                <a:ea typeface="宋体" panose="02010600030101010101" pitchFamily="2" charset="-122"/>
                <a:cs typeface="Calibri" panose="020F0502020204030204" pitchFamily="34" charset="0"/>
              </a:rPr>
              <a:t>key</a:t>
            </a:r>
            <a:r>
              <a:rPr lang="zh-CN" altLang="en-US" sz="1400">
                <a:latin typeface="Calibri" panose="020F0502020204030204" pitchFamily="34" charset="0"/>
                <a:ea typeface="宋体" panose="02010600030101010101" pitchFamily="2" charset="-122"/>
                <a:cs typeface="Calibri" panose="020F0502020204030204" pitchFamily="34" charset="0"/>
              </a:rPr>
              <a:t>本身</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如姓名年龄等具体信息</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，也可以是</a:t>
            </a:r>
            <a:r>
              <a:rPr lang="en-US" altLang="zh-CN" sz="1400">
                <a:latin typeface="Calibri" panose="020F0502020204030204" pitchFamily="34" charset="0"/>
                <a:ea typeface="宋体" panose="02010600030101010101" pitchFamily="2" charset="-122"/>
                <a:cs typeface="Calibri" panose="020F0502020204030204" pitchFamily="34" charset="0"/>
              </a:rPr>
              <a:t>key</a:t>
            </a:r>
            <a:r>
              <a:rPr lang="zh-CN" altLang="en-US" sz="1400">
                <a:latin typeface="Calibri" panose="020F0502020204030204" pitchFamily="34" charset="0"/>
                <a:ea typeface="宋体" panose="02010600030101010101" pitchFamily="2" charset="-122"/>
                <a:cs typeface="Calibri" panose="020F0502020204030204" pitchFamily="34" charset="0"/>
              </a:rPr>
              <a:t>所在的位置</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如文件的存储位置</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，也可以是</a:t>
            </a:r>
            <a:r>
              <a:rPr lang="en-US" altLang="zh-CN" sz="1400">
                <a:latin typeface="Calibri" panose="020F0502020204030204" pitchFamily="34" charset="0"/>
                <a:ea typeface="宋体" panose="02010600030101010101" pitchFamily="2" charset="-122"/>
                <a:cs typeface="Calibri" panose="020F0502020204030204" pitchFamily="34" charset="0"/>
              </a:rPr>
              <a:t>key</a:t>
            </a:r>
            <a:r>
              <a:rPr lang="zh-CN" altLang="en-US" sz="1400">
                <a:latin typeface="Calibri" panose="020F0502020204030204" pitchFamily="34" charset="0"/>
                <a:ea typeface="宋体" panose="02010600030101010101" pitchFamily="2" charset="-122"/>
                <a:cs typeface="Calibri" panose="020F0502020204030204" pitchFamily="34" charset="0"/>
              </a:rPr>
              <a:t>的补全后的全部内容</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b="1">
                <a:solidFill>
                  <a:srgbClr val="FF0000"/>
                </a:solidFill>
                <a:latin typeface="Calibri" panose="020F0502020204030204" pitchFamily="34" charset="0"/>
                <a:ea typeface="宋体" panose="02010600030101010101" pitchFamily="2" charset="-122"/>
                <a:cs typeface="Calibri" panose="020F0502020204030204" pitchFamily="34" charset="0"/>
              </a:rPr>
              <a:t>注意数组中存储的数据与其用于计算</a:t>
            </a:r>
            <a:r>
              <a:rPr lang="en-US" altLang="zh-CN" sz="1400" b="1">
                <a:solidFill>
                  <a:srgbClr val="FF0000"/>
                </a:solidFill>
                <a:latin typeface="Calibri" panose="020F0502020204030204" pitchFamily="34" charset="0"/>
                <a:ea typeface="宋体" panose="02010600030101010101" pitchFamily="2" charset="-122"/>
                <a:cs typeface="Calibri" panose="020F0502020204030204" pitchFamily="34" charset="0"/>
              </a:rPr>
              <a:t>hash</a:t>
            </a:r>
            <a:r>
              <a:rPr lang="zh-CN" altLang="en-US" sz="1400" b="1">
                <a:solidFill>
                  <a:srgbClr val="FF0000"/>
                </a:solidFill>
                <a:latin typeface="Calibri" panose="020F0502020204030204" pitchFamily="34" charset="0"/>
                <a:ea typeface="宋体" panose="02010600030101010101" pitchFamily="2" charset="-122"/>
                <a:cs typeface="Calibri" panose="020F0502020204030204" pitchFamily="34" charset="0"/>
              </a:rPr>
              <a:t>值的</a:t>
            </a:r>
            <a:r>
              <a:rPr lang="en-US" altLang="zh-CN" sz="1400" b="1">
                <a:solidFill>
                  <a:srgbClr val="FF0000"/>
                </a:solidFill>
                <a:latin typeface="Calibri" panose="020F0502020204030204" pitchFamily="34" charset="0"/>
                <a:ea typeface="宋体" panose="02010600030101010101" pitchFamily="2" charset="-122"/>
                <a:cs typeface="Calibri" panose="020F0502020204030204" pitchFamily="34" charset="0"/>
              </a:rPr>
              <a:t>key</a:t>
            </a:r>
            <a:r>
              <a:rPr lang="zh-CN" altLang="en-US" sz="1400" b="1">
                <a:solidFill>
                  <a:srgbClr val="FF0000"/>
                </a:solidFill>
                <a:latin typeface="Calibri" panose="020F0502020204030204" pitchFamily="34" charset="0"/>
                <a:ea typeface="宋体" panose="02010600030101010101" pitchFamily="2" charset="-122"/>
                <a:cs typeface="Calibri" panose="020F0502020204030204" pitchFamily="34" charset="0"/>
              </a:rPr>
              <a:t>直接相关，但不一定相同，如文件可以使用其 路径</a:t>
            </a:r>
            <a:r>
              <a:rPr lang="en-US" altLang="zh-CN" sz="1400" b="1">
                <a:solidFill>
                  <a:srgbClr val="FF0000"/>
                </a:solidFill>
                <a:latin typeface="Calibri" panose="020F0502020204030204" pitchFamily="34" charset="0"/>
                <a:ea typeface="宋体" panose="02010600030101010101" pitchFamily="2" charset="-122"/>
                <a:cs typeface="Calibri" panose="020F0502020204030204" pitchFamily="34" charset="0"/>
              </a:rPr>
              <a:t>/</a:t>
            </a:r>
            <a:r>
              <a:rPr lang="zh-CN" altLang="en-US" sz="1400" b="1">
                <a:solidFill>
                  <a:srgbClr val="FF0000"/>
                </a:solidFill>
                <a:latin typeface="Calibri" panose="020F0502020204030204" pitchFamily="34" charset="0"/>
                <a:ea typeface="宋体" panose="02010600030101010101" pitchFamily="2" charset="-122"/>
                <a:cs typeface="Calibri" panose="020F0502020204030204" pitchFamily="34" charset="0"/>
              </a:rPr>
              <a:t>文件名 作为</a:t>
            </a:r>
            <a:r>
              <a:rPr lang="en-US" altLang="zh-CN" sz="1400" b="1">
                <a:solidFill>
                  <a:srgbClr val="FF0000"/>
                </a:solidFill>
                <a:latin typeface="Calibri" panose="020F0502020204030204" pitchFamily="34" charset="0"/>
                <a:ea typeface="宋体" panose="02010600030101010101" pitchFamily="2" charset="-122"/>
                <a:cs typeface="Calibri" panose="020F0502020204030204" pitchFamily="34" charset="0"/>
              </a:rPr>
              <a:t>key</a:t>
            </a:r>
            <a:r>
              <a:rPr lang="zh-CN" altLang="en-US" sz="1400" b="1">
                <a:solidFill>
                  <a:srgbClr val="FF0000"/>
                </a:solidFill>
                <a:latin typeface="Calibri" panose="020F0502020204030204" pitchFamily="34" charset="0"/>
                <a:ea typeface="宋体" panose="02010600030101010101" pitchFamily="2" charset="-122"/>
                <a:cs typeface="Calibri" panose="020F0502020204030204" pitchFamily="34" charset="0"/>
              </a:rPr>
              <a:t>，一行数据可以使用其前</a:t>
            </a:r>
            <a:r>
              <a:rPr lang="en-US" altLang="zh-CN" sz="1400" b="1">
                <a:solidFill>
                  <a:srgbClr val="FF0000"/>
                </a:solidFill>
                <a:latin typeface="Calibri" panose="020F0502020204030204" pitchFamily="34" charset="0"/>
                <a:ea typeface="宋体" panose="02010600030101010101" pitchFamily="2" charset="-122"/>
                <a:cs typeface="Calibri" panose="020F0502020204030204" pitchFamily="34" charset="0"/>
              </a:rPr>
              <a:t>6</a:t>
            </a:r>
            <a:r>
              <a:rPr lang="zh-CN" altLang="en-US" sz="1400" b="1">
                <a:solidFill>
                  <a:srgbClr val="FF0000"/>
                </a:solidFill>
                <a:latin typeface="Calibri" panose="020F0502020204030204" pitchFamily="34" charset="0"/>
                <a:ea typeface="宋体" panose="02010600030101010101" pitchFamily="2" charset="-122"/>
                <a:cs typeface="Calibri" panose="020F0502020204030204" pitchFamily="34" charset="0"/>
              </a:rPr>
              <a:t>个字母作为</a:t>
            </a:r>
            <a:r>
              <a:rPr lang="en-US" altLang="zh-CN" sz="1400" b="1">
                <a:solidFill>
                  <a:srgbClr val="FF0000"/>
                </a:solidFill>
                <a:latin typeface="Calibri" panose="020F0502020204030204" pitchFamily="34" charset="0"/>
                <a:ea typeface="宋体" panose="02010600030101010101" pitchFamily="2" charset="-122"/>
                <a:cs typeface="Calibri" panose="020F0502020204030204" pitchFamily="34" charset="0"/>
              </a:rPr>
              <a:t>key</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，因此，</a:t>
            </a:r>
            <a:r>
              <a:rPr lang="en-US" altLang="zh-CN" sz="1400">
                <a:latin typeface="Calibri" panose="020F0502020204030204" pitchFamily="34" charset="0"/>
                <a:ea typeface="宋体" panose="02010600030101010101" pitchFamily="2" charset="-122"/>
                <a:cs typeface="Calibri" panose="020F0502020204030204" pitchFamily="34" charset="0"/>
              </a:rPr>
              <a:t>hash</a:t>
            </a:r>
            <a:r>
              <a:rPr lang="zh-CN" altLang="en-US" sz="1400">
                <a:latin typeface="Calibri" panose="020F0502020204030204" pitchFamily="34" charset="0"/>
                <a:ea typeface="宋体" panose="02010600030101010101" pitchFamily="2" charset="-122"/>
                <a:cs typeface="Calibri" panose="020F0502020204030204" pitchFamily="34" charset="0"/>
              </a:rPr>
              <a:t>表中的</a:t>
            </a:r>
            <a:r>
              <a:rPr lang="en-US" altLang="zh-CN" sz="1400">
                <a:latin typeface="Calibri" panose="020F0502020204030204" pitchFamily="34" charset="0"/>
                <a:ea typeface="宋体" panose="02010600030101010101" pitchFamily="2" charset="-122"/>
                <a:cs typeface="Calibri" panose="020F0502020204030204" pitchFamily="34" charset="0"/>
              </a:rPr>
              <a:t>key</a:t>
            </a:r>
            <a:r>
              <a:rPr lang="zh-CN" altLang="en-US" sz="1400">
                <a:latin typeface="Calibri" panose="020F0502020204030204" pitchFamily="34" charset="0"/>
                <a:ea typeface="宋体" panose="02010600030101010101" pitchFamily="2" charset="-122"/>
                <a:cs typeface="Calibri" panose="020F0502020204030204" pitchFamily="34" charset="0"/>
              </a:rPr>
              <a:t>就是其对应的数据用于计算</a:t>
            </a:r>
            <a:r>
              <a:rPr lang="en-US" altLang="zh-CN" sz="1400">
                <a:latin typeface="Calibri" panose="020F0502020204030204" pitchFamily="34" charset="0"/>
                <a:ea typeface="宋体" panose="02010600030101010101" pitchFamily="2" charset="-122"/>
                <a:cs typeface="Calibri" panose="020F0502020204030204" pitchFamily="34" charset="0"/>
              </a:rPr>
              <a:t>hash</a:t>
            </a:r>
            <a:r>
              <a:rPr lang="zh-CN" altLang="en-US" sz="1400">
                <a:latin typeface="Calibri" panose="020F0502020204030204" pitchFamily="34" charset="0"/>
                <a:ea typeface="宋体" panose="02010600030101010101" pitchFamily="2" charset="-122"/>
                <a:cs typeface="Calibri" panose="020F0502020204030204" pitchFamily="34" charset="0"/>
              </a:rPr>
              <a:t>值的</a:t>
            </a:r>
            <a:r>
              <a:rPr lang="en-US" altLang="zh-CN" sz="1400">
                <a:latin typeface="Calibri" panose="020F0502020204030204" pitchFamily="34" charset="0"/>
                <a:ea typeface="宋体" panose="02010600030101010101" pitchFamily="2" charset="-122"/>
                <a:cs typeface="Calibri" panose="020F0502020204030204" pitchFamily="34" charset="0"/>
              </a:rPr>
              <a:t>key</a:t>
            </a:r>
            <a:r>
              <a:rPr lang="zh-CN" altLang="en-US" sz="1400">
                <a:latin typeface="Calibri" panose="020F0502020204030204" pitchFamily="34" charset="0"/>
                <a:ea typeface="宋体" panose="02010600030101010101" pitchFamily="2" charset="-122"/>
                <a:cs typeface="Calibri" panose="020F0502020204030204" pitchFamily="34" charset="0"/>
              </a:rPr>
              <a:t>，</a:t>
            </a:r>
            <a:r>
              <a:rPr lang="en-US" altLang="zh-CN" sz="1400">
                <a:latin typeface="Calibri" panose="020F0502020204030204" pitchFamily="34" charset="0"/>
                <a:ea typeface="宋体" panose="02010600030101010101" pitchFamily="2" charset="-122"/>
                <a:cs typeface="Calibri" panose="020F0502020204030204" pitchFamily="34" charset="0"/>
              </a:rPr>
              <a:t>hash</a:t>
            </a:r>
            <a:r>
              <a:rPr lang="zh-CN" altLang="en-US" sz="1400">
                <a:latin typeface="Calibri" panose="020F0502020204030204" pitchFamily="34" charset="0"/>
                <a:ea typeface="宋体" panose="02010600030101010101" pitchFamily="2" charset="-122"/>
                <a:cs typeface="Calibri" panose="020F0502020204030204" pitchFamily="34" charset="0"/>
              </a:rPr>
              <a:t>表中的值就是</a:t>
            </a:r>
            <a:r>
              <a:rPr lang="en-US" altLang="zh-CN" sz="1400">
                <a:latin typeface="Calibri" panose="020F0502020204030204" pitchFamily="34" charset="0"/>
                <a:ea typeface="宋体" panose="02010600030101010101" pitchFamily="2" charset="-122"/>
                <a:cs typeface="Calibri" panose="020F0502020204030204" pitchFamily="34" charset="0"/>
              </a:rPr>
              <a:t>hash(key)</a:t>
            </a:r>
            <a:r>
              <a:rPr lang="zh-CN" altLang="en-US" sz="1400">
                <a:latin typeface="Calibri" panose="020F0502020204030204" pitchFamily="34" charset="0"/>
                <a:ea typeface="宋体" panose="02010600030101010101" pitchFamily="2" charset="-122"/>
                <a:cs typeface="Calibri" panose="020F0502020204030204" pitchFamily="34" charset="0"/>
              </a:rPr>
              <a:t>用于取同模后标记文件的存储位置</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非物理地址，是建立好的数组中的相对位置，即算出的值直接对应文件的存储位置</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。在有</a:t>
            </a:r>
            <a:r>
              <a:rPr lang="en-US" altLang="zh-CN" sz="1400">
                <a:latin typeface="Calibri" panose="020F0502020204030204" pitchFamily="34" charset="0"/>
                <a:ea typeface="宋体" panose="02010600030101010101" pitchFamily="2" charset="-122"/>
                <a:cs typeface="Calibri" panose="020F0502020204030204" pitchFamily="34" charset="0"/>
              </a:rPr>
              <a:t>key</a:t>
            </a:r>
            <a:r>
              <a:rPr lang="zh-CN" altLang="en-US" sz="1400">
                <a:latin typeface="Calibri" panose="020F0502020204030204" pitchFamily="34" charset="0"/>
                <a:ea typeface="宋体" panose="02010600030101010101" pitchFamily="2" charset="-122"/>
                <a:cs typeface="Calibri" panose="020F0502020204030204" pitchFamily="34" charset="0"/>
              </a:rPr>
              <a:t>时可以求</a:t>
            </a:r>
            <a:r>
              <a:rPr lang="en-US" altLang="zh-CN" sz="1400">
                <a:latin typeface="Calibri" panose="020F0502020204030204" pitchFamily="34" charset="0"/>
                <a:ea typeface="宋体" panose="02010600030101010101" pitchFamily="2" charset="-122"/>
                <a:cs typeface="Calibri" panose="020F0502020204030204" pitchFamily="34" charset="0"/>
              </a:rPr>
              <a:t>hash</a:t>
            </a:r>
            <a:r>
              <a:rPr lang="zh-CN" altLang="en-US" sz="1400">
                <a:latin typeface="Calibri" panose="020F0502020204030204" pitchFamily="34" charset="0"/>
                <a:ea typeface="宋体" panose="02010600030101010101" pitchFamily="2" charset="-122"/>
                <a:cs typeface="Calibri" panose="020F0502020204030204" pitchFamily="34" charset="0"/>
              </a:rPr>
              <a:t>值来获取数组中相应位置的数据，在有</a:t>
            </a:r>
            <a:r>
              <a:rPr lang="en-US" altLang="zh-CN" sz="1400">
                <a:latin typeface="Calibri" panose="020F0502020204030204" pitchFamily="34" charset="0"/>
                <a:ea typeface="宋体" panose="02010600030101010101" pitchFamily="2" charset="-122"/>
                <a:cs typeface="Calibri" panose="020F0502020204030204" pitchFamily="34" charset="0"/>
              </a:rPr>
              <a:t>hash</a:t>
            </a:r>
            <a:r>
              <a:rPr lang="zh-CN" altLang="en-US" sz="1400">
                <a:latin typeface="Calibri" panose="020F0502020204030204" pitchFamily="34" charset="0"/>
                <a:ea typeface="宋体" panose="02010600030101010101" pitchFamily="2" charset="-122"/>
                <a:cs typeface="Calibri" panose="020F0502020204030204" pitchFamily="34" charset="0"/>
              </a:rPr>
              <a:t>值时可以直接获取其对应数据的相对位置。</a:t>
            </a:r>
            <a:endParaRPr lang="en-US" altLang="zh-CN" sz="1400">
              <a:latin typeface="Calibri" panose="020F0502020204030204" pitchFamily="34" charset="0"/>
              <a:ea typeface="宋体" panose="02010600030101010101" pitchFamily="2" charset="-122"/>
              <a:cs typeface="Calibri" panose="020F0502020204030204" pitchFamily="34" charset="0"/>
            </a:endParaRPr>
          </a:p>
          <a:p>
            <a:r>
              <a:rPr lang="en-US" altLang="zh-CN" sz="1400" b="1">
                <a:latin typeface="Calibri" panose="020F0502020204030204" pitchFamily="34" charset="0"/>
                <a:ea typeface="宋体" panose="02010600030101010101" pitchFamily="2" charset="-122"/>
                <a:cs typeface="Calibri" panose="020F0502020204030204" pitchFamily="34" charset="0"/>
              </a:rPr>
              <a:t>hash</a:t>
            </a:r>
            <a:r>
              <a:rPr lang="zh-CN" altLang="en-US" sz="1400" b="1">
                <a:latin typeface="Calibri" panose="020F0502020204030204" pitchFamily="34" charset="0"/>
                <a:ea typeface="宋体" panose="02010600030101010101" pitchFamily="2" charset="-122"/>
                <a:cs typeface="Calibri" panose="020F0502020204030204" pitchFamily="34" charset="0"/>
              </a:rPr>
              <a:t>冲突</a:t>
            </a:r>
            <a:r>
              <a:rPr lang="zh-CN" altLang="en-US" sz="1400">
                <a:latin typeface="Calibri" panose="020F0502020204030204" pitchFamily="34" charset="0"/>
                <a:ea typeface="宋体" panose="02010600030101010101" pitchFamily="2" charset="-122"/>
                <a:cs typeface="Calibri" panose="020F0502020204030204" pitchFamily="34" charset="0"/>
              </a:rPr>
              <a:t>：</a:t>
            </a:r>
            <a:r>
              <a:rPr lang="en-US" altLang="zh-CN" sz="1400">
                <a:latin typeface="Calibri" panose="020F0502020204030204" pitchFamily="34" charset="0"/>
                <a:ea typeface="宋体" panose="02010600030101010101" pitchFamily="2" charset="-122"/>
                <a:cs typeface="Calibri" panose="020F0502020204030204" pitchFamily="34" charset="0"/>
              </a:rPr>
              <a:t>hash</a:t>
            </a:r>
            <a:r>
              <a:rPr lang="zh-CN" altLang="en-US" sz="1400">
                <a:latin typeface="Calibri" panose="020F0502020204030204" pitchFamily="34" charset="0"/>
                <a:ea typeface="宋体" panose="02010600030101010101" pitchFamily="2" charset="-122"/>
                <a:cs typeface="Calibri" panose="020F0502020204030204" pitchFamily="34" charset="0"/>
              </a:rPr>
              <a:t>算法会出现多个</a:t>
            </a:r>
            <a:r>
              <a:rPr lang="en-US" altLang="zh-CN" sz="1400">
                <a:latin typeface="Calibri" panose="020F0502020204030204" pitchFamily="34" charset="0"/>
                <a:ea typeface="宋体" panose="02010600030101010101" pitchFamily="2" charset="-122"/>
                <a:cs typeface="Calibri" panose="020F0502020204030204" pitchFamily="34" charset="0"/>
              </a:rPr>
              <a:t>key</a:t>
            </a:r>
            <a:r>
              <a:rPr lang="zh-CN" altLang="en-US" sz="1400">
                <a:latin typeface="Calibri" panose="020F0502020204030204" pitchFamily="34" charset="0"/>
                <a:ea typeface="宋体" panose="02010600030101010101" pitchFamily="2" charset="-122"/>
                <a:cs typeface="Calibri" panose="020F0502020204030204" pitchFamily="34" charset="0"/>
              </a:rPr>
              <a:t>对应一个</a:t>
            </a:r>
            <a:r>
              <a:rPr lang="en-US" altLang="zh-CN" sz="1400">
                <a:latin typeface="Calibri" panose="020F0502020204030204" pitchFamily="34" charset="0"/>
                <a:ea typeface="宋体" panose="02010600030101010101" pitchFamily="2" charset="-122"/>
                <a:cs typeface="Calibri" panose="020F0502020204030204" pitchFamily="34" charset="0"/>
              </a:rPr>
              <a:t>hash</a:t>
            </a:r>
            <a:r>
              <a:rPr lang="zh-CN" altLang="en-US" sz="1400">
                <a:latin typeface="Calibri" panose="020F0502020204030204" pitchFamily="34" charset="0"/>
                <a:ea typeface="宋体" panose="02010600030101010101" pitchFamily="2" charset="-122"/>
                <a:cs typeface="Calibri" panose="020F0502020204030204" pitchFamily="34" charset="0"/>
              </a:rPr>
              <a:t>值的情况，称为</a:t>
            </a:r>
            <a:r>
              <a:rPr lang="en-US" altLang="zh-CN" sz="1400">
                <a:latin typeface="Calibri" panose="020F0502020204030204" pitchFamily="34" charset="0"/>
                <a:ea typeface="宋体" panose="02010600030101010101" pitchFamily="2" charset="-122"/>
                <a:cs typeface="Calibri" panose="020F0502020204030204" pitchFamily="34" charset="0"/>
              </a:rPr>
              <a:t>hash</a:t>
            </a:r>
            <a:r>
              <a:rPr lang="zh-CN" altLang="en-US" sz="1400">
                <a:latin typeface="Calibri" panose="020F0502020204030204" pitchFamily="34" charset="0"/>
                <a:ea typeface="宋体" panose="02010600030101010101" pitchFamily="2" charset="-122"/>
                <a:cs typeface="Calibri" panose="020F0502020204030204" pitchFamily="34" charset="0"/>
              </a:rPr>
              <a:t>冲突，可以通过链地址法等解决。</a:t>
            </a:r>
            <a:endParaRPr lang="zh-CN" altLang="en-US" sz="1400" dirty="0">
              <a:latin typeface="Calibri" panose="020F0502020204030204" pitchFamily="34" charset="0"/>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1403507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4248AF5-A3CE-48D6-9B06-C4CE307B5BFF}"/>
              </a:ext>
            </a:extLst>
          </p:cNvPr>
          <p:cNvSpPr txBox="1"/>
          <p:nvPr/>
        </p:nvSpPr>
        <p:spPr>
          <a:xfrm>
            <a:off x="0" y="0"/>
            <a:ext cx="12192000" cy="2677656"/>
          </a:xfrm>
          <a:prstGeom prst="rect">
            <a:avLst/>
          </a:prstGeom>
          <a:noFill/>
        </p:spPr>
        <p:txBody>
          <a:bodyPr wrap="square" rtlCol="0">
            <a:spAutoFit/>
          </a:bodyPr>
          <a:lstStyle/>
          <a:p>
            <a:r>
              <a:rPr lang="zh-CN" altLang="en-US" sz="1400" b="1">
                <a:latin typeface="宋体" panose="02010600030101010101" pitchFamily="2" charset="-122"/>
                <a:ea typeface="宋体" panose="02010600030101010101" pitchFamily="2" charset="-122"/>
              </a:rPr>
              <a:t>排序</a:t>
            </a:r>
            <a:r>
              <a:rPr lang="zh-CN" altLang="en-US" sz="1400">
                <a:latin typeface="宋体" panose="02010600030101010101" pitchFamily="2" charset="-122"/>
                <a:ea typeface="宋体" panose="02010600030101010101" pitchFamily="2" charset="-122"/>
              </a:rPr>
              <a:t>：假设考虑数据集合</a:t>
            </a:r>
            <a:r>
              <a:rPr lang="en-US" altLang="zh-CN" sz="1400">
                <a:latin typeface="宋体" panose="02010600030101010101" pitchFamily="2" charset="-122"/>
                <a:ea typeface="宋体" panose="02010600030101010101" pitchFamily="2" charset="-122"/>
              </a:rPr>
              <a:t>S</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S</a:t>
            </a:r>
            <a:r>
              <a:rPr lang="zh-CN" altLang="en-US" sz="1400">
                <a:latin typeface="宋体" panose="02010600030101010101" pitchFamily="2" charset="-122"/>
                <a:ea typeface="宋体" panose="02010600030101010101" pitchFamily="2" charset="-122"/>
              </a:rPr>
              <a:t>的元素上有一个序关系≤，排序算法</a:t>
            </a:r>
            <a:r>
              <a:rPr lang="en-US" altLang="zh-CN" sz="1400">
                <a:latin typeface="宋体" panose="02010600030101010101" pitchFamily="2" charset="-122"/>
                <a:ea typeface="宋体" panose="02010600030101010101" pitchFamily="2" charset="-122"/>
              </a:rPr>
              <a:t>sort</a:t>
            </a:r>
            <a:r>
              <a:rPr lang="zh-CN" altLang="en-US" sz="1400">
                <a:latin typeface="宋体" panose="02010600030101010101" pitchFamily="2" charset="-122"/>
                <a:ea typeface="宋体" panose="02010600030101010101" pitchFamily="2" charset="-122"/>
              </a:rPr>
              <a:t>就是从</a:t>
            </a:r>
            <a:r>
              <a:rPr lang="en-US" altLang="zh-CN" sz="1400">
                <a:latin typeface="宋体" panose="02010600030101010101" pitchFamily="2" charset="-122"/>
                <a:ea typeface="宋体" panose="02010600030101010101" pitchFamily="2" charset="-122"/>
              </a:rPr>
              <a:t>S</a:t>
            </a:r>
            <a:r>
              <a:rPr lang="zh-CN" altLang="en-US" sz="1400">
                <a:latin typeface="宋体" panose="02010600030101010101" pitchFamily="2" charset="-122"/>
                <a:ea typeface="宋体" panose="02010600030101010101" pitchFamily="2" charset="-122"/>
              </a:rPr>
              <a:t>的元素序列到</a:t>
            </a:r>
            <a:r>
              <a:rPr lang="en-US" altLang="zh-CN" sz="1400">
                <a:latin typeface="宋体" panose="02010600030101010101" pitchFamily="2" charset="-122"/>
                <a:ea typeface="宋体" panose="02010600030101010101" pitchFamily="2" charset="-122"/>
              </a:rPr>
              <a:t>S</a:t>
            </a:r>
            <a:r>
              <a:rPr lang="zh-CN" altLang="en-US" sz="1400">
                <a:latin typeface="宋体" panose="02010600030101010101" pitchFamily="2" charset="-122"/>
                <a:ea typeface="宋体" panose="02010600030101010101" pitchFamily="2" charset="-122"/>
              </a:rPr>
              <a:t>的元素序列的映射，设</a:t>
            </a:r>
            <a:r>
              <a:rPr lang="en-US" altLang="zh-CN" sz="1400">
                <a:latin typeface="宋体" panose="02010600030101010101" pitchFamily="2" charset="-122"/>
                <a:ea typeface="宋体" panose="02010600030101010101" pitchFamily="2" charset="-122"/>
              </a:rPr>
              <a:t>s'=sort(s)</a:t>
            </a:r>
            <a:r>
              <a:rPr lang="zh-CN" altLang="en-US" sz="1400">
                <a:latin typeface="宋体" panose="02010600030101010101" pitchFamily="2" charset="-122"/>
                <a:ea typeface="宋体" panose="02010600030101010101" pitchFamily="2" charset="-122"/>
              </a:rPr>
              <a:t>是</a:t>
            </a:r>
            <a:r>
              <a:rPr lang="en-US" altLang="zh-CN" sz="1400">
                <a:latin typeface="宋体" panose="02010600030101010101" pitchFamily="2" charset="-122"/>
                <a:ea typeface="宋体" panose="02010600030101010101" pitchFamily="2" charset="-122"/>
              </a:rPr>
              <a:t>s</a:t>
            </a:r>
            <a:r>
              <a:rPr lang="zh-CN" altLang="en-US" sz="1400">
                <a:latin typeface="宋体" panose="02010600030101010101" pitchFamily="2" charset="-122"/>
                <a:ea typeface="宋体" panose="02010600030101010101" pitchFamily="2" charset="-122"/>
              </a:rPr>
              <a:t>的一个排列，使得对</a:t>
            </a:r>
            <a:r>
              <a:rPr lang="en-US" altLang="zh-CN" sz="1400">
                <a:latin typeface="宋体" panose="02010600030101010101" pitchFamily="2" charset="-122"/>
                <a:ea typeface="宋体" panose="02010600030101010101" pitchFamily="2" charset="-122"/>
              </a:rPr>
              <a:t>s'</a:t>
            </a:r>
            <a:r>
              <a:rPr lang="zh-CN" altLang="en-US" sz="1400">
                <a:latin typeface="宋体" panose="02010600030101010101" pitchFamily="2" charset="-122"/>
                <a:ea typeface="宋体" panose="02010600030101010101" pitchFamily="2" charset="-122"/>
              </a:rPr>
              <a:t>中任意一对相邻元素</a:t>
            </a:r>
            <a:r>
              <a:rPr lang="en-US" altLang="zh-CN" sz="1400">
                <a:latin typeface="宋体" panose="02010600030101010101" pitchFamily="2" charset="-122"/>
                <a:ea typeface="宋体" panose="02010600030101010101" pitchFamily="2" charset="-122"/>
              </a:rPr>
              <a:t>e</a:t>
            </a:r>
            <a:r>
              <a:rPr lang="zh-CN" altLang="en-US" sz="1400">
                <a:latin typeface="宋体" panose="02010600030101010101" pitchFamily="2" charset="-122"/>
                <a:ea typeface="宋体" panose="02010600030101010101" pitchFamily="2" charset="-122"/>
              </a:rPr>
              <a:t>和</a:t>
            </a:r>
            <a:r>
              <a:rPr lang="en-US" altLang="zh-CN" sz="1400">
                <a:latin typeface="宋体" panose="02010600030101010101" pitchFamily="2" charset="-122"/>
                <a:ea typeface="宋体" panose="02010600030101010101" pitchFamily="2" charset="-122"/>
              </a:rPr>
              <a:t>e'</a:t>
            </a:r>
            <a:r>
              <a:rPr lang="zh-CN" altLang="en-US" sz="1400">
                <a:latin typeface="宋体" panose="02010600030101010101" pitchFamily="2" charset="-122"/>
                <a:ea typeface="宋体" panose="02010600030101010101" pitchFamily="2" charset="-122"/>
              </a:rPr>
              <a:t>，都有</a:t>
            </a:r>
            <a:r>
              <a:rPr lang="en-US" altLang="zh-CN" sz="1400">
                <a:latin typeface="宋体" panose="02010600030101010101" pitchFamily="2" charset="-122"/>
                <a:ea typeface="宋体" panose="02010600030101010101" pitchFamily="2" charset="-122"/>
              </a:rPr>
              <a:t>e</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e'</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r>
              <a:rPr lang="zh-CN" altLang="en-US" sz="1400" b="1">
                <a:latin typeface="宋体" panose="02010600030101010101" pitchFamily="2" charset="-122"/>
                <a:ea typeface="宋体" panose="02010600030101010101" pitchFamily="2" charset="-122"/>
              </a:rPr>
              <a:t>关键码</a:t>
            </a:r>
            <a:r>
              <a:rPr lang="zh-CN" altLang="en-US" sz="1400">
                <a:latin typeface="宋体" panose="02010600030101010101" pitchFamily="2" charset="-122"/>
                <a:ea typeface="宋体" panose="02010600030101010101" pitchFamily="2" charset="-122"/>
              </a:rPr>
              <a:t>：即被排序的元素序列</a:t>
            </a:r>
            <a:r>
              <a:rPr lang="en-US" altLang="zh-CN" sz="1400">
                <a:latin typeface="宋体" panose="02010600030101010101" pitchFamily="2" charset="-122"/>
                <a:ea typeface="宋体" panose="02010600030101010101" pitchFamily="2" charset="-122"/>
              </a:rPr>
              <a:t>S</a:t>
            </a:r>
            <a:r>
              <a:rPr lang="zh-CN" altLang="en-US" sz="1400">
                <a:latin typeface="宋体" panose="02010600030101010101" pitchFamily="2" charset="-122"/>
                <a:ea typeface="宋体" panose="02010600030101010101" pitchFamily="2" charset="-122"/>
              </a:rPr>
              <a:t>中的元素的本身的一个记录，其存在易于判断的序关系</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如数字编号，字符串的字典序等</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，根据这个关键码指代元素进行排序，最终得到按关键码排序的元素序列，将在排序中的关键码称为</a:t>
            </a:r>
            <a:r>
              <a:rPr lang="zh-CN" altLang="en-US" sz="1400" b="1">
                <a:latin typeface="宋体" panose="02010600030101010101" pitchFamily="2" charset="-122"/>
                <a:ea typeface="宋体" panose="02010600030101010101" pitchFamily="2" charset="-122"/>
              </a:rPr>
              <a:t>排序码</a:t>
            </a:r>
            <a:r>
              <a:rPr lang="zh-CN" altLang="en-US" sz="1400">
                <a:latin typeface="宋体" panose="02010600030101010101" pitchFamily="2" charset="-122"/>
                <a:ea typeface="宋体" panose="02010600030101010101" pitchFamily="2" charset="-122"/>
              </a:rPr>
              <a:t>，若元素本身没有排序码，则可以通过</a:t>
            </a:r>
            <a:r>
              <a:rPr lang="en-US" altLang="zh-CN" sz="1400">
                <a:latin typeface="宋体" panose="02010600030101010101" pitchFamily="2" charset="-122"/>
                <a:ea typeface="宋体" panose="02010600030101010101" pitchFamily="2" charset="-122"/>
              </a:rPr>
              <a:t>hash</a:t>
            </a:r>
            <a:r>
              <a:rPr lang="zh-CN" altLang="en-US" sz="1400">
                <a:latin typeface="宋体" panose="02010600030101010101" pitchFamily="2" charset="-122"/>
                <a:ea typeface="宋体" panose="02010600030101010101" pitchFamily="2" charset="-122"/>
              </a:rPr>
              <a:t>算法映射到某个有序集。</a:t>
            </a:r>
            <a:endParaRPr lang="en-US" altLang="zh-CN" sz="1400">
              <a:latin typeface="宋体" panose="02010600030101010101" pitchFamily="2" charset="-122"/>
              <a:ea typeface="宋体" panose="02010600030101010101" pitchFamily="2" charset="-122"/>
            </a:endParaRPr>
          </a:p>
          <a:p>
            <a:r>
              <a:rPr lang="zh-CN" altLang="en-US" sz="1400" b="1">
                <a:latin typeface="宋体" panose="02010600030101010101" pitchFamily="2" charset="-122"/>
                <a:ea typeface="宋体" panose="02010600030101010101" pitchFamily="2" charset="-122"/>
              </a:rPr>
              <a:t>内排序与外排序</a:t>
            </a:r>
            <a:r>
              <a:rPr lang="zh-CN" altLang="en-US" sz="1400">
                <a:latin typeface="宋体" panose="02010600030101010101" pitchFamily="2" charset="-122"/>
                <a:ea typeface="宋体" panose="02010600030101010101" pitchFamily="2" charset="-122"/>
              </a:rPr>
              <a:t>：如果待排序的记录全部保存在内存中则称为内排序，若位于外部存储中则称为外排序，相应的算法称为内排序</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外排序算法，</a:t>
            </a:r>
            <a:r>
              <a:rPr lang="zh-CN" altLang="en-US" sz="1400">
                <a:solidFill>
                  <a:schemeClr val="accent1">
                    <a:lumMod val="75000"/>
                  </a:schemeClr>
                </a:solidFill>
                <a:latin typeface="宋体" panose="02010600030101010101" pitchFamily="2" charset="-122"/>
                <a:ea typeface="宋体" panose="02010600030101010101" pitchFamily="2" charset="-122"/>
              </a:rPr>
              <a:t>归并排序</a:t>
            </a:r>
            <a:r>
              <a:rPr lang="zh-CN" altLang="en-US" sz="1400">
                <a:latin typeface="宋体" panose="02010600030101010101" pitchFamily="2" charset="-122"/>
                <a:ea typeface="宋体" panose="02010600030101010101" pitchFamily="2" charset="-122"/>
              </a:rPr>
              <a:t>算法是大多数外排序算法的基础。</a:t>
            </a:r>
            <a:endParaRPr lang="en-US" altLang="zh-CN" sz="1400">
              <a:latin typeface="宋体" panose="02010600030101010101" pitchFamily="2" charset="-122"/>
              <a:ea typeface="宋体" panose="02010600030101010101" pitchFamily="2" charset="-122"/>
            </a:endParaRPr>
          </a:p>
          <a:p>
            <a:r>
              <a:rPr lang="zh-CN" altLang="en-US" sz="1400" b="1">
                <a:latin typeface="宋体" panose="02010600030101010101" pitchFamily="2" charset="-122"/>
                <a:ea typeface="宋体" panose="02010600030101010101" pitchFamily="2" charset="-122"/>
              </a:rPr>
              <a:t>排序的时间与空间开销</a:t>
            </a:r>
            <a:r>
              <a:rPr lang="zh-CN" altLang="en-US" sz="1400">
                <a:latin typeface="宋体" panose="02010600030101010101" pitchFamily="2" charset="-122"/>
                <a:ea typeface="宋体" panose="02010600030101010101" pitchFamily="2" charset="-122"/>
              </a:rPr>
              <a:t>：理论研究已经证明基于关键码排序的排序算法其时间复杂度最低为</a:t>
            </a:r>
            <a:r>
              <a:rPr lang="en-US" altLang="zh-CN" sz="1400">
                <a:latin typeface="宋体" panose="02010600030101010101" pitchFamily="2" charset="-122"/>
                <a:ea typeface="宋体" panose="02010600030101010101" pitchFamily="2" charset="-122"/>
              </a:rPr>
              <a:t>O(nlogn)</a:t>
            </a:r>
            <a:r>
              <a:rPr lang="zh-CN" altLang="en-US" sz="1400">
                <a:latin typeface="宋体" panose="02010600030101010101" pitchFamily="2" charset="-122"/>
                <a:ea typeface="宋体" panose="02010600030101010101" pitchFamily="2" charset="-122"/>
              </a:rPr>
              <a:t>，在考虑算法的空间复杂度时，不应考虑已有序列自身存储所占据的空间，应只考虑执行算法所需要的额外空间，这是临时性的辅助空间，算法执行完后可以释放，常量级别空间复杂度的算法意味着排序工作可以在原序列中完成，也称为</a:t>
            </a:r>
            <a:r>
              <a:rPr lang="zh-CN" altLang="en-US" sz="1400">
                <a:solidFill>
                  <a:schemeClr val="accent1">
                    <a:lumMod val="75000"/>
                  </a:schemeClr>
                </a:solidFill>
                <a:latin typeface="宋体" panose="02010600030101010101" pitchFamily="2" charset="-122"/>
                <a:ea typeface="宋体" panose="02010600030101010101" pitchFamily="2" charset="-122"/>
              </a:rPr>
              <a:t>原地排序算法</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r>
              <a:rPr lang="zh-CN" altLang="en-US" sz="1400" b="1">
                <a:latin typeface="宋体" panose="02010600030101010101" pitchFamily="2" charset="-122"/>
                <a:ea typeface="宋体" panose="02010600030101010101" pitchFamily="2" charset="-122"/>
              </a:rPr>
              <a:t>排序算法的两个特性</a:t>
            </a:r>
            <a:r>
              <a:rPr lang="zh-CN" altLang="en-US" sz="1400">
                <a:latin typeface="宋体" panose="02010600030101010101" pitchFamily="2" charset="-122"/>
                <a:ea typeface="宋体" panose="02010600030101010101" pitchFamily="2" charset="-122"/>
              </a:rPr>
              <a:t>：①稳定性，当两个元素的排序码相同时，算法不改变其原有顺序，称此算法为稳定的；②适应性，当被排序序列本身已存在部分排好序的元素，是否可以更快完成工作，若一个排序算法对接近有序的序列排序工作完成更快，就称这种算法具有适应性；此二特性在实际运用中很重要；注意，稳定性是具体算法的性质，而适应性是排序方法的性质，如所有的插入排序都具有适应性。</a:t>
            </a:r>
          </a:p>
        </p:txBody>
      </p:sp>
      <p:sp>
        <p:nvSpPr>
          <p:cNvPr id="3" name="文本框 2">
            <a:extLst>
              <a:ext uri="{FF2B5EF4-FFF2-40B4-BE49-F238E27FC236}">
                <a16:creationId xmlns:a16="http://schemas.microsoft.com/office/drawing/2014/main" id="{576B5DEF-4AD6-4620-850B-D64C44CCCACB}"/>
              </a:ext>
            </a:extLst>
          </p:cNvPr>
          <p:cNvSpPr txBox="1"/>
          <p:nvPr/>
        </p:nvSpPr>
        <p:spPr>
          <a:xfrm>
            <a:off x="0" y="2485100"/>
            <a:ext cx="12192000" cy="4401205"/>
          </a:xfrm>
          <a:prstGeom prst="rect">
            <a:avLst/>
          </a:prstGeom>
          <a:noFill/>
        </p:spPr>
        <p:txBody>
          <a:bodyPr wrap="square" rtlCol="0">
            <a:spAutoFit/>
          </a:bodyPr>
          <a:lstStyle/>
          <a:p>
            <a:pPr algn="l">
              <a:lnSpc>
                <a:spcPts val="1600"/>
              </a:lnSpc>
            </a:pPr>
            <a:r>
              <a:rPr lang="zh-CN" altLang="en-US" sz="1400" b="1">
                <a:latin typeface="宋体" panose="02010600030101010101" pitchFamily="2" charset="-122"/>
                <a:ea typeface="宋体" panose="02010600030101010101" pitchFamily="2" charset="-122"/>
              </a:rPr>
              <a:t>简单排序</a:t>
            </a:r>
            <a:r>
              <a:rPr lang="en-US" altLang="zh-CN" sz="1400" b="1">
                <a:latin typeface="宋体" panose="02010600030101010101" pitchFamily="2" charset="-122"/>
                <a:ea typeface="宋体" panose="02010600030101010101" pitchFamily="2" charset="-122"/>
              </a:rPr>
              <a:t>(</a:t>
            </a:r>
            <a:r>
              <a:rPr lang="zh-CN" altLang="en-US" sz="1400" b="1">
                <a:latin typeface="宋体" panose="02010600030101010101" pitchFamily="2" charset="-122"/>
                <a:ea typeface="宋体" panose="02010600030101010101" pitchFamily="2" charset="-122"/>
              </a:rPr>
              <a:t>简单，且最坏情况的复杂度高</a:t>
            </a:r>
            <a:r>
              <a:rPr lang="en-US" altLang="zh-CN" sz="1400" b="1">
                <a:latin typeface="宋体" panose="02010600030101010101" pitchFamily="2" charset="-122"/>
                <a:ea typeface="宋体" panose="02010600030101010101" pitchFamily="2" charset="-122"/>
              </a:rPr>
              <a:t>)</a:t>
            </a:r>
          </a:p>
          <a:p>
            <a:pPr algn="l">
              <a:lnSpc>
                <a:spcPts val="1600"/>
              </a:lnSpc>
            </a:pPr>
            <a:r>
              <a:rPr lang="en-US" altLang="zh-CN" sz="1400" b="1">
                <a:latin typeface="宋体" panose="02010600030101010101" pitchFamily="2" charset="-122"/>
                <a:ea typeface="宋体" panose="02010600030101010101" pitchFamily="2" charset="-122"/>
              </a:rPr>
              <a:t>(1)</a:t>
            </a:r>
            <a:r>
              <a:rPr lang="zh-CN" altLang="en-US" sz="1400" b="1">
                <a:latin typeface="宋体" panose="02010600030101010101" pitchFamily="2" charset="-122"/>
                <a:ea typeface="宋体" panose="02010600030101010101" pitchFamily="2" charset="-122"/>
              </a:rPr>
              <a:t>插入排序</a:t>
            </a:r>
            <a:r>
              <a:rPr lang="zh-CN" altLang="en-US" sz="1400">
                <a:latin typeface="宋体" panose="02010600030101010101" pitchFamily="2" charset="-122"/>
                <a:ea typeface="宋体" panose="02010600030101010101" pitchFamily="2" charset="-122"/>
              </a:rPr>
              <a:t>：将元素一个一个的插入已排序序列，把正在构造的排序序列嵌入原序列中，其有两种思路：从表首开始构造排序序列</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此时应从已排序序列的后端往前端循环比较并插入空位将已排序的元素后移，否则还需另外一个循环将元素后移</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，从表尾开始</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类似的，从排序序列的前端往后端循环比较</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，总体思想类似，将元素取出后产生空位，循环比较时空位所在的位置不断变动，比较完成后将取出的元素插入空位，并继续取出下一个元素。</a:t>
            </a:r>
            <a:endParaRPr lang="en-US" altLang="zh-CN" sz="1400">
              <a:latin typeface="宋体" panose="02010600030101010101" pitchFamily="2" charset="-122"/>
              <a:ea typeface="宋体" panose="02010600030101010101" pitchFamily="2" charset="-122"/>
            </a:endParaRPr>
          </a:p>
          <a:p>
            <a:pPr algn="l">
              <a:lnSpc>
                <a:spcPts val="1600"/>
              </a:lnSpc>
            </a:pPr>
            <a:r>
              <a:rPr lang="zh-CN" altLang="en-US" sz="1400" b="1">
                <a:latin typeface="宋体" panose="02010600030101010101" pitchFamily="2" charset="-122"/>
                <a:ea typeface="宋体" panose="02010600030101010101" pitchFamily="2" charset="-122"/>
              </a:rPr>
              <a:t>开销与特性</a:t>
            </a:r>
            <a:r>
              <a:rPr lang="zh-CN" altLang="en-US" sz="1400">
                <a:latin typeface="宋体" panose="02010600030101010101" pitchFamily="2" charset="-122"/>
                <a:ea typeface="宋体" panose="02010600030101010101" pitchFamily="2" charset="-122"/>
              </a:rPr>
              <a:t>：插入排序的空间复杂度为</a:t>
            </a:r>
            <a:r>
              <a:rPr lang="en-US" altLang="zh-CN" sz="1400">
                <a:latin typeface="宋体" panose="02010600030101010101" pitchFamily="2" charset="-122"/>
                <a:ea typeface="宋体" panose="02010600030101010101" pitchFamily="2" charset="-122"/>
              </a:rPr>
              <a:t>O(1)</a:t>
            </a:r>
            <a:r>
              <a:rPr lang="zh-CN" altLang="en-US" sz="1400">
                <a:latin typeface="宋体" panose="02010600030101010101" pitchFamily="2" charset="-122"/>
                <a:ea typeface="宋体" panose="02010600030101010101" pitchFamily="2" charset="-122"/>
              </a:rPr>
              <a:t>，时间复杂度为</a:t>
            </a:r>
            <a:r>
              <a:rPr lang="en-US" altLang="zh-CN" sz="1400">
                <a:latin typeface="宋体" panose="02010600030101010101" pitchFamily="2" charset="-122"/>
                <a:ea typeface="宋体" panose="02010600030101010101" pitchFamily="2" charset="-122"/>
              </a:rPr>
              <a:t>O(n</a:t>
            </a:r>
            <a:r>
              <a:rPr lang="en-US" altLang="zh-CN" sz="1400" baseline="30000">
                <a:latin typeface="宋体" panose="02010600030101010101" pitchFamily="2" charset="-122"/>
                <a:ea typeface="宋体" panose="02010600030101010101" pitchFamily="2" charset="-122"/>
              </a:rPr>
              <a:t>2</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，插入排序是最重要的简单排序算法，因为其实现简单且兼具稳定性和适应性。</a:t>
            </a:r>
            <a:endParaRPr lang="en-US" altLang="zh-CN" sz="1400">
              <a:latin typeface="宋体" panose="02010600030101010101" pitchFamily="2" charset="-122"/>
              <a:ea typeface="宋体" panose="02010600030101010101" pitchFamily="2" charset="-122"/>
            </a:endParaRPr>
          </a:p>
          <a:p>
            <a:pPr algn="l">
              <a:lnSpc>
                <a:spcPts val="1600"/>
              </a:lnSpc>
            </a:pPr>
            <a:r>
              <a:rPr lang="en-US" altLang="zh-CN" sz="1400" b="1">
                <a:latin typeface="宋体" panose="02010600030101010101" pitchFamily="2" charset="-122"/>
                <a:ea typeface="宋体" panose="02010600030101010101" pitchFamily="2" charset="-122"/>
              </a:rPr>
              <a:t>(2)</a:t>
            </a:r>
            <a:r>
              <a:rPr lang="zh-CN" altLang="en-US" sz="1400" b="1">
                <a:latin typeface="宋体" panose="02010600030101010101" pitchFamily="2" charset="-122"/>
                <a:ea typeface="宋体" panose="02010600030101010101" pitchFamily="2" charset="-122"/>
              </a:rPr>
              <a:t>选择排序</a:t>
            </a:r>
            <a:r>
              <a:rPr lang="zh-CN" altLang="en-US" sz="1400">
                <a:latin typeface="宋体" panose="02010600030101010101" pitchFamily="2" charset="-122"/>
                <a:ea typeface="宋体" panose="02010600030101010101" pitchFamily="2" charset="-122"/>
              </a:rPr>
              <a:t>：与插入排序相反，选择排序先筛选出排序码最小的元素，将其放置于表首，循环这个过程，即在选择时复杂，在放置时简单；</a:t>
            </a:r>
            <a:r>
              <a:rPr lang="zh-CN" altLang="en-US" sz="1400">
                <a:solidFill>
                  <a:schemeClr val="accent1">
                    <a:lumMod val="75000"/>
                  </a:schemeClr>
                </a:solidFill>
                <a:latin typeface="宋体" panose="02010600030101010101" pitchFamily="2" charset="-122"/>
                <a:ea typeface="宋体" panose="02010600030101010101" pitchFamily="2" charset="-122"/>
              </a:rPr>
              <a:t>直接选择排序算法</a:t>
            </a:r>
            <a:r>
              <a:rPr lang="zh-CN" altLang="en-US" sz="1400">
                <a:latin typeface="宋体" panose="02010600030101010101" pitchFamily="2" charset="-122"/>
                <a:ea typeface="宋体" panose="02010600030101010101" pitchFamily="2" charset="-122"/>
              </a:rPr>
              <a:t>中，将筛选出的剩余未排序序列的最小元素留下的空位与已排序序列的后一个元素直接交换，然后继续循环；提高选择效率的思想实现即</a:t>
            </a:r>
            <a:r>
              <a:rPr lang="zh-CN" altLang="en-US" sz="1400">
                <a:solidFill>
                  <a:schemeClr val="accent1">
                    <a:lumMod val="75000"/>
                  </a:schemeClr>
                </a:solidFill>
                <a:latin typeface="宋体" panose="02010600030101010101" pitchFamily="2" charset="-122"/>
                <a:ea typeface="宋体" panose="02010600030101010101" pitchFamily="2" charset="-122"/>
              </a:rPr>
              <a:t>堆排序</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pPr>
              <a:lnSpc>
                <a:spcPts val="1600"/>
              </a:lnSpc>
            </a:pPr>
            <a:r>
              <a:rPr lang="zh-CN" altLang="en-US" sz="1400" b="1">
                <a:latin typeface="宋体" panose="02010600030101010101" pitchFamily="2" charset="-122"/>
                <a:ea typeface="宋体" panose="02010600030101010101" pitchFamily="2" charset="-122"/>
              </a:rPr>
              <a:t>开销与特性</a:t>
            </a:r>
            <a:r>
              <a:rPr lang="zh-CN" altLang="en-US" sz="1400">
                <a:latin typeface="宋体" panose="02010600030101010101" pitchFamily="2" charset="-122"/>
                <a:ea typeface="宋体" panose="02010600030101010101" pitchFamily="2" charset="-122"/>
              </a:rPr>
              <a:t>：直接选择排序的时间复杂度为</a:t>
            </a:r>
            <a:r>
              <a:rPr lang="en-US" altLang="zh-CN" sz="1400">
                <a:latin typeface="宋体" panose="02010600030101010101" pitchFamily="2" charset="-122"/>
                <a:ea typeface="宋体" panose="02010600030101010101" pitchFamily="2" charset="-122"/>
              </a:rPr>
              <a:t>O(n</a:t>
            </a:r>
            <a:r>
              <a:rPr lang="en-US" altLang="zh-CN" sz="1400" baseline="30000">
                <a:latin typeface="宋体" panose="02010600030101010101" pitchFamily="2" charset="-122"/>
                <a:ea typeface="宋体" panose="02010600030101010101" pitchFamily="2" charset="-122"/>
              </a:rPr>
              <a:t>2</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，空间复杂度为</a:t>
            </a:r>
            <a:r>
              <a:rPr lang="en-US" altLang="zh-CN" sz="1400">
                <a:latin typeface="宋体" panose="02010600030101010101" pitchFamily="2" charset="-122"/>
                <a:ea typeface="宋体" panose="02010600030101010101" pitchFamily="2" charset="-122"/>
              </a:rPr>
              <a:t>O(1)</a:t>
            </a:r>
            <a:r>
              <a:rPr lang="zh-CN" altLang="en-US" sz="1400">
                <a:latin typeface="宋体" panose="02010600030101010101" pitchFamily="2" charset="-122"/>
                <a:ea typeface="宋体" panose="02010600030101010101" pitchFamily="2" charset="-122"/>
              </a:rPr>
              <a:t>，具有适应性但不具有稳定性，</a:t>
            </a:r>
            <a:r>
              <a:rPr lang="zh-CN" altLang="en-US" sz="1400">
                <a:solidFill>
                  <a:srgbClr val="FF0000"/>
                </a:solidFill>
                <a:latin typeface="宋体" panose="02010600030101010101" pitchFamily="2" charset="-122"/>
                <a:ea typeface="宋体" panose="02010600030101010101" pitchFamily="2" charset="-122"/>
              </a:rPr>
              <a:t>效率不如插入排序</a:t>
            </a:r>
            <a:r>
              <a:rPr lang="zh-CN" altLang="en-US" sz="1400">
                <a:latin typeface="宋体" panose="02010600030101010101" pitchFamily="2" charset="-122"/>
                <a:ea typeface="宋体" panose="02010600030101010101" pitchFamily="2" charset="-122"/>
              </a:rPr>
              <a:t>，而堆排序两个特性都不具有，但排序效率提升，注意，堆排序是将</a:t>
            </a:r>
            <a:r>
              <a:rPr lang="zh-CN" altLang="en-US" sz="1400">
                <a:solidFill>
                  <a:srgbClr val="FF0000"/>
                </a:solidFill>
                <a:latin typeface="宋体" panose="02010600030101010101" pitchFamily="2" charset="-122"/>
                <a:ea typeface="宋体" panose="02010600030101010101" pitchFamily="2" charset="-122"/>
              </a:rPr>
              <a:t>弹出的元素放置于堆末尾</a:t>
            </a:r>
            <a:r>
              <a:rPr lang="en-US" altLang="zh-CN" sz="1400">
                <a:solidFill>
                  <a:srgbClr val="FF0000"/>
                </a:solidFill>
                <a:latin typeface="宋体" panose="02010600030101010101" pitchFamily="2" charset="-122"/>
                <a:ea typeface="宋体" panose="02010600030101010101" pitchFamily="2" charset="-122"/>
              </a:rPr>
              <a:t>(</a:t>
            </a:r>
            <a:r>
              <a:rPr lang="zh-CN" altLang="en-US" sz="1400">
                <a:solidFill>
                  <a:srgbClr val="FF0000"/>
                </a:solidFill>
                <a:latin typeface="宋体" panose="02010600030101010101" pitchFamily="2" charset="-122"/>
                <a:ea typeface="宋体" panose="02010600030101010101" pitchFamily="2" charset="-122"/>
              </a:rPr>
              <a:t>而非表末尾</a:t>
            </a:r>
            <a:r>
              <a:rPr lang="en-US" altLang="zh-CN" sz="1400">
                <a:solidFill>
                  <a:srgbClr val="FF0000"/>
                </a:solidFill>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，因此采用小顶堆排序得到的序列是从大到小的序列。</a:t>
            </a:r>
            <a:endParaRPr lang="en-US" altLang="zh-CN" sz="1400">
              <a:latin typeface="宋体" panose="02010600030101010101" pitchFamily="2" charset="-122"/>
              <a:ea typeface="宋体" panose="02010600030101010101" pitchFamily="2" charset="-122"/>
            </a:endParaRPr>
          </a:p>
          <a:p>
            <a:pPr>
              <a:lnSpc>
                <a:spcPts val="1600"/>
              </a:lnSpc>
            </a:pPr>
            <a:r>
              <a:rPr lang="en-US" altLang="zh-CN" sz="1400" b="1">
                <a:latin typeface="宋体" panose="02010600030101010101" pitchFamily="2" charset="-122"/>
                <a:ea typeface="宋体" panose="02010600030101010101" pitchFamily="2" charset="-122"/>
              </a:rPr>
              <a:t>(3)</a:t>
            </a:r>
            <a:r>
              <a:rPr lang="zh-CN" altLang="en-US" sz="1400" b="1">
                <a:latin typeface="宋体" panose="02010600030101010101" pitchFamily="2" charset="-122"/>
                <a:ea typeface="宋体" panose="02010600030101010101" pitchFamily="2" charset="-122"/>
              </a:rPr>
              <a:t>交换排序</a:t>
            </a:r>
            <a:r>
              <a:rPr lang="zh-CN" altLang="en-US" sz="1400">
                <a:latin typeface="宋体" panose="02010600030101010101" pitchFamily="2" charset="-122"/>
                <a:ea typeface="宋体" panose="02010600030101010101" pitchFamily="2" charset="-122"/>
              </a:rPr>
              <a:t>：如果一个序列中没有排好序，则一定有逆序存在，交换所发现的逆序记录对，得到的序列将更接近排序序列，通过不断减少序列中的逆序，最终可以得到排序序列，</a:t>
            </a:r>
            <a:r>
              <a:rPr lang="zh-CN" altLang="en-US" sz="1400" b="1">
                <a:latin typeface="宋体" panose="02010600030101010101" pitchFamily="2" charset="-122"/>
                <a:ea typeface="宋体" panose="02010600030101010101" pitchFamily="2" charset="-122"/>
              </a:rPr>
              <a:t>冒泡排序</a:t>
            </a:r>
            <a:r>
              <a:rPr lang="zh-CN" altLang="en-US" sz="1400">
                <a:latin typeface="宋体" panose="02010600030101010101" pitchFamily="2" charset="-122"/>
                <a:ea typeface="宋体" panose="02010600030101010101" pitchFamily="2" charset="-122"/>
              </a:rPr>
              <a:t>即典型应用，在</a:t>
            </a:r>
            <a:r>
              <a:rPr lang="zh-CN" altLang="en-US" sz="1400">
                <a:solidFill>
                  <a:schemeClr val="accent1">
                    <a:lumMod val="75000"/>
                  </a:schemeClr>
                </a:solidFill>
                <a:latin typeface="宋体" panose="02010600030101010101" pitchFamily="2" charset="-122"/>
                <a:ea typeface="宋体" panose="02010600030101010101" pitchFamily="2" charset="-122"/>
              </a:rPr>
              <a:t>初始的冒泡排序</a:t>
            </a:r>
            <a:r>
              <a:rPr lang="zh-CN" altLang="en-US" sz="1400">
                <a:latin typeface="宋体" panose="02010600030101010101" pitchFamily="2" charset="-122"/>
                <a:ea typeface="宋体" panose="02010600030101010101" pitchFamily="2" charset="-122"/>
              </a:rPr>
              <a:t>中，循环</a:t>
            </a:r>
            <a:r>
              <a:rPr lang="en-US" altLang="zh-CN" sz="1400">
                <a:latin typeface="宋体" panose="02010600030101010101" pitchFamily="2" charset="-122"/>
                <a:ea typeface="宋体" panose="02010600030101010101" pitchFamily="2" charset="-122"/>
              </a:rPr>
              <a:t>n×(n-1)</a:t>
            </a:r>
            <a:r>
              <a:rPr lang="zh-CN" altLang="en-US" sz="1400">
                <a:latin typeface="宋体" panose="02010600030101010101" pitchFamily="2" charset="-122"/>
                <a:ea typeface="宋体" panose="02010600030101010101" pitchFamily="2" charset="-122"/>
              </a:rPr>
              <a:t>次，对相邻的两个元素进行比较，其具有稳定性但不具有适应性，对</a:t>
            </a:r>
            <a:r>
              <a:rPr lang="zh-CN" altLang="en-US" sz="1400">
                <a:solidFill>
                  <a:schemeClr val="accent1">
                    <a:lumMod val="75000"/>
                  </a:schemeClr>
                </a:solidFill>
                <a:latin typeface="宋体" panose="02010600030101010101" pitchFamily="2" charset="-122"/>
                <a:ea typeface="宋体" panose="02010600030101010101" pitchFamily="2" charset="-122"/>
              </a:rPr>
              <a:t>冒泡排序的改进</a:t>
            </a:r>
            <a:r>
              <a:rPr lang="zh-CN" altLang="en-US" sz="1400">
                <a:latin typeface="宋体" panose="02010600030101010101" pitchFamily="2" charset="-122"/>
                <a:ea typeface="宋体" panose="02010600030101010101" pitchFamily="2" charset="-122"/>
              </a:rPr>
              <a:t>中，添加一个额外的变量用于保存是否有逆序出现，若无则排序结束，具有了适应性，</a:t>
            </a:r>
            <a:r>
              <a:rPr lang="zh-CN" altLang="en-US" sz="1400">
                <a:solidFill>
                  <a:srgbClr val="FF0000"/>
                </a:solidFill>
                <a:latin typeface="宋体" panose="02010600030101010101" pitchFamily="2" charset="-122"/>
                <a:ea typeface="宋体" panose="02010600030101010101" pitchFamily="2" charset="-122"/>
              </a:rPr>
              <a:t>效率不如插入排序，</a:t>
            </a:r>
            <a:r>
              <a:rPr lang="zh-CN" altLang="en-US" sz="1400">
                <a:solidFill>
                  <a:schemeClr val="accent1">
                    <a:lumMod val="75000"/>
                  </a:schemeClr>
                </a:solidFill>
                <a:latin typeface="宋体" panose="02010600030101010101" pitchFamily="2" charset="-122"/>
                <a:ea typeface="宋体" panose="02010600030101010101" pitchFamily="2" charset="-122"/>
              </a:rPr>
              <a:t>交错起泡</a:t>
            </a:r>
            <a:r>
              <a:rPr lang="zh-CN" altLang="en-US" sz="1400">
                <a:latin typeface="宋体" panose="02010600030101010101" pitchFamily="2" charset="-122"/>
                <a:ea typeface="宋体" panose="02010600030101010101" pitchFamily="2" charset="-122"/>
              </a:rPr>
              <a:t>中，采取第一遍从左至右，第二遍从右至左的的策略，交替进行，便于将小元素快速移向左方，提高了效率。</a:t>
            </a:r>
            <a:endParaRPr lang="en-US" altLang="zh-CN" sz="1400">
              <a:latin typeface="宋体" panose="02010600030101010101" pitchFamily="2" charset="-122"/>
              <a:ea typeface="宋体" panose="02010600030101010101" pitchFamily="2" charset="-122"/>
            </a:endParaRPr>
          </a:p>
          <a:p>
            <a:pPr>
              <a:lnSpc>
                <a:spcPts val="1600"/>
              </a:lnSpc>
            </a:pPr>
            <a:r>
              <a:rPr lang="zh-CN" altLang="en-US" sz="1400" b="1">
                <a:latin typeface="宋体" panose="02010600030101010101" pitchFamily="2" charset="-122"/>
                <a:ea typeface="宋体" panose="02010600030101010101" pitchFamily="2" charset="-122"/>
              </a:rPr>
              <a:t>快速排序</a:t>
            </a:r>
            <a:r>
              <a:rPr lang="en-US" altLang="zh-CN" sz="1400" b="1">
                <a:latin typeface="宋体" panose="02010600030101010101" pitchFamily="2" charset="-122"/>
                <a:ea typeface="宋体" panose="02010600030101010101" pitchFamily="2" charset="-122"/>
              </a:rPr>
              <a:t>(</a:t>
            </a:r>
            <a:r>
              <a:rPr lang="zh-CN" altLang="en-US" sz="1400" b="1">
                <a:latin typeface="宋体" panose="02010600030101010101" pitchFamily="2" charset="-122"/>
                <a:ea typeface="宋体" panose="02010600030101010101" pitchFamily="2" charset="-122"/>
              </a:rPr>
              <a:t>基于关键码比较的内排序算法中，快速排序是平均速度最快的算法之一</a:t>
            </a:r>
            <a:r>
              <a:rPr lang="en-US" altLang="zh-CN" sz="1400" b="1">
                <a:latin typeface="宋体" panose="02010600030101010101" pitchFamily="2" charset="-122"/>
                <a:ea typeface="宋体" panose="02010600030101010101" pitchFamily="2" charset="-122"/>
              </a:rPr>
              <a:t>)</a:t>
            </a:r>
          </a:p>
          <a:p>
            <a:pPr>
              <a:lnSpc>
                <a:spcPts val="1600"/>
              </a:lnSpc>
            </a:pPr>
            <a:r>
              <a:rPr lang="zh-CN" altLang="en-US" sz="1400">
                <a:latin typeface="宋体" panose="02010600030101010101" pitchFamily="2" charset="-122"/>
                <a:ea typeface="宋体" panose="02010600030101010101" pitchFamily="2" charset="-122"/>
              </a:rPr>
              <a:t>将一个序列按一种标准将原序列划分为两部分，递归划分直至每个部分中只有一个元素则排序完成，最简单的划分方式为，将部分的第一个元素作为标准，然后循环对序列中的元素与其比较并划分</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划分过程参</a:t>
            </a:r>
            <a:r>
              <a:rPr lang="en-US" altLang="zh-CN" sz="1400">
                <a:latin typeface="宋体" panose="02010600030101010101" pitchFamily="2" charset="-122"/>
                <a:ea typeface="宋体" panose="02010600030101010101" pitchFamily="2" charset="-122"/>
              </a:rPr>
              <a:t>quicksort.py)</a:t>
            </a:r>
            <a:r>
              <a:rPr lang="zh-CN" altLang="en-US" sz="1400">
                <a:latin typeface="宋体" panose="02010600030101010101" pitchFamily="2" charset="-122"/>
                <a:ea typeface="宋体" panose="02010600030101010101" pitchFamily="2" charset="-122"/>
              </a:rPr>
              <a:t>，其划分过程有两种比较典型的方法①从右到左依次检查</a:t>
            </a:r>
            <a:r>
              <a:rPr lang="en-US" altLang="zh-CN" sz="1400">
                <a:latin typeface="宋体" panose="02010600030101010101" pitchFamily="2" charset="-122"/>
                <a:ea typeface="宋体" panose="02010600030101010101" pitchFamily="2" charset="-122"/>
              </a:rPr>
              <a:t>j</a:t>
            </a:r>
            <a:r>
              <a:rPr lang="zh-CN" altLang="en-US" sz="1400">
                <a:latin typeface="宋体" panose="02010600030101010101" pitchFamily="2" charset="-122"/>
                <a:ea typeface="宋体" panose="02010600030101010101" pitchFamily="2" charset="-122"/>
              </a:rPr>
              <a:t>一边的记录，检查中</a:t>
            </a:r>
            <a:r>
              <a:rPr lang="en-US" altLang="zh-CN" sz="1400">
                <a:latin typeface="宋体" panose="02010600030101010101" pitchFamily="2" charset="-122"/>
                <a:ea typeface="宋体" panose="02010600030101010101" pitchFamily="2" charset="-122"/>
              </a:rPr>
              <a:t>j</a:t>
            </a:r>
            <a:r>
              <a:rPr lang="zh-CN" altLang="en-US" sz="1400">
                <a:latin typeface="宋体" panose="02010600030101010101" pitchFamily="2" charset="-122"/>
                <a:ea typeface="宋体" panose="02010600030101010101" pitchFamily="2" charset="-122"/>
              </a:rPr>
              <a:t>值不断减一，直至找到第一个关键字小于标准的元素，将其存入</a:t>
            </a:r>
            <a:r>
              <a:rPr lang="en-US" altLang="zh-CN" sz="1400">
                <a:latin typeface="宋体" panose="02010600030101010101" pitchFamily="2" charset="-122"/>
                <a:ea typeface="宋体" panose="02010600030101010101" pitchFamily="2" charset="-122"/>
              </a:rPr>
              <a:t>i</a:t>
            </a:r>
            <a:r>
              <a:rPr lang="zh-CN" altLang="en-US" sz="1400">
                <a:latin typeface="宋体" panose="02010600030101010101" pitchFamily="2" charset="-122"/>
                <a:ea typeface="宋体" panose="02010600030101010101" pitchFamily="2" charset="-122"/>
              </a:rPr>
              <a:t>代表的左空位，然后从左往右检查，</a:t>
            </a:r>
            <a:r>
              <a:rPr lang="en-US" altLang="zh-CN" sz="1400">
                <a:latin typeface="宋体" panose="02010600030101010101" pitchFamily="2" charset="-122"/>
                <a:ea typeface="宋体" panose="02010600030101010101" pitchFamily="2" charset="-122"/>
              </a:rPr>
              <a:t>j</a:t>
            </a:r>
            <a:r>
              <a:rPr lang="zh-CN" altLang="en-US" sz="1400">
                <a:latin typeface="宋体" panose="02010600030101010101" pitchFamily="2" charset="-122"/>
                <a:ea typeface="宋体" panose="02010600030101010101" pitchFamily="2" charset="-122"/>
              </a:rPr>
              <a:t>代表右空位，当</a:t>
            </a:r>
            <a:r>
              <a:rPr lang="en-US" altLang="zh-CN" sz="1400">
                <a:latin typeface="宋体" panose="02010600030101010101" pitchFamily="2" charset="-122"/>
                <a:ea typeface="宋体" panose="02010600030101010101" pitchFamily="2" charset="-122"/>
              </a:rPr>
              <a:t>i=j</a:t>
            </a:r>
            <a:r>
              <a:rPr lang="zh-CN" altLang="en-US" sz="1400">
                <a:latin typeface="宋体" panose="02010600030101010101" pitchFamily="2" charset="-122"/>
                <a:ea typeface="宋体" panose="02010600030101010101" pitchFamily="2" charset="-122"/>
              </a:rPr>
              <a:t>时，就完成了一次排序，之后可以将</a:t>
            </a:r>
            <a:r>
              <a:rPr lang="en-US" altLang="zh-CN" sz="1400">
                <a:latin typeface="宋体" panose="02010600030101010101" pitchFamily="2" charset="-122"/>
                <a:ea typeface="宋体" panose="02010600030101010101" pitchFamily="2" charset="-122"/>
              </a:rPr>
              <a:t>[0,i-1][i+1,len(a)]</a:t>
            </a:r>
            <a:r>
              <a:rPr lang="zh-CN" altLang="en-US" sz="1400">
                <a:latin typeface="宋体" panose="02010600030101010101" pitchFamily="2" charset="-122"/>
                <a:ea typeface="宋体" panose="02010600030101010101" pitchFamily="2" charset="-122"/>
              </a:rPr>
              <a:t>传入进行递归②将序列分为三部分，比</a:t>
            </a:r>
            <a:r>
              <a:rPr lang="en-US" altLang="zh-CN" sz="1400">
                <a:latin typeface="宋体" panose="02010600030101010101" pitchFamily="2" charset="-122"/>
                <a:ea typeface="宋体" panose="02010600030101010101" pitchFamily="2" charset="-122"/>
              </a:rPr>
              <a:t>K</a:t>
            </a:r>
            <a:r>
              <a:rPr lang="zh-CN" altLang="en-US" sz="1400">
                <a:latin typeface="宋体" panose="02010600030101010101" pitchFamily="2" charset="-122"/>
                <a:ea typeface="宋体" panose="02010600030101010101" pitchFamily="2" charset="-122"/>
              </a:rPr>
              <a:t>小</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比</a:t>
            </a:r>
            <a:r>
              <a:rPr lang="en-US" altLang="zh-CN" sz="1400">
                <a:latin typeface="宋体" panose="02010600030101010101" pitchFamily="2" charset="-122"/>
                <a:ea typeface="宋体" panose="02010600030101010101" pitchFamily="2" charset="-122"/>
              </a:rPr>
              <a:t>K</a:t>
            </a:r>
            <a:r>
              <a:rPr lang="zh-CN" altLang="en-US" sz="1400">
                <a:latin typeface="宋体" panose="02010600030101010101" pitchFamily="2" charset="-122"/>
                <a:ea typeface="宋体" panose="02010600030101010101" pitchFamily="2" charset="-122"/>
              </a:rPr>
              <a:t>大</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未排序，</a:t>
            </a:r>
            <a:r>
              <a:rPr lang="en-US" altLang="zh-CN" sz="1400">
                <a:latin typeface="宋体" panose="02010600030101010101" pitchFamily="2" charset="-122"/>
                <a:ea typeface="宋体" panose="02010600030101010101" pitchFamily="2" charset="-122"/>
              </a:rPr>
              <a:t>i</a:t>
            </a:r>
            <a:r>
              <a:rPr lang="zh-CN" altLang="en-US" sz="1400">
                <a:latin typeface="宋体" panose="02010600030101010101" pitchFamily="2" charset="-122"/>
                <a:ea typeface="宋体" panose="02010600030101010101" pitchFamily="2" charset="-122"/>
              </a:rPr>
              <a:t>表示比</a:t>
            </a:r>
            <a:r>
              <a:rPr lang="en-US" altLang="zh-CN" sz="1400">
                <a:latin typeface="宋体" panose="02010600030101010101" pitchFamily="2" charset="-122"/>
                <a:ea typeface="宋体" panose="02010600030101010101" pitchFamily="2" charset="-122"/>
              </a:rPr>
              <a:t>K</a:t>
            </a:r>
            <a:r>
              <a:rPr lang="zh-CN" altLang="en-US" sz="1400">
                <a:latin typeface="宋体" panose="02010600030101010101" pitchFamily="2" charset="-122"/>
                <a:ea typeface="宋体" panose="02010600030101010101" pitchFamily="2" charset="-122"/>
              </a:rPr>
              <a:t>小的序列的尾端，</a:t>
            </a:r>
            <a:r>
              <a:rPr lang="en-US" altLang="zh-CN" sz="1400">
                <a:latin typeface="宋体" panose="02010600030101010101" pitchFamily="2" charset="-122"/>
                <a:ea typeface="宋体" panose="02010600030101010101" pitchFamily="2" charset="-122"/>
              </a:rPr>
              <a:t>j</a:t>
            </a:r>
            <a:r>
              <a:rPr lang="zh-CN" altLang="en-US" sz="1400">
                <a:latin typeface="宋体" panose="02010600030101010101" pitchFamily="2" charset="-122"/>
                <a:ea typeface="宋体" panose="02010600030101010101" pitchFamily="2" charset="-122"/>
              </a:rPr>
              <a:t>表示未排序的首端，当</a:t>
            </a:r>
            <a:r>
              <a:rPr lang="en-US" altLang="zh-CN" sz="1400">
                <a:latin typeface="宋体" panose="02010600030101010101" pitchFamily="2" charset="-122"/>
                <a:ea typeface="宋体" panose="02010600030101010101" pitchFamily="2" charset="-122"/>
              </a:rPr>
              <a:t>a[j]</a:t>
            </a:r>
            <a:r>
              <a:rPr lang="zh-CN" altLang="en-US" sz="1400">
                <a:latin typeface="宋体" panose="02010600030101010101" pitchFamily="2" charset="-122"/>
                <a:ea typeface="宋体" panose="02010600030101010101" pitchFamily="2" charset="-122"/>
              </a:rPr>
              <a:t>比</a:t>
            </a:r>
            <a:r>
              <a:rPr lang="en-US" altLang="zh-CN" sz="1400">
                <a:latin typeface="宋体" panose="02010600030101010101" pitchFamily="2" charset="-122"/>
                <a:ea typeface="宋体" panose="02010600030101010101" pitchFamily="2" charset="-122"/>
              </a:rPr>
              <a:t>K</a:t>
            </a:r>
            <a:r>
              <a:rPr lang="zh-CN" altLang="en-US" sz="1400">
                <a:latin typeface="宋体" panose="02010600030101010101" pitchFamily="2" charset="-122"/>
                <a:ea typeface="宋体" panose="02010600030101010101" pitchFamily="2" charset="-122"/>
              </a:rPr>
              <a:t>大时，</a:t>
            </a:r>
            <a:r>
              <a:rPr lang="en-US" altLang="zh-CN" sz="1400">
                <a:latin typeface="宋体" panose="02010600030101010101" pitchFamily="2" charset="-122"/>
                <a:ea typeface="宋体" panose="02010600030101010101" pitchFamily="2" charset="-122"/>
              </a:rPr>
              <a:t>j+1</a:t>
            </a:r>
            <a:r>
              <a:rPr lang="zh-CN" altLang="en-US" sz="1400">
                <a:latin typeface="宋体" panose="02010600030101010101" pitchFamily="2" charset="-122"/>
                <a:ea typeface="宋体" panose="02010600030101010101" pitchFamily="2" charset="-122"/>
              </a:rPr>
              <a:t>即可，当</a:t>
            </a:r>
            <a:r>
              <a:rPr lang="en-US" altLang="zh-CN" sz="1400">
                <a:latin typeface="宋体" panose="02010600030101010101" pitchFamily="2" charset="-122"/>
                <a:ea typeface="宋体" panose="02010600030101010101" pitchFamily="2" charset="-122"/>
              </a:rPr>
              <a:t>a[j]</a:t>
            </a:r>
            <a:r>
              <a:rPr lang="zh-CN" altLang="en-US" sz="1400">
                <a:latin typeface="宋体" panose="02010600030101010101" pitchFamily="2" charset="-122"/>
                <a:ea typeface="宋体" panose="02010600030101010101" pitchFamily="2" charset="-122"/>
              </a:rPr>
              <a:t>比</a:t>
            </a:r>
            <a:r>
              <a:rPr lang="en-US" altLang="zh-CN" sz="1400">
                <a:latin typeface="宋体" panose="02010600030101010101" pitchFamily="2" charset="-122"/>
                <a:ea typeface="宋体" panose="02010600030101010101" pitchFamily="2" charset="-122"/>
              </a:rPr>
              <a:t>K</a:t>
            </a:r>
            <a:r>
              <a:rPr lang="zh-CN" altLang="en-US" sz="1400">
                <a:latin typeface="宋体" panose="02010600030101010101" pitchFamily="2" charset="-122"/>
                <a:ea typeface="宋体" panose="02010600030101010101" pitchFamily="2" charset="-122"/>
              </a:rPr>
              <a:t>小时，使</a:t>
            </a:r>
            <a:r>
              <a:rPr lang="en-US" altLang="zh-CN" sz="1400">
                <a:latin typeface="宋体" panose="02010600030101010101" pitchFamily="2" charset="-122"/>
                <a:ea typeface="宋体" panose="02010600030101010101" pitchFamily="2" charset="-122"/>
              </a:rPr>
              <a:t>i+1</a:t>
            </a:r>
            <a:r>
              <a:rPr lang="zh-CN" altLang="en-US" sz="1400">
                <a:latin typeface="宋体" panose="02010600030101010101" pitchFamily="2" charset="-122"/>
                <a:ea typeface="宋体" panose="02010600030101010101" pitchFamily="2" charset="-122"/>
              </a:rPr>
              <a:t>，并交换</a:t>
            </a:r>
            <a:r>
              <a:rPr lang="en-US" altLang="zh-CN" sz="1400">
                <a:latin typeface="宋体" panose="02010600030101010101" pitchFamily="2" charset="-122"/>
                <a:ea typeface="宋体" panose="02010600030101010101" pitchFamily="2" charset="-122"/>
              </a:rPr>
              <a:t>li[i]</a:t>
            </a:r>
            <a:r>
              <a:rPr lang="zh-CN" altLang="en-US" sz="1400">
                <a:latin typeface="宋体" panose="02010600030101010101" pitchFamily="2" charset="-122"/>
                <a:ea typeface="宋体" panose="02010600030101010101" pitchFamily="2" charset="-122"/>
              </a:rPr>
              <a:t>与</a:t>
            </a:r>
            <a:r>
              <a:rPr lang="en-US" altLang="zh-CN" sz="1400">
                <a:latin typeface="宋体" panose="02010600030101010101" pitchFamily="2" charset="-122"/>
                <a:ea typeface="宋体" panose="02010600030101010101" pitchFamily="2" charset="-122"/>
              </a:rPr>
              <a:t>li[j]</a:t>
            </a:r>
            <a:r>
              <a:rPr lang="zh-CN" altLang="en-US" sz="1400">
                <a:latin typeface="宋体" panose="02010600030101010101" pitchFamily="2" charset="-122"/>
                <a:ea typeface="宋体" panose="02010600030101010101" pitchFamily="2" charset="-122"/>
              </a:rPr>
              <a:t>，循环结束后交换</a:t>
            </a:r>
            <a:r>
              <a:rPr lang="en-US" altLang="zh-CN" sz="1400">
                <a:latin typeface="宋体" panose="02010600030101010101" pitchFamily="2" charset="-122"/>
                <a:ea typeface="宋体" panose="02010600030101010101" pitchFamily="2" charset="-122"/>
              </a:rPr>
              <a:t>K(</a:t>
            </a:r>
            <a:r>
              <a:rPr lang="zh-CN" altLang="en-US" sz="1400">
                <a:latin typeface="宋体" panose="02010600030101010101" pitchFamily="2" charset="-122"/>
                <a:ea typeface="宋体" panose="02010600030101010101" pitchFamily="2" charset="-122"/>
              </a:rPr>
              <a:t>一般是</a:t>
            </a:r>
            <a:r>
              <a:rPr lang="en-US" altLang="zh-CN" sz="1400">
                <a:latin typeface="宋体" panose="02010600030101010101" pitchFamily="2" charset="-122"/>
                <a:ea typeface="宋体" panose="02010600030101010101" pitchFamily="2" charset="-122"/>
              </a:rPr>
              <a:t>li[0])</a:t>
            </a:r>
            <a:r>
              <a:rPr lang="zh-CN" altLang="en-US" sz="1400">
                <a:latin typeface="宋体" panose="02010600030101010101" pitchFamily="2" charset="-122"/>
                <a:ea typeface="宋体" panose="02010600030101010101" pitchFamily="2" charset="-122"/>
              </a:rPr>
              <a:t>与</a:t>
            </a:r>
            <a:r>
              <a:rPr lang="en-US" altLang="zh-CN" sz="1400">
                <a:latin typeface="宋体" panose="02010600030101010101" pitchFamily="2" charset="-122"/>
                <a:ea typeface="宋体" panose="02010600030101010101" pitchFamily="2" charset="-122"/>
              </a:rPr>
              <a:t>i</a:t>
            </a:r>
            <a:r>
              <a:rPr lang="zh-CN" altLang="en-US" sz="1400">
                <a:latin typeface="宋体" panose="02010600030101010101" pitchFamily="2" charset="-122"/>
                <a:ea typeface="宋体" panose="02010600030101010101" pitchFamily="2" charset="-122"/>
              </a:rPr>
              <a:t>的位置；</a:t>
            </a:r>
            <a:endParaRPr lang="en-US" altLang="zh-CN" sz="1400">
              <a:latin typeface="宋体" panose="02010600030101010101" pitchFamily="2" charset="-122"/>
              <a:ea typeface="宋体" panose="02010600030101010101" pitchFamily="2" charset="-122"/>
            </a:endParaRPr>
          </a:p>
          <a:p>
            <a:pPr>
              <a:lnSpc>
                <a:spcPts val="1600"/>
              </a:lnSpc>
            </a:pPr>
            <a:r>
              <a:rPr lang="zh-CN" altLang="en-US" sz="1400" b="1">
                <a:latin typeface="宋体" panose="02010600030101010101" pitchFamily="2" charset="-122"/>
                <a:ea typeface="宋体" panose="02010600030101010101" pitchFamily="2" charset="-122"/>
              </a:rPr>
              <a:t>开销与特性</a:t>
            </a:r>
            <a:r>
              <a:rPr lang="zh-CN" altLang="en-US" sz="1400">
                <a:latin typeface="宋体" panose="02010600030101010101" pitchFamily="2" charset="-122"/>
                <a:ea typeface="宋体" panose="02010600030101010101" pitchFamily="2" charset="-122"/>
              </a:rPr>
              <a:t>：快速排序的平均时间复杂度是</a:t>
            </a:r>
            <a:r>
              <a:rPr lang="en-US" altLang="zh-CN" sz="1400">
                <a:latin typeface="宋体" panose="02010600030101010101" pitchFamily="2" charset="-122"/>
                <a:ea typeface="宋体" panose="02010600030101010101" pitchFamily="2" charset="-122"/>
              </a:rPr>
              <a:t>O(nlogn)</a:t>
            </a:r>
            <a:r>
              <a:rPr lang="zh-CN" altLang="en-US" sz="1400">
                <a:latin typeface="宋体" panose="02010600030101010101" pitchFamily="2" charset="-122"/>
                <a:ea typeface="宋体" panose="02010600030101010101" pitchFamily="2" charset="-122"/>
              </a:rPr>
              <a:t>，最坏时间复杂度为</a:t>
            </a:r>
            <a:r>
              <a:rPr lang="en-US" altLang="zh-CN" sz="1400">
                <a:latin typeface="宋体" panose="02010600030101010101" pitchFamily="2" charset="-122"/>
                <a:ea typeface="宋体" panose="02010600030101010101" pitchFamily="2" charset="-122"/>
              </a:rPr>
              <a:t>O(n</a:t>
            </a:r>
            <a:r>
              <a:rPr lang="en-US" altLang="zh-CN" sz="1400" baseline="30000">
                <a:latin typeface="宋体" panose="02010600030101010101" pitchFamily="2" charset="-122"/>
                <a:ea typeface="宋体" panose="02010600030101010101" pitchFamily="2" charset="-122"/>
              </a:rPr>
              <a:t>2</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即当序列已经有序时，最坏空间复杂度为</a:t>
            </a:r>
            <a:r>
              <a:rPr lang="en-US" altLang="zh-CN" sz="1400">
                <a:latin typeface="宋体" panose="02010600030101010101" pitchFamily="2" charset="-122"/>
                <a:ea typeface="宋体" panose="02010600030101010101" pitchFamily="2" charset="-122"/>
              </a:rPr>
              <a:t>O(n)</a:t>
            </a:r>
            <a:r>
              <a:rPr lang="zh-CN" altLang="en-US" sz="1400">
                <a:latin typeface="宋体" panose="02010600030101010101" pitchFamily="2" charset="-122"/>
                <a:ea typeface="宋体" panose="02010600030101010101" pitchFamily="2" charset="-122"/>
              </a:rPr>
              <a:t>，可以通过栈而非递归的方式来实现，将其改进为</a:t>
            </a:r>
            <a:r>
              <a:rPr lang="en-US" altLang="zh-CN" sz="1400">
                <a:latin typeface="宋体" panose="02010600030101010101" pitchFamily="2" charset="-122"/>
                <a:ea typeface="宋体" panose="02010600030101010101" pitchFamily="2" charset="-122"/>
              </a:rPr>
              <a:t>O(logn)</a:t>
            </a:r>
            <a:r>
              <a:rPr lang="zh-CN" altLang="en-US" sz="1400">
                <a:latin typeface="宋体" panose="02010600030101010101" pitchFamily="2" charset="-122"/>
                <a:ea typeface="宋体" panose="02010600030101010101" pitchFamily="2" charset="-122"/>
              </a:rPr>
              <a:t>，</a:t>
            </a:r>
            <a:r>
              <a:rPr lang="zh-CN" altLang="en-US" sz="1400">
                <a:solidFill>
                  <a:srgbClr val="FF0000"/>
                </a:solidFill>
                <a:latin typeface="宋体" panose="02010600030101010101" pitchFamily="2" charset="-122"/>
                <a:ea typeface="宋体" panose="02010600030101010101" pitchFamily="2" charset="-122"/>
              </a:rPr>
              <a:t>快速排序不具有稳定性和适应性</a:t>
            </a:r>
            <a:r>
              <a:rPr lang="zh-CN" altLang="en-US" sz="140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2567349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7DB1DC3-245F-49CF-9199-2C25142B7803}"/>
              </a:ext>
            </a:extLst>
          </p:cNvPr>
          <p:cNvSpPr txBox="1"/>
          <p:nvPr/>
        </p:nvSpPr>
        <p:spPr>
          <a:xfrm>
            <a:off x="0" y="0"/>
            <a:ext cx="12192000" cy="3754874"/>
          </a:xfrm>
          <a:prstGeom prst="rect">
            <a:avLst/>
          </a:prstGeom>
          <a:noFill/>
        </p:spPr>
        <p:txBody>
          <a:bodyPr wrap="square" rtlCol="0">
            <a:spAutoFit/>
          </a:bodyPr>
          <a:lstStyle/>
          <a:p>
            <a:pPr algn="l"/>
            <a:r>
              <a:rPr lang="zh-CN" altLang="en-US" sz="1400" b="1">
                <a:latin typeface="宋体" panose="02010600030101010101" pitchFamily="2" charset="-122"/>
                <a:ea typeface="宋体" panose="02010600030101010101" pitchFamily="2" charset="-122"/>
              </a:rPr>
              <a:t>归并排序</a:t>
            </a:r>
            <a:r>
              <a:rPr lang="zh-CN" altLang="en-US" sz="1400">
                <a:latin typeface="宋体" panose="02010600030101010101" pitchFamily="2" charset="-122"/>
                <a:ea typeface="宋体" panose="02010600030101010101" pitchFamily="2" charset="-122"/>
              </a:rPr>
              <a:t>：将待排序序列中的</a:t>
            </a:r>
            <a:r>
              <a:rPr lang="en-US" altLang="zh-CN" sz="1400">
                <a:latin typeface="宋体" panose="02010600030101010101" pitchFamily="2" charset="-122"/>
                <a:ea typeface="宋体" panose="02010600030101010101" pitchFamily="2" charset="-122"/>
              </a:rPr>
              <a:t>n</a:t>
            </a:r>
            <a:r>
              <a:rPr lang="zh-CN" altLang="en-US" sz="1400">
                <a:latin typeface="宋体" panose="02010600030101010101" pitchFamily="2" charset="-122"/>
                <a:ea typeface="宋体" panose="02010600030101010101" pitchFamily="2" charset="-122"/>
              </a:rPr>
              <a:t>个记录看成</a:t>
            </a:r>
            <a:r>
              <a:rPr lang="en-US" altLang="zh-CN" sz="1400">
                <a:latin typeface="宋体" panose="02010600030101010101" pitchFamily="2" charset="-122"/>
                <a:ea typeface="宋体" panose="02010600030101010101" pitchFamily="2" charset="-122"/>
              </a:rPr>
              <a:t>n</a:t>
            </a:r>
            <a:r>
              <a:rPr lang="zh-CN" altLang="en-US" sz="1400">
                <a:latin typeface="宋体" panose="02010600030101010101" pitchFamily="2" charset="-122"/>
                <a:ea typeface="宋体" panose="02010600030101010101" pitchFamily="2" charset="-122"/>
              </a:rPr>
              <a:t>个有序子序列，每个子序列的长度为</a:t>
            </a:r>
            <a:r>
              <a:rPr lang="en-US" altLang="zh-CN" sz="1400">
                <a:latin typeface="宋体" panose="02010600030101010101" pitchFamily="2" charset="-122"/>
                <a:ea typeface="宋体" panose="02010600030101010101" pitchFamily="2" charset="-122"/>
              </a:rPr>
              <a:t>1</a:t>
            </a:r>
            <a:r>
              <a:rPr lang="zh-CN" altLang="en-US" sz="1400">
                <a:latin typeface="宋体" panose="02010600030101010101" pitchFamily="2" charset="-122"/>
                <a:ea typeface="宋体" panose="02010600030101010101" pitchFamily="2" charset="-122"/>
              </a:rPr>
              <a:t>，将子序列两两归并并循环这个过程，最终得到一个长度为</a:t>
            </a:r>
            <a:r>
              <a:rPr lang="en-US" altLang="zh-CN" sz="1400">
                <a:latin typeface="宋体" panose="02010600030101010101" pitchFamily="2" charset="-122"/>
                <a:ea typeface="宋体" panose="02010600030101010101" pitchFamily="2" charset="-122"/>
              </a:rPr>
              <a:t>n</a:t>
            </a:r>
            <a:r>
              <a:rPr lang="zh-CN" altLang="en-US" sz="1400">
                <a:latin typeface="宋体" panose="02010600030101010101" pitchFamily="2" charset="-122"/>
                <a:ea typeface="宋体" panose="02010600030101010101" pitchFamily="2" charset="-122"/>
              </a:rPr>
              <a:t>的有序序列，称为</a:t>
            </a:r>
            <a:r>
              <a:rPr lang="zh-CN" altLang="en-US" sz="1400">
                <a:solidFill>
                  <a:schemeClr val="accent1">
                    <a:lumMod val="75000"/>
                  </a:schemeClr>
                </a:solidFill>
                <a:latin typeface="宋体" panose="02010600030101010101" pitchFamily="2" charset="-122"/>
                <a:ea typeface="宋体" panose="02010600030101010101" pitchFamily="2" charset="-122"/>
              </a:rPr>
              <a:t>简单二路归并排序</a:t>
            </a:r>
            <a:r>
              <a:rPr lang="zh-CN" altLang="en-US" sz="1400">
                <a:latin typeface="宋体" panose="02010600030101010101" pitchFamily="2" charset="-122"/>
                <a:ea typeface="宋体" panose="02010600030101010101" pitchFamily="2" charset="-122"/>
              </a:rPr>
              <a:t>，归并排序适用于处理存储在外部的大量数据，其步骤为：①两个有序序列的归并</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需求参数</a:t>
            </a:r>
            <a:r>
              <a:rPr lang="en-US" altLang="zh-CN" sz="1400">
                <a:latin typeface="宋体" panose="02010600030101010101" pitchFamily="2" charset="-122"/>
                <a:ea typeface="宋体" panose="02010600030101010101" pitchFamily="2" charset="-122"/>
              </a:rPr>
              <a:t>lfrom, lto, low, mid, high)</a:t>
            </a:r>
            <a:r>
              <a:rPr lang="zh-CN" altLang="en-US" sz="1400">
                <a:latin typeface="宋体" panose="02010600030101010101" pitchFamily="2" charset="-122"/>
                <a:ea typeface="宋体" panose="02010600030101010101" pitchFamily="2" charset="-122"/>
              </a:rPr>
              <a:t>；②对表中所有有序序列的归并处理及边界条件处理如最终剩余不足片段长度等</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需求参数</a:t>
            </a:r>
            <a:r>
              <a:rPr lang="en-US" altLang="zh-CN" sz="1400">
                <a:latin typeface="宋体" panose="02010600030101010101" pitchFamily="2" charset="-122"/>
                <a:ea typeface="宋体" panose="02010600030101010101" pitchFamily="2" charset="-122"/>
              </a:rPr>
              <a:t>lfrom, lto, llen, slen)</a:t>
            </a:r>
            <a:r>
              <a:rPr lang="zh-CN" altLang="en-US" sz="1400">
                <a:latin typeface="宋体" panose="02010600030101010101" pitchFamily="2" charset="-122"/>
                <a:ea typeface="宋体" panose="02010600030101010101" pitchFamily="2" charset="-122"/>
              </a:rPr>
              <a:t>；③处理切片长度及</a:t>
            </a:r>
            <a:r>
              <a:rPr lang="en-US" altLang="zh-CN" sz="1400">
                <a:latin typeface="宋体" panose="02010600030101010101" pitchFamily="2" charset="-122"/>
                <a:ea typeface="宋体" panose="02010600030101010101" pitchFamily="2" charset="-122"/>
              </a:rPr>
              <a:t>lfrom,lto</a:t>
            </a:r>
            <a:r>
              <a:rPr lang="zh-CN" altLang="en-US" sz="1400">
                <a:latin typeface="宋体" panose="02010600030101010101" pitchFamily="2" charset="-122"/>
                <a:ea typeface="宋体" panose="02010600030101010101" pitchFamily="2" charset="-122"/>
              </a:rPr>
              <a:t>的转换；</a:t>
            </a:r>
            <a:endParaRPr lang="en-US" altLang="zh-CN" sz="1400">
              <a:latin typeface="宋体" panose="02010600030101010101" pitchFamily="2" charset="-122"/>
              <a:ea typeface="宋体" panose="02010600030101010101" pitchFamily="2" charset="-122"/>
            </a:endParaRPr>
          </a:p>
          <a:p>
            <a:pPr algn="l"/>
            <a:r>
              <a:rPr lang="zh-CN" altLang="en-US" sz="1400" b="1">
                <a:latin typeface="宋体" panose="02010600030101010101" pitchFamily="2" charset="-122"/>
                <a:ea typeface="宋体" panose="02010600030101010101" pitchFamily="2" charset="-122"/>
              </a:rPr>
              <a:t>开销与特性</a:t>
            </a:r>
            <a:r>
              <a:rPr lang="zh-CN" altLang="en-US" sz="1400">
                <a:latin typeface="宋体" panose="02010600030101010101" pitchFamily="2" charset="-122"/>
                <a:ea typeface="宋体" panose="02010600030101010101" pitchFamily="2" charset="-122"/>
              </a:rPr>
              <a:t>：归并排序具有稳定性但不具有适应性，时间复杂度为</a:t>
            </a:r>
            <a:r>
              <a:rPr lang="en-US" altLang="zh-CN" sz="1400">
                <a:latin typeface="宋体" panose="02010600030101010101" pitchFamily="2" charset="-122"/>
                <a:ea typeface="宋体" panose="02010600030101010101" pitchFamily="2" charset="-122"/>
              </a:rPr>
              <a:t>O(nlogn)</a:t>
            </a:r>
            <a:r>
              <a:rPr lang="zh-CN" altLang="en-US" sz="1400">
                <a:latin typeface="宋体" panose="02010600030101010101" pitchFamily="2" charset="-122"/>
                <a:ea typeface="宋体" panose="02010600030101010101" pitchFamily="2" charset="-122"/>
              </a:rPr>
              <a:t>，空间复杂度为</a:t>
            </a:r>
            <a:r>
              <a:rPr lang="en-US" altLang="zh-CN" sz="1400">
                <a:latin typeface="宋体" panose="02010600030101010101" pitchFamily="2" charset="-122"/>
                <a:ea typeface="宋体" panose="02010600030101010101" pitchFamily="2" charset="-122"/>
              </a:rPr>
              <a:t>O(n)</a:t>
            </a:r>
            <a:r>
              <a:rPr lang="zh-CN" altLang="en-US" sz="1400">
                <a:latin typeface="宋体" panose="02010600030101010101" pitchFamily="2" charset="-122"/>
                <a:ea typeface="宋体" panose="02010600030101010101" pitchFamily="2" charset="-122"/>
              </a:rPr>
              <a:t>，因为需要</a:t>
            </a:r>
            <a:r>
              <a:rPr lang="en-US" altLang="zh-CN" sz="1400">
                <a:latin typeface="宋体" panose="02010600030101010101" pitchFamily="2" charset="-122"/>
                <a:ea typeface="宋体" panose="02010600030101010101" pitchFamily="2" charset="-122"/>
              </a:rPr>
              <a:t>n</a:t>
            </a:r>
            <a:r>
              <a:rPr lang="zh-CN" altLang="en-US" sz="1400">
                <a:latin typeface="宋体" panose="02010600030101010101" pitchFamily="2" charset="-122"/>
                <a:ea typeface="宋体" panose="02010600030101010101" pitchFamily="2" charset="-122"/>
              </a:rPr>
              <a:t>长度的辅助空间。</a:t>
            </a:r>
            <a:endParaRPr lang="en-US" altLang="zh-CN" sz="1400">
              <a:latin typeface="宋体" panose="02010600030101010101" pitchFamily="2" charset="-122"/>
              <a:ea typeface="宋体" panose="02010600030101010101" pitchFamily="2" charset="-122"/>
            </a:endParaRPr>
          </a:p>
          <a:p>
            <a:pPr algn="l"/>
            <a:r>
              <a:rPr lang="zh-CN" altLang="en-US" sz="1400" b="1">
                <a:latin typeface="宋体" panose="02010600030101010101" pitchFamily="2" charset="-122"/>
                <a:ea typeface="宋体" panose="02010600030101010101" pitchFamily="2" charset="-122"/>
              </a:rPr>
              <a:t>分配排序</a:t>
            </a:r>
            <a:r>
              <a:rPr lang="zh-CN" altLang="en-US" sz="1400">
                <a:latin typeface="宋体" panose="02010600030101010101" pitchFamily="2" charset="-122"/>
                <a:ea typeface="宋体" panose="02010600030101010101" pitchFamily="2" charset="-122"/>
              </a:rPr>
              <a:t>：</a:t>
            </a:r>
            <a:r>
              <a:rPr lang="zh-CN" altLang="en-US" sz="1400">
                <a:solidFill>
                  <a:schemeClr val="accent1">
                    <a:lumMod val="75000"/>
                  </a:schemeClr>
                </a:solidFill>
                <a:latin typeface="宋体" panose="02010600030101010101" pitchFamily="2" charset="-122"/>
                <a:ea typeface="宋体" panose="02010600030101010101" pitchFamily="2" charset="-122"/>
              </a:rPr>
              <a:t>分配排序适用于关键码很少的情况</a:t>
            </a:r>
            <a:r>
              <a:rPr lang="zh-CN" altLang="en-US" sz="1400">
                <a:latin typeface="宋体" panose="02010600030101010101" pitchFamily="2" charset="-122"/>
                <a:ea typeface="宋体" panose="02010600030101010101" pitchFamily="2" charset="-122"/>
              </a:rPr>
              <a:t>，为每个关键码设置一个桶，根据关键码将元素放入桶中，最后顺序收集，在一些特殊情况的实际运用中，效率可能非常高。</a:t>
            </a:r>
            <a:endParaRPr lang="en-US" altLang="zh-CN" sz="1400">
              <a:latin typeface="宋体" panose="02010600030101010101" pitchFamily="2" charset="-122"/>
              <a:ea typeface="宋体" panose="02010600030101010101" pitchFamily="2" charset="-122"/>
            </a:endParaRPr>
          </a:p>
          <a:p>
            <a:pPr algn="l"/>
            <a:r>
              <a:rPr lang="zh-CN" altLang="en-US" sz="1400" b="1">
                <a:latin typeface="宋体" panose="02010600030101010101" pitchFamily="2" charset="-122"/>
                <a:ea typeface="宋体" panose="02010600030101010101" pitchFamily="2" charset="-122"/>
              </a:rPr>
              <a:t>基数排序</a:t>
            </a:r>
            <a:r>
              <a:rPr lang="zh-CN" altLang="en-US" sz="1400">
                <a:latin typeface="宋体" panose="02010600030101010101" pitchFamily="2" charset="-122"/>
                <a:ea typeface="宋体" panose="02010600030101010101" pitchFamily="2" charset="-122"/>
              </a:rPr>
              <a:t>：意为按基数逐位处理，其用于处理关键码不是简单数字</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字符的情况，例如关键码为类似</a:t>
            </a:r>
            <a:r>
              <a:rPr lang="en-US" altLang="zh-CN" sz="1400">
                <a:latin typeface="宋体" panose="02010600030101010101" pitchFamily="2" charset="-122"/>
                <a:ea typeface="宋体" panose="02010600030101010101" pitchFamily="2" charset="-122"/>
              </a:rPr>
              <a:t>(1,2,3)</a:t>
            </a:r>
            <a:r>
              <a:rPr lang="zh-CN" altLang="en-US" sz="1400">
                <a:latin typeface="宋体" panose="02010600030101010101" pitchFamily="2" charset="-122"/>
                <a:ea typeface="宋体" panose="02010600030101010101" pitchFamily="2" charset="-122"/>
              </a:rPr>
              <a:t>三元元组，一般采用低位优先方法</a:t>
            </a:r>
            <a:r>
              <a:rPr lang="en-US" altLang="zh-CN" sz="1400">
                <a:latin typeface="宋体" panose="02010600030101010101" pitchFamily="2" charset="-122"/>
                <a:ea typeface="宋体" panose="02010600030101010101" pitchFamily="2" charset="-122"/>
              </a:rPr>
              <a:t>(Least Significant Digit first, LSD)</a:t>
            </a:r>
            <a:r>
              <a:rPr lang="zh-CN" altLang="en-US" sz="1400">
                <a:latin typeface="宋体" panose="02010600030101010101" pitchFamily="2" charset="-122"/>
                <a:ea typeface="宋体" panose="02010600030101010101" pitchFamily="2" charset="-122"/>
              </a:rPr>
              <a:t>，即从最末位开始进行基数排序，依次向前，最终实现排序，最终实现的排序中是以首位为基准，在首位相同的情况下满足次位递增，依此类推，这种多轮分配排序就称为基数排序。</a:t>
            </a:r>
            <a:endParaRPr lang="en-US" altLang="zh-CN" sz="1400">
              <a:latin typeface="宋体" panose="02010600030101010101" pitchFamily="2" charset="-122"/>
              <a:ea typeface="宋体" panose="02010600030101010101" pitchFamily="2" charset="-122"/>
            </a:endParaRPr>
          </a:p>
          <a:p>
            <a:pPr algn="l"/>
            <a:r>
              <a:rPr lang="zh-CN" altLang="en-US" sz="1400" b="1">
                <a:latin typeface="宋体" panose="02010600030101010101" pitchFamily="2" charset="-122"/>
                <a:ea typeface="宋体" panose="02010600030101010101" pitchFamily="2" charset="-122"/>
              </a:rPr>
              <a:t>开销与特性</a:t>
            </a:r>
            <a:r>
              <a:rPr lang="zh-CN" altLang="en-US" sz="1400">
                <a:latin typeface="宋体" panose="02010600030101010101" pitchFamily="2" charset="-122"/>
                <a:ea typeface="宋体" panose="02010600030101010101" pitchFamily="2" charset="-122"/>
              </a:rPr>
              <a:t>：分配排序与基数排序适用于比较特殊的场景，算法的时间复杂度为</a:t>
            </a:r>
            <a:r>
              <a:rPr lang="en-US" altLang="zh-CN" sz="1400">
                <a:latin typeface="宋体" panose="02010600030101010101" pitchFamily="2" charset="-122"/>
                <a:ea typeface="宋体" panose="02010600030101010101" pitchFamily="2" charset="-122"/>
              </a:rPr>
              <a:t>O(d×(n+r))</a:t>
            </a:r>
            <a:r>
              <a:rPr lang="zh-CN" altLang="en-US" sz="1400">
                <a:latin typeface="宋体" panose="02010600030101010101" pitchFamily="2" charset="-122"/>
                <a:ea typeface="宋体" panose="02010600030101010101" pitchFamily="2" charset="-122"/>
              </a:rPr>
              <a:t>，空间复杂度为</a:t>
            </a:r>
            <a:r>
              <a:rPr lang="en-US" altLang="zh-CN" sz="1400">
                <a:latin typeface="宋体" panose="02010600030101010101" pitchFamily="2" charset="-122"/>
                <a:ea typeface="宋体" panose="02010600030101010101" pitchFamily="2" charset="-122"/>
              </a:rPr>
              <a:t>O(r×n)</a:t>
            </a:r>
            <a:r>
              <a:rPr lang="zh-CN" altLang="en-US" sz="1400">
                <a:latin typeface="宋体" panose="02010600030101010101" pitchFamily="2" charset="-122"/>
                <a:ea typeface="宋体" panose="02010600030101010101" pitchFamily="2" charset="-122"/>
              </a:rPr>
              <a:t>，其中</a:t>
            </a:r>
            <a:r>
              <a:rPr lang="en-US" altLang="zh-CN" sz="1400">
                <a:latin typeface="宋体" panose="02010600030101010101" pitchFamily="2" charset="-122"/>
                <a:ea typeface="宋体" panose="02010600030101010101" pitchFamily="2" charset="-122"/>
              </a:rPr>
              <a:t>n</a:t>
            </a:r>
            <a:r>
              <a:rPr lang="zh-CN" altLang="en-US" sz="1400">
                <a:latin typeface="宋体" panose="02010600030101010101" pitchFamily="2" charset="-122"/>
                <a:ea typeface="宋体" panose="02010600030101010101" pitchFamily="2" charset="-122"/>
              </a:rPr>
              <a:t>为被排序表的长度，</a:t>
            </a:r>
            <a:r>
              <a:rPr lang="en-US" altLang="zh-CN" sz="1400">
                <a:latin typeface="宋体" panose="02010600030101010101" pitchFamily="2" charset="-122"/>
                <a:ea typeface="宋体" panose="02010600030101010101" pitchFamily="2" charset="-122"/>
              </a:rPr>
              <a:t>r</a:t>
            </a:r>
            <a:r>
              <a:rPr lang="zh-CN" altLang="en-US" sz="1400">
                <a:latin typeface="宋体" panose="02010600030101010101" pitchFamily="2" charset="-122"/>
                <a:ea typeface="宋体" panose="02010600030101010101" pitchFamily="2" charset="-122"/>
              </a:rPr>
              <a:t>表示基数</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即关键码集合的长度如</a:t>
            </a:r>
            <a:r>
              <a:rPr lang="en-US" altLang="zh-CN" sz="1400">
                <a:latin typeface="宋体" panose="02010600030101010101" pitchFamily="2" charset="-122"/>
                <a:ea typeface="宋体" panose="02010600030101010101" pitchFamily="2" charset="-122"/>
              </a:rPr>
              <a:t>{0,1,2,3})</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d</a:t>
            </a:r>
            <a:r>
              <a:rPr lang="zh-CN" altLang="en-US" sz="1400">
                <a:latin typeface="宋体" panose="02010600030101010101" pitchFamily="2" charset="-122"/>
                <a:ea typeface="宋体" panose="02010600030101010101" pitchFamily="2" charset="-122"/>
              </a:rPr>
              <a:t>表示关键码元组的长度。</a:t>
            </a:r>
            <a:endParaRPr lang="en-US" altLang="zh-CN" sz="1400">
              <a:latin typeface="宋体" panose="02010600030101010101" pitchFamily="2" charset="-122"/>
              <a:ea typeface="宋体" panose="02010600030101010101" pitchFamily="2" charset="-122"/>
            </a:endParaRPr>
          </a:p>
          <a:p>
            <a:pPr algn="l"/>
            <a:r>
              <a:rPr lang="zh-CN" altLang="en-US" sz="1400" b="1">
                <a:latin typeface="宋体" panose="02010600030101010101" pitchFamily="2" charset="-122"/>
                <a:ea typeface="宋体" panose="02010600030101010101" pitchFamily="2" charset="-122"/>
              </a:rPr>
              <a:t>混成方法与</a:t>
            </a:r>
            <a:r>
              <a:rPr lang="en-US" altLang="zh-CN" sz="1400" b="1">
                <a:latin typeface="宋体" panose="02010600030101010101" pitchFamily="2" charset="-122"/>
                <a:ea typeface="宋体" panose="02010600030101010101" pitchFamily="2" charset="-122"/>
              </a:rPr>
              <a:t>tim</a:t>
            </a:r>
            <a:r>
              <a:rPr lang="zh-CN" altLang="en-US" sz="1400" b="1">
                <a:latin typeface="宋体" panose="02010600030101010101" pitchFamily="2" charset="-122"/>
                <a:ea typeface="宋体" panose="02010600030101010101" pitchFamily="2" charset="-122"/>
              </a:rPr>
              <a:t>排序</a:t>
            </a:r>
            <a:r>
              <a:rPr lang="zh-CN" altLang="en-US" sz="1400">
                <a:latin typeface="宋体" panose="02010600030101010101" pitchFamily="2" charset="-122"/>
                <a:ea typeface="宋体" panose="02010600030101010101" pitchFamily="2" charset="-122"/>
              </a:rPr>
              <a:t>：对于简单少数序列，采用简单排序足够，若序列很长则应采用高级方法，混成方法即将一些较复杂的排序方法与简单方法组合，如在快速排序中对很短的序列直接进行插入排序，在归并排序中不从长度为</a:t>
            </a:r>
            <a:r>
              <a:rPr lang="en-US" altLang="zh-CN" sz="1400">
                <a:latin typeface="宋体" panose="02010600030101010101" pitchFamily="2" charset="-122"/>
                <a:ea typeface="宋体" panose="02010600030101010101" pitchFamily="2" charset="-122"/>
              </a:rPr>
              <a:t>1</a:t>
            </a:r>
            <a:r>
              <a:rPr lang="zh-CN" altLang="en-US" sz="1400">
                <a:latin typeface="宋体" panose="02010600030101010101" pitchFamily="2" charset="-122"/>
                <a:ea typeface="宋体" panose="02010600030101010101" pitchFamily="2" charset="-122"/>
              </a:rPr>
              <a:t>的子序列开始，先进行一部分计算分析处理为较大的有序子序列，再进行归并；</a:t>
            </a:r>
            <a:endParaRPr lang="en-US" altLang="zh-CN" sz="1400">
              <a:latin typeface="宋体" panose="02010600030101010101" pitchFamily="2" charset="-122"/>
              <a:ea typeface="宋体" panose="02010600030101010101" pitchFamily="2" charset="-122"/>
            </a:endParaRPr>
          </a:p>
          <a:p>
            <a:pPr algn="l"/>
            <a:r>
              <a:rPr lang="en-US" altLang="zh-CN" sz="1400">
                <a:solidFill>
                  <a:schemeClr val="accent1">
                    <a:lumMod val="75000"/>
                  </a:schemeClr>
                </a:solidFill>
                <a:latin typeface="宋体" panose="02010600030101010101" pitchFamily="2" charset="-122"/>
                <a:ea typeface="宋体" panose="02010600030101010101" pitchFamily="2" charset="-122"/>
              </a:rPr>
              <a:t>tim</a:t>
            </a:r>
            <a:r>
              <a:rPr lang="zh-CN" altLang="en-US" sz="1400">
                <a:solidFill>
                  <a:schemeClr val="accent1">
                    <a:lumMod val="75000"/>
                  </a:schemeClr>
                </a:solidFill>
                <a:latin typeface="宋体" panose="02010600030101010101" pitchFamily="2" charset="-122"/>
                <a:ea typeface="宋体" panose="02010600030101010101" pitchFamily="2" charset="-122"/>
              </a:rPr>
              <a:t>排序</a:t>
            </a:r>
            <a:r>
              <a:rPr lang="zh-CN" altLang="en-US" sz="1400">
                <a:latin typeface="宋体" panose="02010600030101010101" pitchFamily="2" charset="-122"/>
                <a:ea typeface="宋体" panose="02010600030101010101" pitchFamily="2" charset="-122"/>
              </a:rPr>
              <a:t>即上述归并排序与插入排序组合的延申，其是一种基于归并技术的稳定排序算法，其具有适应性和稳定性，最坏时间复杂度为</a:t>
            </a:r>
            <a:r>
              <a:rPr lang="en-US" altLang="zh-CN" sz="1400">
                <a:latin typeface="宋体" panose="02010600030101010101" pitchFamily="2" charset="-122"/>
                <a:ea typeface="宋体" panose="02010600030101010101" pitchFamily="2" charset="-122"/>
              </a:rPr>
              <a:t>O(nlogn)</a:t>
            </a:r>
            <a:r>
              <a:rPr lang="zh-CN" altLang="en-US" sz="1400">
                <a:latin typeface="宋体" panose="02010600030101010101" pitchFamily="2" charset="-122"/>
                <a:ea typeface="宋体" panose="02010600030101010101" pitchFamily="2" charset="-122"/>
              </a:rPr>
              <a:t>，但在序列较为有序时大大缩减排序时间，空间复杂度为</a:t>
            </a:r>
            <a:r>
              <a:rPr lang="en-US" altLang="zh-CN" sz="1400">
                <a:latin typeface="宋体" panose="02010600030101010101" pitchFamily="2" charset="-122"/>
                <a:ea typeface="宋体" panose="02010600030101010101" pitchFamily="2" charset="-122"/>
              </a:rPr>
              <a:t>O(n)</a:t>
            </a:r>
            <a:r>
              <a:rPr lang="zh-CN" altLang="en-US" sz="1400">
                <a:latin typeface="宋体" panose="02010600030101010101" pitchFamily="2" charset="-122"/>
                <a:ea typeface="宋体" panose="02010600030101010101" pitchFamily="2" charset="-122"/>
              </a:rPr>
              <a:t>，最好情况基于实际考虑，</a:t>
            </a:r>
            <a:r>
              <a:rPr lang="en-US" altLang="zh-CN" sz="1400">
                <a:latin typeface="宋体" panose="02010600030101010101" pitchFamily="2" charset="-122"/>
                <a:ea typeface="宋体" panose="02010600030101010101" pitchFamily="2" charset="-122"/>
              </a:rPr>
              <a:t>tim</a:t>
            </a:r>
            <a:r>
              <a:rPr lang="zh-CN" altLang="en-US" sz="1400">
                <a:latin typeface="宋体" panose="02010600030101010101" pitchFamily="2" charset="-122"/>
                <a:ea typeface="宋体" panose="02010600030101010101" pitchFamily="2" charset="-122"/>
              </a:rPr>
              <a:t>排序是</a:t>
            </a:r>
            <a:r>
              <a:rPr lang="zh-CN" altLang="en-US" sz="1400">
                <a:solidFill>
                  <a:schemeClr val="accent1">
                    <a:lumMod val="75000"/>
                  </a:schemeClr>
                </a:solidFill>
                <a:latin typeface="宋体" panose="02010600030101010101" pitchFamily="2" charset="-122"/>
                <a:ea typeface="宋体" panose="02010600030101010101" pitchFamily="2" charset="-122"/>
              </a:rPr>
              <a:t>目前实际表现最好的排序算法</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pPr algn="l"/>
            <a:r>
              <a:rPr lang="zh-CN" altLang="en-US" sz="1400" b="1">
                <a:latin typeface="宋体" panose="02010600030101010101" pitchFamily="2" charset="-122"/>
                <a:ea typeface="宋体" panose="02010600030101010101" pitchFamily="2" charset="-122"/>
              </a:rPr>
              <a:t>排序的稳定性问题</a:t>
            </a:r>
            <a:r>
              <a:rPr lang="zh-CN" altLang="en-US" sz="1400">
                <a:latin typeface="宋体" panose="02010600030101010101" pitchFamily="2" charset="-122"/>
                <a:ea typeface="宋体" panose="02010600030101010101" pitchFamily="2" charset="-122"/>
              </a:rPr>
              <a:t>：稳定性考虑的是关键码相等时元素的排列问题，若不存在关键码相等则无需考虑稳定性，可以通过将关键码设置为</a:t>
            </a:r>
            <a:r>
              <a:rPr lang="en-US" altLang="zh-CN" sz="1400">
                <a:latin typeface="宋体" panose="02010600030101010101" pitchFamily="2" charset="-122"/>
                <a:ea typeface="宋体" panose="02010600030101010101" pitchFamily="2" charset="-122"/>
              </a:rPr>
              <a:t>(key, i)</a:t>
            </a:r>
            <a:r>
              <a:rPr lang="zh-CN" altLang="en-US" sz="1400">
                <a:latin typeface="宋体" panose="02010600030101010101" pitchFamily="2" charset="-122"/>
                <a:ea typeface="宋体" panose="02010600030101010101" pitchFamily="2" charset="-122"/>
              </a:rPr>
              <a:t>的方式将原序列顺序记录，在关键码相等时比较</a:t>
            </a:r>
            <a:r>
              <a:rPr lang="en-US" altLang="zh-CN" sz="1400">
                <a:latin typeface="宋体" panose="02010600030101010101" pitchFamily="2" charset="-122"/>
                <a:ea typeface="宋体" panose="02010600030101010101" pitchFamily="2" charset="-122"/>
              </a:rPr>
              <a:t>i</a:t>
            </a:r>
            <a:r>
              <a:rPr lang="zh-CN" altLang="en-US" sz="1400">
                <a:latin typeface="宋体" panose="02010600030101010101" pitchFamily="2" charset="-122"/>
                <a:ea typeface="宋体" panose="02010600030101010101" pitchFamily="2" charset="-122"/>
              </a:rPr>
              <a:t>，该方法具有普适性，但在比较时增加了时间开销，且增加了</a:t>
            </a:r>
            <a:r>
              <a:rPr lang="en-US" altLang="zh-CN" sz="1400">
                <a:latin typeface="宋体" panose="02010600030101010101" pitchFamily="2" charset="-122"/>
                <a:ea typeface="宋体" panose="02010600030101010101" pitchFamily="2" charset="-122"/>
              </a:rPr>
              <a:t>O(n)</a:t>
            </a:r>
            <a:r>
              <a:rPr lang="zh-CN" altLang="en-US" sz="1400">
                <a:latin typeface="宋体" panose="02010600030101010101" pitchFamily="2" charset="-122"/>
                <a:ea typeface="宋体" panose="02010600030101010101" pitchFamily="2" charset="-122"/>
              </a:rPr>
              <a:t>的空间开销。</a:t>
            </a:r>
            <a:endParaRPr lang="en-US" altLang="zh-CN" sz="1400">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0A4108BD-F81D-48DB-AC8D-B59360C13213}"/>
              </a:ext>
            </a:extLst>
          </p:cNvPr>
          <p:cNvPicPr>
            <a:picLocks noChangeAspect="1"/>
          </p:cNvPicPr>
          <p:nvPr/>
        </p:nvPicPr>
        <p:blipFill>
          <a:blip r:embed="rId2"/>
          <a:stretch>
            <a:fillRect/>
          </a:stretch>
        </p:blipFill>
        <p:spPr>
          <a:xfrm>
            <a:off x="5540260" y="3832168"/>
            <a:ext cx="6593551" cy="2851265"/>
          </a:xfrm>
          <a:prstGeom prst="rect">
            <a:avLst/>
          </a:prstGeom>
        </p:spPr>
      </p:pic>
      <p:sp>
        <p:nvSpPr>
          <p:cNvPr id="6" name="文本框 5">
            <a:extLst>
              <a:ext uri="{FF2B5EF4-FFF2-40B4-BE49-F238E27FC236}">
                <a16:creationId xmlns:a16="http://schemas.microsoft.com/office/drawing/2014/main" id="{D9A1D2A8-F4B7-434F-96DD-7CBE925041D3}"/>
              </a:ext>
            </a:extLst>
          </p:cNvPr>
          <p:cNvSpPr txBox="1"/>
          <p:nvPr/>
        </p:nvSpPr>
        <p:spPr>
          <a:xfrm>
            <a:off x="0" y="3639633"/>
            <a:ext cx="5540260" cy="3539430"/>
          </a:xfrm>
          <a:prstGeom prst="rect">
            <a:avLst/>
          </a:prstGeom>
          <a:noFill/>
        </p:spPr>
        <p:txBody>
          <a:bodyPr wrap="square" rtlCol="0">
            <a:spAutoFit/>
          </a:bodyPr>
          <a:lstStyle/>
          <a:p>
            <a:pPr algn="l"/>
            <a:r>
              <a:rPr lang="en-US" altLang="zh-CN" sz="1400" b="1">
                <a:latin typeface="宋体" panose="02010600030101010101" pitchFamily="2" charset="-122"/>
                <a:ea typeface="宋体" panose="02010600030101010101" pitchFamily="2" charset="-122"/>
              </a:rPr>
              <a:t>tim</a:t>
            </a:r>
            <a:r>
              <a:rPr lang="zh-CN" altLang="en-US" sz="1400" b="1">
                <a:latin typeface="宋体" panose="02010600030101010101" pitchFamily="2" charset="-122"/>
                <a:ea typeface="宋体" panose="02010600030101010101" pitchFamily="2" charset="-122"/>
              </a:rPr>
              <a:t>排序</a:t>
            </a:r>
            <a:r>
              <a:rPr lang="zh-CN" altLang="en-US" sz="1400">
                <a:latin typeface="宋体" panose="02010600030101010101" pitchFamily="2" charset="-122"/>
                <a:ea typeface="宋体" panose="02010600030101010101" pitchFamily="2" charset="-122"/>
              </a:rPr>
              <a:t>：其基本思路为①对整体序列进行扫描，将其中已有序的序列片段进行处理</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如反转其中的严格单调下降片段</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；②采用插入排序，对碎片进行处理，使其成为数个有序序列</a:t>
            </a:r>
            <a:r>
              <a:rPr lang="en-US" altLang="zh-CN" sz="1400">
                <a:latin typeface="宋体" panose="02010600030101010101" pitchFamily="2" charset="-122"/>
                <a:ea typeface="宋体" panose="02010600030101010101" pitchFamily="2" charset="-122"/>
              </a:rPr>
              <a:t>(run</a:t>
            </a:r>
            <a:r>
              <a:rPr lang="zh-CN" altLang="en-US" sz="1400">
                <a:latin typeface="宋体" panose="02010600030101010101" pitchFamily="2" charset="-122"/>
                <a:ea typeface="宋体" panose="02010600030101010101" pitchFamily="2" charset="-122"/>
              </a:rPr>
              <a:t>块</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run</a:t>
            </a:r>
            <a:r>
              <a:rPr lang="zh-CN" altLang="en-US" sz="1400">
                <a:latin typeface="宋体" panose="02010600030101010101" pitchFamily="2" charset="-122"/>
                <a:ea typeface="宋体" panose="02010600030101010101" pitchFamily="2" charset="-122"/>
              </a:rPr>
              <a:t>块的大小由算法决定</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如当序列元素个数小于</a:t>
            </a:r>
            <a:r>
              <a:rPr lang="en-US" altLang="zh-CN" sz="1400">
                <a:latin typeface="宋体" panose="02010600030101010101" pitchFamily="2" charset="-122"/>
                <a:ea typeface="宋体" panose="02010600030101010101" pitchFamily="2" charset="-122"/>
              </a:rPr>
              <a:t>64</a:t>
            </a:r>
            <a:r>
              <a:rPr lang="zh-CN" altLang="en-US" sz="1400">
                <a:latin typeface="宋体" panose="02010600030101010101" pitchFamily="2" charset="-122"/>
                <a:ea typeface="宋体" panose="02010600030101010101" pitchFamily="2" charset="-122"/>
              </a:rPr>
              <a:t>时，</a:t>
            </a:r>
            <a:r>
              <a:rPr lang="en-US" altLang="zh-CN" sz="1400">
                <a:latin typeface="宋体" panose="02010600030101010101" pitchFamily="2" charset="-122"/>
                <a:ea typeface="宋体" panose="02010600030101010101" pitchFamily="2" charset="-122"/>
              </a:rPr>
              <a:t>run</a:t>
            </a:r>
            <a:r>
              <a:rPr lang="zh-CN" altLang="en-US" sz="1400">
                <a:latin typeface="宋体" panose="02010600030101010101" pitchFamily="2" charset="-122"/>
                <a:ea typeface="宋体" panose="02010600030101010101" pitchFamily="2" charset="-122"/>
              </a:rPr>
              <a:t>块长度即为</a:t>
            </a:r>
            <a:r>
              <a:rPr lang="en-US" altLang="zh-CN" sz="1400">
                <a:latin typeface="宋体" panose="02010600030101010101" pitchFamily="2" charset="-122"/>
                <a:ea typeface="宋体" panose="02010600030101010101" pitchFamily="2" charset="-122"/>
              </a:rPr>
              <a:t>64)</a:t>
            </a:r>
            <a:r>
              <a:rPr lang="zh-CN" altLang="en-US" sz="1400">
                <a:latin typeface="宋体" panose="02010600030101010101" pitchFamily="2" charset="-122"/>
                <a:ea typeface="宋体" panose="02010600030101010101" pitchFamily="2" charset="-122"/>
              </a:rPr>
              <a:t>，在此过程中控制各</a:t>
            </a:r>
            <a:r>
              <a:rPr lang="en-US" altLang="zh-CN" sz="1400">
                <a:latin typeface="宋体" panose="02010600030101010101" pitchFamily="2" charset="-122"/>
                <a:ea typeface="宋体" panose="02010600030101010101" pitchFamily="2" charset="-122"/>
              </a:rPr>
              <a:t>run</a:t>
            </a:r>
            <a:r>
              <a:rPr lang="zh-CN" altLang="en-US" sz="1400">
                <a:latin typeface="宋体" panose="02010600030101010101" pitchFamily="2" charset="-122"/>
                <a:ea typeface="宋体" panose="02010600030101010101" pitchFamily="2" charset="-122"/>
              </a:rPr>
              <a:t>块的长度，避免出现相差很多的情况</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对长序列和短序列进行归并没有效率</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；③将</a:t>
            </a:r>
            <a:r>
              <a:rPr lang="en-US" altLang="zh-CN" sz="1400">
                <a:latin typeface="宋体" panose="02010600030101010101" pitchFamily="2" charset="-122"/>
                <a:ea typeface="宋体" panose="02010600030101010101" pitchFamily="2" charset="-122"/>
              </a:rPr>
              <a:t>run</a:t>
            </a:r>
            <a:r>
              <a:rPr lang="zh-CN" altLang="en-US" sz="1400">
                <a:latin typeface="宋体" panose="02010600030101010101" pitchFamily="2" charset="-122"/>
                <a:ea typeface="宋体" panose="02010600030101010101" pitchFamily="2" charset="-122"/>
              </a:rPr>
              <a:t>块入栈并进行处理，归并至只剩一个</a:t>
            </a:r>
            <a:r>
              <a:rPr lang="en-US" altLang="zh-CN" sz="1400">
                <a:latin typeface="宋体" panose="02010600030101010101" pitchFamily="2" charset="-122"/>
                <a:ea typeface="宋体" panose="02010600030101010101" pitchFamily="2" charset="-122"/>
              </a:rPr>
              <a:t>run</a:t>
            </a:r>
            <a:r>
              <a:rPr lang="zh-CN" altLang="en-US" sz="1400">
                <a:latin typeface="宋体" panose="02010600030101010101" pitchFamily="2" charset="-122"/>
                <a:ea typeface="宋体" panose="02010600030101010101" pitchFamily="2" charset="-122"/>
              </a:rPr>
              <a:t>块时，排序完成</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并采取了一系列策略减少临时空间的使用</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pPr algn="l"/>
            <a:r>
              <a:rPr lang="zh-CN" altLang="en-US" sz="1400" b="1">
                <a:latin typeface="宋体" panose="02010600030101010101" pitchFamily="2" charset="-122"/>
                <a:ea typeface="宋体" panose="02010600030101010101" pitchFamily="2" charset="-122"/>
              </a:rPr>
              <a:t>一些注意事项</a:t>
            </a:r>
            <a:r>
              <a:rPr lang="zh-CN" altLang="en-US" sz="1400">
                <a:latin typeface="宋体" panose="02010600030101010101" pitchFamily="2" charset="-122"/>
                <a:ea typeface="宋体" panose="02010600030101010101" pitchFamily="2" charset="-122"/>
              </a:rPr>
              <a:t>：①至今没有发现时间复杂度</a:t>
            </a:r>
            <a:r>
              <a:rPr lang="en-US" altLang="zh-CN" sz="1400">
                <a:latin typeface="宋体" panose="02010600030101010101" pitchFamily="2" charset="-122"/>
                <a:ea typeface="宋体" panose="02010600030101010101" pitchFamily="2" charset="-122"/>
              </a:rPr>
              <a:t>O(nlogn)</a:t>
            </a:r>
            <a:r>
              <a:rPr lang="zh-CN" altLang="en-US" sz="1400">
                <a:latin typeface="宋体" panose="02010600030101010101" pitchFamily="2" charset="-122"/>
                <a:ea typeface="宋体" panose="02010600030101010101" pitchFamily="2" charset="-122"/>
              </a:rPr>
              <a:t>空间复杂度</a:t>
            </a:r>
            <a:r>
              <a:rPr lang="en-US" altLang="zh-CN" sz="1400">
                <a:latin typeface="宋体" panose="02010600030101010101" pitchFamily="2" charset="-122"/>
                <a:ea typeface="宋体" panose="02010600030101010101" pitchFamily="2" charset="-122"/>
              </a:rPr>
              <a:t>O(1)</a:t>
            </a:r>
            <a:r>
              <a:rPr lang="zh-CN" altLang="en-US" sz="1400">
                <a:latin typeface="宋体" panose="02010600030101010101" pitchFamily="2" charset="-122"/>
                <a:ea typeface="宋体" panose="02010600030101010101" pitchFamily="2" charset="-122"/>
              </a:rPr>
              <a:t>且具有稳定性和适应性的排序算法；②一些算法虽然复杂度相同，但在实际运行时还有差异；③在各种简单排序算法中，简单插入排序性能优异且简单，一般在处理少数序列时都采用简单插入排序；④</a:t>
            </a:r>
            <a:r>
              <a:rPr lang="en-US" altLang="zh-CN" sz="1400">
                <a:latin typeface="宋体" panose="02010600030101010101" pitchFamily="2" charset="-122"/>
                <a:ea typeface="宋体" panose="02010600030101010101" pitchFamily="2" charset="-122"/>
              </a:rPr>
              <a:t>tim</a:t>
            </a:r>
            <a:r>
              <a:rPr lang="zh-CN" altLang="en-US" sz="1400">
                <a:latin typeface="宋体" panose="02010600030101010101" pitchFamily="2" charset="-122"/>
                <a:ea typeface="宋体" panose="02010600030101010101" pitchFamily="2" charset="-122"/>
              </a:rPr>
              <a:t>排序是唯一具有适应性的高效排序算法；⑤稳定性是具体算法实现的性质，可以通过一些措施实现稳定</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如上述</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；⑥在实际运用中，应根据需求考虑排序算法的稳定性和适应性是否必要</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如关键码唯一则无需稳定，如根据年龄</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绩点等排序则需要看实际需求</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pPr algn="l"/>
            <a:endParaRPr lang="en-US" altLang="zh-CN" sz="140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318641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2550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80A13F8-EC74-4B49-B2E2-71CB95CE441F}"/>
              </a:ext>
            </a:extLst>
          </p:cNvPr>
          <p:cNvSpPr txBox="1"/>
          <p:nvPr/>
        </p:nvSpPr>
        <p:spPr>
          <a:xfrm>
            <a:off x="0" y="0"/>
            <a:ext cx="12192000" cy="3108543"/>
          </a:xfrm>
          <a:prstGeom prst="rect">
            <a:avLst/>
          </a:prstGeom>
          <a:noFill/>
        </p:spPr>
        <p:txBody>
          <a:bodyPr wrap="square" rtlCol="0">
            <a:spAutoFit/>
          </a:bodyPr>
          <a:lstStyle/>
          <a:p>
            <a:pPr algn="l"/>
            <a:r>
              <a:rPr lang="zh-CN" altLang="en-US" sz="1400" b="1">
                <a:latin typeface="Calibri" panose="020F0502020204030204" pitchFamily="34" charset="0"/>
                <a:ea typeface="宋体" panose="02010600030101010101" pitchFamily="2" charset="-122"/>
                <a:cs typeface="Calibri" panose="020F0502020204030204" pitchFamily="34" charset="0"/>
              </a:rPr>
              <a:t>顺序表</a:t>
            </a:r>
            <a:r>
              <a:rPr lang="zh-CN" altLang="en-US" sz="1400">
                <a:latin typeface="Calibri" panose="020F0502020204030204" pitchFamily="34" charset="0"/>
                <a:ea typeface="宋体" panose="02010600030101010101" pitchFamily="2" charset="-122"/>
                <a:cs typeface="Calibri" panose="020F0502020204030204" pitchFamily="34" charset="0"/>
              </a:rPr>
              <a:t>：将表中元素顺序的放在一大块存储区中，元素间的顺序关系由它们的存储顺序隐性表示</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元素类型一般相同</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a:t>
            </a:r>
            <a:endParaRPr lang="en-US" altLang="zh-CN" sz="1400">
              <a:latin typeface="Calibri" panose="020F0502020204030204" pitchFamily="34" charset="0"/>
              <a:ea typeface="宋体" panose="02010600030101010101" pitchFamily="2" charset="-122"/>
              <a:cs typeface="Calibri" panose="020F0502020204030204" pitchFamily="34" charset="0"/>
            </a:endParaRPr>
          </a:p>
          <a:p>
            <a:pPr algn="l"/>
            <a:r>
              <a:rPr lang="zh-CN" altLang="en-US" sz="1400" b="1">
                <a:latin typeface="Calibri" panose="020F0502020204030204" pitchFamily="34" charset="0"/>
                <a:ea typeface="宋体" panose="02010600030101010101" pitchFamily="2" charset="-122"/>
                <a:cs typeface="Calibri" panose="020F0502020204030204" pitchFamily="34" charset="0"/>
              </a:rPr>
              <a:t>顺序表的两种布局方案</a:t>
            </a:r>
            <a:r>
              <a:rPr lang="zh-CN" altLang="en-US" sz="1400">
                <a:latin typeface="Calibri" panose="020F0502020204030204" pitchFamily="34" charset="0"/>
                <a:ea typeface="宋体" panose="02010600030101010101" pitchFamily="2" charset="-122"/>
                <a:cs typeface="Calibri" panose="020F0502020204030204" pitchFamily="34" charset="0"/>
              </a:rPr>
              <a:t>：①基本布局，将元素直接存储在表中，各元素类型相同；②元素外置，各元素类型可以不同，但表对象本身只存储元素链接。</a:t>
            </a:r>
            <a:endParaRPr lang="en-US" altLang="zh-CN" sz="1400">
              <a:latin typeface="Calibri" panose="020F0502020204030204" pitchFamily="34" charset="0"/>
              <a:ea typeface="宋体" panose="02010600030101010101" pitchFamily="2" charset="-122"/>
              <a:cs typeface="Calibri" panose="020F0502020204030204" pitchFamily="34" charset="0"/>
            </a:endParaRPr>
          </a:p>
          <a:p>
            <a:r>
              <a:rPr lang="zh-CN" altLang="en-US" sz="1400" b="1">
                <a:latin typeface="Calibri" panose="020F0502020204030204" pitchFamily="34" charset="0"/>
                <a:ea typeface="宋体" panose="02010600030101010101" pitchFamily="2" charset="-122"/>
                <a:cs typeface="Calibri" panose="020F0502020204030204" pitchFamily="34" charset="0"/>
              </a:rPr>
              <a:t>顺序表的两种实现方式</a:t>
            </a:r>
            <a:r>
              <a:rPr lang="en-US" altLang="zh-CN" sz="1400" b="1">
                <a:latin typeface="Calibri" panose="020F0502020204030204" pitchFamily="34" charset="0"/>
                <a:ea typeface="宋体" panose="02010600030101010101" pitchFamily="2" charset="-122"/>
                <a:cs typeface="Calibri" panose="020F0502020204030204" pitchFamily="34" charset="0"/>
              </a:rPr>
              <a:t>(</a:t>
            </a:r>
            <a:r>
              <a:rPr lang="zh-CN" altLang="en-US" sz="1400" b="1">
                <a:latin typeface="Calibri" panose="020F0502020204030204" pitchFamily="34" charset="0"/>
                <a:ea typeface="宋体" panose="02010600030101010101" pitchFamily="2" charset="-122"/>
                <a:cs typeface="Calibri" panose="020F0502020204030204" pitchFamily="34" charset="0"/>
              </a:rPr>
              <a:t>注意与布局不同</a:t>
            </a:r>
            <a:r>
              <a:rPr lang="en-US" altLang="zh-CN" sz="1400" b="1">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：①一体式结构，将表头信息与元素存储区放置在一起，创建后元素存储区的大小固定；②分离式结构，表对象中只保存了表头和元素存储区链接，因此可以在表头标识不变的情况下，更换元素存储区：</a:t>
            </a:r>
            <a:r>
              <a:rPr lang="en-US" altLang="zh-CN" sz="1400">
                <a:latin typeface="Calibri" panose="020F0502020204030204" pitchFamily="34" charset="0"/>
                <a:ea typeface="宋体" panose="02010600030101010101" pitchFamily="2" charset="-122"/>
                <a:cs typeface="Calibri" panose="020F0502020204030204" pitchFamily="34" charset="0"/>
              </a:rPr>
              <a:t>Ⅰ</a:t>
            </a:r>
            <a:r>
              <a:rPr lang="zh-CN" altLang="en-US" sz="1400">
                <a:latin typeface="Calibri" panose="020F0502020204030204" pitchFamily="34" charset="0"/>
                <a:ea typeface="宋体" panose="02010600030101010101" pitchFamily="2" charset="-122"/>
                <a:cs typeface="Calibri" panose="020F0502020204030204" pitchFamily="34" charset="0"/>
              </a:rPr>
              <a:t>另外申请更大的元素存储区</a:t>
            </a:r>
            <a:r>
              <a:rPr lang="en-US" altLang="zh-CN" sz="1400">
                <a:latin typeface="Calibri" panose="020F0502020204030204" pitchFamily="34" charset="0"/>
                <a:ea typeface="宋体" panose="02010600030101010101" pitchFamily="2" charset="-122"/>
                <a:cs typeface="Calibri" panose="020F0502020204030204" pitchFamily="34" charset="0"/>
              </a:rPr>
              <a:t>Ⅱ</a:t>
            </a:r>
            <a:r>
              <a:rPr lang="zh-CN" altLang="en-US" sz="1400">
                <a:latin typeface="Calibri" panose="020F0502020204030204" pitchFamily="34" charset="0"/>
                <a:ea typeface="宋体" panose="02010600030101010101" pitchFamily="2" charset="-122"/>
                <a:cs typeface="Calibri" panose="020F0502020204030204" pitchFamily="34" charset="0"/>
              </a:rPr>
              <a:t>把表中已有的元素复制到新存储区</a:t>
            </a:r>
            <a:r>
              <a:rPr lang="en-US" altLang="zh-CN" sz="1400">
                <a:latin typeface="Calibri" panose="020F0502020204030204" pitchFamily="34" charset="0"/>
                <a:ea typeface="宋体" panose="02010600030101010101" pitchFamily="2" charset="-122"/>
                <a:cs typeface="Calibri" panose="020F0502020204030204" pitchFamily="34" charset="0"/>
              </a:rPr>
              <a:t>Ⅲ</a:t>
            </a:r>
            <a:r>
              <a:rPr lang="zh-CN" altLang="en-US" sz="1400">
                <a:latin typeface="Calibri" panose="020F0502020204030204" pitchFamily="34" charset="0"/>
                <a:ea typeface="宋体" panose="02010600030101010101" pitchFamily="2" charset="-122"/>
                <a:cs typeface="Calibri" panose="020F0502020204030204" pitchFamily="34" charset="0"/>
              </a:rPr>
              <a:t>改变表对象的存储区链接</a:t>
            </a:r>
            <a:r>
              <a:rPr lang="en-US" altLang="zh-CN" sz="1400">
                <a:latin typeface="Calibri" panose="020F0502020204030204" pitchFamily="34" charset="0"/>
                <a:ea typeface="宋体" panose="02010600030101010101" pitchFamily="2" charset="-122"/>
                <a:cs typeface="Calibri" panose="020F0502020204030204" pitchFamily="34" charset="0"/>
              </a:rPr>
              <a:t>Ⅳ</a:t>
            </a:r>
            <a:r>
              <a:rPr lang="zh-CN" altLang="en-US" sz="1400">
                <a:latin typeface="Calibri" panose="020F0502020204030204" pitchFamily="34" charset="0"/>
                <a:ea typeface="宋体" panose="02010600030101010101" pitchFamily="2" charset="-122"/>
                <a:cs typeface="Calibri" panose="020F0502020204030204" pitchFamily="34" charset="0"/>
              </a:rPr>
              <a:t>加入新元素</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solidFill>
                  <a:srgbClr val="FF0000"/>
                </a:solidFill>
                <a:latin typeface="Calibri" panose="020F0502020204030204" pitchFamily="34" charset="0"/>
                <a:ea typeface="宋体" panose="02010600030101010101" pitchFamily="2" charset="-122"/>
                <a:cs typeface="Calibri" panose="020F0502020204030204" pitchFamily="34" charset="0"/>
              </a:rPr>
              <a:t>因为存储的顺序即代表了元素的顺序，仍需要连续存储，则必须另外申请更大的元素存储区</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a:t>
            </a:r>
            <a:endParaRPr lang="en-US" altLang="zh-CN" sz="1400">
              <a:latin typeface="Calibri" panose="020F0502020204030204" pitchFamily="34" charset="0"/>
              <a:ea typeface="宋体" panose="02010600030101010101" pitchFamily="2" charset="-122"/>
              <a:cs typeface="Calibri" panose="020F0502020204030204" pitchFamily="34" charset="0"/>
            </a:endParaRPr>
          </a:p>
          <a:p>
            <a:r>
              <a:rPr lang="zh-CN" altLang="en-US" sz="1400" b="1">
                <a:latin typeface="Calibri" panose="020F0502020204030204" pitchFamily="34" charset="0"/>
                <a:ea typeface="宋体" panose="02010600030101010101" pitchFamily="2" charset="-122"/>
                <a:cs typeface="Calibri" panose="020F0502020204030204" pitchFamily="34" charset="0"/>
              </a:rPr>
              <a:t>关于存储区扩充</a:t>
            </a:r>
            <a:r>
              <a:rPr lang="zh-CN" altLang="en-US" sz="1400">
                <a:latin typeface="Calibri" panose="020F0502020204030204" pitchFamily="34" charset="0"/>
                <a:ea typeface="宋体" panose="02010600030101010101" pitchFamily="2" charset="-122"/>
                <a:cs typeface="Calibri" panose="020F0502020204030204" pitchFamily="34" charset="0"/>
              </a:rPr>
              <a:t>：①线性增长策略，每当元素存储区被填满时增加</a:t>
            </a:r>
            <a:r>
              <a:rPr lang="en-US" altLang="zh-CN" sz="1400">
                <a:latin typeface="Calibri" panose="020F0502020204030204" pitchFamily="34" charset="0"/>
                <a:ea typeface="宋体" panose="02010600030101010101" pitchFamily="2" charset="-122"/>
                <a:cs typeface="Calibri" panose="020F0502020204030204" pitchFamily="34" charset="0"/>
              </a:rPr>
              <a:t>N</a:t>
            </a:r>
            <a:r>
              <a:rPr lang="zh-CN" altLang="en-US" sz="1400">
                <a:latin typeface="Calibri" panose="020F0502020204030204" pitchFamily="34" charset="0"/>
                <a:ea typeface="宋体" panose="02010600030101010101" pitchFamily="2" charset="-122"/>
                <a:cs typeface="Calibri" panose="020F0502020204030204" pitchFamily="34" charset="0"/>
              </a:rPr>
              <a:t>个存储位置，执行一次插入操作的平均代价为</a:t>
            </a:r>
            <a:r>
              <a:rPr lang="en-US" altLang="zh-CN" sz="1400">
                <a:latin typeface="Calibri" panose="020F0502020204030204" pitchFamily="34" charset="0"/>
                <a:ea typeface="宋体" panose="02010600030101010101" pitchFamily="2" charset="-122"/>
                <a:cs typeface="Calibri" panose="020F0502020204030204" pitchFamily="34" charset="0"/>
              </a:rPr>
              <a:t>O(n)</a:t>
            </a:r>
            <a:r>
              <a:rPr lang="zh-CN" altLang="en-US" sz="1400">
                <a:latin typeface="Calibri" panose="020F0502020204030204" pitchFamily="34" charset="0"/>
                <a:ea typeface="宋体" panose="02010600030101010101" pitchFamily="2" charset="-122"/>
                <a:cs typeface="Calibri" panose="020F0502020204030204" pitchFamily="34" charset="0"/>
              </a:rPr>
              <a:t>；②容量加倍策略，随着元素数量的增加，替换元素存储区的频率不断降低，执行一次插入操作的平均代价为</a:t>
            </a:r>
            <a:r>
              <a:rPr lang="en-US" altLang="zh-CN" sz="1400">
                <a:latin typeface="Calibri" panose="020F0502020204030204" pitchFamily="34" charset="0"/>
                <a:ea typeface="宋体" panose="02010600030101010101" pitchFamily="2" charset="-122"/>
                <a:cs typeface="Calibri" panose="020F0502020204030204" pitchFamily="34" charset="0"/>
              </a:rPr>
              <a:t>O(1)</a:t>
            </a:r>
            <a:r>
              <a:rPr lang="zh-CN" altLang="en-US" sz="1400">
                <a:latin typeface="Calibri" panose="020F0502020204030204" pitchFamily="34" charset="0"/>
                <a:ea typeface="宋体" panose="02010600030101010101" pitchFamily="2" charset="-122"/>
                <a:cs typeface="Calibri" panose="020F0502020204030204" pitchFamily="34" charset="0"/>
              </a:rPr>
              <a:t>，但要付出空间代价。</a:t>
            </a:r>
            <a:endParaRPr lang="en-US" altLang="zh-CN" sz="1400">
              <a:latin typeface="Calibri" panose="020F0502020204030204" pitchFamily="34" charset="0"/>
              <a:ea typeface="宋体" panose="02010600030101010101" pitchFamily="2" charset="-122"/>
              <a:cs typeface="Calibri" panose="020F0502020204030204" pitchFamily="34" charset="0"/>
            </a:endParaRPr>
          </a:p>
          <a:p>
            <a:r>
              <a:rPr lang="en-US" altLang="zh-CN" sz="1400" b="1">
                <a:latin typeface="Calibri" panose="020F0502020204030204" pitchFamily="34" charset="0"/>
                <a:ea typeface="宋体" panose="02010600030101010101" pitchFamily="2" charset="-122"/>
                <a:cs typeface="Calibri" panose="020F0502020204030204" pitchFamily="34" charset="0"/>
              </a:rPr>
              <a:t>python</a:t>
            </a:r>
            <a:r>
              <a:rPr lang="zh-CN" altLang="en-US" sz="1400" b="1">
                <a:latin typeface="Calibri" panose="020F0502020204030204" pitchFamily="34" charset="0"/>
                <a:ea typeface="宋体" panose="02010600030101010101" pitchFamily="2" charset="-122"/>
                <a:cs typeface="Calibri" panose="020F0502020204030204" pitchFamily="34" charset="0"/>
              </a:rPr>
              <a:t>中的</a:t>
            </a:r>
            <a:r>
              <a:rPr lang="en-US" altLang="zh-CN" sz="1400" b="1">
                <a:latin typeface="Calibri" panose="020F0502020204030204" pitchFamily="34" charset="0"/>
                <a:ea typeface="宋体" panose="02010600030101010101" pitchFamily="2" charset="-122"/>
                <a:cs typeface="Calibri" panose="020F0502020204030204" pitchFamily="34" charset="0"/>
              </a:rPr>
              <a:t>list</a:t>
            </a:r>
            <a:r>
              <a:rPr lang="zh-CN" altLang="en-US" sz="1400">
                <a:latin typeface="Calibri" panose="020F0502020204030204" pitchFamily="34" charset="0"/>
                <a:ea typeface="宋体" panose="02010600030101010101" pitchFamily="2" charset="-122"/>
                <a:cs typeface="Calibri" panose="020F0502020204030204" pitchFamily="34" charset="0"/>
              </a:rPr>
              <a:t>：采用分离式技术实现的动态顺序表，且是元素外置形式</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从表结构到元素内容是通过链接实现的</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，在建立空表</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小表</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时分配容量为</a:t>
            </a:r>
            <a:r>
              <a:rPr lang="en-US" altLang="zh-CN" sz="1400">
                <a:latin typeface="Calibri" panose="020F0502020204030204" pitchFamily="34" charset="0"/>
                <a:ea typeface="宋体" panose="02010600030101010101" pitchFamily="2" charset="-122"/>
                <a:cs typeface="Calibri" panose="020F0502020204030204" pitchFamily="34" charset="0"/>
              </a:rPr>
              <a:t>8</a:t>
            </a:r>
            <a:r>
              <a:rPr lang="zh-CN" altLang="en-US" sz="1400">
                <a:latin typeface="Calibri" panose="020F0502020204030204" pitchFamily="34" charset="0"/>
                <a:ea typeface="宋体" panose="02010600030101010101" pitchFamily="2" charset="-122"/>
                <a:cs typeface="Calibri" panose="020F0502020204030204" pitchFamily="34" charset="0"/>
              </a:rPr>
              <a:t>的元素存储区，当元素区满后换一块</a:t>
            </a:r>
            <a:r>
              <a:rPr lang="en-US" altLang="zh-CN" sz="1400">
                <a:latin typeface="Calibri" panose="020F0502020204030204" pitchFamily="34" charset="0"/>
                <a:ea typeface="宋体" panose="02010600030101010101" pitchFamily="2" charset="-122"/>
                <a:cs typeface="Calibri" panose="020F0502020204030204" pitchFamily="34" charset="0"/>
              </a:rPr>
              <a:t>4</a:t>
            </a:r>
            <a:r>
              <a:rPr lang="zh-CN" altLang="en-US" sz="1400">
                <a:latin typeface="Calibri" panose="020F0502020204030204" pitchFamily="34" charset="0"/>
                <a:ea typeface="宋体" panose="02010600030101010101" pitchFamily="2" charset="-122"/>
                <a:cs typeface="Calibri" panose="020F0502020204030204" pitchFamily="34" charset="0"/>
              </a:rPr>
              <a:t>倍大的，当表容量超过</a:t>
            </a:r>
            <a:r>
              <a:rPr lang="en-US" altLang="zh-CN" sz="1400">
                <a:latin typeface="Calibri" panose="020F0502020204030204" pitchFamily="34" charset="0"/>
                <a:ea typeface="宋体" panose="02010600030101010101" pitchFamily="2" charset="-122"/>
                <a:cs typeface="Calibri" panose="020F0502020204030204" pitchFamily="34" charset="0"/>
              </a:rPr>
              <a:t>50000</a:t>
            </a:r>
            <a:r>
              <a:rPr lang="zh-CN" altLang="en-US" sz="1400">
                <a:latin typeface="Calibri" panose="020F0502020204030204" pitchFamily="34" charset="0"/>
                <a:ea typeface="宋体" panose="02010600030101010101" pitchFamily="2" charset="-122"/>
                <a:cs typeface="Calibri" panose="020F0502020204030204" pitchFamily="34" charset="0"/>
              </a:rPr>
              <a:t>时，换存储区时容量翻倍。</a:t>
            </a:r>
            <a:endParaRPr lang="en-US" altLang="zh-CN" sz="1400">
              <a:latin typeface="Calibri" panose="020F0502020204030204" pitchFamily="34" charset="0"/>
              <a:ea typeface="宋体" panose="02010600030101010101" pitchFamily="2" charset="-122"/>
              <a:cs typeface="Calibri" panose="020F0502020204030204" pitchFamily="34" charset="0"/>
            </a:endParaRPr>
          </a:p>
          <a:p>
            <a:pPr algn="l"/>
            <a:r>
              <a:rPr lang="zh-CN" altLang="en-US" sz="1400" b="1">
                <a:latin typeface="Calibri" panose="020F0502020204030204" pitchFamily="34" charset="0"/>
                <a:ea typeface="宋体" panose="02010600030101010101" pitchFamily="2" charset="-122"/>
                <a:cs typeface="Calibri" panose="020F0502020204030204" pitchFamily="34" charset="0"/>
              </a:rPr>
              <a:t>顺序表操作的时间复杂度</a:t>
            </a:r>
            <a:r>
              <a:rPr lang="zh-CN" altLang="en-US" sz="1400">
                <a:latin typeface="Calibri" panose="020F0502020204030204" pitchFamily="34" charset="0"/>
                <a:ea typeface="宋体" panose="02010600030101010101" pitchFamily="2" charset="-122"/>
                <a:cs typeface="Calibri" panose="020F0502020204030204" pitchFamily="34" charset="0"/>
              </a:rPr>
              <a:t>：①</a:t>
            </a:r>
            <a:r>
              <a:rPr lang="en-US" altLang="zh-CN" sz="1400">
                <a:latin typeface="Calibri" panose="020F0502020204030204" pitchFamily="34" charset="0"/>
                <a:ea typeface="宋体" panose="02010600030101010101" pitchFamily="2" charset="-122"/>
                <a:cs typeface="Calibri" panose="020F0502020204030204" pitchFamily="34" charset="0"/>
              </a:rPr>
              <a:t>len()</a:t>
            </a:r>
            <a:r>
              <a:rPr lang="zh-CN" altLang="en-US" sz="1400">
                <a:latin typeface="Calibri" panose="020F0502020204030204" pitchFamily="34" charset="0"/>
                <a:ea typeface="宋体" panose="02010600030101010101" pitchFamily="2" charset="-122"/>
                <a:cs typeface="Calibri" panose="020F0502020204030204" pitchFamily="34" charset="0"/>
              </a:rPr>
              <a:t>操作为</a:t>
            </a:r>
            <a:r>
              <a:rPr lang="en-US" altLang="zh-CN" sz="1400">
                <a:latin typeface="Calibri" panose="020F0502020204030204" pitchFamily="34" charset="0"/>
                <a:ea typeface="宋体" panose="02010600030101010101" pitchFamily="2" charset="-122"/>
                <a:cs typeface="Calibri" panose="020F0502020204030204" pitchFamily="34" charset="0"/>
              </a:rPr>
              <a:t>O(1)</a:t>
            </a:r>
            <a:r>
              <a:rPr lang="zh-CN" altLang="en-US" sz="1400">
                <a:latin typeface="Calibri" panose="020F0502020204030204" pitchFamily="34" charset="0"/>
                <a:ea typeface="宋体" panose="02010600030101010101" pitchFamily="2" charset="-122"/>
                <a:cs typeface="Calibri" panose="020F0502020204030204" pitchFamily="34" charset="0"/>
              </a:rPr>
              <a:t>②元素访问和赋值</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通过下标</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，尾端加入、删除都是</a:t>
            </a:r>
            <a:r>
              <a:rPr lang="en-US" altLang="zh-CN" sz="1400">
                <a:latin typeface="Calibri" panose="020F0502020204030204" pitchFamily="34" charset="0"/>
                <a:ea typeface="宋体" panose="02010600030101010101" pitchFamily="2" charset="-122"/>
                <a:cs typeface="Calibri" panose="020F0502020204030204" pitchFamily="34" charset="0"/>
              </a:rPr>
              <a:t>O(1)</a:t>
            </a:r>
            <a:r>
              <a:rPr lang="zh-CN" altLang="en-US" sz="1400">
                <a:latin typeface="Calibri" panose="020F0502020204030204" pitchFamily="34" charset="0"/>
                <a:ea typeface="宋体" panose="02010600030101010101" pitchFamily="2" charset="-122"/>
                <a:cs typeface="Calibri" panose="020F0502020204030204" pitchFamily="34" charset="0"/>
              </a:rPr>
              <a:t>③一般位置的元素加入、切片替换</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删除、</a:t>
            </a:r>
            <a:r>
              <a:rPr lang="en-US" altLang="zh-CN" sz="1400">
                <a:latin typeface="Calibri" panose="020F0502020204030204" pitchFamily="34" charset="0"/>
                <a:ea typeface="宋体" panose="02010600030101010101" pitchFamily="2" charset="-122"/>
                <a:cs typeface="Calibri" panose="020F0502020204030204" pitchFamily="34" charset="0"/>
              </a:rPr>
              <a:t>extend</a:t>
            </a:r>
            <a:r>
              <a:rPr lang="zh-CN" altLang="en-US" sz="1400">
                <a:latin typeface="Calibri" panose="020F0502020204030204" pitchFamily="34" charset="0"/>
                <a:ea typeface="宋体" panose="02010600030101010101" pitchFamily="2" charset="-122"/>
                <a:cs typeface="Calibri" panose="020F0502020204030204" pitchFamily="34" charset="0"/>
              </a:rPr>
              <a:t>表拼接为</a:t>
            </a:r>
            <a:r>
              <a:rPr lang="en-US" altLang="zh-CN" sz="1400">
                <a:latin typeface="Calibri" panose="020F0502020204030204" pitchFamily="34" charset="0"/>
                <a:ea typeface="宋体" panose="02010600030101010101" pitchFamily="2" charset="-122"/>
                <a:cs typeface="Calibri" panose="020F0502020204030204" pitchFamily="34" charset="0"/>
              </a:rPr>
              <a:t>O(n)</a:t>
            </a:r>
            <a:r>
              <a:rPr lang="zh-CN" altLang="en-US" sz="1400">
                <a:latin typeface="Calibri" panose="020F0502020204030204" pitchFamily="34" charset="0"/>
                <a:ea typeface="宋体" panose="02010600030101010101" pitchFamily="2" charset="-122"/>
                <a:cs typeface="Calibri" panose="020F0502020204030204" pitchFamily="34" charset="0"/>
              </a:rPr>
              <a:t>④清除，有两种操作，</a:t>
            </a:r>
            <a:r>
              <a:rPr lang="en-US" altLang="zh-CN" sz="1400">
                <a:latin typeface="Calibri" panose="020F0502020204030204" pitchFamily="34" charset="0"/>
                <a:ea typeface="宋体" panose="02010600030101010101" pitchFamily="2" charset="-122"/>
                <a:cs typeface="Calibri" panose="020F0502020204030204" pitchFamily="34" charset="0"/>
              </a:rPr>
              <a:t>Ⅰ</a:t>
            </a:r>
            <a:r>
              <a:rPr lang="zh-CN" altLang="en-US" sz="1400">
                <a:latin typeface="Calibri" panose="020F0502020204030204" pitchFamily="34" charset="0"/>
                <a:ea typeface="宋体" panose="02010600030101010101" pitchFamily="2" charset="-122"/>
                <a:cs typeface="Calibri" panose="020F0502020204030204" pitchFamily="34" charset="0"/>
              </a:rPr>
              <a:t>将计数值改为</a:t>
            </a:r>
            <a:r>
              <a:rPr lang="en-US" altLang="zh-CN" sz="1400">
                <a:latin typeface="Calibri" panose="020F0502020204030204" pitchFamily="34" charset="0"/>
                <a:ea typeface="宋体" panose="02010600030101010101" pitchFamily="2" charset="-122"/>
                <a:cs typeface="Calibri" panose="020F0502020204030204" pitchFamily="34" charset="0"/>
              </a:rPr>
              <a:t>0</a:t>
            </a:r>
            <a:r>
              <a:rPr lang="zh-CN" altLang="en-US" sz="1400">
                <a:latin typeface="Calibri" panose="020F0502020204030204" pitchFamily="34" charset="0"/>
                <a:ea typeface="宋体" panose="02010600030101010101" pitchFamily="2" charset="-122"/>
                <a:cs typeface="Calibri" panose="020F0502020204030204" pitchFamily="34" charset="0"/>
              </a:rPr>
              <a:t>，则逻辑上清除但不能真正释放存储，</a:t>
            </a:r>
            <a:r>
              <a:rPr lang="en-US" altLang="zh-CN" sz="1400">
                <a:latin typeface="Calibri" panose="020F0502020204030204" pitchFamily="34" charset="0"/>
                <a:ea typeface="宋体" panose="02010600030101010101" pitchFamily="2" charset="-122"/>
                <a:cs typeface="Calibri" panose="020F0502020204030204" pitchFamily="34" charset="0"/>
              </a:rPr>
              <a:t>Ⅱ</a:t>
            </a:r>
            <a:r>
              <a:rPr lang="zh-CN" altLang="en-US" sz="1400">
                <a:latin typeface="Calibri" panose="020F0502020204030204" pitchFamily="34" charset="0"/>
                <a:ea typeface="宋体" panose="02010600030101010101" pitchFamily="2" charset="-122"/>
                <a:cs typeface="Calibri" panose="020F0502020204030204" pitchFamily="34" charset="0"/>
              </a:rPr>
              <a:t>将存储区丢弃，则元素存储区从空表开始又要一次次更换存储区⑤倒置</a:t>
            </a:r>
            <a:r>
              <a:rPr lang="en-US" altLang="zh-CN" sz="1400">
                <a:latin typeface="Calibri" panose="020F0502020204030204" pitchFamily="34" charset="0"/>
                <a:ea typeface="宋体" panose="02010600030101010101" pitchFamily="2" charset="-122"/>
                <a:cs typeface="Calibri" panose="020F0502020204030204" pitchFamily="34" charset="0"/>
              </a:rPr>
              <a:t>reverse</a:t>
            </a:r>
            <a:r>
              <a:rPr lang="zh-CN" altLang="en-US" sz="1400">
                <a:latin typeface="Calibri" panose="020F0502020204030204" pitchFamily="34" charset="0"/>
                <a:ea typeface="宋体" panose="02010600030101010101" pitchFamily="2" charset="-122"/>
                <a:cs typeface="Calibri" panose="020F0502020204030204" pitchFamily="34" charset="0"/>
              </a:rPr>
              <a:t>为</a:t>
            </a:r>
            <a:r>
              <a:rPr lang="en-US" altLang="zh-CN" sz="1400">
                <a:latin typeface="Calibri" panose="020F0502020204030204" pitchFamily="34" charset="0"/>
                <a:ea typeface="宋体" panose="02010600030101010101" pitchFamily="2" charset="-122"/>
                <a:cs typeface="Calibri" panose="020F0502020204030204" pitchFamily="34" charset="0"/>
              </a:rPr>
              <a:t>O(n)</a:t>
            </a:r>
            <a:r>
              <a:rPr lang="zh-CN" altLang="en-US" sz="1400">
                <a:latin typeface="Calibri" panose="020F0502020204030204" pitchFamily="34" charset="0"/>
                <a:ea typeface="宋体" panose="02010600030101010101" pitchFamily="2" charset="-122"/>
                <a:cs typeface="Calibri" panose="020F0502020204030204" pitchFamily="34" charset="0"/>
              </a:rPr>
              <a:t>，在</a:t>
            </a:r>
            <a:r>
              <a:rPr lang="en-US" altLang="zh-CN" sz="1400">
                <a:latin typeface="Calibri" panose="020F0502020204030204" pitchFamily="34" charset="0"/>
                <a:ea typeface="宋体" panose="02010600030101010101" pitchFamily="2" charset="-122"/>
                <a:cs typeface="Calibri" panose="020F0502020204030204" pitchFamily="34" charset="0"/>
              </a:rPr>
              <a:t>python</a:t>
            </a:r>
            <a:r>
              <a:rPr lang="zh-CN" altLang="en-US" sz="1400">
                <a:latin typeface="Calibri" panose="020F0502020204030204" pitchFamily="34" charset="0"/>
                <a:ea typeface="宋体" panose="02010600030101010101" pitchFamily="2" charset="-122"/>
                <a:cs typeface="Calibri" panose="020F0502020204030204" pitchFamily="34" charset="0"/>
              </a:rPr>
              <a:t>中排序都为</a:t>
            </a:r>
            <a:r>
              <a:rPr lang="en-US" altLang="zh-CN" sz="1400">
                <a:latin typeface="Calibri" panose="020F0502020204030204" pitchFamily="34" charset="0"/>
                <a:ea typeface="宋体" panose="02010600030101010101" pitchFamily="2" charset="-122"/>
                <a:cs typeface="Calibri" panose="020F0502020204030204" pitchFamily="34" charset="0"/>
              </a:rPr>
              <a:t>O(nlogn)</a:t>
            </a:r>
            <a:r>
              <a:rPr lang="zh-CN" altLang="en-US" sz="1400">
                <a:latin typeface="Calibri" panose="020F0502020204030204" pitchFamily="34" charset="0"/>
                <a:ea typeface="宋体" panose="02010600030101010101" pitchFamily="2" charset="-122"/>
                <a:cs typeface="Calibri" panose="020F0502020204030204" pitchFamily="34" charset="0"/>
              </a:rPr>
              <a:t>。</a:t>
            </a:r>
            <a:endParaRPr lang="en-US" altLang="zh-CN" sz="1400">
              <a:latin typeface="Calibri" panose="020F0502020204030204" pitchFamily="34" charset="0"/>
              <a:ea typeface="宋体" panose="02010600030101010101" pitchFamily="2" charset="-122"/>
              <a:cs typeface="Calibri" panose="020F0502020204030204" pitchFamily="34" charset="0"/>
            </a:endParaRPr>
          </a:p>
          <a:p>
            <a:pPr algn="l"/>
            <a:r>
              <a:rPr lang="zh-CN" altLang="en-US" sz="1400" b="1">
                <a:latin typeface="Calibri" panose="020F0502020204030204" pitchFamily="34" charset="0"/>
                <a:ea typeface="宋体" panose="02010600030101010101" pitchFamily="2" charset="-122"/>
                <a:cs typeface="Calibri" panose="020F0502020204030204" pitchFamily="34" charset="0"/>
              </a:rPr>
              <a:t>顺序表的优缺点</a:t>
            </a:r>
            <a:r>
              <a:rPr lang="en-US" altLang="zh-CN" sz="1400" b="1">
                <a:latin typeface="Calibri" panose="020F0502020204030204" pitchFamily="34" charset="0"/>
                <a:ea typeface="宋体" panose="02010600030101010101" pitchFamily="2" charset="-122"/>
                <a:cs typeface="Calibri" panose="020F0502020204030204" pitchFamily="34" charset="0"/>
              </a:rPr>
              <a:t>(</a:t>
            </a:r>
            <a:r>
              <a:rPr lang="zh-CN" altLang="en-US" sz="1400" b="1">
                <a:latin typeface="Calibri" panose="020F0502020204030204" pitchFamily="34" charset="0"/>
                <a:ea typeface="宋体" panose="02010600030101010101" pitchFamily="2" charset="-122"/>
                <a:cs typeface="Calibri" panose="020F0502020204030204" pitchFamily="34" charset="0"/>
              </a:rPr>
              <a:t>特点</a:t>
            </a:r>
            <a:r>
              <a:rPr lang="en-US" altLang="zh-CN" sz="1400" b="1">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：顺序表的优缺点都在于其元素存储的集中方式和连续性，优点：</a:t>
            </a:r>
            <a:r>
              <a:rPr lang="en-US" altLang="zh-CN" sz="1400">
                <a:latin typeface="Calibri" panose="020F0502020204030204" pitchFamily="34" charset="0"/>
                <a:ea typeface="宋体" panose="02010600030101010101" pitchFamily="2" charset="-122"/>
                <a:cs typeface="Calibri" panose="020F0502020204030204" pitchFamily="34" charset="0"/>
              </a:rPr>
              <a:t>O(1)</a:t>
            </a:r>
            <a:r>
              <a:rPr lang="zh-CN" altLang="en-US" sz="1400">
                <a:latin typeface="Calibri" panose="020F0502020204030204" pitchFamily="34" charset="0"/>
                <a:ea typeface="宋体" panose="02010600030101010101" pitchFamily="2" charset="-122"/>
                <a:cs typeface="Calibri" panose="020F0502020204030204" pitchFamily="34" charset="0"/>
              </a:rPr>
              <a:t>的定位元素访问和简单操作；缺点：加入</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删除等操作的效率低，表结构不够灵活，若需要巨大的线性表</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顺序表和链表</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，以顺序表的方式实现则需要巨大块的连续存储空间，也不利于存储管理。</a:t>
            </a:r>
            <a:endParaRPr lang="zh-CN" altLang="en-US" sz="1400" dirty="0">
              <a:latin typeface="Calibri" panose="020F0502020204030204" pitchFamily="34" charset="0"/>
              <a:ea typeface="宋体" panose="02010600030101010101" pitchFamily="2" charset="-122"/>
              <a:cs typeface="Calibri" panose="020F0502020204030204" pitchFamily="34" charset="0"/>
            </a:endParaRPr>
          </a:p>
        </p:txBody>
      </p:sp>
      <p:pic>
        <p:nvPicPr>
          <p:cNvPr id="3" name="图片 2">
            <a:extLst>
              <a:ext uri="{FF2B5EF4-FFF2-40B4-BE49-F238E27FC236}">
                <a16:creationId xmlns:a16="http://schemas.microsoft.com/office/drawing/2014/main" id="{D21DE8E9-526E-4C81-AC93-E1422C2F8202}"/>
              </a:ext>
            </a:extLst>
          </p:cNvPr>
          <p:cNvPicPr>
            <a:picLocks noChangeAspect="1"/>
          </p:cNvPicPr>
          <p:nvPr/>
        </p:nvPicPr>
        <p:blipFill>
          <a:blip r:embed="rId2"/>
          <a:stretch>
            <a:fillRect/>
          </a:stretch>
        </p:blipFill>
        <p:spPr>
          <a:xfrm>
            <a:off x="6797356" y="3229598"/>
            <a:ext cx="2270283" cy="2419474"/>
          </a:xfrm>
          <a:prstGeom prst="rect">
            <a:avLst/>
          </a:prstGeom>
        </p:spPr>
      </p:pic>
      <p:pic>
        <p:nvPicPr>
          <p:cNvPr id="4" name="图片 3">
            <a:extLst>
              <a:ext uri="{FF2B5EF4-FFF2-40B4-BE49-F238E27FC236}">
                <a16:creationId xmlns:a16="http://schemas.microsoft.com/office/drawing/2014/main" id="{0AC455A3-F629-430C-8BFD-B25944F300FA}"/>
              </a:ext>
            </a:extLst>
          </p:cNvPr>
          <p:cNvPicPr>
            <a:picLocks noChangeAspect="1"/>
          </p:cNvPicPr>
          <p:nvPr/>
        </p:nvPicPr>
        <p:blipFill>
          <a:blip r:embed="rId3"/>
          <a:stretch>
            <a:fillRect/>
          </a:stretch>
        </p:blipFill>
        <p:spPr>
          <a:xfrm>
            <a:off x="9067639" y="3229598"/>
            <a:ext cx="3124361" cy="2419474"/>
          </a:xfrm>
          <a:prstGeom prst="rect">
            <a:avLst/>
          </a:prstGeom>
        </p:spPr>
      </p:pic>
      <p:pic>
        <p:nvPicPr>
          <p:cNvPr id="5" name="图片 4">
            <a:extLst>
              <a:ext uri="{FF2B5EF4-FFF2-40B4-BE49-F238E27FC236}">
                <a16:creationId xmlns:a16="http://schemas.microsoft.com/office/drawing/2014/main" id="{04F71A2F-CAC3-45F8-97F8-EDDEB911650A}"/>
              </a:ext>
            </a:extLst>
          </p:cNvPr>
          <p:cNvPicPr>
            <a:picLocks noChangeAspect="1"/>
          </p:cNvPicPr>
          <p:nvPr/>
        </p:nvPicPr>
        <p:blipFill>
          <a:blip r:embed="rId4"/>
          <a:stretch>
            <a:fillRect/>
          </a:stretch>
        </p:blipFill>
        <p:spPr>
          <a:xfrm>
            <a:off x="7122699" y="5649072"/>
            <a:ext cx="4565885" cy="952549"/>
          </a:xfrm>
          <a:prstGeom prst="rect">
            <a:avLst/>
          </a:prstGeom>
        </p:spPr>
      </p:pic>
      <p:sp>
        <p:nvSpPr>
          <p:cNvPr id="6" name="文本框 5">
            <a:extLst>
              <a:ext uri="{FF2B5EF4-FFF2-40B4-BE49-F238E27FC236}">
                <a16:creationId xmlns:a16="http://schemas.microsoft.com/office/drawing/2014/main" id="{E2CB1BB8-4836-4EAC-AB13-ED770537BC66}"/>
              </a:ext>
            </a:extLst>
          </p:cNvPr>
          <p:cNvSpPr txBox="1"/>
          <p:nvPr/>
        </p:nvSpPr>
        <p:spPr>
          <a:xfrm>
            <a:off x="0" y="3108543"/>
            <a:ext cx="6797356" cy="3754874"/>
          </a:xfrm>
          <a:prstGeom prst="rect">
            <a:avLst/>
          </a:prstGeom>
          <a:noFill/>
        </p:spPr>
        <p:txBody>
          <a:bodyPr wrap="square" rtlCol="0">
            <a:spAutoFit/>
          </a:bodyPr>
          <a:lstStyle/>
          <a:p>
            <a:pPr algn="l"/>
            <a:r>
              <a:rPr lang="zh-CN" altLang="en-US" sz="1400" b="1">
                <a:latin typeface="Calibri" panose="020F0502020204030204" pitchFamily="34" charset="0"/>
                <a:ea typeface="宋体" panose="02010600030101010101" pitchFamily="2" charset="-122"/>
                <a:cs typeface="Calibri" panose="020F0502020204030204" pitchFamily="34" charset="0"/>
              </a:rPr>
              <a:t>链表</a:t>
            </a:r>
            <a:r>
              <a:rPr lang="zh-CN" altLang="en-US" sz="1400">
                <a:latin typeface="Calibri" panose="020F0502020204030204" pitchFamily="34" charset="0"/>
                <a:ea typeface="宋体" panose="02010600030101010101" pitchFamily="2" charset="-122"/>
                <a:cs typeface="Calibri" panose="020F0502020204030204" pitchFamily="34" charset="0"/>
              </a:rPr>
              <a:t>：将表中元素分别存储在一批独立的存储块</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节点</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中，每个节点用链接</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显式</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记录与下一节点的关联，应保证可以从任一个节点中找到与之相关的下一个节点。</a:t>
            </a:r>
            <a:endParaRPr lang="en-US" altLang="zh-CN" sz="1400">
              <a:latin typeface="Calibri" panose="020F0502020204030204" pitchFamily="34" charset="0"/>
              <a:ea typeface="宋体" panose="02010600030101010101" pitchFamily="2" charset="-122"/>
              <a:cs typeface="Calibri" panose="020F0502020204030204" pitchFamily="34" charset="0"/>
            </a:endParaRPr>
          </a:p>
          <a:p>
            <a:pPr algn="l"/>
            <a:r>
              <a:rPr lang="zh-CN" altLang="en-US" sz="1400" b="1">
                <a:latin typeface="Calibri" panose="020F0502020204030204" pitchFamily="34" charset="0"/>
                <a:ea typeface="宋体" panose="02010600030101010101" pitchFamily="2" charset="-122"/>
                <a:cs typeface="Calibri" panose="020F0502020204030204" pitchFamily="34" charset="0"/>
              </a:rPr>
              <a:t>单链表</a:t>
            </a:r>
            <a:r>
              <a:rPr lang="zh-CN" altLang="en-US" sz="1400">
                <a:latin typeface="Calibri" panose="020F0502020204030204" pitchFamily="34" charset="0"/>
                <a:ea typeface="宋体" panose="02010600030101010101" pitchFamily="2" charset="-122"/>
                <a:cs typeface="Calibri" panose="020F0502020204030204" pitchFamily="34" charset="0"/>
              </a:rPr>
              <a:t>：单向链接表，其每个节点都是一个二元组，元素域中保存作为表元素的数据项，链接域中保存同一个表里下一个节点的标识。</a:t>
            </a:r>
            <a:endParaRPr lang="en-US" altLang="zh-CN" sz="1400">
              <a:latin typeface="Calibri" panose="020F0502020204030204" pitchFamily="34" charset="0"/>
              <a:ea typeface="宋体" panose="02010600030101010101" pitchFamily="2" charset="-122"/>
              <a:cs typeface="Calibri" panose="020F0502020204030204" pitchFamily="34" charset="0"/>
            </a:endParaRPr>
          </a:p>
          <a:p>
            <a:pPr algn="l"/>
            <a:r>
              <a:rPr lang="zh-CN" altLang="en-US" sz="1400" b="1">
                <a:latin typeface="Calibri" panose="020F0502020204030204" pitchFamily="34" charset="0"/>
                <a:ea typeface="宋体" panose="02010600030101010101" pitchFamily="2" charset="-122"/>
                <a:cs typeface="Calibri" panose="020F0502020204030204" pitchFamily="34" charset="0"/>
              </a:rPr>
              <a:t>链表需实现的基本操作及其注意事项</a:t>
            </a:r>
            <a:r>
              <a:rPr lang="zh-CN" altLang="en-US" sz="1400">
                <a:latin typeface="Calibri" panose="020F0502020204030204" pitchFamily="34" charset="0"/>
                <a:ea typeface="宋体" panose="02010600030101010101" pitchFamily="2" charset="-122"/>
                <a:cs typeface="Calibri" panose="020F0502020204030204" pitchFamily="34" charset="0"/>
              </a:rPr>
              <a:t>：①创建空链表，表头中应存在对链表第一个元素的指针</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用</a:t>
            </a:r>
            <a:r>
              <a:rPr lang="en-US" altLang="zh-CN" sz="1400">
                <a:latin typeface="Calibri" panose="020F0502020204030204" pitchFamily="34" charset="0"/>
                <a:ea typeface="宋体" panose="02010600030101010101" pitchFamily="2" charset="-122"/>
                <a:cs typeface="Calibri" panose="020F0502020204030204" pitchFamily="34" charset="0"/>
              </a:rPr>
              <a:t>next</a:t>
            </a:r>
            <a:r>
              <a:rPr lang="zh-CN" altLang="en-US" sz="1400">
                <a:latin typeface="Calibri" panose="020F0502020204030204" pitchFamily="34" charset="0"/>
                <a:ea typeface="宋体" panose="02010600030101010101" pitchFamily="2" charset="-122"/>
                <a:cs typeface="Calibri" panose="020F0502020204030204" pitchFamily="34" charset="0"/>
              </a:rPr>
              <a:t>表示</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，可存在表中节点个数，对于表末尾元素的链接域</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用</a:t>
            </a:r>
            <a:r>
              <a:rPr lang="en-US" altLang="zh-CN" sz="1400">
                <a:latin typeface="Calibri" panose="020F0502020204030204" pitchFamily="34" charset="0"/>
                <a:ea typeface="宋体" panose="02010600030101010101" pitchFamily="2" charset="-122"/>
                <a:cs typeface="Calibri" panose="020F0502020204030204" pitchFamily="34" charset="0"/>
              </a:rPr>
              <a:t>rear</a:t>
            </a:r>
            <a:r>
              <a:rPr lang="zh-CN" altLang="en-US" sz="1400">
                <a:latin typeface="Calibri" panose="020F0502020204030204" pitchFamily="34" charset="0"/>
                <a:ea typeface="宋体" panose="02010600030101010101" pitchFamily="2" charset="-122"/>
                <a:cs typeface="Calibri" panose="020F0502020204030204" pitchFamily="34" charset="0"/>
              </a:rPr>
              <a:t>表示</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②删除链表，将表头的</a:t>
            </a:r>
            <a:r>
              <a:rPr lang="en-US" altLang="zh-CN" sz="1400">
                <a:latin typeface="Calibri" panose="020F0502020204030204" pitchFamily="34" charset="0"/>
                <a:ea typeface="宋体" panose="02010600030101010101" pitchFamily="2" charset="-122"/>
                <a:cs typeface="Calibri" panose="020F0502020204030204" pitchFamily="34" charset="0"/>
              </a:rPr>
              <a:t>next</a:t>
            </a:r>
            <a:r>
              <a:rPr lang="zh-CN" altLang="en-US" sz="1400">
                <a:latin typeface="Calibri" panose="020F0502020204030204" pitchFamily="34" charset="0"/>
                <a:ea typeface="宋体" panose="02010600030101010101" pitchFamily="2" charset="-122"/>
                <a:cs typeface="Calibri" panose="020F0502020204030204" pitchFamily="34" charset="0"/>
              </a:rPr>
              <a:t>域设置为</a:t>
            </a:r>
            <a:r>
              <a:rPr lang="en-US" altLang="zh-CN" sz="1400">
                <a:latin typeface="Calibri" panose="020F0502020204030204" pitchFamily="34" charset="0"/>
                <a:ea typeface="宋体" panose="02010600030101010101" pitchFamily="2" charset="-122"/>
                <a:cs typeface="Calibri" panose="020F0502020204030204" pitchFamily="34" charset="0"/>
              </a:rPr>
              <a:t>None</a:t>
            </a:r>
            <a:r>
              <a:rPr lang="zh-CN" altLang="en-US" sz="1400">
                <a:latin typeface="Calibri" panose="020F0502020204030204" pitchFamily="34" charset="0"/>
                <a:ea typeface="宋体" panose="02010600030101010101" pitchFamily="2" charset="-122"/>
                <a:cs typeface="Calibri" panose="020F0502020204030204" pitchFamily="34" charset="0"/>
              </a:rPr>
              <a:t>即可，在</a:t>
            </a:r>
            <a:r>
              <a:rPr lang="en-US" altLang="zh-CN" sz="1400">
                <a:latin typeface="Calibri" panose="020F0502020204030204" pitchFamily="34" charset="0"/>
                <a:ea typeface="宋体" panose="02010600030101010101" pitchFamily="2" charset="-122"/>
                <a:cs typeface="Calibri" panose="020F0502020204030204" pitchFamily="34" charset="0"/>
              </a:rPr>
              <a:t>python</a:t>
            </a:r>
            <a:r>
              <a:rPr lang="zh-CN" altLang="en-US" sz="1400">
                <a:latin typeface="Calibri" panose="020F0502020204030204" pitchFamily="34" charset="0"/>
                <a:ea typeface="宋体" panose="02010600030101010101" pitchFamily="2" charset="-122"/>
                <a:cs typeface="Calibri" panose="020F0502020204030204" pitchFamily="34" charset="0"/>
              </a:rPr>
              <a:t>中，无引用的对象会被自动回收；③判断表是否为空，即判断表头</a:t>
            </a:r>
            <a:r>
              <a:rPr lang="en-US" altLang="zh-CN" sz="1400">
                <a:latin typeface="Calibri" panose="020F0502020204030204" pitchFamily="34" charset="0"/>
                <a:ea typeface="宋体" panose="02010600030101010101" pitchFamily="2" charset="-122"/>
                <a:cs typeface="Calibri" panose="020F0502020204030204" pitchFamily="34" charset="0"/>
              </a:rPr>
              <a:t>.next</a:t>
            </a:r>
            <a:r>
              <a:rPr lang="zh-CN" altLang="en-US" sz="1400">
                <a:latin typeface="Calibri" panose="020F0502020204030204" pitchFamily="34" charset="0"/>
                <a:ea typeface="宋体" panose="02010600030101010101" pitchFamily="2" charset="-122"/>
                <a:cs typeface="Calibri" panose="020F0502020204030204" pitchFamily="34" charset="0"/>
              </a:rPr>
              <a:t>是否为</a:t>
            </a:r>
            <a:r>
              <a:rPr lang="en-US" altLang="zh-CN" sz="1400">
                <a:latin typeface="Calibri" panose="020F0502020204030204" pitchFamily="34" charset="0"/>
                <a:ea typeface="宋体" panose="02010600030101010101" pitchFamily="2" charset="-122"/>
                <a:cs typeface="Calibri" panose="020F0502020204030204" pitchFamily="34" charset="0"/>
              </a:rPr>
              <a:t>None</a:t>
            </a:r>
            <a:r>
              <a:rPr lang="zh-CN" altLang="en-US" sz="1400">
                <a:latin typeface="Calibri" panose="020F0502020204030204" pitchFamily="34" charset="0"/>
                <a:ea typeface="宋体" panose="02010600030101010101" pitchFamily="2" charset="-122"/>
                <a:cs typeface="Calibri" panose="020F0502020204030204" pitchFamily="34" charset="0"/>
              </a:rPr>
              <a:t>或节点个数是否为</a:t>
            </a:r>
            <a:r>
              <a:rPr lang="en-US" altLang="zh-CN" sz="1400">
                <a:latin typeface="Calibri" panose="020F0502020204030204" pitchFamily="34" charset="0"/>
                <a:ea typeface="宋体" panose="02010600030101010101" pitchFamily="2" charset="-122"/>
                <a:cs typeface="Calibri" panose="020F0502020204030204" pitchFamily="34" charset="0"/>
              </a:rPr>
              <a:t>0</a:t>
            </a:r>
            <a:r>
              <a:rPr lang="zh-CN" altLang="en-US" sz="1400">
                <a:latin typeface="Calibri" panose="020F0502020204030204" pitchFamily="34" charset="0"/>
                <a:ea typeface="宋体" panose="02010600030101010101" pitchFamily="2" charset="-122"/>
                <a:cs typeface="Calibri" panose="020F0502020204030204" pitchFamily="34" charset="0"/>
              </a:rPr>
              <a:t>；④插入元素，</a:t>
            </a:r>
            <a:r>
              <a:rPr lang="en-US" altLang="zh-CN" sz="1400">
                <a:latin typeface="Calibri" panose="020F0502020204030204" pitchFamily="34" charset="0"/>
                <a:ea typeface="宋体" panose="02010600030101010101" pitchFamily="2" charset="-122"/>
                <a:cs typeface="Calibri" panose="020F0502020204030204" pitchFamily="34" charset="0"/>
              </a:rPr>
              <a:t>Ⅰ</a:t>
            </a:r>
            <a:r>
              <a:rPr lang="zh-CN" altLang="en-US" sz="1400">
                <a:latin typeface="Calibri" panose="020F0502020204030204" pitchFamily="34" charset="0"/>
                <a:ea typeface="宋体" panose="02010600030101010101" pitchFamily="2" charset="-122"/>
                <a:cs typeface="Calibri" panose="020F0502020204030204" pitchFamily="34" charset="0"/>
              </a:rPr>
              <a:t>创建新节点并存入数据</a:t>
            </a:r>
            <a:r>
              <a:rPr lang="en-US" altLang="zh-CN" sz="1400">
                <a:latin typeface="Calibri" panose="020F0502020204030204" pitchFamily="34" charset="0"/>
                <a:ea typeface="宋体" panose="02010600030101010101" pitchFamily="2" charset="-122"/>
                <a:cs typeface="Calibri" panose="020F0502020204030204" pitchFamily="34" charset="0"/>
              </a:rPr>
              <a:t>Ⅱ</a:t>
            </a:r>
            <a:r>
              <a:rPr lang="zh-CN" altLang="en-US" sz="1400">
                <a:latin typeface="Calibri" panose="020F0502020204030204" pitchFamily="34" charset="0"/>
                <a:ea typeface="宋体" panose="02010600030101010101" pitchFamily="2" charset="-122"/>
                <a:cs typeface="Calibri" panose="020F0502020204030204" pitchFamily="34" charset="0"/>
              </a:rPr>
              <a:t>将新节点的</a:t>
            </a:r>
            <a:r>
              <a:rPr lang="en-US" altLang="zh-CN" sz="1400">
                <a:latin typeface="Calibri" panose="020F0502020204030204" pitchFamily="34" charset="0"/>
                <a:ea typeface="宋体" panose="02010600030101010101" pitchFamily="2" charset="-122"/>
                <a:cs typeface="Calibri" panose="020F0502020204030204" pitchFamily="34" charset="0"/>
              </a:rPr>
              <a:t>next</a:t>
            </a:r>
            <a:r>
              <a:rPr lang="zh-CN" altLang="en-US" sz="1400">
                <a:latin typeface="Calibri" panose="020F0502020204030204" pitchFamily="34" charset="0"/>
                <a:ea typeface="宋体" panose="02010600030101010101" pitchFamily="2" charset="-122"/>
                <a:cs typeface="Calibri" panose="020F0502020204030204" pitchFamily="34" charset="0"/>
              </a:rPr>
              <a:t>指向在其之前插入的元素</a:t>
            </a:r>
            <a:r>
              <a:rPr lang="en-US" altLang="zh-CN" sz="1400">
                <a:latin typeface="Calibri" panose="020F0502020204030204" pitchFamily="34" charset="0"/>
                <a:ea typeface="宋体" panose="02010600030101010101" pitchFamily="2" charset="-122"/>
                <a:cs typeface="Calibri" panose="020F0502020204030204" pitchFamily="34" charset="0"/>
              </a:rPr>
              <a:t>Ⅲ</a:t>
            </a:r>
            <a:r>
              <a:rPr lang="zh-CN" altLang="en-US" sz="1400">
                <a:latin typeface="Calibri" panose="020F0502020204030204" pitchFamily="34" charset="0"/>
                <a:ea typeface="宋体" panose="02010600030101010101" pitchFamily="2" charset="-122"/>
                <a:cs typeface="Calibri" panose="020F0502020204030204" pitchFamily="34" charset="0"/>
              </a:rPr>
              <a:t>将原本位于前端的元素的</a:t>
            </a:r>
            <a:r>
              <a:rPr lang="en-US" altLang="zh-CN" sz="1400">
                <a:latin typeface="Calibri" panose="020F0502020204030204" pitchFamily="34" charset="0"/>
                <a:ea typeface="宋体" panose="02010600030101010101" pitchFamily="2" charset="-122"/>
                <a:cs typeface="Calibri" panose="020F0502020204030204" pitchFamily="34" charset="0"/>
              </a:rPr>
              <a:t>next</a:t>
            </a:r>
            <a:r>
              <a:rPr lang="zh-CN" altLang="en-US" sz="1400">
                <a:latin typeface="Calibri" panose="020F0502020204030204" pitchFamily="34" charset="0"/>
                <a:ea typeface="宋体" panose="02010600030101010101" pitchFamily="2" charset="-122"/>
                <a:cs typeface="Calibri" panose="020F0502020204030204" pitchFamily="34" charset="0"/>
              </a:rPr>
              <a:t>指向新节点，需要注意</a:t>
            </a:r>
            <a:r>
              <a:rPr lang="zh-CN" altLang="en-US" sz="1400">
                <a:solidFill>
                  <a:srgbClr val="FF0000"/>
                </a:solidFill>
                <a:latin typeface="Calibri" panose="020F0502020204030204" pitchFamily="34" charset="0"/>
                <a:ea typeface="宋体" panose="02010600030101010101" pitchFamily="2" charset="-122"/>
                <a:cs typeface="Calibri" panose="020F0502020204030204" pitchFamily="34" charset="0"/>
              </a:rPr>
              <a:t>插入前表是否为空</a:t>
            </a:r>
            <a:r>
              <a:rPr lang="zh-CN" altLang="en-US" sz="1400">
                <a:latin typeface="Calibri" panose="020F0502020204030204" pitchFamily="34" charset="0"/>
                <a:ea typeface="宋体" panose="02010600030101010101" pitchFamily="2" charset="-122"/>
                <a:cs typeface="Calibri" panose="020F0502020204030204" pitchFamily="34" charset="0"/>
              </a:rPr>
              <a:t>，</a:t>
            </a:r>
            <a:r>
              <a:rPr lang="zh-CN" altLang="en-US" sz="1400">
                <a:solidFill>
                  <a:srgbClr val="FF0000"/>
                </a:solidFill>
                <a:latin typeface="Calibri" panose="020F0502020204030204" pitchFamily="34" charset="0"/>
                <a:ea typeface="宋体" panose="02010600030101010101" pitchFamily="2" charset="-122"/>
                <a:cs typeface="Calibri" panose="020F0502020204030204" pitchFamily="34" charset="0"/>
              </a:rPr>
              <a:t>插入方式</a:t>
            </a:r>
            <a:r>
              <a:rPr lang="en-US" altLang="zh-CN" sz="1400">
                <a:solidFill>
                  <a:srgbClr val="FF0000"/>
                </a:solidFill>
                <a:latin typeface="Calibri" panose="020F0502020204030204" pitchFamily="34" charset="0"/>
                <a:ea typeface="宋体" panose="02010600030101010101" pitchFamily="2" charset="-122"/>
                <a:cs typeface="Calibri" panose="020F0502020204030204" pitchFamily="34" charset="0"/>
              </a:rPr>
              <a:t>(</a:t>
            </a:r>
            <a:r>
              <a:rPr lang="zh-CN" altLang="en-US" sz="1400">
                <a:solidFill>
                  <a:srgbClr val="FF0000"/>
                </a:solidFill>
                <a:latin typeface="Calibri" panose="020F0502020204030204" pitchFamily="34" charset="0"/>
                <a:ea typeface="宋体" panose="02010600030101010101" pitchFamily="2" charset="-122"/>
                <a:cs typeface="Calibri" panose="020F0502020204030204" pitchFamily="34" charset="0"/>
              </a:rPr>
              <a:t>如头部插入</a:t>
            </a:r>
            <a:r>
              <a:rPr lang="en-US" altLang="zh-CN" sz="1400">
                <a:solidFill>
                  <a:srgbClr val="FF0000"/>
                </a:solidFill>
                <a:latin typeface="Calibri" panose="020F0502020204030204" pitchFamily="34" charset="0"/>
                <a:ea typeface="宋体" panose="02010600030101010101" pitchFamily="2" charset="-122"/>
                <a:cs typeface="Calibri" panose="020F0502020204030204" pitchFamily="34" charset="0"/>
              </a:rPr>
              <a:t>)</a:t>
            </a:r>
            <a:r>
              <a:rPr lang="zh-CN" altLang="en-US" sz="1400">
                <a:solidFill>
                  <a:srgbClr val="FF0000"/>
                </a:solidFill>
                <a:latin typeface="Calibri" panose="020F0502020204030204" pitchFamily="34" charset="0"/>
                <a:ea typeface="宋体" panose="02010600030101010101" pitchFamily="2" charset="-122"/>
                <a:cs typeface="Calibri" panose="020F0502020204030204" pitchFamily="34" charset="0"/>
              </a:rPr>
              <a:t>及表头的</a:t>
            </a:r>
            <a:r>
              <a:rPr lang="en-US" altLang="zh-CN" sz="1400">
                <a:solidFill>
                  <a:srgbClr val="FF0000"/>
                </a:solidFill>
                <a:latin typeface="Calibri" panose="020F0502020204030204" pitchFamily="34" charset="0"/>
                <a:ea typeface="宋体" panose="02010600030101010101" pitchFamily="2" charset="-122"/>
                <a:cs typeface="Calibri" panose="020F0502020204030204" pitchFamily="34" charset="0"/>
              </a:rPr>
              <a:t>next/rear</a:t>
            </a:r>
            <a:r>
              <a:rPr lang="zh-CN" altLang="en-US" sz="1400">
                <a:solidFill>
                  <a:srgbClr val="FF0000"/>
                </a:solidFill>
                <a:latin typeface="Calibri" panose="020F0502020204030204" pitchFamily="34" charset="0"/>
                <a:ea typeface="宋体" panose="02010600030101010101" pitchFamily="2" charset="-122"/>
                <a:cs typeface="Calibri" panose="020F0502020204030204" pitchFamily="34" charset="0"/>
              </a:rPr>
              <a:t>域是否需要变化</a:t>
            </a:r>
            <a:r>
              <a:rPr lang="zh-CN" altLang="en-US" sz="1400">
                <a:latin typeface="Calibri" panose="020F0502020204030204" pitchFamily="34" charset="0"/>
                <a:ea typeface="宋体" panose="02010600030101010101" pitchFamily="2" charset="-122"/>
                <a:cs typeface="Calibri" panose="020F0502020204030204" pitchFamily="34" charset="0"/>
              </a:rPr>
              <a:t>；⑤删除元素，</a:t>
            </a:r>
            <a:r>
              <a:rPr lang="en-US" altLang="zh-CN" sz="1400">
                <a:latin typeface="Calibri" panose="020F0502020204030204" pitchFamily="34" charset="0"/>
                <a:ea typeface="宋体" panose="02010600030101010101" pitchFamily="2" charset="-122"/>
                <a:cs typeface="Calibri" panose="020F0502020204030204" pitchFamily="34" charset="0"/>
              </a:rPr>
              <a:t>Ⅰ</a:t>
            </a:r>
            <a:r>
              <a:rPr lang="zh-CN" altLang="en-US" sz="1400">
                <a:latin typeface="Calibri" panose="020F0502020204030204" pitchFamily="34" charset="0"/>
                <a:ea typeface="宋体" panose="02010600030101010101" pitchFamily="2" charset="-122"/>
                <a:cs typeface="Calibri" panose="020F0502020204030204" pitchFamily="34" charset="0"/>
              </a:rPr>
              <a:t>将被删除元素的</a:t>
            </a:r>
            <a:r>
              <a:rPr lang="en-US" altLang="zh-CN" sz="1400">
                <a:latin typeface="Calibri" panose="020F0502020204030204" pitchFamily="34" charset="0"/>
                <a:ea typeface="宋体" panose="02010600030101010101" pitchFamily="2" charset="-122"/>
                <a:cs typeface="Calibri" panose="020F0502020204030204" pitchFamily="34" charset="0"/>
              </a:rPr>
              <a:t>next</a:t>
            </a:r>
            <a:r>
              <a:rPr lang="zh-CN" altLang="en-US" sz="1400">
                <a:latin typeface="Calibri" panose="020F0502020204030204" pitchFamily="34" charset="0"/>
                <a:ea typeface="宋体" panose="02010600030101010101" pitchFamily="2" charset="-122"/>
                <a:cs typeface="Calibri" panose="020F0502020204030204" pitchFamily="34" charset="0"/>
              </a:rPr>
              <a:t>存储</a:t>
            </a:r>
            <a:r>
              <a:rPr lang="en-US" altLang="zh-CN" sz="1400">
                <a:latin typeface="Calibri" panose="020F0502020204030204" pitchFamily="34" charset="0"/>
                <a:ea typeface="宋体" panose="02010600030101010101" pitchFamily="2" charset="-122"/>
                <a:cs typeface="Calibri" panose="020F0502020204030204" pitchFamily="34" charset="0"/>
              </a:rPr>
              <a:t>Ⅱ</a:t>
            </a:r>
            <a:r>
              <a:rPr lang="zh-CN" altLang="en-US" sz="1400">
                <a:latin typeface="Calibri" panose="020F0502020204030204" pitchFamily="34" charset="0"/>
                <a:ea typeface="宋体" panose="02010600030101010101" pitchFamily="2" charset="-122"/>
                <a:cs typeface="Calibri" panose="020F0502020204030204" pitchFamily="34" charset="0"/>
              </a:rPr>
              <a:t>使被删除元素的前一个元素的</a:t>
            </a:r>
            <a:r>
              <a:rPr lang="en-US" altLang="zh-CN" sz="1400">
                <a:latin typeface="Calibri" panose="020F0502020204030204" pitchFamily="34" charset="0"/>
                <a:ea typeface="宋体" panose="02010600030101010101" pitchFamily="2" charset="-122"/>
                <a:cs typeface="Calibri" panose="020F0502020204030204" pitchFamily="34" charset="0"/>
              </a:rPr>
              <a:t>next</a:t>
            </a:r>
            <a:r>
              <a:rPr lang="zh-CN" altLang="en-US" sz="1400">
                <a:latin typeface="Calibri" panose="020F0502020204030204" pitchFamily="34" charset="0"/>
                <a:ea typeface="宋体" panose="02010600030101010101" pitchFamily="2" charset="-122"/>
                <a:cs typeface="Calibri" panose="020F0502020204030204" pitchFamily="34" charset="0"/>
              </a:rPr>
              <a:t>域指向被删除元素的后一个元素，需要注意</a:t>
            </a:r>
            <a:r>
              <a:rPr lang="zh-CN" altLang="en-US" sz="1400">
                <a:solidFill>
                  <a:srgbClr val="FF0000"/>
                </a:solidFill>
                <a:latin typeface="Calibri" panose="020F0502020204030204" pitchFamily="34" charset="0"/>
                <a:ea typeface="宋体" panose="02010600030101010101" pitchFamily="2" charset="-122"/>
                <a:cs typeface="Calibri" panose="020F0502020204030204" pitchFamily="34" charset="0"/>
              </a:rPr>
              <a:t>删除后表是否为空</a:t>
            </a:r>
            <a:r>
              <a:rPr lang="zh-CN" altLang="en-US" sz="1400">
                <a:latin typeface="Calibri" panose="020F0502020204030204" pitchFamily="34" charset="0"/>
                <a:ea typeface="宋体" panose="02010600030101010101" pitchFamily="2" charset="-122"/>
                <a:cs typeface="Calibri" panose="020F0502020204030204" pitchFamily="34" charset="0"/>
              </a:rPr>
              <a:t>，</a:t>
            </a:r>
            <a:r>
              <a:rPr lang="zh-CN" altLang="en-US" sz="1400">
                <a:solidFill>
                  <a:srgbClr val="FF0000"/>
                </a:solidFill>
                <a:latin typeface="Calibri" panose="020F0502020204030204" pitchFamily="34" charset="0"/>
                <a:ea typeface="宋体" panose="02010600030101010101" pitchFamily="2" charset="-122"/>
                <a:cs typeface="Calibri" panose="020F0502020204030204" pitchFamily="34" charset="0"/>
              </a:rPr>
              <a:t>删除方式</a:t>
            </a:r>
            <a:r>
              <a:rPr lang="en-US" altLang="zh-CN" sz="1400">
                <a:solidFill>
                  <a:srgbClr val="FF0000"/>
                </a:solidFill>
                <a:latin typeface="Calibri" panose="020F0502020204030204" pitchFamily="34" charset="0"/>
                <a:ea typeface="宋体" panose="02010600030101010101" pitchFamily="2" charset="-122"/>
                <a:cs typeface="Calibri" panose="020F0502020204030204" pitchFamily="34" charset="0"/>
              </a:rPr>
              <a:t>(</a:t>
            </a:r>
            <a:r>
              <a:rPr lang="zh-CN" altLang="en-US" sz="1400">
                <a:solidFill>
                  <a:srgbClr val="FF0000"/>
                </a:solidFill>
                <a:latin typeface="Calibri" panose="020F0502020204030204" pitchFamily="34" charset="0"/>
                <a:ea typeface="宋体" panose="02010600030101010101" pitchFamily="2" charset="-122"/>
                <a:cs typeface="Calibri" panose="020F0502020204030204" pitchFamily="34" charset="0"/>
              </a:rPr>
              <a:t>如头部删除</a:t>
            </a:r>
            <a:r>
              <a:rPr lang="en-US" altLang="zh-CN" sz="1400">
                <a:solidFill>
                  <a:srgbClr val="FF0000"/>
                </a:solidFill>
                <a:latin typeface="Calibri" panose="020F0502020204030204" pitchFamily="34" charset="0"/>
                <a:ea typeface="宋体" panose="02010600030101010101" pitchFamily="2" charset="-122"/>
                <a:cs typeface="Calibri" panose="020F0502020204030204" pitchFamily="34" charset="0"/>
              </a:rPr>
              <a:t>)</a:t>
            </a:r>
            <a:r>
              <a:rPr lang="zh-CN" altLang="en-US" sz="1400">
                <a:solidFill>
                  <a:srgbClr val="FF0000"/>
                </a:solidFill>
                <a:latin typeface="Calibri" panose="020F0502020204030204" pitchFamily="34" charset="0"/>
                <a:ea typeface="宋体" panose="02010600030101010101" pitchFamily="2" charset="-122"/>
                <a:cs typeface="Calibri" panose="020F0502020204030204" pitchFamily="34" charset="0"/>
              </a:rPr>
              <a:t>及表头的</a:t>
            </a:r>
            <a:r>
              <a:rPr lang="en-US" altLang="zh-CN" sz="1400">
                <a:solidFill>
                  <a:srgbClr val="FF0000"/>
                </a:solidFill>
                <a:latin typeface="Calibri" panose="020F0502020204030204" pitchFamily="34" charset="0"/>
                <a:ea typeface="宋体" panose="02010600030101010101" pitchFamily="2" charset="-122"/>
                <a:cs typeface="Calibri" panose="020F0502020204030204" pitchFamily="34" charset="0"/>
              </a:rPr>
              <a:t>next/rear</a:t>
            </a:r>
            <a:r>
              <a:rPr lang="zh-CN" altLang="en-US" sz="1400">
                <a:solidFill>
                  <a:srgbClr val="FF0000"/>
                </a:solidFill>
                <a:latin typeface="Calibri" panose="020F0502020204030204" pitchFamily="34" charset="0"/>
                <a:ea typeface="宋体" panose="02010600030101010101" pitchFamily="2" charset="-122"/>
                <a:cs typeface="Calibri" panose="020F0502020204030204" pitchFamily="34" charset="0"/>
              </a:rPr>
              <a:t>域是否需要变化</a:t>
            </a:r>
            <a:r>
              <a:rPr lang="zh-CN" altLang="en-US" sz="1400">
                <a:latin typeface="Calibri" panose="020F0502020204030204" pitchFamily="34" charset="0"/>
                <a:ea typeface="宋体" panose="02010600030101010101" pitchFamily="2" charset="-122"/>
                <a:cs typeface="Calibri" panose="020F0502020204030204" pitchFamily="34" charset="0"/>
              </a:rPr>
              <a:t>；⑥元素的定位，遍历，筛选，按节点查找等，一般构造生成器，使其可以直接作为迭代器使用；⑦异常的自定义。</a:t>
            </a:r>
            <a:endParaRPr lang="en-US" altLang="zh-CN" sz="1400">
              <a:latin typeface="Calibri" panose="020F0502020204030204" pitchFamily="34" charset="0"/>
              <a:ea typeface="宋体" panose="02010600030101010101" pitchFamily="2" charset="-122"/>
              <a:cs typeface="Calibri" panose="020F0502020204030204" pitchFamily="34" charset="0"/>
            </a:endParaRPr>
          </a:p>
          <a:p>
            <a:pPr algn="l"/>
            <a:r>
              <a:rPr lang="zh-CN" altLang="en-US" sz="1400" b="1">
                <a:latin typeface="Calibri" panose="020F0502020204030204" pitchFamily="34" charset="0"/>
                <a:ea typeface="宋体" panose="02010600030101010101" pitchFamily="2" charset="-122"/>
                <a:cs typeface="Calibri" panose="020F0502020204030204" pitchFamily="34" charset="0"/>
              </a:rPr>
              <a:t>循环单链表</a:t>
            </a:r>
            <a:r>
              <a:rPr lang="zh-CN" altLang="en-US" sz="1400">
                <a:latin typeface="Calibri" panose="020F0502020204030204" pitchFamily="34" charset="0"/>
                <a:ea typeface="宋体" panose="02010600030101010101" pitchFamily="2" charset="-122"/>
                <a:cs typeface="Calibri" panose="020F0502020204030204" pitchFamily="34" charset="0"/>
              </a:rPr>
              <a:t>：使尾节点</a:t>
            </a:r>
            <a:r>
              <a:rPr lang="en-US" altLang="zh-CN" sz="1400">
                <a:latin typeface="Calibri" panose="020F0502020204030204" pitchFamily="34" charset="0"/>
                <a:ea typeface="宋体" panose="02010600030101010101" pitchFamily="2" charset="-122"/>
                <a:cs typeface="Calibri" panose="020F0502020204030204" pitchFamily="34" charset="0"/>
              </a:rPr>
              <a:t>next</a:t>
            </a:r>
            <a:r>
              <a:rPr lang="zh-CN" altLang="en-US" sz="1400">
                <a:latin typeface="Calibri" panose="020F0502020204030204" pitchFamily="34" charset="0"/>
                <a:ea typeface="宋体" panose="02010600030101010101" pitchFamily="2" charset="-122"/>
                <a:cs typeface="Calibri" panose="020F0502020204030204" pitchFamily="34" charset="0"/>
              </a:rPr>
              <a:t>指向首节点，与普通单链表的差异在于</a:t>
            </a:r>
            <a:r>
              <a:rPr lang="zh-CN" altLang="en-US" sz="1400">
                <a:solidFill>
                  <a:srgbClr val="FF0000"/>
                </a:solidFill>
                <a:latin typeface="Calibri" panose="020F0502020204030204" pitchFamily="34" charset="0"/>
                <a:ea typeface="宋体" panose="02010600030101010101" pitchFamily="2" charset="-122"/>
                <a:cs typeface="Calibri" panose="020F0502020204030204" pitchFamily="34" charset="0"/>
              </a:rPr>
              <a:t>扫描循环的结束控制</a:t>
            </a:r>
            <a:r>
              <a:rPr lang="zh-CN" altLang="en-US" sz="1400">
                <a:latin typeface="Calibri" panose="020F0502020204030204" pitchFamily="34" charset="0"/>
                <a:ea typeface="宋体" panose="02010600030101010101" pitchFamily="2" charset="-122"/>
                <a:cs typeface="Calibri" panose="020F0502020204030204" pitchFamily="34" charset="0"/>
              </a:rPr>
              <a:t>，使表头的</a:t>
            </a:r>
            <a:r>
              <a:rPr lang="en-US" altLang="zh-CN" sz="1400">
                <a:latin typeface="Calibri" panose="020F0502020204030204" pitchFamily="34" charset="0"/>
                <a:ea typeface="宋体" panose="02010600030101010101" pitchFamily="2" charset="-122"/>
                <a:cs typeface="Calibri" panose="020F0502020204030204" pitchFamily="34" charset="0"/>
              </a:rPr>
              <a:t>rear</a:t>
            </a:r>
            <a:r>
              <a:rPr lang="zh-CN" altLang="en-US" sz="1400">
                <a:latin typeface="Calibri" panose="020F0502020204030204" pitchFamily="34" charset="0"/>
                <a:ea typeface="宋体" panose="02010600030101010101" pitchFamily="2" charset="-122"/>
                <a:cs typeface="Calibri" panose="020F0502020204030204" pitchFamily="34" charset="0"/>
              </a:rPr>
              <a:t>域在逻辑上指向尾节点，首尾插入相同，关键是表头</a:t>
            </a:r>
            <a:r>
              <a:rPr lang="en-US" altLang="zh-CN" sz="1400">
                <a:latin typeface="Calibri" panose="020F0502020204030204" pitchFamily="34" charset="0"/>
                <a:ea typeface="宋体" panose="02010600030101010101" pitchFamily="2" charset="-122"/>
                <a:cs typeface="Calibri" panose="020F0502020204030204" pitchFamily="34" charset="0"/>
              </a:rPr>
              <a:t>rear</a:t>
            </a:r>
            <a:r>
              <a:rPr lang="zh-CN" altLang="en-US" sz="1400">
                <a:latin typeface="Calibri" panose="020F0502020204030204" pitchFamily="34" charset="0"/>
                <a:ea typeface="宋体" panose="02010600030101010101" pitchFamily="2" charset="-122"/>
                <a:cs typeface="Calibri" panose="020F0502020204030204" pitchFamily="34" charset="0"/>
              </a:rPr>
              <a:t>域的变化。</a:t>
            </a:r>
            <a:endParaRPr lang="zh-CN" altLang="en-US" sz="1400" dirty="0">
              <a:latin typeface="Calibri" panose="020F0502020204030204" pitchFamily="34" charset="0"/>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2781376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84C5C37-4C27-40B3-AFCA-E831A61038F2}"/>
              </a:ext>
            </a:extLst>
          </p:cNvPr>
          <p:cNvSpPr txBox="1"/>
          <p:nvPr/>
        </p:nvSpPr>
        <p:spPr>
          <a:xfrm>
            <a:off x="0" y="0"/>
            <a:ext cx="12192000" cy="307777"/>
          </a:xfrm>
          <a:prstGeom prst="rect">
            <a:avLst/>
          </a:prstGeom>
          <a:noFill/>
        </p:spPr>
        <p:txBody>
          <a:bodyPr wrap="square" rtlCol="0">
            <a:spAutoFit/>
          </a:bodyPr>
          <a:lstStyle/>
          <a:p>
            <a:pPr algn="l"/>
            <a:r>
              <a:rPr lang="zh-CN" altLang="en-US" sz="1400" b="1">
                <a:latin typeface="Calibri" panose="020F0502020204030204" pitchFamily="34" charset="0"/>
                <a:ea typeface="宋体" panose="02010600030101010101" pitchFamily="2" charset="-122"/>
                <a:cs typeface="Calibri" panose="020F0502020204030204" pitchFamily="34" charset="0"/>
              </a:rPr>
              <a:t>双链表</a:t>
            </a:r>
            <a:r>
              <a:rPr lang="zh-CN" altLang="en-US" sz="1400">
                <a:latin typeface="Calibri" panose="020F0502020204030204" pitchFamily="34" charset="0"/>
                <a:ea typeface="宋体" panose="02010600030101010101" pitchFamily="2" charset="-122"/>
                <a:cs typeface="Calibri" panose="020F0502020204030204" pitchFamily="34" charset="0"/>
              </a:rPr>
              <a:t>：在每个节点中加入另一方向的链接，增加了空间开销</a:t>
            </a:r>
            <a:r>
              <a:rPr lang="en-US" altLang="zh-CN" sz="1400">
                <a:latin typeface="Calibri" panose="020F0502020204030204" pitchFamily="34" charset="0"/>
                <a:ea typeface="宋体" panose="02010600030101010101" pitchFamily="2" charset="-122"/>
                <a:cs typeface="Calibri" panose="020F0502020204030204" pitchFamily="34" charset="0"/>
              </a:rPr>
              <a:t>(O(n))</a:t>
            </a:r>
            <a:r>
              <a:rPr lang="zh-CN" altLang="en-US" sz="1400">
                <a:latin typeface="Calibri" panose="020F0502020204030204" pitchFamily="34" charset="0"/>
                <a:ea typeface="宋体" panose="02010600030101010101" pitchFamily="2" charset="-122"/>
                <a:cs typeface="Calibri" panose="020F0502020204030204" pitchFamily="34" charset="0"/>
              </a:rPr>
              <a:t>，但首尾元素的插入和删除都简化为</a:t>
            </a:r>
            <a:r>
              <a:rPr lang="en-US" altLang="zh-CN" sz="1400">
                <a:latin typeface="Calibri" panose="020F0502020204030204" pitchFamily="34" charset="0"/>
                <a:ea typeface="宋体" panose="02010600030101010101" pitchFamily="2" charset="-122"/>
                <a:cs typeface="Calibri" panose="020F0502020204030204" pitchFamily="34" charset="0"/>
              </a:rPr>
              <a:t>O(1)</a:t>
            </a:r>
            <a:r>
              <a:rPr lang="zh-CN" altLang="en-US" sz="1400">
                <a:latin typeface="Calibri" panose="020F0502020204030204" pitchFamily="34" charset="0"/>
                <a:ea typeface="宋体" panose="02010600030101010101" pitchFamily="2" charset="-122"/>
                <a:cs typeface="Calibri" panose="020F0502020204030204" pitchFamily="34" charset="0"/>
              </a:rPr>
              <a:t>的时间复杂度，当节点中数据规模较大时适用。</a:t>
            </a:r>
            <a:endParaRPr lang="en-US" altLang="zh-CN" sz="1400">
              <a:latin typeface="Calibri" panose="020F0502020204030204" pitchFamily="34" charset="0"/>
              <a:ea typeface="宋体" panose="02010600030101010101" pitchFamily="2" charset="-122"/>
              <a:cs typeface="Calibri" panose="020F0502020204030204" pitchFamily="34" charset="0"/>
            </a:endParaRPr>
          </a:p>
        </p:txBody>
      </p:sp>
      <p:pic>
        <p:nvPicPr>
          <p:cNvPr id="3" name="图片 2">
            <a:extLst>
              <a:ext uri="{FF2B5EF4-FFF2-40B4-BE49-F238E27FC236}">
                <a16:creationId xmlns:a16="http://schemas.microsoft.com/office/drawing/2014/main" id="{EB9C1E0E-1473-4991-A06D-9FD9454CCFFF}"/>
              </a:ext>
            </a:extLst>
          </p:cNvPr>
          <p:cNvPicPr>
            <a:picLocks noChangeAspect="1"/>
          </p:cNvPicPr>
          <p:nvPr/>
        </p:nvPicPr>
        <p:blipFill>
          <a:blip r:embed="rId2"/>
          <a:stretch>
            <a:fillRect/>
          </a:stretch>
        </p:blipFill>
        <p:spPr>
          <a:xfrm>
            <a:off x="6559260" y="261610"/>
            <a:ext cx="2838596" cy="1111307"/>
          </a:xfrm>
          <a:prstGeom prst="rect">
            <a:avLst/>
          </a:prstGeom>
        </p:spPr>
      </p:pic>
      <p:pic>
        <p:nvPicPr>
          <p:cNvPr id="4" name="图片 3">
            <a:extLst>
              <a:ext uri="{FF2B5EF4-FFF2-40B4-BE49-F238E27FC236}">
                <a16:creationId xmlns:a16="http://schemas.microsoft.com/office/drawing/2014/main" id="{C36DD8D2-1E8C-4B54-A4FB-650A016F860E}"/>
              </a:ext>
            </a:extLst>
          </p:cNvPr>
          <p:cNvPicPr>
            <a:picLocks noChangeAspect="1"/>
          </p:cNvPicPr>
          <p:nvPr/>
        </p:nvPicPr>
        <p:blipFill>
          <a:blip r:embed="rId3"/>
          <a:stretch>
            <a:fillRect/>
          </a:stretch>
        </p:blipFill>
        <p:spPr>
          <a:xfrm>
            <a:off x="9397856" y="261610"/>
            <a:ext cx="2794144" cy="1270065"/>
          </a:xfrm>
          <a:prstGeom prst="rect">
            <a:avLst/>
          </a:prstGeom>
        </p:spPr>
      </p:pic>
      <p:graphicFrame>
        <p:nvGraphicFramePr>
          <p:cNvPr id="5" name="表格 4">
            <a:extLst>
              <a:ext uri="{FF2B5EF4-FFF2-40B4-BE49-F238E27FC236}">
                <a16:creationId xmlns:a16="http://schemas.microsoft.com/office/drawing/2014/main" id="{794EC1DD-5834-4496-AC0E-1277AF125EE6}"/>
              </a:ext>
            </a:extLst>
          </p:cNvPr>
          <p:cNvGraphicFramePr>
            <a:graphicFrameLocks noGrp="1"/>
          </p:cNvGraphicFramePr>
          <p:nvPr>
            <p:extLst/>
          </p:nvPr>
        </p:nvGraphicFramePr>
        <p:xfrm>
          <a:off x="0" y="287288"/>
          <a:ext cx="6559259" cy="1298582"/>
        </p:xfrm>
        <a:graphic>
          <a:graphicData uri="http://schemas.openxmlformats.org/drawingml/2006/table">
            <a:tbl>
              <a:tblPr firstRow="1" bandRow="1">
                <a:tableStyleId>{5C22544A-7EE6-4342-B048-85BDC9FD1C3A}</a:tableStyleId>
              </a:tblPr>
              <a:tblGrid>
                <a:gridCol w="962025">
                  <a:extLst>
                    <a:ext uri="{9D8B030D-6E8A-4147-A177-3AD203B41FA5}">
                      <a16:colId xmlns:a16="http://schemas.microsoft.com/office/drawing/2014/main" val="232599498"/>
                    </a:ext>
                  </a:extLst>
                </a:gridCol>
                <a:gridCol w="548593">
                  <a:extLst>
                    <a:ext uri="{9D8B030D-6E8A-4147-A177-3AD203B41FA5}">
                      <a16:colId xmlns:a16="http://schemas.microsoft.com/office/drawing/2014/main" val="4217646211"/>
                    </a:ext>
                  </a:extLst>
                </a:gridCol>
                <a:gridCol w="532691">
                  <a:extLst>
                    <a:ext uri="{9D8B030D-6E8A-4147-A177-3AD203B41FA5}">
                      <a16:colId xmlns:a16="http://schemas.microsoft.com/office/drawing/2014/main" val="3496813169"/>
                    </a:ext>
                  </a:extLst>
                </a:gridCol>
                <a:gridCol w="620148">
                  <a:extLst>
                    <a:ext uri="{9D8B030D-6E8A-4147-A177-3AD203B41FA5}">
                      <a16:colId xmlns:a16="http://schemas.microsoft.com/office/drawing/2014/main" val="1772377938"/>
                    </a:ext>
                  </a:extLst>
                </a:gridCol>
                <a:gridCol w="616172">
                  <a:extLst>
                    <a:ext uri="{9D8B030D-6E8A-4147-A177-3AD203B41FA5}">
                      <a16:colId xmlns:a16="http://schemas.microsoft.com/office/drawing/2014/main" val="613213135"/>
                    </a:ext>
                  </a:extLst>
                </a:gridCol>
                <a:gridCol w="655926">
                  <a:extLst>
                    <a:ext uri="{9D8B030D-6E8A-4147-A177-3AD203B41FA5}">
                      <a16:colId xmlns:a16="http://schemas.microsoft.com/office/drawing/2014/main" val="174628822"/>
                    </a:ext>
                  </a:extLst>
                </a:gridCol>
                <a:gridCol w="655926">
                  <a:extLst>
                    <a:ext uri="{9D8B030D-6E8A-4147-A177-3AD203B41FA5}">
                      <a16:colId xmlns:a16="http://schemas.microsoft.com/office/drawing/2014/main" val="277749388"/>
                    </a:ext>
                  </a:extLst>
                </a:gridCol>
                <a:gridCol w="655926">
                  <a:extLst>
                    <a:ext uri="{9D8B030D-6E8A-4147-A177-3AD203B41FA5}">
                      <a16:colId xmlns:a16="http://schemas.microsoft.com/office/drawing/2014/main" val="1625522807"/>
                    </a:ext>
                  </a:extLst>
                </a:gridCol>
                <a:gridCol w="756882">
                  <a:extLst>
                    <a:ext uri="{9D8B030D-6E8A-4147-A177-3AD203B41FA5}">
                      <a16:colId xmlns:a16="http://schemas.microsoft.com/office/drawing/2014/main" val="1955741859"/>
                    </a:ext>
                  </a:extLst>
                </a:gridCol>
                <a:gridCol w="554970">
                  <a:extLst>
                    <a:ext uri="{9D8B030D-6E8A-4147-A177-3AD203B41FA5}">
                      <a16:colId xmlns:a16="http://schemas.microsoft.com/office/drawing/2014/main" val="1040304462"/>
                    </a:ext>
                  </a:extLst>
                </a:gridCol>
              </a:tblGrid>
              <a:tr h="329251">
                <a:tc>
                  <a:txBody>
                    <a:bodyPr/>
                    <a:lstStyle/>
                    <a:p>
                      <a:r>
                        <a:rPr lang="zh-CN" altLang="en-US" sz="1200">
                          <a:latin typeface="Arial" panose="020B0604020202020204" pitchFamily="34" charset="0"/>
                          <a:cs typeface="Arial" panose="020B0604020202020204" pitchFamily="34" charset="0"/>
                        </a:rPr>
                        <a:t>操作</a:t>
                      </a:r>
                      <a:r>
                        <a:rPr lang="en-US" altLang="zh-CN" sz="1200">
                          <a:latin typeface="Arial" panose="020B0604020202020204" pitchFamily="34" charset="0"/>
                          <a:cs typeface="Arial" panose="020B0604020202020204" pitchFamily="34" charset="0"/>
                        </a:rPr>
                        <a:t>(</a:t>
                      </a:r>
                      <a:r>
                        <a:rPr lang="zh-CN" altLang="en-US" sz="1200">
                          <a:latin typeface="Arial" panose="020B0604020202020204" pitchFamily="34" charset="0"/>
                          <a:cs typeface="Arial" panose="020B0604020202020204" pitchFamily="34" charset="0"/>
                        </a:rPr>
                        <a:t>含首尾域与</a:t>
                      </a:r>
                      <a:r>
                        <a:rPr lang="en-US" altLang="zh-CN" sz="1200">
                          <a:latin typeface="Arial" panose="020B0604020202020204" pitchFamily="34" charset="0"/>
                          <a:cs typeface="Arial" panose="020B0604020202020204" pitchFamily="34" charset="0"/>
                        </a:rPr>
                        <a:t>sum)</a:t>
                      </a:r>
                      <a:endParaRPr lang="zh-CN" altLang="en-US" sz="1200">
                        <a:latin typeface="Arial" panose="020B0604020202020204" pitchFamily="34" charset="0"/>
                        <a:cs typeface="Arial" panose="020B0604020202020204" pitchFamily="34" charset="0"/>
                      </a:endParaRPr>
                    </a:p>
                  </a:txBody>
                  <a:tcPr/>
                </a:tc>
                <a:tc>
                  <a:txBody>
                    <a:bodyPr/>
                    <a:lstStyle/>
                    <a:p>
                      <a:r>
                        <a:rPr lang="zh-CN" altLang="en-US" sz="1200">
                          <a:latin typeface="Arial" panose="020B0604020202020204" pitchFamily="34" charset="0"/>
                          <a:cs typeface="Arial" panose="020B0604020202020204" pitchFamily="34" charset="0"/>
                        </a:rPr>
                        <a:t>创建空表</a:t>
                      </a:r>
                    </a:p>
                  </a:txBody>
                  <a:tcPr/>
                </a:tc>
                <a:tc>
                  <a:txBody>
                    <a:bodyPr/>
                    <a:lstStyle/>
                    <a:p>
                      <a:r>
                        <a:rPr lang="zh-CN" altLang="en-US" sz="1200">
                          <a:latin typeface="Arial" panose="020B0604020202020204" pitchFamily="34" charset="0"/>
                          <a:cs typeface="Arial" panose="020B0604020202020204" pitchFamily="34" charset="0"/>
                        </a:rPr>
                        <a:t>删除表</a:t>
                      </a:r>
                    </a:p>
                  </a:txBody>
                  <a:tcPr/>
                </a:tc>
                <a:tc>
                  <a:txBody>
                    <a:bodyPr/>
                    <a:lstStyle/>
                    <a:p>
                      <a:r>
                        <a:rPr lang="zh-CN" altLang="en-US" sz="1200">
                          <a:latin typeface="Arial" panose="020B0604020202020204" pitchFamily="34" charset="0"/>
                          <a:cs typeface="Arial" panose="020B0604020202020204" pitchFamily="34" charset="0"/>
                        </a:rPr>
                        <a:t>首端加入元素</a:t>
                      </a:r>
                    </a:p>
                  </a:txBody>
                  <a:tcPr/>
                </a:tc>
                <a:tc>
                  <a:txBody>
                    <a:bodyPr/>
                    <a:lstStyle/>
                    <a:p>
                      <a:r>
                        <a:rPr lang="zh-CN" altLang="en-US" sz="1200">
                          <a:latin typeface="Arial" panose="020B0604020202020204" pitchFamily="34" charset="0"/>
                          <a:cs typeface="Arial" panose="020B0604020202020204" pitchFamily="34" charset="0"/>
                        </a:rPr>
                        <a:t>尾端加入元素</a:t>
                      </a:r>
                    </a:p>
                  </a:txBody>
                  <a:tcPr/>
                </a:tc>
                <a:tc>
                  <a:txBody>
                    <a:bodyPr/>
                    <a:lstStyle/>
                    <a:p>
                      <a:r>
                        <a:rPr lang="zh-CN" altLang="en-US" sz="1200">
                          <a:latin typeface="Arial" panose="020B0604020202020204" pitchFamily="34" charset="0"/>
                          <a:cs typeface="Arial" panose="020B0604020202020204" pitchFamily="34" charset="0"/>
                        </a:rPr>
                        <a:t>定位加入元素</a:t>
                      </a:r>
                    </a:p>
                  </a:txBody>
                  <a:tcPr/>
                </a:tc>
                <a:tc>
                  <a:txBody>
                    <a:bodyPr/>
                    <a:lstStyle/>
                    <a:p>
                      <a:r>
                        <a:rPr lang="zh-CN" altLang="en-US" sz="1200">
                          <a:latin typeface="Arial" panose="020B0604020202020204" pitchFamily="34" charset="0"/>
                          <a:cs typeface="Arial" panose="020B0604020202020204" pitchFamily="34" charset="0"/>
                        </a:rPr>
                        <a:t>首端删除元素</a:t>
                      </a:r>
                    </a:p>
                  </a:txBody>
                  <a:tcPr/>
                </a:tc>
                <a:tc>
                  <a:txBody>
                    <a:bodyPr/>
                    <a:lstStyle/>
                    <a:p>
                      <a:r>
                        <a:rPr lang="zh-CN" altLang="en-US" sz="1200">
                          <a:latin typeface="Arial" panose="020B0604020202020204" pitchFamily="34" charset="0"/>
                          <a:cs typeface="Arial" panose="020B0604020202020204" pitchFamily="34" charset="0"/>
                        </a:rPr>
                        <a:t>尾端删除元素</a:t>
                      </a:r>
                    </a:p>
                  </a:txBody>
                  <a:tcPr/>
                </a:tc>
                <a:tc>
                  <a:txBody>
                    <a:bodyPr/>
                    <a:lstStyle/>
                    <a:p>
                      <a:r>
                        <a:rPr lang="zh-CN" altLang="en-US" sz="1200">
                          <a:latin typeface="Arial" panose="020B0604020202020204" pitchFamily="34" charset="0"/>
                          <a:cs typeface="Arial" panose="020B0604020202020204" pitchFamily="34" charset="0"/>
                        </a:rPr>
                        <a:t>定位</a:t>
                      </a:r>
                      <a:r>
                        <a:rPr lang="en-US" altLang="zh-CN" sz="1200">
                          <a:latin typeface="Arial" panose="020B0604020202020204" pitchFamily="34" charset="0"/>
                          <a:cs typeface="Arial" panose="020B0604020202020204" pitchFamily="34" charset="0"/>
                        </a:rPr>
                        <a:t>/</a:t>
                      </a:r>
                      <a:r>
                        <a:rPr lang="zh-CN" altLang="en-US" sz="1200">
                          <a:latin typeface="Arial" panose="020B0604020202020204" pitchFamily="34" charset="0"/>
                          <a:cs typeface="Arial" panose="020B0604020202020204" pitchFamily="34" charset="0"/>
                        </a:rPr>
                        <a:t>其他删除</a:t>
                      </a:r>
                    </a:p>
                  </a:txBody>
                  <a:tcPr/>
                </a:tc>
                <a:tc>
                  <a:txBody>
                    <a:bodyPr/>
                    <a:lstStyle/>
                    <a:p>
                      <a:r>
                        <a:rPr lang="zh-CN" altLang="en-US" sz="1200">
                          <a:latin typeface="Arial" panose="020B0604020202020204" pitchFamily="34" charset="0"/>
                          <a:cs typeface="Arial" panose="020B0604020202020204" pitchFamily="34" charset="0"/>
                        </a:rPr>
                        <a:t>遍历</a:t>
                      </a:r>
                    </a:p>
                  </a:txBody>
                  <a:tcPr/>
                </a:tc>
                <a:extLst>
                  <a:ext uri="{0D108BD9-81ED-4DB2-BD59-A6C34878D82A}">
                    <a16:rowId xmlns:a16="http://schemas.microsoft.com/office/drawing/2014/main" val="2042257374"/>
                  </a:ext>
                </a:extLst>
              </a:tr>
              <a:tr h="329251">
                <a:tc>
                  <a:txBody>
                    <a:bodyPr/>
                    <a:lstStyle/>
                    <a:p>
                      <a:r>
                        <a:rPr lang="zh-CN" altLang="en-US" sz="1200">
                          <a:latin typeface="Arial" panose="020B0604020202020204" pitchFamily="34" charset="0"/>
                          <a:cs typeface="Arial" panose="020B0604020202020204" pitchFamily="34" charset="0"/>
                        </a:rPr>
                        <a:t>单链表</a:t>
                      </a:r>
                      <a:endParaRPr lang="en-US" altLang="zh-CN" sz="1200">
                        <a:latin typeface="Arial" panose="020B0604020202020204" pitchFamily="34" charset="0"/>
                        <a:cs typeface="Arial" panose="020B0604020202020204" pitchFamily="34" charset="0"/>
                      </a:endParaRPr>
                    </a:p>
                  </a:txBody>
                  <a:tcPr/>
                </a:tc>
                <a:tc>
                  <a:txBody>
                    <a:bodyPr/>
                    <a:lstStyle/>
                    <a:p>
                      <a:r>
                        <a:rPr lang="en-US" altLang="zh-CN" sz="1200">
                          <a:latin typeface="Arial" panose="020B0604020202020204" pitchFamily="34" charset="0"/>
                          <a:cs typeface="Arial" panose="020B0604020202020204" pitchFamily="34" charset="0"/>
                        </a:rPr>
                        <a:t>O(1)</a:t>
                      </a:r>
                      <a:endParaRPr lang="zh-CN" altLang="en-US" sz="120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a:latin typeface="Arial" panose="020B0604020202020204" pitchFamily="34" charset="0"/>
                          <a:cs typeface="Arial" panose="020B0604020202020204" pitchFamily="34" charset="0"/>
                        </a:rPr>
                        <a:t>O(1)</a:t>
                      </a:r>
                      <a:endParaRPr lang="zh-CN" altLang="en-US" sz="120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a:latin typeface="Arial" panose="020B0604020202020204" pitchFamily="34" charset="0"/>
                          <a:cs typeface="Arial" panose="020B0604020202020204" pitchFamily="34" charset="0"/>
                        </a:rPr>
                        <a:t>O(1)</a:t>
                      </a:r>
                      <a:endParaRPr lang="zh-CN" altLang="en-US" sz="120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a:latin typeface="Arial" panose="020B0604020202020204" pitchFamily="34" charset="0"/>
                          <a:cs typeface="Arial" panose="020B0604020202020204" pitchFamily="34" charset="0"/>
                        </a:rPr>
                        <a:t>O(1)</a:t>
                      </a:r>
                      <a:endParaRPr lang="zh-CN" altLang="en-US" sz="120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a:latin typeface="Arial" panose="020B0604020202020204" pitchFamily="34" charset="0"/>
                          <a:cs typeface="Arial" panose="020B0604020202020204" pitchFamily="34" charset="0"/>
                        </a:rPr>
                        <a:t>O(n)</a:t>
                      </a:r>
                      <a:endParaRPr lang="zh-CN" altLang="en-US" sz="120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a:latin typeface="Arial" panose="020B0604020202020204" pitchFamily="34" charset="0"/>
                          <a:cs typeface="Arial" panose="020B0604020202020204" pitchFamily="34" charset="0"/>
                        </a:rPr>
                        <a:t>O(1)</a:t>
                      </a:r>
                      <a:endParaRPr lang="zh-CN" altLang="en-US" sz="120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a:latin typeface="Arial" panose="020B0604020202020204" pitchFamily="34" charset="0"/>
                          <a:cs typeface="Arial" panose="020B0604020202020204" pitchFamily="34" charset="0"/>
                        </a:rPr>
                        <a:t>O(n)</a:t>
                      </a:r>
                      <a:endParaRPr lang="zh-CN" altLang="en-US" sz="120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a:latin typeface="Arial" panose="020B0604020202020204" pitchFamily="34" charset="0"/>
                          <a:cs typeface="Arial" panose="020B0604020202020204" pitchFamily="34" charset="0"/>
                        </a:rPr>
                        <a:t>O(n)</a:t>
                      </a:r>
                      <a:endParaRPr lang="zh-CN" altLang="en-US" sz="120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a:latin typeface="Arial" panose="020B0604020202020204" pitchFamily="34" charset="0"/>
                          <a:cs typeface="Arial" panose="020B0604020202020204" pitchFamily="34" charset="0"/>
                        </a:rPr>
                        <a:t>O(n)</a:t>
                      </a:r>
                      <a:endParaRPr lang="zh-CN" altLang="en-US" sz="12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032136672"/>
                  </a:ext>
                </a:extLst>
              </a:tr>
              <a:tr h="329251">
                <a:tc>
                  <a:txBody>
                    <a:bodyPr/>
                    <a:lstStyle/>
                    <a:p>
                      <a:r>
                        <a:rPr lang="zh-CN" altLang="en-US" sz="1200">
                          <a:latin typeface="Arial" panose="020B0604020202020204" pitchFamily="34" charset="0"/>
                          <a:cs typeface="Arial" panose="020B0604020202020204" pitchFamily="34" charset="0"/>
                        </a:rPr>
                        <a:t>双链表</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a:latin typeface="Arial" panose="020B0604020202020204" pitchFamily="34" charset="0"/>
                          <a:cs typeface="Arial" panose="020B0604020202020204" pitchFamily="34" charset="0"/>
                        </a:rPr>
                        <a:t>O(1)</a:t>
                      </a:r>
                      <a:endParaRPr lang="zh-CN" altLang="en-US" sz="120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a:latin typeface="Arial" panose="020B0604020202020204" pitchFamily="34" charset="0"/>
                          <a:cs typeface="Arial" panose="020B0604020202020204" pitchFamily="34" charset="0"/>
                        </a:rPr>
                        <a:t>O(1)</a:t>
                      </a:r>
                      <a:endParaRPr lang="zh-CN" altLang="en-US" sz="120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a:latin typeface="Arial" panose="020B0604020202020204" pitchFamily="34" charset="0"/>
                          <a:cs typeface="Arial" panose="020B0604020202020204" pitchFamily="34" charset="0"/>
                        </a:rPr>
                        <a:t>O(1)</a:t>
                      </a:r>
                      <a:endParaRPr lang="zh-CN" altLang="en-US" sz="120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a:latin typeface="Arial" panose="020B0604020202020204" pitchFamily="34" charset="0"/>
                          <a:cs typeface="Arial" panose="020B0604020202020204" pitchFamily="34" charset="0"/>
                        </a:rPr>
                        <a:t>O(1)</a:t>
                      </a:r>
                      <a:endParaRPr lang="zh-CN" altLang="en-US" sz="120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a:latin typeface="Arial" panose="020B0604020202020204" pitchFamily="34" charset="0"/>
                          <a:cs typeface="Arial" panose="020B0604020202020204" pitchFamily="34" charset="0"/>
                        </a:rPr>
                        <a:t>O(n)</a:t>
                      </a:r>
                      <a:endParaRPr lang="zh-CN" altLang="en-US" sz="120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a:latin typeface="Arial" panose="020B0604020202020204" pitchFamily="34" charset="0"/>
                          <a:cs typeface="Arial" panose="020B0604020202020204" pitchFamily="34" charset="0"/>
                        </a:rPr>
                        <a:t>O(1)</a:t>
                      </a:r>
                      <a:endParaRPr lang="zh-CN" altLang="en-US" sz="120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a:solidFill>
                            <a:srgbClr val="FF0000"/>
                          </a:solidFill>
                          <a:latin typeface="Arial" panose="020B0604020202020204" pitchFamily="34" charset="0"/>
                          <a:cs typeface="Arial" panose="020B0604020202020204" pitchFamily="34" charset="0"/>
                        </a:rPr>
                        <a:t>O(1)</a:t>
                      </a:r>
                      <a:endParaRPr lang="zh-CN" altLang="en-US" sz="1200">
                        <a:solidFill>
                          <a:srgbClr val="FF0000"/>
                        </a:solidFill>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a:latin typeface="Arial" panose="020B0604020202020204" pitchFamily="34" charset="0"/>
                          <a:cs typeface="Arial" panose="020B0604020202020204" pitchFamily="34" charset="0"/>
                        </a:rPr>
                        <a:t>O(n)</a:t>
                      </a:r>
                      <a:endParaRPr lang="zh-CN" altLang="en-US" sz="120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a:latin typeface="Arial" panose="020B0604020202020204" pitchFamily="34" charset="0"/>
                          <a:cs typeface="Arial" panose="020B0604020202020204" pitchFamily="34" charset="0"/>
                        </a:rPr>
                        <a:t>O(n)</a:t>
                      </a:r>
                      <a:endParaRPr lang="zh-CN" altLang="en-US" sz="12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2875962"/>
                  </a:ext>
                </a:extLst>
              </a:tr>
            </a:tbl>
          </a:graphicData>
        </a:graphic>
      </p:graphicFrame>
      <p:sp>
        <p:nvSpPr>
          <p:cNvPr id="6" name="文本框 5">
            <a:extLst>
              <a:ext uri="{FF2B5EF4-FFF2-40B4-BE49-F238E27FC236}">
                <a16:creationId xmlns:a16="http://schemas.microsoft.com/office/drawing/2014/main" id="{66EDAAF8-8590-4D81-AA01-D9A2C36C91A2}"/>
              </a:ext>
            </a:extLst>
          </p:cNvPr>
          <p:cNvSpPr txBox="1"/>
          <p:nvPr/>
        </p:nvSpPr>
        <p:spPr>
          <a:xfrm>
            <a:off x="-1" y="1585870"/>
            <a:ext cx="12191999" cy="3539430"/>
          </a:xfrm>
          <a:prstGeom prst="rect">
            <a:avLst/>
          </a:prstGeom>
          <a:noFill/>
        </p:spPr>
        <p:txBody>
          <a:bodyPr wrap="square" rtlCol="0">
            <a:spAutoFit/>
          </a:bodyPr>
          <a:lstStyle/>
          <a:p>
            <a:pPr algn="l"/>
            <a:r>
              <a:rPr lang="zh-CN" altLang="en-US" sz="1400" b="1">
                <a:latin typeface="Calibri" panose="020F0502020204030204" pitchFamily="34" charset="0"/>
                <a:ea typeface="宋体" panose="02010600030101010101" pitchFamily="2" charset="-122"/>
                <a:cs typeface="Calibri" panose="020F0502020204030204" pitchFamily="34" charset="0"/>
              </a:rPr>
              <a:t>链表操作</a:t>
            </a:r>
            <a:r>
              <a:rPr lang="zh-CN" altLang="en-US" sz="1400">
                <a:latin typeface="Calibri" panose="020F0502020204030204" pitchFamily="34" charset="0"/>
                <a:ea typeface="宋体" panose="02010600030101010101" pitchFamily="2" charset="-122"/>
                <a:cs typeface="Calibri" panose="020F0502020204030204" pitchFamily="34" charset="0"/>
              </a:rPr>
              <a:t>：①链表反转，从一个表的首端不断取下节点，将其加入到另一个表的首端</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首端加入</a:t>
            </a:r>
            <a:r>
              <a:rPr lang="en-US" altLang="zh-CN" sz="1400">
                <a:latin typeface="Calibri" panose="020F0502020204030204" pitchFamily="34" charset="0"/>
                <a:ea typeface="宋体" panose="02010600030101010101" pitchFamily="2" charset="-122"/>
                <a:cs typeface="Calibri" panose="020F0502020204030204" pitchFamily="34" charset="0"/>
              </a:rPr>
              <a:t>O(1))</a:t>
            </a:r>
            <a:r>
              <a:rPr lang="zh-CN" altLang="en-US" sz="1400">
                <a:latin typeface="Calibri" panose="020F0502020204030204" pitchFamily="34" charset="0"/>
                <a:ea typeface="宋体" panose="02010600030101010101" pitchFamily="2" charset="-122"/>
                <a:cs typeface="Calibri" panose="020F0502020204030204" pitchFamily="34" charset="0"/>
              </a:rPr>
              <a:t>，最终将表头的</a:t>
            </a:r>
            <a:r>
              <a:rPr lang="en-US" altLang="zh-CN" sz="1400">
                <a:latin typeface="Calibri" panose="020F0502020204030204" pitchFamily="34" charset="0"/>
                <a:ea typeface="宋体" panose="02010600030101010101" pitchFamily="2" charset="-122"/>
                <a:cs typeface="Calibri" panose="020F0502020204030204" pitchFamily="34" charset="0"/>
              </a:rPr>
              <a:t>next/rear</a:t>
            </a:r>
            <a:r>
              <a:rPr lang="zh-CN" altLang="en-US" sz="1400">
                <a:latin typeface="Calibri" panose="020F0502020204030204" pitchFamily="34" charset="0"/>
                <a:ea typeface="宋体" panose="02010600030101010101" pitchFamily="2" charset="-122"/>
                <a:cs typeface="Calibri" panose="020F0502020204030204" pitchFamily="34" charset="0"/>
              </a:rPr>
              <a:t>指向修改即完成反转过程；</a:t>
            </a:r>
            <a:endParaRPr lang="en-US" altLang="zh-CN" sz="1400">
              <a:latin typeface="Calibri" panose="020F0502020204030204" pitchFamily="34" charset="0"/>
              <a:ea typeface="宋体" panose="02010600030101010101" pitchFamily="2" charset="-122"/>
              <a:cs typeface="Calibri" panose="020F0502020204030204" pitchFamily="34" charset="0"/>
            </a:endParaRPr>
          </a:p>
          <a:p>
            <a:pPr algn="l"/>
            <a:r>
              <a:rPr lang="zh-CN" altLang="en-US" sz="1400">
                <a:latin typeface="Calibri" panose="020F0502020204030204" pitchFamily="34" charset="0"/>
                <a:ea typeface="宋体" panose="02010600030101010101" pitchFamily="2" charset="-122"/>
                <a:cs typeface="Calibri" panose="020F0502020204030204" pitchFamily="34" charset="0"/>
              </a:rPr>
              <a:t>②链表排序，有两种方法，一种是移动元素，另一种是调整链接</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当元素值比较大时，为避免额外的开销，使用链接调整更方便</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。参</a:t>
            </a:r>
            <a:r>
              <a:rPr lang="en-US" altLang="zh-CN" sz="1400">
                <a:latin typeface="Calibri" panose="020F0502020204030204" pitchFamily="34" charset="0"/>
                <a:ea typeface="宋体" panose="02010600030101010101" pitchFamily="2" charset="-122"/>
                <a:cs typeface="Calibri" panose="020F0502020204030204" pitchFamily="34" charset="0"/>
              </a:rPr>
              <a:t>code</a:t>
            </a:r>
          </a:p>
          <a:p>
            <a:pPr algn="l"/>
            <a:r>
              <a:rPr lang="zh-CN" altLang="en-US" sz="1400" b="1">
                <a:latin typeface="Calibri" panose="020F0502020204030204" pitchFamily="34" charset="0"/>
                <a:ea typeface="宋体" panose="02010600030101010101" pitchFamily="2" charset="-122"/>
                <a:cs typeface="Calibri" panose="020F0502020204030204" pitchFamily="34" charset="0"/>
              </a:rPr>
              <a:t>链表的优缺点</a:t>
            </a:r>
            <a:r>
              <a:rPr lang="zh-CN" altLang="en-US" sz="1400">
                <a:latin typeface="Calibri" panose="020F0502020204030204" pitchFamily="34" charset="0"/>
                <a:ea typeface="宋体" panose="02010600030101010101" pitchFamily="2" charset="-122"/>
                <a:cs typeface="Calibri" panose="020F0502020204030204" pitchFamily="34" charset="0"/>
              </a:rPr>
              <a:t>：优点①节点之间由链接决定，易于修改，因此表结构容易调整和修改②整个表由小存储块构成，容易安排和管理。</a:t>
            </a:r>
            <a:endParaRPr lang="en-US" altLang="zh-CN" sz="1400">
              <a:latin typeface="Calibri" panose="020F0502020204030204" pitchFamily="34" charset="0"/>
              <a:ea typeface="宋体" panose="02010600030101010101" pitchFamily="2" charset="-122"/>
              <a:cs typeface="Calibri" panose="020F0502020204030204" pitchFamily="34" charset="0"/>
            </a:endParaRPr>
          </a:p>
          <a:p>
            <a:pPr algn="l"/>
            <a:r>
              <a:rPr lang="zh-CN" altLang="en-US" sz="1400">
                <a:latin typeface="Calibri" panose="020F0502020204030204" pitchFamily="34" charset="0"/>
                <a:ea typeface="宋体" panose="02010600030101010101" pitchFamily="2" charset="-122"/>
                <a:cs typeface="Calibri" panose="020F0502020204030204" pitchFamily="34" charset="0"/>
              </a:rPr>
              <a:t>缺点①定位访问需要线性时间</a:t>
            </a:r>
            <a:r>
              <a:rPr lang="en-US" altLang="zh-CN" sz="1400">
                <a:latin typeface="Calibri" panose="020F0502020204030204" pitchFamily="34" charset="0"/>
                <a:ea typeface="宋体" panose="02010600030101010101" pitchFamily="2" charset="-122"/>
                <a:cs typeface="Calibri" panose="020F0502020204030204" pitchFamily="34" charset="0"/>
              </a:rPr>
              <a:t>(O(n))</a:t>
            </a:r>
            <a:r>
              <a:rPr lang="zh-CN" altLang="en-US" sz="1400">
                <a:latin typeface="Calibri" panose="020F0502020204030204" pitchFamily="34" charset="0"/>
                <a:ea typeface="宋体" panose="02010600030101010101" pitchFamily="2" charset="-122"/>
                <a:cs typeface="Calibri" panose="020F0502020204030204" pitchFamily="34" charset="0"/>
              </a:rPr>
              <a:t>②空间代价，多使用链接域③尾端操作、可以经过优化</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表头的</a:t>
            </a:r>
            <a:r>
              <a:rPr lang="en-US" altLang="zh-CN" sz="1400">
                <a:latin typeface="Calibri" panose="020F0502020204030204" pitchFamily="34" charset="0"/>
                <a:ea typeface="宋体" panose="02010600030101010101" pitchFamily="2" charset="-122"/>
                <a:cs typeface="Calibri" panose="020F0502020204030204" pitchFamily="34" charset="0"/>
              </a:rPr>
              <a:t>rear</a:t>
            </a:r>
            <a:r>
              <a:rPr lang="zh-CN" altLang="en-US" sz="1400">
                <a:latin typeface="Calibri" panose="020F0502020204030204" pitchFamily="34" charset="0"/>
                <a:ea typeface="宋体" panose="02010600030101010101" pitchFamily="2" charset="-122"/>
                <a:cs typeface="Calibri" panose="020F0502020204030204" pitchFamily="34" charset="0"/>
              </a:rPr>
              <a:t>域，双链表，循环链表</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，但定位访问无法优化。</a:t>
            </a:r>
            <a:endParaRPr lang="en-US" altLang="zh-CN" sz="1400">
              <a:latin typeface="Calibri" panose="020F0502020204030204" pitchFamily="34" charset="0"/>
              <a:ea typeface="宋体" panose="02010600030101010101" pitchFamily="2" charset="-122"/>
              <a:cs typeface="Calibri" panose="020F0502020204030204" pitchFamily="34" charset="0"/>
            </a:endParaRPr>
          </a:p>
          <a:p>
            <a:pPr algn="l"/>
            <a:r>
              <a:rPr lang="zh-CN" altLang="en-US" sz="1400">
                <a:latin typeface="Calibri" panose="020F0502020204030204" pitchFamily="34" charset="0"/>
                <a:ea typeface="宋体" panose="02010600030101010101" pitchFamily="2" charset="-122"/>
                <a:cs typeface="Calibri" panose="020F0502020204030204" pitchFamily="34" charset="0"/>
              </a:rPr>
              <a:t>链表的应用实例：</a:t>
            </a:r>
            <a:endParaRPr lang="en-US" altLang="zh-CN" sz="1400">
              <a:latin typeface="Calibri" panose="020F0502020204030204" pitchFamily="34" charset="0"/>
              <a:ea typeface="宋体" panose="02010600030101010101" pitchFamily="2" charset="-122"/>
              <a:cs typeface="Calibri" panose="020F0502020204030204" pitchFamily="34" charset="0"/>
            </a:endParaRPr>
          </a:p>
          <a:p>
            <a:pPr algn="l"/>
            <a:r>
              <a:rPr lang="en-US" altLang="zh-CN" sz="1400" b="1">
                <a:latin typeface="Calibri" panose="020F0502020204030204" pitchFamily="34" charset="0"/>
                <a:ea typeface="宋体" panose="02010600030101010101" pitchFamily="2" charset="-122"/>
                <a:cs typeface="Calibri" panose="020F0502020204030204" pitchFamily="34" charset="0"/>
              </a:rPr>
              <a:t>Josephus</a:t>
            </a:r>
            <a:r>
              <a:rPr lang="zh-CN" altLang="en-US" sz="1400" b="1">
                <a:latin typeface="Calibri" panose="020F0502020204030204" pitchFamily="34" charset="0"/>
                <a:ea typeface="宋体" panose="02010600030101010101" pitchFamily="2" charset="-122"/>
                <a:cs typeface="Calibri" panose="020F0502020204030204" pitchFamily="34" charset="0"/>
              </a:rPr>
              <a:t>问题</a:t>
            </a:r>
            <a:r>
              <a:rPr lang="zh-CN" altLang="en-US" sz="1400">
                <a:latin typeface="Calibri" panose="020F0502020204030204" pitchFamily="34" charset="0"/>
                <a:ea typeface="宋体" panose="02010600030101010101" pitchFamily="2" charset="-122"/>
                <a:cs typeface="Calibri" panose="020F0502020204030204" pitchFamily="34" charset="0"/>
              </a:rPr>
              <a:t>：有</a:t>
            </a:r>
            <a:r>
              <a:rPr lang="en-US" altLang="zh-CN" sz="1400">
                <a:latin typeface="Calibri" panose="020F0502020204030204" pitchFamily="34" charset="0"/>
                <a:ea typeface="宋体" panose="02010600030101010101" pitchFamily="2" charset="-122"/>
                <a:cs typeface="Calibri" panose="020F0502020204030204" pitchFamily="34" charset="0"/>
              </a:rPr>
              <a:t>n</a:t>
            </a:r>
            <a:r>
              <a:rPr lang="zh-CN" altLang="en-US" sz="1400">
                <a:latin typeface="Calibri" panose="020F0502020204030204" pitchFamily="34" charset="0"/>
                <a:ea typeface="宋体" panose="02010600030101010101" pitchFamily="2" charset="-122"/>
                <a:cs typeface="Calibri" panose="020F0502020204030204" pitchFamily="34" charset="0"/>
              </a:rPr>
              <a:t>个人围坐一圈，从第</a:t>
            </a:r>
            <a:r>
              <a:rPr lang="en-US" altLang="zh-CN" sz="1400">
                <a:latin typeface="Calibri" panose="020F0502020204030204" pitchFamily="34" charset="0"/>
                <a:ea typeface="宋体" panose="02010600030101010101" pitchFamily="2" charset="-122"/>
                <a:cs typeface="Calibri" panose="020F0502020204030204" pitchFamily="34" charset="0"/>
              </a:rPr>
              <a:t>k</a:t>
            </a:r>
            <a:r>
              <a:rPr lang="zh-CN" altLang="en-US" sz="1400">
                <a:latin typeface="Calibri" panose="020F0502020204030204" pitchFamily="34" charset="0"/>
                <a:ea typeface="宋体" panose="02010600030101010101" pitchFamily="2" charset="-122"/>
                <a:cs typeface="Calibri" panose="020F0502020204030204" pitchFamily="34" charset="0"/>
              </a:rPr>
              <a:t>个人开始报数，报到第</a:t>
            </a:r>
            <a:r>
              <a:rPr lang="en-US" altLang="zh-CN" sz="1400">
                <a:latin typeface="Calibri" panose="020F0502020204030204" pitchFamily="34" charset="0"/>
                <a:ea typeface="宋体" panose="02010600030101010101" pitchFamily="2" charset="-122"/>
                <a:cs typeface="Calibri" panose="020F0502020204030204" pitchFamily="34" charset="0"/>
              </a:rPr>
              <a:t>m</a:t>
            </a:r>
            <a:r>
              <a:rPr lang="zh-CN" altLang="en-US" sz="1400">
                <a:latin typeface="Calibri" panose="020F0502020204030204" pitchFamily="34" charset="0"/>
                <a:ea typeface="宋体" panose="02010600030101010101" pitchFamily="2" charset="-122"/>
                <a:cs typeface="Calibri" panose="020F0502020204030204" pitchFamily="34" charset="0"/>
              </a:rPr>
              <a:t>个数的人退出，从下一个人开始继续报数，直至所有人都退出。</a:t>
            </a:r>
            <a:endParaRPr lang="en-US" altLang="zh-CN" sz="1400">
              <a:latin typeface="Calibri" panose="020F0502020204030204" pitchFamily="34" charset="0"/>
              <a:ea typeface="宋体" panose="02010600030101010101" pitchFamily="2" charset="-122"/>
              <a:cs typeface="Calibri" panose="020F0502020204030204" pitchFamily="34" charset="0"/>
            </a:endParaRPr>
          </a:p>
          <a:p>
            <a:pPr algn="l"/>
            <a:r>
              <a:rPr lang="zh-CN" altLang="en-US" sz="1400">
                <a:latin typeface="Calibri" panose="020F0502020204030204" pitchFamily="34" charset="0"/>
                <a:ea typeface="宋体" panose="02010600030101010101" pitchFamily="2" charset="-122"/>
                <a:cs typeface="Calibri" panose="020F0502020204030204" pitchFamily="34" charset="0"/>
              </a:rPr>
              <a:t>①顺序表思想：</a:t>
            </a:r>
            <a:r>
              <a:rPr lang="en-US" altLang="zh-CN" sz="1400">
                <a:latin typeface="Calibri" panose="020F0502020204030204" pitchFamily="34" charset="0"/>
                <a:ea typeface="宋体" panose="02010600030101010101" pitchFamily="2" charset="-122"/>
                <a:cs typeface="Calibri" panose="020F0502020204030204" pitchFamily="34" charset="0"/>
              </a:rPr>
              <a:t>Ⅰ</a:t>
            </a:r>
            <a:r>
              <a:rPr lang="zh-CN" altLang="en-US" sz="1400">
                <a:latin typeface="Calibri" panose="020F0502020204030204" pitchFamily="34" charset="0"/>
                <a:ea typeface="宋体" panose="02010600030101010101" pitchFamily="2" charset="-122"/>
                <a:cs typeface="Calibri" panose="020F0502020204030204" pitchFamily="34" charset="0"/>
              </a:rPr>
              <a:t>循环变更元素值为</a:t>
            </a:r>
            <a:r>
              <a:rPr lang="en-US" altLang="zh-CN" sz="1400">
                <a:latin typeface="Calibri" panose="020F0502020204030204" pitchFamily="34" charset="0"/>
                <a:ea typeface="宋体" panose="02010600030101010101" pitchFamily="2" charset="-122"/>
                <a:cs typeface="Calibri" panose="020F0502020204030204" pitchFamily="34" charset="0"/>
              </a:rPr>
              <a:t>0Ⅱ</a:t>
            </a:r>
            <a:r>
              <a:rPr lang="zh-CN" altLang="en-US" sz="1400">
                <a:latin typeface="Calibri" panose="020F0502020204030204" pitchFamily="34" charset="0"/>
                <a:ea typeface="宋体" panose="02010600030101010101" pitchFamily="2" charset="-122"/>
                <a:cs typeface="Calibri" panose="020F0502020204030204" pitchFamily="34" charset="0"/>
              </a:rPr>
              <a:t>循环将元素移除</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循环次数与每次循环时总人数都已知，因此应使用</a:t>
            </a:r>
            <a:r>
              <a:rPr lang="en-US" altLang="zh-CN" sz="1400">
                <a:latin typeface="Calibri" panose="020F0502020204030204" pitchFamily="34" charset="0"/>
                <a:ea typeface="宋体" panose="02010600030101010101" pitchFamily="2" charset="-122"/>
                <a:cs typeface="Calibri" panose="020F0502020204030204" pitchFamily="34" charset="0"/>
              </a:rPr>
              <a:t>for</a:t>
            </a:r>
            <a:r>
              <a:rPr lang="zh-CN" altLang="en-US" sz="1400">
                <a:latin typeface="Calibri" panose="020F0502020204030204" pitchFamily="34" charset="0"/>
                <a:ea typeface="宋体" panose="02010600030101010101" pitchFamily="2" charset="-122"/>
                <a:cs typeface="Calibri" panose="020F0502020204030204" pitchFamily="34" charset="0"/>
              </a:rPr>
              <a:t>循环</a:t>
            </a:r>
            <a:r>
              <a:rPr lang="en-US" altLang="zh-CN" sz="1400">
                <a:latin typeface="Calibri" panose="020F0502020204030204" pitchFamily="34" charset="0"/>
                <a:ea typeface="宋体" panose="02010600030101010101" pitchFamily="2" charset="-122"/>
                <a:cs typeface="Calibri" panose="020F0502020204030204" pitchFamily="34" charset="0"/>
              </a:rPr>
              <a:t>)</a:t>
            </a:r>
          </a:p>
          <a:p>
            <a:pPr algn="l"/>
            <a:r>
              <a:rPr lang="zh-CN" altLang="en-US" sz="1400">
                <a:latin typeface="Calibri" panose="020F0502020204030204" pitchFamily="34" charset="0"/>
                <a:ea typeface="宋体" panose="02010600030101010101" pitchFamily="2" charset="-122"/>
                <a:cs typeface="Calibri" panose="020F0502020204030204" pitchFamily="34" charset="0"/>
              </a:rPr>
              <a:t>②循环单链表思想：循环将要被移除节点的前一个节点设置为</a:t>
            </a:r>
            <a:r>
              <a:rPr lang="en-US" altLang="zh-CN" sz="1400">
                <a:latin typeface="Calibri" panose="020F0502020204030204" pitchFamily="34" charset="0"/>
                <a:ea typeface="宋体" panose="02010600030101010101" pitchFamily="2" charset="-122"/>
                <a:cs typeface="Calibri" panose="020F0502020204030204" pitchFamily="34" charset="0"/>
              </a:rPr>
              <a:t>rear</a:t>
            </a:r>
            <a:r>
              <a:rPr lang="zh-CN" altLang="en-US" sz="1400">
                <a:latin typeface="Calibri" panose="020F0502020204030204" pitchFamily="34" charset="0"/>
                <a:ea typeface="宋体" panose="02010600030101010101" pitchFamily="2" charset="-122"/>
                <a:cs typeface="Calibri" panose="020F0502020204030204" pitchFamily="34" charset="0"/>
              </a:rPr>
              <a:t>域，调用</a:t>
            </a:r>
            <a:r>
              <a:rPr lang="en-US" altLang="zh-CN" sz="1400">
                <a:latin typeface="Calibri" panose="020F0502020204030204" pitchFamily="34" charset="0"/>
                <a:ea typeface="宋体" panose="02010600030101010101" pitchFamily="2" charset="-122"/>
                <a:cs typeface="Calibri" panose="020F0502020204030204" pitchFamily="34" charset="0"/>
              </a:rPr>
              <a:t>pop</a:t>
            </a:r>
            <a:r>
              <a:rPr lang="zh-CN" altLang="en-US" sz="1400">
                <a:latin typeface="Calibri" panose="020F0502020204030204" pitchFamily="34" charset="0"/>
                <a:ea typeface="宋体" panose="02010600030101010101" pitchFamily="2" charset="-122"/>
                <a:cs typeface="Calibri" panose="020F0502020204030204" pitchFamily="34" charset="0"/>
              </a:rPr>
              <a:t>首端删除方法</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注意循环链表的首尾域变动</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a:t>
            </a:r>
            <a:endParaRPr lang="en-US" altLang="zh-CN" sz="1400">
              <a:latin typeface="Calibri" panose="020F0502020204030204" pitchFamily="34" charset="0"/>
              <a:ea typeface="宋体" panose="02010600030101010101" pitchFamily="2" charset="-122"/>
              <a:cs typeface="Calibri" panose="020F0502020204030204" pitchFamily="34" charset="0"/>
            </a:endParaRPr>
          </a:p>
          <a:p>
            <a:pPr algn="l"/>
            <a:r>
              <a:rPr lang="zh-CN" altLang="en-US" sz="1400" b="1">
                <a:latin typeface="Calibri" panose="020F0502020204030204" pitchFamily="34" charset="0"/>
                <a:ea typeface="宋体" panose="02010600030101010101" pitchFamily="2" charset="-122"/>
                <a:cs typeface="Calibri" panose="020F0502020204030204" pitchFamily="34" charset="0"/>
              </a:rPr>
              <a:t>顺序表与链接表的最关键对比</a:t>
            </a:r>
            <a:r>
              <a:rPr lang="zh-CN" altLang="en-US" sz="1400">
                <a:latin typeface="Calibri" panose="020F0502020204030204" pitchFamily="34" charset="0"/>
                <a:ea typeface="宋体" panose="02010600030101010101" pitchFamily="2" charset="-122"/>
                <a:cs typeface="Calibri" panose="020F0502020204030204" pitchFamily="34" charset="0"/>
              </a:rPr>
              <a:t>：顺序表表元素存储于一大块连续的内存中，其会带来一部分的访问速度增加，但也有可能给存储管理造成困扰，链接表的节点是小块存储，无论表有多么大，存储问题都很容易解决。</a:t>
            </a:r>
            <a:endParaRPr lang="en-US" altLang="zh-CN" sz="1400">
              <a:latin typeface="Calibri" panose="020F0502020204030204" pitchFamily="34" charset="0"/>
              <a:ea typeface="宋体" panose="02010600030101010101" pitchFamily="2" charset="-122"/>
              <a:cs typeface="Calibri" panose="020F0502020204030204" pitchFamily="34" charset="0"/>
            </a:endParaRPr>
          </a:p>
          <a:p>
            <a:pPr algn="l"/>
            <a:r>
              <a:rPr lang="zh-CN" altLang="en-US" sz="1400" b="1">
                <a:latin typeface="Calibri" panose="020F0502020204030204" pitchFamily="34" charset="0"/>
                <a:ea typeface="宋体" panose="02010600030101010101" pitchFamily="2" charset="-122"/>
                <a:cs typeface="Calibri" panose="020F0502020204030204" pitchFamily="34" charset="0"/>
              </a:rPr>
              <a:t>关于顺序表的索引结构</a:t>
            </a:r>
            <a:r>
              <a:rPr lang="zh-CN" altLang="en-US" sz="1400">
                <a:latin typeface="Calibri" panose="020F0502020204030204" pitchFamily="34" charset="0"/>
                <a:ea typeface="宋体" panose="02010600030101010101" pitchFamily="2" charset="-122"/>
                <a:cs typeface="Calibri" panose="020F0502020204030204" pitchFamily="34" charset="0"/>
              </a:rPr>
              <a:t>：其提出了一种顺序表占据大块连续内存的解决方案，但相对的要付出索引本身的代价。</a:t>
            </a:r>
            <a:endParaRPr lang="en-US" altLang="zh-CN" sz="1400">
              <a:latin typeface="Calibri" panose="020F0502020204030204" pitchFamily="34" charset="0"/>
              <a:ea typeface="宋体" panose="02010600030101010101" pitchFamily="2" charset="-122"/>
              <a:cs typeface="Calibri" panose="020F0502020204030204" pitchFamily="34" charset="0"/>
            </a:endParaRPr>
          </a:p>
          <a:p>
            <a:pPr algn="l"/>
            <a:r>
              <a:rPr lang="zh-CN" altLang="en-US" sz="1400" b="1">
                <a:latin typeface="Calibri" panose="020F0502020204030204" pitchFamily="34" charset="0"/>
                <a:ea typeface="宋体" panose="02010600030101010101" pitchFamily="2" charset="-122"/>
                <a:cs typeface="Calibri" panose="020F0502020204030204" pitchFamily="34" charset="0"/>
              </a:rPr>
              <a:t>字符串与</a:t>
            </a:r>
            <a:r>
              <a:rPr lang="en-US" altLang="zh-CN" sz="1400" b="1">
                <a:latin typeface="Calibri" panose="020F0502020204030204" pitchFamily="34" charset="0"/>
                <a:ea typeface="宋体" panose="02010600030101010101" pitchFamily="2" charset="-122"/>
                <a:cs typeface="Calibri" panose="020F0502020204030204" pitchFamily="34" charset="0"/>
              </a:rPr>
              <a:t>python</a:t>
            </a:r>
            <a:r>
              <a:rPr lang="zh-CN" altLang="en-US" sz="1400" b="1">
                <a:latin typeface="Calibri" panose="020F0502020204030204" pitchFamily="34" charset="0"/>
                <a:ea typeface="宋体" panose="02010600030101010101" pitchFamily="2" charset="-122"/>
                <a:cs typeface="Calibri" panose="020F0502020204030204" pitchFamily="34" charset="0"/>
              </a:rPr>
              <a:t>中的字符串</a:t>
            </a:r>
            <a:r>
              <a:rPr lang="zh-CN" altLang="en-US" sz="1400">
                <a:latin typeface="Calibri" panose="020F0502020204030204" pitchFamily="34" charset="0"/>
                <a:ea typeface="宋体" panose="02010600030101010101" pitchFamily="2" charset="-122"/>
                <a:cs typeface="Calibri" panose="020F0502020204030204" pitchFamily="34" charset="0"/>
              </a:rPr>
              <a:t>：字符串是字符的线性序列，可以用顺序表或链表的形式表示。需要考虑的问题有：①字符串内容的存储，连续存储或全部独立存储，一般采取折中方案，给予固定的存储块大小分块②字符串的操作，它可以是一个可变对象也可以是一个不可变对象，但实现形式都是线性表。</a:t>
            </a:r>
            <a:endParaRPr lang="en-US" altLang="zh-CN" sz="1400">
              <a:latin typeface="Calibri" panose="020F0502020204030204" pitchFamily="34" charset="0"/>
              <a:ea typeface="宋体" panose="02010600030101010101" pitchFamily="2" charset="-122"/>
              <a:cs typeface="Calibri" panose="020F0502020204030204" pitchFamily="34" charset="0"/>
            </a:endParaRPr>
          </a:p>
          <a:p>
            <a:pPr algn="l"/>
            <a:r>
              <a:rPr lang="zh-CN" altLang="en-US" sz="1400">
                <a:latin typeface="Calibri" panose="020F0502020204030204" pitchFamily="34" charset="0"/>
                <a:ea typeface="宋体" panose="02010600030101010101" pitchFamily="2" charset="-122"/>
                <a:cs typeface="Calibri" panose="020F0502020204030204" pitchFamily="34" charset="0"/>
              </a:rPr>
              <a:t>在</a:t>
            </a:r>
            <a:r>
              <a:rPr lang="en-US" altLang="zh-CN" sz="1400">
                <a:latin typeface="Calibri" panose="020F0502020204030204" pitchFamily="34" charset="0"/>
                <a:ea typeface="宋体" panose="02010600030101010101" pitchFamily="2" charset="-122"/>
                <a:cs typeface="Calibri" panose="020F0502020204030204" pitchFamily="34" charset="0"/>
              </a:rPr>
              <a:t>python</a:t>
            </a:r>
            <a:r>
              <a:rPr lang="zh-CN" altLang="en-US" sz="1400">
                <a:latin typeface="Calibri" panose="020F0502020204030204" pitchFamily="34" charset="0"/>
                <a:ea typeface="宋体" panose="02010600030101010101" pitchFamily="2" charset="-122"/>
                <a:cs typeface="Calibri" panose="020F0502020204030204" pitchFamily="34" charset="0"/>
              </a:rPr>
              <a:t>中，</a:t>
            </a:r>
            <a:r>
              <a:rPr lang="en-US" altLang="zh-CN" sz="1400">
                <a:solidFill>
                  <a:srgbClr val="FF0000"/>
                </a:solidFill>
                <a:latin typeface="Calibri" panose="020F0502020204030204" pitchFamily="34" charset="0"/>
                <a:ea typeface="宋体" panose="02010600030101010101" pitchFamily="2" charset="-122"/>
                <a:cs typeface="Calibri" panose="020F0502020204030204" pitchFamily="34" charset="0"/>
              </a:rPr>
              <a:t>str</a:t>
            </a:r>
            <a:r>
              <a:rPr lang="zh-CN" altLang="en-US" sz="1400">
                <a:solidFill>
                  <a:srgbClr val="FF0000"/>
                </a:solidFill>
                <a:latin typeface="Calibri" panose="020F0502020204030204" pitchFamily="34" charset="0"/>
                <a:ea typeface="宋体" panose="02010600030101010101" pitchFamily="2" charset="-122"/>
                <a:cs typeface="Calibri" panose="020F0502020204030204" pitchFamily="34" charset="0"/>
              </a:rPr>
              <a:t>是一个不可变对象，采用一体式顺序表来表示</a:t>
            </a:r>
            <a:r>
              <a:rPr lang="zh-CN" altLang="en-US" sz="1400">
                <a:latin typeface="Calibri" panose="020F0502020204030204" pitchFamily="34" charset="0"/>
                <a:ea typeface="宋体" panose="02010600030101010101" pitchFamily="2" charset="-122"/>
                <a:cs typeface="Calibri" panose="020F0502020204030204" pitchFamily="34" charset="0"/>
              </a:rPr>
              <a:t>，对于字符串来说，其核心问题是字符串匹配。</a:t>
            </a:r>
            <a:endParaRPr lang="en-US" altLang="zh-CN" sz="1400">
              <a:latin typeface="Calibri" panose="020F0502020204030204" pitchFamily="34" charset="0"/>
              <a:ea typeface="宋体" panose="02010600030101010101" pitchFamily="2" charset="-122"/>
              <a:cs typeface="Calibri" panose="020F0502020204030204" pitchFamily="34" charset="0"/>
            </a:endParaRPr>
          </a:p>
          <a:p>
            <a:pPr algn="l"/>
            <a:r>
              <a:rPr lang="zh-CN" altLang="en-US" sz="1400" b="1">
                <a:latin typeface="Calibri" panose="020F0502020204030204" pitchFamily="34" charset="0"/>
                <a:ea typeface="宋体" panose="02010600030101010101" pitchFamily="2" charset="-122"/>
                <a:cs typeface="Calibri" panose="020F0502020204030204" pitchFamily="34" charset="0"/>
              </a:rPr>
              <a:t>字符串的子串匹配</a:t>
            </a:r>
            <a:r>
              <a:rPr lang="zh-CN" altLang="en-US" sz="1400">
                <a:latin typeface="Calibri" panose="020F0502020204030204" pitchFamily="34" charset="0"/>
                <a:ea typeface="宋体" panose="02010600030101010101" pitchFamily="2" charset="-122"/>
                <a:cs typeface="Calibri" panose="020F0502020204030204" pitchFamily="34" charset="0"/>
              </a:rPr>
              <a:t>：①朴素算法，逐个比较，当不同时推进，如图所示，朴素匹配的效率较低，其问题在于当子串比较到不</a:t>
            </a:r>
            <a:endParaRPr lang="en-US" altLang="zh-CN" sz="1400">
              <a:latin typeface="Calibri" panose="020F0502020204030204" pitchFamily="34" charset="0"/>
              <a:ea typeface="宋体" panose="02010600030101010101" pitchFamily="2" charset="-122"/>
              <a:cs typeface="Calibri" panose="020F0502020204030204" pitchFamily="34" charset="0"/>
            </a:endParaRPr>
          </a:p>
          <a:p>
            <a:pPr algn="l"/>
            <a:r>
              <a:rPr lang="zh-CN" altLang="en-US" sz="1400">
                <a:latin typeface="Calibri" panose="020F0502020204030204" pitchFamily="34" charset="0"/>
                <a:ea typeface="宋体" panose="02010600030101010101" pitchFamily="2" charset="-122"/>
                <a:cs typeface="Calibri" panose="020F0502020204030204" pitchFamily="34" charset="0"/>
              </a:rPr>
              <a:t>匹配的位置时，将子串的位置计数归</a:t>
            </a:r>
            <a:r>
              <a:rPr lang="en-US" altLang="zh-CN" sz="1400">
                <a:latin typeface="Calibri" panose="020F0502020204030204" pitchFamily="34" charset="0"/>
                <a:ea typeface="宋体" panose="02010600030101010101" pitchFamily="2" charset="-122"/>
                <a:cs typeface="Calibri" panose="020F0502020204030204" pitchFamily="34" charset="0"/>
              </a:rPr>
              <a:t>0</a:t>
            </a:r>
            <a:r>
              <a:rPr lang="zh-CN" altLang="en-US" sz="1400">
                <a:latin typeface="Calibri" panose="020F0502020204030204" pitchFamily="34" charset="0"/>
                <a:ea typeface="宋体" panose="02010600030101010101" pitchFamily="2" charset="-122"/>
                <a:cs typeface="Calibri" panose="020F0502020204030204" pitchFamily="34" charset="0"/>
              </a:rPr>
              <a:t>，因此总的时间复杂度</a:t>
            </a:r>
            <a:r>
              <a:rPr lang="en-US" altLang="zh-CN" sz="1400">
                <a:latin typeface="Calibri" panose="020F0502020204030204" pitchFamily="34" charset="0"/>
                <a:ea typeface="宋体" panose="02010600030101010101" pitchFamily="2" charset="-122"/>
                <a:cs typeface="Calibri" panose="020F0502020204030204" pitchFamily="34" charset="0"/>
              </a:rPr>
              <a:t>O(m*n)</a:t>
            </a:r>
          </a:p>
        </p:txBody>
      </p:sp>
      <p:pic>
        <p:nvPicPr>
          <p:cNvPr id="7" name="图片 6">
            <a:extLst>
              <a:ext uri="{FF2B5EF4-FFF2-40B4-BE49-F238E27FC236}">
                <a16:creationId xmlns:a16="http://schemas.microsoft.com/office/drawing/2014/main" id="{0C8DB0CB-296A-4F2B-8148-8132662768EB}"/>
              </a:ext>
            </a:extLst>
          </p:cNvPr>
          <p:cNvPicPr>
            <a:picLocks noChangeAspect="1"/>
          </p:cNvPicPr>
          <p:nvPr/>
        </p:nvPicPr>
        <p:blipFill>
          <a:blip r:embed="rId4"/>
          <a:stretch>
            <a:fillRect/>
          </a:stretch>
        </p:blipFill>
        <p:spPr>
          <a:xfrm>
            <a:off x="9810626" y="4383464"/>
            <a:ext cx="2381372" cy="730288"/>
          </a:xfrm>
          <a:prstGeom prst="rect">
            <a:avLst/>
          </a:prstGeom>
        </p:spPr>
      </p:pic>
      <p:pic>
        <p:nvPicPr>
          <p:cNvPr id="8" name="图片 7">
            <a:extLst>
              <a:ext uri="{FF2B5EF4-FFF2-40B4-BE49-F238E27FC236}">
                <a16:creationId xmlns:a16="http://schemas.microsoft.com/office/drawing/2014/main" id="{949427AA-0168-427F-8AA5-E3E5A9631F32}"/>
              </a:ext>
            </a:extLst>
          </p:cNvPr>
          <p:cNvPicPr>
            <a:picLocks noChangeAspect="1"/>
          </p:cNvPicPr>
          <p:nvPr/>
        </p:nvPicPr>
        <p:blipFill>
          <a:blip r:embed="rId5"/>
          <a:stretch>
            <a:fillRect/>
          </a:stretch>
        </p:blipFill>
        <p:spPr>
          <a:xfrm>
            <a:off x="7848377" y="5113752"/>
            <a:ext cx="4343623" cy="1733639"/>
          </a:xfrm>
          <a:prstGeom prst="rect">
            <a:avLst/>
          </a:prstGeom>
        </p:spPr>
      </p:pic>
      <p:sp>
        <p:nvSpPr>
          <p:cNvPr id="9" name="文本框 8">
            <a:extLst>
              <a:ext uri="{FF2B5EF4-FFF2-40B4-BE49-F238E27FC236}">
                <a16:creationId xmlns:a16="http://schemas.microsoft.com/office/drawing/2014/main" id="{250151E9-422C-4029-97B1-AD95D58AF155}"/>
              </a:ext>
            </a:extLst>
          </p:cNvPr>
          <p:cNvSpPr txBox="1"/>
          <p:nvPr/>
        </p:nvSpPr>
        <p:spPr>
          <a:xfrm>
            <a:off x="-3" y="5076643"/>
            <a:ext cx="7848378" cy="1815882"/>
          </a:xfrm>
          <a:prstGeom prst="rect">
            <a:avLst/>
          </a:prstGeom>
          <a:noFill/>
        </p:spPr>
        <p:txBody>
          <a:bodyPr wrap="square" rtlCol="0">
            <a:spAutoFit/>
          </a:bodyPr>
          <a:lstStyle/>
          <a:p>
            <a:r>
              <a:rPr lang="zh-CN" altLang="en-US" sz="1400">
                <a:latin typeface="Calibri" panose="020F0502020204030204" pitchFamily="34" charset="0"/>
                <a:ea typeface="宋体" panose="02010600030101010101" pitchFamily="2" charset="-122"/>
                <a:cs typeface="Calibri" panose="020F0502020204030204" pitchFamily="34" charset="0"/>
              </a:rPr>
              <a:t>②</a:t>
            </a:r>
            <a:r>
              <a:rPr lang="zh-CN" altLang="en-US" sz="1400" b="1">
                <a:latin typeface="Calibri" panose="020F0502020204030204" pitchFamily="34" charset="0"/>
                <a:ea typeface="宋体" panose="02010600030101010101" pitchFamily="2" charset="-122"/>
                <a:cs typeface="Calibri" panose="020F0502020204030204" pitchFamily="34" charset="0"/>
              </a:rPr>
              <a:t>无回溯串匹配算法</a:t>
            </a:r>
            <a:r>
              <a:rPr lang="en-US" altLang="zh-CN" sz="1400">
                <a:latin typeface="Calibri" panose="020F0502020204030204" pitchFamily="34" charset="0"/>
                <a:ea typeface="宋体" panose="02010600030101010101" pitchFamily="2" charset="-122"/>
                <a:cs typeface="Calibri" panose="020F0502020204030204" pitchFamily="34" charset="0"/>
              </a:rPr>
              <a:t>(KMP)</a:t>
            </a:r>
            <a:r>
              <a:rPr lang="zh-CN" altLang="en-US" sz="1400">
                <a:latin typeface="Calibri" panose="020F0502020204030204" pitchFamily="34" charset="0"/>
                <a:ea typeface="宋体" panose="02010600030101010101" pitchFamily="2" charset="-122"/>
                <a:cs typeface="Calibri" panose="020F0502020204030204" pitchFamily="34" charset="0"/>
              </a:rPr>
              <a:t>：基本思想是，先对模式字符串进行分析，记录得到的有效信息，可以避免一些无效匹配，提高匹配效率，其精髓是：</a:t>
            </a:r>
            <a:r>
              <a:rPr lang="zh-CN" altLang="en-US" sz="1400">
                <a:solidFill>
                  <a:schemeClr val="accent1">
                    <a:lumMod val="75000"/>
                  </a:schemeClr>
                </a:solidFill>
                <a:latin typeface="Calibri" panose="020F0502020204030204" pitchFamily="34" charset="0"/>
                <a:ea typeface="宋体" panose="02010600030101010101" pitchFamily="2" charset="-122"/>
                <a:cs typeface="Calibri" panose="020F0502020204030204" pitchFamily="34" charset="0"/>
              </a:rPr>
              <a:t>开发了一套分析和记录模式串信息的机制和算法，借助得到的信息加速匹配</a:t>
            </a:r>
            <a:r>
              <a:rPr lang="zh-CN" altLang="en-US" sz="1400">
                <a:latin typeface="Calibri" panose="020F0502020204030204" pitchFamily="34" charset="0"/>
                <a:ea typeface="宋体" panose="02010600030101010101" pitchFamily="2" charset="-122"/>
                <a:cs typeface="Calibri" panose="020F0502020204030204" pitchFamily="34" charset="0"/>
              </a:rPr>
              <a:t>。</a:t>
            </a:r>
            <a:endParaRPr lang="en-US" altLang="zh-CN" sz="1400">
              <a:latin typeface="Calibri" panose="020F0502020204030204" pitchFamily="34" charset="0"/>
              <a:ea typeface="宋体" panose="02010600030101010101" pitchFamily="2" charset="-122"/>
              <a:cs typeface="Calibri" panose="020F0502020204030204" pitchFamily="34" charset="0"/>
            </a:endParaRPr>
          </a:p>
          <a:p>
            <a:r>
              <a:rPr lang="en-US" altLang="zh-CN" sz="1400">
                <a:latin typeface="Calibri" panose="020F0502020204030204" pitchFamily="34" charset="0"/>
                <a:ea typeface="宋体" panose="02010600030101010101" pitchFamily="2" charset="-122"/>
                <a:cs typeface="Calibri" panose="020F0502020204030204" pitchFamily="34" charset="0"/>
              </a:rPr>
              <a:t>KMP</a:t>
            </a:r>
            <a:r>
              <a:rPr lang="zh-CN" altLang="en-US" sz="1400">
                <a:latin typeface="Calibri" panose="020F0502020204030204" pitchFamily="34" charset="0"/>
                <a:ea typeface="宋体" panose="02010600030101010101" pitchFamily="2" charset="-122"/>
                <a:cs typeface="Calibri" panose="020F0502020204030204" pitchFamily="34" charset="0"/>
              </a:rPr>
              <a:t>算法的基本想法就是匹配不回溯，即在匹配失败时将模式串前移若干位置，用模式串里匹配失败字符之前的某个字符进行匹配</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例如</a:t>
            </a:r>
            <a:r>
              <a:rPr lang="en-US" altLang="zh-CN" sz="1400">
                <a:latin typeface="Calibri" panose="020F0502020204030204" pitchFamily="34" charset="0"/>
                <a:ea typeface="宋体" panose="02010600030101010101" pitchFamily="2" charset="-122"/>
                <a:cs typeface="Calibri" panose="020F0502020204030204" pitchFamily="34" charset="0"/>
              </a:rPr>
              <a:t>abcdeae</a:t>
            </a:r>
            <a:r>
              <a:rPr lang="zh-CN" altLang="en-US" sz="1400">
                <a:latin typeface="Calibri" panose="020F0502020204030204" pitchFamily="34" charset="0"/>
                <a:ea typeface="宋体" panose="02010600030101010101" pitchFamily="2" charset="-122"/>
                <a:cs typeface="Calibri" panose="020F0502020204030204" pitchFamily="34" charset="0"/>
              </a:rPr>
              <a:t>，模式串为</a:t>
            </a:r>
            <a:r>
              <a:rPr lang="en-US" altLang="zh-CN" sz="1400">
                <a:latin typeface="Calibri" panose="020F0502020204030204" pitchFamily="34" charset="0"/>
                <a:ea typeface="宋体" panose="02010600030101010101" pitchFamily="2" charset="-122"/>
                <a:cs typeface="Calibri" panose="020F0502020204030204" pitchFamily="34" charset="0"/>
              </a:rPr>
              <a:t>abcdef</a:t>
            </a:r>
            <a:r>
              <a:rPr lang="zh-CN" altLang="en-US" sz="1400">
                <a:latin typeface="Calibri" panose="020F0502020204030204" pitchFamily="34" charset="0"/>
                <a:ea typeface="宋体" panose="02010600030101010101" pitchFamily="2" charset="-122"/>
                <a:cs typeface="Calibri" panose="020F0502020204030204" pitchFamily="34" charset="0"/>
              </a:rPr>
              <a:t>，则失败后应从</a:t>
            </a:r>
            <a:r>
              <a:rPr lang="en-US" altLang="zh-CN" sz="1400">
                <a:latin typeface="Calibri" panose="020F0502020204030204" pitchFamily="34" charset="0"/>
                <a:ea typeface="宋体" panose="02010600030101010101" pitchFamily="2" charset="-122"/>
                <a:cs typeface="Calibri" panose="020F0502020204030204" pitchFamily="34" charset="0"/>
              </a:rPr>
              <a:t>b</a:t>
            </a:r>
            <a:r>
              <a:rPr lang="zh-CN" altLang="en-US" sz="1400">
                <a:latin typeface="Calibri" panose="020F0502020204030204" pitchFamily="34" charset="0"/>
                <a:ea typeface="宋体" panose="02010600030101010101" pitchFamily="2" charset="-122"/>
                <a:cs typeface="Calibri" panose="020F0502020204030204" pitchFamily="34" charset="0"/>
              </a:rPr>
              <a:t>开始与</a:t>
            </a:r>
            <a:r>
              <a:rPr lang="en-US" altLang="zh-CN" sz="1400">
                <a:latin typeface="Calibri" panose="020F0502020204030204" pitchFamily="34" charset="0"/>
                <a:ea typeface="宋体" panose="02010600030101010101" pitchFamily="2" charset="-122"/>
                <a:cs typeface="Calibri" panose="020F0502020204030204" pitchFamily="34" charset="0"/>
              </a:rPr>
              <a:t>e</a:t>
            </a:r>
            <a:r>
              <a:rPr lang="zh-CN" altLang="en-US" sz="1400">
                <a:latin typeface="Calibri" panose="020F0502020204030204" pitchFamily="34" charset="0"/>
                <a:ea typeface="宋体" panose="02010600030101010101" pitchFamily="2" charset="-122"/>
                <a:cs typeface="Calibri" panose="020F0502020204030204" pitchFamily="34" charset="0"/>
              </a:rPr>
              <a:t>对比</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a:t>
            </a:r>
            <a:endParaRPr lang="en-US" altLang="zh-CN" sz="1400">
              <a:latin typeface="Calibri" panose="020F0502020204030204" pitchFamily="34" charset="0"/>
              <a:ea typeface="宋体" panose="02010600030101010101" pitchFamily="2" charset="-122"/>
              <a:cs typeface="Calibri" panose="020F0502020204030204" pitchFamily="34" charset="0"/>
            </a:endParaRPr>
          </a:p>
          <a:p>
            <a:r>
              <a:rPr lang="zh-CN" altLang="en-US" sz="1400">
                <a:latin typeface="Calibri" panose="020F0502020204030204" pitchFamily="34" charset="0"/>
                <a:ea typeface="宋体" panose="02010600030101010101" pitchFamily="2" charset="-122"/>
                <a:cs typeface="Calibri" panose="020F0502020204030204" pitchFamily="34" charset="0"/>
              </a:rPr>
              <a:t>用一个表</a:t>
            </a:r>
            <a:r>
              <a:rPr lang="en-US" altLang="zh-CN" sz="1400">
                <a:latin typeface="Calibri" panose="020F0502020204030204" pitchFamily="34" charset="0"/>
                <a:ea typeface="宋体" panose="02010600030101010101" pitchFamily="2" charset="-122"/>
                <a:cs typeface="Calibri" panose="020F0502020204030204" pitchFamily="34" charset="0"/>
              </a:rPr>
              <a:t>pnext</a:t>
            </a:r>
            <a:r>
              <a:rPr lang="zh-CN" altLang="en-US" sz="1400">
                <a:latin typeface="Calibri" panose="020F0502020204030204" pitchFamily="34" charset="0"/>
                <a:ea typeface="宋体" panose="02010600030101010101" pitchFamily="2" charset="-122"/>
                <a:cs typeface="Calibri" panose="020F0502020204030204" pitchFamily="34" charset="0"/>
              </a:rPr>
              <a:t>来记录模式字符串各个字符对应的当前字符匹配失败时应后移的位数，规定对于所有的模式字符串，</a:t>
            </a:r>
            <a:r>
              <a:rPr lang="en-US" altLang="zh-CN" sz="1400">
                <a:latin typeface="Calibri" panose="020F0502020204030204" pitchFamily="34" charset="0"/>
                <a:ea typeface="宋体" panose="02010600030101010101" pitchFamily="2" charset="-122"/>
                <a:cs typeface="Calibri" panose="020F0502020204030204" pitchFamily="34" charset="0"/>
              </a:rPr>
              <a:t>pnext[0]=-1</a:t>
            </a:r>
            <a:r>
              <a:rPr lang="zh-CN" altLang="en-US" sz="1400">
                <a:latin typeface="Calibri" panose="020F0502020204030204" pitchFamily="34" charset="0"/>
                <a:ea typeface="宋体" panose="02010600030101010101" pitchFamily="2" charset="-122"/>
                <a:cs typeface="Calibri" panose="020F0502020204030204" pitchFamily="34" charset="0"/>
              </a:rPr>
              <a:t>，为了方便循环设置。此处注意，</a:t>
            </a:r>
            <a:r>
              <a:rPr lang="zh-CN" altLang="en-US" sz="1400">
                <a:solidFill>
                  <a:srgbClr val="FF0000"/>
                </a:solidFill>
                <a:latin typeface="Calibri" panose="020F0502020204030204" pitchFamily="34" charset="0"/>
                <a:ea typeface="宋体" panose="02010600030101010101" pitchFamily="2" charset="-122"/>
                <a:cs typeface="Calibri" panose="020F0502020204030204" pitchFamily="34" charset="0"/>
              </a:rPr>
              <a:t>要对比的应是第</a:t>
            </a:r>
            <a:r>
              <a:rPr lang="en-US" altLang="zh-CN" sz="1400">
                <a:solidFill>
                  <a:srgbClr val="FF0000"/>
                </a:solidFill>
                <a:latin typeface="Calibri" panose="020F0502020204030204" pitchFamily="34" charset="0"/>
                <a:ea typeface="宋体" panose="02010600030101010101" pitchFamily="2" charset="-122"/>
                <a:cs typeface="Calibri" panose="020F0502020204030204" pitchFamily="34" charset="0"/>
              </a:rPr>
              <a:t>k+1</a:t>
            </a:r>
            <a:r>
              <a:rPr lang="zh-CN" altLang="en-US" sz="1400">
                <a:solidFill>
                  <a:srgbClr val="FF0000"/>
                </a:solidFill>
                <a:latin typeface="Calibri" panose="020F0502020204030204" pitchFamily="34" charset="0"/>
                <a:ea typeface="宋体" panose="02010600030101010101" pitchFamily="2" charset="-122"/>
                <a:cs typeface="Calibri" panose="020F0502020204030204" pitchFamily="34" charset="0"/>
              </a:rPr>
              <a:t>个元素即</a:t>
            </a:r>
            <a:r>
              <a:rPr lang="en-US" altLang="zh-CN" sz="1400">
                <a:solidFill>
                  <a:srgbClr val="FF0000"/>
                </a:solidFill>
                <a:latin typeface="Calibri" panose="020F0502020204030204" pitchFamily="34" charset="0"/>
                <a:ea typeface="宋体" panose="02010600030101010101" pitchFamily="2" charset="-122"/>
                <a:cs typeface="Calibri" panose="020F0502020204030204" pitchFamily="34" charset="0"/>
              </a:rPr>
              <a:t>p[k]</a:t>
            </a:r>
          </a:p>
          <a:p>
            <a:r>
              <a:rPr lang="zh-CN" altLang="en-US" sz="1400">
                <a:latin typeface="Calibri" panose="020F0502020204030204" pitchFamily="34" charset="0"/>
                <a:ea typeface="宋体" panose="02010600030101010101" pitchFamily="2" charset="-122"/>
                <a:cs typeface="Calibri" panose="020F0502020204030204" pitchFamily="34" charset="0"/>
              </a:rPr>
              <a:t>对于模式串的每个位置</a:t>
            </a:r>
            <a:r>
              <a:rPr lang="en-US" altLang="zh-CN" sz="1400">
                <a:latin typeface="Calibri" panose="020F0502020204030204" pitchFamily="34" charset="0"/>
                <a:ea typeface="宋体" panose="02010600030101010101" pitchFamily="2" charset="-122"/>
                <a:cs typeface="Calibri" panose="020F0502020204030204" pitchFamily="34" charset="0"/>
              </a:rPr>
              <a:t>i</a:t>
            </a:r>
            <a:r>
              <a:rPr lang="zh-CN" altLang="en-US" sz="1400">
                <a:latin typeface="Calibri" panose="020F0502020204030204" pitchFamily="34" charset="0"/>
                <a:ea typeface="宋体" panose="02010600030101010101" pitchFamily="2" charset="-122"/>
                <a:cs typeface="Calibri" panose="020F0502020204030204" pitchFamily="34" charset="0"/>
              </a:rPr>
              <a:t>，求出子串</a:t>
            </a:r>
            <a:r>
              <a:rPr lang="en-US" altLang="zh-CN" sz="1400">
                <a:latin typeface="Calibri" panose="020F0502020204030204" pitchFamily="34" charset="0"/>
                <a:ea typeface="宋体" panose="02010600030101010101" pitchFamily="2" charset="-122"/>
                <a:cs typeface="Calibri" panose="020F0502020204030204" pitchFamily="34" charset="0"/>
              </a:rPr>
              <a:t>p</a:t>
            </a:r>
            <a:r>
              <a:rPr lang="en-US" altLang="zh-CN" sz="1400" baseline="-25000">
                <a:latin typeface="Calibri" panose="020F0502020204030204" pitchFamily="34" charset="0"/>
                <a:ea typeface="宋体" panose="02010600030101010101" pitchFamily="2" charset="-122"/>
                <a:cs typeface="Calibri" panose="020F0502020204030204" pitchFamily="34" charset="0"/>
              </a:rPr>
              <a:t>0</a:t>
            </a:r>
            <a:r>
              <a:rPr lang="en-US" altLang="zh-CN" sz="1400">
                <a:latin typeface="Calibri" panose="020F0502020204030204" pitchFamily="34" charset="0"/>
                <a:ea typeface="宋体" panose="02010600030101010101" pitchFamily="2" charset="-122"/>
                <a:cs typeface="Calibri" panose="020F0502020204030204" pitchFamily="34" charset="0"/>
              </a:rPr>
              <a:t>-p</a:t>
            </a:r>
            <a:r>
              <a:rPr lang="en-US" altLang="zh-CN" sz="1400" baseline="-25000">
                <a:latin typeface="Calibri" panose="020F0502020204030204" pitchFamily="34" charset="0"/>
                <a:ea typeface="宋体" panose="02010600030101010101" pitchFamily="2" charset="-122"/>
                <a:cs typeface="Calibri" panose="020F0502020204030204" pitchFamily="34" charset="0"/>
              </a:rPr>
              <a:t>i-1</a:t>
            </a:r>
            <a:r>
              <a:rPr lang="zh-CN" altLang="en-US" sz="1400">
                <a:latin typeface="Calibri" panose="020F0502020204030204" pitchFamily="34" charset="0"/>
                <a:ea typeface="宋体" panose="02010600030101010101" pitchFamily="2" charset="-122"/>
                <a:cs typeface="Calibri" panose="020F0502020204030204" pitchFamily="34" charset="0"/>
              </a:rPr>
              <a:t>的最长相等前后缀的长度，具体算法如下页所示。</a:t>
            </a:r>
            <a:endParaRPr lang="zh-CN" altLang="en-US" sz="1400" dirty="0">
              <a:latin typeface="Calibri" panose="020F0502020204030204" pitchFamily="34" charset="0"/>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3710345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B792626-BEE3-4993-B922-FBD91AB47012}"/>
              </a:ext>
            </a:extLst>
          </p:cNvPr>
          <p:cNvPicPr>
            <a:picLocks noChangeAspect="1"/>
          </p:cNvPicPr>
          <p:nvPr/>
        </p:nvPicPr>
        <p:blipFill>
          <a:blip r:embed="rId2"/>
          <a:stretch>
            <a:fillRect/>
          </a:stretch>
        </p:blipFill>
        <p:spPr>
          <a:xfrm>
            <a:off x="0" y="-10115"/>
            <a:ext cx="4340900" cy="1604246"/>
          </a:xfrm>
          <a:prstGeom prst="rect">
            <a:avLst/>
          </a:prstGeom>
        </p:spPr>
      </p:pic>
      <p:pic>
        <p:nvPicPr>
          <p:cNvPr id="3" name="图片 2">
            <a:extLst>
              <a:ext uri="{FF2B5EF4-FFF2-40B4-BE49-F238E27FC236}">
                <a16:creationId xmlns:a16="http://schemas.microsoft.com/office/drawing/2014/main" id="{C42ABA75-BC3C-4359-A11C-4FD36D64699D}"/>
              </a:ext>
            </a:extLst>
          </p:cNvPr>
          <p:cNvPicPr>
            <a:picLocks noChangeAspect="1"/>
          </p:cNvPicPr>
          <p:nvPr/>
        </p:nvPicPr>
        <p:blipFill>
          <a:blip r:embed="rId3"/>
          <a:stretch>
            <a:fillRect/>
          </a:stretch>
        </p:blipFill>
        <p:spPr>
          <a:xfrm>
            <a:off x="4343597" y="0"/>
            <a:ext cx="3892750" cy="1771741"/>
          </a:xfrm>
          <a:prstGeom prst="rect">
            <a:avLst/>
          </a:prstGeom>
        </p:spPr>
      </p:pic>
      <p:pic>
        <p:nvPicPr>
          <p:cNvPr id="4" name="图片 3">
            <a:extLst>
              <a:ext uri="{FF2B5EF4-FFF2-40B4-BE49-F238E27FC236}">
                <a16:creationId xmlns:a16="http://schemas.microsoft.com/office/drawing/2014/main" id="{0E067A01-7BD9-43ED-BBE4-DA12890E19A3}"/>
              </a:ext>
            </a:extLst>
          </p:cNvPr>
          <p:cNvPicPr>
            <a:picLocks noChangeAspect="1"/>
          </p:cNvPicPr>
          <p:nvPr/>
        </p:nvPicPr>
        <p:blipFill>
          <a:blip r:embed="rId4"/>
          <a:stretch>
            <a:fillRect/>
          </a:stretch>
        </p:blipFill>
        <p:spPr>
          <a:xfrm>
            <a:off x="8236347" y="0"/>
            <a:ext cx="3959730" cy="2718924"/>
          </a:xfrm>
          <a:prstGeom prst="rect">
            <a:avLst/>
          </a:prstGeom>
        </p:spPr>
      </p:pic>
      <p:sp>
        <p:nvSpPr>
          <p:cNvPr id="5" name="文本框 4">
            <a:extLst>
              <a:ext uri="{FF2B5EF4-FFF2-40B4-BE49-F238E27FC236}">
                <a16:creationId xmlns:a16="http://schemas.microsoft.com/office/drawing/2014/main" id="{5076C902-FEED-4598-A467-EE2B184B6404}"/>
              </a:ext>
            </a:extLst>
          </p:cNvPr>
          <p:cNvSpPr txBox="1"/>
          <p:nvPr/>
        </p:nvSpPr>
        <p:spPr>
          <a:xfrm>
            <a:off x="0" y="1771741"/>
            <a:ext cx="8236347" cy="1384995"/>
          </a:xfrm>
          <a:prstGeom prst="rect">
            <a:avLst/>
          </a:prstGeom>
          <a:noFill/>
        </p:spPr>
        <p:txBody>
          <a:bodyPr wrap="square" rtlCol="0">
            <a:spAutoFit/>
          </a:bodyPr>
          <a:lstStyle/>
          <a:p>
            <a:pPr algn="l"/>
            <a:r>
              <a:rPr lang="zh-CN" altLang="en-US" sz="1400">
                <a:latin typeface="Calibri" panose="020F0502020204030204" pitchFamily="34" charset="0"/>
                <a:ea typeface="宋体" panose="02010600030101010101" pitchFamily="2" charset="-122"/>
                <a:cs typeface="Calibri" panose="020F0502020204030204" pitchFamily="34" charset="0"/>
              </a:rPr>
              <a:t>三图分别为</a:t>
            </a:r>
            <a:r>
              <a:rPr lang="en-US" altLang="zh-CN" sz="1400">
                <a:latin typeface="Calibri" panose="020F0502020204030204" pitchFamily="34" charset="0"/>
                <a:ea typeface="宋体" panose="02010600030101010101" pitchFamily="2" charset="-122"/>
                <a:cs typeface="Calibri" panose="020F0502020204030204" pitchFamily="34" charset="0"/>
              </a:rPr>
              <a:t>KMP</a:t>
            </a:r>
            <a:r>
              <a:rPr lang="zh-CN" altLang="en-US" sz="1400">
                <a:latin typeface="Calibri" panose="020F0502020204030204" pitchFamily="34" charset="0"/>
                <a:ea typeface="宋体" panose="02010600030101010101" pitchFamily="2" charset="-122"/>
                <a:cs typeface="Calibri" panose="020F0502020204030204" pitchFamily="34" charset="0"/>
              </a:rPr>
              <a:t>的串匹配主函数，</a:t>
            </a:r>
            <a:r>
              <a:rPr lang="en-US" altLang="zh-CN" sz="1400">
                <a:latin typeface="Calibri" panose="020F0502020204030204" pitchFamily="34" charset="0"/>
                <a:ea typeface="宋体" panose="02010600030101010101" pitchFamily="2" charset="-122"/>
                <a:cs typeface="Calibri" panose="020F0502020204030204" pitchFamily="34" charset="0"/>
              </a:rPr>
              <a:t>pnext</a:t>
            </a:r>
            <a:r>
              <a:rPr lang="zh-CN" altLang="en-US" sz="1400">
                <a:latin typeface="Calibri" panose="020F0502020204030204" pitchFamily="34" charset="0"/>
                <a:ea typeface="宋体" panose="02010600030101010101" pitchFamily="2" charset="-122"/>
                <a:cs typeface="Calibri" panose="020F0502020204030204" pitchFamily="34" charset="0"/>
              </a:rPr>
              <a:t>的生成及其优化算法</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优化思路为，当某一个匹配值失败时，若在子串中又成功，则应该再往后移，例如</a:t>
            </a:r>
            <a:r>
              <a:rPr lang="en-US" altLang="zh-CN" sz="1400">
                <a:latin typeface="Calibri" panose="020F0502020204030204" pitchFamily="34" charset="0"/>
                <a:ea typeface="宋体" panose="02010600030101010101" pitchFamily="2" charset="-122"/>
                <a:cs typeface="Calibri" panose="020F0502020204030204" pitchFamily="34" charset="0"/>
              </a:rPr>
              <a:t>abbcacd</a:t>
            </a:r>
            <a:r>
              <a:rPr lang="zh-CN" altLang="en-US" sz="1400">
                <a:latin typeface="Calibri" panose="020F0502020204030204" pitchFamily="34" charset="0"/>
                <a:ea typeface="宋体" panose="02010600030101010101" pitchFamily="2" charset="-122"/>
                <a:cs typeface="Calibri" panose="020F0502020204030204" pitchFamily="34" charset="0"/>
              </a:rPr>
              <a:t>，模式串</a:t>
            </a:r>
            <a:r>
              <a:rPr lang="en-US" altLang="zh-CN" sz="1400">
                <a:latin typeface="Calibri" panose="020F0502020204030204" pitchFamily="34" charset="0"/>
                <a:ea typeface="宋体" panose="02010600030101010101" pitchFamily="2" charset="-122"/>
                <a:cs typeface="Calibri" panose="020F0502020204030204" pitchFamily="34" charset="0"/>
              </a:rPr>
              <a:t>abbcab</a:t>
            </a:r>
            <a:r>
              <a:rPr lang="zh-CN" altLang="en-US" sz="1400">
                <a:latin typeface="Calibri" panose="020F0502020204030204" pitchFamily="34" charset="0"/>
                <a:ea typeface="宋体" panose="02010600030101010101" pitchFamily="2" charset="-122"/>
                <a:cs typeface="Calibri" panose="020F0502020204030204" pitchFamily="34" charset="0"/>
              </a:rPr>
              <a:t>，则匹配至第</a:t>
            </a:r>
            <a:r>
              <a:rPr lang="en-US" altLang="zh-CN" sz="1400">
                <a:latin typeface="Calibri" panose="020F0502020204030204" pitchFamily="34" charset="0"/>
                <a:ea typeface="宋体" panose="02010600030101010101" pitchFamily="2" charset="-122"/>
                <a:cs typeface="Calibri" panose="020F0502020204030204" pitchFamily="34" charset="0"/>
              </a:rPr>
              <a:t>6</a:t>
            </a:r>
            <a:r>
              <a:rPr lang="zh-CN" altLang="en-US" sz="1400">
                <a:latin typeface="Calibri" panose="020F0502020204030204" pitchFamily="34" charset="0"/>
                <a:ea typeface="宋体" panose="02010600030101010101" pitchFamily="2" charset="-122"/>
                <a:cs typeface="Calibri" panose="020F0502020204030204" pitchFamily="34" charset="0"/>
              </a:rPr>
              <a:t>位失败，应重新匹配，获得</a:t>
            </a:r>
            <a:r>
              <a:rPr lang="en-US" altLang="zh-CN" sz="1400">
                <a:latin typeface="Calibri" panose="020F0502020204030204" pitchFamily="34" charset="0"/>
                <a:ea typeface="宋体" panose="02010600030101010101" pitchFamily="2" charset="-122"/>
                <a:cs typeface="Calibri" panose="020F0502020204030204" pitchFamily="34" charset="0"/>
              </a:rPr>
              <a:t>abbca</a:t>
            </a:r>
            <a:r>
              <a:rPr lang="zh-CN" altLang="en-US" sz="1400">
                <a:latin typeface="Calibri" panose="020F0502020204030204" pitchFamily="34" charset="0"/>
                <a:ea typeface="宋体" panose="02010600030101010101" pitchFamily="2" charset="-122"/>
                <a:cs typeface="Calibri" panose="020F0502020204030204" pitchFamily="34" charset="0"/>
              </a:rPr>
              <a:t>的</a:t>
            </a:r>
            <a:r>
              <a:rPr lang="en-US" altLang="zh-CN" sz="1400">
                <a:latin typeface="Calibri" panose="020F0502020204030204" pitchFamily="34" charset="0"/>
                <a:ea typeface="宋体" panose="02010600030101010101" pitchFamily="2" charset="-122"/>
                <a:cs typeface="Calibri" panose="020F0502020204030204" pitchFamily="34" charset="0"/>
              </a:rPr>
              <a:t>k</a:t>
            </a:r>
            <a:r>
              <a:rPr lang="zh-CN" altLang="en-US" sz="1400">
                <a:latin typeface="Calibri" panose="020F0502020204030204" pitchFamily="34" charset="0"/>
                <a:ea typeface="宋体" panose="02010600030101010101" pitchFamily="2" charset="-122"/>
                <a:cs typeface="Calibri" panose="020F0502020204030204" pitchFamily="34" charset="0"/>
              </a:rPr>
              <a:t>值</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若未优化则为</a:t>
            </a:r>
            <a:r>
              <a:rPr lang="en-US" altLang="zh-CN" sz="1400">
                <a:latin typeface="Calibri" panose="020F0502020204030204" pitchFamily="34" charset="0"/>
                <a:ea typeface="宋体" panose="02010600030101010101" pitchFamily="2" charset="-122"/>
                <a:cs typeface="Calibri" panose="020F0502020204030204" pitchFamily="34" charset="0"/>
              </a:rPr>
              <a:t>1)</a:t>
            </a:r>
            <a:r>
              <a:rPr lang="zh-CN" altLang="en-US" sz="1400">
                <a:latin typeface="Calibri" panose="020F0502020204030204" pitchFamily="34" charset="0"/>
                <a:ea typeface="宋体" panose="02010600030101010101" pitchFamily="2" charset="-122"/>
                <a:cs typeface="Calibri" panose="020F0502020204030204" pitchFamily="34" charset="0"/>
              </a:rPr>
              <a:t>，即直接拿模式字符串的第</a:t>
            </a:r>
            <a:r>
              <a:rPr lang="en-US" altLang="zh-CN" sz="1400">
                <a:latin typeface="Calibri" panose="020F0502020204030204" pitchFamily="34" charset="0"/>
                <a:ea typeface="宋体" panose="02010600030101010101" pitchFamily="2" charset="-122"/>
                <a:cs typeface="Calibri" panose="020F0502020204030204" pitchFamily="34" charset="0"/>
              </a:rPr>
              <a:t>2</a:t>
            </a:r>
            <a:r>
              <a:rPr lang="zh-CN" altLang="en-US" sz="1400">
                <a:latin typeface="Calibri" panose="020F0502020204030204" pitchFamily="34" charset="0"/>
                <a:ea typeface="宋体" panose="02010600030101010101" pitchFamily="2" charset="-122"/>
                <a:cs typeface="Calibri" panose="020F0502020204030204" pitchFamily="34" charset="0"/>
              </a:rPr>
              <a:t>位与原串的第</a:t>
            </a:r>
            <a:r>
              <a:rPr lang="en-US" altLang="zh-CN" sz="1400">
                <a:latin typeface="Calibri" panose="020F0502020204030204" pitchFamily="34" charset="0"/>
                <a:ea typeface="宋体" panose="02010600030101010101" pitchFamily="2" charset="-122"/>
                <a:cs typeface="Calibri" panose="020F0502020204030204" pitchFamily="34" charset="0"/>
              </a:rPr>
              <a:t>6</a:t>
            </a:r>
            <a:r>
              <a:rPr lang="zh-CN" altLang="en-US" sz="1400">
                <a:latin typeface="Calibri" panose="020F0502020204030204" pitchFamily="34" charset="0"/>
                <a:ea typeface="宋体" panose="02010600030101010101" pitchFamily="2" charset="-122"/>
                <a:cs typeface="Calibri" panose="020F0502020204030204" pitchFamily="34" charset="0"/>
              </a:rPr>
              <a:t>位对比，因为最长相等前后缀位为</a:t>
            </a:r>
            <a:r>
              <a:rPr lang="en-US" altLang="zh-CN" sz="1400">
                <a:latin typeface="Calibri" panose="020F0502020204030204" pitchFamily="34" charset="0"/>
                <a:ea typeface="宋体" panose="02010600030101010101" pitchFamily="2" charset="-122"/>
                <a:cs typeface="Calibri" panose="020F0502020204030204" pitchFamily="34" charset="0"/>
              </a:rPr>
              <a:t>1</a:t>
            </a:r>
            <a:r>
              <a:rPr lang="zh-CN" altLang="en-US" sz="1400">
                <a:latin typeface="Calibri" panose="020F0502020204030204" pitchFamily="34" charset="0"/>
                <a:ea typeface="宋体" panose="02010600030101010101" pitchFamily="2" charset="-122"/>
                <a:cs typeface="Calibri" panose="020F0502020204030204" pitchFamily="34" charset="0"/>
              </a:rPr>
              <a:t>，但此处可以对比得到在</a:t>
            </a:r>
            <a:r>
              <a:rPr lang="en-US" altLang="zh-CN" sz="1400">
                <a:latin typeface="Calibri" panose="020F0502020204030204" pitchFamily="34" charset="0"/>
                <a:ea typeface="宋体" panose="02010600030101010101" pitchFamily="2" charset="-122"/>
                <a:cs typeface="Calibri" panose="020F0502020204030204" pitchFamily="34" charset="0"/>
              </a:rPr>
              <a:t>abbcab</a:t>
            </a:r>
            <a:r>
              <a:rPr lang="zh-CN" altLang="en-US" sz="1400">
                <a:latin typeface="Calibri" panose="020F0502020204030204" pitchFamily="34" charset="0"/>
                <a:ea typeface="宋体" panose="02010600030101010101" pitchFamily="2" charset="-122"/>
                <a:cs typeface="Calibri" panose="020F0502020204030204" pitchFamily="34" charset="0"/>
              </a:rPr>
              <a:t>串中</a:t>
            </a:r>
            <a:r>
              <a:rPr lang="en-US" altLang="zh-CN" sz="1400">
                <a:latin typeface="Calibri" panose="020F0502020204030204" pitchFamily="34" charset="0"/>
                <a:ea typeface="宋体" panose="02010600030101010101" pitchFamily="2" charset="-122"/>
                <a:cs typeface="Calibri" panose="020F0502020204030204" pitchFamily="34" charset="0"/>
              </a:rPr>
              <a:t>k</a:t>
            </a:r>
            <a:r>
              <a:rPr lang="zh-CN" altLang="en-US" sz="1400">
                <a:latin typeface="Calibri" panose="020F0502020204030204" pitchFamily="34" charset="0"/>
                <a:ea typeface="宋体" panose="02010600030101010101" pitchFamily="2" charset="-122"/>
                <a:cs typeface="Calibri" panose="020F0502020204030204" pitchFamily="34" charset="0"/>
              </a:rPr>
              <a:t>值为</a:t>
            </a:r>
            <a:r>
              <a:rPr lang="en-US" altLang="zh-CN" sz="1400">
                <a:latin typeface="Calibri" panose="020F0502020204030204" pitchFamily="34" charset="0"/>
                <a:ea typeface="宋体" panose="02010600030101010101" pitchFamily="2" charset="-122"/>
                <a:cs typeface="Calibri" panose="020F0502020204030204" pitchFamily="34" charset="0"/>
              </a:rPr>
              <a:t>2</a:t>
            </a:r>
            <a:r>
              <a:rPr lang="zh-CN" altLang="en-US" sz="1400">
                <a:latin typeface="Calibri" panose="020F0502020204030204" pitchFamily="34" charset="0"/>
                <a:ea typeface="宋体" panose="02010600030101010101" pitchFamily="2" charset="-122"/>
                <a:cs typeface="Calibri" panose="020F0502020204030204" pitchFamily="34" charset="0"/>
              </a:rPr>
              <a:t>，则对于</a:t>
            </a:r>
            <a:r>
              <a:rPr lang="en-US" altLang="zh-CN" sz="1400">
                <a:latin typeface="Calibri" panose="020F0502020204030204" pitchFamily="34" charset="0"/>
                <a:ea typeface="宋体" panose="02010600030101010101" pitchFamily="2" charset="-122"/>
                <a:cs typeface="Calibri" panose="020F0502020204030204" pitchFamily="34" charset="0"/>
              </a:rPr>
              <a:t>abbcab</a:t>
            </a:r>
            <a:r>
              <a:rPr lang="zh-CN" altLang="en-US" sz="1400">
                <a:latin typeface="Calibri" panose="020F0502020204030204" pitchFamily="34" charset="0"/>
                <a:ea typeface="宋体" panose="02010600030101010101" pitchFamily="2" charset="-122"/>
                <a:cs typeface="Calibri" panose="020F0502020204030204" pitchFamily="34" charset="0"/>
              </a:rPr>
              <a:t>来说，若匹配到第</a:t>
            </a:r>
            <a:r>
              <a:rPr lang="en-US" altLang="zh-CN" sz="1400">
                <a:latin typeface="Calibri" panose="020F0502020204030204" pitchFamily="34" charset="0"/>
                <a:ea typeface="宋体" panose="02010600030101010101" pitchFamily="2" charset="-122"/>
                <a:cs typeface="Calibri" panose="020F0502020204030204" pitchFamily="34" charset="0"/>
              </a:rPr>
              <a:t>6</a:t>
            </a:r>
            <a:r>
              <a:rPr lang="zh-CN" altLang="en-US" sz="1400">
                <a:latin typeface="Calibri" panose="020F0502020204030204" pitchFamily="34" charset="0"/>
                <a:ea typeface="宋体" panose="02010600030101010101" pitchFamily="2" charset="-122"/>
                <a:cs typeface="Calibri" panose="020F0502020204030204" pitchFamily="34" charset="0"/>
              </a:rPr>
              <a:t>位失败，则原串的第</a:t>
            </a:r>
            <a:r>
              <a:rPr lang="en-US" altLang="zh-CN" sz="1400">
                <a:latin typeface="Calibri" panose="020F0502020204030204" pitchFamily="34" charset="0"/>
                <a:ea typeface="宋体" panose="02010600030101010101" pitchFamily="2" charset="-122"/>
                <a:cs typeface="Calibri" panose="020F0502020204030204" pitchFamily="34" charset="0"/>
              </a:rPr>
              <a:t>6</a:t>
            </a:r>
            <a:r>
              <a:rPr lang="zh-CN" altLang="en-US" sz="1400">
                <a:latin typeface="Calibri" panose="020F0502020204030204" pitchFamily="34" charset="0"/>
                <a:ea typeface="宋体" panose="02010600030101010101" pitchFamily="2" charset="-122"/>
                <a:cs typeface="Calibri" panose="020F0502020204030204" pitchFamily="34" charset="0"/>
              </a:rPr>
              <a:t>位一定不是</a:t>
            </a:r>
            <a:r>
              <a:rPr lang="en-US" altLang="zh-CN" sz="1400">
                <a:latin typeface="Calibri" panose="020F0502020204030204" pitchFamily="34" charset="0"/>
                <a:ea typeface="宋体" panose="02010600030101010101" pitchFamily="2" charset="-122"/>
                <a:cs typeface="Calibri" panose="020F0502020204030204" pitchFamily="34" charset="0"/>
              </a:rPr>
              <a:t>b</a:t>
            </a:r>
            <a:r>
              <a:rPr lang="zh-CN" altLang="en-US" sz="1400">
                <a:latin typeface="Calibri" panose="020F0502020204030204" pitchFamily="34" charset="0"/>
                <a:ea typeface="宋体" panose="02010600030101010101" pitchFamily="2" charset="-122"/>
                <a:cs typeface="Calibri" panose="020F0502020204030204" pitchFamily="34" charset="0"/>
              </a:rPr>
              <a:t>，可以将其</a:t>
            </a:r>
            <a:r>
              <a:rPr lang="en-US" altLang="zh-CN" sz="1400">
                <a:latin typeface="Calibri" panose="020F0502020204030204" pitchFamily="34" charset="0"/>
                <a:ea typeface="宋体" panose="02010600030101010101" pitchFamily="2" charset="-122"/>
                <a:cs typeface="Calibri" panose="020F0502020204030204" pitchFamily="34" charset="0"/>
              </a:rPr>
              <a:t>k</a:t>
            </a:r>
            <a:r>
              <a:rPr lang="zh-CN" altLang="en-US" sz="1400">
                <a:latin typeface="Calibri" panose="020F0502020204030204" pitchFamily="34" charset="0"/>
                <a:ea typeface="宋体" panose="02010600030101010101" pitchFamily="2" charset="-122"/>
                <a:cs typeface="Calibri" panose="020F0502020204030204" pitchFamily="34" charset="0"/>
              </a:rPr>
              <a:t>值再往后推一次循环，因为只推一次的情况下匹配必定失败</a:t>
            </a:r>
            <a:r>
              <a:rPr lang="en-US" altLang="zh-CN" sz="1400">
                <a:latin typeface="Calibri" panose="020F0502020204030204" pitchFamily="34" charset="0"/>
                <a:ea typeface="宋体" panose="02010600030101010101" pitchFamily="2" charset="-122"/>
                <a:cs typeface="Calibri" panose="020F0502020204030204" pitchFamily="34" charset="0"/>
              </a:rPr>
              <a:t>)</a:t>
            </a:r>
          </a:p>
          <a:p>
            <a:pPr algn="l"/>
            <a:r>
              <a:rPr lang="zh-CN" altLang="en-US" sz="1400">
                <a:latin typeface="Calibri" panose="020F0502020204030204" pitchFamily="34" charset="0"/>
                <a:ea typeface="宋体" panose="02010600030101010101" pitchFamily="2" charset="-122"/>
                <a:cs typeface="Calibri" panose="020F0502020204030204" pitchFamily="34" charset="0"/>
              </a:rPr>
              <a:t>在优化版本中，</a:t>
            </a:r>
            <a:r>
              <a:rPr lang="en-US" altLang="zh-CN" sz="1400">
                <a:latin typeface="Calibri" panose="020F0502020204030204" pitchFamily="34" charset="0"/>
                <a:ea typeface="宋体" panose="02010600030101010101" pitchFamily="2" charset="-122"/>
                <a:cs typeface="Calibri" panose="020F0502020204030204" pitchFamily="34" charset="0"/>
              </a:rPr>
              <a:t>k</a:t>
            </a:r>
            <a:r>
              <a:rPr lang="zh-CN" altLang="en-US" sz="1400">
                <a:latin typeface="Calibri" panose="020F0502020204030204" pitchFamily="34" charset="0"/>
                <a:ea typeface="宋体" panose="02010600030101010101" pitchFamily="2" charset="-122"/>
                <a:cs typeface="Calibri" panose="020F0502020204030204" pitchFamily="34" charset="0"/>
              </a:rPr>
              <a:t>值不代表最长相等前后缀，这个</a:t>
            </a:r>
            <a:r>
              <a:rPr lang="en-US" altLang="zh-CN" sz="1400">
                <a:latin typeface="Calibri" panose="020F0502020204030204" pitchFamily="34" charset="0"/>
                <a:ea typeface="宋体" panose="02010600030101010101" pitchFamily="2" charset="-122"/>
                <a:cs typeface="Calibri" panose="020F0502020204030204" pitchFamily="34" charset="0"/>
              </a:rPr>
              <a:t>-1</a:t>
            </a:r>
            <a:r>
              <a:rPr lang="zh-CN" altLang="en-US" sz="1400">
                <a:latin typeface="Calibri" panose="020F0502020204030204" pitchFamily="34" charset="0"/>
                <a:ea typeface="宋体" panose="02010600030101010101" pitchFamily="2" charset="-122"/>
                <a:cs typeface="Calibri" panose="020F0502020204030204" pitchFamily="34" charset="0"/>
              </a:rPr>
              <a:t>表示可以跳过一位匹配，因此此次匹配必定失败。</a:t>
            </a:r>
            <a:endParaRPr lang="zh-CN" altLang="en-US" sz="1400" dirty="0">
              <a:latin typeface="Calibri" panose="020F0502020204030204" pitchFamily="34" charset="0"/>
              <a:ea typeface="宋体" panose="02010600030101010101" pitchFamily="2" charset="-122"/>
              <a:cs typeface="Calibri" panose="020F0502020204030204" pitchFamily="34" charset="0"/>
            </a:endParaRPr>
          </a:p>
        </p:txBody>
      </p:sp>
      <p:sp>
        <p:nvSpPr>
          <p:cNvPr id="6" name="文本框 5">
            <a:extLst>
              <a:ext uri="{FF2B5EF4-FFF2-40B4-BE49-F238E27FC236}">
                <a16:creationId xmlns:a16="http://schemas.microsoft.com/office/drawing/2014/main" id="{4DFE7A18-F3A2-4D1E-A071-F10545C6C6F4}"/>
              </a:ext>
            </a:extLst>
          </p:cNvPr>
          <p:cNvSpPr txBox="1"/>
          <p:nvPr/>
        </p:nvSpPr>
        <p:spPr>
          <a:xfrm>
            <a:off x="0" y="3156736"/>
            <a:ext cx="12192000" cy="3754874"/>
          </a:xfrm>
          <a:prstGeom prst="rect">
            <a:avLst/>
          </a:prstGeom>
          <a:noFill/>
        </p:spPr>
        <p:txBody>
          <a:bodyPr wrap="square" rtlCol="0">
            <a:spAutoFit/>
          </a:bodyPr>
          <a:lstStyle/>
          <a:p>
            <a:pPr algn="l"/>
            <a:r>
              <a:rPr lang="zh-CN" altLang="en-US" sz="1400" b="1">
                <a:latin typeface="Calibri" panose="020F0502020204030204" pitchFamily="34" charset="0"/>
                <a:ea typeface="宋体" panose="02010600030101010101" pitchFamily="2" charset="-122"/>
                <a:cs typeface="Calibri" panose="020F0502020204030204" pitchFamily="34" charset="0"/>
              </a:rPr>
              <a:t>栈和队列</a:t>
            </a:r>
            <a:r>
              <a:rPr lang="zh-CN" altLang="en-US" sz="1400">
                <a:latin typeface="Calibri" panose="020F0502020204030204" pitchFamily="34" charset="0"/>
                <a:ea typeface="宋体" panose="02010600030101010101" pitchFamily="2" charset="-122"/>
                <a:cs typeface="Calibri" panose="020F0502020204030204" pitchFamily="34" charset="0"/>
              </a:rPr>
              <a:t>：主要用于在计算过程中保存临时数据，称为缓冲存储</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缓存，它们只支持数据项的存储和访问，不支持其他操作，对于这两种结构而言，其下一个访问</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删除的元素都已经唯一确定了，因此最自然的就是使用元素存储的顺序来表示其时间顺序，应使用</a:t>
            </a:r>
            <a:r>
              <a:rPr lang="zh-CN" altLang="en-US" sz="1400">
                <a:solidFill>
                  <a:schemeClr val="accent1">
                    <a:lumMod val="75000"/>
                  </a:schemeClr>
                </a:solidFill>
                <a:latin typeface="Calibri" panose="020F0502020204030204" pitchFamily="34" charset="0"/>
                <a:ea typeface="宋体" panose="02010600030101010101" pitchFamily="2" charset="-122"/>
                <a:cs typeface="Calibri" panose="020F0502020204030204" pitchFamily="34" charset="0"/>
              </a:rPr>
              <a:t>线性表</a:t>
            </a:r>
            <a:r>
              <a:rPr lang="zh-CN" altLang="en-US" sz="1400">
                <a:latin typeface="Calibri" panose="020F0502020204030204" pitchFamily="34" charset="0"/>
                <a:ea typeface="宋体" panose="02010600030101010101" pitchFamily="2" charset="-122"/>
                <a:cs typeface="Calibri" panose="020F0502020204030204" pitchFamily="34" charset="0"/>
              </a:rPr>
              <a:t>作为其实现结构。</a:t>
            </a:r>
            <a:endParaRPr lang="en-US" altLang="zh-CN" sz="1400">
              <a:latin typeface="Calibri" panose="020F0502020204030204" pitchFamily="34" charset="0"/>
              <a:ea typeface="宋体" panose="02010600030101010101" pitchFamily="2" charset="-122"/>
              <a:cs typeface="Calibri" panose="020F0502020204030204" pitchFamily="34" charset="0"/>
            </a:endParaRPr>
          </a:p>
          <a:p>
            <a:pPr algn="l"/>
            <a:r>
              <a:rPr lang="zh-CN" altLang="en-US" sz="1400" b="1">
                <a:latin typeface="Calibri" panose="020F0502020204030204" pitchFamily="34" charset="0"/>
                <a:ea typeface="宋体" panose="02010600030101010101" pitchFamily="2" charset="-122"/>
                <a:cs typeface="Calibri" panose="020F0502020204030204" pitchFamily="34" charset="0"/>
              </a:rPr>
              <a:t>栈</a:t>
            </a:r>
            <a:r>
              <a:rPr lang="en-US" altLang="zh-CN" sz="1400" b="1">
                <a:latin typeface="Calibri" panose="020F0502020204030204" pitchFamily="34" charset="0"/>
                <a:ea typeface="宋体" panose="02010600030101010101" pitchFamily="2" charset="-122"/>
                <a:cs typeface="Calibri" panose="020F0502020204030204" pitchFamily="34" charset="0"/>
              </a:rPr>
              <a:t>(stack)</a:t>
            </a:r>
            <a:r>
              <a:rPr lang="zh-CN" altLang="en-US" sz="1400">
                <a:latin typeface="Calibri" panose="020F0502020204030204" pitchFamily="34" charset="0"/>
                <a:ea typeface="宋体" panose="02010600030101010101" pitchFamily="2" charset="-122"/>
                <a:cs typeface="Calibri" panose="020F0502020204030204" pitchFamily="34" charset="0"/>
              </a:rPr>
              <a:t>：后进先出，</a:t>
            </a:r>
            <a:r>
              <a:rPr lang="en-US" altLang="zh-CN" sz="1400">
                <a:latin typeface="Calibri" panose="020F0502020204030204" pitchFamily="34" charset="0"/>
                <a:ea typeface="宋体" panose="02010600030101010101" pitchFamily="2" charset="-122"/>
                <a:cs typeface="Calibri" panose="020F0502020204030204" pitchFamily="34" charset="0"/>
              </a:rPr>
              <a:t>Last In First Out</a:t>
            </a:r>
            <a:r>
              <a:rPr lang="zh-CN" altLang="en-US" sz="1400">
                <a:latin typeface="Calibri" panose="020F0502020204030204" pitchFamily="34" charset="0"/>
                <a:ea typeface="宋体" panose="02010600030101010101" pitchFamily="2" charset="-122"/>
                <a:cs typeface="Calibri" panose="020F0502020204030204" pitchFamily="34" charset="0"/>
              </a:rPr>
              <a:t>，在</a:t>
            </a:r>
            <a:r>
              <a:rPr lang="en-US" altLang="zh-CN" sz="1400">
                <a:latin typeface="Calibri" panose="020F0502020204030204" pitchFamily="34" charset="0"/>
                <a:ea typeface="宋体" panose="02010600030101010101" pitchFamily="2" charset="-122"/>
                <a:cs typeface="Calibri" panose="020F0502020204030204" pitchFamily="34" charset="0"/>
              </a:rPr>
              <a:t>python</a:t>
            </a:r>
            <a:r>
              <a:rPr lang="zh-CN" altLang="en-US" sz="1400">
                <a:latin typeface="Calibri" panose="020F0502020204030204" pitchFamily="34" charset="0"/>
                <a:ea typeface="宋体" panose="02010600030101010101" pitchFamily="2" charset="-122"/>
                <a:cs typeface="Calibri" panose="020F0502020204030204" pitchFamily="34" charset="0"/>
              </a:rPr>
              <a:t>中可以直接使用</a:t>
            </a:r>
            <a:r>
              <a:rPr lang="en-US" altLang="zh-CN" sz="1400">
                <a:latin typeface="Calibri" panose="020F0502020204030204" pitchFamily="34" charset="0"/>
                <a:ea typeface="宋体" panose="02010600030101010101" pitchFamily="2" charset="-122"/>
                <a:cs typeface="Calibri" panose="020F0502020204030204" pitchFamily="34" charset="0"/>
              </a:rPr>
              <a:t>list</a:t>
            </a:r>
            <a:r>
              <a:rPr lang="zh-CN" altLang="en-US" sz="1400">
                <a:latin typeface="Calibri" panose="020F0502020204030204" pitchFamily="34" charset="0"/>
                <a:ea typeface="宋体" panose="02010600030101010101" pitchFamily="2" charset="-122"/>
                <a:cs typeface="Calibri" panose="020F0502020204030204" pitchFamily="34" charset="0"/>
              </a:rPr>
              <a:t>来实现其功能，为了实现安全</a:t>
            </a:r>
            <a:r>
              <a:rPr lang="en-US" altLang="zh-CN" sz="1400">
                <a:latin typeface="Calibri" panose="020F0502020204030204" pitchFamily="34" charset="0"/>
                <a:ea typeface="宋体" panose="02010600030101010101" pitchFamily="2" charset="-122"/>
                <a:cs typeface="Calibri" panose="020F0502020204030204" pitchFamily="34" charset="0"/>
              </a:rPr>
              <a:t>(list</a:t>
            </a:r>
            <a:r>
              <a:rPr lang="zh-CN" altLang="en-US" sz="1400">
                <a:latin typeface="Calibri" panose="020F0502020204030204" pitchFamily="34" charset="0"/>
                <a:ea typeface="宋体" panose="02010600030101010101" pitchFamily="2" charset="-122"/>
                <a:cs typeface="Calibri" panose="020F0502020204030204" pitchFamily="34" charset="0"/>
              </a:rPr>
              <a:t>中有很多栈不支持的功能</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，可以封装一个栈类，其中以</a:t>
            </a:r>
            <a:r>
              <a:rPr lang="en-US" altLang="zh-CN" sz="1400">
                <a:latin typeface="Calibri" panose="020F0502020204030204" pitchFamily="34" charset="0"/>
                <a:ea typeface="宋体" panose="02010600030101010101" pitchFamily="2" charset="-122"/>
                <a:cs typeface="Calibri" panose="020F0502020204030204" pitchFamily="34" charset="0"/>
              </a:rPr>
              <a:t>list</a:t>
            </a:r>
            <a:r>
              <a:rPr lang="zh-CN" altLang="en-US" sz="1400">
                <a:latin typeface="Calibri" panose="020F0502020204030204" pitchFamily="34" charset="0"/>
                <a:ea typeface="宋体" panose="02010600030101010101" pitchFamily="2" charset="-122"/>
                <a:cs typeface="Calibri" panose="020F0502020204030204" pitchFamily="34" charset="0"/>
              </a:rPr>
              <a:t>来实现，</a:t>
            </a:r>
            <a:r>
              <a:rPr lang="en-US" altLang="zh-CN" sz="1400">
                <a:latin typeface="Calibri" panose="020F0502020204030204" pitchFamily="34" charset="0"/>
                <a:ea typeface="宋体" panose="02010600030101010101" pitchFamily="2" charset="-122"/>
                <a:cs typeface="Calibri" panose="020F0502020204030204" pitchFamily="34" charset="0"/>
              </a:rPr>
              <a:t>list</a:t>
            </a:r>
            <a:r>
              <a:rPr lang="zh-CN" altLang="en-US" sz="1400">
                <a:latin typeface="Calibri" panose="020F0502020204030204" pitchFamily="34" charset="0"/>
                <a:ea typeface="宋体" panose="02010600030101010101" pitchFamily="2" charset="-122"/>
                <a:cs typeface="Calibri" panose="020F0502020204030204" pitchFamily="34" charset="0"/>
              </a:rPr>
              <a:t>尾端作为栈顶；若使用链表来实现栈，则应将链表的首端作为栈顶</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主要为了插入和弹出元素的方便，减少时间成本</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a:t>
            </a:r>
            <a:endParaRPr lang="en-US" altLang="zh-CN" sz="1400">
              <a:latin typeface="Calibri" panose="020F0502020204030204" pitchFamily="34" charset="0"/>
              <a:ea typeface="宋体" panose="02010600030101010101" pitchFamily="2" charset="-122"/>
              <a:cs typeface="Calibri" panose="020F0502020204030204" pitchFamily="34" charset="0"/>
            </a:endParaRPr>
          </a:p>
          <a:p>
            <a:pPr algn="l"/>
            <a:r>
              <a:rPr lang="zh-CN" altLang="en-US" sz="1400" b="1">
                <a:latin typeface="Calibri" panose="020F0502020204030204" pitchFamily="34" charset="0"/>
                <a:ea typeface="宋体" panose="02010600030101010101" pitchFamily="2" charset="-122"/>
                <a:cs typeface="Calibri" panose="020F0502020204030204" pitchFamily="34" charset="0"/>
              </a:rPr>
              <a:t>栈的应用</a:t>
            </a:r>
            <a:r>
              <a:rPr lang="zh-CN" altLang="en-US" sz="1400">
                <a:latin typeface="Calibri" panose="020F0502020204030204" pitchFamily="34" charset="0"/>
                <a:ea typeface="宋体" panose="02010600030101010101" pitchFamily="2" charset="-122"/>
                <a:cs typeface="Calibri" panose="020F0502020204030204" pitchFamily="34" charset="0"/>
              </a:rPr>
              <a:t>：利用栈</a:t>
            </a:r>
            <a:r>
              <a:rPr lang="en-US" altLang="zh-CN" sz="1400">
                <a:latin typeface="Calibri" panose="020F0502020204030204" pitchFamily="34" charset="0"/>
                <a:ea typeface="宋体" panose="02010600030101010101" pitchFamily="2" charset="-122"/>
                <a:cs typeface="Calibri" panose="020F0502020204030204" pitchFamily="34" charset="0"/>
              </a:rPr>
              <a:t>LIFO</a:t>
            </a:r>
            <a:r>
              <a:rPr lang="zh-CN" altLang="en-US" sz="1400">
                <a:latin typeface="Calibri" panose="020F0502020204030204" pitchFamily="34" charset="0"/>
                <a:ea typeface="宋体" panose="02010600030101010101" pitchFamily="2" charset="-122"/>
                <a:cs typeface="Calibri" panose="020F0502020204030204" pitchFamily="34" charset="0"/>
              </a:rPr>
              <a:t>的特点，有几个简单应用：</a:t>
            </a:r>
            <a:endParaRPr lang="en-US" altLang="zh-CN" sz="1400">
              <a:latin typeface="Calibri" panose="020F0502020204030204" pitchFamily="34" charset="0"/>
              <a:ea typeface="宋体" panose="02010600030101010101" pitchFamily="2" charset="-122"/>
              <a:cs typeface="Calibri" panose="020F0502020204030204" pitchFamily="34" charset="0"/>
            </a:endParaRPr>
          </a:p>
          <a:p>
            <a:pPr algn="l"/>
            <a:r>
              <a:rPr lang="zh-CN" altLang="en-US" sz="1400">
                <a:latin typeface="Calibri" panose="020F0502020204030204" pitchFamily="34" charset="0"/>
                <a:ea typeface="宋体" panose="02010600030101010101" pitchFamily="2" charset="-122"/>
                <a:cs typeface="Calibri" panose="020F0502020204030204" pitchFamily="34" charset="0"/>
              </a:rPr>
              <a:t>①元素倒排，使用栈作为中间容器；</a:t>
            </a:r>
            <a:endParaRPr lang="en-US" altLang="zh-CN" sz="1400">
              <a:latin typeface="Calibri" panose="020F0502020204030204" pitchFamily="34" charset="0"/>
              <a:ea typeface="宋体" panose="02010600030101010101" pitchFamily="2" charset="-122"/>
              <a:cs typeface="Calibri" panose="020F0502020204030204" pitchFamily="34" charset="0"/>
            </a:endParaRPr>
          </a:p>
          <a:p>
            <a:pPr algn="l"/>
            <a:r>
              <a:rPr lang="zh-CN" altLang="en-US" sz="1400">
                <a:latin typeface="Calibri" panose="020F0502020204030204" pitchFamily="34" charset="0"/>
                <a:ea typeface="宋体" panose="02010600030101010101" pitchFamily="2" charset="-122"/>
                <a:cs typeface="Calibri" panose="020F0502020204030204" pitchFamily="34" charset="0"/>
              </a:rPr>
              <a:t>②括号匹配，配对原则为：闭括号应与此前最近遇到的且尚未配对的开括号配对，将开括号存入栈，匹配则移除，校验最终栈是否为空即可确定匹配结果；</a:t>
            </a:r>
            <a:endParaRPr lang="en-US" altLang="zh-CN" sz="1400">
              <a:latin typeface="Calibri" panose="020F0502020204030204" pitchFamily="34" charset="0"/>
              <a:ea typeface="宋体" panose="02010600030101010101" pitchFamily="2" charset="-122"/>
              <a:cs typeface="Calibri" panose="020F0502020204030204" pitchFamily="34" charset="0"/>
            </a:endParaRPr>
          </a:p>
          <a:p>
            <a:pPr algn="l"/>
            <a:r>
              <a:rPr lang="zh-CN" altLang="en-US" sz="1400">
                <a:latin typeface="Calibri" panose="020F0502020204030204" pitchFamily="34" charset="0"/>
                <a:ea typeface="宋体" panose="02010600030101010101" pitchFamily="2" charset="-122"/>
                <a:cs typeface="Calibri" panose="020F0502020204030204" pitchFamily="34" charset="0"/>
              </a:rPr>
              <a:t>③表达式，</a:t>
            </a:r>
            <a:r>
              <a:rPr lang="en-US" altLang="zh-CN" sz="1400">
                <a:latin typeface="Calibri" panose="020F0502020204030204" pitchFamily="34" charset="0"/>
                <a:ea typeface="宋体" panose="02010600030101010101" pitchFamily="2" charset="-122"/>
                <a:cs typeface="Calibri" panose="020F0502020204030204" pitchFamily="34" charset="0"/>
              </a:rPr>
              <a:t>(1 + 2)</a:t>
            </a:r>
            <a:r>
              <a:rPr lang="zh-CN" altLang="en-US" sz="1400">
                <a:latin typeface="Calibri" panose="020F0502020204030204" pitchFamily="34" charset="0"/>
                <a:ea typeface="宋体" panose="02010600030101010101" pitchFamily="2" charset="-122"/>
                <a:cs typeface="Calibri" panose="020F0502020204030204" pitchFamily="34" charset="0"/>
              </a:rPr>
              <a:t>为中缀表示，</a:t>
            </a:r>
            <a:r>
              <a:rPr lang="en-US" altLang="zh-CN" sz="1400">
                <a:latin typeface="Calibri" panose="020F0502020204030204" pitchFamily="34" charset="0"/>
                <a:ea typeface="宋体" panose="02010600030101010101" pitchFamily="2" charset="-122"/>
                <a:cs typeface="Calibri" panose="020F0502020204030204" pitchFamily="34" charset="0"/>
              </a:rPr>
              <a:t>(+ 1 2)</a:t>
            </a:r>
            <a:r>
              <a:rPr lang="zh-CN" altLang="en-US" sz="1400">
                <a:latin typeface="Calibri" panose="020F0502020204030204" pitchFamily="34" charset="0"/>
                <a:ea typeface="宋体" panose="02010600030101010101" pitchFamily="2" charset="-122"/>
                <a:cs typeface="Calibri" panose="020F0502020204030204" pitchFamily="34" charset="0"/>
              </a:rPr>
              <a:t>为前缀表示，</a:t>
            </a:r>
            <a:r>
              <a:rPr lang="en-US" altLang="zh-CN" sz="1400">
                <a:latin typeface="Calibri" panose="020F0502020204030204" pitchFamily="34" charset="0"/>
                <a:ea typeface="宋体" panose="02010600030101010101" pitchFamily="2" charset="-122"/>
                <a:cs typeface="Calibri" panose="020F0502020204030204" pitchFamily="34" charset="0"/>
              </a:rPr>
              <a:t>(1 2 +)</a:t>
            </a:r>
            <a:r>
              <a:rPr lang="zh-CN" altLang="en-US" sz="1400">
                <a:latin typeface="Calibri" panose="020F0502020204030204" pitchFamily="34" charset="0"/>
                <a:ea typeface="宋体" panose="02010600030101010101" pitchFamily="2" charset="-122"/>
                <a:cs typeface="Calibri" panose="020F0502020204030204" pitchFamily="34" charset="0"/>
              </a:rPr>
              <a:t>为后缀表示，对于计算机而言，后缀表示最适合处理，核心处理思路为：依次扫描，若为字符则转换类型并压入栈，若为运算符则进行判断后从栈中获取最近两个元素进行计算，将结果存入栈，继续扫描；</a:t>
            </a:r>
            <a:endParaRPr lang="en-US" altLang="zh-CN" sz="1400">
              <a:latin typeface="Calibri" panose="020F0502020204030204" pitchFamily="34" charset="0"/>
              <a:ea typeface="宋体" panose="02010600030101010101" pitchFamily="2" charset="-122"/>
              <a:cs typeface="Calibri" panose="020F0502020204030204" pitchFamily="34" charset="0"/>
            </a:endParaRPr>
          </a:p>
          <a:p>
            <a:pPr algn="l"/>
            <a:r>
              <a:rPr lang="zh-CN" altLang="en-US" sz="1400">
                <a:latin typeface="Calibri" panose="020F0502020204030204" pitchFamily="34" charset="0"/>
                <a:ea typeface="宋体" panose="02010600030101010101" pitchFamily="2" charset="-122"/>
                <a:cs typeface="Calibri" panose="020F0502020204030204" pitchFamily="34" charset="0"/>
              </a:rPr>
              <a:t>④递归，在函数运行时需要一个栈</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运行栈</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保存递归函数执行时每层调用的局部信息，留待函数调用返回</a:t>
            </a:r>
            <a:endParaRPr lang="en-US" altLang="zh-CN" sz="1400">
              <a:latin typeface="Calibri" panose="020F0502020204030204" pitchFamily="34" charset="0"/>
              <a:ea typeface="宋体" panose="02010600030101010101" pitchFamily="2" charset="-122"/>
              <a:cs typeface="Calibri" panose="020F0502020204030204" pitchFamily="34" charset="0"/>
            </a:endParaRPr>
          </a:p>
          <a:p>
            <a:pPr algn="l"/>
            <a:r>
              <a:rPr lang="zh-CN" altLang="en-US" sz="1400">
                <a:latin typeface="Calibri" panose="020F0502020204030204" pitchFamily="34" charset="0"/>
                <a:ea typeface="宋体" panose="02010600030101010101" pitchFamily="2" charset="-122"/>
                <a:cs typeface="Calibri" panose="020F0502020204030204" pitchFamily="34" charset="0"/>
              </a:rPr>
              <a:t>后继续使用，每一层函数调用时都会在栈中开辟一个函数帧</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即类似表格的一行</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层</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，任何一个递归函数都</a:t>
            </a:r>
            <a:endParaRPr lang="en-US" altLang="zh-CN" sz="1400">
              <a:latin typeface="Calibri" panose="020F0502020204030204" pitchFamily="34" charset="0"/>
              <a:ea typeface="宋体" panose="02010600030101010101" pitchFamily="2" charset="-122"/>
              <a:cs typeface="Calibri" panose="020F0502020204030204" pitchFamily="34" charset="0"/>
            </a:endParaRPr>
          </a:p>
          <a:p>
            <a:pPr algn="l"/>
            <a:r>
              <a:rPr lang="zh-CN" altLang="en-US" sz="1400">
                <a:latin typeface="Calibri" panose="020F0502020204030204" pitchFamily="34" charset="0"/>
                <a:ea typeface="宋体" panose="02010600030101010101" pitchFamily="2" charset="-122"/>
                <a:cs typeface="Calibri" panose="020F0502020204030204" pitchFamily="34" charset="0"/>
              </a:rPr>
              <a:t>可以通过引入一个中间栈的方式翻译为一个非递归的过程</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仍然需要循环</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a:t>
            </a:r>
            <a:endParaRPr lang="en-US" altLang="zh-CN" sz="1400">
              <a:latin typeface="Calibri" panose="020F0502020204030204" pitchFamily="34" charset="0"/>
              <a:ea typeface="宋体" panose="02010600030101010101" pitchFamily="2" charset="-122"/>
              <a:cs typeface="Calibri" panose="020F0502020204030204" pitchFamily="34" charset="0"/>
            </a:endParaRPr>
          </a:p>
          <a:p>
            <a:pPr algn="l"/>
            <a:r>
              <a:rPr lang="zh-CN" altLang="en-US" sz="1400" b="1">
                <a:latin typeface="Calibri" panose="020F0502020204030204" pitchFamily="34" charset="0"/>
                <a:ea typeface="宋体" panose="02010600030101010101" pitchFamily="2" charset="-122"/>
                <a:cs typeface="Calibri" panose="020F0502020204030204" pitchFamily="34" charset="0"/>
              </a:rPr>
              <a:t>背包问题</a:t>
            </a:r>
            <a:r>
              <a:rPr lang="zh-CN" altLang="en-US" sz="1400">
                <a:latin typeface="Calibri" panose="020F0502020204030204" pitchFamily="34" charset="0"/>
                <a:ea typeface="宋体" panose="02010600030101010101" pitchFamily="2" charset="-122"/>
                <a:cs typeface="Calibri" panose="020F0502020204030204" pitchFamily="34" charset="0"/>
              </a:rPr>
              <a:t>：一个背包可放入重量</a:t>
            </a:r>
            <a:r>
              <a:rPr lang="en-US" altLang="zh-CN" sz="1400">
                <a:latin typeface="Calibri" panose="020F0502020204030204" pitchFamily="34" charset="0"/>
                <a:ea typeface="宋体" panose="02010600030101010101" pitchFamily="2" charset="-122"/>
                <a:cs typeface="Calibri" panose="020F0502020204030204" pitchFamily="34" charset="0"/>
              </a:rPr>
              <a:t>weight</a:t>
            </a:r>
            <a:r>
              <a:rPr lang="zh-CN" altLang="en-US" sz="1400">
                <a:latin typeface="Calibri" panose="020F0502020204030204" pitchFamily="34" charset="0"/>
                <a:ea typeface="宋体" panose="02010600030101010101" pitchFamily="2" charset="-122"/>
                <a:cs typeface="Calibri" panose="020F0502020204030204" pitchFamily="34" charset="0"/>
              </a:rPr>
              <a:t>的物品，现有</a:t>
            </a:r>
            <a:r>
              <a:rPr lang="en-US" altLang="zh-CN" sz="1400">
                <a:latin typeface="Calibri" panose="020F0502020204030204" pitchFamily="34" charset="0"/>
                <a:ea typeface="宋体" panose="02010600030101010101" pitchFamily="2" charset="-122"/>
                <a:cs typeface="Calibri" panose="020F0502020204030204" pitchFamily="34" charset="0"/>
              </a:rPr>
              <a:t>n</a:t>
            </a:r>
            <a:r>
              <a:rPr lang="zh-CN" altLang="en-US" sz="1400">
                <a:latin typeface="Calibri" panose="020F0502020204030204" pitchFamily="34" charset="0"/>
                <a:ea typeface="宋体" panose="02010600030101010101" pitchFamily="2" charset="-122"/>
                <a:cs typeface="Calibri" panose="020F0502020204030204" pitchFamily="34" charset="0"/>
              </a:rPr>
              <a:t>件物品重量分别为</a:t>
            </a:r>
            <a:r>
              <a:rPr lang="en-US" altLang="zh-CN" sz="1400">
                <a:latin typeface="Calibri" panose="020F0502020204030204" pitchFamily="34" charset="0"/>
                <a:ea typeface="宋体" panose="02010600030101010101" pitchFamily="2" charset="-122"/>
                <a:cs typeface="Calibri" panose="020F0502020204030204" pitchFamily="34" charset="0"/>
              </a:rPr>
              <a:t>w0,w1...wn-1</a:t>
            </a:r>
            <a:r>
              <a:rPr lang="zh-CN" altLang="en-US" sz="1400">
                <a:latin typeface="Calibri" panose="020F0502020204030204" pitchFamily="34" charset="0"/>
                <a:ea typeface="宋体" panose="02010600030101010101" pitchFamily="2" charset="-122"/>
                <a:cs typeface="Calibri" panose="020F0502020204030204" pitchFamily="34" charset="0"/>
              </a:rPr>
              <a:t>，问是否能选出若干</a:t>
            </a:r>
            <a:endParaRPr lang="en-US" altLang="zh-CN" sz="1400">
              <a:latin typeface="Calibri" panose="020F0502020204030204" pitchFamily="34" charset="0"/>
              <a:ea typeface="宋体" panose="02010600030101010101" pitchFamily="2" charset="-122"/>
              <a:cs typeface="Calibri" panose="020F0502020204030204" pitchFamily="34" charset="0"/>
            </a:endParaRPr>
          </a:p>
          <a:p>
            <a:pPr algn="l"/>
            <a:r>
              <a:rPr lang="zh-CN" altLang="en-US" sz="1400">
                <a:latin typeface="Calibri" panose="020F0502020204030204" pitchFamily="34" charset="0"/>
                <a:ea typeface="宋体" panose="02010600030101010101" pitchFamily="2" charset="-122"/>
                <a:cs typeface="Calibri" panose="020F0502020204030204" pitchFamily="34" charset="0"/>
              </a:rPr>
              <a:t>件物品，其重量之和正好等于</a:t>
            </a:r>
            <a:r>
              <a:rPr lang="en-US" altLang="zh-CN" sz="1400">
                <a:latin typeface="Calibri" panose="020F0502020204030204" pitchFamily="34" charset="0"/>
                <a:ea typeface="宋体" panose="02010600030101010101" pitchFamily="2" charset="-122"/>
                <a:cs typeface="Calibri" panose="020F0502020204030204" pitchFamily="34" charset="0"/>
              </a:rPr>
              <a:t>weight</a:t>
            </a:r>
            <a:r>
              <a:rPr lang="zh-CN" altLang="en-US" sz="1400">
                <a:latin typeface="Calibri" panose="020F0502020204030204" pitchFamily="34" charset="0"/>
                <a:ea typeface="宋体" panose="02010600030101010101" pitchFamily="2" charset="-122"/>
                <a:cs typeface="Calibri" panose="020F0502020204030204" pitchFamily="34" charset="0"/>
              </a:rPr>
              <a:t>。</a:t>
            </a:r>
            <a:endParaRPr lang="en-US" altLang="zh-CN" sz="1400">
              <a:latin typeface="Calibri" panose="020F0502020204030204" pitchFamily="34" charset="0"/>
              <a:ea typeface="宋体" panose="02010600030101010101" pitchFamily="2" charset="-122"/>
              <a:cs typeface="Calibri" panose="020F0502020204030204" pitchFamily="34" charset="0"/>
            </a:endParaRPr>
          </a:p>
          <a:p>
            <a:pPr algn="l"/>
            <a:r>
              <a:rPr lang="zh-CN" altLang="en-US" sz="1400">
                <a:latin typeface="Calibri" panose="020F0502020204030204" pitchFamily="34" charset="0"/>
                <a:ea typeface="宋体" panose="02010600030101010101" pitchFamily="2" charset="-122"/>
                <a:cs typeface="Calibri" panose="020F0502020204030204" pitchFamily="34" charset="0"/>
              </a:rPr>
              <a:t>考虑思路为：①不选最后一件物品，则此时若</a:t>
            </a:r>
            <a:r>
              <a:rPr lang="en-US" altLang="zh-CN" sz="1400">
                <a:latin typeface="Calibri" panose="020F0502020204030204" pitchFamily="34" charset="0"/>
                <a:ea typeface="宋体" panose="02010600030101010101" pitchFamily="2" charset="-122"/>
                <a:cs typeface="Calibri" panose="020F0502020204030204" pitchFamily="34" charset="0"/>
              </a:rPr>
              <a:t>f(weight, n-1)</a:t>
            </a:r>
            <a:r>
              <a:rPr lang="zh-CN" altLang="en-US" sz="1400">
                <a:latin typeface="Calibri" panose="020F0502020204030204" pitchFamily="34" charset="0"/>
                <a:ea typeface="宋体" panose="02010600030101010101" pitchFamily="2" charset="-122"/>
                <a:cs typeface="Calibri" panose="020F0502020204030204" pitchFamily="34" charset="0"/>
              </a:rPr>
              <a:t>有解，则有解；</a:t>
            </a:r>
            <a:endParaRPr lang="en-US" altLang="zh-CN" sz="1400">
              <a:latin typeface="Calibri" panose="020F0502020204030204" pitchFamily="34" charset="0"/>
              <a:ea typeface="宋体" panose="02010600030101010101" pitchFamily="2" charset="-122"/>
              <a:cs typeface="Calibri" panose="020F0502020204030204" pitchFamily="34" charset="0"/>
            </a:endParaRPr>
          </a:p>
          <a:p>
            <a:pPr algn="l"/>
            <a:r>
              <a:rPr lang="zh-CN" altLang="en-US" sz="1400">
                <a:latin typeface="Calibri" panose="020F0502020204030204" pitchFamily="34" charset="0"/>
                <a:ea typeface="宋体" panose="02010600030101010101" pitchFamily="2" charset="-122"/>
                <a:cs typeface="Calibri" panose="020F0502020204030204" pitchFamily="34" charset="0"/>
              </a:rPr>
              <a:t>②选最后一件物品，则若</a:t>
            </a:r>
            <a:r>
              <a:rPr lang="en-US" altLang="zh-CN" sz="1400">
                <a:latin typeface="Calibri" panose="020F0502020204030204" pitchFamily="34" charset="0"/>
                <a:ea typeface="宋体" panose="02010600030101010101" pitchFamily="2" charset="-122"/>
                <a:cs typeface="Calibri" panose="020F0502020204030204" pitchFamily="34" charset="0"/>
              </a:rPr>
              <a:t>f(weight-w</a:t>
            </a:r>
            <a:r>
              <a:rPr lang="en-US" altLang="zh-CN" sz="1400" baseline="-25000">
                <a:latin typeface="Calibri" panose="020F0502020204030204" pitchFamily="34" charset="0"/>
                <a:ea typeface="宋体" panose="02010600030101010101" pitchFamily="2" charset="-122"/>
                <a:cs typeface="Calibri" panose="020F0502020204030204" pitchFamily="34" charset="0"/>
              </a:rPr>
              <a:t>n-1</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 </a:t>
            </a:r>
            <a:r>
              <a:rPr lang="en-US" altLang="zh-CN" sz="1400">
                <a:latin typeface="Calibri" panose="020F0502020204030204" pitchFamily="34" charset="0"/>
                <a:ea typeface="宋体" panose="02010600030101010101" pitchFamily="2" charset="-122"/>
                <a:cs typeface="Calibri" panose="020F0502020204030204" pitchFamily="34" charset="0"/>
              </a:rPr>
              <a:t>n-1)</a:t>
            </a:r>
            <a:r>
              <a:rPr lang="zh-CN" altLang="en-US" sz="1400">
                <a:latin typeface="Calibri" panose="020F0502020204030204" pitchFamily="34" charset="0"/>
                <a:ea typeface="宋体" panose="02010600030101010101" pitchFamily="2" charset="-122"/>
                <a:cs typeface="Calibri" panose="020F0502020204030204" pitchFamily="34" charset="0"/>
              </a:rPr>
              <a:t>有解，则有解。</a:t>
            </a:r>
            <a:endParaRPr lang="en-US" altLang="zh-CN" sz="1400">
              <a:latin typeface="Calibri" panose="020F0502020204030204" pitchFamily="34" charset="0"/>
              <a:ea typeface="宋体" panose="02010600030101010101" pitchFamily="2" charset="-122"/>
              <a:cs typeface="Calibri" panose="020F0502020204030204" pitchFamily="34" charset="0"/>
            </a:endParaRPr>
          </a:p>
          <a:p>
            <a:pPr algn="l"/>
            <a:r>
              <a:rPr lang="zh-CN" altLang="en-US" sz="1400">
                <a:latin typeface="Calibri" panose="020F0502020204030204" pitchFamily="34" charset="0"/>
                <a:ea typeface="宋体" panose="02010600030101010101" pitchFamily="2" charset="-122"/>
                <a:cs typeface="Calibri" panose="020F0502020204030204" pitchFamily="34" charset="0"/>
              </a:rPr>
              <a:t>函数如右所示。</a:t>
            </a:r>
            <a:endParaRPr lang="en-US" altLang="zh-CN" sz="1400">
              <a:latin typeface="Calibri" panose="020F0502020204030204" pitchFamily="34" charset="0"/>
              <a:ea typeface="宋体" panose="02010600030101010101" pitchFamily="2" charset="-122"/>
              <a:cs typeface="Calibri" panose="020F0502020204030204" pitchFamily="34" charset="0"/>
            </a:endParaRPr>
          </a:p>
        </p:txBody>
      </p:sp>
      <p:pic>
        <p:nvPicPr>
          <p:cNvPr id="7" name="图片 6">
            <a:extLst>
              <a:ext uri="{FF2B5EF4-FFF2-40B4-BE49-F238E27FC236}">
                <a16:creationId xmlns:a16="http://schemas.microsoft.com/office/drawing/2014/main" id="{B3909A10-2992-4D6B-8648-2AAC928390C7}"/>
              </a:ext>
            </a:extLst>
          </p:cNvPr>
          <p:cNvPicPr>
            <a:picLocks noChangeAspect="1"/>
          </p:cNvPicPr>
          <p:nvPr/>
        </p:nvPicPr>
        <p:blipFill>
          <a:blip r:embed="rId5"/>
          <a:stretch>
            <a:fillRect/>
          </a:stretch>
        </p:blipFill>
        <p:spPr>
          <a:xfrm>
            <a:off x="8375454" y="5092609"/>
            <a:ext cx="3816546" cy="1765391"/>
          </a:xfrm>
          <a:prstGeom prst="rect">
            <a:avLst/>
          </a:prstGeom>
        </p:spPr>
      </p:pic>
    </p:spTree>
    <p:extLst>
      <p:ext uri="{BB962C8B-B14F-4D97-AF65-F5344CB8AC3E}">
        <p14:creationId xmlns:p14="http://schemas.microsoft.com/office/powerpoint/2010/main" val="1918987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6E7D222-22CA-4B16-9E52-A682A8DF5D28}"/>
              </a:ext>
            </a:extLst>
          </p:cNvPr>
          <p:cNvSpPr txBox="1"/>
          <p:nvPr/>
        </p:nvSpPr>
        <p:spPr>
          <a:xfrm>
            <a:off x="0" y="0"/>
            <a:ext cx="12192000" cy="2246769"/>
          </a:xfrm>
          <a:prstGeom prst="rect">
            <a:avLst/>
          </a:prstGeom>
          <a:noFill/>
        </p:spPr>
        <p:txBody>
          <a:bodyPr wrap="square" rtlCol="0">
            <a:spAutoFit/>
          </a:bodyPr>
          <a:lstStyle/>
          <a:p>
            <a:r>
              <a:rPr lang="zh-CN" altLang="en-US" sz="1400" b="1">
                <a:latin typeface="Calibri" panose="020F0502020204030204" pitchFamily="34" charset="0"/>
                <a:ea typeface="宋体" panose="02010600030101010101" pitchFamily="2" charset="-122"/>
                <a:cs typeface="Calibri" panose="020F0502020204030204" pitchFamily="34" charset="0"/>
              </a:rPr>
              <a:t>队列</a:t>
            </a:r>
            <a:r>
              <a:rPr lang="en-US" altLang="zh-CN" sz="1400" b="1">
                <a:latin typeface="Calibri" panose="020F0502020204030204" pitchFamily="34" charset="0"/>
                <a:ea typeface="宋体" panose="02010600030101010101" pitchFamily="2" charset="-122"/>
                <a:cs typeface="Calibri" panose="020F0502020204030204" pitchFamily="34" charset="0"/>
              </a:rPr>
              <a:t>(queue)</a:t>
            </a:r>
            <a:r>
              <a:rPr lang="zh-CN" altLang="en-US" sz="1400">
                <a:latin typeface="Calibri" panose="020F0502020204030204" pitchFamily="34" charset="0"/>
                <a:ea typeface="宋体" panose="02010600030101010101" pitchFamily="2" charset="-122"/>
                <a:cs typeface="Calibri" panose="020F0502020204030204" pitchFamily="34" charset="0"/>
              </a:rPr>
              <a:t>：先进先出，</a:t>
            </a:r>
            <a:r>
              <a:rPr lang="en-US" altLang="zh-CN" sz="1400">
                <a:latin typeface="Calibri" panose="020F0502020204030204" pitchFamily="34" charset="0"/>
                <a:ea typeface="宋体" panose="02010600030101010101" pitchFamily="2" charset="-122"/>
                <a:cs typeface="Calibri" panose="020F0502020204030204" pitchFamily="34" charset="0"/>
              </a:rPr>
              <a:t>First In First Out</a:t>
            </a:r>
            <a:r>
              <a:rPr lang="zh-CN" altLang="en-US" sz="1400">
                <a:latin typeface="Calibri" panose="020F0502020204030204" pitchFamily="34" charset="0"/>
                <a:ea typeface="宋体" panose="02010600030101010101" pitchFamily="2" charset="-122"/>
                <a:cs typeface="Calibri" panose="020F0502020204030204" pitchFamily="34" charset="0"/>
              </a:rPr>
              <a:t>，其实现方式有两种，</a:t>
            </a:r>
            <a:r>
              <a:rPr lang="zh-CN" altLang="en-US" sz="1400">
                <a:solidFill>
                  <a:srgbClr val="FF0000"/>
                </a:solidFill>
                <a:latin typeface="Calibri" panose="020F0502020204030204" pitchFamily="34" charset="0"/>
                <a:ea typeface="宋体" panose="02010600030101010101" pitchFamily="2" charset="-122"/>
                <a:cs typeface="Calibri" panose="020F0502020204030204" pitchFamily="34" charset="0"/>
              </a:rPr>
              <a:t>带有尾部元素指针的单链表</a:t>
            </a:r>
            <a:r>
              <a:rPr lang="zh-CN" altLang="en-US" sz="1400">
                <a:latin typeface="Calibri" panose="020F0502020204030204" pitchFamily="34" charset="0"/>
                <a:ea typeface="宋体" panose="02010600030101010101" pitchFamily="2" charset="-122"/>
                <a:cs typeface="Calibri" panose="020F0502020204030204" pitchFamily="34" charset="0"/>
              </a:rPr>
              <a:t>，或</a:t>
            </a:r>
            <a:r>
              <a:rPr lang="zh-CN" altLang="en-US" sz="1400">
                <a:solidFill>
                  <a:srgbClr val="FF0000"/>
                </a:solidFill>
                <a:latin typeface="Calibri" panose="020F0502020204030204" pitchFamily="34" charset="0"/>
                <a:ea typeface="宋体" panose="02010600030101010101" pitchFamily="2" charset="-122"/>
                <a:cs typeface="Calibri" panose="020F0502020204030204" pitchFamily="34" charset="0"/>
              </a:rPr>
              <a:t>顺序表</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参</a:t>
            </a:r>
            <a:r>
              <a:rPr lang="en-US" altLang="zh-CN" sz="1400">
                <a:latin typeface="Calibri" panose="020F0502020204030204" pitchFamily="34" charset="0"/>
                <a:ea typeface="宋体" panose="02010600030101010101" pitchFamily="2" charset="-122"/>
                <a:cs typeface="Calibri" panose="020F0502020204030204" pitchFamily="34" charset="0"/>
              </a:rPr>
              <a:t>queue.py)</a:t>
            </a:r>
            <a:r>
              <a:rPr lang="zh-CN" altLang="en-US" sz="1400">
                <a:latin typeface="Calibri" panose="020F0502020204030204" pitchFamily="34" charset="0"/>
                <a:ea typeface="宋体" panose="02010600030101010101" pitchFamily="2" charset="-122"/>
                <a:cs typeface="Calibri" panose="020F0502020204030204" pitchFamily="34" charset="0"/>
              </a:rPr>
              <a:t>，也可采用一种循环顺序表实现。</a:t>
            </a:r>
            <a:endParaRPr lang="en-US" altLang="zh-CN" sz="1400">
              <a:latin typeface="Calibri" panose="020F0502020204030204" pitchFamily="34" charset="0"/>
              <a:ea typeface="宋体" panose="02010600030101010101" pitchFamily="2" charset="-122"/>
              <a:cs typeface="Calibri" panose="020F0502020204030204" pitchFamily="34" charset="0"/>
            </a:endParaRPr>
          </a:p>
          <a:p>
            <a:r>
              <a:rPr lang="en-US" altLang="zh-CN" sz="1400" b="1">
                <a:latin typeface="Calibri" panose="020F0502020204030204" pitchFamily="34" charset="0"/>
                <a:ea typeface="宋体" panose="02010600030101010101" pitchFamily="2" charset="-122"/>
                <a:cs typeface="Calibri" panose="020F0502020204030204" pitchFamily="34" charset="0"/>
              </a:rPr>
              <a:t>python</a:t>
            </a:r>
            <a:r>
              <a:rPr lang="zh-CN" altLang="en-US" sz="1400" b="1">
                <a:latin typeface="Calibri" panose="020F0502020204030204" pitchFamily="34" charset="0"/>
                <a:ea typeface="宋体" panose="02010600030101010101" pitchFamily="2" charset="-122"/>
                <a:cs typeface="Calibri" panose="020F0502020204030204" pitchFamily="34" charset="0"/>
              </a:rPr>
              <a:t>中的</a:t>
            </a:r>
            <a:r>
              <a:rPr lang="en-US" altLang="zh-CN" sz="1400" b="1">
                <a:latin typeface="Calibri" panose="020F0502020204030204" pitchFamily="34" charset="0"/>
                <a:ea typeface="宋体" panose="02010600030101010101" pitchFamily="2" charset="-122"/>
                <a:cs typeface="Calibri" panose="020F0502020204030204" pitchFamily="34" charset="0"/>
              </a:rPr>
              <a:t>deque</a:t>
            </a:r>
            <a:r>
              <a:rPr lang="zh-CN" altLang="en-US" sz="1400" b="1">
                <a:latin typeface="Calibri" panose="020F0502020204030204" pitchFamily="34" charset="0"/>
                <a:ea typeface="宋体" panose="02010600030101010101" pitchFamily="2" charset="-122"/>
                <a:cs typeface="Calibri" panose="020F0502020204030204" pitchFamily="34" charset="0"/>
              </a:rPr>
              <a:t>类</a:t>
            </a:r>
            <a:r>
              <a:rPr lang="zh-CN" altLang="en-US" sz="1400">
                <a:latin typeface="Calibri" panose="020F0502020204030204" pitchFamily="34" charset="0"/>
                <a:ea typeface="宋体" panose="02010600030101010101" pitchFamily="2" charset="-122"/>
                <a:cs typeface="Calibri" panose="020F0502020204030204" pitchFamily="34" charset="0"/>
              </a:rPr>
              <a:t>，是一个队列的实现，位于</a:t>
            </a:r>
            <a:r>
              <a:rPr lang="en-US" altLang="zh-CN" sz="1400">
                <a:latin typeface="Calibri" panose="020F0502020204030204" pitchFamily="34" charset="0"/>
                <a:ea typeface="宋体" panose="02010600030101010101" pitchFamily="2" charset="-122"/>
                <a:cs typeface="Calibri" panose="020F0502020204030204" pitchFamily="34" charset="0"/>
              </a:rPr>
              <a:t>collections</a:t>
            </a:r>
            <a:r>
              <a:rPr lang="zh-CN" altLang="en-US" sz="1400">
                <a:latin typeface="Calibri" panose="020F0502020204030204" pitchFamily="34" charset="0"/>
                <a:ea typeface="宋体" panose="02010600030101010101" pitchFamily="2" charset="-122"/>
                <a:cs typeface="Calibri" panose="020F0502020204030204" pitchFamily="34" charset="0"/>
              </a:rPr>
              <a:t>中，</a:t>
            </a:r>
            <a:r>
              <a:rPr lang="en-US" altLang="zh-CN" sz="1400">
                <a:latin typeface="Calibri" panose="020F0502020204030204" pitchFamily="34" charset="0"/>
                <a:ea typeface="宋体" panose="02010600030101010101" pitchFamily="2" charset="-122"/>
                <a:cs typeface="Calibri" panose="020F0502020204030204" pitchFamily="34" charset="0"/>
              </a:rPr>
              <a:t>deque([], maxlen=)</a:t>
            </a:r>
            <a:r>
              <a:rPr lang="zh-CN" altLang="en-US" sz="1400">
                <a:latin typeface="Calibri" panose="020F0502020204030204" pitchFamily="34" charset="0"/>
                <a:ea typeface="宋体" panose="02010600030101010101" pitchFamily="2" charset="-122"/>
                <a:cs typeface="Calibri" panose="020F0502020204030204" pitchFamily="34" charset="0"/>
              </a:rPr>
              <a:t>其中固定长度的序列当增加超过限制数的项时，另一端的项会自动删除，</a:t>
            </a:r>
            <a:r>
              <a:rPr lang="en-US" altLang="zh-CN" sz="1400">
                <a:latin typeface="Calibri" panose="020F0502020204030204" pitchFamily="34" charset="0"/>
                <a:ea typeface="宋体" panose="02010600030101010101" pitchFamily="2" charset="-122"/>
                <a:cs typeface="Calibri" panose="020F0502020204030204" pitchFamily="34" charset="0"/>
              </a:rPr>
              <a:t>deque</a:t>
            </a:r>
            <a:r>
              <a:rPr lang="zh-CN" altLang="en-US" sz="1400">
                <a:latin typeface="Calibri" panose="020F0502020204030204" pitchFamily="34" charset="0"/>
                <a:ea typeface="宋体" panose="02010600030101010101" pitchFamily="2" charset="-122"/>
                <a:cs typeface="Calibri" panose="020F0502020204030204" pitchFamily="34" charset="0"/>
              </a:rPr>
              <a:t>队列支持</a:t>
            </a:r>
            <a:r>
              <a:rPr lang="en-US" altLang="zh-CN" sz="1400">
                <a:latin typeface="Calibri" panose="020F0502020204030204" pitchFamily="34" charset="0"/>
                <a:ea typeface="宋体" panose="02010600030101010101" pitchFamily="2" charset="-122"/>
                <a:cs typeface="Calibri" panose="020F0502020204030204" pitchFamily="34" charset="0"/>
              </a:rPr>
              <a:t>append/appendleft, pop/popleft, extend/extendleft</a:t>
            </a:r>
            <a:r>
              <a:rPr lang="zh-CN" altLang="en-US" sz="1400">
                <a:latin typeface="Calibri" panose="020F0502020204030204" pitchFamily="34" charset="0"/>
                <a:ea typeface="宋体" panose="02010600030101010101" pitchFamily="2" charset="-122"/>
                <a:cs typeface="Calibri" panose="020F0502020204030204" pitchFamily="34" charset="0"/>
              </a:rPr>
              <a:t>方法，是一个可迭代对象。其在队列两端插入</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删除元素的时间复杂度为</a:t>
            </a:r>
            <a:r>
              <a:rPr lang="en-US" altLang="zh-CN" sz="1400">
                <a:latin typeface="Calibri" panose="020F0502020204030204" pitchFamily="34" charset="0"/>
                <a:ea typeface="宋体" panose="02010600030101010101" pitchFamily="2" charset="-122"/>
                <a:cs typeface="Calibri" panose="020F0502020204030204" pitchFamily="34" charset="0"/>
              </a:rPr>
              <a:t>O(1)</a:t>
            </a:r>
            <a:r>
              <a:rPr lang="zh-CN" altLang="en-US" sz="1400">
                <a:latin typeface="Calibri" panose="020F0502020204030204" pitchFamily="34" charset="0"/>
                <a:ea typeface="宋体" panose="02010600030101010101" pitchFamily="2" charset="-122"/>
                <a:cs typeface="Calibri" panose="020F0502020204030204" pitchFamily="34" charset="0"/>
              </a:rPr>
              <a:t> 。</a:t>
            </a:r>
            <a:endParaRPr lang="en-US" altLang="zh-CN" sz="1400">
              <a:latin typeface="Calibri" panose="020F0502020204030204" pitchFamily="34" charset="0"/>
              <a:ea typeface="宋体" panose="02010600030101010101" pitchFamily="2" charset="-122"/>
              <a:cs typeface="Calibri" panose="020F0502020204030204" pitchFamily="34" charset="0"/>
            </a:endParaRPr>
          </a:p>
          <a:p>
            <a:pPr algn="l"/>
            <a:r>
              <a:rPr lang="zh-CN" altLang="en-US" sz="1400" b="1">
                <a:latin typeface="Calibri" panose="020F0502020204030204" pitchFamily="34" charset="0"/>
                <a:ea typeface="宋体" panose="02010600030101010101" pitchFamily="2" charset="-122"/>
                <a:cs typeface="Calibri" panose="020F0502020204030204" pitchFamily="34" charset="0"/>
              </a:rPr>
              <a:t>迷宫问题</a:t>
            </a:r>
            <a:r>
              <a:rPr lang="zh-CN" altLang="en-US" sz="1400">
                <a:latin typeface="Calibri" panose="020F0502020204030204" pitchFamily="34" charset="0"/>
                <a:ea typeface="宋体" panose="02010600030101010101" pitchFamily="2" charset="-122"/>
                <a:cs typeface="Calibri" panose="020F0502020204030204" pitchFamily="34" charset="0"/>
              </a:rPr>
              <a:t>：基本思路是递归，对当前状态分类，若当前即出口则返回</a:t>
            </a:r>
            <a:r>
              <a:rPr lang="en-US" altLang="zh-CN" sz="1400">
                <a:latin typeface="Calibri" panose="020F0502020204030204" pitchFamily="34" charset="0"/>
                <a:ea typeface="宋体" panose="02010600030101010101" pitchFamily="2" charset="-122"/>
                <a:cs typeface="Calibri" panose="020F0502020204030204" pitchFamily="34" charset="0"/>
              </a:rPr>
              <a:t>True</a:t>
            </a:r>
            <a:r>
              <a:rPr lang="zh-CN" altLang="en-US" sz="1400">
                <a:latin typeface="Calibri" panose="020F0502020204030204" pitchFamily="34" charset="0"/>
                <a:ea typeface="宋体" panose="02010600030101010101" pitchFamily="2" charset="-122"/>
                <a:cs typeface="Calibri" panose="020F0502020204030204" pitchFamily="34" charset="0"/>
              </a:rPr>
              <a:t>，若当前无路可走则进行分析返回其他节点，从可行方向中选取一个前进。迷宫问题的关键点：①保存已经发现但尚未探索的分支②记录已探查过的位置③确定行进方向</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设计为东南西北四个方向</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，其基于递归思想的解法如下，其中</a:t>
            </a:r>
            <a:r>
              <a:rPr lang="en-US" altLang="zh-CN" sz="1400">
                <a:latin typeface="Calibri" panose="020F0502020204030204" pitchFamily="34" charset="0"/>
                <a:ea typeface="宋体" panose="02010600030101010101" pitchFamily="2" charset="-122"/>
                <a:cs typeface="Calibri" panose="020F0502020204030204" pitchFamily="34" charset="0"/>
              </a:rPr>
              <a:t>maze</a:t>
            </a:r>
            <a:r>
              <a:rPr lang="zh-CN" altLang="en-US" sz="1400">
                <a:latin typeface="Calibri" panose="020F0502020204030204" pitchFamily="34" charset="0"/>
                <a:ea typeface="宋体" panose="02010600030101010101" pitchFamily="2" charset="-122"/>
                <a:cs typeface="Calibri" panose="020F0502020204030204" pitchFamily="34" charset="0"/>
              </a:rPr>
              <a:t>是表示地图的二维数组，</a:t>
            </a:r>
            <a:r>
              <a:rPr lang="en-US" altLang="zh-CN" sz="1400">
                <a:latin typeface="Calibri" panose="020F0502020204030204" pitchFamily="34" charset="0"/>
                <a:ea typeface="宋体" panose="02010600030101010101" pitchFamily="2" charset="-122"/>
                <a:cs typeface="Calibri" panose="020F0502020204030204" pitchFamily="34" charset="0"/>
              </a:rPr>
              <a:t>pos</a:t>
            </a:r>
            <a:r>
              <a:rPr lang="zh-CN" altLang="en-US" sz="1400">
                <a:latin typeface="Calibri" panose="020F0502020204030204" pitchFamily="34" charset="0"/>
                <a:ea typeface="宋体" panose="02010600030101010101" pitchFamily="2" charset="-122"/>
                <a:cs typeface="Calibri" panose="020F0502020204030204" pitchFamily="34" charset="0"/>
              </a:rPr>
              <a:t>是表示当前点坐标的二元组，对每个点进行循环探查，将可行点代入，递归至入口，并可以记录其</a:t>
            </a:r>
            <a:r>
              <a:rPr lang="en-US" altLang="zh-CN" sz="1400">
                <a:latin typeface="Calibri" panose="020F0502020204030204" pitchFamily="34" charset="0"/>
                <a:ea typeface="宋体" panose="02010600030101010101" pitchFamily="2" charset="-122"/>
                <a:cs typeface="Calibri" panose="020F0502020204030204" pitchFamily="34" charset="0"/>
              </a:rPr>
              <a:t>return True</a:t>
            </a:r>
            <a:r>
              <a:rPr lang="zh-CN" altLang="en-US" sz="1400">
                <a:latin typeface="Calibri" panose="020F0502020204030204" pitchFamily="34" charset="0"/>
                <a:ea typeface="宋体" panose="02010600030101010101" pitchFamily="2" charset="-122"/>
                <a:cs typeface="Calibri" panose="020F0502020204030204" pitchFamily="34" charset="0"/>
              </a:rPr>
              <a:t>的路径点。</a:t>
            </a:r>
            <a:endParaRPr lang="en-US" altLang="zh-CN" sz="1400">
              <a:latin typeface="Calibri" panose="020F0502020204030204" pitchFamily="34" charset="0"/>
              <a:ea typeface="宋体" panose="02010600030101010101" pitchFamily="2" charset="-122"/>
              <a:cs typeface="Calibri" panose="020F0502020204030204" pitchFamily="34" charset="0"/>
            </a:endParaRPr>
          </a:p>
          <a:p>
            <a:pPr algn="l"/>
            <a:r>
              <a:rPr lang="zh-CN" altLang="en-US" sz="1400" b="1">
                <a:latin typeface="Calibri" panose="020F0502020204030204" pitchFamily="34" charset="0"/>
                <a:ea typeface="宋体" panose="02010600030101010101" pitchFamily="2" charset="-122"/>
                <a:cs typeface="Calibri" panose="020F0502020204030204" pitchFamily="34" charset="0"/>
              </a:rPr>
              <a:t>基于栈的回溯法</a:t>
            </a:r>
            <a:r>
              <a:rPr lang="zh-CN" altLang="en-US" sz="1400">
                <a:latin typeface="Calibri" panose="020F0502020204030204" pitchFamily="34" charset="0"/>
                <a:ea typeface="宋体" panose="02010600030101010101" pitchFamily="2" charset="-122"/>
                <a:cs typeface="Calibri" panose="020F0502020204030204" pitchFamily="34" charset="0"/>
              </a:rPr>
              <a:t>：基本思想，从栈中获取一个探查点</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包括当前坐标和方向</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，保存前进的所有可能点，当不能向前时从栈中弹出下一个回溯点，由于已将所有探查点入栈，因此当栈为空时探查失败。基于队列的方法与其类似，如下。</a:t>
            </a:r>
            <a:endParaRPr lang="en-US" altLang="zh-CN" sz="1400">
              <a:latin typeface="Calibri" panose="020F0502020204030204" pitchFamily="34" charset="0"/>
              <a:ea typeface="宋体" panose="02010600030101010101" pitchFamily="2" charset="-122"/>
              <a:cs typeface="Calibri" panose="020F0502020204030204" pitchFamily="34" charset="0"/>
            </a:endParaRPr>
          </a:p>
          <a:p>
            <a:r>
              <a:rPr lang="zh-CN" altLang="en-US" sz="1400" b="1">
                <a:latin typeface="Calibri" panose="020F0502020204030204" pitchFamily="34" charset="0"/>
                <a:ea typeface="宋体" panose="02010600030101010101" pitchFamily="2" charset="-122"/>
                <a:cs typeface="Calibri" panose="020F0502020204030204" pitchFamily="34" charset="0"/>
              </a:rPr>
              <a:t>状态空间搜索问题</a:t>
            </a:r>
            <a:r>
              <a:rPr lang="zh-CN" altLang="en-US" sz="1400">
                <a:latin typeface="Calibri" panose="020F0502020204030204" pitchFamily="34" charset="0"/>
                <a:ea typeface="宋体" panose="02010600030101010101" pitchFamily="2" charset="-122"/>
                <a:cs typeface="Calibri" panose="020F0502020204030204" pitchFamily="34" charset="0"/>
              </a:rPr>
              <a:t>：上述迷宫问题，八皇后问题，骑士周游问题，都是可以用递归方法求解的状态空间</a:t>
            </a:r>
            <a:endParaRPr lang="en-US" altLang="zh-CN" sz="1400">
              <a:latin typeface="Calibri" panose="020F0502020204030204" pitchFamily="34" charset="0"/>
              <a:ea typeface="宋体" panose="02010600030101010101" pitchFamily="2" charset="-122"/>
              <a:cs typeface="Calibri" panose="020F0502020204030204" pitchFamily="34" charset="0"/>
            </a:endParaRPr>
          </a:p>
          <a:p>
            <a:r>
              <a:rPr lang="zh-CN" altLang="en-US" sz="1400">
                <a:latin typeface="Calibri" panose="020F0502020204030204" pitchFamily="34" charset="0"/>
                <a:ea typeface="宋体" panose="02010600030101010101" pitchFamily="2" charset="-122"/>
                <a:cs typeface="Calibri" panose="020F0502020204030204" pitchFamily="34" charset="0"/>
              </a:rPr>
              <a:t>搜索问题，递归的调用若是单线程则其过程与栈更相似。</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实际运用中一般采用多线程优化</a:t>
            </a:r>
            <a:r>
              <a:rPr lang="en-US" altLang="zh-CN" sz="1400">
                <a:latin typeface="Calibri" panose="020F0502020204030204" pitchFamily="34" charset="0"/>
                <a:ea typeface="宋体" panose="02010600030101010101" pitchFamily="2" charset="-122"/>
                <a:cs typeface="Calibri" panose="020F0502020204030204" pitchFamily="34" charset="0"/>
              </a:rPr>
              <a:t>)</a:t>
            </a:r>
            <a:endParaRPr lang="zh-CN" altLang="en-US" sz="1400" dirty="0">
              <a:latin typeface="Calibri" panose="020F0502020204030204" pitchFamily="34" charset="0"/>
              <a:ea typeface="宋体" panose="02010600030101010101" pitchFamily="2" charset="-122"/>
              <a:cs typeface="Calibri" panose="020F0502020204030204" pitchFamily="34" charset="0"/>
            </a:endParaRPr>
          </a:p>
        </p:txBody>
      </p:sp>
      <p:pic>
        <p:nvPicPr>
          <p:cNvPr id="3" name="图片 2">
            <a:extLst>
              <a:ext uri="{FF2B5EF4-FFF2-40B4-BE49-F238E27FC236}">
                <a16:creationId xmlns:a16="http://schemas.microsoft.com/office/drawing/2014/main" id="{E35EFDFD-3B11-49AB-A64B-981F460A7B98}"/>
              </a:ext>
            </a:extLst>
          </p:cNvPr>
          <p:cNvPicPr>
            <a:picLocks noChangeAspect="1"/>
          </p:cNvPicPr>
          <p:nvPr/>
        </p:nvPicPr>
        <p:blipFill>
          <a:blip r:embed="rId2"/>
          <a:stretch>
            <a:fillRect/>
          </a:stretch>
        </p:blipFill>
        <p:spPr>
          <a:xfrm>
            <a:off x="9321652" y="4041272"/>
            <a:ext cx="2870348" cy="165108"/>
          </a:xfrm>
          <a:prstGeom prst="rect">
            <a:avLst/>
          </a:prstGeom>
        </p:spPr>
      </p:pic>
      <p:pic>
        <p:nvPicPr>
          <p:cNvPr id="4" name="图片 3">
            <a:extLst>
              <a:ext uri="{FF2B5EF4-FFF2-40B4-BE49-F238E27FC236}">
                <a16:creationId xmlns:a16="http://schemas.microsoft.com/office/drawing/2014/main" id="{28DE93BF-614A-4134-8C2E-B005BEE51E9C}"/>
              </a:ext>
            </a:extLst>
          </p:cNvPr>
          <p:cNvPicPr>
            <a:picLocks noChangeAspect="1"/>
          </p:cNvPicPr>
          <p:nvPr/>
        </p:nvPicPr>
        <p:blipFill>
          <a:blip r:embed="rId3"/>
          <a:stretch>
            <a:fillRect/>
          </a:stretch>
        </p:blipFill>
        <p:spPr>
          <a:xfrm>
            <a:off x="7702319" y="4206380"/>
            <a:ext cx="4489681" cy="647733"/>
          </a:xfrm>
          <a:prstGeom prst="rect">
            <a:avLst/>
          </a:prstGeom>
        </p:spPr>
      </p:pic>
      <p:pic>
        <p:nvPicPr>
          <p:cNvPr id="5" name="图片 4">
            <a:extLst>
              <a:ext uri="{FF2B5EF4-FFF2-40B4-BE49-F238E27FC236}">
                <a16:creationId xmlns:a16="http://schemas.microsoft.com/office/drawing/2014/main" id="{B74D975E-DA2B-48E0-AB8C-996A5C559C1A}"/>
              </a:ext>
            </a:extLst>
          </p:cNvPr>
          <p:cNvPicPr>
            <a:picLocks noChangeAspect="1"/>
          </p:cNvPicPr>
          <p:nvPr/>
        </p:nvPicPr>
        <p:blipFill>
          <a:blip r:embed="rId4"/>
          <a:stretch>
            <a:fillRect/>
          </a:stretch>
        </p:blipFill>
        <p:spPr>
          <a:xfrm>
            <a:off x="6902178" y="4844947"/>
            <a:ext cx="5289822" cy="2013053"/>
          </a:xfrm>
          <a:prstGeom prst="rect">
            <a:avLst/>
          </a:prstGeom>
        </p:spPr>
      </p:pic>
      <p:pic>
        <p:nvPicPr>
          <p:cNvPr id="6" name="图片 5">
            <a:extLst>
              <a:ext uri="{FF2B5EF4-FFF2-40B4-BE49-F238E27FC236}">
                <a16:creationId xmlns:a16="http://schemas.microsoft.com/office/drawing/2014/main" id="{CF9AA4B2-0B46-40B3-857A-7E16DBBE342A}"/>
              </a:ext>
            </a:extLst>
          </p:cNvPr>
          <p:cNvPicPr>
            <a:picLocks noChangeAspect="1"/>
          </p:cNvPicPr>
          <p:nvPr/>
        </p:nvPicPr>
        <p:blipFill>
          <a:blip r:embed="rId5"/>
          <a:stretch>
            <a:fillRect/>
          </a:stretch>
        </p:blipFill>
        <p:spPr>
          <a:xfrm>
            <a:off x="2083274" y="4398165"/>
            <a:ext cx="4812331" cy="2471722"/>
          </a:xfrm>
          <a:prstGeom prst="rect">
            <a:avLst/>
          </a:prstGeom>
        </p:spPr>
      </p:pic>
      <p:pic>
        <p:nvPicPr>
          <p:cNvPr id="7" name="图片 6">
            <a:extLst>
              <a:ext uri="{FF2B5EF4-FFF2-40B4-BE49-F238E27FC236}">
                <a16:creationId xmlns:a16="http://schemas.microsoft.com/office/drawing/2014/main" id="{AB7D4AF6-4C29-41C9-9868-BB600C237AC7}"/>
              </a:ext>
            </a:extLst>
          </p:cNvPr>
          <p:cNvPicPr>
            <a:picLocks noChangeAspect="1"/>
          </p:cNvPicPr>
          <p:nvPr/>
        </p:nvPicPr>
        <p:blipFill>
          <a:blip r:embed="rId6"/>
          <a:stretch>
            <a:fillRect/>
          </a:stretch>
        </p:blipFill>
        <p:spPr>
          <a:xfrm>
            <a:off x="8979121" y="1630922"/>
            <a:ext cx="3097212" cy="2184161"/>
          </a:xfrm>
          <a:prstGeom prst="rect">
            <a:avLst/>
          </a:prstGeom>
        </p:spPr>
      </p:pic>
      <p:sp>
        <p:nvSpPr>
          <p:cNvPr id="8" name="文本框 7">
            <a:extLst>
              <a:ext uri="{FF2B5EF4-FFF2-40B4-BE49-F238E27FC236}">
                <a16:creationId xmlns:a16="http://schemas.microsoft.com/office/drawing/2014/main" id="{8A307F6C-E3DB-4F34-8349-1DAF816D732E}"/>
              </a:ext>
            </a:extLst>
          </p:cNvPr>
          <p:cNvSpPr txBox="1"/>
          <p:nvPr/>
        </p:nvSpPr>
        <p:spPr>
          <a:xfrm>
            <a:off x="0" y="2151396"/>
            <a:ext cx="8979121" cy="2246769"/>
          </a:xfrm>
          <a:prstGeom prst="rect">
            <a:avLst/>
          </a:prstGeom>
          <a:noFill/>
        </p:spPr>
        <p:txBody>
          <a:bodyPr wrap="square" rtlCol="0">
            <a:spAutoFit/>
          </a:bodyPr>
          <a:lstStyle/>
          <a:p>
            <a:pPr algn="l"/>
            <a:r>
              <a:rPr lang="zh-CN" altLang="en-US" sz="1400" b="1">
                <a:latin typeface="Calibri" panose="020F0502020204030204" pitchFamily="34" charset="0"/>
                <a:ea typeface="宋体" panose="02010600030101010101" pitchFamily="2" charset="-122"/>
                <a:cs typeface="Calibri" panose="020F0502020204030204" pitchFamily="34" charset="0"/>
              </a:rPr>
              <a:t>深度优先搜索</a:t>
            </a:r>
            <a:r>
              <a:rPr lang="zh-CN" altLang="en-US" sz="1400">
                <a:latin typeface="Calibri" panose="020F0502020204030204" pitchFamily="34" charset="0"/>
                <a:ea typeface="宋体" panose="02010600030101010101" pitchFamily="2" charset="-122"/>
                <a:cs typeface="Calibri" panose="020F0502020204030204" pitchFamily="34" charset="0"/>
              </a:rPr>
              <a:t>：即基于栈的搜索，后进先出，在搜索失败时总是返回最近的节点。</a:t>
            </a:r>
            <a:endParaRPr lang="en-US" altLang="zh-CN" sz="1400">
              <a:latin typeface="Calibri" panose="020F0502020204030204" pitchFamily="34" charset="0"/>
              <a:ea typeface="宋体" panose="02010600030101010101" pitchFamily="2" charset="-122"/>
              <a:cs typeface="Calibri" panose="020F0502020204030204" pitchFamily="34" charset="0"/>
            </a:endParaRPr>
          </a:p>
          <a:p>
            <a:pPr algn="l"/>
            <a:r>
              <a:rPr lang="zh-CN" altLang="en-US" sz="1400" b="1">
                <a:latin typeface="Calibri" panose="020F0502020204030204" pitchFamily="34" charset="0"/>
                <a:ea typeface="宋体" panose="02010600030101010101" pitchFamily="2" charset="-122"/>
                <a:cs typeface="Calibri" panose="020F0502020204030204" pitchFamily="34" charset="0"/>
              </a:rPr>
              <a:t>广度优先搜索</a:t>
            </a:r>
            <a:r>
              <a:rPr lang="zh-CN" altLang="en-US" sz="1400">
                <a:latin typeface="Calibri" panose="020F0502020204030204" pitchFamily="34" charset="0"/>
                <a:ea typeface="宋体" panose="02010600030101010101" pitchFamily="2" charset="-122"/>
                <a:cs typeface="Calibri" panose="020F0502020204030204" pitchFamily="34" charset="0"/>
              </a:rPr>
              <a:t>：即基于队列的搜索，先进先出，在搜索失败时总是退回到最初的节点。</a:t>
            </a:r>
            <a:endParaRPr lang="en-US" altLang="zh-CN" sz="1400">
              <a:latin typeface="Calibri" panose="020F0502020204030204" pitchFamily="34" charset="0"/>
              <a:ea typeface="宋体" panose="02010600030101010101" pitchFamily="2" charset="-122"/>
              <a:cs typeface="Calibri" panose="020F0502020204030204" pitchFamily="34" charset="0"/>
            </a:endParaRPr>
          </a:p>
          <a:p>
            <a:pPr algn="l"/>
            <a:r>
              <a:rPr lang="zh-CN" altLang="en-US" sz="1400" b="1">
                <a:latin typeface="Calibri" panose="020F0502020204030204" pitchFamily="34" charset="0"/>
                <a:ea typeface="宋体" panose="02010600030101010101" pitchFamily="2" charset="-122"/>
                <a:cs typeface="Calibri" panose="020F0502020204030204" pitchFamily="34" charset="0"/>
              </a:rPr>
              <a:t>确认搜索方法时需要注意的一些问题</a:t>
            </a:r>
            <a:r>
              <a:rPr lang="zh-CN" altLang="en-US" sz="1400">
                <a:latin typeface="Calibri" panose="020F0502020204030204" pitchFamily="34" charset="0"/>
                <a:ea typeface="宋体" panose="02010600030101010101" pitchFamily="2" charset="-122"/>
                <a:cs typeface="Calibri" panose="020F0502020204030204" pitchFamily="34" charset="0"/>
              </a:rPr>
              <a:t>：①</a:t>
            </a:r>
            <a:r>
              <a:rPr lang="zh-CN" altLang="en-US" sz="1400" b="1">
                <a:latin typeface="Calibri" panose="020F0502020204030204" pitchFamily="34" charset="0"/>
                <a:ea typeface="宋体" panose="02010600030101010101" pitchFamily="2" charset="-122"/>
                <a:cs typeface="Calibri" panose="020F0502020204030204" pitchFamily="34" charset="0"/>
              </a:rPr>
              <a:t>能否保证找到解</a:t>
            </a:r>
            <a:r>
              <a:rPr lang="zh-CN" altLang="en-US" sz="1400">
                <a:latin typeface="Calibri" panose="020F0502020204030204" pitchFamily="34" charset="0"/>
                <a:ea typeface="宋体" panose="02010600030101010101" pitchFamily="2" charset="-122"/>
                <a:cs typeface="Calibri" panose="020F0502020204030204" pitchFamily="34" charset="0"/>
              </a:rPr>
              <a:t>：深度优先会沿着一条路径行至有解或无路，若存在一个不包含解的很大的子区域则会浪费很多时间</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若存在无穷大的子区域则找不到解</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，因此路径分支的选择对深度优先算法非常重要，广度优先则不存在这种问题，其找到的解必定是最优解</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最短路径</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；②</a:t>
            </a:r>
            <a:r>
              <a:rPr lang="zh-CN" altLang="en-US" sz="1400" b="1">
                <a:latin typeface="Calibri" panose="020F0502020204030204" pitchFamily="34" charset="0"/>
                <a:ea typeface="宋体" panose="02010600030101010101" pitchFamily="2" charset="-122"/>
                <a:cs typeface="Calibri" panose="020F0502020204030204" pitchFamily="34" charset="0"/>
              </a:rPr>
              <a:t>得到相应路径</a:t>
            </a:r>
            <a:r>
              <a:rPr lang="zh-CN" altLang="en-US" sz="1400">
                <a:latin typeface="Calibri" panose="020F0502020204030204" pitchFamily="34" charset="0"/>
                <a:ea typeface="宋体" panose="02010600030101010101" pitchFamily="2" charset="-122"/>
                <a:cs typeface="Calibri" panose="020F0502020204030204" pitchFamily="34" charset="0"/>
              </a:rPr>
              <a:t>：在深度优先中，找到解时栈中即保存了相应节点，而广度优先中，必须记录状态，但如果状态空间巨大，则可能浪费很大空间，且记录的状态信息并不一定有用；③</a:t>
            </a:r>
            <a:r>
              <a:rPr lang="zh-CN" altLang="en-US" sz="1400" b="1">
                <a:latin typeface="Calibri" panose="020F0502020204030204" pitchFamily="34" charset="0"/>
                <a:ea typeface="宋体" panose="02010600030101010101" pitchFamily="2" charset="-122"/>
                <a:cs typeface="Calibri" panose="020F0502020204030204" pitchFamily="34" charset="0"/>
              </a:rPr>
              <a:t>搜索所有可能的解</a:t>
            </a:r>
            <a:r>
              <a:rPr lang="en-US" altLang="zh-CN" sz="1400" b="1">
                <a:latin typeface="Calibri" panose="020F0502020204030204" pitchFamily="34" charset="0"/>
                <a:ea typeface="宋体" panose="02010600030101010101" pitchFamily="2" charset="-122"/>
                <a:cs typeface="Calibri" panose="020F0502020204030204" pitchFamily="34" charset="0"/>
              </a:rPr>
              <a:t>/</a:t>
            </a:r>
            <a:r>
              <a:rPr lang="zh-CN" altLang="en-US" sz="1400" b="1">
                <a:latin typeface="Calibri" panose="020F0502020204030204" pitchFamily="34" charset="0"/>
                <a:ea typeface="宋体" panose="02010600030101010101" pitchFamily="2" charset="-122"/>
                <a:cs typeface="Calibri" panose="020F0502020204030204" pitchFamily="34" charset="0"/>
              </a:rPr>
              <a:t>最优解</a:t>
            </a:r>
            <a:r>
              <a:rPr lang="zh-CN" altLang="en-US" sz="1400">
                <a:latin typeface="Calibri" panose="020F0502020204030204" pitchFamily="34" charset="0"/>
                <a:ea typeface="宋体" panose="02010600030101010101" pitchFamily="2" charset="-122"/>
                <a:cs typeface="Calibri" panose="020F0502020204030204" pitchFamily="34" charset="0"/>
              </a:rPr>
              <a:t>：所有解的获得都必须遍历整个空间，广度优先获得的第一个解就是最优解，而深度优先则需要对所有解进行对比，一般不使用深度优先求最优解；</a:t>
            </a:r>
            <a:endParaRPr lang="en-US" altLang="zh-CN" sz="1400">
              <a:latin typeface="Calibri" panose="020F0502020204030204" pitchFamily="34" charset="0"/>
              <a:ea typeface="宋体" panose="02010600030101010101" pitchFamily="2" charset="-122"/>
              <a:cs typeface="Calibri" panose="020F0502020204030204" pitchFamily="34" charset="0"/>
            </a:endParaRPr>
          </a:p>
          <a:p>
            <a:pPr algn="l"/>
            <a:r>
              <a:rPr lang="zh-CN" altLang="en-US" sz="1400">
                <a:latin typeface="Calibri" panose="020F0502020204030204" pitchFamily="34" charset="0"/>
                <a:ea typeface="宋体" panose="02010600030101010101" pitchFamily="2" charset="-122"/>
                <a:cs typeface="Calibri" panose="020F0502020204030204" pitchFamily="34" charset="0"/>
              </a:rPr>
              <a:t>④</a:t>
            </a:r>
            <a:r>
              <a:rPr lang="zh-CN" altLang="en-US" sz="1400" b="1">
                <a:latin typeface="Calibri" panose="020F0502020204030204" pitchFamily="34" charset="0"/>
                <a:ea typeface="宋体" panose="02010600030101010101" pitchFamily="2" charset="-122"/>
                <a:cs typeface="Calibri" panose="020F0502020204030204" pitchFamily="34" charset="0"/>
              </a:rPr>
              <a:t>搜索的时间与空间开销</a:t>
            </a:r>
            <a:r>
              <a:rPr lang="zh-CN" altLang="en-US" sz="1400">
                <a:latin typeface="Calibri" panose="020F0502020204030204" pitchFamily="34" charset="0"/>
                <a:ea typeface="宋体" panose="02010600030101010101" pitchFamily="2" charset="-122"/>
                <a:cs typeface="Calibri" panose="020F0502020204030204" pitchFamily="34" charset="0"/>
              </a:rPr>
              <a:t>：都与状态空间有关，一般来说，分支越多，广度优先的空间开销就越大，宽度优先的空间开销与最长搜索路径有关。</a:t>
            </a:r>
            <a:endParaRPr lang="zh-CN" altLang="en-US" sz="1400" dirty="0">
              <a:latin typeface="Calibri" panose="020F0502020204030204" pitchFamily="34" charset="0"/>
              <a:ea typeface="宋体" panose="02010600030101010101" pitchFamily="2" charset="-122"/>
              <a:cs typeface="Calibri" panose="020F0502020204030204" pitchFamily="34" charset="0"/>
            </a:endParaRPr>
          </a:p>
        </p:txBody>
      </p:sp>
      <p:sp>
        <p:nvSpPr>
          <p:cNvPr id="9" name="文本框 8">
            <a:extLst>
              <a:ext uri="{FF2B5EF4-FFF2-40B4-BE49-F238E27FC236}">
                <a16:creationId xmlns:a16="http://schemas.microsoft.com/office/drawing/2014/main" id="{30440E0C-DEAC-4892-A18B-4EF1A5A3550A}"/>
              </a:ext>
            </a:extLst>
          </p:cNvPr>
          <p:cNvSpPr txBox="1"/>
          <p:nvPr/>
        </p:nvSpPr>
        <p:spPr>
          <a:xfrm>
            <a:off x="0" y="4337331"/>
            <a:ext cx="2076701" cy="2462213"/>
          </a:xfrm>
          <a:prstGeom prst="rect">
            <a:avLst/>
          </a:prstGeom>
          <a:noFill/>
        </p:spPr>
        <p:txBody>
          <a:bodyPr wrap="square" rtlCol="0">
            <a:spAutoFit/>
          </a:bodyPr>
          <a:lstStyle/>
          <a:p>
            <a:pPr algn="l"/>
            <a:r>
              <a:rPr lang="zh-CN" altLang="en-US" sz="1400">
                <a:latin typeface="Calibri" panose="020F0502020204030204" pitchFamily="34" charset="0"/>
                <a:ea typeface="宋体" panose="02010600030101010101" pitchFamily="2" charset="-122"/>
                <a:cs typeface="Calibri" panose="020F0502020204030204" pitchFamily="34" charset="0"/>
              </a:rPr>
              <a:t>由于计算机的分级存储机制，若一批数据都是局部的，则访问效率较高，因此应尽量使用顺序表</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局部化的典型</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a:t>
            </a:r>
            <a:endParaRPr lang="en-US" altLang="zh-CN" sz="1400">
              <a:latin typeface="Calibri" panose="020F0502020204030204" pitchFamily="34" charset="0"/>
              <a:ea typeface="宋体" panose="02010600030101010101" pitchFamily="2" charset="-122"/>
              <a:cs typeface="Calibri" panose="020F0502020204030204" pitchFamily="34" charset="0"/>
            </a:endParaRPr>
          </a:p>
          <a:p>
            <a:pPr algn="l"/>
            <a:r>
              <a:rPr lang="zh-CN" altLang="en-US" sz="1400">
                <a:latin typeface="Calibri" panose="020F0502020204030204" pitchFamily="34" charset="0"/>
                <a:ea typeface="宋体" panose="02010600030101010101" pitchFamily="2" charset="-122"/>
                <a:cs typeface="Calibri" panose="020F0502020204030204" pitchFamily="34" charset="0"/>
              </a:rPr>
              <a:t>链表的元素在内存中随意分配，因此可能带来访问效率的损失，在</a:t>
            </a:r>
            <a:r>
              <a:rPr lang="en-US" altLang="zh-CN" sz="1400">
                <a:latin typeface="Calibri" panose="020F0502020204030204" pitchFamily="34" charset="0"/>
                <a:ea typeface="宋体" panose="02010600030101010101" pitchFamily="2" charset="-122"/>
                <a:cs typeface="Calibri" panose="020F0502020204030204" pitchFamily="34" charset="0"/>
              </a:rPr>
              <a:t>python</a:t>
            </a:r>
            <a:r>
              <a:rPr lang="zh-CN" altLang="en-US" sz="1400">
                <a:latin typeface="Calibri" panose="020F0502020204030204" pitchFamily="34" charset="0"/>
                <a:ea typeface="宋体" panose="02010600030101010101" pitchFamily="2" charset="-122"/>
                <a:cs typeface="Calibri" panose="020F0502020204030204" pitchFamily="34" charset="0"/>
              </a:rPr>
              <a:t>中，有提供更高效率的顺序表，如</a:t>
            </a:r>
            <a:r>
              <a:rPr lang="en-US" altLang="zh-CN" sz="1400">
                <a:latin typeface="Calibri" panose="020F0502020204030204" pitchFamily="34" charset="0"/>
                <a:ea typeface="宋体" panose="02010600030101010101" pitchFamily="2" charset="-122"/>
                <a:cs typeface="Calibri" panose="020F0502020204030204" pitchFamily="34" charset="0"/>
              </a:rPr>
              <a:t>array</a:t>
            </a:r>
            <a:r>
              <a:rPr lang="zh-CN" altLang="en-US" sz="1400">
                <a:latin typeface="Calibri" panose="020F0502020204030204" pitchFamily="34" charset="0"/>
                <a:ea typeface="宋体" panose="02010600030101010101" pitchFamily="2" charset="-122"/>
                <a:cs typeface="Calibri" panose="020F0502020204030204" pitchFamily="34" charset="0"/>
              </a:rPr>
              <a:t> </a:t>
            </a:r>
            <a:r>
              <a:rPr lang="en-US" altLang="zh-CN" sz="1400">
                <a:latin typeface="Calibri" panose="020F0502020204030204" pitchFamily="34" charset="0"/>
                <a:ea typeface="宋体" panose="02010600030101010101" pitchFamily="2" charset="-122"/>
                <a:cs typeface="Calibri" panose="020F0502020204030204" pitchFamily="34" charset="0"/>
              </a:rPr>
              <a:t>(</a:t>
            </a:r>
            <a:r>
              <a:rPr lang="zh-CN" altLang="en-US" sz="1400">
                <a:latin typeface="Calibri" panose="020F0502020204030204" pitchFamily="34" charset="0"/>
                <a:ea typeface="宋体" panose="02010600030101010101" pitchFamily="2" charset="-122"/>
                <a:cs typeface="Calibri" panose="020F0502020204030204" pitchFamily="34" charset="0"/>
              </a:rPr>
              <a:t>表中元素类型必须相同</a:t>
            </a:r>
            <a:r>
              <a:rPr lang="en-US" altLang="zh-CN" sz="1400">
                <a:latin typeface="Calibri" panose="020F0502020204030204" pitchFamily="34" charset="0"/>
                <a:ea typeface="宋体" panose="02010600030101010101" pitchFamily="2" charset="-122"/>
                <a:cs typeface="Calibri" panose="020F0502020204030204" pitchFamily="34" charset="0"/>
              </a:rPr>
              <a:t>)</a:t>
            </a:r>
            <a:endParaRPr lang="zh-CN" altLang="en-US" sz="1400" dirty="0">
              <a:latin typeface="Calibri" panose="020F0502020204030204" pitchFamily="34" charset="0"/>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519424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2C77EB6-9E63-48ED-AF5C-559B27689830}"/>
              </a:ext>
            </a:extLst>
          </p:cNvPr>
          <p:cNvSpPr txBox="1"/>
          <p:nvPr/>
        </p:nvSpPr>
        <p:spPr>
          <a:xfrm>
            <a:off x="0" y="-1"/>
            <a:ext cx="12192000" cy="4616648"/>
          </a:xfrm>
          <a:prstGeom prst="rect">
            <a:avLst/>
          </a:prstGeom>
          <a:noFill/>
        </p:spPr>
        <p:txBody>
          <a:bodyPr wrap="square" rtlCol="0">
            <a:spAutoFit/>
          </a:bodyPr>
          <a:lstStyle/>
          <a:p>
            <a:pPr algn="l"/>
            <a:r>
              <a:rPr lang="zh-CN" altLang="en-US" sz="1400" b="1">
                <a:latin typeface="宋体" panose="02010600030101010101" pitchFamily="2" charset="-122"/>
                <a:ea typeface="宋体" panose="02010600030101010101" pitchFamily="2" charset="-122"/>
              </a:rPr>
              <a:t>二叉树与树</a:t>
            </a:r>
            <a:br>
              <a:rPr lang="en-US" altLang="zh-CN" sz="1400">
                <a:latin typeface="宋体" panose="02010600030101010101" pitchFamily="2" charset="-122"/>
                <a:ea typeface="宋体" panose="02010600030101010101" pitchFamily="2" charset="-122"/>
              </a:rPr>
            </a:br>
            <a:r>
              <a:rPr lang="zh-CN" altLang="en-US" sz="1400" b="1">
                <a:latin typeface="宋体" panose="02010600030101010101" pitchFamily="2" charset="-122"/>
                <a:ea typeface="宋体" panose="02010600030101010101" pitchFamily="2" charset="-122"/>
              </a:rPr>
              <a:t>二叉树</a:t>
            </a:r>
            <a:r>
              <a:rPr lang="en-US" altLang="zh-CN" sz="1400" b="1">
                <a:latin typeface="宋体" panose="02010600030101010101" pitchFamily="2" charset="-122"/>
                <a:ea typeface="宋体" panose="02010600030101010101" pitchFamily="2" charset="-122"/>
              </a:rPr>
              <a:t>(Binary Tree)</a:t>
            </a:r>
            <a:r>
              <a:rPr lang="zh-CN" altLang="en-US" sz="1400">
                <a:latin typeface="宋体" panose="02010600030101010101" pitchFamily="2" charset="-122"/>
                <a:ea typeface="宋体" panose="02010600030101010101" pitchFamily="2" charset="-122"/>
              </a:rPr>
              <a:t>：二叉树是节点的有穷集合，这个集合或者是空集，或者其中有一个称为根节点</a:t>
            </a:r>
            <a:r>
              <a:rPr lang="en-US" altLang="zh-CN" sz="1400">
                <a:latin typeface="宋体" panose="02010600030101010101" pitchFamily="2" charset="-122"/>
                <a:ea typeface="宋体" panose="02010600030101010101" pitchFamily="2" charset="-122"/>
              </a:rPr>
              <a:t>(root)</a:t>
            </a:r>
            <a:r>
              <a:rPr lang="zh-CN" altLang="en-US" sz="1400">
                <a:latin typeface="宋体" panose="02010600030101010101" pitchFamily="2" charset="-122"/>
                <a:ea typeface="宋体" panose="02010600030101010101" pitchFamily="2" charset="-122"/>
              </a:rPr>
              <a:t>的特殊节点，其余节点分属两颗不相交的二叉树，这两颗二叉树分别称为原二叉树的左子树和右子树，在讨论二叉树的子树时必须明确说明是左子树还是右子树。</a:t>
            </a:r>
            <a:endParaRPr lang="en-US" altLang="zh-CN" sz="1400">
              <a:latin typeface="宋体" panose="02010600030101010101" pitchFamily="2" charset="-122"/>
              <a:ea typeface="宋体" panose="02010600030101010101" pitchFamily="2" charset="-122"/>
            </a:endParaRPr>
          </a:p>
          <a:p>
            <a:pPr algn="l"/>
            <a:r>
              <a:rPr lang="zh-CN" altLang="en-US" sz="1400" b="1">
                <a:latin typeface="宋体" panose="02010600030101010101" pitchFamily="2" charset="-122"/>
                <a:ea typeface="宋体" panose="02010600030101010101" pitchFamily="2" charset="-122"/>
              </a:rPr>
              <a:t>二叉树的一些关键概念与性质</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pPr algn="l"/>
            <a:r>
              <a:rPr lang="zh-CN" altLang="en-US" sz="1400">
                <a:latin typeface="宋体" panose="02010600030101010101" pitchFamily="2" charset="-122"/>
                <a:ea typeface="宋体" panose="02010600030101010101" pitchFamily="2" charset="-122"/>
              </a:rPr>
              <a:t>①空树、单点树：不包含任何节点的二叉树称为</a:t>
            </a:r>
            <a:r>
              <a:rPr lang="zh-CN" altLang="en-US" sz="1400">
                <a:solidFill>
                  <a:schemeClr val="accent1">
                    <a:lumMod val="75000"/>
                  </a:schemeClr>
                </a:solidFill>
                <a:latin typeface="宋体" panose="02010600030101010101" pitchFamily="2" charset="-122"/>
                <a:ea typeface="宋体" panose="02010600030101010101" pitchFamily="2" charset="-122"/>
              </a:rPr>
              <a:t>空树</a:t>
            </a:r>
            <a:r>
              <a:rPr lang="zh-CN" altLang="en-US" sz="1400">
                <a:latin typeface="宋体" panose="02010600030101010101" pitchFamily="2" charset="-122"/>
                <a:ea typeface="宋体" panose="02010600030101010101" pitchFamily="2" charset="-122"/>
              </a:rPr>
              <a:t>，只包含一个节点的二叉树称为</a:t>
            </a:r>
            <a:r>
              <a:rPr lang="zh-CN" altLang="en-US" sz="1400">
                <a:solidFill>
                  <a:schemeClr val="accent1">
                    <a:lumMod val="75000"/>
                  </a:schemeClr>
                </a:solidFill>
                <a:latin typeface="宋体" panose="02010600030101010101" pitchFamily="2" charset="-122"/>
                <a:ea typeface="宋体" panose="02010600030101010101" pitchFamily="2" charset="-122"/>
              </a:rPr>
              <a:t>单点树</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pPr algn="l"/>
            <a:r>
              <a:rPr lang="zh-CN" altLang="en-US" sz="1400">
                <a:latin typeface="宋体" panose="02010600030101010101" pitchFamily="2" charset="-122"/>
                <a:ea typeface="宋体" panose="02010600030101010101" pitchFamily="2" charset="-122"/>
              </a:rPr>
              <a:t>②父节点、子节点、树叶节点等：二叉树的根节点称为子树根节点的</a:t>
            </a:r>
            <a:r>
              <a:rPr lang="zh-CN" altLang="en-US" sz="1400">
                <a:solidFill>
                  <a:schemeClr val="accent1">
                    <a:lumMod val="75000"/>
                  </a:schemeClr>
                </a:solidFill>
                <a:latin typeface="宋体" panose="02010600030101010101" pitchFamily="2" charset="-122"/>
                <a:ea typeface="宋体" panose="02010600030101010101" pitchFamily="2" charset="-122"/>
              </a:rPr>
              <a:t>父节点</a:t>
            </a:r>
            <a:r>
              <a:rPr lang="zh-CN" altLang="en-US" sz="1400">
                <a:latin typeface="宋体" panose="02010600030101010101" pitchFamily="2" charset="-122"/>
                <a:ea typeface="宋体" panose="02010600030101010101" pitchFamily="2" charset="-122"/>
              </a:rPr>
              <a:t>，子树根节点称为二叉树根节点的</a:t>
            </a:r>
            <a:r>
              <a:rPr lang="zh-CN" altLang="en-US" sz="1400">
                <a:solidFill>
                  <a:schemeClr val="accent1">
                    <a:lumMod val="75000"/>
                  </a:schemeClr>
                </a:solidFill>
                <a:latin typeface="宋体" panose="02010600030101010101" pitchFamily="2" charset="-122"/>
                <a:ea typeface="宋体" panose="02010600030101010101" pitchFamily="2" charset="-122"/>
              </a:rPr>
              <a:t>子节点</a:t>
            </a:r>
            <a:r>
              <a:rPr lang="zh-CN" altLang="en-US" sz="1400">
                <a:latin typeface="宋体" panose="02010600030101010101" pitchFamily="2" charset="-122"/>
                <a:ea typeface="宋体" panose="02010600030101010101" pitchFamily="2" charset="-122"/>
              </a:rPr>
              <a:t>，父节点与子节点之间有一条连线称为</a:t>
            </a:r>
            <a:r>
              <a:rPr lang="zh-CN" altLang="en-US" sz="1400">
                <a:solidFill>
                  <a:schemeClr val="accent1">
                    <a:lumMod val="75000"/>
                  </a:schemeClr>
                </a:solidFill>
                <a:latin typeface="宋体" panose="02010600030101010101" pitchFamily="2" charset="-122"/>
                <a:ea typeface="宋体" panose="02010600030101010101" pitchFamily="2" charset="-122"/>
              </a:rPr>
              <a:t>边</a:t>
            </a:r>
            <a:r>
              <a:rPr lang="zh-CN" altLang="en-US" sz="1400">
                <a:latin typeface="宋体" panose="02010600030101010101" pitchFamily="2" charset="-122"/>
                <a:ea typeface="宋体" panose="02010600030101010101" pitchFamily="2" charset="-122"/>
              </a:rPr>
              <a:t>，这条有方向的连线代表</a:t>
            </a:r>
            <a:r>
              <a:rPr lang="zh-CN" altLang="en-US" sz="1400">
                <a:solidFill>
                  <a:schemeClr val="accent1">
                    <a:lumMod val="75000"/>
                  </a:schemeClr>
                </a:solidFill>
                <a:latin typeface="宋体" panose="02010600030101010101" pitchFamily="2" charset="-122"/>
                <a:ea typeface="宋体" panose="02010600030101010101" pitchFamily="2" charset="-122"/>
              </a:rPr>
              <a:t>父子关系</a:t>
            </a:r>
            <a:r>
              <a:rPr lang="zh-CN" altLang="en-US" sz="1400">
                <a:latin typeface="宋体" panose="02010600030101010101" pitchFamily="2" charset="-122"/>
                <a:ea typeface="宋体" panose="02010600030101010101" pitchFamily="2" charset="-122"/>
              </a:rPr>
              <a:t>，基于父子关系可以传递</a:t>
            </a:r>
            <a:r>
              <a:rPr lang="zh-CN" altLang="en-US" sz="1400">
                <a:solidFill>
                  <a:schemeClr val="accent1">
                    <a:lumMod val="75000"/>
                  </a:schemeClr>
                </a:solidFill>
                <a:latin typeface="宋体" panose="02010600030101010101" pitchFamily="2" charset="-122"/>
                <a:ea typeface="宋体" panose="02010600030101010101" pitchFamily="2" charset="-122"/>
              </a:rPr>
              <a:t>祖孙关系</a:t>
            </a:r>
            <a:r>
              <a:rPr lang="zh-CN" altLang="en-US" sz="1400">
                <a:latin typeface="宋体" panose="02010600030101010101" pitchFamily="2" charset="-122"/>
                <a:ea typeface="宋体" panose="02010600030101010101" pitchFamily="2" charset="-122"/>
              </a:rPr>
              <a:t>，没有子节点的节点称为</a:t>
            </a:r>
            <a:r>
              <a:rPr lang="zh-CN" altLang="en-US" sz="1400">
                <a:solidFill>
                  <a:schemeClr val="accent1">
                    <a:lumMod val="75000"/>
                  </a:schemeClr>
                </a:solidFill>
                <a:latin typeface="宋体" panose="02010600030101010101" pitchFamily="2" charset="-122"/>
                <a:ea typeface="宋体" panose="02010600030101010101" pitchFamily="2" charset="-122"/>
              </a:rPr>
              <a:t>树叶节点</a:t>
            </a:r>
            <a:r>
              <a:rPr lang="zh-CN" altLang="en-US" sz="1400">
                <a:latin typeface="宋体" panose="02010600030101010101" pitchFamily="2" charset="-122"/>
                <a:ea typeface="宋体" panose="02010600030101010101" pitchFamily="2" charset="-122"/>
              </a:rPr>
              <a:t>，其余节点称为</a:t>
            </a:r>
            <a:r>
              <a:rPr lang="zh-CN" altLang="en-US" sz="1400">
                <a:solidFill>
                  <a:schemeClr val="accent1">
                    <a:lumMod val="75000"/>
                  </a:schemeClr>
                </a:solidFill>
                <a:latin typeface="宋体" panose="02010600030101010101" pitchFamily="2" charset="-122"/>
                <a:ea typeface="宋体" panose="02010600030101010101" pitchFamily="2" charset="-122"/>
              </a:rPr>
              <a:t>分支节点</a:t>
            </a:r>
            <a:r>
              <a:rPr lang="zh-CN" altLang="en-US" sz="1400">
                <a:latin typeface="宋体" panose="02010600030101010101" pitchFamily="2" charset="-122"/>
                <a:ea typeface="宋体" panose="02010600030101010101" pitchFamily="2" charset="-122"/>
              </a:rPr>
              <a:t>，一个节点的子节点个数称为其</a:t>
            </a:r>
            <a:r>
              <a:rPr lang="zh-CN" altLang="en-US" sz="1400">
                <a:solidFill>
                  <a:schemeClr val="accent1">
                    <a:lumMod val="75000"/>
                  </a:schemeClr>
                </a:solidFill>
                <a:latin typeface="宋体" panose="02010600030101010101" pitchFamily="2" charset="-122"/>
                <a:ea typeface="宋体" panose="02010600030101010101" pitchFamily="2" charset="-122"/>
              </a:rPr>
              <a:t>度数</a:t>
            </a:r>
            <a:r>
              <a:rPr lang="zh-CN" altLang="en-US" sz="1400">
                <a:latin typeface="宋体" panose="02010600030101010101" pitchFamily="2" charset="-122"/>
                <a:ea typeface="宋体" panose="02010600030101010101" pitchFamily="2" charset="-122"/>
              </a:rPr>
              <a:t>，从一个祖先节点到子孙节点的边称为</a:t>
            </a:r>
            <a:r>
              <a:rPr lang="zh-CN" altLang="en-US" sz="1400">
                <a:solidFill>
                  <a:schemeClr val="accent1">
                    <a:lumMod val="75000"/>
                  </a:schemeClr>
                </a:solidFill>
                <a:latin typeface="宋体" panose="02010600030101010101" pitchFamily="2" charset="-122"/>
                <a:ea typeface="宋体" panose="02010600030101010101" pitchFamily="2" charset="-122"/>
              </a:rPr>
              <a:t>路径</a:t>
            </a:r>
            <a:r>
              <a:rPr lang="zh-CN" altLang="en-US" sz="1400">
                <a:latin typeface="宋体" panose="02010600030101010101" pitchFamily="2" charset="-122"/>
                <a:ea typeface="宋体" panose="02010600030101010101" pitchFamily="2" charset="-122"/>
              </a:rPr>
              <a:t>，路径中边的条数称为</a:t>
            </a:r>
            <a:r>
              <a:rPr lang="zh-CN" altLang="en-US" sz="1400">
                <a:solidFill>
                  <a:schemeClr val="accent1">
                    <a:lumMod val="75000"/>
                  </a:schemeClr>
                </a:solidFill>
                <a:latin typeface="宋体" panose="02010600030101010101" pitchFamily="2" charset="-122"/>
                <a:ea typeface="宋体" panose="02010600030101010101" pitchFamily="2" charset="-122"/>
              </a:rPr>
              <a:t>路径长度</a:t>
            </a:r>
            <a:r>
              <a:rPr lang="zh-CN" altLang="en-US" sz="1400">
                <a:latin typeface="宋体" panose="02010600030101010101" pitchFamily="2" charset="-122"/>
                <a:ea typeface="宋体" panose="02010600030101010101" pitchFamily="2" charset="-122"/>
              </a:rPr>
              <a:t>，从树根到树中任一节点的路径长度就是该节点所在的</a:t>
            </a:r>
            <a:r>
              <a:rPr lang="zh-CN" altLang="en-US" sz="1400">
                <a:solidFill>
                  <a:schemeClr val="accent1">
                    <a:lumMod val="75000"/>
                  </a:schemeClr>
                </a:solidFill>
                <a:latin typeface="宋体" panose="02010600030101010101" pitchFamily="2" charset="-122"/>
                <a:ea typeface="宋体" panose="02010600030101010101" pitchFamily="2" charset="-122"/>
              </a:rPr>
              <a:t>层数</a:t>
            </a:r>
            <a:r>
              <a:rPr lang="zh-CN" altLang="en-US" sz="1400">
                <a:latin typeface="宋体" panose="02010600030101010101" pitchFamily="2" charset="-122"/>
                <a:ea typeface="宋体" panose="02010600030101010101" pitchFamily="2" charset="-122"/>
              </a:rPr>
              <a:t>，二叉树树中节点的最大层数称为二叉树的</a:t>
            </a:r>
            <a:r>
              <a:rPr lang="zh-CN" altLang="en-US" sz="1400">
                <a:solidFill>
                  <a:schemeClr val="accent1">
                    <a:lumMod val="75000"/>
                  </a:schemeClr>
                </a:solidFill>
                <a:latin typeface="宋体" panose="02010600030101010101" pitchFamily="2" charset="-122"/>
                <a:ea typeface="宋体" panose="02010600030101010101" pitchFamily="2" charset="-122"/>
              </a:rPr>
              <a:t>高度</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pPr algn="l"/>
            <a:r>
              <a:rPr lang="zh-CN" altLang="en-US" sz="1400">
                <a:latin typeface="宋体" panose="02010600030101010101" pitchFamily="2" charset="-122"/>
                <a:ea typeface="宋体" panose="02010600030101010101" pitchFamily="2" charset="-122"/>
              </a:rPr>
              <a:t>③在非空二叉树的第</a:t>
            </a:r>
            <a:r>
              <a:rPr lang="en-US" altLang="zh-CN" sz="1400">
                <a:latin typeface="宋体" panose="02010600030101010101" pitchFamily="2" charset="-122"/>
                <a:ea typeface="宋体" panose="02010600030101010101" pitchFamily="2" charset="-122"/>
              </a:rPr>
              <a:t>i</a:t>
            </a:r>
            <a:r>
              <a:rPr lang="zh-CN" altLang="en-US" sz="1400">
                <a:latin typeface="宋体" panose="02010600030101010101" pitchFamily="2" charset="-122"/>
                <a:ea typeface="宋体" panose="02010600030101010101" pitchFamily="2" charset="-122"/>
              </a:rPr>
              <a:t>层至多有</a:t>
            </a:r>
            <a:r>
              <a:rPr lang="en-US" altLang="zh-CN" sz="1400">
                <a:latin typeface="宋体" panose="02010600030101010101" pitchFamily="2" charset="-122"/>
                <a:ea typeface="宋体" panose="02010600030101010101" pitchFamily="2" charset="-122"/>
              </a:rPr>
              <a:t>2</a:t>
            </a:r>
            <a:r>
              <a:rPr lang="en-US" altLang="zh-CN" sz="1400" baseline="30000">
                <a:latin typeface="宋体" panose="02010600030101010101" pitchFamily="2" charset="-122"/>
                <a:ea typeface="宋体" panose="02010600030101010101" pitchFamily="2" charset="-122"/>
              </a:rPr>
              <a:t>i</a:t>
            </a:r>
            <a:r>
              <a:rPr lang="zh-CN" altLang="en-US" sz="1400">
                <a:latin typeface="宋体" panose="02010600030101010101" pitchFamily="2" charset="-122"/>
                <a:ea typeface="宋体" panose="02010600030101010101" pitchFamily="2" charset="-122"/>
              </a:rPr>
              <a:t>个节点；</a:t>
            </a:r>
            <a:endParaRPr lang="en-US" altLang="zh-CN" sz="1400">
              <a:latin typeface="宋体" panose="02010600030101010101" pitchFamily="2" charset="-122"/>
              <a:ea typeface="宋体" panose="02010600030101010101" pitchFamily="2" charset="-122"/>
            </a:endParaRPr>
          </a:p>
          <a:p>
            <a:pPr algn="l"/>
            <a:r>
              <a:rPr lang="zh-CN" altLang="en-US" sz="1400">
                <a:latin typeface="宋体" panose="02010600030101010101" pitchFamily="2" charset="-122"/>
                <a:ea typeface="宋体" panose="02010600030101010101" pitchFamily="2" charset="-122"/>
              </a:rPr>
              <a:t>④高度为</a:t>
            </a:r>
            <a:r>
              <a:rPr lang="en-US" altLang="zh-CN" sz="1400">
                <a:latin typeface="宋体" panose="02010600030101010101" pitchFamily="2" charset="-122"/>
                <a:ea typeface="宋体" panose="02010600030101010101" pitchFamily="2" charset="-122"/>
              </a:rPr>
              <a:t>h</a:t>
            </a:r>
            <a:r>
              <a:rPr lang="zh-CN" altLang="en-US" sz="1400">
                <a:latin typeface="宋体" panose="02010600030101010101" pitchFamily="2" charset="-122"/>
                <a:ea typeface="宋体" panose="02010600030101010101" pitchFamily="2" charset="-122"/>
              </a:rPr>
              <a:t>的二叉树至多有</a:t>
            </a:r>
            <a:r>
              <a:rPr lang="en-US" altLang="zh-CN" sz="1400">
                <a:latin typeface="宋体" panose="02010600030101010101" pitchFamily="2" charset="-122"/>
                <a:ea typeface="宋体" panose="02010600030101010101" pitchFamily="2" charset="-122"/>
              </a:rPr>
              <a:t>2</a:t>
            </a:r>
            <a:r>
              <a:rPr lang="en-US" altLang="zh-CN" sz="1400" baseline="30000">
                <a:latin typeface="宋体" panose="02010600030101010101" pitchFamily="2" charset="-122"/>
                <a:ea typeface="宋体" panose="02010600030101010101" pitchFamily="2" charset="-122"/>
              </a:rPr>
              <a:t>h+1</a:t>
            </a:r>
            <a:r>
              <a:rPr lang="en-US" altLang="zh-CN" sz="1400">
                <a:latin typeface="宋体" panose="02010600030101010101" pitchFamily="2" charset="-122"/>
                <a:ea typeface="宋体" panose="02010600030101010101" pitchFamily="2" charset="-122"/>
              </a:rPr>
              <a:t>-1</a:t>
            </a:r>
            <a:r>
              <a:rPr lang="zh-CN" altLang="en-US" sz="1400">
                <a:latin typeface="宋体" panose="02010600030101010101" pitchFamily="2" charset="-122"/>
                <a:ea typeface="宋体" panose="02010600030101010101" pitchFamily="2" charset="-122"/>
              </a:rPr>
              <a:t>个节点；</a:t>
            </a:r>
            <a:endParaRPr lang="en-US" altLang="zh-CN" sz="1400">
              <a:latin typeface="宋体" panose="02010600030101010101" pitchFamily="2" charset="-122"/>
              <a:ea typeface="宋体" panose="02010600030101010101" pitchFamily="2" charset="-122"/>
            </a:endParaRPr>
          </a:p>
          <a:p>
            <a:pPr algn="l"/>
            <a:r>
              <a:rPr lang="zh-CN" altLang="en-US" sz="1400">
                <a:latin typeface="宋体" panose="02010600030101010101" pitchFamily="2" charset="-122"/>
                <a:ea typeface="宋体" panose="02010600030101010101" pitchFamily="2" charset="-122"/>
              </a:rPr>
              <a:t>⑤对于任何非空二叉树</a:t>
            </a:r>
            <a:r>
              <a:rPr lang="en-US" altLang="zh-CN" sz="1400">
                <a:latin typeface="宋体" panose="02010600030101010101" pitchFamily="2" charset="-122"/>
                <a:ea typeface="宋体" panose="02010600030101010101" pitchFamily="2" charset="-122"/>
              </a:rPr>
              <a:t>T</a:t>
            </a:r>
            <a:r>
              <a:rPr lang="zh-CN" altLang="en-US" sz="1400">
                <a:latin typeface="宋体" panose="02010600030101010101" pitchFamily="2" charset="-122"/>
                <a:ea typeface="宋体" panose="02010600030101010101" pitchFamily="2" charset="-122"/>
              </a:rPr>
              <a:t>，如果其叶节点的个数为</a:t>
            </a:r>
            <a:r>
              <a:rPr lang="en-US" altLang="zh-CN" sz="1400">
                <a:latin typeface="宋体" panose="02010600030101010101" pitchFamily="2" charset="-122"/>
                <a:ea typeface="宋体" panose="02010600030101010101" pitchFamily="2" charset="-122"/>
              </a:rPr>
              <a:t>n</a:t>
            </a:r>
            <a:r>
              <a:rPr lang="en-US" altLang="zh-CN" sz="1400" baseline="-25000">
                <a:latin typeface="宋体" panose="02010600030101010101" pitchFamily="2" charset="-122"/>
                <a:ea typeface="宋体" panose="02010600030101010101" pitchFamily="2" charset="-122"/>
              </a:rPr>
              <a:t>0</a:t>
            </a:r>
            <a:r>
              <a:rPr lang="zh-CN" altLang="en-US" sz="1400">
                <a:latin typeface="宋体" panose="02010600030101010101" pitchFamily="2" charset="-122"/>
                <a:ea typeface="宋体" panose="02010600030101010101" pitchFamily="2" charset="-122"/>
              </a:rPr>
              <a:t>，度数为</a:t>
            </a:r>
            <a:r>
              <a:rPr lang="en-US" altLang="zh-CN" sz="1400">
                <a:latin typeface="宋体" panose="02010600030101010101" pitchFamily="2" charset="-122"/>
                <a:ea typeface="宋体" panose="02010600030101010101" pitchFamily="2" charset="-122"/>
              </a:rPr>
              <a:t>2</a:t>
            </a:r>
            <a:r>
              <a:rPr lang="zh-CN" altLang="en-US" sz="1400">
                <a:latin typeface="宋体" panose="02010600030101010101" pitchFamily="2" charset="-122"/>
                <a:ea typeface="宋体" panose="02010600030101010101" pitchFamily="2" charset="-122"/>
              </a:rPr>
              <a:t>节点个数为</a:t>
            </a:r>
            <a:r>
              <a:rPr lang="en-US" altLang="zh-CN" sz="1400">
                <a:latin typeface="宋体" panose="02010600030101010101" pitchFamily="2" charset="-122"/>
                <a:ea typeface="宋体" panose="02010600030101010101" pitchFamily="2" charset="-122"/>
              </a:rPr>
              <a:t>n</a:t>
            </a:r>
            <a:r>
              <a:rPr lang="en-US" altLang="zh-CN" sz="1400" baseline="-25000">
                <a:latin typeface="宋体" panose="02010600030101010101" pitchFamily="2" charset="-122"/>
                <a:ea typeface="宋体" panose="02010600030101010101" pitchFamily="2" charset="-122"/>
              </a:rPr>
              <a:t>2</a:t>
            </a:r>
            <a:r>
              <a:rPr lang="zh-CN" altLang="en-US" sz="1400">
                <a:latin typeface="宋体" panose="02010600030101010101" pitchFamily="2" charset="-122"/>
                <a:ea typeface="宋体" panose="02010600030101010101" pitchFamily="2" charset="-122"/>
              </a:rPr>
              <a:t>，则</a:t>
            </a:r>
            <a:r>
              <a:rPr lang="en-US" altLang="zh-CN" sz="1400" b="1">
                <a:solidFill>
                  <a:schemeClr val="accent1">
                    <a:lumMod val="75000"/>
                  </a:schemeClr>
                </a:solidFill>
                <a:latin typeface="宋体" panose="02010600030101010101" pitchFamily="2" charset="-122"/>
                <a:ea typeface="宋体" panose="02010600030101010101" pitchFamily="2" charset="-122"/>
              </a:rPr>
              <a:t>n</a:t>
            </a:r>
            <a:r>
              <a:rPr lang="en-US" altLang="zh-CN" sz="1400" b="1" baseline="-25000">
                <a:solidFill>
                  <a:schemeClr val="accent1">
                    <a:lumMod val="75000"/>
                  </a:schemeClr>
                </a:solidFill>
                <a:latin typeface="宋体" panose="02010600030101010101" pitchFamily="2" charset="-122"/>
                <a:ea typeface="宋体" panose="02010600030101010101" pitchFamily="2" charset="-122"/>
              </a:rPr>
              <a:t>0</a:t>
            </a:r>
            <a:r>
              <a:rPr lang="en-US" altLang="zh-CN" sz="1400" b="1">
                <a:solidFill>
                  <a:schemeClr val="accent1">
                    <a:lumMod val="75000"/>
                  </a:schemeClr>
                </a:solidFill>
                <a:latin typeface="宋体" panose="02010600030101010101" pitchFamily="2" charset="-122"/>
                <a:ea typeface="宋体" panose="02010600030101010101" pitchFamily="2" charset="-122"/>
              </a:rPr>
              <a:t>=n</a:t>
            </a:r>
            <a:r>
              <a:rPr lang="en-US" altLang="zh-CN" sz="1400" b="1" baseline="-25000">
                <a:solidFill>
                  <a:schemeClr val="accent1">
                    <a:lumMod val="75000"/>
                  </a:schemeClr>
                </a:solidFill>
                <a:latin typeface="宋体" panose="02010600030101010101" pitchFamily="2" charset="-122"/>
                <a:ea typeface="宋体" panose="02010600030101010101" pitchFamily="2" charset="-122"/>
              </a:rPr>
              <a:t>2</a:t>
            </a:r>
            <a:r>
              <a:rPr lang="en-US" altLang="zh-CN" sz="1400" b="1">
                <a:solidFill>
                  <a:schemeClr val="accent1">
                    <a:lumMod val="75000"/>
                  </a:schemeClr>
                </a:solidFill>
                <a:latin typeface="宋体" panose="02010600030101010101" pitchFamily="2" charset="-122"/>
                <a:ea typeface="宋体" panose="02010600030101010101" pitchFamily="2" charset="-122"/>
              </a:rPr>
              <a:t>+1</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使用数学归纳法证明</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pPr algn="l"/>
            <a:r>
              <a:rPr lang="zh-CN" altLang="en-US" sz="1400">
                <a:latin typeface="宋体" panose="02010600030101010101" pitchFamily="2" charset="-122"/>
                <a:ea typeface="宋体" panose="02010600030101010101" pitchFamily="2" charset="-122"/>
              </a:rPr>
              <a:t>⑥满二叉树：如果二叉树中所有分支节点的度数都是</a:t>
            </a:r>
            <a:r>
              <a:rPr lang="en-US" altLang="zh-CN" sz="1400">
                <a:latin typeface="宋体" panose="02010600030101010101" pitchFamily="2" charset="-122"/>
                <a:ea typeface="宋体" panose="02010600030101010101" pitchFamily="2" charset="-122"/>
              </a:rPr>
              <a:t>2</a:t>
            </a:r>
            <a:r>
              <a:rPr lang="zh-CN" altLang="en-US" sz="1400">
                <a:latin typeface="宋体" panose="02010600030101010101" pitchFamily="2" charset="-122"/>
                <a:ea typeface="宋体" panose="02010600030101010101" pitchFamily="2" charset="-122"/>
              </a:rPr>
              <a:t>，则称为</a:t>
            </a:r>
            <a:r>
              <a:rPr lang="zh-CN" altLang="en-US" sz="1400">
                <a:solidFill>
                  <a:schemeClr val="accent1">
                    <a:lumMod val="75000"/>
                  </a:schemeClr>
                </a:solidFill>
                <a:latin typeface="宋体" panose="02010600030101010101" pitchFamily="2" charset="-122"/>
                <a:ea typeface="宋体" panose="02010600030101010101" pitchFamily="2" charset="-122"/>
              </a:rPr>
              <a:t>满二叉树</a:t>
            </a:r>
            <a:r>
              <a:rPr lang="zh-CN" altLang="en-US" sz="1400">
                <a:latin typeface="宋体" panose="02010600030101010101" pitchFamily="2" charset="-122"/>
                <a:ea typeface="宋体" panose="02010600030101010101" pitchFamily="2" charset="-122"/>
              </a:rPr>
              <a:t>，满二叉树的叶节点比分支节点多一个；</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⑦扩充二叉树：对二叉树</a:t>
            </a:r>
            <a:r>
              <a:rPr lang="en-US" altLang="zh-CN" sz="1400">
                <a:latin typeface="宋体" panose="02010600030101010101" pitchFamily="2" charset="-122"/>
                <a:ea typeface="宋体" panose="02010600030101010101" pitchFamily="2" charset="-122"/>
              </a:rPr>
              <a:t>T</a:t>
            </a:r>
            <a:r>
              <a:rPr lang="zh-CN" altLang="en-US" sz="1400">
                <a:latin typeface="宋体" panose="02010600030101010101" pitchFamily="2" charset="-122"/>
                <a:ea typeface="宋体" panose="02010600030101010101" pitchFamily="2" charset="-122"/>
              </a:rPr>
              <a:t>，加入足够多的叶节点，使</a:t>
            </a:r>
            <a:r>
              <a:rPr lang="en-US" altLang="zh-CN" sz="1400">
                <a:latin typeface="宋体" panose="02010600030101010101" pitchFamily="2" charset="-122"/>
                <a:ea typeface="宋体" panose="02010600030101010101" pitchFamily="2" charset="-122"/>
              </a:rPr>
              <a:t>T</a:t>
            </a:r>
            <a:r>
              <a:rPr lang="zh-CN" altLang="en-US" sz="1400">
                <a:latin typeface="宋体" panose="02010600030101010101" pitchFamily="2" charset="-122"/>
                <a:ea typeface="宋体" panose="02010600030101010101" pitchFamily="2" charset="-122"/>
              </a:rPr>
              <a:t>原有的节点都变成度数为</a:t>
            </a:r>
            <a:r>
              <a:rPr lang="en-US" altLang="zh-CN" sz="1400">
                <a:latin typeface="宋体" panose="02010600030101010101" pitchFamily="2" charset="-122"/>
                <a:ea typeface="宋体" panose="02010600030101010101" pitchFamily="2" charset="-122"/>
              </a:rPr>
              <a:t>2</a:t>
            </a:r>
            <a:r>
              <a:rPr lang="zh-CN" altLang="en-US" sz="1400">
                <a:latin typeface="宋体" panose="02010600030101010101" pitchFamily="2" charset="-122"/>
                <a:ea typeface="宋体" panose="02010600030101010101" pitchFamily="2" charset="-122"/>
              </a:rPr>
              <a:t>的分支节点，得到的二叉树称为</a:t>
            </a:r>
            <a:r>
              <a:rPr lang="en-US" altLang="zh-CN" sz="1400">
                <a:latin typeface="宋体" panose="02010600030101010101" pitchFamily="2" charset="-122"/>
                <a:ea typeface="宋体" panose="02010600030101010101" pitchFamily="2" charset="-122"/>
              </a:rPr>
              <a:t>T</a:t>
            </a:r>
            <a:r>
              <a:rPr lang="zh-CN" altLang="en-US" sz="1400">
                <a:latin typeface="宋体" panose="02010600030101010101" pitchFamily="2" charset="-122"/>
                <a:ea typeface="宋体" panose="02010600030101010101" pitchFamily="2" charset="-122"/>
              </a:rPr>
              <a:t>的</a:t>
            </a:r>
            <a:r>
              <a:rPr lang="zh-CN" altLang="en-US" sz="1400">
                <a:solidFill>
                  <a:schemeClr val="accent1">
                    <a:lumMod val="75000"/>
                  </a:schemeClr>
                </a:solidFill>
                <a:latin typeface="宋体" panose="02010600030101010101" pitchFamily="2" charset="-122"/>
                <a:ea typeface="宋体" panose="02010600030101010101" pitchFamily="2" charset="-122"/>
              </a:rPr>
              <a:t>扩充二叉树</a:t>
            </a:r>
            <a:r>
              <a:rPr lang="zh-CN" altLang="en-US" sz="1400">
                <a:latin typeface="宋体" panose="02010600030101010101" pitchFamily="2" charset="-122"/>
                <a:ea typeface="宋体" panose="02010600030101010101" pitchFamily="2" charset="-122"/>
              </a:rPr>
              <a:t>，扩充二叉树中新增的节点称为</a:t>
            </a:r>
            <a:r>
              <a:rPr lang="zh-CN" altLang="en-US" sz="1400">
                <a:solidFill>
                  <a:schemeClr val="accent1">
                    <a:lumMod val="75000"/>
                  </a:schemeClr>
                </a:solidFill>
                <a:latin typeface="宋体" panose="02010600030101010101" pitchFamily="2" charset="-122"/>
                <a:ea typeface="宋体" panose="02010600030101010101" pitchFamily="2" charset="-122"/>
              </a:rPr>
              <a:t>外部节点</a:t>
            </a:r>
            <a:r>
              <a:rPr lang="zh-CN" altLang="en-US" sz="1400">
                <a:latin typeface="宋体" panose="02010600030101010101" pitchFamily="2" charset="-122"/>
                <a:ea typeface="宋体" panose="02010600030101010101" pitchFamily="2" charset="-122"/>
              </a:rPr>
              <a:t>，原有节点称为</a:t>
            </a:r>
            <a:r>
              <a:rPr lang="zh-CN" altLang="en-US" sz="1400">
                <a:solidFill>
                  <a:schemeClr val="accent1">
                    <a:lumMod val="75000"/>
                  </a:schemeClr>
                </a:solidFill>
                <a:latin typeface="宋体" panose="02010600030101010101" pitchFamily="2" charset="-122"/>
                <a:ea typeface="宋体" panose="02010600030101010101" pitchFamily="2" charset="-122"/>
              </a:rPr>
              <a:t>内部节点</a:t>
            </a:r>
            <a:r>
              <a:rPr lang="zh-CN" altLang="en-US" sz="1400">
                <a:latin typeface="宋体" panose="02010600030101010101" pitchFamily="2" charset="-122"/>
                <a:ea typeface="宋体" panose="02010600030101010101" pitchFamily="2" charset="-122"/>
              </a:rPr>
              <a:t>，空二叉树的扩充二叉树还是空二叉树，</a:t>
            </a:r>
            <a:r>
              <a:rPr lang="zh-CN" altLang="en-US" sz="1400">
                <a:solidFill>
                  <a:schemeClr val="accent1">
                    <a:lumMod val="75000"/>
                  </a:schemeClr>
                </a:solidFill>
                <a:latin typeface="宋体" panose="02010600030101010101" pitchFamily="2" charset="-122"/>
                <a:ea typeface="宋体" panose="02010600030101010101" pitchFamily="2" charset="-122"/>
              </a:rPr>
              <a:t>扩充二叉树的外部节点比内部节点多一个</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参⑤</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，扩充二叉树的</a:t>
            </a:r>
            <a:r>
              <a:rPr lang="zh-CN" altLang="en-US" sz="1400">
                <a:solidFill>
                  <a:schemeClr val="accent1">
                    <a:lumMod val="75000"/>
                  </a:schemeClr>
                </a:solidFill>
                <a:latin typeface="宋体" panose="02010600030101010101" pitchFamily="2" charset="-122"/>
                <a:ea typeface="宋体" panose="02010600030101010101" pitchFamily="2" charset="-122"/>
              </a:rPr>
              <a:t>外部路径长度</a:t>
            </a:r>
            <a:r>
              <a:rPr lang="en-US" altLang="zh-CN" sz="1400">
                <a:solidFill>
                  <a:schemeClr val="accent1">
                    <a:lumMod val="75000"/>
                  </a:schemeClr>
                </a:solidFill>
                <a:latin typeface="宋体" panose="02010600030101010101" pitchFamily="2" charset="-122"/>
                <a:ea typeface="宋体" panose="02010600030101010101" pitchFamily="2" charset="-122"/>
              </a:rPr>
              <a:t>E</a:t>
            </a:r>
            <a:r>
              <a:rPr lang="zh-CN" altLang="en-US" sz="1400">
                <a:latin typeface="宋体" panose="02010600030101010101" pitchFamily="2" charset="-122"/>
                <a:ea typeface="宋体" panose="02010600030101010101" pitchFamily="2" charset="-122"/>
              </a:rPr>
              <a:t>是从树根到树中各外部节点的长度和，</a:t>
            </a:r>
            <a:r>
              <a:rPr lang="zh-CN" altLang="en-US" sz="1400">
                <a:solidFill>
                  <a:schemeClr val="accent1">
                    <a:lumMod val="75000"/>
                  </a:schemeClr>
                </a:solidFill>
                <a:latin typeface="宋体" panose="02010600030101010101" pitchFamily="2" charset="-122"/>
                <a:ea typeface="宋体" panose="02010600030101010101" pitchFamily="2" charset="-122"/>
              </a:rPr>
              <a:t>内部路径长度</a:t>
            </a:r>
            <a:r>
              <a:rPr lang="en-US" altLang="zh-CN" sz="1400">
                <a:solidFill>
                  <a:schemeClr val="accent1">
                    <a:lumMod val="75000"/>
                  </a:schemeClr>
                </a:solidFill>
                <a:latin typeface="宋体" panose="02010600030101010101" pitchFamily="2" charset="-122"/>
                <a:ea typeface="宋体" panose="02010600030101010101" pitchFamily="2" charset="-122"/>
              </a:rPr>
              <a:t>I</a:t>
            </a:r>
            <a:r>
              <a:rPr lang="zh-CN" altLang="en-US" sz="1400">
                <a:latin typeface="宋体" panose="02010600030101010101" pitchFamily="2" charset="-122"/>
                <a:ea typeface="宋体" panose="02010600030101010101" pitchFamily="2" charset="-122"/>
              </a:rPr>
              <a:t>是从树根到树中各内部节点的长度和，若树有</a:t>
            </a:r>
            <a:r>
              <a:rPr lang="en-US" altLang="zh-CN" sz="1400">
                <a:latin typeface="宋体" panose="02010600030101010101" pitchFamily="2" charset="-122"/>
                <a:ea typeface="宋体" panose="02010600030101010101" pitchFamily="2" charset="-122"/>
              </a:rPr>
              <a:t>n</a:t>
            </a:r>
            <a:r>
              <a:rPr lang="zh-CN" altLang="en-US" sz="1400">
                <a:latin typeface="宋体" panose="02010600030101010101" pitchFamily="2" charset="-122"/>
                <a:ea typeface="宋体" panose="02010600030101010101" pitchFamily="2" charset="-122"/>
              </a:rPr>
              <a:t>个内部节点，则</a:t>
            </a:r>
            <a:r>
              <a:rPr lang="en-US" altLang="zh-CN" sz="1400" b="1">
                <a:solidFill>
                  <a:schemeClr val="accent1">
                    <a:lumMod val="75000"/>
                  </a:schemeClr>
                </a:solidFill>
                <a:latin typeface="宋体" panose="02010600030101010101" pitchFamily="2" charset="-122"/>
                <a:ea typeface="宋体" panose="02010600030101010101" pitchFamily="2" charset="-122"/>
              </a:rPr>
              <a:t>E=I+2n</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使用数学归纳法证明</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⑧完全二叉树：对于一颗高为</a:t>
            </a:r>
            <a:r>
              <a:rPr lang="en-US" altLang="zh-CN" sz="1400">
                <a:latin typeface="宋体" panose="02010600030101010101" pitchFamily="2" charset="-122"/>
                <a:ea typeface="宋体" panose="02010600030101010101" pitchFamily="2" charset="-122"/>
              </a:rPr>
              <a:t>h</a:t>
            </a:r>
            <a:r>
              <a:rPr lang="zh-CN" altLang="en-US" sz="1400">
                <a:latin typeface="宋体" panose="02010600030101010101" pitchFamily="2" charset="-122"/>
                <a:ea typeface="宋体" panose="02010600030101010101" pitchFamily="2" charset="-122"/>
              </a:rPr>
              <a:t>的二叉树，如果其第</a:t>
            </a:r>
            <a:r>
              <a:rPr lang="en-US" altLang="zh-CN" sz="1400">
                <a:latin typeface="宋体" panose="02010600030101010101" pitchFamily="2" charset="-122"/>
                <a:ea typeface="宋体" panose="02010600030101010101" pitchFamily="2" charset="-122"/>
              </a:rPr>
              <a:t>0</a:t>
            </a:r>
            <a:r>
              <a:rPr lang="zh-CN" altLang="en-US" sz="1400">
                <a:latin typeface="宋体" panose="02010600030101010101" pitchFamily="2" charset="-122"/>
                <a:ea typeface="宋体" panose="02010600030101010101" pitchFamily="2" charset="-122"/>
              </a:rPr>
              <a:t>层至</a:t>
            </a:r>
            <a:r>
              <a:rPr lang="en-US" altLang="zh-CN" sz="1400">
                <a:latin typeface="宋体" panose="02010600030101010101" pitchFamily="2" charset="-122"/>
                <a:ea typeface="宋体" panose="02010600030101010101" pitchFamily="2" charset="-122"/>
              </a:rPr>
              <a:t>h-1</a:t>
            </a:r>
            <a:r>
              <a:rPr lang="zh-CN" altLang="en-US" sz="1400">
                <a:latin typeface="宋体" panose="02010600030101010101" pitchFamily="2" charset="-122"/>
                <a:ea typeface="宋体" panose="02010600030101010101" pitchFamily="2" charset="-122"/>
              </a:rPr>
              <a:t>层的节点都满，若其最下一层不满，则所有节点都从左侧开始排列空位在右，称为</a:t>
            </a:r>
            <a:r>
              <a:rPr lang="zh-CN" altLang="en-US" sz="1400">
                <a:solidFill>
                  <a:schemeClr val="accent1">
                    <a:lumMod val="75000"/>
                  </a:schemeClr>
                </a:solidFill>
                <a:latin typeface="宋体" panose="02010600030101010101" pitchFamily="2" charset="-122"/>
                <a:ea typeface="宋体" panose="02010600030101010101" pitchFamily="2" charset="-122"/>
              </a:rPr>
              <a:t>完全二叉树</a:t>
            </a:r>
            <a:r>
              <a:rPr lang="zh-CN" altLang="en-US" sz="1400">
                <a:latin typeface="宋体" panose="02010600030101010101" pitchFamily="2" charset="-122"/>
                <a:ea typeface="宋体" panose="02010600030101010101" pitchFamily="2" charset="-122"/>
              </a:rPr>
              <a:t>；对于完全二叉树，除了最下层最右的分支节点度数可能为</a:t>
            </a:r>
            <a:r>
              <a:rPr lang="en-US" altLang="zh-CN" sz="1400">
                <a:latin typeface="宋体" panose="02010600030101010101" pitchFamily="2" charset="-122"/>
                <a:ea typeface="宋体" panose="02010600030101010101" pitchFamily="2" charset="-122"/>
              </a:rPr>
              <a:t>1</a:t>
            </a:r>
            <a:r>
              <a:rPr lang="zh-CN" altLang="en-US" sz="1400">
                <a:latin typeface="宋体" panose="02010600030101010101" pitchFamily="2" charset="-122"/>
                <a:ea typeface="宋体" panose="02010600030101010101" pitchFamily="2" charset="-122"/>
              </a:rPr>
              <a:t>，其余都为</a:t>
            </a:r>
            <a:r>
              <a:rPr lang="en-US" altLang="zh-CN" sz="1400">
                <a:latin typeface="宋体" panose="02010600030101010101" pitchFamily="2" charset="-122"/>
                <a:ea typeface="宋体" panose="02010600030101010101" pitchFamily="2" charset="-122"/>
              </a:rPr>
              <a:t>2</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n</a:t>
            </a:r>
            <a:r>
              <a:rPr lang="zh-CN" altLang="en-US" sz="1400">
                <a:latin typeface="宋体" panose="02010600030101010101" pitchFamily="2" charset="-122"/>
                <a:ea typeface="宋体" panose="02010600030101010101" pitchFamily="2" charset="-122"/>
              </a:rPr>
              <a:t>个节点的完全二叉树的高度为不大于</a:t>
            </a:r>
            <a:r>
              <a:rPr lang="en-US" altLang="zh-CN" sz="1400">
                <a:latin typeface="宋体" panose="02010600030101010101" pitchFamily="2" charset="-122"/>
                <a:ea typeface="宋体" panose="02010600030101010101" pitchFamily="2" charset="-122"/>
              </a:rPr>
              <a:t>log</a:t>
            </a:r>
            <a:r>
              <a:rPr lang="en-US" altLang="zh-CN" sz="1400" baseline="-25000">
                <a:latin typeface="宋体" panose="02010600030101010101" pitchFamily="2" charset="-122"/>
                <a:ea typeface="宋体" panose="02010600030101010101" pitchFamily="2" charset="-122"/>
              </a:rPr>
              <a:t>2</a:t>
            </a:r>
            <a:r>
              <a:rPr lang="en-US" altLang="zh-CN" sz="1400">
                <a:latin typeface="宋体" panose="02010600030101010101" pitchFamily="2" charset="-122"/>
                <a:ea typeface="宋体" panose="02010600030101010101" pitchFamily="2" charset="-122"/>
              </a:rPr>
              <a:t>n</a:t>
            </a:r>
            <a:r>
              <a:rPr lang="zh-CN" altLang="en-US" sz="1400">
                <a:latin typeface="宋体" panose="02010600030101010101" pitchFamily="2" charset="-122"/>
                <a:ea typeface="宋体" panose="02010600030101010101" pitchFamily="2" charset="-122"/>
              </a:rPr>
              <a:t>的最大整数；</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⑨完全二叉树的最重要性质：若将</a:t>
            </a:r>
            <a:r>
              <a:rPr lang="en-US" altLang="zh-CN" sz="1400">
                <a:latin typeface="宋体" panose="02010600030101010101" pitchFamily="2" charset="-122"/>
                <a:ea typeface="宋体" panose="02010600030101010101" pitchFamily="2" charset="-122"/>
              </a:rPr>
              <a:t>n</a:t>
            </a:r>
            <a:r>
              <a:rPr lang="zh-CN" altLang="en-US" sz="1400">
                <a:latin typeface="宋体" panose="02010600030101010101" pitchFamily="2" charset="-122"/>
                <a:ea typeface="宋体" panose="02010600030101010101" pitchFamily="2" charset="-122"/>
              </a:rPr>
              <a:t>个节点的完全二叉树的节点按层次从左至右从</a:t>
            </a:r>
            <a:r>
              <a:rPr lang="en-US" altLang="zh-CN" sz="1400">
                <a:latin typeface="宋体" panose="02010600030101010101" pitchFamily="2" charset="-122"/>
                <a:ea typeface="宋体" panose="02010600030101010101" pitchFamily="2" charset="-122"/>
              </a:rPr>
              <a:t>0</a:t>
            </a:r>
            <a:r>
              <a:rPr lang="zh-CN" altLang="en-US" sz="1400">
                <a:latin typeface="宋体" panose="02010600030101010101" pitchFamily="2" charset="-122"/>
                <a:ea typeface="宋体" panose="02010600030101010101" pitchFamily="2" charset="-122"/>
              </a:rPr>
              <a:t>开始编号，则对任一节点</a:t>
            </a:r>
            <a:r>
              <a:rPr lang="en-US" altLang="zh-CN" sz="1400">
                <a:latin typeface="宋体" panose="02010600030101010101" pitchFamily="2" charset="-122"/>
                <a:ea typeface="宋体" panose="02010600030101010101" pitchFamily="2" charset="-122"/>
              </a:rPr>
              <a:t>(0</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i</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n-1)</a:t>
            </a:r>
            <a:r>
              <a:rPr lang="zh-CN" altLang="en-US" sz="1400">
                <a:latin typeface="宋体" panose="02010600030101010101" pitchFamily="2" charset="-122"/>
                <a:ea typeface="宋体" panose="02010600030101010101" pitchFamily="2" charset="-122"/>
              </a:rPr>
              <a:t>都有：</a:t>
            </a:r>
            <a:r>
              <a:rPr lang="en-US" altLang="zh-CN" sz="1400">
                <a:latin typeface="宋体" panose="02010600030101010101" pitchFamily="2" charset="-122"/>
                <a:ea typeface="宋体" panose="02010600030101010101" pitchFamily="2" charset="-122"/>
              </a:rPr>
              <a:t>Ⅰ</a:t>
            </a:r>
            <a:r>
              <a:rPr lang="zh-CN" altLang="en-US" sz="1400">
                <a:latin typeface="宋体" panose="02010600030101010101" pitchFamily="2" charset="-122"/>
                <a:ea typeface="宋体" panose="02010600030101010101" pitchFamily="2" charset="-122"/>
              </a:rPr>
              <a:t>序号为</a:t>
            </a:r>
            <a:r>
              <a:rPr lang="en-US" altLang="zh-CN" sz="1400">
                <a:latin typeface="宋体" panose="02010600030101010101" pitchFamily="2" charset="-122"/>
                <a:ea typeface="宋体" panose="02010600030101010101" pitchFamily="2" charset="-122"/>
              </a:rPr>
              <a:t>0</a:t>
            </a:r>
            <a:r>
              <a:rPr lang="zh-CN" altLang="en-US" sz="1400">
                <a:latin typeface="宋体" panose="02010600030101010101" pitchFamily="2" charset="-122"/>
                <a:ea typeface="宋体" panose="02010600030101010101" pitchFamily="2" charset="-122"/>
              </a:rPr>
              <a:t>的节点为根节点；</a:t>
            </a:r>
            <a:r>
              <a:rPr lang="en-US" altLang="zh-CN" sz="1400">
                <a:latin typeface="宋体" panose="02010600030101010101" pitchFamily="2" charset="-122"/>
                <a:ea typeface="宋体" panose="02010600030101010101" pitchFamily="2" charset="-122"/>
              </a:rPr>
              <a:t>Ⅱ</a:t>
            </a:r>
            <a:r>
              <a:rPr lang="zh-CN" altLang="en-US" sz="1400">
                <a:latin typeface="宋体" panose="02010600030101010101" pitchFamily="2" charset="-122"/>
                <a:ea typeface="宋体" panose="02010600030101010101" pitchFamily="2" charset="-122"/>
              </a:rPr>
              <a:t>对于</a:t>
            </a:r>
            <a:r>
              <a:rPr lang="en-US" altLang="zh-CN" sz="1400">
                <a:latin typeface="宋体" panose="02010600030101010101" pitchFamily="2" charset="-122"/>
                <a:ea typeface="宋体" panose="02010600030101010101" pitchFamily="2" charset="-122"/>
              </a:rPr>
              <a:t>i&gt;0</a:t>
            </a:r>
            <a:r>
              <a:rPr lang="zh-CN" altLang="en-US" sz="1400">
                <a:latin typeface="宋体" panose="02010600030101010101" pitchFamily="2" charset="-122"/>
                <a:ea typeface="宋体" panose="02010600030101010101" pitchFamily="2" charset="-122"/>
              </a:rPr>
              <a:t>，其父节点的编号是</a:t>
            </a:r>
            <a:r>
              <a:rPr lang="en-US" altLang="zh-CN" sz="1400">
                <a:solidFill>
                  <a:schemeClr val="accent1">
                    <a:lumMod val="75000"/>
                  </a:schemeClr>
                </a:solidFill>
                <a:latin typeface="宋体" panose="02010600030101010101" pitchFamily="2" charset="-122"/>
                <a:ea typeface="宋体" panose="02010600030101010101" pitchFamily="2" charset="-122"/>
              </a:rPr>
              <a:t>(i-1)/2 </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向下取整</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Ⅲ</a:t>
            </a:r>
            <a:r>
              <a:rPr lang="zh-CN" altLang="en-US" sz="1400">
                <a:latin typeface="宋体" panose="02010600030101010101" pitchFamily="2" charset="-122"/>
                <a:ea typeface="宋体" panose="02010600030101010101" pitchFamily="2" charset="-122"/>
              </a:rPr>
              <a:t>对于</a:t>
            </a:r>
            <a:r>
              <a:rPr lang="en-US" altLang="zh-CN" sz="1400">
                <a:latin typeface="宋体" panose="02010600030101010101" pitchFamily="2" charset="-122"/>
                <a:ea typeface="宋体" panose="02010600030101010101" pitchFamily="2" charset="-122"/>
              </a:rPr>
              <a:t>i&gt;0</a:t>
            </a:r>
            <a:r>
              <a:rPr lang="zh-CN" altLang="en-US" sz="1400">
                <a:latin typeface="宋体" panose="02010600030101010101" pitchFamily="2" charset="-122"/>
                <a:ea typeface="宋体" panose="02010600030101010101" pitchFamily="2" charset="-122"/>
              </a:rPr>
              <a:t>，其左子节点编号为</a:t>
            </a:r>
            <a:r>
              <a:rPr lang="en-US" altLang="zh-CN" sz="1400">
                <a:solidFill>
                  <a:schemeClr val="accent1">
                    <a:lumMod val="75000"/>
                  </a:schemeClr>
                </a:solidFill>
                <a:latin typeface="宋体" panose="02010600030101010101" pitchFamily="2" charset="-122"/>
                <a:ea typeface="宋体" panose="02010600030101010101" pitchFamily="2" charset="-122"/>
              </a:rPr>
              <a:t>2i+1</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若</a:t>
            </a:r>
            <a:r>
              <a:rPr lang="en-US" altLang="zh-CN" sz="1400">
                <a:latin typeface="宋体" panose="02010600030101010101" pitchFamily="2" charset="-122"/>
                <a:ea typeface="宋体" panose="02010600030101010101" pitchFamily="2" charset="-122"/>
              </a:rPr>
              <a:t>&lt;n)</a:t>
            </a:r>
            <a:r>
              <a:rPr lang="zh-CN" altLang="en-US" sz="1400">
                <a:latin typeface="宋体" panose="02010600030101010101" pitchFamily="2" charset="-122"/>
                <a:ea typeface="宋体" panose="02010600030101010101" pitchFamily="2" charset="-122"/>
              </a:rPr>
              <a:t>，右子节点编号为</a:t>
            </a:r>
            <a:r>
              <a:rPr lang="en-US" altLang="zh-CN" sz="1400">
                <a:solidFill>
                  <a:schemeClr val="accent1">
                    <a:lumMod val="75000"/>
                  </a:schemeClr>
                </a:solidFill>
                <a:latin typeface="宋体" panose="02010600030101010101" pitchFamily="2" charset="-122"/>
                <a:ea typeface="宋体" panose="02010600030101010101" pitchFamily="2" charset="-122"/>
              </a:rPr>
              <a:t>2i+2</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若</a:t>
            </a:r>
            <a:r>
              <a:rPr lang="en-US" altLang="zh-CN" sz="1400">
                <a:latin typeface="宋体" panose="02010600030101010101" pitchFamily="2" charset="-122"/>
                <a:ea typeface="宋体" panose="02010600030101010101" pitchFamily="2" charset="-122"/>
              </a:rPr>
              <a:t>&lt;n)</a:t>
            </a:r>
            <a:r>
              <a:rPr lang="zh-CN" altLang="en-US" sz="1400">
                <a:latin typeface="宋体" panose="02010600030101010101" pitchFamily="2" charset="-122"/>
                <a:ea typeface="宋体" panose="02010600030101010101" pitchFamily="2" charset="-122"/>
              </a:rPr>
              <a:t>，否则不存在；</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⑩完全二叉树的最长路径为</a:t>
            </a:r>
            <a:r>
              <a:rPr lang="en-US" altLang="zh-CN" sz="1400">
                <a:latin typeface="宋体" panose="02010600030101010101" pitchFamily="2" charset="-122"/>
                <a:ea typeface="宋体" panose="02010600030101010101" pitchFamily="2" charset="-122"/>
              </a:rPr>
              <a:t>O(logn)</a:t>
            </a:r>
            <a:r>
              <a:rPr lang="zh-CN" altLang="en-US" sz="1400">
                <a:latin typeface="宋体" panose="02010600030101010101" pitchFamily="2" charset="-122"/>
                <a:ea typeface="宋体" panose="02010600030101010101" pitchFamily="2" charset="-122"/>
              </a:rPr>
              <a:t>，使用⑨中的方式可以将完全二叉树与线性结构进行双向映射。</a:t>
            </a:r>
            <a:endParaRPr lang="en-US" altLang="zh-CN" sz="1400">
              <a:latin typeface="宋体" panose="02010600030101010101" pitchFamily="2" charset="-122"/>
              <a:ea typeface="宋体" panose="02010600030101010101" pitchFamily="2" charset="-122"/>
            </a:endParaRPr>
          </a:p>
        </p:txBody>
      </p:sp>
      <p:pic>
        <p:nvPicPr>
          <p:cNvPr id="3" name="图片 2">
            <a:extLst>
              <a:ext uri="{FF2B5EF4-FFF2-40B4-BE49-F238E27FC236}">
                <a16:creationId xmlns:a16="http://schemas.microsoft.com/office/drawing/2014/main" id="{EAF3AF60-7A4F-4692-B735-0D0BFCD72F35}"/>
              </a:ext>
            </a:extLst>
          </p:cNvPr>
          <p:cNvPicPr>
            <a:picLocks noChangeAspect="1"/>
          </p:cNvPicPr>
          <p:nvPr/>
        </p:nvPicPr>
        <p:blipFill>
          <a:blip r:embed="rId2"/>
          <a:stretch>
            <a:fillRect/>
          </a:stretch>
        </p:blipFill>
        <p:spPr>
          <a:xfrm>
            <a:off x="9823328" y="4495679"/>
            <a:ext cx="2362321" cy="1111307"/>
          </a:xfrm>
          <a:prstGeom prst="rect">
            <a:avLst/>
          </a:prstGeom>
        </p:spPr>
      </p:pic>
      <p:pic>
        <p:nvPicPr>
          <p:cNvPr id="4" name="图片 3">
            <a:extLst>
              <a:ext uri="{FF2B5EF4-FFF2-40B4-BE49-F238E27FC236}">
                <a16:creationId xmlns:a16="http://schemas.microsoft.com/office/drawing/2014/main" id="{D2557AF9-0BB6-4144-91F2-B70CED83D4B9}"/>
              </a:ext>
            </a:extLst>
          </p:cNvPr>
          <p:cNvPicPr>
            <a:picLocks noChangeAspect="1"/>
          </p:cNvPicPr>
          <p:nvPr/>
        </p:nvPicPr>
        <p:blipFill>
          <a:blip r:embed="rId3"/>
          <a:stretch>
            <a:fillRect/>
          </a:stretch>
        </p:blipFill>
        <p:spPr>
          <a:xfrm>
            <a:off x="9816978" y="5606986"/>
            <a:ext cx="2375022" cy="1251014"/>
          </a:xfrm>
          <a:prstGeom prst="rect">
            <a:avLst/>
          </a:prstGeom>
        </p:spPr>
      </p:pic>
      <p:sp>
        <p:nvSpPr>
          <p:cNvPr id="5" name="文本框 4">
            <a:extLst>
              <a:ext uri="{FF2B5EF4-FFF2-40B4-BE49-F238E27FC236}">
                <a16:creationId xmlns:a16="http://schemas.microsoft.com/office/drawing/2014/main" id="{1A1386DF-6A39-4AEA-B9FE-D0BD7E524B5B}"/>
              </a:ext>
            </a:extLst>
          </p:cNvPr>
          <p:cNvSpPr txBox="1"/>
          <p:nvPr/>
        </p:nvSpPr>
        <p:spPr>
          <a:xfrm>
            <a:off x="-13365" y="4495678"/>
            <a:ext cx="9830342" cy="2031325"/>
          </a:xfrm>
          <a:prstGeom prst="rect">
            <a:avLst/>
          </a:prstGeom>
          <a:noFill/>
        </p:spPr>
        <p:txBody>
          <a:bodyPr wrap="square" rtlCol="0">
            <a:spAutoFit/>
          </a:bodyPr>
          <a:lstStyle/>
          <a:p>
            <a:r>
              <a:rPr lang="zh-CN" altLang="en-US" sz="1400" b="1">
                <a:latin typeface="宋体" panose="02010600030101010101" pitchFamily="2" charset="-122"/>
                <a:ea typeface="宋体" panose="02010600030101010101" pitchFamily="2" charset="-122"/>
              </a:rPr>
              <a:t>二叉树的遍历</a:t>
            </a:r>
            <a:r>
              <a:rPr lang="zh-CN" altLang="en-US" sz="1400">
                <a:latin typeface="宋体" panose="02010600030101010101" pitchFamily="2" charset="-122"/>
                <a:ea typeface="宋体" panose="02010600030101010101" pitchFamily="2" charset="-122"/>
              </a:rPr>
              <a:t>：①深度优先遍历：二叉树的深度优先遍历又分为三种顺序，如图所示的二叉树，其先根序为</a:t>
            </a:r>
            <a:r>
              <a:rPr lang="en-US" altLang="zh-CN" sz="1400">
                <a:latin typeface="宋体" panose="02010600030101010101" pitchFamily="2" charset="-122"/>
                <a:ea typeface="宋体" panose="02010600030101010101" pitchFamily="2" charset="-122"/>
              </a:rPr>
              <a:t>DLR</a:t>
            </a:r>
            <a:r>
              <a:rPr lang="zh-CN" altLang="en-US" sz="1400">
                <a:latin typeface="宋体" panose="02010600030101010101" pitchFamily="2" charset="-122"/>
                <a:ea typeface="宋体" panose="02010600030101010101" pitchFamily="2" charset="-122"/>
              </a:rPr>
              <a:t>，中根序为</a:t>
            </a:r>
            <a:r>
              <a:rPr lang="en-US" altLang="zh-CN" sz="1400">
                <a:latin typeface="宋体" panose="02010600030101010101" pitchFamily="2" charset="-122"/>
                <a:ea typeface="宋体" panose="02010600030101010101" pitchFamily="2" charset="-122"/>
              </a:rPr>
              <a:t>LDR</a:t>
            </a:r>
            <a:r>
              <a:rPr lang="zh-CN" altLang="en-US" sz="1400">
                <a:latin typeface="宋体" panose="02010600030101010101" pitchFamily="2" charset="-122"/>
                <a:ea typeface="宋体" panose="02010600030101010101" pitchFamily="2" charset="-122"/>
              </a:rPr>
              <a:t>，后根序为</a:t>
            </a:r>
            <a:r>
              <a:rPr lang="en-US" altLang="zh-CN" sz="1400">
                <a:latin typeface="宋体" panose="02010600030101010101" pitchFamily="2" charset="-122"/>
                <a:ea typeface="宋体" panose="02010600030101010101" pitchFamily="2" charset="-122"/>
              </a:rPr>
              <a:t>LRD</a:t>
            </a:r>
            <a:r>
              <a:rPr lang="zh-CN" altLang="en-US" sz="1400">
                <a:latin typeface="宋体" panose="02010600030101010101" pitchFamily="2" charset="-122"/>
                <a:ea typeface="宋体" panose="02010600030101010101" pitchFamily="2" charset="-122"/>
              </a:rPr>
              <a:t>，先根序列为</a:t>
            </a:r>
            <a:r>
              <a:rPr lang="en-US" altLang="zh-CN" sz="1400">
                <a:latin typeface="宋体" panose="02010600030101010101" pitchFamily="2" charset="-122"/>
                <a:ea typeface="宋体" panose="02010600030101010101" pitchFamily="2" charset="-122"/>
              </a:rPr>
              <a:t>ABDHEICFJKG</a:t>
            </a:r>
            <a:r>
              <a:rPr lang="zh-CN" altLang="en-US" sz="1400">
                <a:latin typeface="宋体" panose="02010600030101010101" pitchFamily="2" charset="-122"/>
                <a:ea typeface="宋体" panose="02010600030101010101" pitchFamily="2" charset="-122"/>
              </a:rPr>
              <a:t>，中根序列为</a:t>
            </a:r>
            <a:r>
              <a:rPr lang="en-US" altLang="zh-CN" sz="1400">
                <a:latin typeface="宋体" panose="02010600030101010101" pitchFamily="2" charset="-122"/>
                <a:ea typeface="宋体" panose="02010600030101010101" pitchFamily="2" charset="-122"/>
              </a:rPr>
              <a:t>DHBEIAJFKCG</a:t>
            </a:r>
            <a:r>
              <a:rPr lang="zh-CN" altLang="en-US" sz="1400">
                <a:latin typeface="宋体" panose="02010600030101010101" pitchFamily="2" charset="-122"/>
                <a:ea typeface="宋体" panose="02010600030101010101" pitchFamily="2" charset="-122"/>
              </a:rPr>
              <a:t>，后根序列为</a:t>
            </a:r>
            <a:r>
              <a:rPr lang="en-US" altLang="zh-CN" sz="1400">
                <a:latin typeface="宋体" panose="02010600030101010101" pitchFamily="2" charset="-122"/>
                <a:ea typeface="宋体" panose="02010600030101010101" pitchFamily="2" charset="-122"/>
              </a:rPr>
              <a:t>HDIEBJKFGCA</a:t>
            </a:r>
            <a:r>
              <a:rPr lang="zh-CN" altLang="en-US" sz="1400">
                <a:latin typeface="宋体" panose="02010600030101010101" pitchFamily="2" charset="-122"/>
                <a:ea typeface="宋体" panose="02010600030101010101" pitchFamily="2" charset="-122"/>
              </a:rPr>
              <a:t>，若确定含中根序列的任意两个序列，则可以唯一确定一个二叉树；</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②广度优先遍历，又称层次顺序遍历，二叉树的层次序列，即逐层从左到右挨个访问</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方法本身没有规定同一层的节点顺序</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ABCDEFGHIJK</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r>
              <a:rPr lang="zh-CN" altLang="en-US" sz="1400" b="1">
                <a:latin typeface="宋体" panose="02010600030101010101" pitchFamily="2" charset="-122"/>
                <a:ea typeface="宋体" panose="02010600030101010101" pitchFamily="2" charset="-122"/>
              </a:rPr>
              <a:t>由二叉树的遍历序列确定二叉树</a:t>
            </a:r>
            <a:r>
              <a:rPr lang="zh-CN" altLang="en-US" sz="1400">
                <a:latin typeface="宋体" panose="02010600030101010101" pitchFamily="2" charset="-122"/>
                <a:ea typeface="宋体" panose="02010600030101010101" pitchFamily="2" charset="-122"/>
              </a:rPr>
              <a:t>：给出中序的作用是将树中的左右子树分开，然后进行</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递推一层一层的确定根、左子树、右子树，</a:t>
            </a:r>
            <a:r>
              <a:rPr lang="zh-CN" altLang="en-US" sz="1400">
                <a:solidFill>
                  <a:schemeClr val="accent1">
                    <a:lumMod val="75000"/>
                  </a:schemeClr>
                </a:solidFill>
                <a:latin typeface="宋体" panose="02010600030101010101" pitchFamily="2" charset="-122"/>
                <a:ea typeface="宋体" panose="02010600030101010101" pitchFamily="2" charset="-122"/>
              </a:rPr>
              <a:t>其中最重要的思想就是通过先根</a:t>
            </a:r>
            <a:r>
              <a:rPr lang="en-US" altLang="zh-CN" sz="1400">
                <a:solidFill>
                  <a:schemeClr val="accent1">
                    <a:lumMod val="75000"/>
                  </a:schemeClr>
                </a:solidFill>
                <a:latin typeface="宋体" panose="02010600030101010101" pitchFamily="2" charset="-122"/>
                <a:ea typeface="宋体" panose="02010600030101010101" pitchFamily="2" charset="-122"/>
              </a:rPr>
              <a:t>/</a:t>
            </a:r>
            <a:r>
              <a:rPr lang="zh-CN" altLang="en-US" sz="1400">
                <a:solidFill>
                  <a:schemeClr val="accent1">
                    <a:lumMod val="75000"/>
                  </a:schemeClr>
                </a:solidFill>
                <a:latin typeface="宋体" panose="02010600030101010101" pitchFamily="2" charset="-122"/>
                <a:ea typeface="宋体" panose="02010600030101010101" pitchFamily="2" charset="-122"/>
              </a:rPr>
              <a:t>后根序列</a:t>
            </a:r>
            <a:endParaRPr lang="en-US" altLang="zh-CN" sz="1400">
              <a:solidFill>
                <a:schemeClr val="accent1">
                  <a:lumMod val="75000"/>
                </a:schemeClr>
              </a:solidFill>
              <a:latin typeface="宋体" panose="02010600030101010101" pitchFamily="2" charset="-122"/>
              <a:ea typeface="宋体" panose="02010600030101010101" pitchFamily="2" charset="-122"/>
            </a:endParaRPr>
          </a:p>
          <a:p>
            <a:r>
              <a:rPr lang="zh-CN" altLang="en-US" sz="1400">
                <a:solidFill>
                  <a:schemeClr val="accent1">
                    <a:lumMod val="75000"/>
                  </a:schemeClr>
                </a:solidFill>
                <a:latin typeface="宋体" panose="02010600030101010101" pitchFamily="2" charset="-122"/>
                <a:ea typeface="宋体" panose="02010600030101010101" pitchFamily="2" charset="-122"/>
              </a:rPr>
              <a:t>确定根的值，然后通过中根序列分开其左子树与右子树</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pPr algn="l"/>
            <a:r>
              <a:rPr lang="zh-CN" altLang="en-US" sz="1400" b="1">
                <a:latin typeface="宋体" panose="02010600030101010101" pitchFamily="2" charset="-122"/>
                <a:ea typeface="宋体" panose="02010600030101010101" pitchFamily="2" charset="-122"/>
              </a:rPr>
              <a:t>二叉树的</a:t>
            </a:r>
            <a:r>
              <a:rPr lang="en-US" altLang="zh-CN" sz="1400" b="1">
                <a:latin typeface="宋体" panose="02010600030101010101" pitchFamily="2" charset="-122"/>
                <a:ea typeface="宋体" panose="02010600030101010101" pitchFamily="2" charset="-122"/>
              </a:rPr>
              <a:t>list</a:t>
            </a:r>
            <a:r>
              <a:rPr lang="zh-CN" altLang="en-US" sz="1400" b="1">
                <a:latin typeface="宋体" panose="02010600030101010101" pitchFamily="2" charset="-122"/>
                <a:ea typeface="宋体" panose="02010600030101010101" pitchFamily="2" charset="-122"/>
              </a:rPr>
              <a:t>实现</a:t>
            </a:r>
            <a:r>
              <a:rPr lang="zh-CN" altLang="en-US" sz="1400">
                <a:latin typeface="宋体" panose="02010600030101010101" pitchFamily="2" charset="-122"/>
                <a:ea typeface="宋体" panose="02010600030101010101" pitchFamily="2" charset="-122"/>
              </a:rPr>
              <a:t>：使用嵌套括号的表示形式，其实例如图所示。</a:t>
            </a:r>
          </a:p>
        </p:txBody>
      </p:sp>
      <p:pic>
        <p:nvPicPr>
          <p:cNvPr id="6" name="图片 5">
            <a:extLst>
              <a:ext uri="{FF2B5EF4-FFF2-40B4-BE49-F238E27FC236}">
                <a16:creationId xmlns:a16="http://schemas.microsoft.com/office/drawing/2014/main" id="{ADDE35EB-D391-4F84-8C6D-92F04B679675}"/>
              </a:ext>
            </a:extLst>
          </p:cNvPr>
          <p:cNvPicPr>
            <a:picLocks noChangeAspect="1"/>
          </p:cNvPicPr>
          <p:nvPr/>
        </p:nvPicPr>
        <p:blipFill>
          <a:blip r:embed="rId4"/>
          <a:stretch>
            <a:fillRect/>
          </a:stretch>
        </p:blipFill>
        <p:spPr>
          <a:xfrm>
            <a:off x="6857725" y="5390891"/>
            <a:ext cx="2952902" cy="825542"/>
          </a:xfrm>
          <a:prstGeom prst="rect">
            <a:avLst/>
          </a:prstGeom>
        </p:spPr>
      </p:pic>
      <p:pic>
        <p:nvPicPr>
          <p:cNvPr id="7" name="图片 6">
            <a:extLst>
              <a:ext uri="{FF2B5EF4-FFF2-40B4-BE49-F238E27FC236}">
                <a16:creationId xmlns:a16="http://schemas.microsoft.com/office/drawing/2014/main" id="{C0A9D33F-4220-4E7A-9177-AAAA0DF3FFFD}"/>
              </a:ext>
            </a:extLst>
          </p:cNvPr>
          <p:cNvPicPr>
            <a:picLocks noChangeAspect="1"/>
          </p:cNvPicPr>
          <p:nvPr/>
        </p:nvPicPr>
        <p:blipFill>
          <a:blip r:embed="rId5"/>
          <a:stretch>
            <a:fillRect/>
          </a:stretch>
        </p:blipFill>
        <p:spPr>
          <a:xfrm>
            <a:off x="7736104" y="6183509"/>
            <a:ext cx="1196144" cy="669402"/>
          </a:xfrm>
          <a:prstGeom prst="rect">
            <a:avLst/>
          </a:prstGeom>
        </p:spPr>
      </p:pic>
    </p:spTree>
    <p:extLst>
      <p:ext uri="{BB962C8B-B14F-4D97-AF65-F5344CB8AC3E}">
        <p14:creationId xmlns:p14="http://schemas.microsoft.com/office/powerpoint/2010/main" val="1663173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56E46B6-F723-4A52-8DC6-C75C85D03B7A}"/>
              </a:ext>
            </a:extLst>
          </p:cNvPr>
          <p:cNvSpPr txBox="1"/>
          <p:nvPr/>
        </p:nvSpPr>
        <p:spPr>
          <a:xfrm>
            <a:off x="0" y="0"/>
            <a:ext cx="9823328" cy="2462213"/>
          </a:xfrm>
          <a:prstGeom prst="rect">
            <a:avLst/>
          </a:prstGeom>
          <a:noFill/>
        </p:spPr>
        <p:txBody>
          <a:bodyPr wrap="square" rtlCol="0">
            <a:spAutoFit/>
          </a:bodyPr>
          <a:lstStyle/>
          <a:p>
            <a:pPr algn="l"/>
            <a:r>
              <a:rPr lang="zh-CN" altLang="en-US" sz="1400" b="1">
                <a:latin typeface="宋体" panose="02010600030101010101" pitchFamily="2" charset="-122"/>
                <a:ea typeface="宋体" panose="02010600030101010101" pitchFamily="2" charset="-122"/>
              </a:rPr>
              <a:t>表达式树</a:t>
            </a:r>
            <a:r>
              <a:rPr lang="zh-CN" altLang="en-US" sz="1400">
                <a:latin typeface="宋体" panose="02010600030101010101" pitchFamily="2" charset="-122"/>
                <a:ea typeface="宋体" panose="02010600030101010101" pitchFamily="2" charset="-122"/>
              </a:rPr>
              <a:t>：二叉树的简单应用，二元表达式可以很自然的映射到二叉树，将运算符作为分支节点，将数字</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字符作为树叶节点，如图所示。</a:t>
            </a:r>
            <a:endParaRPr lang="en-US" altLang="zh-CN" sz="1400">
              <a:latin typeface="宋体" panose="02010600030101010101" pitchFamily="2" charset="-122"/>
              <a:ea typeface="宋体" panose="02010600030101010101" pitchFamily="2" charset="-122"/>
            </a:endParaRPr>
          </a:p>
          <a:p>
            <a:pPr algn="l"/>
            <a:r>
              <a:rPr lang="zh-CN" altLang="en-US" sz="1400">
                <a:latin typeface="宋体" panose="02010600030101010101" pitchFamily="2" charset="-122"/>
                <a:ea typeface="宋体" panose="02010600030101010101" pitchFamily="2" charset="-122"/>
              </a:rPr>
              <a:t>将表达式使用嵌套列表</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元组</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的形式表示出来，然后求值。</a:t>
            </a:r>
            <a:endParaRPr lang="en-US" altLang="zh-CN" sz="1400">
              <a:latin typeface="宋体" panose="02010600030101010101" pitchFamily="2" charset="-122"/>
              <a:ea typeface="宋体" panose="02010600030101010101" pitchFamily="2" charset="-122"/>
            </a:endParaRPr>
          </a:p>
          <a:p>
            <a:pPr algn="l"/>
            <a:r>
              <a:rPr lang="zh-CN" altLang="en-US" sz="1400" b="1">
                <a:latin typeface="宋体" panose="02010600030101010101" pitchFamily="2" charset="-122"/>
                <a:ea typeface="宋体" panose="02010600030101010101" pitchFamily="2" charset="-122"/>
              </a:rPr>
              <a:t>优先队列</a:t>
            </a:r>
            <a:r>
              <a:rPr lang="zh-CN" altLang="en-US" sz="1400">
                <a:latin typeface="宋体" panose="02010600030101010101" pitchFamily="2" charset="-122"/>
                <a:ea typeface="宋体" panose="02010600030101010101" pitchFamily="2" charset="-122"/>
              </a:rPr>
              <a:t>：存入队列中的每项数据都附有一个数值，用于表示优先程度，称为</a:t>
            </a:r>
            <a:r>
              <a:rPr lang="zh-CN" altLang="en-US" sz="1400">
                <a:solidFill>
                  <a:schemeClr val="accent1">
                    <a:lumMod val="75000"/>
                  </a:schemeClr>
                </a:solidFill>
                <a:latin typeface="宋体" panose="02010600030101010101" pitchFamily="2" charset="-122"/>
                <a:ea typeface="宋体" panose="02010600030101010101" pitchFamily="2" charset="-122"/>
              </a:rPr>
              <a:t>优先级</a:t>
            </a:r>
            <a:r>
              <a:rPr lang="zh-CN" altLang="en-US" sz="1400">
                <a:latin typeface="宋体" panose="02010600030101010101" pitchFamily="2" charset="-122"/>
                <a:ea typeface="宋体" panose="02010600030101010101" pitchFamily="2" charset="-122"/>
              </a:rPr>
              <a:t>，优先队列要求保证</a:t>
            </a:r>
            <a:r>
              <a:rPr lang="zh-CN" altLang="en-US" sz="1400" b="1">
                <a:solidFill>
                  <a:schemeClr val="accent1">
                    <a:lumMod val="75000"/>
                  </a:schemeClr>
                </a:solidFill>
                <a:latin typeface="宋体" panose="02010600030101010101" pitchFamily="2" charset="-122"/>
                <a:ea typeface="宋体" panose="02010600030101010101" pitchFamily="2" charset="-122"/>
              </a:rPr>
              <a:t>最优元素先出</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pPr algn="l"/>
            <a:r>
              <a:rPr lang="zh-CN" altLang="en-US" sz="1400">
                <a:latin typeface="宋体" panose="02010600030101010101" pitchFamily="2" charset="-122"/>
                <a:ea typeface="宋体" panose="02010600030101010101" pitchFamily="2" charset="-122"/>
              </a:rPr>
              <a:t>并允许优先队列中存在优先级相同的元素，其实际应用有项目中各工作的紧迫程度，诚信度评估等。</a:t>
            </a:r>
            <a:endParaRPr lang="en-US" altLang="zh-CN" sz="1400">
              <a:latin typeface="宋体" panose="02010600030101010101" pitchFamily="2" charset="-122"/>
              <a:ea typeface="宋体" panose="02010600030101010101" pitchFamily="2" charset="-122"/>
            </a:endParaRPr>
          </a:p>
          <a:p>
            <a:pPr algn="l"/>
            <a:r>
              <a:rPr lang="zh-CN" altLang="en-US" sz="1400" b="1">
                <a:latin typeface="宋体" panose="02010600030101010101" pitchFamily="2" charset="-122"/>
                <a:ea typeface="宋体" panose="02010600030101010101" pitchFamily="2" charset="-122"/>
              </a:rPr>
              <a:t>优先队列的实现</a:t>
            </a:r>
            <a:r>
              <a:rPr lang="zh-CN" altLang="en-US" sz="1400">
                <a:latin typeface="宋体" panose="02010600030101010101" pitchFamily="2" charset="-122"/>
                <a:ea typeface="宋体" panose="02010600030101010101" pitchFamily="2" charset="-122"/>
              </a:rPr>
              <a:t>：①</a:t>
            </a:r>
            <a:r>
              <a:rPr lang="zh-CN" altLang="en-US" sz="1400" b="1">
                <a:latin typeface="宋体" panose="02010600030101010101" pitchFamily="2" charset="-122"/>
                <a:ea typeface="宋体" panose="02010600030101010101" pitchFamily="2" charset="-122"/>
              </a:rPr>
              <a:t>链接表</a:t>
            </a:r>
            <a:r>
              <a:rPr lang="zh-CN" altLang="en-US" sz="1400">
                <a:latin typeface="宋体" panose="02010600030101010101" pitchFamily="2" charset="-122"/>
                <a:ea typeface="宋体" panose="02010600030101010101" pitchFamily="2" charset="-122"/>
              </a:rPr>
              <a:t>，有两种实现方式，</a:t>
            </a:r>
            <a:r>
              <a:rPr lang="en-US" altLang="zh-CN" sz="1400">
                <a:latin typeface="宋体" panose="02010600030101010101" pitchFamily="2" charset="-122"/>
                <a:ea typeface="宋体" panose="02010600030101010101" pitchFamily="2" charset="-122"/>
              </a:rPr>
              <a:t>Ⅰ</a:t>
            </a:r>
            <a:r>
              <a:rPr lang="zh-CN" altLang="en-US" sz="1400">
                <a:latin typeface="宋体" panose="02010600030101010101" pitchFamily="2" charset="-122"/>
                <a:ea typeface="宋体" panose="02010600030101010101" pitchFamily="2" charset="-122"/>
              </a:rPr>
              <a:t>在存入元素时按照优先度顺序存入</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存入麻烦但访问与弹出时方便</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pPr algn="l"/>
            <a:r>
              <a:rPr lang="en-US" altLang="zh-CN" sz="1400">
                <a:latin typeface="宋体" panose="02010600030101010101" pitchFamily="2" charset="-122"/>
                <a:ea typeface="宋体" panose="02010600030101010101" pitchFamily="2" charset="-122"/>
              </a:rPr>
              <a:t>Ⅱ</a:t>
            </a:r>
            <a:r>
              <a:rPr lang="zh-CN" altLang="en-US" sz="1400">
                <a:latin typeface="宋体" panose="02010600030101010101" pitchFamily="2" charset="-122"/>
                <a:ea typeface="宋体" panose="02010600030101010101" pitchFamily="2" charset="-122"/>
              </a:rPr>
              <a:t>存入时按照最简单的方式存入，取出时进行遍历检索最优先元素；两种方式各有优劣，一般根据存入与访问的操作频率来</a:t>
            </a:r>
            <a:endParaRPr lang="en-US" altLang="zh-CN" sz="1400">
              <a:latin typeface="宋体" panose="02010600030101010101" pitchFamily="2" charset="-122"/>
              <a:ea typeface="宋体" panose="02010600030101010101" pitchFamily="2" charset="-122"/>
            </a:endParaRPr>
          </a:p>
          <a:p>
            <a:pPr algn="l"/>
            <a:r>
              <a:rPr lang="zh-CN" altLang="en-US" sz="1400">
                <a:latin typeface="宋体" panose="02010600030101010101" pitchFamily="2" charset="-122"/>
                <a:ea typeface="宋体" panose="02010600030101010101" pitchFamily="2" charset="-122"/>
              </a:rPr>
              <a:t>进行选择，如存入操作多访问操作少则可以采用</a:t>
            </a:r>
            <a:r>
              <a:rPr lang="en-US" altLang="zh-CN" sz="1400">
                <a:latin typeface="宋体" panose="02010600030101010101" pitchFamily="2" charset="-122"/>
                <a:ea typeface="宋体" panose="02010600030101010101" pitchFamily="2" charset="-122"/>
              </a:rPr>
              <a:t>Ⅱ</a:t>
            </a:r>
            <a:r>
              <a:rPr lang="zh-CN" altLang="en-US" sz="1400">
                <a:latin typeface="宋体" panose="02010600030101010101" pitchFamily="2" charset="-122"/>
                <a:ea typeface="宋体" panose="02010600030101010101" pitchFamily="2" charset="-122"/>
              </a:rPr>
              <a:t>，反之</a:t>
            </a:r>
            <a:r>
              <a:rPr lang="en-US" altLang="zh-CN" sz="1400">
                <a:latin typeface="宋体" panose="02010600030101010101" pitchFamily="2" charset="-122"/>
                <a:ea typeface="宋体" panose="02010600030101010101" pitchFamily="2" charset="-122"/>
              </a:rPr>
              <a:t>Ⅰ</a:t>
            </a:r>
            <a:r>
              <a:rPr lang="zh-CN" altLang="en-US" sz="1400">
                <a:latin typeface="宋体" panose="02010600030101010101" pitchFamily="2" charset="-122"/>
                <a:ea typeface="宋体" panose="02010600030101010101" pitchFamily="2" charset="-122"/>
              </a:rPr>
              <a:t>；对于方式</a:t>
            </a:r>
            <a:r>
              <a:rPr lang="en-US" altLang="zh-CN" sz="1400">
                <a:latin typeface="宋体" panose="02010600030101010101" pitchFamily="2" charset="-122"/>
                <a:ea typeface="宋体" panose="02010600030101010101" pitchFamily="2" charset="-122"/>
              </a:rPr>
              <a:t>Ⅰ</a:t>
            </a:r>
            <a:r>
              <a:rPr lang="zh-CN" altLang="en-US" sz="1400">
                <a:latin typeface="宋体" panose="02010600030101010101" pitchFamily="2" charset="-122"/>
                <a:ea typeface="宋体" panose="02010600030101010101" pitchFamily="2" charset="-122"/>
              </a:rPr>
              <a:t>的实现中，插入操作如图所示；这两种方式的实现中，存入元素和取出</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访问</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元素总有一种操作是</a:t>
            </a:r>
            <a:r>
              <a:rPr lang="en-US" altLang="zh-CN" sz="1400">
                <a:latin typeface="宋体" panose="02010600030101010101" pitchFamily="2" charset="-122"/>
                <a:ea typeface="宋体" panose="02010600030101010101" pitchFamily="2" charset="-122"/>
              </a:rPr>
              <a:t>O(n)</a:t>
            </a:r>
            <a:r>
              <a:rPr lang="zh-CN" altLang="en-US" sz="1400">
                <a:latin typeface="宋体" panose="02010600030101010101" pitchFamily="2" charset="-122"/>
                <a:ea typeface="宋体" panose="02010600030101010101" pitchFamily="2" charset="-122"/>
              </a:rPr>
              <a:t>的时间复杂度，可进行优化。</a:t>
            </a:r>
            <a:endParaRPr lang="en-US" altLang="zh-CN" sz="1400">
              <a:latin typeface="宋体" panose="02010600030101010101" pitchFamily="2" charset="-122"/>
              <a:ea typeface="宋体" panose="02010600030101010101" pitchFamily="2" charset="-122"/>
            </a:endParaRPr>
          </a:p>
          <a:p>
            <a:pPr algn="l"/>
            <a:r>
              <a:rPr lang="zh-CN" altLang="en-US" sz="1400">
                <a:latin typeface="宋体" panose="02010600030101010101" pitchFamily="2" charset="-122"/>
                <a:ea typeface="宋体" panose="02010600030101010101" pitchFamily="2" charset="-122"/>
              </a:rPr>
              <a:t>注意：在</a:t>
            </a:r>
            <a:r>
              <a:rPr lang="en-US" altLang="zh-CN" sz="1400">
                <a:latin typeface="宋体" panose="02010600030101010101" pitchFamily="2" charset="-122"/>
                <a:ea typeface="宋体" panose="02010600030101010101" pitchFamily="2" charset="-122"/>
              </a:rPr>
              <a:t>python</a:t>
            </a:r>
            <a:r>
              <a:rPr lang="zh-CN" altLang="en-US" sz="1400">
                <a:latin typeface="宋体" panose="02010600030101010101" pitchFamily="2" charset="-122"/>
                <a:ea typeface="宋体" panose="02010600030101010101" pitchFamily="2" charset="-122"/>
              </a:rPr>
              <a:t>中，用可变对象作为参数默认值</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传参是一种危险的操作，如果必须直接引用列表等可变对象，可以在初始化中做一个类型转换，其有两个作用，一是对可变对象做一个拷贝，二是可以同时引入迭代器、元组、其余可迭代对象等。</a:t>
            </a:r>
            <a:endParaRPr lang="en-US" altLang="zh-CN" sz="1400">
              <a:latin typeface="宋体" panose="02010600030101010101" pitchFamily="2" charset="-122"/>
              <a:ea typeface="宋体" panose="02010600030101010101" pitchFamily="2" charset="-122"/>
            </a:endParaRPr>
          </a:p>
        </p:txBody>
      </p:sp>
      <p:pic>
        <p:nvPicPr>
          <p:cNvPr id="3" name="图片 2">
            <a:extLst>
              <a:ext uri="{FF2B5EF4-FFF2-40B4-BE49-F238E27FC236}">
                <a16:creationId xmlns:a16="http://schemas.microsoft.com/office/drawing/2014/main" id="{6194C542-E1B7-4526-9C60-ED3E45437949}"/>
              </a:ext>
            </a:extLst>
          </p:cNvPr>
          <p:cNvPicPr>
            <a:picLocks noChangeAspect="1"/>
          </p:cNvPicPr>
          <p:nvPr/>
        </p:nvPicPr>
        <p:blipFill>
          <a:blip r:embed="rId2"/>
          <a:stretch>
            <a:fillRect/>
          </a:stretch>
        </p:blipFill>
        <p:spPr>
          <a:xfrm>
            <a:off x="9823328" y="0"/>
            <a:ext cx="2292468" cy="1187511"/>
          </a:xfrm>
          <a:prstGeom prst="rect">
            <a:avLst/>
          </a:prstGeom>
        </p:spPr>
      </p:pic>
      <p:pic>
        <p:nvPicPr>
          <p:cNvPr id="4" name="图片 3">
            <a:extLst>
              <a:ext uri="{FF2B5EF4-FFF2-40B4-BE49-F238E27FC236}">
                <a16:creationId xmlns:a16="http://schemas.microsoft.com/office/drawing/2014/main" id="{3DBCC583-4113-4DA7-AFBA-9B7BC3247BF7}"/>
              </a:ext>
            </a:extLst>
          </p:cNvPr>
          <p:cNvPicPr>
            <a:picLocks noChangeAspect="1"/>
          </p:cNvPicPr>
          <p:nvPr/>
        </p:nvPicPr>
        <p:blipFill>
          <a:blip r:embed="rId3"/>
          <a:stretch>
            <a:fillRect/>
          </a:stretch>
        </p:blipFill>
        <p:spPr>
          <a:xfrm>
            <a:off x="9823328" y="1208568"/>
            <a:ext cx="2368672" cy="1244664"/>
          </a:xfrm>
          <a:prstGeom prst="rect">
            <a:avLst/>
          </a:prstGeom>
        </p:spPr>
      </p:pic>
      <p:sp>
        <p:nvSpPr>
          <p:cNvPr id="5" name="文本框 4">
            <a:extLst>
              <a:ext uri="{FF2B5EF4-FFF2-40B4-BE49-F238E27FC236}">
                <a16:creationId xmlns:a16="http://schemas.microsoft.com/office/drawing/2014/main" id="{4726EFB4-CD2F-4DA0-9EFD-BBA8121486A1}"/>
              </a:ext>
            </a:extLst>
          </p:cNvPr>
          <p:cNvSpPr txBox="1"/>
          <p:nvPr/>
        </p:nvSpPr>
        <p:spPr>
          <a:xfrm>
            <a:off x="0" y="2453232"/>
            <a:ext cx="12192000" cy="1384995"/>
          </a:xfrm>
          <a:prstGeom prst="rect">
            <a:avLst/>
          </a:prstGeom>
          <a:noFill/>
        </p:spPr>
        <p:txBody>
          <a:bodyPr wrap="square" rtlCol="0">
            <a:spAutoFit/>
          </a:bodyPr>
          <a:lstStyle/>
          <a:p>
            <a:r>
              <a:rPr lang="zh-CN" altLang="en-US" sz="1400">
                <a:latin typeface="宋体" panose="02010600030101010101" pitchFamily="2" charset="-122"/>
                <a:ea typeface="宋体" panose="02010600030101010101" pitchFamily="2" charset="-122"/>
              </a:rPr>
              <a:t>②</a:t>
            </a:r>
            <a:r>
              <a:rPr lang="zh-CN" altLang="en-US" sz="1400" b="1">
                <a:latin typeface="宋体" panose="02010600030101010101" pitchFamily="2" charset="-122"/>
                <a:ea typeface="宋体" panose="02010600030101010101" pitchFamily="2" charset="-122"/>
              </a:rPr>
              <a:t>树形结构与堆</a:t>
            </a:r>
            <a:r>
              <a:rPr lang="zh-CN" altLang="en-US" sz="1400">
                <a:latin typeface="宋体" panose="02010600030101010101" pitchFamily="2" charset="-122"/>
                <a:ea typeface="宋体" panose="02010600030101010101" pitchFamily="2" charset="-122"/>
              </a:rPr>
              <a:t>：上述优先级问题中，确定最优先元素并不需要与其他所有元素相比，类似于</a:t>
            </a:r>
            <a:r>
              <a:rPr lang="en-US" altLang="zh-CN" sz="1400">
                <a:latin typeface="宋体" panose="02010600030101010101" pitchFamily="2" charset="-122"/>
                <a:ea typeface="宋体" panose="02010600030101010101" pitchFamily="2" charset="-122"/>
              </a:rPr>
              <a:t>n</a:t>
            </a:r>
            <a:r>
              <a:rPr lang="zh-CN" altLang="en-US" sz="1400">
                <a:latin typeface="宋体" panose="02010600030101010101" pitchFamily="2" charset="-122"/>
                <a:ea typeface="宋体" panose="02010600030101010101" pitchFamily="2" charset="-122"/>
              </a:rPr>
              <a:t>个人的淘汰赛，决出第一共需要</a:t>
            </a:r>
            <a:r>
              <a:rPr lang="en-US" altLang="zh-CN" sz="1400">
                <a:latin typeface="宋体" panose="02010600030101010101" pitchFamily="2" charset="-122"/>
                <a:ea typeface="宋体" panose="02010600030101010101" pitchFamily="2" charset="-122"/>
              </a:rPr>
              <a:t>n-1</a:t>
            </a:r>
            <a:r>
              <a:rPr lang="zh-CN" altLang="en-US" sz="1400">
                <a:latin typeface="宋体" panose="02010600030101010101" pitchFamily="2" charset="-122"/>
                <a:ea typeface="宋体" panose="02010600030101010101" pitchFamily="2" charset="-122"/>
              </a:rPr>
              <a:t>场比赛，每个人最多需要</a:t>
            </a:r>
            <a:r>
              <a:rPr lang="en-US" altLang="zh-CN" sz="1400">
                <a:latin typeface="宋体" panose="02010600030101010101" pitchFamily="2" charset="-122"/>
                <a:ea typeface="宋体" panose="02010600030101010101" pitchFamily="2" charset="-122"/>
              </a:rPr>
              <a:t>log</a:t>
            </a:r>
            <a:r>
              <a:rPr lang="en-US" altLang="zh-CN" sz="1400" baseline="-25000">
                <a:latin typeface="宋体" panose="02010600030101010101" pitchFamily="2" charset="-122"/>
                <a:ea typeface="宋体" panose="02010600030101010101" pitchFamily="2" charset="-122"/>
              </a:rPr>
              <a:t>2</a:t>
            </a:r>
            <a:r>
              <a:rPr lang="en-US" altLang="zh-CN" sz="1400">
                <a:latin typeface="宋体" panose="02010600030101010101" pitchFamily="2" charset="-122"/>
                <a:ea typeface="宋体" panose="02010600030101010101" pitchFamily="2" charset="-122"/>
              </a:rPr>
              <a:t>n</a:t>
            </a:r>
            <a:r>
              <a:rPr lang="zh-CN" altLang="en-US" sz="1400">
                <a:latin typeface="宋体" panose="02010600030101010101" pitchFamily="2" charset="-122"/>
                <a:ea typeface="宋体" panose="02010600030101010101" pitchFamily="2" charset="-122"/>
              </a:rPr>
              <a:t>场比赛，要确定第二名，可以让淘汰赛亚军与冠军胜利路线上的人进行比赛，场次不超过</a:t>
            </a:r>
            <a:r>
              <a:rPr lang="en-US" altLang="zh-CN" sz="1400">
                <a:latin typeface="宋体" panose="02010600030101010101" pitchFamily="2" charset="-122"/>
                <a:ea typeface="宋体" panose="02010600030101010101" pitchFamily="2" charset="-122"/>
              </a:rPr>
              <a:t>log</a:t>
            </a:r>
            <a:r>
              <a:rPr lang="en-US" altLang="zh-CN" sz="1400" baseline="-25000">
                <a:latin typeface="宋体" panose="02010600030101010101" pitchFamily="2" charset="-122"/>
                <a:ea typeface="宋体" panose="02010600030101010101" pitchFamily="2" charset="-122"/>
              </a:rPr>
              <a:t>2</a:t>
            </a:r>
            <a:r>
              <a:rPr lang="en-US" altLang="zh-CN" sz="1400">
                <a:latin typeface="宋体" panose="02010600030101010101" pitchFamily="2" charset="-122"/>
                <a:ea typeface="宋体" panose="02010600030101010101" pitchFamily="2" charset="-122"/>
              </a:rPr>
              <a:t>n</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r>
              <a:rPr lang="zh-CN" altLang="en-US" sz="1400" b="1">
                <a:latin typeface="宋体" panose="02010600030101010101" pitchFamily="2" charset="-122"/>
                <a:ea typeface="宋体" panose="02010600030101010101" pitchFamily="2" charset="-122"/>
              </a:rPr>
              <a:t>堆与二叉树</a:t>
            </a:r>
            <a:r>
              <a:rPr lang="zh-CN" altLang="en-US" sz="1400">
                <a:latin typeface="宋体" panose="02010600030101010101" pitchFamily="2" charset="-122"/>
                <a:ea typeface="宋体" panose="02010600030101010101" pitchFamily="2" charset="-122"/>
              </a:rPr>
              <a:t>：采用树形结构实现优先队列的一种技术称为</a:t>
            </a:r>
            <a:r>
              <a:rPr lang="zh-CN" altLang="en-US" sz="1400" b="1">
                <a:solidFill>
                  <a:schemeClr val="accent1">
                    <a:lumMod val="75000"/>
                  </a:schemeClr>
                </a:solidFill>
                <a:latin typeface="宋体" panose="02010600030101010101" pitchFamily="2" charset="-122"/>
                <a:ea typeface="宋体" panose="02010600030101010101" pitchFamily="2" charset="-122"/>
              </a:rPr>
              <a:t>堆</a:t>
            </a:r>
            <a:r>
              <a:rPr lang="zh-CN" altLang="en-US" sz="1400">
                <a:latin typeface="宋体" panose="02010600030101010101" pitchFamily="2" charset="-122"/>
                <a:ea typeface="宋体" panose="02010600030101010101" pitchFamily="2" charset="-122"/>
              </a:rPr>
              <a:t>，堆就是节点存储数据的完全二叉树，但其需要满足</a:t>
            </a:r>
            <a:r>
              <a:rPr lang="zh-CN" altLang="en-US" sz="1400" b="1">
                <a:solidFill>
                  <a:schemeClr val="accent1">
                    <a:lumMod val="75000"/>
                  </a:schemeClr>
                </a:solidFill>
                <a:latin typeface="宋体" panose="02010600030101010101" pitchFamily="2" charset="-122"/>
                <a:ea typeface="宋体" panose="02010600030101010101" pitchFamily="2" charset="-122"/>
              </a:rPr>
              <a:t>堆序</a:t>
            </a:r>
            <a:r>
              <a:rPr lang="zh-CN" altLang="en-US" sz="1400">
                <a:latin typeface="宋体" panose="02010600030101010101" pitchFamily="2" charset="-122"/>
                <a:ea typeface="宋体" panose="02010600030101010101" pitchFamily="2" charset="-122"/>
              </a:rPr>
              <a:t>：任一节点中的数据都要优先</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等于其子节点数据，则有</a:t>
            </a:r>
            <a:r>
              <a:rPr lang="en-US" altLang="zh-CN" sz="1400">
                <a:latin typeface="宋体" panose="02010600030101010101" pitchFamily="2" charset="-122"/>
                <a:ea typeface="宋体" panose="02010600030101010101" pitchFamily="2" charset="-122"/>
              </a:rPr>
              <a:t>Ⅰ</a:t>
            </a:r>
            <a:r>
              <a:rPr lang="zh-CN" altLang="en-US" sz="1400">
                <a:latin typeface="宋体" panose="02010600030101010101" pitchFamily="2" charset="-122"/>
                <a:ea typeface="宋体" panose="02010600030101010101" pitchFamily="2" charset="-122"/>
              </a:rPr>
              <a:t>在一个堆中，从树根到任一个叶节点的路径上，各节点所存的数据按照规定的优先关系递减；</a:t>
            </a:r>
            <a:r>
              <a:rPr lang="en-US" altLang="zh-CN" sz="1400">
                <a:latin typeface="宋体" panose="02010600030101010101" pitchFamily="2" charset="-122"/>
                <a:ea typeface="宋体" panose="02010600030101010101" pitchFamily="2" charset="-122"/>
              </a:rPr>
              <a:t>Ⅱ</a:t>
            </a:r>
            <a:r>
              <a:rPr lang="zh-CN" altLang="en-US" sz="1400">
                <a:latin typeface="宋体" panose="02010600030101010101" pitchFamily="2" charset="-122"/>
                <a:ea typeface="宋体" panose="02010600030101010101" pitchFamily="2" charset="-122"/>
              </a:rPr>
              <a:t>堆中最优先的元素必定位于二叉树的根节点</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也称堆顶</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O(1)</a:t>
            </a:r>
            <a:r>
              <a:rPr lang="zh-CN" altLang="en-US" sz="1400">
                <a:latin typeface="宋体" panose="02010600030101010101" pitchFamily="2" charset="-122"/>
                <a:ea typeface="宋体" panose="02010600030101010101" pitchFamily="2" charset="-122"/>
              </a:rPr>
              <a:t>时间可得；</a:t>
            </a:r>
            <a:r>
              <a:rPr lang="en-US" altLang="zh-CN" sz="1400">
                <a:latin typeface="宋体" panose="02010600030101010101" pitchFamily="2" charset="-122"/>
                <a:ea typeface="宋体" panose="02010600030101010101" pitchFamily="2" charset="-122"/>
              </a:rPr>
              <a:t>Ⅲ</a:t>
            </a:r>
            <a:r>
              <a:rPr lang="zh-CN" altLang="en-US" sz="1400" b="1">
                <a:solidFill>
                  <a:srgbClr val="FF0000"/>
                </a:solidFill>
                <a:latin typeface="宋体" panose="02010600030101010101" pitchFamily="2" charset="-122"/>
                <a:ea typeface="宋体" panose="02010600030101010101" pitchFamily="2" charset="-122"/>
              </a:rPr>
              <a:t>位于树中不同路径上的元素，不关心其顺序关系</a:t>
            </a:r>
            <a:r>
              <a:rPr lang="zh-CN" altLang="en-US" sz="1400">
                <a:latin typeface="宋体" panose="02010600030101010101" pitchFamily="2" charset="-122"/>
                <a:ea typeface="宋体" panose="02010600030101010101" pitchFamily="2" charset="-122"/>
              </a:rPr>
              <a:t>。只有满足堆序的完全二叉树才可以称为堆，所有的堆都是完全二叉树，一个堆去掉右下的叶节点后仍然是堆。</a:t>
            </a:r>
          </a:p>
        </p:txBody>
      </p:sp>
      <p:sp>
        <p:nvSpPr>
          <p:cNvPr id="6" name="文本框 5">
            <a:extLst>
              <a:ext uri="{FF2B5EF4-FFF2-40B4-BE49-F238E27FC236}">
                <a16:creationId xmlns:a16="http://schemas.microsoft.com/office/drawing/2014/main" id="{7329372E-1274-4F7C-B39E-19BC510483F2}"/>
              </a:ext>
            </a:extLst>
          </p:cNvPr>
          <p:cNvSpPr txBox="1"/>
          <p:nvPr/>
        </p:nvSpPr>
        <p:spPr>
          <a:xfrm>
            <a:off x="0" y="3718953"/>
            <a:ext cx="12192000" cy="1600438"/>
          </a:xfrm>
          <a:prstGeom prst="rect">
            <a:avLst/>
          </a:prstGeom>
          <a:noFill/>
        </p:spPr>
        <p:txBody>
          <a:bodyPr wrap="square" rtlCol="0">
            <a:spAutoFit/>
          </a:bodyPr>
          <a:lstStyle/>
          <a:p>
            <a:r>
              <a:rPr lang="zh-CN" altLang="en-US" sz="1400" b="1">
                <a:latin typeface="宋体" panose="02010600030101010101" pitchFamily="2" charset="-122"/>
                <a:ea typeface="宋体" panose="02010600030101010101" pitchFamily="2" charset="-122"/>
              </a:rPr>
              <a:t>优先队列的堆实现</a:t>
            </a:r>
            <a:r>
              <a:rPr lang="zh-CN" altLang="en-US" sz="1400">
                <a:latin typeface="宋体" panose="02010600030101010101" pitchFamily="2" charset="-122"/>
                <a:ea typeface="宋体" panose="02010600030101010101" pitchFamily="2" charset="-122"/>
              </a:rPr>
              <a:t>：用堆实现优先队列，可以直接得到最优先元素，</a:t>
            </a:r>
            <a:r>
              <a:rPr lang="en-US" altLang="zh-CN" sz="1400">
                <a:latin typeface="宋体" panose="02010600030101010101" pitchFamily="2" charset="-122"/>
                <a:ea typeface="宋体" panose="02010600030101010101" pitchFamily="2" charset="-122"/>
              </a:rPr>
              <a:t>O(1)</a:t>
            </a:r>
            <a:r>
              <a:rPr lang="zh-CN" altLang="en-US" sz="1400">
                <a:latin typeface="宋体" panose="02010600030101010101" pitchFamily="2" charset="-122"/>
                <a:ea typeface="宋体" panose="02010600030101010101" pitchFamily="2" charset="-122"/>
              </a:rPr>
              <a:t>时间，还需要解决的问题有：</a:t>
            </a:r>
            <a:endParaRPr lang="en-US" altLang="zh-CN" sz="1400">
              <a:latin typeface="宋体" panose="02010600030101010101" pitchFamily="2" charset="-122"/>
              <a:ea typeface="宋体" panose="02010600030101010101" pitchFamily="2" charset="-122"/>
            </a:endParaRPr>
          </a:p>
          <a:p>
            <a:r>
              <a:rPr lang="en-US" altLang="zh-CN" sz="1400">
                <a:latin typeface="宋体" panose="02010600030101010101" pitchFamily="2" charset="-122"/>
                <a:ea typeface="宋体" panose="02010600030101010101" pitchFamily="2" charset="-122"/>
              </a:rPr>
              <a:t>Ⅰ</a:t>
            </a:r>
            <a:r>
              <a:rPr lang="zh-CN" altLang="en-US" sz="1400">
                <a:latin typeface="宋体" panose="02010600030101010101" pitchFamily="2" charset="-122"/>
                <a:ea typeface="宋体" panose="02010600030101010101" pitchFamily="2" charset="-122"/>
              </a:rPr>
              <a:t>向堆中插入新元素后仍然是堆，</a:t>
            </a:r>
            <a:r>
              <a:rPr lang="zh-CN" altLang="en-US" sz="1400" b="1">
                <a:solidFill>
                  <a:schemeClr val="accent1">
                    <a:lumMod val="75000"/>
                  </a:schemeClr>
                </a:solidFill>
                <a:latin typeface="宋体" panose="02010600030101010101" pitchFamily="2" charset="-122"/>
                <a:ea typeface="宋体" panose="02010600030101010101" pitchFamily="2" charset="-122"/>
              </a:rPr>
              <a:t>向上筛选</a:t>
            </a:r>
            <a:r>
              <a:rPr lang="zh-CN" altLang="en-US" sz="1400">
                <a:latin typeface="宋体" panose="02010600030101010101" pitchFamily="2" charset="-122"/>
                <a:ea typeface="宋体" panose="02010600030101010101" pitchFamily="2" charset="-122"/>
              </a:rPr>
              <a:t>，不断用新加入的元素</a:t>
            </a:r>
            <a:r>
              <a:rPr lang="en-US" altLang="zh-CN" sz="1400">
                <a:latin typeface="宋体" panose="02010600030101010101" pitchFamily="2" charset="-122"/>
                <a:ea typeface="宋体" panose="02010600030101010101" pitchFamily="2" charset="-122"/>
              </a:rPr>
              <a:t>e(</a:t>
            </a:r>
            <a:r>
              <a:rPr lang="zh-CN" altLang="en-US" sz="1400">
                <a:latin typeface="宋体" panose="02010600030101010101" pitchFamily="2" charset="-122"/>
                <a:ea typeface="宋体" panose="02010600030101010101" pitchFamily="2" charset="-122"/>
              </a:rPr>
              <a:t>放置于堆尾端</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与父节点数据比较，若</a:t>
            </a:r>
            <a:r>
              <a:rPr lang="en-US" altLang="zh-CN" sz="1400">
                <a:latin typeface="宋体" panose="02010600030101010101" pitchFamily="2" charset="-122"/>
                <a:ea typeface="宋体" panose="02010600030101010101" pitchFamily="2" charset="-122"/>
              </a:rPr>
              <a:t>e</a:t>
            </a:r>
            <a:r>
              <a:rPr lang="zh-CN" altLang="en-US" sz="1400">
                <a:latin typeface="宋体" panose="02010600030101010101" pitchFamily="2" charset="-122"/>
                <a:ea typeface="宋体" panose="02010600030101010101" pitchFamily="2" charset="-122"/>
              </a:rPr>
              <a:t>较优先则交换两个元素的位置，元素</a:t>
            </a:r>
            <a:r>
              <a:rPr lang="en-US" altLang="zh-CN" sz="1400">
                <a:latin typeface="宋体" panose="02010600030101010101" pitchFamily="2" charset="-122"/>
                <a:ea typeface="宋体" panose="02010600030101010101" pitchFamily="2" charset="-122"/>
              </a:rPr>
              <a:t>e</a:t>
            </a:r>
            <a:r>
              <a:rPr lang="zh-CN" altLang="en-US" sz="1400">
                <a:latin typeface="宋体" panose="02010600030101010101" pitchFamily="2" charset="-122"/>
                <a:ea typeface="宋体" panose="02010600030101010101" pitchFamily="2" charset="-122"/>
              </a:rPr>
              <a:t>不断上移。</a:t>
            </a:r>
          </a:p>
          <a:p>
            <a:pPr algn="l"/>
            <a:r>
              <a:rPr lang="en-US" altLang="zh-CN" sz="1400">
                <a:latin typeface="宋体" panose="02010600030101010101" pitchFamily="2" charset="-122"/>
                <a:ea typeface="宋体" panose="02010600030101010101" pitchFamily="2" charset="-122"/>
              </a:rPr>
              <a:t>Ⅱ</a:t>
            </a:r>
            <a:r>
              <a:rPr lang="zh-CN" altLang="en-US" sz="1400">
                <a:latin typeface="宋体" panose="02010600030101010101" pitchFamily="2" charset="-122"/>
                <a:ea typeface="宋体" panose="02010600030101010101" pitchFamily="2" charset="-122"/>
              </a:rPr>
              <a:t>实现堆弹出元素后仍然是堆，</a:t>
            </a:r>
            <a:r>
              <a:rPr lang="zh-CN" altLang="en-US" sz="1400" b="1">
                <a:solidFill>
                  <a:schemeClr val="accent1">
                    <a:lumMod val="75000"/>
                  </a:schemeClr>
                </a:solidFill>
                <a:latin typeface="宋体" panose="02010600030101010101" pitchFamily="2" charset="-122"/>
                <a:ea typeface="宋体" panose="02010600030101010101" pitchFamily="2" charset="-122"/>
              </a:rPr>
              <a:t>向下筛选</a:t>
            </a:r>
            <a:r>
              <a:rPr lang="zh-CN" altLang="en-US" sz="1400">
                <a:latin typeface="宋体" panose="02010600030101010101" pitchFamily="2" charset="-122"/>
                <a:ea typeface="宋体" panose="02010600030101010101" pitchFamily="2" charset="-122"/>
              </a:rPr>
              <a:t>，在将堆顶节点弹出后，从原堆中取下最后一个元素，将该元素与第一层</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第</a:t>
            </a:r>
            <a:r>
              <a:rPr lang="en-US" altLang="zh-CN" sz="1400">
                <a:latin typeface="宋体" panose="02010600030101010101" pitchFamily="2" charset="-122"/>
                <a:ea typeface="宋体" panose="02010600030101010101" pitchFamily="2" charset="-122"/>
              </a:rPr>
              <a:t>0</a:t>
            </a:r>
            <a:r>
              <a:rPr lang="zh-CN" altLang="en-US" sz="1400">
                <a:latin typeface="宋体" panose="02010600030101010101" pitchFamily="2" charset="-122"/>
                <a:ea typeface="宋体" panose="02010600030101010101" pitchFamily="2" charset="-122"/>
              </a:rPr>
              <a:t>层已被弹出</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的两个节点相比较，若</a:t>
            </a:r>
            <a:r>
              <a:rPr lang="en-US" altLang="zh-CN" sz="1400">
                <a:latin typeface="宋体" panose="02010600030101010101" pitchFamily="2" charset="-122"/>
                <a:ea typeface="宋体" panose="02010600030101010101" pitchFamily="2" charset="-122"/>
              </a:rPr>
              <a:t>e</a:t>
            </a:r>
            <a:r>
              <a:rPr lang="zh-CN" altLang="en-US" sz="1400">
                <a:latin typeface="宋体" panose="02010600030101010101" pitchFamily="2" charset="-122"/>
                <a:ea typeface="宋体" panose="02010600030101010101" pitchFamily="2" charset="-122"/>
              </a:rPr>
              <a:t>不是最小，则将</a:t>
            </a:r>
            <a:r>
              <a:rPr lang="en-US" altLang="zh-CN" sz="1400">
                <a:latin typeface="宋体" panose="02010600030101010101" pitchFamily="2" charset="-122"/>
                <a:ea typeface="宋体" panose="02010600030101010101" pitchFamily="2" charset="-122"/>
              </a:rPr>
              <a:t>AB</a:t>
            </a:r>
            <a:r>
              <a:rPr lang="zh-CN" altLang="en-US" sz="1400">
                <a:latin typeface="宋体" panose="02010600030101010101" pitchFamily="2" charset="-122"/>
                <a:ea typeface="宋体" panose="02010600030101010101" pitchFamily="2" charset="-122"/>
              </a:rPr>
              <a:t>中最小的节点置于堆顶，</a:t>
            </a:r>
            <a:r>
              <a:rPr lang="en-US" altLang="zh-CN" sz="1400">
                <a:latin typeface="宋体" panose="02010600030101010101" pitchFamily="2" charset="-122"/>
                <a:ea typeface="宋体" panose="02010600030101010101" pitchFamily="2" charset="-122"/>
              </a:rPr>
              <a:t>e</a:t>
            </a:r>
            <a:r>
              <a:rPr lang="zh-CN" altLang="en-US" sz="1400">
                <a:latin typeface="宋体" panose="02010600030101010101" pitchFamily="2" charset="-122"/>
                <a:ea typeface="宋体" panose="02010600030101010101" pitchFamily="2" charset="-122"/>
              </a:rPr>
              <a:t>取代其位置，并与其两个原子节点比较，直至某次比较中</a:t>
            </a:r>
            <a:r>
              <a:rPr lang="en-US" altLang="zh-CN" sz="1400">
                <a:latin typeface="宋体" panose="02010600030101010101" pitchFamily="2" charset="-122"/>
                <a:ea typeface="宋体" panose="02010600030101010101" pitchFamily="2" charset="-122"/>
              </a:rPr>
              <a:t>e</a:t>
            </a:r>
            <a:r>
              <a:rPr lang="zh-CN" altLang="en-US" sz="1400">
                <a:latin typeface="宋体" panose="02010600030101010101" pitchFamily="2" charset="-122"/>
                <a:ea typeface="宋体" panose="02010600030101010101" pitchFamily="2" charset="-122"/>
              </a:rPr>
              <a:t>最小或下移到底</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没有子节点</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，其实现过程如图。</a:t>
            </a:r>
            <a:endParaRPr lang="en-US" altLang="zh-CN" sz="1400">
              <a:latin typeface="宋体" panose="02010600030101010101" pitchFamily="2" charset="-122"/>
              <a:ea typeface="宋体" panose="02010600030101010101" pitchFamily="2" charset="-122"/>
            </a:endParaRPr>
          </a:p>
          <a:p>
            <a:pPr algn="l"/>
            <a:r>
              <a:rPr lang="zh-CN" altLang="en-US" sz="1400">
                <a:latin typeface="宋体" panose="02010600030101010101" pitchFamily="2" charset="-122"/>
                <a:ea typeface="宋体" panose="02010600030101010101" pitchFamily="2" charset="-122"/>
              </a:rPr>
              <a:t>上述两个筛选操作的时间复杂度都是</a:t>
            </a:r>
            <a:r>
              <a:rPr lang="en-US" altLang="zh-CN" sz="1400">
                <a:latin typeface="宋体" panose="02010600030101010101" pitchFamily="2" charset="-122"/>
                <a:ea typeface="宋体" panose="02010600030101010101" pitchFamily="2" charset="-122"/>
              </a:rPr>
              <a:t>O(logn)</a:t>
            </a:r>
            <a:r>
              <a:rPr lang="zh-CN" altLang="en-US" sz="1400">
                <a:latin typeface="宋体" panose="02010600030101010101" pitchFamily="2" charset="-122"/>
                <a:ea typeface="宋体" panose="02010600030101010101" pitchFamily="2" charset="-122"/>
              </a:rPr>
              <a:t>，注意，此中的删除都是逻辑删除，即元素值已被拿出，剩余值如何并不关心，如果实际删除需要额外代价。</a:t>
            </a:r>
            <a:endParaRPr lang="en-US" altLang="zh-CN" sz="1400">
              <a:latin typeface="宋体" panose="02010600030101010101" pitchFamily="2" charset="-122"/>
              <a:ea typeface="宋体" panose="02010600030101010101" pitchFamily="2" charset="-122"/>
            </a:endParaRPr>
          </a:p>
          <a:p>
            <a:r>
              <a:rPr lang="en-US" altLang="zh-CN" sz="1400">
                <a:latin typeface="宋体" panose="02010600030101010101" pitchFamily="2" charset="-122"/>
                <a:ea typeface="宋体" panose="02010600030101010101" pitchFamily="2" charset="-122"/>
              </a:rPr>
              <a:t>Ⅲ</a:t>
            </a:r>
            <a:r>
              <a:rPr lang="zh-CN" altLang="en-US" sz="1400">
                <a:latin typeface="宋体" panose="02010600030101010101" pitchFamily="2" charset="-122"/>
                <a:ea typeface="宋体" panose="02010600030101010101" pitchFamily="2" charset="-122"/>
              </a:rPr>
              <a:t>堆的构建，从堆的最右的有子节点的节点</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即</a:t>
            </a:r>
            <a:r>
              <a:rPr lang="en-US" altLang="zh-CN" sz="1400">
                <a:latin typeface="宋体" panose="02010600030101010101" pitchFamily="2" charset="-122"/>
                <a:ea typeface="宋体" panose="02010600030101010101" pitchFamily="2" charset="-122"/>
              </a:rPr>
              <a:t>n/2)</a:t>
            </a:r>
            <a:r>
              <a:rPr lang="zh-CN" altLang="en-US" sz="1400">
                <a:latin typeface="宋体" panose="02010600030101010101" pitchFamily="2" charset="-122"/>
                <a:ea typeface="宋体" panose="02010600030101010101" pitchFamily="2" charset="-122"/>
              </a:rPr>
              <a:t>开始，循环向下筛选，每个子节点所处位置为根节点的二叉树都为堆，总体为堆，时间复杂度是</a:t>
            </a:r>
            <a:r>
              <a:rPr lang="en-US" altLang="zh-CN" sz="1400">
                <a:latin typeface="宋体" panose="02010600030101010101" pitchFamily="2" charset="-122"/>
                <a:ea typeface="宋体" panose="02010600030101010101" pitchFamily="2" charset="-122"/>
              </a:rPr>
              <a:t>O(n)</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r>
              <a:rPr lang="en-US" altLang="zh-CN" sz="1400">
                <a:latin typeface="宋体" panose="02010600030101010101" pitchFamily="2" charset="-122"/>
                <a:ea typeface="宋体" panose="02010600030101010101" pitchFamily="2" charset="-122"/>
              </a:rPr>
              <a:t>Ⅳ</a:t>
            </a:r>
            <a:r>
              <a:rPr lang="zh-CN" altLang="en-US" sz="1400">
                <a:latin typeface="宋体" panose="02010600030101010101" pitchFamily="2" charset="-122"/>
                <a:ea typeface="宋体" panose="02010600030101010101" pitchFamily="2" charset="-122"/>
              </a:rPr>
              <a:t>堆排序，对被排序序列建堆，循环向下筛选将堆顶节点弹出并记录顺序，即可完成按优先级排序的原序列，总时间开销为</a:t>
            </a:r>
            <a:r>
              <a:rPr lang="en-US" altLang="zh-CN" sz="1400">
                <a:latin typeface="宋体" panose="02010600030101010101" pitchFamily="2" charset="-122"/>
                <a:ea typeface="宋体" panose="02010600030101010101" pitchFamily="2" charset="-122"/>
              </a:rPr>
              <a:t>O(nlogn)</a:t>
            </a:r>
            <a:r>
              <a:rPr lang="zh-CN" altLang="en-US" sz="1400">
                <a:latin typeface="宋体" panose="02010600030101010101" pitchFamily="2" charset="-122"/>
                <a:ea typeface="宋体" panose="02010600030101010101" pitchFamily="2" charset="-122"/>
              </a:rPr>
              <a:t>。</a:t>
            </a:r>
          </a:p>
        </p:txBody>
      </p:sp>
      <p:pic>
        <p:nvPicPr>
          <p:cNvPr id="7" name="图片 6">
            <a:extLst>
              <a:ext uri="{FF2B5EF4-FFF2-40B4-BE49-F238E27FC236}">
                <a16:creationId xmlns:a16="http://schemas.microsoft.com/office/drawing/2014/main" id="{5B82CC48-D551-4E37-AA17-93E80DA77972}"/>
              </a:ext>
            </a:extLst>
          </p:cNvPr>
          <p:cNvPicPr>
            <a:picLocks noChangeAspect="1"/>
          </p:cNvPicPr>
          <p:nvPr/>
        </p:nvPicPr>
        <p:blipFill>
          <a:blip r:embed="rId4"/>
          <a:stretch>
            <a:fillRect/>
          </a:stretch>
        </p:blipFill>
        <p:spPr>
          <a:xfrm>
            <a:off x="0" y="5302170"/>
            <a:ext cx="3943553" cy="1555830"/>
          </a:xfrm>
          <a:prstGeom prst="rect">
            <a:avLst/>
          </a:prstGeom>
        </p:spPr>
      </p:pic>
      <p:pic>
        <p:nvPicPr>
          <p:cNvPr id="8" name="图片 7">
            <a:extLst>
              <a:ext uri="{FF2B5EF4-FFF2-40B4-BE49-F238E27FC236}">
                <a16:creationId xmlns:a16="http://schemas.microsoft.com/office/drawing/2014/main" id="{343B28B8-226C-448E-BA04-C1309B5B3809}"/>
              </a:ext>
            </a:extLst>
          </p:cNvPr>
          <p:cNvPicPr>
            <a:picLocks noChangeAspect="1"/>
          </p:cNvPicPr>
          <p:nvPr/>
        </p:nvPicPr>
        <p:blipFill>
          <a:blip r:embed="rId5"/>
          <a:stretch>
            <a:fillRect/>
          </a:stretch>
        </p:blipFill>
        <p:spPr>
          <a:xfrm>
            <a:off x="3943553" y="5473629"/>
            <a:ext cx="3232316" cy="1384371"/>
          </a:xfrm>
          <a:prstGeom prst="rect">
            <a:avLst/>
          </a:prstGeom>
        </p:spPr>
      </p:pic>
      <p:pic>
        <p:nvPicPr>
          <p:cNvPr id="9" name="图片 8">
            <a:extLst>
              <a:ext uri="{FF2B5EF4-FFF2-40B4-BE49-F238E27FC236}">
                <a16:creationId xmlns:a16="http://schemas.microsoft.com/office/drawing/2014/main" id="{9ACFF669-49D5-4E5E-9AFB-3939240EBDF5}"/>
              </a:ext>
            </a:extLst>
          </p:cNvPr>
          <p:cNvPicPr>
            <a:picLocks noChangeAspect="1"/>
          </p:cNvPicPr>
          <p:nvPr/>
        </p:nvPicPr>
        <p:blipFill>
          <a:blip r:embed="rId6"/>
          <a:stretch>
            <a:fillRect/>
          </a:stretch>
        </p:blipFill>
        <p:spPr>
          <a:xfrm>
            <a:off x="7175869" y="5302170"/>
            <a:ext cx="4775445" cy="1555830"/>
          </a:xfrm>
          <a:prstGeom prst="rect">
            <a:avLst/>
          </a:prstGeom>
        </p:spPr>
      </p:pic>
    </p:spTree>
    <p:extLst>
      <p:ext uri="{BB962C8B-B14F-4D97-AF65-F5344CB8AC3E}">
        <p14:creationId xmlns:p14="http://schemas.microsoft.com/office/powerpoint/2010/main" val="930667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409592F-127A-4D42-A45E-E814137BB943}"/>
              </a:ext>
            </a:extLst>
          </p:cNvPr>
          <p:cNvSpPr txBox="1"/>
          <p:nvPr/>
        </p:nvSpPr>
        <p:spPr>
          <a:xfrm>
            <a:off x="0" y="0"/>
            <a:ext cx="12192000" cy="6986528"/>
          </a:xfrm>
          <a:prstGeom prst="rect">
            <a:avLst/>
          </a:prstGeom>
          <a:noFill/>
        </p:spPr>
        <p:txBody>
          <a:bodyPr wrap="square" rtlCol="0">
            <a:spAutoFit/>
          </a:bodyPr>
          <a:lstStyle/>
          <a:p>
            <a:pPr algn="l"/>
            <a:r>
              <a:rPr lang="zh-CN" altLang="en-US" sz="1400" b="1">
                <a:latin typeface="宋体" panose="02010600030101010101" pitchFamily="2" charset="-122"/>
                <a:ea typeface="宋体" panose="02010600030101010101" pitchFamily="2" charset="-122"/>
              </a:rPr>
              <a:t>二叉树的类实现</a:t>
            </a:r>
            <a:r>
              <a:rPr lang="zh-CN" altLang="en-US" sz="1400">
                <a:latin typeface="宋体" panose="02010600030101010101" pitchFamily="2" charset="-122"/>
                <a:ea typeface="宋体" panose="02010600030101010101" pitchFamily="2" charset="-122"/>
              </a:rPr>
              <a:t>：一种方法是前述的嵌套列表，另一种方法是下述的链接实现，其与链表的实现技术类似，用一个数据单元表示一个二叉树节点，通过子节点链接建立节点之间的关系</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通过顺序表只能实现完全二叉树，无法一般化</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pPr algn="l"/>
            <a:r>
              <a:rPr lang="zh-CN" altLang="en-US" sz="1400" b="1">
                <a:latin typeface="宋体" panose="02010600030101010101" pitchFamily="2" charset="-122"/>
                <a:ea typeface="宋体" panose="02010600030101010101" pitchFamily="2" charset="-122"/>
              </a:rPr>
              <a:t>二叉树的链接类</a:t>
            </a:r>
            <a:r>
              <a:rPr lang="zh-CN" altLang="en-US" sz="1400">
                <a:latin typeface="宋体" panose="02010600030101010101" pitchFamily="2" charset="-122"/>
                <a:ea typeface="宋体" panose="02010600030101010101" pitchFamily="2" charset="-122"/>
              </a:rPr>
              <a:t>：与链表类似的，二叉树可以用其根节点来表示整棵树，也可以分别定义节点类与二叉树类</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在链表中为链表类</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，由于二叉树具有递归的性质，因此使用递归方式处理更为方便</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宽度优先没有递归算法</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，但也可以使用</a:t>
            </a:r>
            <a:r>
              <a:rPr lang="zh-CN" altLang="en-US" sz="1400">
                <a:solidFill>
                  <a:schemeClr val="accent1">
                    <a:lumMod val="75000"/>
                  </a:schemeClr>
                </a:solidFill>
                <a:latin typeface="宋体" panose="02010600030101010101" pitchFamily="2" charset="-122"/>
                <a:ea typeface="宋体" panose="02010600030101010101" pitchFamily="2" charset="-122"/>
              </a:rPr>
              <a:t>非递归方式循环</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深度先根序，宽度</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，参</a:t>
            </a:r>
            <a:r>
              <a:rPr lang="en-US" altLang="zh-CN" sz="1400">
                <a:latin typeface="宋体" panose="02010600030101010101" pitchFamily="2" charset="-122"/>
                <a:ea typeface="宋体" panose="02010600030101010101" pitchFamily="2" charset="-122"/>
              </a:rPr>
              <a:t>(binary_tree.py)</a:t>
            </a:r>
            <a:r>
              <a:rPr lang="zh-CN" altLang="en-US" sz="1400">
                <a:latin typeface="宋体" panose="02010600030101010101" pitchFamily="2" charset="-122"/>
                <a:ea typeface="宋体" panose="02010600030101010101" pitchFamily="2" charset="-122"/>
              </a:rPr>
              <a:t>，采用非递归方式的优点是构造树节点元素的迭代器比较方便，上述遍历的时间复杂度都为</a:t>
            </a:r>
            <a:r>
              <a:rPr lang="en-US" altLang="zh-CN" sz="1400">
                <a:latin typeface="宋体" panose="02010600030101010101" pitchFamily="2" charset="-122"/>
                <a:ea typeface="宋体" panose="02010600030101010101" pitchFamily="2" charset="-122"/>
              </a:rPr>
              <a:t>O(n)</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pPr algn="l"/>
            <a:r>
              <a:rPr lang="zh-CN" altLang="en-US" sz="1400">
                <a:latin typeface="宋体" panose="02010600030101010101" pitchFamily="2" charset="-122"/>
                <a:ea typeface="宋体" panose="02010600030101010101" pitchFamily="2" charset="-122"/>
              </a:rPr>
              <a:t>对于上述定义的二叉树链接类，其求父节点的操作比较难实现，只能进行一次从根开始的遍历</a:t>
            </a:r>
            <a:r>
              <a:rPr lang="en-US" altLang="zh-CN" sz="1400">
                <a:latin typeface="宋体" panose="02010600030101010101" pitchFamily="2" charset="-122"/>
                <a:ea typeface="宋体" panose="02010600030101010101" pitchFamily="2" charset="-122"/>
              </a:rPr>
              <a:t>O(n)</a:t>
            </a:r>
            <a:r>
              <a:rPr lang="zh-CN" altLang="en-US" sz="1400">
                <a:latin typeface="宋体" panose="02010600030101010101" pitchFamily="2" charset="-122"/>
                <a:ea typeface="宋体" panose="02010600030101010101" pitchFamily="2" charset="-122"/>
              </a:rPr>
              <a:t>，可以在节点类中添加父节点链接，即每个二叉树的节点有四部分数据，</a:t>
            </a:r>
            <a:r>
              <a:rPr lang="en-US" altLang="zh-CN" sz="1400">
                <a:latin typeface="宋体" panose="02010600030101010101" pitchFamily="2" charset="-122"/>
                <a:ea typeface="宋体" panose="02010600030101010101" pitchFamily="2" charset="-122"/>
              </a:rPr>
              <a:t>data</a:t>
            </a:r>
            <a:r>
              <a:rPr lang="zh-CN" altLang="en-US" sz="1400">
                <a:latin typeface="宋体" panose="02010600030101010101" pitchFamily="2" charset="-122"/>
                <a:ea typeface="宋体" panose="02010600030101010101" pitchFamily="2" charset="-122"/>
              </a:rPr>
              <a:t>，父节点链接，左子树链接，右子树链接。</a:t>
            </a:r>
            <a:endParaRPr lang="en-US" altLang="zh-CN" sz="1400" b="1">
              <a:latin typeface="宋体" panose="02010600030101010101" pitchFamily="2" charset="-122"/>
              <a:ea typeface="宋体" panose="02010600030101010101" pitchFamily="2" charset="-122"/>
            </a:endParaRPr>
          </a:p>
          <a:p>
            <a:pPr algn="l"/>
            <a:r>
              <a:rPr lang="zh-CN" altLang="en-US" sz="1400" b="1">
                <a:latin typeface="宋体" panose="02010600030101010101" pitchFamily="2" charset="-122"/>
                <a:ea typeface="宋体" panose="02010600030101010101" pitchFamily="2" charset="-122"/>
              </a:rPr>
              <a:t>带权扩充二叉树：</a:t>
            </a:r>
            <a:r>
              <a:rPr lang="zh-CN" altLang="en-US" sz="1400">
                <a:latin typeface="宋体" panose="02010600030101010101" pitchFamily="2" charset="-122"/>
                <a:ea typeface="宋体" panose="02010600030101010101" pitchFamily="2" charset="-122"/>
              </a:rPr>
              <a:t>给扩充二叉树的每一个外部节点</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叶节点</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标一个数值，称为该节点的权，定义带全扩充二叉树的外部路径长度</a:t>
            </a:r>
            <a:endParaRPr lang="en-US" altLang="zh-CN" sz="1400">
              <a:latin typeface="宋体" panose="02010600030101010101" pitchFamily="2" charset="-122"/>
              <a:ea typeface="宋体" panose="02010600030101010101" pitchFamily="2" charset="-122"/>
            </a:endParaRPr>
          </a:p>
          <a:p>
            <a:pPr algn="l"/>
            <a:r>
              <a:rPr lang="zh-CN" altLang="en-US" sz="1400" b="1">
                <a:latin typeface="宋体" panose="02010600030101010101" pitchFamily="2" charset="-122"/>
                <a:ea typeface="宋体" panose="02010600030101010101" pitchFamily="2" charset="-122"/>
              </a:rPr>
              <a:t>哈夫曼树</a:t>
            </a:r>
            <a:r>
              <a:rPr lang="zh-CN" altLang="en-US" sz="1400">
                <a:latin typeface="宋体" panose="02010600030101010101" pitchFamily="2" charset="-122"/>
                <a:ea typeface="宋体" panose="02010600030101010101" pitchFamily="2" charset="-122"/>
              </a:rPr>
              <a:t>：设有实数集</a:t>
            </a:r>
            <a:r>
              <a:rPr lang="en-US" altLang="zh-CN" sz="1400">
                <a:latin typeface="宋体" panose="02010600030101010101" pitchFamily="2" charset="-122"/>
                <a:ea typeface="宋体" panose="02010600030101010101" pitchFamily="2" charset="-122"/>
              </a:rPr>
              <a:t>W={w</a:t>
            </a:r>
            <a:r>
              <a:rPr lang="en-US" altLang="zh-CN" sz="1400" baseline="-25000">
                <a:latin typeface="宋体" panose="02010600030101010101" pitchFamily="2" charset="-122"/>
                <a:ea typeface="宋体" panose="02010600030101010101" pitchFamily="2" charset="-122"/>
              </a:rPr>
              <a:t>0</a:t>
            </a:r>
            <a:r>
              <a:rPr lang="en-US" altLang="zh-CN" sz="1400">
                <a:latin typeface="宋体" panose="02010600030101010101" pitchFamily="2" charset="-122"/>
                <a:ea typeface="宋体" panose="02010600030101010101" pitchFamily="2" charset="-122"/>
              </a:rPr>
              <a:t>,...w</a:t>
            </a:r>
            <a:r>
              <a:rPr lang="en-US" altLang="zh-CN" sz="1400" baseline="-25000">
                <a:latin typeface="宋体" panose="02010600030101010101" pitchFamily="2" charset="-122"/>
                <a:ea typeface="宋体" panose="02010600030101010101" pitchFamily="2" charset="-122"/>
              </a:rPr>
              <a:t>m-1</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T</a:t>
            </a:r>
            <a:r>
              <a:rPr lang="zh-CN" altLang="en-US" sz="1400">
                <a:latin typeface="宋体" panose="02010600030101010101" pitchFamily="2" charset="-122"/>
                <a:ea typeface="宋体" panose="02010600030101010101" pitchFamily="2" charset="-122"/>
              </a:rPr>
              <a:t>为</a:t>
            </a:r>
            <a:r>
              <a:rPr lang="en-US" altLang="zh-CN" sz="1400">
                <a:latin typeface="宋体" panose="02010600030101010101" pitchFamily="2" charset="-122"/>
                <a:ea typeface="宋体" panose="02010600030101010101" pitchFamily="2" charset="-122"/>
              </a:rPr>
              <a:t>m</a:t>
            </a:r>
            <a:r>
              <a:rPr lang="zh-CN" altLang="en-US" sz="1400">
                <a:latin typeface="宋体" panose="02010600030101010101" pitchFamily="2" charset="-122"/>
                <a:ea typeface="宋体" panose="02010600030101010101" pitchFamily="2" charset="-122"/>
              </a:rPr>
              <a:t>个外部节点</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分别以</a:t>
            </a:r>
            <a:r>
              <a:rPr lang="en-US" altLang="zh-CN" sz="1400">
                <a:latin typeface="宋体" panose="02010600030101010101" pitchFamily="2" charset="-122"/>
                <a:ea typeface="宋体" panose="02010600030101010101" pitchFamily="2" charset="-122"/>
              </a:rPr>
              <a:t>w</a:t>
            </a:r>
            <a:r>
              <a:rPr lang="en-US" altLang="zh-CN" sz="1400" baseline="-25000">
                <a:latin typeface="宋体" panose="02010600030101010101" pitchFamily="2" charset="-122"/>
                <a:ea typeface="宋体" panose="02010600030101010101" pitchFamily="2" charset="-122"/>
              </a:rPr>
              <a:t>i</a:t>
            </a:r>
            <a:r>
              <a:rPr lang="zh-CN" altLang="en-US" sz="1400">
                <a:latin typeface="宋体" panose="02010600030101010101" pitchFamily="2" charset="-122"/>
                <a:ea typeface="宋体" panose="02010600030101010101" pitchFamily="2" charset="-122"/>
              </a:rPr>
              <a:t>为权</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的扩充二叉树，若其</a:t>
            </a:r>
            <a:r>
              <a:rPr lang="en-US" altLang="zh-CN" sz="1400">
                <a:latin typeface="宋体" panose="02010600030101010101" pitchFamily="2" charset="-122"/>
                <a:ea typeface="宋体" panose="02010600030101010101" pitchFamily="2" charset="-122"/>
              </a:rPr>
              <a:t>WPL</a:t>
            </a:r>
            <a:r>
              <a:rPr lang="zh-CN" altLang="en-US" sz="1400">
                <a:latin typeface="宋体" panose="02010600030101010101" pitchFamily="2" charset="-122"/>
                <a:ea typeface="宋体" panose="02010600030101010101" pitchFamily="2" charset="-122"/>
              </a:rPr>
              <a:t>在所有这样的扩充二叉树中达到最小，则称</a:t>
            </a:r>
            <a:r>
              <a:rPr lang="en-US" altLang="zh-CN" sz="1400">
                <a:latin typeface="宋体" panose="02010600030101010101" pitchFamily="2" charset="-122"/>
                <a:ea typeface="宋体" panose="02010600030101010101" pitchFamily="2" charset="-122"/>
              </a:rPr>
              <a:t>T</a:t>
            </a:r>
            <a:r>
              <a:rPr lang="zh-CN" altLang="en-US" sz="1400">
                <a:latin typeface="宋体" panose="02010600030101010101" pitchFamily="2" charset="-122"/>
                <a:ea typeface="宋体" panose="02010600030101010101" pitchFamily="2" charset="-122"/>
              </a:rPr>
              <a:t>为数据集</a:t>
            </a:r>
            <a:r>
              <a:rPr lang="en-US" altLang="zh-CN" sz="1400">
                <a:latin typeface="宋体" panose="02010600030101010101" pitchFamily="2" charset="-122"/>
                <a:ea typeface="宋体" panose="02010600030101010101" pitchFamily="2" charset="-122"/>
              </a:rPr>
              <a:t>W</a:t>
            </a:r>
            <a:r>
              <a:rPr lang="zh-CN" altLang="en-US" sz="1400">
                <a:latin typeface="宋体" panose="02010600030101010101" pitchFamily="2" charset="-122"/>
                <a:ea typeface="宋体" panose="02010600030101010101" pitchFamily="2" charset="-122"/>
              </a:rPr>
              <a:t>的最优二叉树或哈夫曼树，给定实数集</a:t>
            </a:r>
            <a:r>
              <a:rPr lang="en-US" altLang="zh-CN" sz="1400">
                <a:latin typeface="宋体" panose="02010600030101010101" pitchFamily="2" charset="-122"/>
                <a:ea typeface="宋体" panose="02010600030101010101" pitchFamily="2" charset="-122"/>
              </a:rPr>
              <a:t>W</a:t>
            </a:r>
            <a:r>
              <a:rPr lang="zh-CN" altLang="en-US" sz="1400">
                <a:latin typeface="宋体" panose="02010600030101010101" pitchFamily="2" charset="-122"/>
                <a:ea typeface="宋体" panose="02010600030101010101" pitchFamily="2" charset="-122"/>
              </a:rPr>
              <a:t>的哈夫曼树不唯一。</a:t>
            </a:r>
            <a:endParaRPr lang="en-US" altLang="zh-CN" sz="1400">
              <a:latin typeface="宋体" panose="02010600030101010101" pitchFamily="2" charset="-122"/>
              <a:ea typeface="宋体" panose="02010600030101010101" pitchFamily="2" charset="-122"/>
            </a:endParaRPr>
          </a:p>
          <a:p>
            <a:pPr algn="l"/>
            <a:r>
              <a:rPr lang="zh-CN" altLang="en-US" sz="1400">
                <a:latin typeface="宋体" panose="02010600030101010101" pitchFamily="2" charset="-122"/>
                <a:ea typeface="宋体" panose="02010600030101010101" pitchFamily="2" charset="-122"/>
              </a:rPr>
              <a:t>其构造方法为：①输入实数集</a:t>
            </a:r>
            <a:r>
              <a:rPr lang="en-US" altLang="zh-CN" sz="1400">
                <a:latin typeface="宋体" panose="02010600030101010101" pitchFamily="2" charset="-122"/>
                <a:ea typeface="宋体" panose="02010600030101010101" pitchFamily="2" charset="-122"/>
              </a:rPr>
              <a:t>W</a:t>
            </a:r>
            <a:r>
              <a:rPr lang="zh-CN" altLang="en-US" sz="1400">
                <a:latin typeface="宋体" panose="02010600030101010101" pitchFamily="2" charset="-122"/>
                <a:ea typeface="宋体" panose="02010600030101010101" pitchFamily="2" charset="-122"/>
              </a:rPr>
              <a:t>；②构造集合</a:t>
            </a:r>
            <a:r>
              <a:rPr lang="en-US" altLang="zh-CN" sz="1400">
                <a:latin typeface="宋体" panose="02010600030101010101" pitchFamily="2" charset="-122"/>
                <a:ea typeface="宋体" panose="02010600030101010101" pitchFamily="2" charset="-122"/>
              </a:rPr>
              <a:t>F</a:t>
            </a:r>
            <a:r>
              <a:rPr lang="zh-CN" altLang="en-US" sz="1400">
                <a:latin typeface="宋体" panose="02010600030101010101" pitchFamily="2" charset="-122"/>
                <a:ea typeface="宋体" panose="02010600030101010101" pitchFamily="2" charset="-122"/>
              </a:rPr>
              <a:t>，其中有</a:t>
            </a:r>
            <a:r>
              <a:rPr lang="en-US" altLang="zh-CN" sz="1400">
                <a:latin typeface="宋体" panose="02010600030101010101" pitchFamily="2" charset="-122"/>
                <a:ea typeface="宋体" panose="02010600030101010101" pitchFamily="2" charset="-122"/>
              </a:rPr>
              <a:t>m</a:t>
            </a:r>
            <a:r>
              <a:rPr lang="zh-CN" altLang="en-US" sz="1400">
                <a:latin typeface="宋体" panose="02010600030101010101" pitchFamily="2" charset="-122"/>
                <a:ea typeface="宋体" panose="02010600030101010101" pitchFamily="2" charset="-122"/>
              </a:rPr>
              <a:t>个只包含权为</a:t>
            </a:r>
            <a:r>
              <a:rPr lang="en-US" altLang="zh-CN" sz="1400">
                <a:latin typeface="宋体" panose="02010600030101010101" pitchFamily="2" charset="-122"/>
                <a:ea typeface="宋体" panose="02010600030101010101" pitchFamily="2" charset="-122"/>
              </a:rPr>
              <a:t>w</a:t>
            </a:r>
            <a:r>
              <a:rPr lang="en-US" altLang="zh-CN" sz="1400" baseline="-25000">
                <a:latin typeface="宋体" panose="02010600030101010101" pitchFamily="2" charset="-122"/>
                <a:ea typeface="宋体" panose="02010600030101010101" pitchFamily="2" charset="-122"/>
              </a:rPr>
              <a:t>i</a:t>
            </a:r>
            <a:r>
              <a:rPr lang="zh-CN" altLang="en-US" sz="1400">
                <a:latin typeface="宋体" panose="02010600030101010101" pitchFamily="2" charset="-122"/>
                <a:ea typeface="宋体" panose="02010600030101010101" pitchFamily="2" charset="-122"/>
              </a:rPr>
              <a:t>的根节点的单点二叉树；③执行下述循环，直至</a:t>
            </a:r>
            <a:r>
              <a:rPr lang="en-US" altLang="zh-CN" sz="1400">
                <a:latin typeface="宋体" panose="02010600030101010101" pitchFamily="2" charset="-122"/>
                <a:ea typeface="宋体" panose="02010600030101010101" pitchFamily="2" charset="-122"/>
              </a:rPr>
              <a:t>F</a:t>
            </a:r>
            <a:r>
              <a:rPr lang="zh-CN" altLang="en-US" sz="1400">
                <a:latin typeface="宋体" panose="02010600030101010101" pitchFamily="2" charset="-122"/>
                <a:ea typeface="宋体" panose="02010600030101010101" pitchFamily="2" charset="-122"/>
              </a:rPr>
              <a:t>中只剩下一棵树为止：</a:t>
            </a:r>
            <a:r>
              <a:rPr lang="en-US" altLang="zh-CN" sz="1400">
                <a:latin typeface="宋体" panose="02010600030101010101" pitchFamily="2" charset="-122"/>
                <a:ea typeface="宋体" panose="02010600030101010101" pitchFamily="2" charset="-122"/>
              </a:rPr>
              <a:t>Ⅰ</a:t>
            </a:r>
            <a:r>
              <a:rPr lang="zh-CN" altLang="en-US" sz="1400">
                <a:latin typeface="宋体" panose="02010600030101010101" pitchFamily="2" charset="-122"/>
                <a:ea typeface="宋体" panose="02010600030101010101" pitchFamily="2" charset="-122"/>
              </a:rPr>
              <a:t>构造新二叉树，其左右子树为从</a:t>
            </a:r>
            <a:r>
              <a:rPr lang="en-US" altLang="zh-CN" sz="1400">
                <a:latin typeface="宋体" panose="02010600030101010101" pitchFamily="2" charset="-122"/>
                <a:ea typeface="宋体" panose="02010600030101010101" pitchFamily="2" charset="-122"/>
              </a:rPr>
              <a:t>F</a:t>
            </a:r>
            <a:r>
              <a:rPr lang="zh-CN" altLang="en-US" sz="1400">
                <a:latin typeface="宋体" panose="02010600030101010101" pitchFamily="2" charset="-122"/>
                <a:ea typeface="宋体" panose="02010600030101010101" pitchFamily="2" charset="-122"/>
              </a:rPr>
              <a:t>中选取的权最小的二叉树，根节点设置为两树权值之和</a:t>
            </a:r>
            <a:r>
              <a:rPr lang="en-US" altLang="zh-CN" sz="1400">
                <a:latin typeface="宋体" panose="02010600030101010101" pitchFamily="2" charset="-122"/>
                <a:ea typeface="宋体" panose="02010600030101010101" pitchFamily="2" charset="-122"/>
              </a:rPr>
              <a:t>Ⅱ</a:t>
            </a:r>
            <a:r>
              <a:rPr lang="zh-CN" altLang="en-US" sz="1400">
                <a:latin typeface="宋体" panose="02010600030101010101" pitchFamily="2" charset="-122"/>
                <a:ea typeface="宋体" panose="02010600030101010101" pitchFamily="2" charset="-122"/>
              </a:rPr>
              <a:t>从</a:t>
            </a:r>
            <a:r>
              <a:rPr lang="en-US" altLang="zh-CN" sz="1400">
                <a:latin typeface="宋体" panose="02010600030101010101" pitchFamily="2" charset="-122"/>
                <a:ea typeface="宋体" panose="02010600030101010101" pitchFamily="2" charset="-122"/>
              </a:rPr>
              <a:t>F</a:t>
            </a:r>
            <a:r>
              <a:rPr lang="zh-CN" altLang="en-US" sz="1400">
                <a:latin typeface="宋体" panose="02010600030101010101" pitchFamily="2" charset="-122"/>
                <a:ea typeface="宋体" panose="02010600030101010101" pitchFamily="2" charset="-122"/>
              </a:rPr>
              <a:t>中删除选取的两棵二叉树，并将新二叉树加入</a:t>
            </a:r>
            <a:r>
              <a:rPr lang="en-US" altLang="zh-CN" sz="1400">
                <a:latin typeface="宋体" panose="02010600030101010101" pitchFamily="2" charset="-122"/>
                <a:ea typeface="宋体" panose="02010600030101010101" pitchFamily="2" charset="-122"/>
              </a:rPr>
              <a:t>F</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pPr algn="l"/>
            <a:r>
              <a:rPr lang="zh-CN" altLang="en-US" sz="1400" b="1">
                <a:latin typeface="宋体" panose="02010600030101010101" pitchFamily="2" charset="-122"/>
                <a:ea typeface="宋体" panose="02010600030101010101" pitchFamily="2" charset="-122"/>
              </a:rPr>
              <a:t>哈夫曼树的算法构造</a:t>
            </a:r>
            <a:r>
              <a:rPr lang="zh-CN" altLang="en-US" sz="1400">
                <a:latin typeface="宋体" panose="02010600030101010101" pitchFamily="2" charset="-122"/>
                <a:ea typeface="宋体" panose="02010600030101010101" pitchFamily="2" charset="-122"/>
              </a:rPr>
              <a:t>：①对实数集</a:t>
            </a:r>
            <a:r>
              <a:rPr lang="en-US" altLang="zh-CN" sz="1400">
                <a:latin typeface="宋体" panose="02010600030101010101" pitchFamily="2" charset="-122"/>
                <a:ea typeface="宋体" panose="02010600030101010101" pitchFamily="2" charset="-122"/>
              </a:rPr>
              <a:t>W</a:t>
            </a:r>
            <a:r>
              <a:rPr lang="zh-CN" altLang="en-US" sz="1400">
                <a:latin typeface="宋体" panose="02010600030101010101" pitchFamily="2" charset="-122"/>
                <a:ea typeface="宋体" panose="02010600030101010101" pitchFamily="2" charset="-122"/>
              </a:rPr>
              <a:t>构造优先队列</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可以使用堆构建</a:t>
            </a:r>
            <a:r>
              <a:rPr lang="en-US" altLang="zh-CN" sz="1400">
                <a:latin typeface="宋体" panose="02010600030101010101" pitchFamily="2" charset="-122"/>
                <a:ea typeface="宋体" panose="02010600030101010101" pitchFamily="2" charset="-122"/>
              </a:rPr>
              <a:t>O(n)</a:t>
            </a:r>
            <a:r>
              <a:rPr lang="zh-CN" altLang="en-US" sz="1400">
                <a:latin typeface="宋体" panose="02010600030101010101" pitchFamily="2" charset="-122"/>
                <a:ea typeface="宋体" panose="02010600030101010101" pitchFamily="2" charset="-122"/>
              </a:rPr>
              <a:t>，普通线性表实现的优先队列</a:t>
            </a:r>
            <a:r>
              <a:rPr lang="en-US" altLang="zh-CN" sz="1400">
                <a:latin typeface="宋体" panose="02010600030101010101" pitchFamily="2" charset="-122"/>
                <a:ea typeface="宋体" panose="02010600030101010101" pitchFamily="2" charset="-122"/>
              </a:rPr>
              <a:t>O(nlogn))</a:t>
            </a:r>
            <a:r>
              <a:rPr lang="zh-CN" altLang="en-US" sz="1400">
                <a:latin typeface="宋体" panose="02010600030101010101" pitchFamily="2" charset="-122"/>
                <a:ea typeface="宋体" panose="02010600030101010101" pitchFamily="2" charset="-122"/>
              </a:rPr>
              <a:t>；②弹出两个元素，构造新二叉树，再将新二叉树压入优先队列；③只剩一棵二叉树时结束；对于以上算法，时间复杂度为</a:t>
            </a:r>
            <a:r>
              <a:rPr lang="en-US" altLang="zh-CN" sz="1400">
                <a:latin typeface="宋体" panose="02010600030101010101" pitchFamily="2" charset="-122"/>
                <a:ea typeface="宋体" panose="02010600030101010101" pitchFamily="2" charset="-122"/>
              </a:rPr>
              <a:t>O(n)+O(nlogn)</a:t>
            </a:r>
          </a:p>
          <a:p>
            <a:r>
              <a:rPr lang="zh-CN" altLang="en-US" sz="1400" b="1">
                <a:latin typeface="宋体" panose="02010600030101010101" pitchFamily="2" charset="-122"/>
                <a:ea typeface="宋体" panose="02010600030101010101" pitchFamily="2" charset="-122"/>
              </a:rPr>
              <a:t>最优编码问题</a:t>
            </a:r>
            <a:r>
              <a:rPr lang="zh-CN" altLang="en-US" sz="1400">
                <a:latin typeface="宋体" panose="02010600030101010101" pitchFamily="2" charset="-122"/>
                <a:ea typeface="宋体" panose="02010600030101010101" pitchFamily="2" charset="-122"/>
              </a:rPr>
              <a:t>：给定</a:t>
            </a:r>
            <a:r>
              <a:rPr lang="en-US" altLang="zh-CN" sz="1400">
                <a:latin typeface="宋体" panose="02010600030101010101" pitchFamily="2" charset="-122"/>
                <a:ea typeface="宋体" panose="02010600030101010101" pitchFamily="2" charset="-122"/>
              </a:rPr>
              <a:t>C={c</a:t>
            </a:r>
            <a:r>
              <a:rPr lang="en-US" altLang="zh-CN" sz="1400" baseline="-25000">
                <a:latin typeface="宋体" panose="02010600030101010101" pitchFamily="2" charset="-122"/>
                <a:ea typeface="宋体" panose="02010600030101010101" pitchFamily="2" charset="-122"/>
              </a:rPr>
              <a:t>0</a:t>
            </a:r>
            <a:r>
              <a:rPr lang="en-US" altLang="zh-CN" sz="1400">
                <a:latin typeface="宋体" panose="02010600030101010101" pitchFamily="2" charset="-122"/>
                <a:ea typeface="宋体" panose="02010600030101010101" pitchFamily="2" charset="-122"/>
              </a:rPr>
              <a:t>,...c</a:t>
            </a:r>
            <a:r>
              <a:rPr lang="en-US" altLang="zh-CN" sz="1400" baseline="-25000">
                <a:latin typeface="宋体" panose="02010600030101010101" pitchFamily="2" charset="-122"/>
                <a:ea typeface="宋体" panose="02010600030101010101" pitchFamily="2" charset="-122"/>
              </a:rPr>
              <a:t>m-1</a:t>
            </a:r>
            <a:r>
              <a:rPr lang="en-US" altLang="zh-CN" sz="1400">
                <a:latin typeface="宋体" panose="02010600030101010101" pitchFamily="2" charset="-122"/>
                <a:ea typeface="宋体" panose="02010600030101010101" pitchFamily="2" charset="-122"/>
              </a:rPr>
              <a:t>},W={w</a:t>
            </a:r>
            <a:r>
              <a:rPr lang="en-US" altLang="zh-CN" sz="1400" baseline="-25000">
                <a:latin typeface="宋体" panose="02010600030101010101" pitchFamily="2" charset="-122"/>
                <a:ea typeface="宋体" panose="02010600030101010101" pitchFamily="2" charset="-122"/>
              </a:rPr>
              <a:t>0</a:t>
            </a:r>
            <a:r>
              <a:rPr lang="en-US" altLang="zh-CN" sz="1400">
                <a:latin typeface="宋体" panose="02010600030101010101" pitchFamily="2" charset="-122"/>
                <a:ea typeface="宋体" panose="02010600030101010101" pitchFamily="2" charset="-122"/>
              </a:rPr>
              <a:t>,...w</a:t>
            </a:r>
            <a:r>
              <a:rPr lang="en-US" altLang="zh-CN" sz="1400" baseline="-25000">
                <a:latin typeface="宋体" panose="02010600030101010101" pitchFamily="2" charset="-122"/>
                <a:ea typeface="宋体" panose="02010600030101010101" pitchFamily="2" charset="-122"/>
              </a:rPr>
              <a:t>m-1</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，其中</a:t>
            </a:r>
            <a:r>
              <a:rPr lang="en-US" altLang="zh-CN" sz="1400">
                <a:latin typeface="宋体" panose="02010600030101010101" pitchFamily="2" charset="-122"/>
                <a:ea typeface="宋体" panose="02010600030101010101" pitchFamily="2" charset="-122"/>
              </a:rPr>
              <a:t>C</a:t>
            </a:r>
            <a:r>
              <a:rPr lang="zh-CN" altLang="en-US" sz="1400">
                <a:latin typeface="宋体" panose="02010600030101010101" pitchFamily="2" charset="-122"/>
                <a:ea typeface="宋体" panose="02010600030101010101" pitchFamily="2" charset="-122"/>
              </a:rPr>
              <a:t>是需要编码的字符集，</a:t>
            </a:r>
            <a:r>
              <a:rPr lang="en-US" altLang="zh-CN" sz="1400">
                <a:latin typeface="宋体" panose="02010600030101010101" pitchFamily="2" charset="-122"/>
                <a:ea typeface="宋体" panose="02010600030101010101" pitchFamily="2" charset="-122"/>
              </a:rPr>
              <a:t>W</a:t>
            </a:r>
            <a:r>
              <a:rPr lang="zh-CN" altLang="en-US" sz="1400">
                <a:latin typeface="宋体" panose="02010600030101010101" pitchFamily="2" charset="-122"/>
                <a:ea typeface="宋体" panose="02010600030101010101" pitchFamily="2" charset="-122"/>
              </a:rPr>
              <a:t>为</a:t>
            </a:r>
            <a:r>
              <a:rPr lang="en-US" altLang="zh-CN" sz="1400">
                <a:latin typeface="宋体" panose="02010600030101010101" pitchFamily="2" charset="-122"/>
                <a:ea typeface="宋体" panose="02010600030101010101" pitchFamily="2" charset="-122"/>
              </a:rPr>
              <a:t>C</a:t>
            </a:r>
            <a:r>
              <a:rPr lang="zh-CN" altLang="en-US" sz="1400">
                <a:latin typeface="宋体" panose="02010600030101010101" pitchFamily="2" charset="-122"/>
                <a:ea typeface="宋体" panose="02010600030101010101" pitchFamily="2" charset="-122"/>
              </a:rPr>
              <a:t>中各个字符在信息中出现的频率，为</a:t>
            </a:r>
            <a:r>
              <a:rPr lang="en-US" altLang="zh-CN" sz="1400">
                <a:latin typeface="宋体" panose="02010600030101010101" pitchFamily="2" charset="-122"/>
                <a:ea typeface="宋体" panose="02010600030101010101" pitchFamily="2" charset="-122"/>
              </a:rPr>
              <a:t>C</a:t>
            </a:r>
            <a:r>
              <a:rPr lang="zh-CN" altLang="en-US" sz="1400">
                <a:latin typeface="宋体" panose="02010600030101010101" pitchFamily="2" charset="-122"/>
                <a:ea typeface="宋体" panose="02010600030101010101" pitchFamily="2" charset="-122"/>
              </a:rPr>
              <a:t>设计一套二进制编码，要求满足：①用此种编码传输</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储存时平均开销最小；②对任一不同的字符，其编码不同且非子集</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即类似</a:t>
            </a:r>
            <a:r>
              <a:rPr lang="en-US" altLang="zh-CN" sz="1400">
                <a:latin typeface="宋体" panose="02010600030101010101" pitchFamily="2" charset="-122"/>
                <a:ea typeface="宋体" panose="02010600030101010101" pitchFamily="2" charset="-122"/>
              </a:rPr>
              <a:t>1011</a:t>
            </a:r>
            <a:r>
              <a:rPr lang="zh-CN" altLang="en-US" sz="1400">
                <a:latin typeface="宋体" panose="02010600030101010101" pitchFamily="2" charset="-122"/>
                <a:ea typeface="宋体" panose="02010600030101010101" pitchFamily="2" charset="-122"/>
              </a:rPr>
              <a:t>与</a:t>
            </a:r>
            <a:r>
              <a:rPr lang="en-US" altLang="zh-CN" sz="1400">
                <a:latin typeface="宋体" panose="02010600030101010101" pitchFamily="2" charset="-122"/>
                <a:ea typeface="宋体" panose="02010600030101010101" pitchFamily="2" charset="-122"/>
              </a:rPr>
              <a:t>101</a:t>
            </a:r>
            <a:r>
              <a:rPr lang="zh-CN" altLang="en-US" sz="1400">
                <a:latin typeface="宋体" panose="02010600030101010101" pitchFamily="2" charset="-122"/>
                <a:ea typeface="宋体" panose="02010600030101010101" pitchFamily="2" charset="-122"/>
              </a:rPr>
              <a:t>此种情况不允许出现</a:t>
            </a:r>
            <a:r>
              <a:rPr lang="en-US" altLang="zh-CN" sz="1400">
                <a:latin typeface="宋体" panose="02010600030101010101" pitchFamily="2" charset="-122"/>
                <a:ea typeface="宋体" panose="02010600030101010101" pitchFamily="2" charset="-122"/>
              </a:rPr>
              <a:t>)</a:t>
            </a:r>
          </a:p>
          <a:p>
            <a:pPr algn="l"/>
            <a:r>
              <a:rPr lang="zh-CN" altLang="en-US" sz="1400" b="1">
                <a:latin typeface="宋体" panose="02010600030101010101" pitchFamily="2" charset="-122"/>
                <a:ea typeface="宋体" panose="02010600030101010101" pitchFamily="2" charset="-122"/>
              </a:rPr>
              <a:t>哈夫曼编码</a:t>
            </a:r>
            <a:r>
              <a:rPr lang="zh-CN" altLang="en-US" sz="1400">
                <a:latin typeface="宋体" panose="02010600030101010101" pitchFamily="2" charset="-122"/>
                <a:ea typeface="宋体" panose="02010600030101010101" pitchFamily="2" charset="-122"/>
              </a:rPr>
              <a:t>：用于解决最优编码问题，将</a:t>
            </a:r>
            <a:r>
              <a:rPr lang="en-US" altLang="zh-CN" sz="1400">
                <a:latin typeface="宋体" panose="02010600030101010101" pitchFamily="2" charset="-122"/>
                <a:ea typeface="宋体" panose="02010600030101010101" pitchFamily="2" charset="-122"/>
              </a:rPr>
              <a:t>C</a:t>
            </a:r>
            <a:r>
              <a:rPr lang="zh-CN" altLang="en-US" sz="1400">
                <a:latin typeface="宋体" panose="02010600030101010101" pitchFamily="2" charset="-122"/>
                <a:ea typeface="宋体" panose="02010600030101010101" pitchFamily="2" charset="-122"/>
              </a:rPr>
              <a:t>作为哈夫曼树外部节点内容，将</a:t>
            </a:r>
            <a:r>
              <a:rPr lang="en-US" altLang="zh-CN" sz="1400">
                <a:latin typeface="宋体" panose="02010600030101010101" pitchFamily="2" charset="-122"/>
                <a:ea typeface="宋体" panose="02010600030101010101" pitchFamily="2" charset="-122"/>
              </a:rPr>
              <a:t>W</a:t>
            </a:r>
            <a:r>
              <a:rPr lang="zh-CN" altLang="en-US" sz="1400">
                <a:latin typeface="宋体" panose="02010600030101010101" pitchFamily="2" charset="-122"/>
                <a:ea typeface="宋体" panose="02010600030101010101" pitchFamily="2" charset="-122"/>
              </a:rPr>
              <a:t>作为哈夫曼树外部节点权重，把每一个二叉树的左分支标为</a:t>
            </a:r>
            <a:r>
              <a:rPr lang="en-US" altLang="zh-CN" sz="1400">
                <a:latin typeface="宋体" panose="02010600030101010101" pitchFamily="2" charset="-122"/>
                <a:ea typeface="宋体" panose="02010600030101010101" pitchFamily="2" charset="-122"/>
              </a:rPr>
              <a:t>0</a:t>
            </a:r>
            <a:r>
              <a:rPr lang="zh-CN" altLang="en-US" sz="1400">
                <a:latin typeface="宋体" panose="02010600030101010101" pitchFamily="2" charset="-122"/>
                <a:ea typeface="宋体" panose="02010600030101010101" pitchFamily="2" charset="-122"/>
              </a:rPr>
              <a:t>，右分支标为</a:t>
            </a:r>
            <a:r>
              <a:rPr lang="en-US" altLang="zh-CN" sz="1400">
                <a:latin typeface="宋体" panose="02010600030101010101" pitchFamily="2" charset="-122"/>
                <a:ea typeface="宋体" panose="02010600030101010101" pitchFamily="2" charset="-122"/>
              </a:rPr>
              <a:t>1</a:t>
            </a:r>
            <a:r>
              <a:rPr lang="zh-CN" altLang="en-US" sz="1400">
                <a:latin typeface="宋体" panose="02010600030101010101" pitchFamily="2" charset="-122"/>
                <a:ea typeface="宋体" panose="02010600030101010101" pitchFamily="2" charset="-122"/>
              </a:rPr>
              <a:t>，以外部节点的路径上的</a:t>
            </a:r>
            <a:r>
              <a:rPr lang="en-US" altLang="zh-CN" sz="1400">
                <a:latin typeface="宋体" panose="02010600030101010101" pitchFamily="2" charset="-122"/>
                <a:ea typeface="宋体" panose="02010600030101010101" pitchFamily="2" charset="-122"/>
              </a:rPr>
              <a:t>01</a:t>
            </a:r>
            <a:r>
              <a:rPr lang="zh-CN" altLang="en-US" sz="1400">
                <a:latin typeface="宋体" panose="02010600030101010101" pitchFamily="2" charset="-122"/>
                <a:ea typeface="宋体" panose="02010600030101010101" pitchFamily="2" charset="-122"/>
              </a:rPr>
              <a:t>序列作为该节点的字符编码，得到哈夫曼编码。</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可以保证按理论上的总编码长度最短</a:t>
            </a:r>
            <a:r>
              <a:rPr lang="en-US" altLang="zh-CN" sz="1400">
                <a:latin typeface="宋体" panose="02010600030101010101" pitchFamily="2" charset="-122"/>
                <a:ea typeface="宋体" panose="02010600030101010101" pitchFamily="2" charset="-122"/>
              </a:rPr>
              <a:t>)</a:t>
            </a:r>
          </a:p>
          <a:p>
            <a:pPr algn="l"/>
            <a:r>
              <a:rPr lang="zh-CN" altLang="en-US" sz="1400" b="1">
                <a:latin typeface="宋体" panose="02010600030101010101" pitchFamily="2" charset="-122"/>
                <a:ea typeface="宋体" panose="02010600030101010101" pitchFamily="2" charset="-122"/>
              </a:rPr>
              <a:t>树与树林</a:t>
            </a:r>
            <a:r>
              <a:rPr lang="zh-CN" altLang="en-US" sz="1400">
                <a:latin typeface="宋体" panose="02010600030101010101" pitchFamily="2" charset="-122"/>
                <a:ea typeface="宋体" panose="02010600030101010101" pitchFamily="2" charset="-122"/>
              </a:rPr>
              <a:t>：树的定义与二叉树类似，但二叉树并不是树的特例，树林即树与树的集合，树分为有序树和无序树两种，有序树中每个节点的子树都有明确规定的顺序，无序树种不区分子树顺序，在数据结构中一般考虑有序树，</a:t>
            </a:r>
            <a:r>
              <a:rPr lang="zh-CN" altLang="en-US" sz="1400">
                <a:solidFill>
                  <a:schemeClr val="accent1">
                    <a:lumMod val="75000"/>
                  </a:schemeClr>
                </a:solidFill>
                <a:latin typeface="宋体" panose="02010600030101010101" pitchFamily="2" charset="-122"/>
                <a:ea typeface="宋体" panose="02010600030101010101" pitchFamily="2" charset="-122"/>
              </a:rPr>
              <a:t>树的度数</a:t>
            </a:r>
            <a:r>
              <a:rPr lang="zh-CN" altLang="en-US" sz="1400">
                <a:latin typeface="宋体" panose="02010600030101010101" pitchFamily="2" charset="-122"/>
                <a:ea typeface="宋体" panose="02010600030101010101" pitchFamily="2" charset="-122"/>
              </a:rPr>
              <a:t>定义为该树中度数最大的节点的度数</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二叉树与树的区别为，对于单子树的节点，二叉树中必须明确标明其是左子树还是右子树，而度数为</a:t>
            </a:r>
            <a:r>
              <a:rPr lang="en-US" altLang="zh-CN" sz="1400">
                <a:latin typeface="宋体" panose="02010600030101010101" pitchFamily="2" charset="-122"/>
                <a:ea typeface="宋体" panose="02010600030101010101" pitchFamily="2" charset="-122"/>
              </a:rPr>
              <a:t>2</a:t>
            </a:r>
            <a:r>
              <a:rPr lang="zh-CN" altLang="en-US" sz="1400">
                <a:latin typeface="宋体" panose="02010600030101010101" pitchFamily="2" charset="-122"/>
                <a:ea typeface="宋体" panose="02010600030101010101" pitchFamily="2" charset="-122"/>
              </a:rPr>
              <a:t>的树中没有此概念</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，二叉树与有序树林存在一种一一对应的映射关系，可用于转换。</a:t>
            </a:r>
            <a:endParaRPr lang="en-US" altLang="zh-CN" sz="1400">
              <a:latin typeface="宋体" panose="02010600030101010101" pitchFamily="2" charset="-122"/>
              <a:ea typeface="宋体" panose="02010600030101010101" pitchFamily="2" charset="-122"/>
            </a:endParaRPr>
          </a:p>
          <a:p>
            <a:pPr algn="l"/>
            <a:r>
              <a:rPr lang="zh-CN" altLang="en-US" sz="1400" b="1">
                <a:latin typeface="宋体" panose="02010600030101010101" pitchFamily="2" charset="-122"/>
                <a:ea typeface="宋体" panose="02010600030101010101" pitchFamily="2" charset="-122"/>
              </a:rPr>
              <a:t>树的遍历</a:t>
            </a:r>
            <a:r>
              <a:rPr lang="zh-CN" altLang="en-US" sz="1400">
                <a:latin typeface="宋体" panose="02010600030101010101" pitchFamily="2" charset="-122"/>
                <a:ea typeface="宋体" panose="02010600030101010101" pitchFamily="2" charset="-122"/>
              </a:rPr>
              <a:t>：①宽度优先遍历，使用队列保存树的子节点；②深度优先遍历，使用队列，或利用递归。</a:t>
            </a:r>
            <a:endParaRPr lang="en-US" altLang="zh-CN" sz="1400">
              <a:latin typeface="宋体" panose="02010600030101010101" pitchFamily="2" charset="-122"/>
              <a:ea typeface="宋体" panose="02010600030101010101" pitchFamily="2" charset="-122"/>
            </a:endParaRPr>
          </a:p>
          <a:p>
            <a:pPr algn="l"/>
            <a:r>
              <a:rPr lang="zh-CN" altLang="en-US" sz="1400" b="1">
                <a:latin typeface="宋体" panose="02010600030101010101" pitchFamily="2" charset="-122"/>
                <a:ea typeface="宋体" panose="02010600030101010101" pitchFamily="2" charset="-122"/>
              </a:rPr>
              <a:t>树的实现</a:t>
            </a:r>
            <a:r>
              <a:rPr lang="zh-CN" altLang="en-US" sz="1400">
                <a:latin typeface="宋体" panose="02010600030101010101" pitchFamily="2" charset="-122"/>
                <a:ea typeface="宋体" panose="02010600030101010101" pitchFamily="2" charset="-122"/>
              </a:rPr>
              <a:t>：①子节点引用，其思想与二叉树类似，但最大缺点是可能会出现大量的空闲节点引用域，在</a:t>
            </a:r>
            <a:r>
              <a:rPr lang="en-US" altLang="zh-CN" sz="1400">
                <a:latin typeface="宋体" panose="02010600030101010101" pitchFamily="2" charset="-122"/>
                <a:ea typeface="宋体" panose="02010600030101010101" pitchFamily="2" charset="-122"/>
              </a:rPr>
              <a:t>python</a:t>
            </a:r>
            <a:r>
              <a:rPr lang="zh-CN" altLang="en-US" sz="1400">
                <a:latin typeface="宋体" panose="02010600030101010101" pitchFamily="2" charset="-122"/>
                <a:ea typeface="宋体" panose="02010600030101010101" pitchFamily="2" charset="-122"/>
              </a:rPr>
              <a:t>中可以直接使用嵌套列表来实现树，属于子节点引用</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注意此时先根序与后根序与二叉树类似，但中根序由于无法确定子树个数因此还需另行规定</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；②父节点引用，对节点进行线性存储</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用于表示子树的顺序</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并给每个节点添加父节点引用域；③子节点表引用，每个节点有一个引用域表示其子节点表</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即子节点的排列顺序</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，可以用顺序表</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链表表示。</a:t>
            </a:r>
            <a:endParaRPr lang="en-US" altLang="zh-CN" sz="1400">
              <a:latin typeface="宋体" panose="02010600030101010101" pitchFamily="2" charset="-122"/>
              <a:ea typeface="宋体" panose="02010600030101010101" pitchFamily="2" charset="-122"/>
            </a:endParaRPr>
          </a:p>
          <a:p>
            <a:r>
              <a:rPr lang="zh-CN" altLang="en-US" sz="1400" b="1">
                <a:latin typeface="宋体" panose="02010600030101010101" pitchFamily="2" charset="-122"/>
                <a:ea typeface="宋体" panose="02010600030101010101" pitchFamily="2" charset="-122"/>
              </a:rPr>
              <a:t>图简介</a:t>
            </a:r>
            <a:r>
              <a:rPr lang="zh-CN" altLang="en-US" sz="1400">
                <a:latin typeface="宋体" panose="02010600030101010101" pitchFamily="2" charset="-122"/>
                <a:ea typeface="宋体" panose="02010600030101010101" pitchFamily="2" charset="-122"/>
              </a:rPr>
              <a:t>：在作为</a:t>
            </a:r>
            <a:r>
              <a:rPr lang="en-US" altLang="zh-CN" sz="1400">
                <a:latin typeface="宋体" panose="02010600030101010101" pitchFamily="2" charset="-122"/>
                <a:ea typeface="宋体" panose="02010600030101010101" pitchFamily="2" charset="-122"/>
              </a:rPr>
              <a:t>ADT</a:t>
            </a:r>
            <a:r>
              <a:rPr lang="zh-CN" altLang="en-US" sz="1400">
                <a:latin typeface="宋体" panose="02010600030101010101" pitchFamily="2" charset="-122"/>
                <a:ea typeface="宋体" panose="02010600030101010101" pitchFamily="2" charset="-122"/>
              </a:rPr>
              <a:t>的图中，其是一个二元组</a:t>
            </a:r>
            <a:r>
              <a:rPr lang="en-US" altLang="zh-CN" sz="1400">
                <a:latin typeface="宋体" panose="02010600030101010101" pitchFamily="2" charset="-122"/>
                <a:ea typeface="宋体" panose="02010600030101010101" pitchFamily="2" charset="-122"/>
              </a:rPr>
              <a:t>G=(V,E)</a:t>
            </a:r>
            <a:r>
              <a:rPr lang="zh-CN" altLang="en-US" sz="1400">
                <a:latin typeface="宋体" panose="02010600030101010101" pitchFamily="2" charset="-122"/>
                <a:ea typeface="宋体" panose="02010600030101010101" pitchFamily="2" charset="-122"/>
              </a:rPr>
              <a:t>，其中</a:t>
            </a:r>
            <a:r>
              <a:rPr lang="en-US" altLang="zh-CN" sz="1400">
                <a:latin typeface="宋体" panose="02010600030101010101" pitchFamily="2" charset="-122"/>
                <a:ea typeface="宋体" panose="02010600030101010101" pitchFamily="2" charset="-122"/>
              </a:rPr>
              <a:t>V</a:t>
            </a:r>
            <a:r>
              <a:rPr lang="zh-CN" altLang="en-US" sz="1400">
                <a:latin typeface="宋体" panose="02010600030101010101" pitchFamily="2" charset="-122"/>
                <a:ea typeface="宋体" panose="02010600030101010101" pitchFamily="2" charset="-122"/>
              </a:rPr>
              <a:t>是非空有穷的顶点集合，</a:t>
            </a:r>
            <a:r>
              <a:rPr lang="en-US" altLang="zh-CN" sz="1400">
                <a:latin typeface="宋体" panose="02010600030101010101" pitchFamily="2" charset="-122"/>
                <a:ea typeface="宋体" panose="02010600030101010101" pitchFamily="2" charset="-122"/>
              </a:rPr>
              <a:t>E</a:t>
            </a:r>
            <a:r>
              <a:rPr lang="zh-CN" altLang="en-US" sz="1400">
                <a:latin typeface="宋体" panose="02010600030101010101" pitchFamily="2" charset="-122"/>
                <a:ea typeface="宋体" panose="02010600030101010101" pitchFamily="2" charset="-122"/>
              </a:rPr>
              <a:t>是顶点偶对</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称为</a:t>
            </a:r>
            <a:r>
              <a:rPr lang="zh-CN" altLang="en-US" sz="1400">
                <a:solidFill>
                  <a:schemeClr val="accent1">
                    <a:lumMod val="75000"/>
                  </a:schemeClr>
                </a:solidFill>
                <a:latin typeface="宋体" panose="02010600030101010101" pitchFamily="2" charset="-122"/>
                <a:ea typeface="宋体" panose="02010600030101010101" pitchFamily="2" charset="-122"/>
              </a:rPr>
              <a:t>边</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的集合，</a:t>
            </a:r>
            <a:r>
              <a:rPr lang="en-US" altLang="zh-CN" sz="1400">
                <a:latin typeface="宋体" panose="02010600030101010101" pitchFamily="2" charset="-122"/>
                <a:ea typeface="宋体" panose="02010600030101010101" pitchFamily="2" charset="-122"/>
              </a:rPr>
              <a:t>V</a:t>
            </a:r>
            <a:r>
              <a:rPr lang="zh-CN" altLang="en-US" sz="1400">
                <a:latin typeface="宋体" panose="02010600030101010101" pitchFamily="2" charset="-122"/>
                <a:ea typeface="宋体" panose="02010600030101010101" pitchFamily="2" charset="-122"/>
              </a:rPr>
              <a:t>中的顶点也成为图</a:t>
            </a:r>
            <a:r>
              <a:rPr lang="en-US" altLang="zh-CN" sz="1400">
                <a:latin typeface="宋体" panose="02010600030101010101" pitchFamily="2" charset="-122"/>
                <a:ea typeface="宋体" panose="02010600030101010101" pitchFamily="2" charset="-122"/>
              </a:rPr>
              <a:t>G</a:t>
            </a:r>
            <a:r>
              <a:rPr lang="zh-CN" altLang="en-US" sz="1400">
                <a:latin typeface="宋体" panose="02010600030101010101" pitchFamily="2" charset="-122"/>
                <a:ea typeface="宋体" panose="02010600030101010101" pitchFamily="2" charset="-122"/>
              </a:rPr>
              <a:t>的顶点，</a:t>
            </a:r>
            <a:r>
              <a:rPr lang="en-US" altLang="zh-CN" sz="1400">
                <a:latin typeface="宋体" panose="02010600030101010101" pitchFamily="2" charset="-122"/>
                <a:ea typeface="宋体" panose="02010600030101010101" pitchFamily="2" charset="-122"/>
              </a:rPr>
              <a:t>E</a:t>
            </a:r>
            <a:r>
              <a:rPr lang="zh-CN" altLang="en-US" sz="1400">
                <a:latin typeface="宋体" panose="02010600030101010101" pitchFamily="2" charset="-122"/>
                <a:ea typeface="宋体" panose="02010600030101010101" pitchFamily="2" charset="-122"/>
              </a:rPr>
              <a:t>中的边也称为图</a:t>
            </a:r>
            <a:r>
              <a:rPr lang="en-US" altLang="zh-CN" sz="1400">
                <a:latin typeface="宋体" panose="02010600030101010101" pitchFamily="2" charset="-122"/>
                <a:ea typeface="宋体" panose="02010600030101010101" pitchFamily="2" charset="-122"/>
              </a:rPr>
              <a:t>G</a:t>
            </a:r>
            <a:r>
              <a:rPr lang="zh-CN" altLang="en-US" sz="1400">
                <a:latin typeface="宋体" panose="02010600030101010101" pitchFamily="2" charset="-122"/>
                <a:ea typeface="宋体" panose="02010600030101010101" pitchFamily="2" charset="-122"/>
              </a:rPr>
              <a:t>的边，图分为有向图</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边有方向，其一般使用</a:t>
            </a:r>
            <a:r>
              <a:rPr lang="en-US" altLang="zh-CN" sz="1400">
                <a:latin typeface="宋体" panose="02010600030101010101" pitchFamily="2" charset="-122"/>
                <a:ea typeface="宋体" panose="02010600030101010101" pitchFamily="2" charset="-122"/>
              </a:rPr>
              <a:t>&lt;v</a:t>
            </a:r>
            <a:r>
              <a:rPr lang="en-US" altLang="zh-CN" sz="1400" baseline="-25000">
                <a:latin typeface="宋体" panose="02010600030101010101" pitchFamily="2" charset="-122"/>
                <a:ea typeface="宋体" panose="02010600030101010101" pitchFamily="2" charset="-122"/>
              </a:rPr>
              <a:t>i</a:t>
            </a:r>
            <a:r>
              <a:rPr lang="en-US" altLang="zh-CN" sz="1400">
                <a:latin typeface="宋体" panose="02010600030101010101" pitchFamily="2" charset="-122"/>
                <a:ea typeface="宋体" panose="02010600030101010101" pitchFamily="2" charset="-122"/>
              </a:rPr>
              <a:t>,v</a:t>
            </a:r>
            <a:r>
              <a:rPr lang="en-US" altLang="zh-CN" sz="1400" baseline="-25000">
                <a:latin typeface="宋体" panose="02010600030101010101" pitchFamily="2" charset="-122"/>
                <a:ea typeface="宋体" panose="02010600030101010101" pitchFamily="2" charset="-122"/>
              </a:rPr>
              <a:t>j</a:t>
            </a:r>
            <a:r>
              <a:rPr lang="en-US" altLang="zh-CN" sz="1400">
                <a:latin typeface="宋体" panose="02010600030101010101" pitchFamily="2" charset="-122"/>
                <a:ea typeface="宋体" panose="02010600030101010101" pitchFamily="2" charset="-122"/>
              </a:rPr>
              <a:t>&gt;</a:t>
            </a:r>
            <a:r>
              <a:rPr lang="zh-CN" altLang="en-US" sz="1400">
                <a:latin typeface="宋体" panose="02010600030101010101" pitchFamily="2" charset="-122"/>
                <a:ea typeface="宋体" panose="02010600030101010101" pitchFamily="2" charset="-122"/>
              </a:rPr>
              <a:t>来表示从</a:t>
            </a:r>
            <a:r>
              <a:rPr lang="en-US" altLang="zh-CN" sz="1400">
                <a:latin typeface="宋体" panose="02010600030101010101" pitchFamily="2" charset="-122"/>
                <a:ea typeface="宋体" panose="02010600030101010101" pitchFamily="2" charset="-122"/>
              </a:rPr>
              <a:t>v</a:t>
            </a:r>
            <a:r>
              <a:rPr lang="en-US" altLang="zh-CN" sz="1400" baseline="-25000">
                <a:latin typeface="宋体" panose="02010600030101010101" pitchFamily="2" charset="-122"/>
                <a:ea typeface="宋体" panose="02010600030101010101" pitchFamily="2" charset="-122"/>
              </a:rPr>
              <a:t>i</a:t>
            </a:r>
            <a:r>
              <a:rPr lang="zh-CN" altLang="en-US" sz="1400">
                <a:latin typeface="宋体" panose="02010600030101010101" pitchFamily="2" charset="-122"/>
                <a:ea typeface="宋体" panose="02010600030101010101" pitchFamily="2" charset="-122"/>
              </a:rPr>
              <a:t>指向</a:t>
            </a:r>
            <a:r>
              <a:rPr lang="en-US" altLang="zh-CN" sz="1400">
                <a:latin typeface="宋体" panose="02010600030101010101" pitchFamily="2" charset="-122"/>
                <a:ea typeface="宋体" panose="02010600030101010101" pitchFamily="2" charset="-122"/>
              </a:rPr>
              <a:t>v</a:t>
            </a:r>
            <a:r>
              <a:rPr lang="en-US" altLang="zh-CN" sz="1400" baseline="-25000">
                <a:latin typeface="宋体" panose="02010600030101010101" pitchFamily="2" charset="-122"/>
                <a:ea typeface="宋体" panose="02010600030101010101" pitchFamily="2" charset="-122"/>
              </a:rPr>
              <a:t>j</a:t>
            </a:r>
            <a:r>
              <a:rPr lang="zh-CN" altLang="en-US" sz="1400">
                <a:latin typeface="宋体" panose="02010600030101010101" pitchFamily="2" charset="-122"/>
                <a:ea typeface="宋体" panose="02010600030101010101" pitchFamily="2" charset="-122"/>
              </a:rPr>
              <a:t>的边</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和无向图</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边没有方向，一般使用</a:t>
            </a:r>
            <a:r>
              <a:rPr lang="en-US" altLang="zh-CN" sz="1400">
                <a:latin typeface="宋体" panose="02010600030101010101" pitchFamily="2" charset="-122"/>
                <a:ea typeface="宋体" panose="02010600030101010101" pitchFamily="2" charset="-122"/>
              </a:rPr>
              <a:t>(v</a:t>
            </a:r>
            <a:r>
              <a:rPr lang="en-US" altLang="zh-CN" sz="1400" baseline="-25000">
                <a:latin typeface="宋体" panose="02010600030101010101" pitchFamily="2" charset="-122"/>
                <a:ea typeface="宋体" panose="02010600030101010101" pitchFamily="2" charset="-122"/>
              </a:rPr>
              <a:t>i</a:t>
            </a:r>
            <a:r>
              <a:rPr lang="en-US" altLang="zh-CN" sz="1400">
                <a:latin typeface="宋体" panose="02010600030101010101" pitchFamily="2" charset="-122"/>
                <a:ea typeface="宋体" panose="02010600030101010101" pitchFamily="2" charset="-122"/>
              </a:rPr>
              <a:t>,v</a:t>
            </a:r>
            <a:r>
              <a:rPr lang="en-US" altLang="zh-CN" sz="1400" baseline="-25000">
                <a:latin typeface="宋体" panose="02010600030101010101" pitchFamily="2" charset="-122"/>
                <a:ea typeface="宋体" panose="02010600030101010101" pitchFamily="2" charset="-122"/>
              </a:rPr>
              <a:t>j</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来表示两点之间的边</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两类，此处有两个限制：</a:t>
            </a:r>
            <a:r>
              <a:rPr lang="en-US" altLang="zh-CN" sz="1400">
                <a:latin typeface="宋体" panose="02010600030101010101" pitchFamily="2" charset="-122"/>
                <a:ea typeface="宋体" panose="02010600030101010101" pitchFamily="2" charset="-122"/>
              </a:rPr>
              <a:t>Ⅰ</a:t>
            </a:r>
            <a:r>
              <a:rPr lang="zh-CN" altLang="en-US" sz="1400">
                <a:latin typeface="宋体" panose="02010600030101010101" pitchFamily="2" charset="-122"/>
                <a:ea typeface="宋体" panose="02010600030101010101" pitchFamily="2" charset="-122"/>
              </a:rPr>
              <a:t>不考虑自身到自身的边，</a:t>
            </a:r>
            <a:r>
              <a:rPr lang="en-US" altLang="zh-CN" sz="1400">
                <a:latin typeface="宋体" panose="02010600030101010101" pitchFamily="2" charset="-122"/>
                <a:ea typeface="宋体" panose="02010600030101010101" pitchFamily="2" charset="-122"/>
              </a:rPr>
              <a:t>Ⅱ</a:t>
            </a:r>
            <a:r>
              <a:rPr lang="zh-CN" altLang="en-US" sz="1400">
                <a:latin typeface="宋体" panose="02010600030101010101" pitchFamily="2" charset="-122"/>
                <a:ea typeface="宋体" panose="02010600030101010101" pitchFamily="2" charset="-122"/>
              </a:rPr>
              <a:t>同一对顶点之间没有重复出现的边。</a:t>
            </a:r>
            <a:endParaRPr lang="en-US" altLang="zh-CN" sz="1400">
              <a:latin typeface="宋体" panose="02010600030101010101" pitchFamily="2" charset="-122"/>
              <a:ea typeface="宋体" panose="02010600030101010101" pitchFamily="2" charset="-122"/>
            </a:endParaRPr>
          </a:p>
          <a:p>
            <a:r>
              <a:rPr lang="zh-CN" altLang="en-US" sz="1400" b="1">
                <a:solidFill>
                  <a:schemeClr val="accent1">
                    <a:lumMod val="75000"/>
                  </a:schemeClr>
                </a:solidFill>
                <a:latin typeface="宋体" panose="02010600030101010101" pitchFamily="2" charset="-122"/>
                <a:ea typeface="宋体" panose="02010600030101010101" pitchFamily="2" charset="-122"/>
              </a:rPr>
              <a:t>完全图</a:t>
            </a:r>
            <a:r>
              <a:rPr lang="zh-CN" altLang="en-US" sz="1400">
                <a:latin typeface="宋体" panose="02010600030101010101" pitchFamily="2" charset="-122"/>
                <a:ea typeface="宋体" panose="02010600030101010101" pitchFamily="2" charset="-122"/>
              </a:rPr>
              <a:t>：任意两个顶点之间都有边的图称为完全图；</a:t>
            </a:r>
            <a:r>
              <a:rPr lang="zh-CN" altLang="en-US" sz="1400">
                <a:solidFill>
                  <a:schemeClr val="accent1">
                    <a:lumMod val="75000"/>
                  </a:schemeClr>
                </a:solidFill>
                <a:latin typeface="宋体" panose="02010600030101010101" pitchFamily="2" charset="-122"/>
                <a:ea typeface="宋体" panose="02010600030101010101" pitchFamily="2" charset="-122"/>
              </a:rPr>
              <a:t>度</a:t>
            </a:r>
            <a:r>
              <a:rPr lang="zh-CN" altLang="en-US" sz="1400">
                <a:latin typeface="宋体" panose="02010600030101010101" pitchFamily="2" charset="-122"/>
                <a:ea typeface="宋体" panose="02010600030101010101" pitchFamily="2" charset="-122"/>
              </a:rPr>
              <a:t>：一个顶点的度就是与它邻接的边的条数；</a:t>
            </a:r>
            <a:endParaRPr lang="en-US" altLang="zh-CN" sz="1400">
              <a:latin typeface="宋体" panose="02010600030101010101" pitchFamily="2" charset="-122"/>
              <a:ea typeface="宋体" panose="02010600030101010101" pitchFamily="2" charset="-122"/>
            </a:endParaRPr>
          </a:p>
          <a:p>
            <a:r>
              <a:rPr lang="zh-CN" altLang="en-US" sz="1400" b="1">
                <a:solidFill>
                  <a:schemeClr val="accent1">
                    <a:lumMod val="75000"/>
                  </a:schemeClr>
                </a:solidFill>
                <a:latin typeface="宋体" panose="02010600030101010101" pitchFamily="2" charset="-122"/>
                <a:ea typeface="宋体" panose="02010600030101010101" pitchFamily="2" charset="-122"/>
              </a:rPr>
              <a:t>路径</a:t>
            </a:r>
            <a:r>
              <a:rPr lang="zh-CN" altLang="en-US" sz="1400">
                <a:latin typeface="宋体" panose="02010600030101010101" pitchFamily="2" charset="-122"/>
                <a:ea typeface="宋体" panose="02010600030101010101" pitchFamily="2" charset="-122"/>
              </a:rPr>
              <a:t>：对于图</a:t>
            </a:r>
            <a:r>
              <a:rPr lang="en-US" altLang="zh-CN" sz="1400">
                <a:latin typeface="宋体" panose="02010600030101010101" pitchFamily="2" charset="-122"/>
                <a:ea typeface="宋体" panose="02010600030101010101" pitchFamily="2" charset="-122"/>
              </a:rPr>
              <a:t>G</a:t>
            </a:r>
            <a:r>
              <a:rPr lang="zh-CN" altLang="en-US" sz="1400">
                <a:latin typeface="宋体" panose="02010600030101010101" pitchFamily="2" charset="-122"/>
                <a:ea typeface="宋体" panose="02010600030101010101" pitchFamily="2" charset="-122"/>
              </a:rPr>
              <a:t>，如果存在一个顶点序列使得其顺序边都属于</a:t>
            </a:r>
            <a:r>
              <a:rPr lang="en-US" altLang="zh-CN" sz="1400">
                <a:latin typeface="宋体" panose="02010600030101010101" pitchFamily="2" charset="-122"/>
                <a:ea typeface="宋体" panose="02010600030101010101" pitchFamily="2" charset="-122"/>
              </a:rPr>
              <a:t>E</a:t>
            </a:r>
            <a:r>
              <a:rPr lang="zh-CN" altLang="en-US" sz="1400">
                <a:latin typeface="宋体" panose="02010600030101010101" pitchFamily="2" charset="-122"/>
                <a:ea typeface="宋体" panose="02010600030101010101" pitchFamily="2" charset="-122"/>
              </a:rPr>
              <a:t>，则称这两个端点之间存在路径，这个顶点序列的边连线称为这两个端点的路径；</a:t>
            </a:r>
            <a:r>
              <a:rPr lang="zh-CN" altLang="en-US" sz="1400">
                <a:solidFill>
                  <a:schemeClr val="accent1">
                    <a:lumMod val="75000"/>
                  </a:schemeClr>
                </a:solidFill>
                <a:latin typeface="宋体" panose="02010600030101010101" pitchFamily="2" charset="-122"/>
                <a:ea typeface="宋体" panose="02010600030101010101" pitchFamily="2" charset="-122"/>
              </a:rPr>
              <a:t>路径的长度</a:t>
            </a:r>
            <a:r>
              <a:rPr lang="zh-CN" altLang="en-US" sz="1400">
                <a:latin typeface="宋体" panose="02010600030101010101" pitchFamily="2" charset="-122"/>
                <a:ea typeface="宋体" panose="02010600030101010101" pitchFamily="2" charset="-122"/>
              </a:rPr>
              <a:t>就是该路径上边的条数，</a:t>
            </a:r>
            <a:r>
              <a:rPr lang="zh-CN" altLang="en-US" sz="1400">
                <a:solidFill>
                  <a:schemeClr val="accent1">
                    <a:lumMod val="75000"/>
                  </a:schemeClr>
                </a:solidFill>
                <a:latin typeface="宋体" panose="02010600030101010101" pitchFamily="2" charset="-122"/>
                <a:ea typeface="宋体" panose="02010600030101010101" pitchFamily="2" charset="-122"/>
              </a:rPr>
              <a:t>回路</a:t>
            </a:r>
            <a:r>
              <a:rPr lang="en-US" altLang="zh-CN" sz="1400">
                <a:solidFill>
                  <a:schemeClr val="accent1">
                    <a:lumMod val="75000"/>
                  </a:schemeClr>
                </a:solidFill>
                <a:latin typeface="宋体" panose="02010600030101010101" pitchFamily="2" charset="-122"/>
                <a:ea typeface="宋体" panose="02010600030101010101" pitchFamily="2" charset="-122"/>
              </a:rPr>
              <a:t>(</a:t>
            </a:r>
            <a:r>
              <a:rPr lang="zh-CN" altLang="en-US" sz="1400">
                <a:solidFill>
                  <a:schemeClr val="accent1">
                    <a:lumMod val="75000"/>
                  </a:schemeClr>
                </a:solidFill>
                <a:latin typeface="宋体" panose="02010600030101010101" pitchFamily="2" charset="-122"/>
                <a:ea typeface="宋体" panose="02010600030101010101" pitchFamily="2" charset="-122"/>
              </a:rPr>
              <a:t>环</a:t>
            </a:r>
            <a:r>
              <a:rPr lang="en-US" altLang="zh-CN" sz="1400">
                <a:solidFill>
                  <a:schemeClr val="accent1">
                    <a:lumMod val="75000"/>
                  </a:schemeClr>
                </a:solidFill>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指起点和终点为同一个点的路径，如果一个回路除起点和终点外都不相同，则称为</a:t>
            </a:r>
            <a:r>
              <a:rPr lang="zh-CN" altLang="en-US" sz="1400">
                <a:solidFill>
                  <a:schemeClr val="accent1">
                    <a:lumMod val="75000"/>
                  </a:schemeClr>
                </a:solidFill>
                <a:latin typeface="宋体" panose="02010600030101010101" pitchFamily="2" charset="-122"/>
                <a:ea typeface="宋体" panose="02010600030101010101" pitchFamily="2" charset="-122"/>
              </a:rPr>
              <a:t>简单回路</a:t>
            </a:r>
            <a:r>
              <a:rPr lang="zh-CN" altLang="en-US" sz="1400">
                <a:latin typeface="宋体" panose="02010600030101010101" pitchFamily="2" charset="-122"/>
                <a:ea typeface="宋体" panose="02010600030101010101" pitchFamily="2" charset="-122"/>
              </a:rPr>
              <a:t>；类似的，内部不包含回路的路径称为</a:t>
            </a:r>
            <a:r>
              <a:rPr lang="zh-CN" altLang="en-US" sz="1400">
                <a:solidFill>
                  <a:schemeClr val="accent1">
                    <a:lumMod val="75000"/>
                  </a:schemeClr>
                </a:solidFill>
                <a:latin typeface="宋体" panose="02010600030101010101" pitchFamily="2" charset="-122"/>
                <a:ea typeface="宋体" panose="02010600030101010101" pitchFamily="2" charset="-122"/>
              </a:rPr>
              <a:t>简单路径</a:t>
            </a:r>
            <a:r>
              <a:rPr lang="zh-CN" altLang="en-US" sz="1400">
                <a:latin typeface="宋体" panose="02010600030101010101" pitchFamily="2" charset="-122"/>
                <a:ea typeface="宋体" panose="02010600030101010101" pitchFamily="2" charset="-122"/>
              </a:rPr>
              <a:t>；如果两个点间存在非简单路径，则两个点的路径有无穷多条，其区别在于在环路上绕圈的次数不同。</a:t>
            </a:r>
            <a:endParaRPr lang="en-US" altLang="zh-CN" sz="1400">
              <a:latin typeface="宋体" panose="02010600030101010101" pitchFamily="2" charset="-122"/>
              <a:ea typeface="宋体" panose="02010600030101010101" pitchFamily="2" charset="-122"/>
            </a:endParaRPr>
          </a:p>
        </p:txBody>
      </p:sp>
      <p:pic>
        <p:nvPicPr>
          <p:cNvPr id="2" name="图片 1">
            <a:extLst>
              <a:ext uri="{FF2B5EF4-FFF2-40B4-BE49-F238E27FC236}">
                <a16:creationId xmlns:a16="http://schemas.microsoft.com/office/drawing/2014/main" id="{94937FBB-0187-4C66-8EB2-BD043971425B}"/>
              </a:ext>
            </a:extLst>
          </p:cNvPr>
          <p:cNvPicPr>
            <a:picLocks noChangeAspect="1"/>
          </p:cNvPicPr>
          <p:nvPr/>
        </p:nvPicPr>
        <p:blipFill>
          <a:blip r:embed="rId2"/>
          <a:stretch>
            <a:fillRect/>
          </a:stretch>
        </p:blipFill>
        <p:spPr>
          <a:xfrm>
            <a:off x="10070783" y="1321724"/>
            <a:ext cx="863888" cy="399486"/>
          </a:xfrm>
          <a:prstGeom prst="rect">
            <a:avLst/>
          </a:prstGeom>
        </p:spPr>
      </p:pic>
    </p:spTree>
    <p:extLst>
      <p:ext uri="{BB962C8B-B14F-4D97-AF65-F5344CB8AC3E}">
        <p14:creationId xmlns:p14="http://schemas.microsoft.com/office/powerpoint/2010/main" val="3149861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6DE74D22-7861-4A2C-AAA5-FDF4812A6BA6}"/>
              </a:ext>
            </a:extLst>
          </p:cNvPr>
          <p:cNvGrpSpPr/>
          <p:nvPr/>
        </p:nvGrpSpPr>
        <p:grpSpPr>
          <a:xfrm>
            <a:off x="560467" y="2775661"/>
            <a:ext cx="11071065" cy="4082339"/>
            <a:chOff x="470085" y="2151122"/>
            <a:chExt cx="11071065" cy="4082339"/>
          </a:xfrm>
        </p:grpSpPr>
        <p:sp>
          <p:nvSpPr>
            <p:cNvPr id="3" name="矩形 2">
              <a:extLst>
                <a:ext uri="{FF2B5EF4-FFF2-40B4-BE49-F238E27FC236}">
                  <a16:creationId xmlns:a16="http://schemas.microsoft.com/office/drawing/2014/main" id="{75FC4455-B5BA-4F8C-AF5E-FB39078CC65B}"/>
                </a:ext>
              </a:extLst>
            </p:cNvPr>
            <p:cNvSpPr/>
            <p:nvPr/>
          </p:nvSpPr>
          <p:spPr>
            <a:xfrm>
              <a:off x="4128655" y="2151122"/>
              <a:ext cx="1978429" cy="5403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a:t>线性表</a:t>
              </a:r>
            </a:p>
          </p:txBody>
        </p:sp>
        <p:sp>
          <p:nvSpPr>
            <p:cNvPr id="4" name="矩形 3">
              <a:extLst>
                <a:ext uri="{FF2B5EF4-FFF2-40B4-BE49-F238E27FC236}">
                  <a16:creationId xmlns:a16="http://schemas.microsoft.com/office/drawing/2014/main" id="{850404AD-31A4-45F9-8E31-E7A37C8DF014}"/>
                </a:ext>
              </a:extLst>
            </p:cNvPr>
            <p:cNvSpPr/>
            <p:nvPr/>
          </p:nvSpPr>
          <p:spPr>
            <a:xfrm>
              <a:off x="6843857" y="3219798"/>
              <a:ext cx="907476" cy="5403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a:t>链接表</a:t>
              </a:r>
            </a:p>
          </p:txBody>
        </p:sp>
        <p:sp>
          <p:nvSpPr>
            <p:cNvPr id="5" name="矩形 4">
              <a:extLst>
                <a:ext uri="{FF2B5EF4-FFF2-40B4-BE49-F238E27FC236}">
                  <a16:creationId xmlns:a16="http://schemas.microsoft.com/office/drawing/2014/main" id="{F4B4635D-4BC6-4195-8AC7-F8143CD06BBB}"/>
                </a:ext>
              </a:extLst>
            </p:cNvPr>
            <p:cNvSpPr/>
            <p:nvPr/>
          </p:nvSpPr>
          <p:spPr>
            <a:xfrm>
              <a:off x="558788" y="4125882"/>
              <a:ext cx="1978429" cy="5403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a:t>一体式顺序表</a:t>
              </a:r>
            </a:p>
          </p:txBody>
        </p:sp>
        <p:sp>
          <p:nvSpPr>
            <p:cNvPr id="6" name="矩形 5">
              <a:extLst>
                <a:ext uri="{FF2B5EF4-FFF2-40B4-BE49-F238E27FC236}">
                  <a16:creationId xmlns:a16="http://schemas.microsoft.com/office/drawing/2014/main" id="{88D9700A-0BF6-4A5D-BBCF-951A89F28F4E}"/>
                </a:ext>
              </a:extLst>
            </p:cNvPr>
            <p:cNvSpPr/>
            <p:nvPr/>
          </p:nvSpPr>
          <p:spPr>
            <a:xfrm>
              <a:off x="3435518" y="4125883"/>
              <a:ext cx="1978429" cy="5403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a:t>分离式顺序表</a:t>
              </a:r>
            </a:p>
          </p:txBody>
        </p:sp>
        <p:grpSp>
          <p:nvGrpSpPr>
            <p:cNvPr id="7" name="组合 6">
              <a:extLst>
                <a:ext uri="{FF2B5EF4-FFF2-40B4-BE49-F238E27FC236}">
                  <a16:creationId xmlns:a16="http://schemas.microsoft.com/office/drawing/2014/main" id="{E13901B3-AF03-4966-86C1-FC699833ADF1}"/>
                </a:ext>
              </a:extLst>
            </p:cNvPr>
            <p:cNvGrpSpPr/>
            <p:nvPr/>
          </p:nvGrpSpPr>
          <p:grpSpPr>
            <a:xfrm>
              <a:off x="639742" y="3144571"/>
              <a:ext cx="5417465" cy="615554"/>
              <a:chOff x="950492" y="3108543"/>
              <a:chExt cx="5417465" cy="615554"/>
            </a:xfrm>
          </p:grpSpPr>
          <p:sp>
            <p:nvSpPr>
              <p:cNvPr id="19" name="矩形 18">
                <a:extLst>
                  <a:ext uri="{FF2B5EF4-FFF2-40B4-BE49-F238E27FC236}">
                    <a16:creationId xmlns:a16="http://schemas.microsoft.com/office/drawing/2014/main" id="{9C935576-0B05-4423-82F3-89E20AF0484B}"/>
                  </a:ext>
                </a:extLst>
              </p:cNvPr>
              <p:cNvSpPr/>
              <p:nvPr/>
            </p:nvSpPr>
            <p:spPr>
              <a:xfrm>
                <a:off x="2854036" y="3158836"/>
                <a:ext cx="892232" cy="5403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a:t>顺序表</a:t>
                </a:r>
              </a:p>
            </p:txBody>
          </p:sp>
          <p:sp>
            <p:nvSpPr>
              <p:cNvPr id="20" name="左大括号 19">
                <a:extLst>
                  <a:ext uri="{FF2B5EF4-FFF2-40B4-BE49-F238E27FC236}">
                    <a16:creationId xmlns:a16="http://schemas.microsoft.com/office/drawing/2014/main" id="{78D06155-C5AE-41F1-A9BA-2AABE66A448C}"/>
                  </a:ext>
                </a:extLst>
              </p:cNvPr>
              <p:cNvSpPr/>
              <p:nvPr/>
            </p:nvSpPr>
            <p:spPr>
              <a:xfrm flipH="1">
                <a:off x="2654004" y="3158836"/>
                <a:ext cx="193963" cy="53804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AAF886DB-44B4-4709-9330-DCCBA8FDED0F}"/>
                  </a:ext>
                </a:extLst>
              </p:cNvPr>
              <p:cNvSpPr txBox="1"/>
              <p:nvPr/>
            </p:nvSpPr>
            <p:spPr>
              <a:xfrm>
                <a:off x="1130028" y="3108543"/>
                <a:ext cx="1620957" cy="307777"/>
              </a:xfrm>
              <a:prstGeom prst="rect">
                <a:avLst/>
              </a:prstGeom>
              <a:noFill/>
            </p:spPr>
            <p:txBody>
              <a:bodyPr wrap="none" rtlCol="0">
                <a:spAutoFit/>
              </a:bodyPr>
              <a:lstStyle/>
              <a:p>
                <a:pPr algn="l"/>
                <a:r>
                  <a:rPr lang="zh-CN" altLang="en-US" sz="1400" b="1">
                    <a:latin typeface="宋体" panose="02010600030101010101" pitchFamily="2" charset="-122"/>
                    <a:ea typeface="宋体" panose="02010600030101010101" pitchFamily="2" charset="-122"/>
                  </a:rPr>
                  <a:t>静态</a:t>
                </a:r>
                <a:r>
                  <a:rPr lang="zh-CN" altLang="en-US" sz="1400">
                    <a:latin typeface="宋体" panose="02010600030101010101" pitchFamily="2" charset="-122"/>
                    <a:ea typeface="宋体" panose="02010600030101010101" pitchFamily="2" charset="-122"/>
                  </a:rPr>
                  <a:t>，存储区固定</a:t>
                </a:r>
              </a:p>
            </p:txBody>
          </p:sp>
          <p:sp>
            <p:nvSpPr>
              <p:cNvPr id="22" name="文本框 21">
                <a:extLst>
                  <a:ext uri="{FF2B5EF4-FFF2-40B4-BE49-F238E27FC236}">
                    <a16:creationId xmlns:a16="http://schemas.microsoft.com/office/drawing/2014/main" id="{BF46F4FD-DACE-4581-BFAC-B326621D0F34}"/>
                  </a:ext>
                </a:extLst>
              </p:cNvPr>
              <p:cNvSpPr txBox="1"/>
              <p:nvPr/>
            </p:nvSpPr>
            <p:spPr>
              <a:xfrm>
                <a:off x="950492" y="3416320"/>
                <a:ext cx="1800493" cy="307777"/>
              </a:xfrm>
              <a:prstGeom prst="rect">
                <a:avLst/>
              </a:prstGeom>
              <a:noFill/>
            </p:spPr>
            <p:txBody>
              <a:bodyPr wrap="none" rtlCol="0">
                <a:spAutoFit/>
              </a:bodyPr>
              <a:lstStyle/>
              <a:p>
                <a:pPr algn="l"/>
                <a:r>
                  <a:rPr lang="zh-CN" altLang="en-US" sz="1400" b="1">
                    <a:latin typeface="宋体" panose="02010600030101010101" pitchFamily="2" charset="-122"/>
                    <a:ea typeface="宋体" panose="02010600030101010101" pitchFamily="2" charset="-122"/>
                  </a:rPr>
                  <a:t>动态</a:t>
                </a:r>
                <a:r>
                  <a:rPr lang="zh-CN" altLang="en-US" sz="1400">
                    <a:latin typeface="宋体" panose="02010600030101010101" pitchFamily="2" charset="-122"/>
                    <a:ea typeface="宋体" panose="02010600030101010101" pitchFamily="2" charset="-122"/>
                  </a:rPr>
                  <a:t>，存储区可扩充</a:t>
                </a:r>
              </a:p>
            </p:txBody>
          </p:sp>
          <p:sp>
            <p:nvSpPr>
              <p:cNvPr id="23" name="左大括号 22">
                <a:extLst>
                  <a:ext uri="{FF2B5EF4-FFF2-40B4-BE49-F238E27FC236}">
                    <a16:creationId xmlns:a16="http://schemas.microsoft.com/office/drawing/2014/main" id="{F8663F74-D9CD-43FC-8AE1-6770D2C9B45B}"/>
                  </a:ext>
                </a:extLst>
              </p:cNvPr>
              <p:cNvSpPr/>
              <p:nvPr/>
            </p:nvSpPr>
            <p:spPr>
              <a:xfrm>
                <a:off x="3755443" y="3147299"/>
                <a:ext cx="193961" cy="53804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5C9B59FB-D9AE-418D-BF28-D68FAE884212}"/>
                  </a:ext>
                </a:extLst>
              </p:cNvPr>
              <p:cNvSpPr txBox="1"/>
              <p:nvPr/>
            </p:nvSpPr>
            <p:spPr>
              <a:xfrm>
                <a:off x="3849319" y="3109067"/>
                <a:ext cx="2518638" cy="307777"/>
              </a:xfrm>
              <a:prstGeom prst="rect">
                <a:avLst/>
              </a:prstGeom>
              <a:noFill/>
            </p:spPr>
            <p:txBody>
              <a:bodyPr wrap="none" rtlCol="0">
                <a:spAutoFit/>
              </a:bodyPr>
              <a:lstStyle/>
              <a:p>
                <a:pPr algn="l"/>
                <a:r>
                  <a:rPr lang="zh-CN" altLang="en-US" sz="1400">
                    <a:latin typeface="宋体" panose="02010600030101010101" pitchFamily="2" charset="-122"/>
                    <a:ea typeface="宋体" panose="02010600030101010101" pitchFamily="2" charset="-122"/>
                  </a:rPr>
                  <a:t>元素内置布局，元素种类相同</a:t>
                </a:r>
                <a:endParaRPr lang="en-US" altLang="zh-CN" sz="1400">
                  <a:latin typeface="宋体" panose="02010600030101010101" pitchFamily="2" charset="-122"/>
                  <a:ea typeface="宋体" panose="02010600030101010101" pitchFamily="2" charset="-122"/>
                </a:endParaRPr>
              </a:p>
            </p:txBody>
          </p:sp>
          <p:sp>
            <p:nvSpPr>
              <p:cNvPr id="25" name="文本框 24">
                <a:extLst>
                  <a:ext uri="{FF2B5EF4-FFF2-40B4-BE49-F238E27FC236}">
                    <a16:creationId xmlns:a16="http://schemas.microsoft.com/office/drawing/2014/main" id="{4747E6D2-7F30-4B30-8819-08C0FCE86364}"/>
                  </a:ext>
                </a:extLst>
              </p:cNvPr>
              <p:cNvSpPr txBox="1"/>
              <p:nvPr/>
            </p:nvSpPr>
            <p:spPr>
              <a:xfrm>
                <a:off x="3860317" y="3416320"/>
                <a:ext cx="2159566" cy="307777"/>
              </a:xfrm>
              <a:prstGeom prst="rect">
                <a:avLst/>
              </a:prstGeom>
              <a:noFill/>
            </p:spPr>
            <p:txBody>
              <a:bodyPr wrap="none" rtlCol="0">
                <a:spAutoFit/>
              </a:bodyPr>
              <a:lstStyle/>
              <a:p>
                <a:pPr algn="l"/>
                <a:r>
                  <a:rPr lang="zh-CN" altLang="en-US" sz="1400">
                    <a:latin typeface="宋体" panose="02010600030101010101" pitchFamily="2" charset="-122"/>
                    <a:ea typeface="宋体" panose="02010600030101010101" pitchFamily="2" charset="-122"/>
                  </a:rPr>
                  <a:t>元素外置布局，链接形式</a:t>
                </a:r>
              </a:p>
            </p:txBody>
          </p:sp>
        </p:grpSp>
        <p:sp>
          <p:nvSpPr>
            <p:cNvPr id="8" name="文本框 7">
              <a:extLst>
                <a:ext uri="{FF2B5EF4-FFF2-40B4-BE49-F238E27FC236}">
                  <a16:creationId xmlns:a16="http://schemas.microsoft.com/office/drawing/2014/main" id="{EDB124FB-FB91-4D4A-897B-36EA6F264597}"/>
                </a:ext>
              </a:extLst>
            </p:cNvPr>
            <p:cNvSpPr txBox="1"/>
            <p:nvPr/>
          </p:nvSpPr>
          <p:spPr>
            <a:xfrm>
              <a:off x="3435518" y="4666470"/>
              <a:ext cx="4134465" cy="1169551"/>
            </a:xfrm>
            <a:prstGeom prst="rect">
              <a:avLst/>
            </a:prstGeom>
            <a:noFill/>
          </p:spPr>
          <p:txBody>
            <a:bodyPr wrap="none" rtlCol="0">
              <a:spAutoFit/>
            </a:bodyPr>
            <a:lstStyle/>
            <a:p>
              <a:pPr algn="l"/>
              <a:r>
                <a:rPr lang="zh-CN" altLang="en-US" sz="1400">
                  <a:latin typeface="宋体" panose="02010600030101010101" pitchFamily="2" charset="-122"/>
                  <a:ea typeface="宋体" panose="02010600030101010101" pitchFamily="2" charset="-122"/>
                </a:rPr>
                <a:t>①</a:t>
              </a:r>
              <a:r>
                <a:rPr lang="en-US" altLang="zh-CN" sz="1400">
                  <a:latin typeface="宋体" panose="02010600030101010101" pitchFamily="2" charset="-122"/>
                  <a:ea typeface="宋体" panose="02010600030101010101" pitchFamily="2" charset="-122"/>
                </a:rPr>
                <a:t>python</a:t>
              </a:r>
              <a:r>
                <a:rPr lang="zh-CN" altLang="en-US" sz="1400">
                  <a:latin typeface="宋体" panose="02010600030101010101" pitchFamily="2" charset="-122"/>
                  <a:ea typeface="宋体" panose="02010600030101010101" pitchFamily="2" charset="-122"/>
                </a:rPr>
                <a:t>中的</a:t>
              </a:r>
              <a:r>
                <a:rPr lang="en-US" altLang="zh-CN" sz="1400">
                  <a:latin typeface="宋体" panose="02010600030101010101" pitchFamily="2" charset="-122"/>
                  <a:ea typeface="宋体" panose="02010600030101010101" pitchFamily="2" charset="-122"/>
                </a:rPr>
                <a:t>list</a:t>
              </a:r>
              <a:r>
                <a:rPr lang="zh-CN" altLang="en-US" sz="1400">
                  <a:latin typeface="宋体" panose="02010600030101010101" pitchFamily="2" charset="-122"/>
                  <a:ea typeface="宋体" panose="02010600030101010101" pitchFamily="2" charset="-122"/>
                </a:rPr>
                <a:t>，元素外置的动态分离式顺序表</a:t>
              </a:r>
              <a:endParaRPr lang="en-US" altLang="zh-CN" sz="1400">
                <a:latin typeface="宋体" panose="02010600030101010101" pitchFamily="2" charset="-122"/>
                <a:ea typeface="宋体" panose="02010600030101010101" pitchFamily="2" charset="-122"/>
              </a:endParaRPr>
            </a:p>
            <a:p>
              <a:pPr algn="l"/>
              <a:r>
                <a:rPr lang="zh-CN" altLang="en-US" sz="1400">
                  <a:latin typeface="宋体" panose="02010600030101010101" pitchFamily="2" charset="-122"/>
                  <a:ea typeface="宋体" panose="02010600030101010101" pitchFamily="2" charset="-122"/>
                </a:rPr>
                <a:t>②</a:t>
              </a:r>
              <a:r>
                <a:rPr lang="zh-CN" altLang="en-US" sz="1400" b="1">
                  <a:latin typeface="宋体" panose="02010600030101010101" pitchFamily="2" charset="-122"/>
                  <a:ea typeface="宋体" panose="02010600030101010101" pitchFamily="2" charset="-122"/>
                </a:rPr>
                <a:t>栈</a:t>
              </a:r>
              <a:r>
                <a:rPr lang="zh-CN" altLang="en-US" sz="1400">
                  <a:latin typeface="宋体" panose="02010600030101010101" pitchFamily="2" charset="-122"/>
                  <a:ea typeface="宋体" panose="02010600030101010101" pitchFamily="2" charset="-122"/>
                </a:rPr>
                <a:t>，将表尾作为栈顶</a:t>
              </a:r>
              <a:endParaRPr lang="en-US" altLang="zh-CN" sz="1400">
                <a:latin typeface="宋体" panose="02010600030101010101" pitchFamily="2" charset="-122"/>
                <a:ea typeface="宋体" panose="02010600030101010101" pitchFamily="2" charset="-122"/>
              </a:endParaRPr>
            </a:p>
            <a:p>
              <a:pPr algn="l"/>
              <a:r>
                <a:rPr lang="zh-CN" altLang="en-US" sz="1400">
                  <a:latin typeface="宋体" panose="02010600030101010101" pitchFamily="2" charset="-122"/>
                  <a:ea typeface="宋体" panose="02010600030101010101" pitchFamily="2" charset="-122"/>
                </a:rPr>
                <a:t>③</a:t>
              </a:r>
              <a:r>
                <a:rPr lang="zh-CN" altLang="en-US" sz="1400" b="1">
                  <a:latin typeface="宋体" panose="02010600030101010101" pitchFamily="2" charset="-122"/>
                  <a:ea typeface="宋体" panose="02010600030101010101" pitchFamily="2" charset="-122"/>
                </a:rPr>
                <a:t>队列</a:t>
              </a:r>
              <a:r>
                <a:rPr lang="zh-CN" altLang="en-US" sz="1400">
                  <a:latin typeface="宋体" panose="02010600030101010101" pitchFamily="2" charset="-122"/>
                  <a:ea typeface="宋体" panose="02010600030101010101" pitchFamily="2" charset="-122"/>
                </a:rPr>
                <a:t>，使用循环顺序表</a:t>
              </a:r>
              <a:endParaRPr lang="en-US" altLang="zh-CN" sz="1400">
                <a:latin typeface="宋体" panose="02010600030101010101" pitchFamily="2" charset="-122"/>
                <a:ea typeface="宋体" panose="02010600030101010101" pitchFamily="2" charset="-122"/>
              </a:endParaRPr>
            </a:p>
            <a:p>
              <a:pPr algn="l"/>
              <a:r>
                <a:rPr lang="zh-CN" altLang="en-US" sz="1400">
                  <a:latin typeface="宋体" panose="02010600030101010101" pitchFamily="2" charset="-122"/>
                  <a:ea typeface="宋体" panose="02010600030101010101" pitchFamily="2" charset="-122"/>
                </a:rPr>
                <a:t>④</a:t>
              </a:r>
              <a:r>
                <a:rPr lang="zh-CN" altLang="en-US" sz="1400" b="1">
                  <a:latin typeface="宋体" panose="02010600030101010101" pitchFamily="2" charset="-122"/>
                  <a:ea typeface="宋体" panose="02010600030101010101" pitchFamily="2" charset="-122"/>
                </a:rPr>
                <a:t>二叉树</a:t>
              </a:r>
              <a:r>
                <a:rPr lang="zh-CN" altLang="en-US" sz="1400">
                  <a:latin typeface="宋体" panose="02010600030101010101" pitchFamily="2" charset="-122"/>
                  <a:ea typeface="宋体" panose="02010600030101010101" pitchFamily="2" charset="-122"/>
                </a:rPr>
                <a:t>的列表循环嵌套</a:t>
              </a:r>
              <a:endParaRPr lang="en-US" altLang="zh-CN" sz="1400">
                <a:latin typeface="宋体" panose="02010600030101010101" pitchFamily="2" charset="-122"/>
                <a:ea typeface="宋体" panose="02010600030101010101" pitchFamily="2" charset="-122"/>
              </a:endParaRPr>
            </a:p>
            <a:p>
              <a:pPr algn="l"/>
              <a:r>
                <a:rPr lang="zh-CN" altLang="en-US" sz="1400">
                  <a:latin typeface="宋体" panose="02010600030101010101" pitchFamily="2" charset="-122"/>
                  <a:ea typeface="宋体" panose="02010600030101010101" pitchFamily="2" charset="-122"/>
                </a:rPr>
                <a:t>⑤</a:t>
              </a:r>
              <a:r>
                <a:rPr lang="zh-CN" altLang="en-US" sz="1400" b="1">
                  <a:latin typeface="宋体" panose="02010600030101010101" pitchFamily="2" charset="-122"/>
                  <a:ea typeface="宋体" panose="02010600030101010101" pitchFamily="2" charset="-122"/>
                </a:rPr>
                <a:t>优先队列</a:t>
              </a:r>
              <a:r>
                <a:rPr lang="zh-CN" altLang="en-US" sz="1400">
                  <a:latin typeface="宋体" panose="02010600030101010101" pitchFamily="2" charset="-122"/>
                  <a:ea typeface="宋体" panose="02010600030101010101" pitchFamily="2" charset="-122"/>
                </a:rPr>
                <a:t>的顺序表实现与优先队列的</a:t>
              </a:r>
              <a:r>
                <a:rPr lang="zh-CN" altLang="en-US" sz="1400" b="1">
                  <a:latin typeface="宋体" panose="02010600030101010101" pitchFamily="2" charset="-122"/>
                  <a:ea typeface="宋体" panose="02010600030101010101" pitchFamily="2" charset="-122"/>
                </a:rPr>
                <a:t>堆实现</a:t>
              </a:r>
            </a:p>
          </p:txBody>
        </p:sp>
        <p:sp>
          <p:nvSpPr>
            <p:cNvPr id="9" name="左大括号 8">
              <a:extLst>
                <a:ext uri="{FF2B5EF4-FFF2-40B4-BE49-F238E27FC236}">
                  <a16:creationId xmlns:a16="http://schemas.microsoft.com/office/drawing/2014/main" id="{4011AC7A-7274-42BA-8790-5FBDB800446A}"/>
                </a:ext>
              </a:extLst>
            </p:cNvPr>
            <p:cNvSpPr/>
            <p:nvPr/>
          </p:nvSpPr>
          <p:spPr>
            <a:xfrm>
              <a:off x="7751333" y="3194864"/>
              <a:ext cx="193961" cy="53804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E21ECA2B-4F5A-49A0-8109-8F16A126FB9C}"/>
                </a:ext>
              </a:extLst>
            </p:cNvPr>
            <p:cNvSpPr txBox="1"/>
            <p:nvPr/>
          </p:nvSpPr>
          <p:spPr>
            <a:xfrm>
              <a:off x="7945294" y="3059668"/>
              <a:ext cx="3595856" cy="738664"/>
            </a:xfrm>
            <a:prstGeom prst="rect">
              <a:avLst/>
            </a:prstGeom>
            <a:noFill/>
          </p:spPr>
          <p:txBody>
            <a:bodyPr wrap="none" rtlCol="0">
              <a:spAutoFit/>
            </a:bodyPr>
            <a:lstStyle/>
            <a:p>
              <a:pPr algn="l"/>
              <a:r>
                <a:rPr lang="zh-CN" altLang="en-US" sz="1400">
                  <a:latin typeface="宋体" panose="02010600030101010101" pitchFamily="2" charset="-122"/>
                  <a:ea typeface="宋体" panose="02010600030101010101" pitchFamily="2" charset="-122"/>
                </a:rPr>
                <a:t>单向链接表，表头可添加首尾域与计数</a:t>
              </a:r>
              <a:endParaRPr lang="en-US" altLang="zh-CN" sz="1400">
                <a:latin typeface="宋体" panose="02010600030101010101" pitchFamily="2" charset="-122"/>
                <a:ea typeface="宋体" panose="02010600030101010101" pitchFamily="2" charset="-122"/>
              </a:endParaRPr>
            </a:p>
            <a:p>
              <a:pPr algn="l"/>
              <a:r>
                <a:rPr lang="zh-CN" altLang="en-US" sz="1400">
                  <a:latin typeface="宋体" panose="02010600030101010101" pitchFamily="2" charset="-122"/>
                  <a:ea typeface="宋体" panose="02010600030101010101" pitchFamily="2" charset="-122"/>
                </a:rPr>
                <a:t>双向链接表，可实现首尾元素插入删除</a:t>
              </a:r>
              <a:r>
                <a:rPr lang="en-US" altLang="zh-CN" sz="1400">
                  <a:latin typeface="宋体" panose="02010600030101010101" pitchFamily="2" charset="-122"/>
                  <a:ea typeface="宋体" panose="02010600030101010101" pitchFamily="2" charset="-122"/>
                </a:rPr>
                <a:t>O(1)</a:t>
              </a:r>
            </a:p>
            <a:p>
              <a:pPr algn="l"/>
              <a:r>
                <a:rPr lang="zh-CN" altLang="en-US" sz="1400">
                  <a:latin typeface="宋体" panose="02010600030101010101" pitchFamily="2" charset="-122"/>
                  <a:ea typeface="宋体" panose="02010600030101010101" pitchFamily="2" charset="-122"/>
                </a:rPr>
                <a:t>循环链接表，表尾元素指向表首元素</a:t>
              </a:r>
            </a:p>
          </p:txBody>
        </p:sp>
        <p:cxnSp>
          <p:nvCxnSpPr>
            <p:cNvPr id="11" name="直接箭头连接符 10">
              <a:extLst>
                <a:ext uri="{FF2B5EF4-FFF2-40B4-BE49-F238E27FC236}">
                  <a16:creationId xmlns:a16="http://schemas.microsoft.com/office/drawing/2014/main" id="{7F31929B-C589-4AAA-B6CF-DF146ADE2566}"/>
                </a:ext>
              </a:extLst>
            </p:cNvPr>
            <p:cNvCxnSpPr>
              <a:stCxn id="3" idx="2"/>
              <a:endCxn id="19" idx="0"/>
            </p:cNvCxnSpPr>
            <p:nvPr/>
          </p:nvCxnSpPr>
          <p:spPr>
            <a:xfrm flipH="1">
              <a:off x="2989402" y="2691449"/>
              <a:ext cx="2128468" cy="503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C12C9FF9-B100-40ED-9E6F-A09192B8A9B4}"/>
                </a:ext>
              </a:extLst>
            </p:cNvPr>
            <p:cNvCxnSpPr>
              <a:stCxn id="3" idx="2"/>
              <a:endCxn id="4" idx="0"/>
            </p:cNvCxnSpPr>
            <p:nvPr/>
          </p:nvCxnSpPr>
          <p:spPr>
            <a:xfrm>
              <a:off x="5117870" y="2691449"/>
              <a:ext cx="2179725" cy="528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F21F1FBE-6121-4FDC-A0EB-F47029C65CA7}"/>
                </a:ext>
              </a:extLst>
            </p:cNvPr>
            <p:cNvCxnSpPr>
              <a:stCxn id="19" idx="2"/>
              <a:endCxn id="5" idx="0"/>
            </p:cNvCxnSpPr>
            <p:nvPr/>
          </p:nvCxnSpPr>
          <p:spPr>
            <a:xfrm flipH="1">
              <a:off x="1548003" y="3735191"/>
              <a:ext cx="1441399" cy="3906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AB3D1839-8A46-4D19-917E-52C81D9FC5FB}"/>
                </a:ext>
              </a:extLst>
            </p:cNvPr>
            <p:cNvCxnSpPr>
              <a:stCxn id="19" idx="2"/>
              <a:endCxn id="6" idx="0"/>
            </p:cNvCxnSpPr>
            <p:nvPr/>
          </p:nvCxnSpPr>
          <p:spPr>
            <a:xfrm>
              <a:off x="2989402" y="3735191"/>
              <a:ext cx="1435331" cy="390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7140064B-0CFC-41D9-862B-084963FA4F60}"/>
                </a:ext>
              </a:extLst>
            </p:cNvPr>
            <p:cNvSpPr txBox="1"/>
            <p:nvPr/>
          </p:nvSpPr>
          <p:spPr>
            <a:xfrm>
              <a:off x="558788" y="4666209"/>
              <a:ext cx="1800493" cy="307777"/>
            </a:xfrm>
            <a:prstGeom prst="rect">
              <a:avLst/>
            </a:prstGeom>
            <a:noFill/>
          </p:spPr>
          <p:txBody>
            <a:bodyPr wrap="none" rtlCol="0">
              <a:spAutoFit/>
            </a:bodyPr>
            <a:lstStyle/>
            <a:p>
              <a:pPr algn="l"/>
              <a:r>
                <a:rPr lang="zh-CN" altLang="en-US" sz="1400">
                  <a:latin typeface="宋体" panose="02010600030101010101" pitchFamily="2" charset="-122"/>
                  <a:ea typeface="宋体" panose="02010600030101010101" pitchFamily="2" charset="-122"/>
                </a:rPr>
                <a:t>①</a:t>
              </a:r>
              <a:r>
                <a:rPr lang="en-US" altLang="zh-CN" sz="1400">
                  <a:latin typeface="宋体" panose="02010600030101010101" pitchFamily="2" charset="-122"/>
                  <a:ea typeface="宋体" panose="02010600030101010101" pitchFamily="2" charset="-122"/>
                </a:rPr>
                <a:t>python</a:t>
              </a:r>
              <a:r>
                <a:rPr lang="zh-CN" altLang="en-US" sz="1400">
                  <a:latin typeface="宋体" panose="02010600030101010101" pitchFamily="2" charset="-122"/>
                  <a:ea typeface="宋体" panose="02010600030101010101" pitchFamily="2" charset="-122"/>
                </a:rPr>
                <a:t>中的字符串</a:t>
              </a:r>
            </a:p>
          </p:txBody>
        </p:sp>
        <p:sp>
          <p:nvSpPr>
            <p:cNvPr id="16" name="文本框 15">
              <a:extLst>
                <a:ext uri="{FF2B5EF4-FFF2-40B4-BE49-F238E27FC236}">
                  <a16:creationId xmlns:a16="http://schemas.microsoft.com/office/drawing/2014/main" id="{F6133614-E05F-4C31-8401-B00A942A4253}"/>
                </a:ext>
              </a:extLst>
            </p:cNvPr>
            <p:cNvSpPr txBox="1"/>
            <p:nvPr/>
          </p:nvSpPr>
          <p:spPr>
            <a:xfrm>
              <a:off x="6843857" y="3762890"/>
              <a:ext cx="3954929" cy="954107"/>
            </a:xfrm>
            <a:prstGeom prst="rect">
              <a:avLst/>
            </a:prstGeom>
            <a:noFill/>
          </p:spPr>
          <p:txBody>
            <a:bodyPr wrap="none" rtlCol="0">
              <a:spAutoFit/>
            </a:bodyPr>
            <a:lstStyle/>
            <a:p>
              <a:pPr algn="l"/>
              <a:r>
                <a:rPr lang="zh-CN" altLang="en-US" sz="1400">
                  <a:latin typeface="宋体" panose="02010600030101010101" pitchFamily="2" charset="-122"/>
                  <a:ea typeface="宋体" panose="02010600030101010101" pitchFamily="2" charset="-122"/>
                </a:rPr>
                <a:t>①</a:t>
              </a:r>
              <a:r>
                <a:rPr lang="zh-CN" altLang="en-US" sz="1400" b="1">
                  <a:latin typeface="宋体" panose="02010600030101010101" pitchFamily="2" charset="-122"/>
                  <a:ea typeface="宋体" panose="02010600030101010101" pitchFamily="2" charset="-122"/>
                </a:rPr>
                <a:t>栈</a:t>
              </a:r>
              <a:r>
                <a:rPr lang="zh-CN" altLang="en-US" sz="1400">
                  <a:latin typeface="宋体" panose="02010600030101010101" pitchFamily="2" charset="-122"/>
                  <a:ea typeface="宋体" panose="02010600030101010101" pitchFamily="2" charset="-122"/>
                </a:rPr>
                <a:t>，使用单链表表首作为栈顶</a:t>
              </a:r>
              <a:endParaRPr lang="en-US" altLang="zh-CN" sz="1400">
                <a:latin typeface="宋体" panose="02010600030101010101" pitchFamily="2" charset="-122"/>
                <a:ea typeface="宋体" panose="02010600030101010101" pitchFamily="2" charset="-122"/>
              </a:endParaRPr>
            </a:p>
            <a:p>
              <a:pPr algn="l"/>
              <a:r>
                <a:rPr lang="zh-CN" altLang="en-US" sz="1400">
                  <a:latin typeface="宋体" panose="02010600030101010101" pitchFamily="2" charset="-122"/>
                  <a:ea typeface="宋体" panose="02010600030101010101" pitchFamily="2" charset="-122"/>
                </a:rPr>
                <a:t>②</a:t>
              </a:r>
              <a:r>
                <a:rPr lang="zh-CN" altLang="en-US" sz="1400" b="1">
                  <a:latin typeface="宋体" panose="02010600030101010101" pitchFamily="2" charset="-122"/>
                  <a:ea typeface="宋体" panose="02010600030101010101" pitchFamily="2" charset="-122"/>
                </a:rPr>
                <a:t>队列</a:t>
              </a:r>
              <a:r>
                <a:rPr lang="zh-CN" altLang="en-US" sz="1400">
                  <a:latin typeface="宋体" panose="02010600030101010101" pitchFamily="2" charset="-122"/>
                  <a:ea typeface="宋体" panose="02010600030101010101" pitchFamily="2" charset="-122"/>
                </a:rPr>
                <a:t>，使用带尾域的单链表</a:t>
              </a:r>
              <a:endParaRPr lang="en-US" altLang="zh-CN" sz="1400">
                <a:latin typeface="宋体" panose="02010600030101010101" pitchFamily="2" charset="-122"/>
                <a:ea typeface="宋体" panose="02010600030101010101" pitchFamily="2" charset="-122"/>
              </a:endParaRPr>
            </a:p>
            <a:p>
              <a:pPr algn="l"/>
              <a:r>
                <a:rPr lang="zh-CN" altLang="en-US" sz="1400">
                  <a:latin typeface="宋体" panose="02010600030101010101" pitchFamily="2" charset="-122"/>
                  <a:ea typeface="宋体" panose="02010600030101010101" pitchFamily="2" charset="-122"/>
                </a:rPr>
                <a:t>③</a:t>
              </a:r>
              <a:r>
                <a:rPr lang="zh-CN" altLang="en-US" sz="1400" b="1">
                  <a:latin typeface="宋体" panose="02010600030101010101" pitchFamily="2" charset="-122"/>
                  <a:ea typeface="宋体" panose="02010600030101010101" pitchFamily="2" charset="-122"/>
                </a:rPr>
                <a:t>二叉树</a:t>
              </a:r>
              <a:r>
                <a:rPr lang="zh-CN" altLang="en-US" sz="1400">
                  <a:latin typeface="宋体" panose="02010600030101010101" pitchFamily="2" charset="-122"/>
                  <a:ea typeface="宋体" panose="02010600030101010101" pitchFamily="2" charset="-122"/>
                </a:rPr>
                <a:t>，与链接表形式类似，但不属于链接表</a:t>
              </a:r>
              <a:endParaRPr lang="en-US" altLang="zh-CN" sz="1400">
                <a:latin typeface="宋体" panose="02010600030101010101" pitchFamily="2" charset="-122"/>
                <a:ea typeface="宋体" panose="02010600030101010101" pitchFamily="2" charset="-122"/>
              </a:endParaRPr>
            </a:p>
            <a:p>
              <a:pPr algn="l"/>
              <a:r>
                <a:rPr lang="zh-CN" altLang="en-US" sz="1400">
                  <a:latin typeface="宋体" panose="02010600030101010101" pitchFamily="2" charset="-122"/>
                  <a:ea typeface="宋体" panose="02010600030101010101" pitchFamily="2" charset="-122"/>
                </a:rPr>
                <a:t>④</a:t>
              </a:r>
              <a:r>
                <a:rPr lang="zh-CN" altLang="en-US" sz="1400" b="1">
                  <a:latin typeface="宋体" panose="02010600030101010101" pitchFamily="2" charset="-122"/>
                  <a:ea typeface="宋体" panose="02010600030101010101" pitchFamily="2" charset="-122"/>
                </a:rPr>
                <a:t>优先队列</a:t>
              </a:r>
              <a:r>
                <a:rPr lang="zh-CN" altLang="en-US" sz="1400">
                  <a:latin typeface="宋体" panose="02010600030101010101" pitchFamily="2" charset="-122"/>
                  <a:ea typeface="宋体" panose="02010600030101010101" pitchFamily="2" charset="-122"/>
                </a:rPr>
                <a:t>，链接表实现</a:t>
              </a:r>
            </a:p>
          </p:txBody>
        </p:sp>
        <p:sp>
          <p:nvSpPr>
            <p:cNvPr id="17" name="文本框 16">
              <a:extLst>
                <a:ext uri="{FF2B5EF4-FFF2-40B4-BE49-F238E27FC236}">
                  <a16:creationId xmlns:a16="http://schemas.microsoft.com/office/drawing/2014/main" id="{5828F6F8-1F42-443B-83C2-DF71BB977F5A}"/>
                </a:ext>
              </a:extLst>
            </p:cNvPr>
            <p:cNvSpPr txBox="1"/>
            <p:nvPr/>
          </p:nvSpPr>
          <p:spPr>
            <a:xfrm>
              <a:off x="470085" y="5925684"/>
              <a:ext cx="6827510" cy="307777"/>
            </a:xfrm>
            <a:prstGeom prst="rect">
              <a:avLst/>
            </a:prstGeom>
            <a:noFill/>
          </p:spPr>
          <p:txBody>
            <a:bodyPr wrap="none" rtlCol="0">
              <a:spAutoFit/>
            </a:bodyPr>
            <a:lstStyle/>
            <a:p>
              <a:pPr algn="l"/>
              <a:r>
                <a:rPr lang="zh-CN" altLang="en-US" sz="1400">
                  <a:latin typeface="宋体" panose="02010600030101010101" pitchFamily="2" charset="-122"/>
                  <a:ea typeface="宋体" panose="02010600030101010101" pitchFamily="2" charset="-122"/>
                </a:rPr>
                <a:t>栈与队列本身是</a:t>
              </a:r>
              <a:r>
                <a:rPr lang="en-US" altLang="zh-CN" sz="1400">
                  <a:latin typeface="宋体" panose="02010600030101010101" pitchFamily="2" charset="-122"/>
                  <a:ea typeface="宋体" panose="02010600030101010101" pitchFamily="2" charset="-122"/>
                </a:rPr>
                <a:t>ADT</a:t>
              </a:r>
              <a:r>
                <a:rPr lang="zh-CN" altLang="en-US" sz="1400">
                  <a:latin typeface="宋体" panose="02010600030101010101" pitchFamily="2" charset="-122"/>
                  <a:ea typeface="宋体" panose="02010600030101010101" pitchFamily="2" charset="-122"/>
                </a:rPr>
                <a:t>，其实现方式可以有多种，另可以有其他</a:t>
              </a:r>
              <a:r>
                <a:rPr lang="en-US" altLang="zh-CN" sz="1400">
                  <a:latin typeface="宋体" panose="02010600030101010101" pitchFamily="2" charset="-122"/>
                  <a:ea typeface="宋体" panose="02010600030101010101" pitchFamily="2" charset="-122"/>
                </a:rPr>
                <a:t>ADT</a:t>
              </a:r>
              <a:r>
                <a:rPr lang="zh-CN" altLang="en-US" sz="1400">
                  <a:latin typeface="宋体" panose="02010600030101010101" pitchFamily="2" charset="-122"/>
                  <a:ea typeface="宋体" panose="02010600030101010101" pitchFamily="2" charset="-122"/>
                </a:rPr>
                <a:t>使用其形式来表示。</a:t>
              </a:r>
            </a:p>
          </p:txBody>
        </p:sp>
        <p:sp>
          <p:nvSpPr>
            <p:cNvPr id="18" name="文本框 17">
              <a:extLst>
                <a:ext uri="{FF2B5EF4-FFF2-40B4-BE49-F238E27FC236}">
                  <a16:creationId xmlns:a16="http://schemas.microsoft.com/office/drawing/2014/main" id="{F206EF6E-9885-42D7-AD5B-537825D4CE08}"/>
                </a:ext>
              </a:extLst>
            </p:cNvPr>
            <p:cNvSpPr txBox="1"/>
            <p:nvPr/>
          </p:nvSpPr>
          <p:spPr>
            <a:xfrm>
              <a:off x="7751333" y="4777359"/>
              <a:ext cx="2698175" cy="954107"/>
            </a:xfrm>
            <a:prstGeom prst="rect">
              <a:avLst/>
            </a:prstGeom>
            <a:noFill/>
          </p:spPr>
          <p:txBody>
            <a:bodyPr wrap="none" rtlCol="0">
              <a:spAutoFit/>
            </a:bodyPr>
            <a:lstStyle/>
            <a:p>
              <a:pPr algn="l"/>
              <a:r>
                <a:rPr lang="zh-CN" altLang="en-US" sz="1400">
                  <a:latin typeface="宋体" panose="02010600030101010101" pitchFamily="2" charset="-122"/>
                  <a:ea typeface="宋体" panose="02010600030101010101" pitchFamily="2" charset="-122"/>
                </a:rPr>
                <a:t>一些比较重要的问题：</a:t>
              </a:r>
              <a:endParaRPr lang="en-US" altLang="zh-CN" sz="1400">
                <a:latin typeface="宋体" panose="02010600030101010101" pitchFamily="2" charset="-122"/>
                <a:ea typeface="宋体" panose="02010600030101010101" pitchFamily="2" charset="-122"/>
              </a:endParaRPr>
            </a:p>
            <a:p>
              <a:pPr algn="l"/>
              <a:r>
                <a:rPr lang="zh-CN" altLang="en-US" sz="1400">
                  <a:latin typeface="宋体" panose="02010600030101010101" pitchFamily="2" charset="-122"/>
                  <a:ea typeface="宋体" panose="02010600030101010101" pitchFamily="2" charset="-122"/>
                </a:rPr>
                <a:t>①状态空间搜索，应用栈和队列</a:t>
              </a:r>
              <a:endParaRPr lang="en-US" altLang="zh-CN" sz="1400">
                <a:latin typeface="宋体" panose="02010600030101010101" pitchFamily="2" charset="-122"/>
                <a:ea typeface="宋体" panose="02010600030101010101" pitchFamily="2" charset="-122"/>
              </a:endParaRPr>
            </a:p>
            <a:p>
              <a:pPr algn="l"/>
              <a:r>
                <a:rPr lang="zh-CN" altLang="en-US" sz="1400">
                  <a:latin typeface="宋体" panose="02010600030101010101" pitchFamily="2" charset="-122"/>
                  <a:ea typeface="宋体" panose="02010600030101010101" pitchFamily="2" charset="-122"/>
                </a:rPr>
                <a:t>②海关检查，应用优先队列</a:t>
              </a:r>
              <a:endParaRPr lang="en-US" altLang="zh-CN" sz="1400">
                <a:latin typeface="宋体" panose="02010600030101010101" pitchFamily="2" charset="-122"/>
                <a:ea typeface="宋体" panose="02010600030101010101" pitchFamily="2" charset="-122"/>
              </a:endParaRPr>
            </a:p>
            <a:p>
              <a:pPr algn="l"/>
              <a:r>
                <a:rPr lang="zh-CN" altLang="en-US" sz="1400">
                  <a:latin typeface="宋体" panose="02010600030101010101" pitchFamily="2" charset="-122"/>
                  <a:ea typeface="宋体" panose="02010600030101010101" pitchFamily="2" charset="-122"/>
                </a:rPr>
                <a:t>③哈夫曼树，应用优先队列</a:t>
              </a:r>
              <a:endParaRPr lang="en-US" altLang="zh-CN" sz="1400">
                <a:latin typeface="宋体" panose="02010600030101010101" pitchFamily="2" charset="-122"/>
                <a:ea typeface="宋体" panose="02010600030101010101" pitchFamily="2" charset="-122"/>
              </a:endParaRPr>
            </a:p>
          </p:txBody>
        </p:sp>
      </p:grpSp>
      <p:sp>
        <p:nvSpPr>
          <p:cNvPr id="26" name="文本框 25">
            <a:extLst>
              <a:ext uri="{FF2B5EF4-FFF2-40B4-BE49-F238E27FC236}">
                <a16:creationId xmlns:a16="http://schemas.microsoft.com/office/drawing/2014/main" id="{2B337ECE-67F1-4BA2-8A1B-A8387F55AAC0}"/>
              </a:ext>
            </a:extLst>
          </p:cNvPr>
          <p:cNvSpPr txBox="1"/>
          <p:nvPr/>
        </p:nvSpPr>
        <p:spPr>
          <a:xfrm>
            <a:off x="0" y="0"/>
            <a:ext cx="12192000" cy="2677656"/>
          </a:xfrm>
          <a:prstGeom prst="rect">
            <a:avLst/>
          </a:prstGeom>
          <a:noFill/>
        </p:spPr>
        <p:txBody>
          <a:bodyPr wrap="square" rtlCol="0">
            <a:spAutoFit/>
          </a:bodyPr>
          <a:lstStyle/>
          <a:p>
            <a:pPr algn="l"/>
            <a:r>
              <a:rPr lang="zh-CN" altLang="en-US" sz="1400" b="1">
                <a:latin typeface="宋体" panose="02010600030101010101" pitchFamily="2" charset="-122"/>
                <a:ea typeface="宋体" panose="02010600030101010101" pitchFamily="2" charset="-122"/>
              </a:rPr>
              <a:t>有根图</a:t>
            </a:r>
            <a:r>
              <a:rPr lang="zh-CN" altLang="en-US" sz="1400">
                <a:latin typeface="宋体" panose="02010600030101010101" pitchFamily="2" charset="-122"/>
                <a:ea typeface="宋体" panose="02010600030101010101" pitchFamily="2" charset="-122"/>
              </a:rPr>
              <a:t>：如果在有向图</a:t>
            </a:r>
            <a:r>
              <a:rPr lang="en-US" altLang="zh-CN" sz="1400">
                <a:latin typeface="宋体" panose="02010600030101010101" pitchFamily="2" charset="-122"/>
                <a:ea typeface="宋体" panose="02010600030101010101" pitchFamily="2" charset="-122"/>
              </a:rPr>
              <a:t>G</a:t>
            </a:r>
            <a:r>
              <a:rPr lang="zh-CN" altLang="en-US" sz="1400">
                <a:latin typeface="宋体" panose="02010600030101010101" pitchFamily="2" charset="-122"/>
                <a:ea typeface="宋体" panose="02010600030101010101" pitchFamily="2" charset="-122"/>
              </a:rPr>
              <a:t>里存在一个顶点</a:t>
            </a:r>
            <a:r>
              <a:rPr lang="en-US" altLang="zh-CN" sz="1400">
                <a:latin typeface="宋体" panose="02010600030101010101" pitchFamily="2" charset="-122"/>
                <a:ea typeface="宋体" panose="02010600030101010101" pitchFamily="2" charset="-122"/>
              </a:rPr>
              <a:t>v</a:t>
            </a:r>
            <a:r>
              <a:rPr lang="zh-CN" altLang="en-US" sz="1400">
                <a:latin typeface="宋体" panose="02010600030101010101" pitchFamily="2" charset="-122"/>
                <a:ea typeface="宋体" panose="02010600030101010101" pitchFamily="2" charset="-122"/>
              </a:rPr>
              <a:t>，从顶点</a:t>
            </a:r>
            <a:r>
              <a:rPr lang="en-US" altLang="zh-CN" sz="1400">
                <a:latin typeface="宋体" panose="02010600030101010101" pitchFamily="2" charset="-122"/>
                <a:ea typeface="宋体" panose="02010600030101010101" pitchFamily="2" charset="-122"/>
              </a:rPr>
              <a:t>v</a:t>
            </a:r>
            <a:r>
              <a:rPr lang="zh-CN" altLang="en-US" sz="1400">
                <a:latin typeface="宋体" panose="02010600030101010101" pitchFamily="2" charset="-122"/>
                <a:ea typeface="宋体" panose="02010600030101010101" pitchFamily="2" charset="-122"/>
              </a:rPr>
              <a:t>到</a:t>
            </a:r>
            <a:r>
              <a:rPr lang="en-US" altLang="zh-CN" sz="1400">
                <a:latin typeface="宋体" panose="02010600030101010101" pitchFamily="2" charset="-122"/>
                <a:ea typeface="宋体" panose="02010600030101010101" pitchFamily="2" charset="-122"/>
              </a:rPr>
              <a:t>G</a:t>
            </a:r>
            <a:r>
              <a:rPr lang="zh-CN" altLang="en-US" sz="1400">
                <a:latin typeface="宋体" panose="02010600030101010101" pitchFamily="2" charset="-122"/>
                <a:ea typeface="宋体" panose="02010600030101010101" pitchFamily="2" charset="-122"/>
              </a:rPr>
              <a:t>中其他每个顶点均有路径，则称</a:t>
            </a:r>
            <a:r>
              <a:rPr lang="en-US" altLang="zh-CN" sz="1400">
                <a:latin typeface="宋体" panose="02010600030101010101" pitchFamily="2" charset="-122"/>
                <a:ea typeface="宋体" panose="02010600030101010101" pitchFamily="2" charset="-122"/>
              </a:rPr>
              <a:t>G</a:t>
            </a:r>
            <a:r>
              <a:rPr lang="zh-CN" altLang="en-US" sz="1400">
                <a:latin typeface="宋体" panose="02010600030101010101" pitchFamily="2" charset="-122"/>
                <a:ea typeface="宋体" panose="02010600030101010101" pitchFamily="2" charset="-122"/>
              </a:rPr>
              <a:t>为有根图，称顶点</a:t>
            </a:r>
            <a:r>
              <a:rPr lang="en-US" altLang="zh-CN" sz="1400">
                <a:latin typeface="宋体" panose="02010600030101010101" pitchFamily="2" charset="-122"/>
                <a:ea typeface="宋体" panose="02010600030101010101" pitchFamily="2" charset="-122"/>
              </a:rPr>
              <a:t>v</a:t>
            </a:r>
            <a:r>
              <a:rPr lang="zh-CN" altLang="en-US" sz="1400">
                <a:latin typeface="宋体" panose="02010600030101010101" pitchFamily="2" charset="-122"/>
                <a:ea typeface="宋体" panose="02010600030101010101" pitchFamily="2" charset="-122"/>
              </a:rPr>
              <a:t>为图</a:t>
            </a:r>
            <a:r>
              <a:rPr lang="en-US" altLang="zh-CN" sz="1400">
                <a:latin typeface="宋体" panose="02010600030101010101" pitchFamily="2" charset="-122"/>
                <a:ea typeface="宋体" panose="02010600030101010101" pitchFamily="2" charset="-122"/>
              </a:rPr>
              <a:t>G</a:t>
            </a:r>
            <a:r>
              <a:rPr lang="zh-CN" altLang="en-US" sz="1400">
                <a:latin typeface="宋体" panose="02010600030101010101" pitchFamily="2" charset="-122"/>
                <a:ea typeface="宋体" panose="02010600030101010101" pitchFamily="2" charset="-122"/>
              </a:rPr>
              <a:t>的一个根。</a:t>
            </a:r>
            <a:endParaRPr lang="en-US" altLang="zh-CN" sz="1400">
              <a:latin typeface="宋体" panose="02010600030101010101" pitchFamily="2" charset="-122"/>
              <a:ea typeface="宋体" panose="02010600030101010101" pitchFamily="2" charset="-122"/>
            </a:endParaRPr>
          </a:p>
          <a:p>
            <a:pPr algn="l"/>
            <a:r>
              <a:rPr lang="zh-CN" altLang="en-US" sz="1400" b="1">
                <a:latin typeface="宋体" panose="02010600030101010101" pitchFamily="2" charset="-122"/>
                <a:ea typeface="宋体" panose="02010600030101010101" pitchFamily="2" charset="-122"/>
              </a:rPr>
              <a:t>连通图</a:t>
            </a:r>
            <a:r>
              <a:rPr lang="zh-CN" altLang="en-US" sz="1400">
                <a:latin typeface="宋体" panose="02010600030101010101" pitchFamily="2" charset="-122"/>
                <a:ea typeface="宋体" panose="02010600030101010101" pitchFamily="2" charset="-122"/>
              </a:rPr>
              <a:t>：如果无向图</a:t>
            </a:r>
            <a:r>
              <a:rPr lang="en-US" altLang="zh-CN" sz="1400">
                <a:latin typeface="宋体" panose="02010600030101010101" pitchFamily="2" charset="-122"/>
                <a:ea typeface="宋体" panose="02010600030101010101" pitchFamily="2" charset="-122"/>
              </a:rPr>
              <a:t>G</a:t>
            </a:r>
            <a:r>
              <a:rPr lang="zh-CN" altLang="en-US" sz="1400">
                <a:latin typeface="宋体" panose="02010600030101010101" pitchFamily="2" charset="-122"/>
                <a:ea typeface="宋体" panose="02010600030101010101" pitchFamily="2" charset="-122"/>
              </a:rPr>
              <a:t>中两个端点之间存在路径，则称这两个端点连通，若无向图</a:t>
            </a:r>
            <a:r>
              <a:rPr lang="en-US" altLang="zh-CN" sz="1400">
                <a:latin typeface="宋体" panose="02010600030101010101" pitchFamily="2" charset="-122"/>
                <a:ea typeface="宋体" panose="02010600030101010101" pitchFamily="2" charset="-122"/>
              </a:rPr>
              <a:t>G</a:t>
            </a:r>
            <a:r>
              <a:rPr lang="zh-CN" altLang="en-US" sz="1400">
                <a:latin typeface="宋体" panose="02010600030101010101" pitchFamily="2" charset="-122"/>
                <a:ea typeface="宋体" panose="02010600030101010101" pitchFamily="2" charset="-122"/>
              </a:rPr>
              <a:t>中任意两个端点都连通则称其为</a:t>
            </a:r>
            <a:r>
              <a:rPr lang="zh-CN" altLang="en-US" sz="1400">
                <a:solidFill>
                  <a:schemeClr val="accent1">
                    <a:lumMod val="75000"/>
                  </a:schemeClr>
                </a:solidFill>
                <a:latin typeface="宋体" panose="02010600030101010101" pitchFamily="2" charset="-122"/>
                <a:ea typeface="宋体" panose="02010600030101010101" pitchFamily="2" charset="-122"/>
              </a:rPr>
              <a:t>连通无向图</a:t>
            </a:r>
            <a:r>
              <a:rPr lang="zh-CN" altLang="en-US" sz="1400">
                <a:latin typeface="宋体" panose="02010600030101010101" pitchFamily="2" charset="-122"/>
                <a:ea typeface="宋体" panose="02010600030101010101" pitchFamily="2" charset="-122"/>
              </a:rPr>
              <a:t>，若有向图</a:t>
            </a:r>
            <a:r>
              <a:rPr lang="en-US" altLang="zh-CN" sz="1400">
                <a:latin typeface="宋体" panose="02010600030101010101" pitchFamily="2" charset="-122"/>
                <a:ea typeface="宋体" panose="02010600030101010101" pitchFamily="2" charset="-122"/>
              </a:rPr>
              <a:t>G</a:t>
            </a:r>
            <a:r>
              <a:rPr lang="zh-CN" altLang="en-US" sz="1400">
                <a:latin typeface="宋体" panose="02010600030101010101" pitchFamily="2" charset="-122"/>
                <a:ea typeface="宋体" panose="02010600030101010101" pitchFamily="2" charset="-122"/>
              </a:rPr>
              <a:t>中任意两个端点都连通则称其为</a:t>
            </a:r>
            <a:r>
              <a:rPr lang="zh-CN" altLang="en-US" sz="1400">
                <a:solidFill>
                  <a:schemeClr val="accent1">
                    <a:lumMod val="75000"/>
                  </a:schemeClr>
                </a:solidFill>
                <a:latin typeface="宋体" panose="02010600030101010101" pitchFamily="2" charset="-122"/>
                <a:ea typeface="宋体" panose="02010600030101010101" pitchFamily="2" charset="-122"/>
              </a:rPr>
              <a:t>强连通有向图</a:t>
            </a:r>
            <a:r>
              <a:rPr lang="zh-CN" altLang="en-US" sz="1400">
                <a:latin typeface="宋体" panose="02010600030101010101" pitchFamily="2" charset="-122"/>
                <a:ea typeface="宋体" panose="02010600030101010101" pitchFamily="2" charset="-122"/>
              </a:rPr>
              <a:t>，</a:t>
            </a:r>
            <a:r>
              <a:rPr lang="zh-CN" altLang="en-US" sz="1400">
                <a:solidFill>
                  <a:schemeClr val="accent1">
                    <a:lumMod val="75000"/>
                  </a:schemeClr>
                </a:solidFill>
                <a:latin typeface="宋体" panose="02010600030101010101" pitchFamily="2" charset="-122"/>
                <a:ea typeface="宋体" panose="02010600030101010101" pitchFamily="2" charset="-122"/>
              </a:rPr>
              <a:t>包含</a:t>
            </a:r>
            <a:r>
              <a:rPr lang="en-US" altLang="zh-CN" sz="1400">
                <a:solidFill>
                  <a:schemeClr val="accent1">
                    <a:lumMod val="75000"/>
                  </a:schemeClr>
                </a:solidFill>
                <a:latin typeface="宋体" panose="02010600030101010101" pitchFamily="2" charset="-122"/>
                <a:ea typeface="宋体" panose="02010600030101010101" pitchFamily="2" charset="-122"/>
              </a:rPr>
              <a:t>n</a:t>
            </a:r>
            <a:r>
              <a:rPr lang="zh-CN" altLang="en-US" sz="1400">
                <a:solidFill>
                  <a:schemeClr val="accent1">
                    <a:lumMod val="75000"/>
                  </a:schemeClr>
                </a:solidFill>
                <a:latin typeface="宋体" panose="02010600030101010101" pitchFamily="2" charset="-122"/>
                <a:ea typeface="宋体" panose="02010600030101010101" pitchFamily="2" charset="-122"/>
              </a:rPr>
              <a:t>个顶点的最小连通无向图的</a:t>
            </a:r>
            <a:r>
              <a:rPr lang="en-US" altLang="zh-CN" sz="1400">
                <a:solidFill>
                  <a:schemeClr val="accent1">
                    <a:lumMod val="75000"/>
                  </a:schemeClr>
                </a:solidFill>
                <a:latin typeface="宋体" panose="02010600030101010101" pitchFamily="2" charset="-122"/>
                <a:ea typeface="宋体" panose="02010600030101010101" pitchFamily="2" charset="-122"/>
              </a:rPr>
              <a:t>G</a:t>
            </a:r>
            <a:r>
              <a:rPr lang="zh-CN" altLang="en-US" sz="1400">
                <a:solidFill>
                  <a:schemeClr val="accent1">
                    <a:lumMod val="75000"/>
                  </a:schemeClr>
                </a:solidFill>
                <a:latin typeface="宋体" panose="02010600030101010101" pitchFamily="2" charset="-122"/>
                <a:ea typeface="宋体" panose="02010600030101010101" pitchFamily="2" charset="-122"/>
              </a:rPr>
              <a:t>有</a:t>
            </a:r>
            <a:r>
              <a:rPr lang="en-US" altLang="zh-CN" sz="1400">
                <a:solidFill>
                  <a:schemeClr val="accent1">
                    <a:lumMod val="75000"/>
                  </a:schemeClr>
                </a:solidFill>
                <a:latin typeface="宋体" panose="02010600030101010101" pitchFamily="2" charset="-122"/>
                <a:ea typeface="宋体" panose="02010600030101010101" pitchFamily="2" charset="-122"/>
              </a:rPr>
              <a:t>n-1</a:t>
            </a:r>
            <a:r>
              <a:rPr lang="zh-CN" altLang="en-US" sz="1400">
                <a:solidFill>
                  <a:schemeClr val="accent1">
                    <a:lumMod val="75000"/>
                  </a:schemeClr>
                </a:solidFill>
                <a:latin typeface="宋体" panose="02010600030101010101" pitchFamily="2" charset="-122"/>
                <a:ea typeface="宋体" panose="02010600030101010101" pitchFamily="2" charset="-122"/>
              </a:rPr>
              <a:t>条边</a:t>
            </a:r>
            <a:r>
              <a:rPr lang="zh-CN" altLang="en-US" sz="1400">
                <a:latin typeface="宋体" panose="02010600030101010101" pitchFamily="2" charset="-122"/>
                <a:ea typeface="宋体" panose="02010600030101010101" pitchFamily="2" charset="-122"/>
              </a:rPr>
              <a:t>，</a:t>
            </a:r>
            <a:r>
              <a:rPr lang="zh-CN" altLang="en-US" sz="1400">
                <a:solidFill>
                  <a:schemeClr val="accent1">
                    <a:lumMod val="75000"/>
                  </a:schemeClr>
                </a:solidFill>
                <a:latin typeface="宋体" panose="02010600030101010101" pitchFamily="2" charset="-122"/>
                <a:ea typeface="宋体" panose="02010600030101010101" pitchFamily="2" charset="-122"/>
              </a:rPr>
              <a:t>包含</a:t>
            </a:r>
            <a:r>
              <a:rPr lang="en-US" altLang="zh-CN" sz="1400">
                <a:solidFill>
                  <a:schemeClr val="accent1">
                    <a:lumMod val="75000"/>
                  </a:schemeClr>
                </a:solidFill>
                <a:latin typeface="宋体" panose="02010600030101010101" pitchFamily="2" charset="-122"/>
                <a:ea typeface="宋体" panose="02010600030101010101" pitchFamily="2" charset="-122"/>
              </a:rPr>
              <a:t>n</a:t>
            </a:r>
            <a:r>
              <a:rPr lang="zh-CN" altLang="en-US" sz="1400">
                <a:solidFill>
                  <a:schemeClr val="accent1">
                    <a:lumMod val="75000"/>
                  </a:schemeClr>
                </a:solidFill>
                <a:latin typeface="宋体" panose="02010600030101010101" pitchFamily="2" charset="-122"/>
                <a:ea typeface="宋体" panose="02010600030101010101" pitchFamily="2" charset="-122"/>
              </a:rPr>
              <a:t>个顶点的最小有根图有</a:t>
            </a:r>
            <a:r>
              <a:rPr lang="en-US" altLang="zh-CN" sz="1400">
                <a:solidFill>
                  <a:schemeClr val="accent1">
                    <a:lumMod val="75000"/>
                  </a:schemeClr>
                </a:solidFill>
                <a:latin typeface="宋体" panose="02010600030101010101" pitchFamily="2" charset="-122"/>
                <a:ea typeface="宋体" panose="02010600030101010101" pitchFamily="2" charset="-122"/>
              </a:rPr>
              <a:t>n-1</a:t>
            </a:r>
            <a:r>
              <a:rPr lang="zh-CN" altLang="en-US" sz="1400">
                <a:solidFill>
                  <a:schemeClr val="accent1">
                    <a:lumMod val="75000"/>
                  </a:schemeClr>
                </a:solidFill>
                <a:latin typeface="宋体" panose="02010600030101010101" pitchFamily="2" charset="-122"/>
                <a:ea typeface="宋体" panose="02010600030101010101" pitchFamily="2" charset="-122"/>
              </a:rPr>
              <a:t>条边</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pPr algn="l"/>
            <a:r>
              <a:rPr lang="zh-CN" altLang="en-US" sz="1400" b="1">
                <a:latin typeface="宋体" panose="02010600030101010101" pitchFamily="2" charset="-122"/>
                <a:ea typeface="宋体" panose="02010600030101010101" pitchFamily="2" charset="-122"/>
              </a:rPr>
              <a:t>子图与连通子图</a:t>
            </a:r>
            <a:r>
              <a:rPr lang="zh-CN" altLang="en-US" sz="1400">
                <a:latin typeface="宋体" panose="02010600030101010101" pitchFamily="2" charset="-122"/>
                <a:ea typeface="宋体" panose="02010600030101010101" pitchFamily="2" charset="-122"/>
              </a:rPr>
              <a:t>：对于图</a:t>
            </a:r>
            <a:r>
              <a:rPr lang="en-US" altLang="zh-CN" sz="1400">
                <a:latin typeface="宋体" panose="02010600030101010101" pitchFamily="2" charset="-122"/>
                <a:ea typeface="宋体" panose="02010600030101010101" pitchFamily="2" charset="-122"/>
              </a:rPr>
              <a:t>G=(V,E)</a:t>
            </a:r>
            <a:r>
              <a:rPr lang="zh-CN" altLang="en-US" sz="1400">
                <a:latin typeface="宋体" panose="02010600030101010101" pitchFamily="2" charset="-122"/>
                <a:ea typeface="宋体" panose="02010600030101010101" pitchFamily="2" charset="-122"/>
              </a:rPr>
              <a:t>和</a:t>
            </a:r>
            <a:r>
              <a:rPr lang="en-US" altLang="zh-CN" sz="1400">
                <a:latin typeface="宋体" panose="02010600030101010101" pitchFamily="2" charset="-122"/>
                <a:ea typeface="宋体" panose="02010600030101010101" pitchFamily="2" charset="-122"/>
              </a:rPr>
              <a:t>G'=(V',E')</a:t>
            </a:r>
            <a:r>
              <a:rPr lang="zh-CN" altLang="en-US" sz="1400">
                <a:latin typeface="宋体" panose="02010600030101010101" pitchFamily="2" charset="-122"/>
                <a:ea typeface="宋体" panose="02010600030101010101" pitchFamily="2" charset="-122"/>
              </a:rPr>
              <a:t>，若</a:t>
            </a:r>
            <a:r>
              <a:rPr lang="en-US" altLang="zh-CN" sz="1400">
                <a:latin typeface="宋体" panose="02010600030101010101" pitchFamily="2" charset="-122"/>
                <a:ea typeface="宋体" panose="02010600030101010101" pitchFamily="2" charset="-122"/>
              </a:rPr>
              <a:t>V'</a:t>
            </a:r>
            <a:r>
              <a:rPr lang="zh-CN" altLang="en-US" sz="1400">
                <a:latin typeface="宋体" panose="02010600030101010101" pitchFamily="2" charset="-122"/>
                <a:ea typeface="宋体" panose="02010600030101010101" pitchFamily="2" charset="-122"/>
              </a:rPr>
              <a:t>是</a:t>
            </a:r>
            <a:r>
              <a:rPr lang="en-US" altLang="zh-CN" sz="1400">
                <a:latin typeface="宋体" panose="02010600030101010101" pitchFamily="2" charset="-122"/>
                <a:ea typeface="宋体" panose="02010600030101010101" pitchFamily="2" charset="-122"/>
              </a:rPr>
              <a:t>V</a:t>
            </a:r>
            <a:r>
              <a:rPr lang="zh-CN" altLang="en-US" sz="1400">
                <a:latin typeface="宋体" panose="02010600030101010101" pitchFamily="2" charset="-122"/>
                <a:ea typeface="宋体" panose="02010600030101010101" pitchFamily="2" charset="-122"/>
              </a:rPr>
              <a:t>的子集，</a:t>
            </a:r>
            <a:r>
              <a:rPr lang="en-US" altLang="zh-CN" sz="1400">
                <a:latin typeface="宋体" panose="02010600030101010101" pitchFamily="2" charset="-122"/>
                <a:ea typeface="宋体" panose="02010600030101010101" pitchFamily="2" charset="-122"/>
              </a:rPr>
              <a:t>E'</a:t>
            </a:r>
            <a:r>
              <a:rPr lang="zh-CN" altLang="en-US" sz="1400">
                <a:latin typeface="宋体" panose="02010600030101010101" pitchFamily="2" charset="-122"/>
                <a:ea typeface="宋体" panose="02010600030101010101" pitchFamily="2" charset="-122"/>
              </a:rPr>
              <a:t>是</a:t>
            </a:r>
            <a:r>
              <a:rPr lang="en-US" altLang="zh-CN" sz="1400">
                <a:latin typeface="宋体" panose="02010600030101010101" pitchFamily="2" charset="-122"/>
                <a:ea typeface="宋体" panose="02010600030101010101" pitchFamily="2" charset="-122"/>
              </a:rPr>
              <a:t>E</a:t>
            </a:r>
            <a:r>
              <a:rPr lang="zh-CN" altLang="en-US" sz="1400">
                <a:latin typeface="宋体" panose="02010600030101010101" pitchFamily="2" charset="-122"/>
                <a:ea typeface="宋体" panose="02010600030101010101" pitchFamily="2" charset="-122"/>
              </a:rPr>
              <a:t>的子集，则称</a:t>
            </a:r>
            <a:r>
              <a:rPr lang="en-US" altLang="zh-CN" sz="1400">
                <a:latin typeface="宋体" panose="02010600030101010101" pitchFamily="2" charset="-122"/>
                <a:ea typeface="宋体" panose="02010600030101010101" pitchFamily="2" charset="-122"/>
              </a:rPr>
              <a:t>G'</a:t>
            </a:r>
            <a:r>
              <a:rPr lang="zh-CN" altLang="en-US" sz="1400">
                <a:latin typeface="宋体" panose="02010600030101010101" pitchFamily="2" charset="-122"/>
                <a:ea typeface="宋体" panose="02010600030101010101" pitchFamily="2" charset="-122"/>
              </a:rPr>
              <a:t>为</a:t>
            </a:r>
            <a:r>
              <a:rPr lang="en-US" altLang="zh-CN" sz="1400">
                <a:latin typeface="宋体" panose="02010600030101010101" pitchFamily="2" charset="-122"/>
                <a:ea typeface="宋体" panose="02010600030101010101" pitchFamily="2" charset="-122"/>
              </a:rPr>
              <a:t>G</a:t>
            </a:r>
            <a:r>
              <a:rPr lang="zh-CN" altLang="en-US" sz="1400">
                <a:latin typeface="宋体" panose="02010600030101010101" pitchFamily="2" charset="-122"/>
                <a:ea typeface="宋体" panose="02010600030101010101" pitchFamily="2" charset="-122"/>
              </a:rPr>
              <a:t>的子图，一个图本身也是自己的子图；</a:t>
            </a:r>
            <a:endParaRPr lang="en-US" altLang="zh-CN" sz="1400">
              <a:latin typeface="宋体" panose="02010600030101010101" pitchFamily="2" charset="-122"/>
              <a:ea typeface="宋体" panose="02010600030101010101" pitchFamily="2" charset="-122"/>
            </a:endParaRPr>
          </a:p>
          <a:p>
            <a:pPr algn="l"/>
            <a:r>
              <a:rPr lang="zh-CN" altLang="en-US" sz="1400">
                <a:latin typeface="宋体" panose="02010600030101010101" pitchFamily="2" charset="-122"/>
                <a:ea typeface="宋体" panose="02010600030101010101" pitchFamily="2" charset="-122"/>
              </a:rPr>
              <a:t>一个图可能不是连通图，但其子图可能是连通图，这种子图称为原图的</a:t>
            </a:r>
            <a:r>
              <a:rPr lang="zh-CN" altLang="en-US" sz="1400">
                <a:solidFill>
                  <a:schemeClr val="accent1">
                    <a:lumMod val="75000"/>
                  </a:schemeClr>
                </a:solidFill>
                <a:latin typeface="宋体" panose="02010600030101010101" pitchFamily="2" charset="-122"/>
                <a:ea typeface="宋体" panose="02010600030101010101" pitchFamily="2" charset="-122"/>
              </a:rPr>
              <a:t>连通子图</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有向图则为</a:t>
            </a:r>
            <a:r>
              <a:rPr lang="zh-CN" altLang="en-US" sz="1400">
                <a:solidFill>
                  <a:schemeClr val="accent1">
                    <a:lumMod val="75000"/>
                  </a:schemeClr>
                </a:solidFill>
                <a:latin typeface="宋体" panose="02010600030101010101" pitchFamily="2" charset="-122"/>
                <a:ea typeface="宋体" panose="02010600030101010101" pitchFamily="2" charset="-122"/>
              </a:rPr>
              <a:t>强连通子图</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，如果图</a:t>
            </a:r>
            <a:r>
              <a:rPr lang="en-US" altLang="zh-CN" sz="1400">
                <a:latin typeface="宋体" panose="02010600030101010101" pitchFamily="2" charset="-122"/>
                <a:ea typeface="宋体" panose="02010600030101010101" pitchFamily="2" charset="-122"/>
              </a:rPr>
              <a:t>G</a:t>
            </a:r>
            <a:r>
              <a:rPr lang="zh-CN" altLang="en-US" sz="1400">
                <a:latin typeface="宋体" panose="02010600030101010101" pitchFamily="2" charset="-122"/>
                <a:ea typeface="宋体" panose="02010600030101010101" pitchFamily="2" charset="-122"/>
              </a:rPr>
              <a:t>的一个连通子图</a:t>
            </a:r>
            <a:r>
              <a:rPr lang="en-US" altLang="zh-CN" sz="1400">
                <a:latin typeface="宋体" panose="02010600030101010101" pitchFamily="2" charset="-122"/>
                <a:ea typeface="宋体" panose="02010600030101010101" pitchFamily="2" charset="-122"/>
              </a:rPr>
              <a:t>G'</a:t>
            </a:r>
            <a:r>
              <a:rPr lang="zh-CN" altLang="en-US" sz="1400">
                <a:latin typeface="宋体" panose="02010600030101010101" pitchFamily="2" charset="-122"/>
                <a:ea typeface="宋体" panose="02010600030101010101" pitchFamily="2" charset="-122"/>
              </a:rPr>
              <a:t>的顶点和边都不能再扩充</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从</a:t>
            </a:r>
            <a:r>
              <a:rPr lang="en-US" altLang="zh-CN" sz="1400">
                <a:latin typeface="宋体" panose="02010600030101010101" pitchFamily="2" charset="-122"/>
                <a:ea typeface="宋体" panose="02010600030101010101" pitchFamily="2" charset="-122"/>
              </a:rPr>
              <a:t>G</a:t>
            </a:r>
            <a:r>
              <a:rPr lang="zh-CN" altLang="en-US" sz="1400">
                <a:latin typeface="宋体" panose="02010600030101010101" pitchFamily="2" charset="-122"/>
                <a:ea typeface="宋体" panose="02010600030101010101" pitchFamily="2" charset="-122"/>
              </a:rPr>
              <a:t>中再引入顶点后就会不连通</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，那么称这个子图为</a:t>
            </a:r>
            <a:r>
              <a:rPr lang="en-US" altLang="zh-CN" sz="1400">
                <a:latin typeface="宋体" panose="02010600030101010101" pitchFamily="2" charset="-122"/>
                <a:ea typeface="宋体" panose="02010600030101010101" pitchFamily="2" charset="-122"/>
              </a:rPr>
              <a:t>G</a:t>
            </a:r>
            <a:r>
              <a:rPr lang="zh-CN" altLang="en-US" sz="1400">
                <a:latin typeface="宋体" panose="02010600030101010101" pitchFamily="2" charset="-122"/>
                <a:ea typeface="宋体" panose="02010600030101010101" pitchFamily="2" charset="-122"/>
              </a:rPr>
              <a:t>的</a:t>
            </a:r>
            <a:r>
              <a:rPr lang="zh-CN" altLang="en-US" sz="1400">
                <a:solidFill>
                  <a:schemeClr val="accent1">
                    <a:lumMod val="75000"/>
                  </a:schemeClr>
                </a:solidFill>
                <a:latin typeface="宋体" panose="02010600030101010101" pitchFamily="2" charset="-122"/>
                <a:ea typeface="宋体" panose="02010600030101010101" pitchFamily="2" charset="-122"/>
              </a:rPr>
              <a:t>极大连通子图</a:t>
            </a:r>
            <a:r>
              <a:rPr lang="en-US" altLang="zh-CN" sz="1400">
                <a:solidFill>
                  <a:schemeClr val="accent1">
                    <a:lumMod val="75000"/>
                  </a:schemeClr>
                </a:solidFill>
                <a:latin typeface="宋体" panose="02010600030101010101" pitchFamily="2" charset="-122"/>
                <a:ea typeface="宋体" panose="02010600030101010101" pitchFamily="2" charset="-122"/>
              </a:rPr>
              <a:t>(</a:t>
            </a:r>
            <a:r>
              <a:rPr lang="zh-CN" altLang="en-US" sz="1400">
                <a:solidFill>
                  <a:schemeClr val="accent1">
                    <a:lumMod val="75000"/>
                  </a:schemeClr>
                </a:solidFill>
                <a:latin typeface="宋体" panose="02010600030101010101" pitchFamily="2" charset="-122"/>
                <a:ea typeface="宋体" panose="02010600030101010101" pitchFamily="2" charset="-122"/>
              </a:rPr>
              <a:t>连通分量</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，若图</a:t>
            </a:r>
            <a:r>
              <a:rPr lang="en-US" altLang="zh-CN" sz="1400">
                <a:latin typeface="宋体" panose="02010600030101010101" pitchFamily="2" charset="-122"/>
                <a:ea typeface="宋体" panose="02010600030101010101" pitchFamily="2" charset="-122"/>
              </a:rPr>
              <a:t>G</a:t>
            </a:r>
            <a:r>
              <a:rPr lang="zh-CN" altLang="en-US" sz="1400">
                <a:latin typeface="宋体" panose="02010600030101010101" pitchFamily="2" charset="-122"/>
                <a:ea typeface="宋体" panose="02010600030101010101" pitchFamily="2" charset="-122"/>
              </a:rPr>
              <a:t>本身连通，则其连通分量只有自身。</a:t>
            </a:r>
            <a:endParaRPr lang="en-US" altLang="zh-CN" sz="1400">
              <a:latin typeface="宋体" panose="02010600030101010101" pitchFamily="2" charset="-122"/>
              <a:ea typeface="宋体" panose="02010600030101010101" pitchFamily="2" charset="-122"/>
            </a:endParaRPr>
          </a:p>
          <a:p>
            <a:pPr algn="l"/>
            <a:r>
              <a:rPr lang="zh-CN" altLang="en-US" sz="1400" b="1">
                <a:latin typeface="宋体" panose="02010600030101010101" pitchFamily="2" charset="-122"/>
                <a:ea typeface="宋体" panose="02010600030101010101" pitchFamily="2" charset="-122"/>
              </a:rPr>
              <a:t>带权图与网络</a:t>
            </a:r>
            <a:r>
              <a:rPr lang="zh-CN" altLang="en-US" sz="1400">
                <a:latin typeface="宋体" panose="02010600030101010101" pitchFamily="2" charset="-122"/>
                <a:ea typeface="宋体" panose="02010600030101010101" pitchFamily="2" charset="-122"/>
              </a:rPr>
              <a:t>：若图</a:t>
            </a:r>
            <a:r>
              <a:rPr lang="en-US" altLang="zh-CN" sz="1400">
                <a:latin typeface="宋体" panose="02010600030101010101" pitchFamily="2" charset="-122"/>
                <a:ea typeface="宋体" panose="02010600030101010101" pitchFamily="2" charset="-122"/>
              </a:rPr>
              <a:t>G</a:t>
            </a:r>
            <a:r>
              <a:rPr lang="zh-CN" altLang="en-US" sz="1400">
                <a:latin typeface="宋体" panose="02010600030101010101" pitchFamily="2" charset="-122"/>
                <a:ea typeface="宋体" panose="02010600030101010101" pitchFamily="2" charset="-122"/>
              </a:rPr>
              <a:t>中的每条边都有一个权值，则称</a:t>
            </a:r>
            <a:r>
              <a:rPr lang="en-US" altLang="zh-CN" sz="1400">
                <a:latin typeface="宋体" panose="02010600030101010101" pitchFamily="2" charset="-122"/>
                <a:ea typeface="宋体" panose="02010600030101010101" pitchFamily="2" charset="-122"/>
              </a:rPr>
              <a:t>G</a:t>
            </a:r>
            <a:r>
              <a:rPr lang="zh-CN" altLang="en-US" sz="1400">
                <a:latin typeface="宋体" panose="02010600030101010101" pitchFamily="2" charset="-122"/>
                <a:ea typeface="宋体" panose="02010600030101010101" pitchFamily="2" charset="-122"/>
              </a:rPr>
              <a:t>为一个带权图，边的权值可以用于表示实际应用中与边有关的信息；</a:t>
            </a:r>
            <a:endParaRPr lang="en-US" altLang="zh-CN" sz="1400">
              <a:latin typeface="宋体" panose="02010600030101010101" pitchFamily="2" charset="-122"/>
              <a:ea typeface="宋体" panose="02010600030101010101" pitchFamily="2" charset="-122"/>
            </a:endParaRPr>
          </a:p>
          <a:p>
            <a:pPr algn="l"/>
            <a:r>
              <a:rPr lang="zh-CN" altLang="en-US" sz="1400">
                <a:solidFill>
                  <a:schemeClr val="accent1">
                    <a:lumMod val="75000"/>
                  </a:schemeClr>
                </a:solidFill>
                <a:latin typeface="宋体" panose="02010600030101010101" pitchFamily="2" charset="-122"/>
                <a:ea typeface="宋体" panose="02010600030101010101" pitchFamily="2" charset="-122"/>
              </a:rPr>
              <a:t>带权的连通无向图称为网络</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pPr algn="l"/>
            <a:r>
              <a:rPr lang="zh-CN" altLang="en-US" sz="1400" b="1">
                <a:latin typeface="宋体" panose="02010600030101010101" pitchFamily="2" charset="-122"/>
                <a:ea typeface="宋体" panose="02010600030101010101" pitchFamily="2" charset="-122"/>
              </a:rPr>
              <a:t>图的表示和实现方法</a:t>
            </a:r>
            <a:r>
              <a:rPr lang="zh-CN" altLang="en-US" sz="1400">
                <a:latin typeface="宋体" panose="02010600030101010101" pitchFamily="2" charset="-122"/>
                <a:ea typeface="宋体" panose="02010600030101010101" pitchFamily="2" charset="-122"/>
              </a:rPr>
              <a:t>：①邻接矩阵，用</a:t>
            </a:r>
            <a:r>
              <a:rPr lang="en-US" altLang="zh-CN" sz="1400">
                <a:latin typeface="宋体" panose="02010600030101010101" pitchFamily="2" charset="-122"/>
                <a:ea typeface="宋体" panose="02010600030101010101" pitchFamily="2" charset="-122"/>
              </a:rPr>
              <a:t>n×n</a:t>
            </a:r>
            <a:r>
              <a:rPr lang="zh-CN" altLang="en-US" sz="1400">
                <a:latin typeface="宋体" panose="02010600030101010101" pitchFamily="2" charset="-122"/>
                <a:ea typeface="宋体" panose="02010600030101010101" pitchFamily="2" charset="-122"/>
              </a:rPr>
              <a:t>的方阵来表示端点与端点之间的关系，并可以直接表示方向，其缺点为空间浪费巨大，在实际问题中有信息元素通常较少，会有很多的元素只是为了说明对应的边不存在，且很难扩充顶点；</a:t>
            </a:r>
            <a:endParaRPr lang="en-US" altLang="zh-CN" sz="1400">
              <a:latin typeface="宋体" panose="02010600030101010101" pitchFamily="2" charset="-122"/>
              <a:ea typeface="宋体" panose="02010600030101010101" pitchFamily="2" charset="-122"/>
            </a:endParaRPr>
          </a:p>
          <a:p>
            <a:pPr algn="l"/>
            <a:r>
              <a:rPr lang="zh-CN" altLang="en-US" sz="1400">
                <a:latin typeface="宋体" panose="02010600030101010101" pitchFamily="2" charset="-122"/>
                <a:ea typeface="宋体" panose="02010600030101010101" pitchFamily="2" charset="-122"/>
              </a:rPr>
              <a:t>②邻接表，类似于树的子节点表引用，为每个端点建立一个邻接边表</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记录所有邻接边</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，可以用顺序表或链接表，可以添加权值，对于有向表其节点的总个数即图的边的条数</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如图所示</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，对于无向表其节点数之和为图中边数的两倍。</a:t>
            </a:r>
          </a:p>
        </p:txBody>
      </p:sp>
      <p:pic>
        <p:nvPicPr>
          <p:cNvPr id="27" name="图片 26">
            <a:extLst>
              <a:ext uri="{FF2B5EF4-FFF2-40B4-BE49-F238E27FC236}">
                <a16:creationId xmlns:a16="http://schemas.microsoft.com/office/drawing/2014/main" id="{447FDC82-E3C4-4A02-93A1-1A764866CE7E}"/>
              </a:ext>
            </a:extLst>
          </p:cNvPr>
          <p:cNvPicPr>
            <a:picLocks noChangeAspect="1"/>
          </p:cNvPicPr>
          <p:nvPr/>
        </p:nvPicPr>
        <p:blipFill>
          <a:blip r:embed="rId2"/>
          <a:stretch>
            <a:fillRect/>
          </a:stretch>
        </p:blipFill>
        <p:spPr>
          <a:xfrm>
            <a:off x="10376267" y="2420598"/>
            <a:ext cx="1540227" cy="1301226"/>
          </a:xfrm>
          <a:prstGeom prst="rect">
            <a:avLst/>
          </a:prstGeom>
        </p:spPr>
      </p:pic>
      <p:pic>
        <p:nvPicPr>
          <p:cNvPr id="28" name="图片 27">
            <a:extLst>
              <a:ext uri="{FF2B5EF4-FFF2-40B4-BE49-F238E27FC236}">
                <a16:creationId xmlns:a16="http://schemas.microsoft.com/office/drawing/2014/main" id="{C8A20477-B9EF-4F5A-A9F6-1350F200762E}"/>
              </a:ext>
            </a:extLst>
          </p:cNvPr>
          <p:cNvPicPr>
            <a:picLocks noChangeAspect="1"/>
          </p:cNvPicPr>
          <p:nvPr/>
        </p:nvPicPr>
        <p:blipFill>
          <a:blip r:embed="rId3"/>
          <a:stretch>
            <a:fillRect/>
          </a:stretch>
        </p:blipFill>
        <p:spPr>
          <a:xfrm>
            <a:off x="8911703" y="2472865"/>
            <a:ext cx="1251014" cy="1181161"/>
          </a:xfrm>
          <a:prstGeom prst="rect">
            <a:avLst/>
          </a:prstGeom>
        </p:spPr>
      </p:pic>
    </p:spTree>
    <p:extLst>
      <p:ext uri="{BB962C8B-B14F-4D97-AF65-F5344CB8AC3E}">
        <p14:creationId xmlns:p14="http://schemas.microsoft.com/office/powerpoint/2010/main" val="290415981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sz="1400" smtClean="0">
            <a:latin typeface="宋体" panose="02010600030101010101" pitchFamily="2" charset="-122"/>
            <a:ea typeface="宋体" panose="02010600030101010101" pitchFamily="2"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1684</TotalTime>
  <Words>9472</Words>
  <Application>Microsoft Office PowerPoint</Application>
  <PresentationFormat>宽屏</PresentationFormat>
  <Paragraphs>209</Paragraphs>
  <Slides>12</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vt:i4>
      </vt:variant>
    </vt:vector>
  </HeadingPairs>
  <TitlesOfParts>
    <vt:vector size="18" baseType="lpstr">
      <vt:lpstr>等线</vt:lpstr>
      <vt:lpstr>等线 Light</vt:lpstr>
      <vt:lpstr>宋体</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尹 涵</dc:creator>
  <cp:lastModifiedBy>尹 涵</cp:lastModifiedBy>
  <cp:revision>81</cp:revision>
  <dcterms:created xsi:type="dcterms:W3CDTF">2019-07-10T09:38:02Z</dcterms:created>
  <dcterms:modified xsi:type="dcterms:W3CDTF">2019-07-14T16:59:36Z</dcterms:modified>
</cp:coreProperties>
</file>