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44" y="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0E405-C026-47F9-A28B-C938F925AF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F527D1C-63FA-4046-AFC4-E8E116C228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ADF7159-B5BB-46E1-A805-6F9496CC93B4}"/>
              </a:ext>
            </a:extLst>
          </p:cNvPr>
          <p:cNvSpPr>
            <a:spLocks noGrp="1"/>
          </p:cNvSpPr>
          <p:nvPr>
            <p:ph type="dt" sz="half" idx="10"/>
          </p:nvPr>
        </p:nvSpPr>
        <p:spPr/>
        <p:txBody>
          <a:bodyPr/>
          <a:lstStyle/>
          <a:p>
            <a:fld id="{70BF31A8-84CA-48F2-9B64-CEBA3215DB24}"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EAF1039B-4E8D-437A-8927-57CB902C78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58080F-0D23-41CB-83DC-ABAA861ECE62}"/>
              </a:ext>
            </a:extLst>
          </p:cNvPr>
          <p:cNvSpPr>
            <a:spLocks noGrp="1"/>
          </p:cNvSpPr>
          <p:nvPr>
            <p:ph type="sldNum" sz="quarter" idx="12"/>
          </p:nvPr>
        </p:nvSpPr>
        <p:spPr/>
        <p:txBody>
          <a:body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30598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FCDA1-8138-4E39-8595-F6F7618F63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5B10256-D99A-4BE5-A1C7-C6B3509B38B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EE9746-6583-44CB-97CE-6B985B356593}"/>
              </a:ext>
            </a:extLst>
          </p:cNvPr>
          <p:cNvSpPr>
            <a:spLocks noGrp="1"/>
          </p:cNvSpPr>
          <p:nvPr>
            <p:ph type="dt" sz="half" idx="10"/>
          </p:nvPr>
        </p:nvSpPr>
        <p:spPr/>
        <p:txBody>
          <a:bodyPr/>
          <a:lstStyle/>
          <a:p>
            <a:fld id="{70BF31A8-84CA-48F2-9B64-CEBA3215DB24}"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5F1C66B2-43C5-45F8-BE98-C6A2941E98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1C72F-8543-4A37-9AAE-14F017F84AE3}"/>
              </a:ext>
            </a:extLst>
          </p:cNvPr>
          <p:cNvSpPr>
            <a:spLocks noGrp="1"/>
          </p:cNvSpPr>
          <p:nvPr>
            <p:ph type="sldNum" sz="quarter" idx="12"/>
          </p:nvPr>
        </p:nvSpPr>
        <p:spPr/>
        <p:txBody>
          <a:body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370906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F1F5B4-FCEE-41B7-BCAB-E6F5C9C555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21415E2-E475-470E-8AFB-A2FEE482A80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94ECB5-E6CE-4C26-8FF7-EE46B5D8CF47}"/>
              </a:ext>
            </a:extLst>
          </p:cNvPr>
          <p:cNvSpPr>
            <a:spLocks noGrp="1"/>
          </p:cNvSpPr>
          <p:nvPr>
            <p:ph type="dt" sz="half" idx="10"/>
          </p:nvPr>
        </p:nvSpPr>
        <p:spPr/>
        <p:txBody>
          <a:bodyPr/>
          <a:lstStyle/>
          <a:p>
            <a:fld id="{70BF31A8-84CA-48F2-9B64-CEBA3215DB24}"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C246F933-D713-4A05-9EF8-ADF6355DF6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32DB22E-064C-44C7-B5E6-2D35F03F6863}"/>
              </a:ext>
            </a:extLst>
          </p:cNvPr>
          <p:cNvSpPr>
            <a:spLocks noGrp="1"/>
          </p:cNvSpPr>
          <p:nvPr>
            <p:ph type="sldNum" sz="quarter" idx="12"/>
          </p:nvPr>
        </p:nvSpPr>
        <p:spPr/>
        <p:txBody>
          <a:body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259411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B70DF-8938-4EE3-989A-C508C1B831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73A082A-5FF9-4A9E-8B57-8E6A888C4C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45DDEA-5D9B-4ECB-B906-ADA52301D938}"/>
              </a:ext>
            </a:extLst>
          </p:cNvPr>
          <p:cNvSpPr>
            <a:spLocks noGrp="1"/>
          </p:cNvSpPr>
          <p:nvPr>
            <p:ph type="dt" sz="half" idx="10"/>
          </p:nvPr>
        </p:nvSpPr>
        <p:spPr/>
        <p:txBody>
          <a:bodyPr/>
          <a:lstStyle/>
          <a:p>
            <a:fld id="{70BF31A8-84CA-48F2-9B64-CEBA3215DB24}"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A8ABC62D-7266-40BD-A851-3739DE39A5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169F9A-38A3-4F91-9338-4346E0A94C67}"/>
              </a:ext>
            </a:extLst>
          </p:cNvPr>
          <p:cNvSpPr>
            <a:spLocks noGrp="1"/>
          </p:cNvSpPr>
          <p:nvPr>
            <p:ph type="sldNum" sz="quarter" idx="12"/>
          </p:nvPr>
        </p:nvSpPr>
        <p:spPr/>
        <p:txBody>
          <a:body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190842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55FA8-73DC-4E32-B939-E812260878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8083E0F-36D7-4F65-BAA8-B5008DDD27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C46CE7-ACED-422C-B98F-37CE4A23ED1A}"/>
              </a:ext>
            </a:extLst>
          </p:cNvPr>
          <p:cNvSpPr>
            <a:spLocks noGrp="1"/>
          </p:cNvSpPr>
          <p:nvPr>
            <p:ph type="dt" sz="half" idx="10"/>
          </p:nvPr>
        </p:nvSpPr>
        <p:spPr/>
        <p:txBody>
          <a:bodyPr/>
          <a:lstStyle/>
          <a:p>
            <a:fld id="{70BF31A8-84CA-48F2-9B64-CEBA3215DB24}"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F1DAA424-9EAA-4BAF-B3E5-1222CB150D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7E8546-6218-48F7-9DE9-B5F2B49F8F35}"/>
              </a:ext>
            </a:extLst>
          </p:cNvPr>
          <p:cNvSpPr>
            <a:spLocks noGrp="1"/>
          </p:cNvSpPr>
          <p:nvPr>
            <p:ph type="sldNum" sz="quarter" idx="12"/>
          </p:nvPr>
        </p:nvSpPr>
        <p:spPr/>
        <p:txBody>
          <a:body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65599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643D6F-B1A4-4083-99FE-26338B6242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95B614-0D12-46F9-8418-79E312DAD7E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4C0803-8902-4084-A4F4-FC8ADEACFEE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0D7EBCA-E4E4-4394-8A30-D3CDB533C50C}"/>
              </a:ext>
            </a:extLst>
          </p:cNvPr>
          <p:cNvSpPr>
            <a:spLocks noGrp="1"/>
          </p:cNvSpPr>
          <p:nvPr>
            <p:ph type="dt" sz="half" idx="10"/>
          </p:nvPr>
        </p:nvSpPr>
        <p:spPr/>
        <p:txBody>
          <a:bodyPr/>
          <a:lstStyle/>
          <a:p>
            <a:fld id="{70BF31A8-84CA-48F2-9B64-CEBA3215DB24}"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2293BC2B-EAC9-4335-875C-68560A307F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F49DCB-64A9-451F-8553-7372FFD3149A}"/>
              </a:ext>
            </a:extLst>
          </p:cNvPr>
          <p:cNvSpPr>
            <a:spLocks noGrp="1"/>
          </p:cNvSpPr>
          <p:nvPr>
            <p:ph type="sldNum" sz="quarter" idx="12"/>
          </p:nvPr>
        </p:nvSpPr>
        <p:spPr/>
        <p:txBody>
          <a:body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118182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B832F-4EA2-4F46-9485-3CF131D6CF7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79C6466-64CF-467B-BD20-A70A7F0CB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4A0E6B-3332-41B8-9C8D-E69B1099E10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D79B29D-BE04-4BA9-B3A3-384A424D5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7745AF2-8FE4-405F-AB67-73DDAD137C3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C32F745-53F0-461E-911A-C103C3D2A7C7}"/>
              </a:ext>
            </a:extLst>
          </p:cNvPr>
          <p:cNvSpPr>
            <a:spLocks noGrp="1"/>
          </p:cNvSpPr>
          <p:nvPr>
            <p:ph type="dt" sz="half" idx="10"/>
          </p:nvPr>
        </p:nvSpPr>
        <p:spPr/>
        <p:txBody>
          <a:bodyPr/>
          <a:lstStyle/>
          <a:p>
            <a:fld id="{70BF31A8-84CA-48F2-9B64-CEBA3215DB24}" type="datetimeFigureOut">
              <a:rPr lang="zh-CN" altLang="en-US" smtClean="0"/>
              <a:t>2019/7/14</a:t>
            </a:fld>
            <a:endParaRPr lang="zh-CN" altLang="en-US"/>
          </a:p>
        </p:txBody>
      </p:sp>
      <p:sp>
        <p:nvSpPr>
          <p:cNvPr id="8" name="页脚占位符 7">
            <a:extLst>
              <a:ext uri="{FF2B5EF4-FFF2-40B4-BE49-F238E27FC236}">
                <a16:creationId xmlns:a16="http://schemas.microsoft.com/office/drawing/2014/main" id="{6527D7F1-C63A-4757-A9EA-2C9A126F77F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45D6656-23D3-4EF0-82C7-EAC4FBEF87F0}"/>
              </a:ext>
            </a:extLst>
          </p:cNvPr>
          <p:cNvSpPr>
            <a:spLocks noGrp="1"/>
          </p:cNvSpPr>
          <p:nvPr>
            <p:ph type="sldNum" sz="quarter" idx="12"/>
          </p:nvPr>
        </p:nvSpPr>
        <p:spPr/>
        <p:txBody>
          <a:body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209188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07792-FB6E-488C-BCB1-A2F52F71A17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E282958-B10C-44CE-9970-06C25BB201C6}"/>
              </a:ext>
            </a:extLst>
          </p:cNvPr>
          <p:cNvSpPr>
            <a:spLocks noGrp="1"/>
          </p:cNvSpPr>
          <p:nvPr>
            <p:ph type="dt" sz="half" idx="10"/>
          </p:nvPr>
        </p:nvSpPr>
        <p:spPr/>
        <p:txBody>
          <a:bodyPr/>
          <a:lstStyle/>
          <a:p>
            <a:fld id="{70BF31A8-84CA-48F2-9B64-CEBA3215DB24}" type="datetimeFigureOut">
              <a:rPr lang="zh-CN" altLang="en-US" smtClean="0"/>
              <a:t>2019/7/14</a:t>
            </a:fld>
            <a:endParaRPr lang="zh-CN" altLang="en-US"/>
          </a:p>
        </p:txBody>
      </p:sp>
      <p:sp>
        <p:nvSpPr>
          <p:cNvPr id="4" name="页脚占位符 3">
            <a:extLst>
              <a:ext uri="{FF2B5EF4-FFF2-40B4-BE49-F238E27FC236}">
                <a16:creationId xmlns:a16="http://schemas.microsoft.com/office/drawing/2014/main" id="{531AA5DF-539E-41E6-A765-69AA846E70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9A6D7A-CA22-448D-BC17-5C68AF2A13E3}"/>
              </a:ext>
            </a:extLst>
          </p:cNvPr>
          <p:cNvSpPr>
            <a:spLocks noGrp="1"/>
          </p:cNvSpPr>
          <p:nvPr>
            <p:ph type="sldNum" sz="quarter" idx="12"/>
          </p:nvPr>
        </p:nvSpPr>
        <p:spPr/>
        <p:txBody>
          <a:body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362916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B944739-B051-4445-BEB5-A833FEFC6C4C}"/>
              </a:ext>
            </a:extLst>
          </p:cNvPr>
          <p:cNvSpPr>
            <a:spLocks noGrp="1"/>
          </p:cNvSpPr>
          <p:nvPr>
            <p:ph type="dt" sz="half" idx="10"/>
          </p:nvPr>
        </p:nvSpPr>
        <p:spPr/>
        <p:txBody>
          <a:bodyPr/>
          <a:lstStyle/>
          <a:p>
            <a:fld id="{70BF31A8-84CA-48F2-9B64-CEBA3215DB24}" type="datetimeFigureOut">
              <a:rPr lang="zh-CN" altLang="en-US" smtClean="0"/>
              <a:t>2019/7/14</a:t>
            </a:fld>
            <a:endParaRPr lang="zh-CN" altLang="en-US"/>
          </a:p>
        </p:txBody>
      </p:sp>
      <p:sp>
        <p:nvSpPr>
          <p:cNvPr id="3" name="页脚占位符 2">
            <a:extLst>
              <a:ext uri="{FF2B5EF4-FFF2-40B4-BE49-F238E27FC236}">
                <a16:creationId xmlns:a16="http://schemas.microsoft.com/office/drawing/2014/main" id="{6A90CDDB-A737-47E9-A8C8-81890034F5A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A1CBF7-AB4D-42A7-BA7A-7B8F1F347A92}"/>
              </a:ext>
            </a:extLst>
          </p:cNvPr>
          <p:cNvSpPr>
            <a:spLocks noGrp="1"/>
          </p:cNvSpPr>
          <p:nvPr>
            <p:ph type="sldNum" sz="quarter" idx="12"/>
          </p:nvPr>
        </p:nvSpPr>
        <p:spPr/>
        <p:txBody>
          <a:body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339297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2B62B-0324-40F7-95F9-49B67B2F8B5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5AAED9-D761-41F2-B5C5-C6816F812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D7DCB1F-174B-4979-BBEE-7CA2DE32A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88389D-F920-4149-8FF7-51575B70936A}"/>
              </a:ext>
            </a:extLst>
          </p:cNvPr>
          <p:cNvSpPr>
            <a:spLocks noGrp="1"/>
          </p:cNvSpPr>
          <p:nvPr>
            <p:ph type="dt" sz="half" idx="10"/>
          </p:nvPr>
        </p:nvSpPr>
        <p:spPr/>
        <p:txBody>
          <a:bodyPr/>
          <a:lstStyle/>
          <a:p>
            <a:fld id="{70BF31A8-84CA-48F2-9B64-CEBA3215DB24}"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8F675663-4B30-41FB-9A68-A650783022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BF6C20-A8D7-411B-86A2-D2B7221D47E3}"/>
              </a:ext>
            </a:extLst>
          </p:cNvPr>
          <p:cNvSpPr>
            <a:spLocks noGrp="1"/>
          </p:cNvSpPr>
          <p:nvPr>
            <p:ph type="sldNum" sz="quarter" idx="12"/>
          </p:nvPr>
        </p:nvSpPr>
        <p:spPr/>
        <p:txBody>
          <a:body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163901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CAAF4-88CD-445D-B782-229B9D1AB9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5B2ECF3-9878-4238-92FB-6E2E13444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D78589D-6944-405D-A547-4F9A1FF69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99B1F6-799F-475E-A54D-EC3C9A33991B}"/>
              </a:ext>
            </a:extLst>
          </p:cNvPr>
          <p:cNvSpPr>
            <a:spLocks noGrp="1"/>
          </p:cNvSpPr>
          <p:nvPr>
            <p:ph type="dt" sz="half" idx="10"/>
          </p:nvPr>
        </p:nvSpPr>
        <p:spPr/>
        <p:txBody>
          <a:bodyPr/>
          <a:lstStyle/>
          <a:p>
            <a:fld id="{70BF31A8-84CA-48F2-9B64-CEBA3215DB24}" type="datetimeFigureOut">
              <a:rPr lang="zh-CN" altLang="en-US" smtClean="0"/>
              <a:t>2019/7/14</a:t>
            </a:fld>
            <a:endParaRPr lang="zh-CN" altLang="en-US"/>
          </a:p>
        </p:txBody>
      </p:sp>
      <p:sp>
        <p:nvSpPr>
          <p:cNvPr id="6" name="页脚占位符 5">
            <a:extLst>
              <a:ext uri="{FF2B5EF4-FFF2-40B4-BE49-F238E27FC236}">
                <a16:creationId xmlns:a16="http://schemas.microsoft.com/office/drawing/2014/main" id="{B8004A23-50E7-42FE-93AF-CB42F3E93E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AEA77F-7CC4-46B7-96F2-4B7ABF839638}"/>
              </a:ext>
            </a:extLst>
          </p:cNvPr>
          <p:cNvSpPr>
            <a:spLocks noGrp="1"/>
          </p:cNvSpPr>
          <p:nvPr>
            <p:ph type="sldNum" sz="quarter" idx="12"/>
          </p:nvPr>
        </p:nvSpPr>
        <p:spPr/>
        <p:txBody>
          <a:body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362824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FA99BB-4226-4E72-BCCD-E31A840A1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FEB1B7-4A74-4379-A578-ECFB7147B1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230A67-E842-4680-AA26-569C34628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F31A8-84CA-48F2-9B64-CEBA3215DB24}" type="datetimeFigureOut">
              <a:rPr lang="zh-CN" altLang="en-US" smtClean="0"/>
              <a:t>2019/7/14</a:t>
            </a:fld>
            <a:endParaRPr lang="zh-CN" altLang="en-US"/>
          </a:p>
        </p:txBody>
      </p:sp>
      <p:sp>
        <p:nvSpPr>
          <p:cNvPr id="5" name="页脚占位符 4">
            <a:extLst>
              <a:ext uri="{FF2B5EF4-FFF2-40B4-BE49-F238E27FC236}">
                <a16:creationId xmlns:a16="http://schemas.microsoft.com/office/drawing/2014/main" id="{7762DADE-D3C3-45B7-9D63-271DE3DBC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B376A1-E6C3-40B3-82EA-105267092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66568-1E08-4F57-8631-0BD7CBC66D30}" type="slidenum">
              <a:rPr lang="zh-CN" altLang="en-US" smtClean="0"/>
              <a:t>‹#›</a:t>
            </a:fld>
            <a:endParaRPr lang="zh-CN" altLang="en-US"/>
          </a:p>
        </p:txBody>
      </p:sp>
    </p:spTree>
    <p:extLst>
      <p:ext uri="{BB962C8B-B14F-4D97-AF65-F5344CB8AC3E}">
        <p14:creationId xmlns:p14="http://schemas.microsoft.com/office/powerpoint/2010/main" val="2016541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biancheng.net/android/"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A87C88-F063-43F3-8307-BC722549BB9C}"/>
              </a:ext>
            </a:extLst>
          </p:cNvPr>
          <p:cNvSpPr txBox="1"/>
          <p:nvPr/>
        </p:nvSpPr>
        <p:spPr>
          <a:xfrm>
            <a:off x="0" y="0"/>
            <a:ext cx="12192000" cy="2893100"/>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go</a:t>
            </a:r>
            <a:r>
              <a:rPr lang="zh-CN" altLang="en-US" sz="1400" b="1">
                <a:latin typeface="宋体" panose="02010600030101010101" pitchFamily="2" charset="-122"/>
                <a:ea typeface="宋体" panose="02010600030101010101" pitchFamily="2" charset="-122"/>
              </a:rPr>
              <a:t>基础了解</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默认所有字符编码格式都是</a:t>
            </a:r>
            <a:r>
              <a:rPr lang="en-US" altLang="zh-CN" sz="1400" b="1">
                <a:latin typeface="宋体" panose="02010600030101010101" pitchFamily="2" charset="-122"/>
                <a:ea typeface="宋体" panose="02010600030101010101" pitchFamily="2" charset="-122"/>
              </a:rPr>
              <a:t>utf-8)</a:t>
            </a:r>
          </a:p>
          <a:p>
            <a:r>
              <a:rPr lang="zh-CN" altLang="en-US" sz="1400">
                <a:latin typeface="宋体" panose="02010600030101010101" pitchFamily="2" charset="-122"/>
                <a:ea typeface="宋体" panose="02010600030101010101" pitchFamily="2" charset="-122"/>
              </a:rPr>
              <a:t>①</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的所有文件的组织形式都是以包为单位，不存在类似于</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中默认导入的包</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但后续有修正</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，若是一个可执行文件，则第一行一定为</a:t>
            </a:r>
            <a:r>
              <a:rPr lang="en-US" altLang="zh-CN" sz="1400">
                <a:latin typeface="宋体" panose="02010600030101010101" pitchFamily="2" charset="-122"/>
                <a:ea typeface="宋体" panose="02010600030101010101" pitchFamily="2" charset="-122"/>
              </a:rPr>
              <a:t>package main</a:t>
            </a:r>
            <a:r>
              <a:rPr lang="zh-CN" altLang="en-US" sz="1400">
                <a:latin typeface="宋体" panose="02010600030101010101" pitchFamily="2" charset="-122"/>
                <a:ea typeface="宋体" panose="02010600030101010101" pitchFamily="2" charset="-122"/>
              </a:rPr>
              <a:t>，每个应用程序可以有多个</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包，但只有一个</a:t>
            </a:r>
            <a:r>
              <a:rPr lang="en-US" altLang="zh-CN" sz="1400">
                <a:latin typeface="宋体" panose="02010600030101010101" pitchFamily="2" charset="-122"/>
                <a:ea typeface="宋体" panose="02010600030101010101" pitchFamily="2" charset="-122"/>
              </a:rPr>
              <a:t>main</a:t>
            </a:r>
            <a:r>
              <a:rPr lang="zh-CN" altLang="en-US" sz="1400">
                <a:latin typeface="宋体" panose="02010600030101010101" pitchFamily="2" charset="-122"/>
                <a:ea typeface="宋体" panose="02010600030101010101" pitchFamily="2" charset="-122"/>
              </a:rPr>
              <a:t>包，包主要用于提高代码的复用性。</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项目的结构一般如图所示，其中</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为环境变量路径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非项目路径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bin</a:t>
            </a:r>
            <a:r>
              <a:rPr lang="zh-CN" altLang="en-US" sz="1400">
                <a:latin typeface="宋体" panose="02010600030101010101" pitchFamily="2" charset="-122"/>
                <a:ea typeface="宋体" panose="02010600030101010101" pitchFamily="2" charset="-122"/>
              </a:rPr>
              <a:t>一般将编译后的可执行文件放置于其中，</a:t>
            </a:r>
            <a:r>
              <a:rPr lang="en-US" altLang="zh-CN" sz="1400">
                <a:latin typeface="宋体" panose="02010600030101010101" pitchFamily="2" charset="-122"/>
                <a:ea typeface="宋体" panose="02010600030101010101" pitchFamily="2" charset="-122"/>
              </a:rPr>
              <a:t>vender</a:t>
            </a:r>
            <a:r>
              <a:rPr lang="zh-CN" altLang="en-US" sz="1400">
                <a:latin typeface="宋体" panose="02010600030101010101" pitchFamily="2" charset="-122"/>
                <a:ea typeface="宋体" panose="02010600030101010101" pitchFamily="2" charset="-122"/>
              </a:rPr>
              <a:t>用于放置引用的第三</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方包，</a:t>
            </a:r>
            <a:r>
              <a:rPr lang="en-US" altLang="zh-CN" sz="1400">
                <a:latin typeface="宋体" panose="02010600030101010101" pitchFamily="2" charset="-122"/>
                <a:ea typeface="宋体" panose="02010600030101010101" pitchFamily="2" charset="-122"/>
              </a:rPr>
              <a:t>pkg</a:t>
            </a:r>
            <a:r>
              <a:rPr lang="zh-CN" altLang="en-US" sz="1400">
                <a:latin typeface="宋体" panose="02010600030101010101" pitchFamily="2" charset="-122"/>
                <a:ea typeface="宋体" panose="02010600030101010101" pitchFamily="2" charset="-122"/>
              </a:rPr>
              <a:t>用于保存静态库，</a:t>
            </a:r>
            <a:r>
              <a:rPr lang="en-US" altLang="zh-CN" sz="1400">
                <a:latin typeface="宋体" panose="02010600030101010101" pitchFamily="2" charset="-122"/>
                <a:ea typeface="宋体" panose="02010600030101010101" pitchFamily="2" charset="-122"/>
              </a:rPr>
              <a:t>src</a:t>
            </a:r>
            <a:r>
              <a:rPr lang="zh-CN" altLang="en-US" sz="1400">
                <a:latin typeface="宋体" panose="02010600030101010101" pitchFamily="2" charset="-122"/>
                <a:ea typeface="宋体" panose="02010600030101010101" pitchFamily="2" charset="-122"/>
              </a:rPr>
              <a:t>用于保存项目与代码，如</a:t>
            </a:r>
            <a:r>
              <a:rPr lang="en-US" altLang="zh-CN" sz="1400">
                <a:latin typeface="宋体" panose="02010600030101010101" pitchFamily="2" charset="-122"/>
                <a:ea typeface="宋体" panose="02010600030101010101" pitchFamily="2" charset="-122"/>
              </a:rPr>
              <a:t>go_dev/test1</a:t>
            </a:r>
            <a:r>
              <a:rPr lang="zh-CN" altLang="en-US" sz="1400">
                <a:latin typeface="宋体" panose="02010600030101010101" pitchFamily="2" charset="-122"/>
                <a:ea typeface="宋体" panose="02010600030101010101" pitchFamily="2" charset="-122"/>
              </a:rPr>
              <a:t>属于一个项目，编译时在环境变量路径下</a:t>
            </a:r>
            <a:r>
              <a:rPr lang="en-US" altLang="zh-CN" sz="1400">
                <a:solidFill>
                  <a:schemeClr val="accent2">
                    <a:lumMod val="75000"/>
                  </a:schemeClr>
                </a:solidFill>
                <a:latin typeface="宋体" panose="02010600030101010101" pitchFamily="2" charset="-122"/>
                <a:ea typeface="宋体" panose="02010600030101010101" pitchFamily="2" charset="-122"/>
              </a:rPr>
              <a:t>go build go_dev/test1</a:t>
            </a:r>
            <a:r>
              <a:rPr lang="zh-CN" altLang="en-US" sz="1400">
                <a:latin typeface="宋体" panose="02010600030101010101" pitchFamily="2" charset="-122"/>
                <a:ea typeface="宋体" panose="02010600030101010101" pitchFamily="2" charset="-122"/>
              </a:rPr>
              <a:t>，生成</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一个</a:t>
            </a:r>
            <a:r>
              <a:rPr lang="en-US" altLang="zh-CN" sz="1400">
                <a:latin typeface="宋体" panose="02010600030101010101" pitchFamily="2" charset="-122"/>
                <a:ea typeface="宋体" panose="02010600030101010101" pitchFamily="2" charset="-122"/>
              </a:rPr>
              <a:t>test1.exe(</a:t>
            </a:r>
            <a:r>
              <a:rPr lang="zh-CN" altLang="en-US" sz="1400">
                <a:latin typeface="宋体" panose="02010600030101010101" pitchFamily="2" charset="-122"/>
                <a:ea typeface="宋体" panose="02010600030101010101" pitchFamily="2" charset="-122"/>
              </a:rPr>
              <a:t>文件名为</a:t>
            </a:r>
            <a:r>
              <a:rPr lang="en-US" altLang="zh-CN" sz="1400">
                <a:latin typeface="宋体" panose="02010600030101010101" pitchFamily="2" charset="-122"/>
                <a:ea typeface="宋体" panose="02010600030101010101" pitchFamily="2" charset="-122"/>
              </a:rPr>
              <a:t>main</a:t>
            </a:r>
            <a:r>
              <a:rPr lang="zh-CN" altLang="en-US" sz="1400">
                <a:latin typeface="宋体" panose="02010600030101010101" pitchFamily="2" charset="-122"/>
                <a:ea typeface="宋体" panose="02010600030101010101" pitchFamily="2" charset="-122"/>
              </a:rPr>
              <a:t>函数所在目录的名字</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文件于环境变量路径下，一般将其置于</a:t>
            </a:r>
            <a:r>
              <a:rPr lang="en-US" altLang="zh-CN" sz="1400">
                <a:latin typeface="宋体" panose="02010600030101010101" pitchFamily="2" charset="-122"/>
                <a:ea typeface="宋体" panose="02010600030101010101" pitchFamily="2" charset="-122"/>
              </a:rPr>
              <a:t>bin</a:t>
            </a:r>
            <a:r>
              <a:rPr lang="zh-CN" altLang="en-US" sz="1400">
                <a:latin typeface="宋体" panose="02010600030101010101" pitchFamily="2" charset="-122"/>
                <a:ea typeface="宋体" panose="02010600030101010101" pitchFamily="2" charset="-122"/>
              </a:rPr>
              <a:t>中。</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的文件与包并不是一一对应关系，其在</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文件的最上方使用</a:t>
            </a:r>
            <a:r>
              <a:rPr lang="en-US" altLang="zh-CN" sz="1400">
                <a:latin typeface="宋体" panose="02010600030101010101" pitchFamily="2" charset="-122"/>
                <a:ea typeface="宋体" panose="02010600030101010101" pitchFamily="2" charset="-122"/>
              </a:rPr>
              <a:t>package</a:t>
            </a:r>
            <a:r>
              <a:rPr lang="zh-CN" altLang="en-US" sz="1400">
                <a:latin typeface="宋体" panose="02010600030101010101" pitchFamily="2" charset="-122"/>
                <a:ea typeface="宋体" panose="02010600030101010101" pitchFamily="2" charset="-122"/>
              </a:rPr>
              <a:t>声明该文件属于哪个包，可以有多个文件对应一个包，</a:t>
            </a:r>
            <a:r>
              <a:rPr lang="en-US" altLang="zh-CN" sz="1400">
                <a:latin typeface="宋体" panose="02010600030101010101" pitchFamily="2" charset="-122"/>
                <a:ea typeface="宋体" panose="02010600030101010101" pitchFamily="2" charset="-122"/>
              </a:rPr>
              <a:t>main</a:t>
            </a:r>
            <a:r>
              <a:rPr lang="zh-CN" altLang="en-US" sz="1400">
                <a:latin typeface="宋体" panose="02010600030101010101" pitchFamily="2" charset="-122"/>
                <a:ea typeface="宋体" panose="02010600030101010101" pitchFamily="2" charset="-122"/>
              </a:rPr>
              <a:t>包中一定有</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一个</a:t>
            </a:r>
            <a:r>
              <a:rPr lang="en-US" altLang="zh-CN" sz="1400">
                <a:latin typeface="宋体" panose="02010600030101010101" pitchFamily="2" charset="-122"/>
                <a:ea typeface="宋体" panose="02010600030101010101" pitchFamily="2" charset="-122"/>
              </a:rPr>
              <a:t>main</a:t>
            </a:r>
            <a:r>
              <a:rPr lang="zh-CN" altLang="en-US" sz="1400">
                <a:latin typeface="宋体" panose="02010600030101010101" pitchFamily="2" charset="-122"/>
                <a:ea typeface="宋体" panose="02010600030101010101" pitchFamily="2" charset="-122"/>
              </a:rPr>
              <a:t>函数，用作入口函数。</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④在</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中，允许其他包调用的函数名首字母大写，函数名首字母小写时，视为包内的保护函数，在包内可见可用，在包外不可见。</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⑤</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中，</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意为声明并赋值且系统自动推断类型，若要使用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赋值，则必须先</a:t>
            </a:r>
            <a:r>
              <a:rPr lang="en-US" altLang="zh-CN" sz="1400">
                <a:latin typeface="宋体" panose="02010600030101010101" pitchFamily="2" charset="-122"/>
                <a:ea typeface="宋体" panose="02010600030101010101" pitchFamily="2" charset="-122"/>
              </a:rPr>
              <a:t>var c int</a:t>
            </a:r>
            <a:r>
              <a:rPr lang="zh-CN" altLang="en-US" sz="1400">
                <a:latin typeface="宋体" panose="02010600030101010101" pitchFamily="2" charset="-122"/>
                <a:ea typeface="宋体" panose="02010600030101010101" pitchFamily="2" charset="-122"/>
              </a:rPr>
              <a:t>声明。</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⑥在</a:t>
            </a:r>
            <a:r>
              <a:rPr lang="en-US" altLang="zh-CN" sz="1400">
                <a:latin typeface="宋体" panose="02010600030101010101" pitchFamily="2" charset="-122"/>
                <a:ea typeface="宋体" panose="02010600030101010101" pitchFamily="2" charset="-122"/>
              </a:rPr>
              <a:t>import</a:t>
            </a:r>
            <a:r>
              <a:rPr lang="zh-CN" altLang="en-US" sz="1400">
                <a:latin typeface="宋体" panose="02010600030101010101" pitchFamily="2" charset="-122"/>
                <a:ea typeface="宋体" panose="02010600030101010101" pitchFamily="2" charset="-122"/>
              </a:rPr>
              <a:t>中，如果直接书写包名，则其自动去环境变量中寻找，因此如果要导入自定义的包，需要将路径书写完全。</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⑦使用</a:t>
            </a:r>
            <a:r>
              <a:rPr lang="en-US" altLang="zh-CN" sz="1400">
                <a:solidFill>
                  <a:schemeClr val="accent2">
                    <a:lumMod val="75000"/>
                  </a:schemeClr>
                </a:solidFill>
                <a:latin typeface="宋体" panose="02010600030101010101" pitchFamily="2" charset="-122"/>
                <a:ea typeface="宋体" panose="02010600030101010101" pitchFamily="2" charset="-122"/>
              </a:rPr>
              <a:t>go build -o bin/xxx.exe go_dev/xx/xx/xx </a:t>
            </a:r>
            <a:r>
              <a:rPr lang="zh-CN" altLang="en-US" sz="1400">
                <a:latin typeface="宋体" panose="02010600030101010101" pitchFamily="2" charset="-122"/>
                <a:ea typeface="宋体" panose="02010600030101010101" pitchFamily="2" charset="-122"/>
              </a:rPr>
              <a:t>可以将可执行文件生成在某个路径中。</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⑧单行注释</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，多行注释</a:t>
            </a:r>
            <a:r>
              <a:rPr lang="en-US" altLang="zh-CN" sz="1400">
                <a:latin typeface="宋体" panose="02010600030101010101" pitchFamily="2" charset="-122"/>
                <a:ea typeface="宋体" panose="02010600030101010101" pitchFamily="2" charset="-122"/>
              </a:rPr>
              <a:t>/* xx */</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7F65F363-C413-4D3A-A1BA-05537B213031}"/>
              </a:ext>
            </a:extLst>
          </p:cNvPr>
          <p:cNvPicPr>
            <a:picLocks noChangeAspect="1"/>
          </p:cNvPicPr>
          <p:nvPr/>
        </p:nvPicPr>
        <p:blipFill>
          <a:blip r:embed="rId2"/>
          <a:stretch>
            <a:fillRect/>
          </a:stretch>
        </p:blipFill>
        <p:spPr>
          <a:xfrm>
            <a:off x="11182298" y="485979"/>
            <a:ext cx="1009702" cy="1606633"/>
          </a:xfrm>
          <a:prstGeom prst="rect">
            <a:avLst/>
          </a:prstGeom>
        </p:spPr>
      </p:pic>
      <p:sp>
        <p:nvSpPr>
          <p:cNvPr id="3" name="文本框 2">
            <a:extLst>
              <a:ext uri="{FF2B5EF4-FFF2-40B4-BE49-F238E27FC236}">
                <a16:creationId xmlns:a16="http://schemas.microsoft.com/office/drawing/2014/main" id="{872A5579-FED5-45A3-B09A-2FFBC964B8D0}"/>
              </a:ext>
            </a:extLst>
          </p:cNvPr>
          <p:cNvSpPr txBox="1"/>
          <p:nvPr/>
        </p:nvSpPr>
        <p:spPr>
          <a:xfrm>
            <a:off x="0" y="2844224"/>
            <a:ext cx="12192000" cy="1169551"/>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go</a:t>
            </a:r>
            <a:r>
              <a:rPr lang="zh-CN" altLang="en-US" sz="1400" b="1">
                <a:latin typeface="宋体" panose="02010600030101010101" pitchFamily="2" charset="-122"/>
                <a:ea typeface="宋体" panose="02010600030101010101" pitchFamily="2" charset="-122"/>
              </a:rPr>
              <a:t>的开发目标</a:t>
            </a:r>
            <a:r>
              <a:rPr lang="zh-CN" altLang="en-US" sz="1400">
                <a:latin typeface="宋体" panose="02010600030101010101" pitchFamily="2" charset="-122"/>
                <a:ea typeface="宋体" panose="02010600030101010101" pitchFamily="2" charset="-122"/>
              </a:rPr>
              <a:t>：兼具 </a:t>
            </a:r>
            <a:r>
              <a:rPr lang="en-US" altLang="zh-CN" sz="1400">
                <a:latin typeface="宋体" panose="02010600030101010101" pitchFamily="2" charset="-122"/>
                <a:ea typeface="宋体" panose="02010600030101010101" pitchFamily="2" charset="-122"/>
              </a:rPr>
              <a:t>Python </a:t>
            </a:r>
            <a:r>
              <a:rPr lang="zh-CN" altLang="en-US" sz="1400">
                <a:latin typeface="宋体" panose="02010600030101010101" pitchFamily="2" charset="-122"/>
                <a:ea typeface="宋体" panose="02010600030101010101" pitchFamily="2" charset="-122"/>
              </a:rPr>
              <a:t>等动态语言的开发速度和 </a:t>
            </a:r>
            <a:r>
              <a:rPr lang="en-US" altLang="zh-CN" sz="1400">
                <a:latin typeface="宋体" panose="02010600030101010101" pitchFamily="2" charset="-122"/>
                <a:ea typeface="宋体" panose="02010600030101010101" pitchFamily="2" charset="-122"/>
              </a:rPr>
              <a:t>C/C++</a:t>
            </a:r>
            <a:r>
              <a:rPr lang="zh-CN" altLang="en-US" sz="1400">
                <a:latin typeface="宋体" panose="02010600030101010101" pitchFamily="2" charset="-122"/>
                <a:ea typeface="宋体" panose="02010600030101010101" pitchFamily="2" charset="-122"/>
              </a:rPr>
              <a:t>等编译型语言的性能与安全性。</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golang</a:t>
            </a:r>
            <a:r>
              <a:rPr lang="zh-CN" altLang="en-US" sz="1400" b="1">
                <a:latin typeface="宋体" panose="02010600030101010101" pitchFamily="2" charset="-122"/>
                <a:ea typeface="宋体" panose="02010600030101010101" pitchFamily="2" charset="-122"/>
              </a:rPr>
              <a:t>的简单特点</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是编译型语言，自带编译器，全平台支持</a:t>
            </a:r>
            <a:r>
              <a:rPr lang="en-US" altLang="zh-CN" sz="1400">
                <a:latin typeface="宋体" panose="02010600030101010101" pitchFamily="2" charset="-122"/>
                <a:ea typeface="宋体" panose="02010600030101010101" pitchFamily="2" charset="-122"/>
              </a:rPr>
              <a:t>utf-8</a:t>
            </a:r>
            <a:r>
              <a:rPr lang="zh-CN" altLang="en-US" sz="1400">
                <a:latin typeface="宋体" panose="02010600030101010101" pitchFamily="2" charset="-122"/>
                <a:ea typeface="宋体" panose="02010600030101010101" pitchFamily="2" charset="-122"/>
              </a:rPr>
              <a:t>，但也可以以脚本方式执行，</a:t>
            </a:r>
            <a:r>
              <a:rPr lang="en-US" altLang="zh-CN" sz="1400">
                <a:solidFill>
                  <a:schemeClr val="accent2">
                    <a:lumMod val="75000"/>
                  </a:schemeClr>
                </a:solidFill>
                <a:latin typeface="宋体" panose="02010600030101010101" pitchFamily="2" charset="-122"/>
                <a:ea typeface="宋体" panose="02010600030101010101" pitchFamily="2" charset="-122"/>
              </a:rPr>
              <a:t>go run xxx.go</a:t>
            </a:r>
            <a:r>
              <a:rPr lang="zh-CN" altLang="en-US" sz="1400">
                <a:solidFill>
                  <a:schemeClr val="accent2">
                    <a:lumMod val="75000"/>
                  </a:schemeClr>
                </a:solidFill>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快速编译，高效执行，易于开发。</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go</a:t>
            </a:r>
            <a:r>
              <a:rPr lang="zh-CN" altLang="en-US" sz="1400" b="1">
                <a:latin typeface="宋体" panose="02010600030101010101" pitchFamily="2" charset="-122"/>
                <a:ea typeface="宋体" panose="02010600030101010101" pitchFamily="2" charset="-122"/>
              </a:rPr>
              <a:t>语言的特性</a:t>
            </a:r>
            <a:r>
              <a:rPr lang="zh-CN" altLang="en-US" sz="1400">
                <a:latin typeface="宋体" panose="02010600030101010101" pitchFamily="2" charset="-122"/>
                <a:ea typeface="宋体" panose="02010600030101010101" pitchFamily="2" charset="-122"/>
              </a:rPr>
              <a:t>：①语法简单，类</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，但规则严谨，弃用部分灵活换取更好的维护性；②天然的高并发，将所有的代码都使用</a:t>
            </a:r>
            <a:r>
              <a:rPr lang="en-US" altLang="zh-CN" sz="1400">
                <a:latin typeface="宋体" panose="02010600030101010101" pitchFamily="2" charset="-122"/>
                <a:ea typeface="宋体" panose="02010600030101010101" pitchFamily="2" charset="-122"/>
              </a:rPr>
              <a:t>Goroutine</a:t>
            </a:r>
            <a:r>
              <a:rPr lang="zh-CN" altLang="en-US" sz="1400">
                <a:latin typeface="宋体" panose="02010600030101010101" pitchFamily="2" charset="-122"/>
                <a:ea typeface="宋体" panose="02010600030101010101" pitchFamily="2" charset="-122"/>
              </a:rPr>
              <a:t>运行</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包括</a:t>
            </a:r>
            <a:r>
              <a:rPr lang="en-US" altLang="zh-CN" sz="1400">
                <a:latin typeface="宋体" panose="02010600030101010101" pitchFamily="2" charset="-122"/>
                <a:ea typeface="宋体" panose="02010600030101010101" pitchFamily="2" charset="-122"/>
              </a:rPr>
              <a:t>main</a:t>
            </a:r>
            <a:r>
              <a:rPr lang="zh-CN" altLang="en-US" sz="1400">
                <a:latin typeface="宋体" panose="02010600030101010101" pitchFamily="2" charset="-122"/>
                <a:ea typeface="宋体" panose="02010600030101010101" pitchFamily="2" charset="-122"/>
              </a:rPr>
              <a:t>入口函数</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，搭配</a:t>
            </a:r>
            <a:r>
              <a:rPr lang="en-US" altLang="zh-CN" sz="1400">
                <a:latin typeface="宋体" panose="02010600030101010101" pitchFamily="2" charset="-122"/>
                <a:ea typeface="宋体" panose="02010600030101010101" pitchFamily="2" charset="-122"/>
              </a:rPr>
              <a:t>channel</a:t>
            </a:r>
            <a:r>
              <a:rPr lang="zh-CN" altLang="en-US" sz="1400">
                <a:latin typeface="宋体" panose="02010600030101010101" pitchFamily="2" charset="-122"/>
                <a:ea typeface="宋体" panose="02010600030101010101" pitchFamily="2" charset="-122"/>
              </a:rPr>
              <a:t>，实现</a:t>
            </a:r>
            <a:r>
              <a:rPr lang="en-US" altLang="zh-CN" sz="1400">
                <a:latin typeface="宋体" panose="02010600030101010101" pitchFamily="2" charset="-122"/>
                <a:ea typeface="宋体" panose="02010600030101010101" pitchFamily="2" charset="-122"/>
              </a:rPr>
              <a:t>CSP</a:t>
            </a:r>
            <a:r>
              <a:rPr lang="zh-CN" altLang="en-US" sz="1400">
                <a:latin typeface="宋体" panose="02010600030101010101" pitchFamily="2" charset="-122"/>
                <a:ea typeface="宋体" panose="02010600030101010101" pitchFamily="2" charset="-122"/>
              </a:rPr>
              <a:t>模型；③使用</a:t>
            </a:r>
            <a:r>
              <a:rPr lang="en-US" altLang="zh-CN" sz="1400">
                <a:latin typeface="宋体" panose="02010600030101010101" pitchFamily="2" charset="-122"/>
                <a:ea typeface="宋体" panose="02010600030101010101" pitchFamily="2" charset="-122"/>
              </a:rPr>
              <a:t>tcmalloc</a:t>
            </a:r>
            <a:r>
              <a:rPr lang="zh-CN" altLang="en-US" sz="1400">
                <a:latin typeface="宋体" panose="02010600030101010101" pitchFamily="2" charset="-122"/>
                <a:ea typeface="宋体" panose="02010600030101010101" pitchFamily="2" charset="-122"/>
              </a:rPr>
              <a:t>，自动的内存分配与管理；④自动的垃圾回收；⑤静态链接，将运行时、依赖库直接打包到可执行文件内部，简化了部署和发布操作，无须事先安装运行环境和下载诸多第三方库；⑥极为丰富的标准库；⑦完整的工具链，如编译、格式化、测试、日志等。</a:t>
            </a:r>
          </a:p>
        </p:txBody>
      </p:sp>
      <p:graphicFrame>
        <p:nvGraphicFramePr>
          <p:cNvPr id="5" name="表格 4">
            <a:extLst>
              <a:ext uri="{FF2B5EF4-FFF2-40B4-BE49-F238E27FC236}">
                <a16:creationId xmlns:a16="http://schemas.microsoft.com/office/drawing/2014/main" id="{1395985A-DA4E-41C6-B947-AA8E3FA4AB58}"/>
              </a:ext>
            </a:extLst>
          </p:cNvPr>
          <p:cNvGraphicFramePr>
            <a:graphicFrameLocks noGrp="1"/>
          </p:cNvGraphicFramePr>
          <p:nvPr>
            <p:extLst>
              <p:ext uri="{D42A27DB-BD31-4B8C-83A1-F6EECF244321}">
                <p14:modId xmlns:p14="http://schemas.microsoft.com/office/powerpoint/2010/main" val="3566521459"/>
              </p:ext>
            </p:extLst>
          </p:nvPr>
        </p:nvGraphicFramePr>
        <p:xfrm>
          <a:off x="5357554" y="4063999"/>
          <a:ext cx="6834446" cy="2794000"/>
        </p:xfrm>
        <a:graphic>
          <a:graphicData uri="http://schemas.openxmlformats.org/drawingml/2006/table">
            <a:tbl>
              <a:tblPr/>
              <a:tblGrid>
                <a:gridCol w="687046">
                  <a:extLst>
                    <a:ext uri="{9D8B030D-6E8A-4147-A177-3AD203B41FA5}">
                      <a16:colId xmlns:a16="http://schemas.microsoft.com/office/drawing/2014/main" val="2161454525"/>
                    </a:ext>
                  </a:extLst>
                </a:gridCol>
                <a:gridCol w="6147400">
                  <a:extLst>
                    <a:ext uri="{9D8B030D-6E8A-4147-A177-3AD203B41FA5}">
                      <a16:colId xmlns:a16="http://schemas.microsoft.com/office/drawing/2014/main" val="1671105922"/>
                    </a:ext>
                  </a:extLst>
                </a:gridCol>
              </a:tblGrid>
              <a:tr h="0">
                <a:tc>
                  <a:txBody>
                    <a:bodyPr/>
                    <a:lstStyle/>
                    <a:p>
                      <a:r>
                        <a:rPr lang="zh-CN" altLang="en-US" sz="1400">
                          <a:latin typeface="宋体" panose="02010600030101010101" pitchFamily="2" charset="-122"/>
                          <a:ea typeface="宋体" panose="02010600030101010101" pitchFamily="2" charset="-122"/>
                        </a:rPr>
                        <a:t>目录名</a:t>
                      </a: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c>
                  <a:txBody>
                    <a:bodyPr/>
                    <a:lstStyle/>
                    <a:p>
                      <a:r>
                        <a:rPr lang="zh-CN" altLang="en-US" sz="1400">
                          <a:latin typeface="宋体" panose="02010600030101010101" pitchFamily="2" charset="-122"/>
                          <a:ea typeface="宋体" panose="02010600030101010101" pitchFamily="2" charset="-122"/>
                        </a:rPr>
                        <a:t>说明</a:t>
                      </a: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extLst>
                  <a:ext uri="{0D108BD9-81ED-4DB2-BD59-A6C34878D82A}">
                    <a16:rowId xmlns:a16="http://schemas.microsoft.com/office/drawing/2014/main" val="2160700605"/>
                  </a:ext>
                </a:extLst>
              </a:tr>
              <a:tr h="0">
                <a:tc>
                  <a:txBody>
                    <a:bodyPr/>
                    <a:lstStyle/>
                    <a:p>
                      <a:r>
                        <a:rPr lang="en-US" sz="1400">
                          <a:latin typeface="宋体" panose="02010600030101010101" pitchFamily="2" charset="-122"/>
                          <a:ea typeface="宋体" panose="02010600030101010101" pitchFamily="2" charset="-122"/>
                        </a:rPr>
                        <a:t>api</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400">
                          <a:latin typeface="宋体" panose="02010600030101010101" pitchFamily="2" charset="-122"/>
                          <a:ea typeface="宋体" panose="02010600030101010101" pitchFamily="2" charset="-122"/>
                        </a:rPr>
                        <a:t>每个版本的 </a:t>
                      </a:r>
                      <a:r>
                        <a:rPr lang="en-US" altLang="zh-CN" sz="1400">
                          <a:latin typeface="宋体" panose="02010600030101010101" pitchFamily="2" charset="-122"/>
                          <a:ea typeface="宋体" panose="02010600030101010101" pitchFamily="2" charset="-122"/>
                        </a:rPr>
                        <a:t>api </a:t>
                      </a:r>
                      <a:r>
                        <a:rPr lang="zh-CN" altLang="en-US" sz="1400">
                          <a:latin typeface="宋体" panose="02010600030101010101" pitchFamily="2" charset="-122"/>
                          <a:ea typeface="宋体" panose="02010600030101010101" pitchFamily="2" charset="-122"/>
                        </a:rPr>
                        <a:t>变更差异</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5765950"/>
                  </a:ext>
                </a:extLst>
              </a:tr>
              <a:tr h="0">
                <a:tc>
                  <a:txBody>
                    <a:bodyPr/>
                    <a:lstStyle/>
                    <a:p>
                      <a:r>
                        <a:rPr lang="en-US" sz="1400">
                          <a:latin typeface="宋体" panose="02010600030101010101" pitchFamily="2" charset="-122"/>
                          <a:ea typeface="宋体" panose="02010600030101010101" pitchFamily="2" charset="-122"/>
                        </a:rPr>
                        <a:t>bin</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altLang="zh-CN" sz="1400">
                          <a:latin typeface="宋体" panose="02010600030101010101" pitchFamily="2" charset="-122"/>
                          <a:ea typeface="宋体" panose="02010600030101010101" pitchFamily="2" charset="-122"/>
                        </a:rPr>
                        <a:t>go </a:t>
                      </a:r>
                      <a:r>
                        <a:rPr lang="zh-CN" altLang="en-US" sz="1400">
                          <a:latin typeface="宋体" panose="02010600030101010101" pitchFamily="2" charset="-122"/>
                          <a:ea typeface="宋体" panose="02010600030101010101" pitchFamily="2" charset="-122"/>
                        </a:rPr>
                        <a:t>源码包编译出的编译器（</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）、文档工具（</a:t>
                      </a:r>
                      <a:r>
                        <a:rPr lang="en-US" altLang="zh-CN" sz="1400">
                          <a:latin typeface="宋体" panose="02010600030101010101" pitchFamily="2" charset="-122"/>
                          <a:ea typeface="宋体" panose="02010600030101010101" pitchFamily="2" charset="-122"/>
                        </a:rPr>
                        <a:t>godoc</a:t>
                      </a:r>
                      <a:r>
                        <a:rPr lang="zh-CN" altLang="en-US" sz="1400">
                          <a:latin typeface="宋体" panose="02010600030101010101" pitchFamily="2" charset="-122"/>
                          <a:ea typeface="宋体" panose="02010600030101010101" pitchFamily="2" charset="-122"/>
                        </a:rPr>
                        <a:t>）、格式化工具（</a:t>
                      </a:r>
                      <a:r>
                        <a:rPr lang="en-US" altLang="zh-CN" sz="1400">
                          <a:latin typeface="宋体" panose="02010600030101010101" pitchFamily="2" charset="-122"/>
                          <a:ea typeface="宋体" panose="02010600030101010101" pitchFamily="2" charset="-122"/>
                        </a:rPr>
                        <a:t>gofmt</a:t>
                      </a:r>
                      <a:r>
                        <a:rPr lang="zh-CN" altLang="en-US" sz="1400">
                          <a:latin typeface="宋体" panose="02010600030101010101" pitchFamily="2" charset="-122"/>
                          <a:ea typeface="宋体" panose="02010600030101010101" pitchFamily="2" charset="-122"/>
                        </a:rPr>
                        <a: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65161095"/>
                  </a:ext>
                </a:extLst>
              </a:tr>
              <a:tr h="0">
                <a:tc>
                  <a:txBody>
                    <a:bodyPr/>
                    <a:lstStyle/>
                    <a:p>
                      <a:r>
                        <a:rPr lang="en-US" sz="1400">
                          <a:latin typeface="宋体" panose="02010600030101010101" pitchFamily="2" charset="-122"/>
                          <a:ea typeface="宋体" panose="02010600030101010101" pitchFamily="2" charset="-122"/>
                        </a:rPr>
                        <a:t>blog</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latin typeface="宋体" panose="02010600030101010101" pitchFamily="2" charset="-122"/>
                          <a:ea typeface="宋体" panose="02010600030101010101" pitchFamily="2" charset="-122"/>
                        </a:rPr>
                        <a:t>Go </a:t>
                      </a:r>
                      <a:r>
                        <a:rPr lang="zh-CN" altLang="en-US" sz="1400">
                          <a:latin typeface="宋体" panose="02010600030101010101" pitchFamily="2" charset="-122"/>
                          <a:ea typeface="宋体" panose="02010600030101010101" pitchFamily="2" charset="-122"/>
                        </a:rPr>
                        <a:t>博客的模板，使用 </a:t>
                      </a:r>
                      <a:r>
                        <a:rPr lang="en-US" sz="1400">
                          <a:latin typeface="宋体" panose="02010600030101010101" pitchFamily="2" charset="-122"/>
                          <a:ea typeface="宋体" panose="02010600030101010101" pitchFamily="2" charset="-122"/>
                        </a:rPr>
                        <a:t>Go </a:t>
                      </a:r>
                      <a:r>
                        <a:rPr lang="zh-CN" altLang="en-US" sz="1400">
                          <a:latin typeface="宋体" panose="02010600030101010101" pitchFamily="2" charset="-122"/>
                          <a:ea typeface="宋体" panose="02010600030101010101" pitchFamily="2" charset="-122"/>
                        </a:rPr>
                        <a:t>的网页模板，有一定的学习意义</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70811907"/>
                  </a:ext>
                </a:extLst>
              </a:tr>
              <a:tr h="0">
                <a:tc>
                  <a:txBody>
                    <a:bodyPr/>
                    <a:lstStyle/>
                    <a:p>
                      <a:r>
                        <a:rPr lang="en-US" sz="1400">
                          <a:latin typeface="宋体" panose="02010600030101010101" pitchFamily="2" charset="-122"/>
                          <a:ea typeface="宋体" panose="02010600030101010101" pitchFamily="2" charset="-122"/>
                        </a:rPr>
                        <a:t>doc</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400">
                          <a:latin typeface="宋体" panose="02010600030101010101" pitchFamily="2" charset="-122"/>
                          <a:ea typeface="宋体" panose="02010600030101010101" pitchFamily="2" charset="-122"/>
                        </a:rPr>
                        <a:t>英文版的 </a:t>
                      </a:r>
                      <a:r>
                        <a:rPr lang="en-US" sz="1400">
                          <a:latin typeface="宋体" panose="02010600030101010101" pitchFamily="2" charset="-122"/>
                          <a:ea typeface="宋体" panose="02010600030101010101" pitchFamily="2" charset="-122"/>
                        </a:rPr>
                        <a:t>Go </a:t>
                      </a:r>
                      <a:r>
                        <a:rPr lang="zh-CN" altLang="en-US" sz="1400">
                          <a:latin typeface="宋体" panose="02010600030101010101" pitchFamily="2" charset="-122"/>
                          <a:ea typeface="宋体" panose="02010600030101010101" pitchFamily="2" charset="-122"/>
                        </a:rPr>
                        <a:t>文档</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70410248"/>
                  </a:ext>
                </a:extLst>
              </a:tr>
              <a:tr h="0">
                <a:tc>
                  <a:txBody>
                    <a:bodyPr/>
                    <a:lstStyle/>
                    <a:p>
                      <a:r>
                        <a:rPr lang="en-US" sz="1400">
                          <a:latin typeface="宋体" panose="02010600030101010101" pitchFamily="2" charset="-122"/>
                          <a:ea typeface="宋体" panose="02010600030101010101" pitchFamily="2" charset="-122"/>
                        </a:rPr>
                        <a:t>lib</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400">
                          <a:latin typeface="宋体" panose="02010600030101010101" pitchFamily="2" charset="-122"/>
                          <a:ea typeface="宋体" panose="02010600030101010101" pitchFamily="2" charset="-122"/>
                        </a:rPr>
                        <a:t>引用的一些库文件</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27733268"/>
                  </a:ext>
                </a:extLst>
              </a:tr>
              <a:tr h="0">
                <a:tc>
                  <a:txBody>
                    <a:bodyPr/>
                    <a:lstStyle/>
                    <a:p>
                      <a:r>
                        <a:rPr lang="en-US" sz="1400">
                          <a:latin typeface="宋体" panose="02010600030101010101" pitchFamily="2" charset="-122"/>
                          <a:ea typeface="宋体" panose="02010600030101010101" pitchFamily="2" charset="-122"/>
                        </a:rPr>
                        <a:t>misc</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400">
                          <a:latin typeface="宋体" panose="02010600030101010101" pitchFamily="2" charset="-122"/>
                          <a:ea typeface="宋体" panose="02010600030101010101" pitchFamily="2" charset="-122"/>
                        </a:rPr>
                        <a:t>杂项用途的文件，例如 </a:t>
                      </a:r>
                      <a:r>
                        <a:rPr lang="en-US" altLang="zh-CN" sz="1400">
                          <a:latin typeface="宋体" panose="02010600030101010101" pitchFamily="2" charset="-122"/>
                          <a:ea typeface="宋体" panose="02010600030101010101" pitchFamily="2" charset="-122"/>
                          <a:hlinkClick r:id="rId3"/>
                        </a:rPr>
                        <a:t>Android</a:t>
                      </a:r>
                      <a:r>
                        <a:rPr lang="zh-CN" altLang="en-US" sz="1400">
                          <a:latin typeface="宋体" panose="02010600030101010101" pitchFamily="2" charset="-122"/>
                          <a:ea typeface="宋体" panose="02010600030101010101" pitchFamily="2" charset="-122"/>
                        </a:rPr>
                        <a:t> 平台的编译、</a:t>
                      </a:r>
                      <a:r>
                        <a:rPr lang="en-US" altLang="zh-CN" sz="1400">
                          <a:latin typeface="宋体" panose="02010600030101010101" pitchFamily="2" charset="-122"/>
                          <a:ea typeface="宋体" panose="02010600030101010101" pitchFamily="2" charset="-122"/>
                        </a:rPr>
                        <a:t>git </a:t>
                      </a:r>
                      <a:r>
                        <a:rPr lang="zh-CN" altLang="en-US" sz="1400">
                          <a:latin typeface="宋体" panose="02010600030101010101" pitchFamily="2" charset="-122"/>
                          <a:ea typeface="宋体" panose="02010600030101010101" pitchFamily="2" charset="-122"/>
                        </a:rPr>
                        <a:t>的提交钩子等</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71566086"/>
                  </a:ext>
                </a:extLst>
              </a:tr>
              <a:tr h="0">
                <a:tc>
                  <a:txBody>
                    <a:bodyPr/>
                    <a:lstStyle/>
                    <a:p>
                      <a:r>
                        <a:rPr lang="en-US" sz="1400">
                          <a:latin typeface="宋体" panose="02010600030101010101" pitchFamily="2" charset="-122"/>
                          <a:ea typeface="宋体" panose="02010600030101010101" pitchFamily="2" charset="-122"/>
                        </a:rPr>
                        <a:t>pkg</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latin typeface="宋体" panose="02010600030101010101" pitchFamily="2" charset="-122"/>
                          <a:ea typeface="宋体" panose="02010600030101010101" pitchFamily="2" charset="-122"/>
                        </a:rPr>
                        <a:t>Windows </a:t>
                      </a:r>
                      <a:r>
                        <a:rPr lang="zh-CN" altLang="en-US" sz="1400">
                          <a:latin typeface="宋体" panose="02010600030101010101" pitchFamily="2" charset="-122"/>
                          <a:ea typeface="宋体" panose="02010600030101010101" pitchFamily="2" charset="-122"/>
                        </a:rPr>
                        <a:t>平台编译好的中间文件</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33717356"/>
                  </a:ext>
                </a:extLst>
              </a:tr>
              <a:tr h="0">
                <a:tc>
                  <a:txBody>
                    <a:bodyPr/>
                    <a:lstStyle/>
                    <a:p>
                      <a:r>
                        <a:rPr lang="en-US" sz="1400">
                          <a:latin typeface="宋体" panose="02010600030101010101" pitchFamily="2" charset="-122"/>
                          <a:ea typeface="宋体" panose="02010600030101010101" pitchFamily="2" charset="-122"/>
                        </a:rPr>
                        <a:t>src</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400">
                          <a:latin typeface="宋体" panose="02010600030101010101" pitchFamily="2" charset="-122"/>
                          <a:ea typeface="宋体" panose="02010600030101010101" pitchFamily="2" charset="-122"/>
                        </a:rPr>
                        <a:t>标准库的源码</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27351973"/>
                  </a:ext>
                </a:extLst>
              </a:tr>
              <a:tr h="0">
                <a:tc>
                  <a:txBody>
                    <a:bodyPr/>
                    <a:lstStyle/>
                    <a:p>
                      <a:r>
                        <a:rPr lang="en-US" sz="1400">
                          <a:latin typeface="宋体" panose="02010600030101010101" pitchFamily="2" charset="-122"/>
                          <a:ea typeface="宋体" panose="02010600030101010101" pitchFamily="2" charset="-122"/>
                        </a:rPr>
                        <a:t>test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400">
                          <a:latin typeface="宋体" panose="02010600030101010101" pitchFamily="2" charset="-122"/>
                          <a:ea typeface="宋体" panose="02010600030101010101" pitchFamily="2" charset="-122"/>
                        </a:rPr>
                        <a:t>测试用例</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2261517"/>
                  </a:ext>
                </a:extLst>
              </a:tr>
            </a:tbl>
          </a:graphicData>
        </a:graphic>
      </p:graphicFrame>
      <p:sp>
        <p:nvSpPr>
          <p:cNvPr id="6" name="文本框 5">
            <a:extLst>
              <a:ext uri="{FF2B5EF4-FFF2-40B4-BE49-F238E27FC236}">
                <a16:creationId xmlns:a16="http://schemas.microsoft.com/office/drawing/2014/main" id="{81ABB2C7-F69C-4683-8775-86BD18270D05}"/>
              </a:ext>
            </a:extLst>
          </p:cNvPr>
          <p:cNvSpPr txBox="1"/>
          <p:nvPr/>
        </p:nvSpPr>
        <p:spPr>
          <a:xfrm>
            <a:off x="0" y="4063999"/>
            <a:ext cx="5357554" cy="523220"/>
          </a:xfrm>
          <a:prstGeom prst="rect">
            <a:avLst/>
          </a:prstGeom>
          <a:noFill/>
        </p:spPr>
        <p:txBody>
          <a:bodyPr wrap="square" rtlCol="0">
            <a:spAutoFit/>
          </a:bodyPr>
          <a:lstStyle/>
          <a:p>
            <a:pPr algn="l"/>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windows</a:t>
            </a:r>
            <a:r>
              <a:rPr lang="zh-CN" altLang="en-US" sz="1400">
                <a:latin typeface="宋体" panose="02010600030101010101" pitchFamily="2" charset="-122"/>
                <a:ea typeface="宋体" panose="02010600030101010101" pitchFamily="2" charset="-122"/>
              </a:rPr>
              <a:t>下的目录结构如表所示。</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中可以使用逗号显式分行。</a:t>
            </a:r>
          </a:p>
        </p:txBody>
      </p:sp>
      <p:sp>
        <p:nvSpPr>
          <p:cNvPr id="7" name="矩形 6">
            <a:extLst>
              <a:ext uri="{FF2B5EF4-FFF2-40B4-BE49-F238E27FC236}">
                <a16:creationId xmlns:a16="http://schemas.microsoft.com/office/drawing/2014/main" id="{7D96237C-D97B-460D-BEAD-6CB0F3253DD7}"/>
              </a:ext>
            </a:extLst>
          </p:cNvPr>
          <p:cNvSpPr/>
          <p:nvPr/>
        </p:nvSpPr>
        <p:spPr>
          <a:xfrm>
            <a:off x="3369307" y="4033221"/>
            <a:ext cx="979755" cy="369332"/>
          </a:xfrm>
          <a:prstGeom prst="rect">
            <a:avLst/>
          </a:prstGeom>
        </p:spPr>
        <p:txBody>
          <a:bodyPr wrap="none">
            <a:spAutoFit/>
          </a:bodyPr>
          <a:lstStyle/>
          <a:p>
            <a:r>
              <a:rPr lang="en-US" altLang="zh-CN" b="1">
                <a:solidFill>
                  <a:srgbClr val="444444"/>
                </a:solidFill>
                <a:latin typeface="Helvetica Neue"/>
              </a:rPr>
              <a:t>LiteIDE</a:t>
            </a:r>
            <a:endParaRPr lang="en-US" altLang="zh-CN" b="1" i="0">
              <a:solidFill>
                <a:srgbClr val="444444"/>
              </a:solidFill>
              <a:effectLst/>
              <a:latin typeface="Helvetica Neue"/>
            </a:endParaRPr>
          </a:p>
        </p:txBody>
      </p:sp>
      <p:sp>
        <p:nvSpPr>
          <p:cNvPr id="8" name="文本框 7">
            <a:extLst>
              <a:ext uri="{FF2B5EF4-FFF2-40B4-BE49-F238E27FC236}">
                <a16:creationId xmlns:a16="http://schemas.microsoft.com/office/drawing/2014/main" id="{AE2C7850-981D-48A4-AC85-C2EEA817124C}"/>
              </a:ext>
            </a:extLst>
          </p:cNvPr>
          <p:cNvSpPr txBox="1"/>
          <p:nvPr/>
        </p:nvSpPr>
        <p:spPr>
          <a:xfrm>
            <a:off x="0" y="4587219"/>
            <a:ext cx="5357554" cy="2246769"/>
          </a:xfrm>
          <a:prstGeom prst="rect">
            <a:avLst/>
          </a:prstGeom>
          <a:noFill/>
        </p:spPr>
        <p:txBody>
          <a:bodyPr wrap="square" rtlCol="0">
            <a:spAutoFit/>
          </a:bodyPr>
          <a:lstStyle/>
          <a:p>
            <a:r>
              <a:rPr lang="zh-CN" altLang="en-US" sz="1400" b="1">
                <a:latin typeface="宋体" panose="02010600030101010101" pitchFamily="2" charset="-122"/>
                <a:ea typeface="宋体" panose="02010600030101010101" pitchFamily="2" charset="-122"/>
              </a:rPr>
              <a:t>操作系统</a:t>
            </a:r>
            <a:r>
              <a:rPr lang="en-US" altLang="zh-CN" sz="1400" b="1">
                <a:latin typeface="宋体" panose="02010600030101010101" pitchFamily="2" charset="-122"/>
                <a:ea typeface="宋体" panose="02010600030101010101" pitchFamily="2" charset="-122"/>
              </a:rPr>
              <a:t>(Operating System)32</a:t>
            </a:r>
            <a:r>
              <a:rPr lang="zh-CN" altLang="en-US" sz="1400" b="1">
                <a:latin typeface="宋体" panose="02010600030101010101" pitchFamily="2" charset="-122"/>
                <a:ea typeface="宋体" panose="02010600030101010101" pitchFamily="2" charset="-122"/>
              </a:rPr>
              <a:t>位与</a:t>
            </a:r>
            <a:r>
              <a:rPr lang="en-US" altLang="zh-CN" sz="1400" b="1">
                <a:latin typeface="宋体" panose="02010600030101010101" pitchFamily="2" charset="-122"/>
                <a:ea typeface="宋体" panose="02010600030101010101" pitchFamily="2" charset="-122"/>
              </a:rPr>
              <a:t>64</a:t>
            </a:r>
            <a:r>
              <a:rPr lang="zh-CN" altLang="en-US" sz="1400" b="1">
                <a:latin typeface="宋体" panose="02010600030101010101" pitchFamily="2" charset="-122"/>
                <a:ea typeface="宋体" panose="02010600030101010101" pitchFamily="2" charset="-122"/>
              </a:rPr>
              <a:t>位的差异</a:t>
            </a:r>
            <a:r>
              <a:rPr lang="zh-CN" altLang="en-US" sz="1400">
                <a:latin typeface="宋体" panose="02010600030101010101" pitchFamily="2" charset="-122"/>
                <a:ea typeface="宋体" panose="02010600030101010101" pitchFamily="2" charset="-122"/>
              </a:rPr>
              <a:t>：支持超过</a:t>
            </a:r>
            <a:r>
              <a:rPr lang="en-US" altLang="zh-CN" sz="1400">
                <a:latin typeface="宋体" panose="02010600030101010101" pitchFamily="2" charset="-122"/>
                <a:ea typeface="宋体" panose="02010600030101010101" pitchFamily="2" charset="-122"/>
              </a:rPr>
              <a:t>4G</a:t>
            </a:r>
            <a:r>
              <a:rPr lang="zh-CN" altLang="en-US" sz="1400">
                <a:latin typeface="宋体" panose="02010600030101010101" pitchFamily="2" charset="-122"/>
                <a:ea typeface="宋体" panose="02010600030101010101" pitchFamily="2" charset="-122"/>
              </a:rPr>
              <a:t>的内存，支持</a:t>
            </a:r>
            <a:r>
              <a:rPr lang="en-US" altLang="zh-CN" sz="1400">
                <a:latin typeface="宋体" panose="02010600030101010101" pitchFamily="2" charset="-122"/>
                <a:ea typeface="宋体" panose="02010600030101010101" pitchFamily="2" charset="-122"/>
              </a:rPr>
              <a:t>64</a:t>
            </a:r>
            <a:r>
              <a:rPr lang="zh-CN" altLang="en-US" sz="1400">
                <a:latin typeface="宋体" panose="02010600030101010101" pitchFamily="2" charset="-122"/>
                <a:ea typeface="宋体" panose="02010600030101010101" pitchFamily="2" charset="-122"/>
              </a:rPr>
              <a:t>位处理器，即处理器一次可以运行</a:t>
            </a:r>
            <a:r>
              <a:rPr lang="en-US" altLang="zh-CN" sz="1400">
                <a:latin typeface="宋体" panose="02010600030101010101" pitchFamily="2" charset="-122"/>
                <a:ea typeface="宋体" panose="02010600030101010101" pitchFamily="2" charset="-122"/>
              </a:rPr>
              <a:t>64bit</a:t>
            </a:r>
            <a:r>
              <a:rPr lang="zh-CN" altLang="en-US" sz="1400">
                <a:latin typeface="宋体" panose="02010600030101010101" pitchFamily="2" charset="-122"/>
                <a:ea typeface="宋体" panose="02010600030101010101" pitchFamily="2" charset="-122"/>
              </a:rPr>
              <a:t>数据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且使用指令减少</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，理论上性能提升</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倍。</a:t>
            </a:r>
            <a:endParaRPr lang="en-US" altLang="zh-CN" sz="1400">
              <a:latin typeface="宋体" panose="02010600030101010101" pitchFamily="2" charset="-122"/>
              <a:ea typeface="宋体" panose="02010600030101010101" pitchFamily="2" charset="-122"/>
            </a:endParaRPr>
          </a:p>
          <a:p>
            <a:pPr algn="l"/>
            <a:r>
              <a:rPr lang="zh-CN" altLang="en-US" sz="1400" b="1">
                <a:latin typeface="宋体" panose="02010600030101010101" pitchFamily="2" charset="-122"/>
                <a:ea typeface="宋体" panose="02010600030101010101" pitchFamily="2" charset="-122"/>
              </a:rPr>
              <a:t>字符字节比特等</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位</a:t>
            </a:r>
            <a:r>
              <a:rPr lang="en-US" altLang="zh-CN" sz="1400">
                <a:latin typeface="宋体" panose="02010600030101010101" pitchFamily="2" charset="-122"/>
                <a:ea typeface="宋体" panose="02010600030101010101" pitchFamily="2" charset="-122"/>
              </a:rPr>
              <a:t>(bit,</a:t>
            </a:r>
            <a:r>
              <a:rPr lang="zh-CN" altLang="en-US" sz="1400">
                <a:latin typeface="宋体" panose="02010600030101010101" pitchFamily="2" charset="-122"/>
                <a:ea typeface="宋体" panose="02010600030101010101" pitchFamily="2" charset="-122"/>
              </a:rPr>
              <a:t>比特</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存储数据最小单位，二进制的一位，只有两种状态</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字节</a:t>
            </a:r>
            <a:r>
              <a:rPr lang="en-US" altLang="zh-CN" sz="1400">
                <a:latin typeface="宋体" panose="02010600030101010101" pitchFamily="2" charset="-122"/>
                <a:ea typeface="宋体" panose="02010600030101010101" pitchFamily="2" charset="-122"/>
              </a:rPr>
              <a:t>(byte)</a:t>
            </a:r>
            <a:r>
              <a:rPr lang="zh-CN" altLang="en-US" sz="1400">
                <a:latin typeface="宋体" panose="02010600030101010101" pitchFamily="2" charset="-122"/>
                <a:ea typeface="宋体" panose="02010600030101010101" pitchFamily="2" charset="-122"/>
              </a:rPr>
              <a:t>：一个字节有</a:t>
            </a:r>
            <a:r>
              <a:rPr lang="en-US" altLang="zh-CN" sz="1400">
                <a:latin typeface="宋体" panose="02010600030101010101" pitchFamily="2" charset="-122"/>
                <a:ea typeface="宋体" panose="02010600030101010101" pitchFamily="2" charset="-122"/>
              </a:rPr>
              <a:t>8bit</a:t>
            </a:r>
          </a:p>
          <a:p>
            <a:pPr algn="l"/>
            <a:r>
              <a:rPr lang="zh-CN" altLang="en-US" sz="1400">
                <a:latin typeface="宋体" panose="02010600030101010101" pitchFamily="2" charset="-122"/>
                <a:ea typeface="宋体" panose="02010600030101010101" pitchFamily="2" charset="-122"/>
              </a:rPr>
              <a:t>帧</a:t>
            </a:r>
            <a:r>
              <a:rPr lang="en-US" altLang="zh-CN" sz="1400">
                <a:latin typeface="宋体" panose="02010600030101010101" pitchFamily="2" charset="-122"/>
                <a:ea typeface="宋体" panose="02010600030101010101" pitchFamily="2" charset="-122"/>
              </a:rPr>
              <a:t>(frame)</a:t>
            </a:r>
            <a:r>
              <a:rPr lang="zh-CN" altLang="en-US" sz="1400">
                <a:latin typeface="宋体" panose="02010600030101010101" pitchFamily="2" charset="-122"/>
                <a:ea typeface="宋体" panose="02010600030101010101" pitchFamily="2" charset="-122"/>
              </a:rPr>
              <a:t>：数据链路层的最小传输单元，由设备决定大小，</a:t>
            </a:r>
            <a:r>
              <a:rPr lang="en-US" altLang="zh-CN" sz="1400">
                <a:latin typeface="宋体" panose="02010600030101010101" pitchFamily="2" charset="-122"/>
                <a:ea typeface="宋体" panose="02010600030101010101" pitchFamily="2" charset="-122"/>
              </a:rPr>
              <a:t>64-1518bytes</a:t>
            </a:r>
          </a:p>
          <a:p>
            <a:pPr algn="l"/>
            <a:r>
              <a:rPr lang="zh-CN" altLang="en-US" sz="1400">
                <a:latin typeface="宋体" panose="02010600030101010101" pitchFamily="2" charset="-122"/>
                <a:ea typeface="宋体" panose="02010600030101010101" pitchFamily="2" charset="-122"/>
              </a:rPr>
              <a:t>字</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字符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：由不同的字符编码方式决定单个字符的字节数；</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字长：单个字符占的</a:t>
            </a:r>
            <a:r>
              <a:rPr lang="en-US" altLang="zh-CN" sz="1400">
                <a:latin typeface="宋体" panose="02010600030101010101" pitchFamily="2" charset="-122"/>
                <a:ea typeface="宋体" panose="02010600030101010101" pitchFamily="2" charset="-122"/>
              </a:rPr>
              <a:t>bit</a:t>
            </a:r>
            <a:r>
              <a:rPr lang="zh-CN" altLang="en-US" sz="1400">
                <a:latin typeface="宋体" panose="02010600030101010101" pitchFamily="2" charset="-122"/>
                <a:ea typeface="宋体" panose="02010600030101010101" pitchFamily="2" charset="-122"/>
              </a:rPr>
              <a:t>数；</a:t>
            </a:r>
          </a:p>
        </p:txBody>
      </p:sp>
    </p:spTree>
    <p:extLst>
      <p:ext uri="{BB962C8B-B14F-4D97-AF65-F5344CB8AC3E}">
        <p14:creationId xmlns:p14="http://schemas.microsoft.com/office/powerpoint/2010/main" val="127246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E2F48D-74F6-4D08-A48A-E7AF8EE62E31}"/>
              </a:ext>
            </a:extLst>
          </p:cNvPr>
          <p:cNvSpPr txBox="1"/>
          <p:nvPr/>
        </p:nvSpPr>
        <p:spPr>
          <a:xfrm>
            <a:off x="0" y="0"/>
            <a:ext cx="12192000" cy="6555641"/>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go</a:t>
            </a:r>
            <a:r>
              <a:rPr lang="zh-CN" altLang="en-US" sz="1400" b="1">
                <a:latin typeface="宋体" panose="02010600030101010101" pitchFamily="2" charset="-122"/>
                <a:ea typeface="宋体" panose="02010600030101010101" pitchFamily="2" charset="-122"/>
              </a:rPr>
              <a:t>变量</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①基本类型：</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bool</a:t>
            </a:r>
          </a:p>
          <a:p>
            <a:r>
              <a:rPr lang="en-US" altLang="zh-CN" sz="1400">
                <a:latin typeface="宋体" panose="02010600030101010101" pitchFamily="2" charset="-122"/>
                <a:ea typeface="宋体" panose="02010600030101010101" pitchFamily="2" charset="-122"/>
              </a:rPr>
              <a:t>string</a:t>
            </a:r>
          </a:p>
          <a:p>
            <a:r>
              <a:rPr lang="en-US" altLang="zh-CN" sz="1400">
                <a:latin typeface="宋体" panose="02010600030101010101" pitchFamily="2" charset="-122"/>
                <a:ea typeface="宋体" panose="02010600030101010101" pitchFamily="2" charset="-122"/>
              </a:rPr>
              <a:t>int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int8</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int16</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int32</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int64</a:t>
            </a:r>
          </a:p>
          <a:p>
            <a:r>
              <a:rPr lang="en-US" altLang="zh-CN" sz="1400">
                <a:latin typeface="宋体" panose="02010600030101010101" pitchFamily="2" charset="-122"/>
                <a:ea typeface="宋体" panose="02010600030101010101" pitchFamily="2" charset="-122"/>
              </a:rPr>
              <a:t>uint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uint8</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uint16</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uint32</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uint64</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uintptr</a:t>
            </a:r>
          </a:p>
          <a:p>
            <a:r>
              <a:rPr lang="en-US" altLang="zh-CN" sz="1400">
                <a:latin typeface="宋体" panose="02010600030101010101" pitchFamily="2" charset="-122"/>
                <a:ea typeface="宋体" panose="02010600030101010101" pitchFamily="2" charset="-122"/>
              </a:rPr>
              <a:t>byte // uint8 </a:t>
            </a:r>
            <a:r>
              <a:rPr lang="zh-CN" altLang="en-US" sz="1400">
                <a:latin typeface="宋体" panose="02010600030101010101" pitchFamily="2" charset="-122"/>
                <a:ea typeface="宋体" panose="02010600030101010101" pitchFamily="2" charset="-122"/>
              </a:rPr>
              <a:t>的别名</a:t>
            </a:r>
          </a:p>
          <a:p>
            <a:r>
              <a:rPr lang="en-US" altLang="zh-CN" sz="1400">
                <a:latin typeface="宋体" panose="02010600030101010101" pitchFamily="2" charset="-122"/>
                <a:ea typeface="宋体" panose="02010600030101010101" pitchFamily="2" charset="-122"/>
              </a:rPr>
              <a:t>rune // int32 </a:t>
            </a:r>
            <a:r>
              <a:rPr lang="zh-CN" altLang="en-US" sz="1400">
                <a:latin typeface="宋体" panose="02010600030101010101" pitchFamily="2" charset="-122"/>
                <a:ea typeface="宋体" panose="02010600030101010101" pitchFamily="2" charset="-122"/>
              </a:rPr>
              <a:t>的别名 代表一个 </a:t>
            </a:r>
            <a:r>
              <a:rPr lang="en-US" altLang="zh-CN" sz="1400">
                <a:latin typeface="宋体" panose="02010600030101010101" pitchFamily="2" charset="-122"/>
                <a:ea typeface="宋体" panose="02010600030101010101" pitchFamily="2" charset="-122"/>
              </a:rPr>
              <a:t>Unicode </a:t>
            </a:r>
            <a:r>
              <a:rPr lang="zh-CN" altLang="en-US" sz="1400">
                <a:latin typeface="宋体" panose="02010600030101010101" pitchFamily="2" charset="-122"/>
                <a:ea typeface="宋体" panose="02010600030101010101" pitchFamily="2" charset="-122"/>
              </a:rPr>
              <a:t>码</a:t>
            </a:r>
          </a:p>
          <a:p>
            <a:r>
              <a:rPr lang="en-US" altLang="zh-CN" sz="1400">
                <a:latin typeface="宋体" panose="02010600030101010101" pitchFamily="2" charset="-122"/>
                <a:ea typeface="宋体" panose="02010600030101010101" pitchFamily="2" charset="-122"/>
              </a:rPr>
              <a:t>float32</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float64</a:t>
            </a:r>
          </a:p>
          <a:p>
            <a:r>
              <a:rPr lang="en-US" altLang="zh-CN" sz="1400">
                <a:latin typeface="宋体" panose="02010600030101010101" pitchFamily="2" charset="-122"/>
                <a:ea typeface="宋体" panose="02010600030101010101" pitchFamily="2" charset="-122"/>
              </a:rPr>
              <a:t>complex64</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complex128</a:t>
            </a:r>
          </a:p>
          <a:p>
            <a:r>
              <a:rPr lang="zh-CN" altLang="en-US" sz="1400">
                <a:latin typeface="宋体" panose="02010600030101010101" pitchFamily="2" charset="-122"/>
                <a:ea typeface="宋体" panose="02010600030101010101" pitchFamily="2" charset="-122"/>
              </a:rPr>
              <a:t>②标准声明格式：</a:t>
            </a:r>
            <a:r>
              <a:rPr lang="en-US" altLang="zh-CN" sz="1400">
                <a:solidFill>
                  <a:schemeClr val="accent2"/>
                </a:solidFill>
                <a:latin typeface="宋体" panose="02010600030101010101" pitchFamily="2" charset="-122"/>
                <a:ea typeface="宋体" panose="02010600030101010101" pitchFamily="2" charset="-122"/>
              </a:rPr>
              <a:t>var </a:t>
            </a:r>
            <a:r>
              <a:rPr lang="zh-CN" altLang="en-US" sz="1400">
                <a:solidFill>
                  <a:schemeClr val="accent2"/>
                </a:solidFill>
                <a:latin typeface="宋体" panose="02010600030101010101" pitchFamily="2" charset="-122"/>
                <a:ea typeface="宋体" panose="02010600030101010101" pitchFamily="2" charset="-122"/>
              </a:rPr>
              <a:t>变量名 变量类型 </a:t>
            </a:r>
            <a:r>
              <a:rPr lang="en-US" altLang="zh-CN" sz="1400">
                <a:solidFill>
                  <a:schemeClr val="accent2"/>
                </a:solidFill>
                <a:latin typeface="宋体" panose="02010600030101010101" pitchFamily="2" charset="-122"/>
                <a:ea typeface="宋体" panose="02010600030101010101" pitchFamily="2" charset="-122"/>
              </a:rPr>
              <a:t>= </a:t>
            </a:r>
            <a:r>
              <a:rPr lang="zh-CN" altLang="en-US" sz="1400">
                <a:solidFill>
                  <a:schemeClr val="accent2"/>
                </a:solidFill>
                <a:latin typeface="宋体" panose="02010600030101010101" pitchFamily="2" charset="-122"/>
                <a:ea typeface="宋体" panose="02010600030101010101" pitchFamily="2" charset="-122"/>
              </a:rPr>
              <a:t>表达式</a:t>
            </a:r>
            <a:r>
              <a:rPr lang="zh-CN" altLang="en-US" sz="1400">
                <a:latin typeface="宋体" panose="02010600030101010101" pitchFamily="2" charset="-122"/>
                <a:ea typeface="宋体" panose="02010600030101010101" pitchFamily="2" charset="-122"/>
              </a:rPr>
              <a:t>，批量格式如图所示，当一个变量被声明后，系统自动赋予它该类型的零值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其中变量类型如果省略，编译器会自行推导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；简短声明格式</a:t>
            </a:r>
            <a:r>
              <a:rPr lang="zh-CN" altLang="en-US" sz="1400">
                <a:solidFill>
                  <a:schemeClr val="accent2"/>
                </a:solidFill>
                <a:latin typeface="宋体" panose="02010600030101010101" pitchFamily="2" charset="-122"/>
                <a:ea typeface="宋体" panose="02010600030101010101" pitchFamily="2" charset="-122"/>
              </a:rPr>
              <a:t>变量名 </a:t>
            </a:r>
            <a:r>
              <a:rPr lang="en-US" altLang="zh-CN" sz="1400">
                <a:solidFill>
                  <a:schemeClr val="accent2"/>
                </a:solidFill>
                <a:latin typeface="宋体" panose="02010600030101010101" pitchFamily="2" charset="-122"/>
                <a:ea typeface="宋体" panose="02010600030101010101" pitchFamily="2" charset="-122"/>
              </a:rPr>
              <a:t>:= </a:t>
            </a:r>
            <a:r>
              <a:rPr lang="zh-CN" altLang="en-US" sz="1400">
                <a:solidFill>
                  <a:schemeClr val="accent2"/>
                </a:solidFill>
                <a:latin typeface="宋体" panose="02010600030101010101" pitchFamily="2" charset="-122"/>
                <a:ea typeface="宋体" panose="02010600030101010101" pitchFamily="2" charset="-122"/>
              </a:rPr>
              <a:t>表达式</a:t>
            </a:r>
            <a:r>
              <a:rPr lang="zh-CN" altLang="en-US" sz="1400">
                <a:latin typeface="宋体" panose="02010600030101010101" pitchFamily="2" charset="-122"/>
                <a:ea typeface="宋体" panose="02010600030101010101" pitchFamily="2" charset="-122"/>
              </a:rPr>
              <a:t>，注意简短声明格式提供了初始值，不能提供数据类型</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系统根据表达式的结果自动赋予数据类型</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zh-CN" altLang="en-US" sz="1400" b="1">
                <a:solidFill>
                  <a:srgbClr val="FF0000"/>
                </a:solidFill>
                <a:latin typeface="宋体" panose="02010600030101010101" pitchFamily="2" charset="-122"/>
                <a:ea typeface="宋体" panose="02010600030101010101" pitchFamily="2" charset="-122"/>
              </a:rPr>
              <a:t>只能用于函数内部</a:t>
            </a:r>
            <a:r>
              <a:rPr lang="zh-CN" altLang="en-US" sz="1400">
                <a:latin typeface="宋体" panose="02010600030101010101" pitchFamily="2" charset="-122"/>
                <a:ea typeface="宋体" panose="02010600030101010101" pitchFamily="2" charset="-122"/>
              </a:rPr>
              <a:t>，被广泛用于大部分的局部变量的声明和初始化，</a:t>
            </a:r>
            <a:r>
              <a:rPr lang="en-US" altLang="zh-CN" sz="1400">
                <a:latin typeface="宋体" panose="02010600030101010101" pitchFamily="2" charset="-122"/>
                <a:ea typeface="宋体" panose="02010600030101010101" pitchFamily="2" charset="-122"/>
              </a:rPr>
              <a:t>var</a:t>
            </a:r>
            <a:r>
              <a:rPr lang="zh-CN" altLang="en-US" sz="1400">
                <a:latin typeface="宋体" panose="02010600030101010101" pitchFamily="2" charset="-122"/>
                <a:ea typeface="宋体" panose="02010600030101010101" pitchFamily="2" charset="-122"/>
              </a:rPr>
              <a:t>语句用于需要显式指定变量类型的地方。</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注：</a:t>
            </a:r>
            <a:r>
              <a:rPr lang="zh-CN" altLang="en-US" sz="1400">
                <a:solidFill>
                  <a:srgbClr val="FF0000"/>
                </a:solidFill>
                <a:latin typeface="宋体" panose="02010600030101010101" pitchFamily="2" charset="-122"/>
                <a:ea typeface="宋体" panose="02010600030101010101" pitchFamily="2" charset="-122"/>
              </a:rPr>
              <a:t>上述声明变量，声明后不能再次声明</a:t>
            </a:r>
            <a:r>
              <a:rPr lang="zh-CN" altLang="en-US" sz="1400">
                <a:latin typeface="宋体" panose="02010600030101010101" pitchFamily="2" charset="-122"/>
                <a:ea typeface="宋体" panose="02010600030101010101" pitchFamily="2" charset="-122"/>
              </a:rPr>
              <a:t>，否则报错。</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③匿名变量：</a:t>
            </a:r>
            <a:r>
              <a:rPr lang="en-US" altLang="zh-CN" sz="1400">
                <a:latin typeface="宋体" panose="02010600030101010101" pitchFamily="2" charset="-122"/>
                <a:ea typeface="宋体" panose="02010600030101010101" pitchFamily="2" charset="-122"/>
              </a:rPr>
              <a:t>_</a:t>
            </a:r>
            <a:r>
              <a:rPr lang="zh-CN" altLang="en-US" sz="1400">
                <a:latin typeface="宋体" panose="02010600030101010101" pitchFamily="2" charset="-122"/>
                <a:ea typeface="宋体" panose="02010600030101010101" pitchFamily="2" charset="-122"/>
              </a:rPr>
              <a:t>，用于占位，不占用内存，任何赋给匿名变量的值都被直接丢弃，其也不能用于给其他变量赋值。</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④局部变量与全局变量：</a:t>
            </a:r>
            <a:r>
              <a:rPr lang="zh-CN" altLang="en-US" sz="1400">
                <a:solidFill>
                  <a:srgbClr val="FF0000"/>
                </a:solidFill>
                <a:latin typeface="宋体" panose="02010600030101010101" pitchFamily="2" charset="-122"/>
                <a:ea typeface="宋体" panose="02010600030101010101" pitchFamily="2" charset="-122"/>
              </a:rPr>
              <a:t>如果一个变量在函数体外声明，则被认为是全局变量</a:t>
            </a:r>
            <a:r>
              <a:rPr lang="zh-CN" altLang="en-US" sz="1400">
                <a:latin typeface="宋体" panose="02010600030101010101" pitchFamily="2" charset="-122"/>
                <a:ea typeface="宋体" panose="02010600030101010101" pitchFamily="2" charset="-122"/>
              </a:rPr>
              <a:t>，可以在整个包甚至外部包（被导出后）使用，不管你声明在哪个源文件里或在哪个源文件里调用该变量。</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中将变量的作用域按句法块</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有显式的花括号</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与词法块</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没有显式的花括号</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划分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其实都可以称为词法块</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，句法块内部声明的名字是无法被外部块访问的。这个块决定了内部声明的名字的作用域范围。声明语句对应的词法域决定了作用域范围的大小。</a:t>
            </a:r>
          </a:p>
          <a:p>
            <a:r>
              <a:rPr lang="zh-CN" altLang="en-US" sz="1400">
                <a:latin typeface="宋体" panose="02010600030101010101" pitchFamily="2" charset="-122"/>
                <a:ea typeface="宋体" panose="02010600030101010101" pitchFamily="2" charset="-122"/>
              </a:rPr>
              <a:t>⑤关于整型：</a:t>
            </a:r>
            <a:r>
              <a:rPr lang="en-US" altLang="zh-CN" sz="1400">
                <a:latin typeface="宋体" panose="02010600030101010101" pitchFamily="2" charset="-122"/>
                <a:ea typeface="宋体" panose="02010600030101010101" pitchFamily="2" charset="-122"/>
              </a:rPr>
              <a:t>int</a:t>
            </a:r>
            <a:r>
              <a:rPr lang="zh-CN" altLang="en-US" sz="1400">
                <a:latin typeface="宋体" panose="02010600030101010101" pitchFamily="2" charset="-122"/>
                <a:ea typeface="宋体" panose="02010600030101010101" pitchFamily="2" charset="-122"/>
              </a:rPr>
              <a:t>最常用，</a:t>
            </a:r>
            <a:r>
              <a:rPr lang="en-US" altLang="zh-CN" sz="1400">
                <a:latin typeface="宋体" panose="02010600030101010101" pitchFamily="2" charset="-122"/>
                <a:ea typeface="宋体" panose="02010600030101010101" pitchFamily="2" charset="-122"/>
              </a:rPr>
              <a:t>int</a:t>
            </a:r>
            <a:r>
              <a:rPr lang="zh-CN" altLang="en-US" sz="1400">
                <a:latin typeface="宋体" panose="02010600030101010101" pitchFamily="2" charset="-122"/>
                <a:ea typeface="宋体" panose="02010600030101010101" pitchFamily="2" charset="-122"/>
              </a:rPr>
              <a:t>对应的大小与硬件有关</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可能</a:t>
            </a:r>
            <a:r>
              <a:rPr lang="en-US" altLang="zh-CN" sz="1400">
                <a:latin typeface="宋体" panose="02010600030101010101" pitchFamily="2" charset="-122"/>
                <a:ea typeface="宋体" panose="02010600030101010101" pitchFamily="2" charset="-122"/>
              </a:rPr>
              <a:t>32/64bit)</a:t>
            </a:r>
            <a:r>
              <a:rPr lang="zh-CN" altLang="en-US" sz="1400">
                <a:latin typeface="宋体" panose="02010600030101010101" pitchFamily="2" charset="-122"/>
                <a:ea typeface="宋体" panose="02010600030101010101" pitchFamily="2" charset="-122"/>
              </a:rPr>
              <a:t>，因此不对其大小做任何的假设，大部分情况下使用</a:t>
            </a:r>
            <a:r>
              <a:rPr lang="en-US" altLang="zh-CN" sz="1400">
                <a:latin typeface="宋体" panose="02010600030101010101" pitchFamily="2" charset="-122"/>
                <a:ea typeface="宋体" panose="02010600030101010101" pitchFamily="2" charset="-122"/>
              </a:rPr>
              <a:t>int</a:t>
            </a:r>
            <a:r>
              <a:rPr lang="zh-CN" altLang="en-US" sz="1400">
                <a:latin typeface="宋体" panose="02010600030101010101" pitchFamily="2" charset="-122"/>
                <a:ea typeface="宋体" panose="02010600030101010101" pitchFamily="2" charset="-122"/>
              </a:rPr>
              <a:t>，在传输、读写文件时使用</a:t>
            </a:r>
            <a:r>
              <a:rPr lang="en-US" altLang="zh-CN" sz="1400">
                <a:latin typeface="宋体" panose="02010600030101010101" pitchFamily="2" charset="-122"/>
                <a:ea typeface="宋体" panose="02010600030101010101" pitchFamily="2" charset="-122"/>
              </a:rPr>
              <a:t>rune(int32)</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byte</a:t>
            </a:r>
            <a:r>
              <a:rPr lang="zh-CN" altLang="en-US" sz="1400">
                <a:latin typeface="宋体" panose="02010600030101010101" pitchFamily="2" charset="-122"/>
                <a:ea typeface="宋体" panose="02010600030101010101" pitchFamily="2" charset="-122"/>
              </a:rPr>
              <a:t>类型一般用于强调数值是一个原始的数据而不是一个小的整数，</a:t>
            </a:r>
            <a:r>
              <a:rPr lang="en-US" altLang="zh-CN" sz="1400">
                <a:latin typeface="宋体" panose="02010600030101010101" pitchFamily="2" charset="-122"/>
                <a:ea typeface="宋体" panose="02010600030101010101" pitchFamily="2" charset="-122"/>
              </a:rPr>
              <a:t>uintptr</a:t>
            </a:r>
            <a:r>
              <a:rPr lang="zh-CN" altLang="en-US" sz="1400">
                <a:latin typeface="宋体" panose="02010600030101010101" pitchFamily="2" charset="-122"/>
                <a:ea typeface="宋体" panose="02010600030101010101" pitchFamily="2" charset="-122"/>
              </a:rPr>
              <a:t>用于与</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交互的底层接口，</a:t>
            </a:r>
            <a:r>
              <a:rPr lang="en-US" altLang="zh-CN" sz="1400">
                <a:latin typeface="宋体" panose="02010600030101010101" pitchFamily="2" charset="-122"/>
                <a:ea typeface="宋体" panose="02010600030101010101" pitchFamily="2" charset="-122"/>
              </a:rPr>
              <a:t>uint</a:t>
            </a:r>
            <a:r>
              <a:rPr lang="zh-CN" altLang="en-US" sz="1400">
                <a:latin typeface="宋体" panose="02010600030101010101" pitchFamily="2" charset="-122"/>
                <a:ea typeface="宋体" panose="02010600030101010101" pitchFamily="2" charset="-122"/>
              </a:rPr>
              <a:t>即无符号整数。</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⑥关于浮点数：一个 </a:t>
            </a:r>
            <a:r>
              <a:rPr lang="en-US" altLang="zh-CN" sz="1400">
                <a:latin typeface="宋体" panose="02010600030101010101" pitchFamily="2" charset="-122"/>
                <a:ea typeface="宋体" panose="02010600030101010101" pitchFamily="2" charset="-122"/>
              </a:rPr>
              <a:t>float32 </a:t>
            </a:r>
            <a:r>
              <a:rPr lang="zh-CN" altLang="en-US" sz="1400">
                <a:latin typeface="宋体" panose="02010600030101010101" pitchFamily="2" charset="-122"/>
                <a:ea typeface="宋体" panose="02010600030101010101" pitchFamily="2" charset="-122"/>
              </a:rPr>
              <a:t>类型的浮点数可以提供大约 </a:t>
            </a:r>
            <a:r>
              <a:rPr lang="en-US" altLang="zh-CN" sz="1400">
                <a:latin typeface="宋体" panose="02010600030101010101" pitchFamily="2" charset="-122"/>
                <a:ea typeface="宋体" panose="02010600030101010101" pitchFamily="2" charset="-122"/>
              </a:rPr>
              <a:t>6 </a:t>
            </a:r>
            <a:r>
              <a:rPr lang="zh-CN" altLang="en-US" sz="1400">
                <a:latin typeface="宋体" panose="02010600030101010101" pitchFamily="2" charset="-122"/>
                <a:ea typeface="宋体" panose="02010600030101010101" pitchFamily="2" charset="-122"/>
              </a:rPr>
              <a:t>个十进制数的精度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整数有效</a:t>
            </a:r>
            <a:r>
              <a:rPr lang="en-US" altLang="zh-CN" sz="1400">
                <a:latin typeface="宋体" panose="02010600030101010101" pitchFamily="2" charset="-122"/>
                <a:ea typeface="宋体" panose="02010600030101010101" pitchFamily="2" charset="-122"/>
              </a:rPr>
              <a:t>bit23</a:t>
            </a:r>
            <a:r>
              <a:rPr lang="zh-CN" altLang="en-US" sz="1400">
                <a:latin typeface="宋体" panose="02010600030101010101" pitchFamily="2" charset="-122"/>
                <a:ea typeface="宋体" panose="02010600030101010101" pitchFamily="2" charset="-122"/>
              </a:rPr>
              <a:t>，即大于</a:t>
            </a:r>
            <a:r>
              <a:rPr lang="en-US" altLang="zh-CN" sz="1400">
                <a:latin typeface="宋体" panose="02010600030101010101" pitchFamily="2" charset="-122"/>
                <a:ea typeface="宋体" panose="02010600030101010101" pitchFamily="2" charset="-122"/>
              </a:rPr>
              <a:t>2^22</a:t>
            </a:r>
            <a:r>
              <a:rPr lang="zh-CN" altLang="en-US" sz="1400">
                <a:latin typeface="宋体" panose="02010600030101010101" pitchFamily="2" charset="-122"/>
                <a:ea typeface="宋体" panose="02010600030101010101" pitchFamily="2" charset="-122"/>
              </a:rPr>
              <a:t>的数不精确</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，而 </a:t>
            </a:r>
            <a:r>
              <a:rPr lang="en-US" altLang="zh-CN" sz="1400">
                <a:latin typeface="宋体" panose="02010600030101010101" pitchFamily="2" charset="-122"/>
                <a:ea typeface="宋体" panose="02010600030101010101" pitchFamily="2" charset="-122"/>
              </a:rPr>
              <a:t>float64 </a:t>
            </a:r>
            <a:r>
              <a:rPr lang="zh-CN" altLang="en-US" sz="1400">
                <a:latin typeface="宋体" panose="02010600030101010101" pitchFamily="2" charset="-122"/>
                <a:ea typeface="宋体" panose="02010600030101010101" pitchFamily="2" charset="-122"/>
              </a:rPr>
              <a:t>则可以提供约 </a:t>
            </a:r>
            <a:r>
              <a:rPr lang="en-US" altLang="zh-CN" sz="1400">
                <a:latin typeface="宋体" panose="02010600030101010101" pitchFamily="2" charset="-122"/>
                <a:ea typeface="宋体" panose="02010600030101010101" pitchFamily="2" charset="-122"/>
              </a:rPr>
              <a:t>15 </a:t>
            </a:r>
            <a:r>
              <a:rPr lang="zh-CN" altLang="en-US" sz="1400">
                <a:latin typeface="宋体" panose="02010600030101010101" pitchFamily="2" charset="-122"/>
                <a:ea typeface="宋体" panose="02010600030101010101" pitchFamily="2" charset="-122"/>
              </a:rPr>
              <a:t>个十进制数的精度；通常应该优先使用 </a:t>
            </a:r>
            <a:r>
              <a:rPr lang="en-US" altLang="zh-CN" sz="1400">
                <a:latin typeface="宋体" panose="02010600030101010101" pitchFamily="2" charset="-122"/>
                <a:ea typeface="宋体" panose="02010600030101010101" pitchFamily="2" charset="-122"/>
              </a:rPr>
              <a:t>float64 </a:t>
            </a:r>
            <a:r>
              <a:rPr lang="zh-CN" altLang="en-US" sz="1400">
                <a:latin typeface="宋体" panose="02010600030101010101" pitchFamily="2" charset="-122"/>
                <a:ea typeface="宋体" panose="02010600030101010101" pitchFamily="2" charset="-122"/>
              </a:rPr>
              <a:t>类型，因为 </a:t>
            </a:r>
            <a:r>
              <a:rPr lang="en-US" altLang="zh-CN" sz="1400">
                <a:latin typeface="宋体" panose="02010600030101010101" pitchFamily="2" charset="-122"/>
                <a:ea typeface="宋体" panose="02010600030101010101" pitchFamily="2" charset="-122"/>
              </a:rPr>
              <a:t>float32 </a:t>
            </a:r>
            <a:r>
              <a:rPr lang="zh-CN" altLang="en-US" sz="1400">
                <a:latin typeface="宋体" panose="02010600030101010101" pitchFamily="2" charset="-122"/>
                <a:ea typeface="宋体" panose="02010600030101010101" pitchFamily="2" charset="-122"/>
              </a:rPr>
              <a:t>类型的累计计算误差很容易扩散，并且 </a:t>
            </a:r>
            <a:r>
              <a:rPr lang="en-US" altLang="zh-CN" sz="1400">
                <a:latin typeface="宋体" panose="02010600030101010101" pitchFamily="2" charset="-122"/>
                <a:ea typeface="宋体" panose="02010600030101010101" pitchFamily="2" charset="-122"/>
              </a:rPr>
              <a:t>float32 </a:t>
            </a:r>
            <a:r>
              <a:rPr lang="zh-CN" altLang="en-US" sz="1400">
                <a:latin typeface="宋体" panose="02010600030101010101" pitchFamily="2" charset="-122"/>
                <a:ea typeface="宋体" panose="02010600030101010101" pitchFamily="2" charset="-122"/>
              </a:rPr>
              <a:t>能精确表示的正整数并不是很大。</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⑦关于复数：赋值</a:t>
            </a:r>
            <a:r>
              <a:rPr lang="en-US" altLang="zh-CN" sz="1400">
                <a:solidFill>
                  <a:schemeClr val="accent2">
                    <a:lumMod val="75000"/>
                  </a:schemeClr>
                </a:solidFill>
                <a:latin typeface="宋体" panose="02010600030101010101" pitchFamily="2" charset="-122"/>
                <a:ea typeface="宋体" panose="02010600030101010101" pitchFamily="2" charset="-122"/>
              </a:rPr>
              <a:t>c := complex128(a, b)</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可以是</a:t>
            </a:r>
            <a:r>
              <a:rPr lang="en-US" altLang="zh-CN" sz="1400">
                <a:latin typeface="宋体" panose="02010600030101010101" pitchFamily="2" charset="-122"/>
                <a:ea typeface="宋体" panose="02010600030101010101" pitchFamily="2" charset="-122"/>
              </a:rPr>
              <a:t>int/float</a:t>
            </a:r>
            <a:r>
              <a:rPr lang="zh-CN" altLang="en-US" sz="1400">
                <a:latin typeface="宋体" panose="02010600030101010101" pitchFamily="2" charset="-122"/>
                <a:ea typeface="宋体" panose="02010600030101010101" pitchFamily="2" charset="-122"/>
              </a:rPr>
              <a:t>，直接输出显示为</a:t>
            </a:r>
            <a:r>
              <a:rPr lang="en-US" altLang="zh-CN" sz="1400">
                <a:latin typeface="宋体" panose="02010600030101010101" pitchFamily="2" charset="-122"/>
                <a:ea typeface="宋体" panose="02010600030101010101" pitchFamily="2" charset="-122"/>
              </a:rPr>
              <a:t>(a+bi)</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real(c)/imag(c)</a:t>
            </a:r>
            <a:r>
              <a:rPr lang="zh-CN" altLang="en-US" sz="1400">
                <a:latin typeface="宋体" panose="02010600030101010101" pitchFamily="2" charset="-122"/>
                <a:ea typeface="宋体" panose="02010600030101010101" pitchFamily="2" charset="-122"/>
              </a:rPr>
              <a:t>可以获取实部和虚部的值。</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⑧关于布尔值：</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中对于值之间的比较有非常严格的限制，必须是同类型才可以比较，布尔值不允许直接转换为整型，其与数字</a:t>
            </a:r>
            <a:r>
              <a:rPr lang="en-US" altLang="zh-CN" sz="1400">
                <a:latin typeface="宋体" panose="02010600030101010101" pitchFamily="2" charset="-122"/>
                <a:ea typeface="宋体" panose="02010600030101010101" pitchFamily="2" charset="-122"/>
              </a:rPr>
              <a:t>1/0</a:t>
            </a:r>
            <a:r>
              <a:rPr lang="zh-CN" altLang="en-US" sz="1400">
                <a:latin typeface="宋体" panose="02010600030101010101" pitchFamily="2" charset="-122"/>
                <a:ea typeface="宋体" panose="02010600030101010101" pitchFamily="2" charset="-122"/>
              </a:rPr>
              <a:t>不等价，且</a:t>
            </a:r>
            <a:r>
              <a:rPr lang="zh-CN" altLang="en-US" sz="1400">
                <a:solidFill>
                  <a:srgbClr val="FF0000"/>
                </a:solidFill>
                <a:latin typeface="宋体" panose="02010600030101010101" pitchFamily="2" charset="-122"/>
                <a:ea typeface="宋体" panose="02010600030101010101" pitchFamily="2" charset="-122"/>
              </a:rPr>
              <a:t>在逻辑判断时，不允许使用其他非空变量直接代表</a:t>
            </a:r>
            <a:r>
              <a:rPr lang="en-US" altLang="zh-CN" sz="1400">
                <a:solidFill>
                  <a:srgbClr val="FF0000"/>
                </a:solidFill>
                <a:latin typeface="宋体" panose="02010600030101010101" pitchFamily="2" charset="-122"/>
                <a:ea typeface="宋体" panose="02010600030101010101" pitchFamily="2" charset="-122"/>
              </a:rPr>
              <a:t>true(</a:t>
            </a:r>
            <a:r>
              <a:rPr lang="zh-CN" altLang="en-US" sz="1400">
                <a:solidFill>
                  <a:srgbClr val="FF0000"/>
                </a:solidFill>
                <a:latin typeface="宋体" panose="02010600030101010101" pitchFamily="2" charset="-122"/>
                <a:ea typeface="宋体" panose="02010600030101010101" pitchFamily="2" charset="-122"/>
              </a:rPr>
              <a:t>与</a:t>
            </a:r>
            <a:r>
              <a:rPr lang="en-US" altLang="zh-CN" sz="1400">
                <a:solidFill>
                  <a:srgbClr val="FF0000"/>
                </a:solidFill>
                <a:latin typeface="宋体" panose="02010600030101010101" pitchFamily="2" charset="-122"/>
                <a:ea typeface="宋体" panose="02010600030101010101" pitchFamily="2" charset="-122"/>
              </a:rPr>
              <a:t>python</a:t>
            </a:r>
            <a:r>
              <a:rPr lang="zh-CN" altLang="en-US" sz="1400">
                <a:solidFill>
                  <a:srgbClr val="FF0000"/>
                </a:solidFill>
                <a:latin typeface="宋体" panose="02010600030101010101" pitchFamily="2" charset="-122"/>
                <a:ea typeface="宋体" panose="02010600030101010101" pitchFamily="2" charset="-122"/>
              </a:rPr>
              <a:t>不同</a:t>
            </a:r>
            <a:r>
              <a:rPr lang="en-US" altLang="zh-CN" sz="1400">
                <a:solidFill>
                  <a:srgbClr val="FF0000"/>
                </a:solidFill>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⑨关于类型转换：</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语言不存在隐式的类型转换，因此必须显示赋值，如</a:t>
            </a:r>
            <a:r>
              <a:rPr lang="en-US" altLang="zh-CN" sz="1400">
                <a:latin typeface="宋体" panose="02010600030101010101" pitchFamily="2" charset="-122"/>
                <a:ea typeface="宋体" panose="02010600030101010101" pitchFamily="2" charset="-122"/>
              </a:rPr>
              <a:t>b = int(a)</a:t>
            </a:r>
            <a:r>
              <a:rPr lang="zh-CN" altLang="en-US" sz="1400">
                <a:latin typeface="宋体" panose="02010600030101010101" pitchFamily="2" charset="-122"/>
                <a:ea typeface="宋体" panose="02010600030101010101" pitchFamily="2" charset="-122"/>
              </a:rPr>
              <a:t>，注意类型转换时可以产生的精度丢失。</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⑩指针的简单介绍：</a:t>
            </a:r>
            <a:r>
              <a:rPr lang="en-US" altLang="zh-CN" sz="1400">
                <a:latin typeface="宋体" panose="02010600030101010101" pitchFamily="2" charset="-122"/>
                <a:ea typeface="宋体" panose="02010600030101010101" pitchFamily="2" charset="-122"/>
              </a:rPr>
              <a:t>pointer</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&amp;</a:t>
            </a:r>
            <a:r>
              <a:rPr lang="zh-CN" altLang="en-US" sz="1400">
                <a:latin typeface="宋体" panose="02010600030101010101" pitchFamily="2" charset="-122"/>
                <a:ea typeface="宋体" panose="02010600030101010101" pitchFamily="2" charset="-122"/>
              </a:rPr>
              <a:t>取地址操作符，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操作指针指向的变量，举例如下：</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var c int = 1</a:t>
            </a:r>
            <a:r>
              <a:rPr lang="zh-CN" altLang="en-US" sz="1400">
                <a:latin typeface="宋体" panose="02010600030101010101" pitchFamily="2" charset="-122"/>
                <a:ea typeface="宋体" panose="02010600030101010101" pitchFamily="2" charset="-122"/>
              </a:rPr>
              <a:t>，变量</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为</a:t>
            </a:r>
            <a:r>
              <a:rPr lang="en-US" altLang="zh-CN" sz="1400">
                <a:latin typeface="宋体" panose="02010600030101010101" pitchFamily="2" charset="-122"/>
                <a:ea typeface="宋体" panose="02010600030101010101" pitchFamily="2" charset="-122"/>
              </a:rPr>
              <a:t>int</a:t>
            </a:r>
            <a:r>
              <a:rPr lang="zh-CN" altLang="en-US" sz="1400">
                <a:latin typeface="宋体" panose="02010600030101010101" pitchFamily="2" charset="-122"/>
                <a:ea typeface="宋体" panose="02010600030101010101" pitchFamily="2" charset="-122"/>
              </a:rPr>
              <a:t>类型，</a:t>
            </a:r>
            <a:r>
              <a:rPr lang="en-US" altLang="zh-CN" sz="1400">
                <a:latin typeface="宋体" panose="02010600030101010101" pitchFamily="2" charset="-122"/>
                <a:ea typeface="宋体" panose="02010600030101010101" pitchFamily="2" charset="-122"/>
              </a:rPr>
              <a:t>ptr := &amp;c</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ptr</a:t>
            </a:r>
            <a:r>
              <a:rPr lang="zh-CN" altLang="en-US" sz="1400">
                <a:latin typeface="宋体" panose="02010600030101010101" pitchFamily="2" charset="-122"/>
                <a:ea typeface="宋体" panose="02010600030101010101" pitchFamily="2" charset="-122"/>
              </a:rPr>
              <a:t>的类型即</a:t>
            </a:r>
            <a:r>
              <a:rPr lang="en-US" altLang="zh-CN" sz="1400">
                <a:latin typeface="宋体" panose="02010600030101010101" pitchFamily="2" charset="-122"/>
                <a:ea typeface="宋体" panose="02010600030101010101" pitchFamily="2" charset="-122"/>
              </a:rPr>
              <a:t>*int</a:t>
            </a:r>
            <a:r>
              <a:rPr lang="zh-CN" altLang="en-US" sz="1400">
                <a:latin typeface="宋体" panose="02010600030101010101" pitchFamily="2" charset="-122"/>
                <a:ea typeface="宋体" panose="02010600030101010101" pitchFamily="2" charset="-122"/>
              </a:rPr>
              <a:t>指针类型</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注意若</a:t>
            </a:r>
            <a:r>
              <a:rPr lang="en-US" altLang="zh-CN" sz="1400">
                <a:latin typeface="宋体" panose="02010600030101010101" pitchFamily="2" charset="-122"/>
                <a:ea typeface="宋体" panose="02010600030101010101" pitchFamily="2" charset="-122"/>
              </a:rPr>
              <a:t>ptr</a:t>
            </a:r>
            <a:r>
              <a:rPr lang="zh-CN" altLang="en-US" sz="1400">
                <a:latin typeface="宋体" panose="02010600030101010101" pitchFamily="2" charset="-122"/>
                <a:ea typeface="宋体" panose="02010600030101010101" pitchFamily="2" charset="-122"/>
              </a:rPr>
              <a:t>本身未声明则需先声明</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，每个变量</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都有指针</a:t>
            </a:r>
            <a:r>
              <a:rPr lang="en-US" altLang="zh-CN" sz="1400">
                <a:latin typeface="宋体" panose="02010600030101010101" pitchFamily="2" charset="-122"/>
                <a:ea typeface="宋体" panose="02010600030101010101" pitchFamily="2" charset="-122"/>
              </a:rPr>
              <a:t>&amp;c</a:t>
            </a:r>
            <a:r>
              <a:rPr lang="zh-CN" altLang="en-US" sz="1400">
                <a:latin typeface="宋体" panose="02010600030101010101" pitchFamily="2" charset="-122"/>
                <a:ea typeface="宋体" panose="02010600030101010101" pitchFamily="2" charset="-122"/>
              </a:rPr>
              <a:t>，其指针值即为地址。</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var c int = 1, ptr := &amp;c, value := *ptr</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value</a:t>
            </a:r>
            <a:r>
              <a:rPr lang="zh-CN" altLang="en-US" sz="1400">
                <a:latin typeface="宋体" panose="02010600030101010101" pitchFamily="2" charset="-122"/>
                <a:ea typeface="宋体" panose="02010600030101010101" pitchFamily="2" charset="-122"/>
              </a:rPr>
              <a:t>即对指针取值，其类型</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值都与</a:t>
            </a:r>
            <a:r>
              <a:rPr lang="en-US" altLang="zh-CN" sz="1400">
                <a:latin typeface="宋体" panose="02010600030101010101" pitchFamily="2" charset="-122"/>
                <a:ea typeface="宋体" panose="02010600030101010101" pitchFamily="2" charset="-122"/>
              </a:rPr>
              <a:t>c</a:t>
            </a:r>
            <a:r>
              <a:rPr lang="zh-CN" altLang="en-US" sz="1400">
                <a:latin typeface="宋体" panose="02010600030101010101" pitchFamily="2" charset="-122"/>
                <a:ea typeface="宋体" panose="02010600030101010101" pitchFamily="2" charset="-122"/>
              </a:rPr>
              <a:t>相同，</a:t>
            </a:r>
            <a:r>
              <a:rPr lang="en-US" altLang="zh-CN" sz="1400">
                <a:latin typeface="宋体" panose="02010600030101010101" pitchFamily="2" charset="-122"/>
                <a:ea typeface="宋体" panose="02010600030101010101" pitchFamily="2" charset="-122"/>
              </a:rPr>
              <a:t>*ptr</a:t>
            </a:r>
            <a:r>
              <a:rPr lang="zh-CN" altLang="en-US" sz="1400">
                <a:latin typeface="宋体" panose="02010600030101010101" pitchFamily="2" charset="-122"/>
                <a:ea typeface="宋体" panose="02010600030101010101" pitchFamily="2" charset="-122"/>
              </a:rPr>
              <a:t>可进行赋值，意为</a:t>
            </a:r>
            <a:r>
              <a:rPr lang="en-US" altLang="zh-CN" sz="1400">
                <a:solidFill>
                  <a:srgbClr val="FF0000"/>
                </a:solidFill>
                <a:latin typeface="宋体" panose="02010600030101010101" pitchFamily="2" charset="-122"/>
                <a:ea typeface="宋体" panose="02010600030101010101" pitchFamily="2" charset="-122"/>
              </a:rPr>
              <a:t>ptr</a:t>
            </a:r>
            <a:r>
              <a:rPr lang="zh-CN" altLang="en-US" sz="1400">
                <a:solidFill>
                  <a:srgbClr val="FF0000"/>
                </a:solidFill>
                <a:latin typeface="宋体" panose="02010600030101010101" pitchFamily="2" charset="-122"/>
                <a:ea typeface="宋体" panose="02010600030101010101" pitchFamily="2" charset="-122"/>
              </a:rPr>
              <a:t>指针地址未变但地址中存储的值变化</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str := new(int)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str</a:t>
            </a:r>
            <a:r>
              <a:rPr lang="zh-CN" altLang="en-US" sz="1400">
                <a:latin typeface="宋体" panose="02010600030101010101" pitchFamily="2" charset="-122"/>
                <a:ea typeface="宋体" panose="02010600030101010101" pitchFamily="2" charset="-122"/>
              </a:rPr>
              <a:t>的类型为</a:t>
            </a:r>
            <a:r>
              <a:rPr lang="en-US" altLang="zh-CN" sz="1400">
                <a:latin typeface="宋体" panose="02010600030101010101" pitchFamily="2" charset="-122"/>
                <a:ea typeface="宋体" panose="02010600030101010101" pitchFamily="2" charset="-122"/>
              </a:rPr>
              <a:t>*int</a:t>
            </a:r>
            <a:r>
              <a:rPr lang="zh-CN" altLang="en-US" sz="1400">
                <a:latin typeface="宋体" panose="02010600030101010101" pitchFamily="2" charset="-122"/>
                <a:ea typeface="宋体" panose="02010600030101010101" pitchFamily="2" charset="-122"/>
              </a:rPr>
              <a:t>，系统为其分配内存，但其值</a:t>
            </a:r>
            <a:r>
              <a:rPr lang="en-US" altLang="zh-CN" sz="1400">
                <a:latin typeface="宋体" panose="02010600030101010101" pitchFamily="2" charset="-122"/>
                <a:ea typeface="宋体" panose="02010600030101010101" pitchFamily="2" charset="-122"/>
              </a:rPr>
              <a:t>&amp;str</a:t>
            </a:r>
            <a:r>
              <a:rPr lang="zh-CN" altLang="en-US" sz="1400">
                <a:latin typeface="宋体" panose="02010600030101010101" pitchFamily="2" charset="-122"/>
                <a:ea typeface="宋体" panose="02010600030101010101" pitchFamily="2" charset="-122"/>
              </a:rPr>
              <a:t>为</a:t>
            </a:r>
            <a:r>
              <a:rPr lang="en-US" altLang="zh-CN" sz="1400">
                <a:latin typeface="宋体" panose="02010600030101010101" pitchFamily="2" charset="-122"/>
                <a:ea typeface="宋体" panose="02010600030101010101" pitchFamily="2" charset="-122"/>
              </a:rPr>
              <a:t>nil</a:t>
            </a:r>
            <a:r>
              <a:rPr lang="zh-CN" altLang="en-US" sz="1400">
                <a:latin typeface="宋体" panose="02010600030101010101" pitchFamily="2" charset="-122"/>
                <a:ea typeface="宋体" panose="02010600030101010101" pitchFamily="2" charset="-122"/>
              </a:rPr>
              <a:t>。也可以使用</a:t>
            </a:r>
            <a:r>
              <a:rPr lang="en-US" altLang="zh-CN" sz="1400">
                <a:latin typeface="宋体" panose="02010600030101010101" pitchFamily="2" charset="-122"/>
                <a:ea typeface="宋体" panose="02010600030101010101" pitchFamily="2" charset="-122"/>
              </a:rPr>
              <a:t>var str = new(string)</a:t>
            </a:r>
            <a:r>
              <a:rPr lang="zh-CN" altLang="en-US" sz="1400">
                <a:latin typeface="宋体" panose="02010600030101010101" pitchFamily="2" charset="-122"/>
                <a:ea typeface="宋体" panose="02010600030101010101" pitchFamily="2" charset="-122"/>
              </a:rPr>
              <a:t>来创建指针变量。</a:t>
            </a:r>
          </a:p>
        </p:txBody>
      </p:sp>
      <p:pic>
        <p:nvPicPr>
          <p:cNvPr id="3" name="图片 2">
            <a:extLst>
              <a:ext uri="{FF2B5EF4-FFF2-40B4-BE49-F238E27FC236}">
                <a16:creationId xmlns:a16="http://schemas.microsoft.com/office/drawing/2014/main" id="{7B73281E-6E88-4CBB-AE3D-071869C8F58F}"/>
              </a:ext>
            </a:extLst>
          </p:cNvPr>
          <p:cNvPicPr>
            <a:picLocks noChangeAspect="1"/>
          </p:cNvPicPr>
          <p:nvPr/>
        </p:nvPicPr>
        <p:blipFill>
          <a:blip r:embed="rId2"/>
          <a:stretch>
            <a:fillRect/>
          </a:stretch>
        </p:blipFill>
        <p:spPr>
          <a:xfrm>
            <a:off x="4303933" y="162801"/>
            <a:ext cx="1555830" cy="1860646"/>
          </a:xfrm>
          <a:prstGeom prst="rect">
            <a:avLst/>
          </a:prstGeom>
        </p:spPr>
      </p:pic>
    </p:spTree>
    <p:extLst>
      <p:ext uri="{BB962C8B-B14F-4D97-AF65-F5344CB8AC3E}">
        <p14:creationId xmlns:p14="http://schemas.microsoft.com/office/powerpoint/2010/main" val="381982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C5AC5E-7778-41F8-9494-0FB95A436B10}"/>
              </a:ext>
            </a:extLst>
          </p:cNvPr>
          <p:cNvSpPr txBox="1"/>
          <p:nvPr/>
        </p:nvSpPr>
        <p:spPr>
          <a:xfrm>
            <a:off x="0" y="0"/>
            <a:ext cx="12191999" cy="4401205"/>
          </a:xfrm>
          <a:prstGeom prst="rect">
            <a:avLst/>
          </a:prstGeom>
          <a:noFill/>
        </p:spPr>
        <p:txBody>
          <a:bodyPr wrap="square" rtlCol="0">
            <a:spAutoFit/>
          </a:bodyPr>
          <a:lstStyle/>
          <a:p>
            <a:pPr algn="l"/>
            <a:r>
              <a:rPr lang="zh-CN" altLang="en-US" sz="1400" b="1">
                <a:latin typeface="宋体" panose="02010600030101010101" pitchFamily="2" charset="-122"/>
                <a:ea typeface="宋体" panose="02010600030101010101" pitchFamily="2" charset="-122"/>
              </a:rPr>
              <a:t>关于变量逃逸</a:t>
            </a:r>
            <a:r>
              <a:rPr lang="zh-CN" altLang="en-US" sz="1400">
                <a:latin typeface="宋体" panose="02010600030101010101" pitchFamily="2" charset="-122"/>
                <a:ea typeface="宋体" panose="02010600030101010101" pitchFamily="2" charset="-122"/>
              </a:rPr>
              <a:t>：①栈</a:t>
            </a:r>
            <a:r>
              <a:rPr lang="en-US" altLang="zh-CN" sz="1400">
                <a:latin typeface="宋体" panose="02010600030101010101" pitchFamily="2" charset="-122"/>
                <a:ea typeface="宋体" panose="02010600030101010101" pitchFamily="2" charset="-122"/>
              </a:rPr>
              <a:t>(stack)</a:t>
            </a:r>
            <a:r>
              <a:rPr lang="zh-CN" altLang="en-US" sz="1400">
                <a:latin typeface="宋体" panose="02010600030101010101" pitchFamily="2" charset="-122"/>
                <a:ea typeface="宋体" panose="02010600030101010101" pitchFamily="2" charset="-122"/>
              </a:rPr>
              <a:t>：先入后出，后入先出</a:t>
            </a:r>
            <a:r>
              <a:rPr lang="en-US" altLang="zh-CN" sz="1400">
                <a:latin typeface="宋体" panose="02010600030101010101" pitchFamily="2" charset="-122"/>
                <a:ea typeface="宋体" panose="02010600030101010101" pitchFamily="2" charset="-122"/>
              </a:rPr>
              <a:t>(LIFO last in first out)</a:t>
            </a:r>
            <a:r>
              <a:rPr lang="zh-CN" altLang="en-US" sz="1400">
                <a:latin typeface="宋体" panose="02010600030101010101" pitchFamily="2" charset="-122"/>
                <a:ea typeface="宋体" panose="02010600030101010101" pitchFamily="2" charset="-122"/>
              </a:rPr>
              <a:t>，只能从栈顶部取出元素，栈内存的分配和回收速度快，常用于局部变量；</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②堆</a:t>
            </a:r>
            <a:r>
              <a:rPr lang="en-US" altLang="zh-CN" sz="1400">
                <a:latin typeface="宋体" panose="02010600030101010101" pitchFamily="2" charset="-122"/>
                <a:ea typeface="宋体" panose="02010600030101010101" pitchFamily="2" charset="-122"/>
              </a:rPr>
              <a:t>(heap)</a:t>
            </a:r>
            <a:r>
              <a:rPr lang="zh-CN" altLang="en-US" sz="1400">
                <a:latin typeface="宋体" panose="02010600030101010101" pitchFamily="2" charset="-122"/>
                <a:ea typeface="宋体" panose="02010600030101010101" pitchFamily="2" charset="-122"/>
              </a:rPr>
              <a:t>：堆适合不可预知大小的内存分配，速度慢，且会形成内存碎片，常用于全局变量、结构体成员等；</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③逃逸分析</a:t>
            </a:r>
            <a:r>
              <a:rPr lang="en-US" altLang="zh-CN" sz="1400">
                <a:latin typeface="宋体" panose="02010600030101010101" pitchFamily="2" charset="-122"/>
                <a:ea typeface="宋体" panose="02010600030101010101" pitchFamily="2" charset="-122"/>
              </a:rPr>
              <a:t>(Escape Analysis)</a:t>
            </a:r>
            <a:r>
              <a:rPr lang="zh-CN" altLang="en-US" sz="1400">
                <a:latin typeface="宋体" panose="02010600030101010101" pitchFamily="2" charset="-122"/>
                <a:ea typeface="宋体" panose="02010600030101010101" pitchFamily="2" charset="-122"/>
              </a:rPr>
              <a:t>：是选用何种方式进行内存分配的算法分析过程，</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将此过程整合到编译器中，由编译器对内存进行分配与回收，变量逃逸即从栈逃逸到堆，对于</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的编译器来说，其分配原则是：变量是否被取地址</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取地址就需要分配到堆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，变量是否发生逃逸。</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变量的生命周期</a:t>
            </a:r>
            <a:r>
              <a:rPr lang="zh-CN" altLang="en-US" sz="1400">
                <a:latin typeface="宋体" panose="02010600030101010101" pitchFamily="2" charset="-122"/>
                <a:ea typeface="宋体" panose="02010600030101010101" pitchFamily="2" charset="-122"/>
              </a:rPr>
              <a:t>：①对于在包一级声明的变量来说，它们的生命周期和整个程序的运行周期是一致的，即全局变量，其保存于堆中；</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对于局部变量的回收原则是，从每个包级的变量和每个当前运行函数的每一个局部变量开始，通过指针或引用的访问路径遍历，是否可以找到该变量，如果不存在这样的访问路径，那么说明该变量是不可达的，也就是说它是否存在并不会影响程序后续的计算结果，即可以进行回收；</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③编译器自动选择在栈上还是堆上分配空间，通常这个操作取决于变量是否逃逸，即在函数退出后是否还能通过包一级的 </a:t>
            </a:r>
            <a:r>
              <a:rPr lang="en-US" altLang="zh-CN" sz="1400">
                <a:latin typeface="宋体" panose="02010600030101010101" pitchFamily="2" charset="-122"/>
                <a:ea typeface="宋体" panose="02010600030101010101" pitchFamily="2" charset="-122"/>
              </a:rPr>
              <a:t>global </a:t>
            </a:r>
            <a:r>
              <a:rPr lang="zh-CN" altLang="en-US" sz="1400">
                <a:latin typeface="宋体" panose="02010600030101010101" pitchFamily="2" charset="-122"/>
                <a:ea typeface="宋体" panose="02010600030101010101" pitchFamily="2" charset="-122"/>
              </a:rPr>
              <a:t>变量找到，注意：</a:t>
            </a:r>
            <a:r>
              <a:rPr lang="zh-CN" altLang="en-US" sz="1400">
                <a:solidFill>
                  <a:srgbClr val="FF0000"/>
                </a:solidFill>
                <a:latin typeface="宋体" panose="02010600030101010101" pitchFamily="2" charset="-122"/>
                <a:ea typeface="宋体" panose="02010600030101010101" pitchFamily="2" charset="-122"/>
              </a:rPr>
              <a:t>如果将指向短生命周期对象的指针保存到具有长生命周期的对象中，特别是保存到全局变量时，会阻止对短生命周期对象的垃圾回收</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影响程序性能</a:t>
            </a:r>
            <a:r>
              <a:rPr lang="en-US" altLang="zh-CN" sz="1400">
                <a:solidFill>
                  <a:srgbClr val="FF0000"/>
                </a:solidFill>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go</a:t>
            </a:r>
            <a:r>
              <a:rPr lang="zh-CN" altLang="en-US" sz="1400" b="1">
                <a:latin typeface="宋体" panose="02010600030101010101" pitchFamily="2" charset="-122"/>
                <a:ea typeface="宋体" panose="02010600030101010101" pitchFamily="2" charset="-122"/>
              </a:rPr>
              <a:t>语言常量</a:t>
            </a:r>
            <a:r>
              <a:rPr lang="zh-CN" altLang="en-US" sz="1400">
                <a:latin typeface="宋体" panose="02010600030101010101" pitchFamily="2" charset="-122"/>
                <a:ea typeface="宋体" panose="02010600030101010101" pitchFamily="2" charset="-122"/>
              </a:rPr>
              <a:t>：使用关键字 </a:t>
            </a:r>
            <a:r>
              <a:rPr lang="en-US" altLang="zh-CN" sz="1400">
                <a:latin typeface="宋体" panose="02010600030101010101" pitchFamily="2" charset="-122"/>
                <a:ea typeface="宋体" panose="02010600030101010101" pitchFamily="2" charset="-122"/>
              </a:rPr>
              <a:t>const </a:t>
            </a:r>
            <a:r>
              <a:rPr lang="zh-CN" altLang="en-US" sz="1400">
                <a:latin typeface="宋体" panose="02010600030101010101" pitchFamily="2" charset="-122"/>
                <a:ea typeface="宋体" panose="02010600030101010101" pitchFamily="2" charset="-122"/>
              </a:rPr>
              <a:t>定义，用于存储不会改变的数据。常量是在编译时被创建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因此受编译器影响，必须是编译器可以求得的值，例如不能是某个函数的返回值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，即使被定义为函数局部的也如此，并且只能是布尔型、数字型（整数型、浮点型和复数）和字符串型。常量的初始化与</a:t>
            </a:r>
            <a:r>
              <a:rPr lang="en-US" altLang="zh-CN" sz="1400">
                <a:latin typeface="宋体" panose="02010600030101010101" pitchFamily="2" charset="-122"/>
                <a:ea typeface="宋体" panose="02010600030101010101" pitchFamily="2" charset="-122"/>
              </a:rPr>
              <a:t>var</a:t>
            </a:r>
            <a:r>
              <a:rPr lang="zh-CN" altLang="en-US" sz="1400">
                <a:latin typeface="宋体" panose="02010600030101010101" pitchFamily="2" charset="-122"/>
                <a:ea typeface="宋体" panose="02010600030101010101" pitchFamily="2" charset="-122"/>
              </a:rPr>
              <a:t>声明类似的，可以进行批量写法，基本写法为</a:t>
            </a:r>
            <a:r>
              <a:rPr lang="en-US" altLang="zh-CN" sz="1400">
                <a:solidFill>
                  <a:schemeClr val="accent2">
                    <a:lumMod val="75000"/>
                  </a:schemeClr>
                </a:solidFill>
                <a:latin typeface="宋体" panose="02010600030101010101" pitchFamily="2" charset="-122"/>
                <a:ea typeface="宋体" panose="02010600030101010101" pitchFamily="2" charset="-122"/>
              </a:rPr>
              <a:t>const a (int) = 1</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iota</a:t>
            </a:r>
            <a:r>
              <a:rPr lang="zh-CN" altLang="en-US" sz="1400" b="1">
                <a:latin typeface="宋体" panose="02010600030101010101" pitchFamily="2" charset="-122"/>
                <a:ea typeface="宋体" panose="02010600030101010101" pitchFamily="2" charset="-122"/>
              </a:rPr>
              <a:t>常量生成器</a:t>
            </a:r>
            <a:r>
              <a:rPr lang="zh-CN" altLang="en-US" sz="1400">
                <a:latin typeface="宋体" panose="02010600030101010101" pitchFamily="2" charset="-122"/>
                <a:ea typeface="宋体" panose="02010600030101010101" pitchFamily="2" charset="-122"/>
              </a:rPr>
              <a:t>：在一个 </a:t>
            </a:r>
            <a:r>
              <a:rPr lang="en-US" altLang="zh-CN" sz="1400">
                <a:latin typeface="宋体" panose="02010600030101010101" pitchFamily="2" charset="-122"/>
                <a:ea typeface="宋体" panose="02010600030101010101" pitchFamily="2" charset="-122"/>
              </a:rPr>
              <a:t>const </a:t>
            </a:r>
            <a:r>
              <a:rPr lang="zh-CN" altLang="en-US" sz="1400">
                <a:latin typeface="宋体" panose="02010600030101010101" pitchFamily="2" charset="-122"/>
                <a:ea typeface="宋体" panose="02010600030101010101" pitchFamily="2" charset="-122"/>
              </a:rPr>
              <a:t>声明语句中，在第一个声明的常量所在的行，</a:t>
            </a:r>
            <a:r>
              <a:rPr lang="en-US" altLang="zh-CN" sz="1400">
                <a:latin typeface="宋体" panose="02010600030101010101" pitchFamily="2" charset="-122"/>
                <a:ea typeface="宋体" panose="02010600030101010101" pitchFamily="2" charset="-122"/>
              </a:rPr>
              <a:t>iota </a:t>
            </a:r>
            <a:r>
              <a:rPr lang="zh-CN" altLang="en-US" sz="1400">
                <a:latin typeface="宋体" panose="02010600030101010101" pitchFamily="2" charset="-122"/>
                <a:ea typeface="宋体" panose="02010600030101010101" pitchFamily="2" charset="-122"/>
              </a:rPr>
              <a:t>将会被置为</a:t>
            </a:r>
            <a:r>
              <a:rPr lang="en-US" altLang="zh-CN" sz="1400">
                <a:latin typeface="宋体" panose="02010600030101010101" pitchFamily="2" charset="-122"/>
                <a:ea typeface="宋体" panose="02010600030101010101" pitchFamily="2" charset="-122"/>
              </a:rPr>
              <a:t>0</a:t>
            </a:r>
            <a:r>
              <a:rPr lang="zh-CN" altLang="en-US" sz="1400">
                <a:latin typeface="宋体" panose="02010600030101010101" pitchFamily="2" charset="-122"/>
                <a:ea typeface="宋体" panose="02010600030101010101" pitchFamily="2" charset="-122"/>
              </a:rPr>
              <a:t>，然后在每一个有常量声明的行加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后续变量无需赋值</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b="1">
                <a:latin typeface="宋体" panose="02010600030101010101" pitchFamily="2" charset="-122"/>
                <a:ea typeface="宋体" panose="02010600030101010101" pitchFamily="2" charset="-122"/>
              </a:rPr>
              <a:t>无类型常量</a:t>
            </a:r>
            <a:r>
              <a:rPr lang="zh-CN" altLang="en-US" sz="1400">
                <a:latin typeface="宋体" panose="02010600030101010101" pitchFamily="2" charset="-122"/>
                <a:ea typeface="宋体" panose="02010600030101010101" pitchFamily="2" charset="-122"/>
              </a:rPr>
              <a:t>：编译器为没有明确的基础类型的数字常量提供比基础类型更高精度的算术运算，通过延迟明确常量的具体类型，无类型的</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常量不仅可以提供更高的运算精度，而且可以直接用于更多的表达式而不需要显式的类型转换</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但有可能会损失精度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在常量声明时忽略类型即可创建一个无类型常量，但其拥有一个默认类型，无类型常量的默认类型由其语法决定，当且仅当没有其他类型</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信息可用时才会公开。</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fmt.Println(math.Pi)</a:t>
            </a:r>
            <a:r>
              <a:rPr lang="zh-CN" altLang="en-US" sz="1400">
                <a:latin typeface="宋体" panose="02010600030101010101" pitchFamily="2" charset="-122"/>
                <a:ea typeface="宋体" panose="02010600030101010101" pitchFamily="2" charset="-122"/>
              </a:rPr>
              <a:t>，在执行某些函数时可能会将无类型常量进行类型转换或使用其默认类型</a:t>
            </a:r>
            <a:r>
              <a:rPr lang="en-US" altLang="zh-CN" sz="1400">
                <a:latin typeface="宋体" panose="02010600030101010101" pitchFamily="2" charset="-122"/>
                <a:ea typeface="宋体" panose="02010600030101010101" pitchFamily="2" charset="-122"/>
              </a:rPr>
              <a:t>flout64)</a:t>
            </a:r>
          </a:p>
          <a:p>
            <a:r>
              <a:rPr lang="zh-CN" altLang="en-US" sz="1400" b="1">
                <a:latin typeface="宋体" panose="02010600030101010101" pitchFamily="2" charset="-122"/>
                <a:ea typeface="宋体" panose="02010600030101010101" pitchFamily="2" charset="-122"/>
              </a:rPr>
              <a:t>类型别名与类型定义</a:t>
            </a:r>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go1.9</a:t>
            </a:r>
            <a:r>
              <a:rPr lang="zh-CN" altLang="en-US" sz="1400">
                <a:latin typeface="宋体" panose="02010600030101010101" pitchFamily="2" charset="-122"/>
                <a:ea typeface="宋体" panose="02010600030101010101" pitchFamily="2" charset="-122"/>
              </a:rPr>
              <a:t>中添加了类型别名的功能，即为某个类型起别名，</a:t>
            </a:r>
            <a:r>
              <a:rPr lang="en-US" altLang="zh-CN" sz="1400">
                <a:solidFill>
                  <a:schemeClr val="accent2">
                    <a:lumMod val="75000"/>
                  </a:schemeClr>
                </a:solidFill>
                <a:latin typeface="宋体" panose="02010600030101010101" pitchFamily="2" charset="-122"/>
                <a:ea typeface="宋体" panose="02010600030101010101" pitchFamily="2" charset="-122"/>
              </a:rPr>
              <a:t>type MyInt = int</a:t>
            </a:r>
            <a:r>
              <a:rPr lang="zh-CN" altLang="en-US" sz="1400">
                <a:latin typeface="宋体" panose="02010600030101010101" pitchFamily="2" charset="-122"/>
                <a:ea typeface="宋体" panose="02010600030101010101" pitchFamily="2" charset="-122"/>
              </a:rPr>
              <a:t>，类型定义是一直都存在的功能，</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即自定义新类型</a:t>
            </a:r>
            <a:r>
              <a:rPr lang="en-US" altLang="zh-CN" sz="1400">
                <a:solidFill>
                  <a:schemeClr val="accent2">
                    <a:lumMod val="75000"/>
                  </a:schemeClr>
                </a:solidFill>
                <a:latin typeface="宋体" panose="02010600030101010101" pitchFamily="2" charset="-122"/>
                <a:ea typeface="宋体" panose="02010600030101010101" pitchFamily="2" charset="-122"/>
              </a:rPr>
              <a:t>type NewInt int</a:t>
            </a:r>
            <a:r>
              <a:rPr lang="zh-CN" altLang="en-US" sz="1400">
                <a:latin typeface="宋体" panose="02010600030101010101" pitchFamily="2" charset="-122"/>
                <a:ea typeface="宋体" panose="02010600030101010101" pitchFamily="2" charset="-122"/>
              </a:rPr>
              <a:t>，注意</a:t>
            </a:r>
            <a:r>
              <a:rPr lang="zh-CN" altLang="en-US" sz="1400">
                <a:solidFill>
                  <a:srgbClr val="FF0000"/>
                </a:solidFill>
                <a:latin typeface="宋体" panose="02010600030101010101" pitchFamily="2" charset="-122"/>
                <a:ea typeface="宋体" panose="02010600030101010101" pitchFamily="2" charset="-122"/>
              </a:rPr>
              <a:t>非本地类型</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即不同属一个包</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不能定义方法</a:t>
            </a:r>
            <a:r>
              <a:rPr lang="zh-CN" altLang="en-US" sz="1400">
                <a:latin typeface="宋体" panose="02010600030101010101" pitchFamily="2" charset="-122"/>
                <a:ea typeface="宋体" panose="02010600030101010101" pitchFamily="2" charset="-122"/>
              </a:rPr>
              <a:t>。类型类似于</a:t>
            </a:r>
            <a:r>
              <a:rPr lang="en-US" altLang="zh-CN" sz="1400">
                <a:latin typeface="宋体" panose="02010600030101010101" pitchFamily="2" charset="-122"/>
                <a:ea typeface="宋体" panose="02010600030101010101" pitchFamily="2" charset="-122"/>
              </a:rPr>
              <a:t>python</a:t>
            </a:r>
            <a:r>
              <a:rPr lang="zh-CN" altLang="en-US" sz="1400">
                <a:latin typeface="宋体" panose="02010600030101010101" pitchFamily="2" charset="-122"/>
                <a:ea typeface="宋体" panose="02010600030101010101" pitchFamily="2" charset="-122"/>
              </a:rPr>
              <a:t>中的类，后详。</a:t>
            </a:r>
            <a:endParaRPr lang="en-US" altLang="zh-CN" sz="1400">
              <a:latin typeface="宋体" panose="02010600030101010101" pitchFamily="2" charset="-122"/>
              <a:ea typeface="宋体" panose="02010600030101010101" pitchFamily="2" charset="-122"/>
            </a:endParaRPr>
          </a:p>
          <a:p>
            <a:r>
              <a:rPr lang="en-US" altLang="zh-CN" sz="1400" b="1">
                <a:latin typeface="宋体" panose="02010600030101010101" pitchFamily="2" charset="-122"/>
                <a:ea typeface="宋体" panose="02010600030101010101" pitchFamily="2" charset="-122"/>
              </a:rPr>
              <a:t>go</a:t>
            </a:r>
            <a:r>
              <a:rPr lang="zh-CN" altLang="en-US" sz="1400" b="1">
                <a:latin typeface="宋体" panose="02010600030101010101" pitchFamily="2" charset="-122"/>
                <a:ea typeface="宋体" panose="02010600030101010101" pitchFamily="2" charset="-122"/>
              </a:rPr>
              <a:t>的标识符</a:t>
            </a:r>
            <a:r>
              <a:rPr lang="zh-CN" altLang="en-US" sz="1400">
                <a:latin typeface="宋体" panose="02010600030101010101" pitchFamily="2" charset="-122"/>
                <a:ea typeface="宋体" panose="02010600030101010101" pitchFamily="2" charset="-122"/>
              </a:rPr>
              <a:t>：一些特殊的保留字和标识符如下所示，自定义的标识符中，不允许以数字开头，不允许添加运算符。</a:t>
            </a:r>
          </a:p>
        </p:txBody>
      </p:sp>
      <p:pic>
        <p:nvPicPr>
          <p:cNvPr id="3" name="图片 2">
            <a:extLst>
              <a:ext uri="{FF2B5EF4-FFF2-40B4-BE49-F238E27FC236}">
                <a16:creationId xmlns:a16="http://schemas.microsoft.com/office/drawing/2014/main" id="{190C3476-112B-4D62-BECB-FF37303CDFC0}"/>
              </a:ext>
            </a:extLst>
          </p:cNvPr>
          <p:cNvPicPr>
            <a:picLocks noChangeAspect="1"/>
          </p:cNvPicPr>
          <p:nvPr/>
        </p:nvPicPr>
        <p:blipFill>
          <a:blip r:embed="rId2"/>
          <a:stretch>
            <a:fillRect/>
          </a:stretch>
        </p:blipFill>
        <p:spPr>
          <a:xfrm>
            <a:off x="10873016" y="2893100"/>
            <a:ext cx="1219263" cy="1041454"/>
          </a:xfrm>
          <a:prstGeom prst="rect">
            <a:avLst/>
          </a:prstGeom>
        </p:spPr>
      </p:pic>
      <p:graphicFrame>
        <p:nvGraphicFramePr>
          <p:cNvPr id="4" name="表格 3">
            <a:extLst>
              <a:ext uri="{FF2B5EF4-FFF2-40B4-BE49-F238E27FC236}">
                <a16:creationId xmlns:a16="http://schemas.microsoft.com/office/drawing/2014/main" id="{409B73A5-4055-4E4D-8015-F8E44B1DE037}"/>
              </a:ext>
            </a:extLst>
          </p:cNvPr>
          <p:cNvGraphicFramePr>
            <a:graphicFrameLocks noGrp="1"/>
          </p:cNvGraphicFramePr>
          <p:nvPr>
            <p:extLst>
              <p:ext uri="{D42A27DB-BD31-4B8C-83A1-F6EECF244321}">
                <p14:modId xmlns:p14="http://schemas.microsoft.com/office/powerpoint/2010/main" val="1228648255"/>
              </p:ext>
            </p:extLst>
          </p:nvPr>
        </p:nvGraphicFramePr>
        <p:xfrm>
          <a:off x="0" y="5076984"/>
          <a:ext cx="5637415" cy="1384300"/>
        </p:xfrm>
        <a:graphic>
          <a:graphicData uri="http://schemas.openxmlformats.org/drawingml/2006/table">
            <a:tbl>
              <a:tblPr/>
              <a:tblGrid>
                <a:gridCol w="1015539">
                  <a:extLst>
                    <a:ext uri="{9D8B030D-6E8A-4147-A177-3AD203B41FA5}">
                      <a16:colId xmlns:a16="http://schemas.microsoft.com/office/drawing/2014/main" val="2094958860"/>
                    </a:ext>
                  </a:extLst>
                </a:gridCol>
                <a:gridCol w="1239427">
                  <a:extLst>
                    <a:ext uri="{9D8B030D-6E8A-4147-A177-3AD203B41FA5}">
                      <a16:colId xmlns:a16="http://schemas.microsoft.com/office/drawing/2014/main" val="537104827"/>
                    </a:ext>
                  </a:extLst>
                </a:gridCol>
                <a:gridCol w="1127483">
                  <a:extLst>
                    <a:ext uri="{9D8B030D-6E8A-4147-A177-3AD203B41FA5}">
                      <a16:colId xmlns:a16="http://schemas.microsoft.com/office/drawing/2014/main" val="2154202942"/>
                    </a:ext>
                  </a:extLst>
                </a:gridCol>
                <a:gridCol w="1127483">
                  <a:extLst>
                    <a:ext uri="{9D8B030D-6E8A-4147-A177-3AD203B41FA5}">
                      <a16:colId xmlns:a16="http://schemas.microsoft.com/office/drawing/2014/main" val="3497682022"/>
                    </a:ext>
                  </a:extLst>
                </a:gridCol>
                <a:gridCol w="1127483">
                  <a:extLst>
                    <a:ext uri="{9D8B030D-6E8A-4147-A177-3AD203B41FA5}">
                      <a16:colId xmlns:a16="http://schemas.microsoft.com/office/drawing/2014/main" val="409198219"/>
                    </a:ext>
                  </a:extLst>
                </a:gridCol>
              </a:tblGrid>
              <a:tr h="0">
                <a:tc>
                  <a:txBody>
                    <a:bodyPr/>
                    <a:lstStyle/>
                    <a:p>
                      <a:r>
                        <a:rPr lang="en-US" sz="1400">
                          <a:effectLst/>
                        </a:rPr>
                        <a:t>break</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default </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func</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interface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select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9944502"/>
                  </a:ext>
                </a:extLst>
              </a:tr>
              <a:tr h="0">
                <a:tc>
                  <a:txBody>
                    <a:bodyPr/>
                    <a:lstStyle/>
                    <a:p>
                      <a:r>
                        <a:rPr lang="en-US" sz="1400">
                          <a:effectLst/>
                        </a:rPr>
                        <a:t>case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defer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go</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map</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struct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2760247"/>
                  </a:ext>
                </a:extLst>
              </a:tr>
              <a:tr h="0">
                <a:tc>
                  <a:txBody>
                    <a:bodyPr/>
                    <a:lstStyle/>
                    <a:p>
                      <a:r>
                        <a:rPr lang="en-US" sz="1400">
                          <a:effectLst/>
                        </a:rPr>
                        <a:t>chan</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else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goto</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package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switch</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46595029"/>
                  </a:ext>
                </a:extLst>
              </a:tr>
              <a:tr h="0">
                <a:tc>
                  <a:txBody>
                    <a:bodyPr/>
                    <a:lstStyle/>
                    <a:p>
                      <a:r>
                        <a:rPr lang="en-US" sz="1400">
                          <a:effectLst/>
                        </a:rPr>
                        <a:t>const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fallthrough</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if</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range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type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96415147"/>
                  </a:ext>
                </a:extLst>
              </a:tr>
              <a:tr h="0">
                <a:tc>
                  <a:txBody>
                    <a:bodyPr/>
                    <a:lstStyle/>
                    <a:p>
                      <a:r>
                        <a:rPr lang="en-US" sz="1400">
                          <a:effectLst/>
                        </a:rPr>
                        <a:t>continue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for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import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return</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400">
                          <a:effectLst/>
                        </a:rPr>
                        <a:t>var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98632260"/>
                  </a:ext>
                </a:extLst>
              </a:tr>
            </a:tbl>
          </a:graphicData>
        </a:graphic>
      </p:graphicFrame>
      <p:sp>
        <p:nvSpPr>
          <p:cNvPr id="5" name="文本框 4">
            <a:extLst>
              <a:ext uri="{FF2B5EF4-FFF2-40B4-BE49-F238E27FC236}">
                <a16:creationId xmlns:a16="http://schemas.microsoft.com/office/drawing/2014/main" id="{FC134044-F10A-4936-A707-0CF93251CCC7}"/>
              </a:ext>
            </a:extLst>
          </p:cNvPr>
          <p:cNvSpPr txBox="1"/>
          <p:nvPr/>
        </p:nvSpPr>
        <p:spPr>
          <a:xfrm>
            <a:off x="2277533" y="6461284"/>
            <a:ext cx="1082348" cy="307777"/>
          </a:xfrm>
          <a:prstGeom prst="rect">
            <a:avLst/>
          </a:prstGeom>
          <a:noFill/>
        </p:spPr>
        <p:txBody>
          <a:bodyPr wrap="none" rtlCol="0">
            <a:spAutoFit/>
          </a:bodyPr>
          <a:lstStyle/>
          <a:p>
            <a:pPr algn="l"/>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的保留字</a:t>
            </a:r>
          </a:p>
        </p:txBody>
      </p:sp>
      <p:graphicFrame>
        <p:nvGraphicFramePr>
          <p:cNvPr id="6" name="表格 5">
            <a:extLst>
              <a:ext uri="{FF2B5EF4-FFF2-40B4-BE49-F238E27FC236}">
                <a16:creationId xmlns:a16="http://schemas.microsoft.com/office/drawing/2014/main" id="{ECE4B5F0-9713-42A5-B1CD-2EB0B99C3E99}"/>
              </a:ext>
            </a:extLst>
          </p:cNvPr>
          <p:cNvGraphicFramePr>
            <a:graphicFrameLocks noGrp="1"/>
          </p:cNvGraphicFramePr>
          <p:nvPr>
            <p:extLst>
              <p:ext uri="{D42A27DB-BD31-4B8C-83A1-F6EECF244321}">
                <p14:modId xmlns:p14="http://schemas.microsoft.com/office/powerpoint/2010/main" val="2539042634"/>
              </p:ext>
            </p:extLst>
          </p:nvPr>
        </p:nvGraphicFramePr>
        <p:xfrm>
          <a:off x="5642987" y="5076984"/>
          <a:ext cx="6449292" cy="1107440"/>
        </p:xfrm>
        <a:graphic>
          <a:graphicData uri="http://schemas.openxmlformats.org/drawingml/2006/table">
            <a:tbl>
              <a:tblPr/>
              <a:tblGrid>
                <a:gridCol w="673331">
                  <a:extLst>
                    <a:ext uri="{9D8B030D-6E8A-4147-A177-3AD203B41FA5}">
                      <a16:colId xmlns:a16="http://schemas.microsoft.com/office/drawing/2014/main" val="2938280743"/>
                    </a:ext>
                  </a:extLst>
                </a:gridCol>
                <a:gridCol w="590204">
                  <a:extLst>
                    <a:ext uri="{9D8B030D-6E8A-4147-A177-3AD203B41FA5}">
                      <a16:colId xmlns:a16="http://schemas.microsoft.com/office/drawing/2014/main" val="2612210438"/>
                    </a:ext>
                  </a:extLst>
                </a:gridCol>
                <a:gridCol w="640080">
                  <a:extLst>
                    <a:ext uri="{9D8B030D-6E8A-4147-A177-3AD203B41FA5}">
                      <a16:colId xmlns:a16="http://schemas.microsoft.com/office/drawing/2014/main" val="2530956767"/>
                    </a:ext>
                  </a:extLst>
                </a:gridCol>
                <a:gridCol w="665018">
                  <a:extLst>
                    <a:ext uri="{9D8B030D-6E8A-4147-A177-3AD203B41FA5}">
                      <a16:colId xmlns:a16="http://schemas.microsoft.com/office/drawing/2014/main" val="533483374"/>
                    </a:ext>
                  </a:extLst>
                </a:gridCol>
                <a:gridCol w="548640">
                  <a:extLst>
                    <a:ext uri="{9D8B030D-6E8A-4147-A177-3AD203B41FA5}">
                      <a16:colId xmlns:a16="http://schemas.microsoft.com/office/drawing/2014/main" val="214013913"/>
                    </a:ext>
                  </a:extLst>
                </a:gridCol>
                <a:gridCol w="748145">
                  <a:extLst>
                    <a:ext uri="{9D8B030D-6E8A-4147-A177-3AD203B41FA5}">
                      <a16:colId xmlns:a16="http://schemas.microsoft.com/office/drawing/2014/main" val="2300448276"/>
                    </a:ext>
                  </a:extLst>
                </a:gridCol>
                <a:gridCol w="947651">
                  <a:extLst>
                    <a:ext uri="{9D8B030D-6E8A-4147-A177-3AD203B41FA5}">
                      <a16:colId xmlns:a16="http://schemas.microsoft.com/office/drawing/2014/main" val="1672766021"/>
                    </a:ext>
                  </a:extLst>
                </a:gridCol>
                <a:gridCol w="1047404">
                  <a:extLst>
                    <a:ext uri="{9D8B030D-6E8A-4147-A177-3AD203B41FA5}">
                      <a16:colId xmlns:a16="http://schemas.microsoft.com/office/drawing/2014/main" val="1567279669"/>
                    </a:ext>
                  </a:extLst>
                </a:gridCol>
                <a:gridCol w="588819">
                  <a:extLst>
                    <a:ext uri="{9D8B030D-6E8A-4147-A177-3AD203B41FA5}">
                      <a16:colId xmlns:a16="http://schemas.microsoft.com/office/drawing/2014/main" val="2920666668"/>
                    </a:ext>
                  </a:extLst>
                </a:gridCol>
              </a:tblGrid>
              <a:tr h="0">
                <a:tc>
                  <a:txBody>
                    <a:bodyPr/>
                    <a:lstStyle/>
                    <a:p>
                      <a:r>
                        <a:rPr lang="en-US" sz="1400">
                          <a:effectLst/>
                        </a:rPr>
                        <a:t>append</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bool</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byte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cap</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close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complex</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complex64</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complex128</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uint16</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06547460"/>
                  </a:ext>
                </a:extLst>
              </a:tr>
              <a:tr h="0">
                <a:tc>
                  <a:txBody>
                    <a:bodyPr/>
                    <a:lstStyle/>
                    <a:p>
                      <a:r>
                        <a:rPr lang="en-US" sz="1400">
                          <a:effectLst/>
                        </a:rPr>
                        <a:t>copy</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false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float32</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float64</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imag</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int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int8</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int16</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uint32</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41840142"/>
                  </a:ext>
                </a:extLst>
              </a:tr>
              <a:tr h="0">
                <a:tc>
                  <a:txBody>
                    <a:bodyPr/>
                    <a:lstStyle/>
                    <a:p>
                      <a:r>
                        <a:rPr lang="en-US" sz="1400">
                          <a:effectLst/>
                        </a:rPr>
                        <a:t>int32</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int64</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iota</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len</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make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new</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nil</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panic</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uint64</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775656324"/>
                  </a:ext>
                </a:extLst>
              </a:tr>
              <a:tr h="0">
                <a:tc>
                  <a:txBody>
                    <a:bodyPr/>
                    <a:lstStyle/>
                    <a:p>
                      <a:r>
                        <a:rPr lang="en-US" sz="1400">
                          <a:effectLst/>
                        </a:rPr>
                        <a:t>print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println</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real</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recover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string</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true</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uint</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uint8</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tc>
                  <a:txBody>
                    <a:bodyPr/>
                    <a:lstStyle/>
                    <a:p>
                      <a:r>
                        <a:rPr lang="en-US" sz="1400">
                          <a:effectLst/>
                        </a:rPr>
                        <a:t>uintptr</a:t>
                      </a: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70389687"/>
                  </a:ext>
                </a:extLst>
              </a:tr>
            </a:tbl>
          </a:graphicData>
        </a:graphic>
      </p:graphicFrame>
      <p:sp>
        <p:nvSpPr>
          <p:cNvPr id="7" name="文本框 6">
            <a:extLst>
              <a:ext uri="{FF2B5EF4-FFF2-40B4-BE49-F238E27FC236}">
                <a16:creationId xmlns:a16="http://schemas.microsoft.com/office/drawing/2014/main" id="{C38F11E1-98FB-4CE1-ADA4-9C104D4372A3}"/>
              </a:ext>
            </a:extLst>
          </p:cNvPr>
          <p:cNvSpPr txBox="1"/>
          <p:nvPr/>
        </p:nvSpPr>
        <p:spPr>
          <a:xfrm>
            <a:off x="8057154" y="6184424"/>
            <a:ext cx="1620957" cy="307777"/>
          </a:xfrm>
          <a:prstGeom prst="rect">
            <a:avLst/>
          </a:prstGeom>
          <a:noFill/>
        </p:spPr>
        <p:txBody>
          <a:bodyPr wrap="none" rtlCol="0">
            <a:spAutoFit/>
          </a:bodyPr>
          <a:lstStyle/>
          <a:p>
            <a:pPr algn="l"/>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的预定义标识符</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965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21D43E-3177-49C9-83E2-628F3913A4B3}"/>
              </a:ext>
            </a:extLst>
          </p:cNvPr>
          <p:cNvSpPr txBox="1"/>
          <p:nvPr/>
        </p:nvSpPr>
        <p:spPr>
          <a:xfrm>
            <a:off x="0" y="0"/>
            <a:ext cx="12192000" cy="1815882"/>
          </a:xfrm>
          <a:prstGeom prst="rect">
            <a:avLst/>
          </a:prstGeom>
          <a:noFill/>
        </p:spPr>
        <p:txBody>
          <a:bodyPr wrap="square" rtlCol="0">
            <a:spAutoFit/>
          </a:bodyPr>
          <a:lstStyle/>
          <a:p>
            <a:r>
              <a:rPr lang="en-US" altLang="zh-CN" sz="1400" b="1">
                <a:latin typeface="宋体" panose="02010600030101010101" pitchFamily="2" charset="-122"/>
                <a:ea typeface="宋体" panose="02010600030101010101" pitchFamily="2" charset="-122"/>
              </a:rPr>
              <a:t>go</a:t>
            </a:r>
            <a:r>
              <a:rPr lang="zh-CN" altLang="en-US" sz="1400" b="1">
                <a:latin typeface="宋体" panose="02010600030101010101" pitchFamily="2" charset="-122"/>
                <a:ea typeface="宋体" panose="02010600030101010101" pitchFamily="2" charset="-122"/>
              </a:rPr>
              <a:t>语言数组</a:t>
            </a:r>
            <a:r>
              <a:rPr lang="zh-CN" altLang="en-US" sz="1400">
                <a:latin typeface="宋体" panose="02010600030101010101" pitchFamily="2" charset="-122"/>
                <a:ea typeface="宋体" panose="02010600030101010101" pitchFamily="2" charset="-122"/>
              </a:rPr>
              <a:t>：数组是一个由</a:t>
            </a:r>
            <a:r>
              <a:rPr lang="zh-CN" altLang="en-US" sz="1400">
                <a:solidFill>
                  <a:srgbClr val="FF0000"/>
                </a:solidFill>
                <a:latin typeface="宋体" panose="02010600030101010101" pitchFamily="2" charset="-122"/>
                <a:ea typeface="宋体" panose="02010600030101010101" pitchFamily="2" charset="-122"/>
              </a:rPr>
              <a:t>固定长度</a:t>
            </a:r>
            <a:r>
              <a:rPr lang="zh-CN" altLang="en-US" sz="1400">
                <a:latin typeface="宋体" panose="02010600030101010101" pitchFamily="2" charset="-122"/>
                <a:ea typeface="宋体" panose="02010600030101010101" pitchFamily="2" charset="-122"/>
              </a:rPr>
              <a:t>的</a:t>
            </a:r>
            <a:r>
              <a:rPr lang="zh-CN" altLang="en-US" sz="1400">
                <a:solidFill>
                  <a:srgbClr val="FF0000"/>
                </a:solidFill>
                <a:latin typeface="宋体" panose="02010600030101010101" pitchFamily="2" charset="-122"/>
                <a:ea typeface="宋体" panose="02010600030101010101" pitchFamily="2" charset="-122"/>
              </a:rPr>
              <a:t>特定类型</a:t>
            </a:r>
            <a:r>
              <a:rPr lang="zh-CN" altLang="en-US" sz="1400">
                <a:latin typeface="宋体" panose="02010600030101010101" pitchFamily="2" charset="-122"/>
                <a:ea typeface="宋体" panose="02010600030101010101" pitchFamily="2" charset="-122"/>
              </a:rPr>
              <a:t>元素组成的序列，一个数组可以由零个或多个元素组成。</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①数组声明：</a:t>
            </a:r>
            <a:r>
              <a:rPr lang="en-US" altLang="zh-CN" sz="1400">
                <a:latin typeface="宋体" panose="02010600030101010101" pitchFamily="2" charset="-122"/>
                <a:ea typeface="宋体" panose="02010600030101010101" pitchFamily="2" charset="-122"/>
              </a:rPr>
              <a:t>var </a:t>
            </a:r>
            <a:r>
              <a:rPr lang="zh-CN" altLang="en-US" sz="1400">
                <a:latin typeface="宋体" panose="02010600030101010101" pitchFamily="2" charset="-122"/>
                <a:ea typeface="宋体" panose="02010600030101010101" pitchFamily="2" charset="-122"/>
              </a:rPr>
              <a:t>数组变量名 </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元素数量</a:t>
            </a:r>
            <a:r>
              <a:rPr lang="en-US" altLang="zh-CN" sz="1400">
                <a:latin typeface="宋体" panose="02010600030101010101" pitchFamily="2" charset="-122"/>
                <a:ea typeface="宋体" panose="02010600030101010101" pitchFamily="2" charset="-122"/>
              </a:rPr>
              <a:t>]T(</a:t>
            </a:r>
            <a:r>
              <a:rPr lang="en-US" altLang="zh-CN" sz="1400" b="1">
                <a:solidFill>
                  <a:srgbClr val="FF0000"/>
                </a:solidFill>
                <a:latin typeface="宋体" panose="02010600030101010101" pitchFamily="2" charset="-122"/>
                <a:ea typeface="宋体" panose="02010600030101010101" pitchFamily="2" charset="-122"/>
              </a:rPr>
              <a:t>T</a:t>
            </a:r>
            <a:r>
              <a:rPr lang="zh-CN" altLang="en-US" sz="1400" b="1">
                <a:solidFill>
                  <a:srgbClr val="FF0000"/>
                </a:solidFill>
                <a:latin typeface="宋体" panose="02010600030101010101" pitchFamily="2" charset="-122"/>
                <a:ea typeface="宋体" panose="02010600030101010101" pitchFamily="2" charset="-122"/>
              </a:rPr>
              <a:t>为任意基本类型</a:t>
            </a:r>
            <a:r>
              <a:rPr lang="zh-CN" altLang="en-US" sz="1400">
                <a:latin typeface="宋体" panose="02010600030101010101" pitchFamily="2" charset="-122"/>
                <a:ea typeface="宋体" panose="02010600030101010101" pitchFamily="2" charset="-122"/>
              </a:rPr>
              <a:t>，若</a:t>
            </a:r>
            <a:r>
              <a:rPr lang="en-US" altLang="zh-CN" sz="1400">
                <a:latin typeface="宋体" panose="02010600030101010101" pitchFamily="2" charset="-122"/>
                <a:ea typeface="宋体" panose="02010600030101010101" pitchFamily="2" charset="-122"/>
              </a:rPr>
              <a:t>T</a:t>
            </a:r>
            <a:r>
              <a:rPr lang="zh-CN" altLang="en-US" sz="1400">
                <a:latin typeface="宋体" panose="02010600030101010101" pitchFamily="2" charset="-122"/>
                <a:ea typeface="宋体" panose="02010600030101010101" pitchFamily="2" charset="-122"/>
              </a:rPr>
              <a:t>为数组本身，则可以实现多维数组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②数组元素访问：使用中括号记法，如</a:t>
            </a:r>
            <a:r>
              <a:rPr lang="en-US" altLang="zh-CN" sz="1400">
                <a:solidFill>
                  <a:schemeClr val="accent2">
                    <a:lumMod val="75000"/>
                  </a:schemeClr>
                </a:solidFill>
                <a:latin typeface="宋体" panose="02010600030101010101" pitchFamily="2" charset="-122"/>
                <a:ea typeface="宋体" panose="02010600030101010101" pitchFamily="2" charset="-122"/>
              </a:rPr>
              <a:t>var a [3]int = [3]int{1, 2, 3}</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a[0]</a:t>
            </a:r>
            <a:r>
              <a:rPr lang="zh-CN" altLang="en-US" sz="1400">
                <a:latin typeface="宋体" panose="02010600030101010101" pitchFamily="2" charset="-122"/>
                <a:ea typeface="宋体" panose="02010600030101010101" pitchFamily="2" charset="-122"/>
              </a:rPr>
              <a:t>即为</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，注意</a:t>
            </a:r>
            <a:r>
              <a:rPr lang="en-US" altLang="zh-CN" sz="1400">
                <a:latin typeface="宋体" panose="02010600030101010101" pitchFamily="2" charset="-122"/>
                <a:ea typeface="宋体" panose="02010600030101010101" pitchFamily="2" charset="-122"/>
              </a:rPr>
              <a:t>[3]int</a:t>
            </a:r>
            <a:r>
              <a:rPr lang="zh-CN" altLang="en-US" sz="1400">
                <a:latin typeface="宋体" panose="02010600030101010101" pitchFamily="2" charset="-122"/>
                <a:ea typeface="宋体" panose="02010600030101010101" pitchFamily="2" charset="-122"/>
              </a:rPr>
              <a:t>就是数组类型的表示，包括元素数量与元素类型；</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③在函数中上述声明可简化为 </a:t>
            </a:r>
            <a:r>
              <a:rPr lang="en-US" altLang="zh-CN" sz="1400">
                <a:latin typeface="宋体" panose="02010600030101010101" pitchFamily="2" charset="-122"/>
                <a:ea typeface="宋体" panose="02010600030101010101" pitchFamily="2" charset="-122"/>
              </a:rPr>
              <a:t>a := [...]int{1,2,3}</a:t>
            </a:r>
            <a:r>
              <a:rPr lang="zh-CN" altLang="en-US" sz="1400">
                <a:latin typeface="宋体" panose="02010600030101010101" pitchFamily="2" charset="-122"/>
                <a:ea typeface="宋体" panose="02010600030101010101" pitchFamily="2" charset="-122"/>
              </a:rPr>
              <a:t>根据初始化值的个数来计算数组类型，</a:t>
            </a:r>
            <a:r>
              <a:rPr lang="en-US" altLang="zh-CN" sz="1400">
                <a:latin typeface="宋体" panose="02010600030101010101" pitchFamily="2" charset="-122"/>
                <a:ea typeface="宋体" panose="02010600030101010101" pitchFamily="2" charset="-122"/>
              </a:rPr>
              <a:t>[3]int</a:t>
            </a:r>
            <a:r>
              <a:rPr lang="zh-CN" altLang="en-US" sz="1400">
                <a:latin typeface="宋体" panose="02010600030101010101" pitchFamily="2" charset="-122"/>
                <a:ea typeface="宋体" panose="02010600030101010101" pitchFamily="2" charset="-122"/>
              </a:rPr>
              <a:t>和</a:t>
            </a:r>
            <a:r>
              <a:rPr lang="en-US" altLang="zh-CN" sz="1400">
                <a:latin typeface="宋体" panose="02010600030101010101" pitchFamily="2" charset="-122"/>
                <a:ea typeface="宋体" panose="02010600030101010101" pitchFamily="2" charset="-122"/>
              </a:rPr>
              <a:t>[4]int</a:t>
            </a:r>
            <a:r>
              <a:rPr lang="zh-CN" altLang="en-US" sz="1400">
                <a:latin typeface="宋体" panose="02010600030101010101" pitchFamily="2" charset="-122"/>
                <a:ea typeface="宋体" panose="02010600030101010101" pitchFamily="2" charset="-122"/>
              </a:rPr>
              <a:t>是两种不同的数组类型，只有当两个数组的元素数量、类型以及元素本身和位置都相同时，</a:t>
            </a:r>
            <a:r>
              <a:rPr lang="en-US" altLang="zh-CN" sz="1400">
                <a:latin typeface="宋体" panose="02010600030101010101" pitchFamily="2" charset="-122"/>
                <a:ea typeface="宋体" panose="02010600030101010101" pitchFamily="2" charset="-122"/>
              </a:rPr>
              <a:t>a == b</a:t>
            </a:r>
            <a:r>
              <a:rPr lang="zh-CN" altLang="en-US" sz="1400">
                <a:latin typeface="宋体" panose="02010600030101010101" pitchFamily="2" charset="-122"/>
                <a:ea typeface="宋体" panose="02010600030101010101" pitchFamily="2" charset="-122"/>
              </a:rPr>
              <a:t>才为</a:t>
            </a:r>
            <a:r>
              <a:rPr lang="en-US" altLang="zh-CN" sz="1400">
                <a:latin typeface="宋体" panose="02010600030101010101" pitchFamily="2" charset="-122"/>
                <a:ea typeface="宋体" panose="02010600030101010101" pitchFamily="2" charset="-122"/>
              </a:rPr>
              <a:t>True</a:t>
            </a:r>
            <a:r>
              <a:rPr lang="zh-CN" altLang="en-US" sz="1400">
                <a:latin typeface="宋体" panose="02010600030101010101" pitchFamily="2" charset="-122"/>
                <a:ea typeface="宋体" panose="02010600030101010101" pitchFamily="2" charset="-122"/>
              </a:rPr>
              <a:t>，而如果数组类型不同，则会产生编译错误，因为不同的类型无法比较；</a:t>
            </a:r>
            <a:endParaRPr lang="en-US" altLang="zh-CN" sz="1400">
              <a:latin typeface="宋体" panose="02010600030101010101" pitchFamily="2" charset="-122"/>
              <a:ea typeface="宋体" panose="02010600030101010101" pitchFamily="2" charset="-122"/>
            </a:endParaRPr>
          </a:p>
          <a:p>
            <a:r>
              <a:rPr lang="zh-CN" altLang="en-US" sz="1400">
                <a:latin typeface="宋体" panose="02010600030101010101" pitchFamily="2" charset="-122"/>
                <a:ea typeface="宋体" panose="02010600030101010101" pitchFamily="2" charset="-122"/>
              </a:rPr>
              <a:t>④多维数组：赋值语句如图所示，可通过形式</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下标赋值，也可以通过下标访问如</a:t>
            </a:r>
            <a:r>
              <a:rPr lang="en-US" altLang="zh-CN" sz="1400">
                <a:latin typeface="宋体" panose="02010600030101010101" pitchFamily="2" charset="-122"/>
                <a:ea typeface="宋体" panose="02010600030101010101" pitchFamily="2" charset="-122"/>
              </a:rPr>
              <a:t>a[0][0]</a:t>
            </a:r>
            <a:r>
              <a:rPr lang="zh-CN" altLang="en-US" sz="1400">
                <a:latin typeface="宋体" panose="02010600030101010101" pitchFamily="2" charset="-122"/>
                <a:ea typeface="宋体" panose="02010600030101010101" pitchFamily="2" charset="-122"/>
              </a:rPr>
              <a:t>表示一个整型，</a:t>
            </a:r>
            <a:endParaRPr lang="en-US" altLang="zh-CN" sz="1400">
              <a:latin typeface="宋体" panose="02010600030101010101" pitchFamily="2" charset="-122"/>
              <a:ea typeface="宋体" panose="02010600030101010101" pitchFamily="2" charset="-122"/>
            </a:endParaRPr>
          </a:p>
          <a:p>
            <a:r>
              <a:rPr lang="en-US" altLang="zh-CN" sz="1400">
                <a:latin typeface="宋体" panose="02010600030101010101" pitchFamily="2" charset="-122"/>
                <a:ea typeface="宋体" panose="02010600030101010101" pitchFamily="2" charset="-122"/>
              </a:rPr>
              <a:t>a[0]</a:t>
            </a:r>
            <a:r>
              <a:rPr lang="zh-CN" altLang="en-US" sz="1400">
                <a:latin typeface="宋体" panose="02010600030101010101" pitchFamily="2" charset="-122"/>
                <a:ea typeface="宋体" panose="02010600030101010101" pitchFamily="2" charset="-122"/>
              </a:rPr>
              <a:t>表示一个二元数组，数组可以直接指定成键值对的形式，以下标为键来指定，如</a:t>
            </a:r>
            <a:r>
              <a:rPr lang="en-US" altLang="zh-CN" sz="1400">
                <a:solidFill>
                  <a:schemeClr val="accent2">
                    <a:lumMod val="75000"/>
                  </a:schemeClr>
                </a:solidFill>
                <a:latin typeface="宋体" panose="02010600030101010101" pitchFamily="2" charset="-122"/>
                <a:ea typeface="宋体" panose="02010600030101010101" pitchFamily="2" charset="-122"/>
              </a:rPr>
              <a:t>a :=[...]int{2:3},</a:t>
            </a:r>
          </a:p>
          <a:p>
            <a:r>
              <a:rPr lang="zh-CN" altLang="en-US" sz="1400">
                <a:latin typeface="宋体" panose="02010600030101010101" pitchFamily="2" charset="-122"/>
                <a:ea typeface="宋体" panose="02010600030101010101" pitchFamily="2" charset="-122"/>
              </a:rPr>
              <a:t>其生成一个</a:t>
            </a:r>
            <a:r>
              <a:rPr lang="en-US" altLang="zh-CN" sz="1400">
                <a:latin typeface="宋体" panose="02010600030101010101" pitchFamily="2" charset="-122"/>
                <a:ea typeface="宋体" panose="02010600030101010101" pitchFamily="2" charset="-122"/>
              </a:rPr>
              <a:t>[3]int</a:t>
            </a:r>
            <a:r>
              <a:rPr lang="zh-CN" altLang="en-US" sz="1400">
                <a:latin typeface="宋体" panose="02010600030101010101" pitchFamily="2" charset="-122"/>
                <a:ea typeface="宋体" panose="02010600030101010101" pitchFamily="2" charset="-122"/>
              </a:rPr>
              <a:t>数组，并且将数组中下标为</a:t>
            </a:r>
            <a:r>
              <a:rPr lang="en-US" altLang="zh-CN" sz="1400">
                <a:latin typeface="宋体" panose="02010600030101010101" pitchFamily="2" charset="-122"/>
                <a:ea typeface="宋体" panose="02010600030101010101" pitchFamily="2" charset="-122"/>
              </a:rPr>
              <a:t>2</a:t>
            </a:r>
            <a:r>
              <a:rPr lang="zh-CN" altLang="en-US" sz="1400">
                <a:latin typeface="宋体" panose="02010600030101010101" pitchFamily="2" charset="-122"/>
                <a:ea typeface="宋体" panose="02010600030101010101" pitchFamily="2" charset="-122"/>
              </a:rPr>
              <a:t>的元素赋值为</a:t>
            </a:r>
            <a:r>
              <a:rPr lang="en-US" altLang="zh-CN" sz="1400">
                <a:latin typeface="宋体" panose="02010600030101010101" pitchFamily="2" charset="-122"/>
                <a:ea typeface="宋体" panose="02010600030101010101" pitchFamily="2" charset="-122"/>
              </a:rPr>
              <a:t>3</a:t>
            </a:r>
            <a:r>
              <a:rPr lang="zh-CN" altLang="en-US" sz="1400">
                <a:latin typeface="宋体" panose="02010600030101010101" pitchFamily="2" charset="-122"/>
                <a:ea typeface="宋体" panose="02010600030101010101" pitchFamily="2" charset="-122"/>
              </a:rPr>
              <a:t>，其余元素按</a:t>
            </a:r>
            <a:r>
              <a:rPr lang="en-US" altLang="zh-CN" sz="1400">
                <a:latin typeface="宋体" panose="02010600030101010101" pitchFamily="2" charset="-122"/>
                <a:ea typeface="宋体" panose="02010600030101010101" pitchFamily="2" charset="-122"/>
              </a:rPr>
              <a:t>0</a:t>
            </a:r>
            <a:r>
              <a:rPr lang="zh-CN" altLang="en-US" sz="1400">
                <a:latin typeface="宋体" panose="02010600030101010101" pitchFamily="2" charset="-122"/>
                <a:ea typeface="宋体" panose="02010600030101010101" pitchFamily="2" charset="-122"/>
              </a:rPr>
              <a:t>来初始化。</a:t>
            </a:r>
            <a:endParaRPr lang="en-US" altLang="zh-CN" sz="1400">
              <a:latin typeface="宋体" panose="02010600030101010101" pitchFamily="2" charset="-122"/>
              <a:ea typeface="宋体" panose="02010600030101010101" pitchFamily="2" charset="-122"/>
            </a:endParaRPr>
          </a:p>
        </p:txBody>
      </p:sp>
      <p:pic>
        <p:nvPicPr>
          <p:cNvPr id="1026" name="Picture 2" descr="äºç»´æ°ç»åå¶å¤å±æ°ç»ååå±æ°ç»çå¼">
            <a:extLst>
              <a:ext uri="{FF2B5EF4-FFF2-40B4-BE49-F238E27FC236}">
                <a16:creationId xmlns:a16="http://schemas.microsoft.com/office/drawing/2014/main" id="{F14AE950-FF2D-4509-8259-2A385F621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7129" y="1149407"/>
            <a:ext cx="3924871" cy="271601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D69EB0F-F831-4D0D-9A81-C6F365F1BBAF}"/>
              </a:ext>
            </a:extLst>
          </p:cNvPr>
          <p:cNvSpPr txBox="1"/>
          <p:nvPr/>
        </p:nvSpPr>
        <p:spPr>
          <a:xfrm>
            <a:off x="-1" y="1815882"/>
            <a:ext cx="8267129" cy="2031325"/>
          </a:xfrm>
          <a:prstGeom prst="rect">
            <a:avLst/>
          </a:prstGeom>
          <a:noFill/>
        </p:spPr>
        <p:txBody>
          <a:bodyPr wrap="square" rtlCol="0">
            <a:spAutoFit/>
          </a:bodyPr>
          <a:lstStyle/>
          <a:p>
            <a:pPr algn="l"/>
            <a:r>
              <a:rPr lang="en-US" altLang="zh-CN" sz="1400" b="1">
                <a:latin typeface="宋体" panose="02010600030101010101" pitchFamily="2" charset="-122"/>
                <a:ea typeface="宋体" panose="02010600030101010101" pitchFamily="2" charset="-122"/>
              </a:rPr>
              <a:t>go</a:t>
            </a:r>
            <a:r>
              <a:rPr lang="zh-CN" altLang="en-US" sz="1400" b="1">
                <a:latin typeface="宋体" panose="02010600030101010101" pitchFamily="2" charset="-122"/>
                <a:ea typeface="宋体" panose="02010600030101010101" pitchFamily="2" charset="-122"/>
              </a:rPr>
              <a:t>语言切片</a:t>
            </a:r>
            <a:r>
              <a:rPr lang="zh-CN" altLang="en-US" sz="1400">
                <a:latin typeface="宋体" panose="02010600030101010101" pitchFamily="2" charset="-122"/>
                <a:ea typeface="宋体" panose="02010600030101010101" pitchFamily="2" charset="-122"/>
              </a:rPr>
              <a:t>：切片</a:t>
            </a:r>
            <a:r>
              <a:rPr lang="en-US" altLang="zh-CN" sz="1400">
                <a:latin typeface="宋体" panose="02010600030101010101" pitchFamily="2" charset="-122"/>
                <a:ea typeface="宋体" panose="02010600030101010101" pitchFamily="2" charset="-122"/>
              </a:rPr>
              <a:t>slice</a:t>
            </a:r>
            <a:r>
              <a:rPr lang="zh-CN" altLang="en-US" sz="1400">
                <a:latin typeface="宋体" panose="02010600030101010101" pitchFamily="2" charset="-122"/>
                <a:ea typeface="宋体" panose="02010600030101010101" pitchFamily="2" charset="-122"/>
              </a:rPr>
              <a:t>是对数组一个连续片段的引用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因此是一个引用类型</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，序列中的元素具有</a:t>
            </a:r>
            <a:r>
              <a:rPr lang="zh-CN" altLang="en-US" sz="1400">
                <a:solidFill>
                  <a:srgbClr val="FF0000"/>
                </a:solidFill>
                <a:latin typeface="宋体" panose="02010600030101010101" pitchFamily="2" charset="-122"/>
                <a:ea typeface="宋体" panose="02010600030101010101" pitchFamily="2" charset="-122"/>
              </a:rPr>
              <a:t>相同类型</a:t>
            </a:r>
            <a:r>
              <a:rPr lang="zh-CN" altLang="en-US" sz="1400">
                <a:latin typeface="宋体" panose="02010600030101010101" pitchFamily="2" charset="-122"/>
                <a:ea typeface="宋体" panose="02010600030101010101" pitchFamily="2" charset="-122"/>
              </a:rPr>
              <a:t>，写作</a:t>
            </a:r>
            <a:r>
              <a:rPr lang="en-US" altLang="zh-CN" sz="1400">
                <a:latin typeface="宋体" panose="02010600030101010101" pitchFamily="2" charset="-122"/>
                <a:ea typeface="宋体" panose="02010600030101010101" pitchFamily="2" charset="-122"/>
              </a:rPr>
              <a:t>[]T</a:t>
            </a:r>
            <a:r>
              <a:rPr lang="zh-CN" altLang="en-US" sz="1400">
                <a:latin typeface="宋体" panose="02010600030101010101" pitchFamily="2" charset="-122"/>
                <a:ea typeface="宋体" panose="02010600030101010101" pitchFamily="2" charset="-122"/>
              </a:rPr>
              <a:t>，其语法与数组类似，但没有固定长度。</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①切片声明</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生成方式：</a:t>
            </a:r>
            <a:r>
              <a:rPr lang="en-US" altLang="zh-CN" sz="1400">
                <a:latin typeface="宋体" panose="02010600030101010101" pitchFamily="2" charset="-122"/>
                <a:ea typeface="宋体" panose="02010600030101010101" pitchFamily="2" charset="-122"/>
              </a:rPr>
              <a:t>Ⅰ</a:t>
            </a:r>
            <a:r>
              <a:rPr lang="en-US" altLang="zh-CN" sz="1400">
                <a:solidFill>
                  <a:schemeClr val="accent2">
                    <a:lumMod val="75000"/>
                  </a:schemeClr>
                </a:solidFill>
                <a:latin typeface="宋体" panose="02010600030101010101" pitchFamily="2" charset="-122"/>
                <a:ea typeface="宋体" panose="02010600030101010101" pitchFamily="2" charset="-122"/>
              </a:rPr>
              <a:t>a[0:2]</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可以是切片也可以是数组，中括号记法含前不含后，只有两个参数；</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Ⅱ</a:t>
            </a:r>
            <a:r>
              <a:rPr lang="en-US" altLang="zh-CN" sz="1400">
                <a:solidFill>
                  <a:schemeClr val="accent2">
                    <a:lumMod val="75000"/>
                  </a:schemeClr>
                </a:solidFill>
                <a:latin typeface="宋体" panose="02010600030101010101" pitchFamily="2" charset="-122"/>
                <a:ea typeface="宋体" panose="02010600030101010101" pitchFamily="2" charset="-122"/>
              </a:rPr>
              <a:t>var a []int</a:t>
            </a:r>
            <a:r>
              <a:rPr lang="zh-CN" altLang="en-US" sz="1400">
                <a:latin typeface="宋体" panose="02010600030101010101" pitchFamily="2" charset="-122"/>
                <a:ea typeface="宋体" panose="02010600030101010101" pitchFamily="2" charset="-122"/>
              </a:rPr>
              <a:t>声明一个空切片</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其指向为空，不占用内存，默认值是</a:t>
            </a:r>
            <a:r>
              <a:rPr lang="en-US" altLang="zh-CN" sz="1400">
                <a:latin typeface="宋体" panose="02010600030101010101" pitchFamily="2" charset="-122"/>
                <a:ea typeface="宋体" panose="02010600030101010101" pitchFamily="2" charset="-122"/>
              </a:rPr>
              <a:t>nil)</a:t>
            </a:r>
            <a:r>
              <a:rPr lang="zh-CN" altLang="en-US" sz="1400">
                <a:latin typeface="宋体" panose="02010600030101010101" pitchFamily="2" charset="-122"/>
                <a:ea typeface="宋体" panose="02010600030101010101" pitchFamily="2" charset="-122"/>
              </a:rPr>
              <a:t>，</a:t>
            </a:r>
            <a:r>
              <a:rPr lang="en-US" altLang="zh-CN" sz="1400">
                <a:solidFill>
                  <a:schemeClr val="accent2">
                    <a:lumMod val="75000"/>
                  </a:schemeClr>
                </a:solidFill>
                <a:latin typeface="宋体" panose="02010600030101010101" pitchFamily="2" charset="-122"/>
                <a:ea typeface="宋体" panose="02010600030101010101" pitchFamily="2" charset="-122"/>
              </a:rPr>
              <a:t>var b = []int{}</a:t>
            </a:r>
            <a:r>
              <a:rPr lang="zh-CN" altLang="en-US" sz="1400">
                <a:latin typeface="宋体" panose="02010600030101010101" pitchFamily="2" charset="-122"/>
                <a:ea typeface="宋体" panose="02010600030101010101" pitchFamily="2" charset="-122"/>
              </a:rPr>
              <a:t>声明一个空切片</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其指向不为空，占用内存，只是切片中没有元素</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Ⅲ</a:t>
            </a:r>
            <a:r>
              <a:rPr lang="en-US" altLang="zh-CN" sz="1400">
                <a:solidFill>
                  <a:schemeClr val="accent2">
                    <a:lumMod val="75000"/>
                  </a:schemeClr>
                </a:solidFill>
                <a:latin typeface="宋体" panose="02010600030101010101" pitchFamily="2" charset="-122"/>
                <a:ea typeface="宋体" panose="02010600030101010101" pitchFamily="2" charset="-122"/>
              </a:rPr>
              <a:t>a := []int{1,2,3}</a:t>
            </a:r>
            <a:r>
              <a:rPr lang="zh-CN" altLang="en-US" sz="1400">
                <a:latin typeface="宋体" panose="02010600030101010101" pitchFamily="2" charset="-122"/>
                <a:ea typeface="宋体" panose="02010600030101010101" pitchFamily="2" charset="-122"/>
              </a:rPr>
              <a:t>根据匿名数组生成的切片，切片长度与类型与数组相同；</a:t>
            </a:r>
            <a:r>
              <a:rPr lang="en-US" altLang="zh-CN" sz="1400">
                <a:latin typeface="宋体" panose="02010600030101010101" pitchFamily="2" charset="-122"/>
                <a:ea typeface="宋体" panose="02010600030101010101" pitchFamily="2" charset="-122"/>
              </a:rPr>
              <a:t>Ⅳ</a:t>
            </a:r>
            <a:r>
              <a:rPr lang="en-US" altLang="zh-CN" sz="1400">
                <a:solidFill>
                  <a:schemeClr val="accent2">
                    <a:lumMod val="75000"/>
                  </a:schemeClr>
                </a:solidFill>
                <a:latin typeface="宋体" panose="02010600030101010101" pitchFamily="2" charset="-122"/>
                <a:ea typeface="宋体" panose="02010600030101010101" pitchFamily="2" charset="-122"/>
              </a:rPr>
              <a:t>make([]T, size, cap)</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size</a:t>
            </a:r>
            <a:r>
              <a:rPr lang="zh-CN" altLang="en-US" sz="1400">
                <a:latin typeface="宋体" panose="02010600030101010101" pitchFamily="2" charset="-122"/>
                <a:ea typeface="宋体" panose="02010600030101010101" pitchFamily="2" charset="-122"/>
              </a:rPr>
              <a:t>为切片长度，</a:t>
            </a:r>
            <a:r>
              <a:rPr lang="en-US" altLang="zh-CN" sz="1400">
                <a:latin typeface="宋体" panose="02010600030101010101" pitchFamily="2" charset="-122"/>
                <a:ea typeface="宋体" panose="02010600030101010101" pitchFamily="2" charset="-122"/>
              </a:rPr>
              <a:t>cap</a:t>
            </a:r>
            <a:r>
              <a:rPr lang="zh-CN" altLang="en-US" sz="1400">
                <a:latin typeface="宋体" panose="02010600030101010101" pitchFamily="2" charset="-122"/>
                <a:ea typeface="宋体" panose="02010600030101010101" pitchFamily="2" charset="-122"/>
              </a:rPr>
              <a:t>为切片预分配的内存容量不影响切片长度</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作用为提前分配空间，避免因多次扩充数组空间产生的性能问题</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make</a:t>
            </a:r>
            <a:r>
              <a:rPr lang="zh-CN" altLang="en-US" sz="1400">
                <a:latin typeface="宋体" panose="02010600030101010101" pitchFamily="2" charset="-122"/>
                <a:ea typeface="宋体" panose="02010600030101010101" pitchFamily="2" charset="-122"/>
              </a:rPr>
              <a:t>生成的切片一定分配了新的内存，而中括号记法产生的切片只是对原数组</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切片的引用，但若对切片进行修改后，就会占用新的内存空间。</a:t>
            </a:r>
          </a:p>
        </p:txBody>
      </p:sp>
      <p:sp>
        <p:nvSpPr>
          <p:cNvPr id="4" name="文本框 3">
            <a:extLst>
              <a:ext uri="{FF2B5EF4-FFF2-40B4-BE49-F238E27FC236}">
                <a16:creationId xmlns:a16="http://schemas.microsoft.com/office/drawing/2014/main" id="{F877AB7E-3537-47BD-9803-2BDC9E4B8A7B}"/>
              </a:ext>
            </a:extLst>
          </p:cNvPr>
          <p:cNvSpPr txBox="1"/>
          <p:nvPr/>
        </p:nvSpPr>
        <p:spPr>
          <a:xfrm>
            <a:off x="-2" y="3847207"/>
            <a:ext cx="12192002" cy="2893100"/>
          </a:xfrm>
          <a:prstGeom prst="rect">
            <a:avLst/>
          </a:prstGeom>
          <a:noFill/>
        </p:spPr>
        <p:txBody>
          <a:bodyPr wrap="square" rtlCol="0">
            <a:spAutoFit/>
          </a:bodyPr>
          <a:lstStyle/>
          <a:p>
            <a:pPr algn="l"/>
            <a:r>
              <a:rPr lang="zh-CN" altLang="en-US" sz="1400">
                <a:latin typeface="宋体" panose="02010600030101010101" pitchFamily="2" charset="-122"/>
                <a:ea typeface="宋体" panose="02010600030101010101" pitchFamily="2" charset="-122"/>
              </a:rPr>
              <a:t>②切片追加：</a:t>
            </a:r>
            <a:r>
              <a:rPr lang="en-US" altLang="zh-CN" sz="1400">
                <a:solidFill>
                  <a:schemeClr val="accent2">
                    <a:lumMod val="75000"/>
                  </a:schemeClr>
                </a:solidFill>
                <a:latin typeface="宋体" panose="02010600030101010101" pitchFamily="2" charset="-122"/>
                <a:ea typeface="宋体" panose="02010600030101010101" pitchFamily="2" charset="-122"/>
              </a:rPr>
              <a:t>a = append(a,1,2)</a:t>
            </a:r>
            <a:r>
              <a:rPr lang="zh-CN" altLang="en-US" sz="1400">
                <a:latin typeface="宋体" panose="02010600030101010101" pitchFamily="2" charset="-122"/>
                <a:ea typeface="宋体" panose="02010600030101010101" pitchFamily="2" charset="-122"/>
              </a:rPr>
              <a:t>或</a:t>
            </a:r>
            <a:r>
              <a:rPr lang="en-US" altLang="zh-CN" sz="1400">
                <a:solidFill>
                  <a:schemeClr val="accent2">
                    <a:lumMod val="75000"/>
                  </a:schemeClr>
                </a:solidFill>
                <a:latin typeface="宋体" panose="02010600030101010101" pitchFamily="2" charset="-122"/>
                <a:ea typeface="宋体" panose="02010600030101010101" pitchFamily="2" charset="-122"/>
              </a:rPr>
              <a:t>a = append(a, []int{1,2,3}...)</a:t>
            </a:r>
            <a:r>
              <a:rPr lang="zh-CN" altLang="en-US" sz="1400">
                <a:latin typeface="宋体" panose="02010600030101010101" pitchFamily="2" charset="-122"/>
                <a:ea typeface="宋体" panose="02010600030101010101" pitchFamily="2" charset="-122"/>
              </a:rPr>
              <a:t>可以在尾端追加</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多个元素或追加解包的切片，不能同时存在；</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append</a:t>
            </a:r>
            <a:r>
              <a:rPr lang="zh-CN" altLang="en-US" sz="1400">
                <a:latin typeface="宋体" panose="02010600030101010101" pitchFamily="2" charset="-122"/>
                <a:ea typeface="宋体" panose="02010600030101010101" pitchFamily="2" charset="-122"/>
              </a:rPr>
              <a:t>函数的第一个参数必须是切片，因此，在开头追加元素的写法为</a:t>
            </a:r>
            <a:r>
              <a:rPr lang="en-US" altLang="zh-CN" sz="1400">
                <a:solidFill>
                  <a:schemeClr val="accent2">
                    <a:lumMod val="75000"/>
                  </a:schemeClr>
                </a:solidFill>
                <a:latin typeface="宋体" panose="02010600030101010101" pitchFamily="2" charset="-122"/>
                <a:ea typeface="宋体" panose="02010600030101010101" pitchFamily="2" charset="-122"/>
              </a:rPr>
              <a:t>a = append([]int{1,2}, a...)</a:t>
            </a:r>
            <a:r>
              <a:rPr lang="zh-CN" altLang="en-US" sz="1400">
                <a:latin typeface="宋体" panose="02010600030101010101" pitchFamily="2" charset="-122"/>
                <a:ea typeface="宋体" panose="02010600030101010101" pitchFamily="2" charset="-122"/>
              </a:rPr>
              <a:t>，但效率很低，且会重新分配内存；</a:t>
            </a:r>
            <a:endParaRPr lang="en-US" altLang="zh-CN" sz="1400">
              <a:latin typeface="宋体" panose="02010600030101010101" pitchFamily="2" charset="-122"/>
              <a:ea typeface="宋体" panose="02010600030101010101" pitchFamily="2" charset="-122"/>
            </a:endParaRPr>
          </a:p>
          <a:p>
            <a:pPr algn="l"/>
            <a:r>
              <a:rPr lang="zh-CN" altLang="en-US" sz="1400" b="1">
                <a:solidFill>
                  <a:srgbClr val="FF0000"/>
                </a:solidFill>
                <a:latin typeface="宋体" panose="02010600030101010101" pitchFamily="2" charset="-122"/>
                <a:ea typeface="宋体" panose="02010600030101010101" pitchFamily="2" charset="-122"/>
              </a:rPr>
              <a:t>注意</a:t>
            </a:r>
            <a:r>
              <a:rPr lang="zh-CN" altLang="en-US" sz="1400">
                <a:latin typeface="宋体" panose="02010600030101010101" pitchFamily="2" charset="-122"/>
                <a:ea typeface="宋体" panose="02010600030101010101" pitchFamily="2" charset="-122"/>
              </a:rPr>
              <a:t>：如</a:t>
            </a:r>
            <a:r>
              <a:rPr lang="en-US" altLang="zh-CN" sz="1400">
                <a:latin typeface="宋体" panose="02010600030101010101" pitchFamily="2" charset="-122"/>
                <a:ea typeface="宋体" panose="02010600030101010101" pitchFamily="2" charset="-122"/>
              </a:rPr>
              <a:t>a := []int{1,2,3}, b:= a[0,2]</a:t>
            </a:r>
            <a:r>
              <a:rPr lang="zh-CN" altLang="en-US" sz="1400">
                <a:latin typeface="宋体" panose="02010600030101010101" pitchFamily="2" charset="-122"/>
                <a:ea typeface="宋体" panose="02010600030101010101" pitchFamily="2" charset="-122"/>
              </a:rPr>
              <a:t>此时切片</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类型为</a:t>
            </a:r>
            <a:r>
              <a:rPr lang="en-US" altLang="zh-CN" sz="1400">
                <a:latin typeface="宋体" panose="02010600030101010101" pitchFamily="2" charset="-122"/>
                <a:ea typeface="宋体" panose="02010600030101010101" pitchFamily="2" charset="-122"/>
              </a:rPr>
              <a:t>[]int</a:t>
            </a:r>
            <a:r>
              <a:rPr lang="zh-CN" altLang="en-US" sz="1400">
                <a:latin typeface="宋体" panose="02010600030101010101" pitchFamily="2" charset="-122"/>
                <a:ea typeface="宋体" panose="02010600030101010101" pitchFamily="2" charset="-122"/>
              </a:rPr>
              <a:t>其中有三个元素，切片</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类型为</a:t>
            </a:r>
            <a:r>
              <a:rPr lang="en-US" altLang="zh-CN" sz="1400">
                <a:latin typeface="宋体" panose="02010600030101010101" pitchFamily="2" charset="-122"/>
                <a:ea typeface="宋体" panose="02010600030101010101" pitchFamily="2" charset="-122"/>
              </a:rPr>
              <a:t>[]int</a:t>
            </a:r>
            <a:r>
              <a:rPr lang="zh-CN" altLang="en-US" sz="1400">
                <a:latin typeface="宋体" panose="02010600030101010101" pitchFamily="2" charset="-122"/>
                <a:ea typeface="宋体" panose="02010600030101010101" pitchFamily="2" charset="-122"/>
              </a:rPr>
              <a:t>其中有两个元素，</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是对</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一部分的引用，因此</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与</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的内存地址相同，若①修改切片</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，则</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会同步被修改；②扩充切片</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的内存地址会发生变化，</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仍然指向</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；③修改切片</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会被同步修改；④扩充切片</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时可能出现的情况有：</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若没有超出</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的范围，则</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新扩充的元素会同步到</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中将原有元素取代</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这是因为</a:t>
            </a:r>
            <a:r>
              <a:rPr lang="zh-CN" altLang="en-US" sz="1400">
                <a:solidFill>
                  <a:srgbClr val="FF0000"/>
                </a:solidFill>
                <a:latin typeface="宋体" panose="02010600030101010101" pitchFamily="2" charset="-122"/>
                <a:ea typeface="宋体" panose="02010600030101010101" pitchFamily="2" charset="-122"/>
              </a:rPr>
              <a:t>在</a:t>
            </a:r>
            <a:r>
              <a:rPr lang="en-US" altLang="zh-CN" sz="1400">
                <a:solidFill>
                  <a:srgbClr val="FF0000"/>
                </a:solidFill>
                <a:latin typeface="宋体" panose="02010600030101010101" pitchFamily="2" charset="-122"/>
                <a:ea typeface="宋体" panose="02010600030101010101" pitchFamily="2" charset="-122"/>
              </a:rPr>
              <a:t>go</a:t>
            </a:r>
            <a:r>
              <a:rPr lang="zh-CN" altLang="en-US" sz="1400">
                <a:solidFill>
                  <a:srgbClr val="FF0000"/>
                </a:solidFill>
                <a:latin typeface="宋体" panose="02010600030101010101" pitchFamily="2" charset="-122"/>
                <a:ea typeface="宋体" panose="02010600030101010101" pitchFamily="2" charset="-122"/>
              </a:rPr>
              <a:t>中函数的返回值必须被使用</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可以进行赋值或被其他函数调用，因此</a:t>
            </a:r>
            <a:r>
              <a:rPr lang="en-US" altLang="zh-CN" sz="1400">
                <a:solidFill>
                  <a:srgbClr val="FF0000"/>
                </a:solidFill>
                <a:latin typeface="宋体" panose="02010600030101010101" pitchFamily="2" charset="-122"/>
                <a:ea typeface="宋体" panose="02010600030101010101" pitchFamily="2" charset="-122"/>
              </a:rPr>
              <a:t>append</a:t>
            </a:r>
            <a:r>
              <a:rPr lang="zh-CN" altLang="en-US" sz="1400">
                <a:solidFill>
                  <a:srgbClr val="FF0000"/>
                </a:solidFill>
                <a:latin typeface="宋体" panose="02010600030101010101" pitchFamily="2" charset="-122"/>
                <a:ea typeface="宋体" panose="02010600030101010101" pitchFamily="2" charset="-122"/>
              </a:rPr>
              <a:t>支持链式操作</a:t>
            </a:r>
            <a:r>
              <a:rPr lang="en-US" altLang="zh-CN" sz="1400">
                <a:solidFill>
                  <a:srgbClr val="FF0000"/>
                </a:solidFill>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append</a:t>
            </a:r>
            <a:r>
              <a:rPr lang="zh-CN" altLang="en-US" sz="1400">
                <a:latin typeface="宋体" panose="02010600030101010101" pitchFamily="2" charset="-122"/>
                <a:ea typeface="宋体" panose="02010600030101010101" pitchFamily="2" charset="-122"/>
              </a:rPr>
              <a:t>的用法是将新切片赋值给</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，即相当于修改了</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的这一部分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若一次扩充超出</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的范围，则</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会重新指定内存空间，</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内元素和内存地址都不变；</a:t>
            </a:r>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若多次扩充超过</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的范围，则为</a:t>
            </a:r>
            <a:r>
              <a:rPr lang="en-US" altLang="zh-CN" sz="1400">
                <a:latin typeface="宋体" panose="02010600030101010101" pitchFamily="2" charset="-122"/>
                <a:ea typeface="宋体" panose="02010600030101010101" pitchFamily="2" charset="-122"/>
              </a:rPr>
              <a:t>ⅠⅡ</a:t>
            </a:r>
            <a:r>
              <a:rPr lang="zh-CN" altLang="en-US" sz="1400">
                <a:latin typeface="宋体" panose="02010600030101010101" pitchFamily="2" charset="-122"/>
                <a:ea typeface="宋体" panose="02010600030101010101" pitchFamily="2" charset="-122"/>
              </a:rPr>
              <a:t>的合并。</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关于容量扩充，可参考顺序表的内存引用，</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中采用的策略是翻倍。</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③切片复制：</a:t>
            </a:r>
            <a:r>
              <a:rPr lang="en-US" altLang="zh-CN" sz="1400">
                <a:solidFill>
                  <a:schemeClr val="accent2">
                    <a:lumMod val="75000"/>
                  </a:schemeClr>
                </a:solidFill>
                <a:latin typeface="宋体" panose="02010600030101010101" pitchFamily="2" charset="-122"/>
                <a:ea typeface="宋体" panose="02010600030101010101" pitchFamily="2" charset="-122"/>
              </a:rPr>
              <a:t>copy(a, b)</a:t>
            </a:r>
            <a:r>
              <a:rPr lang="zh-CN" altLang="en-US" sz="1400">
                <a:latin typeface="宋体" panose="02010600030101010101" pitchFamily="2" charset="-122"/>
                <a:ea typeface="宋体" panose="02010600030101010101" pitchFamily="2" charset="-122"/>
              </a:rPr>
              <a:t>其中</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是原切片，</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是被复制切片，</a:t>
            </a:r>
            <a:r>
              <a:rPr lang="en-US" altLang="zh-CN" sz="1400">
                <a:latin typeface="宋体" panose="02010600030101010101" pitchFamily="2" charset="-122"/>
                <a:ea typeface="宋体" panose="02010600030101010101" pitchFamily="2" charset="-122"/>
              </a:rPr>
              <a:t>copy</a:t>
            </a:r>
            <a:r>
              <a:rPr lang="zh-CN" altLang="en-US" sz="1400">
                <a:latin typeface="宋体" panose="02010600030101010101" pitchFamily="2" charset="-122"/>
                <a:ea typeface="宋体" panose="02010600030101010101" pitchFamily="2" charset="-122"/>
              </a:rPr>
              <a:t>函数只复制数据，且以两个切片中较短的那个为准，若超出范围则只复制部分，若不足则只在</a:t>
            </a:r>
            <a:r>
              <a:rPr lang="en-US" altLang="zh-CN" sz="1400">
                <a:latin typeface="宋体" panose="02010600030101010101" pitchFamily="2" charset="-122"/>
                <a:ea typeface="宋体" panose="02010600030101010101" pitchFamily="2" charset="-122"/>
              </a:rPr>
              <a:t>a</a:t>
            </a:r>
            <a:r>
              <a:rPr lang="zh-CN" altLang="en-US" sz="1400">
                <a:latin typeface="宋体" panose="02010600030101010101" pitchFamily="2" charset="-122"/>
                <a:ea typeface="宋体" panose="02010600030101010101" pitchFamily="2" charset="-122"/>
              </a:rPr>
              <a:t>中前</a:t>
            </a:r>
            <a:r>
              <a:rPr lang="en-US" altLang="zh-CN" sz="1400">
                <a:latin typeface="宋体" panose="02010600030101010101" pitchFamily="2" charset="-122"/>
                <a:ea typeface="宋体" panose="02010600030101010101" pitchFamily="2" charset="-122"/>
              </a:rPr>
              <a:t>b</a:t>
            </a:r>
            <a:r>
              <a:rPr lang="zh-CN" altLang="en-US" sz="1400">
                <a:latin typeface="宋体" panose="02010600030101010101" pitchFamily="2" charset="-122"/>
                <a:ea typeface="宋体" panose="02010600030101010101" pitchFamily="2" charset="-122"/>
              </a:rPr>
              <a:t>元素个位置中复制数据，不改变原切片的内存地址，且两个切片可以同源甚至重叠，</a:t>
            </a:r>
            <a:r>
              <a:rPr lang="en-US" altLang="zh-CN" sz="1400">
                <a:latin typeface="宋体" panose="02010600030101010101" pitchFamily="2" charset="-122"/>
                <a:ea typeface="宋体" panose="02010600030101010101" pitchFamily="2" charset="-122"/>
              </a:rPr>
              <a:t>copy</a:t>
            </a:r>
            <a:r>
              <a:rPr lang="zh-CN" altLang="en-US" sz="1400">
                <a:latin typeface="宋体" panose="02010600030101010101" pitchFamily="2" charset="-122"/>
                <a:ea typeface="宋体" panose="02010600030101010101" pitchFamily="2" charset="-122"/>
              </a:rPr>
              <a:t>函数返回成功复制的元素个数，这个返回值可以不用。</a:t>
            </a:r>
            <a:endParaRPr lang="en-US" altLang="zh-CN" sz="1400">
              <a:latin typeface="宋体" panose="02010600030101010101" pitchFamily="2" charset="-122"/>
              <a:ea typeface="宋体" panose="02010600030101010101" pitchFamily="2" charset="-122"/>
            </a:endParaRPr>
          </a:p>
          <a:p>
            <a:pPr algn="l"/>
            <a:r>
              <a:rPr lang="zh-CN" altLang="en-US" sz="1400">
                <a:latin typeface="宋体" panose="02010600030101010101" pitchFamily="2" charset="-122"/>
                <a:ea typeface="宋体" panose="02010600030101010101" pitchFamily="2" charset="-122"/>
              </a:rPr>
              <a:t>④切片删除：</a:t>
            </a:r>
            <a:r>
              <a:rPr lang="en-US" altLang="zh-CN" sz="1400">
                <a:latin typeface="宋体" panose="02010600030101010101" pitchFamily="2" charset="-122"/>
                <a:ea typeface="宋体" panose="02010600030101010101" pitchFamily="2" charset="-122"/>
              </a:rPr>
              <a:t>go</a:t>
            </a:r>
            <a:r>
              <a:rPr lang="zh-CN" altLang="en-US" sz="1400">
                <a:latin typeface="宋体" panose="02010600030101010101" pitchFamily="2" charset="-122"/>
                <a:ea typeface="宋体" panose="02010600030101010101" pitchFamily="2" charset="-122"/>
              </a:rPr>
              <a:t>中对切片元素删除没有提供任何方法封装，只能通过其他方法间接实现：以</a:t>
            </a:r>
            <a:r>
              <a:rPr lang="en-US" altLang="zh-CN" sz="1400">
                <a:solidFill>
                  <a:schemeClr val="accent2">
                    <a:lumMod val="75000"/>
                  </a:schemeClr>
                </a:solidFill>
                <a:latin typeface="宋体" panose="02010600030101010101" pitchFamily="2" charset="-122"/>
                <a:ea typeface="宋体" panose="02010600030101010101" pitchFamily="2" charset="-122"/>
              </a:rPr>
              <a:t>a := []int{1,2,3}</a:t>
            </a:r>
            <a:r>
              <a:rPr lang="zh-CN" altLang="en-US" sz="1400">
                <a:latin typeface="宋体" panose="02010600030101010101" pitchFamily="2" charset="-122"/>
                <a:ea typeface="宋体" panose="02010600030101010101" pitchFamily="2" charset="-122"/>
              </a:rPr>
              <a:t>为例</a:t>
            </a:r>
            <a:r>
              <a:rPr lang="en-US" altLang="zh-CN" sz="1400">
                <a:latin typeface="宋体" panose="02010600030101010101" pitchFamily="2" charset="-122"/>
                <a:ea typeface="宋体" panose="02010600030101010101" pitchFamily="2" charset="-122"/>
              </a:rPr>
              <a:t>Ⅰ</a:t>
            </a:r>
            <a:r>
              <a:rPr lang="zh-CN" altLang="en-US" sz="1400">
                <a:latin typeface="宋体" panose="02010600030101010101" pitchFamily="2" charset="-122"/>
                <a:ea typeface="宋体" panose="02010600030101010101" pitchFamily="2" charset="-122"/>
              </a:rPr>
              <a:t>删除尾部元素，</a:t>
            </a:r>
            <a:r>
              <a:rPr lang="en-US" altLang="zh-CN" sz="1400">
                <a:solidFill>
                  <a:schemeClr val="accent2">
                    <a:lumMod val="75000"/>
                  </a:schemeClr>
                </a:solidFill>
                <a:latin typeface="宋体" panose="02010600030101010101" pitchFamily="2" charset="-122"/>
                <a:ea typeface="宋体" panose="02010600030101010101" pitchFamily="2" charset="-122"/>
              </a:rPr>
              <a:t>a=a[:len(a)-1]</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Ⅱ</a:t>
            </a:r>
            <a:r>
              <a:rPr lang="zh-CN" altLang="en-US" sz="1400">
                <a:latin typeface="宋体" panose="02010600030101010101" pitchFamily="2" charset="-122"/>
                <a:ea typeface="宋体" panose="02010600030101010101" pitchFamily="2" charset="-122"/>
              </a:rPr>
              <a:t>删除头部元素，移动数据指针</a:t>
            </a:r>
            <a:r>
              <a:rPr lang="en-US" altLang="zh-CN" sz="1400">
                <a:solidFill>
                  <a:schemeClr val="accent2">
                    <a:lumMod val="75000"/>
                  </a:schemeClr>
                </a:solidFill>
                <a:latin typeface="宋体" panose="02010600030101010101" pitchFamily="2" charset="-122"/>
                <a:ea typeface="宋体" panose="02010600030101010101" pitchFamily="2" charset="-122"/>
              </a:rPr>
              <a:t>a = a[1:]</a:t>
            </a:r>
            <a:r>
              <a:rPr lang="zh-CN" altLang="en-US" sz="1400">
                <a:latin typeface="宋体" panose="02010600030101010101" pitchFamily="2" charset="-122"/>
                <a:ea typeface="宋体" panose="02010600030101010101" pitchFamily="2" charset="-122"/>
              </a:rPr>
              <a:t>，不移动数据指针移动元素内容</a:t>
            </a:r>
            <a:r>
              <a:rPr lang="en-US" altLang="zh-CN" sz="1400">
                <a:solidFill>
                  <a:schemeClr val="accent2">
                    <a:lumMod val="75000"/>
                  </a:schemeClr>
                </a:solidFill>
                <a:latin typeface="宋体" panose="02010600030101010101" pitchFamily="2" charset="-122"/>
                <a:ea typeface="宋体" panose="02010600030101010101" pitchFamily="2" charset="-122"/>
              </a:rPr>
              <a:t>a = append(a[:0], a[1:]...)</a:t>
            </a:r>
            <a:r>
              <a:rPr lang="zh-CN" altLang="en-US" sz="1400">
                <a:latin typeface="宋体" panose="02010600030101010101" pitchFamily="2" charset="-122"/>
                <a:ea typeface="宋体" panose="02010600030101010101" pitchFamily="2" charset="-122"/>
              </a:rPr>
              <a:t>，使用</a:t>
            </a:r>
            <a:r>
              <a:rPr lang="en-US" altLang="zh-CN" sz="1400">
                <a:latin typeface="宋体" panose="02010600030101010101" pitchFamily="2" charset="-122"/>
                <a:ea typeface="宋体" panose="02010600030101010101" pitchFamily="2" charset="-122"/>
              </a:rPr>
              <a:t>copy </a:t>
            </a:r>
            <a:r>
              <a:rPr lang="en-US" altLang="zh-CN" sz="1400">
                <a:solidFill>
                  <a:schemeClr val="accent2">
                    <a:lumMod val="75000"/>
                  </a:schemeClr>
                </a:solidFill>
                <a:latin typeface="宋体" panose="02010600030101010101" pitchFamily="2" charset="-122"/>
                <a:ea typeface="宋体" panose="02010600030101010101" pitchFamily="2" charset="-122"/>
              </a:rPr>
              <a:t>a = a[:copy(a, a[1:])]</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algn="l"/>
            <a:r>
              <a:rPr lang="en-US" altLang="zh-CN" sz="1400">
                <a:latin typeface="宋体" panose="02010600030101010101" pitchFamily="2" charset="-122"/>
                <a:ea typeface="宋体" panose="02010600030101010101" pitchFamily="2" charset="-122"/>
              </a:rPr>
              <a:t>Ⅲ</a:t>
            </a:r>
            <a:r>
              <a:rPr lang="zh-CN" altLang="en-US" sz="1400">
                <a:latin typeface="宋体" panose="02010600030101010101" pitchFamily="2" charset="-122"/>
                <a:ea typeface="宋体" panose="02010600030101010101" pitchFamily="2" charset="-122"/>
              </a:rPr>
              <a:t>删除中间元素，</a:t>
            </a:r>
            <a:r>
              <a:rPr lang="en-US" altLang="zh-CN" sz="1400">
                <a:latin typeface="宋体" panose="02010600030101010101" pitchFamily="2" charset="-122"/>
                <a:ea typeface="宋体" panose="02010600030101010101" pitchFamily="2" charset="-122"/>
              </a:rPr>
              <a:t>a = append(a[:i], a[i+1:]...)</a:t>
            </a:r>
            <a:r>
              <a:rPr lang="zh-CN" altLang="en-US" sz="1400">
                <a:latin typeface="宋体" panose="02010600030101010101" pitchFamily="2" charset="-122"/>
                <a:ea typeface="宋体" panose="02010600030101010101" pitchFamily="2" charset="-122"/>
              </a:rPr>
              <a:t>，或</a:t>
            </a:r>
            <a:r>
              <a:rPr lang="en-US" altLang="zh-CN" sz="1400">
                <a:latin typeface="宋体" panose="02010600030101010101" pitchFamily="2" charset="-122"/>
                <a:ea typeface="宋体" panose="02010600030101010101" pitchFamily="2" charset="-122"/>
              </a:rPr>
              <a:t>a = a[:i+copy(a[i:], a[i+1:])]</a:t>
            </a:r>
            <a:r>
              <a:rPr lang="zh-CN" altLang="en-US" sz="1400">
                <a:latin typeface="宋体" panose="02010600030101010101" pitchFamily="2" charset="-122"/>
                <a:ea typeface="宋体" panose="02010600030101010101" pitchFamily="2" charset="-122"/>
              </a:rPr>
              <a:t>，如果运用中需要频繁的删除元素，则应考虑更换容器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如链表</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3282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1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3998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400" smtClean="0">
            <a:latin typeface="宋体" panose="02010600030101010101" pitchFamily="2" charset="-122"/>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3585</Words>
  <Application>Microsoft Office PowerPoint</Application>
  <PresentationFormat>宽屏</PresentationFormat>
  <Paragraphs>164</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Helvetica Neue</vt:lpstr>
      <vt:lpstr>等线</vt:lpstr>
      <vt:lpstr>等线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尹 涵</dc:creator>
  <cp:lastModifiedBy>尹 涵</cp:lastModifiedBy>
  <cp:revision>63</cp:revision>
  <dcterms:created xsi:type="dcterms:W3CDTF">2019-07-03T11:35:04Z</dcterms:created>
  <dcterms:modified xsi:type="dcterms:W3CDTF">2019-07-14T06:48:48Z</dcterms:modified>
</cp:coreProperties>
</file>