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46" r:id="rId2"/>
    <p:sldId id="448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47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523"/>
    <a:srgbClr val="8CA3EC"/>
    <a:srgbClr val="669900"/>
    <a:srgbClr val="FF797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2636" autoAdjust="0"/>
  </p:normalViewPr>
  <p:slideViewPr>
    <p:cSldViewPr>
      <p:cViewPr varScale="1">
        <p:scale>
          <a:sx n="69" d="100"/>
          <a:sy n="69" d="100"/>
        </p:scale>
        <p:origin x="77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200" d="100"/>
          <a:sy n="200" d="100"/>
        </p:scale>
        <p:origin x="163" y="-14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2E5E-A99D-4F51-92E3-A8C7413B5DC6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570B0-0DC8-4739-A1F1-9A4163C657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5859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4768-5E72-4E8F-8106-D339A1418BA7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9038-3126-40C4-A509-0021F97F6A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2216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4768-5E72-4E8F-8106-D339A1418BA7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9038-3126-40C4-A509-0021F97F6A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662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4768-5E72-4E8F-8106-D339A1418BA7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9038-3126-40C4-A509-0021F97F6A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942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4768-5E72-4E8F-8106-D339A1418BA7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9038-3126-40C4-A509-0021F97F6A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438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4768-5E72-4E8F-8106-D339A1418BA7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9038-3126-40C4-A509-0021F97F6A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929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4768-5E72-4E8F-8106-D339A1418BA7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9038-3126-40C4-A509-0021F97F6A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2043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4768-5E72-4E8F-8106-D339A1418BA7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9038-3126-40C4-A509-0021F97F6A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51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4768-5E72-4E8F-8106-D339A1418BA7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9038-3126-40C4-A509-0021F97F6A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414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4768-5E72-4E8F-8106-D339A1418BA7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9038-3126-40C4-A509-0021F97F6A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519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4768-5E72-4E8F-8106-D339A1418BA7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9038-3126-40C4-A509-0021F97F6A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031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4768-5E72-4E8F-8106-D339A1418BA7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9038-3126-40C4-A509-0021F97F6A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17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creenshots.de.sftcdn.net/de/scrn/332000/332783/java-for-lion-02-402x53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511197"/>
            <a:ext cx="936104" cy="1245810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</p:pic>
      <p:sp>
        <p:nvSpPr>
          <p:cNvPr id="8" name="Rechteck 7"/>
          <p:cNvSpPr/>
          <p:nvPr userDrawn="1"/>
        </p:nvSpPr>
        <p:spPr>
          <a:xfrm>
            <a:off x="8100392" y="5517232"/>
            <a:ext cx="936104" cy="1239775"/>
          </a:xfrm>
          <a:prstGeom prst="rect">
            <a:avLst/>
          </a:prstGeom>
          <a:solidFill>
            <a:srgbClr val="FFFFFF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28" y="1417638"/>
            <a:ext cx="8568952" cy="490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B4768-5E72-4E8F-8106-D339A1418BA7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79038-3126-40C4-A509-0021F97F6AC7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7504" y="28985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788400" algn="r"/>
              </a:tabLst>
            </a:pPr>
            <a:r>
              <a:rPr lang="de-AT" dirty="0">
                <a:solidFill>
                  <a:schemeClr val="accent1">
                    <a:lumMod val="75000"/>
                  </a:schemeClr>
                </a:solidFill>
              </a:rPr>
              <a:t>JAVA	MGIN/2AHBG</a:t>
            </a:r>
          </a:p>
        </p:txBody>
      </p:sp>
    </p:spTree>
    <p:extLst>
      <p:ext uri="{BB962C8B-B14F-4D97-AF65-F5344CB8AC3E}">
        <p14:creationId xmlns:p14="http://schemas.microsoft.com/office/powerpoint/2010/main" val="1218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Threads (14)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73038" algn="l"/>
              </a:tabLst>
            </a:pPr>
            <a:r>
              <a:rPr lang="de-AT" sz="2400" dirty="0"/>
              <a:t>Nebenläufigkeit &lt;-&gt; Parallelität (14.1)</a:t>
            </a:r>
            <a:br>
              <a:rPr lang="de-AT" sz="2400" dirty="0"/>
            </a:br>
            <a:r>
              <a:rPr lang="de-AT" sz="2400" dirty="0"/>
              <a:t>- Organisation im Betriebssystem durch „Scheduler“</a:t>
            </a:r>
            <a:br>
              <a:rPr lang="de-AT" sz="2400" dirty="0"/>
            </a:br>
            <a:r>
              <a:rPr lang="de-AT" sz="2400" dirty="0"/>
              <a:t>- Programme bestehen aus Prozessen:</a:t>
            </a:r>
            <a:br>
              <a:rPr lang="de-AT" sz="2400" dirty="0"/>
            </a:br>
            <a:r>
              <a:rPr lang="de-AT" sz="2400" dirty="0"/>
              <a:t>		Code + Daten in Adr.-Raum, Dateien, Schnittstellen</a:t>
            </a:r>
            <a:br>
              <a:rPr lang="de-AT" sz="2400" dirty="0"/>
            </a:br>
            <a:r>
              <a:rPr lang="de-AT" sz="2400" dirty="0"/>
              <a:t>- Datenaustausch über „</a:t>
            </a:r>
            <a:r>
              <a:rPr lang="de-AT" sz="2400" dirty="0" err="1"/>
              <a:t>Shared</a:t>
            </a:r>
            <a:r>
              <a:rPr lang="de-AT" sz="2400" dirty="0"/>
              <a:t> Memory“</a:t>
            </a:r>
            <a:br>
              <a:rPr lang="de-AT" sz="2400" dirty="0"/>
            </a:br>
            <a:br>
              <a:rPr lang="de-AT" sz="2400" dirty="0"/>
            </a:br>
            <a:r>
              <a:rPr lang="de-AT" sz="2400" dirty="0"/>
              <a:t>Thread &lt;-&gt; Prozesse (14.1.1):</a:t>
            </a:r>
            <a:br>
              <a:rPr lang="de-AT" sz="2400" dirty="0"/>
            </a:br>
            <a:r>
              <a:rPr lang="de-AT" sz="2400" dirty="0"/>
              <a:t>- 1 Prozess enthält mindestens 1 Thread</a:t>
            </a:r>
            <a:br>
              <a:rPr lang="de-AT" sz="2400" dirty="0"/>
            </a:br>
            <a:r>
              <a:rPr lang="de-AT" sz="2400" dirty="0"/>
              <a:t>- Threads eines Prozesses im gleichen Adressraum</a:t>
            </a:r>
            <a:br>
              <a:rPr lang="de-AT" sz="2400" dirty="0"/>
            </a:br>
            <a:br>
              <a:rPr lang="de-AT" sz="2400" dirty="0"/>
            </a:br>
            <a:r>
              <a:rPr lang="de-AT" sz="2400" dirty="0"/>
              <a:t>Java:</a:t>
            </a:r>
            <a:br>
              <a:rPr lang="de-AT" sz="2400" dirty="0"/>
            </a:br>
            <a:r>
              <a:rPr lang="de-AT" sz="2400" dirty="0"/>
              <a:t>- mehrere Threads möglich: entweder im OS oder in der VM</a:t>
            </a:r>
          </a:p>
        </p:txBody>
      </p:sp>
    </p:spTree>
    <p:extLst>
      <p:ext uri="{BB962C8B-B14F-4D97-AF65-F5344CB8AC3E}">
        <p14:creationId xmlns:p14="http://schemas.microsoft.com/office/powerpoint/2010/main" val="2637240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Threads (14)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73038" algn="l"/>
              </a:tabLst>
            </a:pPr>
            <a:r>
              <a:rPr lang="de-AT" sz="2400" dirty="0" err="1"/>
              <a:t>Callable</a:t>
            </a:r>
            <a:r>
              <a:rPr lang="de-AT" sz="2400" dirty="0"/>
              <a:t> (14.4.3)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323528" y="1916832"/>
            <a:ext cx="8568952" cy="26642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SorterCallable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Callable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[]&gt; {     // Rückgabewert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marL="0" indent="0">
              <a:buNone/>
            </a:pP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b;</a:t>
            </a:r>
          </a:p>
          <a:p>
            <a:pPr marL="0" indent="0">
              <a:buNone/>
            </a:pP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SorterCallable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b) {</a:t>
            </a:r>
          </a:p>
          <a:p>
            <a:pPr marL="0" indent="0">
              <a:buNone/>
            </a:pP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b;</a:t>
            </a:r>
          </a:p>
          <a:p>
            <a:pPr marL="0" indent="0">
              <a:buNone/>
            </a:pP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                  //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marL="0" indent="0">
              <a:buNone/>
            </a:pP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pPr marL="0" indent="0">
              <a:buNone/>
            </a:pP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23528" y="4797153"/>
            <a:ext cx="8568952" cy="14401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b =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[ 4000000 ];</a:t>
            </a:r>
          </a:p>
          <a:p>
            <a:pPr marL="0" indent="0">
              <a:buNone/>
            </a:pP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Random().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nextBytes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b );</a:t>
            </a:r>
          </a:p>
          <a:p>
            <a:pPr marL="0" indent="0">
              <a:buNone/>
            </a:pP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Callable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[]&gt; c =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SorterCallable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b );</a:t>
            </a:r>
          </a:p>
          <a:p>
            <a:pPr marL="0" indent="0">
              <a:buNone/>
            </a:pP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ExecutorService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Executors.newCachedThreadPool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Future&lt;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[]&gt;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executor.submit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c );</a:t>
            </a:r>
          </a:p>
        </p:txBody>
      </p:sp>
    </p:spTree>
    <p:extLst>
      <p:ext uri="{BB962C8B-B14F-4D97-AF65-F5344CB8AC3E}">
        <p14:creationId xmlns:p14="http://schemas.microsoft.com/office/powerpoint/2010/main" val="348513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Threads (14)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73038" algn="l"/>
              </a:tabLst>
            </a:pPr>
            <a:r>
              <a:rPr lang="de-AT" sz="2400" dirty="0"/>
              <a:t>Synchronisation (14.5)</a:t>
            </a:r>
            <a:br>
              <a:rPr lang="de-AT" sz="2400" dirty="0"/>
            </a:br>
            <a:r>
              <a:rPr lang="de-AT" sz="2400" dirty="0"/>
              <a:t>- Sperren/Entsperren:</a:t>
            </a: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r>
              <a:rPr lang="de-AT" sz="2400" dirty="0"/>
              <a:t>- Prüfen auf Sperre</a:t>
            </a:r>
            <a:br>
              <a:rPr lang="de-AT" sz="2400" dirty="0"/>
            </a:br>
            <a:endParaRPr lang="de-AT" sz="2400" dirty="0"/>
          </a:p>
          <a:p>
            <a:pPr marL="0" indent="0">
              <a:buNone/>
              <a:tabLst>
                <a:tab pos="173038" algn="l"/>
              </a:tabLst>
            </a:pPr>
            <a:br>
              <a:rPr lang="de-AT" sz="2400" dirty="0"/>
            </a:br>
            <a:r>
              <a:rPr lang="de-AT" sz="2400" dirty="0"/>
              <a:t>- Prüfen auf Sperre für max. Zeit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323528" y="2348880"/>
            <a:ext cx="8568952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Final Lock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lock.lock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// hier wird gewartet bis Bereich nicht mehr gesperrt</a:t>
            </a:r>
            <a:b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// gesperrter Bereich</a:t>
            </a:r>
            <a:b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lock.unlock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23528" y="4149080"/>
            <a:ext cx="8568952" cy="4229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Lock.tryLock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  // Sperrt und gibt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zurück wenn offen</a:t>
            </a: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323528" y="5292080"/>
            <a:ext cx="8568952" cy="4229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Lock.tryLock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(time,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  // wie oben mit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-Zeit</a:t>
            </a:r>
          </a:p>
        </p:txBody>
      </p:sp>
    </p:spTree>
    <p:extLst>
      <p:ext uri="{BB962C8B-B14F-4D97-AF65-F5344CB8AC3E}">
        <p14:creationId xmlns:p14="http://schemas.microsoft.com/office/powerpoint/2010/main" val="1298519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Threads (14)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73038" algn="l"/>
              </a:tabLst>
            </a:pPr>
            <a:r>
              <a:rPr lang="de-AT" sz="2400" dirty="0" err="1"/>
              <a:t>Modifizierer</a:t>
            </a:r>
            <a:r>
              <a:rPr lang="de-AT" sz="2400" dirty="0"/>
              <a:t> </a:t>
            </a:r>
            <a:r>
              <a:rPr lang="de-AT" sz="2400" dirty="0" err="1"/>
              <a:t>synchronized</a:t>
            </a:r>
            <a:r>
              <a:rPr lang="de-AT" sz="2400" dirty="0"/>
              <a:t> (14.5.7):</a:t>
            </a:r>
            <a:br>
              <a:rPr lang="de-AT" sz="2400" dirty="0"/>
            </a:br>
            <a:r>
              <a:rPr lang="de-AT" sz="2400" dirty="0"/>
              <a:t>- Methode kann nur einfach aufgerufen werden:</a:t>
            </a: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r>
              <a:rPr lang="de-AT" sz="2400" dirty="0"/>
              <a:t>- Blöcke im Code (14.5.9):</a:t>
            </a:r>
            <a:br>
              <a:rPr lang="de-AT" sz="2400" dirty="0"/>
            </a:br>
            <a:endParaRPr lang="de-AT" sz="2400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323528" y="2348880"/>
            <a:ext cx="856895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{i++;}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23528" y="3356992"/>
            <a:ext cx="856895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objectMitMonitor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93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Threads (14)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73038" algn="l"/>
              </a:tabLst>
            </a:pPr>
            <a:r>
              <a:rPr lang="de-AT" sz="2400" dirty="0"/>
              <a:t>Kommunikation </a:t>
            </a:r>
            <a:r>
              <a:rPr lang="de-AT" sz="2400" dirty="0" err="1"/>
              <a:t>wait</a:t>
            </a:r>
            <a:r>
              <a:rPr lang="de-AT" sz="2400" dirty="0"/>
              <a:t>(14.6):</a:t>
            </a:r>
            <a:br>
              <a:rPr lang="de-AT" sz="2400" dirty="0"/>
            </a:br>
            <a:endParaRPr lang="de-AT" sz="2400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23528" y="1916832"/>
            <a:ext cx="8568952" cy="41068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Waiter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{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ob;</a:t>
            </a:r>
          </a:p>
          <a:p>
            <a:pPr marL="0" indent="0">
              <a:buNone/>
            </a:pPr>
            <a:endParaRPr lang="de-AT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Waiter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ob) {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this.ob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ob;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AT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(ob) {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this.getName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+ "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waits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ob.wait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this.getName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+ "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ends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waiting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catch(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ex) {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this.getName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+ " " +ex);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0460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Threads (14)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73038" algn="l"/>
              </a:tabLst>
            </a:pPr>
            <a:r>
              <a:rPr lang="de-AT" sz="2400" dirty="0"/>
              <a:t>Kommunikation </a:t>
            </a:r>
            <a:r>
              <a:rPr lang="de-AT" sz="2400" dirty="0" err="1"/>
              <a:t>wait</a:t>
            </a:r>
            <a:r>
              <a:rPr lang="de-AT" sz="2400" dirty="0"/>
              <a:t>(14.6):</a:t>
            </a:r>
            <a:br>
              <a:rPr lang="de-AT" sz="2400" dirty="0"/>
            </a:br>
            <a:endParaRPr lang="de-AT" sz="2400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23528" y="1916832"/>
            <a:ext cx="8568952" cy="45365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Wait_Notify_1 {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ob =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Waiter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wt1 =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Waiter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(ob);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Waiter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wt2 =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Waiter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(ob);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Waiter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wt3 =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Waiter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(ob);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wt1.start();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wt2.start();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wt3.start();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TimeUnit.SECONDS.sleep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(1); } catch(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ex) {}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(ob) {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calls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ob.notify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TimeUnit.SECONDS.sleep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(2); } catch(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ex) {}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interrupts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all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waiting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endParaRPr lang="de-AT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wt1.interrupt();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wt2.interrupt();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wt3.interrupt();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A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738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Threads (14)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73038" algn="l"/>
              </a:tabLst>
            </a:pPr>
            <a:r>
              <a:rPr lang="de-AT" sz="2400" dirty="0"/>
              <a:t>Ausgabe:</a:t>
            </a:r>
            <a:br>
              <a:rPr lang="de-AT" sz="2400" dirty="0"/>
            </a:br>
            <a:endParaRPr lang="de-AT" sz="2400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23528" y="1916832"/>
            <a:ext cx="8568952" cy="172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Thread-0 waits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Thread-1 waits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Thread-2 waits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main calls notify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Thread-0 ends waiting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main interrupts all waiting threads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Thread-1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java.lang.InterruptedException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Thread-2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java.lang.InterruptedException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626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Threads (14)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73038" algn="l"/>
              </a:tabLst>
            </a:pPr>
            <a:r>
              <a:rPr lang="de-AT" sz="2400" dirty="0"/>
              <a:t>Zeitgesteuerte Abläufe (14.7):</a:t>
            </a: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r>
              <a:rPr lang="de-AT" sz="2400" dirty="0"/>
              <a:t>- auch: </a:t>
            </a:r>
            <a:r>
              <a:rPr lang="de-AT" sz="2400" dirty="0" err="1"/>
              <a:t>scheduleAtFixedRate</a:t>
            </a:r>
            <a:br>
              <a:rPr lang="de-AT" sz="2400" dirty="0"/>
            </a:br>
            <a:r>
              <a:rPr lang="de-AT" sz="2400" dirty="0"/>
              <a:t>- beenden des </a:t>
            </a:r>
            <a:r>
              <a:rPr lang="de-AT" sz="2400" dirty="0" err="1"/>
              <a:t>Timers</a:t>
            </a:r>
            <a:r>
              <a:rPr lang="de-AT" sz="2400" dirty="0"/>
              <a:t> mit </a:t>
            </a:r>
            <a:r>
              <a:rPr lang="de-AT" sz="2400" dirty="0" err="1"/>
              <a:t>timer.cancel</a:t>
            </a:r>
            <a:r>
              <a:rPr lang="de-AT" sz="2400" dirty="0"/>
              <a:t>();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23528" y="1916832"/>
            <a:ext cx="8568952" cy="31683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class Task extends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TimerTask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 public void run()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"Make my day." );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TimerTaskDemo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 String[]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Timer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new Timer();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timer.schedule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new Task(), 2000 ); // Start in 2 s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timer.schedule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new Task(), 1000, 5000 ); // Start in 1 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Ablauf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5 s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2704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Threads (14)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73038" algn="l"/>
              </a:tabLst>
            </a:pPr>
            <a:r>
              <a:rPr lang="de-AT" sz="2400" dirty="0"/>
              <a:t>Eigenschaften und Zustände (14.3)</a:t>
            </a:r>
            <a:br>
              <a:rPr lang="de-AT" sz="2400" dirty="0"/>
            </a:br>
            <a:r>
              <a:rPr lang="de-AT" sz="2400" dirty="0"/>
              <a:t>- Objekt </a:t>
            </a:r>
            <a:r>
              <a:rPr lang="de-AT" sz="2400" dirty="0" err="1"/>
              <a:t>Runable</a:t>
            </a:r>
            <a:r>
              <a:rPr lang="de-AT" sz="2400" dirty="0"/>
              <a:t> bietet Methode </a:t>
            </a:r>
            <a:r>
              <a:rPr lang="de-AT" sz="2400" dirty="0" err="1"/>
              <a:t>run</a:t>
            </a:r>
            <a:r>
              <a:rPr lang="de-AT" sz="2400" dirty="0"/>
              <a:t>() die implementiert parallel zum restlichen Code läuft</a:t>
            </a:r>
            <a:br>
              <a:rPr lang="de-AT" sz="2400" dirty="0"/>
            </a:br>
            <a:endParaRPr lang="de-AT" sz="24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23528" y="2395434"/>
            <a:ext cx="8568952" cy="43459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AT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Logger {</a:t>
            </a:r>
          </a:p>
          <a:p>
            <a:pPr marL="0" indent="0">
              <a:buNone/>
            </a:pPr>
            <a: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de-AT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Logger </a:t>
            </a:r>
            <a:r>
              <a:rPr lang="de-AT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Logger() {                 // Privater Konstruktor – kann nicht aufgerufen werden</a:t>
            </a:r>
          </a:p>
          <a:p>
            <a:pPr marL="0" indent="0">
              <a:buNone/>
            </a:pPr>
            <a: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AT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synchronized Logger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 {  // Public static -&gt;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Erzeugt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gibt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zurück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AT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de-AT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== null )</a:t>
            </a:r>
          </a:p>
          <a:p>
            <a:pPr marL="0" indent="0">
              <a:buNone/>
            </a:pPr>
            <a: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AT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Logger();</a:t>
            </a:r>
          </a:p>
          <a:p>
            <a:pPr marL="0" indent="0">
              <a:buNone/>
            </a:pPr>
            <a: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AT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AT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log( String s ) {</a:t>
            </a:r>
          </a:p>
          <a:p>
            <a:pPr marL="0" indent="0">
              <a:buNone/>
            </a:pPr>
            <a: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AT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 s );</a:t>
            </a:r>
          </a:p>
          <a:p>
            <a:pPr marL="0" indent="0">
              <a:buNone/>
            </a:pPr>
            <a: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LoggerUser</a:t>
            </a:r>
            <a: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 String[]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AT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Logger.getInstance</a:t>
            </a:r>
            <a: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().log( "Log mich!" );</a:t>
            </a:r>
          </a:p>
          <a:p>
            <a:pPr marL="0" indent="0">
              <a:buNone/>
            </a:pPr>
            <a: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AT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hteck 4"/>
          <p:cNvSpPr/>
          <p:nvPr/>
        </p:nvSpPr>
        <p:spPr>
          <a:xfrm>
            <a:off x="6372200" y="2708920"/>
            <a:ext cx="2520280" cy="643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&lt;&lt;</a:t>
            </a:r>
            <a:r>
              <a:rPr lang="de-AT" dirty="0" err="1">
                <a:solidFill>
                  <a:schemeClr val="tx1"/>
                </a:solidFill>
              </a:rPr>
              <a:t>interface</a:t>
            </a:r>
            <a:r>
              <a:rPr lang="de-AT" dirty="0">
                <a:solidFill>
                  <a:schemeClr val="tx1"/>
                </a:solidFill>
              </a:rPr>
              <a:t>&gt;&gt;</a:t>
            </a:r>
            <a:br>
              <a:rPr lang="de-AT" dirty="0">
                <a:solidFill>
                  <a:schemeClr val="tx1"/>
                </a:solidFill>
              </a:rPr>
            </a:br>
            <a:r>
              <a:rPr lang="de-AT" b="1" dirty="0" err="1">
                <a:solidFill>
                  <a:schemeClr val="tx1"/>
                </a:solidFill>
              </a:rPr>
              <a:t>Buyable</a:t>
            </a:r>
            <a:endParaRPr lang="de-AT" b="1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372200" y="3352726"/>
            <a:ext cx="2520280" cy="191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372200" y="3541782"/>
            <a:ext cx="25202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+</a:t>
            </a:r>
            <a:r>
              <a:rPr lang="de-AT" dirty="0" err="1">
                <a:solidFill>
                  <a:schemeClr val="tx1"/>
                </a:solidFill>
              </a:rPr>
              <a:t>price</a:t>
            </a:r>
            <a:r>
              <a:rPr lang="de-AT" dirty="0">
                <a:solidFill>
                  <a:schemeClr val="tx1"/>
                </a:solidFill>
              </a:rPr>
              <a:t>(): double</a:t>
            </a:r>
          </a:p>
        </p:txBody>
      </p:sp>
      <p:sp>
        <p:nvSpPr>
          <p:cNvPr id="8" name="Rechteck 7"/>
          <p:cNvSpPr/>
          <p:nvPr/>
        </p:nvSpPr>
        <p:spPr>
          <a:xfrm>
            <a:off x="6372200" y="4756024"/>
            <a:ext cx="2520280" cy="454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solidFill>
                  <a:schemeClr val="tx1"/>
                </a:solidFill>
              </a:rPr>
              <a:t>Chocolate</a:t>
            </a:r>
            <a:endParaRPr lang="de-AT" b="1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372200" y="5210774"/>
            <a:ext cx="2520280" cy="191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372200" y="5399830"/>
            <a:ext cx="25202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+</a:t>
            </a:r>
            <a:r>
              <a:rPr lang="de-AT" dirty="0" err="1">
                <a:solidFill>
                  <a:schemeClr val="tx1"/>
                </a:solidFill>
              </a:rPr>
              <a:t>price</a:t>
            </a:r>
            <a:r>
              <a:rPr lang="de-AT" dirty="0">
                <a:solidFill>
                  <a:schemeClr val="tx1"/>
                </a:solidFill>
              </a:rPr>
              <a:t>(): double</a:t>
            </a:r>
          </a:p>
        </p:txBody>
      </p:sp>
      <p:sp>
        <p:nvSpPr>
          <p:cNvPr id="11" name="Pfeil nach oben 10"/>
          <p:cNvSpPr/>
          <p:nvPr/>
        </p:nvSpPr>
        <p:spPr>
          <a:xfrm>
            <a:off x="7524328" y="3973830"/>
            <a:ext cx="216024" cy="782194"/>
          </a:xfrm>
          <a:prstGeom prst="upArrow">
            <a:avLst>
              <a:gd name="adj1" fmla="val 0"/>
              <a:gd name="adj2" fmla="val 105262"/>
            </a:avLst>
          </a:prstGeom>
          <a:noFill/>
          <a:ln cap="rnd"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3262334" y="4756024"/>
            <a:ext cx="2520280" cy="454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>
                <a:solidFill>
                  <a:schemeClr val="tx1"/>
                </a:solidFill>
              </a:rPr>
              <a:t>Magazine</a:t>
            </a:r>
          </a:p>
        </p:txBody>
      </p:sp>
      <p:sp>
        <p:nvSpPr>
          <p:cNvPr id="13" name="Rechteck 12"/>
          <p:cNvSpPr/>
          <p:nvPr/>
        </p:nvSpPr>
        <p:spPr>
          <a:xfrm>
            <a:off x="3262334" y="5210774"/>
            <a:ext cx="25202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-</a:t>
            </a:r>
            <a:r>
              <a:rPr lang="de-AT" dirty="0" err="1">
                <a:solidFill>
                  <a:schemeClr val="tx1"/>
                </a:solidFill>
              </a:rPr>
              <a:t>price</a:t>
            </a:r>
            <a:r>
              <a:rPr lang="de-AT" dirty="0">
                <a:solidFill>
                  <a:schemeClr val="tx1"/>
                </a:solidFill>
              </a:rPr>
              <a:t>: double</a:t>
            </a:r>
          </a:p>
        </p:txBody>
      </p:sp>
      <p:sp>
        <p:nvSpPr>
          <p:cNvPr id="14" name="Rechteck 13"/>
          <p:cNvSpPr/>
          <p:nvPr/>
        </p:nvSpPr>
        <p:spPr>
          <a:xfrm>
            <a:off x="3262334" y="5643944"/>
            <a:ext cx="25202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+</a:t>
            </a:r>
            <a:r>
              <a:rPr lang="de-AT" dirty="0" err="1">
                <a:solidFill>
                  <a:schemeClr val="tx1"/>
                </a:solidFill>
              </a:rPr>
              <a:t>price</a:t>
            </a:r>
            <a:r>
              <a:rPr lang="de-AT" dirty="0">
                <a:solidFill>
                  <a:schemeClr val="tx1"/>
                </a:solidFill>
              </a:rPr>
              <a:t>(): double</a:t>
            </a:r>
          </a:p>
        </p:txBody>
      </p:sp>
      <p:sp>
        <p:nvSpPr>
          <p:cNvPr id="15" name="Rechteck 14"/>
          <p:cNvSpPr/>
          <p:nvPr/>
        </p:nvSpPr>
        <p:spPr>
          <a:xfrm>
            <a:off x="3262334" y="3512907"/>
            <a:ext cx="2520280" cy="454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solidFill>
                  <a:schemeClr val="tx1"/>
                </a:solidFill>
              </a:rPr>
              <a:t>GameObject</a:t>
            </a:r>
            <a:endParaRPr lang="de-AT" b="1" dirty="0">
              <a:solidFill>
                <a:schemeClr val="tx1"/>
              </a:solidFill>
            </a:endParaRPr>
          </a:p>
        </p:txBody>
      </p:sp>
      <p:sp>
        <p:nvSpPr>
          <p:cNvPr id="16" name="Pfeil nach oben 15"/>
          <p:cNvSpPr/>
          <p:nvPr/>
        </p:nvSpPr>
        <p:spPr>
          <a:xfrm>
            <a:off x="4430317" y="3973830"/>
            <a:ext cx="216024" cy="782194"/>
          </a:xfrm>
          <a:prstGeom prst="upArrow">
            <a:avLst>
              <a:gd name="adj1" fmla="val 0"/>
              <a:gd name="adj2" fmla="val 105262"/>
            </a:avLst>
          </a:prstGeom>
          <a:noFill/>
          <a:ln cap="rnd"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7" name="Gerader Verbinder 16"/>
          <p:cNvCxnSpPr/>
          <p:nvPr/>
        </p:nvCxnSpPr>
        <p:spPr>
          <a:xfrm flipV="1">
            <a:off x="4716016" y="4513386"/>
            <a:ext cx="0" cy="242638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4716016" y="4513386"/>
            <a:ext cx="2916324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Threads (14)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73038" algn="l"/>
              </a:tabLst>
            </a:pPr>
            <a:r>
              <a:rPr lang="de-AT" sz="2400" dirty="0"/>
              <a:t>Threads über </a:t>
            </a:r>
            <a:r>
              <a:rPr lang="de-AT" sz="2400" dirty="0" err="1"/>
              <a:t>Runnable</a:t>
            </a:r>
            <a:r>
              <a:rPr lang="de-AT" sz="2400" dirty="0"/>
              <a:t> (14.2)</a:t>
            </a:r>
            <a:br>
              <a:rPr lang="de-AT" sz="2400" dirty="0"/>
            </a:br>
            <a:r>
              <a:rPr lang="de-AT" sz="2400" dirty="0"/>
              <a:t>- Objekt </a:t>
            </a:r>
            <a:r>
              <a:rPr lang="de-AT" sz="2400" dirty="0" err="1"/>
              <a:t>Runnable</a:t>
            </a:r>
            <a:r>
              <a:rPr lang="de-AT" sz="2400" dirty="0"/>
              <a:t> bietet Methode </a:t>
            </a:r>
            <a:r>
              <a:rPr lang="de-AT" sz="2400" dirty="0" err="1"/>
              <a:t>run</a:t>
            </a:r>
            <a:r>
              <a:rPr lang="de-AT" sz="2400" dirty="0"/>
              <a:t>() die implementiert parallel zum restlichen Code läuft</a:t>
            </a:r>
            <a:br>
              <a:rPr lang="de-AT" sz="2400" dirty="0"/>
            </a:br>
            <a:r>
              <a:rPr lang="de-AT" sz="2400" dirty="0"/>
              <a:t>- Implementierung des Codes:</a:t>
            </a: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r>
              <a:rPr lang="de-AT" sz="2400" dirty="0"/>
              <a:t>- Starten des Threads mit dem </a:t>
            </a:r>
            <a:r>
              <a:rPr lang="de-AT" sz="2400" dirty="0" err="1"/>
              <a:t>Runnable</a:t>
            </a:r>
            <a:r>
              <a:rPr lang="de-AT" sz="2400" dirty="0"/>
              <a:t>:</a:t>
            </a:r>
          </a:p>
        </p:txBody>
      </p:sp>
      <p:sp>
        <p:nvSpPr>
          <p:cNvPr id="19" name="Inhaltsplatzhalter 2"/>
          <p:cNvSpPr txBox="1">
            <a:spLocks/>
          </p:cNvSpPr>
          <p:nvPr/>
        </p:nvSpPr>
        <p:spPr>
          <a:xfrm>
            <a:off x="323528" y="2996952"/>
            <a:ext cx="8568952" cy="1944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DateCommand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b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20; i++)</a:t>
            </a:r>
            <a:b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hteck 4"/>
          <p:cNvSpPr/>
          <p:nvPr/>
        </p:nvSpPr>
        <p:spPr>
          <a:xfrm>
            <a:off x="6372200" y="2708920"/>
            <a:ext cx="2520280" cy="643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&lt;&lt;</a:t>
            </a:r>
            <a:r>
              <a:rPr lang="de-AT" dirty="0" err="1">
                <a:solidFill>
                  <a:schemeClr val="tx1"/>
                </a:solidFill>
              </a:rPr>
              <a:t>interface</a:t>
            </a:r>
            <a:r>
              <a:rPr lang="de-AT" dirty="0">
                <a:solidFill>
                  <a:schemeClr val="tx1"/>
                </a:solidFill>
              </a:rPr>
              <a:t>&gt;&gt;</a:t>
            </a:r>
            <a:br>
              <a:rPr lang="de-AT" dirty="0">
                <a:solidFill>
                  <a:schemeClr val="tx1"/>
                </a:solidFill>
              </a:rPr>
            </a:br>
            <a:r>
              <a:rPr lang="de-AT" b="1" dirty="0" err="1">
                <a:solidFill>
                  <a:schemeClr val="tx1"/>
                </a:solidFill>
              </a:rPr>
              <a:t>java.lang.Runnable</a:t>
            </a:r>
            <a:endParaRPr lang="de-AT" b="1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372200" y="3352726"/>
            <a:ext cx="2520280" cy="191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372200" y="3541782"/>
            <a:ext cx="252028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>
                <a:solidFill>
                  <a:schemeClr val="tx1"/>
                </a:solidFill>
              </a:rPr>
              <a:t>+ </a:t>
            </a:r>
            <a:r>
              <a:rPr lang="de-AT" i="1" dirty="0" err="1">
                <a:solidFill>
                  <a:schemeClr val="tx1"/>
                </a:solidFill>
              </a:rPr>
              <a:t>run</a:t>
            </a:r>
            <a:r>
              <a:rPr lang="de-AT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1" name="Inhaltsplatzhalter 2"/>
          <p:cNvSpPr txBox="1">
            <a:spLocks/>
          </p:cNvSpPr>
          <p:nvPr/>
        </p:nvSpPr>
        <p:spPr>
          <a:xfrm>
            <a:off x="323528" y="5606988"/>
            <a:ext cx="8568952" cy="4771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Thread t1 =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Thread(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DateCommand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        // Konstruktor mit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b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t1.start();                                       // führt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aus</a:t>
            </a:r>
          </a:p>
        </p:txBody>
      </p:sp>
    </p:spTree>
    <p:extLst>
      <p:ext uri="{BB962C8B-B14F-4D97-AF65-F5344CB8AC3E}">
        <p14:creationId xmlns:p14="http://schemas.microsoft.com/office/powerpoint/2010/main" val="348988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Threads (14)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73038" algn="l"/>
              </a:tabLst>
            </a:pPr>
            <a:r>
              <a:rPr lang="de-AT" sz="2400" dirty="0"/>
              <a:t>Eigenschaften (14.3)</a:t>
            </a:r>
            <a:br>
              <a:rPr lang="de-AT" sz="2400" dirty="0"/>
            </a:br>
            <a:r>
              <a:rPr lang="de-AT" sz="2400" dirty="0"/>
              <a:t>- Name </a:t>
            </a: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r>
              <a:rPr lang="de-AT" sz="2400" dirty="0"/>
              <a:t>oder</a:t>
            </a: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r>
              <a:rPr lang="de-AT" sz="2400" dirty="0"/>
              <a:t>- Priorität</a:t>
            </a:r>
            <a:br>
              <a:rPr lang="de-AT" sz="2400" dirty="0"/>
            </a:br>
            <a:br>
              <a:rPr lang="de-AT" sz="2400" dirty="0"/>
            </a:br>
            <a:endParaRPr lang="de-AT" sz="2400" dirty="0"/>
          </a:p>
        </p:txBody>
      </p:sp>
      <p:sp>
        <p:nvSpPr>
          <p:cNvPr id="19" name="Inhaltsplatzhalter 2"/>
          <p:cNvSpPr txBox="1">
            <a:spLocks/>
          </p:cNvSpPr>
          <p:nvPr/>
        </p:nvSpPr>
        <p:spPr>
          <a:xfrm>
            <a:off x="323528" y="2185432"/>
            <a:ext cx="8568952" cy="5234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(t1.getName());                  // Thread-0</a:t>
            </a:r>
            <a:b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(t2.getName());                  // Thread-1</a:t>
            </a:r>
          </a:p>
          <a:p>
            <a:pPr marL="0" indent="0">
              <a:buNone/>
            </a:pPr>
            <a:endParaRPr lang="de-A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23528" y="3367112"/>
            <a:ext cx="8568952" cy="7819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Thread t1 =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Thread(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DateCommand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"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ThreadName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#1");</a:t>
            </a:r>
            <a:b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(t1.getName());                  //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ThreadName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#1</a:t>
            </a:r>
            <a:b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A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323528" y="4807271"/>
            <a:ext cx="8568952" cy="3444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Thread.currentThread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getPriority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       // 5 (1 .. 5)</a:t>
            </a:r>
            <a:b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A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97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Threads (14)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73038" algn="l"/>
              </a:tabLst>
            </a:pPr>
            <a:r>
              <a:rPr lang="de-AT" sz="2400" dirty="0"/>
              <a:t>Zustände (14.3)</a:t>
            </a:r>
            <a:br>
              <a:rPr lang="de-AT" sz="2400" dirty="0"/>
            </a:br>
            <a:r>
              <a:rPr lang="de-AT" sz="2400" dirty="0"/>
              <a:t>- NEW: neuer Thread, noch nicht gestartet (vor .</a:t>
            </a:r>
            <a:r>
              <a:rPr lang="de-AT" sz="2400" dirty="0" err="1"/>
              <a:t>start</a:t>
            </a:r>
            <a:r>
              <a:rPr lang="de-AT" sz="2400" dirty="0"/>
              <a:t>())</a:t>
            </a:r>
            <a:br>
              <a:rPr lang="de-AT" sz="2400" dirty="0"/>
            </a:br>
            <a:r>
              <a:rPr lang="de-AT" sz="2400" dirty="0"/>
              <a:t>- RUNNABLE: läuft in der JVM</a:t>
            </a:r>
            <a:br>
              <a:rPr lang="de-AT" sz="2400" dirty="0"/>
            </a:br>
            <a:r>
              <a:rPr lang="de-AT" sz="2400" dirty="0"/>
              <a:t>- BLOCKED: Wartet, z.B. auf Freigabe eines </a:t>
            </a:r>
            <a:r>
              <a:rPr lang="de-AT" sz="2400" dirty="0" err="1"/>
              <a:t>synchronized</a:t>
            </a:r>
            <a:r>
              <a:rPr lang="de-AT" sz="2400" dirty="0"/>
              <a:t> Blocks</a:t>
            </a:r>
            <a:br>
              <a:rPr lang="de-AT" sz="2400" dirty="0"/>
            </a:br>
            <a:r>
              <a:rPr lang="de-AT" sz="2400" dirty="0"/>
              <a:t>- WAITING: Wartet, z.B. auf ein </a:t>
            </a:r>
            <a:r>
              <a:rPr lang="de-AT" sz="2400" dirty="0" err="1"/>
              <a:t>notify</a:t>
            </a:r>
            <a:r>
              <a:rPr lang="de-AT" sz="2400" dirty="0"/>
              <a:t>()</a:t>
            </a:r>
            <a:br>
              <a:rPr lang="de-AT" sz="2400" dirty="0"/>
            </a:br>
            <a:r>
              <a:rPr lang="de-AT" sz="2400" dirty="0"/>
              <a:t>- TIMED_WAITING: Wartet, z.B. in einem </a:t>
            </a:r>
            <a:r>
              <a:rPr lang="de-AT" sz="2400" dirty="0" err="1"/>
              <a:t>sleep</a:t>
            </a:r>
            <a:r>
              <a:rPr lang="de-AT" sz="2400" dirty="0"/>
              <a:t>()</a:t>
            </a:r>
            <a:br>
              <a:rPr lang="de-AT" sz="2400" dirty="0"/>
            </a:br>
            <a:r>
              <a:rPr lang="de-AT" sz="2400" dirty="0"/>
              <a:t>- TERMINATED: Ausführung beendet (ausgelaufen oder </a:t>
            </a:r>
            <a:r>
              <a:rPr lang="de-AT" sz="2400" dirty="0" err="1"/>
              <a:t>stop</a:t>
            </a:r>
            <a:r>
              <a:rPr lang="de-AT" sz="2400" dirty="0"/>
              <a:t>())</a:t>
            </a: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323528" y="4221088"/>
            <a:ext cx="8568952" cy="3444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(t1.getState());</a:t>
            </a:r>
          </a:p>
        </p:txBody>
      </p:sp>
    </p:spTree>
    <p:extLst>
      <p:ext uri="{BB962C8B-B14F-4D97-AF65-F5344CB8AC3E}">
        <p14:creationId xmlns:p14="http://schemas.microsoft.com/office/powerpoint/2010/main" val="313959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Threads (14)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73038" algn="l"/>
              </a:tabLst>
            </a:pPr>
            <a:r>
              <a:rPr lang="de-AT" sz="2400" dirty="0"/>
              <a:t>Pause (14.3.4)</a:t>
            </a:r>
            <a:br>
              <a:rPr lang="de-AT" sz="2400" dirty="0"/>
            </a:br>
            <a:r>
              <a:rPr lang="de-AT" sz="2400" dirty="0"/>
              <a:t>- entweder</a:t>
            </a:r>
            <a:br>
              <a:rPr lang="de-AT" sz="2400" dirty="0"/>
            </a:br>
            <a:br>
              <a:rPr lang="de-AT" sz="2400" dirty="0"/>
            </a:br>
            <a:r>
              <a:rPr lang="de-AT" sz="2400" dirty="0"/>
              <a:t>- oder</a:t>
            </a: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r>
              <a:rPr lang="de-AT" sz="2400" dirty="0"/>
              <a:t>für beide: </a:t>
            </a:r>
            <a:r>
              <a:rPr lang="de-AT" sz="2400" dirty="0" err="1"/>
              <a:t>Exception</a:t>
            </a:r>
            <a:r>
              <a:rPr lang="de-AT" sz="2400" dirty="0"/>
              <a:t> zu behandeln</a:t>
            </a:r>
            <a:br>
              <a:rPr lang="de-AT" sz="2400" dirty="0"/>
            </a:br>
            <a:br>
              <a:rPr lang="de-AT" sz="2400" dirty="0"/>
            </a:br>
            <a:r>
              <a:rPr lang="de-AT" sz="2400" dirty="0" err="1"/>
              <a:t>yield</a:t>
            </a:r>
            <a:r>
              <a:rPr lang="de-AT" sz="2400" dirty="0"/>
              <a:t>() („abwerfen“) (14.3.5)</a:t>
            </a:r>
            <a:br>
              <a:rPr lang="de-AT" sz="2400" dirty="0"/>
            </a:br>
            <a:r>
              <a:rPr lang="de-AT" sz="2400" dirty="0"/>
              <a:t>Threadlauf für 1 Runde aussetzen</a:t>
            </a:r>
            <a:br>
              <a:rPr lang="de-AT" sz="2400" dirty="0"/>
            </a:br>
            <a:endParaRPr lang="de-AT" sz="2400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323528" y="2220879"/>
            <a:ext cx="8568952" cy="3397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(2000);     // statische Thread Methode – hält aktuellen Thread an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23528" y="2992546"/>
            <a:ext cx="8568952" cy="3444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TimeUnit.SECONDS.sleep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(2);  // stat.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TimeUnit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Meth. – hält aktuellen Thread an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23528" y="5157192"/>
            <a:ext cx="8568952" cy="3444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Thread.yield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// gibt Control ab</a:t>
            </a:r>
          </a:p>
        </p:txBody>
      </p:sp>
    </p:spTree>
    <p:extLst>
      <p:ext uri="{BB962C8B-B14F-4D97-AF65-F5344CB8AC3E}">
        <p14:creationId xmlns:p14="http://schemas.microsoft.com/office/powerpoint/2010/main" val="331210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Threads (14)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73038" algn="l"/>
              </a:tabLst>
            </a:pPr>
            <a:r>
              <a:rPr lang="de-AT" sz="2400" dirty="0"/>
              <a:t>Dämon (14.3.6)</a:t>
            </a:r>
            <a:br>
              <a:rPr lang="de-AT" sz="2400" dirty="0"/>
            </a:br>
            <a:r>
              <a:rPr lang="de-AT" sz="2400" dirty="0"/>
              <a:t>- Thread der nicht mehr kontrolliert wird, kann auch nach Programmende (auch endlos) weiterlaufen)entweder</a:t>
            </a: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r>
              <a:rPr lang="de-AT" sz="2400" dirty="0"/>
              <a:t>- Testen ob Thread ein Dämon:</a:t>
            </a:r>
            <a:br>
              <a:rPr lang="de-AT" sz="2400" dirty="0"/>
            </a:br>
            <a:endParaRPr lang="de-AT" sz="24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23528" y="2708920"/>
            <a:ext cx="8568952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t1.setDaemon(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t1.start();                  // startet t1 als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Daemon</a:t>
            </a:r>
            <a:endParaRPr lang="de-A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323528" y="4190833"/>
            <a:ext cx="8568952" cy="457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(t1.isDaemon());</a:t>
            </a:r>
          </a:p>
        </p:txBody>
      </p:sp>
    </p:spTree>
    <p:extLst>
      <p:ext uri="{BB962C8B-B14F-4D97-AF65-F5344CB8AC3E}">
        <p14:creationId xmlns:p14="http://schemas.microsoft.com/office/powerpoint/2010/main" val="122120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Threads (14)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73038" algn="l"/>
              </a:tabLst>
            </a:pPr>
            <a:r>
              <a:rPr lang="de-AT" sz="2400" dirty="0"/>
              <a:t>Ende (14.3.7)</a:t>
            </a:r>
            <a:br>
              <a:rPr lang="de-AT" sz="2400" dirty="0"/>
            </a:br>
            <a:r>
              <a:rPr lang="de-AT" sz="2400" dirty="0"/>
              <a:t>- Programm endet</a:t>
            </a:r>
            <a:br>
              <a:rPr lang="de-AT" sz="2400" dirty="0"/>
            </a:br>
            <a:r>
              <a:rPr lang="de-AT" sz="2400" dirty="0"/>
              <a:t>- </a:t>
            </a:r>
            <a:r>
              <a:rPr lang="de-AT" sz="2400" dirty="0" err="1"/>
              <a:t>RuntimeException</a:t>
            </a:r>
            <a:r>
              <a:rPr lang="de-AT" sz="2400" dirty="0"/>
              <a:t>: kein Einfluss auf weitere Threads</a:t>
            </a:r>
            <a:br>
              <a:rPr lang="de-AT" sz="2400" dirty="0"/>
            </a:br>
            <a:r>
              <a:rPr lang="de-AT" sz="2400" dirty="0"/>
              <a:t>- .</a:t>
            </a:r>
            <a:r>
              <a:rPr lang="de-AT" sz="2400" dirty="0" err="1"/>
              <a:t>stop</a:t>
            </a:r>
            <a:r>
              <a:rPr lang="de-AT" sz="2400" dirty="0"/>
              <a:t>()</a:t>
            </a:r>
            <a:br>
              <a:rPr lang="de-AT" sz="2400" dirty="0"/>
            </a:br>
            <a:r>
              <a:rPr lang="de-AT" sz="2400" dirty="0"/>
              <a:t>- JVM wird beendet</a:t>
            </a:r>
            <a:br>
              <a:rPr lang="de-AT" sz="2400" dirty="0"/>
            </a:br>
            <a:br>
              <a:rPr lang="de-AT" sz="2400" dirty="0"/>
            </a:br>
            <a:r>
              <a:rPr lang="de-AT" sz="2400" dirty="0"/>
              <a:t>Interrupt an Thread (14.3.8)</a:t>
            </a:r>
            <a:br>
              <a:rPr lang="de-AT" sz="2400" dirty="0"/>
            </a:br>
            <a:r>
              <a:rPr lang="de-AT" sz="2400" dirty="0"/>
              <a:t>- Setzen eines Flags von außen:</a:t>
            </a:r>
            <a:br>
              <a:rPr lang="de-AT" sz="2400" dirty="0"/>
            </a:br>
            <a:br>
              <a:rPr lang="de-AT" sz="2400" dirty="0"/>
            </a:br>
            <a:r>
              <a:rPr lang="de-AT" sz="2400" dirty="0"/>
              <a:t>- Abfragen des Flags von innen (ohne </a:t>
            </a:r>
            <a:r>
              <a:rPr lang="de-AT" sz="2400" dirty="0" err="1"/>
              <a:t>Flag</a:t>
            </a:r>
            <a:r>
              <a:rPr lang="de-AT" sz="2400" dirty="0"/>
              <a:t> löschen):</a:t>
            </a:r>
            <a:br>
              <a:rPr lang="de-AT" sz="2400" dirty="0"/>
            </a:br>
            <a:br>
              <a:rPr lang="de-AT" sz="2400" dirty="0"/>
            </a:br>
            <a:r>
              <a:rPr lang="de-AT" sz="2400" dirty="0"/>
              <a:t>- Abfragen des Flags von innen (mit </a:t>
            </a:r>
            <a:r>
              <a:rPr lang="de-AT" sz="2400" dirty="0" err="1"/>
              <a:t>Flag</a:t>
            </a:r>
            <a:r>
              <a:rPr lang="de-AT" sz="2400" dirty="0"/>
              <a:t> löschen):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323528" y="4407520"/>
            <a:ext cx="856895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t1.interrupt();              // nichts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ausser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setzen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23528" y="5142200"/>
            <a:ext cx="856895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isInterrupted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     //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de-A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13368" y="5914360"/>
            <a:ext cx="856895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       //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de-A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857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Threads (14)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73038" algn="l"/>
              </a:tabLst>
            </a:pPr>
            <a:r>
              <a:rPr lang="de-AT" sz="2400" dirty="0"/>
              <a:t>Rendezvous (14.3.11)</a:t>
            </a:r>
            <a:br>
              <a:rPr lang="de-AT" sz="2400" dirty="0"/>
            </a:br>
            <a:r>
              <a:rPr lang="de-AT" sz="2400" dirty="0"/>
              <a:t>- Warten bis Thread zu Ende:</a:t>
            </a: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r>
              <a:rPr lang="de-AT" sz="2400" dirty="0"/>
              <a:t>- Warten bis Thread zu Ende aber max. eine Zeit:</a:t>
            </a: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r>
              <a:rPr lang="de-AT" sz="2400" dirty="0"/>
              <a:t>Priorität (14.3.13)</a:t>
            </a: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r>
              <a:rPr lang="de-AT" sz="2400" dirty="0"/>
              <a:t>hängt vom Betriebssystem ab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323528" y="2319603"/>
            <a:ext cx="856895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t1.join();    // Ausführung wartet bis t1 zu Ende (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Handling notw.)</a:t>
            </a: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323528" y="3382865"/>
            <a:ext cx="856895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t1.join(1000);               // Ausführung wartet maximal 1000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de-A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323528" y="4851841"/>
            <a:ext cx="856895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t1.setPriority(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Thread.MAX_PRIORITY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   // 10</a:t>
            </a:r>
          </a:p>
        </p:txBody>
      </p:sp>
    </p:spTree>
    <p:extLst>
      <p:ext uri="{BB962C8B-B14F-4D97-AF65-F5344CB8AC3E}">
        <p14:creationId xmlns:p14="http://schemas.microsoft.com/office/powerpoint/2010/main" val="265840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Threads (14)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73038" algn="l"/>
              </a:tabLst>
            </a:pPr>
            <a:r>
              <a:rPr lang="de-AT" sz="2400" dirty="0" err="1"/>
              <a:t>Executor</a:t>
            </a:r>
            <a:r>
              <a:rPr lang="de-AT" sz="2400" dirty="0"/>
              <a:t> – Thread-Pools (14.4.2)</a:t>
            </a: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br>
              <a:rPr lang="de-AT" sz="2400" dirty="0"/>
            </a:br>
            <a:r>
              <a:rPr lang="de-AT" sz="2400" dirty="0" err="1"/>
              <a:t>Executor</a:t>
            </a:r>
            <a:r>
              <a:rPr lang="de-AT" sz="2400" dirty="0"/>
              <a:t> stellt einen Pool an Threads zur Verfügung. Der gleiche </a:t>
            </a:r>
            <a:r>
              <a:rPr lang="de-AT" sz="2400" dirty="0" err="1"/>
              <a:t>Executor</a:t>
            </a:r>
            <a:r>
              <a:rPr lang="de-AT" sz="2400" dirty="0"/>
              <a:t> kann weitere Threads starten …</a:t>
            </a:r>
            <a:br>
              <a:rPr lang="de-AT" sz="2400" dirty="0"/>
            </a:br>
            <a:endParaRPr lang="de-AT" sz="2400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323528" y="1916832"/>
            <a:ext cx="8568952" cy="24775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r1 =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  <a:b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I'm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  <a:b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ExecutorService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Executors.newCachedThreadPool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executor.execute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(r1);</a:t>
            </a:r>
            <a:b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executor.shutdown</a:t>
            </a:r>
            <a: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A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A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410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</Words>
  <Application>Microsoft Office PowerPoint</Application>
  <PresentationFormat>Bildschirmpräsentation (4:3)</PresentationFormat>
  <Paragraphs>164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Larissa</vt:lpstr>
      <vt:lpstr>Threads (14)</vt:lpstr>
      <vt:lpstr>Threads (14)</vt:lpstr>
      <vt:lpstr>Threads (14)</vt:lpstr>
      <vt:lpstr>Threads (14)</vt:lpstr>
      <vt:lpstr>Threads (14)</vt:lpstr>
      <vt:lpstr>Threads (14)</vt:lpstr>
      <vt:lpstr>Threads (14)</vt:lpstr>
      <vt:lpstr>Threads (14)</vt:lpstr>
      <vt:lpstr>Threads (14)</vt:lpstr>
      <vt:lpstr>Threads (14)</vt:lpstr>
      <vt:lpstr>Threads (14)</vt:lpstr>
      <vt:lpstr>Threads (14)</vt:lpstr>
      <vt:lpstr>Threads (14)</vt:lpstr>
      <vt:lpstr>Threads (14)</vt:lpstr>
      <vt:lpstr>Threads (14)</vt:lpstr>
      <vt:lpstr>Threads (14)</vt:lpstr>
      <vt:lpstr>Threads (14)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lenoBm</dc:creator>
  <cp:lastModifiedBy>Leno Bm</cp:lastModifiedBy>
  <cp:revision>733</cp:revision>
  <dcterms:created xsi:type="dcterms:W3CDTF">2015-09-16T14:47:33Z</dcterms:created>
  <dcterms:modified xsi:type="dcterms:W3CDTF">2016-09-07T11:03:18Z</dcterms:modified>
</cp:coreProperties>
</file>