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1" r:id="rId3"/>
    <p:sldId id="257" r:id="rId4"/>
    <p:sldId id="274" r:id="rId5"/>
    <p:sldId id="264" r:id="rId6"/>
    <p:sldId id="273" r:id="rId7"/>
    <p:sldId id="265" r:id="rId8"/>
    <p:sldId id="271" r:id="rId9"/>
    <p:sldId id="272" r:id="rId10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3250"/>
  </p:normalViewPr>
  <p:slideViewPr>
    <p:cSldViewPr snapToGrid="0" snapToObjects="1">
      <p:cViewPr varScale="1">
        <p:scale>
          <a:sx n="79" d="100"/>
          <a:sy n="79" d="100"/>
        </p:scale>
        <p:origin x="18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D694C-AE94-4E40-9E35-3A4E9756B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3D64E8-DFB8-2144-A1A0-7911557A14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442A8-A85F-7C43-A0C5-C01390FA9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1309-0B19-964C-8AA9-177C2FEBC934}" type="datetimeFigureOut">
              <a:rPr lang="en-NL" smtClean="0"/>
              <a:t>05/11/2021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005AC-AEDA-3946-8306-8B176DFD6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4B240-9660-0E4F-A9AF-65BF57613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D287-F77A-3246-B94E-3D92DA5FD42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95828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BA2D7-7752-7E4E-92DA-E5FE203E7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84898F-54C0-BB46-8478-3FE0AE8A2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BC2F0-EACC-B443-9013-5617C70C4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1309-0B19-964C-8AA9-177C2FEBC934}" type="datetimeFigureOut">
              <a:rPr lang="en-NL" smtClean="0"/>
              <a:t>05/11/2021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B07ED-3B4D-144E-A5A9-ECB9F09D1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E53B9-6B80-6142-A8FE-9C7D0F0D6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D287-F77A-3246-B94E-3D92DA5FD42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55616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FDAA6-FA5A-B044-ABA6-389FEA284C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327655-1B0A-7A47-95AC-4B40795F4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6387A-97FF-3C4D-AB0A-ADD74C9A9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1309-0B19-964C-8AA9-177C2FEBC934}" type="datetimeFigureOut">
              <a:rPr lang="en-NL" smtClean="0"/>
              <a:t>05/11/2021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203F2-DC25-3543-AB84-A07679E49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327FC-288F-8A42-878D-D322B2E0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D287-F77A-3246-B94E-3D92DA5FD42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57634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84F4B-DD80-EC4E-BBB2-901F378AC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1E6CE-0E08-4943-B79E-087B97F8C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5CDFA-3A02-5747-A0C2-A6824B2CE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1309-0B19-964C-8AA9-177C2FEBC934}" type="datetimeFigureOut">
              <a:rPr lang="en-NL" smtClean="0"/>
              <a:t>05/11/2021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32422-E7D3-A544-AEF3-D82451D01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8694C-1AEB-4945-9F19-7CDEFC256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D287-F77A-3246-B94E-3D92DA5FD42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0244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7F048-E48A-5D47-94AB-0827A0C3A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97B7D-3B6F-0841-B74F-3D358BEE6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99A70-4D51-C841-8571-C0649A2C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1309-0B19-964C-8AA9-177C2FEBC934}" type="datetimeFigureOut">
              <a:rPr lang="en-NL" smtClean="0"/>
              <a:t>05/11/2021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EDC86-E50F-1443-95FE-A6A89342F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F1A9E-F14B-6F4A-A25B-4CBB7F040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D287-F77A-3246-B94E-3D92DA5FD42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22952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0A7B9-B75E-E849-A580-3F1495CB4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71367-7287-EB43-99A2-606708CEC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621AB0-DFAD-0049-A6E2-9AD1BC181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C3F9C-886E-8B40-8EBD-4604E764C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1309-0B19-964C-8AA9-177C2FEBC934}" type="datetimeFigureOut">
              <a:rPr lang="en-NL" smtClean="0"/>
              <a:t>05/11/2021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AFB24-211B-3B45-B2BC-310294C66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12B9C-E174-5F4A-8DB4-947B618A9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D287-F77A-3246-B94E-3D92DA5FD42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9949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7CD76-89C6-1A4D-9AFB-F28DA1C31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40748-F67D-6146-B29F-A43FD817E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AE9A2F-54D7-0348-A543-7D098926E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4FB5A7-CF54-4340-8932-4E7ABEFE85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7381E8-8F67-9047-B0B0-6EFB3E6725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1CD0D0-CEF7-854B-B074-DA61B6CD5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1309-0B19-964C-8AA9-177C2FEBC934}" type="datetimeFigureOut">
              <a:rPr lang="en-NL" smtClean="0"/>
              <a:t>05/11/2021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1A1BAA-15DC-0749-ABD3-7D592F3BD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B09F13-5FA0-A34A-9C6F-35680270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D287-F77A-3246-B94E-3D92DA5FD42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2832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B4817-2E9F-3946-AE61-C5C8163F0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328AA9-6801-EB4B-8B75-2B67AFA0F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1309-0B19-964C-8AA9-177C2FEBC934}" type="datetimeFigureOut">
              <a:rPr lang="en-NL" smtClean="0"/>
              <a:t>05/11/2021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7BB040-5DCE-CD43-B8CC-C292A2F6E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5446F7-90E3-F940-8F2F-70A2B871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D287-F77A-3246-B94E-3D92DA5FD42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6033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9BFFD2-9AF5-794F-BE88-B41FA91E2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1309-0B19-964C-8AA9-177C2FEBC934}" type="datetimeFigureOut">
              <a:rPr lang="en-NL" smtClean="0"/>
              <a:t>05/11/2021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9F2DF3-68ED-E04C-985D-B1CFFDF87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3FE5A-6E92-3445-A612-5160ED7CF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D287-F77A-3246-B94E-3D92DA5FD42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2520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EBCC9-61FD-B348-A097-C5616D399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F2EB9-285C-CC44-9BEC-F72FBB408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2AEA28-04E1-EE40-9F33-2A41E5E7A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B16EC-F6F3-4A45-823D-49FA577C9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1309-0B19-964C-8AA9-177C2FEBC934}" type="datetimeFigureOut">
              <a:rPr lang="en-NL" smtClean="0"/>
              <a:t>05/11/2021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1729A-83EF-BF4A-9D03-CFCF4116C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0514D-7466-9A44-A1DB-553C3EA8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D287-F77A-3246-B94E-3D92DA5FD42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87101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ED9FA-CD89-0747-A685-4247C949C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F88282-C982-A440-B93C-7B4A82C9CF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0E53C2-A319-B949-A390-529C53FB3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C0C0D-761F-B54B-B56D-255DEF017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1309-0B19-964C-8AA9-177C2FEBC934}" type="datetimeFigureOut">
              <a:rPr lang="en-NL" smtClean="0"/>
              <a:t>05/11/2021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C346D-DFC6-BD49-AB0D-8DB6F1EED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66A7E-A1D7-EA47-A178-8B3C1D96B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D287-F77A-3246-B94E-3D92DA5FD42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4732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E1CA54-2A2E-B446-A6E0-55EA748DA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4E046-3C2F-114E-A92F-6FDF99D52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8C502-1A04-5744-AF98-30D0784908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21309-0B19-964C-8AA9-177C2FEBC934}" type="datetimeFigureOut">
              <a:rPr lang="en-NL" smtClean="0"/>
              <a:t>05/11/2021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EFAF0-4638-0140-9EA9-CDC9AA8BA6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5EAEC-ACCE-F141-8333-B5565142A0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2D287-F77A-3246-B94E-3D92DA5FD42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84762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3F9E1-90BD-1449-AFBE-0E9F05CAE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Testing VAE Model_v0</a:t>
            </a:r>
            <a:br>
              <a:rPr lang="en-NL" dirty="0"/>
            </a:br>
            <a:r>
              <a:rPr lang="en-NL" sz="2800" b="1" dirty="0"/>
              <a:t>2021-11-03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0C90-1DD2-604F-8073-39D81FDAC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792" y="1837817"/>
            <a:ext cx="10948416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Structure ENCODER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encoder_inputs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keras.Input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(shape=(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cutout_size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cutout_size,n_bands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x = layers.Conv2D(filter_1,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kernel_size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activation="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relu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", strides=2,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			padding="same")(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encoder_inputs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x = layers.Conv2D(filter_2,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kernel_size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activation="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relu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", strides=2,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			padding="same")(x)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x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layers.Flatten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()(x) # to vector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x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layers.Dense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dense_size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activation="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relu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")(x) # linked layer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z_mean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layers.Dense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latent_dim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name="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z_mean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")(x)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z_log_var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layers.Dense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latent_dim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name="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z_log_var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")(x)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z = Sampling()([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z_mean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z_log_var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encoder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keras.Model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encoder_inputs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z_mean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z_log_var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z],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	 name="encoder")</a:t>
            </a:r>
          </a:p>
          <a:p>
            <a:pPr marL="0" indent="0">
              <a:buNone/>
            </a:pP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116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FFE607-2D0F-2E4A-9206-004375C527F7}"/>
              </a:ext>
            </a:extLst>
          </p:cNvPr>
          <p:cNvSpPr txBox="1"/>
          <p:nvPr/>
        </p:nvSpPr>
        <p:spPr>
          <a:xfrm>
            <a:off x="178857" y="1826270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normalizationThreshold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20000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MODELSETTINGS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filter1 = 3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filter2 = 2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kernelSize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denseSize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16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latentDim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alpha = 5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training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nEpochs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batchSize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128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validationSplit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0.3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5A4A30-A2CE-7448-86AE-E9E10E67F8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22" t="30756" r="6089" b="27645"/>
          <a:stretch/>
        </p:blipFill>
        <p:spPr>
          <a:xfrm>
            <a:off x="8682268" y="18431"/>
            <a:ext cx="3375620" cy="15797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1CC143-117E-9B48-8F64-1D5DA26AB78B}"/>
              </a:ext>
            </a:extLst>
          </p:cNvPr>
          <p:cNvSpPr txBox="1"/>
          <p:nvPr/>
        </p:nvSpPr>
        <p:spPr>
          <a:xfrm>
            <a:off x="9963445" y="-36159"/>
            <a:ext cx="103740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NL" dirty="0"/>
              <a:t>traindata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FA3583-6B61-754B-9F58-4911DB5C4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0476" y="1908759"/>
            <a:ext cx="2567109" cy="231039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3FF2704-D2A2-4B4B-BAE5-44A181A22246}"/>
              </a:ext>
            </a:extLst>
          </p:cNvPr>
          <p:cNvSpPr txBox="1"/>
          <p:nvPr/>
        </p:nvSpPr>
        <p:spPr>
          <a:xfrm>
            <a:off x="10182287" y="1641604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DE8777-EBBA-D544-88B2-088CF0785DF2}"/>
              </a:ext>
            </a:extLst>
          </p:cNvPr>
          <p:cNvSpPr txBox="1"/>
          <p:nvPr/>
        </p:nvSpPr>
        <p:spPr>
          <a:xfrm>
            <a:off x="9941970" y="4147875"/>
            <a:ext cx="15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reconstruction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6B708E-4E29-E045-AB4A-857471A7278A}"/>
              </a:ext>
            </a:extLst>
          </p:cNvPr>
          <p:cNvSpPr txBox="1"/>
          <p:nvPr/>
        </p:nvSpPr>
        <p:spPr>
          <a:xfrm>
            <a:off x="6215334" y="2756587"/>
            <a:ext cx="1365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NL" dirty="0"/>
              <a:t>atent space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A0D762-798B-6648-A8E1-B3C117606545}"/>
              </a:ext>
            </a:extLst>
          </p:cNvPr>
          <p:cNvSpPr txBox="1"/>
          <p:nvPr/>
        </p:nvSpPr>
        <p:spPr>
          <a:xfrm>
            <a:off x="351817" y="516395"/>
            <a:ext cx="32432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model_1635951267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‘starting’ settings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Model doesn’t learn anything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5F2279-FFC6-024F-BAB1-FEA04F23B9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3282" y="2058345"/>
            <a:ext cx="4777554" cy="35831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77AE87-1BA6-294A-BDEC-EA9458C6AA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0475" y="4486312"/>
            <a:ext cx="2567110" cy="231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738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FFE607-2D0F-2E4A-9206-004375C527F7}"/>
              </a:ext>
            </a:extLst>
          </p:cNvPr>
          <p:cNvSpPr txBox="1"/>
          <p:nvPr/>
        </p:nvSpPr>
        <p:spPr>
          <a:xfrm>
            <a:off x="218430" y="2301215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dirty="0">
                <a:latin typeface="Courier New" panose="02070309020205020404" pitchFamily="49" charset="0"/>
                <a:cs typeface="Courier New" panose="02070309020205020404" pitchFamily="49" charset="0"/>
              </a:rPr>
              <a:t>normalizationThreshold = 10000</a:t>
            </a:r>
          </a:p>
          <a:p>
            <a:r>
              <a:rPr lang="en-NL" dirty="0">
                <a:latin typeface="Courier New" panose="02070309020205020404" pitchFamily="49" charset="0"/>
                <a:cs typeface="Courier New" panose="02070309020205020404" pitchFamily="49" charset="0"/>
              </a:rPr>
              <a:t># MODELSETTINGS</a:t>
            </a:r>
          </a:p>
          <a:p>
            <a:r>
              <a:rPr lang="en-NL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filter1 = 64</a:t>
            </a:r>
          </a:p>
          <a:p>
            <a:r>
              <a:rPr lang="en-NL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filter2 = 32</a:t>
            </a:r>
          </a:p>
          <a:p>
            <a:r>
              <a:rPr lang="en-NL" dirty="0">
                <a:latin typeface="Courier New" panose="02070309020205020404" pitchFamily="49" charset="0"/>
                <a:cs typeface="Courier New" panose="02070309020205020404" pitchFamily="49" charset="0"/>
              </a:rPr>
              <a:t>kernelSize = 5</a:t>
            </a:r>
          </a:p>
          <a:p>
            <a:r>
              <a:rPr lang="en-NL" dirty="0">
                <a:latin typeface="Courier New" panose="02070309020205020404" pitchFamily="49" charset="0"/>
                <a:cs typeface="Courier New" panose="02070309020205020404" pitchFamily="49" charset="0"/>
              </a:rPr>
              <a:t>denseSize = 16</a:t>
            </a:r>
          </a:p>
          <a:p>
            <a:r>
              <a:rPr lang="en-NL" dirty="0">
                <a:latin typeface="Courier New" panose="02070309020205020404" pitchFamily="49" charset="0"/>
                <a:cs typeface="Courier New" panose="02070309020205020404" pitchFamily="49" charset="0"/>
              </a:rPr>
              <a:t>latentDim = 4</a:t>
            </a:r>
          </a:p>
          <a:p>
            <a:r>
              <a:rPr lang="en-NL" dirty="0">
                <a:latin typeface="Courier New" panose="02070309020205020404" pitchFamily="49" charset="0"/>
                <a:cs typeface="Courier New" panose="02070309020205020404" pitchFamily="49" charset="0"/>
              </a:rPr>
              <a:t>#vae: </a:t>
            </a:r>
          </a:p>
          <a:p>
            <a:r>
              <a:rPr lang="en-NL" dirty="0">
                <a:latin typeface="Courier New" panose="02070309020205020404" pitchFamily="49" charset="0"/>
                <a:cs typeface="Courier New" panose="02070309020205020404" pitchFamily="49" charset="0"/>
              </a:rPr>
              <a:t>alpha = 5 </a:t>
            </a:r>
          </a:p>
          <a:p>
            <a:r>
              <a:rPr lang="en-NL" dirty="0">
                <a:latin typeface="Courier New" panose="02070309020205020404" pitchFamily="49" charset="0"/>
                <a:cs typeface="Courier New" panose="02070309020205020404" pitchFamily="49" charset="0"/>
              </a:rPr>
              <a:t># training</a:t>
            </a:r>
          </a:p>
          <a:p>
            <a:r>
              <a:rPr lang="en-NL" dirty="0">
                <a:latin typeface="Courier New" panose="02070309020205020404" pitchFamily="49" charset="0"/>
                <a:cs typeface="Courier New" panose="02070309020205020404" pitchFamily="49" charset="0"/>
              </a:rPr>
              <a:t>nEpochs = 10</a:t>
            </a:r>
          </a:p>
          <a:p>
            <a:r>
              <a:rPr lang="en-NL" dirty="0">
                <a:latin typeface="Courier New" panose="02070309020205020404" pitchFamily="49" charset="0"/>
                <a:cs typeface="Courier New" panose="02070309020205020404" pitchFamily="49" charset="0"/>
              </a:rPr>
              <a:t>batchSize = 128</a:t>
            </a:r>
          </a:p>
          <a:p>
            <a:r>
              <a:rPr lang="en-NL" dirty="0">
                <a:latin typeface="Courier New" panose="02070309020205020404" pitchFamily="49" charset="0"/>
                <a:cs typeface="Courier New" panose="02070309020205020404" pitchFamily="49" charset="0"/>
              </a:rPr>
              <a:t>validationSplit = 0.3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5A4A30-A2CE-7448-86AE-E9E10E67F8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22" t="30756" r="6089" b="27645"/>
          <a:stretch/>
        </p:blipFill>
        <p:spPr>
          <a:xfrm>
            <a:off x="8682268" y="18431"/>
            <a:ext cx="3375620" cy="15797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1CC143-117E-9B48-8F64-1D5DA26AB78B}"/>
              </a:ext>
            </a:extLst>
          </p:cNvPr>
          <p:cNvSpPr txBox="1"/>
          <p:nvPr/>
        </p:nvSpPr>
        <p:spPr>
          <a:xfrm>
            <a:off x="9963445" y="-36159"/>
            <a:ext cx="103740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NL" dirty="0"/>
              <a:t>traindata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FA3583-6B61-754B-9F58-4911DB5C4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0476" y="1908759"/>
            <a:ext cx="2567109" cy="23103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C3D02B-76EB-604E-B018-A71516336B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5488" y="4458413"/>
            <a:ext cx="2567109" cy="231039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3FF2704-D2A2-4B4B-BAE5-44A181A22246}"/>
              </a:ext>
            </a:extLst>
          </p:cNvPr>
          <p:cNvSpPr txBox="1"/>
          <p:nvPr/>
        </p:nvSpPr>
        <p:spPr>
          <a:xfrm>
            <a:off x="10182287" y="1641604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DE8777-EBBA-D544-88B2-088CF0785DF2}"/>
              </a:ext>
            </a:extLst>
          </p:cNvPr>
          <p:cNvSpPr txBox="1"/>
          <p:nvPr/>
        </p:nvSpPr>
        <p:spPr>
          <a:xfrm>
            <a:off x="9941970" y="4147875"/>
            <a:ext cx="15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reconstruction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EA99BF7-4A71-C44C-A2F2-80B36A1F47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4828" y="148507"/>
            <a:ext cx="3477440" cy="260808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9CAD0EB-1F8E-E14A-BFE9-8024EE9DBC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4773" y="2553401"/>
            <a:ext cx="4304599" cy="430459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D6B708E-4E29-E045-AB4A-857471A7278A}"/>
              </a:ext>
            </a:extLst>
          </p:cNvPr>
          <p:cNvSpPr txBox="1"/>
          <p:nvPr/>
        </p:nvSpPr>
        <p:spPr>
          <a:xfrm>
            <a:off x="6215334" y="2756587"/>
            <a:ext cx="1365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NL" dirty="0"/>
              <a:t>atent space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5A02F0-F6AA-5F48-AEBC-80E1C1946041}"/>
              </a:ext>
            </a:extLst>
          </p:cNvPr>
          <p:cNvSpPr txBox="1"/>
          <p:nvPr/>
        </p:nvSpPr>
        <p:spPr>
          <a:xfrm>
            <a:off x="351818" y="516395"/>
            <a:ext cx="4632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model_1635956184</a:t>
            </a:r>
            <a:endParaRPr lang="en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Increase filter size</a:t>
            </a:r>
          </a:p>
          <a:p>
            <a:r>
              <a:rPr lang="en-GB" dirty="0">
                <a:sym typeface="Wingdings" pitchFamily="2" charset="2"/>
              </a:rPr>
              <a:t> Some convergence but not a lot of progress and/or reconstruction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1746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F85FE-D644-A14B-AE61-71287C166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Change training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C1AE3-765B-1A42-90D2-FBB906311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5458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NL" dirty="0"/>
              <a:t>Results so far (previous slides) were not good; possibly due to the used example data that contains many open-ocean pixels.</a:t>
            </a:r>
          </a:p>
          <a:p>
            <a:r>
              <a:rPr lang="en-NL" dirty="0"/>
              <a:t>Option 1: remove ocean pixels</a:t>
            </a:r>
          </a:p>
          <a:p>
            <a:r>
              <a:rPr lang="en-NL" dirty="0"/>
              <a:t>Option 2: use another image without this issue</a:t>
            </a:r>
          </a:p>
          <a:p>
            <a:pPr marL="0" indent="0">
              <a:buNone/>
            </a:pPr>
            <a:r>
              <a:rPr lang="en-NL" dirty="0">
                <a:sym typeface="Wingdings" pitchFamily="2" charset="2"/>
              </a:rPr>
              <a:t> I chose option 2 for now (see next slides) as it’s most easy to implement during this phase, but option1 will still need to be implemented at a later stage when using that image / similar images.</a:t>
            </a:r>
          </a:p>
          <a:p>
            <a:pPr marL="0" indent="0">
              <a:buNone/>
            </a:pPr>
            <a:endParaRPr lang="en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B1B7CE-A8CC-534E-ACE9-09F5285922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78" t="28208" r="50292" b="27525"/>
          <a:stretch/>
        </p:blipFill>
        <p:spPr>
          <a:xfrm>
            <a:off x="8198549" y="3429000"/>
            <a:ext cx="3391070" cy="3386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C670A0-29FC-C842-AE9E-73491DD499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22" t="30756" r="51001" b="27645"/>
          <a:stretch/>
        </p:blipFill>
        <p:spPr>
          <a:xfrm>
            <a:off x="8316458" y="311638"/>
            <a:ext cx="3155251" cy="29847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6A2F78-35E8-914F-A108-A0B9000A94E6}"/>
              </a:ext>
            </a:extLst>
          </p:cNvPr>
          <p:cNvSpPr txBox="1"/>
          <p:nvPr/>
        </p:nvSpPr>
        <p:spPr>
          <a:xfrm>
            <a:off x="9519982" y="3340578"/>
            <a:ext cx="13310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NL" dirty="0"/>
              <a:t>next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ED9966-6DCE-6842-9607-E0C53C58143A}"/>
              </a:ext>
            </a:extLst>
          </p:cNvPr>
          <p:cNvSpPr txBox="1"/>
          <p:nvPr/>
        </p:nvSpPr>
        <p:spPr>
          <a:xfrm>
            <a:off x="9416132" y="45522"/>
            <a:ext cx="13310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NL" dirty="0"/>
              <a:t>previous</a:t>
            </a:r>
          </a:p>
        </p:txBody>
      </p:sp>
    </p:spTree>
    <p:extLst>
      <p:ext uri="{BB962C8B-B14F-4D97-AF65-F5344CB8AC3E}">
        <p14:creationId xmlns:p14="http://schemas.microsoft.com/office/powerpoint/2010/main" val="3547695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14B1E80-A6F5-014F-A88E-ECED2C7F6E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78" t="28208" r="8394" b="27525"/>
          <a:stretch/>
        </p:blipFill>
        <p:spPr>
          <a:xfrm>
            <a:off x="8833267" y="-14334"/>
            <a:ext cx="3523964" cy="18090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FFE607-2D0F-2E4A-9206-004375C527F7}"/>
              </a:ext>
            </a:extLst>
          </p:cNvPr>
          <p:cNvSpPr txBox="1"/>
          <p:nvPr/>
        </p:nvSpPr>
        <p:spPr>
          <a:xfrm>
            <a:off x="156480" y="2414016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normalizationThreshold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10000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MODELSETTINGS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filter1 = 64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filter2 = 32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kernelSize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denseSize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16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latentDim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alpha = 5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training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nEpochs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10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batchSize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128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validationSplit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0.3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1CC143-117E-9B48-8F64-1D5DA26AB78B}"/>
              </a:ext>
            </a:extLst>
          </p:cNvPr>
          <p:cNvSpPr txBox="1"/>
          <p:nvPr/>
        </p:nvSpPr>
        <p:spPr>
          <a:xfrm>
            <a:off x="9963445" y="-36159"/>
            <a:ext cx="103740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NL" dirty="0"/>
              <a:t>traindata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FF2704-D2A2-4B4B-BAE5-44A181A22246}"/>
              </a:ext>
            </a:extLst>
          </p:cNvPr>
          <p:cNvSpPr txBox="1"/>
          <p:nvPr/>
        </p:nvSpPr>
        <p:spPr>
          <a:xfrm>
            <a:off x="10182287" y="1641604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DE8777-EBBA-D544-88B2-088CF0785DF2}"/>
              </a:ext>
            </a:extLst>
          </p:cNvPr>
          <p:cNvSpPr txBox="1"/>
          <p:nvPr/>
        </p:nvSpPr>
        <p:spPr>
          <a:xfrm>
            <a:off x="9941970" y="4147875"/>
            <a:ext cx="15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reconstruction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6B708E-4E29-E045-AB4A-857471A7278A}"/>
              </a:ext>
            </a:extLst>
          </p:cNvPr>
          <p:cNvSpPr txBox="1"/>
          <p:nvPr/>
        </p:nvSpPr>
        <p:spPr>
          <a:xfrm>
            <a:off x="6215334" y="2756587"/>
            <a:ext cx="1365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NL" dirty="0"/>
              <a:t>atent space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5A02F0-F6AA-5F48-AEBC-80E1C1946041}"/>
              </a:ext>
            </a:extLst>
          </p:cNvPr>
          <p:cNvSpPr txBox="1"/>
          <p:nvPr/>
        </p:nvSpPr>
        <p:spPr>
          <a:xfrm>
            <a:off x="351817" y="516395"/>
            <a:ext cx="45005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model_1635959711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Change training data (other image)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Latent dimension to 2 </a:t>
            </a:r>
          </a:p>
          <a:p>
            <a:r>
              <a:rPr lang="en-GB" dirty="0">
                <a:sym typeface="Wingdings" pitchFamily="2" charset="2"/>
              </a:rPr>
              <a:t> Reconstruction starts to generate somewhat differentiating values; more promising input data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EF7E09-5640-B747-A711-C5D012176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3150" y="2414016"/>
            <a:ext cx="4270117" cy="427011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2F88A8A-09BE-7D4C-9383-2ED2D48731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1676" y="1926560"/>
            <a:ext cx="2614730" cy="235325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0BD032F-33DE-C842-85F0-348A1F9F41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0790" y="4504741"/>
            <a:ext cx="2614730" cy="235325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D16FFC0-D887-554E-B628-9D3D8A1449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1741" y="38026"/>
            <a:ext cx="3737864" cy="280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154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EFBBE-3D2B-F546-ABD7-8F192FCF2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Balanced training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AB5B9-C339-0948-A310-E0F4B14AC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Select all windows that contain label=1 pixels</a:t>
            </a:r>
          </a:p>
          <a:p>
            <a:r>
              <a:rPr lang="en-NL" dirty="0"/>
              <a:t>Choose ratio of labelled:unlabelled windows</a:t>
            </a:r>
          </a:p>
          <a:p>
            <a:pPr lvl="1"/>
            <a:r>
              <a:rPr lang="nl-NL" dirty="0" err="1"/>
              <a:t>Tested</a:t>
            </a:r>
            <a:r>
              <a:rPr lang="en-NL" dirty="0"/>
              <a:t> ratio of 1:2  and 1:4</a:t>
            </a:r>
          </a:p>
          <a:p>
            <a:r>
              <a:rPr lang="en-NL" dirty="0"/>
              <a:t>Add number of unlabelled windows to selected data for training</a:t>
            </a:r>
          </a:p>
          <a:p>
            <a:pPr marL="457200" lvl="1" indent="0">
              <a:buNone/>
            </a:pPr>
            <a:endParaRPr lang="en-NL" dirty="0"/>
          </a:p>
          <a:p>
            <a:pPr marL="0" indent="0">
              <a:buNone/>
            </a:pPr>
            <a:r>
              <a:rPr lang="en-NL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746022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F1ECD1F-C2EB-074A-B77B-6FEF6ABE9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582" y="333173"/>
            <a:ext cx="3361052" cy="22407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712D29-8F8F-9D44-BB92-6F905E105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737" y="2928284"/>
            <a:ext cx="3732081" cy="37320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1D5516-6B5A-3C4C-AE19-1A0BF7AC75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5442" y="2958499"/>
            <a:ext cx="3732081" cy="37320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129F06-3AB0-4B48-9106-706D368C38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4698" y="333173"/>
            <a:ext cx="3279720" cy="21864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4B1E80-A6F5-014F-A88E-ECED2C7F6EB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378" t="28208" r="8394" b="27525"/>
          <a:stretch/>
        </p:blipFill>
        <p:spPr>
          <a:xfrm>
            <a:off x="8833267" y="-14334"/>
            <a:ext cx="3523964" cy="18090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FFE607-2D0F-2E4A-9206-004375C527F7}"/>
              </a:ext>
            </a:extLst>
          </p:cNvPr>
          <p:cNvSpPr txBox="1"/>
          <p:nvPr/>
        </p:nvSpPr>
        <p:spPr>
          <a:xfrm>
            <a:off x="156480" y="1861060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balance_ratio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0.5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normalizationThreshold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10000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MODELSETTINGS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filter1 = 64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filter2 = 32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kernelSize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denseSize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16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latentDim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alpha = 5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training</a:t>
            </a:r>
          </a:p>
          <a:p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nEpochs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50 or 150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batchSize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128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validationSplit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0.3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1CC143-117E-9B48-8F64-1D5DA26AB78B}"/>
              </a:ext>
            </a:extLst>
          </p:cNvPr>
          <p:cNvSpPr txBox="1"/>
          <p:nvPr/>
        </p:nvSpPr>
        <p:spPr>
          <a:xfrm>
            <a:off x="9963445" y="-36159"/>
            <a:ext cx="103740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NL" dirty="0"/>
              <a:t>traindata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FF2704-D2A2-4B4B-BAE5-44A181A22246}"/>
              </a:ext>
            </a:extLst>
          </p:cNvPr>
          <p:cNvSpPr txBox="1"/>
          <p:nvPr/>
        </p:nvSpPr>
        <p:spPr>
          <a:xfrm>
            <a:off x="10182287" y="1641604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DE8777-EBBA-D544-88B2-088CF0785DF2}"/>
              </a:ext>
            </a:extLst>
          </p:cNvPr>
          <p:cNvSpPr txBox="1"/>
          <p:nvPr/>
        </p:nvSpPr>
        <p:spPr>
          <a:xfrm>
            <a:off x="9941970" y="4147875"/>
            <a:ext cx="15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reconstruction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6B708E-4E29-E045-AB4A-857471A7278A}"/>
              </a:ext>
            </a:extLst>
          </p:cNvPr>
          <p:cNvSpPr txBox="1"/>
          <p:nvPr/>
        </p:nvSpPr>
        <p:spPr>
          <a:xfrm>
            <a:off x="6215334" y="2756587"/>
            <a:ext cx="1365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NL" dirty="0"/>
              <a:t>atent space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5A02F0-F6AA-5F48-AEBC-80E1C1946041}"/>
              </a:ext>
            </a:extLst>
          </p:cNvPr>
          <p:cNvSpPr txBox="1"/>
          <p:nvPr/>
        </p:nvSpPr>
        <p:spPr>
          <a:xfrm>
            <a:off x="351817" y="516395"/>
            <a:ext cx="27270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model_1636032781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Balanced label-data</a:t>
            </a:r>
            <a:br>
              <a:rPr lang="en-GB" dirty="0"/>
            </a:br>
            <a:r>
              <a:rPr lang="en-GB" dirty="0"/>
              <a:t>ratio 1:2, </a:t>
            </a:r>
            <a:r>
              <a:rPr lang="en-GB" dirty="0" err="1"/>
              <a:t>labelled:unlabelled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26AC6B-3F1C-6445-B699-58C54CDBC5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71040" y="1924519"/>
            <a:ext cx="2583236" cy="23249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174626-40BC-0040-A244-B4A4AC9CBF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90385" y="4547422"/>
            <a:ext cx="2583236" cy="232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059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DE99E98-EDB2-ED4F-9371-D674F36D1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962" y="-70481"/>
            <a:ext cx="3974097" cy="29805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A083E54-9F98-6342-BE91-165EF51C1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428" y="2954037"/>
            <a:ext cx="3903963" cy="39039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4B1E80-A6F5-014F-A88E-ECED2C7F6E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78" t="28208" r="8394" b="27525"/>
          <a:stretch/>
        </p:blipFill>
        <p:spPr>
          <a:xfrm>
            <a:off x="8833267" y="-14334"/>
            <a:ext cx="3523964" cy="18090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FFE607-2D0F-2E4A-9206-004375C527F7}"/>
              </a:ext>
            </a:extLst>
          </p:cNvPr>
          <p:cNvSpPr txBox="1"/>
          <p:nvPr/>
        </p:nvSpPr>
        <p:spPr>
          <a:xfrm>
            <a:off x="172515" y="2532048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balanceRatio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0.25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normalizationThreshold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10000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MODELSETTINGS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filter1 = 64</a:t>
            </a: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filter2 = 16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kernelSize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denseSize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16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latentDim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alpha = 5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training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nEpochs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200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batchSize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128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validationSplit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0.3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1CC143-117E-9B48-8F64-1D5DA26AB78B}"/>
              </a:ext>
            </a:extLst>
          </p:cNvPr>
          <p:cNvSpPr txBox="1"/>
          <p:nvPr/>
        </p:nvSpPr>
        <p:spPr>
          <a:xfrm>
            <a:off x="9963445" y="-36159"/>
            <a:ext cx="103740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NL" dirty="0"/>
              <a:t>traindata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FF2704-D2A2-4B4B-BAE5-44A181A22246}"/>
              </a:ext>
            </a:extLst>
          </p:cNvPr>
          <p:cNvSpPr txBox="1"/>
          <p:nvPr/>
        </p:nvSpPr>
        <p:spPr>
          <a:xfrm>
            <a:off x="10182287" y="1641604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DE8777-EBBA-D544-88B2-088CF0785DF2}"/>
              </a:ext>
            </a:extLst>
          </p:cNvPr>
          <p:cNvSpPr txBox="1"/>
          <p:nvPr/>
        </p:nvSpPr>
        <p:spPr>
          <a:xfrm>
            <a:off x="9941970" y="4147875"/>
            <a:ext cx="15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reconstruction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6B708E-4E29-E045-AB4A-857471A7278A}"/>
              </a:ext>
            </a:extLst>
          </p:cNvPr>
          <p:cNvSpPr txBox="1"/>
          <p:nvPr/>
        </p:nvSpPr>
        <p:spPr>
          <a:xfrm>
            <a:off x="5967426" y="2954037"/>
            <a:ext cx="1365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NL" dirty="0"/>
              <a:t>atent space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5A02F0-F6AA-5F48-AEBC-80E1C1946041}"/>
              </a:ext>
            </a:extLst>
          </p:cNvPr>
          <p:cNvSpPr txBox="1"/>
          <p:nvPr/>
        </p:nvSpPr>
        <p:spPr>
          <a:xfrm>
            <a:off x="351817" y="516395"/>
            <a:ext cx="45005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model_1636101148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Balanced label-data</a:t>
            </a:r>
            <a:br>
              <a:rPr lang="en-GB" dirty="0"/>
            </a:br>
            <a:r>
              <a:rPr lang="en-GB" dirty="0"/>
              <a:t>ratio 1:4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Still bad reconstruction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Weird: Validation loss lower than train-loss</a:t>
            </a:r>
          </a:p>
          <a:p>
            <a:r>
              <a:rPr lang="en-GB" dirty="0">
                <a:sym typeface="Wingdings" pitchFamily="2" charset="2"/>
              </a:rPr>
              <a:t> Increase model complexity</a:t>
            </a:r>
            <a:r>
              <a:rPr lang="en-GB" dirty="0"/>
              <a:t> next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26AC6B-3F1C-6445-B699-58C54CDBC5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1040" y="1924519"/>
            <a:ext cx="2583236" cy="23249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9A41C20-4522-574D-8A73-61F3084F3D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5000" y="4460320"/>
            <a:ext cx="2576511" cy="231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499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F73B0-F84F-BC48-9360-59B901AC9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Discussed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6B6CD-22F7-4C48-A306-BE9D1E879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L" dirty="0"/>
              <a:t>Result balanced-dataset quite promising</a:t>
            </a:r>
          </a:p>
          <a:p>
            <a:pPr lvl="1"/>
            <a:r>
              <a:rPr lang="en-GB" dirty="0"/>
              <a:t>C</a:t>
            </a:r>
            <a:r>
              <a:rPr lang="en-NL" dirty="0"/>
              <a:t>onvergence of loss-function</a:t>
            </a:r>
          </a:p>
          <a:p>
            <a:pPr lvl="1"/>
            <a:r>
              <a:rPr lang="en-NL" dirty="0"/>
              <a:t>No reconstruction, but good reconstruction not necessary as long as clustering in latent-space is meaningfull</a:t>
            </a:r>
          </a:p>
          <a:p>
            <a:pPr lvl="1"/>
            <a:r>
              <a:rPr lang="en-NL" dirty="0"/>
              <a:t>label-data clustered nicely in latent-space, question is if the un-labelled data in the same cluster represents false-negative windows (i.e. they are also damaged windows but not labelled as damage)</a:t>
            </a:r>
          </a:p>
          <a:p>
            <a:pPr>
              <a:buFont typeface="Wingdings" pitchFamily="2" charset="2"/>
              <a:buChar char="à"/>
            </a:pPr>
            <a:r>
              <a:rPr lang="en-NL" dirty="0">
                <a:sym typeface="Wingdings" pitchFamily="2" charset="2"/>
              </a:rPr>
              <a:t>Next steps: </a:t>
            </a:r>
          </a:p>
          <a:p>
            <a:pPr lvl="1"/>
            <a:r>
              <a:rPr lang="en-GB" dirty="0">
                <a:sym typeface="Wingdings" pitchFamily="2" charset="2"/>
              </a:rPr>
              <a:t>Interpretation of latent space clusters on 2D map</a:t>
            </a:r>
          </a:p>
          <a:p>
            <a:pPr lvl="1"/>
            <a:r>
              <a:rPr lang="en-GB" dirty="0">
                <a:sym typeface="Wingdings" pitchFamily="2" charset="2"/>
              </a:rPr>
              <a:t>Increase model complexity with different numbers of filters &amp; change in dense layer size (rather than adding max pooling)</a:t>
            </a:r>
          </a:p>
          <a:p>
            <a:pPr lvl="1"/>
            <a:r>
              <a:rPr lang="en-GB" dirty="0">
                <a:sym typeface="Wingdings" pitchFamily="2" charset="2"/>
              </a:rPr>
              <a:t>Add more data to training</a:t>
            </a:r>
          </a:p>
        </p:txBody>
      </p:sp>
    </p:spTree>
    <p:extLst>
      <p:ext uri="{BB962C8B-B14F-4D97-AF65-F5344CB8AC3E}">
        <p14:creationId xmlns:p14="http://schemas.microsoft.com/office/powerpoint/2010/main" val="38623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761</Words>
  <Application>Microsoft Macintosh PowerPoint</Application>
  <PresentationFormat>Widescreen</PresentationFormat>
  <Paragraphs>141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Wingdings</vt:lpstr>
      <vt:lpstr>Office Theme</vt:lpstr>
      <vt:lpstr>Testing VAE Model_v0 2021-11-03</vt:lpstr>
      <vt:lpstr>PowerPoint Presentation</vt:lpstr>
      <vt:lpstr>PowerPoint Presentation</vt:lpstr>
      <vt:lpstr>Change training data</vt:lpstr>
      <vt:lpstr>PowerPoint Presentation</vt:lpstr>
      <vt:lpstr>Balanced training data</vt:lpstr>
      <vt:lpstr>PowerPoint Presentation</vt:lpstr>
      <vt:lpstr>PowerPoint Presentation</vt:lpstr>
      <vt:lpstr>Discussed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VAE Model_v0</dc:title>
  <dc:creator>Maaike Izeboud</dc:creator>
  <cp:lastModifiedBy>Maaike Izeboud</cp:lastModifiedBy>
  <cp:revision>14</cp:revision>
  <dcterms:created xsi:type="dcterms:W3CDTF">2021-11-04T10:10:42Z</dcterms:created>
  <dcterms:modified xsi:type="dcterms:W3CDTF">2021-11-05T11:37:25Z</dcterms:modified>
</cp:coreProperties>
</file>