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98" r:id="rId2"/>
    <p:sldId id="297" r:id="rId3"/>
    <p:sldId id="350" r:id="rId4"/>
    <p:sldId id="349" r:id="rId5"/>
    <p:sldId id="354" r:id="rId6"/>
    <p:sldId id="355" r:id="rId7"/>
    <p:sldId id="363" r:id="rId8"/>
    <p:sldId id="364" r:id="rId9"/>
    <p:sldId id="356" r:id="rId10"/>
    <p:sldId id="351" r:id="rId11"/>
    <p:sldId id="375" r:id="rId12"/>
    <p:sldId id="365" r:id="rId13"/>
    <p:sldId id="366" r:id="rId14"/>
    <p:sldId id="367" r:id="rId15"/>
    <p:sldId id="368" r:id="rId16"/>
    <p:sldId id="369" r:id="rId17"/>
    <p:sldId id="357" r:id="rId18"/>
    <p:sldId id="360" r:id="rId19"/>
    <p:sldId id="359" r:id="rId20"/>
    <p:sldId id="370" r:id="rId21"/>
    <p:sldId id="376" r:id="rId22"/>
    <p:sldId id="377" r:id="rId23"/>
    <p:sldId id="358" r:id="rId24"/>
    <p:sldId id="372" r:id="rId25"/>
    <p:sldId id="300" r:id="rId26"/>
    <p:sldId id="361" r:id="rId27"/>
    <p:sldId id="371" r:id="rId28"/>
    <p:sldId id="362" r:id="rId29"/>
    <p:sldId id="261" r:id="rId30"/>
    <p:sldId id="373" r:id="rId31"/>
    <p:sldId id="258" r:id="rId32"/>
    <p:sldId id="260" r:id="rId33"/>
    <p:sldId id="352" r:id="rId34"/>
    <p:sldId id="353" r:id="rId35"/>
    <p:sldId id="285" r:id="rId36"/>
    <p:sldId id="348" r:id="rId37"/>
  </p:sldIdLst>
  <p:sldSz cx="12192000" cy="6858000"/>
  <p:notesSz cx="6858000" cy="9144000"/>
  <p:embeddedFontLst>
    <p:embeddedFont>
      <p:font typeface="等线" panose="02010600030101010101" pitchFamily="2" charset="-122"/>
      <p:regular r:id="rId39"/>
      <p:bold r:id="rId40"/>
    </p:embeddedFont>
    <p:embeddedFont>
      <p:font typeface="锐字工房洪荒之力中黑简1.0" panose="02010604000000000000" pitchFamily="2" charset="-122"/>
      <p:regular r:id="rId41"/>
    </p:embeddedFont>
    <p:embeddedFont>
      <p:font typeface="微软雅黑 Light" panose="020B0502040204020203" pitchFamily="34" charset="-122"/>
      <p:regular r:id="rId42"/>
    </p:embeddedFont>
    <p:embeddedFont>
      <p:font typeface="Impact" panose="020B0806030902050204" pitchFamily="34" charset="0"/>
      <p:regular r:id="rId43"/>
    </p:embeddedFont>
    <p:embeddedFont>
      <p:font typeface="等线 Light" panose="02010600030101010101" pitchFamily="2" charset="-122"/>
      <p:regular r:id="rId44"/>
    </p:embeddedFont>
    <p:embeddedFont>
      <p:font typeface="华文细黑" panose="02010600040101010101" pitchFamily="2" charset="-122"/>
      <p:regular r:id="rId45"/>
    </p:embeddedFont>
    <p:embeddedFont>
      <p:font typeface="微软雅黑" panose="020B0503020204020204" pitchFamily="34" charset="-122"/>
      <p:regular r:id="rId46"/>
      <p:bold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C77"/>
    <a:srgbClr val="000000"/>
    <a:srgbClr val="282828"/>
    <a:srgbClr val="2E2E2E"/>
    <a:srgbClr val="343434"/>
    <a:srgbClr val="232323"/>
    <a:srgbClr val="0D6939"/>
    <a:srgbClr val="07371E"/>
    <a:srgbClr val="2A2A2A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8953" autoAdjust="0"/>
  </p:normalViewPr>
  <p:slideViewPr>
    <p:cSldViewPr snapToGrid="0">
      <p:cViewPr varScale="1">
        <p:scale>
          <a:sx n="40" d="100"/>
          <a:sy n="40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227E8-FDEC-4728-9B85-28A87B9CC6E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AE1004-0045-4C2A-913E-67083BE28652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HTML</a:t>
          </a:r>
          <a:endParaRPr lang="zh-CN" altLang="en-US" dirty="0">
            <a:solidFill>
              <a:schemeClr val="bg1"/>
            </a:solidFill>
          </a:endParaRPr>
        </a:p>
      </dgm:t>
    </dgm:pt>
    <dgm:pt modelId="{6EB679E5-8A71-43B2-946B-CC1DFB7118F4}" type="parTrans" cxnId="{14216AEE-D149-4977-BD18-5FB9F8D9E29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2F2BC10-FF47-4675-BBDA-7ADF29F52AAA}" type="sibTrans" cxnId="{14216AEE-D149-4977-BD18-5FB9F8D9E29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DDE80B3-C131-4EF5-B550-C7741B29626D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CSS</a:t>
          </a:r>
          <a:endParaRPr lang="zh-CN" altLang="en-US" dirty="0">
            <a:solidFill>
              <a:schemeClr val="bg1"/>
            </a:solidFill>
          </a:endParaRPr>
        </a:p>
      </dgm:t>
    </dgm:pt>
    <dgm:pt modelId="{7A8A6DC6-3E5E-47BD-97C3-AE57333A1A6D}" type="parTrans" cxnId="{3C02CD6E-508B-46B3-AA1C-1CDB555BA85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DADAA9B-C943-4C85-A7E2-6E09BBD7CA64}" type="sibTrans" cxnId="{3C02CD6E-508B-46B3-AA1C-1CDB555BA85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F8B3E93-1087-47C3-9E5C-A06046AC2BE7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Javascript</a:t>
          </a:r>
          <a:endParaRPr lang="zh-CN" altLang="en-US" dirty="0">
            <a:solidFill>
              <a:schemeClr val="bg1"/>
            </a:solidFill>
          </a:endParaRPr>
        </a:p>
      </dgm:t>
    </dgm:pt>
    <dgm:pt modelId="{4905CECA-DF7F-4798-8B11-FBC855D42778}" type="parTrans" cxnId="{E385CAE0-4C1C-4B7C-85D2-F4996F657C3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03EB770-D973-4EAB-ABB7-6B01CD5E0137}" type="sibTrans" cxnId="{E385CAE0-4C1C-4B7C-85D2-F4996F657C3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0E9BAA0-34A8-432B-BDBB-C7F338804C7B}" type="pres">
      <dgm:prSet presAssocID="{D69227E8-FDEC-4728-9B85-28A87B9CC6E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92F10E6-E0B4-4BD9-9C60-05D31586525F}" type="pres">
      <dgm:prSet presAssocID="{19AE1004-0045-4C2A-913E-67083BE28652}" presName="Accent1" presStyleCnt="0"/>
      <dgm:spPr/>
    </dgm:pt>
    <dgm:pt modelId="{EDEA3844-6120-47B3-821D-B1874ABEA718}" type="pres">
      <dgm:prSet presAssocID="{19AE1004-0045-4C2A-913E-67083BE28652}" presName="Accent" presStyleLbl="node1" presStyleIdx="0" presStyleCnt="3"/>
      <dgm:spPr>
        <a:solidFill>
          <a:srgbClr val="1BDC77"/>
        </a:solidFill>
        <a:ln>
          <a:noFill/>
        </a:ln>
      </dgm:spPr>
    </dgm:pt>
    <dgm:pt modelId="{9F1880CA-24F9-472B-8923-A8EC185EB964}" type="pres">
      <dgm:prSet presAssocID="{19AE1004-0045-4C2A-913E-67083BE2865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ABC48EB-F6C4-4C44-A65B-8FFEA44465CA}" type="pres">
      <dgm:prSet presAssocID="{EDDE80B3-C131-4EF5-B550-C7741B29626D}" presName="Accent2" presStyleCnt="0"/>
      <dgm:spPr/>
    </dgm:pt>
    <dgm:pt modelId="{CF9C9C5D-6A66-45EB-966B-7C02567ADA90}" type="pres">
      <dgm:prSet presAssocID="{EDDE80B3-C131-4EF5-B550-C7741B29626D}" presName="Accent" presStyleLbl="node1" presStyleIdx="1" presStyleCnt="3"/>
      <dgm:spPr>
        <a:solidFill>
          <a:srgbClr val="1BDC77"/>
        </a:solidFill>
        <a:ln>
          <a:noFill/>
        </a:ln>
      </dgm:spPr>
    </dgm:pt>
    <dgm:pt modelId="{0FD97F7B-2E73-4FFD-BF21-7D69AF61D97B}" type="pres">
      <dgm:prSet presAssocID="{EDDE80B3-C131-4EF5-B550-C7741B29626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D4B8B8E-642C-4459-A37C-302DCCB83880}" type="pres">
      <dgm:prSet presAssocID="{AF8B3E93-1087-47C3-9E5C-A06046AC2BE7}" presName="Accent3" presStyleCnt="0"/>
      <dgm:spPr/>
    </dgm:pt>
    <dgm:pt modelId="{6DAC22F0-4590-4041-A500-49E45223BC5D}" type="pres">
      <dgm:prSet presAssocID="{AF8B3E93-1087-47C3-9E5C-A06046AC2BE7}" presName="Accent" presStyleLbl="node1" presStyleIdx="2" presStyleCnt="3"/>
      <dgm:spPr>
        <a:solidFill>
          <a:srgbClr val="1BDC77"/>
        </a:solidFill>
        <a:ln>
          <a:noFill/>
        </a:ln>
      </dgm:spPr>
    </dgm:pt>
    <dgm:pt modelId="{67E45034-2F8E-49A0-A737-C78D8D222DE4}" type="pres">
      <dgm:prSet presAssocID="{AF8B3E93-1087-47C3-9E5C-A06046AC2BE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0B9F61-9D23-4D06-9F1B-4DAD1AD50D35}" type="presOf" srcId="{AF8B3E93-1087-47C3-9E5C-A06046AC2BE7}" destId="{67E45034-2F8E-49A0-A737-C78D8D222DE4}" srcOrd="0" destOrd="0" presId="urn:microsoft.com/office/officeart/2009/layout/CircleArrowProcess"/>
    <dgm:cxn modelId="{3C02CD6E-508B-46B3-AA1C-1CDB555BA853}" srcId="{D69227E8-FDEC-4728-9B85-28A87B9CC6E3}" destId="{EDDE80B3-C131-4EF5-B550-C7741B29626D}" srcOrd="1" destOrd="0" parTransId="{7A8A6DC6-3E5E-47BD-97C3-AE57333A1A6D}" sibTransId="{ADADAA9B-C943-4C85-A7E2-6E09BBD7CA64}"/>
    <dgm:cxn modelId="{8B72D6C9-163F-46B1-BE22-0A262A034DC1}" type="presOf" srcId="{D69227E8-FDEC-4728-9B85-28A87B9CC6E3}" destId="{50E9BAA0-34A8-432B-BDBB-C7F338804C7B}" srcOrd="0" destOrd="0" presId="urn:microsoft.com/office/officeart/2009/layout/CircleArrowProcess"/>
    <dgm:cxn modelId="{59A3A3D0-2150-4C8C-95F5-D4ED0C359C9B}" type="presOf" srcId="{EDDE80B3-C131-4EF5-B550-C7741B29626D}" destId="{0FD97F7B-2E73-4FFD-BF21-7D69AF61D97B}" srcOrd="0" destOrd="0" presId="urn:microsoft.com/office/officeart/2009/layout/CircleArrowProcess"/>
    <dgm:cxn modelId="{E385CAE0-4C1C-4B7C-85D2-F4996F657C3A}" srcId="{D69227E8-FDEC-4728-9B85-28A87B9CC6E3}" destId="{AF8B3E93-1087-47C3-9E5C-A06046AC2BE7}" srcOrd="2" destOrd="0" parTransId="{4905CECA-DF7F-4798-8B11-FBC855D42778}" sibTransId="{E03EB770-D973-4EAB-ABB7-6B01CD5E0137}"/>
    <dgm:cxn modelId="{E8070EEA-2E9C-496D-B9F2-89A1643DAA8A}" type="presOf" srcId="{19AE1004-0045-4C2A-913E-67083BE28652}" destId="{9F1880CA-24F9-472B-8923-A8EC185EB964}" srcOrd="0" destOrd="0" presId="urn:microsoft.com/office/officeart/2009/layout/CircleArrowProcess"/>
    <dgm:cxn modelId="{14216AEE-D149-4977-BD18-5FB9F8D9E294}" srcId="{D69227E8-FDEC-4728-9B85-28A87B9CC6E3}" destId="{19AE1004-0045-4C2A-913E-67083BE28652}" srcOrd="0" destOrd="0" parTransId="{6EB679E5-8A71-43B2-946B-CC1DFB7118F4}" sibTransId="{B2F2BC10-FF47-4675-BBDA-7ADF29F52AAA}"/>
    <dgm:cxn modelId="{89C535DD-8A7C-4024-ACDF-EBF22E7D2098}" type="presParOf" srcId="{50E9BAA0-34A8-432B-BDBB-C7F338804C7B}" destId="{692F10E6-E0B4-4BD9-9C60-05D31586525F}" srcOrd="0" destOrd="0" presId="urn:microsoft.com/office/officeart/2009/layout/CircleArrowProcess"/>
    <dgm:cxn modelId="{4CB69AC2-A76F-4FE5-88D3-5661C1595AE0}" type="presParOf" srcId="{692F10E6-E0B4-4BD9-9C60-05D31586525F}" destId="{EDEA3844-6120-47B3-821D-B1874ABEA718}" srcOrd="0" destOrd="0" presId="urn:microsoft.com/office/officeart/2009/layout/CircleArrowProcess"/>
    <dgm:cxn modelId="{8894EB1A-1C7B-4CC5-B8CA-7CA323C61B68}" type="presParOf" srcId="{50E9BAA0-34A8-432B-BDBB-C7F338804C7B}" destId="{9F1880CA-24F9-472B-8923-A8EC185EB964}" srcOrd="1" destOrd="0" presId="urn:microsoft.com/office/officeart/2009/layout/CircleArrowProcess"/>
    <dgm:cxn modelId="{F8C810EA-20EE-4224-A495-E5429B32484D}" type="presParOf" srcId="{50E9BAA0-34A8-432B-BDBB-C7F338804C7B}" destId="{DABC48EB-F6C4-4C44-A65B-8FFEA44465CA}" srcOrd="2" destOrd="0" presId="urn:microsoft.com/office/officeart/2009/layout/CircleArrowProcess"/>
    <dgm:cxn modelId="{C3578F12-490F-4AFA-BBC8-220821FCE491}" type="presParOf" srcId="{DABC48EB-F6C4-4C44-A65B-8FFEA44465CA}" destId="{CF9C9C5D-6A66-45EB-966B-7C02567ADA90}" srcOrd="0" destOrd="0" presId="urn:microsoft.com/office/officeart/2009/layout/CircleArrowProcess"/>
    <dgm:cxn modelId="{CD07B969-CAC4-43D9-AC7F-33E45F57CCC6}" type="presParOf" srcId="{50E9BAA0-34A8-432B-BDBB-C7F338804C7B}" destId="{0FD97F7B-2E73-4FFD-BF21-7D69AF61D97B}" srcOrd="3" destOrd="0" presId="urn:microsoft.com/office/officeart/2009/layout/CircleArrowProcess"/>
    <dgm:cxn modelId="{71958B67-D886-4879-8F69-AEDF551A9A10}" type="presParOf" srcId="{50E9BAA0-34A8-432B-BDBB-C7F338804C7B}" destId="{DD4B8B8E-642C-4459-A37C-302DCCB83880}" srcOrd="4" destOrd="0" presId="urn:microsoft.com/office/officeart/2009/layout/CircleArrowProcess"/>
    <dgm:cxn modelId="{A724142C-51B3-4C54-A829-838498797B39}" type="presParOf" srcId="{DD4B8B8E-642C-4459-A37C-302DCCB83880}" destId="{6DAC22F0-4590-4041-A500-49E45223BC5D}" srcOrd="0" destOrd="0" presId="urn:microsoft.com/office/officeart/2009/layout/CircleArrowProcess"/>
    <dgm:cxn modelId="{B0AA2169-76EC-4419-89EF-A96A176A3D6A}" type="presParOf" srcId="{50E9BAA0-34A8-432B-BDBB-C7F338804C7B}" destId="{67E45034-2F8E-49A0-A737-C78D8D222DE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3844-6120-47B3-821D-B1874ABEA71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1BDC7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880CA-24F9-472B-8923-A8EC185EB964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bg1"/>
              </a:solidFill>
            </a:rPr>
            <a:t>HTML</a:t>
          </a:r>
          <a:endParaRPr lang="zh-CN" altLang="en-US" sz="2700" kern="1200" dirty="0">
            <a:solidFill>
              <a:schemeClr val="bg1"/>
            </a:solidFill>
          </a:endParaRPr>
        </a:p>
      </dsp:txBody>
      <dsp:txXfrm>
        <a:off x="3698614" y="941764"/>
        <a:ext cx="1449298" cy="724475"/>
      </dsp:txXfrm>
    </dsp:sp>
    <dsp:sp modelId="{CF9C9C5D-6A66-45EB-966B-7C02567ADA90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1BDC7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97F7B-2E73-4FFD-BF21-7D69AF61D97B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bg1"/>
              </a:solidFill>
            </a:rPr>
            <a:t>CSS</a:t>
          </a:r>
          <a:endParaRPr lang="zh-CN" altLang="en-US" sz="2700" kern="1200" dirty="0">
            <a:solidFill>
              <a:schemeClr val="bg1"/>
            </a:solidFill>
          </a:endParaRPr>
        </a:p>
      </dsp:txBody>
      <dsp:txXfrm>
        <a:off x="2977148" y="2449237"/>
        <a:ext cx="1449298" cy="724475"/>
      </dsp:txXfrm>
    </dsp:sp>
    <dsp:sp modelId="{6DAC22F0-4590-4041-A500-49E45223BC5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1BDC7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45034-2F8E-49A0-A737-C78D8D222DE4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>
              <a:solidFill>
                <a:schemeClr val="bg1"/>
              </a:solidFill>
            </a:rPr>
            <a:t>Javascript</a:t>
          </a:r>
          <a:endParaRPr lang="zh-CN" altLang="en-US" sz="2700" kern="1200" dirty="0">
            <a:solidFill>
              <a:schemeClr val="bg1"/>
            </a:solidFill>
          </a:endParaRP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BD9F-170C-43C5-9EA3-B3206416B408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307-74FC-4751-888E-3F18FA318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9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307-74FC-4751-888E-3F18FA3186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0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: 空心 59">
            <a:extLst>
              <a:ext uri="{FF2B5EF4-FFF2-40B4-BE49-F238E27FC236}">
                <a16:creationId xmlns:a16="http://schemas.microsoft.com/office/drawing/2014/main" id="{845C2B4F-EDE4-4121-87C7-E3388BB44E67}"/>
              </a:ext>
            </a:extLst>
          </p:cNvPr>
          <p:cNvSpPr/>
          <p:nvPr/>
        </p:nvSpPr>
        <p:spPr>
          <a:xfrm>
            <a:off x="1845531" y="1747055"/>
            <a:ext cx="1094375" cy="1094375"/>
          </a:xfrm>
          <a:prstGeom prst="donut">
            <a:avLst>
              <a:gd name="adj" fmla="val 13683"/>
            </a:avLst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3C1ACC0-23F2-4A27-BEF7-B544739DFC65}"/>
              </a:ext>
            </a:extLst>
          </p:cNvPr>
          <p:cNvSpPr/>
          <p:nvPr/>
        </p:nvSpPr>
        <p:spPr>
          <a:xfrm>
            <a:off x="1883163" y="2195037"/>
            <a:ext cx="2467927" cy="2467927"/>
          </a:xfrm>
          <a:prstGeom prst="ellipse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45A86E-AA4A-4D7D-A0BF-1B5399F9FC91}"/>
              </a:ext>
            </a:extLst>
          </p:cNvPr>
          <p:cNvSpPr txBox="1"/>
          <p:nvPr/>
        </p:nvSpPr>
        <p:spPr>
          <a:xfrm>
            <a:off x="5684868" y="2466349"/>
            <a:ext cx="5308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Web</a:t>
            </a:r>
            <a:r>
              <a:rPr lang="zh-CN" altLang="en-US" sz="72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前端</a:t>
            </a:r>
            <a:endParaRPr lang="en-US" altLang="zh-CN" sz="72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dist"/>
            <a:r>
              <a:rPr lang="zh-CN" altLang="en-US" sz="72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讲点啥</a:t>
            </a: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DE393796-0D27-446D-801E-5DB3D78B0ED4}"/>
              </a:ext>
            </a:extLst>
          </p:cNvPr>
          <p:cNvSpPr/>
          <p:nvPr/>
        </p:nvSpPr>
        <p:spPr>
          <a:xfrm>
            <a:off x="6789881" y="-1562020"/>
            <a:ext cx="2900219" cy="2900219"/>
          </a:xfrm>
          <a:prstGeom prst="donut">
            <a:avLst>
              <a:gd name="adj" fmla="val 13683"/>
            </a:avLst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D96EC7A6-672B-4EC4-B47A-F89179E9E729}"/>
              </a:ext>
            </a:extLst>
          </p:cNvPr>
          <p:cNvSpPr/>
          <p:nvPr/>
        </p:nvSpPr>
        <p:spPr>
          <a:xfrm>
            <a:off x="9142912" y="5548642"/>
            <a:ext cx="1094375" cy="1094375"/>
          </a:xfrm>
          <a:prstGeom prst="donut">
            <a:avLst>
              <a:gd name="adj" fmla="val 13683"/>
            </a:avLst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C9522E-63ED-4096-8F03-81FF3DF77AFB}"/>
              </a:ext>
            </a:extLst>
          </p:cNvPr>
          <p:cNvSpPr txBox="1"/>
          <p:nvPr/>
        </p:nvSpPr>
        <p:spPr>
          <a:xfrm>
            <a:off x="9092438" y="1761853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AC0E4F-56E8-4896-87D4-81917481A55F}"/>
              </a:ext>
            </a:extLst>
          </p:cNvPr>
          <p:cNvSpPr/>
          <p:nvPr/>
        </p:nvSpPr>
        <p:spPr>
          <a:xfrm>
            <a:off x="8558264" y="4873612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sym typeface="宋体" panose="02010600030101010101" pitchFamily="2" charset="-122"/>
              </a:rPr>
              <a:t>只会删代码的李凯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3253E84-33E9-45A0-A73E-3C4DB468E50A}"/>
              </a:ext>
            </a:extLst>
          </p:cNvPr>
          <p:cNvGrpSpPr/>
          <p:nvPr/>
        </p:nvGrpSpPr>
        <p:grpSpPr>
          <a:xfrm>
            <a:off x="6955657" y="1931781"/>
            <a:ext cx="2040539" cy="491140"/>
            <a:chOff x="3784601" y="5778500"/>
            <a:chExt cx="2040539" cy="49114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CBD5164-2B05-40A5-88A9-AB3A477B65DE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B32A3-5CBC-4176-BF9A-0EFBEF44D958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D162EBB-4956-40AD-89F1-0F21F4A7C6D4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420EBFC-7FC2-4F5B-AC45-51D0CB8290A7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A65F7E-B35A-4A6B-94AB-A353B8E51876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1F2021-9D0E-4F6D-9F37-FC37256DF3BA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8ED1F47-B5DD-4F76-A65C-7EFB30DA3765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5283342-C31D-4ED6-AA4B-D360DD151EB2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99C0ADF-88C4-430D-819A-3C803FBAA0CF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BA82FDB-D820-47A9-8A10-D251D0B5B0E2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A4CFD1A-9F34-4876-A357-4077D347BC7B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BB4D403-347B-46EB-B502-3603AF7E0937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22C607E-8180-4BB8-8911-B2F12124DDC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0B80E17-5DAE-48F7-98DF-62FCF3F07821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1719AC3-0BE5-4772-A123-95C7BDE3E781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E453769-7CDA-40E5-BDBB-DA9CC3CF08A7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D2BC401-B858-4AF5-B499-DFE16CAA43A8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8F00191-5FDF-4887-A40F-E86BA4286B5D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89AB8AB-0EF4-4A4E-88D2-0F9B3FA24930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DB54AC5-D582-4CDD-AFB0-8F72375EC434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12DE9C1-53A8-44F5-A09C-73855199803D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FD0EB89-C507-4FF1-B32B-88519A9994B6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F2EF9BB-6D69-443D-81C4-8637144E470D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79E8EE-05BA-405F-90BF-0A570D0DED07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AD5E52-A843-4237-B1BB-A0DCDE7F0C39}"/>
              </a:ext>
            </a:extLst>
          </p:cNvPr>
          <p:cNvGrpSpPr/>
          <p:nvPr/>
        </p:nvGrpSpPr>
        <p:grpSpPr>
          <a:xfrm>
            <a:off x="3690671" y="3349934"/>
            <a:ext cx="1178571" cy="557793"/>
            <a:chOff x="1180732" y="6430441"/>
            <a:chExt cx="1178571" cy="55779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A9FCDC-53E6-48C3-9070-9AE3019A5B6D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B6AF3F-6078-4A67-9893-20E28E9804C6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EEEDFAE-1102-4F5F-963E-C81A90BE415F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1DAFF3E-8C88-4B18-848D-84A2ED9A67E6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432E49C-6249-4C19-B4E2-6757ECCB7991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1F06AF1-ADB5-409E-8C58-E9B6899DD447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1903A61-CFA7-4FD5-9789-EA323A7F2C0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63F52DE-2F6B-44B9-B1CA-A4C15DF58430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CFE860C-44D0-4083-BFC5-C5057D29D61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F211D3-49BD-4CFC-A4D4-8A72CFA153C2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DEB410-3EB4-46D0-A91B-7A4858B6E1C6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0F2FB7-0C0F-4EEF-8B43-6224960606AF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F4FB051-806F-49F9-9FEA-936649912377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A782DB7-6B19-42E8-B088-26892E4539C6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FAE47CB-58AD-4504-84FA-4DFF4C5F9682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A70544-86E6-4D9F-A553-9BA78FDAB1A4}"/>
              </a:ext>
            </a:extLst>
          </p:cNvPr>
          <p:cNvGrpSpPr/>
          <p:nvPr/>
        </p:nvGrpSpPr>
        <p:grpSpPr>
          <a:xfrm>
            <a:off x="9503171" y="5871193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D98D82-8812-401E-9F2D-0084FB30E2AD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0DA7CCC-188F-4E2B-96FD-843CEA29902E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7F8EBAB-AB3E-416A-8B55-A3501A38F93F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30D5AB3-88E9-4FCC-8C39-6F7AA6AC7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696976"/>
              </p:ext>
            </p:extLst>
          </p:nvPr>
        </p:nvGraphicFramePr>
        <p:xfrm>
          <a:off x="2177141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正文">
            <a:extLst>
              <a:ext uri="{FF2B5EF4-FFF2-40B4-BE49-F238E27FC236}">
                <a16:creationId xmlns:a16="http://schemas.microsoft.com/office/drawing/2014/main" id="{E47DD8AD-6513-44A6-806B-86FFC0080A52}"/>
              </a:ext>
            </a:extLst>
          </p:cNvPr>
          <p:cNvSpPr/>
          <p:nvPr/>
        </p:nvSpPr>
        <p:spPr>
          <a:xfrm>
            <a:off x="8190289" y="644522"/>
            <a:ext cx="32566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超文本标记语言（英语：</a:t>
            </a:r>
            <a:r>
              <a:rPr lang="en-US" altLang="zh-CN" dirty="0" err="1">
                <a:solidFill>
                  <a:schemeClr val="bg1"/>
                </a:solidFill>
              </a:rPr>
              <a:t>HyperText</a:t>
            </a:r>
            <a:r>
              <a:rPr lang="en-US" altLang="zh-CN" dirty="0">
                <a:solidFill>
                  <a:schemeClr val="bg1"/>
                </a:solidFill>
              </a:rPr>
              <a:t> Markup Language</a:t>
            </a:r>
            <a:r>
              <a:rPr lang="zh-CN" altLang="en-US" dirty="0">
                <a:solidFill>
                  <a:schemeClr val="bg1"/>
                </a:solidFill>
              </a:rPr>
              <a:t>，简称：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）是一种用于创建网页的标准标记语言。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层叠样式表（英语：</a:t>
            </a:r>
            <a:r>
              <a:rPr lang="en-US" altLang="zh-CN" dirty="0">
                <a:solidFill>
                  <a:schemeClr val="bg1"/>
                </a:solidFill>
              </a:rPr>
              <a:t>Cascading Style Sheets</a:t>
            </a:r>
            <a:r>
              <a:rPr lang="zh-CN" altLang="en-US" dirty="0">
                <a:solidFill>
                  <a:schemeClr val="bg1"/>
                </a:solidFill>
              </a:rPr>
              <a:t>，简写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），一种用来为结构化文档（如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文档或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应用）添加样式（字体、间距和颜色等）的计算机语言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，一种高级编程语言，通过解释执行，是一门动态类型，面向对象（基于原型）的直译语言。</a:t>
            </a:r>
            <a:endParaRPr lang="en-GB" altLang="zh-CN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92F8B7-F37B-4653-9040-4A1B93DA8CCF}"/>
              </a:ext>
            </a:extLst>
          </p:cNvPr>
          <p:cNvSpPr/>
          <p:nvPr/>
        </p:nvSpPr>
        <p:spPr>
          <a:xfrm>
            <a:off x="304799" y="3690219"/>
            <a:ext cx="41801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这么看</a:t>
            </a:r>
            <a:endParaRPr lang="en-US" altLang="zh-CN" sz="44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sz="4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其实也不用</a:t>
            </a:r>
            <a:endParaRPr lang="en-US" altLang="zh-CN" sz="44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sz="4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学多少东西嘛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57D736-CF81-474B-BB75-22B8FF510554}"/>
              </a:ext>
            </a:extLst>
          </p:cNvPr>
          <p:cNvSpPr/>
          <p:nvPr/>
        </p:nvSpPr>
        <p:spPr>
          <a:xfrm>
            <a:off x="1222485" y="367014"/>
            <a:ext cx="32624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三大工具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FEAC90-F4DD-45F3-8660-EB4493989AF8}"/>
              </a:ext>
            </a:extLst>
          </p:cNvPr>
          <p:cNvGrpSpPr/>
          <p:nvPr/>
        </p:nvGrpSpPr>
        <p:grpSpPr>
          <a:xfrm rot="5400000">
            <a:off x="3201476" y="2583293"/>
            <a:ext cx="317500" cy="1765300"/>
            <a:chOff x="660400" y="584200"/>
            <a:chExt cx="317500" cy="17653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58AF6C7-2FC1-48F7-9F6D-46994B7D8856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6207559-8BE4-472D-85E9-5C7563454921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9545FCC-4314-4446-96A6-EEA162933540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9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A522FE-C0BE-4EAB-9E20-7F92EEA0D43F}"/>
              </a:ext>
            </a:extLst>
          </p:cNvPr>
          <p:cNvSpPr txBox="1"/>
          <p:nvPr/>
        </p:nvSpPr>
        <p:spPr>
          <a:xfrm>
            <a:off x="2969110" y="2657139"/>
            <a:ext cx="7562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实际上是这样的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B8BD83-E28B-46FB-9081-4286B452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18" y="0"/>
            <a:ext cx="5512062" cy="81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BEED9F-4757-4691-849F-32E77C3F4E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12"/>
            <a:ext cx="12192000" cy="684377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5A277E5-3A15-4738-A3C9-2CA2C1E4DF25}"/>
              </a:ext>
            </a:extLst>
          </p:cNvPr>
          <p:cNvSpPr/>
          <p:nvPr/>
        </p:nvSpPr>
        <p:spPr>
          <a:xfrm>
            <a:off x="0" y="0"/>
            <a:ext cx="12192000" cy="68437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14A5-D5D6-4613-B96D-99F666566C5E}"/>
              </a:ext>
            </a:extLst>
          </p:cNvPr>
          <p:cNvSpPr/>
          <p:nvPr/>
        </p:nvSpPr>
        <p:spPr>
          <a:xfrm>
            <a:off x="5271002" y="2723067"/>
            <a:ext cx="6148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响应式布局</a:t>
            </a:r>
            <a:endParaRPr lang="zh-CN" altLang="en-US" sz="880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14" name="正文">
            <a:extLst>
              <a:ext uri="{FF2B5EF4-FFF2-40B4-BE49-F238E27FC236}">
                <a16:creationId xmlns:a16="http://schemas.microsoft.com/office/drawing/2014/main" id="{0F95BD86-C267-4590-9D2A-737E89ADFAC0}"/>
              </a:ext>
            </a:extLst>
          </p:cNvPr>
          <p:cNvSpPr/>
          <p:nvPr/>
        </p:nvSpPr>
        <p:spPr>
          <a:xfrm>
            <a:off x="5626004" y="4537200"/>
            <a:ext cx="6148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Responsive Design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1993FC-2BF6-44C6-A2FA-778AA38901E8}"/>
              </a:ext>
            </a:extLst>
          </p:cNvPr>
          <p:cNvGrpSpPr/>
          <p:nvPr/>
        </p:nvGrpSpPr>
        <p:grpSpPr>
          <a:xfrm>
            <a:off x="868868" y="765565"/>
            <a:ext cx="317500" cy="1765300"/>
            <a:chOff x="660400" y="584200"/>
            <a:chExt cx="317500" cy="17653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7BF604-2C02-4F38-9146-F539EC7DF21B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4AB6B2-7933-4FEB-B7E3-7EE093BB6EAA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4B7979B-1A03-48BF-92A5-6FC5D400E28B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9864512-36FD-460F-B087-A7F5146B3BC7}"/>
              </a:ext>
            </a:extLst>
          </p:cNvPr>
          <p:cNvGrpSpPr/>
          <p:nvPr/>
        </p:nvGrpSpPr>
        <p:grpSpPr>
          <a:xfrm rot="16200000">
            <a:off x="4220359" y="2912787"/>
            <a:ext cx="781454" cy="939094"/>
            <a:chOff x="67194" y="-1225"/>
            <a:chExt cx="781454" cy="93909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5791E8A-C529-463D-B450-B02402D072D2}"/>
                </a:ext>
              </a:extLst>
            </p:cNvPr>
            <p:cNvSpPr/>
            <p:nvPr/>
          </p:nvSpPr>
          <p:spPr>
            <a:xfrm rot="10800000">
              <a:off x="682598" y="78619"/>
              <a:ext cx="166049" cy="780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501EBB-410D-40EF-AC08-4B044C1C1039}"/>
                </a:ext>
              </a:extLst>
            </p:cNvPr>
            <p:cNvSpPr/>
            <p:nvPr/>
          </p:nvSpPr>
          <p:spPr>
            <a:xfrm rot="5400000">
              <a:off x="374896" y="385297"/>
              <a:ext cx="166049" cy="78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5FABBF-B32E-45CE-A295-D8F061B845FB}"/>
                </a:ext>
              </a:extLst>
            </p:cNvPr>
            <p:cNvSpPr/>
            <p:nvPr/>
          </p:nvSpPr>
          <p:spPr>
            <a:xfrm rot="18900000">
              <a:off x="374896" y="-1225"/>
              <a:ext cx="166049" cy="939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3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64694A-8B16-4091-89AF-4FA625804319}"/>
              </a:ext>
            </a:extLst>
          </p:cNvPr>
          <p:cNvSpPr txBox="1"/>
          <p:nvPr/>
        </p:nvSpPr>
        <p:spPr>
          <a:xfrm>
            <a:off x="3097426" y="1374592"/>
            <a:ext cx="59971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页面老是崩溃，</a:t>
            </a:r>
            <a:endParaRPr lang="en-US" altLang="zh-CN" sz="6600" b="1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我也很崩溃啊！</a:t>
            </a:r>
            <a:endParaRPr lang="zh-CN" altLang="en-US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64694A-8B16-4091-89AF-4FA625804319}"/>
              </a:ext>
            </a:extLst>
          </p:cNvPr>
          <p:cNvSpPr txBox="1"/>
          <p:nvPr/>
        </p:nvSpPr>
        <p:spPr>
          <a:xfrm>
            <a:off x="3310478" y="2256720"/>
            <a:ext cx="64531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为什么我的电脑上可以，</a:t>
            </a:r>
            <a:endParaRPr lang="en-US" altLang="zh-CN" sz="4400" b="1" dirty="0">
              <a:solidFill>
                <a:srgbClr val="1BD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Ta</a:t>
            </a:r>
            <a:r>
              <a:rPr lang="zh-CN" altLang="en-US" sz="44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的电脑就不行？</a:t>
            </a:r>
          </a:p>
        </p:txBody>
      </p:sp>
    </p:spTree>
    <p:extLst>
      <p:ext uri="{BB962C8B-B14F-4D97-AF65-F5344CB8AC3E}">
        <p14:creationId xmlns:p14="http://schemas.microsoft.com/office/powerpoint/2010/main" val="30251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A08257-6574-48D5-B43E-22F4FE1211D1}"/>
              </a:ext>
            </a:extLst>
          </p:cNvPr>
          <p:cNvSpPr txBox="1"/>
          <p:nvPr/>
        </p:nvSpPr>
        <p:spPr>
          <a:xfrm>
            <a:off x="1884381" y="1443841"/>
            <a:ext cx="8423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再大胆一点，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4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有没有一种可能性？</a:t>
            </a:r>
            <a:endParaRPr lang="en-US" altLang="zh-CN" sz="44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4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让我们页面在手机、</a:t>
            </a:r>
            <a:r>
              <a:rPr lang="en-US" altLang="zh-CN" sz="4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iPad</a:t>
            </a:r>
            <a:r>
              <a:rPr lang="zh-CN" altLang="en-US" sz="4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、电脑上通通完美显示？</a:t>
            </a:r>
            <a:endParaRPr lang="en-US" altLang="zh-CN" sz="44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9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6C64D02-C599-4F80-994E-B2A32580A836}"/>
              </a:ext>
            </a:extLst>
          </p:cNvPr>
          <p:cNvSpPr/>
          <p:nvPr/>
        </p:nvSpPr>
        <p:spPr>
          <a:xfrm>
            <a:off x="689429" y="1315481"/>
            <a:ext cx="3338286" cy="3314490"/>
          </a:xfrm>
          <a:prstGeom prst="wedgeRectCallout">
            <a:avLst>
              <a:gd name="adj1" fmla="val 67047"/>
              <a:gd name="adj2" fmla="val -40189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CCA43-7E69-4DC2-B8B1-41AA9E96EECD}"/>
              </a:ext>
            </a:extLst>
          </p:cNvPr>
          <p:cNvSpPr/>
          <p:nvPr/>
        </p:nvSpPr>
        <p:spPr>
          <a:xfrm>
            <a:off x="4613729" y="1050784"/>
            <a:ext cx="6148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kern="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Bootstrap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72F82A-0721-4948-959C-0E95CA9AEC6C}"/>
              </a:ext>
            </a:extLst>
          </p:cNvPr>
          <p:cNvSpPr/>
          <p:nvPr/>
        </p:nvSpPr>
        <p:spPr>
          <a:xfrm>
            <a:off x="4613729" y="2355383"/>
            <a:ext cx="6081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简洁、直观、强悍的前端开发框架，让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开发更迅速、简单。</a:t>
            </a:r>
          </a:p>
        </p:txBody>
      </p:sp>
      <p:sp>
        <p:nvSpPr>
          <p:cNvPr id="6" name="正文">
            <a:extLst>
              <a:ext uri="{FF2B5EF4-FFF2-40B4-BE49-F238E27FC236}">
                <a16:creationId xmlns:a16="http://schemas.microsoft.com/office/drawing/2014/main" id="{5AB33E1B-F7B3-4D7F-8768-A68FDF1C738B}"/>
              </a:ext>
            </a:extLst>
          </p:cNvPr>
          <p:cNvSpPr/>
          <p:nvPr/>
        </p:nvSpPr>
        <p:spPr>
          <a:xfrm>
            <a:off x="939522" y="1986051"/>
            <a:ext cx="2917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采用 </a:t>
            </a:r>
            <a:r>
              <a:rPr lang="en-US" altLang="zh-CN" sz="1400" dirty="0">
                <a:solidFill>
                  <a:schemeClr val="bg1"/>
                </a:solidFill>
              </a:rPr>
              <a:t>CSS </a:t>
            </a:r>
            <a:r>
              <a:rPr lang="zh-CN" altLang="en-US" sz="1400" dirty="0">
                <a:solidFill>
                  <a:schemeClr val="bg1"/>
                </a:solidFill>
              </a:rPr>
              <a:t>的 </a:t>
            </a:r>
            <a:r>
              <a:rPr lang="en-US" altLang="zh-CN" sz="1400" dirty="0">
                <a:solidFill>
                  <a:schemeClr val="bg1"/>
                </a:solidFill>
              </a:rPr>
              <a:t>media query </a:t>
            </a:r>
            <a:r>
              <a:rPr lang="zh-CN" altLang="en-US" sz="1400" dirty="0">
                <a:solidFill>
                  <a:schemeClr val="bg1"/>
                </a:solidFill>
              </a:rPr>
              <a:t>技术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流体布局（ </a:t>
            </a:r>
            <a:r>
              <a:rPr lang="en-US" altLang="zh-CN" sz="1400" dirty="0">
                <a:solidFill>
                  <a:schemeClr val="bg1"/>
                </a:solidFill>
              </a:rPr>
              <a:t>fluid grids 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  <a:br>
              <a:rPr lang="zh-CN" altLang="en-US" sz="1400" dirty="0">
                <a:solidFill>
                  <a:schemeClr val="bg1"/>
                </a:solidFill>
              </a:rPr>
            </a:b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自适应的图片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zh-CN" altLang="en-US" sz="1400" dirty="0">
                <a:solidFill>
                  <a:schemeClr val="bg1"/>
                </a:solidFill>
              </a:rPr>
              <a:t>视频等资源素材</a:t>
            </a:r>
            <a:br>
              <a:rPr lang="zh-CN" altLang="en-US" sz="1400" dirty="0">
                <a:solidFill>
                  <a:schemeClr val="bg1"/>
                </a:solidFill>
              </a:rPr>
            </a:b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（为小、中、大屏幕做一些优化，目的是让任何尺寸的屏幕空间都能得到充分利用）</a:t>
            </a:r>
          </a:p>
        </p:txBody>
      </p:sp>
      <p:sp>
        <p:nvSpPr>
          <p:cNvPr id="7" name="分点上标题">
            <a:extLst>
              <a:ext uri="{FF2B5EF4-FFF2-40B4-BE49-F238E27FC236}">
                <a16:creationId xmlns:a16="http://schemas.microsoft.com/office/drawing/2014/main" id="{1DDF6DCC-F8B8-443F-8487-2E2603C59775}"/>
              </a:ext>
            </a:extLst>
          </p:cNvPr>
          <p:cNvSpPr/>
          <p:nvPr/>
        </p:nvSpPr>
        <p:spPr>
          <a:xfrm>
            <a:off x="939522" y="1557416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BDC77"/>
                </a:solidFill>
                <a:latin typeface="+mj-ea"/>
                <a:ea typeface="+mj-ea"/>
              </a:rPr>
              <a:t>RWD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正文">
            <a:extLst>
              <a:ext uri="{FF2B5EF4-FFF2-40B4-BE49-F238E27FC236}">
                <a16:creationId xmlns:a16="http://schemas.microsoft.com/office/drawing/2014/main" id="{DBC3BDCB-7A5B-4117-879A-4CCB02F99CD3}"/>
              </a:ext>
            </a:extLst>
          </p:cNvPr>
          <p:cNvSpPr/>
          <p:nvPr/>
        </p:nvSpPr>
        <p:spPr>
          <a:xfrm>
            <a:off x="4585936" y="3221893"/>
            <a:ext cx="691663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、同一页面在不同大小和比例上看起来都应该是舒适的；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、同一页面在不同分辨率上看起来都应该是合理的；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、同一页面在不同操作方式（如鼠标和触屏）下，体验应该是统一的；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、同一页面在不同类型的设备（手机、平板、电脑）上，交互方式应该是符合习惯的。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5A6319-39B7-40E1-BBEA-9C557F268C52}"/>
              </a:ext>
            </a:extLst>
          </p:cNvPr>
          <p:cNvSpPr/>
          <p:nvPr/>
        </p:nvSpPr>
        <p:spPr>
          <a:xfrm>
            <a:off x="689429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icon</a:t>
            </a:r>
            <a:endParaRPr lang="zh-CN" altLang="en-US" sz="1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2E9331-193D-4EB8-A420-D23FCEFBE0C3}"/>
              </a:ext>
            </a:extLst>
          </p:cNvPr>
          <p:cNvSpPr/>
          <p:nvPr/>
        </p:nvSpPr>
        <p:spPr>
          <a:xfrm>
            <a:off x="1977572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icon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9AB98-8568-4798-A804-274D38986A58}"/>
              </a:ext>
            </a:extLst>
          </p:cNvPr>
          <p:cNvSpPr/>
          <p:nvPr/>
        </p:nvSpPr>
        <p:spPr>
          <a:xfrm>
            <a:off x="3265715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icon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54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BEED9F-4757-4691-849F-32E77C3F4E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12"/>
            <a:ext cx="12192000" cy="684377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5A277E5-3A15-4738-A3C9-2CA2C1E4DF25}"/>
              </a:ext>
            </a:extLst>
          </p:cNvPr>
          <p:cNvSpPr/>
          <p:nvPr/>
        </p:nvSpPr>
        <p:spPr>
          <a:xfrm>
            <a:off x="0" y="0"/>
            <a:ext cx="12192000" cy="68437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14A5-D5D6-4613-B96D-99F666566C5E}"/>
              </a:ext>
            </a:extLst>
          </p:cNvPr>
          <p:cNvSpPr/>
          <p:nvPr/>
        </p:nvSpPr>
        <p:spPr>
          <a:xfrm>
            <a:off x="5271002" y="2723067"/>
            <a:ext cx="6148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kern="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JavaScript 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正文">
            <a:extLst>
              <a:ext uri="{FF2B5EF4-FFF2-40B4-BE49-F238E27FC236}">
                <a16:creationId xmlns:a16="http://schemas.microsoft.com/office/drawing/2014/main" id="{0F95BD86-C267-4590-9D2A-737E89ADFAC0}"/>
              </a:ext>
            </a:extLst>
          </p:cNvPr>
          <p:cNvSpPr/>
          <p:nvPr/>
        </p:nvSpPr>
        <p:spPr>
          <a:xfrm>
            <a:off x="5271001" y="4638383"/>
            <a:ext cx="6148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是世界上最流行的脚本语言，你在电脑、手机、平板上浏览的所有的网页，以及无数基于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r>
              <a:rPr lang="zh-CN" altLang="en-US" dirty="0">
                <a:solidFill>
                  <a:schemeClr val="bg1"/>
                </a:solidFill>
              </a:rPr>
              <a:t>的手机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en-US" dirty="0">
                <a:solidFill>
                  <a:schemeClr val="bg1"/>
                </a:solidFill>
              </a:rPr>
              <a:t>，交互逻辑都是由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驱动的。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简单地说，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是一种运行在浏览器中的解释型的编程语言。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1993FC-2BF6-44C6-A2FA-778AA38901E8}"/>
              </a:ext>
            </a:extLst>
          </p:cNvPr>
          <p:cNvGrpSpPr/>
          <p:nvPr/>
        </p:nvGrpSpPr>
        <p:grpSpPr>
          <a:xfrm>
            <a:off x="868868" y="765565"/>
            <a:ext cx="317500" cy="1765300"/>
            <a:chOff x="660400" y="584200"/>
            <a:chExt cx="317500" cy="17653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7BF604-2C02-4F38-9146-F539EC7DF21B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4AB6B2-7933-4FEB-B7E3-7EE093BB6EAA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4B7979B-1A03-48BF-92A5-6FC5D400E28B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9864512-36FD-460F-B087-A7F5146B3BC7}"/>
              </a:ext>
            </a:extLst>
          </p:cNvPr>
          <p:cNvGrpSpPr/>
          <p:nvPr/>
        </p:nvGrpSpPr>
        <p:grpSpPr>
          <a:xfrm rot="16200000">
            <a:off x="4220359" y="2912787"/>
            <a:ext cx="781454" cy="939094"/>
            <a:chOff x="67194" y="-1225"/>
            <a:chExt cx="781454" cy="93909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5791E8A-C529-463D-B450-B02402D072D2}"/>
                </a:ext>
              </a:extLst>
            </p:cNvPr>
            <p:cNvSpPr/>
            <p:nvPr/>
          </p:nvSpPr>
          <p:spPr>
            <a:xfrm rot="10800000">
              <a:off x="682598" y="78619"/>
              <a:ext cx="166049" cy="780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501EBB-410D-40EF-AC08-4B044C1C1039}"/>
                </a:ext>
              </a:extLst>
            </p:cNvPr>
            <p:cNvSpPr/>
            <p:nvPr/>
          </p:nvSpPr>
          <p:spPr>
            <a:xfrm rot="5400000">
              <a:off x="374896" y="385297"/>
              <a:ext cx="166049" cy="781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5FABBF-B32E-45CE-A295-D8F061B845FB}"/>
                </a:ext>
              </a:extLst>
            </p:cNvPr>
            <p:cNvSpPr/>
            <p:nvPr/>
          </p:nvSpPr>
          <p:spPr>
            <a:xfrm rot="18900000">
              <a:off x="374896" y="-1225"/>
              <a:ext cx="166049" cy="939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0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64694A-8B16-4091-89AF-4FA625804319}"/>
              </a:ext>
            </a:extLst>
          </p:cNvPr>
          <p:cNvSpPr txBox="1"/>
          <p:nvPr/>
        </p:nvSpPr>
        <p:spPr>
          <a:xfrm>
            <a:off x="2251136" y="1374592"/>
            <a:ext cx="7689734" cy="297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6600" b="1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和</a:t>
            </a:r>
            <a:r>
              <a:rPr lang="zh-CN" altLang="en-US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有什么关系？</a:t>
            </a:r>
            <a:endParaRPr lang="zh-CN" altLang="en-US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1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04E048-67AE-4643-895B-1CE9D50C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40" y="0"/>
            <a:ext cx="735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50C284-AF0F-42C2-A481-DA1C2B0BD576}"/>
              </a:ext>
            </a:extLst>
          </p:cNvPr>
          <p:cNvGrpSpPr/>
          <p:nvPr/>
        </p:nvGrpSpPr>
        <p:grpSpPr>
          <a:xfrm>
            <a:off x="553429" y="2111092"/>
            <a:ext cx="11505534" cy="2697138"/>
            <a:chOff x="2431039" y="2259011"/>
            <a:chExt cx="7323572" cy="2443852"/>
          </a:xfrm>
        </p:grpSpPr>
        <p:sp>
          <p:nvSpPr>
            <p:cNvPr id="6" name="任意多边形 10">
              <a:extLst>
                <a:ext uri="{FF2B5EF4-FFF2-40B4-BE49-F238E27FC236}">
                  <a16:creationId xmlns:a16="http://schemas.microsoft.com/office/drawing/2014/main" id="{76DCBC3E-7813-4D25-B99F-463AB7E9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79428" y="3205956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任意多边形 11">
              <a:extLst>
                <a:ext uri="{FF2B5EF4-FFF2-40B4-BE49-F238E27FC236}">
                  <a16:creationId xmlns:a16="http://schemas.microsoft.com/office/drawing/2014/main" id="{77C889E0-D3C9-4B22-8169-91B845CC51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765207" y="3205955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F457395-6714-4C31-9A4E-E8A5C7146F7F}"/>
                </a:ext>
              </a:extLst>
            </p:cNvPr>
            <p:cNvGrpSpPr/>
            <p:nvPr/>
          </p:nvGrpSpPr>
          <p:grpSpPr>
            <a:xfrm>
              <a:off x="2431039" y="2451609"/>
              <a:ext cx="7323572" cy="2251254"/>
              <a:chOff x="2430245" y="1517182"/>
              <a:chExt cx="7323572" cy="2251254"/>
            </a:xfrm>
          </p:grpSpPr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A1392E0B-E821-4F59-9DBA-6132E4027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245" y="1517182"/>
                <a:ext cx="7323572" cy="1310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800" dirty="0">
                    <a:solidFill>
                      <a:schemeClr val="bg1"/>
                    </a:solidFill>
                    <a:latin typeface="锐字工房洪荒之力中黑简1.0" panose="02010604000000000000" pitchFamily="2" charset="-122"/>
                    <a:ea typeface="锐字工房洪荒之力中黑简1.0" panose="02010604000000000000" pitchFamily="2" charset="-122"/>
                    <a:sym typeface="Impact" panose="020B0806030902050204" pitchFamily="34" charset="0"/>
                  </a:rPr>
                  <a:t>什么样才叫程序员</a:t>
                </a:r>
              </a:p>
            </p:txBody>
          </p:sp>
          <p:sp>
            <p:nvSpPr>
              <p:cNvPr id="11" name="文本框 9">
                <a:extLst>
                  <a:ext uri="{FF2B5EF4-FFF2-40B4-BE49-F238E27FC236}">
                    <a16:creationId xmlns:a16="http://schemas.microsoft.com/office/drawing/2014/main" id="{D8071304-B10F-4335-8F10-C0D35442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546" y="3294351"/>
                <a:ext cx="4762971" cy="474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endParaRPr lang="zh-CN" altLang="en-US" sz="2800" dirty="0">
                  <a:solidFill>
                    <a:srgbClr val="1BDC7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EC79B1A-0260-47EC-953C-4F000AB09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587" y="3180051"/>
                <a:ext cx="4560889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641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6C64D02-C599-4F80-994E-B2A32580A836}"/>
              </a:ext>
            </a:extLst>
          </p:cNvPr>
          <p:cNvSpPr/>
          <p:nvPr/>
        </p:nvSpPr>
        <p:spPr>
          <a:xfrm>
            <a:off x="786250" y="1315481"/>
            <a:ext cx="3338286" cy="3314490"/>
          </a:xfrm>
          <a:prstGeom prst="wedgeRectCallout">
            <a:avLst>
              <a:gd name="adj1" fmla="val 67047"/>
              <a:gd name="adj2" fmla="val -40189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CCA43-7E69-4DC2-B8B1-41AA9E96EECD}"/>
              </a:ext>
            </a:extLst>
          </p:cNvPr>
          <p:cNvSpPr/>
          <p:nvPr/>
        </p:nvSpPr>
        <p:spPr>
          <a:xfrm>
            <a:off x="4710550" y="1050784"/>
            <a:ext cx="6148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kern="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 Unicode MS" pitchFamily="34" charset="-122"/>
              </a:rPr>
              <a:t>JavaScript</a:t>
            </a:r>
            <a:endParaRPr lang="zh-CN" altLang="en-US" sz="88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72F82A-0721-4948-959C-0E95CA9AEC6C}"/>
              </a:ext>
            </a:extLst>
          </p:cNvPr>
          <p:cNvSpPr/>
          <p:nvPr/>
        </p:nvSpPr>
        <p:spPr>
          <a:xfrm>
            <a:off x="4710550" y="2355383"/>
            <a:ext cx="608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可能是这个世界上成长最快的语言</a:t>
            </a:r>
          </a:p>
        </p:txBody>
      </p:sp>
      <p:sp>
        <p:nvSpPr>
          <p:cNvPr id="6" name="正文">
            <a:extLst>
              <a:ext uri="{FF2B5EF4-FFF2-40B4-BE49-F238E27FC236}">
                <a16:creationId xmlns:a16="http://schemas.microsoft.com/office/drawing/2014/main" id="{5AB33E1B-F7B3-4D7F-8768-A68FDF1C738B}"/>
              </a:ext>
            </a:extLst>
          </p:cNvPr>
          <p:cNvSpPr/>
          <p:nvPr/>
        </p:nvSpPr>
        <p:spPr>
          <a:xfrm>
            <a:off x="1036343" y="2213144"/>
            <a:ext cx="29176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JavaScript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非常容易学</a:t>
            </a:r>
            <a:endParaRPr lang="en-US" altLang="zh-CN" sz="20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真的！</a:t>
            </a:r>
            <a:endParaRPr lang="en-US" altLang="zh-CN" sz="1600" kern="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真的！</a:t>
            </a:r>
            <a:endParaRPr lang="en-US" altLang="zh-CN" sz="1600" kern="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真的！</a:t>
            </a:r>
            <a:endParaRPr lang="en-GB" altLang="zh-CN" sz="1600" kern="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8" name="正文">
            <a:extLst>
              <a:ext uri="{FF2B5EF4-FFF2-40B4-BE49-F238E27FC236}">
                <a16:creationId xmlns:a16="http://schemas.microsoft.com/office/drawing/2014/main" id="{DBC3BDCB-7A5B-4117-879A-4CCB02F99CD3}"/>
              </a:ext>
            </a:extLst>
          </p:cNvPr>
          <p:cNvSpPr/>
          <p:nvPr/>
        </p:nvSpPr>
        <p:spPr>
          <a:xfrm>
            <a:off x="4682757" y="3221893"/>
            <a:ext cx="6916636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如果说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Page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Cyborg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的骨架、肉体；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的妆束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的神经</a:t>
            </a:r>
            <a:endParaRPr lang="en-GB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5A6319-39B7-40E1-BBEA-9C557F268C52}"/>
              </a:ext>
            </a:extLst>
          </p:cNvPr>
          <p:cNvSpPr/>
          <p:nvPr/>
        </p:nvSpPr>
        <p:spPr>
          <a:xfrm>
            <a:off x="786250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2E9331-193D-4EB8-A420-D23FCEFBE0C3}"/>
              </a:ext>
            </a:extLst>
          </p:cNvPr>
          <p:cNvSpPr/>
          <p:nvPr/>
        </p:nvSpPr>
        <p:spPr>
          <a:xfrm>
            <a:off x="2074393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9AB98-8568-4798-A804-274D38986A58}"/>
              </a:ext>
            </a:extLst>
          </p:cNvPr>
          <p:cNvSpPr/>
          <p:nvPr/>
        </p:nvSpPr>
        <p:spPr>
          <a:xfrm>
            <a:off x="3362536" y="5045216"/>
            <a:ext cx="762000" cy="762000"/>
          </a:xfrm>
          <a:prstGeom prst="ellipse">
            <a:avLst/>
          </a:prstGeom>
          <a:solidFill>
            <a:srgbClr val="19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AutoShape 2" descr="“js”的图片搜索结果">
            <a:extLst>
              <a:ext uri="{FF2B5EF4-FFF2-40B4-BE49-F238E27FC236}">
                <a16:creationId xmlns:a16="http://schemas.microsoft.com/office/drawing/2014/main" id="{7B641C24-10C2-4E08-BC0A-9687AA4866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042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“js”的图片搜索结果">
            <a:extLst>
              <a:ext uri="{FF2B5EF4-FFF2-40B4-BE49-F238E27FC236}">
                <a16:creationId xmlns:a16="http://schemas.microsoft.com/office/drawing/2014/main" id="{7476DE17-CB2A-46F3-92D8-BF6464FD7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2821" y="3429000"/>
            <a:ext cx="1660264" cy="16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596E60-F798-4614-BAFA-B85D47907028}"/>
              </a:ext>
            </a:extLst>
          </p:cNvPr>
          <p:cNvSpPr txBox="1"/>
          <p:nvPr/>
        </p:nvSpPr>
        <p:spPr>
          <a:xfrm>
            <a:off x="1301675" y="2054710"/>
            <a:ext cx="10241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神经让人可以</a:t>
            </a:r>
            <a:r>
              <a:rPr lang="zh-CN" altLang="en-US" sz="54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动</a:t>
            </a:r>
            <a:r>
              <a:rPr lang="zh-CN" altLang="en-US" sz="5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起来，</a:t>
            </a:r>
            <a:endParaRPr lang="en-US" altLang="zh-CN" sz="54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5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让人自身内部各个节点产生联系</a:t>
            </a:r>
            <a:endParaRPr lang="en-US" altLang="zh-CN" sz="54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5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赋予人</a:t>
            </a:r>
            <a:r>
              <a:rPr lang="zh-CN" altLang="en-US" sz="54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与外界交互</a:t>
            </a:r>
            <a:r>
              <a:rPr lang="zh-CN" altLang="en-US" sz="54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的能力，</a:t>
            </a:r>
            <a:endParaRPr lang="en-US" altLang="zh-CN" sz="54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76070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0231E5-FCD2-441A-99BF-98D2030EAF0B}"/>
              </a:ext>
            </a:extLst>
          </p:cNvPr>
          <p:cNvSpPr txBox="1"/>
          <p:nvPr/>
        </p:nvSpPr>
        <p:spPr>
          <a:xfrm>
            <a:off x="968189" y="2551837"/>
            <a:ext cx="10703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毕竟，</a:t>
            </a:r>
            <a:endParaRPr lang="en-US" altLang="zh-CN" sz="54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神经病是这个世界上</a:t>
            </a:r>
            <a:r>
              <a:rPr lang="zh-CN" altLang="en-US" sz="54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最有趣</a:t>
            </a:r>
            <a:r>
              <a:rPr lang="zh-CN" altLang="en-US" sz="54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的东西</a:t>
            </a:r>
          </a:p>
        </p:txBody>
      </p:sp>
    </p:spTree>
    <p:extLst>
      <p:ext uri="{BB962C8B-B14F-4D97-AF65-F5344CB8AC3E}">
        <p14:creationId xmlns:p14="http://schemas.microsoft.com/office/powerpoint/2010/main" val="29808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55A699-1B6F-4C8A-BEA6-DC4F390B61CE}"/>
              </a:ext>
            </a:extLst>
          </p:cNvPr>
          <p:cNvSpPr txBox="1"/>
          <p:nvPr/>
        </p:nvSpPr>
        <p:spPr>
          <a:xfrm>
            <a:off x="2183803" y="1905506"/>
            <a:ext cx="8530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程序员是一群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为了让自己变得更「</a:t>
            </a:r>
            <a:r>
              <a:rPr lang="zh-CN" altLang="en-US" sz="72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懒</a:t>
            </a:r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」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不择手段的人</a:t>
            </a:r>
          </a:p>
        </p:txBody>
      </p:sp>
    </p:spTree>
    <p:extLst>
      <p:ext uri="{BB962C8B-B14F-4D97-AF65-F5344CB8AC3E}">
        <p14:creationId xmlns:p14="http://schemas.microsoft.com/office/powerpoint/2010/main" val="36307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jquery123.com/assets/images/logo-jquery.png">
            <a:extLst>
              <a:ext uri="{FF2B5EF4-FFF2-40B4-BE49-F238E27FC236}">
                <a16:creationId xmlns:a16="http://schemas.microsoft.com/office/drawing/2014/main" id="{A6411B25-3A36-48F5-9301-51999F42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72" y="2807913"/>
            <a:ext cx="4573455" cy="124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649303" y="1263642"/>
            <a:ext cx="99501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JS</a:t>
            </a:r>
            <a:r>
              <a:rPr lang="zh-CN" altLang="en-US" sz="12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还能干什么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4173024" y="4147056"/>
            <a:ext cx="5721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这就没了吗？</a:t>
            </a:r>
          </a:p>
        </p:txBody>
      </p:sp>
    </p:spTree>
    <p:extLst>
      <p:ext uri="{BB962C8B-B14F-4D97-AF65-F5344CB8AC3E}">
        <p14:creationId xmlns:p14="http://schemas.microsoft.com/office/powerpoint/2010/main" val="349043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F5855F-E9D5-4A94-BD06-5D2D4760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14" y="757734"/>
            <a:ext cx="4362772" cy="26712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2ED95C-27BC-4EF6-BB38-CA06E230CB62}"/>
              </a:ext>
            </a:extLst>
          </p:cNvPr>
          <p:cNvSpPr txBox="1"/>
          <p:nvPr/>
        </p:nvSpPr>
        <p:spPr>
          <a:xfrm>
            <a:off x="1473798" y="4332643"/>
            <a:ext cx="9402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出现之前，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通常作为客户端程序设计语言使用，以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写出的程序常在用户的浏览器上运行。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的出现使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也能用于服务器端编程。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含有一系列内置模块，使得程序可以脱离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HTTP Server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作为独立服务器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8204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3245823" y="1950595"/>
            <a:ext cx="6341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还有吗？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0CE372-3C62-4A73-875A-E6EC516468F6}"/>
              </a:ext>
            </a:extLst>
          </p:cNvPr>
          <p:cNvSpPr txBox="1"/>
          <p:nvPr/>
        </p:nvSpPr>
        <p:spPr>
          <a:xfrm>
            <a:off x="1549101" y="1075764"/>
            <a:ext cx="9757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Web </a:t>
            </a:r>
            <a:r>
              <a:rPr lang="en-US" altLang="zh-CN" sz="6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Page</a:t>
            </a:r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？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/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不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/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我们要的是</a:t>
            </a:r>
            <a:endParaRPr lang="en-US" altLang="zh-CN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  <a:p>
            <a:pPr algn="ctr"/>
            <a:r>
              <a:rPr lang="en-US" altLang="zh-CN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Web</a:t>
            </a:r>
            <a:r>
              <a:rPr lang="zh-CN" altLang="en-US" sz="6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 </a:t>
            </a:r>
            <a:r>
              <a:rPr lang="en-US" altLang="zh-CN" sz="6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App</a:t>
            </a:r>
            <a:r>
              <a:rPr lang="zh-CN" altLang="en-US" sz="60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！</a:t>
            </a:r>
            <a:endParaRPr lang="zh-CN" altLang="en-US" sz="6000" dirty="0"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7177A1-4213-456D-92F5-933BEE0CEA8A}"/>
              </a:ext>
            </a:extLst>
          </p:cNvPr>
          <p:cNvSpPr/>
          <p:nvPr/>
        </p:nvSpPr>
        <p:spPr>
          <a:xfrm>
            <a:off x="1375054" y="795659"/>
            <a:ext cx="9959696" cy="5316220"/>
          </a:xfrm>
          <a:prstGeom prst="rect">
            <a:avLst/>
          </a:prstGeom>
          <a:gradFill>
            <a:gsLst>
              <a:gs pos="0">
                <a:srgbClr val="2A2A2A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2164D-3EDE-4584-A8BD-047FE1395CE6}"/>
              </a:ext>
            </a:extLst>
          </p:cNvPr>
          <p:cNvSpPr/>
          <p:nvPr/>
        </p:nvSpPr>
        <p:spPr>
          <a:xfrm>
            <a:off x="1375460" y="689596"/>
            <a:ext cx="37236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三大</a:t>
            </a:r>
            <a:endParaRPr lang="en-US" altLang="zh-CN" sz="8800" kern="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  <a:cs typeface="Arial Unicode MS" pitchFamily="34" charset="-122"/>
            </a:endParaRPr>
          </a:p>
          <a:p>
            <a:pPr algn="ctr"/>
            <a:r>
              <a:rPr lang="zh-CN" altLang="en-US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框架</a:t>
            </a:r>
            <a:endParaRPr lang="zh-CN" altLang="en-US" sz="880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792F24-7EDA-4DE8-A46C-939C3492906D}"/>
              </a:ext>
            </a:extLst>
          </p:cNvPr>
          <p:cNvSpPr/>
          <p:nvPr/>
        </p:nvSpPr>
        <p:spPr>
          <a:xfrm>
            <a:off x="1713305" y="4147379"/>
            <a:ext cx="40881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我跟你讲</a:t>
            </a:r>
            <a:endParaRPr lang="en-US" altLang="zh-CN" sz="32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  <a:p>
            <a:r>
              <a:rPr lang="zh-CN" altLang="en-US" sz="32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轮子是真的好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100286-C642-44AC-9F5B-2D25A1DDBE68}"/>
              </a:ext>
            </a:extLst>
          </p:cNvPr>
          <p:cNvSpPr/>
          <p:nvPr/>
        </p:nvSpPr>
        <p:spPr>
          <a:xfrm>
            <a:off x="1801599" y="3716744"/>
            <a:ext cx="2086258" cy="45719"/>
          </a:xfrm>
          <a:prstGeom prst="rect">
            <a:avLst/>
          </a:prstGeom>
          <a:solidFill>
            <a:srgbClr val="1BD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66E697-CA1C-4C3A-A426-24EAED680D53}"/>
              </a:ext>
            </a:extLst>
          </p:cNvPr>
          <p:cNvGrpSpPr/>
          <p:nvPr/>
        </p:nvGrpSpPr>
        <p:grpSpPr>
          <a:xfrm>
            <a:off x="196889" y="4322064"/>
            <a:ext cx="1178571" cy="557793"/>
            <a:chOff x="1180732" y="6430441"/>
            <a:chExt cx="1178571" cy="5577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3722F2C-9189-4C30-8E0E-C04CBFD3D32A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B40639C-06D5-446D-BF73-00EFA0086E87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2D7515-F546-4B82-8171-0F839F1E30C8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5602E2-EB59-4DFB-966B-0530A7D7F0ED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F1404E8-4255-488D-ABAD-A80B00FBF04D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CC873E5-D8A4-4083-BC8A-E6EE5C9686AF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32545B-E397-487E-96CE-51088D1F348A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DDC0DB-2B0F-47EE-AFBB-68964C6968EA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DD076A-FBEC-49FD-B496-AEE1E167D69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79012B8-D3F9-461B-B415-44FED47E9B53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CE6E930-0E35-4428-864B-3D9B79886E7A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7EBFDC-A98A-4591-9287-74463F2B83AA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CA5BC02-9C5A-49F8-8781-C85245BC5B2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D1619C-80C0-4E26-8D58-AC2EF483E5D4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CE30AD-0DE3-492A-8AD1-A6B9D188E61A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B8AADA-78CD-4003-A970-6DB1DD75A705}"/>
              </a:ext>
            </a:extLst>
          </p:cNvPr>
          <p:cNvGrpSpPr/>
          <p:nvPr/>
        </p:nvGrpSpPr>
        <p:grpSpPr>
          <a:xfrm>
            <a:off x="660400" y="584200"/>
            <a:ext cx="317500" cy="1765300"/>
            <a:chOff x="660400" y="584200"/>
            <a:chExt cx="317500" cy="17653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880A4A3-6A84-474A-BF8D-EE59B2737457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AECBA0-2BE3-4F4E-B153-8A72A838CF12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E7DC1F3-CE9B-4151-BB4F-60390E388E57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正文">
            <a:extLst>
              <a:ext uri="{FF2B5EF4-FFF2-40B4-BE49-F238E27FC236}">
                <a16:creationId xmlns:a16="http://schemas.microsoft.com/office/drawing/2014/main" id="{734861C2-A92B-4461-914B-A066DA7C16B2}"/>
              </a:ext>
            </a:extLst>
          </p:cNvPr>
          <p:cNvSpPr/>
          <p:nvPr/>
        </p:nvSpPr>
        <p:spPr>
          <a:xfrm>
            <a:off x="6442786" y="1568862"/>
            <a:ext cx="4596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 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起源于 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Facebook 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的内部项目，难度较大，广泛应用于各大企业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分点上标题">
            <a:extLst>
              <a:ext uri="{FF2B5EF4-FFF2-40B4-BE49-F238E27FC236}">
                <a16:creationId xmlns:a16="http://schemas.microsoft.com/office/drawing/2014/main" id="{85DCDFEB-56D3-4F60-9745-3E66667681BD}"/>
              </a:ext>
            </a:extLst>
          </p:cNvPr>
          <p:cNvSpPr/>
          <p:nvPr/>
        </p:nvSpPr>
        <p:spPr>
          <a:xfrm>
            <a:off x="6442786" y="2729706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2000" dirty="0">
              <a:solidFill>
                <a:srgbClr val="1BDC77"/>
              </a:solidFill>
              <a:latin typeface="+mj-ea"/>
              <a:ea typeface="+mj-ea"/>
            </a:endParaRPr>
          </a:p>
        </p:txBody>
      </p:sp>
      <p:sp>
        <p:nvSpPr>
          <p:cNvPr id="53" name="分点上标题">
            <a:extLst>
              <a:ext uri="{FF2B5EF4-FFF2-40B4-BE49-F238E27FC236}">
                <a16:creationId xmlns:a16="http://schemas.microsoft.com/office/drawing/2014/main" id="{6894EFC4-DC97-4E27-8E4B-2D4BC3E06F10}"/>
              </a:ext>
            </a:extLst>
          </p:cNvPr>
          <p:cNvSpPr/>
          <p:nvPr/>
        </p:nvSpPr>
        <p:spPr>
          <a:xfrm>
            <a:off x="6442786" y="1101820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2000" dirty="0">
              <a:solidFill>
                <a:srgbClr val="1BDC77"/>
              </a:solidFill>
              <a:latin typeface="+mj-ea"/>
              <a:ea typeface="+mj-ea"/>
            </a:endParaRPr>
          </a:p>
        </p:txBody>
      </p:sp>
      <p:sp>
        <p:nvSpPr>
          <p:cNvPr id="54" name="分点上标题">
            <a:extLst>
              <a:ext uri="{FF2B5EF4-FFF2-40B4-BE49-F238E27FC236}">
                <a16:creationId xmlns:a16="http://schemas.microsoft.com/office/drawing/2014/main" id="{C1700EB4-837F-4FE1-AE57-A5C522CF88E8}"/>
              </a:ext>
            </a:extLst>
          </p:cNvPr>
          <p:cNvSpPr/>
          <p:nvPr/>
        </p:nvSpPr>
        <p:spPr>
          <a:xfrm>
            <a:off x="6442786" y="4351640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en-US" altLang="zh-CN" sz="2000" dirty="0">
              <a:solidFill>
                <a:srgbClr val="1BDC77"/>
              </a:solidFill>
              <a:latin typeface="+mj-ea"/>
              <a:ea typeface="+mj-ea"/>
            </a:endParaRPr>
          </a:p>
        </p:txBody>
      </p:sp>
      <p:sp>
        <p:nvSpPr>
          <p:cNvPr id="55" name="正文">
            <a:extLst>
              <a:ext uri="{FF2B5EF4-FFF2-40B4-BE49-F238E27FC236}">
                <a16:creationId xmlns:a16="http://schemas.microsoft.com/office/drawing/2014/main" id="{EA1198D7-4B75-4FA3-9E78-CD3D4D5D7393}"/>
              </a:ext>
            </a:extLst>
          </p:cNvPr>
          <p:cNvSpPr/>
          <p:nvPr/>
        </p:nvSpPr>
        <p:spPr>
          <a:xfrm>
            <a:off x="6442786" y="3199165"/>
            <a:ext cx="4596689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最适合新手，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GayHub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Star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Top10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正文">
            <a:extLst>
              <a:ext uri="{FF2B5EF4-FFF2-40B4-BE49-F238E27FC236}">
                <a16:creationId xmlns:a16="http://schemas.microsoft.com/office/drawing/2014/main" id="{48C9F519-70AF-4440-942E-3E15C3CFC00F}"/>
              </a:ext>
            </a:extLst>
          </p:cNvPr>
          <p:cNvSpPr/>
          <p:nvPr/>
        </p:nvSpPr>
        <p:spPr>
          <a:xfrm>
            <a:off x="6442786" y="4821695"/>
            <a:ext cx="459668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谷歌开发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0AE989-38CA-4451-9B79-4F4C79C5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96" y="973477"/>
            <a:ext cx="803606" cy="723246"/>
          </a:xfrm>
          <a:prstGeom prst="rect">
            <a:avLst/>
          </a:prstGeom>
        </p:spPr>
      </p:pic>
      <p:pic>
        <p:nvPicPr>
          <p:cNvPr id="1032" name="Picture 8" descr="https://cn.vuejs.org/images/logo.png">
            <a:extLst>
              <a:ext uri="{FF2B5EF4-FFF2-40B4-BE49-F238E27FC236}">
                <a16:creationId xmlns:a16="http://schemas.microsoft.com/office/drawing/2014/main" id="{749899DE-0D63-4B06-9BC1-76EC6410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96" y="2729706"/>
            <a:ext cx="848917" cy="8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E732C7-BEFA-4FAC-8A8D-6AF83A7D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29" y="4322064"/>
            <a:ext cx="96507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1F59BD-C80C-494F-A53C-662483A7DBA4}"/>
              </a:ext>
            </a:extLst>
          </p:cNvPr>
          <p:cNvSpPr txBox="1"/>
          <p:nvPr/>
        </p:nvSpPr>
        <p:spPr>
          <a:xfrm>
            <a:off x="1355464" y="785308"/>
            <a:ext cx="99508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</a:rPr>
              <a:t>勇于去研究你不懂的代码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</a:rPr>
              <a:t>精通代码调试</a:t>
            </a:r>
            <a:r>
              <a:rPr lang="en-US" altLang="zh-CN" sz="3600" b="1" dirty="0">
                <a:solidFill>
                  <a:schemeClr val="bg1"/>
                </a:solidFill>
              </a:rPr>
              <a:t>(debug)</a:t>
            </a: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3.</a:t>
            </a:r>
            <a:r>
              <a:rPr lang="zh-CN" altLang="en-US" sz="3600" b="1" dirty="0">
                <a:solidFill>
                  <a:schemeClr val="bg1"/>
                </a:solidFill>
              </a:rPr>
              <a:t>系统性的思考方式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4.</a:t>
            </a:r>
            <a:r>
              <a:rPr lang="zh-CN" altLang="en-US" sz="3600" b="1" dirty="0">
                <a:solidFill>
                  <a:schemeClr val="bg1"/>
                </a:solidFill>
              </a:rPr>
              <a:t>对底层有深度的理解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……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2A"/>
            </a:gs>
            <a:gs pos="100000">
              <a:srgbClr val="00000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CE4894-288C-4FEA-800B-92876AAA640D}"/>
              </a:ext>
            </a:extLst>
          </p:cNvPr>
          <p:cNvSpPr txBox="1"/>
          <p:nvPr/>
        </p:nvSpPr>
        <p:spPr>
          <a:xfrm>
            <a:off x="1810985" y="2987597"/>
            <a:ext cx="8570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你可以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用</a:t>
            </a:r>
            <a:r>
              <a:rPr lang="en-US" altLang="zh-CN" sz="4400" dirty="0" err="1">
                <a:solidFill>
                  <a:schemeClr val="bg1"/>
                </a:solidFill>
              </a:rPr>
              <a:t>Javascript</a:t>
            </a:r>
            <a:r>
              <a:rPr lang="zh-CN" altLang="en-US" sz="4400" dirty="0">
                <a:solidFill>
                  <a:schemeClr val="bg1"/>
                </a:solidFill>
              </a:rPr>
              <a:t>开发</a:t>
            </a:r>
            <a:r>
              <a:rPr lang="en-US" altLang="zh-CN" sz="4400" dirty="0">
                <a:solidFill>
                  <a:schemeClr val="bg1"/>
                </a:solidFill>
              </a:rPr>
              <a:t>Native</a:t>
            </a:r>
            <a:r>
              <a:rPr lang="zh-CN" altLang="en-US" sz="4400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FC3DB-5B55-4A4C-90A8-CF1EFA5DEE1A}"/>
              </a:ext>
            </a:extLst>
          </p:cNvPr>
          <p:cNvSpPr txBox="1"/>
          <p:nvPr/>
        </p:nvSpPr>
        <p:spPr>
          <a:xfrm>
            <a:off x="5088367" y="1223525"/>
            <a:ext cx="568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甚至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A9C7E1-D30B-48AB-B049-C749A24BCCD0}"/>
              </a:ext>
            </a:extLst>
          </p:cNvPr>
          <p:cNvSpPr txBox="1"/>
          <p:nvPr/>
        </p:nvSpPr>
        <p:spPr>
          <a:xfrm>
            <a:off x="1789469" y="4819426"/>
            <a:ext cx="899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React Native  </a:t>
            </a:r>
            <a:r>
              <a:rPr lang="zh-CN" altLang="en-US" sz="5400" dirty="0">
                <a:solidFill>
                  <a:schemeClr val="bg1"/>
                </a:solidFill>
              </a:rPr>
              <a:t>、  </a:t>
            </a:r>
            <a:r>
              <a:rPr lang="en-US" altLang="zh-CN" sz="5400" dirty="0" err="1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Weex</a:t>
            </a:r>
            <a:endParaRPr lang="zh-CN" altLang="en-US" sz="540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">
            <a:extLst>
              <a:ext uri="{FF2B5EF4-FFF2-40B4-BE49-F238E27FC236}">
                <a16:creationId xmlns:a16="http://schemas.microsoft.com/office/drawing/2014/main" id="{7EBFF874-FCC7-4A57-818E-FFBDD80BF86B}"/>
              </a:ext>
            </a:extLst>
          </p:cNvPr>
          <p:cNvSpPr/>
          <p:nvPr/>
        </p:nvSpPr>
        <p:spPr>
          <a:xfrm>
            <a:off x="1376368" y="4380141"/>
            <a:ext cx="96472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速度！稳健？！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老子要猝死啦！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怎么办怎么办怎么办？？？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56CF9-65A5-470A-A317-B31F220AC67C}"/>
              </a:ext>
            </a:extLst>
          </p:cNvPr>
          <p:cNvSpPr/>
          <p:nvPr/>
        </p:nvSpPr>
        <p:spPr>
          <a:xfrm>
            <a:off x="2397709" y="2696890"/>
            <a:ext cx="73965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前端工程化</a:t>
            </a:r>
            <a:endParaRPr lang="zh-CN" altLang="en-US" sz="880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357D07-FB2A-445D-B51D-DAA87406989D}"/>
              </a:ext>
            </a:extLst>
          </p:cNvPr>
          <p:cNvSpPr/>
          <p:nvPr/>
        </p:nvSpPr>
        <p:spPr>
          <a:xfrm>
            <a:off x="2669433" y="2007292"/>
            <a:ext cx="6853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快啊快啊，产品经理又催债辣</a:t>
            </a:r>
            <a:endParaRPr lang="en-US" altLang="zh-CN" sz="40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4ACF29-105B-43CA-B87D-BBA14D663AF6}"/>
              </a:ext>
            </a:extLst>
          </p:cNvPr>
          <p:cNvGrpSpPr/>
          <p:nvPr/>
        </p:nvGrpSpPr>
        <p:grpSpPr>
          <a:xfrm>
            <a:off x="10264354" y="740664"/>
            <a:ext cx="1178571" cy="557793"/>
            <a:chOff x="1180732" y="6430441"/>
            <a:chExt cx="1178571" cy="5577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C14CB0-92B8-4885-B562-459B77A312EE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14CE920-6586-4750-9EB5-27E31D5C5A7A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5590ED-733C-4388-9241-327C4ECD96B9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404133-CEE3-46A7-8B84-99E0DB61EDB0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39CB5D-09C9-47D8-BF09-FCA80903B1D8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71B4D0C-A892-42B5-BA23-2F73A2D63C04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E5E3F7F-E1F1-4D3D-945C-B10EB5BF3B41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8828C2-7086-4F41-B48E-6E271D310BC2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B2A090-218D-449B-9EC4-7AA66D05800F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607AD9-8ED8-4708-98E6-228819903372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89F03A2-31EB-401E-A1C9-266E511ABE9B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6FA0F3A-9AAC-4D1B-9FF6-472148000F0B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C63061-10A2-4D33-8928-E9C6FACF4DCC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992053C-76C8-4A6D-BA9B-87A76883D9B8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8AD904-9D9C-4423-B154-07782B0F6B22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3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38F302-FA7E-4E4B-8B79-E277A81FFDDD}"/>
              </a:ext>
            </a:extLst>
          </p:cNvPr>
          <p:cNvSpPr/>
          <p:nvPr/>
        </p:nvSpPr>
        <p:spPr>
          <a:xfrm>
            <a:off x="483386" y="2030648"/>
            <a:ext cx="7396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先占个坑，爱更不更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CB3DD5-6A64-4C07-A679-39C88A529C82}"/>
              </a:ext>
            </a:extLst>
          </p:cNvPr>
          <p:cNvSpPr/>
          <p:nvPr/>
        </p:nvSpPr>
        <p:spPr>
          <a:xfrm>
            <a:off x="950034" y="3050576"/>
            <a:ext cx="608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木呜哇哈哈哈哈哈哈哈啊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~~~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正文">
            <a:extLst>
              <a:ext uri="{FF2B5EF4-FFF2-40B4-BE49-F238E27FC236}">
                <a16:creationId xmlns:a16="http://schemas.microsoft.com/office/drawing/2014/main" id="{B6F74D23-5251-44BF-A9EA-8C88F9D41033}"/>
              </a:ext>
            </a:extLst>
          </p:cNvPr>
          <p:cNvSpPr/>
          <p:nvPr/>
        </p:nvSpPr>
        <p:spPr>
          <a:xfrm>
            <a:off x="7375635" y="805109"/>
            <a:ext cx="29608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预编译器：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| Sass</a:t>
            </a:r>
          </a:p>
          <a:p>
            <a:pPr>
              <a:lnSpc>
                <a:spcPct val="150000"/>
              </a:lnSpc>
            </a:pP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包管理工具：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Webpack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971619-E810-4350-95A1-EB76E23DAEC9}"/>
              </a:ext>
            </a:extLst>
          </p:cNvPr>
          <p:cNvGrpSpPr/>
          <p:nvPr/>
        </p:nvGrpSpPr>
        <p:grpSpPr>
          <a:xfrm rot="16200000">
            <a:off x="5937361" y="776081"/>
            <a:ext cx="1094375" cy="1094375"/>
            <a:chOff x="9142912" y="5548642"/>
            <a:chExt cx="1094375" cy="1094375"/>
          </a:xfrm>
        </p:grpSpPr>
        <p:sp>
          <p:nvSpPr>
            <p:cNvPr id="31" name="圆: 空心 30">
              <a:extLst>
                <a:ext uri="{FF2B5EF4-FFF2-40B4-BE49-F238E27FC236}">
                  <a16:creationId xmlns:a16="http://schemas.microsoft.com/office/drawing/2014/main" id="{9D0E5387-0E33-4280-BBBD-E45C1ACF9FA1}"/>
                </a:ext>
              </a:extLst>
            </p:cNvPr>
            <p:cNvSpPr/>
            <p:nvPr/>
          </p:nvSpPr>
          <p:spPr>
            <a:xfrm>
              <a:off x="9142912" y="5548642"/>
              <a:ext cx="1094375" cy="1094375"/>
            </a:xfrm>
            <a:prstGeom prst="donut">
              <a:avLst>
                <a:gd name="adj" fmla="val 13683"/>
              </a:avLst>
            </a:prstGeom>
            <a:solidFill>
              <a:srgbClr val="19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1D1C9AA-2605-4A5A-831C-93BE74223399}"/>
                </a:ext>
              </a:extLst>
            </p:cNvPr>
            <p:cNvGrpSpPr/>
            <p:nvPr/>
          </p:nvGrpSpPr>
          <p:grpSpPr>
            <a:xfrm>
              <a:off x="9503171" y="5871193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9F144BC-A6AB-45EA-9AF1-C35A38F24147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B7B7CA-F6A1-4EFE-8F91-81CD6AF412B5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1FFB3A8-8A70-43BD-8E97-F79D13A9B0BB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354CFD-3969-4A63-8AF0-94EDF801A1BF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A8108E2-5C9E-419B-AAF4-358415E18CAD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DFBC3E0-8DB8-4272-9E94-E4D95A93DD6F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37CF69F-EEC6-41C9-AC9A-E088A166F1CE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3BE9537-EA3B-49F7-BFE8-16B2C51C421A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82AB3F4-4868-4236-8228-FDF79BD8E078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0CE10CD-E824-49E8-AD8F-C918CA4E1DF3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7EA2528-534A-4782-AA88-1D51F3A9AD70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9C78222-96AA-4EDF-847F-30DD864EE946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6BE01C8-8692-448B-802B-57D97F3DEE2B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2902EE6-5D6F-40C2-9627-77E1279090FE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E57C5AB-288A-4F51-9F7A-494EE4062464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8F858FB-7CE1-4915-9877-D0471CDDA14B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272A4DD-3B81-4A3B-8366-F839FC2BA9DB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2EF8D5D-CDBE-4582-B1DA-59055057F64F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5F5290B-52A9-4FB1-8D94-F468C1B384CE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14D69ED-094D-4457-9CDE-483B28AEB7E7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5B8BB67-6757-40FF-AF7D-07D0093660D9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95034D-1727-4458-9C6D-8643F1E7850E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CD5A147-48D1-40C8-8AAF-0FB1648114F6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2A0B9FC-BC4A-41C4-A6ED-C0BA57D62398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701AB57-9A1B-4225-9BBA-0EE441AAA114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058D80E-EC70-40CB-80F9-9E5423E80545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32B92C5-697E-483B-AED3-044F1A64DA24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6085292-B5B8-49EA-9163-309B7C6959C1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78CB6675-D3F0-4BD5-92F0-E0892B744C29}"/>
              </a:ext>
            </a:extLst>
          </p:cNvPr>
          <p:cNvSpPr/>
          <p:nvPr/>
        </p:nvSpPr>
        <p:spPr>
          <a:xfrm>
            <a:off x="2943548" y="3672433"/>
            <a:ext cx="408818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3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嗝</a:t>
            </a:r>
            <a:endParaRPr lang="zh-CN" altLang="en-US" sz="4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92DD88F-B934-4618-8C8A-128925331A7A}"/>
              </a:ext>
            </a:extLst>
          </p:cNvPr>
          <p:cNvGrpSpPr/>
          <p:nvPr/>
        </p:nvGrpSpPr>
        <p:grpSpPr>
          <a:xfrm rot="16200000">
            <a:off x="9965558" y="1550780"/>
            <a:ext cx="2040539" cy="491140"/>
            <a:chOff x="3784601" y="5778500"/>
            <a:chExt cx="2040539" cy="4911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B4E821-EF2D-4703-9086-5DCB3261A3B4}"/>
                </a:ext>
              </a:extLst>
            </p:cNvPr>
            <p:cNvSpPr/>
            <p:nvPr/>
          </p:nvSpPr>
          <p:spPr>
            <a:xfrm>
              <a:off x="3784601" y="5778501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C9C7CF-DD68-4739-9377-E4281D7A593D}"/>
                </a:ext>
              </a:extLst>
            </p:cNvPr>
            <p:cNvSpPr/>
            <p:nvPr/>
          </p:nvSpPr>
          <p:spPr>
            <a:xfrm>
              <a:off x="400356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9501CC-4126-46C3-84BA-97D9E70AB5E7}"/>
                </a:ext>
              </a:extLst>
            </p:cNvPr>
            <p:cNvSpPr/>
            <p:nvPr/>
          </p:nvSpPr>
          <p:spPr>
            <a:xfrm>
              <a:off x="4222531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371911-72A1-4322-99CF-F0F59DD95DA8}"/>
                </a:ext>
              </a:extLst>
            </p:cNvPr>
            <p:cNvSpPr/>
            <p:nvPr/>
          </p:nvSpPr>
          <p:spPr>
            <a:xfrm>
              <a:off x="4441496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9F1CC8-8C16-4958-869D-F7BC300E33CF}"/>
                </a:ext>
              </a:extLst>
            </p:cNvPr>
            <p:cNvSpPr/>
            <p:nvPr/>
          </p:nvSpPr>
          <p:spPr>
            <a:xfrm>
              <a:off x="4660462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C28583-A7E4-4651-B15D-62ECC57F42F9}"/>
                </a:ext>
              </a:extLst>
            </p:cNvPr>
            <p:cNvSpPr/>
            <p:nvPr/>
          </p:nvSpPr>
          <p:spPr>
            <a:xfrm>
              <a:off x="487942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B5BB19-688A-4D70-AB85-0AFE2535F9E3}"/>
                </a:ext>
              </a:extLst>
            </p:cNvPr>
            <p:cNvSpPr/>
            <p:nvPr/>
          </p:nvSpPr>
          <p:spPr>
            <a:xfrm>
              <a:off x="5098393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9F67DD5-6023-4CE9-B397-32D70B8BFF21}"/>
                </a:ext>
              </a:extLst>
            </p:cNvPr>
            <p:cNvSpPr/>
            <p:nvPr/>
          </p:nvSpPr>
          <p:spPr>
            <a:xfrm>
              <a:off x="5317358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76578C-85B0-481F-A75F-55C185137122}"/>
                </a:ext>
              </a:extLst>
            </p:cNvPr>
            <p:cNvSpPr/>
            <p:nvPr/>
          </p:nvSpPr>
          <p:spPr>
            <a:xfrm>
              <a:off x="5536324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4242806-C788-465B-8EF5-6165D9796E03}"/>
                </a:ext>
              </a:extLst>
            </p:cNvPr>
            <p:cNvSpPr/>
            <p:nvPr/>
          </p:nvSpPr>
          <p:spPr>
            <a:xfrm>
              <a:off x="5755290" y="577850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0837BD-9B91-47B7-BA9E-20AF6A644FFD}"/>
                </a:ext>
              </a:extLst>
            </p:cNvPr>
            <p:cNvSpPr/>
            <p:nvPr/>
          </p:nvSpPr>
          <p:spPr>
            <a:xfrm>
              <a:off x="4222531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C9FF5A-6CDA-41D1-A477-5E35B8288622}"/>
                </a:ext>
              </a:extLst>
            </p:cNvPr>
            <p:cNvSpPr/>
            <p:nvPr/>
          </p:nvSpPr>
          <p:spPr>
            <a:xfrm>
              <a:off x="4441496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A960C90-7686-4EA6-B656-3C094DD6CCEE}"/>
                </a:ext>
              </a:extLst>
            </p:cNvPr>
            <p:cNvSpPr/>
            <p:nvPr/>
          </p:nvSpPr>
          <p:spPr>
            <a:xfrm>
              <a:off x="4660462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302BC00-AD91-4D07-A09C-636623E50F49}"/>
                </a:ext>
              </a:extLst>
            </p:cNvPr>
            <p:cNvSpPr/>
            <p:nvPr/>
          </p:nvSpPr>
          <p:spPr>
            <a:xfrm>
              <a:off x="487942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A28703E-29E9-4C35-9558-A594892067E6}"/>
                </a:ext>
              </a:extLst>
            </p:cNvPr>
            <p:cNvSpPr/>
            <p:nvPr/>
          </p:nvSpPr>
          <p:spPr>
            <a:xfrm>
              <a:off x="5098393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054403-5AC3-47AC-B215-21D5E8050198}"/>
                </a:ext>
              </a:extLst>
            </p:cNvPr>
            <p:cNvSpPr/>
            <p:nvPr/>
          </p:nvSpPr>
          <p:spPr>
            <a:xfrm>
              <a:off x="5317358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3A171C4-1702-45FB-8450-FD95CDAF25A3}"/>
                </a:ext>
              </a:extLst>
            </p:cNvPr>
            <p:cNvSpPr/>
            <p:nvPr/>
          </p:nvSpPr>
          <p:spPr>
            <a:xfrm>
              <a:off x="5536324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49B28B2-BD71-4D27-B806-E30F73A1CE62}"/>
                </a:ext>
              </a:extLst>
            </p:cNvPr>
            <p:cNvSpPr/>
            <p:nvPr/>
          </p:nvSpPr>
          <p:spPr>
            <a:xfrm>
              <a:off x="5755290" y="5989145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E83E20-CDCF-417A-8D93-80D888DA906C}"/>
                </a:ext>
              </a:extLst>
            </p:cNvPr>
            <p:cNvSpPr/>
            <p:nvPr/>
          </p:nvSpPr>
          <p:spPr>
            <a:xfrm>
              <a:off x="4660462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27CBF7-3EF7-4631-B4C1-F7C85E2465DB}"/>
                </a:ext>
              </a:extLst>
            </p:cNvPr>
            <p:cNvSpPr/>
            <p:nvPr/>
          </p:nvSpPr>
          <p:spPr>
            <a:xfrm>
              <a:off x="487942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E0C770-C939-4627-8C61-D45CEC40ED4E}"/>
                </a:ext>
              </a:extLst>
            </p:cNvPr>
            <p:cNvSpPr/>
            <p:nvPr/>
          </p:nvSpPr>
          <p:spPr>
            <a:xfrm>
              <a:off x="5098393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50B7D-14ED-4012-8D9F-A669EB911011}"/>
                </a:ext>
              </a:extLst>
            </p:cNvPr>
            <p:cNvSpPr/>
            <p:nvPr/>
          </p:nvSpPr>
          <p:spPr>
            <a:xfrm>
              <a:off x="5317358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959860-A940-4A32-987F-1A15DE229FB3}"/>
                </a:ext>
              </a:extLst>
            </p:cNvPr>
            <p:cNvSpPr/>
            <p:nvPr/>
          </p:nvSpPr>
          <p:spPr>
            <a:xfrm>
              <a:off x="5536324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FAC8E9A-4DF8-4A81-BF4D-8971E27CC37D}"/>
                </a:ext>
              </a:extLst>
            </p:cNvPr>
            <p:cNvSpPr/>
            <p:nvPr/>
          </p:nvSpPr>
          <p:spPr>
            <a:xfrm>
              <a:off x="5755290" y="6199790"/>
              <a:ext cx="69850" cy="69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B3AB3-6AAE-44F8-A866-C3212EA98DE8}"/>
              </a:ext>
            </a:extLst>
          </p:cNvPr>
          <p:cNvSpPr txBox="1"/>
          <p:nvPr/>
        </p:nvSpPr>
        <p:spPr>
          <a:xfrm>
            <a:off x="730578" y="670580"/>
            <a:ext cx="79912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solidFill>
                  <a:srgbClr val="1BDC7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One Thing</a:t>
            </a:r>
            <a:endParaRPr lang="zh-CN" altLang="en-US" sz="15000" dirty="0">
              <a:solidFill>
                <a:srgbClr val="1BDC7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30F76-425E-40BC-8FC1-E72D989A1ED5}"/>
              </a:ext>
            </a:extLst>
          </p:cNvPr>
          <p:cNvGrpSpPr/>
          <p:nvPr/>
        </p:nvGrpSpPr>
        <p:grpSpPr>
          <a:xfrm>
            <a:off x="10026610" y="5750234"/>
            <a:ext cx="1178571" cy="557793"/>
            <a:chOff x="1180732" y="6430441"/>
            <a:chExt cx="1178571" cy="55779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1B0D78-7CC3-447E-A805-4D456853E1E5}"/>
                </a:ext>
              </a:extLst>
            </p:cNvPr>
            <p:cNvSpPr txBox="1"/>
            <p:nvPr/>
          </p:nvSpPr>
          <p:spPr>
            <a:xfrm rot="16200000">
              <a:off x="1239402" y="6371771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FE4379-51E3-4618-B94F-0B8D1C7D515F}"/>
                </a:ext>
              </a:extLst>
            </p:cNvPr>
            <p:cNvSpPr txBox="1"/>
            <p:nvPr/>
          </p:nvSpPr>
          <p:spPr>
            <a:xfrm rot="16200000">
              <a:off x="1445610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83B1C-7C86-48FA-AF6C-31BCD4B26F46}"/>
                </a:ext>
              </a:extLst>
            </p:cNvPr>
            <p:cNvSpPr txBox="1"/>
            <p:nvPr/>
          </p:nvSpPr>
          <p:spPr>
            <a:xfrm rot="16200000">
              <a:off x="164662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3AAB18-935F-4D51-8895-387633651B0E}"/>
                </a:ext>
              </a:extLst>
            </p:cNvPr>
            <p:cNvSpPr txBox="1"/>
            <p:nvPr/>
          </p:nvSpPr>
          <p:spPr>
            <a:xfrm rot="16200000">
              <a:off x="184763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CEC67D-88E2-4322-94EA-0834DCAFFB2B}"/>
                </a:ext>
              </a:extLst>
            </p:cNvPr>
            <p:cNvSpPr txBox="1"/>
            <p:nvPr/>
          </p:nvSpPr>
          <p:spPr>
            <a:xfrm rot="16200000">
              <a:off x="2048641" y="6375400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8406B0-F753-4033-9213-9618E05D83E3}"/>
                </a:ext>
              </a:extLst>
            </p:cNvPr>
            <p:cNvSpPr txBox="1"/>
            <p:nvPr/>
          </p:nvSpPr>
          <p:spPr>
            <a:xfrm rot="16200000">
              <a:off x="124460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90DC1-4C7F-4EB0-904F-827E94FD9BD0}"/>
                </a:ext>
              </a:extLst>
            </p:cNvPr>
            <p:cNvSpPr txBox="1"/>
            <p:nvPr/>
          </p:nvSpPr>
          <p:spPr>
            <a:xfrm rot="16200000">
              <a:off x="1445610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5E402-74D9-44FD-9C7E-30E6A570CF71}"/>
                </a:ext>
              </a:extLst>
            </p:cNvPr>
            <p:cNvSpPr txBox="1"/>
            <p:nvPr/>
          </p:nvSpPr>
          <p:spPr>
            <a:xfrm rot="16200000">
              <a:off x="164662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14DFA-CAD4-4DAD-A237-3BD248D57F75}"/>
                </a:ext>
              </a:extLst>
            </p:cNvPr>
            <p:cNvSpPr txBox="1"/>
            <p:nvPr/>
          </p:nvSpPr>
          <p:spPr>
            <a:xfrm rot="16200000">
              <a:off x="184763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EA845F-28D2-4571-89DD-63859F32F1B9}"/>
                </a:ext>
              </a:extLst>
            </p:cNvPr>
            <p:cNvSpPr txBox="1"/>
            <p:nvPr/>
          </p:nvSpPr>
          <p:spPr>
            <a:xfrm rot="16200000">
              <a:off x="2048641" y="6526486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72DED3-2179-488B-B40A-92D3911B15C8}"/>
                </a:ext>
              </a:extLst>
            </p:cNvPr>
            <p:cNvSpPr txBox="1"/>
            <p:nvPr/>
          </p:nvSpPr>
          <p:spPr>
            <a:xfrm rot="16200000">
              <a:off x="124460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F8F2CF-342F-43DA-A6EC-6649BFF58C29}"/>
                </a:ext>
              </a:extLst>
            </p:cNvPr>
            <p:cNvSpPr txBox="1"/>
            <p:nvPr/>
          </p:nvSpPr>
          <p:spPr>
            <a:xfrm rot="16200000">
              <a:off x="1445610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A395C1-5C8B-4A9E-BCBA-3C07A73441CE}"/>
                </a:ext>
              </a:extLst>
            </p:cNvPr>
            <p:cNvSpPr txBox="1"/>
            <p:nvPr/>
          </p:nvSpPr>
          <p:spPr>
            <a:xfrm rot="16200000">
              <a:off x="164662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D87341-23CC-49EB-99A8-A0B54D87AA25}"/>
                </a:ext>
              </a:extLst>
            </p:cNvPr>
            <p:cNvSpPr txBox="1"/>
            <p:nvPr/>
          </p:nvSpPr>
          <p:spPr>
            <a:xfrm rot="16200000">
              <a:off x="184763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62A9171-9676-4193-B4B3-BEB921A8AB08}"/>
                </a:ext>
              </a:extLst>
            </p:cNvPr>
            <p:cNvSpPr txBox="1"/>
            <p:nvPr/>
          </p:nvSpPr>
          <p:spPr>
            <a:xfrm rot="16200000">
              <a:off x="2048641" y="667757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(</a:t>
              </a:r>
              <a:endPara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43B70F9-2E5C-44BA-B887-B6CE684F57BE}"/>
              </a:ext>
            </a:extLst>
          </p:cNvPr>
          <p:cNvSpPr/>
          <p:nvPr/>
        </p:nvSpPr>
        <p:spPr>
          <a:xfrm>
            <a:off x="730578" y="3786764"/>
            <a:ext cx="57210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写代码永远不要</a:t>
            </a:r>
            <a:endParaRPr lang="en-US" altLang="zh-CN" sz="44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6600" kern="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「纸上谈兵」</a:t>
            </a:r>
            <a:endParaRPr lang="zh-CN" altLang="en-US" sz="6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4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55A699-1B6F-4C8A-BEA6-DC4F390B61CE}"/>
              </a:ext>
            </a:extLst>
          </p:cNvPr>
          <p:cNvSpPr txBox="1"/>
          <p:nvPr/>
        </p:nvSpPr>
        <p:spPr>
          <a:xfrm>
            <a:off x="2355925" y="2459504"/>
            <a:ext cx="853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其实是丧心病狂的学长又想布置作业了</a:t>
            </a:r>
          </a:p>
        </p:txBody>
      </p:sp>
    </p:spTree>
    <p:extLst>
      <p:ext uri="{BB962C8B-B14F-4D97-AF65-F5344CB8AC3E}">
        <p14:creationId xmlns:p14="http://schemas.microsoft.com/office/powerpoint/2010/main" val="319554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BEC5B5-7F60-497A-A484-D037A5FE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8C4301E-BEA3-4F45-BB77-5DDF950995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正文">
            <a:extLst>
              <a:ext uri="{FF2B5EF4-FFF2-40B4-BE49-F238E27FC236}">
                <a16:creationId xmlns:a16="http://schemas.microsoft.com/office/drawing/2014/main" id="{3766ABC5-7B6E-44DC-AB13-02E928F6868B}"/>
              </a:ext>
            </a:extLst>
          </p:cNvPr>
          <p:cNvSpPr/>
          <p:nvPr/>
        </p:nvSpPr>
        <p:spPr>
          <a:xfrm>
            <a:off x="1720851" y="3330283"/>
            <a:ext cx="8750299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讲道理，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你们第一阶段的盒模型定位让我们有一点失望</a:t>
            </a:r>
            <a:endParaRPr lang="en-GB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BA0B16F-8A97-4C48-BA80-C7EDAC53F2C1}"/>
              </a:ext>
            </a:extLst>
          </p:cNvPr>
          <p:cNvSpPr/>
          <p:nvPr/>
        </p:nvSpPr>
        <p:spPr>
          <a:xfrm>
            <a:off x="1200795" y="3330283"/>
            <a:ext cx="520056" cy="577023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DF269C2-F215-4094-BC90-EBCAACA2C57E}"/>
              </a:ext>
            </a:extLst>
          </p:cNvPr>
          <p:cNvSpPr/>
          <p:nvPr/>
        </p:nvSpPr>
        <p:spPr>
          <a:xfrm rot="10800000">
            <a:off x="10662295" y="4138255"/>
            <a:ext cx="520056" cy="577023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2C7D5B-7569-4E49-A362-26808EB02F59}"/>
              </a:ext>
            </a:extLst>
          </p:cNvPr>
          <p:cNvSpPr/>
          <p:nvPr/>
        </p:nvSpPr>
        <p:spPr>
          <a:xfrm>
            <a:off x="3021578" y="1296759"/>
            <a:ext cx="63053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Flex </a:t>
            </a:r>
            <a:r>
              <a:rPr lang="zh-CN" altLang="en-US" sz="8800" kern="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Arial Unicode MS" pitchFamily="34" charset="-122"/>
              </a:rPr>
              <a:t>布局</a:t>
            </a:r>
            <a:endParaRPr lang="zh-CN" altLang="en-US" sz="8800" dirty="0">
              <a:solidFill>
                <a:srgbClr val="1BDC77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B71FFA-D664-4ED3-B71E-07FA4CE4F533}"/>
              </a:ext>
            </a:extLst>
          </p:cNvPr>
          <p:cNvSpPr/>
          <p:nvPr/>
        </p:nvSpPr>
        <p:spPr>
          <a:xfrm>
            <a:off x="3021578" y="2601358"/>
            <a:ext cx="608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Fuck </a:t>
            </a:r>
            <a:r>
              <a:rPr lang="en-US" altLang="zh-CN" sz="2400" dirty="0">
                <a:solidFill>
                  <a:schemeClr val="bg1"/>
                </a:solidFill>
              </a:rPr>
              <a:t>Traditional layout</a:t>
            </a:r>
            <a:endParaRPr lang="en-US" altLang="zh-CN" sz="24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D2EEA5D-AE53-4C61-8124-2F6EC0E88F6B}"/>
              </a:ext>
            </a:extLst>
          </p:cNvPr>
          <p:cNvGrpSpPr/>
          <p:nvPr/>
        </p:nvGrpSpPr>
        <p:grpSpPr>
          <a:xfrm rot="5400000">
            <a:off x="5937250" y="5183830"/>
            <a:ext cx="317500" cy="1765300"/>
            <a:chOff x="660400" y="584200"/>
            <a:chExt cx="317500" cy="17653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9C61F4F-34CC-4D77-99DF-C7DE21A0DD7A}"/>
                </a:ext>
              </a:extLst>
            </p:cNvPr>
            <p:cNvSpPr/>
            <p:nvPr/>
          </p:nvSpPr>
          <p:spPr>
            <a:xfrm>
              <a:off x="660400" y="5842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C941E42-B7DD-482B-B49D-57BF75200FCB}"/>
                </a:ext>
              </a:extLst>
            </p:cNvPr>
            <p:cNvSpPr/>
            <p:nvPr/>
          </p:nvSpPr>
          <p:spPr>
            <a:xfrm>
              <a:off x="660400" y="13081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FF4F61C-4AEA-4BC4-BBAE-28D86D6BFB28}"/>
                </a:ext>
              </a:extLst>
            </p:cNvPr>
            <p:cNvSpPr/>
            <p:nvPr/>
          </p:nvSpPr>
          <p:spPr>
            <a:xfrm>
              <a:off x="660400" y="2032000"/>
              <a:ext cx="317500" cy="317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4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64694A-8B16-4091-89AF-4FA625804319}"/>
              </a:ext>
            </a:extLst>
          </p:cNvPr>
          <p:cNvSpPr txBox="1"/>
          <p:nvPr/>
        </p:nvSpPr>
        <p:spPr>
          <a:xfrm>
            <a:off x="4522353" y="2413337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</a:t>
            </a:r>
            <a:r>
              <a:rPr lang="en-US" altLang="zh-CN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6600" b="1" dirty="0">
                <a:solidFill>
                  <a:srgbClr val="1B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4A5AAA-4B4E-458E-B3D8-24B2B4B6C1A7}"/>
              </a:ext>
            </a:extLst>
          </p:cNvPr>
          <p:cNvSpPr txBox="1"/>
          <p:nvPr/>
        </p:nvSpPr>
        <p:spPr>
          <a:xfrm>
            <a:off x="2850777" y="2644170"/>
            <a:ext cx="8853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没有女朋友</a:t>
            </a:r>
          </a:p>
        </p:txBody>
      </p:sp>
    </p:spTree>
    <p:extLst>
      <p:ext uri="{BB962C8B-B14F-4D97-AF65-F5344CB8AC3E}">
        <p14:creationId xmlns:p14="http://schemas.microsoft.com/office/powerpoint/2010/main" val="5855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50C284-AF0F-42C2-A481-DA1C2B0BD576}"/>
              </a:ext>
            </a:extLst>
          </p:cNvPr>
          <p:cNvGrpSpPr/>
          <p:nvPr/>
        </p:nvGrpSpPr>
        <p:grpSpPr>
          <a:xfrm>
            <a:off x="553429" y="2111092"/>
            <a:ext cx="11505534" cy="2697138"/>
            <a:chOff x="2431039" y="2259011"/>
            <a:chExt cx="7323572" cy="2443852"/>
          </a:xfrm>
        </p:grpSpPr>
        <p:sp>
          <p:nvSpPr>
            <p:cNvPr id="6" name="任意多边形 10">
              <a:extLst>
                <a:ext uri="{FF2B5EF4-FFF2-40B4-BE49-F238E27FC236}">
                  <a16:creationId xmlns:a16="http://schemas.microsoft.com/office/drawing/2014/main" id="{76DCBC3E-7813-4D25-B99F-463AB7E9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79428" y="3205956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任意多边形 11">
              <a:extLst>
                <a:ext uri="{FF2B5EF4-FFF2-40B4-BE49-F238E27FC236}">
                  <a16:creationId xmlns:a16="http://schemas.microsoft.com/office/drawing/2014/main" id="{77C889E0-D3C9-4B22-8169-91B845CC51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765207" y="3205955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F457395-6714-4C31-9A4E-E8A5C7146F7F}"/>
                </a:ext>
              </a:extLst>
            </p:cNvPr>
            <p:cNvGrpSpPr/>
            <p:nvPr/>
          </p:nvGrpSpPr>
          <p:grpSpPr>
            <a:xfrm>
              <a:off x="2431039" y="2451609"/>
              <a:ext cx="7323572" cy="2251254"/>
              <a:chOff x="2430245" y="1517182"/>
              <a:chExt cx="7323572" cy="2251254"/>
            </a:xfrm>
          </p:grpSpPr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A1392E0B-E821-4F59-9DBA-6132E4027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245" y="1517182"/>
                <a:ext cx="7323572" cy="1310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800" dirty="0">
                    <a:solidFill>
                      <a:schemeClr val="bg1"/>
                    </a:solidFill>
                    <a:latin typeface="锐字工房洪荒之力中黑简1.0" panose="02010604000000000000" pitchFamily="2" charset="-122"/>
                    <a:ea typeface="锐字工房洪荒之力中黑简1.0" panose="02010604000000000000" pitchFamily="2" charset="-122"/>
                    <a:sym typeface="Impact" panose="020B0806030902050204" pitchFamily="34" charset="0"/>
                  </a:rPr>
                  <a:t>为什么学习前端</a:t>
                </a:r>
              </a:p>
            </p:txBody>
          </p:sp>
          <p:sp>
            <p:nvSpPr>
              <p:cNvPr id="11" name="文本框 9">
                <a:extLst>
                  <a:ext uri="{FF2B5EF4-FFF2-40B4-BE49-F238E27FC236}">
                    <a16:creationId xmlns:a16="http://schemas.microsoft.com/office/drawing/2014/main" id="{D8071304-B10F-4335-8F10-C0D35442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546" y="3294351"/>
                <a:ext cx="4762971" cy="474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endParaRPr lang="zh-CN" altLang="en-US" sz="2800" dirty="0">
                  <a:solidFill>
                    <a:srgbClr val="1BDC7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EC79B1A-0260-47EC-953C-4F000AB09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587" y="3180051"/>
                <a:ext cx="4560889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06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066EB4-C5B9-4815-BCDE-F43771DA9017}"/>
              </a:ext>
            </a:extLst>
          </p:cNvPr>
          <p:cNvSpPr txBox="1"/>
          <p:nvPr/>
        </p:nvSpPr>
        <p:spPr>
          <a:xfrm>
            <a:off x="3001385" y="2700170"/>
            <a:ext cx="7239896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有那么一点好玩啊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好像前途有点可以啊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00B6A7-8543-4AD0-AA2A-7F78CDDE4DA3}"/>
              </a:ext>
            </a:extLst>
          </p:cNvPr>
          <p:cNvSpPr/>
          <p:nvPr/>
        </p:nvSpPr>
        <p:spPr>
          <a:xfrm>
            <a:off x="1136423" y="517621"/>
            <a:ext cx="55655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>
                <a:solidFill>
                  <a:srgbClr val="1BDC77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这个东西</a:t>
            </a:r>
          </a:p>
        </p:txBody>
      </p:sp>
    </p:spTree>
    <p:extLst>
      <p:ext uri="{BB962C8B-B14F-4D97-AF65-F5344CB8AC3E}">
        <p14:creationId xmlns:p14="http://schemas.microsoft.com/office/powerpoint/2010/main" val="38799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F8B9D1-1691-48C7-8BB7-2A70E4810349}"/>
              </a:ext>
            </a:extLst>
          </p:cNvPr>
          <p:cNvSpPr txBox="1"/>
          <p:nvPr/>
        </p:nvSpPr>
        <p:spPr>
          <a:xfrm>
            <a:off x="1527585" y="2921168"/>
            <a:ext cx="11428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可能是你收获最快的「编程」</a:t>
            </a:r>
          </a:p>
        </p:txBody>
      </p:sp>
    </p:spTree>
    <p:extLst>
      <p:ext uri="{BB962C8B-B14F-4D97-AF65-F5344CB8AC3E}">
        <p14:creationId xmlns:p14="http://schemas.microsoft.com/office/powerpoint/2010/main" val="3938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DF00DA-1E1E-448C-A9B3-E664034CB80D}"/>
              </a:ext>
            </a:extLst>
          </p:cNvPr>
          <p:cNvSpPr txBox="1"/>
          <p:nvPr/>
        </p:nvSpPr>
        <p:spPr>
          <a:xfrm>
            <a:off x="914401" y="1131579"/>
            <a:ext cx="45074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2016</a:t>
            </a:r>
            <a:r>
              <a:rPr lang="zh-CN" altLang="en-US" sz="2800" dirty="0"/>
              <a:t>年</a:t>
            </a:r>
            <a:endParaRPr lang="en-US" altLang="zh-CN" sz="2800" dirty="0"/>
          </a:p>
          <a:p>
            <a:r>
              <a:rPr lang="zh-CN" altLang="en-US" sz="2800" dirty="0"/>
              <a:t>被称为大前端元年。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据统计，去年，</a:t>
            </a:r>
            <a:endParaRPr lang="en-US" altLang="zh-CN" sz="2800" dirty="0"/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200</a:t>
            </a:r>
            <a:r>
              <a:rPr lang="zh-CN" altLang="en-US" sz="2800" dirty="0"/>
              <a:t>万人通过“培训班”进入前端学习，</a:t>
            </a:r>
            <a:endParaRPr lang="en-US" altLang="zh-CN" sz="2800" dirty="0"/>
          </a:p>
          <a:p>
            <a:r>
              <a:rPr lang="zh-CN" altLang="en-US" sz="2800" dirty="0"/>
              <a:t>仅仅在今年</a:t>
            </a:r>
            <a:r>
              <a:rPr lang="en-US" altLang="zh-CN" sz="2800" dirty="0"/>
              <a:t>8</a:t>
            </a:r>
            <a:r>
              <a:rPr lang="zh-CN" altLang="en-US" sz="2800" dirty="0"/>
              <a:t>月份市场上就有近</a:t>
            </a:r>
            <a:r>
              <a:rPr lang="en-US" altLang="zh-CN" sz="2800" dirty="0"/>
              <a:t>18</a:t>
            </a:r>
            <a:r>
              <a:rPr lang="zh-CN" altLang="en-US" sz="2800" dirty="0"/>
              <a:t>万个前端岗位急需人才，各平台的平均薪资在</a:t>
            </a:r>
            <a:r>
              <a:rPr lang="en-US" altLang="zh-CN" sz="2800" dirty="0"/>
              <a:t>10K~12K </a:t>
            </a:r>
            <a:r>
              <a:rPr lang="zh-CN" altLang="en-US" sz="2800" dirty="0"/>
              <a:t>左右</a:t>
            </a:r>
          </a:p>
        </p:txBody>
      </p:sp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D5898AD7-902D-498B-BDB5-969A38E3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769957"/>
            <a:ext cx="60960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50C284-AF0F-42C2-A481-DA1C2B0BD576}"/>
              </a:ext>
            </a:extLst>
          </p:cNvPr>
          <p:cNvGrpSpPr/>
          <p:nvPr/>
        </p:nvGrpSpPr>
        <p:grpSpPr>
          <a:xfrm>
            <a:off x="553429" y="2111092"/>
            <a:ext cx="11505534" cy="2697138"/>
            <a:chOff x="2431039" y="2259011"/>
            <a:chExt cx="7323572" cy="2443852"/>
          </a:xfrm>
        </p:grpSpPr>
        <p:sp>
          <p:nvSpPr>
            <p:cNvPr id="6" name="任意多边形 10">
              <a:extLst>
                <a:ext uri="{FF2B5EF4-FFF2-40B4-BE49-F238E27FC236}">
                  <a16:creationId xmlns:a16="http://schemas.microsoft.com/office/drawing/2014/main" id="{76DCBC3E-7813-4D25-B99F-463AB7E9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79428" y="3205956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任意多边形 11">
              <a:extLst>
                <a:ext uri="{FF2B5EF4-FFF2-40B4-BE49-F238E27FC236}">
                  <a16:creationId xmlns:a16="http://schemas.microsoft.com/office/drawing/2014/main" id="{77C889E0-D3C9-4B22-8169-91B845CC51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765207" y="3205955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F457395-6714-4C31-9A4E-E8A5C7146F7F}"/>
                </a:ext>
              </a:extLst>
            </p:cNvPr>
            <p:cNvGrpSpPr/>
            <p:nvPr/>
          </p:nvGrpSpPr>
          <p:grpSpPr>
            <a:xfrm>
              <a:off x="2431039" y="2451609"/>
              <a:ext cx="7323572" cy="2251254"/>
              <a:chOff x="2430245" y="1517182"/>
              <a:chExt cx="7323572" cy="2251254"/>
            </a:xfrm>
          </p:grpSpPr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A1392E0B-E821-4F59-9DBA-6132E4027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245" y="1517182"/>
                <a:ext cx="7323572" cy="1310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800" dirty="0">
                    <a:solidFill>
                      <a:schemeClr val="bg1"/>
                    </a:solidFill>
                    <a:latin typeface="锐字工房洪荒之力中黑简1.0" panose="02010604000000000000" pitchFamily="2" charset="-122"/>
                    <a:ea typeface="锐字工房洪荒之力中黑简1.0" panose="02010604000000000000" pitchFamily="2" charset="-122"/>
                    <a:sym typeface="Impact" panose="020B0806030902050204" pitchFamily="34" charset="0"/>
                  </a:rPr>
                  <a:t>学习路径</a:t>
                </a:r>
              </a:p>
            </p:txBody>
          </p:sp>
          <p:sp>
            <p:nvSpPr>
              <p:cNvPr id="11" name="文本框 9">
                <a:extLst>
                  <a:ext uri="{FF2B5EF4-FFF2-40B4-BE49-F238E27FC236}">
                    <a16:creationId xmlns:a16="http://schemas.microsoft.com/office/drawing/2014/main" id="{D8071304-B10F-4335-8F10-C0D35442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546" y="3294351"/>
                <a:ext cx="4762971" cy="474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endParaRPr lang="zh-CN" altLang="en-US" sz="2800" dirty="0">
                  <a:solidFill>
                    <a:srgbClr val="1BDC7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EC79B1A-0260-47EC-953C-4F000AB09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587" y="3180051"/>
                <a:ext cx="4560889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32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886</Words>
  <Application>Microsoft Office PowerPoint</Application>
  <PresentationFormat>宽屏</PresentationFormat>
  <Paragraphs>220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宋体</vt:lpstr>
      <vt:lpstr>Arial</vt:lpstr>
      <vt:lpstr>华文宋体</vt:lpstr>
      <vt:lpstr>等线</vt:lpstr>
      <vt:lpstr>锐字工房洪荒之力中黑简1.0</vt:lpstr>
      <vt:lpstr>微软雅黑 Light</vt:lpstr>
      <vt:lpstr>Arial Unicode MS</vt:lpstr>
      <vt:lpstr>Impact</vt:lpstr>
      <vt:lpstr>等线 Light</vt:lpstr>
      <vt:lpstr>华文细黑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K K</cp:lastModifiedBy>
  <cp:revision>223</cp:revision>
  <dcterms:created xsi:type="dcterms:W3CDTF">2017-07-12T09:33:33Z</dcterms:created>
  <dcterms:modified xsi:type="dcterms:W3CDTF">2017-11-12T11:04:38Z</dcterms:modified>
</cp:coreProperties>
</file>