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31"/>
  </p:notesMasterIdLst>
  <p:sldIdLst>
    <p:sldId id="256" r:id="rId6"/>
    <p:sldId id="257" r:id="rId7"/>
    <p:sldId id="259" r:id="rId8"/>
    <p:sldId id="324" r:id="rId9"/>
    <p:sldId id="260" r:id="rId10"/>
    <p:sldId id="325" r:id="rId11"/>
    <p:sldId id="323" r:id="rId12"/>
    <p:sldId id="328" r:id="rId13"/>
    <p:sldId id="327" r:id="rId14"/>
    <p:sldId id="261" r:id="rId15"/>
    <p:sldId id="262" r:id="rId16"/>
    <p:sldId id="263" r:id="rId17"/>
    <p:sldId id="264" r:id="rId18"/>
    <p:sldId id="329" r:id="rId19"/>
    <p:sldId id="265" r:id="rId20"/>
    <p:sldId id="330" r:id="rId21"/>
    <p:sldId id="268" r:id="rId22"/>
    <p:sldId id="269" r:id="rId23"/>
    <p:sldId id="331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302020204030203" pitchFamily="34" charset="0"/>
      <p:regular r:id="rId40"/>
      <p:bold r:id="rId41"/>
      <p:italic r:id="rId42"/>
      <p:boldItalic r:id="rId43"/>
    </p:embeddedFont>
    <p:embeddedFont>
      <p:font typeface="Noto Sans Symbols" panose="020B0604020202020204" charset="0"/>
      <p:regular r:id="rId44"/>
      <p:bold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EE08A-D0F6-45A3-ADFF-0FC512DE3453}" v="157" dt="2023-11-06T13:44:27.871"/>
  </p1510:revLst>
</p1510:revInfo>
</file>

<file path=ppt/tableStyles.xml><?xml version="1.0" encoding="utf-8"?>
<a:tblStyleLst xmlns:a="http://schemas.openxmlformats.org/drawingml/2006/main" def="{D1F4F77D-2CC4-41CF-AD64-CBEB05C9B9B5}">
  <a:tblStyle styleId="{D1F4F77D-2CC4-41CF-AD64-CBEB05C9B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8.fntdata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5.xml"/><Relationship Id="rId41" Type="http://schemas.openxmlformats.org/officeDocument/2006/relationships/font" Target="fonts/font10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Blake Vincelette" userId="4809eaf8-013a-48b4-ae21-9cfe1c8bd7fb" providerId="ADAL" clId="{315EE08A-D0F6-45A3-ADFF-0FC512DE3453}"/>
    <pc:docChg chg="undo custSel delSld modSld">
      <pc:chgData name="Brad Blake Vincelette" userId="4809eaf8-013a-48b4-ae21-9cfe1c8bd7fb" providerId="ADAL" clId="{315EE08A-D0F6-45A3-ADFF-0FC512DE3453}" dt="2023-11-06T13:44:35.902" v="211" actId="14100"/>
      <pc:docMkLst>
        <pc:docMk/>
      </pc:docMkLst>
      <pc:sldChg chg="modSp mod">
        <pc:chgData name="Brad Blake Vincelette" userId="4809eaf8-013a-48b4-ae21-9cfe1c8bd7fb" providerId="ADAL" clId="{315EE08A-D0F6-45A3-ADFF-0FC512DE3453}" dt="2023-11-06T13:37:27.019" v="84" actId="20577"/>
        <pc:sldMkLst>
          <pc:docMk/>
          <pc:sldMk cId="0" sldId="256"/>
        </pc:sldMkLst>
        <pc:spChg chg="mod">
          <ac:chgData name="Brad Blake Vincelette" userId="4809eaf8-013a-48b4-ae21-9cfe1c8bd7fb" providerId="ADAL" clId="{315EE08A-D0F6-45A3-ADFF-0FC512DE3453}" dt="2023-11-06T13:37:27.019" v="84" actId="20577"/>
          <ac:spMkLst>
            <pc:docMk/>
            <pc:sldMk cId="0" sldId="256"/>
            <ac:spMk id="166" creationId="{00000000-0000-0000-0000-000000000000}"/>
          </ac:spMkLst>
        </pc:spChg>
      </pc:sldChg>
      <pc:sldChg chg="modSp mod">
        <pc:chgData name="Brad Blake Vincelette" userId="4809eaf8-013a-48b4-ae21-9cfe1c8bd7fb" providerId="ADAL" clId="{315EE08A-D0F6-45A3-ADFF-0FC512DE3453}" dt="2023-11-06T13:42:29.334" v="189" actId="21"/>
        <pc:sldMkLst>
          <pc:docMk/>
          <pc:sldMk cId="0" sldId="257"/>
        </pc:sldMkLst>
        <pc:spChg chg="mod">
          <ac:chgData name="Brad Blake Vincelette" userId="4809eaf8-013a-48b4-ae21-9cfe1c8bd7fb" providerId="ADAL" clId="{315EE08A-D0F6-45A3-ADFF-0FC512DE3453}" dt="2023-11-06T13:42:29.334" v="189" actId="21"/>
          <ac:spMkLst>
            <pc:docMk/>
            <pc:sldMk cId="0" sldId="257"/>
            <ac:spMk id="173" creationId="{00000000-0000-0000-0000-000000000000}"/>
          </ac:spMkLst>
        </pc:spChg>
      </pc:sldChg>
      <pc:sldChg chg="addSp modSp mod modAnim">
        <pc:chgData name="Brad Blake Vincelette" userId="4809eaf8-013a-48b4-ae21-9cfe1c8bd7fb" providerId="ADAL" clId="{315EE08A-D0F6-45A3-ADFF-0FC512DE3453}" dt="2023-11-06T13:44:22.647" v="207" actId="14100"/>
        <pc:sldMkLst>
          <pc:docMk/>
          <pc:sldMk cId="0" sldId="265"/>
        </pc:sldMkLst>
        <pc:spChg chg="add mod">
          <ac:chgData name="Brad Blake Vincelette" userId="4809eaf8-013a-48b4-ae21-9cfe1c8bd7fb" providerId="ADAL" clId="{315EE08A-D0F6-45A3-ADFF-0FC512DE3453}" dt="2023-11-06T13:44:22.647" v="207" actId="14100"/>
          <ac:spMkLst>
            <pc:docMk/>
            <pc:sldMk cId="0" sldId="265"/>
            <ac:spMk id="4" creationId="{0F3FE9C9-9143-6E7D-5DF4-7BF6F00D2A0F}"/>
          </ac:spMkLst>
        </pc:spChg>
      </pc:sldChg>
      <pc:sldChg chg="del">
        <pc:chgData name="Brad Blake Vincelette" userId="4809eaf8-013a-48b4-ae21-9cfe1c8bd7fb" providerId="ADAL" clId="{315EE08A-D0F6-45A3-ADFF-0FC512DE3453}" dt="2023-11-06T13:40:58.460" v="146" actId="2696"/>
        <pc:sldMkLst>
          <pc:docMk/>
          <pc:sldMk cId="0" sldId="270"/>
        </pc:sldMkLst>
      </pc:sldChg>
      <pc:sldChg chg="modSp mod">
        <pc:chgData name="Brad Blake Vincelette" userId="4809eaf8-013a-48b4-ae21-9cfe1c8bd7fb" providerId="ADAL" clId="{315EE08A-D0F6-45A3-ADFF-0FC512DE3453}" dt="2023-11-06T13:42:04.888" v="186" actId="20577"/>
        <pc:sldMkLst>
          <pc:docMk/>
          <pc:sldMk cId="0" sldId="275"/>
        </pc:sldMkLst>
        <pc:spChg chg="mod">
          <ac:chgData name="Brad Blake Vincelette" userId="4809eaf8-013a-48b4-ae21-9cfe1c8bd7fb" providerId="ADAL" clId="{315EE08A-D0F6-45A3-ADFF-0FC512DE3453}" dt="2023-11-06T13:42:04.888" v="186" actId="20577"/>
          <ac:spMkLst>
            <pc:docMk/>
            <pc:sldMk cId="0" sldId="275"/>
            <ac:spMk id="310" creationId="{00000000-0000-0000-0000-000000000000}"/>
          </ac:spMkLst>
        </pc:spChg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77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78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79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0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1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2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3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4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5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6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7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8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89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0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1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2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3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4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5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6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7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8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299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0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1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2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3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4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5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6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7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8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09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0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1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2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3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4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5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6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7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8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19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20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21"/>
        </pc:sldMkLst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0" sldId="322"/>
        </pc:sldMkLst>
      </pc:sldChg>
      <pc:sldChg chg="modSp mod modAnim">
        <pc:chgData name="Brad Blake Vincelette" userId="4809eaf8-013a-48b4-ae21-9cfe1c8bd7fb" providerId="ADAL" clId="{315EE08A-D0F6-45A3-ADFF-0FC512DE3453}" dt="2023-11-06T13:40:22.557" v="144" actId="115"/>
        <pc:sldMkLst>
          <pc:docMk/>
          <pc:sldMk cId="2903905028" sldId="323"/>
        </pc:sldMkLst>
        <pc:spChg chg="mod">
          <ac:chgData name="Brad Blake Vincelette" userId="4809eaf8-013a-48b4-ae21-9cfe1c8bd7fb" providerId="ADAL" clId="{315EE08A-D0F6-45A3-ADFF-0FC512DE3453}" dt="2023-11-06T13:40:22.557" v="144" actId="115"/>
          <ac:spMkLst>
            <pc:docMk/>
            <pc:sldMk cId="2903905028" sldId="323"/>
            <ac:spMk id="194" creationId="{00000000-0000-0000-0000-000000000000}"/>
          </ac:spMkLst>
        </pc:spChg>
      </pc:sldChg>
      <pc:sldChg chg="modSp mod modAnim">
        <pc:chgData name="Brad Blake Vincelette" userId="4809eaf8-013a-48b4-ae21-9cfe1c8bd7fb" providerId="ADAL" clId="{315EE08A-D0F6-45A3-ADFF-0FC512DE3453}" dt="2023-11-06T13:43:01.459" v="203" actId="20577"/>
        <pc:sldMkLst>
          <pc:docMk/>
          <pc:sldMk cId="812074386" sldId="325"/>
        </pc:sldMkLst>
        <pc:spChg chg="mod">
          <ac:chgData name="Brad Blake Vincelette" userId="4809eaf8-013a-48b4-ae21-9cfe1c8bd7fb" providerId="ADAL" clId="{315EE08A-D0F6-45A3-ADFF-0FC512DE3453}" dt="2023-11-06T13:43:01.459" v="203" actId="20577"/>
          <ac:spMkLst>
            <pc:docMk/>
            <pc:sldMk cId="812074386" sldId="325"/>
            <ac:spMk id="187" creationId="{00000000-0000-0000-0000-000000000000}"/>
          </ac:spMkLst>
        </pc:spChg>
      </pc:sldChg>
      <pc:sldChg chg="del">
        <pc:chgData name="Brad Blake Vincelette" userId="4809eaf8-013a-48b4-ae21-9cfe1c8bd7fb" providerId="ADAL" clId="{315EE08A-D0F6-45A3-ADFF-0FC512DE3453}" dt="2023-11-06T13:34:36.241" v="0" actId="47"/>
        <pc:sldMkLst>
          <pc:docMk/>
          <pc:sldMk cId="3588614883" sldId="326"/>
        </pc:sldMkLst>
      </pc:sldChg>
      <pc:sldChg chg="modSp mod">
        <pc:chgData name="Brad Blake Vincelette" userId="4809eaf8-013a-48b4-ae21-9cfe1c8bd7fb" providerId="ADAL" clId="{315EE08A-D0F6-45A3-ADFF-0FC512DE3453}" dt="2023-11-06T13:40:37.870" v="145" actId="21"/>
        <pc:sldMkLst>
          <pc:docMk/>
          <pc:sldMk cId="1449329363" sldId="327"/>
        </pc:sldMkLst>
        <pc:spChg chg="mod">
          <ac:chgData name="Brad Blake Vincelette" userId="4809eaf8-013a-48b4-ae21-9cfe1c8bd7fb" providerId="ADAL" clId="{315EE08A-D0F6-45A3-ADFF-0FC512DE3453}" dt="2023-11-06T13:40:37.870" v="145" actId="21"/>
          <ac:spMkLst>
            <pc:docMk/>
            <pc:sldMk cId="1449329363" sldId="327"/>
            <ac:spMk id="194" creationId="{00000000-0000-0000-0000-000000000000}"/>
          </ac:spMkLst>
        </pc:spChg>
      </pc:sldChg>
      <pc:sldChg chg="addSp delSp modSp mod addAnim delAnim modAnim">
        <pc:chgData name="Brad Blake Vincelette" userId="4809eaf8-013a-48b4-ae21-9cfe1c8bd7fb" providerId="ADAL" clId="{315EE08A-D0F6-45A3-ADFF-0FC512DE3453}" dt="2023-11-06T13:36:46.705" v="68" actId="1076"/>
        <pc:sldMkLst>
          <pc:docMk/>
          <pc:sldMk cId="1535301129" sldId="329"/>
        </pc:sldMkLst>
        <pc:spChg chg="add del mod">
          <ac:chgData name="Brad Blake Vincelette" userId="4809eaf8-013a-48b4-ae21-9cfe1c8bd7fb" providerId="ADAL" clId="{315EE08A-D0F6-45A3-ADFF-0FC512DE3453}" dt="2023-11-06T13:36:35.525" v="63" actId="478"/>
          <ac:spMkLst>
            <pc:docMk/>
            <pc:sldMk cId="1535301129" sldId="329"/>
            <ac:spMk id="3" creationId="{7AB85863-AF62-84B1-EEAD-9BB6F03F9AE8}"/>
          </ac:spMkLst>
        </pc:spChg>
        <pc:spChg chg="add del mod">
          <ac:chgData name="Brad Blake Vincelette" userId="4809eaf8-013a-48b4-ae21-9cfe1c8bd7fb" providerId="ADAL" clId="{315EE08A-D0F6-45A3-ADFF-0FC512DE3453}" dt="2023-11-06T13:36:46.705" v="68" actId="1076"/>
          <ac:spMkLst>
            <pc:docMk/>
            <pc:sldMk cId="1535301129" sldId="329"/>
            <ac:spMk id="217" creationId="{00000000-0000-0000-0000-000000000000}"/>
          </ac:spMkLst>
        </pc:spChg>
        <pc:spChg chg="mod">
          <ac:chgData name="Brad Blake Vincelette" userId="4809eaf8-013a-48b4-ae21-9cfe1c8bd7fb" providerId="ADAL" clId="{315EE08A-D0F6-45A3-ADFF-0FC512DE3453}" dt="2023-11-06T13:36:21.750" v="60" actId="21"/>
          <ac:spMkLst>
            <pc:docMk/>
            <pc:sldMk cId="1535301129" sldId="329"/>
            <ac:spMk id="220" creationId="{00000000-0000-0000-0000-000000000000}"/>
          </ac:spMkLst>
        </pc:spChg>
        <pc:graphicFrameChg chg="mod">
          <ac:chgData name="Brad Blake Vincelette" userId="4809eaf8-013a-48b4-ae21-9cfe1c8bd7fb" providerId="ADAL" clId="{315EE08A-D0F6-45A3-ADFF-0FC512DE3453}" dt="2023-11-06T13:36:29.325" v="61" actId="1076"/>
          <ac:graphicFrameMkLst>
            <pc:docMk/>
            <pc:sldMk cId="1535301129" sldId="329"/>
            <ac:graphicFrameMk id="4" creationId="{94BCD4BC-1C0A-0967-2DD4-85AF2EFB9CF2}"/>
          </ac:graphicFrameMkLst>
        </pc:graphicFrameChg>
      </pc:sldChg>
      <pc:sldChg chg="addSp modSp mod modAnim">
        <pc:chgData name="Brad Blake Vincelette" userId="4809eaf8-013a-48b4-ae21-9cfe1c8bd7fb" providerId="ADAL" clId="{315EE08A-D0F6-45A3-ADFF-0FC512DE3453}" dt="2023-11-06T13:44:35.902" v="211" actId="14100"/>
        <pc:sldMkLst>
          <pc:docMk/>
          <pc:sldMk cId="4147833195" sldId="330"/>
        </pc:sldMkLst>
        <pc:spChg chg="add mod">
          <ac:chgData name="Brad Blake Vincelette" userId="4809eaf8-013a-48b4-ae21-9cfe1c8bd7fb" providerId="ADAL" clId="{315EE08A-D0F6-45A3-ADFF-0FC512DE3453}" dt="2023-11-06T13:44:35.902" v="211" actId="14100"/>
          <ac:spMkLst>
            <pc:docMk/>
            <pc:sldMk cId="4147833195" sldId="330"/>
            <ac:spMk id="4" creationId="{25578F65-33D2-E5D3-1331-B8086C9D8AF7}"/>
          </ac:spMkLst>
        </pc:spChg>
      </pc:sldChg>
      <pc:sldChg chg="del">
        <pc:chgData name="Brad Blake Vincelette" userId="4809eaf8-013a-48b4-ae21-9cfe1c8bd7fb" providerId="ADAL" clId="{315EE08A-D0F6-45A3-ADFF-0FC512DE3453}" dt="2023-11-06T13:41:21.554" v="147" actId="2696"/>
        <pc:sldMkLst>
          <pc:docMk/>
          <pc:sldMk cId="342027749" sldId="332"/>
        </pc:sldMkLst>
      </pc:sldChg>
      <pc:sldMasterChg chg="delSldLayout">
        <pc:chgData name="Brad Blake Vincelette" userId="4809eaf8-013a-48b4-ae21-9cfe1c8bd7fb" providerId="ADAL" clId="{315EE08A-D0F6-45A3-ADFF-0FC512DE3453}" dt="2023-11-06T13:34:36.241" v="0" actId="47"/>
        <pc:sldMasterMkLst>
          <pc:docMk/>
          <pc:sldMasterMk cId="0" sldId="2147483670"/>
        </pc:sldMasterMkLst>
        <pc:sldLayoutChg chg="del">
          <pc:chgData name="Brad Blake Vincelette" userId="4809eaf8-013a-48b4-ae21-9cfe1c8bd7fb" providerId="ADAL" clId="{315EE08A-D0F6-45A3-ADFF-0FC512DE3453}" dt="2023-11-06T13:34:36.241" v="0" actId="47"/>
          <pc:sldLayoutMkLst>
            <pc:docMk/>
            <pc:sldMasterMk cId="0" sldId="2147483670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70fca555_0_11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9e70fca55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e70fca555_0_11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9e70fca55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70fca555_0_1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9e70fca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e70fca555_0_22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9e70fca55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70fca555_0_1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9e70fca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8171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70fca555_0_1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e70fca5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70fca555_0_1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e70fca5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588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e70fca555_0_17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9e70fca55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e70fca555_0_1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9e70fca55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70fca555_0_15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e70fca55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53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e70fca555_0_1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9e70fca55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e70fca555_0_20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9e70fca555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e70fca555_0_1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9e70fca55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e70fca555_0_21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9e70fca55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e70fca555_0_2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9e70fca55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e70fca555_0_2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9e70fca55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70fca555_0_10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9e70fca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70fca555_0_10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9e70fca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70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70fca555_0_10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9e70fca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291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93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30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70fca555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9e70fca55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125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849358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32219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15753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152072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Database Design Considerations and Data Anomalies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19629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29184" y="854654"/>
            <a:ext cx="8613648" cy="5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learn what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NOT </a:t>
            </a:r>
            <a:r>
              <a:rPr lang="en-US" dirty="0"/>
              <a:t>to do, using a poorly designed database!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Assume the following business rules:</a:t>
            </a:r>
            <a:endParaRPr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Employees </a:t>
            </a:r>
            <a:r>
              <a:rPr lang="en-US" sz="2300" dirty="0"/>
              <a:t>can take up to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2 courses</a:t>
            </a:r>
            <a:r>
              <a:rPr lang="en-US" sz="2300" dirty="0"/>
              <a:t> that will be reimbursed.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will not pay for the same course twice </a:t>
            </a:r>
            <a:endParaRPr sz="2300" dirty="0"/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If an employee fails a course and retakes it, the company will only pay for the first time.</a:t>
            </a:r>
            <a:endParaRPr sz="2300" dirty="0"/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company does not record course information unless they are paying for it.</a:t>
            </a:r>
            <a:endParaRPr sz="2300"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56650" y="4285400"/>
            <a:ext cx="8012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</a:t>
            </a:r>
            <a:endParaRPr sz="2200" b="1" dirty="0">
              <a:solidFill>
                <a:srgbClr val="C00000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Margaret has taken 2 courses: VB and Databases.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Nancy has taken 2 courses: C++ and Java.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Joe has not taken a course.</a:t>
            </a:r>
            <a:endParaRPr sz="2200" dirty="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Steve and Chris have taken a single course each.</a:t>
            </a:r>
            <a:endParaRPr sz="22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10" name="Google Shape;210;p31"/>
          <p:cNvGraphicFramePr/>
          <p:nvPr>
            <p:extLst>
              <p:ext uri="{D42A27DB-BD31-4B8C-83A1-F6EECF244321}">
                <p14:modId xmlns:p14="http://schemas.microsoft.com/office/powerpoint/2010/main" val="1203711122"/>
              </p:ext>
            </p:extLst>
          </p:nvPr>
        </p:nvGraphicFramePr>
        <p:xfrm>
          <a:off x="311150" y="1509525"/>
          <a:ext cx="8442175" cy="2285512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8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431">
                  <a:extLst>
                    <a:ext uri="{9D8B030D-6E8A-4147-A177-3AD203B41FA5}">
                      <a16:colId xmlns:a16="http://schemas.microsoft.com/office/drawing/2014/main" val="4118864601"/>
                    </a:ext>
                  </a:extLst>
                </a:gridCol>
                <a:gridCol w="891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0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456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330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3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C++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Java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Finance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Here is a sample of the data in a spreadsheet: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60350" y="2020824"/>
            <a:ext cx="8572499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Poor Database Designs - Example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56650" y="4489450"/>
            <a:ext cx="8012100" cy="198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We cannot represent courses on multiple rows like this in our database.</a:t>
            </a: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What if we add: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Course2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Date_Completed2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Mark2</a:t>
            </a:r>
            <a:r>
              <a:rPr lang="en-US" sz="2200" dirty="0"/>
              <a:t>,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Fee2 </a:t>
            </a:r>
            <a:r>
              <a:rPr lang="en-US" sz="2200" dirty="0"/>
              <a:t>???</a:t>
            </a:r>
            <a:endParaRPr sz="2200"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We want to make a table in a database to hold this info: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CD4BC-1C0A-0967-2DD4-85AF2EFB9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21219"/>
              </p:ext>
            </p:extLst>
          </p:nvPr>
        </p:nvGraphicFramePr>
        <p:xfrm>
          <a:off x="379712" y="1662813"/>
          <a:ext cx="8442175" cy="272093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83690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61329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42918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65379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802601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668258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1003213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779649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21749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7016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456373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Name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 err="1">
                          <a:solidFill>
                            <a:srgbClr val="514A40"/>
                          </a:solidFill>
                        </a:rPr>
                        <a:t>CourseID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Course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  <a:endParaRPr b="1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  <a:endParaRPr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456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330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3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C++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700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Java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800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Finance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ASP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65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5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150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  <a:endParaRPr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38,400</a:t>
                      </a:r>
                      <a:endParaRPr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473342" y="15392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169094" y="996089"/>
            <a:ext cx="863014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add columns we end up with a lot of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dirty="0"/>
              <a:t>values.  </a:t>
            </a:r>
            <a:br>
              <a:rPr lang="en-US" dirty="0"/>
            </a:br>
            <a:r>
              <a:rPr lang="en-US" i="1" dirty="0"/>
              <a:t>(All the employees with 0 or 1 course)</a:t>
            </a: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Another problem</a:t>
            </a:r>
            <a:r>
              <a:rPr lang="en-US" dirty="0"/>
              <a:t>: What if the business decides to reimburse 3 or more courses?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spot does it go in? We cannot do this.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4" y="1994914"/>
            <a:ext cx="8839199" cy="134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98135" y="1153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95300" y="5187950"/>
            <a:ext cx="80121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buNone/>
            </a:pPr>
            <a:r>
              <a:rPr lang="en-US" altLang="en-US" dirty="0">
                <a:latin typeface="+mn-lt"/>
                <a:sym typeface="Arial"/>
              </a:rPr>
              <a:t>This an improvement over the previous design because there is less wasted space on each row.  However…</a:t>
            </a:r>
            <a:endParaRPr dirty="0">
              <a:latin typeface="+mn-lt"/>
              <a:sym typeface="Arial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495300" y="805750"/>
            <a:ext cx="8211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What if we make each course on its own row instead?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2400"/>
            </a:pPr>
            <a:r>
              <a:rPr lang="en-US" sz="2400" dirty="0" err="1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EmpID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and </a:t>
            </a:r>
            <a:r>
              <a:rPr lang="en-US" sz="2400" dirty="0" err="1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CourseID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rPr>
              <a:t>could be used as a 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Composite PRIMARY KEY?  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2400"/>
            </a:pPr>
            <a:r>
              <a:rPr lang="en-US" sz="2400" b="1" u="sng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No</a:t>
            </a:r>
            <a:r>
              <a:rPr lang="en-US" sz="2400" dirty="0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"/>
              </a:rPr>
              <a:t>, at best they are Composite UNIQUE Keys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2400"/>
            </a:pPr>
            <a:endParaRPr lang="en-US" sz="2400" dirty="0">
              <a:solidFill>
                <a:schemeClr val="accent1"/>
              </a:solidFill>
              <a:latin typeface="+mn-lt"/>
              <a:ea typeface="Lato Light"/>
              <a:cs typeface="Lato Light"/>
              <a:sym typeface="Lato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2400"/>
            </a:pPr>
            <a:endParaRPr sz="2400" dirty="0">
              <a:solidFill>
                <a:schemeClr val="accent1"/>
              </a:solidFill>
              <a:latin typeface="+mn-l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CD4BC-1C0A-0967-2DD4-85AF2EFB9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4471"/>
              </p:ext>
            </p:extLst>
          </p:nvPr>
        </p:nvGraphicFramePr>
        <p:xfrm>
          <a:off x="350912" y="2736449"/>
          <a:ext cx="8442175" cy="258267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83690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61329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42918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65379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802601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668258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1003213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779649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21749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7016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456373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>
                          <a:solidFill>
                            <a:srgbClr val="514A40"/>
                          </a:solidFill>
                        </a:rPr>
                        <a:t>CourseID</a:t>
                      </a:r>
                      <a:endParaRPr lang="en-CA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Margaret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140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Nancy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Chris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Steve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35">
            <a:extLst>
              <a:ext uri="{FF2B5EF4-FFF2-40B4-BE49-F238E27FC236}">
                <a16:creationId xmlns:a16="http://schemas.microsoft.com/office/drawing/2014/main" id="{2A16E233-5DBA-29CF-724E-A82D7CA32D60}"/>
              </a:ext>
            </a:extLst>
          </p:cNvPr>
          <p:cNvSpPr txBox="1">
            <a:spLocks/>
          </p:cNvSpPr>
          <p:nvPr/>
        </p:nvSpPr>
        <p:spPr>
          <a:xfrm>
            <a:off x="427055" y="7949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lnSpc>
                <a:spcPct val="150000"/>
              </a:lnSpc>
              <a:buFont typeface="Lato Light"/>
              <a:buNone/>
            </a:pPr>
            <a:r>
              <a:rPr lang="en-US" dirty="0"/>
              <a:t>What happens when someone takes multiple courses?</a:t>
            </a:r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Font typeface="Lato Light"/>
              <a:buNone/>
            </a:pPr>
            <a:r>
              <a:rPr lang="en-US" dirty="0"/>
              <a:t>Then the employee needs to be duplicated.  This is one form of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dirty="0"/>
              <a:t>!</a:t>
            </a:r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539511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473342" y="986944"/>
            <a:ext cx="8325900" cy="52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1" indent="0">
              <a:buNone/>
            </a:pPr>
            <a:endParaRPr lang="en-US" altLang="en-US" sz="2600" dirty="0">
              <a:latin typeface="+mn-lt"/>
            </a:endParaRPr>
          </a:p>
          <a:p>
            <a:pPr marL="0" lvl="1" indent="0">
              <a:buNone/>
            </a:pPr>
            <a:endParaRPr lang="en-US" altLang="en-US" sz="2600" dirty="0">
              <a:latin typeface="+mn-lt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BA07F-1B52-8A3B-CD37-92FA5D6A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14178"/>
              </p:ext>
            </p:extLst>
          </p:nvPr>
        </p:nvGraphicFramePr>
        <p:xfrm>
          <a:off x="350912" y="1416430"/>
          <a:ext cx="8442175" cy="386029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76996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68023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42918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65379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774880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695979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821671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961191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21749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7016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456373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ID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Chris Jericho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Steve Lawrence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514A40"/>
                          </a:solidFill>
                        </a:rPr>
                        <a:t>Piscapo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3FE9C9-9143-6E7D-5DF4-7BF6F00D2A0F}"/>
              </a:ext>
            </a:extLst>
          </p:cNvPr>
          <p:cNvSpPr/>
          <p:nvPr/>
        </p:nvSpPr>
        <p:spPr>
          <a:xfrm>
            <a:off x="265904" y="1583462"/>
            <a:ext cx="8740775" cy="230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35">
            <a:extLst>
              <a:ext uri="{FF2B5EF4-FFF2-40B4-BE49-F238E27FC236}">
                <a16:creationId xmlns:a16="http://schemas.microsoft.com/office/drawing/2014/main" id="{2A16E233-5DBA-29CF-724E-A82D7CA32D60}"/>
              </a:ext>
            </a:extLst>
          </p:cNvPr>
          <p:cNvSpPr txBox="1">
            <a:spLocks/>
          </p:cNvSpPr>
          <p:nvPr/>
        </p:nvSpPr>
        <p:spPr>
          <a:xfrm>
            <a:off x="427055" y="7949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539511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Poor Database Designs - Example</a:t>
            </a: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BA07F-1B52-8A3B-CD37-92FA5D6A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27169"/>
              </p:ext>
            </p:extLst>
          </p:nvPr>
        </p:nvGraphicFramePr>
        <p:xfrm>
          <a:off x="184150" y="1223287"/>
          <a:ext cx="8667750" cy="386029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95086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91217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57425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93846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795584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714576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745016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ID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Fee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Chris Jericho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Steve Lawrence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514A40"/>
                          </a:solidFill>
                        </a:rPr>
                        <a:t>Piscapo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i="1" dirty="0"/>
                        <a:t>NULL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CB2AD-97C6-3142-D777-183F9370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955" y="691433"/>
            <a:ext cx="8289000" cy="456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happens when someone hasn't taken a course?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sz="1000" dirty="0"/>
          </a:p>
          <a:p>
            <a:pPr marL="0" indent="0">
              <a:buFont typeface="Lato Light"/>
              <a:buNone/>
            </a:pPr>
            <a:r>
              <a:rPr lang="en-US" dirty="0"/>
              <a:t>Joe has not taken a course and any new employee will have no course entries, so we are wasting space with allocated width fields that are NULL.</a:t>
            </a:r>
          </a:p>
          <a:p>
            <a:pPr marL="7620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78F65-33D2-E5D3-1331-B8086C9D8AF7}"/>
              </a:ext>
            </a:extLst>
          </p:cNvPr>
          <p:cNvSpPr/>
          <p:nvPr/>
        </p:nvSpPr>
        <p:spPr>
          <a:xfrm>
            <a:off x="184150" y="4343399"/>
            <a:ext cx="8740775" cy="101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519629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Anomalies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473342" y="78577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Anomalies</a:t>
            </a:r>
            <a:r>
              <a:rPr lang="en-US" dirty="0"/>
              <a:t> occur when a user attempts to modify a table that contains redundant information.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There are three kinds of anomalies</a:t>
            </a:r>
            <a:r>
              <a:rPr lang="en-US" dirty="0"/>
              <a:t>:</a:t>
            </a: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Insertion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Deletion Anomaly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Modification Anomaly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few slides will illustrate each of these by example.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519629" y="6661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473342" y="74005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Insertion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-US" b="1" dirty="0"/>
              <a:t>cannot</a:t>
            </a:r>
            <a:r>
              <a:rPr lang="en-US" dirty="0"/>
              <a:t> be inserted into a table without inserting data that is NOT directly related.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Adding new Employees requires course information, even if it is not applicable.</a:t>
            </a:r>
            <a:endParaRPr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35">
            <a:extLst>
              <a:ext uri="{FF2B5EF4-FFF2-40B4-BE49-F238E27FC236}">
                <a16:creationId xmlns:a16="http://schemas.microsoft.com/office/drawing/2014/main" id="{2A16E233-5DBA-29CF-724E-A82D7CA32D60}"/>
              </a:ext>
            </a:extLst>
          </p:cNvPr>
          <p:cNvSpPr txBox="1">
            <a:spLocks/>
          </p:cNvSpPr>
          <p:nvPr/>
        </p:nvSpPr>
        <p:spPr>
          <a:xfrm>
            <a:off x="427055" y="7949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+mn-l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539511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Insertion Anomaly</a:t>
            </a: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BA07F-1B52-8A3B-CD37-92FA5D6A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82115"/>
              </p:ext>
            </p:extLst>
          </p:nvPr>
        </p:nvGraphicFramePr>
        <p:xfrm>
          <a:off x="238125" y="1499479"/>
          <a:ext cx="8667750" cy="386029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95086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91217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57425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93846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795584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714576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745016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ID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Chris Jericho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Steve Lawrence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514A40"/>
                          </a:solidFill>
                        </a:rPr>
                        <a:t>Piscapo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i="1" dirty="0"/>
                        <a:t>NULL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CB2AD-97C6-3142-D777-183F9370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955" y="691433"/>
            <a:ext cx="8289000" cy="456360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Adding a new Employee would require course information or NULL values!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/>
          </a:p>
          <a:p>
            <a:pPr marL="0" indent="0">
              <a:lnSpc>
                <a:spcPct val="115000"/>
              </a:lnSpc>
              <a:buNone/>
            </a:pPr>
            <a:endParaRPr lang="en-US" altLang="en-US" b="1" dirty="0">
              <a:solidFill>
                <a:srgbClr val="C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altLang="en-US" b="1" dirty="0">
              <a:solidFill>
                <a:srgbClr val="C00000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-US" altLang="en-US" sz="1200" b="1" dirty="0">
                <a:solidFill>
                  <a:srgbClr val="C00000"/>
                </a:solidFill>
              </a:rPr>
            </a:br>
            <a:r>
              <a:rPr lang="en-US" altLang="en-US" sz="2000" b="1" dirty="0">
                <a:solidFill>
                  <a:srgbClr val="C00000"/>
                </a:solidFill>
              </a:rPr>
              <a:t>Note</a:t>
            </a:r>
            <a:r>
              <a:rPr lang="en-US" altLang="en-US" sz="2000" dirty="0">
                <a:solidFill>
                  <a:srgbClr val="CC0000"/>
                </a:solidFill>
              </a:rPr>
              <a:t>:</a:t>
            </a:r>
            <a:r>
              <a:rPr lang="en-US" altLang="en-US" sz="2000" dirty="0"/>
              <a:t> Most employees will not have any courses paid for when they are hired, so this would prevent me from adding them to the database. </a:t>
            </a:r>
            <a:r>
              <a:rPr lang="en-US" sz="2000" dirty="0"/>
              <a:t>On his hire day, 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Joe </a:t>
            </a:r>
            <a:r>
              <a:rPr lang="en-US" sz="2000" dirty="0"/>
              <a:t>will get a row full of </a:t>
            </a:r>
            <a:r>
              <a:rPr lang="en-US" sz="20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000" dirty="0"/>
              <a:t>s!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dirty="0"/>
          </a:p>
          <a:p>
            <a:pPr marL="0" indent="0">
              <a:buFont typeface="Lato Light"/>
              <a:buNone/>
            </a:pPr>
            <a:endParaRPr lang="en-US" sz="1000" dirty="0"/>
          </a:p>
          <a:p>
            <a:pPr marL="0" indent="0">
              <a:buFont typeface="Lato Light"/>
              <a:buNone/>
            </a:pPr>
            <a:r>
              <a:rPr lang="en-US" dirty="0"/>
              <a:t>Joe has not taken a course and any new employee will have no course entries, so we are wasting space with allocated width fields that are NULL.</a:t>
            </a:r>
          </a:p>
          <a:p>
            <a:pPr marL="7620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4C8DC-FAFF-5DCF-E9AF-1B8B930F01B1}"/>
              </a:ext>
            </a:extLst>
          </p:cNvPr>
          <p:cNvSpPr/>
          <p:nvPr/>
        </p:nvSpPr>
        <p:spPr>
          <a:xfrm>
            <a:off x="238125" y="4749801"/>
            <a:ext cx="8740775" cy="71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473342" y="90464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Database Design Considerations</a:t>
            </a:r>
          </a:p>
          <a:p>
            <a:pPr marL="1371600" lvl="1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dirty="0"/>
              <a:t>Data Integrity</a:t>
            </a:r>
          </a:p>
          <a:p>
            <a:pPr marL="1371600" lvl="1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dirty="0"/>
              <a:t>Data Redundancy</a:t>
            </a:r>
          </a:p>
          <a:p>
            <a:pPr marL="1371600" lvl="1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dirty="0"/>
              <a:t>Data Storage</a:t>
            </a:r>
          </a:p>
          <a:p>
            <a:pPr marL="1371600" lvl="1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-US" dirty="0"/>
              <a:t>Data Security</a:t>
            </a:r>
            <a:br>
              <a:rPr lang="en-US" dirty="0"/>
            </a:br>
            <a:endParaRPr lang="en-US"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Anomalies</a:t>
            </a:r>
            <a:endParaRPr dirty="0"/>
          </a:p>
          <a:p>
            <a:pPr marL="13716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</a:t>
            </a:r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Database Design - Deletion Anomaly</a:t>
            </a:r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Deletion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data is removed, other data not directly related must also be deleted.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Removing course information will also remove an employee!</a:t>
            </a:r>
            <a:endParaRPr sz="20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Deletion Anomaly</a:t>
            </a: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374352" y="840641"/>
            <a:ext cx="8632488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altLang="en-US" sz="2200" dirty="0"/>
              <a:t>Suppose that </a:t>
            </a:r>
            <a:r>
              <a:rPr lang="en-US" altLang="en-US" sz="2200" b="1" dirty="0"/>
              <a:t>ASP</a:t>
            </a:r>
            <a:r>
              <a:rPr lang="en-US" altLang="en-US" sz="2200" dirty="0"/>
              <a:t> is no longer being taught for a company. Management wants to delete all information regarding ASP</a:t>
            </a:r>
            <a:endParaRPr lang="en-US" sz="2200" b="1" dirty="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200" dirty="0"/>
              <a:t>Removing the ASP course also removes the employee!</a:t>
            </a:r>
          </a:p>
          <a:p>
            <a:pPr marL="342900" indent="-342900">
              <a:lnSpc>
                <a:spcPct val="150000"/>
              </a:lnSpc>
            </a:pPr>
            <a:endParaRPr lang="en-US" sz="2200" dirty="0"/>
          </a:p>
          <a:p>
            <a:pPr marL="342900" indent="-342900">
              <a:lnSpc>
                <a:spcPct val="150000"/>
              </a:lnSpc>
            </a:pPr>
            <a:endParaRPr sz="2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Then we fire Steve too?</a:t>
            </a:r>
            <a:endParaRPr sz="2200"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F410D8-6D91-EDAC-E6D6-452C636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7545"/>
              </p:ext>
            </p:extLst>
          </p:nvPr>
        </p:nvGraphicFramePr>
        <p:xfrm>
          <a:off x="238125" y="2115429"/>
          <a:ext cx="8667750" cy="386029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95086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91217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57425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93846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795584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714576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745016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ID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456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Chris Jericho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Steve Lawrence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514A40"/>
                          </a:solidFill>
                        </a:rPr>
                        <a:t>Piscapo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i="1" dirty="0"/>
                        <a:t>NULL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C047EE4-3052-8EBF-AF81-3FB87F41529C}"/>
              </a:ext>
            </a:extLst>
          </p:cNvPr>
          <p:cNvSpPr/>
          <p:nvPr/>
        </p:nvSpPr>
        <p:spPr>
          <a:xfrm>
            <a:off x="137161" y="4914899"/>
            <a:ext cx="8841740" cy="578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456648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Modification Anomaly</a:t>
            </a:r>
            <a:endParaRPr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data requires duplicate data spread out over multiple rows to be updated at the same time for data integrity!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Changing employee information may require updating multiple rows assuming they have taken 2 or more courses.</a:t>
            </a:r>
            <a:endParaRPr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Modification Anomaly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38328" y="767489"/>
            <a:ext cx="8695091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Margaret or Nancy a salary increase, we have to update 2 rows!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Imagine working on payroll when these salaries are not consistent. </a:t>
            </a:r>
            <a:r>
              <a:rPr lang="en-US" i="1" dirty="0"/>
              <a:t>(</a:t>
            </a:r>
            <a:r>
              <a:rPr lang="en-US" b="1" i="1" dirty="0">
                <a:latin typeface="Lato"/>
                <a:ea typeface="Lato"/>
                <a:cs typeface="Lato"/>
                <a:sym typeface="Lato"/>
              </a:rPr>
              <a:t>Data Integrity issue!</a:t>
            </a:r>
            <a:r>
              <a:rPr lang="en-US" i="1" dirty="0"/>
              <a:t>)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en-US" dirty="0"/>
              <a:t>If they are different, can you tell which one is correct?  </a:t>
            </a:r>
            <a:r>
              <a:rPr lang="en-US" altLang="en-US" b="1" dirty="0"/>
              <a:t>(NO!)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64766-76AB-3A10-8C74-ED4AAEC0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83008"/>
              </p:ext>
            </p:extLst>
          </p:nvPr>
        </p:nvGraphicFramePr>
        <p:xfrm>
          <a:off x="137922" y="1757280"/>
          <a:ext cx="8667750" cy="3860296"/>
        </p:xfrm>
        <a:graphic>
          <a:graphicData uri="http://schemas.openxmlformats.org/drawingml/2006/table">
            <a:tbl>
              <a:tblPr>
                <a:noFill/>
                <a:tableStyleId>{D1F4F77D-2CC4-41CF-AD64-CBEB05C9B9B5}</a:tableStyleId>
              </a:tblPr>
              <a:tblGrid>
                <a:gridCol w="695086">
                  <a:extLst>
                    <a:ext uri="{9D8B030D-6E8A-4147-A177-3AD203B41FA5}">
                      <a16:colId xmlns:a16="http://schemas.microsoft.com/office/drawing/2014/main" val="4120079643"/>
                    </a:ext>
                  </a:extLst>
                </a:gridCol>
                <a:gridCol w="891217">
                  <a:extLst>
                    <a:ext uri="{9D8B030D-6E8A-4147-A177-3AD203B41FA5}">
                      <a16:colId xmlns:a16="http://schemas.microsoft.com/office/drawing/2014/main" val="1087572226"/>
                    </a:ext>
                  </a:extLst>
                </a:gridCol>
                <a:gridCol w="557425">
                  <a:extLst>
                    <a:ext uri="{9D8B030D-6E8A-4147-A177-3AD203B41FA5}">
                      <a16:colId xmlns:a16="http://schemas.microsoft.com/office/drawing/2014/main" val="2223208027"/>
                    </a:ext>
                  </a:extLst>
                </a:gridCol>
                <a:gridCol w="1093846">
                  <a:extLst>
                    <a:ext uri="{9D8B030D-6E8A-4147-A177-3AD203B41FA5}">
                      <a16:colId xmlns:a16="http://schemas.microsoft.com/office/drawing/2014/main" val="3573587164"/>
                    </a:ext>
                  </a:extLst>
                </a:gridCol>
                <a:gridCol w="795584">
                  <a:extLst>
                    <a:ext uri="{9D8B030D-6E8A-4147-A177-3AD203B41FA5}">
                      <a16:colId xmlns:a16="http://schemas.microsoft.com/office/drawing/2014/main" val="3329028411"/>
                    </a:ext>
                  </a:extLst>
                </a:gridCol>
                <a:gridCol w="714576">
                  <a:extLst>
                    <a:ext uri="{9D8B030D-6E8A-4147-A177-3AD203B41FA5}">
                      <a16:colId xmlns:a16="http://schemas.microsoft.com/office/drawing/2014/main" val="4225244084"/>
                    </a:ext>
                  </a:extLst>
                </a:gridCol>
                <a:gridCol w="745016">
                  <a:extLst>
                    <a:ext uri="{9D8B030D-6E8A-4147-A177-3AD203B41FA5}">
                      <a16:colId xmlns:a16="http://schemas.microsoft.com/office/drawing/2014/main" val="82596268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406592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644185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0969874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41027345"/>
                    </a:ext>
                  </a:extLst>
                </a:gridCol>
              </a:tblGrid>
              <a:tr h="4927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solidFill>
                            <a:srgbClr val="514A40"/>
                          </a:solidFill>
                        </a:rPr>
                        <a:t>EmpID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Name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DeptNo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Dept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Monthly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Yearly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Salary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Course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solidFill>
                            <a:srgbClr val="514A40"/>
                          </a:solidFill>
                        </a:rPr>
                        <a:t>ID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Course</a:t>
                      </a:r>
                      <a:endParaRPr lang="en-US" b="1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514A40"/>
                          </a:solidFill>
                        </a:rPr>
                        <a:t>Date Completed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Mark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514A40"/>
                          </a:solidFill>
                        </a:rPr>
                        <a:t>Fee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10642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1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456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18775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Margaret 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3,500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42,000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VB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6/19/2020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88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330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5805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3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C++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12/8/2020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700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2772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140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Nancy Scott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2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Accounting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39,000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Java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1/30/2021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99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800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80249"/>
                  </a:ext>
                </a:extLst>
              </a:tr>
              <a:tr h="44467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110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Chris Jericho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Info System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3,750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45,000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Database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5/7/2020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53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450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06379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190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Steve Lawrence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4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Finance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rgbClr val="514A40"/>
                          </a:solidFill>
                        </a:rPr>
                        <a:t>2</a:t>
                      </a:r>
                      <a:endParaRPr lang="en-CA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ASP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6/19/2020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65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250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6776"/>
                  </a:ext>
                </a:extLst>
              </a:tr>
              <a:tr h="2124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150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Joe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514A40"/>
                          </a:solidFill>
                        </a:rPr>
                        <a:t>Piscapo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1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Marketing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514A40"/>
                          </a:solidFill>
                        </a:rPr>
                        <a:t>3,200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14A40"/>
                          </a:solidFill>
                        </a:rPr>
                        <a:t>38,400</a:t>
                      </a:r>
                      <a:endParaRPr lang="en-US" dirty="0">
                        <a:solidFill>
                          <a:srgbClr val="514A40"/>
                        </a:solidFill>
                      </a:endParaRP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i="1" dirty="0"/>
                        <a:t>NULL</a:t>
                      </a:r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/>
                        <a:t>NULL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dirty="0"/>
                    </a:p>
                  </a:txBody>
                  <a:tcPr marL="91425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1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8836C9-F858-3202-92C8-DB7B2D60A6CB}"/>
              </a:ext>
            </a:extLst>
          </p:cNvPr>
          <p:cNvSpPr/>
          <p:nvPr/>
        </p:nvSpPr>
        <p:spPr>
          <a:xfrm>
            <a:off x="-36068" y="2190749"/>
            <a:ext cx="4982718" cy="2051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- Redundancy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427054" y="758344"/>
            <a:ext cx="8479201" cy="564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It is important to note that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Data Redundancy</a:t>
            </a:r>
            <a:r>
              <a:rPr lang="en-US" dirty="0"/>
              <a:t> can never truly be removed in a relational database.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Why?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Because we must relate Primary Key columns to Foreign Key columns, so the </a:t>
            </a:r>
            <a:r>
              <a:rPr lang="en-US" b="1" u="sng" dirty="0"/>
              <a:t>Foreign Key value will duplicate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-US" sz="1200" dirty="0"/>
            </a:br>
            <a:r>
              <a:rPr lang="en-US" dirty="0"/>
              <a:t>Some fields have some level of duplication throughout a database and which is why we use *_id INTEGER fields as Primary and Foreign Keys and ensure we maintain proper JOIN performance.</a:t>
            </a:r>
          </a:p>
          <a:p>
            <a:pPr marL="0" lvl="0" indent="0">
              <a:spcAft>
                <a:spcPts val="1200"/>
              </a:spcAft>
              <a:buNone/>
            </a:pPr>
            <a:br>
              <a:rPr lang="en-US" sz="1200" dirty="0"/>
            </a:br>
            <a:r>
              <a:rPr lang="en-US" dirty="0"/>
              <a:t>Also, date fields could be coincidentally duplicated, like 2 people being hired on the same day.  It needs to be tracked, so it would have to be duplicated per employee.</a:t>
            </a:r>
            <a:endParaRPr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427055" y="75834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have seen some examples of what can go wrong with a poorly designed database.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Next class we will discuss an approach to relational database design called </a:t>
            </a: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Database Normalization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8" name="Google Shape;318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92640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Design Impacts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92640" y="849784"/>
            <a:ext cx="8550192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properly developed relational database should adhere to some general rules: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Increased </a:t>
            </a:r>
            <a:r>
              <a:rPr lang="en-US" b="1" dirty="0"/>
              <a:t>Data Integrity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Decreased </a:t>
            </a:r>
            <a:r>
              <a:rPr lang="en-US" b="1" dirty="0"/>
              <a:t>Data Redundancy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Require less in </a:t>
            </a:r>
            <a:r>
              <a:rPr lang="en-US" b="1" dirty="0"/>
              <a:t>Data Storage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Filtering to keep high </a:t>
            </a:r>
            <a:r>
              <a:rPr lang="en-US" b="1" dirty="0"/>
              <a:t>Data Security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Ensure sensitive information applies </a:t>
            </a:r>
            <a:r>
              <a:rPr lang="en-US" b="1" dirty="0"/>
              <a:t>Data Obfuscation </a:t>
            </a:r>
            <a:r>
              <a:rPr lang="en-US" dirty="0"/>
              <a:t>techniques</a:t>
            </a:r>
          </a:p>
          <a:p>
            <a:pPr marL="342900" indent="-342900">
              <a:lnSpc>
                <a:spcPct val="150000"/>
              </a:lnSpc>
            </a:pPr>
            <a:endParaRPr lang="en-US" b="1" dirty="0"/>
          </a:p>
          <a:p>
            <a:pPr marL="342900" indent="-342900">
              <a:lnSpc>
                <a:spcPct val="150000"/>
              </a:lnSpc>
            </a:pPr>
            <a:endParaRPr lang="en-US" b="1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92640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Integrity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92640" y="849784"/>
            <a:ext cx="8550192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Data Integrity </a:t>
            </a:r>
            <a:r>
              <a:rPr lang="en-US" sz="2300" dirty="0"/>
              <a:t>involves creating a database with as much staged data as plausible (data reuse). Vetting and review of manually entered data, such as open textbox data, where a user can enter in anything within, and include attempted hack entries.  Procedures should be adopted to ensure your data has the highest of Integrities.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9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Inconsistencies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535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Inflections of manually entered words in an open entry textbox on a web page, for example: </a:t>
            </a:r>
            <a:r>
              <a:rPr lang="en-US" b="1" dirty="0"/>
              <a:t>'Winnipeg'</a:t>
            </a:r>
            <a:r>
              <a:rPr lang="en-US" dirty="0"/>
              <a:t> could have:</a:t>
            </a:r>
            <a:r>
              <a:rPr lang="en-US" sz="100" dirty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/>
              <a:t>Abbreviated entries like </a:t>
            </a:r>
            <a:r>
              <a:rPr lang="en-US" sz="2200" b="1" dirty="0"/>
              <a:t>'Wpg'</a:t>
            </a:r>
            <a:r>
              <a:rPr lang="en-US" sz="2200" dirty="0"/>
              <a:t>, </a:t>
            </a:r>
            <a:r>
              <a:rPr lang="en-US" sz="2200" b="1" dirty="0"/>
              <a:t>'Wpg.'</a:t>
            </a:r>
            <a:endParaRPr lang="en-US" sz="2200" dirty="0"/>
          </a:p>
          <a:p>
            <a:pPr marL="342900" indent="-342900">
              <a:lnSpc>
                <a:spcPct val="150000"/>
              </a:lnSpc>
            </a:pPr>
            <a:r>
              <a:rPr lang="en-US" sz="2200" dirty="0" err="1"/>
              <a:t>Typo'd</a:t>
            </a:r>
            <a:r>
              <a:rPr lang="en-US" sz="2200" dirty="0"/>
              <a:t> entries such as </a:t>
            </a:r>
            <a:r>
              <a:rPr lang="en-US" sz="2200" b="1" dirty="0"/>
              <a:t>'</a:t>
            </a:r>
            <a:r>
              <a:rPr lang="en-US" sz="2200" b="1" dirty="0" err="1"/>
              <a:t>Winipeg</a:t>
            </a:r>
            <a:r>
              <a:rPr lang="en-US" sz="2200" b="1" dirty="0"/>
              <a:t>'</a:t>
            </a:r>
            <a:r>
              <a:rPr lang="en-US" sz="2200" dirty="0"/>
              <a:t>,</a:t>
            </a:r>
            <a:r>
              <a:rPr lang="en-US" sz="2200" b="1" dirty="0"/>
              <a:t> '</a:t>
            </a:r>
            <a:r>
              <a:rPr lang="en-US" sz="2200" b="1" dirty="0" err="1"/>
              <a:t>Winnippeg</a:t>
            </a:r>
            <a:r>
              <a:rPr lang="en-US" sz="2200" b="1" dirty="0"/>
              <a:t>'</a:t>
            </a:r>
            <a:r>
              <a:rPr lang="en-US" sz="2200" dirty="0"/>
              <a:t>,</a:t>
            </a:r>
            <a:r>
              <a:rPr lang="en-US" sz="2200" b="1" dirty="0"/>
              <a:t> '</a:t>
            </a:r>
            <a:r>
              <a:rPr lang="en-US" sz="2200" b="1" dirty="0" err="1"/>
              <a:t>Winnapeg</a:t>
            </a:r>
            <a:r>
              <a:rPr lang="en-US" sz="2200" b="1" dirty="0"/>
              <a:t>'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/>
              <a:t>Joke entries such as </a:t>
            </a:r>
            <a:r>
              <a:rPr lang="en-US" sz="2200" b="1" dirty="0"/>
              <a:t>'</a:t>
            </a:r>
            <a:r>
              <a:rPr lang="en-US" sz="2200" b="1" dirty="0" err="1"/>
              <a:t>Winterpeg</a:t>
            </a:r>
            <a:r>
              <a:rPr lang="en-US" sz="2200" b="1" dirty="0"/>
              <a:t>'</a:t>
            </a:r>
            <a:r>
              <a:rPr lang="en-US" sz="2200" dirty="0"/>
              <a:t>, </a:t>
            </a:r>
            <a:r>
              <a:rPr lang="en-US" sz="2200" b="1" dirty="0"/>
              <a:t>'Winnie The Poo'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br>
              <a:rPr lang="en-US" sz="8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/>
              <a:t>With this inaccurate data inputted into the database, your town/city query to filter by '</a:t>
            </a:r>
            <a:r>
              <a:rPr lang="en-US" b="1" dirty="0"/>
              <a:t>Winnipeg</a:t>
            </a:r>
            <a:r>
              <a:rPr lang="en-US" dirty="0"/>
              <a:t>' doesn't work: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b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 will not pick up the inflections above</a:t>
            </a:r>
            <a:br>
              <a:rPr lang="en-US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gtc.tc_id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gtc.tc_name</a:t>
            </a:r>
            <a:br>
              <a:rPr lang="en-US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geo_towncity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gtc</a:t>
            </a:r>
            <a:b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WHERE 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gtc.tc_name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='Winnipeg';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92640" y="7315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 Inconsistencies</a:t>
            </a:r>
            <a:endParaRPr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92640" y="849784"/>
            <a:ext cx="8550192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2300" b="1" dirty="0">
                <a:ea typeface="Lato"/>
                <a:cs typeface="Lato"/>
                <a:sym typeface="Lato"/>
              </a:rPr>
              <a:t>Data Security</a:t>
            </a:r>
            <a:r>
              <a:rPr lang="en-US" sz="2300" dirty="0">
                <a:ea typeface="Lato"/>
                <a:cs typeface="Lato"/>
                <a:sym typeface="Lato"/>
              </a:rPr>
              <a:t> must be implemented to web pages to ensure hacking measures are prevented. For a search </a:t>
            </a:r>
            <a:r>
              <a:rPr lang="en-US" sz="2300" dirty="0"/>
              <a:t>textbox, your webpage could be looking for the value of 'Winnipeg':</a:t>
            </a:r>
          </a:p>
          <a:p>
            <a:pPr marL="457200" lvl="1" indent="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gtc.tc_id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gtc.tc_name</a:t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geo_towncity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gtc</a:t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gtc.tc_name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='Winnipeg';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300" dirty="0"/>
              <a:t>We need to prevent hackers from entering the following: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 TABLE 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people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-- drops a table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 FROM 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people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-- deletes the table data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 * FROM 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people</a:t>
            </a:r>
            <a:r>
              <a:rPr lang="en-CA" sz="1600" b="1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-- exposes un-obfuscated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/>
              <a:t>…the quote semi-colon </a:t>
            </a:r>
            <a:r>
              <a:rPr lang="en-US" sz="2300" b="1" dirty="0"/>
              <a:t>';</a:t>
            </a:r>
            <a:r>
              <a:rPr lang="en-US" sz="2300" dirty="0"/>
              <a:t> would close off the query and run the SQL after it. Escaping data will filter out these risks.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0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Redundancy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Ensuring that </a:t>
            </a:r>
            <a:r>
              <a:rPr lang="en-US" b="1" dirty="0"/>
              <a:t>Data Redundancy </a:t>
            </a:r>
            <a:r>
              <a:rPr lang="en-US" dirty="0"/>
              <a:t>tactics are in place, to ensure we do not have duplicate entries in a system.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We don't need to have 2 </a:t>
            </a:r>
            <a:r>
              <a:rPr lang="en-US" b="1" dirty="0"/>
              <a:t>'Canada'</a:t>
            </a:r>
            <a:r>
              <a:rPr lang="en-US" dirty="0"/>
              <a:t> entries in the </a:t>
            </a:r>
            <a:r>
              <a:rPr lang="en-US" dirty="0" err="1"/>
              <a:t>geo_country</a:t>
            </a:r>
            <a:r>
              <a:rPr lang="en-US" dirty="0"/>
              <a:t> table, we have one entry, and that can be linked to any region (province, state, etc.).  Which is why all tables should have </a:t>
            </a:r>
            <a:r>
              <a:rPr lang="en-US" b="1" u="sng" dirty="0"/>
              <a:t>UNIQUE</a:t>
            </a:r>
            <a:r>
              <a:rPr lang="en-US" dirty="0"/>
              <a:t> keys, </a:t>
            </a:r>
            <a:r>
              <a:rPr lang="en-US" b="1" u="sng" dirty="0"/>
              <a:t>to prevent duplicates</a:t>
            </a:r>
            <a:r>
              <a:rPr lang="en-US" dirty="0"/>
              <a:t>.</a:t>
            </a:r>
            <a:br>
              <a:rPr lang="en-US" dirty="0"/>
            </a:br>
            <a:endParaRPr lang="en-US" sz="1200"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9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Redundancy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200" b="1" dirty="0"/>
              <a:t>Database Size </a:t>
            </a:r>
            <a:r>
              <a:rPr lang="en-US" sz="2200" dirty="0"/>
              <a:t>is also a concern, so if our tables had PRIMARY and FOREIGN KEYs using the country name of </a:t>
            </a:r>
            <a:r>
              <a:rPr lang="en-US" sz="2200" b="1" dirty="0"/>
              <a:t>'United States of America'</a:t>
            </a:r>
            <a:r>
              <a:rPr lang="en-US" sz="2200" dirty="0"/>
              <a:t>, then that same width of text would be required in the region table for the JOIN, allotting the same </a:t>
            </a:r>
            <a:r>
              <a:rPr lang="en-US" sz="2200" b="1" dirty="0"/>
              <a:t>VARCHAR(60)</a:t>
            </a:r>
            <a:r>
              <a:rPr lang="en-US" sz="2200" dirty="0"/>
              <a:t> width to a second table.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4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2200" dirty="0"/>
              <a:t>While as people, visually this would be easier for us to read, this is not the case for the database.  From a size perspective, </a:t>
            </a:r>
            <a:r>
              <a:rPr lang="en-US" sz="2200" b="1" dirty="0"/>
              <a:t>INTEGER</a:t>
            </a:r>
            <a:r>
              <a:rPr lang="en-US" sz="2200" dirty="0"/>
              <a:t> fields have less bytes than does a </a:t>
            </a:r>
            <a:r>
              <a:rPr lang="en-US" sz="2200" b="1" dirty="0"/>
              <a:t>VARCHAR</a:t>
            </a:r>
            <a:r>
              <a:rPr lang="en-US" sz="2200" dirty="0"/>
              <a:t> field.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8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2200" dirty="0"/>
              <a:t>Comparing a PK=FK using a JOIN: 2=2 runs faster than 'United States of America'='United States of America'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2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519629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Database Integrity and Redundancy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473342" y="7492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If not caught early in the design/development process, redundancy and integrity issues can have dramatic effects.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Poor Database Designs</a:t>
            </a:r>
            <a:r>
              <a:rPr lang="en-US" dirty="0"/>
              <a:t> will lead to: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Extra storage requirements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 Anomalies . . 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Insertion, Deletion, Modification Anomalies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5" ma:contentTypeDescription="Create a new document." ma:contentTypeScope="" ma:versionID="f777e02a9ef43cce4da80024e56b0a1b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7eccbabfe7a8ddc2314303d63f186a1b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F33B8C-EF61-4BBB-855C-78CB19B097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CC5244-C4A7-44C7-A16B-468E985A9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AFC637-057C-4162-B282-DCB095AE116A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2233</Words>
  <Application>Microsoft Office PowerPoint</Application>
  <PresentationFormat>On-screen Show (4:3)</PresentationFormat>
  <Paragraphs>895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Noto Sans Symbols</vt:lpstr>
      <vt:lpstr>Lato Light</vt:lpstr>
      <vt:lpstr>Lato</vt:lpstr>
      <vt:lpstr>Times New Roman</vt:lpstr>
      <vt:lpstr>Cambria</vt:lpstr>
      <vt:lpstr>Source Code Pro</vt:lpstr>
      <vt:lpstr>Streamline</vt:lpstr>
      <vt:lpstr>Streamline</vt:lpstr>
      <vt:lpstr>Database Design Considerations and Data Anomalies</vt:lpstr>
      <vt:lpstr>In These Slides . . .</vt:lpstr>
      <vt:lpstr>Database Design Impacts</vt:lpstr>
      <vt:lpstr>Database Integrity</vt:lpstr>
      <vt:lpstr>Database Inconsistencies</vt:lpstr>
      <vt:lpstr>Data Inconsistencies</vt:lpstr>
      <vt:lpstr>Database Redundancy</vt:lpstr>
      <vt:lpstr>Database Redundancy</vt:lpstr>
      <vt:lpstr>Database Integrity and Redundancy</vt:lpstr>
      <vt:lpstr>Poor Database Designs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Poor Database Designs - Example</vt:lpstr>
      <vt:lpstr>Database Design - Anomalies</vt:lpstr>
      <vt:lpstr>Database Design - Insertion Anomaly</vt:lpstr>
      <vt:lpstr>Database Design - Insertion Anomaly</vt:lpstr>
      <vt:lpstr>Database Design - Deletion Anomaly</vt:lpstr>
      <vt:lpstr>Database Design - Deletion Anomaly</vt:lpstr>
      <vt:lpstr>Database Design - Modification Anomaly</vt:lpstr>
      <vt:lpstr>Database Design - Modification Anomaly</vt:lpstr>
      <vt:lpstr>Database Design - Redundancy</vt:lpstr>
      <vt:lpstr>Database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Normalization</dc:title>
  <dc:creator>Brad Blake Vincelette</dc:creator>
  <cp:lastModifiedBy>Brad Blake Vincelette</cp:lastModifiedBy>
  <cp:revision>66</cp:revision>
  <dcterms:modified xsi:type="dcterms:W3CDTF">2023-11-06T13:44:43Z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  <property fmtid="{D5CDD505-2E9C-101B-9397-08002B2CF9AE}" pid="3" name="MediaServiceImageTags">
    <vt:lpwstr/>
  </property>
</Properties>
</file>