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6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9" r:id="rId26"/>
    <p:sldId id="280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7" r:id="rId47"/>
    <p:sldId id="308" r:id="rId48"/>
    <p:sldId id="309" r:id="rId49"/>
    <p:sldId id="312" r:id="rId50"/>
    <p:sldId id="313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47" r:id="rId61"/>
    <p:sldId id="349" r:id="rId62"/>
    <p:sldId id="350" r:id="rId63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65"/>
      <p:bold r:id="rId66"/>
      <p:italic r:id="rId67"/>
      <p:boldItalic r:id="rId68"/>
    </p:embeddedFont>
    <p:embeddedFont>
      <p:font typeface="IBM Plex Mono" panose="020B0509050203000203" pitchFamily="49" charset="0"/>
      <p:regular r:id="rId69"/>
      <p:bold r:id="rId70"/>
      <p:italic r:id="rId71"/>
      <p:boldItalic r:id="rId72"/>
    </p:embeddedFont>
    <p:embeddedFont>
      <p:font typeface="IBM Plex Mono SemiBold" panose="020B0709050203000203" pitchFamily="49" charset="0"/>
      <p:regular r:id="rId73"/>
      <p:bold r:id="rId74"/>
      <p:italic r:id="rId75"/>
      <p:boldItalic r:id="rId76"/>
    </p:embeddedFont>
    <p:embeddedFont>
      <p:font typeface="Lato" panose="020F0502020204030203" pitchFamily="34" charset="0"/>
      <p:regular r:id="rId77"/>
      <p:bold r:id="rId78"/>
      <p:italic r:id="rId79"/>
      <p:boldItalic r:id="rId80"/>
    </p:embeddedFont>
    <p:embeddedFont>
      <p:font typeface="Lato Light" panose="020F0302020204030203" pitchFamily="34" charset="0"/>
      <p:regular r:id="rId81"/>
      <p:bold r:id="rId82"/>
      <p:italic r:id="rId83"/>
      <p:boldItalic r:id="rId84"/>
    </p:embeddedFont>
    <p:embeddedFont>
      <p:font typeface="Noto Sans Symbols" panose="020B0604020202020204" charset="0"/>
      <p:regular r:id="rId85"/>
      <p:bold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595959"/>
    <a:srgbClr val="00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73212-74A6-4C91-8D5E-051C84B44E82}">
  <a:tblStyle styleId="{B1F73212-74A6-4C91-8D5E-051C84B44E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61" autoAdjust="0"/>
  </p:normalViewPr>
  <p:slideViewPr>
    <p:cSldViewPr snapToGrid="0">
      <p:cViewPr varScale="1">
        <p:scale>
          <a:sx n="159" d="100"/>
          <a:sy n="159" d="100"/>
        </p:scale>
        <p:origin x="185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font" Target="fonts/font4.fntdata"/><Relationship Id="rId84" Type="http://schemas.openxmlformats.org/officeDocument/2006/relationships/font" Target="fonts/font20.fntdata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Master" Target="slideMasters/slideMaster2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85" Type="http://schemas.openxmlformats.org/officeDocument/2006/relationships/font" Target="fonts/font2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font" Target="fonts/font3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font" Target="fonts/font19.fntdata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font" Target="fonts/font17.fntdata"/><Relationship Id="rId86" Type="http://schemas.openxmlformats.org/officeDocument/2006/relationships/font" Target="fonts/font2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12.fntdata"/><Relationship Id="rId7" Type="http://schemas.openxmlformats.org/officeDocument/2006/relationships/slide" Target="slides/slide2.xml"/><Relationship Id="rId71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font" Target="fonts/font2.fntdata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font" Target="fonts/font18.fntdata"/><Relationship Id="rId1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Blake Vincelette" userId="4809eaf8-013a-48b4-ae21-9cfe1c8bd7fb" providerId="ADAL" clId="{86DEA227-F455-49B3-879E-2BA09519BBD1}"/>
    <pc:docChg chg="modSld">
      <pc:chgData name="Brad Blake Vincelette" userId="4809eaf8-013a-48b4-ae21-9cfe1c8bd7fb" providerId="ADAL" clId="{86DEA227-F455-49B3-879E-2BA09519BBD1}" dt="2023-11-27T15:50:33.563" v="58" actId="21"/>
      <pc:docMkLst>
        <pc:docMk/>
      </pc:docMkLst>
      <pc:sldChg chg="modSp mod">
        <pc:chgData name="Brad Blake Vincelette" userId="4809eaf8-013a-48b4-ae21-9cfe1c8bd7fb" providerId="ADAL" clId="{86DEA227-F455-49B3-879E-2BA09519BBD1}" dt="2023-11-27T15:50:04.498" v="29" actId="20577"/>
        <pc:sldMkLst>
          <pc:docMk/>
          <pc:sldMk cId="0" sldId="256"/>
        </pc:sldMkLst>
        <pc:spChg chg="mod">
          <ac:chgData name="Brad Blake Vincelette" userId="4809eaf8-013a-48b4-ae21-9cfe1c8bd7fb" providerId="ADAL" clId="{86DEA227-F455-49B3-879E-2BA09519BBD1}" dt="2023-11-27T15:50:04.498" v="29" actId="20577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Brad Blake Vincelette" userId="4809eaf8-013a-48b4-ae21-9cfe1c8bd7fb" providerId="ADAL" clId="{86DEA227-F455-49B3-879E-2BA09519BBD1}" dt="2023-11-27T15:49:29.659" v="9" actId="20577"/>
          <ac:spMkLst>
            <pc:docMk/>
            <pc:sldMk cId="0" sldId="256"/>
            <ac:spMk id="167" creationId="{00000000-0000-0000-0000-000000000000}"/>
          </ac:spMkLst>
        </pc:spChg>
      </pc:sldChg>
      <pc:sldChg chg="modSp mod">
        <pc:chgData name="Brad Blake Vincelette" userId="4809eaf8-013a-48b4-ae21-9cfe1c8bd7fb" providerId="ADAL" clId="{86DEA227-F455-49B3-879E-2BA09519BBD1}" dt="2023-11-27T15:50:33.563" v="58" actId="21"/>
        <pc:sldMkLst>
          <pc:docMk/>
          <pc:sldMk cId="0" sldId="257"/>
        </pc:sldMkLst>
        <pc:spChg chg="mod">
          <ac:chgData name="Brad Blake Vincelette" userId="4809eaf8-013a-48b4-ae21-9cfe1c8bd7fb" providerId="ADAL" clId="{86DEA227-F455-49B3-879E-2BA09519BBD1}" dt="2023-11-27T15:50:33.563" v="58" actId="21"/>
          <ac:spMkLst>
            <pc:docMk/>
            <pc:sldMk cId="0" sldId="257"/>
            <ac:spMk id="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0b28c908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4" name="Google Shape;234;g5c0b28c90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0b28c908_0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2" name="Google Shape;242;g5c0b28c90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0b28c908_0_22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8" name="Google Shape;258;g5c0b28c90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0b28c908_0_2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6" name="Google Shape;266;g5c0b28c90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0b28c908_0_1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5c0b28c90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0b28c908_0_2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2" name="Google Shape;282;g5c0b28c90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0b28c908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1" name="Google Shape;291;g5c0b28c90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0b28c908_0_1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1" name="Google Shape;301;g5c0b28c90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0b28c908_0_1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World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Fo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Blank</a:t>
            </a:r>
            <a:endParaRPr dirty="0"/>
          </a:p>
        </p:txBody>
      </p:sp>
      <p:sp>
        <p:nvSpPr>
          <p:cNvPr id="319" name="Google Shape;319;g5c0b28c90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c0b28c908_0_2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9" name="Google Shape;329;g5c0b28c90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0b28c908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6" name="Google Shape;336;g5c0b28c9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0b28c908_0_18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1" name="Google Shape;351;g5c0b28c90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c0b28c908_0_19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9" name="Google Shape;359;g5c0b28c90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0b28c908_0_2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8" name="Google Shape;388;g5c0b28c90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0b28c908_0_2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8" name="Google Shape;408;g5c0b28c90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c0b28c908_0_3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5c0b28c90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49f1ee01_0_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5" name="Google Shape;425;g8b49f1ee0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b49f1ee01_0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2" name="Google Shape;432;g8b49f1ee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9f1ee01_0_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0" name="Google Shape;440;g8b49f1ee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b49f1ee01_0_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9" name="Google Shape;449;g8b49f1ee0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d9665a8d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Functions are our friends! They allow us to perform complex tasks with relative ease by simply calling them to do a task.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Each function has a job, the name of the function usually gives a very good clue on what the function can do.</a:t>
            </a:r>
            <a:endParaRPr dirty="0"/>
          </a:p>
        </p:txBody>
      </p:sp>
      <p:sp>
        <p:nvSpPr>
          <p:cNvPr id="177" name="Google Shape;177;g5bd9665a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b49f1ee01_0_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7" name="Google Shape;457;g8b49f1ee0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b49f1ee01_0_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8" name="Google Shape;468;g8b49f1ee0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b49f1ee01_0_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8" name="Google Shape;478;g8b49f1ee0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b49f1ee01_0_6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6" name="Google Shape;486;g8b49f1ee0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c41712cfa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94" name="Google Shape;494;g8c41712c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c41712cfa_0_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2" name="Google Shape;502;g8c41712cf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c41712cfa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0" name="Google Shape;510;g8c41712c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c41712cfa_0_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6" name="Google Shape;526;g8c41712cf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c41712cfa_0_4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33" name="Google Shape;533;g8c41712cf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b198ad6ce_0_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1" name="Google Shape;541;gab198ad6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d9665a8d_1_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 lot of times functions need some information to do its job. The UPPER function converts a word (string) to upper case but if we didn't give the function a word to convert then the function wouldn’t know what it needs to convert.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g5bd9665a8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b198ad6ce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9" name="Google Shape;549;gab198ad6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198ad6ce_0_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6" name="Google Shape;556;gab198ad6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c41712cfa_0_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8" name="Google Shape;588;g8c41712c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c41712cfa_0_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5" name="Google Shape;595;g8c41712c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c41712cfa_0_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2" name="Google Shape;602;g8c41712c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c41712cfa_0_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4" name="Google Shape;624;g8c41712cf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c41712cfa_0_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1" name="Google Shape;631;g8c41712cf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d647ba1f0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3" name="Google Shape;693;gad647ba1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d647ba1f0_0_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0" name="Google Shape;700;gad647ba1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d647ba1f0_0_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8" name="Google Shape;708;gad647ba1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d9665a8d_1_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4" name="Google Shape;194;g5bd9665a8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d647ba1f0_0_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1" name="Google Shape;721;gad647ba1f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d647ba1f0_0_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34" name="Google Shape;734;gad647ba1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d647ba1f0_0_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42" name="Google Shape;742;gad647ba1f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7ba1f0_0_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55" name="Google Shape;755;gad647ba1f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d647ba1f0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8" name="Google Shape;768;gad647ba1f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ad647ba1f0_0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7" name="Google Shape;777;gad647ba1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d647ba1f0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1" name="Google Shape;931;gad647ba1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d9665a8d_1_3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2" name="Google Shape;202;g5bd9665a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d9665a8d_1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g5bd9665a8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0b28c908_0_25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8" name="Google Shape;218;g5c0b28c90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0b28c908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5c0b28c9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27500" y="833947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73342" y="94336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0683" y="114744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Module G.1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Common SQL Functions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 dirty="0"/>
              <a:t>COMP-1701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73342" y="112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LOWER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LOWER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Lower Case: </a:t>
            </a:r>
            <a:r>
              <a:rPr lang="en-US" dirty="0"/>
              <a:t>Converts a parameter value into all lower case letters.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 river</a:t>
            </a: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526392" y="350328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LOWER(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509700" y="118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LOWER</a:t>
            </a:r>
            <a:endParaRPr dirty="0"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791170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SQL using LOWER: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Ignoring case-sensitivity, we will return all rows where an employee has a first name of “Stephen”.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More efficient method to check for instances of Stephen, as it has fewer letters to convert.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526392" y="1750685"/>
            <a:ext cx="7147800" cy="139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people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LOWER(first_name) =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stephen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56650" y="131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</a:t>
            </a:r>
            <a:endParaRPr dirty="0"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56650" y="100523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SUBSTR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Substring</a:t>
            </a:r>
            <a:r>
              <a:rPr lang="en-US" sz="2200" dirty="0"/>
              <a:t>: returns a portion of a value.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585900" y="2363333"/>
            <a:ext cx="7721100" cy="169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character_position_to_start,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number_of_characters_to_return)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Character Positions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473342" y="977800"/>
            <a:ext cx="7200900" cy="501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Character Positions start at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Lato"/>
              </a:rPr>
              <a:t>1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for the first character: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2200" dirty="0"/>
              <a:t>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22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2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sz="2200" dirty="0"/>
              <a:t>3 =&gt; d</a:t>
            </a:r>
          </a:p>
          <a:p>
            <a:pPr marL="0" indent="0">
              <a:buNone/>
            </a:pPr>
            <a:r>
              <a:rPr lang="en-US" sz="2200" dirty="0"/>
              <a:t>4 =&gt; (space character)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5 =&gt; </a:t>
            </a:r>
            <a:r>
              <a:rPr lang="en-US" sz="2200" b="1" dirty="0">
                <a:latin typeface="Lato"/>
                <a:sym typeface="Lato"/>
              </a:rPr>
              <a:t>R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6 =&gt; </a:t>
            </a:r>
            <a:r>
              <a:rPr lang="en-US" sz="2200" b="1" dirty="0">
                <a:latin typeface="Lato"/>
                <a:sym typeface="Lato"/>
              </a:rPr>
              <a:t>i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sz="2200" dirty="0"/>
              <a:t>7 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v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-US" sz="2200" dirty="0"/>
              <a:t> 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dirty="0">
                <a:ea typeface="Lato"/>
                <a:cs typeface="Lato"/>
              </a:rPr>
              <a:t>9</a:t>
            </a:r>
            <a:r>
              <a:rPr lang="en-US" sz="2200" dirty="0"/>
              <a:t> 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r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588191" y="1531400"/>
            <a:ext cx="5541897" cy="98921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 Ruler 123456789</a:t>
            </a:r>
            <a:b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'Red River'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509700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374354" y="886361"/>
            <a:ext cx="83673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 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start with.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indicating which character position to start from.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3rd Parameter: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indicating how many characters the result will contain. </a:t>
            </a:r>
            <a:r>
              <a:rPr lang="en-US" i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(defaults to the value’s character length when omitted)</a:t>
            </a:r>
            <a:endParaRPr i="1" dirty="0">
              <a:solidFill>
                <a:schemeClr val="accent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br>
              <a:rPr lang="en-US" dirty="0"/>
            </a:b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374354" y="449388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 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1, 3)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456648" y="959513"/>
            <a:ext cx="854104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order to play around with some of the functions in this module, we are using a Select statement without a FROM clause.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Try it!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86" name="Google Shape;286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88" name="Google Shape;288;p40"/>
          <p:cNvSpPr txBox="1"/>
          <p:nvPr/>
        </p:nvSpPr>
        <p:spPr>
          <a:xfrm>
            <a:off x="640122" y="3741284"/>
            <a:ext cx="8174100" cy="101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UPPER(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stephen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AS </a:t>
            </a:r>
            <a:r>
              <a:rPr lang="en-US" sz="24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509700" y="98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Examples</a:t>
            </a:r>
            <a:endParaRPr dirty="0"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09458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What do each of these examples return? 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(solutions on next slide)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526392" y="17019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5, 5);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526392" y="31497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2, 2);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526392" y="45975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509700" y="1343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73342" y="858929"/>
            <a:ext cx="78294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SUBSTR Practice Solutions: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River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River</a:t>
            </a:r>
            <a:endParaRPr sz="1800" dirty="0"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526392" y="21012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526392" y="35490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2, 2)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526392" y="49968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A5D63-0228-89CA-9EE0-AB3C678A2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769065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- What value is returned for each? </a:t>
            </a:r>
            <a:br>
              <a:rPr lang="en-US" dirty="0"/>
            </a:b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576305" y="2154844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526392" y="338136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'Info Tech'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2)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283464" y="913793"/>
            <a:ext cx="874414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the first 3 characters of </a:t>
            </a:r>
            <a:br>
              <a:rPr lang="en-US" dirty="0"/>
            </a:br>
            <a:r>
              <a:rPr lang="en-US" dirty="0"/>
              <a:t>each employee’s last name. </a:t>
            </a:r>
            <a:r>
              <a:rPr lang="en-US" i="1" dirty="0"/>
              <a:t>(Show their original </a:t>
            </a:r>
            <a:br>
              <a:rPr lang="en-US" i="1" dirty="0"/>
            </a:br>
            <a:r>
              <a:rPr lang="en-US" i="1" dirty="0"/>
              <a:t>last name in the query as well)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</a:rPr>
              <a:t>SOLUTION:</a:t>
            </a:r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059" y="503388"/>
            <a:ext cx="1608809" cy="3270948"/>
          </a:xfrm>
          <a:prstGeom prst="rect">
            <a:avLst/>
          </a:prstGeom>
        </p:spPr>
      </p:pic>
      <p:sp>
        <p:nvSpPr>
          <p:cNvPr id="6" name="Google Shape;306;p42"/>
          <p:cNvSpPr txBox="1">
            <a:spLocks/>
          </p:cNvSpPr>
          <p:nvPr/>
        </p:nvSpPr>
        <p:spPr>
          <a:xfrm>
            <a:off x="276796" y="4184741"/>
            <a:ext cx="8750808" cy="134978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 panose="020B0509050203000203" pitchFamily="49" charset="0"/>
                <a:ea typeface="IBM Plex Mono"/>
                <a:cs typeface="IBM Plex Mono"/>
                <a:sym typeface="IBM Plex Mono"/>
              </a:rPr>
              <a:t>SELECT</a:t>
            </a:r>
            <a:r>
              <a:rPr lang="en-US" i="1" dirty="0">
                <a:latin typeface="IBM Plex Mono" panose="020B0509050203000203" pitchFamily="49" charset="0"/>
              </a:rPr>
              <a:t> </a:t>
            </a:r>
            <a:r>
              <a:rPr lang="en-US" dirty="0" err="1">
                <a:latin typeface="IBM Plex Mono" panose="020B0509050203000203" pitchFamily="49" charset="0"/>
              </a:rPr>
              <a:t>last_name</a:t>
            </a:r>
            <a:endParaRPr lang="en-US" dirty="0">
              <a:latin typeface="IBM Plex Mono" panose="020B0509050203000203" pitchFamily="49" charset="0"/>
            </a:endParaRPr>
          </a:p>
          <a:p>
            <a:pPr marL="0" lvl="0" indent="0">
              <a:buNone/>
            </a:pPr>
            <a:r>
              <a:rPr lang="en-US" i="1" dirty="0">
                <a:latin typeface="IBM Plex Mono" panose="020B0509050203000203" pitchFamily="49" charset="0"/>
              </a:rPr>
              <a:t>     , </a:t>
            </a:r>
            <a:r>
              <a:rPr lang="en-US" b="1" dirty="0">
                <a:latin typeface="IBM Plex Mono" panose="020B0509050203000203" pitchFamily="49" charset="0"/>
                <a:ea typeface="IBM Plex Mono"/>
                <a:cs typeface="IBM Plex Mono"/>
              </a:rPr>
              <a:t>SUBSTR</a:t>
            </a:r>
            <a:r>
              <a:rPr lang="en-US" dirty="0">
                <a:latin typeface="IBM Plex Mono" panose="020B0509050203000203" pitchFamily="49" charset="0"/>
              </a:rPr>
              <a:t>(last_name,1,3) </a:t>
            </a:r>
            <a:r>
              <a:rPr lang="en-US" b="1" dirty="0">
                <a:solidFill>
                  <a:srgbClr val="336699"/>
                </a:solidFill>
                <a:latin typeface="IBM Plex Mono" panose="020B0509050203000203" pitchFamily="49" charset="0"/>
                <a:ea typeface="IBM Plex Mono"/>
                <a:cs typeface="IBM Plex Mono"/>
              </a:rPr>
              <a:t>AS</a:t>
            </a:r>
            <a:r>
              <a:rPr lang="en-US" dirty="0">
                <a:latin typeface="IBM Plex Mono" panose="020B0509050203000203" pitchFamily="49" charset="0"/>
              </a:rPr>
              <a:t> </a:t>
            </a:r>
            <a:r>
              <a:rPr lang="en-US" dirty="0" err="1">
                <a:latin typeface="IBM Plex Mono" panose="020B0509050203000203" pitchFamily="49" charset="0"/>
              </a:rPr>
              <a:t>last_name_abbr</a:t>
            </a:r>
            <a:endParaRPr lang="en-US" dirty="0">
              <a:latin typeface="IBM Plex Mono" panose="020B0509050203000203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 panose="020B0509050203000203" pitchFamily="49" charset="0"/>
                <a:ea typeface="IBM Plex Mono"/>
                <a:cs typeface="IBM Plex Mono"/>
              </a:rPr>
              <a:t>FROM</a:t>
            </a:r>
            <a:r>
              <a:rPr lang="en-US" i="1" dirty="0">
                <a:latin typeface="IBM Plex Mono" panose="020B0509050203000203" pitchFamily="49" charset="0"/>
              </a:rPr>
              <a:t> </a:t>
            </a:r>
            <a:r>
              <a:rPr lang="en-US" dirty="0">
                <a:latin typeface="IBM Plex Mono" panose="020B0509050203000203" pitchFamily="49" charset="0"/>
              </a:rPr>
              <a:t>people;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3259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Character manipulation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LOWER, UPPER, SUBSTR, INSTR, LENGTH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LPAD/RPAD, TRIM (LTRIM/RTRIM), CONCAT, IFNULL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Number Manipulation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ROUND, TRUNCATE, MOD</a:t>
            </a:r>
            <a:r>
              <a:rPr lang="en-US" sz="2200"/>
              <a:t>,  ABS</a:t>
            </a:r>
            <a:endParaRPr sz="2200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473342" y="50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INSTR</a:t>
            </a:r>
            <a:endParaRPr dirty="0"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602592" y="840641"/>
            <a:ext cx="825003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INSTR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200" dirty="0"/>
              <a:t> Locates one or more characters within a value.</a:t>
            </a:r>
            <a:br>
              <a:rPr lang="en-US" sz="2200" dirty="0"/>
            </a:b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/>
              <a:t>Returns a number </a:t>
            </a:r>
            <a:r>
              <a:rPr lang="en-US" sz="2200" dirty="0"/>
              <a:t>that represents the character position where the sought value was located (If not found a zero is returned).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341" name="Google Shape;341;p46"/>
          <p:cNvSpPr txBox="1">
            <a:spLocks noGrp="1"/>
          </p:cNvSpPr>
          <p:nvPr>
            <p:ph type="body" idx="1"/>
          </p:nvPr>
        </p:nvSpPr>
        <p:spPr>
          <a:xfrm>
            <a:off x="602592" y="3494141"/>
            <a:ext cx="7721100" cy="169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IBM Plex Mono"/>
              </a:rPr>
              <a:t>INSTR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'string to search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in','string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portion you are searching for'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INSTR Parameters</a:t>
            </a:r>
            <a:endParaRPr dirty="0"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28634" y="922937"/>
            <a:ext cx="847703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Parameter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Lato"/>
                <a:ea typeface="Lato"/>
                <a:cs typeface="Lato"/>
                <a:sym typeface="IBM Plex Mono"/>
              </a:rPr>
              <a:t>: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want to search.</a:t>
            </a:r>
          </a:p>
          <a:p>
            <a:pPr marL="0" lvl="0" indent="0"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pattern you are searching for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value: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 </a:t>
            </a:r>
            <a:r>
              <a:rPr lang="en-US" dirty="0"/>
              <a:t>(the first occurance of R)</a:t>
            </a:r>
            <a:endParaRPr dirty="0"/>
          </a:p>
        </p:txBody>
      </p:sp>
      <p:sp>
        <p:nvSpPr>
          <p:cNvPr id="355" name="Google Shape;355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81684" y="441463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SELECT INSTR('Red </a:t>
            </a:r>
            <a:r>
              <a:rPr lang="en-US" dirty="0" err="1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River','i</a:t>
            </a: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');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89062D-6888-4570-B491-E6698A22E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76200" indent="0"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(Starting at position 1, the first occurrence of e is position 2</a:t>
            </a:r>
            <a:endParaRPr lang="en-CA" dirty="0"/>
          </a:p>
        </p:txBody>
      </p:sp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465040" y="7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INSTR Parameters</a:t>
            </a:r>
            <a:endParaRPr dirty="0"/>
          </a:p>
        </p:txBody>
      </p:sp>
      <p:sp>
        <p:nvSpPr>
          <p:cNvPr id="363" name="Google Shape;363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364" name="Google Shape;364;p49"/>
          <p:cNvSpPr txBox="1">
            <a:spLocks noGrp="1"/>
          </p:cNvSpPr>
          <p:nvPr>
            <p:ph type="body" idx="1"/>
          </p:nvPr>
        </p:nvSpPr>
        <p:spPr>
          <a:xfrm>
            <a:off x="518090" y="2031101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INSTR(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River','e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INSTR Table Example</a:t>
            </a:r>
            <a:endParaRPr dirty="0"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3233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have only seen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INSTR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with hard-coded literals. Let’s see an example with a table and columns.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Show only the people whose last name starts with the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letter J: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dirty="0"/>
              <a:t>23</a:t>
            </a:fld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526392" y="3626325"/>
            <a:ext cx="7147800" cy="133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first_name, last_name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  people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INSTR(</a:t>
            </a:r>
            <a:r>
              <a:rPr lang="en-US" b="1" dirty="0" err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last_name,'J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') = 1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6650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CHAR_LENGTH</a:t>
            </a:r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CHAR_LENGTH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Returns the length of the value.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Query 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(Returns 9)</a:t>
            </a:r>
            <a:endParaRPr dirty="0"/>
          </a:p>
        </p:txBody>
      </p:sp>
      <p:sp>
        <p:nvSpPr>
          <p:cNvPr id="412" name="Google Shape;412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602591" y="2143877"/>
            <a:ext cx="504021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CHAR_LENGTH(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1"/>
          </p:nvPr>
        </p:nvSpPr>
        <p:spPr>
          <a:xfrm>
            <a:off x="602592" y="3363077"/>
            <a:ext cx="7200900" cy="109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CHAR_LENGTH(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CHAR_LENGTH</a:t>
            </a:r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body" idx="1"/>
          </p:nvPr>
        </p:nvSpPr>
        <p:spPr>
          <a:xfrm>
            <a:off x="344092" y="868073"/>
            <a:ext cx="840671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LENGTH Table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Display only the people who have a first name with more than 8 characters: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422" name="Google Shape;422;p55"/>
          <p:cNvSpPr txBox="1">
            <a:spLocks noGrp="1"/>
          </p:cNvSpPr>
          <p:nvPr>
            <p:ph type="body" idx="1"/>
          </p:nvPr>
        </p:nvSpPr>
        <p:spPr>
          <a:xfrm>
            <a:off x="473342" y="2530973"/>
            <a:ext cx="7200900" cy="139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last_name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people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CHAR_LENGTH(first_name) &gt; 8;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Functions - </a:t>
            </a:r>
            <a:r>
              <a:rPr lang="en-US" dirty="0"/>
              <a:t>CHAR_LENGTH</a:t>
            </a:r>
            <a:endParaRPr dirty="0">
              <a:latin typeface="+mj-lt"/>
            </a:endParaRPr>
          </a:p>
        </p:txBody>
      </p:sp>
      <p:sp>
        <p:nvSpPr>
          <p:cNvPr id="428" name="Google Shape;428;p56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1585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Make a query that returns only people whose first and last name combined is less than 15 characters long.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Remember: </a:t>
            </a:r>
            <a:r>
              <a:rPr lang="en-US" dirty="0"/>
              <a:t>You can use math calculations anywhere that you can use columns/functions. </a:t>
            </a:r>
            <a:endParaRPr dirty="0"/>
          </a:p>
        </p:txBody>
      </p:sp>
      <p:sp>
        <p:nvSpPr>
          <p:cNvPr id="429" name="Google Shape;429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35" name="Google Shape;435;p57"/>
          <p:cNvSpPr txBox="1">
            <a:spLocks noGrp="1"/>
          </p:cNvSpPr>
          <p:nvPr>
            <p:ph type="body" idx="1"/>
          </p:nvPr>
        </p:nvSpPr>
        <p:spPr>
          <a:xfrm>
            <a:off x="365210" y="986945"/>
            <a:ext cx="8329600" cy="228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endParaRPr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the first and last names of people whose first and last name combined is less than 15 characters.</a:t>
            </a:r>
            <a:endParaRPr dirty="0"/>
          </a:p>
        </p:txBody>
      </p:sp>
      <p:sp>
        <p:nvSpPr>
          <p:cNvPr id="436" name="Google Shape;436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437" name="Google Shape;437;p57"/>
          <p:cNvSpPr txBox="1">
            <a:spLocks noGrp="1"/>
          </p:cNvSpPr>
          <p:nvPr>
            <p:ph type="body" idx="1"/>
          </p:nvPr>
        </p:nvSpPr>
        <p:spPr>
          <a:xfrm>
            <a:off x="118872" y="3509302"/>
            <a:ext cx="8933688" cy="1242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first_name, last_name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people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LENGTH(first_name) + LENGTH(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 &lt; 15;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>
            <a:spLocks noGrp="1"/>
          </p:cNvSpPr>
          <p:nvPr>
            <p:ph type="title"/>
          </p:nvPr>
        </p:nvSpPr>
        <p:spPr>
          <a:xfrm>
            <a:off x="502925" y="560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</a:t>
            </a:r>
            <a:endParaRPr dirty="0"/>
          </a:p>
        </p:txBody>
      </p:sp>
      <p:sp>
        <p:nvSpPr>
          <p:cNvPr id="443" name="Google Shape;443;p58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16614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LPAD (left) / RPAD (right)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These padding functions are used to pad the left or right side of a string value with a specific set of characters. This function is useful for formatting output.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44" name="Google Shape;444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445" name="Google Shape;445;p58"/>
          <p:cNvSpPr txBox="1">
            <a:spLocks noGrp="1"/>
          </p:cNvSpPr>
          <p:nvPr>
            <p:ph type="body" idx="1"/>
          </p:nvPr>
        </p:nvSpPr>
        <p:spPr>
          <a:xfrm>
            <a:off x="519617" y="2654586"/>
            <a:ext cx="5706000" cy="12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maximum_character_result,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padding_character)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519617" y="4038486"/>
            <a:ext cx="5706000" cy="12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maximum_character_result,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padding_character)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>
            <a:spLocks noGrp="1"/>
          </p:cNvSpPr>
          <p:nvPr>
            <p:ph type="title"/>
          </p:nvPr>
        </p:nvSpPr>
        <p:spPr>
          <a:xfrm>
            <a:off x="50970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 Parameters</a:t>
            </a:r>
            <a:endParaRPr dirty="0"/>
          </a:p>
        </p:txBody>
      </p:sp>
      <p:sp>
        <p:nvSpPr>
          <p:cNvPr id="452" name="Google Shape;452;p59"/>
          <p:cNvSpPr txBox="1">
            <a:spLocks noGrp="1"/>
          </p:cNvSpPr>
          <p:nvPr>
            <p:ph type="body" idx="1"/>
          </p:nvPr>
        </p:nvSpPr>
        <p:spPr>
          <a:xfrm>
            <a:off x="400190" y="932081"/>
            <a:ext cx="85152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want to format.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used to determine the maximum size of the returned output.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3rd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'*'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single character used to pad the original value to reach the maximum size.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30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Returns left padding: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***Red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454" name="Google Shape;454;p59"/>
          <p:cNvSpPr txBox="1">
            <a:spLocks noGrp="1"/>
          </p:cNvSpPr>
          <p:nvPr>
            <p:ph type="body" idx="1"/>
          </p:nvPr>
        </p:nvSpPr>
        <p:spPr>
          <a:xfrm>
            <a:off x="436548" y="45975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'*'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01784" y="104180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is a Function?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predefined block of SQL code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May take 0 or more parameters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Usually returns a value</a:t>
            </a:r>
            <a:endParaRPr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won’t be making our own in this course, we’re just using them!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>
            <a:spLocks noGrp="1"/>
          </p:cNvSpPr>
          <p:nvPr>
            <p:ph type="title"/>
          </p:nvPr>
        </p:nvSpPr>
        <p:spPr>
          <a:xfrm>
            <a:off x="45660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 Parameters</a:t>
            </a:r>
            <a:endParaRPr dirty="0"/>
          </a:p>
        </p:txBody>
      </p:sp>
      <p:sp>
        <p:nvSpPr>
          <p:cNvPr id="460" name="Google Shape;460;p60"/>
          <p:cNvSpPr txBox="1">
            <a:spLocks noGrp="1"/>
          </p:cNvSpPr>
          <p:nvPr>
            <p:ph type="body" idx="1"/>
          </p:nvPr>
        </p:nvSpPr>
        <p:spPr>
          <a:xfrm>
            <a:off x="456600" y="986945"/>
            <a:ext cx="82302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What does each function return?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(answers on next slides):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61" name="Google Shape;461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462" name="Google Shape;462;p60"/>
          <p:cNvSpPr txBox="1">
            <a:spLocks noGrp="1"/>
          </p:cNvSpPr>
          <p:nvPr>
            <p:ph type="body" idx="1"/>
          </p:nvPr>
        </p:nvSpPr>
        <p:spPr>
          <a:xfrm>
            <a:off x="509650" y="22688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10,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509650" y="31832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'-'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4" name="Google Shape;464;p60"/>
          <p:cNvSpPr txBox="1">
            <a:spLocks noGrp="1"/>
          </p:cNvSpPr>
          <p:nvPr>
            <p:ph type="body" idx="1"/>
          </p:nvPr>
        </p:nvSpPr>
        <p:spPr>
          <a:xfrm>
            <a:off x="509650" y="40976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5" name="Google Shape;465;p60"/>
          <p:cNvSpPr txBox="1">
            <a:spLocks noGrp="1"/>
          </p:cNvSpPr>
          <p:nvPr>
            <p:ph type="body" idx="1"/>
          </p:nvPr>
        </p:nvSpPr>
        <p:spPr>
          <a:xfrm>
            <a:off x="509650" y="50120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'Rules'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'&amp;'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>
            <a:spLocks noGrp="1"/>
          </p:cNvSpPr>
          <p:nvPr>
            <p:ph type="title"/>
          </p:nvPr>
        </p:nvSpPr>
        <p:spPr>
          <a:xfrm>
            <a:off x="473342" y="1343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 LPAD / RPAD Parameters</a:t>
            </a:r>
            <a:endParaRPr dirty="0"/>
          </a:p>
        </p:txBody>
      </p:sp>
      <p:sp>
        <p:nvSpPr>
          <p:cNvPr id="471" name="Google Shape;471;p61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68144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LPAD/RPAD Practice Solutions: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Red_______ 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--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River</a:t>
            </a:r>
            <a:r>
              <a:rPr lang="en-US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(with 2 hyphens in front)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College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(No change)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473" name="Google Shape;473;p61"/>
          <p:cNvSpPr txBox="1">
            <a:spLocks noGrp="1"/>
          </p:cNvSpPr>
          <p:nvPr>
            <p:ph type="body" idx="1"/>
          </p:nvPr>
        </p:nvSpPr>
        <p:spPr>
          <a:xfrm>
            <a:off x="473342" y="18849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10,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74" name="Google Shape;474;p61"/>
          <p:cNvSpPr txBox="1">
            <a:spLocks noGrp="1"/>
          </p:cNvSpPr>
          <p:nvPr>
            <p:ph type="body" idx="1"/>
          </p:nvPr>
        </p:nvSpPr>
        <p:spPr>
          <a:xfrm>
            <a:off x="473342" y="33417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‘-'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5" name="Google Shape;475;p61"/>
          <p:cNvSpPr txBox="1">
            <a:spLocks noGrp="1"/>
          </p:cNvSpPr>
          <p:nvPr>
            <p:ph type="body" idx="1"/>
          </p:nvPr>
        </p:nvSpPr>
        <p:spPr>
          <a:xfrm>
            <a:off x="473342" y="48075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uiExpand="1" build="p" animBg="1"/>
      <p:bldP spid="475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>
            <a:spLocks noGrp="1"/>
          </p:cNvSpPr>
          <p:nvPr>
            <p:ph type="title"/>
          </p:nvPr>
        </p:nvSpPr>
        <p:spPr>
          <a:xfrm>
            <a:off x="473342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 LPAD / RPAD Parameters</a:t>
            </a:r>
            <a:endParaRPr dirty="0"/>
          </a:p>
        </p:txBody>
      </p:sp>
      <p:sp>
        <p:nvSpPr>
          <p:cNvPr id="481" name="Google Shape;481;p62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575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LPAD/RPAD Practice Solutions: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Rul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example is here to remind you that if you set the maximum return size as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Than The Original Value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, it will cut off the resulting text!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result is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Rul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whether RPAD or LPAD here.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483" name="Google Shape;483;p62"/>
          <p:cNvSpPr txBox="1">
            <a:spLocks noGrp="1"/>
          </p:cNvSpPr>
          <p:nvPr>
            <p:ph type="body" idx="1"/>
          </p:nvPr>
        </p:nvSpPr>
        <p:spPr>
          <a:xfrm>
            <a:off x="526392" y="198187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'Rules'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'&amp;'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>
            <a:spLocks noGrp="1"/>
          </p:cNvSpPr>
          <p:nvPr>
            <p:ph type="title"/>
          </p:nvPr>
        </p:nvSpPr>
        <p:spPr>
          <a:xfrm>
            <a:off x="456650" y="52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TRIM</a:t>
            </a:r>
            <a:endParaRPr dirty="0"/>
          </a:p>
        </p:txBody>
      </p:sp>
      <p:sp>
        <p:nvSpPr>
          <p:cNvPr id="489" name="Google Shape;489;p63"/>
          <p:cNvSpPr txBox="1">
            <a:spLocks noGrp="1"/>
          </p:cNvSpPr>
          <p:nvPr>
            <p:ph type="body" idx="1"/>
          </p:nvPr>
        </p:nvSpPr>
        <p:spPr>
          <a:xfrm>
            <a:off x="456650" y="977801"/>
            <a:ext cx="769979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both leading and trailing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(No space characters in front of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i="1" dirty="0"/>
              <a:t> and after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i="1" dirty="0"/>
              <a:t>)</a:t>
            </a:r>
            <a:endParaRPr i="1" dirty="0"/>
          </a:p>
        </p:txBody>
      </p:sp>
      <p:sp>
        <p:nvSpPr>
          <p:cNvPr id="490" name="Google Shape;490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491" name="Google Shape;491;p63"/>
          <p:cNvSpPr txBox="1">
            <a:spLocks noGrp="1"/>
          </p:cNvSpPr>
          <p:nvPr>
            <p:ph type="body" idx="1"/>
          </p:nvPr>
        </p:nvSpPr>
        <p:spPr>
          <a:xfrm>
            <a:off x="502925" y="3127026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Valu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>
            <a:spLocks noGrp="1"/>
          </p:cNvSpPr>
          <p:nvPr>
            <p:ph type="title"/>
          </p:nvPr>
        </p:nvSpPr>
        <p:spPr>
          <a:xfrm>
            <a:off x="502925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LTRIM</a:t>
            </a:r>
            <a:endParaRPr dirty="0"/>
          </a:p>
        </p:txBody>
      </p:sp>
      <p:sp>
        <p:nvSpPr>
          <p:cNvPr id="497" name="Google Shape;497;p64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leading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‘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dirty="0"/>
              <a:t>‘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(No space characters in front of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i="1" dirty="0"/>
              <a:t>, but there are still space characters after the e)</a:t>
            </a:r>
            <a:endParaRPr i="1" dirty="0"/>
          </a:p>
        </p:txBody>
      </p:sp>
      <p:sp>
        <p:nvSpPr>
          <p:cNvPr id="498" name="Google Shape;498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499" name="Google Shape;499;p64"/>
          <p:cNvSpPr txBox="1">
            <a:spLocks noGrp="1"/>
          </p:cNvSpPr>
          <p:nvPr>
            <p:ph type="body" idx="1"/>
          </p:nvPr>
        </p:nvSpPr>
        <p:spPr>
          <a:xfrm>
            <a:off x="519617" y="3081306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value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>
            <a:spLocks noGrp="1"/>
          </p:cNvSpPr>
          <p:nvPr>
            <p:ph type="title"/>
          </p:nvPr>
        </p:nvSpPr>
        <p:spPr>
          <a:xfrm>
            <a:off x="456650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RTRIM</a:t>
            </a:r>
            <a:endParaRPr dirty="0"/>
          </a:p>
        </p:txBody>
      </p:sp>
      <p:sp>
        <p:nvSpPr>
          <p:cNvPr id="505" name="Google Shape;505;p65"/>
          <p:cNvSpPr txBox="1">
            <a:spLocks noGrp="1"/>
          </p:cNvSpPr>
          <p:nvPr>
            <p:ph type="body" idx="1"/>
          </p:nvPr>
        </p:nvSpPr>
        <p:spPr>
          <a:xfrm>
            <a:off x="456650" y="950369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trailing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‘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r>
              <a:rPr lang="en-US" dirty="0"/>
              <a:t>‘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(No space characters after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dirty="0"/>
              <a:t>, but there are still space characters before the m)</a:t>
            </a:r>
            <a:endParaRPr dirty="0"/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502925" y="3099594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my valu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502925" y="52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CONCAT</a:t>
            </a:r>
            <a:endParaRPr dirty="0"/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473342" y="1089719"/>
            <a:ext cx="84054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CONCAT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in 2 or more values and returns them both together as a single value.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dirty="0"/>
              <a:t>Returns: </a:t>
            </a:r>
            <a:r>
              <a:rPr lang="en-US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14" name="Google Shape;514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502925" y="2804669"/>
            <a:ext cx="6633000" cy="62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CONCAT(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'my',' ','value'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Concatenation Examples</a:t>
            </a:r>
            <a:endParaRPr dirty="0">
              <a:latin typeface="+mj-lt"/>
            </a:endParaRPr>
          </a:p>
        </p:txBody>
      </p:sp>
      <p:sp>
        <p:nvSpPr>
          <p:cNvPr id="529" name="Google Shape;529;p68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0330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all people.  </a:t>
            </a:r>
            <a:br>
              <a:rPr lang="en-US" dirty="0"/>
            </a:br>
            <a:r>
              <a:rPr lang="en-US" dirty="0"/>
              <a:t>Use a single column to show both the </a:t>
            </a:r>
            <a:br>
              <a:rPr lang="en-US" dirty="0"/>
            </a:br>
            <a:r>
              <a:rPr lang="en-US" dirty="0"/>
              <a:t>first and last names together (concatenation)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Brad Vincelette</a:t>
            </a:r>
          </a:p>
        </p:txBody>
      </p:sp>
      <p:sp>
        <p:nvSpPr>
          <p:cNvPr id="530" name="Google Shape;530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>
            <a:spLocks noGrp="1"/>
          </p:cNvSpPr>
          <p:nvPr>
            <p:ph type="title"/>
          </p:nvPr>
        </p:nvSpPr>
        <p:spPr>
          <a:xfrm>
            <a:off x="473342" y="1295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36" name="Google Shape;536;p69"/>
          <p:cNvSpPr txBox="1">
            <a:spLocks noGrp="1"/>
          </p:cNvSpPr>
          <p:nvPr>
            <p:ph type="body" idx="1"/>
          </p:nvPr>
        </p:nvSpPr>
        <p:spPr>
          <a:xfrm>
            <a:off x="326642" y="1032665"/>
            <a:ext cx="8689342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all people.  Use a single column to show both the first and last names together (concatenation).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Do not forget to rename your customized columns!</a:t>
            </a:r>
            <a:endParaRPr dirty="0"/>
          </a:p>
        </p:txBody>
      </p:sp>
      <p:sp>
        <p:nvSpPr>
          <p:cNvPr id="537" name="Google Shape;537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538" name="Google Shape;538;p69"/>
          <p:cNvSpPr txBox="1">
            <a:spLocks noGrp="1"/>
          </p:cNvSpPr>
          <p:nvPr>
            <p:ph type="body" idx="1"/>
          </p:nvPr>
        </p:nvSpPr>
        <p:spPr>
          <a:xfrm>
            <a:off x="326642" y="3121865"/>
            <a:ext cx="8622900" cy="1013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CONCAT(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full_name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people;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 txBox="1">
            <a:spLocks noGrp="1"/>
          </p:cNvSpPr>
          <p:nvPr>
            <p:ph type="title"/>
          </p:nvPr>
        </p:nvSpPr>
        <p:spPr>
          <a:xfrm>
            <a:off x="473342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REPLACE</a:t>
            </a:r>
            <a:endParaRPr dirty="0"/>
          </a:p>
        </p:txBody>
      </p:sp>
      <p:sp>
        <p:nvSpPr>
          <p:cNvPr id="544" name="Google Shape;544;p70"/>
          <p:cNvSpPr txBox="1">
            <a:spLocks noGrp="1"/>
          </p:cNvSpPr>
          <p:nvPr>
            <p:ph type="body" idx="1"/>
          </p:nvPr>
        </p:nvSpPr>
        <p:spPr>
          <a:xfrm>
            <a:off x="447506" y="92293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REPLACE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Finds and replaces text within a string.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replace_the_space_with_underscore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45" name="Google Shape;545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546" name="Google Shape;546;p70"/>
          <p:cNvSpPr txBox="1">
            <a:spLocks noGrp="1"/>
          </p:cNvSpPr>
          <p:nvPr>
            <p:ph type="body" idx="1"/>
          </p:nvPr>
        </p:nvSpPr>
        <p:spPr>
          <a:xfrm>
            <a:off x="336656" y="3072162"/>
            <a:ext cx="8442300" cy="100453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REPLACE(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replace the space with underscore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50321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65208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Let’s see one in action!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name of the function is called: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UPPER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parameter here is a column: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first_name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89" name="Google Shape;189;p28"/>
          <p:cNvSpPr txBox="1"/>
          <p:nvPr/>
        </p:nvSpPr>
        <p:spPr>
          <a:xfrm>
            <a:off x="480060" y="1625613"/>
            <a:ext cx="8174100" cy="135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first_name,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(first_name)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people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648456" y="684702"/>
            <a:ext cx="1801368" cy="769194"/>
          </a:xfrm>
          <a:prstGeom prst="wedgeRectCallout">
            <a:avLst>
              <a:gd name="adj1" fmla="val 2332"/>
              <a:gd name="adj2" fmla="val 8682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Function Name</a:t>
            </a:r>
            <a:endParaRPr sz="2400" dirty="0"/>
          </a:p>
        </p:txBody>
      </p:sp>
      <p:sp>
        <p:nvSpPr>
          <p:cNvPr id="191" name="Google Shape;191;p28"/>
          <p:cNvSpPr/>
          <p:nvPr/>
        </p:nvSpPr>
        <p:spPr>
          <a:xfrm>
            <a:off x="6214592" y="814196"/>
            <a:ext cx="1711748" cy="388745"/>
          </a:xfrm>
          <a:prstGeom prst="wedgeRectCallout">
            <a:avLst>
              <a:gd name="adj1" fmla="val -44274"/>
              <a:gd name="adj2" fmla="val 185796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Parameter</a:t>
            </a:r>
            <a:endParaRPr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>
            <a:spLocks noGrp="1"/>
          </p:cNvSpPr>
          <p:nvPr>
            <p:ph type="title"/>
          </p:nvPr>
        </p:nvSpPr>
        <p:spPr>
          <a:xfrm>
            <a:off x="45665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52" name="Google Shape;552;p71"/>
          <p:cNvSpPr txBox="1">
            <a:spLocks noGrp="1"/>
          </p:cNvSpPr>
          <p:nvPr>
            <p:ph type="body" idx="1"/>
          </p:nvPr>
        </p:nvSpPr>
        <p:spPr>
          <a:xfrm>
            <a:off x="456650" y="1041809"/>
            <a:ext cx="824843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- with tables: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Replace all first names of Stephen with the word Blue and Concatenate the last name.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553" name="Google Shape;553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/>
          </p:nvPr>
        </p:nvSpPr>
        <p:spPr>
          <a:xfrm>
            <a:off x="473342" y="699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59" name="Google Shape;559;p72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95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only street addresses containing “Rd”, but change their “Rd” to “Road”. You can show the original street address and the changed address as two different columns</a:t>
            </a:r>
            <a:endParaRPr dirty="0"/>
          </a:p>
        </p:txBody>
      </p:sp>
      <p:sp>
        <p:nvSpPr>
          <p:cNvPr id="560" name="Google Shape;560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561" name="Google Shape;561;p72"/>
          <p:cNvSpPr txBox="1">
            <a:spLocks noGrp="1"/>
          </p:cNvSpPr>
          <p:nvPr>
            <p:ph type="body" idx="1"/>
          </p:nvPr>
        </p:nvSpPr>
        <p:spPr>
          <a:xfrm>
            <a:off x="374442" y="3046005"/>
            <a:ext cx="8622900" cy="257875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CONCAT(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          REPLACE(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first_name,</a:t>
            </a:r>
            <a:r>
              <a:rPr lang="en-US" sz="2000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'Stephen'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000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'Blue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          ,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, </a:t>
            </a:r>
            <a:r>
              <a:rPr lang="en-US" sz="2000" b="1" dirty="0" err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endParaRPr lang="en-US" sz="20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) AS </a:t>
            </a:r>
            <a:r>
              <a:rPr lang="en-US" sz="20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new_name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people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=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'Stephen'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6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591" name="Google Shape;591;p76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1860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Functions within Functions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endParaRPr dirty="0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Remember that you can put a function anywhere you can put a column name or a value.  This flexibility is extremely useful for solving complex problems.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Return only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word</a:t>
            </a:r>
            <a:r>
              <a:rPr lang="en-US" dirty="0"/>
              <a:t> and subsequent words in field that has multiple words.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 can we solve this problem? Where do we start?</a:t>
            </a:r>
            <a:endParaRPr dirty="0"/>
          </a:p>
        </p:txBody>
      </p:sp>
      <p:sp>
        <p:nvSpPr>
          <p:cNvPr id="592" name="Google Shape;592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Advanced Function Examples</a:t>
            </a:r>
            <a:endParaRPr dirty="0">
              <a:latin typeface="+mj-lt"/>
            </a:endParaRPr>
          </a:p>
        </p:txBody>
      </p:sp>
      <p:sp>
        <p:nvSpPr>
          <p:cNvPr id="598" name="Google Shape;598;p77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2866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First</a:t>
            </a:r>
            <a:r>
              <a:rPr lang="en-US" dirty="0"/>
              <a:t>, we need to find out if the field has more than one word. How can we find that?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need to know the character position after the first space character!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Do we have a function that can find a character position within a value? What if that position is not found? What result do we get?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solidFill>
                  <a:srgbClr val="C00000"/>
                </a:solidFill>
              </a:rPr>
              <a:t>Answer:INSTR</a:t>
            </a:r>
            <a:r>
              <a:rPr lang="en-US" b="1" u="sng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b="1"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05" name="Google Shape;605;p78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14042" cy="5093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Find out if a Answer: INSTR string has more than one word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INSTR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 College', '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SQL says: Starting at position 1, look for the </a:t>
            </a:r>
            <a:r>
              <a:rPr lang="en-US" b="1" u="sng" dirty="0">
                <a:latin typeface="Lato"/>
                <a:ea typeface="Lato"/>
                <a:cs typeface="Lato"/>
                <a:sym typeface="Lato"/>
              </a:rPr>
              <a:t>1st</a:t>
            </a:r>
            <a:r>
              <a:rPr lang="en-US" dirty="0"/>
              <a:t> instance of a space character!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return: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add 1 to this value, we have the starting character of the second word!</a:t>
            </a:r>
            <a:endParaRPr dirty="0"/>
          </a:p>
        </p:txBody>
      </p:sp>
      <p:sp>
        <p:nvSpPr>
          <p:cNvPr id="606" name="Google Shape;606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27" name="Google Shape;627;p81"/>
          <p:cNvSpPr txBox="1">
            <a:spLocks noGrp="1"/>
          </p:cNvSpPr>
          <p:nvPr>
            <p:ph type="body" idx="1"/>
          </p:nvPr>
        </p:nvSpPr>
        <p:spPr>
          <a:xfrm>
            <a:off x="473342" y="1128872"/>
            <a:ext cx="828501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Next, we will Select the second and subsequent words. Do we have a function that can return a partial string from within another string?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Answer:  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SUBSTR()</a:t>
            </a:r>
            <a:endParaRPr dirty="0">
              <a:solidFill>
                <a:srgbClr val="336699"/>
              </a:solidFill>
            </a:endParaRPr>
          </a:p>
        </p:txBody>
      </p:sp>
      <p:sp>
        <p:nvSpPr>
          <p:cNvPr id="628" name="Google Shape;628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34" name="Google Shape;634;p82"/>
          <p:cNvSpPr txBox="1">
            <a:spLocks noGrp="1"/>
          </p:cNvSpPr>
          <p:nvPr>
            <p:ph type="body" idx="1"/>
          </p:nvPr>
        </p:nvSpPr>
        <p:spPr>
          <a:xfrm>
            <a:off x="192024" y="841403"/>
            <a:ext cx="8759952" cy="549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Return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word</a:t>
            </a:r>
            <a:r>
              <a:rPr lang="en-US" dirty="0"/>
              <a:t> of three words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--             12345678901234567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SQL says: Starting at position 5, return</a:t>
            </a:r>
            <a:r>
              <a:rPr lang="en-US" b="1" u="sng" dirty="0">
                <a:latin typeface="Lato"/>
                <a:ea typeface="Lato"/>
                <a:cs typeface="Lato"/>
                <a:sym typeface="Lato"/>
              </a:rPr>
              <a:t> 5 </a:t>
            </a:r>
            <a:r>
              <a:rPr lang="en-US" dirty="0"/>
              <a:t>characters.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return: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 College</a:t>
            </a:r>
            <a:endParaRPr lang="en-US" b="1" dirty="0">
              <a:solidFill>
                <a:srgbClr val="FF0000"/>
              </a:solidFill>
              <a:latin typeface="IBM Plex Mono"/>
              <a:ea typeface="IBM Plex Mono"/>
              <a:cs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replace the hard-coded literal values (5) with our Position functions to find the space</a:t>
            </a:r>
            <a:br>
              <a:rPr lang="en-US" dirty="0"/>
            </a:br>
            <a:endParaRPr lang="en-US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35" name="Google Shape;635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3" name="Google Shape;561;p72">
            <a:extLst>
              <a:ext uri="{FF2B5EF4-FFF2-40B4-BE49-F238E27FC236}">
                <a16:creationId xmlns:a16="http://schemas.microsoft.com/office/drawing/2014/main" id="{ADD790BA-69AB-AD45-3954-CAE6D0E9768E}"/>
              </a:ext>
            </a:extLst>
          </p:cNvPr>
          <p:cNvSpPr txBox="1">
            <a:spLocks/>
          </p:cNvSpPr>
          <p:nvPr/>
        </p:nvSpPr>
        <p:spPr>
          <a:xfrm>
            <a:off x="260550" y="4985589"/>
            <a:ext cx="8622900" cy="131144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'Red River College'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, INSTR('Red River College',' ')+1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 Functions</a:t>
            </a:r>
            <a:endParaRPr dirty="0"/>
          </a:p>
        </p:txBody>
      </p:sp>
      <p:sp>
        <p:nvSpPr>
          <p:cNvPr id="696" name="Google Shape;696;p90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776540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Next up we will explore some functions related to number manipulation and formatting.</a:t>
            </a:r>
            <a:endParaRPr dirty="0"/>
          </a:p>
        </p:txBody>
      </p:sp>
      <p:sp>
        <p:nvSpPr>
          <p:cNvPr id="697" name="Google Shape;697;p9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/>
      <p:bldP spid="69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Numbers</a:t>
            </a:r>
            <a:endParaRPr dirty="0"/>
          </a:p>
        </p:txBody>
      </p:sp>
      <p:sp>
        <p:nvSpPr>
          <p:cNvPr id="703" name="Google Shape;703;p91"/>
          <p:cNvSpPr txBox="1">
            <a:spLocks noGrp="1"/>
          </p:cNvSpPr>
          <p:nvPr>
            <p:ph type="body" idx="1"/>
          </p:nvPr>
        </p:nvSpPr>
        <p:spPr>
          <a:xfrm>
            <a:off x="473342" y="804064"/>
            <a:ext cx="8670658" cy="5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ROUND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Rounds a number off to the nearest specified digit.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An optional value used to determine which digit to round to. </a:t>
            </a: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Defaults to 0 if no value is present.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Positive numbers will round to a decimal.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Negative numbers will round to a specific whole number position.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123</a:t>
            </a:r>
            <a:br>
              <a:rPr lang="en-US" dirty="0"/>
            </a:br>
            <a:endParaRPr dirty="0"/>
          </a:p>
        </p:txBody>
      </p:sp>
      <p:sp>
        <p:nvSpPr>
          <p:cNvPr id="704" name="Google Shape;704;p9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705" name="Google Shape;705;p91"/>
          <p:cNvSpPr txBox="1">
            <a:spLocks noGrp="1"/>
          </p:cNvSpPr>
          <p:nvPr>
            <p:ph type="body" idx="1"/>
          </p:nvPr>
        </p:nvSpPr>
        <p:spPr>
          <a:xfrm>
            <a:off x="1997234" y="4695354"/>
            <a:ext cx="4616217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123.2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>
            <a:spLocks noGrp="1"/>
          </p:cNvSpPr>
          <p:nvPr>
            <p:ph type="title"/>
          </p:nvPr>
        </p:nvSpPr>
        <p:spPr>
          <a:xfrm>
            <a:off x="50292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ROUND - Examples</a:t>
            </a:r>
            <a:endParaRPr dirty="0"/>
          </a:p>
        </p:txBody>
      </p:sp>
      <p:sp>
        <p:nvSpPr>
          <p:cNvPr id="711" name="Google Shape;711;p92"/>
          <p:cNvSpPr txBox="1">
            <a:spLocks noGrp="1"/>
          </p:cNvSpPr>
          <p:nvPr>
            <p:ph type="body" idx="1"/>
          </p:nvPr>
        </p:nvSpPr>
        <p:spPr>
          <a:xfrm>
            <a:off x="502924" y="597100"/>
            <a:ext cx="8467339" cy="539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Guess what the result will be with these ROUND examples. Prefix with </a:t>
            </a:r>
            <a:r>
              <a:rPr lang="en-US" sz="2200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if you want to test them out.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9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body" idx="1"/>
          </p:nvPr>
        </p:nvSpPr>
        <p:spPr>
          <a:xfrm>
            <a:off x="549199" y="1578399"/>
            <a:ext cx="5887695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4" name="Google Shape;714;p92"/>
          <p:cNvSpPr txBox="1">
            <a:spLocks noGrp="1"/>
          </p:cNvSpPr>
          <p:nvPr>
            <p:ph type="body" idx="1"/>
          </p:nvPr>
        </p:nvSpPr>
        <p:spPr>
          <a:xfrm>
            <a:off x="549199" y="2264199"/>
            <a:ext cx="5887695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5" name="Google Shape;715;p92"/>
          <p:cNvSpPr txBox="1">
            <a:spLocks noGrp="1"/>
          </p:cNvSpPr>
          <p:nvPr>
            <p:ph type="body" idx="1"/>
          </p:nvPr>
        </p:nvSpPr>
        <p:spPr>
          <a:xfrm>
            <a:off x="549199" y="3026199"/>
            <a:ext cx="5887695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6" name="Google Shape;716;p92"/>
          <p:cNvSpPr txBox="1">
            <a:spLocks noGrp="1"/>
          </p:cNvSpPr>
          <p:nvPr>
            <p:ph type="body" idx="1"/>
          </p:nvPr>
        </p:nvSpPr>
        <p:spPr>
          <a:xfrm>
            <a:off x="549199" y="3711999"/>
            <a:ext cx="5887695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7" name="Google Shape;717;p92"/>
          <p:cNvSpPr txBox="1">
            <a:spLocks noGrp="1"/>
          </p:cNvSpPr>
          <p:nvPr>
            <p:ph type="body" idx="1"/>
          </p:nvPr>
        </p:nvSpPr>
        <p:spPr>
          <a:xfrm>
            <a:off x="549199" y="4473999"/>
            <a:ext cx="5887695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8" name="Google Shape;718;p92"/>
          <p:cNvSpPr txBox="1">
            <a:spLocks noGrp="1"/>
          </p:cNvSpPr>
          <p:nvPr>
            <p:ph type="body" idx="1"/>
          </p:nvPr>
        </p:nvSpPr>
        <p:spPr>
          <a:xfrm>
            <a:off x="549199" y="5159799"/>
            <a:ext cx="5887695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54865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WHERE Clause - Comparison Test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548655" y="929419"/>
            <a:ext cx="67767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FIRST_NAME           UPPER(FIRST_NAME)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-------------------- --------------------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Stephen              STEPHEN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473342" y="2480450"/>
            <a:ext cx="7771200" cy="356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happening? </a:t>
            </a:r>
            <a:b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</a:b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 each row, the parameter (first_name) is being passed to the function (UPPER). 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Some </a:t>
            </a:r>
            <a:r>
              <a:rPr lang="en-US" i="1" dirty="0"/>
              <a:t>hidden code </a:t>
            </a:r>
            <a:r>
              <a:rPr lang="en-US" dirty="0"/>
              <a:t>is being executed which transforms the passed parameter value to all upper case letter.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2400"/>
              <a:buChar char="●"/>
            </a:pPr>
            <a:r>
              <a:rPr lang="en-US" dirty="0"/>
              <a:t>The function returns the result </a:t>
            </a:r>
            <a:endParaRPr dirty="0"/>
          </a:p>
        </p:txBody>
      </p:sp>
      <p:sp>
        <p:nvSpPr>
          <p:cNvPr id="6" name="Google Shape;190;p28"/>
          <p:cNvSpPr/>
          <p:nvPr/>
        </p:nvSpPr>
        <p:spPr>
          <a:xfrm>
            <a:off x="6483103" y="1541869"/>
            <a:ext cx="2532903" cy="1590437"/>
          </a:xfrm>
          <a:prstGeom prst="wedgeRectCallout">
            <a:avLst>
              <a:gd name="adj1" fmla="val -48726"/>
              <a:gd name="adj2" fmla="val -640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will need to rename the column heading</a:t>
            </a:r>
            <a:endParaRPr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"/>
          <p:cNvSpPr txBox="1">
            <a:spLocks noGrp="1"/>
          </p:cNvSpPr>
          <p:nvPr>
            <p:ph type="title"/>
          </p:nvPr>
        </p:nvSpPr>
        <p:spPr>
          <a:xfrm>
            <a:off x="456650" y="1397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ROUND - Example Solutions</a:t>
            </a:r>
            <a:endParaRPr dirty="0"/>
          </a:p>
        </p:txBody>
      </p:sp>
      <p:sp>
        <p:nvSpPr>
          <p:cNvPr id="724" name="Google Shape;724;p93"/>
          <p:cNvSpPr txBox="1">
            <a:spLocks noGrp="1"/>
          </p:cNvSpPr>
          <p:nvPr>
            <p:ph type="body" idx="1"/>
          </p:nvPr>
        </p:nvSpPr>
        <p:spPr>
          <a:xfrm>
            <a:off x="456650" y="1014377"/>
            <a:ext cx="84678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1500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9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  <p:sp>
        <p:nvSpPr>
          <p:cNvPr id="726" name="Google Shape;726;p93"/>
          <p:cNvSpPr txBox="1">
            <a:spLocks noGrp="1"/>
          </p:cNvSpPr>
          <p:nvPr>
            <p:ph type="body" idx="1"/>
          </p:nvPr>
        </p:nvSpPr>
        <p:spPr>
          <a:xfrm>
            <a:off x="502925" y="16881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7" name="Google Shape;727;p93"/>
          <p:cNvSpPr txBox="1">
            <a:spLocks noGrp="1"/>
          </p:cNvSpPr>
          <p:nvPr>
            <p:ph type="body" idx="1"/>
          </p:nvPr>
        </p:nvSpPr>
        <p:spPr>
          <a:xfrm>
            <a:off x="502925" y="23739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8" name="Google Shape;728;p93"/>
          <p:cNvSpPr txBox="1">
            <a:spLocks noGrp="1"/>
          </p:cNvSpPr>
          <p:nvPr>
            <p:ph type="body" idx="1"/>
          </p:nvPr>
        </p:nvSpPr>
        <p:spPr>
          <a:xfrm>
            <a:off x="502925" y="31359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9" name="Google Shape;729;p93"/>
          <p:cNvSpPr txBox="1">
            <a:spLocks noGrp="1"/>
          </p:cNvSpPr>
          <p:nvPr>
            <p:ph type="body" idx="1"/>
          </p:nvPr>
        </p:nvSpPr>
        <p:spPr>
          <a:xfrm>
            <a:off x="502925" y="38217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30" name="Google Shape;730;p93"/>
          <p:cNvSpPr txBox="1">
            <a:spLocks noGrp="1"/>
          </p:cNvSpPr>
          <p:nvPr>
            <p:ph type="body" idx="1"/>
          </p:nvPr>
        </p:nvSpPr>
        <p:spPr>
          <a:xfrm>
            <a:off x="502925" y="45837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31" name="Google Shape;731;p93"/>
          <p:cNvSpPr txBox="1">
            <a:spLocks noGrp="1"/>
          </p:cNvSpPr>
          <p:nvPr>
            <p:ph type="body" idx="1"/>
          </p:nvPr>
        </p:nvSpPr>
        <p:spPr>
          <a:xfrm>
            <a:off x="502925" y="52695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 uiExpand="1" build="p" animBg="1"/>
      <p:bldP spid="728" grpId="0" uiExpand="1" build="p" animBg="1"/>
      <p:bldP spid="729" grpId="0" uiExpand="1" build="p" animBg="1"/>
      <p:bldP spid="730" grpId="0" build="p" animBg="1"/>
      <p:bldP spid="731" grpId="0" uiExpand="1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Numbers</a:t>
            </a:r>
            <a:endParaRPr dirty="0"/>
          </a:p>
        </p:txBody>
      </p:sp>
      <p:sp>
        <p:nvSpPr>
          <p:cNvPr id="737" name="Google Shape;737;p94"/>
          <p:cNvSpPr txBox="1">
            <a:spLocks noGrp="1"/>
          </p:cNvSpPr>
          <p:nvPr>
            <p:ph type="body" idx="1"/>
          </p:nvPr>
        </p:nvSpPr>
        <p:spPr>
          <a:xfrm>
            <a:off x="473342" y="813209"/>
            <a:ext cx="853349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TRUNC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Removes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numbers to the nearest specified digit (does not round).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An optional value used to determine which digit to truncate to. </a:t>
            </a: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Defaults to 0 if no value is present.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Positive numbers will go to a decimal.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Negative numbers will go to a whole number.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9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5"/>
          <p:cNvSpPr txBox="1">
            <a:spLocks noGrp="1"/>
          </p:cNvSpPr>
          <p:nvPr>
            <p:ph type="title"/>
          </p:nvPr>
        </p:nvSpPr>
        <p:spPr>
          <a:xfrm>
            <a:off x="43467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TRUNCATE - Examples</a:t>
            </a:r>
            <a:endParaRPr dirty="0"/>
          </a:p>
        </p:txBody>
      </p:sp>
      <p:sp>
        <p:nvSpPr>
          <p:cNvPr id="745" name="Google Shape;745;p95"/>
          <p:cNvSpPr txBox="1">
            <a:spLocks noGrp="1"/>
          </p:cNvSpPr>
          <p:nvPr>
            <p:ph type="body" idx="1"/>
          </p:nvPr>
        </p:nvSpPr>
        <p:spPr>
          <a:xfrm>
            <a:off x="337778" y="895505"/>
            <a:ext cx="84861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Guess what the result will be with these TRUNCATE examples</a:t>
            </a:r>
          </a:p>
        </p:txBody>
      </p:sp>
      <p:sp>
        <p:nvSpPr>
          <p:cNvPr id="746" name="Google Shape;746;p9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  <p:sp>
        <p:nvSpPr>
          <p:cNvPr id="747" name="Google Shape;747;p95"/>
          <p:cNvSpPr txBox="1">
            <a:spLocks noGrp="1"/>
          </p:cNvSpPr>
          <p:nvPr>
            <p:ph type="body" idx="1"/>
          </p:nvPr>
        </p:nvSpPr>
        <p:spPr>
          <a:xfrm>
            <a:off x="384053" y="1569255"/>
            <a:ext cx="7346236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8" name="Google Shape;748;p95"/>
          <p:cNvSpPr txBox="1">
            <a:spLocks noGrp="1"/>
          </p:cNvSpPr>
          <p:nvPr>
            <p:ph type="body" idx="1"/>
          </p:nvPr>
        </p:nvSpPr>
        <p:spPr>
          <a:xfrm>
            <a:off x="384053" y="2255055"/>
            <a:ext cx="7346236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9" name="Google Shape;749;p95"/>
          <p:cNvSpPr txBox="1">
            <a:spLocks noGrp="1"/>
          </p:cNvSpPr>
          <p:nvPr>
            <p:ph type="body" idx="1"/>
          </p:nvPr>
        </p:nvSpPr>
        <p:spPr>
          <a:xfrm>
            <a:off x="384053" y="3017055"/>
            <a:ext cx="7346236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0" name="Google Shape;750;p95"/>
          <p:cNvSpPr txBox="1">
            <a:spLocks noGrp="1"/>
          </p:cNvSpPr>
          <p:nvPr>
            <p:ph type="body" idx="1"/>
          </p:nvPr>
        </p:nvSpPr>
        <p:spPr>
          <a:xfrm>
            <a:off x="384053" y="3702855"/>
            <a:ext cx="7346236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1" name="Google Shape;751;p95"/>
          <p:cNvSpPr txBox="1">
            <a:spLocks noGrp="1"/>
          </p:cNvSpPr>
          <p:nvPr>
            <p:ph type="body" idx="1"/>
          </p:nvPr>
        </p:nvSpPr>
        <p:spPr>
          <a:xfrm>
            <a:off x="384053" y="4464855"/>
            <a:ext cx="7346236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2" name="Google Shape;752;p95"/>
          <p:cNvSpPr txBox="1">
            <a:spLocks noGrp="1"/>
          </p:cNvSpPr>
          <p:nvPr>
            <p:ph type="body" idx="1"/>
          </p:nvPr>
        </p:nvSpPr>
        <p:spPr>
          <a:xfrm>
            <a:off x="384053" y="5150655"/>
            <a:ext cx="7346236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6"/>
          <p:cNvSpPr txBox="1">
            <a:spLocks noGrp="1"/>
          </p:cNvSpPr>
          <p:nvPr>
            <p:ph type="title"/>
          </p:nvPr>
        </p:nvSpPr>
        <p:spPr>
          <a:xfrm>
            <a:off x="50292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TRUNC - Example Solutions</a:t>
            </a:r>
            <a:endParaRPr dirty="0"/>
          </a:p>
        </p:txBody>
      </p:sp>
      <p:sp>
        <p:nvSpPr>
          <p:cNvPr id="758" name="Google Shape;758;p96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06715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TRUNC EXAMPLES: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9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  <p:sp>
        <p:nvSpPr>
          <p:cNvPr id="760" name="Google Shape;760;p96"/>
          <p:cNvSpPr txBox="1">
            <a:spLocks noGrp="1"/>
          </p:cNvSpPr>
          <p:nvPr>
            <p:ph type="body" idx="1"/>
          </p:nvPr>
        </p:nvSpPr>
        <p:spPr>
          <a:xfrm>
            <a:off x="519617" y="1560111"/>
            <a:ext cx="4437394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1" name="Google Shape;761;p96"/>
          <p:cNvSpPr txBox="1">
            <a:spLocks noGrp="1"/>
          </p:cNvSpPr>
          <p:nvPr>
            <p:ph type="body" idx="1"/>
          </p:nvPr>
        </p:nvSpPr>
        <p:spPr>
          <a:xfrm>
            <a:off x="519617" y="2245911"/>
            <a:ext cx="4437394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2" name="Google Shape;762;p96"/>
          <p:cNvSpPr txBox="1">
            <a:spLocks noGrp="1"/>
          </p:cNvSpPr>
          <p:nvPr>
            <p:ph type="body" idx="1"/>
          </p:nvPr>
        </p:nvSpPr>
        <p:spPr>
          <a:xfrm>
            <a:off x="519617" y="3007911"/>
            <a:ext cx="4437394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3" name="Google Shape;763;p96"/>
          <p:cNvSpPr txBox="1">
            <a:spLocks noGrp="1"/>
          </p:cNvSpPr>
          <p:nvPr>
            <p:ph type="body" idx="1"/>
          </p:nvPr>
        </p:nvSpPr>
        <p:spPr>
          <a:xfrm>
            <a:off x="519617" y="3693711"/>
            <a:ext cx="4437394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4" name="Google Shape;764;p96"/>
          <p:cNvSpPr txBox="1">
            <a:spLocks noGrp="1"/>
          </p:cNvSpPr>
          <p:nvPr>
            <p:ph type="body" idx="1"/>
          </p:nvPr>
        </p:nvSpPr>
        <p:spPr>
          <a:xfrm>
            <a:off x="519617" y="4455711"/>
            <a:ext cx="4437394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5" name="Google Shape;765;p96"/>
          <p:cNvSpPr txBox="1">
            <a:spLocks noGrp="1"/>
          </p:cNvSpPr>
          <p:nvPr>
            <p:ph type="body" idx="1"/>
          </p:nvPr>
        </p:nvSpPr>
        <p:spPr>
          <a:xfrm>
            <a:off x="519617" y="5141511"/>
            <a:ext cx="4437394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uiExpand="1" build="p" animBg="1"/>
      <p:bldP spid="762" grpId="0" uiExpand="1" build="p" animBg="1"/>
      <p:bldP spid="763" grpId="0" uiExpand="1" build="p" animBg="1"/>
      <p:bldP spid="764" grpId="0" uiExpand="1" build="p" animBg="1"/>
      <p:bldP spid="765" grpId="0" uiExpand="1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7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Modulus</a:t>
            </a:r>
            <a:endParaRPr dirty="0"/>
          </a:p>
        </p:txBody>
      </p:sp>
      <p:sp>
        <p:nvSpPr>
          <p:cNvPr id="771" name="Google Shape;771;p97"/>
          <p:cNvSpPr txBox="1">
            <a:spLocks noGrp="1"/>
          </p:cNvSpPr>
          <p:nvPr>
            <p:ph type="body" idx="1"/>
          </p:nvPr>
        </p:nvSpPr>
        <p:spPr>
          <a:xfrm>
            <a:off x="473342" y="723022"/>
            <a:ext cx="8304898" cy="552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endParaRPr lang="en-US"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Calculates the remainder of a division.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value to divide by.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sym typeface="Lato"/>
              </a:rPr>
              <a:t>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br>
              <a:rPr lang="en-US" dirty="0"/>
            </a:br>
            <a:r>
              <a:rPr lang="en-US" dirty="0"/>
              <a:t>7 divided by 3 is 2 with a remainder of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.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sym typeface="Lato"/>
              </a:rPr>
              <a:t>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24 divided by 2 is 12 with a remainder of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72" name="Google Shape;772;p9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  <p:sp>
        <p:nvSpPr>
          <p:cNvPr id="773" name="Google Shape;773;p97"/>
          <p:cNvSpPr txBox="1">
            <a:spLocks noGrp="1"/>
          </p:cNvSpPr>
          <p:nvPr>
            <p:ph type="body" idx="1"/>
          </p:nvPr>
        </p:nvSpPr>
        <p:spPr>
          <a:xfrm>
            <a:off x="2045581" y="2736491"/>
            <a:ext cx="394013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MOD(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74" name="Google Shape;774;p97"/>
          <p:cNvSpPr txBox="1">
            <a:spLocks noGrp="1"/>
          </p:cNvSpPr>
          <p:nvPr>
            <p:ph type="body" idx="1"/>
          </p:nvPr>
        </p:nvSpPr>
        <p:spPr>
          <a:xfrm>
            <a:off x="1972429" y="4520375"/>
            <a:ext cx="4013282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MOD(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8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Absolute Value</a:t>
            </a:r>
            <a:endParaRPr dirty="0"/>
          </a:p>
        </p:txBody>
      </p:sp>
      <p:sp>
        <p:nvSpPr>
          <p:cNvPr id="780" name="Google Shape;780;p98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ABS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Returns the positive version of number.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dirty="0"/>
          </a:p>
        </p:txBody>
      </p:sp>
      <p:sp>
        <p:nvSpPr>
          <p:cNvPr id="781" name="Google Shape;781;p9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55</a:t>
            </a:fld>
            <a:endParaRPr dirty="0"/>
          </a:p>
        </p:txBody>
      </p:sp>
      <p:sp>
        <p:nvSpPr>
          <p:cNvPr id="782" name="Google Shape;782;p98"/>
          <p:cNvSpPr txBox="1">
            <a:spLocks noGrp="1"/>
          </p:cNvSpPr>
          <p:nvPr>
            <p:ph type="body" idx="1"/>
          </p:nvPr>
        </p:nvSpPr>
        <p:spPr>
          <a:xfrm>
            <a:off x="2059369" y="2856589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ABS(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83" name="Google Shape;783;p98"/>
          <p:cNvSpPr txBox="1">
            <a:spLocks noGrp="1"/>
          </p:cNvSpPr>
          <p:nvPr>
            <p:ph type="body" idx="1"/>
          </p:nvPr>
        </p:nvSpPr>
        <p:spPr>
          <a:xfrm>
            <a:off x="2059369" y="4487269"/>
            <a:ext cx="327062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ABS(-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>
            <a:spLocks noGrp="1"/>
          </p:cNvSpPr>
          <p:nvPr>
            <p:ph type="title"/>
          </p:nvPr>
        </p:nvSpPr>
        <p:spPr>
          <a:xfrm>
            <a:off x="411400" y="85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IFNULL</a:t>
            </a:r>
            <a:endParaRPr dirty="0"/>
          </a:p>
        </p:txBody>
      </p:sp>
      <p:sp>
        <p:nvSpPr>
          <p:cNvPr id="934" name="Google Shape;934;p116"/>
          <p:cNvSpPr txBox="1">
            <a:spLocks noGrp="1"/>
          </p:cNvSpPr>
          <p:nvPr>
            <p:ph type="body" idx="1"/>
          </p:nvPr>
        </p:nvSpPr>
        <p:spPr>
          <a:xfrm>
            <a:off x="411400" y="854964"/>
            <a:ext cx="8444700" cy="518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IFNULL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1400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dirty="0"/>
              <a:t>Substitutes a value for a NULL value returned by a query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200" b="1" dirty="0">
                <a:latin typeface="Lato"/>
                <a:ea typeface="Lato"/>
                <a:cs typeface="Lato"/>
                <a:sym typeface="Lato"/>
              </a:rPr>
              <a:t>Will be useful when using taxes table combined with order table.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1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56</a:t>
            </a:fld>
            <a:endParaRPr dirty="0"/>
          </a:p>
        </p:txBody>
      </p:sp>
      <p:sp>
        <p:nvSpPr>
          <p:cNvPr id="936" name="Google Shape;936;p116"/>
          <p:cNvSpPr txBox="1">
            <a:spLocks noGrp="1"/>
          </p:cNvSpPr>
          <p:nvPr>
            <p:ph type="body" idx="1"/>
          </p:nvPr>
        </p:nvSpPr>
        <p:spPr>
          <a:xfrm>
            <a:off x="411400" y="2392458"/>
            <a:ext cx="8284544" cy="133829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IFNULL(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addr_delivery,'Knock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please!')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people;</a:t>
            </a:r>
          </a:p>
        </p:txBody>
      </p:sp>
      <p:sp>
        <p:nvSpPr>
          <p:cNvPr id="2" name="Rectangle 1"/>
          <p:cNvSpPr/>
          <p:nvPr/>
        </p:nvSpPr>
        <p:spPr>
          <a:xfrm>
            <a:off x="5266944" y="5440680"/>
            <a:ext cx="3429000" cy="72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Two departments do not have a manager_id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3793"/>
            <a:ext cx="8416788" cy="456360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+mn-lt"/>
              </a:rPr>
              <a:t>We have seen the use of many different functions in SQL that can help you answer more complicated questions!</a:t>
            </a:r>
          </a:p>
          <a:p>
            <a:pPr marL="76200" indent="0">
              <a:spcBef>
                <a:spcPts val="1200"/>
              </a:spcBef>
              <a:buNone/>
            </a:pPr>
            <a:r>
              <a:rPr lang="en-US" b="1" dirty="0">
                <a:latin typeface="+mn-lt"/>
              </a:rPr>
              <a:t>You should now be able to answer the following: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is a function?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Describe </a:t>
            </a:r>
            <a:r>
              <a:rPr lang="en-US" b="1" dirty="0"/>
              <a:t>Character</a:t>
            </a:r>
            <a:r>
              <a:rPr lang="en-US" dirty="0">
                <a:latin typeface="+mn-lt"/>
              </a:rPr>
              <a:t> functions from this module.</a:t>
            </a:r>
          </a:p>
          <a:p>
            <a:pPr>
              <a:spcBef>
                <a:spcPts val="1200"/>
              </a:spcBef>
            </a:pPr>
            <a:r>
              <a:rPr lang="en-US" dirty="0"/>
              <a:t>Describe </a:t>
            </a:r>
            <a:r>
              <a:rPr lang="en-US" b="1" dirty="0"/>
              <a:t>Number</a:t>
            </a:r>
            <a:r>
              <a:rPr lang="en-US" dirty="0"/>
              <a:t> functions from this module.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Explain what symbol is used to do string concatenation in 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44545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112332"/>
            <a:ext cx="7200900" cy="500100"/>
          </a:xfrm>
        </p:spPr>
        <p:txBody>
          <a:bodyPr/>
          <a:lstStyle/>
          <a:p>
            <a:r>
              <a:rPr lang="en-US" dirty="0"/>
              <a:t>Up Next . . 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342" y="950369"/>
            <a:ext cx="8325900" cy="4563600"/>
          </a:xfrm>
        </p:spPr>
        <p:txBody>
          <a:bodyPr/>
          <a:lstStyle/>
          <a:p>
            <a:r>
              <a:rPr lang="en-US" dirty="0"/>
              <a:t>Aggregate Functions: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SUM</a:t>
            </a:r>
            <a:r>
              <a:rPr lang="en-US" dirty="0"/>
              <a:t>(), </a:t>
            </a:r>
            <a:r>
              <a:rPr lang="en-US" b="1" dirty="0"/>
              <a:t>MIN</a:t>
            </a:r>
            <a:r>
              <a:rPr lang="en-US" dirty="0"/>
              <a:t>(), </a:t>
            </a:r>
            <a:r>
              <a:rPr lang="en-US" b="1" dirty="0"/>
              <a:t>MAX</a:t>
            </a:r>
            <a:r>
              <a:rPr lang="en-US" dirty="0"/>
              <a:t>(), </a:t>
            </a:r>
            <a:r>
              <a:rPr lang="en-US" b="1" dirty="0"/>
              <a:t>AVG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COUNT</a:t>
            </a:r>
            <a:r>
              <a:rPr lang="en-US" dirty="0"/>
              <a:t>(),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/>
              <a:t>),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b="1" dirty="0" err="1"/>
              <a:t>PKorFK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New keywords: </a:t>
            </a:r>
            <a:r>
              <a:rPr lang="en-US" b="1" dirty="0"/>
              <a:t>GROUP BY </a:t>
            </a:r>
            <a:r>
              <a:rPr lang="en-US" dirty="0"/>
              <a:t>and</a:t>
            </a:r>
            <a:r>
              <a:rPr lang="en-US" b="1" dirty="0"/>
              <a:t> HAVING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07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Renaming columns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25900" cy="496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We should ALWAYS rename a displayed column if we are using a function or an expression: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Tip:  </a:t>
            </a:r>
            <a:r>
              <a:rPr lang="en-US" dirty="0"/>
              <a:t>When choosing a name, use one that is intuitive for others to understand.  Programmers need labels without spaces, so suffixing the </a:t>
            </a:r>
            <a:r>
              <a:rPr lang="en-US" dirty="0" err="1"/>
              <a:t>first_name</a:t>
            </a:r>
            <a:r>
              <a:rPr lang="en-US" dirty="0"/>
              <a:t> with _upper is a wise method.  And if you just need the </a:t>
            </a:r>
            <a:r>
              <a:rPr lang="en-US" dirty="0" err="1"/>
              <a:t>first_name</a:t>
            </a:r>
            <a:r>
              <a:rPr lang="en-US" dirty="0"/>
              <a:t> column upper case, then just use </a:t>
            </a:r>
            <a:r>
              <a:rPr lang="en-US" dirty="0" err="1"/>
              <a:t>first_name</a:t>
            </a:r>
            <a:r>
              <a:rPr lang="en-US" dirty="0"/>
              <a:t> as the label.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07" name="Google Shape;207;p30"/>
          <p:cNvSpPr txBox="1"/>
          <p:nvPr/>
        </p:nvSpPr>
        <p:spPr>
          <a:xfrm>
            <a:off x="588194" y="1742956"/>
            <a:ext cx="8174100" cy="263052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,  UPPER(first_name)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first_name_upper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people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UPPER(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endParaRPr lang="en-US"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people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8660" y="2035498"/>
            <a:ext cx="2675582" cy="42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Syntax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221342" y="941224"/>
            <a:ext cx="8758066" cy="508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Functions can be placed anywhere that a column or value can be placed: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indent="-342900"/>
            <a:r>
              <a:rPr lang="en-US" dirty="0"/>
              <a:t>When databases are CS (Case Sensitive) or CI (Case Insensitive), this is a way to make the WHERE clause work either way</a:t>
            </a:r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215" name="Google Shape;215;p31"/>
          <p:cNvSpPr txBox="1"/>
          <p:nvPr/>
        </p:nvSpPr>
        <p:spPr>
          <a:xfrm>
            <a:off x="562069" y="2132017"/>
            <a:ext cx="8174100" cy="175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people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UPPER(first_name)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'STEPHEN'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73342" y="151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Before we continue, please be aware: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Throughout these slides our examples may be using hard-coded 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or actual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columns </a:t>
            </a:r>
            <a:r>
              <a:rPr lang="en-US" dirty="0"/>
              <a:t>from tables.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other words: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anywhere we used a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could have used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column_name</a:t>
            </a:r>
            <a:r>
              <a:rPr lang="en-US" dirty="0"/>
              <a:t> from a table.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tend to use literal values for simplicity in these slides.</a:t>
            </a:r>
            <a:br>
              <a:rPr lang="en-US" dirty="0"/>
            </a:b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23" name="Google Shape;223;p32"/>
          <p:cNvSpPr txBox="1"/>
          <p:nvPr/>
        </p:nvSpPr>
        <p:spPr>
          <a:xfrm>
            <a:off x="5061369" y="3034556"/>
            <a:ext cx="36072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'Stephen'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061369" y="4020131"/>
            <a:ext cx="36072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UPPER(first_name)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3" grpId="0" animBg="1"/>
      <p:bldP spid="2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283464" y="831497"/>
            <a:ext cx="866851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There are a lot of built-in functions in SQL and we are certainly not covering all of them!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In the following slides we will be covering some useful </a:t>
            </a:r>
            <a:r>
              <a:rPr lang="en-US" b="1" dirty="0"/>
              <a:t>Character Manipulation Functions</a:t>
            </a:r>
            <a:r>
              <a:rPr lang="en-US" dirty="0"/>
              <a:t>:  </a:t>
            </a: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UPPER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LOWER</a:t>
            </a:r>
            <a:r>
              <a:rPr lang="en-US" dirty="0"/>
              <a:t>, 		</a:t>
            </a: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SUBSTR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INSTR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CHAR_LENGTH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LPAD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RPAD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TRIM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LTRIM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RTRIM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REPLACE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CONCAT, 		IFNULL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5" ma:contentTypeDescription="Create a new document." ma:contentTypeScope="" ma:versionID="f777e02a9ef43cce4da80024e56b0a1b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7eccbabfe7a8ddc2314303d63f186a1b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15AB7D-EB28-4F2C-941D-DBF3A74778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98E36-B716-470D-A892-9F8832AAF73F}">
  <ds:schemaRefs>
    <ds:schemaRef ds:uri="http://schemas.microsoft.com/office/2006/metadata/properties"/>
    <ds:schemaRef ds:uri="http://www.w3.org/2000/xmlns/"/>
    <ds:schemaRef ds:uri="9af92f5f-b7de-48a0-8ceb-b2ecdbad9266"/>
    <ds:schemaRef ds:uri="http://www.w3.org/2001/XMLSchema-instance"/>
    <ds:schemaRef ds:uri="b02f8d7d-7bea-45ea-802c-6ef2eb648d4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6FAE8A-AE2C-4658-A173-768530B3DE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22720</TotalTime>
  <Words>3422</Words>
  <Application>Microsoft Office PowerPoint</Application>
  <PresentationFormat>On-screen Show (4:3)</PresentationFormat>
  <Paragraphs>614</Paragraphs>
  <Slides>58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Cambria</vt:lpstr>
      <vt:lpstr>IBM Plex Mono SemiBold</vt:lpstr>
      <vt:lpstr>Arial</vt:lpstr>
      <vt:lpstr>IBM Plex Mono</vt:lpstr>
      <vt:lpstr>Lato</vt:lpstr>
      <vt:lpstr>Noto Sans Symbols</vt:lpstr>
      <vt:lpstr>Lato Light</vt:lpstr>
      <vt:lpstr>Times New Roman</vt:lpstr>
      <vt:lpstr>Streamline</vt:lpstr>
      <vt:lpstr>Streamline</vt:lpstr>
      <vt:lpstr>Module G.1 Common SQL Functions</vt:lpstr>
      <vt:lpstr>In These Slides . . .</vt:lpstr>
      <vt:lpstr>Built-in Functions</vt:lpstr>
      <vt:lpstr>Built-in Functions</vt:lpstr>
      <vt:lpstr>WHERE Clause - Comparison Test </vt:lpstr>
      <vt:lpstr>Built-in Functions - Renaming columns</vt:lpstr>
      <vt:lpstr>Built-in Functions - Syntax</vt:lpstr>
      <vt:lpstr>Built-in Functions - Character Manipulation</vt:lpstr>
      <vt:lpstr>Built-in Functions - Character Manipulation</vt:lpstr>
      <vt:lpstr>Functions - LOWER</vt:lpstr>
      <vt:lpstr>Functions - LOWER</vt:lpstr>
      <vt:lpstr>Functions - SUBSTR</vt:lpstr>
      <vt:lpstr>Functions - Character Positions</vt:lpstr>
      <vt:lpstr>Functions - SUBSTR Parameters</vt:lpstr>
      <vt:lpstr>Built-in Functions - Character Manipulation</vt:lpstr>
      <vt:lpstr>Functions - SUBSTR Examples</vt:lpstr>
      <vt:lpstr>Functions - SUBSTR Parameters</vt:lpstr>
      <vt:lpstr>Functions - SUBSTR Parameters</vt:lpstr>
      <vt:lpstr>Functions - SUBSTR Parameters</vt:lpstr>
      <vt:lpstr>Functions - INSTR</vt:lpstr>
      <vt:lpstr>Functions - INSTR Parameters</vt:lpstr>
      <vt:lpstr>Functions - INSTR Parameters</vt:lpstr>
      <vt:lpstr>Functions - INSTR Table Example</vt:lpstr>
      <vt:lpstr>Functions - CHAR_LENGTH</vt:lpstr>
      <vt:lpstr>Functions - CHAR_LENGTH</vt:lpstr>
      <vt:lpstr>Functions - CHAR_LENGTH</vt:lpstr>
      <vt:lpstr>Functions - LENGTH</vt:lpstr>
      <vt:lpstr>Functions - LPAD / RPAD</vt:lpstr>
      <vt:lpstr>Functions - LPAD / RPAD Parameters</vt:lpstr>
      <vt:lpstr>Functions - LPAD / RPAD Parameters</vt:lpstr>
      <vt:lpstr>Functions -  LPAD / RPAD Parameters</vt:lpstr>
      <vt:lpstr>Functions -  LPAD / RPAD Parameters</vt:lpstr>
      <vt:lpstr>Functions - TRIM</vt:lpstr>
      <vt:lpstr>Functions - LTRIM</vt:lpstr>
      <vt:lpstr>Functions - RTRIM</vt:lpstr>
      <vt:lpstr>Functions - CONCAT</vt:lpstr>
      <vt:lpstr>Concatenation Examples</vt:lpstr>
      <vt:lpstr>Concatenation Examples</vt:lpstr>
      <vt:lpstr>Functions - REPLACE</vt:lpstr>
      <vt:lpstr>Concatenation Examples</vt:lpstr>
      <vt:lpstr>Concatenation Examples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Functions - Number Functions</vt:lpstr>
      <vt:lpstr>Functions - Numbers</vt:lpstr>
      <vt:lpstr>Functions - ROUND - Examples</vt:lpstr>
      <vt:lpstr>Functions - ROUND - Example Solutions</vt:lpstr>
      <vt:lpstr>Functions - Numbers</vt:lpstr>
      <vt:lpstr>Functions - TRUNCATE - Examples</vt:lpstr>
      <vt:lpstr>Functions - TRUNC - Example Solutions</vt:lpstr>
      <vt:lpstr>Functions - Modulus</vt:lpstr>
      <vt:lpstr>Functions - Absolute Value</vt:lpstr>
      <vt:lpstr>Functions - IFNULL</vt:lpstr>
      <vt:lpstr>Summary</vt:lpstr>
      <vt:lpstr>Up Next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SQL Functions</dc:title>
  <dc:creator>Brad Blake Vincelette</dc:creator>
  <cp:lastModifiedBy>Brad Blake Vincelette</cp:lastModifiedBy>
  <cp:revision>431</cp:revision>
  <dcterms:modified xsi:type="dcterms:W3CDTF">2023-11-27T15:50:35Z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