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077075" cy="90519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EE87BF-6DBC-411C-9883-5B7B1E383E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501920" y="1131840"/>
            <a:ext cx="4070520" cy="305136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08120" y="4356000"/>
            <a:ext cx="5658120" cy="356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Slide Number Placeholder 3"/>
          <p:cNvSpPr/>
          <p:nvPr/>
        </p:nvSpPr>
        <p:spPr>
          <a:xfrm>
            <a:off x="4008600" y="8597880"/>
            <a:ext cx="30643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0E0D36-76F0-4A34-901A-66DA851A04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35"/>
          <p:cNvGrpSpPr/>
          <p:nvPr/>
        </p:nvGrpSpPr>
        <p:grpSpPr>
          <a:xfrm>
            <a:off x="0" y="228600"/>
            <a:ext cx="1978200" cy="6635880"/>
            <a:chOff x="0" y="228600"/>
            <a:chExt cx="1978200" cy="663588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66960" cy="6231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89280" y="3156480"/>
              <a:ext cx="446400" cy="23194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560520" y="5447160"/>
              <a:ext cx="420480" cy="14173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666720" y="6503760"/>
              <a:ext cx="116280" cy="3607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69840" y="3201120"/>
              <a:ext cx="568080" cy="33256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15480" y="228600"/>
              <a:ext cx="70920" cy="29250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54360" y="2944080"/>
              <a:ext cx="51480" cy="491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534960" y="5478840"/>
              <a:ext cx="129240" cy="10220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538560" y="1398960"/>
              <a:ext cx="1439640" cy="40453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640800" y="6530040"/>
              <a:ext cx="109800" cy="3344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534960" y="5359320"/>
              <a:ext cx="23040" cy="2188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590400" y="6244560"/>
              <a:ext cx="162720" cy="619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48"/>
          <p:cNvGrpSpPr/>
          <p:nvPr/>
        </p:nvGrpSpPr>
        <p:grpSpPr>
          <a:xfrm>
            <a:off x="20520" y="360"/>
            <a:ext cx="1949400" cy="6850080"/>
            <a:chOff x="20520" y="360"/>
            <a:chExt cx="1949400" cy="6850080"/>
          </a:xfrm>
        </p:grpSpPr>
        <p:sp>
          <p:nvSpPr>
            <p:cNvPr id="14" name="Freeform 27"/>
            <p:cNvSpPr/>
            <p:nvPr/>
          </p:nvSpPr>
          <p:spPr>
            <a:xfrm>
              <a:off x="20520" y="360"/>
              <a:ext cx="406800" cy="43981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453600" y="4316400"/>
              <a:ext cx="347760" cy="15778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831600" y="5862600"/>
              <a:ext cx="354240" cy="9878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429840" y="4364280"/>
              <a:ext cx="454320" cy="22330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385560" y="1289160"/>
              <a:ext cx="141480" cy="30243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918720" y="6571440"/>
              <a:ext cx="108360" cy="2786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414000" y="4107600"/>
              <a:ext cx="65520" cy="5086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804600" y="3145680"/>
              <a:ext cx="1165320" cy="27140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887040" y="6600240"/>
              <a:ext cx="97200" cy="2502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804600" y="5897160"/>
              <a:ext cx="111240" cy="6714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804600" y="5772600"/>
              <a:ext cx="28800" cy="2250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831600" y="6322680"/>
              <a:ext cx="171720" cy="5277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1"/>
          <p:cNvSpPr/>
          <p:nvPr/>
        </p:nvSpPr>
        <p:spPr>
          <a:xfrm>
            <a:off x="0" y="0"/>
            <a:ext cx="180000" cy="68551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Freeform 8"/>
          <p:cNvSpPr/>
          <p:nvPr/>
        </p:nvSpPr>
        <p:spPr>
          <a:xfrm>
            <a:off x="-31680" y="4321080"/>
            <a:ext cx="1392480" cy="779040"/>
          </a:xfrm>
          <a:custGeom>
            <a:avLst/>
            <a:gdLst/>
            <a:ah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35"/>
          <p:cNvGrpSpPr/>
          <p:nvPr/>
        </p:nvGrpSpPr>
        <p:grpSpPr>
          <a:xfrm>
            <a:off x="0" y="228600"/>
            <a:ext cx="1978200" cy="6635880"/>
            <a:chOff x="0" y="228600"/>
            <a:chExt cx="1978200" cy="6635880"/>
          </a:xfrm>
        </p:grpSpPr>
        <p:sp>
          <p:nvSpPr>
            <p:cNvPr id="67" name="Freeform 11"/>
            <p:cNvSpPr/>
            <p:nvPr/>
          </p:nvSpPr>
          <p:spPr>
            <a:xfrm>
              <a:off x="0" y="2575080"/>
              <a:ext cx="66960" cy="6231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12"/>
            <p:cNvSpPr/>
            <p:nvPr/>
          </p:nvSpPr>
          <p:spPr>
            <a:xfrm>
              <a:off x="89280" y="3156480"/>
              <a:ext cx="446400" cy="23194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13"/>
            <p:cNvSpPr/>
            <p:nvPr/>
          </p:nvSpPr>
          <p:spPr>
            <a:xfrm>
              <a:off x="560520" y="5447160"/>
              <a:ext cx="420480" cy="14173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14"/>
            <p:cNvSpPr/>
            <p:nvPr/>
          </p:nvSpPr>
          <p:spPr>
            <a:xfrm>
              <a:off x="666720" y="6503760"/>
              <a:ext cx="116280" cy="3607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5"/>
            <p:cNvSpPr/>
            <p:nvPr/>
          </p:nvSpPr>
          <p:spPr>
            <a:xfrm>
              <a:off x="69840" y="3201120"/>
              <a:ext cx="568080" cy="33256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6"/>
            <p:cNvSpPr/>
            <p:nvPr/>
          </p:nvSpPr>
          <p:spPr>
            <a:xfrm>
              <a:off x="15480" y="228600"/>
              <a:ext cx="70920" cy="29250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7"/>
            <p:cNvSpPr/>
            <p:nvPr/>
          </p:nvSpPr>
          <p:spPr>
            <a:xfrm>
              <a:off x="54360" y="2944080"/>
              <a:ext cx="51480" cy="491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8"/>
            <p:cNvSpPr/>
            <p:nvPr/>
          </p:nvSpPr>
          <p:spPr>
            <a:xfrm>
              <a:off x="534960" y="5478840"/>
              <a:ext cx="129240" cy="10220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9"/>
            <p:cNvSpPr/>
            <p:nvPr/>
          </p:nvSpPr>
          <p:spPr>
            <a:xfrm>
              <a:off x="538560" y="1398960"/>
              <a:ext cx="1439640" cy="40453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20"/>
            <p:cNvSpPr/>
            <p:nvPr/>
          </p:nvSpPr>
          <p:spPr>
            <a:xfrm>
              <a:off x="640800" y="6530040"/>
              <a:ext cx="109800" cy="3344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21"/>
            <p:cNvSpPr/>
            <p:nvPr/>
          </p:nvSpPr>
          <p:spPr>
            <a:xfrm>
              <a:off x="534960" y="5359320"/>
              <a:ext cx="23040" cy="2188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22"/>
            <p:cNvSpPr/>
            <p:nvPr/>
          </p:nvSpPr>
          <p:spPr>
            <a:xfrm>
              <a:off x="590400" y="6244560"/>
              <a:ext cx="162720" cy="619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48"/>
          <p:cNvGrpSpPr/>
          <p:nvPr/>
        </p:nvGrpSpPr>
        <p:grpSpPr>
          <a:xfrm>
            <a:off x="20520" y="360"/>
            <a:ext cx="1949400" cy="6850080"/>
            <a:chOff x="20520" y="360"/>
            <a:chExt cx="1949400" cy="6850080"/>
          </a:xfrm>
        </p:grpSpPr>
        <p:sp>
          <p:nvSpPr>
            <p:cNvPr id="80" name="Freeform 27"/>
            <p:cNvSpPr/>
            <p:nvPr/>
          </p:nvSpPr>
          <p:spPr>
            <a:xfrm>
              <a:off x="20520" y="360"/>
              <a:ext cx="406800" cy="43981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8"/>
            <p:cNvSpPr/>
            <p:nvPr/>
          </p:nvSpPr>
          <p:spPr>
            <a:xfrm>
              <a:off x="453600" y="4316400"/>
              <a:ext cx="347760" cy="15778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29"/>
            <p:cNvSpPr/>
            <p:nvPr/>
          </p:nvSpPr>
          <p:spPr>
            <a:xfrm>
              <a:off x="831600" y="5862600"/>
              <a:ext cx="354240" cy="9878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30"/>
            <p:cNvSpPr/>
            <p:nvPr/>
          </p:nvSpPr>
          <p:spPr>
            <a:xfrm>
              <a:off x="429840" y="4364280"/>
              <a:ext cx="454320" cy="22330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31"/>
            <p:cNvSpPr/>
            <p:nvPr/>
          </p:nvSpPr>
          <p:spPr>
            <a:xfrm>
              <a:off x="385560" y="1289160"/>
              <a:ext cx="141480" cy="30243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32"/>
            <p:cNvSpPr/>
            <p:nvPr/>
          </p:nvSpPr>
          <p:spPr>
            <a:xfrm>
              <a:off x="918720" y="6571440"/>
              <a:ext cx="108360" cy="2786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3"/>
            <p:cNvSpPr/>
            <p:nvPr/>
          </p:nvSpPr>
          <p:spPr>
            <a:xfrm>
              <a:off x="414000" y="4107600"/>
              <a:ext cx="65520" cy="5086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4"/>
            <p:cNvSpPr/>
            <p:nvPr/>
          </p:nvSpPr>
          <p:spPr>
            <a:xfrm>
              <a:off x="804600" y="3145680"/>
              <a:ext cx="1165320" cy="27140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5"/>
            <p:cNvSpPr/>
            <p:nvPr/>
          </p:nvSpPr>
          <p:spPr>
            <a:xfrm>
              <a:off x="887040" y="6600240"/>
              <a:ext cx="97200" cy="2502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6"/>
            <p:cNvSpPr/>
            <p:nvPr/>
          </p:nvSpPr>
          <p:spPr>
            <a:xfrm>
              <a:off x="804600" y="5897160"/>
              <a:ext cx="111240" cy="6714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7"/>
            <p:cNvSpPr/>
            <p:nvPr/>
          </p:nvSpPr>
          <p:spPr>
            <a:xfrm>
              <a:off x="804600" y="5772600"/>
              <a:ext cx="28800" cy="2250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8"/>
            <p:cNvSpPr/>
            <p:nvPr/>
          </p:nvSpPr>
          <p:spPr>
            <a:xfrm>
              <a:off x="831600" y="6322680"/>
              <a:ext cx="171720" cy="5277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Rectangle 61"/>
          <p:cNvSpPr/>
          <p:nvPr/>
        </p:nvSpPr>
        <p:spPr>
          <a:xfrm>
            <a:off x="0" y="0"/>
            <a:ext cx="180000" cy="68551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Freeform 11"/>
          <p:cNvSpPr/>
          <p:nvPr/>
        </p:nvSpPr>
        <p:spPr>
          <a:xfrm flipV="1">
            <a:off x="0" y="705600"/>
            <a:ext cx="1355400" cy="505080"/>
          </a:xfrm>
          <a:custGeom>
            <a:avLst/>
            <a:gdLst/>
            <a:ah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openbookproject.net/thinkcs/python/english3e/conditionals.html" TargetMode="External"/><Relationship Id="rId2" Type="http://schemas.openxmlformats.org/officeDocument/2006/relationships/hyperlink" Target="https://www.digitalocean.com/community/tutorials/understanding-boolean-logic-in-python-3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 Box 4"/>
          <p:cNvSpPr/>
          <p:nvPr/>
        </p:nvSpPr>
        <p:spPr>
          <a:xfrm>
            <a:off x="2699640" y="4005000"/>
            <a:ext cx="5685840" cy="2284200"/>
          </a:xfrm>
          <a:prstGeom prst="rect">
            <a:avLst/>
          </a:prstGeom>
          <a:solidFill>
            <a:srgbClr val="caa3a0"/>
          </a:solidFill>
          <a:ln cap="rnd">
            <a:solidFill>
              <a:srgbClr val="9d2d0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Module 2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Boolean Expressions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715280" y="848160"/>
            <a:ext cx="3514320" cy="7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2_8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9" name="Text Box 4_17"/>
          <p:cNvSpPr/>
          <p:nvPr/>
        </p:nvSpPr>
        <p:spPr>
          <a:xfrm>
            <a:off x="1371600" y="914400"/>
            <a:ext cx="7314120" cy="456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Solution: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Steps: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Expression: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(A AND B) OR (NOT C)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Variables: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A, B, 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Given values: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 = True, B = False, C = True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Resolve Parentheses: 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Order is altered by parentheses.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Apply NOT Operator: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NOT C = NOT True = False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Apply AND Operator: 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 AND B = True AND False = False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Apply OR Operator: 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False OR False = False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Final Evaluation: The expression 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evaluates to False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Text Box 4_18"/>
          <p:cNvSpPr/>
          <p:nvPr/>
        </p:nvSpPr>
        <p:spPr>
          <a:xfrm>
            <a:off x="1600200" y="135360"/>
            <a:ext cx="228492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Activity: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2_9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Text Box 4_19"/>
          <p:cNvSpPr/>
          <p:nvPr/>
        </p:nvSpPr>
        <p:spPr>
          <a:xfrm>
            <a:off x="1504800" y="1071720"/>
            <a:ext cx="7314120" cy="452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It is possible to include comparison symbols in Boolean expressions.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Typical comparison symbols to include are: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"&gt;"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greater than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"&lt;"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less than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"=="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equal to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"&lt;="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less than or equal to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"&gt;="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greater than or equal to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For example, see this expression: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  </a:t>
            </a: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(A &gt; B) AND (C == 10) OR (B &lt;= 5 AND NOT (A == 7))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In few days, you will creating similar expressions once you create your own algorithms and programs.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3" name="Text Box 4_20"/>
          <p:cNvSpPr/>
          <p:nvPr/>
        </p:nvSpPr>
        <p:spPr>
          <a:xfrm>
            <a:off x="1371600" y="135360"/>
            <a:ext cx="731412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Comparison symbols &amp; Boolean expressions: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_10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5" name="Text Box 4_21"/>
          <p:cNvSpPr/>
          <p:nvPr/>
        </p:nvSpPr>
        <p:spPr>
          <a:xfrm>
            <a:off x="1504800" y="1071720"/>
            <a:ext cx="7314120" cy="4449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Let’s evaluate this expression: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  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(A &gt; B) AND (C == 10) OR (B &lt;= 5 AND NOT (A == 7))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Where: A = 8,  B = 3,  C = 10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Apply comparison symbols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(A &gt; B) becomes (8 &gt; 3) -&gt; 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(C == 10) becomes (10 == 10) -&gt; 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(B &lt;= 5) becomes (3 &lt;= 5) -&gt; 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(A == 7) becomes (8 == 7) -&gt; False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Apply NOT Operator: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NOT (A == 7) -&gt; NOT False -&gt; 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Apply AND Operator: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(8 &gt; 3) AND (10 == 10) -&gt; True AND True -&gt; 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Apply AND Operator: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(3 &lt;= 5) AND (NOT (8 == 7)) -&gt; True AND True -&gt; 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Apply OR Operator:</a:t>
            </a:r>
            <a:r>
              <a:rPr b="0" i="1" lang="en-US" sz="20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True OR True -&gt; True</a:t>
            </a:r>
            <a:r>
              <a:rPr b="0" i="1" lang="en-US" sz="1800" spc="-1" strike="noStrike">
                <a:solidFill>
                  <a:srgbClr val="6f3f0c"/>
                </a:solidFill>
                <a:latin typeface="Century Gothic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Text Box 4_22"/>
          <p:cNvSpPr/>
          <p:nvPr/>
        </p:nvSpPr>
        <p:spPr>
          <a:xfrm>
            <a:off x="1371600" y="135360"/>
            <a:ext cx="731412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Comparison symbols &amp; Boolean expressions: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2_5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8" name="Text Box 4_11"/>
          <p:cNvSpPr/>
          <p:nvPr/>
        </p:nvSpPr>
        <p:spPr>
          <a:xfrm>
            <a:off x="1600200" y="1828800"/>
            <a:ext cx="6398640" cy="4478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We will be using Boolean expressions while creating our programs to allow decision-making. The same idea applies for electronic circuits and search engines.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Optional material (no for grading):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1"/>
              </a:rPr>
              <a:t>https://openbookproject.net/thinkcs/python/english3e/conditionals.html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https://www.digitalocean.com/community/tutorials/understanding-boolean-logic-in-python-3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9" name="Text Box 4_12"/>
          <p:cNvSpPr/>
          <p:nvPr/>
        </p:nvSpPr>
        <p:spPr>
          <a:xfrm>
            <a:off x="1600200" y="686880"/>
            <a:ext cx="3198960" cy="45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Summary: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2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1" name="Text Box 4"/>
          <p:cNvSpPr/>
          <p:nvPr/>
        </p:nvSpPr>
        <p:spPr>
          <a:xfrm>
            <a:off x="1584000" y="1828800"/>
            <a:ext cx="6872040" cy="1186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Boolean expressions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are a fundamental concept in computer science and are used to make decisions in various applications.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Text Box 4_0"/>
          <p:cNvSpPr/>
          <p:nvPr/>
        </p:nvSpPr>
        <p:spPr>
          <a:xfrm>
            <a:off x="1600200" y="686880"/>
            <a:ext cx="251316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Introduction:     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_0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" name="Text Box 4_1"/>
          <p:cNvSpPr/>
          <p:nvPr/>
        </p:nvSpPr>
        <p:spPr>
          <a:xfrm>
            <a:off x="1600200" y="1600200"/>
            <a:ext cx="7100640" cy="4895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Boolean expressions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are logical statements that can be either true (1) or false (0).  These values represent the two possible states of a binary decision.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Boolean algebra,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also known as Boolean logic, is a mathematical system that deals with logical values and operations. It was developed by the mathematician George Boole in the mid-19th century and is named after him. Boolean algebra forms the foundation of digital logic and is closely related to Boolean expressions, these are the building blocks of decision-making in computers.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Text Box 4_2"/>
          <p:cNvSpPr/>
          <p:nvPr/>
        </p:nvSpPr>
        <p:spPr>
          <a:xfrm>
            <a:off x="1600200" y="686880"/>
            <a:ext cx="274176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Definitions: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_1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" name="Text Box 4_3"/>
          <p:cNvSpPr/>
          <p:nvPr/>
        </p:nvSpPr>
        <p:spPr>
          <a:xfrm>
            <a:off x="1600200" y="1600200"/>
            <a:ext cx="7100640" cy="3381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The main components of Boolean expressions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are operands and logical operators.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Operands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are the values or variables used in the expressions (e.g., "A" and "B").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The three fundamental logical operators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are AND, OR, and NOT.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8" name="Text Box 4_4"/>
          <p:cNvSpPr/>
          <p:nvPr/>
        </p:nvSpPr>
        <p:spPr>
          <a:xfrm>
            <a:off x="1600200" y="686880"/>
            <a:ext cx="685656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Components of Boolean Expressions: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2_2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Text Box 4_5"/>
          <p:cNvSpPr/>
          <p:nvPr/>
        </p:nvSpPr>
        <p:spPr>
          <a:xfrm>
            <a:off x="1600200" y="1600200"/>
            <a:ext cx="7100640" cy="4539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Text Box 4_6"/>
          <p:cNvSpPr/>
          <p:nvPr/>
        </p:nvSpPr>
        <p:spPr>
          <a:xfrm>
            <a:off x="1600200" y="686880"/>
            <a:ext cx="3426840" cy="45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Truth tables: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486520" y="2057400"/>
            <a:ext cx="2104200" cy="205524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486400" y="2067120"/>
            <a:ext cx="2055240" cy="204552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4109760" y="4572000"/>
            <a:ext cx="2288880" cy="136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_3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6" name="Text Box 4_7"/>
          <p:cNvSpPr/>
          <p:nvPr/>
        </p:nvSpPr>
        <p:spPr>
          <a:xfrm>
            <a:off x="1600200" y="1600200"/>
            <a:ext cx="7313040" cy="411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Boolean expressions 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can be combined to create more complex statements.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Parentheses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alter the order of evaluation in Boolean operations in a similar way than in arithmetic operations.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In the following expression Y = A AND (B OR C),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we first evaluate the expression B OR C and then AND it with A, as seen in the following table.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7" name="Text Box 4_8"/>
          <p:cNvSpPr/>
          <p:nvPr/>
        </p:nvSpPr>
        <p:spPr>
          <a:xfrm>
            <a:off x="1600200" y="686880"/>
            <a:ext cx="594144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Combining Boolean Expressions: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_4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Text Box 4_9"/>
          <p:cNvSpPr/>
          <p:nvPr/>
        </p:nvSpPr>
        <p:spPr>
          <a:xfrm>
            <a:off x="1600200" y="1600200"/>
            <a:ext cx="7100640" cy="3889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Text Box 4_10"/>
          <p:cNvSpPr/>
          <p:nvPr/>
        </p:nvSpPr>
        <p:spPr>
          <a:xfrm>
            <a:off x="1600200" y="686880"/>
            <a:ext cx="6399360" cy="45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Truth Table for    Y = A AND (B OR C)</a:t>
            </a: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600200" y="2057400"/>
            <a:ext cx="7084440" cy="38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_6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3" name="Text Box 4_13"/>
          <p:cNvSpPr/>
          <p:nvPr/>
        </p:nvSpPr>
        <p:spPr>
          <a:xfrm>
            <a:off x="1600200" y="922320"/>
            <a:ext cx="7314120" cy="5118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1. Understand the Expression.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(Meaning of each operator AND, OR, NOT).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2. Identify the Variables.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(Take note of all the variables and assign values, True or False).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3. Resolve Parentheses.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(Start with innermost parentheses and following order of operations).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4. Apply NOT Operator.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(NOT operator inverts the truth value).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5. Apply AND Operator.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(Evaluate the expressions connected by the AND operator).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6. Apply OR Operator.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(Evaluate the expressions connected by the OR operator).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7. Final Evaluation.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(Simplified expression, truth value either True or False).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4" name="Text Box 4_14"/>
          <p:cNvSpPr/>
          <p:nvPr/>
        </p:nvSpPr>
        <p:spPr>
          <a:xfrm>
            <a:off x="1600200" y="135360"/>
            <a:ext cx="708552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Steps to evaluate Boolean expressions: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2_7"/>
          <p:cNvSpPr/>
          <p:nvPr/>
        </p:nvSpPr>
        <p:spPr>
          <a:xfrm>
            <a:off x="179640" y="0"/>
            <a:ext cx="8226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6" name="Text Box 4_15"/>
          <p:cNvSpPr/>
          <p:nvPr/>
        </p:nvSpPr>
        <p:spPr>
          <a:xfrm>
            <a:off x="1600200" y="1100880"/>
            <a:ext cx="6628320" cy="5118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Following the 7 steps to evaluate Boolean expressions,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evaluate the following expression providing an explanation for each step and the final evaluation result.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Expression to evaluate: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(A AND B) OR (NOT C)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Given the following variable values: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 = True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 = False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 = True </a:t>
            </a:r>
            <a:r>
              <a:rPr b="0" i="1" lang="en-US" sz="21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67" name="Text Box 4_16"/>
          <p:cNvSpPr/>
          <p:nvPr/>
        </p:nvSpPr>
        <p:spPr>
          <a:xfrm>
            <a:off x="1600200" y="135360"/>
            <a:ext cx="2284920" cy="485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rgbClr val="fae5c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i="1" lang="en-US" sz="2600" spc="-1" strike="noStrike">
                <a:solidFill>
                  <a:srgbClr val="6f3f0c"/>
                </a:solidFill>
                <a:latin typeface="Century Gothic"/>
                <a:ea typeface="DejaVu Sans"/>
              </a:rPr>
              <a:t>Activity:</a:t>
            </a:r>
            <a:r>
              <a:rPr b="0" i="1" lang="en-US" sz="2400" spc="-1" strike="noStrike">
                <a:solidFill>
                  <a:srgbClr val="6f3f0c"/>
                </a:solidFill>
                <a:latin typeface="Century Gothic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50699</TotalTime>
  <Application>LibreOffice/7.1.5.2$Windows_X86_64 LibreOffice_project/85f04e9f809797b8199d13c421bd8a2b025d52b5</Application>
  <AppVersion>15.0000</AppVersion>
  <Words>380</Words>
  <Paragraphs>100</Paragraphs>
  <Company>Red River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2000-01-13T23:06:42Z</dcterms:created>
  <dc:creator>Computer Services</dc:creator>
  <dc:description/>
  <dc:language>en-US</dc:language>
  <cp:lastModifiedBy/>
  <dcterms:modified xsi:type="dcterms:W3CDTF">2023-08-16T10:45:38Z</dcterms:modified>
  <cp:revision>1243</cp:revision>
  <dc:subject/>
  <dc:title>No Slide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8</vt:i4>
  </property>
</Properties>
</file>