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 id="2147483684" r:id="rId5"/>
  </p:sldMasterIdLst>
  <p:notesMasterIdLst>
    <p:notesMasterId r:id="rId28"/>
  </p:notesMasterIdLst>
  <p:sldIdLst>
    <p:sldId id="256" r:id="rId6"/>
    <p:sldId id="257" r:id="rId7"/>
    <p:sldId id="258" r:id="rId8"/>
    <p:sldId id="259" r:id="rId9"/>
    <p:sldId id="260" r:id="rId10"/>
    <p:sldId id="261" r:id="rId11"/>
    <p:sldId id="262" r:id="rId12"/>
    <p:sldId id="263" r:id="rId13"/>
    <p:sldId id="265" r:id="rId14"/>
    <p:sldId id="266" r:id="rId15"/>
    <p:sldId id="267" r:id="rId16"/>
    <p:sldId id="268" r:id="rId17"/>
    <p:sldId id="269" r:id="rId18"/>
    <p:sldId id="270" r:id="rId19"/>
    <p:sldId id="275" r:id="rId20"/>
    <p:sldId id="276" r:id="rId21"/>
    <p:sldId id="277" r:id="rId22"/>
    <p:sldId id="278" r:id="rId23"/>
    <p:sldId id="279" r:id="rId24"/>
    <p:sldId id="280" r:id="rId25"/>
    <p:sldId id="281" r:id="rId26"/>
    <p:sldId id="282" r:id="rId27"/>
  </p:sldIdLst>
  <p:sldSz cx="9144000" cy="6858000" type="screen4x3"/>
  <p:notesSz cx="6858000" cy="9199563"/>
  <p:embeddedFontLst>
    <p:embeddedFont>
      <p:font typeface="Cambria" panose="02040503050406030204" pitchFamily="18" charset="0"/>
      <p:regular r:id="rId29"/>
      <p:bold r:id="rId30"/>
      <p:italic r:id="rId31"/>
      <p:boldItalic r:id="rId32"/>
    </p:embeddedFont>
    <p:embeddedFont>
      <p:font typeface="IBM Plex Mono" panose="020B0509050203000203" pitchFamily="49"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Lato Light" panose="020F0502020204030203" pitchFamily="34" charset="0"/>
      <p:regular r:id="rId41"/>
      <p:bold r:id="rId42"/>
      <p:italic r:id="rId43"/>
      <p:boldItalic r:id="rId44"/>
    </p:embeddedFont>
    <p:embeddedFont>
      <p:font typeface="Noto Sans Symbols" pitchFamily="2"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62A405-051C-4BBC-B217-5C9468F0F843}" v="368" dt="2023-10-26T18:36:37.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0" autoAdjust="0"/>
    <p:restoredTop sz="97442" autoAdjust="0"/>
  </p:normalViewPr>
  <p:slideViewPr>
    <p:cSldViewPr snapToGrid="0">
      <p:cViewPr varScale="1">
        <p:scale>
          <a:sx n="96" d="100"/>
          <a:sy n="96" d="100"/>
        </p:scale>
        <p:origin x="90" y="3120"/>
      </p:cViewPr>
      <p:guideLst/>
    </p:cSldViewPr>
  </p:slideViewPr>
  <p:notesTextViewPr>
    <p:cViewPr>
      <p:scale>
        <a:sx n="1" d="1"/>
        <a:sy n="1" d="1"/>
      </p:scale>
      <p:origin x="0" y="0"/>
    </p:cViewPr>
  </p:notesTextViewPr>
  <p:sorterViewPr>
    <p:cViewPr>
      <p:scale>
        <a:sx n="125" d="100"/>
        <a:sy n="125" d="100"/>
      </p:scale>
      <p:origin x="0" y="-3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1.fntdata"/><Relationship Id="rId21" Type="http://schemas.openxmlformats.org/officeDocument/2006/relationships/slide" Target="slides/slide16.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1.fntdata"/><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4" Type="http://schemas.openxmlformats.org/officeDocument/2006/relationships/font" Target="fonts/font16.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5.xml"/><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Blake Vincelette" userId="4809eaf8-013a-48b4-ae21-9cfe1c8bd7fb" providerId="ADAL" clId="{A88574BA-28DB-4846-900E-6947201BA65E}"/>
    <pc:docChg chg="modSld">
      <pc:chgData name="Brad Blake Vincelette" userId="4809eaf8-013a-48b4-ae21-9cfe1c8bd7fb" providerId="ADAL" clId="{A88574BA-28DB-4846-900E-6947201BA65E}" dt="2023-10-25T17:39:45.521" v="0" actId="20577"/>
      <pc:docMkLst>
        <pc:docMk/>
      </pc:docMkLst>
      <pc:sldChg chg="modSp mod">
        <pc:chgData name="Brad Blake Vincelette" userId="4809eaf8-013a-48b4-ae21-9cfe1c8bd7fb" providerId="ADAL" clId="{A88574BA-28DB-4846-900E-6947201BA65E}" dt="2023-10-25T17:39:45.521" v="0" actId="20577"/>
        <pc:sldMkLst>
          <pc:docMk/>
          <pc:sldMk cId="0" sldId="277"/>
        </pc:sldMkLst>
        <pc:spChg chg="mod">
          <ac:chgData name="Brad Blake Vincelette" userId="4809eaf8-013a-48b4-ae21-9cfe1c8bd7fb" providerId="ADAL" clId="{A88574BA-28DB-4846-900E-6947201BA65E}" dt="2023-10-25T17:39:45.521" v="0" actId="20577"/>
          <ac:spMkLst>
            <pc:docMk/>
            <pc:sldMk cId="0" sldId="277"/>
            <ac:spMk id="464" creationId="{00000000-0000-0000-0000-000000000000}"/>
          </ac:spMkLst>
        </pc:spChg>
      </pc:sldChg>
    </pc:docChg>
  </pc:docChgLst>
  <pc:docChgLst>
    <pc:chgData name="Brad Blake Vincelette" userId="4809eaf8-013a-48b4-ae21-9cfe1c8bd7fb" providerId="ADAL" clId="{D562A405-051C-4BBC-B217-5C9468F0F843}"/>
    <pc:docChg chg="undo custSel modSld">
      <pc:chgData name="Brad Blake Vincelette" userId="4809eaf8-013a-48b4-ae21-9cfe1c8bd7fb" providerId="ADAL" clId="{D562A405-051C-4BBC-B217-5C9468F0F843}" dt="2023-10-26T18:37:34.254" v="473" actId="20577"/>
      <pc:docMkLst>
        <pc:docMk/>
      </pc:docMkLst>
      <pc:sldChg chg="modSp mod">
        <pc:chgData name="Brad Blake Vincelette" userId="4809eaf8-013a-48b4-ae21-9cfe1c8bd7fb" providerId="ADAL" clId="{D562A405-051C-4BBC-B217-5C9468F0F843}" dt="2023-10-26T18:30:35.630" v="52" actId="20577"/>
        <pc:sldMkLst>
          <pc:docMk/>
          <pc:sldMk cId="0" sldId="256"/>
        </pc:sldMkLst>
        <pc:spChg chg="mod">
          <ac:chgData name="Brad Blake Vincelette" userId="4809eaf8-013a-48b4-ae21-9cfe1c8bd7fb" providerId="ADAL" clId="{D562A405-051C-4BBC-B217-5C9468F0F843}" dt="2023-10-26T18:30:35.630" v="52" actId="20577"/>
          <ac:spMkLst>
            <pc:docMk/>
            <pc:sldMk cId="0" sldId="256"/>
            <ac:spMk id="250" creationId="{00000000-0000-0000-0000-000000000000}"/>
          </ac:spMkLst>
        </pc:spChg>
        <pc:spChg chg="mod">
          <ac:chgData name="Brad Blake Vincelette" userId="4809eaf8-013a-48b4-ae21-9cfe1c8bd7fb" providerId="ADAL" clId="{D562A405-051C-4BBC-B217-5C9468F0F843}" dt="2023-10-26T18:30:10.304" v="10" actId="20577"/>
          <ac:spMkLst>
            <pc:docMk/>
            <pc:sldMk cId="0" sldId="256"/>
            <ac:spMk id="251" creationId="{00000000-0000-0000-0000-000000000000}"/>
          </ac:spMkLst>
        </pc:spChg>
      </pc:sldChg>
      <pc:sldChg chg="modSp mod modAnim">
        <pc:chgData name="Brad Blake Vincelette" userId="4809eaf8-013a-48b4-ae21-9cfe1c8bd7fb" providerId="ADAL" clId="{D562A405-051C-4BBC-B217-5C9468F0F843}" dt="2023-10-26T18:36:37.649" v="425" actId="115"/>
        <pc:sldMkLst>
          <pc:docMk/>
          <pc:sldMk cId="0" sldId="277"/>
        </pc:sldMkLst>
        <pc:spChg chg="mod">
          <ac:chgData name="Brad Blake Vincelette" userId="4809eaf8-013a-48b4-ae21-9cfe1c8bd7fb" providerId="ADAL" clId="{D562A405-051C-4BBC-B217-5C9468F0F843}" dt="2023-10-26T18:33:16.184" v="70" actId="1076"/>
          <ac:spMkLst>
            <pc:docMk/>
            <pc:sldMk cId="0" sldId="277"/>
            <ac:spMk id="6" creationId="{00000000-0000-0000-0000-000000000000}"/>
          </ac:spMkLst>
        </pc:spChg>
        <pc:spChg chg="mod">
          <ac:chgData name="Brad Blake Vincelette" userId="4809eaf8-013a-48b4-ae21-9cfe1c8bd7fb" providerId="ADAL" clId="{D562A405-051C-4BBC-B217-5C9468F0F843}" dt="2023-10-26T18:36:37.649" v="425" actId="115"/>
          <ac:spMkLst>
            <pc:docMk/>
            <pc:sldMk cId="0" sldId="277"/>
            <ac:spMk id="462" creationId="{00000000-0000-0000-0000-000000000000}"/>
          </ac:spMkLst>
        </pc:spChg>
        <pc:spChg chg="mod">
          <ac:chgData name="Brad Blake Vincelette" userId="4809eaf8-013a-48b4-ae21-9cfe1c8bd7fb" providerId="ADAL" clId="{D562A405-051C-4BBC-B217-5C9468F0F843}" dt="2023-10-26T18:33:08.641" v="69" actId="1076"/>
          <ac:spMkLst>
            <pc:docMk/>
            <pc:sldMk cId="0" sldId="277"/>
            <ac:spMk id="464" creationId="{00000000-0000-0000-0000-000000000000}"/>
          </ac:spMkLst>
        </pc:spChg>
      </pc:sldChg>
      <pc:sldChg chg="modSp mod">
        <pc:chgData name="Brad Blake Vincelette" userId="4809eaf8-013a-48b4-ae21-9cfe1c8bd7fb" providerId="ADAL" clId="{D562A405-051C-4BBC-B217-5C9468F0F843}" dt="2023-10-26T18:37:14.013" v="460" actId="1038"/>
        <pc:sldMkLst>
          <pc:docMk/>
          <pc:sldMk cId="0" sldId="279"/>
        </pc:sldMkLst>
        <pc:picChg chg="mod">
          <ac:chgData name="Brad Blake Vincelette" userId="4809eaf8-013a-48b4-ae21-9cfe1c8bd7fb" providerId="ADAL" clId="{D562A405-051C-4BBC-B217-5C9468F0F843}" dt="2023-10-26T18:37:14.013" v="460" actId="1038"/>
          <ac:picMkLst>
            <pc:docMk/>
            <pc:sldMk cId="0" sldId="279"/>
            <ac:picMk id="4" creationId="{0BF012FA-21F3-04F9-3CC1-3A338A4E42DD}"/>
          </ac:picMkLst>
        </pc:picChg>
      </pc:sldChg>
      <pc:sldChg chg="modSp mod">
        <pc:chgData name="Brad Blake Vincelette" userId="4809eaf8-013a-48b4-ae21-9cfe1c8bd7fb" providerId="ADAL" clId="{D562A405-051C-4BBC-B217-5C9468F0F843}" dt="2023-10-26T18:37:34.254" v="473" actId="20577"/>
        <pc:sldMkLst>
          <pc:docMk/>
          <pc:sldMk cId="0" sldId="280"/>
        </pc:sldMkLst>
        <pc:spChg chg="mod">
          <ac:chgData name="Brad Blake Vincelette" userId="4809eaf8-013a-48b4-ae21-9cfe1c8bd7fb" providerId="ADAL" clId="{D562A405-051C-4BBC-B217-5C9468F0F843}" dt="2023-10-26T18:37:34.254" v="473" actId="20577"/>
          <ac:spMkLst>
            <pc:docMk/>
            <pc:sldMk cId="0" sldId="280"/>
            <ac:spMk id="4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03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603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9188"/>
            <a:ext cx="2971800" cy="460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notes"/>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notes"/>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26c079abf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1" name="Google Shape;331;g926c079abf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90209be782_0_1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9" name="Google Shape;339;g90209be782_0_1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90209be782_0_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7" name="Google Shape;347;g90209be782_0_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0209be782_0_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5" name="Google Shape;355;g90209be782_0_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6d361f04f_0_322: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 name="Google Shape;363;g86d361f04f_0_32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d361f04f_0_31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region_id is the same column name in 2 columns, so it is ambiguous!</a:t>
            </a:r>
            <a:endParaRPr/>
          </a:p>
        </p:txBody>
      </p:sp>
      <p:sp>
        <p:nvSpPr>
          <p:cNvPr id="443" name="Google Shape;443;g86d361f04f_0_31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86d361f04f_0_39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The SQL here is the same as in the last slide. Also, yes, the declaration of the new alias name appears AFTER it is already used by columns, this may seem strange at first if you already have programming experience.</a:t>
            </a:r>
            <a:endParaRPr/>
          </a:p>
        </p:txBody>
      </p:sp>
      <p:sp>
        <p:nvSpPr>
          <p:cNvPr id="451" name="Google Shape;451;g86d361f04f_0_39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6d361f04f_0_40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9" name="Google Shape;459;g86d361f04f_0_40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86d361f04f_0_45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7" name="Google Shape;467;g86d361f04f_0_45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90209be782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75" name="Google Shape;475;g90209be782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b183c714a_1_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4" name="Google Shape;254;g5b183c714a_1_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90209be782_0_2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82" name="Google Shape;482;g90209be782_0_2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0209be782_0_4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96" name="Google Shape;496;g90209be782_0_4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0209be782_0_2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4" name="Google Shape;504;g90209be782_0_2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6d361f04f_0_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1" name="Google Shape;261;g86d361f04f_0_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6d361f04f_0_305: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g86d361f04f_0_30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0209be782_0_9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8" name="Google Shape;278;g90209be782_0_9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6d361f04f_0_22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g86d361f04f_0_22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6d361f04f_0_273: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5" name="Google Shape;295;g86d361f04f_0_2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0209be782_0_113: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g90209be782_0_11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6d361f04f_0_10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4" name="Google Shape;324;g86d361f04f_0_10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8" name="Google Shape;18;p2"/>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9" name="Google Shape;19;p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 name="Google Shape;20;p2"/>
          <p:cNvGrpSpPr/>
          <p:nvPr/>
        </p:nvGrpSpPr>
        <p:grpSpPr>
          <a:xfrm>
            <a:off x="581122" y="1740729"/>
            <a:ext cx="745804" cy="61200"/>
            <a:chOff x="830392" y="1588329"/>
            <a:chExt cx="745804" cy="61200"/>
          </a:xfrm>
        </p:grpSpPr>
        <p:sp>
          <p:nvSpPr>
            <p:cNvPr id="21" name="Google Shape;21;p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83" name="Google Shape;83;p1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84"/>
        <p:cNvGrpSpPr/>
        <p:nvPr/>
      </p:nvGrpSpPr>
      <p:grpSpPr>
        <a:xfrm>
          <a:off x="0" y="0"/>
          <a:ext cx="0" cy="0"/>
          <a:chOff x="0" y="0"/>
          <a:chExt cx="0" cy="0"/>
        </a:xfrm>
      </p:grpSpPr>
      <p:grpSp>
        <p:nvGrpSpPr>
          <p:cNvPr id="85" name="Google Shape;85;p12"/>
          <p:cNvGrpSpPr/>
          <p:nvPr/>
        </p:nvGrpSpPr>
        <p:grpSpPr>
          <a:xfrm>
            <a:off x="581122" y="5558926"/>
            <a:ext cx="745763" cy="61102"/>
            <a:chOff x="4580561" y="2589004"/>
            <a:chExt cx="1064464" cy="25200"/>
          </a:xfrm>
        </p:grpSpPr>
        <p:sp>
          <p:nvSpPr>
            <p:cNvPr id="86" name="Google Shape;86;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2"/>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2"/>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90" name="Google Shape;90;p1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1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183"/>
        <p:cNvGrpSpPr/>
        <p:nvPr/>
      </p:nvGrpSpPr>
      <p:grpSpPr>
        <a:xfrm>
          <a:off x="0" y="0"/>
          <a:ext cx="0" cy="0"/>
          <a:chOff x="0" y="0"/>
          <a:chExt cx="0" cy="0"/>
        </a:xfrm>
      </p:grpSpPr>
      <p:sp>
        <p:nvSpPr>
          <p:cNvPr id="184" name="Google Shape;184;p2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8"/>
          <p:cNvSpPr txBox="1">
            <a:spLocks noGrp="1"/>
          </p:cNvSpPr>
          <p:nvPr>
            <p:ph type="title"/>
          </p:nvPr>
        </p:nvSpPr>
        <p:spPr>
          <a:xfrm>
            <a:off x="473342" y="75150"/>
            <a:ext cx="7200900" cy="500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1"/>
              </a:buClr>
              <a:buSzPts val="1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6" name="Google Shape;186;p28"/>
          <p:cNvSpPr txBox="1">
            <a:spLocks noGrp="1"/>
          </p:cNvSpPr>
          <p:nvPr>
            <p:ph type="body" idx="1"/>
          </p:nvPr>
        </p:nvSpPr>
        <p:spPr>
          <a:xfrm>
            <a:off x="473342" y="840812"/>
            <a:ext cx="8289000" cy="45636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0"/>
              </a:spcBef>
              <a:spcAft>
                <a:spcPts val="0"/>
              </a:spcAft>
              <a:buSzPts val="2400"/>
              <a:buFont typeface="Lato Light"/>
              <a:buChar char="●"/>
              <a:defRPr sz="2800" b="0">
                <a:latin typeface="Lato Light"/>
                <a:ea typeface="Lato Light"/>
                <a:cs typeface="Lato Light"/>
                <a:sym typeface="Lato Light"/>
              </a:defRPr>
            </a:lvl1pPr>
            <a:lvl2pPr marL="914400" lvl="1"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rtl="0">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187" name="Google Shape;187;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9"/>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91" name="Google Shape;191;p29"/>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92" name="Google Shape;192;p2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93" name="Google Shape;193;p29"/>
          <p:cNvGrpSpPr/>
          <p:nvPr/>
        </p:nvGrpSpPr>
        <p:grpSpPr>
          <a:xfrm>
            <a:off x="581122" y="1740729"/>
            <a:ext cx="745804" cy="61200"/>
            <a:chOff x="830392" y="1588329"/>
            <a:chExt cx="745804" cy="61200"/>
          </a:xfrm>
        </p:grpSpPr>
        <p:sp>
          <p:nvSpPr>
            <p:cNvPr id="194" name="Google Shape;194;p29"/>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9"/>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196"/>
        <p:cNvGrpSpPr/>
        <p:nvPr/>
      </p:nvGrpSpPr>
      <p:grpSpPr>
        <a:xfrm>
          <a:off x="0" y="0"/>
          <a:ext cx="0" cy="0"/>
          <a:chOff x="0" y="0"/>
          <a:chExt cx="0" cy="0"/>
        </a:xfrm>
      </p:grpSpPr>
      <p:grpSp>
        <p:nvGrpSpPr>
          <p:cNvPr id="197" name="Google Shape;197;p30"/>
          <p:cNvGrpSpPr/>
          <p:nvPr/>
        </p:nvGrpSpPr>
        <p:grpSpPr>
          <a:xfrm>
            <a:off x="583284" y="1588472"/>
            <a:ext cx="745764" cy="61102"/>
            <a:chOff x="4580561" y="2589004"/>
            <a:chExt cx="1064464" cy="25200"/>
          </a:xfrm>
        </p:grpSpPr>
        <p:sp>
          <p:nvSpPr>
            <p:cNvPr id="198" name="Google Shape;198;p3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30"/>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01" name="Google Shape;201;p3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2"/>
        <p:cNvGrpSpPr/>
        <p:nvPr/>
      </p:nvGrpSpPr>
      <p:grpSpPr>
        <a:xfrm>
          <a:off x="0" y="0"/>
          <a:ext cx="0" cy="0"/>
          <a:chOff x="0" y="0"/>
          <a:chExt cx="0" cy="0"/>
        </a:xfrm>
      </p:grpSpPr>
      <p:sp>
        <p:nvSpPr>
          <p:cNvPr id="203" name="Google Shape;203;p31"/>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1"/>
          <p:cNvSpPr txBox="1">
            <a:spLocks noGrp="1"/>
          </p:cNvSpPr>
          <p:nvPr>
            <p:ph type="title"/>
          </p:nvPr>
        </p:nvSpPr>
        <p:spPr>
          <a:xfrm>
            <a:off x="500850" y="1758200"/>
            <a:ext cx="7688400" cy="713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Clr>
                <a:srgbClr val="006FBF"/>
              </a:buClr>
              <a:buSzPts val="2600"/>
              <a:buNone/>
              <a:defRPr sz="2600">
                <a:solidFill>
                  <a:srgbClr val="006FBF"/>
                </a:solidFill>
              </a:defRPr>
            </a:lvl2pPr>
            <a:lvl3pPr lvl="2" algn="l" rtl="0">
              <a:lnSpc>
                <a:spcPct val="100000"/>
              </a:lnSpc>
              <a:spcBef>
                <a:spcPts val="0"/>
              </a:spcBef>
              <a:spcAft>
                <a:spcPts val="0"/>
              </a:spcAft>
              <a:buClr>
                <a:srgbClr val="006FBF"/>
              </a:buClr>
              <a:buSzPts val="2600"/>
              <a:buNone/>
              <a:defRPr sz="2600">
                <a:solidFill>
                  <a:srgbClr val="006FBF"/>
                </a:solidFill>
              </a:defRPr>
            </a:lvl3pPr>
            <a:lvl4pPr lvl="3" algn="l" rtl="0">
              <a:lnSpc>
                <a:spcPct val="100000"/>
              </a:lnSpc>
              <a:spcBef>
                <a:spcPts val="0"/>
              </a:spcBef>
              <a:spcAft>
                <a:spcPts val="0"/>
              </a:spcAft>
              <a:buClr>
                <a:srgbClr val="006FBF"/>
              </a:buClr>
              <a:buSzPts val="2600"/>
              <a:buNone/>
              <a:defRPr sz="2600">
                <a:solidFill>
                  <a:srgbClr val="006FBF"/>
                </a:solidFill>
              </a:defRPr>
            </a:lvl4pPr>
            <a:lvl5pPr lvl="4" algn="l" rtl="0">
              <a:lnSpc>
                <a:spcPct val="100000"/>
              </a:lnSpc>
              <a:spcBef>
                <a:spcPts val="0"/>
              </a:spcBef>
              <a:spcAft>
                <a:spcPts val="0"/>
              </a:spcAft>
              <a:buClr>
                <a:srgbClr val="006FBF"/>
              </a:buClr>
              <a:buSzPts val="2600"/>
              <a:buNone/>
              <a:defRPr sz="2600">
                <a:solidFill>
                  <a:srgbClr val="006FBF"/>
                </a:solidFill>
              </a:defRPr>
            </a:lvl5pPr>
            <a:lvl6pPr lvl="5" algn="l" rtl="0">
              <a:lnSpc>
                <a:spcPct val="100000"/>
              </a:lnSpc>
              <a:spcBef>
                <a:spcPts val="0"/>
              </a:spcBef>
              <a:spcAft>
                <a:spcPts val="0"/>
              </a:spcAft>
              <a:buClr>
                <a:srgbClr val="006FBF"/>
              </a:buClr>
              <a:buSzPts val="2600"/>
              <a:buNone/>
              <a:defRPr sz="2600">
                <a:solidFill>
                  <a:srgbClr val="006FBF"/>
                </a:solidFill>
              </a:defRPr>
            </a:lvl6pPr>
            <a:lvl7pPr lvl="6" algn="l" rtl="0">
              <a:lnSpc>
                <a:spcPct val="100000"/>
              </a:lnSpc>
              <a:spcBef>
                <a:spcPts val="0"/>
              </a:spcBef>
              <a:spcAft>
                <a:spcPts val="0"/>
              </a:spcAft>
              <a:buClr>
                <a:srgbClr val="006FBF"/>
              </a:buClr>
              <a:buSzPts val="2600"/>
              <a:buNone/>
              <a:defRPr sz="2600">
                <a:solidFill>
                  <a:srgbClr val="006FBF"/>
                </a:solidFill>
              </a:defRPr>
            </a:lvl7pPr>
            <a:lvl8pPr lvl="7" algn="l" rtl="0">
              <a:lnSpc>
                <a:spcPct val="100000"/>
              </a:lnSpc>
              <a:spcBef>
                <a:spcPts val="0"/>
              </a:spcBef>
              <a:spcAft>
                <a:spcPts val="0"/>
              </a:spcAft>
              <a:buClr>
                <a:srgbClr val="006FBF"/>
              </a:buClr>
              <a:buSzPts val="2600"/>
              <a:buNone/>
              <a:defRPr sz="2600">
                <a:solidFill>
                  <a:srgbClr val="006FBF"/>
                </a:solidFill>
              </a:defRPr>
            </a:lvl8pPr>
            <a:lvl9pPr lvl="8" algn="l" rtl="0">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205" name="Google Shape;205;p31"/>
          <p:cNvSpPr txBox="1">
            <a:spLocks noGrp="1"/>
          </p:cNvSpPr>
          <p:nvPr>
            <p:ph type="body" idx="1"/>
          </p:nvPr>
        </p:nvSpPr>
        <p:spPr>
          <a:xfrm>
            <a:off x="500725"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06" name="Google Shape;206;p31"/>
          <p:cNvSpPr txBox="1">
            <a:spLocks noGrp="1"/>
          </p:cNvSpPr>
          <p:nvPr>
            <p:ph type="body" idx="2"/>
          </p:nvPr>
        </p:nvSpPr>
        <p:spPr>
          <a:xfrm>
            <a:off x="4415004"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07" name="Google Shape;207;p3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8" name="Google Shape;208;p31"/>
          <p:cNvGrpSpPr/>
          <p:nvPr/>
        </p:nvGrpSpPr>
        <p:grpSpPr>
          <a:xfrm>
            <a:off x="574027" y="1588329"/>
            <a:ext cx="745804" cy="61200"/>
            <a:chOff x="830392" y="1588329"/>
            <a:chExt cx="745804" cy="61200"/>
          </a:xfrm>
        </p:grpSpPr>
        <p:sp>
          <p:nvSpPr>
            <p:cNvPr id="209" name="Google Shape;209;p31"/>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1"/>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32"/>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2"/>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Clr>
                <a:srgbClr val="006FBF"/>
              </a:buClr>
              <a:buSzPts val="2600"/>
              <a:buNone/>
              <a:defRPr sz="2600">
                <a:solidFill>
                  <a:srgbClr val="006FBF"/>
                </a:solidFill>
              </a:defRPr>
            </a:lvl2pPr>
            <a:lvl3pPr lvl="2" algn="l" rtl="0">
              <a:lnSpc>
                <a:spcPct val="100000"/>
              </a:lnSpc>
              <a:spcBef>
                <a:spcPts val="0"/>
              </a:spcBef>
              <a:spcAft>
                <a:spcPts val="0"/>
              </a:spcAft>
              <a:buClr>
                <a:srgbClr val="006FBF"/>
              </a:buClr>
              <a:buSzPts val="2600"/>
              <a:buNone/>
              <a:defRPr sz="2600">
                <a:solidFill>
                  <a:srgbClr val="006FBF"/>
                </a:solidFill>
              </a:defRPr>
            </a:lvl3pPr>
            <a:lvl4pPr lvl="3" algn="l" rtl="0">
              <a:lnSpc>
                <a:spcPct val="100000"/>
              </a:lnSpc>
              <a:spcBef>
                <a:spcPts val="0"/>
              </a:spcBef>
              <a:spcAft>
                <a:spcPts val="0"/>
              </a:spcAft>
              <a:buClr>
                <a:srgbClr val="006FBF"/>
              </a:buClr>
              <a:buSzPts val="2600"/>
              <a:buNone/>
              <a:defRPr sz="2600">
                <a:solidFill>
                  <a:srgbClr val="006FBF"/>
                </a:solidFill>
              </a:defRPr>
            </a:lvl4pPr>
            <a:lvl5pPr lvl="4" algn="l" rtl="0">
              <a:lnSpc>
                <a:spcPct val="100000"/>
              </a:lnSpc>
              <a:spcBef>
                <a:spcPts val="0"/>
              </a:spcBef>
              <a:spcAft>
                <a:spcPts val="0"/>
              </a:spcAft>
              <a:buClr>
                <a:srgbClr val="006FBF"/>
              </a:buClr>
              <a:buSzPts val="2600"/>
              <a:buNone/>
              <a:defRPr sz="2600">
                <a:solidFill>
                  <a:srgbClr val="006FBF"/>
                </a:solidFill>
              </a:defRPr>
            </a:lvl5pPr>
            <a:lvl6pPr lvl="5" algn="l" rtl="0">
              <a:lnSpc>
                <a:spcPct val="100000"/>
              </a:lnSpc>
              <a:spcBef>
                <a:spcPts val="0"/>
              </a:spcBef>
              <a:spcAft>
                <a:spcPts val="0"/>
              </a:spcAft>
              <a:buClr>
                <a:srgbClr val="006FBF"/>
              </a:buClr>
              <a:buSzPts val="2600"/>
              <a:buNone/>
              <a:defRPr sz="2600">
                <a:solidFill>
                  <a:srgbClr val="006FBF"/>
                </a:solidFill>
              </a:defRPr>
            </a:lvl6pPr>
            <a:lvl7pPr lvl="6" algn="l" rtl="0">
              <a:lnSpc>
                <a:spcPct val="100000"/>
              </a:lnSpc>
              <a:spcBef>
                <a:spcPts val="0"/>
              </a:spcBef>
              <a:spcAft>
                <a:spcPts val="0"/>
              </a:spcAft>
              <a:buClr>
                <a:srgbClr val="006FBF"/>
              </a:buClr>
              <a:buSzPts val="2600"/>
              <a:buNone/>
              <a:defRPr sz="2600">
                <a:solidFill>
                  <a:srgbClr val="006FBF"/>
                </a:solidFill>
              </a:defRPr>
            </a:lvl7pPr>
            <a:lvl8pPr lvl="7" algn="l" rtl="0">
              <a:lnSpc>
                <a:spcPct val="100000"/>
              </a:lnSpc>
              <a:spcBef>
                <a:spcPts val="0"/>
              </a:spcBef>
              <a:spcAft>
                <a:spcPts val="0"/>
              </a:spcAft>
              <a:buClr>
                <a:srgbClr val="006FBF"/>
              </a:buClr>
              <a:buSzPts val="2600"/>
              <a:buNone/>
              <a:defRPr sz="2600">
                <a:solidFill>
                  <a:srgbClr val="006FBF"/>
                </a:solidFill>
              </a:defRPr>
            </a:lvl8pPr>
            <a:lvl9pPr lvl="8" algn="l" rtl="0">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214" name="Google Shape;214;p3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15" name="Google Shape;215;p32"/>
          <p:cNvGrpSpPr/>
          <p:nvPr/>
        </p:nvGrpSpPr>
        <p:grpSpPr>
          <a:xfrm>
            <a:off x="571867" y="1588329"/>
            <a:ext cx="745804" cy="61200"/>
            <a:chOff x="830392" y="1588329"/>
            <a:chExt cx="745804" cy="61200"/>
          </a:xfrm>
        </p:grpSpPr>
        <p:sp>
          <p:nvSpPr>
            <p:cNvPr id="216" name="Google Shape;216;p3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218"/>
        <p:cNvGrpSpPr/>
        <p:nvPr/>
      </p:nvGrpSpPr>
      <p:grpSpPr>
        <a:xfrm>
          <a:off x="0" y="0"/>
          <a:ext cx="0" cy="0"/>
          <a:chOff x="0" y="0"/>
          <a:chExt cx="0" cy="0"/>
        </a:xfrm>
      </p:grpSpPr>
      <p:grpSp>
        <p:nvGrpSpPr>
          <p:cNvPr id="219" name="Google Shape;219;p33"/>
          <p:cNvGrpSpPr/>
          <p:nvPr/>
        </p:nvGrpSpPr>
        <p:grpSpPr>
          <a:xfrm>
            <a:off x="583284" y="5558971"/>
            <a:ext cx="745764" cy="61102"/>
            <a:chOff x="4580561" y="2589004"/>
            <a:chExt cx="1064464" cy="25200"/>
          </a:xfrm>
        </p:grpSpPr>
        <p:sp>
          <p:nvSpPr>
            <p:cNvPr id="220" name="Google Shape;220;p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p33"/>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3" name="Google Shape;223;p3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34"/>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4"/>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27" name="Google Shape;227;p34"/>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228" name="Google Shape;228;p34"/>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29" name="Google Shape;229;p3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30" name="Google Shape;230;p34"/>
          <p:cNvGrpSpPr/>
          <p:nvPr/>
        </p:nvGrpSpPr>
        <p:grpSpPr>
          <a:xfrm>
            <a:off x="574027" y="1588329"/>
            <a:ext cx="745804" cy="61200"/>
            <a:chOff x="830392" y="1588329"/>
            <a:chExt cx="745804" cy="61200"/>
          </a:xfrm>
        </p:grpSpPr>
        <p:sp>
          <p:nvSpPr>
            <p:cNvPr id="231" name="Google Shape;231;p34"/>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4"/>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23"/>
        <p:cNvGrpSpPr/>
        <p:nvPr/>
      </p:nvGrpSpPr>
      <p:grpSpPr>
        <a:xfrm>
          <a:off x="0" y="0"/>
          <a:ext cx="0" cy="0"/>
          <a:chOff x="0" y="0"/>
          <a:chExt cx="0" cy="0"/>
        </a:xfrm>
      </p:grpSpPr>
      <p:sp>
        <p:nvSpPr>
          <p:cNvPr id="24" name="Google Shape;24;p3"/>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a:spLocks noGrp="1"/>
          </p:cNvSpPr>
          <p:nvPr>
            <p:ph type="title"/>
          </p:nvPr>
        </p:nvSpPr>
        <p:spPr>
          <a:xfrm>
            <a:off x="473342" y="75150"/>
            <a:ext cx="7200900" cy="5001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3"/>
          <p:cNvSpPr txBox="1">
            <a:spLocks noGrp="1"/>
          </p:cNvSpPr>
          <p:nvPr>
            <p:ph type="body" idx="1"/>
          </p:nvPr>
        </p:nvSpPr>
        <p:spPr>
          <a:xfrm>
            <a:off x="473342" y="815174"/>
            <a:ext cx="8325900" cy="45636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0"/>
              </a:spcBef>
              <a:spcAft>
                <a:spcPts val="0"/>
              </a:spcAft>
              <a:buSzPts val="2400"/>
              <a:buFont typeface="Lato Light"/>
              <a:buChar char="●"/>
              <a:defRPr sz="2800" b="0">
                <a:latin typeface="Lato Light"/>
                <a:ea typeface="Lato Light"/>
                <a:cs typeface="Lato Light"/>
                <a:sym typeface="Lato Light"/>
              </a:defRPr>
            </a:lvl1pPr>
            <a:lvl2pPr marL="914400" lvl="1"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27" name="Google Shape;27;p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35"/>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2400"/>
              <a:buNone/>
              <a:defRPr/>
            </a:lvl1pPr>
          </a:lstStyle>
          <a:p>
            <a:endParaRPr/>
          </a:p>
        </p:txBody>
      </p:sp>
      <p:sp>
        <p:nvSpPr>
          <p:cNvPr id="235" name="Google Shape;235;p3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236"/>
        <p:cNvGrpSpPr/>
        <p:nvPr/>
      </p:nvGrpSpPr>
      <p:grpSpPr>
        <a:xfrm>
          <a:off x="0" y="0"/>
          <a:ext cx="0" cy="0"/>
          <a:chOff x="0" y="0"/>
          <a:chExt cx="0" cy="0"/>
        </a:xfrm>
      </p:grpSpPr>
      <p:grpSp>
        <p:nvGrpSpPr>
          <p:cNvPr id="237" name="Google Shape;237;p36"/>
          <p:cNvGrpSpPr/>
          <p:nvPr/>
        </p:nvGrpSpPr>
        <p:grpSpPr>
          <a:xfrm>
            <a:off x="581124" y="5558971"/>
            <a:ext cx="745764" cy="61102"/>
            <a:chOff x="4580561" y="2589004"/>
            <a:chExt cx="1064464" cy="25200"/>
          </a:xfrm>
        </p:grpSpPr>
        <p:sp>
          <p:nvSpPr>
            <p:cNvPr id="238" name="Google Shape;238;p3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36"/>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41" name="Google Shape;241;p36"/>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Clr>
                <a:schemeClr val="lt1"/>
              </a:buClr>
              <a:buSzPts val="2400"/>
              <a:buChar char="●"/>
              <a:defRPr>
                <a:solidFill>
                  <a:schemeClr val="lt1"/>
                </a:solidFill>
              </a:defRPr>
            </a:lvl1pPr>
            <a:lvl2pPr marL="914400" lvl="1" indent="-381000" algn="l" rtl="0">
              <a:lnSpc>
                <a:spcPct val="100000"/>
              </a:lnSpc>
              <a:spcBef>
                <a:spcPts val="1800"/>
              </a:spcBef>
              <a:spcAft>
                <a:spcPts val="0"/>
              </a:spcAft>
              <a:buClr>
                <a:schemeClr val="lt1"/>
              </a:buClr>
              <a:buSzPts val="2400"/>
              <a:buChar char="○"/>
              <a:defRPr>
                <a:solidFill>
                  <a:schemeClr val="lt1"/>
                </a:solidFill>
              </a:defRPr>
            </a:lvl2pPr>
            <a:lvl3pPr marL="1371600" lvl="2" indent="-381000" algn="l" rtl="0">
              <a:lnSpc>
                <a:spcPct val="100000"/>
              </a:lnSpc>
              <a:spcBef>
                <a:spcPts val="1800"/>
              </a:spcBef>
              <a:spcAft>
                <a:spcPts val="0"/>
              </a:spcAft>
              <a:buClr>
                <a:schemeClr val="lt1"/>
              </a:buClr>
              <a:buSzPts val="2400"/>
              <a:buChar char="■"/>
              <a:defRPr>
                <a:solidFill>
                  <a:schemeClr val="lt1"/>
                </a:solidFill>
              </a:defRPr>
            </a:lvl3pPr>
            <a:lvl4pPr marL="1828800" lvl="3" indent="-381000" algn="l" rtl="0">
              <a:lnSpc>
                <a:spcPct val="100000"/>
              </a:lnSpc>
              <a:spcBef>
                <a:spcPts val="1800"/>
              </a:spcBef>
              <a:spcAft>
                <a:spcPts val="0"/>
              </a:spcAft>
              <a:buClr>
                <a:schemeClr val="lt1"/>
              </a:buClr>
              <a:buSzPts val="2400"/>
              <a:buChar char="●"/>
              <a:defRPr>
                <a:solidFill>
                  <a:schemeClr val="lt1"/>
                </a:solidFill>
              </a:defRPr>
            </a:lvl4pPr>
            <a:lvl5pPr marL="2286000" lvl="4" indent="-381000" algn="l" rtl="0">
              <a:lnSpc>
                <a:spcPct val="100000"/>
              </a:lnSpc>
              <a:spcBef>
                <a:spcPts val="1800"/>
              </a:spcBef>
              <a:spcAft>
                <a:spcPts val="0"/>
              </a:spcAft>
              <a:buClr>
                <a:schemeClr val="lt1"/>
              </a:buClr>
              <a:buSzPts val="2400"/>
              <a:buChar char="○"/>
              <a:defRPr>
                <a:solidFill>
                  <a:schemeClr val="lt1"/>
                </a:solidFill>
              </a:defRPr>
            </a:lvl5pPr>
            <a:lvl6pPr marL="2743200" lvl="5" indent="-381000" algn="l" rtl="0">
              <a:lnSpc>
                <a:spcPct val="100000"/>
              </a:lnSpc>
              <a:spcBef>
                <a:spcPts val="1800"/>
              </a:spcBef>
              <a:spcAft>
                <a:spcPts val="0"/>
              </a:spcAft>
              <a:buClr>
                <a:schemeClr val="lt1"/>
              </a:buClr>
              <a:buSzPts val="2400"/>
              <a:buChar char="■"/>
              <a:defRPr>
                <a:solidFill>
                  <a:schemeClr val="lt1"/>
                </a:solidFill>
              </a:defRPr>
            </a:lvl6pPr>
            <a:lvl7pPr marL="3200400" lvl="6" indent="-381000" algn="l" rtl="0">
              <a:lnSpc>
                <a:spcPct val="100000"/>
              </a:lnSpc>
              <a:spcBef>
                <a:spcPts val="1800"/>
              </a:spcBef>
              <a:spcAft>
                <a:spcPts val="0"/>
              </a:spcAft>
              <a:buClr>
                <a:schemeClr val="lt1"/>
              </a:buClr>
              <a:buSzPts val="2400"/>
              <a:buChar char="●"/>
              <a:defRPr>
                <a:solidFill>
                  <a:schemeClr val="lt1"/>
                </a:solidFill>
              </a:defRPr>
            </a:lvl7pPr>
            <a:lvl8pPr marL="3657600" lvl="7" indent="-381000" algn="l" rtl="0">
              <a:lnSpc>
                <a:spcPct val="100000"/>
              </a:lnSpc>
              <a:spcBef>
                <a:spcPts val="1800"/>
              </a:spcBef>
              <a:spcAft>
                <a:spcPts val="0"/>
              </a:spcAft>
              <a:buClr>
                <a:schemeClr val="lt1"/>
              </a:buClr>
              <a:buSzPts val="2400"/>
              <a:buChar char="○"/>
              <a:defRPr>
                <a:solidFill>
                  <a:schemeClr val="lt1"/>
                </a:solidFill>
              </a:defRPr>
            </a:lvl8pPr>
            <a:lvl9pPr marL="4114800" lvl="8" indent="-381000" algn="l" rtl="0">
              <a:lnSpc>
                <a:spcPct val="100000"/>
              </a:lnSpc>
              <a:spcBef>
                <a:spcPts val="1800"/>
              </a:spcBef>
              <a:spcAft>
                <a:spcPts val="1800"/>
              </a:spcAft>
              <a:buClr>
                <a:schemeClr val="lt1"/>
              </a:buClr>
              <a:buSzPts val="2400"/>
              <a:buChar char="■"/>
              <a:defRPr>
                <a:solidFill>
                  <a:schemeClr val="lt1"/>
                </a:solidFill>
              </a:defRPr>
            </a:lvl9pPr>
          </a:lstStyle>
          <a:p>
            <a:endParaRPr/>
          </a:p>
        </p:txBody>
      </p:sp>
      <p:sp>
        <p:nvSpPr>
          <p:cNvPr id="242" name="Google Shape;242;p3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
        <p:nvSpPr>
          <p:cNvPr id="244" name="Google Shape;244;p3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28"/>
        <p:cNvGrpSpPr/>
        <p:nvPr/>
      </p:nvGrpSpPr>
      <p:grpSpPr>
        <a:xfrm>
          <a:off x="0" y="0"/>
          <a:ext cx="0" cy="0"/>
          <a:chOff x="0" y="0"/>
          <a:chExt cx="0" cy="0"/>
        </a:xfrm>
      </p:grpSpPr>
      <p:grpSp>
        <p:nvGrpSpPr>
          <p:cNvPr id="29" name="Google Shape;29;p4"/>
          <p:cNvGrpSpPr/>
          <p:nvPr/>
        </p:nvGrpSpPr>
        <p:grpSpPr>
          <a:xfrm>
            <a:off x="58328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4"/>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5"/>
          <p:cNvGrpSpPr/>
          <p:nvPr/>
        </p:nvGrpSpPr>
        <p:grpSpPr>
          <a:xfrm>
            <a:off x="473342" y="589297"/>
            <a:ext cx="745763" cy="61103"/>
            <a:chOff x="830392" y="1588427"/>
            <a:chExt cx="745763" cy="61103"/>
          </a:xfrm>
        </p:grpSpPr>
        <p:sp>
          <p:nvSpPr>
            <p:cNvPr id="37" name="Google Shape;37;p5"/>
            <p:cNvSpPr/>
            <p:nvPr/>
          </p:nvSpPr>
          <p:spPr>
            <a:xfrm rot="-5400000">
              <a:off x="1359174" y="1432549"/>
              <a:ext cx="61102" cy="372859"/>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987847" y="1430972"/>
              <a:ext cx="61102" cy="376012"/>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498690" y="31950"/>
            <a:ext cx="76887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0" name="Google Shape;40;p5"/>
          <p:cNvSpPr txBox="1">
            <a:spLocks noGrp="1"/>
          </p:cNvSpPr>
          <p:nvPr>
            <p:ph type="body" idx="1"/>
          </p:nvPr>
        </p:nvSpPr>
        <p:spPr>
          <a:xfrm>
            <a:off x="498689" y="977216"/>
            <a:ext cx="8175291"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1" name="Google Shape;41;p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txBox="1">
            <a:spLocks noGrp="1"/>
          </p:cNvSpPr>
          <p:nvPr>
            <p:ph type="title"/>
          </p:nvPr>
        </p:nvSpPr>
        <p:spPr>
          <a:xfrm>
            <a:off x="526531" y="48814"/>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5" name="Google Shape;45;p6"/>
          <p:cNvSpPr txBox="1">
            <a:spLocks noGrp="1"/>
          </p:cNvSpPr>
          <p:nvPr>
            <p:ph type="body" idx="1"/>
          </p:nvPr>
        </p:nvSpPr>
        <p:spPr>
          <a:xfrm>
            <a:off x="526352" y="1131040"/>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6" name="Google Shape;46;p6"/>
          <p:cNvSpPr txBox="1">
            <a:spLocks noGrp="1"/>
          </p:cNvSpPr>
          <p:nvPr>
            <p:ph type="body" idx="2"/>
          </p:nvPr>
        </p:nvSpPr>
        <p:spPr>
          <a:xfrm>
            <a:off x="4440631" y="1131040"/>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48" name="Google Shape;48;p6"/>
          <p:cNvGrpSpPr/>
          <p:nvPr/>
        </p:nvGrpSpPr>
        <p:grpSpPr>
          <a:xfrm>
            <a:off x="500725" y="638014"/>
            <a:ext cx="745804" cy="61200"/>
            <a:chOff x="830392" y="1588329"/>
            <a:chExt cx="745804" cy="61200"/>
          </a:xfrm>
        </p:grpSpPr>
        <p:sp>
          <p:nvSpPr>
            <p:cNvPr id="49" name="Google Shape;49;p6"/>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txBox="1">
            <a:spLocks noGrp="1"/>
          </p:cNvSpPr>
          <p:nvPr>
            <p:ph type="title"/>
          </p:nvPr>
        </p:nvSpPr>
        <p:spPr>
          <a:xfrm>
            <a:off x="473342" y="169871"/>
            <a:ext cx="7688400" cy="480529"/>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54" name="Google Shape;54;p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55" name="Google Shape;55;p7"/>
          <p:cNvGrpSpPr/>
          <p:nvPr/>
        </p:nvGrpSpPr>
        <p:grpSpPr>
          <a:xfrm>
            <a:off x="546519" y="0"/>
            <a:ext cx="745804" cy="45719"/>
            <a:chOff x="830392" y="1588329"/>
            <a:chExt cx="745804" cy="61200"/>
          </a:xfrm>
        </p:grpSpPr>
        <p:sp>
          <p:nvSpPr>
            <p:cNvPr id="56" name="Google Shape;56;p7"/>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txBox="1">
            <a:spLocks noGrp="1"/>
          </p:cNvSpPr>
          <p:nvPr>
            <p:ph type="title"/>
          </p:nvPr>
        </p:nvSpPr>
        <p:spPr>
          <a:xfrm>
            <a:off x="508496" y="1758200"/>
            <a:ext cx="3300900" cy="18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61" name="Google Shape;61;p8"/>
          <p:cNvSpPr txBox="1">
            <a:spLocks noGrp="1"/>
          </p:cNvSpPr>
          <p:nvPr>
            <p:ph type="body" idx="1"/>
          </p:nvPr>
        </p:nvSpPr>
        <p:spPr>
          <a:xfrm>
            <a:off x="499721" y="3708967"/>
            <a:ext cx="3300900" cy="2130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63" name="Google Shape;63;p8"/>
          <p:cNvGrpSpPr/>
          <p:nvPr/>
        </p:nvGrpSpPr>
        <p:grpSpPr>
          <a:xfrm>
            <a:off x="581122" y="1588329"/>
            <a:ext cx="745804" cy="61200"/>
            <a:chOff x="830392" y="1588329"/>
            <a:chExt cx="745804" cy="61200"/>
          </a:xfrm>
        </p:grpSpPr>
        <p:sp>
          <p:nvSpPr>
            <p:cNvPr id="64" name="Google Shape;64;p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66"/>
        <p:cNvGrpSpPr/>
        <p:nvPr/>
      </p:nvGrpSpPr>
      <p:grpSpPr>
        <a:xfrm>
          <a:off x="0" y="0"/>
          <a:ext cx="0" cy="0"/>
          <a:chOff x="0" y="0"/>
          <a:chExt cx="0" cy="0"/>
        </a:xfrm>
      </p:grpSpPr>
      <p:grpSp>
        <p:nvGrpSpPr>
          <p:cNvPr id="67" name="Google Shape;67;p9"/>
          <p:cNvGrpSpPr/>
          <p:nvPr/>
        </p:nvGrpSpPr>
        <p:grpSpPr>
          <a:xfrm>
            <a:off x="583282" y="5558926"/>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9"/>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10"/>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5" name="Google Shape;75;p10"/>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6" name="Google Shape;76;p10"/>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7" name="Google Shape;77;p1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78" name="Google Shape;78;p10"/>
          <p:cNvGrpSpPr/>
          <p:nvPr/>
        </p:nvGrpSpPr>
        <p:grpSpPr>
          <a:xfrm>
            <a:off x="574027" y="1588329"/>
            <a:ext cx="745804" cy="61200"/>
            <a:chOff x="830392" y="1588329"/>
            <a:chExt cx="745804" cy="61200"/>
          </a:xfrm>
        </p:grpSpPr>
        <p:sp>
          <p:nvSpPr>
            <p:cNvPr id="79" name="Google Shape;79;p1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3342" y="247151"/>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11" name="Google Shape;11;p1"/>
          <p:cNvSpPr txBox="1">
            <a:spLocks noGrp="1"/>
          </p:cNvSpPr>
          <p:nvPr>
            <p:ph type="body" idx="1"/>
          </p:nvPr>
        </p:nvSpPr>
        <p:spPr>
          <a:xfrm>
            <a:off x="473342" y="1254622"/>
            <a:ext cx="85206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1"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4">
            <a:alphaModFix/>
          </a:blip>
          <a:srcRect/>
          <a:stretch/>
        </p:blipFill>
        <p:spPr>
          <a:xfrm>
            <a:off x="6890100" y="6380298"/>
            <a:ext cx="1866900" cy="285750"/>
          </a:xfrm>
          <a:prstGeom prst="rect">
            <a:avLst/>
          </a:prstGeom>
          <a:noFill/>
          <a:ln>
            <a:noFill/>
          </a:ln>
        </p:spPr>
      </p:pic>
      <p:cxnSp>
        <p:nvCxnSpPr>
          <p:cNvPr id="14" name="Google Shape;14;p1"/>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473342" y="166078"/>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179" name="Google Shape;179;p27"/>
          <p:cNvSpPr txBox="1">
            <a:spLocks noGrp="1"/>
          </p:cNvSpPr>
          <p:nvPr>
            <p:ph type="body" idx="1"/>
          </p:nvPr>
        </p:nvSpPr>
        <p:spPr>
          <a:xfrm>
            <a:off x="473342" y="1134980"/>
            <a:ext cx="8520600" cy="4555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endParaRPr/>
          </a:p>
        </p:txBody>
      </p:sp>
      <p:sp>
        <p:nvSpPr>
          <p:cNvPr id="180" name="Google Shape;180;p2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81" name="Google Shape;181;p27"/>
          <p:cNvPicPr preferRelativeResize="0"/>
          <p:nvPr/>
        </p:nvPicPr>
        <p:blipFill rotWithShape="1">
          <a:blip r:embed="rId12">
            <a:alphaModFix/>
          </a:blip>
          <a:srcRect/>
          <a:stretch/>
        </p:blipFill>
        <p:spPr>
          <a:xfrm>
            <a:off x="6890100" y="6380298"/>
            <a:ext cx="1866900" cy="285750"/>
          </a:xfrm>
          <a:prstGeom prst="rect">
            <a:avLst/>
          </a:prstGeom>
          <a:noFill/>
          <a:ln>
            <a:noFill/>
          </a:ln>
        </p:spPr>
      </p:pic>
      <p:cxnSp>
        <p:nvCxnSpPr>
          <p:cNvPr id="182" name="Google Shape;182;p27"/>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ctrTitle"/>
          </p:nvPr>
        </p:nvSpPr>
        <p:spPr>
          <a:xfrm>
            <a:off x="480885" y="2250759"/>
            <a:ext cx="7688100" cy="22197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000000"/>
              </a:buClr>
              <a:buSzPts val="4400"/>
              <a:buFont typeface="Cambria"/>
              <a:buNone/>
            </a:pPr>
            <a:r>
              <a:rPr lang="en-US" sz="4400" dirty="0">
                <a:solidFill>
                  <a:srgbClr val="000000"/>
                </a:solidFill>
              </a:rPr>
              <a:t>SQL – JOINs (geo_ tables)</a:t>
            </a:r>
            <a:endParaRPr dirty="0">
              <a:solidFill>
                <a:schemeClr val="dk2"/>
              </a:solidFill>
            </a:endParaRPr>
          </a:p>
        </p:txBody>
      </p:sp>
      <p:sp>
        <p:nvSpPr>
          <p:cNvPr id="251" name="Google Shape;251;p38"/>
          <p:cNvSpPr txBox="1">
            <a:spLocks noGrp="1"/>
          </p:cNvSpPr>
          <p:nvPr>
            <p:ph type="subTitle" idx="1"/>
          </p:nvPr>
        </p:nvSpPr>
        <p:spPr>
          <a:xfrm>
            <a:off x="481062" y="1984458"/>
            <a:ext cx="7688100" cy="7215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SzPts val="2480"/>
              <a:buFont typeface="Noto Sans Symbols"/>
              <a:buNone/>
            </a:pPr>
            <a:r>
              <a:rPr lang="en-US" sz="2480" dirty="0"/>
              <a:t>COMP-1701</a:t>
            </a:r>
            <a:endParaRPr dirty="0"/>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 name="Picture 2">
            <a:extLst>
              <a:ext uri="{FF2B5EF4-FFF2-40B4-BE49-F238E27FC236}">
                <a16:creationId xmlns:a16="http://schemas.microsoft.com/office/drawing/2014/main" id="{C6871E84-FA70-4F52-F050-3BB705754E1D}"/>
              </a:ext>
            </a:extLst>
          </p:cNvPr>
          <p:cNvPicPr>
            <a:picLocks noChangeAspect="1"/>
          </p:cNvPicPr>
          <p:nvPr/>
        </p:nvPicPr>
        <p:blipFill>
          <a:blip r:embed="rId3"/>
          <a:stretch>
            <a:fillRect/>
          </a:stretch>
        </p:blipFill>
        <p:spPr>
          <a:xfrm>
            <a:off x="1721200" y="4675028"/>
            <a:ext cx="4919580" cy="1932282"/>
          </a:xfrm>
          <a:prstGeom prst="rect">
            <a:avLst/>
          </a:prstGeom>
        </p:spPr>
      </p:pic>
      <p:sp>
        <p:nvSpPr>
          <p:cNvPr id="333" name="Google Shape;333;p48"/>
          <p:cNvSpPr txBox="1">
            <a:spLocks noGrp="1"/>
          </p:cNvSpPr>
          <p:nvPr>
            <p:ph type="title"/>
          </p:nvPr>
        </p:nvSpPr>
        <p:spPr>
          <a:xfrm>
            <a:off x="473342" y="1466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ON - Syntax</a:t>
            </a:r>
            <a:endParaRPr/>
          </a:p>
        </p:txBody>
      </p:sp>
      <p:sp>
        <p:nvSpPr>
          <p:cNvPr id="334" name="Google Shape;334;p48"/>
          <p:cNvSpPr txBox="1">
            <a:spLocks noGrp="1"/>
          </p:cNvSpPr>
          <p:nvPr>
            <p:ph type="body" idx="1"/>
          </p:nvPr>
        </p:nvSpPr>
        <p:spPr>
          <a:xfrm>
            <a:off x="473342" y="718917"/>
            <a:ext cx="8325900" cy="429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300" b="1" dirty="0">
                <a:solidFill>
                  <a:srgbClr val="C00000"/>
                </a:solidFill>
              </a:rPr>
              <a:t>Generic Syntax Example:</a:t>
            </a:r>
            <a:endParaRPr sz="2300" b="1" dirty="0">
              <a:solidFill>
                <a:srgbClr val="C00000"/>
              </a:solidFill>
            </a:endParaRPr>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b="1" dirty="0">
              <a:solidFill>
                <a:srgbClr val="336699"/>
              </a:solidFill>
              <a:latin typeface="IBM Plex Mono"/>
              <a:ea typeface="IBM Plex Mono"/>
              <a:cs typeface="IBM Plex Mono"/>
              <a:sym typeface="IBM Plex Mono"/>
            </a:endParaRPr>
          </a:p>
          <a:p>
            <a:pPr marL="0" lvl="0" indent="0" algn="l" rtl="0">
              <a:spcBef>
                <a:spcPts val="0"/>
              </a:spcBef>
              <a:spcAft>
                <a:spcPts val="0"/>
              </a:spcAft>
              <a:buSzPts val="2400"/>
              <a:buNone/>
            </a:pPr>
            <a:endParaRPr sz="2300" dirty="0">
              <a:solidFill>
                <a:srgbClr val="336699"/>
              </a:solidFill>
              <a:latin typeface="IBM Plex Mono"/>
              <a:ea typeface="IBM Plex Mono"/>
              <a:cs typeface="IBM Plex Mono"/>
              <a:sym typeface="IBM Plex Mono"/>
            </a:endParaRPr>
          </a:p>
          <a:p>
            <a:pPr marL="0" lvl="0" indent="0" algn="l" rtl="0">
              <a:spcBef>
                <a:spcPts val="0"/>
              </a:spcBef>
              <a:spcAft>
                <a:spcPts val="0"/>
              </a:spcAft>
              <a:buSzPts val="2400"/>
              <a:buNone/>
            </a:pPr>
            <a:r>
              <a:rPr lang="en-US" sz="2300" b="1" dirty="0">
                <a:solidFill>
                  <a:srgbClr val="C00000"/>
                </a:solidFill>
              </a:rPr>
              <a:t>IMPORTANT: </a:t>
            </a:r>
            <a:r>
              <a:rPr lang="en-US" sz="2300" dirty="0"/>
              <a:t>We must </a:t>
            </a:r>
            <a:r>
              <a:rPr lang="en-US" sz="2300" b="1" dirty="0">
                <a:latin typeface="Lato"/>
                <a:ea typeface="Lato"/>
                <a:cs typeface="Lato"/>
                <a:sym typeface="Lato"/>
              </a:rPr>
              <a:t>prefix </a:t>
            </a:r>
            <a:r>
              <a:rPr lang="en-US" sz="2300" dirty="0"/>
              <a:t>(or </a:t>
            </a:r>
            <a:r>
              <a:rPr lang="en-US" sz="2300" b="1" dirty="0">
                <a:latin typeface="Lato"/>
                <a:ea typeface="Lato"/>
                <a:cs typeface="Lato"/>
                <a:sym typeface="Lato"/>
              </a:rPr>
              <a:t>qualify</a:t>
            </a:r>
            <a:r>
              <a:rPr lang="en-US" sz="2300" dirty="0"/>
              <a:t>) a table name before a </a:t>
            </a:r>
            <a:r>
              <a:rPr lang="en-US" sz="2300" b="1" i="1" dirty="0" err="1">
                <a:latin typeface="Lato"/>
                <a:ea typeface="Lato"/>
                <a:cs typeface="Lato"/>
                <a:sym typeface="Lato"/>
              </a:rPr>
              <a:t>column_name</a:t>
            </a:r>
            <a:r>
              <a:rPr lang="en-US" sz="2300" dirty="0"/>
              <a:t>, if the column names are the exact same on both tables. Clarifies which table the column is from.</a:t>
            </a:r>
            <a:endParaRPr sz="2300" dirty="0"/>
          </a:p>
        </p:txBody>
      </p:sp>
      <p:sp>
        <p:nvSpPr>
          <p:cNvPr id="335" name="Google Shape;335;p4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10</a:t>
            </a:fld>
            <a:endParaRPr/>
          </a:p>
        </p:txBody>
      </p:sp>
      <p:sp>
        <p:nvSpPr>
          <p:cNvPr id="336" name="Google Shape;336;p48"/>
          <p:cNvSpPr txBox="1"/>
          <p:nvPr/>
        </p:nvSpPr>
        <p:spPr>
          <a:xfrm>
            <a:off x="519967" y="1223866"/>
            <a:ext cx="8128800" cy="2365309"/>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SELECT </a:t>
            </a:r>
            <a:r>
              <a:rPr lang="en-US" sz="2400" b="1" dirty="0">
                <a:solidFill>
                  <a:srgbClr val="595959"/>
                </a:solidFill>
                <a:latin typeface="IBM Plex Mono"/>
                <a:ea typeface="IBM Plex Mono"/>
                <a:cs typeface="IBM Plex Mono"/>
                <a:sym typeface="IBM Plex Mono"/>
              </a:rPr>
              <a:t>a.column1, a.column2,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b.column1, b.column2, … </a:t>
            </a:r>
          </a:p>
          <a:p>
            <a:r>
              <a:rPr lang="en-US" sz="2400" b="1" dirty="0">
                <a:solidFill>
                  <a:srgbClr val="595959"/>
                </a:solidFill>
                <a:latin typeface="IBM Plex Mono"/>
                <a:ea typeface="IBM Plex Mono"/>
                <a:cs typeface="IBM Plex Mono"/>
                <a:sym typeface="IBM Plex Mono"/>
              </a:rPr>
              <a:t>	 c.column1, c.column2, … </a:t>
            </a: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FROM </a:t>
            </a:r>
            <a:r>
              <a:rPr lang="en-US" sz="2400" b="1" dirty="0" err="1">
                <a:solidFill>
                  <a:srgbClr val="595959"/>
                </a:solidFill>
                <a:latin typeface="IBM Plex Mono"/>
                <a:ea typeface="IBM Plex Mono"/>
                <a:cs typeface="IBM Plex Mono"/>
                <a:sym typeface="IBM Plex Mono"/>
              </a:rPr>
              <a:t>atable</a:t>
            </a:r>
            <a:r>
              <a:rPr lang="en-US" sz="2400" b="1" dirty="0">
                <a:solidFill>
                  <a:srgbClr val="595959"/>
                </a:solidFill>
                <a:latin typeface="IBM Plex Mono"/>
                <a:ea typeface="IBM Plex Mono"/>
                <a:cs typeface="IBM Plex Mono"/>
                <a:sym typeface="IBM Plex Mono"/>
              </a:rPr>
              <a:t> a</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 JOIN </a:t>
            </a:r>
            <a:r>
              <a:rPr lang="en-US" sz="2400" b="1" dirty="0" err="1">
                <a:solidFill>
                  <a:srgbClr val="595959"/>
                </a:solidFill>
                <a:latin typeface="IBM Plex Mono"/>
                <a:ea typeface="IBM Plex Mono"/>
                <a:cs typeface="IBM Plex Mono"/>
                <a:sym typeface="IBM Plex Mono"/>
              </a:rPr>
              <a:t>btable</a:t>
            </a:r>
            <a:r>
              <a:rPr lang="en-US" sz="2400" b="1" dirty="0">
                <a:solidFill>
                  <a:srgbClr val="595959"/>
                </a:solidFill>
                <a:latin typeface="IBM Plex Mono"/>
                <a:ea typeface="IBM Plex Mono"/>
                <a:cs typeface="IBM Plex Mono"/>
                <a:sym typeface="IBM Plex Mono"/>
              </a:rPr>
              <a:t> b </a:t>
            </a:r>
            <a:r>
              <a:rPr lang="en-US" sz="2400" b="1" dirty="0">
                <a:solidFill>
                  <a:srgbClr val="336699"/>
                </a:solidFill>
                <a:latin typeface="IBM Plex Mono"/>
                <a:ea typeface="IBM Plex Mono"/>
                <a:cs typeface="IBM Plex Mono"/>
                <a:sym typeface="IBM Plex Mono"/>
              </a:rPr>
              <a:t>ON </a:t>
            </a:r>
            <a:r>
              <a:rPr lang="en-US" sz="2400" b="1" dirty="0" err="1">
                <a:solidFill>
                  <a:srgbClr val="595959"/>
                </a:solidFill>
                <a:latin typeface="IBM Plex Mono"/>
                <a:ea typeface="IBM Plex Mono"/>
                <a:cs typeface="IBM Plex Mono"/>
                <a:sym typeface="IBM Plex Mono"/>
              </a:rPr>
              <a:t>a.PK_FK_col</a:t>
            </a:r>
            <a:r>
              <a:rPr lang="en-US" sz="2400" b="1" dirty="0">
                <a:solidFill>
                  <a:srgbClr val="595959"/>
                </a:solidFill>
                <a:latin typeface="IBM Plex Mono"/>
                <a:ea typeface="IBM Plex Mono"/>
                <a:cs typeface="IBM Plex Mono"/>
                <a:sym typeface="IBM Plex Mono"/>
              </a:rPr>
              <a:t>=</a:t>
            </a:r>
            <a:r>
              <a:rPr lang="en-US" sz="2400" b="1" dirty="0" err="1">
                <a:solidFill>
                  <a:srgbClr val="595959"/>
                </a:solidFill>
                <a:latin typeface="IBM Plex Mono"/>
                <a:ea typeface="IBM Plex Mono"/>
                <a:cs typeface="IBM Plex Mono"/>
                <a:sym typeface="IBM Plex Mono"/>
              </a:rPr>
              <a:t>b.FK_PK_col</a:t>
            </a:r>
            <a:r>
              <a:rPr lang="en-US" sz="2400" b="1" dirty="0">
                <a:solidFill>
                  <a:srgbClr val="336699"/>
                </a:solidFill>
                <a:latin typeface="IBM Plex Mono"/>
                <a:ea typeface="IBM Plex Mono"/>
                <a:cs typeface="IBM Plex Mono"/>
                <a:sym typeface="IBM Plex Mono"/>
              </a:rPr>
              <a:t>  </a:t>
            </a:r>
            <a:br>
              <a:rPr lang="en-US" sz="2400" b="1" dirty="0">
                <a:solidFill>
                  <a:srgbClr val="336699"/>
                </a:solidFill>
                <a:latin typeface="IBM Plex Mono"/>
                <a:ea typeface="IBM Plex Mono"/>
                <a:cs typeface="IBM Plex Mono"/>
                <a:sym typeface="IBM Plex Mono"/>
              </a:rPr>
            </a:br>
            <a:r>
              <a:rPr lang="en-US" sz="2400" b="1" dirty="0">
                <a:solidFill>
                  <a:srgbClr val="336699"/>
                </a:solidFill>
                <a:latin typeface="IBM Plex Mono"/>
                <a:ea typeface="IBM Plex Mono"/>
                <a:cs typeface="IBM Plex Mono"/>
                <a:sym typeface="IBM Plex Mono"/>
              </a:rPr>
              <a:t> JOIN </a:t>
            </a:r>
            <a:r>
              <a:rPr lang="en-US" sz="2400" b="1" dirty="0" err="1">
                <a:solidFill>
                  <a:srgbClr val="595959"/>
                </a:solidFill>
                <a:latin typeface="IBM Plex Mono"/>
                <a:ea typeface="IBM Plex Mono"/>
                <a:cs typeface="IBM Plex Mono"/>
                <a:sym typeface="IBM Plex Mono"/>
              </a:rPr>
              <a:t>ctable</a:t>
            </a:r>
            <a:r>
              <a:rPr lang="en-US" sz="2400" b="1" dirty="0">
                <a:solidFill>
                  <a:srgbClr val="595959"/>
                </a:solidFill>
                <a:latin typeface="IBM Plex Mono"/>
                <a:ea typeface="IBM Plex Mono"/>
                <a:cs typeface="IBM Plex Mono"/>
                <a:sym typeface="IBM Plex Mono"/>
              </a:rPr>
              <a:t> c </a:t>
            </a:r>
            <a:r>
              <a:rPr lang="en-US" sz="2400" b="1" dirty="0">
                <a:solidFill>
                  <a:srgbClr val="336699"/>
                </a:solidFill>
                <a:latin typeface="IBM Plex Mono"/>
                <a:ea typeface="IBM Plex Mono"/>
                <a:cs typeface="IBM Plex Mono"/>
                <a:sym typeface="IBM Plex Mono"/>
              </a:rPr>
              <a:t>ON </a:t>
            </a:r>
            <a:r>
              <a:rPr lang="en-US" sz="2400" b="1" dirty="0" err="1">
                <a:solidFill>
                  <a:srgbClr val="595959"/>
                </a:solidFill>
                <a:latin typeface="IBM Plex Mono"/>
                <a:ea typeface="IBM Plex Mono"/>
                <a:cs typeface="IBM Plex Mono"/>
                <a:sym typeface="IBM Plex Mono"/>
              </a:rPr>
              <a:t>b.PK_FK_col</a:t>
            </a:r>
            <a:r>
              <a:rPr lang="en-US" sz="2400" b="1" dirty="0">
                <a:solidFill>
                  <a:srgbClr val="595959"/>
                </a:solidFill>
                <a:latin typeface="IBM Plex Mono"/>
                <a:ea typeface="IBM Plex Mono"/>
                <a:cs typeface="IBM Plex Mono"/>
                <a:sym typeface="IBM Plex Mono"/>
              </a:rPr>
              <a:t>=</a:t>
            </a:r>
            <a:r>
              <a:rPr lang="en-US" sz="2400" b="1" dirty="0" err="1">
                <a:solidFill>
                  <a:srgbClr val="595959"/>
                </a:solidFill>
                <a:latin typeface="IBM Plex Mono"/>
                <a:ea typeface="IBM Plex Mono"/>
                <a:cs typeface="IBM Plex Mono"/>
                <a:sym typeface="IBM Plex Mono"/>
              </a:rPr>
              <a:t>c.FK_PK_col</a:t>
            </a:r>
            <a:r>
              <a:rPr lang="en-US" sz="2400" b="1" dirty="0">
                <a:solidFill>
                  <a:srgbClr val="595959"/>
                </a:solidFill>
                <a:latin typeface="IBM Plex Mono"/>
                <a:ea typeface="IBM Plex Mono"/>
                <a:cs typeface="IBM Plex Mono"/>
                <a:sym typeface="IBM Plex Mono"/>
              </a:rPr>
              <a:t>;</a:t>
            </a:r>
            <a:endParaRPr sz="2400" b="1" dirty="0">
              <a:solidFill>
                <a:srgbClr val="595959"/>
              </a:solidFill>
              <a:latin typeface="IBM Plex Mono"/>
              <a:ea typeface="IBM Plex Mono"/>
              <a:cs typeface="IBM Plex Mono"/>
              <a:sym typeface="IBM Plex Mono"/>
            </a:endParaRPr>
          </a:p>
        </p:txBody>
      </p:sp>
      <p:sp>
        <p:nvSpPr>
          <p:cNvPr id="8" name="Rectangle 7"/>
          <p:cNvSpPr/>
          <p:nvPr/>
        </p:nvSpPr>
        <p:spPr>
          <a:xfrm>
            <a:off x="1446725" y="5835234"/>
            <a:ext cx="2566988" cy="438912"/>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8267" y="4984963"/>
            <a:ext cx="2566988" cy="438912"/>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4">
                                            <p:txEl>
                                              <p:pRg st="8" end="8"/>
                                            </p:txEl>
                                          </p:spTgt>
                                        </p:tgtEl>
                                        <p:attrNameLst>
                                          <p:attrName>style.visibility</p:attrName>
                                        </p:attrNameLst>
                                      </p:cBhvr>
                                      <p:to>
                                        <p:strVal val="visible"/>
                                      </p:to>
                                    </p:set>
                                    <p:animEffect transition="in" filter="barn(inVertical)">
                                      <p:cBhvr>
                                        <p:cTn id="7" dur="500"/>
                                        <p:tgtEl>
                                          <p:spTgt spid="334">
                                            <p:txEl>
                                              <p:pRg st="8" end="8"/>
                                            </p:txEl>
                                          </p:spTgt>
                                        </p:tgtEl>
                                      </p:cBhvr>
                                    </p:animEffect>
                                  </p:childTnLst>
                                </p:cTn>
                              </p:par>
                            </p:childTnLst>
                          </p:cTn>
                        </p:par>
                        <p:par>
                          <p:cTn id="8" fill="hold">
                            <p:stCondLst>
                              <p:cond delay="500"/>
                            </p:stCondLst>
                            <p:childTnLst>
                              <p:par>
                                <p:cTn id="9" presetID="21" presetClass="entr" presetSubtype="1"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par>
                          <p:cTn id="12" fill="hold">
                            <p:stCondLst>
                              <p:cond delay="3000"/>
                            </p:stCondLst>
                            <p:childTnLst>
                              <p:par>
                                <p:cTn id="13" presetID="21" presetClass="entr" presetSubtype="1"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473342"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ON - Syntax</a:t>
            </a:r>
            <a:endParaRPr/>
          </a:p>
        </p:txBody>
      </p:sp>
      <p:sp>
        <p:nvSpPr>
          <p:cNvPr id="342" name="Google Shape;342;p49"/>
          <p:cNvSpPr txBox="1">
            <a:spLocks noGrp="1"/>
          </p:cNvSpPr>
          <p:nvPr>
            <p:ph type="body" idx="1"/>
          </p:nvPr>
        </p:nvSpPr>
        <p:spPr>
          <a:xfrm>
            <a:off x="473342" y="3209183"/>
            <a:ext cx="8325900" cy="273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The </a:t>
            </a:r>
            <a:r>
              <a:rPr lang="en-US" sz="2200" b="1" dirty="0">
                <a:solidFill>
                  <a:srgbClr val="336699"/>
                </a:solidFill>
                <a:latin typeface="IBM Plex Mono"/>
                <a:ea typeface="IBM Plex Mono"/>
                <a:cs typeface="IBM Plex Mono"/>
                <a:sym typeface="IBM Plex Mono"/>
              </a:rPr>
              <a:t>ON</a:t>
            </a:r>
            <a:r>
              <a:rPr lang="en-US" sz="2200" dirty="0"/>
              <a:t> keyword is always followed by a </a:t>
            </a:r>
            <a:r>
              <a:rPr lang="en-US" sz="2200" dirty="0" err="1"/>
              <a:t>boolean</a:t>
            </a:r>
            <a:r>
              <a:rPr lang="en-US" sz="2200" dirty="0"/>
              <a:t> expression which resolves to either </a:t>
            </a:r>
            <a:r>
              <a:rPr lang="en-US" sz="2200" b="1" dirty="0">
                <a:latin typeface="Lato"/>
                <a:ea typeface="Lato"/>
                <a:cs typeface="Lato"/>
                <a:sym typeface="Lato"/>
              </a:rPr>
              <a:t>TRUE </a:t>
            </a:r>
            <a:r>
              <a:rPr lang="en-US" sz="2200" dirty="0"/>
              <a:t>or </a:t>
            </a:r>
            <a:r>
              <a:rPr lang="en-US" sz="2200" b="1" dirty="0">
                <a:latin typeface="Lato"/>
                <a:ea typeface="Lato"/>
                <a:cs typeface="Lato"/>
                <a:sym typeface="Lato"/>
              </a:rPr>
              <a:t>FALSE</a:t>
            </a:r>
            <a:r>
              <a:rPr lang="en-US" sz="2200" dirty="0"/>
              <a:t>.</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This is used to determine which rows end up in the result set.</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a:solidFill>
                  <a:srgbClr val="C00000"/>
                </a:solidFill>
              </a:rPr>
              <a:t>IMPORTANT NOTE: </a:t>
            </a:r>
            <a:r>
              <a:rPr lang="en-US" sz="2200" dirty="0"/>
              <a:t>the order does not matter, but for consistency you should write  the Primary Key on the </a:t>
            </a:r>
            <a:r>
              <a:rPr lang="en-US" sz="2200" b="1" dirty="0"/>
              <a:t>left</a:t>
            </a:r>
            <a:r>
              <a:rPr lang="en-US" sz="2200" dirty="0"/>
              <a:t> side of the equal sign.  </a:t>
            </a:r>
            <a:r>
              <a:rPr lang="en-US" sz="2200" b="1" dirty="0"/>
              <a:t>Primary Key = Foreign Key.</a:t>
            </a:r>
            <a:endParaRPr sz="2200" b="1" dirty="0"/>
          </a:p>
        </p:txBody>
      </p:sp>
      <p:sp>
        <p:nvSpPr>
          <p:cNvPr id="343" name="Google Shape;343;p4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11</a:t>
            </a:fld>
            <a:endParaRPr/>
          </a:p>
        </p:txBody>
      </p:sp>
      <p:sp>
        <p:nvSpPr>
          <p:cNvPr id="344" name="Google Shape;344;p49"/>
          <p:cNvSpPr txBox="1"/>
          <p:nvPr/>
        </p:nvSpPr>
        <p:spPr>
          <a:xfrm>
            <a:off x="502925" y="902065"/>
            <a:ext cx="8128800" cy="2079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SELECT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FROM </a:t>
            </a:r>
            <a:r>
              <a:rPr lang="en-US" sz="2400" b="1" dirty="0" err="1">
                <a:solidFill>
                  <a:srgbClr val="595959"/>
                </a:solidFill>
                <a:latin typeface="IBM Plex Mono"/>
                <a:ea typeface="IBM Plex Mono"/>
                <a:cs typeface="IBM Plex Mono"/>
                <a:sym typeface="IBM Plex Mono"/>
              </a:rPr>
              <a:t>tableA</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  JOIN </a:t>
            </a:r>
            <a:r>
              <a:rPr lang="en-US" sz="2400" b="1" dirty="0" err="1">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 </a:t>
            </a: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ON </a:t>
            </a:r>
            <a:r>
              <a:rPr lang="en-US" sz="2400" b="1" u="sng" dirty="0" err="1">
                <a:solidFill>
                  <a:srgbClr val="595959"/>
                </a:solidFill>
                <a:latin typeface="IBM Plex Mono"/>
                <a:ea typeface="IBM Plex Mono"/>
                <a:cs typeface="IBM Plex Mono"/>
                <a:sym typeface="IBM Plex Mono"/>
              </a:rPr>
              <a:t>tableA</a:t>
            </a:r>
            <a:r>
              <a:rPr lang="en-US" sz="2400" b="1" dirty="0" err="1">
                <a:solidFill>
                  <a:srgbClr val="595959"/>
                </a:solidFill>
                <a:latin typeface="IBM Plex Mono"/>
                <a:ea typeface="IBM Plex Mono"/>
                <a:cs typeface="IBM Plex Mono"/>
                <a:sym typeface="IBM Plex Mono"/>
              </a:rPr>
              <a:t>.PrimaryKey</a:t>
            </a:r>
            <a:r>
              <a:rPr lang="en-US" sz="2400" b="1" dirty="0">
                <a:solidFill>
                  <a:srgbClr val="595959"/>
                </a:solidFill>
                <a:latin typeface="IBM Plex Mono"/>
                <a:ea typeface="IBM Plex Mono"/>
                <a:cs typeface="IBM Plex Mono"/>
                <a:sym typeface="IBM Plex Mono"/>
              </a:rPr>
              <a:t>=</a:t>
            </a:r>
            <a:r>
              <a:rPr lang="en-US" sz="2400" b="1" u="sng" dirty="0" err="1">
                <a:solidFill>
                  <a:srgbClr val="595959"/>
                </a:solidFill>
                <a:latin typeface="IBM Plex Mono"/>
                <a:ea typeface="IBM Plex Mono"/>
                <a:cs typeface="IBM Plex Mono"/>
                <a:sym typeface="IBM Plex Mono"/>
              </a:rPr>
              <a:t>tableB</a:t>
            </a:r>
            <a:r>
              <a:rPr lang="en-US" sz="2400" b="1" dirty="0" err="1">
                <a:solidFill>
                  <a:srgbClr val="595959"/>
                </a:solidFill>
                <a:latin typeface="IBM Plex Mono"/>
                <a:ea typeface="IBM Plex Mono"/>
                <a:cs typeface="IBM Plex Mono"/>
                <a:sym typeface="IBM Plex Mono"/>
              </a:rPr>
              <a:t>.ForeignKey</a:t>
            </a:r>
            <a:r>
              <a:rPr lang="en-US" sz="2400" b="1" dirty="0">
                <a:solidFill>
                  <a:srgbClr val="595959"/>
                </a:solidFill>
                <a:latin typeface="IBM Plex Mono"/>
                <a:ea typeface="IBM Plex Mono"/>
                <a:cs typeface="IBM Plex Mono"/>
                <a:sym typeface="IBM Plex Mono"/>
              </a:rPr>
              <a:t>;</a:t>
            </a:r>
            <a:endParaRPr sz="24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342">
                                            <p:txEl>
                                              <p:pRg st="0" end="0"/>
                                            </p:txEl>
                                          </p:spTgt>
                                        </p:tgtEl>
                                        <p:attrNameLst>
                                          <p:attrName>style.visibility</p:attrName>
                                        </p:attrNameLst>
                                      </p:cBhvr>
                                      <p:to>
                                        <p:strVal val="visible"/>
                                      </p:to>
                                    </p:set>
                                    <p:animEffect transition="in" filter="barn(inVertical)">
                                      <p:cBhvr>
                                        <p:cTn id="7" dur="500"/>
                                        <p:tgtEl>
                                          <p:spTgt spid="3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42">
                                            <p:txEl>
                                              <p:pRg st="2" end="2"/>
                                            </p:txEl>
                                          </p:spTgt>
                                        </p:tgtEl>
                                        <p:attrNameLst>
                                          <p:attrName>style.visibility</p:attrName>
                                        </p:attrNameLst>
                                      </p:cBhvr>
                                      <p:to>
                                        <p:strVal val="visible"/>
                                      </p:to>
                                    </p:set>
                                    <p:animEffect transition="in" filter="barn(inVertical)">
                                      <p:cBhvr>
                                        <p:cTn id="12" dur="500"/>
                                        <p:tgtEl>
                                          <p:spTgt spid="3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42">
                                            <p:txEl>
                                              <p:pRg st="4" end="4"/>
                                            </p:txEl>
                                          </p:spTgt>
                                        </p:tgtEl>
                                        <p:attrNameLst>
                                          <p:attrName>style.visibility</p:attrName>
                                        </p:attrNameLst>
                                      </p:cBhvr>
                                      <p:to>
                                        <p:strVal val="visible"/>
                                      </p:to>
                                    </p:set>
                                    <p:animEffect transition="in" filter="barn(inVertical)">
                                      <p:cBhvr>
                                        <p:cTn id="17" dur="500"/>
                                        <p:tgtEl>
                                          <p:spTgt spid="3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473342" y="981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ON - Syntax</a:t>
            </a:r>
            <a:endParaRPr/>
          </a:p>
        </p:txBody>
      </p:sp>
      <p:sp>
        <p:nvSpPr>
          <p:cNvPr id="350" name="Google Shape;350;p50"/>
          <p:cNvSpPr txBox="1">
            <a:spLocks noGrp="1"/>
          </p:cNvSpPr>
          <p:nvPr>
            <p:ph type="body" idx="1"/>
          </p:nvPr>
        </p:nvSpPr>
        <p:spPr>
          <a:xfrm>
            <a:off x="473342" y="3879100"/>
            <a:ext cx="8325900" cy="1796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a:t>You can use a </a:t>
            </a:r>
            <a:r>
              <a:rPr lang="en-US" sz="2400" b="1">
                <a:solidFill>
                  <a:srgbClr val="336699"/>
                </a:solidFill>
                <a:latin typeface="IBM Plex Mono"/>
                <a:ea typeface="IBM Plex Mono"/>
                <a:cs typeface="IBM Plex Mono"/>
                <a:sym typeface="IBM Plex Mono"/>
              </a:rPr>
              <a:t>WHERE </a:t>
            </a:r>
            <a:r>
              <a:rPr lang="en-US" sz="2400"/>
              <a:t>and </a:t>
            </a:r>
            <a:r>
              <a:rPr lang="en-US" sz="2400" b="1">
                <a:solidFill>
                  <a:srgbClr val="336699"/>
                </a:solidFill>
                <a:latin typeface="IBM Plex Mono"/>
                <a:ea typeface="IBM Plex Mono"/>
                <a:cs typeface="IBM Plex Mono"/>
                <a:sym typeface="IBM Plex Mono"/>
              </a:rPr>
              <a:t>ORDER BY </a:t>
            </a:r>
            <a:r>
              <a:rPr lang="en-US" sz="2400"/>
              <a:t>the same way that you always have. </a:t>
            </a:r>
            <a:endParaRPr sz="2400"/>
          </a:p>
          <a:p>
            <a:pPr marL="0" lvl="0" indent="0" algn="l" rtl="0">
              <a:spcBef>
                <a:spcPts val="0"/>
              </a:spcBef>
              <a:spcAft>
                <a:spcPts val="0"/>
              </a:spcAft>
              <a:buSzPts val="2400"/>
              <a:buNone/>
            </a:pPr>
            <a:endParaRPr sz="2400"/>
          </a:p>
        </p:txBody>
      </p:sp>
      <p:sp>
        <p:nvSpPr>
          <p:cNvPr id="351" name="Google Shape;351;p5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12</a:t>
            </a:fld>
            <a:endParaRPr/>
          </a:p>
        </p:txBody>
      </p:sp>
      <p:sp>
        <p:nvSpPr>
          <p:cNvPr id="352" name="Google Shape;352;p50"/>
          <p:cNvSpPr txBox="1"/>
          <p:nvPr/>
        </p:nvSpPr>
        <p:spPr>
          <a:xfrm>
            <a:off x="502925" y="838850"/>
            <a:ext cx="8128800" cy="2799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336699"/>
                </a:solidFill>
                <a:latin typeface="IBM Plex Mono"/>
                <a:ea typeface="IBM Plex Mono"/>
                <a:cs typeface="IBM Plex Mono"/>
                <a:sym typeface="IBM Plex Mono"/>
              </a:rPr>
              <a:t>SELECT </a:t>
            </a:r>
            <a:r>
              <a:rPr lang="en-US" sz="2400" b="1" u="sng">
                <a:solidFill>
                  <a:srgbClr val="595959"/>
                </a:solidFill>
                <a:latin typeface="IBM Plex Mono"/>
                <a:ea typeface="IBM Plex Mono"/>
                <a:cs typeface="IBM Plex Mono"/>
                <a:sym typeface="IBM Plex Mono"/>
              </a:rPr>
              <a:t>tableA</a:t>
            </a:r>
            <a:r>
              <a:rPr lang="en-US" sz="2400" b="1">
                <a:solidFill>
                  <a:srgbClr val="595959"/>
                </a:solidFill>
                <a:latin typeface="IBM Plex Mono"/>
                <a:ea typeface="IBM Plex Mono"/>
                <a:cs typeface="IBM Plex Mono"/>
                <a:sym typeface="IBM Plex Mono"/>
              </a:rPr>
              <a:t>.column1, </a:t>
            </a:r>
            <a:r>
              <a:rPr lang="en-US" sz="2400" b="1" u="sng">
                <a:solidFill>
                  <a:srgbClr val="595959"/>
                </a:solidFill>
                <a:latin typeface="IBM Plex Mono"/>
                <a:ea typeface="IBM Plex Mono"/>
                <a:cs typeface="IBM Plex Mono"/>
                <a:sym typeface="IBM Plex Mono"/>
              </a:rPr>
              <a:t>tableA</a:t>
            </a:r>
            <a:r>
              <a:rPr lang="en-US" sz="2400" b="1">
                <a:solidFill>
                  <a:srgbClr val="595959"/>
                </a:solidFill>
                <a:latin typeface="IBM Plex Mono"/>
                <a:ea typeface="IBM Plex Mono"/>
                <a:cs typeface="IBM Plex Mono"/>
                <a:sym typeface="IBM Plex Mono"/>
              </a:rPr>
              <a:t>.column2, … </a:t>
            </a:r>
            <a:endParaRPr sz="2400" b="1">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a:solidFill>
                  <a:srgbClr val="595959"/>
                </a:solidFill>
                <a:latin typeface="IBM Plex Mono"/>
                <a:ea typeface="IBM Plex Mono"/>
                <a:cs typeface="IBM Plex Mono"/>
                <a:sym typeface="IBM Plex Mono"/>
              </a:rPr>
              <a:t>	  </a:t>
            </a:r>
            <a:r>
              <a:rPr lang="en-US" sz="2400" b="1" u="sng">
                <a:solidFill>
                  <a:srgbClr val="595959"/>
                </a:solidFill>
                <a:latin typeface="IBM Plex Mono"/>
                <a:ea typeface="IBM Plex Mono"/>
                <a:cs typeface="IBM Plex Mono"/>
                <a:sym typeface="IBM Plex Mono"/>
              </a:rPr>
              <a:t>tableB</a:t>
            </a:r>
            <a:r>
              <a:rPr lang="en-US" sz="2400" b="1">
                <a:solidFill>
                  <a:srgbClr val="595959"/>
                </a:solidFill>
                <a:latin typeface="IBM Plex Mono"/>
                <a:ea typeface="IBM Plex Mono"/>
                <a:cs typeface="IBM Plex Mono"/>
                <a:sym typeface="IBM Plex Mono"/>
              </a:rPr>
              <a:t>.column1, </a:t>
            </a:r>
            <a:r>
              <a:rPr lang="en-US" sz="2400" b="1" u="sng">
                <a:solidFill>
                  <a:srgbClr val="595959"/>
                </a:solidFill>
                <a:latin typeface="IBM Plex Mono"/>
                <a:ea typeface="IBM Plex Mono"/>
                <a:cs typeface="IBM Plex Mono"/>
                <a:sym typeface="IBM Plex Mono"/>
              </a:rPr>
              <a:t>tableB</a:t>
            </a:r>
            <a:r>
              <a:rPr lang="en-US" sz="2400" b="1">
                <a:solidFill>
                  <a:srgbClr val="595959"/>
                </a:solidFill>
                <a:latin typeface="IBM Plex Mono"/>
                <a:ea typeface="IBM Plex Mono"/>
                <a:cs typeface="IBM Plex Mono"/>
                <a:sym typeface="IBM Plex Mono"/>
              </a:rPr>
              <a:t>.column2, … </a:t>
            </a:r>
            <a:endParaRPr sz="2400" b="1">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a:solidFill>
                  <a:srgbClr val="336699"/>
                </a:solidFill>
                <a:latin typeface="IBM Plex Mono"/>
                <a:ea typeface="IBM Plex Mono"/>
                <a:cs typeface="IBM Plex Mono"/>
                <a:sym typeface="IBM Plex Mono"/>
              </a:rPr>
              <a:t>FROM </a:t>
            </a:r>
            <a:r>
              <a:rPr lang="en-US" sz="2400" b="1" err="1">
                <a:solidFill>
                  <a:srgbClr val="595959"/>
                </a:solidFill>
                <a:latin typeface="IBM Plex Mono"/>
                <a:ea typeface="IBM Plex Mono"/>
                <a:cs typeface="IBM Plex Mono"/>
                <a:sym typeface="IBM Plex Mono"/>
              </a:rPr>
              <a:t>tableA</a:t>
            </a:r>
            <a:endParaRPr sz="2400" b="1">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a:solidFill>
                  <a:srgbClr val="336699"/>
                </a:solidFill>
                <a:latin typeface="IBM Plex Mono"/>
                <a:ea typeface="IBM Plex Mono"/>
                <a:cs typeface="IBM Plex Mono"/>
                <a:sym typeface="IBM Plex Mono"/>
              </a:rPr>
              <a:t>  JOIN </a:t>
            </a:r>
            <a:r>
              <a:rPr lang="en-US" sz="2400" b="1" err="1">
                <a:solidFill>
                  <a:srgbClr val="595959"/>
                </a:solidFill>
                <a:latin typeface="IBM Plex Mono"/>
                <a:ea typeface="IBM Plex Mono"/>
                <a:cs typeface="IBM Plex Mono"/>
                <a:sym typeface="IBM Plex Mono"/>
              </a:rPr>
              <a:t>tableB</a:t>
            </a:r>
            <a:r>
              <a:rPr lang="en-US" sz="2400" b="1">
                <a:solidFill>
                  <a:srgbClr val="595959"/>
                </a:solidFill>
                <a:latin typeface="IBM Plex Mono"/>
                <a:ea typeface="IBM Plex Mono"/>
                <a:cs typeface="IBM Plex Mono"/>
                <a:sym typeface="IBM Plex Mono"/>
              </a:rPr>
              <a:t> </a:t>
            </a:r>
          </a:p>
          <a:p>
            <a:pPr marL="0" lvl="0" indent="0" algn="l" rtl="0">
              <a:spcBef>
                <a:spcPts val="0"/>
              </a:spcBef>
              <a:spcAft>
                <a:spcPts val="0"/>
              </a:spcAft>
              <a:buNone/>
            </a:pPr>
            <a:r>
              <a:rPr lang="en-US" sz="2400" b="1">
                <a:solidFill>
                  <a:srgbClr val="595959"/>
                </a:solidFill>
                <a:latin typeface="IBM Plex Mono"/>
                <a:ea typeface="IBM Plex Mono"/>
                <a:cs typeface="IBM Plex Mono"/>
                <a:sym typeface="IBM Plex Mono"/>
              </a:rPr>
              <a:t>    </a:t>
            </a:r>
            <a:r>
              <a:rPr lang="en-US" sz="2400" b="1">
                <a:solidFill>
                  <a:srgbClr val="336699"/>
                </a:solidFill>
                <a:latin typeface="IBM Plex Mono"/>
                <a:ea typeface="IBM Plex Mono"/>
                <a:cs typeface="IBM Plex Mono"/>
                <a:sym typeface="IBM Plex Mono"/>
              </a:rPr>
              <a:t>ON </a:t>
            </a:r>
            <a:r>
              <a:rPr lang="en-US" sz="2400" b="1" u="sng" err="1">
                <a:solidFill>
                  <a:srgbClr val="595959"/>
                </a:solidFill>
                <a:latin typeface="IBM Plex Mono"/>
                <a:ea typeface="IBM Plex Mono"/>
                <a:cs typeface="IBM Plex Mono"/>
                <a:sym typeface="IBM Plex Mono"/>
              </a:rPr>
              <a:t>tableA</a:t>
            </a:r>
            <a:r>
              <a:rPr lang="en-US" sz="2400" b="1" err="1">
                <a:solidFill>
                  <a:srgbClr val="595959"/>
                </a:solidFill>
                <a:latin typeface="IBM Plex Mono"/>
                <a:ea typeface="IBM Plex Mono"/>
                <a:cs typeface="IBM Plex Mono"/>
                <a:sym typeface="IBM Plex Mono"/>
              </a:rPr>
              <a:t>.PrimaryKey</a:t>
            </a:r>
            <a:r>
              <a:rPr lang="en-US" sz="2400" b="1">
                <a:solidFill>
                  <a:srgbClr val="595959"/>
                </a:solidFill>
                <a:latin typeface="IBM Plex Mono"/>
                <a:ea typeface="IBM Plex Mono"/>
                <a:cs typeface="IBM Plex Mono"/>
                <a:sym typeface="IBM Plex Mono"/>
              </a:rPr>
              <a:t>=</a:t>
            </a:r>
            <a:r>
              <a:rPr lang="en-US" sz="2400" b="1" u="sng" err="1">
                <a:solidFill>
                  <a:srgbClr val="595959"/>
                </a:solidFill>
                <a:latin typeface="IBM Plex Mono"/>
                <a:ea typeface="IBM Plex Mono"/>
                <a:cs typeface="IBM Plex Mono"/>
                <a:sym typeface="IBM Plex Mono"/>
              </a:rPr>
              <a:t>tableB</a:t>
            </a:r>
            <a:r>
              <a:rPr lang="en-US" sz="2400" b="1" err="1">
                <a:solidFill>
                  <a:srgbClr val="595959"/>
                </a:solidFill>
                <a:latin typeface="IBM Plex Mono"/>
                <a:ea typeface="IBM Plex Mono"/>
                <a:cs typeface="IBM Plex Mono"/>
                <a:sym typeface="IBM Plex Mono"/>
              </a:rPr>
              <a:t>.ForeignKey</a:t>
            </a:r>
            <a:endParaRPr sz="2400" b="1">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a:solidFill>
                  <a:srgbClr val="336699"/>
                </a:solidFill>
                <a:latin typeface="IBM Plex Mono"/>
                <a:ea typeface="IBM Plex Mono"/>
                <a:cs typeface="IBM Plex Mono"/>
                <a:sym typeface="IBM Plex Mono"/>
              </a:rPr>
              <a:t>WHERE </a:t>
            </a:r>
            <a:r>
              <a:rPr lang="en-US" sz="2400" b="1">
                <a:solidFill>
                  <a:srgbClr val="595959"/>
                </a:solidFill>
                <a:latin typeface="IBM Plex Mono"/>
                <a:ea typeface="IBM Plex Mono"/>
                <a:cs typeface="IBM Plex Mono"/>
                <a:sym typeface="IBM Plex Mono"/>
              </a:rPr>
              <a:t>… </a:t>
            </a:r>
            <a:endParaRPr sz="2400" b="1">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a:solidFill>
                  <a:srgbClr val="336699"/>
                </a:solidFill>
                <a:latin typeface="IBM Plex Mono"/>
                <a:ea typeface="IBM Plex Mono"/>
                <a:cs typeface="IBM Plex Mono"/>
                <a:sym typeface="IBM Plex Mono"/>
              </a:rPr>
              <a:t>ORDER BY </a:t>
            </a:r>
            <a:r>
              <a:rPr lang="en-US" sz="2400" b="1" err="1">
                <a:solidFill>
                  <a:schemeClr val="accent1"/>
                </a:solidFill>
                <a:latin typeface="IBM Plex Mono"/>
                <a:ea typeface="IBM Plex Mono"/>
                <a:cs typeface="IBM Plex Mono"/>
                <a:sym typeface="IBM Plex Mono"/>
              </a:rPr>
              <a:t>column_name</a:t>
            </a:r>
            <a:r>
              <a:rPr lang="en-US" sz="2400" b="1">
                <a:solidFill>
                  <a:schemeClr val="accent1"/>
                </a:solidFill>
                <a:latin typeface="IBM Plex Mono"/>
                <a:ea typeface="IBM Plex Mono"/>
                <a:cs typeface="IBM Plex Mono"/>
                <a:sym typeface="IBM Plex Mono"/>
              </a:rPr>
              <a:t> </a:t>
            </a:r>
            <a:r>
              <a:rPr lang="en-US" sz="2400" b="1">
                <a:solidFill>
                  <a:srgbClr val="336699"/>
                </a:solidFill>
                <a:latin typeface="IBM Plex Mono"/>
                <a:ea typeface="IBM Plex Mono"/>
                <a:cs typeface="IBM Plex Mono"/>
                <a:sym typeface="IBM Plex Mono"/>
              </a:rPr>
              <a:t>DESC</a:t>
            </a:r>
            <a:r>
              <a:rPr lang="en-US" sz="2400" b="1">
                <a:solidFill>
                  <a:schemeClr val="accent1"/>
                </a:solidFill>
                <a:latin typeface="IBM Plex Mono"/>
                <a:ea typeface="IBM Plex Mono"/>
                <a:cs typeface="IBM Plex Mono"/>
                <a:sym typeface="IBM Plex Mono"/>
              </a:rPr>
              <a:t>;</a:t>
            </a:r>
            <a:endParaRPr sz="2400" b="1">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animEffect transition="in" filter="barn(inVertical)">
                                      <p:cBhvr>
                                        <p:cTn id="7" dur="500"/>
                                        <p:tgtEl>
                                          <p:spTgt spid="3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ON - Example</a:t>
            </a:r>
            <a:endParaRPr/>
          </a:p>
        </p:txBody>
      </p:sp>
      <p:sp>
        <p:nvSpPr>
          <p:cNvPr id="358" name="Google Shape;358;p51"/>
          <p:cNvSpPr txBox="1">
            <a:spLocks noGrp="1"/>
          </p:cNvSpPr>
          <p:nvPr>
            <p:ph type="body" idx="1"/>
          </p:nvPr>
        </p:nvSpPr>
        <p:spPr>
          <a:xfrm>
            <a:off x="473342" y="759826"/>
            <a:ext cx="8325900" cy="536665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dirty="0"/>
              <a:t>How do we display the </a:t>
            </a:r>
            <a:r>
              <a:rPr lang="en-US" sz="2400" b="1" dirty="0" err="1">
                <a:latin typeface="Lato"/>
                <a:ea typeface="Lato"/>
                <a:cs typeface="Lato"/>
                <a:sym typeface="Lato"/>
              </a:rPr>
              <a:t>rg_name</a:t>
            </a:r>
            <a:r>
              <a:rPr lang="en-US" sz="2400" b="1" dirty="0">
                <a:latin typeface="Lato"/>
                <a:ea typeface="Lato"/>
                <a:cs typeface="Lato"/>
                <a:sym typeface="Lato"/>
              </a:rPr>
              <a:t> </a:t>
            </a:r>
            <a:r>
              <a:rPr lang="en-US" sz="2400" dirty="0"/>
              <a:t>and </a:t>
            </a:r>
            <a:r>
              <a:rPr lang="en-US" sz="2400" b="1" dirty="0" err="1">
                <a:latin typeface="Lato"/>
                <a:ea typeface="Lato"/>
                <a:cs typeface="Lato"/>
                <a:sym typeface="Lato"/>
              </a:rPr>
              <a:t>cg_name</a:t>
            </a:r>
            <a:r>
              <a:rPr lang="en-US" sz="2400" b="1" dirty="0">
                <a:latin typeface="Lato"/>
                <a:ea typeface="Lato"/>
                <a:cs typeface="Lato"/>
                <a:sym typeface="Lato"/>
              </a:rPr>
              <a:t> </a:t>
            </a:r>
            <a:r>
              <a:rPr lang="en-US" sz="2400" dirty="0"/>
              <a:t>in the same row? </a:t>
            </a:r>
            <a:r>
              <a:rPr lang="en-US" sz="2400" i="1" dirty="0"/>
              <a:t>(For now, we will show all columns from all tables using the wildcard character:</a:t>
            </a:r>
            <a:r>
              <a:rPr lang="en-US" sz="2400" b="1" i="1" dirty="0">
                <a:latin typeface="Lato"/>
                <a:ea typeface="Lato"/>
                <a:cs typeface="Lato"/>
                <a:sym typeface="Lato"/>
              </a:rPr>
              <a:t> *</a:t>
            </a:r>
            <a:r>
              <a:rPr lang="en-US" sz="2400" i="1" dirty="0"/>
              <a:t>)</a:t>
            </a:r>
            <a:endParaRPr sz="2400" i="1"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600"/>
              </a:spcBef>
              <a:spcAft>
                <a:spcPts val="0"/>
              </a:spcAft>
              <a:buSzPts val="2400"/>
              <a:buNone/>
            </a:pPr>
            <a:r>
              <a:rPr lang="en-US" sz="2400" dirty="0"/>
              <a:t>The primary key and foreign key have the same name: </a:t>
            </a:r>
            <a:r>
              <a:rPr lang="en-US" sz="2400" b="1" dirty="0" err="1">
                <a:latin typeface="Lato"/>
                <a:ea typeface="Lato"/>
                <a:cs typeface="Lato"/>
                <a:sym typeface="Lato"/>
              </a:rPr>
              <a:t>co_id</a:t>
            </a:r>
            <a:endParaRPr sz="2400" dirty="0"/>
          </a:p>
          <a:p>
            <a:pPr marL="0" lvl="0" indent="0" algn="l" rtl="0">
              <a:spcBef>
                <a:spcPts val="600"/>
              </a:spcBef>
              <a:spcAft>
                <a:spcPts val="0"/>
              </a:spcAft>
              <a:buSzPts val="2400"/>
              <a:buNone/>
            </a:pPr>
            <a:r>
              <a:rPr lang="en-US" sz="2400" dirty="0"/>
              <a:t>We have to </a:t>
            </a:r>
            <a:r>
              <a:rPr lang="en-US" sz="2400" b="1" dirty="0">
                <a:latin typeface="Lato"/>
                <a:ea typeface="Lato"/>
                <a:cs typeface="Lato"/>
                <a:sym typeface="Lato"/>
              </a:rPr>
              <a:t>prefix (qualify) </a:t>
            </a:r>
            <a:r>
              <a:rPr lang="en-US" sz="2400" dirty="0"/>
              <a:t>the table names in front because of that.</a:t>
            </a:r>
          </a:p>
          <a:p>
            <a:pPr marL="804863" lvl="0" indent="-804863" algn="l" rtl="0">
              <a:spcBef>
                <a:spcPts val="600"/>
              </a:spcBef>
              <a:spcAft>
                <a:spcPts val="0"/>
              </a:spcAft>
              <a:buSzPts val="2400"/>
              <a:buNone/>
            </a:pPr>
            <a:r>
              <a:rPr lang="en-US" sz="2400" b="1" dirty="0">
                <a:solidFill>
                  <a:srgbClr val="C00000"/>
                </a:solidFill>
              </a:rPr>
              <a:t>Note: </a:t>
            </a:r>
            <a:r>
              <a:rPr lang="en-US" sz="2400" dirty="0"/>
              <a:t>country is the PARENT and therefore coding it as the second table, will show your FK and PK nearest to each other. </a:t>
            </a:r>
            <a:endParaRPr sz="2400" dirty="0"/>
          </a:p>
        </p:txBody>
      </p:sp>
      <p:sp>
        <p:nvSpPr>
          <p:cNvPr id="359" name="Google Shape;359;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13</a:t>
            </a:fld>
            <a:endParaRPr/>
          </a:p>
        </p:txBody>
      </p:sp>
      <p:sp>
        <p:nvSpPr>
          <p:cNvPr id="360" name="Google Shape;360;p51"/>
          <p:cNvSpPr txBox="1"/>
          <p:nvPr/>
        </p:nvSpPr>
        <p:spPr>
          <a:xfrm>
            <a:off x="473342" y="1978286"/>
            <a:ext cx="8128800" cy="1702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a:solidFill>
                  <a:srgbClr val="595959"/>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err="1">
                <a:solidFill>
                  <a:srgbClr val="595959"/>
                </a:solidFill>
                <a:latin typeface="IBM Plex Mono"/>
                <a:ea typeface="IBM Plex Mono"/>
                <a:cs typeface="IBM Plex Mono"/>
                <a:sym typeface="IBM Plex Mono"/>
              </a:rPr>
              <a:t>geo_region</a:t>
            </a:r>
            <a:r>
              <a:rPr lang="en-US" sz="2000" b="1" dirty="0">
                <a:solidFill>
                  <a:srgbClr val="595959"/>
                </a:solidFill>
                <a:latin typeface="IBM Plex Mono"/>
                <a:ea typeface="IBM Plex Mono"/>
                <a:cs typeface="IBM Plex Mono"/>
                <a:sym typeface="IBM Plex Mono"/>
              </a:rPr>
              <a:t> </a:t>
            </a:r>
            <a:r>
              <a:rPr lang="en-US" sz="2000" b="1" u="sng" dirty="0" err="1">
                <a:solidFill>
                  <a:srgbClr val="595959"/>
                </a:solidFill>
                <a:latin typeface="IBM Plex Mono"/>
                <a:ea typeface="IBM Plex Mono"/>
                <a:cs typeface="IBM Plex Mono"/>
                <a:sym typeface="IBM Plex Mono"/>
              </a:rPr>
              <a:t>grg</a:t>
            </a:r>
            <a:endParaRPr sz="2000" b="1" u="sng"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err="1">
                <a:solidFill>
                  <a:srgbClr val="595959"/>
                </a:solidFill>
                <a:latin typeface="IBM Plex Mono"/>
                <a:ea typeface="IBM Plex Mono"/>
                <a:cs typeface="IBM Plex Mono"/>
                <a:sym typeface="IBM Plex Mono"/>
              </a:rPr>
              <a:t>geo_country</a:t>
            </a:r>
            <a:r>
              <a:rPr lang="en-US" sz="2000" b="1" dirty="0">
                <a:solidFill>
                  <a:srgbClr val="595959"/>
                </a:solidFill>
                <a:latin typeface="IBM Plex Mono"/>
                <a:ea typeface="IBM Plex Mono"/>
                <a:cs typeface="IBM Plex Mono"/>
                <a:sym typeface="IBM Plex Mono"/>
              </a:rPr>
              <a:t> </a:t>
            </a:r>
            <a:r>
              <a:rPr lang="en-US" sz="2000" b="1" u="sng" dirty="0" err="1">
                <a:solidFill>
                  <a:srgbClr val="595959"/>
                </a:solidFill>
                <a:latin typeface="IBM Plex Mono"/>
                <a:ea typeface="IBM Plex Mono"/>
                <a:cs typeface="IBM Plex Mono"/>
                <a:sym typeface="IBM Plex Mono"/>
              </a:rPr>
              <a:t>gco</a:t>
            </a:r>
            <a:r>
              <a:rPr lang="en-US" sz="2000" b="1" dirty="0">
                <a:solidFill>
                  <a:srgbClr val="595959"/>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 </a:t>
            </a:r>
            <a:r>
              <a:rPr lang="en-US" sz="2000" b="1" u="sng" dirty="0" err="1">
                <a:solidFill>
                  <a:srgbClr val="595959"/>
                </a:solidFill>
                <a:latin typeface="IBM Plex Mono"/>
                <a:ea typeface="IBM Plex Mono"/>
                <a:cs typeface="IBM Plex Mono"/>
                <a:sym typeface="IBM Plex Mono"/>
              </a:rPr>
              <a:t>grg</a:t>
            </a:r>
            <a:r>
              <a:rPr lang="en-US" sz="2000" b="1" dirty="0" err="1">
                <a:solidFill>
                  <a:srgbClr val="595959"/>
                </a:solidFill>
                <a:latin typeface="IBM Plex Mono"/>
                <a:ea typeface="IBM Plex Mono"/>
                <a:cs typeface="IBM Plex Mono"/>
                <a:sym typeface="IBM Plex Mono"/>
              </a:rPr>
              <a:t>.</a:t>
            </a:r>
            <a:r>
              <a:rPr lang="en-US" sz="2000" b="1" i="1" dirty="0" err="1">
                <a:solidFill>
                  <a:srgbClr val="595959"/>
                </a:solidFill>
                <a:latin typeface="IBM Plex Mono"/>
                <a:ea typeface="IBM Plex Mono"/>
                <a:cs typeface="IBM Plex Mono"/>
                <a:sym typeface="IBM Plex Mono"/>
              </a:rPr>
              <a:t>co_id</a:t>
            </a:r>
            <a:r>
              <a:rPr lang="en-US" sz="2000" b="1" dirty="0">
                <a:solidFill>
                  <a:srgbClr val="595959"/>
                </a:solidFill>
                <a:latin typeface="IBM Plex Mono"/>
                <a:ea typeface="IBM Plex Mono"/>
                <a:cs typeface="IBM Plex Mono"/>
                <a:sym typeface="IBM Plex Mono"/>
              </a:rPr>
              <a:t>=</a:t>
            </a:r>
            <a:r>
              <a:rPr lang="en-US" sz="2000" b="1" u="sng" dirty="0" err="1">
                <a:solidFill>
                  <a:srgbClr val="595959"/>
                </a:solidFill>
                <a:latin typeface="IBM Plex Mono"/>
                <a:ea typeface="IBM Plex Mono"/>
                <a:cs typeface="IBM Plex Mono"/>
                <a:sym typeface="IBM Plex Mono"/>
              </a:rPr>
              <a:t>gco</a:t>
            </a:r>
            <a:r>
              <a:rPr lang="en-US" sz="2000" b="1" dirty="0" err="1">
                <a:solidFill>
                  <a:srgbClr val="595959"/>
                </a:solidFill>
                <a:latin typeface="IBM Plex Mono"/>
                <a:ea typeface="IBM Plex Mono"/>
                <a:cs typeface="IBM Plex Mono"/>
                <a:sym typeface="IBM Plex Mono"/>
              </a:rPr>
              <a:t>.</a:t>
            </a:r>
            <a:r>
              <a:rPr lang="en-US" sz="2000" b="1" i="1" dirty="0" err="1">
                <a:solidFill>
                  <a:srgbClr val="595959"/>
                </a:solidFill>
                <a:latin typeface="IBM Plex Mono"/>
                <a:ea typeface="IBM Plex Mono"/>
                <a:cs typeface="IBM Plex Mono"/>
                <a:sym typeface="IBM Plex Mono"/>
              </a:rPr>
              <a:t>co_id</a:t>
            </a:r>
            <a:r>
              <a:rPr lang="en-US" sz="2000" b="1" dirty="0">
                <a:solidFill>
                  <a:srgbClr val="595959"/>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58">
                                            <p:txEl>
                                              <p:pRg st="0" end="0"/>
                                            </p:txEl>
                                          </p:spTgt>
                                        </p:tgtEl>
                                        <p:attrNameLst>
                                          <p:attrName>style.visibility</p:attrName>
                                        </p:attrNameLst>
                                      </p:cBhvr>
                                      <p:to>
                                        <p:strVal val="visible"/>
                                      </p:to>
                                    </p:set>
                                    <p:animEffect transition="in" filter="barn(inVertical)">
                                      <p:cBhvr>
                                        <p:cTn id="7" dur="500"/>
                                        <p:tgtEl>
                                          <p:spTgt spid="3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8">
                                            <p:txEl>
                                              <p:pRg st="6" end="6"/>
                                            </p:txEl>
                                          </p:spTgt>
                                        </p:tgtEl>
                                        <p:attrNameLst>
                                          <p:attrName>style.visibility</p:attrName>
                                        </p:attrNameLst>
                                      </p:cBhvr>
                                      <p:to>
                                        <p:strVal val="visible"/>
                                      </p:to>
                                    </p:set>
                                    <p:animEffect transition="in" filter="barn(inVertical)">
                                      <p:cBhvr>
                                        <p:cTn id="12" dur="500"/>
                                        <p:tgtEl>
                                          <p:spTgt spid="35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58">
                                            <p:txEl>
                                              <p:pRg st="7" end="7"/>
                                            </p:txEl>
                                          </p:spTgt>
                                        </p:tgtEl>
                                        <p:attrNameLst>
                                          <p:attrName>style.visibility</p:attrName>
                                        </p:attrNameLst>
                                      </p:cBhvr>
                                      <p:to>
                                        <p:strVal val="visible"/>
                                      </p:to>
                                    </p:set>
                                    <p:animEffect transition="in" filter="barn(inVertical)">
                                      <p:cBhvr>
                                        <p:cTn id="17" dur="500"/>
                                        <p:tgtEl>
                                          <p:spTgt spid="35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58">
                                            <p:txEl>
                                              <p:pRg st="8" end="8"/>
                                            </p:txEl>
                                          </p:spTgt>
                                        </p:tgtEl>
                                        <p:attrNameLst>
                                          <p:attrName>style.visibility</p:attrName>
                                        </p:attrNameLst>
                                      </p:cBhvr>
                                      <p:to>
                                        <p:strVal val="visible"/>
                                      </p:to>
                                    </p:set>
                                    <p:animEffect transition="in" filter="barn(inVertical)">
                                      <p:cBhvr>
                                        <p:cTn id="22" dur="500"/>
                                        <p:tgtEl>
                                          <p:spTgt spid="3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5" name="Text Placeholder 4">
            <a:extLst>
              <a:ext uri="{FF2B5EF4-FFF2-40B4-BE49-F238E27FC236}">
                <a16:creationId xmlns:a16="http://schemas.microsoft.com/office/drawing/2014/main" id="{73EB5324-479B-02FE-FFCB-8380136B3749}"/>
              </a:ext>
            </a:extLst>
          </p:cNvPr>
          <p:cNvSpPr>
            <a:spLocks noGrp="1"/>
          </p:cNvSpPr>
          <p:nvPr>
            <p:ph type="body" idx="1"/>
          </p:nvPr>
        </p:nvSpPr>
        <p:spPr/>
        <p:txBody>
          <a:bodyPr/>
          <a:lstStyle/>
          <a:p>
            <a:pPr marL="0" lvl="0" indent="0" algn="l" rtl="0">
              <a:spcBef>
                <a:spcPts val="0"/>
              </a:spcBef>
              <a:spcAft>
                <a:spcPts val="0"/>
              </a:spcAft>
              <a:buNone/>
            </a:pPr>
            <a:r>
              <a:rPr lang="en-US" sz="2400" dirty="0"/>
              <a:t>When joining these tables, the first row of Regions is compared against the first row of Countries.</a:t>
            </a:r>
          </a:p>
          <a:p>
            <a:pPr marL="0" indent="0">
              <a:spcBef>
                <a:spcPts val="1800"/>
              </a:spcBef>
              <a:buNone/>
            </a:pPr>
            <a:r>
              <a:rPr lang="en-US" sz="2400" dirty="0"/>
              <a:t>If the </a:t>
            </a:r>
            <a:r>
              <a:rPr lang="en-US" sz="2400" b="1" dirty="0">
                <a:solidFill>
                  <a:srgbClr val="336699"/>
                </a:solidFill>
                <a:latin typeface="IBM Plex Mono"/>
                <a:ea typeface="IBM Plex Mono"/>
                <a:cs typeface="IBM Plex Mono"/>
                <a:sym typeface="IBM Plex Mono"/>
              </a:rPr>
              <a:t>ON</a:t>
            </a:r>
            <a:r>
              <a:rPr lang="en-US" sz="2400" dirty="0"/>
              <a:t> condition resolves to </a:t>
            </a:r>
            <a:r>
              <a:rPr lang="en-US" sz="2400" b="1" dirty="0">
                <a:latin typeface="Lato"/>
                <a:ea typeface="Lato"/>
                <a:cs typeface="Lato"/>
                <a:sym typeface="Lato"/>
              </a:rPr>
              <a:t>FALSE</a:t>
            </a:r>
            <a:r>
              <a:rPr lang="en-US" sz="2400" dirty="0"/>
              <a:t>, move to the next row.</a:t>
            </a:r>
            <a:br>
              <a:rPr lang="en-US" sz="2400" dirty="0"/>
            </a:br>
            <a:br>
              <a:rPr lang="en-US" sz="2400" dirty="0"/>
            </a:br>
            <a:r>
              <a:rPr lang="en-US" sz="2400" dirty="0"/>
              <a:t>If the </a:t>
            </a:r>
            <a:r>
              <a:rPr lang="en-US" sz="2400" b="1" dirty="0">
                <a:solidFill>
                  <a:srgbClr val="336699"/>
                </a:solidFill>
                <a:latin typeface="IBM Plex Mono"/>
                <a:ea typeface="IBM Plex Mono"/>
                <a:cs typeface="IBM Plex Mono"/>
                <a:sym typeface="IBM Plex Mono"/>
              </a:rPr>
              <a:t>ON </a:t>
            </a:r>
            <a:r>
              <a:rPr lang="en-US" sz="2400" dirty="0"/>
              <a:t>condition is </a:t>
            </a:r>
            <a:r>
              <a:rPr lang="en-US" sz="2400" b="1" dirty="0">
                <a:latin typeface="Lato"/>
                <a:ea typeface="Lato"/>
                <a:cs typeface="Lato"/>
                <a:sym typeface="Lato"/>
              </a:rPr>
              <a:t>TRUE</a:t>
            </a:r>
            <a:r>
              <a:rPr lang="en-US" sz="2400" dirty="0"/>
              <a:t>, then both rows are merged into a single row and added to our result set:</a:t>
            </a:r>
          </a:p>
          <a:p>
            <a:pPr marL="0" lvl="0" indent="0" algn="l" rtl="0">
              <a:spcBef>
                <a:spcPts val="1800"/>
              </a:spcBef>
              <a:spcAft>
                <a:spcPts val="1800"/>
              </a:spcAft>
              <a:buNone/>
            </a:pPr>
            <a:r>
              <a:rPr lang="en-US" sz="2400" dirty="0"/>
              <a:t>In this case Manitoba’s </a:t>
            </a:r>
            <a:r>
              <a:rPr lang="en-US" sz="2400" dirty="0" err="1"/>
              <a:t>co_id</a:t>
            </a:r>
            <a:r>
              <a:rPr lang="en-US" sz="2400" dirty="0"/>
              <a:t> = 1, therefore it cannot be </a:t>
            </a:r>
            <a:r>
              <a:rPr lang="en-US" sz="2400" dirty="0" err="1"/>
              <a:t>JOINed</a:t>
            </a:r>
            <a:r>
              <a:rPr lang="en-US" sz="2400" dirty="0"/>
              <a:t> to Japan, as the record for Japan is 2: </a:t>
            </a:r>
            <a:endParaRPr lang="en-US" sz="2400" b="1" dirty="0">
              <a:solidFill>
                <a:srgbClr val="00FF00"/>
              </a:solidFill>
              <a:latin typeface="Lato"/>
              <a:ea typeface="Lato"/>
              <a:cs typeface="Lato"/>
              <a:sym typeface="Lato"/>
            </a:endParaRPr>
          </a:p>
          <a:p>
            <a:pPr marL="76200" indent="0">
              <a:buNone/>
            </a:pPr>
            <a:endParaRPr lang="en-CA" dirty="0"/>
          </a:p>
        </p:txBody>
      </p:sp>
      <p:sp>
        <p:nvSpPr>
          <p:cNvPr id="365" name="Google Shape;365;p52"/>
          <p:cNvSpPr txBox="1">
            <a:spLocks noGrp="1"/>
          </p:cNvSpPr>
          <p:nvPr>
            <p:ph type="title"/>
          </p:nvPr>
        </p:nvSpPr>
        <p:spPr>
          <a:xfrm>
            <a:off x="502925" y="10487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Order of Operations - Example</a:t>
            </a:r>
            <a:endParaRPr/>
          </a:p>
        </p:txBody>
      </p:sp>
      <p:sp>
        <p:nvSpPr>
          <p:cNvPr id="366" name="Google Shape;366;p52"/>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14</a:t>
            </a:fld>
            <a:endParaRPr/>
          </a:p>
        </p:txBody>
      </p:sp>
      <p:pic>
        <p:nvPicPr>
          <p:cNvPr id="7" name="Picture 6">
            <a:extLst>
              <a:ext uri="{FF2B5EF4-FFF2-40B4-BE49-F238E27FC236}">
                <a16:creationId xmlns:a16="http://schemas.microsoft.com/office/drawing/2014/main" id="{6D013829-8EDF-89E8-515D-BEDAEAEF9A81}"/>
              </a:ext>
            </a:extLst>
          </p:cNvPr>
          <p:cNvPicPr>
            <a:picLocks noChangeAspect="1"/>
          </p:cNvPicPr>
          <p:nvPr/>
        </p:nvPicPr>
        <p:blipFill>
          <a:blip r:embed="rId3"/>
          <a:stretch>
            <a:fillRect/>
          </a:stretch>
        </p:blipFill>
        <p:spPr>
          <a:xfrm>
            <a:off x="266974" y="4615161"/>
            <a:ext cx="8368145" cy="1717964"/>
          </a:xfrm>
          <a:prstGeom prst="rect">
            <a:avLst/>
          </a:prstGeom>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7"/>
          <p:cNvSpPr txBox="1">
            <a:spLocks noGrp="1"/>
          </p:cNvSpPr>
          <p:nvPr>
            <p:ph type="title"/>
          </p:nvPr>
        </p:nvSpPr>
        <p:spPr>
          <a:xfrm>
            <a:off x="502925" y="1331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Prefixing/Qualifying Table Names</a:t>
            </a:r>
            <a:endParaRPr/>
          </a:p>
        </p:txBody>
      </p:sp>
      <p:sp>
        <p:nvSpPr>
          <p:cNvPr id="446" name="Google Shape;446;p57"/>
          <p:cNvSpPr txBox="1">
            <a:spLocks noGrp="1"/>
          </p:cNvSpPr>
          <p:nvPr>
            <p:ph type="body" idx="1"/>
          </p:nvPr>
        </p:nvSpPr>
        <p:spPr>
          <a:xfrm>
            <a:off x="502925" y="1047325"/>
            <a:ext cx="8325900" cy="487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Let’s modify our code to prefix (qualify) the columns by their tables:</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a:solidFill>
                  <a:srgbClr val="C00000"/>
                </a:solidFill>
              </a:rPr>
              <a:t>Note: </a:t>
            </a:r>
            <a:r>
              <a:rPr lang="en-US" sz="2200" dirty="0"/>
              <a:t>We </a:t>
            </a:r>
            <a:r>
              <a:rPr lang="en-US" sz="2200" b="1" dirty="0">
                <a:latin typeface="Lato"/>
                <a:ea typeface="Lato"/>
                <a:cs typeface="Lato"/>
                <a:sym typeface="Lato"/>
              </a:rPr>
              <a:t>must </a:t>
            </a:r>
            <a:r>
              <a:rPr lang="en-US" sz="2200" dirty="0"/>
              <a:t>qualify </a:t>
            </a:r>
            <a:r>
              <a:rPr lang="en-US" sz="2200" b="1" u="sng" dirty="0" err="1">
                <a:solidFill>
                  <a:schemeClr val="tx1"/>
                </a:solidFill>
                <a:latin typeface="Lato"/>
                <a:ea typeface="Lato"/>
                <a:cs typeface="Lato"/>
                <a:sym typeface="Lato"/>
              </a:rPr>
              <a:t>co_id</a:t>
            </a:r>
            <a:r>
              <a:rPr lang="en-US" sz="2200" dirty="0"/>
              <a:t> with a table name </a:t>
            </a:r>
            <a:r>
              <a:rPr lang="en-US" sz="2200" i="1" dirty="0"/>
              <a:t>(because it is the same on both tables).  </a:t>
            </a:r>
            <a:r>
              <a:rPr lang="en-US" sz="2200" dirty="0"/>
              <a:t>While not required - it is a good practice to qualify every column for consistency.</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This does make for A LOT of text though. </a:t>
            </a:r>
            <a:endParaRPr sz="2200" dirty="0"/>
          </a:p>
        </p:txBody>
      </p:sp>
      <p:sp>
        <p:nvSpPr>
          <p:cNvPr id="447" name="Google Shape;447;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448" name="Google Shape;448;p57"/>
          <p:cNvSpPr txBox="1"/>
          <p:nvPr/>
        </p:nvSpPr>
        <p:spPr>
          <a:xfrm>
            <a:off x="331620" y="1576538"/>
            <a:ext cx="8497206" cy="2291046"/>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sym typeface="IBM Plex Mono"/>
              </a:rPr>
              <a:t>grg.rg_id</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a:t>
            </a:r>
            <a:r>
              <a:rPr lang="en-US" sz="2000" b="1" dirty="0" err="1">
                <a:solidFill>
                  <a:schemeClr val="accent1"/>
                </a:solidFill>
                <a:latin typeface="IBM Plex Mono"/>
                <a:ea typeface="IBM Plex Mono"/>
                <a:cs typeface="IBM Plex Mono"/>
                <a:sym typeface="IBM Plex Mono"/>
              </a:rPr>
              <a:t>rg</a:t>
            </a:r>
            <a:r>
              <a:rPr lang="en-US" sz="2000" b="1" dirty="0" err="1">
                <a:solidFill>
                  <a:srgbClr val="595959"/>
                </a:solidFill>
                <a:latin typeface="IBM Plex Mono"/>
                <a:ea typeface="IBM Plex Mono"/>
                <a:cs typeface="IBM Plex Mono"/>
                <a:sym typeface="IBM Plex Mono"/>
              </a:rPr>
              <a:t>.rg_name</a:t>
            </a:r>
            <a:r>
              <a:rPr lang="en-US" sz="2000" b="1" dirty="0">
                <a:solidFill>
                  <a:srgbClr val="595959"/>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grg</a:t>
            </a:r>
            <a:r>
              <a:rPr lang="en-US" sz="2000" b="1" dirty="0" err="1">
                <a:solidFill>
                  <a:srgbClr val="595959"/>
                </a:solidFill>
                <a:latin typeface="IBM Plex Mono"/>
                <a:ea typeface="IBM Plex Mono"/>
                <a:cs typeface="IBM Plex Mono"/>
                <a:sym typeface="IBM Plex Mono"/>
              </a:rPr>
              <a:t>.co_id</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595959"/>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gco</a:t>
            </a:r>
            <a:r>
              <a:rPr lang="en-US" sz="2000" b="1" dirty="0" err="1">
                <a:solidFill>
                  <a:srgbClr val="595959"/>
                </a:solidFill>
                <a:latin typeface="IBM Plex Mono"/>
                <a:ea typeface="IBM Plex Mono"/>
                <a:cs typeface="IBM Plex Mono"/>
                <a:sym typeface="IBM Plex Mono"/>
              </a:rPr>
              <a:t>.co_id</a:t>
            </a:r>
            <a:r>
              <a:rPr lang="en-US" sz="2000" b="1" dirty="0">
                <a:solidFill>
                  <a:srgbClr val="595959"/>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gco.co_name</a:t>
            </a:r>
            <a:endParaRPr sz="2000" b="1" dirty="0">
              <a:solidFill>
                <a:schemeClr val="tx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err="1">
                <a:solidFill>
                  <a:srgbClr val="595959"/>
                </a:solidFill>
                <a:latin typeface="IBM Plex Mono"/>
                <a:ea typeface="IBM Plex Mono"/>
                <a:cs typeface="IBM Plex Mono"/>
                <a:sym typeface="IBM Plex Mono"/>
              </a:rPr>
              <a:t>geo_region</a:t>
            </a:r>
            <a:r>
              <a:rPr lang="en-CA" sz="2000" b="1" dirty="0">
                <a:solidFill>
                  <a:srgbClr val="595959"/>
                </a:solidFill>
                <a:latin typeface="IBM Plex Mono"/>
                <a:ea typeface="IBM Plex Mono"/>
                <a:cs typeface="IBM Plex Mono"/>
                <a:sym typeface="IBM Plex Mono"/>
              </a:rPr>
              <a:t> </a:t>
            </a:r>
            <a:r>
              <a:rPr lang="en-CA" sz="2000" b="1" dirty="0" err="1">
                <a:solidFill>
                  <a:srgbClr val="595959"/>
                </a:solidFill>
                <a:latin typeface="IBM Plex Mono"/>
                <a:ea typeface="IBM Plex Mono"/>
                <a:cs typeface="IBM Plex Mono"/>
                <a:sym typeface="IBM Plex Mono"/>
              </a:rPr>
              <a:t>grg</a:t>
            </a:r>
            <a:endParaRPr sz="2000" b="1" dirty="0">
              <a:solidFill>
                <a:srgbClr val="595959"/>
              </a:solidFill>
              <a:latin typeface="IBM Plex Mono"/>
              <a:ea typeface="IBM Plex Mono"/>
              <a:cs typeface="IBM Plex Mono"/>
              <a:sym typeface="IBM Plex Mono"/>
            </a:endParaRPr>
          </a:p>
          <a:p>
            <a:pPr lvl="0"/>
            <a:r>
              <a:rPr lang="en-US" sz="2000" b="1" dirty="0">
                <a:solidFill>
                  <a:srgbClr val="336699"/>
                </a:solidFill>
                <a:latin typeface="IBM Plex Mono"/>
                <a:ea typeface="IBM Plex Mono"/>
                <a:cs typeface="IBM Plex Mono"/>
                <a:sym typeface="IBM Plex Mono"/>
              </a:rPr>
              <a:t>     JOIN </a:t>
            </a:r>
            <a:r>
              <a:rPr lang="en-US" sz="2000" b="1" dirty="0" err="1">
                <a:solidFill>
                  <a:srgbClr val="595959"/>
                </a:solidFill>
                <a:latin typeface="IBM Plex Mono"/>
                <a:ea typeface="IBM Plex Mono"/>
                <a:cs typeface="IBM Plex Mono"/>
                <a:sym typeface="IBM Plex Mono"/>
              </a:rPr>
              <a:t>geo_country</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gco</a:t>
            </a:r>
            <a:r>
              <a:rPr lang="en-US" sz="2000" b="1" dirty="0">
                <a:solidFill>
                  <a:srgbClr val="595959"/>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 </a:t>
            </a:r>
            <a:r>
              <a:rPr lang="en-US" sz="2000" b="1" dirty="0" err="1">
                <a:solidFill>
                  <a:schemeClr val="tx1"/>
                </a:solidFill>
                <a:latin typeface="IBM Plex Mono"/>
                <a:ea typeface="IBM Plex Mono"/>
                <a:cs typeface="IBM Plex Mono"/>
                <a:sym typeface="IBM Plex Mono"/>
              </a:rPr>
              <a:t>grg.co_id</a:t>
            </a:r>
            <a:r>
              <a:rPr lang="en-US" sz="2000" b="1" dirty="0">
                <a:solidFill>
                  <a:srgbClr val="595959"/>
                </a:solidFill>
                <a:latin typeface="IBM Plex Mono"/>
                <a:ea typeface="IBM Plex Mono"/>
                <a:cs typeface="IBM Plex Mono"/>
                <a:sym typeface="IBM Plex Mono"/>
              </a:rPr>
              <a:t> = </a:t>
            </a:r>
            <a:r>
              <a:rPr lang="en-US" sz="2000" b="1" dirty="0" err="1">
                <a:solidFill>
                  <a:schemeClr val="tx1"/>
                </a:solidFill>
                <a:latin typeface="IBM Plex Mono"/>
                <a:ea typeface="IBM Plex Mono"/>
                <a:cs typeface="IBM Plex Mono"/>
                <a:sym typeface="IBM Plex Mono"/>
              </a:rPr>
              <a:t>gco.co_id</a:t>
            </a:r>
            <a:r>
              <a:rPr lang="en-US" sz="2000" b="1" dirty="0">
                <a:solidFill>
                  <a:srgbClr val="595959"/>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a:p>
            <a:pPr marL="2743200" lvl="0" indent="457200" algn="l" rtl="0">
              <a:spcBef>
                <a:spcPts val="0"/>
              </a:spcBef>
              <a:spcAft>
                <a:spcPts val="0"/>
              </a:spcAft>
              <a:buNone/>
            </a:pPr>
            <a:r>
              <a:rPr lang="en-US" sz="1800" b="1" dirty="0">
                <a:solidFill>
                  <a:srgbClr val="595959"/>
                </a:solidFill>
                <a:latin typeface="IBM Plex Mono"/>
                <a:ea typeface="IBM Plex Mono"/>
                <a:cs typeface="IBM Plex Mono"/>
                <a:sym typeface="IBM Plex Mono"/>
              </a:rPr>
              <a:t> </a:t>
            </a:r>
            <a:endParaRPr sz="18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445"/>
                                        </p:tgtEl>
                                        <p:attrNameLst>
                                          <p:attrName>style.visibility</p:attrName>
                                        </p:attrNameLst>
                                      </p:cBhvr>
                                      <p:to>
                                        <p:strVal val="visible"/>
                                      </p:to>
                                    </p:set>
                                    <p:anim calcmode="lin" valueType="num">
                                      <p:cBhvr>
                                        <p:cTn id="7" dur="1000" fill="hold"/>
                                        <p:tgtEl>
                                          <p:spTgt spid="445"/>
                                        </p:tgtEl>
                                        <p:attrNameLst>
                                          <p:attrName>ppt_w</p:attrName>
                                        </p:attrNameLst>
                                      </p:cBhvr>
                                      <p:tavLst>
                                        <p:tav tm="0">
                                          <p:val>
                                            <p:fltVal val="0"/>
                                          </p:val>
                                        </p:tav>
                                        <p:tav tm="100000">
                                          <p:val>
                                            <p:strVal val="#ppt_w"/>
                                          </p:val>
                                        </p:tav>
                                      </p:tavLst>
                                    </p:anim>
                                    <p:anim calcmode="lin" valueType="num">
                                      <p:cBhvr>
                                        <p:cTn id="8" dur="1000" fill="hold"/>
                                        <p:tgtEl>
                                          <p:spTgt spid="445"/>
                                        </p:tgtEl>
                                        <p:attrNameLst>
                                          <p:attrName>ppt_h</p:attrName>
                                        </p:attrNameLst>
                                      </p:cBhvr>
                                      <p:tavLst>
                                        <p:tav tm="0">
                                          <p:val>
                                            <p:fltVal val="0"/>
                                          </p:val>
                                        </p:tav>
                                        <p:tav tm="100000">
                                          <p:val>
                                            <p:strVal val="#ppt_h"/>
                                          </p:val>
                                        </p:tav>
                                      </p:tavLst>
                                    </p:anim>
                                    <p:anim calcmode="lin" valueType="num">
                                      <p:cBhvr>
                                        <p:cTn id="9" dur="1000" fill="hold"/>
                                        <p:tgtEl>
                                          <p:spTgt spid="445"/>
                                        </p:tgtEl>
                                        <p:attrNameLst>
                                          <p:attrName>style.rotation</p:attrName>
                                        </p:attrNameLst>
                                      </p:cBhvr>
                                      <p:tavLst>
                                        <p:tav tm="0">
                                          <p:val>
                                            <p:fltVal val="90"/>
                                          </p:val>
                                        </p:tav>
                                        <p:tav tm="100000">
                                          <p:val>
                                            <p:fltVal val="0"/>
                                          </p:val>
                                        </p:tav>
                                      </p:tavLst>
                                    </p:anim>
                                    <p:animEffect transition="in" filter="fade">
                                      <p:cBhvr>
                                        <p:cTn id="10" dur="1000"/>
                                        <p:tgtEl>
                                          <p:spTgt spid="445"/>
                                        </p:tgtEl>
                                      </p:cBhvr>
                                    </p:animEffect>
                                  </p:childTnLst>
                                </p:cTn>
                              </p:par>
                            </p:childTnLst>
                          </p:cTn>
                        </p:par>
                        <p:par>
                          <p:cTn id="11" fill="hold">
                            <p:stCondLst>
                              <p:cond delay="1250"/>
                            </p:stCondLst>
                            <p:childTnLst>
                              <p:par>
                                <p:cTn id="12" presetID="16" presetClass="entr" presetSubtype="21" fill="hold" nodeType="afterEffect">
                                  <p:stCondLst>
                                    <p:cond delay="250"/>
                                  </p:stCondLst>
                                  <p:childTnLst>
                                    <p:set>
                                      <p:cBhvr>
                                        <p:cTn id="13" dur="1" fill="hold">
                                          <p:stCondLst>
                                            <p:cond delay="0"/>
                                          </p:stCondLst>
                                        </p:cTn>
                                        <p:tgtEl>
                                          <p:spTgt spid="446">
                                            <p:txEl>
                                              <p:pRg st="0" end="0"/>
                                            </p:txEl>
                                          </p:spTgt>
                                        </p:tgtEl>
                                        <p:attrNameLst>
                                          <p:attrName>style.visibility</p:attrName>
                                        </p:attrNameLst>
                                      </p:cBhvr>
                                      <p:to>
                                        <p:strVal val="visible"/>
                                      </p:to>
                                    </p:set>
                                    <p:animEffect transition="in" filter="barn(inVertical)">
                                      <p:cBhvr>
                                        <p:cTn id="14" dur="500"/>
                                        <p:tgtEl>
                                          <p:spTgt spid="44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46">
                                            <p:txEl>
                                              <p:pRg st="9" end="9"/>
                                            </p:txEl>
                                          </p:spTgt>
                                        </p:tgtEl>
                                        <p:attrNameLst>
                                          <p:attrName>style.visibility</p:attrName>
                                        </p:attrNameLst>
                                      </p:cBhvr>
                                      <p:to>
                                        <p:strVal val="visible"/>
                                      </p:to>
                                    </p:set>
                                    <p:animEffect transition="in" filter="barn(inVertical)">
                                      <p:cBhvr>
                                        <p:cTn id="19" dur="500"/>
                                        <p:tgtEl>
                                          <p:spTgt spid="446">
                                            <p:txEl>
                                              <p:pRg st="9" end="9"/>
                                            </p:txEl>
                                          </p:spTgt>
                                        </p:tgtEl>
                                      </p:cBhvr>
                                    </p:animEffect>
                                  </p:childTnLst>
                                </p:cTn>
                              </p:par>
                            </p:childTnLst>
                          </p:cTn>
                        </p:par>
                        <p:par>
                          <p:cTn id="20" fill="hold">
                            <p:stCondLst>
                              <p:cond delay="500"/>
                            </p:stCondLst>
                            <p:childTnLst>
                              <p:par>
                                <p:cTn id="21" presetID="53" presetClass="entr" presetSubtype="16" fill="hold" nodeType="afterEffect">
                                  <p:stCondLst>
                                    <p:cond delay="750"/>
                                  </p:stCondLst>
                                  <p:childTnLst>
                                    <p:set>
                                      <p:cBhvr>
                                        <p:cTn id="22" dur="1" fill="hold">
                                          <p:stCondLst>
                                            <p:cond delay="0"/>
                                          </p:stCondLst>
                                        </p:cTn>
                                        <p:tgtEl>
                                          <p:spTgt spid="446">
                                            <p:txEl>
                                              <p:pRg st="11" end="11"/>
                                            </p:txEl>
                                          </p:spTgt>
                                        </p:tgtEl>
                                        <p:attrNameLst>
                                          <p:attrName>style.visibility</p:attrName>
                                        </p:attrNameLst>
                                      </p:cBhvr>
                                      <p:to>
                                        <p:strVal val="visible"/>
                                      </p:to>
                                    </p:set>
                                    <p:anim calcmode="lin" valueType="num">
                                      <p:cBhvr>
                                        <p:cTn id="23" dur="500" fill="hold"/>
                                        <p:tgtEl>
                                          <p:spTgt spid="446">
                                            <p:txEl>
                                              <p:pRg st="11" end="11"/>
                                            </p:txEl>
                                          </p:spTgt>
                                        </p:tgtEl>
                                        <p:attrNameLst>
                                          <p:attrName>ppt_w</p:attrName>
                                        </p:attrNameLst>
                                      </p:cBhvr>
                                      <p:tavLst>
                                        <p:tav tm="0">
                                          <p:val>
                                            <p:fltVal val="0"/>
                                          </p:val>
                                        </p:tav>
                                        <p:tav tm="100000">
                                          <p:val>
                                            <p:strVal val="#ppt_w"/>
                                          </p:val>
                                        </p:tav>
                                      </p:tavLst>
                                    </p:anim>
                                    <p:anim calcmode="lin" valueType="num">
                                      <p:cBhvr>
                                        <p:cTn id="24" dur="500" fill="hold"/>
                                        <p:tgtEl>
                                          <p:spTgt spid="446">
                                            <p:txEl>
                                              <p:pRg st="11" end="11"/>
                                            </p:txEl>
                                          </p:spTgt>
                                        </p:tgtEl>
                                        <p:attrNameLst>
                                          <p:attrName>ppt_h</p:attrName>
                                        </p:attrNameLst>
                                      </p:cBhvr>
                                      <p:tavLst>
                                        <p:tav tm="0">
                                          <p:val>
                                            <p:fltVal val="0"/>
                                          </p:val>
                                        </p:tav>
                                        <p:tav tm="100000">
                                          <p:val>
                                            <p:strVal val="#ppt_h"/>
                                          </p:val>
                                        </p:tav>
                                      </p:tavLst>
                                    </p:anim>
                                    <p:animEffect transition="in" filter="fade">
                                      <p:cBhvr>
                                        <p:cTn id="25" dur="500"/>
                                        <p:tgtEl>
                                          <p:spTgt spid="4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8"/>
          <p:cNvSpPr txBox="1">
            <a:spLocks noGrp="1"/>
          </p:cNvSpPr>
          <p:nvPr>
            <p:ph type="title"/>
          </p:nvPr>
        </p:nvSpPr>
        <p:spPr>
          <a:xfrm>
            <a:off x="604325" y="6661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Table Alias</a:t>
            </a:r>
            <a:endParaRPr/>
          </a:p>
        </p:txBody>
      </p:sp>
      <p:sp>
        <p:nvSpPr>
          <p:cNvPr id="454" name="Google Shape;454;p58"/>
          <p:cNvSpPr txBox="1">
            <a:spLocks noGrp="1"/>
          </p:cNvSpPr>
          <p:nvPr>
            <p:ph type="body" idx="1"/>
          </p:nvPr>
        </p:nvSpPr>
        <p:spPr>
          <a:xfrm>
            <a:off x="274320" y="898086"/>
            <a:ext cx="8732520" cy="4578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Using an </a:t>
            </a:r>
            <a:r>
              <a:rPr lang="en-US" sz="2200" b="1" dirty="0">
                <a:latin typeface="Lato"/>
                <a:ea typeface="Lato"/>
                <a:cs typeface="Lato"/>
                <a:sym typeface="Lato"/>
              </a:rPr>
              <a:t>Alias </a:t>
            </a:r>
            <a:r>
              <a:rPr lang="en-US" sz="2200" dirty="0"/>
              <a:t>is a great way to reduce text on your screen:</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Notice that we have temporarily </a:t>
            </a:r>
            <a:r>
              <a:rPr lang="en-US" sz="2200" b="1" dirty="0"/>
              <a:t>RENAMED</a:t>
            </a:r>
            <a:r>
              <a:rPr lang="en-US" sz="2200" dirty="0"/>
              <a:t> our tables for this query:</a:t>
            </a:r>
            <a:br>
              <a:rPr lang="en-US" sz="2200" dirty="0"/>
            </a:br>
            <a:endParaRPr sz="2200" dirty="0"/>
          </a:p>
          <a:p>
            <a:pPr marL="0" lvl="0" indent="0" algn="l" rtl="0">
              <a:spcBef>
                <a:spcPts val="0"/>
              </a:spcBef>
              <a:spcAft>
                <a:spcPts val="0"/>
              </a:spcAft>
              <a:buSzPts val="2400"/>
              <a:buNone/>
            </a:pPr>
            <a:r>
              <a:rPr lang="en-US" sz="2200" b="1" dirty="0">
                <a:latin typeface="Lato"/>
                <a:ea typeface="Lato"/>
                <a:cs typeface="Lato"/>
                <a:sym typeface="Lato"/>
              </a:rPr>
              <a:t>Regions </a:t>
            </a:r>
            <a:r>
              <a:rPr lang="en-US" sz="2200" dirty="0"/>
              <a:t>to the letter</a:t>
            </a:r>
            <a:r>
              <a:rPr lang="en-US" sz="2200" b="1" dirty="0">
                <a:latin typeface="Lato"/>
                <a:ea typeface="Lato"/>
                <a:cs typeface="Lato"/>
                <a:sym typeface="Lato"/>
              </a:rPr>
              <a:t> </a:t>
            </a:r>
            <a:r>
              <a:rPr lang="en-US" sz="2200" b="1" dirty="0" err="1">
                <a:solidFill>
                  <a:srgbClr val="990000"/>
                </a:solidFill>
                <a:latin typeface="Lato"/>
                <a:ea typeface="Lato"/>
                <a:cs typeface="Lato"/>
                <a:sym typeface="Lato"/>
              </a:rPr>
              <a:t>grg</a:t>
            </a:r>
            <a:r>
              <a:rPr lang="en-US" sz="2200" b="1" dirty="0">
                <a:solidFill>
                  <a:srgbClr val="990000"/>
                </a:solidFill>
                <a:latin typeface="Lato"/>
                <a:ea typeface="Lato"/>
                <a:cs typeface="Lato"/>
                <a:sym typeface="Lato"/>
              </a:rPr>
              <a:t> </a:t>
            </a:r>
            <a:endParaRPr sz="2200" dirty="0"/>
          </a:p>
          <a:p>
            <a:pPr marL="0" lvl="0" indent="0" algn="l" rtl="0">
              <a:spcBef>
                <a:spcPts val="0"/>
              </a:spcBef>
              <a:spcAft>
                <a:spcPts val="0"/>
              </a:spcAft>
              <a:buSzPts val="2400"/>
              <a:buNone/>
            </a:pPr>
            <a:r>
              <a:rPr lang="en-US" sz="2200" b="1" dirty="0">
                <a:latin typeface="Lato"/>
                <a:ea typeface="Lato"/>
                <a:cs typeface="Lato"/>
                <a:sym typeface="Lato"/>
              </a:rPr>
              <a:t>Countries </a:t>
            </a:r>
            <a:r>
              <a:rPr lang="en-US" sz="2200" dirty="0"/>
              <a:t>to the letter </a:t>
            </a:r>
            <a:r>
              <a:rPr lang="en-US" sz="2200" b="1" dirty="0" err="1">
                <a:solidFill>
                  <a:srgbClr val="274E13"/>
                </a:solidFill>
                <a:latin typeface="Lato"/>
                <a:ea typeface="Lato"/>
                <a:cs typeface="Lato"/>
                <a:sym typeface="Lato"/>
              </a:rPr>
              <a:t>gco</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Your alias name may be longer for clarity, but you’ll often see short names to reduce text.</a:t>
            </a:r>
            <a:endParaRPr sz="2200" dirty="0"/>
          </a:p>
        </p:txBody>
      </p:sp>
      <p:sp>
        <p:nvSpPr>
          <p:cNvPr id="455" name="Google Shape;455;p5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56" name="Google Shape;456;p58"/>
          <p:cNvSpPr txBox="1"/>
          <p:nvPr/>
        </p:nvSpPr>
        <p:spPr>
          <a:xfrm>
            <a:off x="473342" y="1414336"/>
            <a:ext cx="8325900" cy="1450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sym typeface="IBM Plex Mono"/>
              </a:rPr>
              <a:t>grg.rg_id</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a:t>
            </a:r>
            <a:r>
              <a:rPr lang="en-US" sz="2000" b="1" dirty="0" err="1">
                <a:solidFill>
                  <a:schemeClr val="accent1"/>
                </a:solidFill>
                <a:latin typeface="IBM Plex Mono"/>
                <a:ea typeface="IBM Plex Mono"/>
                <a:cs typeface="IBM Plex Mono"/>
                <a:sym typeface="IBM Plex Mono"/>
              </a:rPr>
              <a:t>rg</a:t>
            </a:r>
            <a:r>
              <a:rPr lang="en-US" sz="2000" b="1" dirty="0" err="1">
                <a:solidFill>
                  <a:srgbClr val="595959"/>
                </a:solidFill>
                <a:latin typeface="IBM Plex Mono"/>
                <a:ea typeface="IBM Plex Mono"/>
                <a:cs typeface="IBM Plex Mono"/>
                <a:sym typeface="IBM Plex Mono"/>
              </a:rPr>
              <a:t>.rg_name</a:t>
            </a:r>
            <a:r>
              <a:rPr lang="en-US" sz="2000" b="1" dirty="0">
                <a:solidFill>
                  <a:srgbClr val="595959"/>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grg</a:t>
            </a:r>
            <a:r>
              <a:rPr lang="en-US" sz="2000" b="1" dirty="0" err="1">
                <a:solidFill>
                  <a:srgbClr val="595959"/>
                </a:solidFill>
                <a:latin typeface="IBM Plex Mono"/>
                <a:ea typeface="IBM Plex Mono"/>
                <a:cs typeface="IBM Plex Mono"/>
                <a:sym typeface="IBM Plex Mono"/>
              </a:rPr>
              <a:t>.co_id</a:t>
            </a:r>
            <a:endParaRPr lang="en-US"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595959"/>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gco</a:t>
            </a:r>
            <a:r>
              <a:rPr lang="en-US" sz="2000" b="1" dirty="0" err="1">
                <a:solidFill>
                  <a:srgbClr val="595959"/>
                </a:solidFill>
                <a:latin typeface="IBM Plex Mono"/>
                <a:ea typeface="IBM Plex Mono"/>
                <a:cs typeface="IBM Plex Mono"/>
                <a:sym typeface="IBM Plex Mono"/>
              </a:rPr>
              <a:t>.co_id</a:t>
            </a:r>
            <a:r>
              <a:rPr lang="en-US" sz="2000" b="1" dirty="0">
                <a:solidFill>
                  <a:srgbClr val="595959"/>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gco.co_name</a:t>
            </a:r>
            <a:endParaRPr lang="en-US" sz="2000" b="1" dirty="0">
              <a:solidFill>
                <a:schemeClr val="tx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err="1">
                <a:solidFill>
                  <a:srgbClr val="595959"/>
                </a:solidFill>
                <a:latin typeface="IBM Plex Mono"/>
                <a:ea typeface="IBM Plex Mono"/>
                <a:cs typeface="IBM Plex Mono"/>
                <a:sym typeface="IBM Plex Mono"/>
              </a:rPr>
              <a:t>geo_region</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grg</a:t>
            </a:r>
            <a:endParaRPr lang="en-US" sz="2000" b="1" dirty="0">
              <a:solidFill>
                <a:srgbClr val="595959"/>
              </a:solidFill>
              <a:latin typeface="IBM Plex Mono"/>
              <a:ea typeface="IBM Plex Mono"/>
              <a:cs typeface="IBM Plex Mono"/>
              <a:sym typeface="IBM Plex Mono"/>
            </a:endParaRPr>
          </a:p>
          <a:p>
            <a:pPr lvl="0"/>
            <a:r>
              <a:rPr lang="en-US" sz="2000" b="1" dirty="0">
                <a:solidFill>
                  <a:srgbClr val="336699"/>
                </a:solidFill>
                <a:latin typeface="IBM Plex Mono"/>
                <a:ea typeface="IBM Plex Mono"/>
                <a:cs typeface="IBM Plex Mono"/>
                <a:sym typeface="IBM Plex Mono"/>
              </a:rPr>
              <a:t>     JOIN </a:t>
            </a:r>
            <a:r>
              <a:rPr lang="en-US" sz="2000" b="1" dirty="0" err="1">
                <a:solidFill>
                  <a:srgbClr val="595959"/>
                </a:solidFill>
                <a:latin typeface="IBM Plex Mono"/>
                <a:ea typeface="IBM Plex Mono"/>
                <a:cs typeface="IBM Plex Mono"/>
                <a:sym typeface="IBM Plex Mono"/>
              </a:rPr>
              <a:t>geo_country</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gco</a:t>
            </a:r>
            <a:r>
              <a:rPr lang="en-US" sz="2000" b="1" dirty="0">
                <a:solidFill>
                  <a:srgbClr val="595959"/>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 </a:t>
            </a:r>
            <a:r>
              <a:rPr lang="en-US" sz="2000" b="1" dirty="0" err="1">
                <a:solidFill>
                  <a:schemeClr val="tx1"/>
                </a:solidFill>
                <a:latin typeface="IBM Plex Mono"/>
                <a:ea typeface="IBM Plex Mono"/>
                <a:cs typeface="IBM Plex Mono"/>
                <a:sym typeface="IBM Plex Mono"/>
              </a:rPr>
              <a:t>grg.co_id</a:t>
            </a:r>
            <a:r>
              <a:rPr lang="en-US" sz="2000" b="1" dirty="0">
                <a:solidFill>
                  <a:srgbClr val="595959"/>
                </a:solidFill>
                <a:latin typeface="IBM Plex Mono"/>
                <a:ea typeface="IBM Plex Mono"/>
                <a:cs typeface="IBM Plex Mono"/>
                <a:sym typeface="IBM Plex Mono"/>
              </a:rPr>
              <a:t> = </a:t>
            </a:r>
            <a:r>
              <a:rPr lang="en-US" sz="2000" b="1" dirty="0" err="1">
                <a:solidFill>
                  <a:schemeClr val="tx1"/>
                </a:solidFill>
                <a:latin typeface="IBM Plex Mono"/>
                <a:ea typeface="IBM Plex Mono"/>
                <a:cs typeface="IBM Plex Mono"/>
                <a:sym typeface="IBM Plex Mono"/>
              </a:rPr>
              <a:t>gco.co_id</a:t>
            </a:r>
            <a:r>
              <a:rPr lang="en-US" sz="2000" b="1" dirty="0">
                <a:solidFill>
                  <a:srgbClr val="595959"/>
                </a:solidFill>
                <a:latin typeface="IBM Plex Mono"/>
                <a:ea typeface="IBM Plex Mono"/>
                <a:cs typeface="IBM Plex Mono"/>
                <a:sym typeface="IBM Plex Mono"/>
              </a:rPr>
              <a:t>;</a:t>
            </a:r>
          </a:p>
        </p:txBody>
      </p:sp>
      <p:sp>
        <p:nvSpPr>
          <p:cNvPr id="2" name="Oval 1"/>
          <p:cNvSpPr/>
          <p:nvPr/>
        </p:nvSpPr>
        <p:spPr>
          <a:xfrm>
            <a:off x="2927494" y="2139736"/>
            <a:ext cx="651083" cy="29260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6176" y="2432304"/>
            <a:ext cx="712015" cy="292608"/>
          </a:xfrm>
          <a:prstGeom prst="ellipse">
            <a:avLst/>
          </a:prstGeom>
          <a:noFill/>
          <a:ln w="28575">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FFFF"/>
                </a:solidFill>
              </a:ln>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53"/>
                                        </p:tgtEl>
                                        <p:attrNameLst>
                                          <p:attrName>style.visibility</p:attrName>
                                        </p:attrNameLst>
                                      </p:cBhvr>
                                      <p:to>
                                        <p:strVal val="visible"/>
                                      </p:to>
                                    </p:set>
                                    <p:anim calcmode="lin" valueType="num">
                                      <p:cBhvr>
                                        <p:cTn id="7" dur="1000" fill="hold"/>
                                        <p:tgtEl>
                                          <p:spTgt spid="453"/>
                                        </p:tgtEl>
                                        <p:attrNameLst>
                                          <p:attrName>ppt_w</p:attrName>
                                        </p:attrNameLst>
                                      </p:cBhvr>
                                      <p:tavLst>
                                        <p:tav tm="0">
                                          <p:val>
                                            <p:fltVal val="0"/>
                                          </p:val>
                                        </p:tav>
                                        <p:tav tm="100000">
                                          <p:val>
                                            <p:strVal val="#ppt_w"/>
                                          </p:val>
                                        </p:tav>
                                      </p:tavLst>
                                    </p:anim>
                                    <p:anim calcmode="lin" valueType="num">
                                      <p:cBhvr>
                                        <p:cTn id="8" dur="1000" fill="hold"/>
                                        <p:tgtEl>
                                          <p:spTgt spid="453"/>
                                        </p:tgtEl>
                                        <p:attrNameLst>
                                          <p:attrName>ppt_h</p:attrName>
                                        </p:attrNameLst>
                                      </p:cBhvr>
                                      <p:tavLst>
                                        <p:tav tm="0">
                                          <p:val>
                                            <p:fltVal val="0"/>
                                          </p:val>
                                        </p:tav>
                                        <p:tav tm="100000">
                                          <p:val>
                                            <p:strVal val="#ppt_h"/>
                                          </p:val>
                                        </p:tav>
                                      </p:tavLst>
                                    </p:anim>
                                    <p:anim calcmode="lin" valueType="num">
                                      <p:cBhvr>
                                        <p:cTn id="9" dur="1000" fill="hold"/>
                                        <p:tgtEl>
                                          <p:spTgt spid="453"/>
                                        </p:tgtEl>
                                        <p:attrNameLst>
                                          <p:attrName>style.rotation</p:attrName>
                                        </p:attrNameLst>
                                      </p:cBhvr>
                                      <p:tavLst>
                                        <p:tav tm="0">
                                          <p:val>
                                            <p:fltVal val="90"/>
                                          </p:val>
                                        </p:tav>
                                        <p:tav tm="100000">
                                          <p:val>
                                            <p:fltVal val="0"/>
                                          </p:val>
                                        </p:tav>
                                      </p:tavLst>
                                    </p:anim>
                                    <p:animEffect transition="in" filter="fade">
                                      <p:cBhvr>
                                        <p:cTn id="10" dur="1000"/>
                                        <p:tgtEl>
                                          <p:spTgt spid="453"/>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454">
                                            <p:txEl>
                                              <p:pRg st="0" end="0"/>
                                            </p:txEl>
                                          </p:spTgt>
                                        </p:tgtEl>
                                        <p:attrNameLst>
                                          <p:attrName>style.visibility</p:attrName>
                                        </p:attrNameLst>
                                      </p:cBhvr>
                                      <p:to>
                                        <p:strVal val="visible"/>
                                      </p:to>
                                    </p:set>
                                    <p:animEffect transition="in" filter="barn(inVertical)">
                                      <p:cBhvr>
                                        <p:cTn id="14" dur="500"/>
                                        <p:tgtEl>
                                          <p:spTgt spid="45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54">
                                            <p:txEl>
                                              <p:pRg st="6" end="6"/>
                                            </p:txEl>
                                          </p:spTgt>
                                        </p:tgtEl>
                                        <p:attrNameLst>
                                          <p:attrName>style.visibility</p:attrName>
                                        </p:attrNameLst>
                                      </p:cBhvr>
                                      <p:to>
                                        <p:strVal val="visible"/>
                                      </p:to>
                                    </p:set>
                                    <p:animEffect transition="in" filter="barn(inVertical)">
                                      <p:cBhvr>
                                        <p:cTn id="19" dur="500"/>
                                        <p:tgtEl>
                                          <p:spTgt spid="454">
                                            <p:txEl>
                                              <p:pRg st="6" end="6"/>
                                            </p:txEl>
                                          </p:spTgt>
                                        </p:tgtEl>
                                      </p:cBhvr>
                                    </p:animEffect>
                                  </p:childTnLst>
                                </p:cTn>
                              </p:par>
                            </p:childTnLst>
                          </p:cTn>
                        </p:par>
                        <p:par>
                          <p:cTn id="20" fill="hold">
                            <p:stCondLst>
                              <p:cond delay="500"/>
                            </p:stCondLst>
                            <p:childTnLst>
                              <p:par>
                                <p:cTn id="21" presetID="16" presetClass="entr" presetSubtype="21" fill="hold" nodeType="afterEffect">
                                  <p:stCondLst>
                                    <p:cond delay="750"/>
                                  </p:stCondLst>
                                  <p:childTnLst>
                                    <p:set>
                                      <p:cBhvr>
                                        <p:cTn id="22" dur="1" fill="hold">
                                          <p:stCondLst>
                                            <p:cond delay="0"/>
                                          </p:stCondLst>
                                        </p:cTn>
                                        <p:tgtEl>
                                          <p:spTgt spid="454">
                                            <p:txEl>
                                              <p:pRg st="7" end="7"/>
                                            </p:txEl>
                                          </p:spTgt>
                                        </p:tgtEl>
                                        <p:attrNameLst>
                                          <p:attrName>style.visibility</p:attrName>
                                        </p:attrNameLst>
                                      </p:cBhvr>
                                      <p:to>
                                        <p:strVal val="visible"/>
                                      </p:to>
                                    </p:set>
                                    <p:animEffect transition="in" filter="barn(inVertical)">
                                      <p:cBhvr>
                                        <p:cTn id="23" dur="500"/>
                                        <p:tgtEl>
                                          <p:spTgt spid="454">
                                            <p:txEl>
                                              <p:pRg st="7" end="7"/>
                                            </p:txEl>
                                          </p:spTgt>
                                        </p:tgtEl>
                                      </p:cBhvr>
                                    </p:animEffect>
                                  </p:childTnLst>
                                </p:cTn>
                              </p:par>
                            </p:childTnLst>
                          </p:cTn>
                        </p:par>
                        <p:par>
                          <p:cTn id="24" fill="hold">
                            <p:stCondLst>
                              <p:cond delay="1750"/>
                            </p:stCondLst>
                            <p:childTnLst>
                              <p:par>
                                <p:cTn id="25" presetID="26" presetClass="entr" presetSubtype="0" fill="hold" grpId="0" nodeType="afterEffect">
                                  <p:stCondLst>
                                    <p:cond delay="75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80">
                                          <p:stCondLst>
                                            <p:cond delay="0"/>
                                          </p:stCondLst>
                                        </p:cTn>
                                        <p:tgtEl>
                                          <p:spTgt spid="2"/>
                                        </p:tgtEl>
                                      </p:cBhvr>
                                    </p:animEffect>
                                    <p:anim calcmode="lin" valueType="num">
                                      <p:cBhvr>
                                        <p:cTn id="2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3" dur="26">
                                          <p:stCondLst>
                                            <p:cond delay="650"/>
                                          </p:stCondLst>
                                        </p:cTn>
                                        <p:tgtEl>
                                          <p:spTgt spid="2"/>
                                        </p:tgtEl>
                                      </p:cBhvr>
                                      <p:to x="100000" y="60000"/>
                                    </p:animScale>
                                    <p:animScale>
                                      <p:cBhvr>
                                        <p:cTn id="34" dur="166" decel="50000">
                                          <p:stCondLst>
                                            <p:cond delay="676"/>
                                          </p:stCondLst>
                                        </p:cTn>
                                        <p:tgtEl>
                                          <p:spTgt spid="2"/>
                                        </p:tgtEl>
                                      </p:cBhvr>
                                      <p:to x="100000" y="100000"/>
                                    </p:animScale>
                                    <p:animScale>
                                      <p:cBhvr>
                                        <p:cTn id="35" dur="26">
                                          <p:stCondLst>
                                            <p:cond delay="1312"/>
                                          </p:stCondLst>
                                        </p:cTn>
                                        <p:tgtEl>
                                          <p:spTgt spid="2"/>
                                        </p:tgtEl>
                                      </p:cBhvr>
                                      <p:to x="100000" y="80000"/>
                                    </p:animScale>
                                    <p:animScale>
                                      <p:cBhvr>
                                        <p:cTn id="36" dur="166" decel="50000">
                                          <p:stCondLst>
                                            <p:cond delay="1338"/>
                                          </p:stCondLst>
                                        </p:cTn>
                                        <p:tgtEl>
                                          <p:spTgt spid="2"/>
                                        </p:tgtEl>
                                      </p:cBhvr>
                                      <p:to x="100000" y="100000"/>
                                    </p:animScale>
                                    <p:animScale>
                                      <p:cBhvr>
                                        <p:cTn id="37" dur="26">
                                          <p:stCondLst>
                                            <p:cond delay="1642"/>
                                          </p:stCondLst>
                                        </p:cTn>
                                        <p:tgtEl>
                                          <p:spTgt spid="2"/>
                                        </p:tgtEl>
                                      </p:cBhvr>
                                      <p:to x="100000" y="90000"/>
                                    </p:animScale>
                                    <p:animScale>
                                      <p:cBhvr>
                                        <p:cTn id="38" dur="166" decel="50000">
                                          <p:stCondLst>
                                            <p:cond delay="1668"/>
                                          </p:stCondLst>
                                        </p:cTn>
                                        <p:tgtEl>
                                          <p:spTgt spid="2"/>
                                        </p:tgtEl>
                                      </p:cBhvr>
                                      <p:to x="100000" y="100000"/>
                                    </p:animScale>
                                    <p:animScale>
                                      <p:cBhvr>
                                        <p:cTn id="39" dur="26">
                                          <p:stCondLst>
                                            <p:cond delay="1808"/>
                                          </p:stCondLst>
                                        </p:cTn>
                                        <p:tgtEl>
                                          <p:spTgt spid="2"/>
                                        </p:tgtEl>
                                      </p:cBhvr>
                                      <p:to x="100000" y="95000"/>
                                    </p:animScale>
                                    <p:animScale>
                                      <p:cBhvr>
                                        <p:cTn id="40" dur="166" decel="50000">
                                          <p:stCondLst>
                                            <p:cond delay="1834"/>
                                          </p:stCondLst>
                                        </p:cTn>
                                        <p:tgtEl>
                                          <p:spTgt spid="2"/>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54">
                                            <p:txEl>
                                              <p:pRg st="8" end="8"/>
                                            </p:txEl>
                                          </p:spTgt>
                                        </p:tgtEl>
                                        <p:attrNameLst>
                                          <p:attrName>style.visibility</p:attrName>
                                        </p:attrNameLst>
                                      </p:cBhvr>
                                      <p:to>
                                        <p:strVal val="visible"/>
                                      </p:to>
                                    </p:set>
                                    <p:animEffect transition="in" filter="barn(inVertical)">
                                      <p:cBhvr>
                                        <p:cTn id="45" dur="500"/>
                                        <p:tgtEl>
                                          <p:spTgt spid="454">
                                            <p:txEl>
                                              <p:pRg st="8" end="8"/>
                                            </p:txEl>
                                          </p:spTgt>
                                        </p:tgtEl>
                                      </p:cBhvr>
                                    </p:animEffect>
                                  </p:childTnLst>
                                </p:cTn>
                              </p:par>
                            </p:childTnLst>
                          </p:cTn>
                        </p:par>
                        <p:par>
                          <p:cTn id="46" fill="hold">
                            <p:stCondLst>
                              <p:cond delay="500"/>
                            </p:stCondLst>
                            <p:childTnLst>
                              <p:par>
                                <p:cTn id="47" presetID="26" presetClass="entr" presetSubtype="0" fill="hold" grpId="0" nodeType="afterEffect">
                                  <p:stCondLst>
                                    <p:cond delay="75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80">
                                          <p:stCondLst>
                                            <p:cond delay="0"/>
                                          </p:stCondLst>
                                        </p:cTn>
                                        <p:tgtEl>
                                          <p:spTgt spid="7"/>
                                        </p:tgtEl>
                                      </p:cBhvr>
                                    </p:animEffect>
                                    <p:anim calcmode="lin" valueType="num">
                                      <p:cBhvr>
                                        <p:cTn id="5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5" dur="26">
                                          <p:stCondLst>
                                            <p:cond delay="650"/>
                                          </p:stCondLst>
                                        </p:cTn>
                                        <p:tgtEl>
                                          <p:spTgt spid="7"/>
                                        </p:tgtEl>
                                      </p:cBhvr>
                                      <p:to x="100000" y="60000"/>
                                    </p:animScale>
                                    <p:animScale>
                                      <p:cBhvr>
                                        <p:cTn id="56" dur="166" decel="50000">
                                          <p:stCondLst>
                                            <p:cond delay="676"/>
                                          </p:stCondLst>
                                        </p:cTn>
                                        <p:tgtEl>
                                          <p:spTgt spid="7"/>
                                        </p:tgtEl>
                                      </p:cBhvr>
                                      <p:to x="100000" y="100000"/>
                                    </p:animScale>
                                    <p:animScale>
                                      <p:cBhvr>
                                        <p:cTn id="57" dur="26">
                                          <p:stCondLst>
                                            <p:cond delay="1312"/>
                                          </p:stCondLst>
                                        </p:cTn>
                                        <p:tgtEl>
                                          <p:spTgt spid="7"/>
                                        </p:tgtEl>
                                      </p:cBhvr>
                                      <p:to x="100000" y="80000"/>
                                    </p:animScale>
                                    <p:animScale>
                                      <p:cBhvr>
                                        <p:cTn id="58" dur="166" decel="50000">
                                          <p:stCondLst>
                                            <p:cond delay="1338"/>
                                          </p:stCondLst>
                                        </p:cTn>
                                        <p:tgtEl>
                                          <p:spTgt spid="7"/>
                                        </p:tgtEl>
                                      </p:cBhvr>
                                      <p:to x="100000" y="100000"/>
                                    </p:animScale>
                                    <p:animScale>
                                      <p:cBhvr>
                                        <p:cTn id="59" dur="26">
                                          <p:stCondLst>
                                            <p:cond delay="1642"/>
                                          </p:stCondLst>
                                        </p:cTn>
                                        <p:tgtEl>
                                          <p:spTgt spid="7"/>
                                        </p:tgtEl>
                                      </p:cBhvr>
                                      <p:to x="100000" y="90000"/>
                                    </p:animScale>
                                    <p:animScale>
                                      <p:cBhvr>
                                        <p:cTn id="60" dur="166" decel="50000">
                                          <p:stCondLst>
                                            <p:cond delay="1668"/>
                                          </p:stCondLst>
                                        </p:cTn>
                                        <p:tgtEl>
                                          <p:spTgt spid="7"/>
                                        </p:tgtEl>
                                      </p:cBhvr>
                                      <p:to x="100000" y="100000"/>
                                    </p:animScale>
                                    <p:animScale>
                                      <p:cBhvr>
                                        <p:cTn id="61" dur="26">
                                          <p:stCondLst>
                                            <p:cond delay="1808"/>
                                          </p:stCondLst>
                                        </p:cTn>
                                        <p:tgtEl>
                                          <p:spTgt spid="7"/>
                                        </p:tgtEl>
                                      </p:cBhvr>
                                      <p:to x="100000" y="95000"/>
                                    </p:animScale>
                                    <p:animScale>
                                      <p:cBhvr>
                                        <p:cTn id="62" dur="166" decel="50000">
                                          <p:stCondLst>
                                            <p:cond delay="1834"/>
                                          </p:stCondLst>
                                        </p:cTn>
                                        <p:tgtEl>
                                          <p:spTgt spid="7"/>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454">
                                            <p:txEl>
                                              <p:pRg st="10" end="10"/>
                                            </p:txEl>
                                          </p:spTgt>
                                        </p:tgtEl>
                                        <p:attrNameLst>
                                          <p:attrName>style.visibility</p:attrName>
                                        </p:attrNameLst>
                                      </p:cBhvr>
                                      <p:to>
                                        <p:strVal val="visible"/>
                                      </p:to>
                                    </p:set>
                                    <p:animEffect transition="in" filter="barn(inVertical)">
                                      <p:cBhvr>
                                        <p:cTn id="67" dur="500"/>
                                        <p:tgtEl>
                                          <p:spTgt spid="45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p:bldP spid="2"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9"/>
          <p:cNvSpPr txBox="1">
            <a:spLocks noGrp="1"/>
          </p:cNvSpPr>
          <p:nvPr>
            <p:ph type="title"/>
          </p:nvPr>
        </p:nvSpPr>
        <p:spPr>
          <a:xfrm>
            <a:off x="502925" y="925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INNER JOIN</a:t>
            </a:r>
            <a:endParaRPr/>
          </a:p>
        </p:txBody>
      </p:sp>
      <p:sp>
        <p:nvSpPr>
          <p:cNvPr id="462" name="Google Shape;462;p59"/>
          <p:cNvSpPr txBox="1">
            <a:spLocks noGrp="1"/>
          </p:cNvSpPr>
          <p:nvPr>
            <p:ph type="body" idx="1"/>
          </p:nvPr>
        </p:nvSpPr>
        <p:spPr>
          <a:xfrm>
            <a:off x="502925" y="933562"/>
            <a:ext cx="8325900" cy="53117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dirty="0"/>
              <a:t>There are several kinds of JOINs in SQL.  The default </a:t>
            </a:r>
            <a:r>
              <a:rPr lang="en-US" b="1" dirty="0"/>
              <a:t>JOIN</a:t>
            </a:r>
            <a:r>
              <a:rPr lang="en-US" dirty="0"/>
              <a:t> we performed is called an </a:t>
            </a:r>
            <a:r>
              <a:rPr lang="en-US" b="1" dirty="0">
                <a:solidFill>
                  <a:srgbClr val="336699"/>
                </a:solidFill>
                <a:latin typeface="IBM Plex Mono"/>
                <a:ea typeface="IBM Plex Mono"/>
                <a:cs typeface="IBM Plex Mono"/>
                <a:sym typeface="IBM Plex Mono"/>
              </a:rPr>
              <a:t>INNER JOIN</a:t>
            </a:r>
            <a:r>
              <a:rPr lang="en-US" dirty="0"/>
              <a:t>.</a:t>
            </a:r>
          </a:p>
          <a:p>
            <a:pPr marL="0" lvl="0" indent="0" algn="l" rtl="0">
              <a:spcBef>
                <a:spcPts val="0"/>
              </a:spcBef>
              <a:spcAft>
                <a:spcPts val="0"/>
              </a:spcAft>
              <a:buSzPts val="2400"/>
              <a:buNone/>
            </a:pP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endParaRPr sz="1400" dirty="0"/>
          </a:p>
          <a:p>
            <a:pPr marL="0" lvl="0" indent="0" algn="l" rtl="0">
              <a:spcBef>
                <a:spcPts val="0"/>
              </a:spcBef>
              <a:spcAft>
                <a:spcPts val="0"/>
              </a:spcAft>
              <a:buSzPts val="2400"/>
              <a:buNone/>
            </a:pPr>
            <a:r>
              <a:rPr lang="en-US" dirty="0"/>
              <a:t>The keyword </a:t>
            </a:r>
            <a:r>
              <a:rPr lang="en-US" b="1" dirty="0">
                <a:solidFill>
                  <a:srgbClr val="336699"/>
                </a:solidFill>
                <a:latin typeface="IBM Plex Mono"/>
                <a:ea typeface="IBM Plex Mono"/>
                <a:cs typeface="IBM Plex Mono"/>
                <a:sym typeface="IBM Plex Mono"/>
              </a:rPr>
              <a:t>INNER</a:t>
            </a:r>
            <a:r>
              <a:rPr lang="en-US" dirty="0"/>
              <a:t> in the above code </a:t>
            </a:r>
            <a:r>
              <a:rPr lang="en-US" b="1" u="sng" dirty="0"/>
              <a:t>is not necessary</a:t>
            </a:r>
            <a:r>
              <a:rPr lang="en-US" dirty="0"/>
              <a:t> </a:t>
            </a:r>
            <a:r>
              <a:rPr lang="en-US" i="1" dirty="0"/>
              <a:t>(it will work with it, but not advised to use it).</a:t>
            </a:r>
          </a:p>
          <a:p>
            <a:pPr marL="0" lvl="0" indent="0" algn="l" rtl="0">
              <a:spcBef>
                <a:spcPts val="0"/>
              </a:spcBef>
              <a:spcAft>
                <a:spcPts val="0"/>
              </a:spcAft>
              <a:buSzPts val="2400"/>
              <a:buNone/>
            </a:pPr>
            <a:endParaRPr lang="en-US" sz="1200" i="1" dirty="0"/>
          </a:p>
          <a:p>
            <a:pPr marL="0" lvl="0" indent="0" algn="l" rtl="0">
              <a:spcBef>
                <a:spcPts val="0"/>
              </a:spcBef>
              <a:spcAft>
                <a:spcPts val="0"/>
              </a:spcAft>
              <a:buSzPts val="2400"/>
              <a:buNone/>
            </a:pPr>
            <a:r>
              <a:rPr lang="en-US" dirty="0"/>
              <a:t>Later when learning LEFT/RIGHT </a:t>
            </a:r>
            <a:r>
              <a:rPr lang="en-US" i="1" dirty="0"/>
              <a:t>OUTER</a:t>
            </a:r>
            <a:r>
              <a:rPr lang="en-US" dirty="0"/>
              <a:t> JOINs, you then need to remove the INNER keyword, which is why it is best not to use it.  JOIN on its own is an INNER JOIN.</a:t>
            </a:r>
            <a:endParaRPr dirty="0"/>
          </a:p>
        </p:txBody>
      </p:sp>
      <p:sp>
        <p:nvSpPr>
          <p:cNvPr id="463" name="Google Shape;463;p5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64" name="Google Shape;464;p59"/>
          <p:cNvSpPr txBox="1"/>
          <p:nvPr/>
        </p:nvSpPr>
        <p:spPr>
          <a:xfrm>
            <a:off x="229902" y="1951314"/>
            <a:ext cx="8684196" cy="1754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sym typeface="IBM Plex Mono"/>
              </a:rPr>
              <a:t>grg.rg_id</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a:t>
            </a:r>
            <a:r>
              <a:rPr lang="en-US" sz="2000" b="1" dirty="0" err="1">
                <a:solidFill>
                  <a:schemeClr val="accent1"/>
                </a:solidFill>
                <a:latin typeface="IBM Plex Mono"/>
                <a:ea typeface="IBM Plex Mono"/>
                <a:cs typeface="IBM Plex Mono"/>
                <a:sym typeface="IBM Plex Mono"/>
              </a:rPr>
              <a:t>rg</a:t>
            </a:r>
            <a:r>
              <a:rPr lang="en-US" sz="2000" b="1" dirty="0" err="1">
                <a:solidFill>
                  <a:srgbClr val="595959"/>
                </a:solidFill>
                <a:latin typeface="IBM Plex Mono"/>
                <a:ea typeface="IBM Plex Mono"/>
                <a:cs typeface="IBM Plex Mono"/>
                <a:sym typeface="IBM Plex Mono"/>
              </a:rPr>
              <a:t>.rg_name</a:t>
            </a:r>
            <a:r>
              <a:rPr lang="en-US" sz="2000" b="1" dirty="0">
                <a:solidFill>
                  <a:srgbClr val="595959"/>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grg</a:t>
            </a:r>
            <a:r>
              <a:rPr lang="en-US" sz="2000" b="1" dirty="0" err="1">
                <a:solidFill>
                  <a:srgbClr val="595959"/>
                </a:solidFill>
                <a:latin typeface="IBM Plex Mono"/>
                <a:ea typeface="IBM Plex Mono"/>
                <a:cs typeface="IBM Plex Mono"/>
                <a:sym typeface="IBM Plex Mono"/>
              </a:rPr>
              <a:t>.co_id</a:t>
            </a:r>
            <a:endParaRPr lang="en-US"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595959"/>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gco</a:t>
            </a:r>
            <a:r>
              <a:rPr lang="en-US" sz="2000" b="1" dirty="0" err="1">
                <a:solidFill>
                  <a:srgbClr val="595959"/>
                </a:solidFill>
                <a:latin typeface="IBM Plex Mono"/>
                <a:ea typeface="IBM Plex Mono"/>
                <a:cs typeface="IBM Plex Mono"/>
                <a:sym typeface="IBM Plex Mono"/>
              </a:rPr>
              <a:t>.co_id</a:t>
            </a:r>
            <a:r>
              <a:rPr lang="en-US" sz="2000" b="1" dirty="0">
                <a:solidFill>
                  <a:srgbClr val="595959"/>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gco.co_name</a:t>
            </a:r>
            <a:endParaRPr lang="en-US" sz="2000" b="1" dirty="0">
              <a:solidFill>
                <a:schemeClr val="tx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err="1">
                <a:solidFill>
                  <a:srgbClr val="595959"/>
                </a:solidFill>
                <a:latin typeface="IBM Plex Mono"/>
                <a:ea typeface="IBM Plex Mono"/>
                <a:cs typeface="IBM Plex Mono"/>
                <a:sym typeface="IBM Plex Mono"/>
              </a:rPr>
              <a:t>geo_region</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grg</a:t>
            </a:r>
            <a:endParaRPr lang="en-US" sz="2000" b="1" dirty="0">
              <a:solidFill>
                <a:srgbClr val="595959"/>
              </a:solidFill>
              <a:latin typeface="IBM Plex Mono"/>
              <a:ea typeface="IBM Plex Mono"/>
              <a:cs typeface="IBM Plex Mono"/>
              <a:sym typeface="IBM Plex Mono"/>
            </a:endParaRPr>
          </a:p>
          <a:p>
            <a:pPr lvl="0"/>
            <a:r>
              <a:rPr lang="en-US" sz="2000" b="1" dirty="0">
                <a:solidFill>
                  <a:srgbClr val="336699"/>
                </a:solidFill>
                <a:latin typeface="IBM Plex Mono"/>
                <a:ea typeface="IBM Plex Mono"/>
                <a:cs typeface="IBM Plex Mono"/>
                <a:sym typeface="IBM Plex Mono"/>
              </a:rPr>
              <a:t>     INNER JOIN </a:t>
            </a:r>
            <a:r>
              <a:rPr lang="en-US" sz="2000" b="1" dirty="0" err="1">
                <a:solidFill>
                  <a:srgbClr val="595959"/>
                </a:solidFill>
                <a:latin typeface="IBM Plex Mono"/>
                <a:ea typeface="IBM Plex Mono"/>
                <a:cs typeface="IBM Plex Mono"/>
                <a:sym typeface="IBM Plex Mono"/>
              </a:rPr>
              <a:t>geo_country</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gco</a:t>
            </a:r>
            <a:r>
              <a:rPr lang="en-US" sz="2000" b="1" dirty="0">
                <a:solidFill>
                  <a:srgbClr val="595959"/>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 </a:t>
            </a:r>
            <a:r>
              <a:rPr lang="en-US" sz="2000" b="1" dirty="0" err="1">
                <a:solidFill>
                  <a:srgbClr val="595959"/>
                </a:solidFill>
                <a:latin typeface="IBM Plex Mono"/>
                <a:sym typeface="IBM Plex Mono"/>
              </a:rPr>
              <a:t>grg.co_id</a:t>
            </a:r>
            <a:r>
              <a:rPr lang="en-US" sz="2000" b="1" dirty="0">
                <a:solidFill>
                  <a:srgbClr val="595959"/>
                </a:solidFill>
                <a:latin typeface="IBM Plex Mono"/>
                <a:sym typeface="IBM Plex Mono"/>
              </a:rPr>
              <a:t>=</a:t>
            </a:r>
            <a:r>
              <a:rPr lang="en-US" sz="2000" b="1" dirty="0" err="1">
                <a:solidFill>
                  <a:srgbClr val="595959"/>
                </a:solidFill>
                <a:latin typeface="IBM Plex Mono"/>
                <a:sym typeface="IBM Plex Mono"/>
              </a:rPr>
              <a:t>gco.co_id</a:t>
            </a:r>
            <a:r>
              <a:rPr lang="en-US" sz="2000" b="1" dirty="0">
                <a:solidFill>
                  <a:srgbClr val="595959"/>
                </a:solidFill>
                <a:latin typeface="IBM Plex Mono"/>
                <a:sym typeface="IBM Plex Mono"/>
              </a:rPr>
              <a:t>;</a:t>
            </a:r>
          </a:p>
        </p:txBody>
      </p:sp>
      <p:sp>
        <p:nvSpPr>
          <p:cNvPr id="6" name="Oval 5"/>
          <p:cNvSpPr/>
          <p:nvPr/>
        </p:nvSpPr>
        <p:spPr>
          <a:xfrm>
            <a:off x="941832" y="2924838"/>
            <a:ext cx="1023398" cy="38886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461"/>
                                        </p:tgtEl>
                                        <p:attrNameLst>
                                          <p:attrName>style.visibility</p:attrName>
                                        </p:attrNameLst>
                                      </p:cBhvr>
                                      <p:to>
                                        <p:strVal val="visible"/>
                                      </p:to>
                                    </p:set>
                                    <p:anim calcmode="lin" valueType="num">
                                      <p:cBhvr>
                                        <p:cTn id="7" dur="1000" fill="hold"/>
                                        <p:tgtEl>
                                          <p:spTgt spid="461"/>
                                        </p:tgtEl>
                                        <p:attrNameLst>
                                          <p:attrName>ppt_w</p:attrName>
                                        </p:attrNameLst>
                                      </p:cBhvr>
                                      <p:tavLst>
                                        <p:tav tm="0">
                                          <p:val>
                                            <p:fltVal val="0"/>
                                          </p:val>
                                        </p:tav>
                                        <p:tav tm="100000">
                                          <p:val>
                                            <p:strVal val="#ppt_w"/>
                                          </p:val>
                                        </p:tav>
                                      </p:tavLst>
                                    </p:anim>
                                    <p:anim calcmode="lin" valueType="num">
                                      <p:cBhvr>
                                        <p:cTn id="8" dur="1000" fill="hold"/>
                                        <p:tgtEl>
                                          <p:spTgt spid="461"/>
                                        </p:tgtEl>
                                        <p:attrNameLst>
                                          <p:attrName>ppt_h</p:attrName>
                                        </p:attrNameLst>
                                      </p:cBhvr>
                                      <p:tavLst>
                                        <p:tav tm="0">
                                          <p:val>
                                            <p:fltVal val="0"/>
                                          </p:val>
                                        </p:tav>
                                        <p:tav tm="100000">
                                          <p:val>
                                            <p:strVal val="#ppt_h"/>
                                          </p:val>
                                        </p:tav>
                                      </p:tavLst>
                                    </p:anim>
                                    <p:anim calcmode="lin" valueType="num">
                                      <p:cBhvr>
                                        <p:cTn id="9" dur="1000" fill="hold"/>
                                        <p:tgtEl>
                                          <p:spTgt spid="461"/>
                                        </p:tgtEl>
                                        <p:attrNameLst>
                                          <p:attrName>style.rotation</p:attrName>
                                        </p:attrNameLst>
                                      </p:cBhvr>
                                      <p:tavLst>
                                        <p:tav tm="0">
                                          <p:val>
                                            <p:fltVal val="90"/>
                                          </p:val>
                                        </p:tav>
                                        <p:tav tm="100000">
                                          <p:val>
                                            <p:fltVal val="0"/>
                                          </p:val>
                                        </p:tav>
                                      </p:tavLst>
                                    </p:anim>
                                    <p:animEffect transition="in" filter="fade">
                                      <p:cBhvr>
                                        <p:cTn id="10" dur="1000"/>
                                        <p:tgtEl>
                                          <p:spTgt spid="461"/>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462">
                                            <p:txEl>
                                              <p:pRg st="0" end="0"/>
                                            </p:txEl>
                                          </p:spTgt>
                                        </p:tgtEl>
                                        <p:attrNameLst>
                                          <p:attrName>style.visibility</p:attrName>
                                        </p:attrNameLst>
                                      </p:cBhvr>
                                      <p:to>
                                        <p:strVal val="visible"/>
                                      </p:to>
                                    </p:set>
                                    <p:animEffect transition="in" filter="barn(inVertical)">
                                      <p:cBhvr>
                                        <p:cTn id="14" dur="500"/>
                                        <p:tgtEl>
                                          <p:spTgt spid="46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62">
                                            <p:txEl>
                                              <p:pRg st="6" end="6"/>
                                            </p:txEl>
                                          </p:spTgt>
                                        </p:tgtEl>
                                        <p:attrNameLst>
                                          <p:attrName>style.visibility</p:attrName>
                                        </p:attrNameLst>
                                      </p:cBhvr>
                                      <p:to>
                                        <p:strVal val="visible"/>
                                      </p:to>
                                    </p:set>
                                    <p:animEffect transition="in" filter="barn(inVertical)">
                                      <p:cBhvr>
                                        <p:cTn id="19" dur="500"/>
                                        <p:tgtEl>
                                          <p:spTgt spid="462">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62">
                                            <p:txEl>
                                              <p:pRg st="8" end="8"/>
                                            </p:txEl>
                                          </p:spTgt>
                                        </p:tgtEl>
                                        <p:attrNameLst>
                                          <p:attrName>style.visibility</p:attrName>
                                        </p:attrNameLst>
                                      </p:cBhvr>
                                      <p:to>
                                        <p:strVal val="visible"/>
                                      </p:to>
                                    </p:set>
                                    <p:animEffect transition="in" filter="barn(inVertical)">
                                      <p:cBhvr>
                                        <p:cTn id="24" dur="500"/>
                                        <p:tgtEl>
                                          <p:spTgt spid="462">
                                            <p:txEl>
                                              <p:pRg st="8" end="8"/>
                                            </p:txEl>
                                          </p:spTgt>
                                        </p:tgtEl>
                                      </p:cBhvr>
                                    </p:animEffect>
                                  </p:childTnLst>
                                </p:cTn>
                              </p:par>
                            </p:childTnLst>
                          </p:cTn>
                        </p:par>
                        <p:par>
                          <p:cTn id="25" fill="hold">
                            <p:stCondLst>
                              <p:cond delay="500"/>
                            </p:stCondLst>
                            <p:childTnLst>
                              <p:par>
                                <p:cTn id="26" presetID="26"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0"/>
          <p:cNvSpPr txBox="1">
            <a:spLocks noGrp="1"/>
          </p:cNvSpPr>
          <p:nvPr>
            <p:ph type="title"/>
          </p:nvPr>
        </p:nvSpPr>
        <p:spPr>
          <a:xfrm>
            <a:off x="393207"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INNER JOIN</a:t>
            </a:r>
            <a:endParaRPr/>
          </a:p>
        </p:txBody>
      </p:sp>
      <p:sp>
        <p:nvSpPr>
          <p:cNvPr id="470" name="Google Shape;470;p60"/>
          <p:cNvSpPr txBox="1">
            <a:spLocks noGrp="1"/>
          </p:cNvSpPr>
          <p:nvPr>
            <p:ph type="body" idx="1"/>
          </p:nvPr>
        </p:nvSpPr>
        <p:spPr>
          <a:xfrm>
            <a:off x="502925" y="851267"/>
            <a:ext cx="8325900" cy="4919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The </a:t>
            </a:r>
            <a:r>
              <a:rPr lang="en-US" sz="2200" b="1" dirty="0">
                <a:solidFill>
                  <a:srgbClr val="336699"/>
                </a:solidFill>
                <a:latin typeface="IBM Plex Mono"/>
                <a:ea typeface="IBM Plex Mono"/>
                <a:cs typeface="IBM Plex Mono"/>
                <a:sym typeface="IBM Plex Mono"/>
              </a:rPr>
              <a:t>INNER JOIN</a:t>
            </a:r>
            <a:r>
              <a:rPr lang="en-US" sz="2200" dirty="0"/>
              <a:t> will only show results where a match is made between two tables.</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err="1">
                <a:latin typeface="Lato"/>
                <a:ea typeface="Lato"/>
                <a:cs typeface="Lato"/>
                <a:sym typeface="Lato"/>
              </a:rPr>
              <a:t>TableA</a:t>
            </a:r>
            <a:r>
              <a:rPr lang="en-US" sz="2200" b="1" dirty="0">
                <a:latin typeface="Lato"/>
                <a:ea typeface="Lato"/>
                <a:cs typeface="Lato"/>
                <a:sym typeface="Lato"/>
              </a:rPr>
              <a:t> </a:t>
            </a:r>
            <a:r>
              <a:rPr lang="en-US" sz="2200" dirty="0"/>
              <a:t>is </a:t>
            </a:r>
            <a:r>
              <a:rPr lang="en-US" sz="2200" b="1" dirty="0"/>
              <a:t>region</a:t>
            </a:r>
            <a:r>
              <a:rPr lang="en-US" sz="2200" dirty="0"/>
              <a:t>.</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err="1">
                <a:latin typeface="Lato"/>
                <a:ea typeface="Lato"/>
                <a:cs typeface="Lato"/>
                <a:sym typeface="Lato"/>
              </a:rPr>
              <a:t>TableB</a:t>
            </a:r>
            <a:r>
              <a:rPr lang="en-US" sz="2200" b="1" dirty="0">
                <a:latin typeface="Lato"/>
                <a:ea typeface="Lato"/>
                <a:cs typeface="Lato"/>
                <a:sym typeface="Lato"/>
              </a:rPr>
              <a:t> </a:t>
            </a:r>
            <a:r>
              <a:rPr lang="en-US" sz="2200" dirty="0"/>
              <a:t>is </a:t>
            </a:r>
            <a:r>
              <a:rPr lang="en-US" sz="2200" b="1" dirty="0"/>
              <a:t>country</a:t>
            </a:r>
            <a:r>
              <a:rPr lang="en-US" sz="2200" dirty="0"/>
              <a:t>.</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a:latin typeface="Lato"/>
                <a:ea typeface="Lato"/>
                <a:cs typeface="Lato"/>
                <a:sym typeface="Lato"/>
              </a:rPr>
              <a:t>Results </a:t>
            </a:r>
            <a:r>
              <a:rPr lang="en-US" sz="2200" b="1" dirty="0"/>
              <a:t>INCLUDE:</a:t>
            </a:r>
            <a:br>
              <a:rPr lang="en-US" sz="2200" dirty="0"/>
            </a:br>
            <a:r>
              <a:rPr lang="en-US" sz="2200" dirty="0"/>
              <a:t>Regions that have Countries</a:t>
            </a:r>
            <a:endParaRPr sz="2200" dirty="0"/>
          </a:p>
          <a:p>
            <a:pPr marL="0" lvl="0" indent="0" algn="l" rtl="0">
              <a:spcBef>
                <a:spcPts val="0"/>
              </a:spcBef>
              <a:spcAft>
                <a:spcPts val="0"/>
              </a:spcAft>
              <a:buSzPts val="2400"/>
              <a:buNone/>
            </a:pPr>
            <a:r>
              <a:rPr lang="en-US" sz="2200" dirty="0"/>
              <a:t>Countries that have Regions</a:t>
            </a:r>
            <a:endParaRPr sz="2200" dirty="0"/>
          </a:p>
          <a:p>
            <a:pPr marL="0" lvl="0" indent="0" algn="l" rtl="0">
              <a:spcBef>
                <a:spcPts val="0"/>
              </a:spcBef>
              <a:spcAft>
                <a:spcPts val="0"/>
              </a:spcAft>
              <a:buSzPts val="2400"/>
              <a:buNone/>
            </a:pPr>
            <a:br>
              <a:rPr lang="en-US" sz="2200" dirty="0"/>
            </a:br>
            <a:r>
              <a:rPr lang="en-US" sz="2200" b="1" dirty="0">
                <a:latin typeface="Lato"/>
                <a:ea typeface="Lato"/>
                <a:cs typeface="Lato"/>
                <a:sym typeface="Lato"/>
              </a:rPr>
              <a:t>EXCLUDED </a:t>
            </a:r>
            <a:r>
              <a:rPr lang="en-US" sz="2200" b="1" dirty="0"/>
              <a:t>from results:</a:t>
            </a:r>
            <a:endParaRPr sz="2200" b="1" dirty="0"/>
          </a:p>
          <a:p>
            <a:pPr marL="0" lvl="0" indent="0" algn="l" rtl="0">
              <a:spcBef>
                <a:spcPts val="0"/>
              </a:spcBef>
              <a:spcAft>
                <a:spcPts val="0"/>
              </a:spcAft>
              <a:buSzPts val="2400"/>
              <a:buNone/>
            </a:pPr>
            <a:r>
              <a:rPr lang="en-US" sz="2200" dirty="0"/>
              <a:t>Regions with no Countries</a:t>
            </a:r>
            <a:endParaRPr sz="2200" dirty="0"/>
          </a:p>
          <a:p>
            <a:pPr marL="0" lvl="0" indent="0" algn="l" rtl="0">
              <a:spcBef>
                <a:spcPts val="0"/>
              </a:spcBef>
              <a:spcAft>
                <a:spcPts val="0"/>
              </a:spcAft>
              <a:buSzPts val="2400"/>
              <a:buNone/>
            </a:pPr>
            <a:r>
              <a:rPr lang="en-US" sz="2200" dirty="0"/>
              <a:t>Countries not assigned to a Region!</a:t>
            </a:r>
            <a:endParaRPr sz="2200" dirty="0"/>
          </a:p>
        </p:txBody>
      </p:sp>
      <p:sp>
        <p:nvSpPr>
          <p:cNvPr id="471" name="Google Shape;471;p6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18</a:t>
            </a:fld>
            <a:endParaRPr/>
          </a:p>
        </p:txBody>
      </p:sp>
      <p:pic>
        <p:nvPicPr>
          <p:cNvPr id="472" name="Google Shape;472;p60"/>
          <p:cNvPicPr preferRelativeResize="0"/>
          <p:nvPr/>
        </p:nvPicPr>
        <p:blipFill>
          <a:blip r:embed="rId3">
            <a:alphaModFix/>
          </a:blip>
          <a:stretch>
            <a:fillRect/>
          </a:stretch>
        </p:blipFill>
        <p:spPr>
          <a:xfrm>
            <a:off x="4064525" y="1513029"/>
            <a:ext cx="4764300" cy="3596175"/>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barn(inVertical)">
                                      <p:cBhvr>
                                        <p:cTn id="7" dur="500"/>
                                        <p:tgtEl>
                                          <p:spTgt spid="4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70">
                                            <p:txEl>
                                              <p:pRg st="2" end="2"/>
                                            </p:txEl>
                                          </p:spTgt>
                                        </p:tgtEl>
                                        <p:attrNameLst>
                                          <p:attrName>style.visibility</p:attrName>
                                        </p:attrNameLst>
                                      </p:cBhvr>
                                      <p:to>
                                        <p:strVal val="visible"/>
                                      </p:to>
                                    </p:set>
                                    <p:animEffect transition="in" filter="barn(inVertical)">
                                      <p:cBhvr>
                                        <p:cTn id="12" dur="500"/>
                                        <p:tgtEl>
                                          <p:spTgt spid="470">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500"/>
                                  </p:stCondLst>
                                  <p:childTnLst>
                                    <p:set>
                                      <p:cBhvr>
                                        <p:cTn id="15" dur="1" fill="hold">
                                          <p:stCondLst>
                                            <p:cond delay="0"/>
                                          </p:stCondLst>
                                        </p:cTn>
                                        <p:tgtEl>
                                          <p:spTgt spid="470">
                                            <p:txEl>
                                              <p:pRg st="4" end="4"/>
                                            </p:txEl>
                                          </p:spTgt>
                                        </p:tgtEl>
                                        <p:attrNameLst>
                                          <p:attrName>style.visibility</p:attrName>
                                        </p:attrNameLst>
                                      </p:cBhvr>
                                      <p:to>
                                        <p:strVal val="visible"/>
                                      </p:to>
                                    </p:set>
                                    <p:animEffect transition="in" filter="barn(inVertical)">
                                      <p:cBhvr>
                                        <p:cTn id="16" dur="500"/>
                                        <p:tgtEl>
                                          <p:spTgt spid="470">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70">
                                            <p:txEl>
                                              <p:pRg st="6" end="6"/>
                                            </p:txEl>
                                          </p:spTgt>
                                        </p:tgtEl>
                                        <p:attrNameLst>
                                          <p:attrName>style.visibility</p:attrName>
                                        </p:attrNameLst>
                                      </p:cBhvr>
                                      <p:to>
                                        <p:strVal val="visible"/>
                                      </p:to>
                                    </p:set>
                                    <p:animEffect transition="in" filter="barn(inVertical)">
                                      <p:cBhvr>
                                        <p:cTn id="21" dur="500"/>
                                        <p:tgtEl>
                                          <p:spTgt spid="470">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70">
                                            <p:txEl>
                                              <p:pRg st="7" end="7"/>
                                            </p:txEl>
                                          </p:spTgt>
                                        </p:tgtEl>
                                        <p:attrNameLst>
                                          <p:attrName>style.visibility</p:attrName>
                                        </p:attrNameLst>
                                      </p:cBhvr>
                                      <p:to>
                                        <p:strVal val="visible"/>
                                      </p:to>
                                    </p:set>
                                    <p:animEffect transition="in" filter="barn(inVertical)">
                                      <p:cBhvr>
                                        <p:cTn id="24" dur="500"/>
                                        <p:tgtEl>
                                          <p:spTgt spid="470">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70">
                                            <p:txEl>
                                              <p:pRg st="8" end="8"/>
                                            </p:txEl>
                                          </p:spTgt>
                                        </p:tgtEl>
                                        <p:attrNameLst>
                                          <p:attrName>style.visibility</p:attrName>
                                        </p:attrNameLst>
                                      </p:cBhvr>
                                      <p:to>
                                        <p:strVal val="visible"/>
                                      </p:to>
                                    </p:set>
                                    <p:animEffect transition="in" filter="barn(inVertical)">
                                      <p:cBhvr>
                                        <p:cTn id="29" dur="500"/>
                                        <p:tgtEl>
                                          <p:spTgt spid="470">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70">
                                            <p:txEl>
                                              <p:pRg st="9" end="9"/>
                                            </p:txEl>
                                          </p:spTgt>
                                        </p:tgtEl>
                                        <p:attrNameLst>
                                          <p:attrName>style.visibility</p:attrName>
                                        </p:attrNameLst>
                                      </p:cBhvr>
                                      <p:to>
                                        <p:strVal val="visible"/>
                                      </p:to>
                                    </p:set>
                                    <p:animEffect transition="in" filter="barn(inVertical)">
                                      <p:cBhvr>
                                        <p:cTn id="32" dur="500"/>
                                        <p:tgtEl>
                                          <p:spTgt spid="470">
                                            <p:txEl>
                                              <p:pRg st="9" end="9"/>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70">
                                            <p:txEl>
                                              <p:pRg st="10" end="10"/>
                                            </p:txEl>
                                          </p:spTgt>
                                        </p:tgtEl>
                                        <p:attrNameLst>
                                          <p:attrName>style.visibility</p:attrName>
                                        </p:attrNameLst>
                                      </p:cBhvr>
                                      <p:to>
                                        <p:strVal val="visible"/>
                                      </p:to>
                                    </p:set>
                                    <p:animEffect transition="in" filter="barn(inVertical)">
                                      <p:cBhvr>
                                        <p:cTn id="35" dur="500"/>
                                        <p:tgtEl>
                                          <p:spTgt spid="4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1"/>
          <p:cNvSpPr txBox="1">
            <a:spLocks noGrp="1"/>
          </p:cNvSpPr>
          <p:nvPr>
            <p:ph type="title"/>
          </p:nvPr>
        </p:nvSpPr>
        <p:spPr>
          <a:xfrm>
            <a:off x="473342" y="7575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INNER JOIN - Practice</a:t>
            </a:r>
            <a:endParaRPr dirty="0"/>
          </a:p>
        </p:txBody>
      </p:sp>
      <p:sp>
        <p:nvSpPr>
          <p:cNvPr id="478" name="Google Shape;478;p61"/>
          <p:cNvSpPr txBox="1">
            <a:spLocks noGrp="1"/>
          </p:cNvSpPr>
          <p:nvPr>
            <p:ph type="body" idx="1"/>
          </p:nvPr>
        </p:nvSpPr>
        <p:spPr>
          <a:xfrm>
            <a:off x="393197" y="714107"/>
            <a:ext cx="6315138" cy="561901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b="1" dirty="0">
                <a:solidFill>
                  <a:srgbClr val="C00000"/>
                </a:solidFill>
                <a:latin typeface="Lato"/>
                <a:ea typeface="Lato"/>
                <a:cs typeface="Lato"/>
                <a:sym typeface="Lato"/>
              </a:rPr>
              <a:t>TRY IT!</a:t>
            </a:r>
            <a:endParaRPr sz="2400" b="1" dirty="0">
              <a:solidFill>
                <a:srgbClr val="C00000"/>
              </a:solidFill>
              <a:latin typeface="Lato"/>
              <a:ea typeface="Lato"/>
              <a:cs typeface="Lato"/>
              <a:sym typeface="Lato"/>
            </a:endParaRPr>
          </a:p>
          <a:p>
            <a:pPr marL="0" lvl="0" indent="0" algn="l" rtl="0">
              <a:spcBef>
                <a:spcPts val="0"/>
              </a:spcBef>
              <a:spcAft>
                <a:spcPts val="0"/>
              </a:spcAft>
              <a:buSzPts val="2400"/>
              <a:buNone/>
            </a:pPr>
            <a:endParaRPr lang="en-CA" sz="2400" dirty="0"/>
          </a:p>
          <a:p>
            <a:pPr marL="0" lvl="0" indent="0" algn="l" rtl="0">
              <a:spcBef>
                <a:spcPts val="0"/>
              </a:spcBef>
              <a:spcAft>
                <a:spcPts val="0"/>
              </a:spcAft>
              <a:buSzPts val="2400"/>
              <a:buNone/>
            </a:pPr>
            <a:r>
              <a:rPr lang="en-CA" sz="2400" dirty="0"/>
              <a:t>Add a JOIN to the existing query we looked at, and apply it, after the </a:t>
            </a:r>
            <a:r>
              <a:rPr lang="en-CA" sz="2400" dirty="0" err="1"/>
              <a:t>geo_towncity</a:t>
            </a:r>
            <a:r>
              <a:rPr lang="en-CA" sz="2400" dirty="0"/>
              <a:t> table’s definition.</a:t>
            </a:r>
          </a:p>
          <a:p>
            <a:pPr marL="0" lvl="0" indent="0" algn="l" rtl="0">
              <a:spcBef>
                <a:spcPts val="0"/>
              </a:spcBef>
              <a:spcAft>
                <a:spcPts val="0"/>
              </a:spcAft>
              <a:buSzPts val="2400"/>
              <a:buNone/>
            </a:pPr>
            <a:endParaRPr lang="en-CA" sz="2400" dirty="0"/>
          </a:p>
          <a:p>
            <a:pPr marL="0" lvl="0" indent="0" algn="l" rtl="0">
              <a:spcBef>
                <a:spcPts val="0"/>
              </a:spcBef>
              <a:spcAft>
                <a:spcPts val="0"/>
              </a:spcAft>
              <a:buSzPts val="2400"/>
              <a:buNone/>
            </a:pPr>
            <a:r>
              <a:rPr lang="en-CA" sz="2400" dirty="0"/>
              <a:t>The JOIN statement should list the </a:t>
            </a:r>
            <a:r>
              <a:rPr lang="en-CA" sz="2400" dirty="0" err="1"/>
              <a:t>geo_towncity</a:t>
            </a:r>
            <a:r>
              <a:rPr lang="en-CA" sz="2400" dirty="0"/>
              <a:t> before the </a:t>
            </a:r>
            <a:r>
              <a:rPr lang="en-CA" sz="2400" dirty="0" err="1"/>
              <a:t>geo_region</a:t>
            </a:r>
            <a:r>
              <a:rPr lang="en-CA" sz="2400" dirty="0"/>
              <a:t>, which in the current join the </a:t>
            </a:r>
            <a:r>
              <a:rPr lang="en-CA" sz="2400" dirty="0" err="1"/>
              <a:t>geo_region</a:t>
            </a:r>
            <a:r>
              <a:rPr lang="en-CA" sz="2400" dirty="0"/>
              <a:t> is before the </a:t>
            </a:r>
            <a:r>
              <a:rPr lang="en-CA" sz="2400" dirty="0" err="1"/>
              <a:t>geo_country</a:t>
            </a:r>
            <a:r>
              <a:rPr lang="en-CA" sz="2400" dirty="0"/>
              <a:t>.</a:t>
            </a:r>
          </a:p>
          <a:p>
            <a:pPr marL="0" lvl="0" indent="0" algn="l" rtl="0">
              <a:spcBef>
                <a:spcPts val="0"/>
              </a:spcBef>
              <a:spcAft>
                <a:spcPts val="0"/>
              </a:spcAft>
              <a:buSzPts val="2400"/>
              <a:buNone/>
            </a:pPr>
            <a:endParaRPr lang="en-CA" sz="2400" dirty="0"/>
          </a:p>
          <a:p>
            <a:pPr marL="0" lvl="0" indent="0" algn="l" rtl="0">
              <a:spcBef>
                <a:spcPts val="0"/>
              </a:spcBef>
              <a:spcAft>
                <a:spcPts val="0"/>
              </a:spcAft>
              <a:buSzPts val="2400"/>
              <a:buNone/>
            </a:pPr>
            <a:r>
              <a:rPr lang="en-CA" sz="2400" dirty="0" err="1"/>
              <a:t>geo_towncity’s</a:t>
            </a:r>
            <a:r>
              <a:rPr lang="en-CA" sz="2400" dirty="0"/>
              <a:t> FK of </a:t>
            </a:r>
            <a:r>
              <a:rPr lang="en-CA" sz="2400" dirty="0" err="1"/>
              <a:t>rg_id</a:t>
            </a:r>
            <a:r>
              <a:rPr lang="en-CA" sz="2400" dirty="0"/>
              <a:t> JOINs to the </a:t>
            </a:r>
            <a:br>
              <a:rPr lang="en-CA" sz="2400" dirty="0"/>
            </a:br>
            <a:r>
              <a:rPr lang="en-CA" sz="2400" dirty="0"/>
              <a:t>PK </a:t>
            </a:r>
            <a:r>
              <a:rPr lang="en-CA" sz="2400" dirty="0" err="1"/>
              <a:t>geo_region’s</a:t>
            </a:r>
            <a:r>
              <a:rPr lang="en-CA" sz="2400" dirty="0"/>
              <a:t> </a:t>
            </a:r>
            <a:r>
              <a:rPr lang="en-CA" sz="2400" dirty="0" err="1"/>
              <a:t>rg_id</a:t>
            </a:r>
            <a:endParaRPr sz="2400" dirty="0"/>
          </a:p>
        </p:txBody>
      </p:sp>
      <p:sp>
        <p:nvSpPr>
          <p:cNvPr id="479" name="Google Shape;479;p6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19</a:t>
            </a:fld>
            <a:endParaRPr/>
          </a:p>
        </p:txBody>
      </p:sp>
      <p:pic>
        <p:nvPicPr>
          <p:cNvPr id="4" name="Picture 3">
            <a:extLst>
              <a:ext uri="{FF2B5EF4-FFF2-40B4-BE49-F238E27FC236}">
                <a16:creationId xmlns:a16="http://schemas.microsoft.com/office/drawing/2014/main" id="{0BF012FA-21F3-04F9-3CC1-3A338A4E42DD}"/>
              </a:ext>
            </a:extLst>
          </p:cNvPr>
          <p:cNvPicPr>
            <a:picLocks noChangeAspect="1"/>
          </p:cNvPicPr>
          <p:nvPr/>
        </p:nvPicPr>
        <p:blipFill>
          <a:blip r:embed="rId3"/>
          <a:stretch>
            <a:fillRect/>
          </a:stretch>
        </p:blipFill>
        <p:spPr>
          <a:xfrm>
            <a:off x="6604431" y="881848"/>
            <a:ext cx="2397150" cy="5312131"/>
          </a:xfrm>
          <a:prstGeom prst="rect">
            <a:avLst/>
          </a:prstGeom>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473342"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In These Slides . . .</a:t>
            </a:r>
            <a:endParaRPr/>
          </a:p>
        </p:txBody>
      </p:sp>
      <p:sp>
        <p:nvSpPr>
          <p:cNvPr id="257" name="Google Shape;257;p39"/>
          <p:cNvSpPr txBox="1">
            <a:spLocks noGrp="1"/>
          </p:cNvSpPr>
          <p:nvPr>
            <p:ph type="body" idx="1"/>
          </p:nvPr>
        </p:nvSpPr>
        <p:spPr>
          <a:xfrm>
            <a:off x="473342" y="907697"/>
            <a:ext cx="8325900" cy="456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300" b="1" dirty="0">
                <a:latin typeface="Lato"/>
                <a:ea typeface="Lato"/>
                <a:cs typeface="Lato"/>
                <a:sym typeface="Lato"/>
              </a:rPr>
              <a:t>We will be covering:</a:t>
            </a:r>
            <a:br>
              <a:rPr lang="en-US" sz="2300" dirty="0">
                <a:latin typeface="Lato"/>
                <a:ea typeface="Lato"/>
                <a:cs typeface="Lato"/>
                <a:sym typeface="Lato"/>
              </a:rPr>
            </a:br>
            <a:endParaRPr sz="2300" b="1" dirty="0">
              <a:latin typeface="Lato"/>
              <a:ea typeface="Lato"/>
              <a:cs typeface="Lato"/>
              <a:sym typeface="Lato"/>
            </a:endParaRPr>
          </a:p>
          <a:p>
            <a:pPr marL="457200" lvl="0" indent="-374650" algn="l" rtl="0">
              <a:spcBef>
                <a:spcPts val="0"/>
              </a:spcBef>
              <a:spcAft>
                <a:spcPts val="0"/>
              </a:spcAft>
              <a:buSzPts val="2300"/>
              <a:buChar char="●"/>
            </a:pPr>
            <a:r>
              <a:rPr lang="en-US" sz="2300" dirty="0"/>
              <a:t>A review of Tables relationships:  Keys and ERD basics</a:t>
            </a:r>
            <a:endParaRPr sz="2300" dirty="0"/>
          </a:p>
          <a:p>
            <a:pPr marL="457200" lvl="0" indent="-374650" algn="l" rtl="0">
              <a:spcBef>
                <a:spcPts val="1800"/>
              </a:spcBef>
              <a:spcAft>
                <a:spcPts val="0"/>
              </a:spcAft>
              <a:buSzPts val="2300"/>
              <a:buChar char="●"/>
            </a:pPr>
            <a:r>
              <a:rPr lang="en-US" sz="2300" b="1" dirty="0"/>
              <a:t>JOIN ON Syntax:</a:t>
            </a:r>
            <a:endParaRPr sz="2300" b="1" dirty="0"/>
          </a:p>
          <a:p>
            <a:pPr marL="914400" lvl="1" indent="-374650" algn="l" rtl="0">
              <a:spcBef>
                <a:spcPts val="1800"/>
              </a:spcBef>
              <a:spcAft>
                <a:spcPts val="0"/>
              </a:spcAft>
              <a:buSzPts val="2300"/>
              <a:buChar char="○"/>
            </a:pPr>
            <a:r>
              <a:rPr lang="en-US" sz="2300" dirty="0"/>
              <a:t>Table prefixes (qualifying) and Aliases</a:t>
            </a:r>
            <a:endParaRPr sz="2300" dirty="0"/>
          </a:p>
          <a:p>
            <a:pPr marL="914400" lvl="1" indent="-374650" algn="l" rtl="0">
              <a:spcBef>
                <a:spcPts val="1800"/>
              </a:spcBef>
              <a:spcAft>
                <a:spcPts val="0"/>
              </a:spcAft>
              <a:buSzPts val="2300"/>
              <a:buChar char="○"/>
            </a:pPr>
            <a:r>
              <a:rPr lang="en-US" sz="2300" dirty="0"/>
              <a:t>Joining multiple tables</a:t>
            </a:r>
            <a:endParaRPr sz="2300" dirty="0"/>
          </a:p>
          <a:p>
            <a:pPr marL="457200" lvl="0" indent="-374650" algn="l" rtl="0">
              <a:spcBef>
                <a:spcPts val="1800"/>
              </a:spcBef>
              <a:spcAft>
                <a:spcPts val="0"/>
              </a:spcAft>
              <a:buSzPts val="2300"/>
              <a:buChar char="●"/>
            </a:pPr>
            <a:r>
              <a:rPr lang="en-US" sz="2300" b="1" dirty="0"/>
              <a:t>INNER vs OUTER JOIN (of which don’t specify them in your queries)</a:t>
            </a:r>
            <a:endParaRPr sz="2300" b="1" dirty="0"/>
          </a:p>
          <a:p>
            <a:pPr marL="457200" lvl="0" indent="-374650" algn="l" rtl="0">
              <a:spcBef>
                <a:spcPts val="1800"/>
              </a:spcBef>
              <a:spcAft>
                <a:spcPts val="0"/>
              </a:spcAft>
              <a:buSzPts val="2300"/>
              <a:buChar char="●"/>
            </a:pPr>
            <a:r>
              <a:rPr lang="en-US" sz="2300" b="1" dirty="0"/>
              <a:t>Alternative JOIN Syntax: </a:t>
            </a:r>
            <a:endParaRPr sz="2300" b="1" dirty="0"/>
          </a:p>
          <a:p>
            <a:pPr marL="914400" lvl="1" indent="-374650" algn="l" rtl="0">
              <a:spcBef>
                <a:spcPts val="1800"/>
              </a:spcBef>
              <a:spcAft>
                <a:spcPts val="1800"/>
              </a:spcAft>
              <a:buSzPts val="2300"/>
              <a:buChar char="○"/>
            </a:pPr>
            <a:r>
              <a:rPr lang="en-US" sz="2300" dirty="0"/>
              <a:t>WHERE, NATURAL, USING, and CROSS JOIN</a:t>
            </a:r>
            <a:endParaRPr sz="2300" dirty="0">
              <a:latin typeface="Lato"/>
              <a:ea typeface="Lato"/>
              <a:cs typeface="Lato"/>
              <a:sym typeface="Lato"/>
            </a:endParaRPr>
          </a:p>
        </p:txBody>
      </p:sp>
      <p:sp>
        <p:nvSpPr>
          <p:cNvPr id="258" name="Google Shape;258;p3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2"/>
          <p:cNvSpPr txBox="1">
            <a:spLocks noGrp="1"/>
          </p:cNvSpPr>
          <p:nvPr>
            <p:ph type="title"/>
          </p:nvPr>
        </p:nvSpPr>
        <p:spPr>
          <a:xfrm>
            <a:off x="473342" y="644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INNER JOIN - Practice</a:t>
            </a:r>
            <a:endParaRPr/>
          </a:p>
        </p:txBody>
      </p:sp>
      <p:sp>
        <p:nvSpPr>
          <p:cNvPr id="485" name="Google Shape;485;p62"/>
          <p:cNvSpPr txBox="1">
            <a:spLocks noGrp="1"/>
          </p:cNvSpPr>
          <p:nvPr>
            <p:ph type="body" idx="1"/>
          </p:nvPr>
        </p:nvSpPr>
        <p:spPr>
          <a:xfrm>
            <a:off x="209123" y="759826"/>
            <a:ext cx="6638626" cy="5809091"/>
          </a:xfrm>
          <a:prstGeom prst="rect">
            <a:avLst/>
          </a:prstGeom>
          <a:noFill/>
          <a:ln>
            <a:noFill/>
          </a:ln>
        </p:spPr>
        <p:txBody>
          <a:bodyPr spcFirstLastPara="1" wrap="square" lIns="91425" tIns="45700" rIns="91425" bIns="45700" anchor="t" anchorCtr="0">
            <a:noAutofit/>
          </a:bodyPr>
          <a:lstStyle/>
          <a:p>
            <a:pPr marL="0" marR="0" indent="0">
              <a:spcBef>
                <a:spcPts val="0"/>
              </a:spcBef>
              <a:spcAft>
                <a:spcPts val="0"/>
              </a:spcAft>
              <a:buNone/>
            </a:pPr>
            <a:r>
              <a:rPr lang="en-CA" sz="1800" b="1" dirty="0">
                <a:solidFill>
                  <a:srgbClr val="800000"/>
                </a:solidFill>
                <a:effectLst/>
                <a:latin typeface="Courier New" panose="02070309020205020404" pitchFamily="49" charset="0"/>
              </a:rPr>
              <a:t>SELECT</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gtc.tc_id</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gtc.tc_name</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gtc.rg_id</a:t>
            </a:r>
            <a:endParaRPr lang="en-CA" sz="1800" dirty="0">
              <a:solidFill>
                <a:srgbClr val="000000"/>
              </a:solidFill>
              <a:effectLst/>
              <a:latin typeface="Courier New" panose="02070309020205020404" pitchFamily="49" charset="0"/>
            </a:endParaRPr>
          </a:p>
          <a:p>
            <a:pPr marL="0" marR="0" indent="0">
              <a:spcBef>
                <a:spcPts val="0"/>
              </a:spcBef>
              <a:spcAft>
                <a:spcPts val="0"/>
              </a:spcAft>
              <a:buNone/>
            </a:pPr>
            <a:r>
              <a:rPr lang="en-CA" sz="1800" b="1" dirty="0">
                <a:solidFill>
                  <a:srgbClr val="800000"/>
                </a:solidFill>
                <a:effectLst/>
                <a:latin typeface="Courier New" panose="02070309020205020404" pitchFamily="49" charset="0"/>
              </a:rPr>
              <a:t>FROM</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geo_towncity</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gtc</a:t>
            </a:r>
            <a:r>
              <a:rPr lang="en-CA" sz="1800" dirty="0">
                <a:solidFill>
                  <a:srgbClr val="FF0000"/>
                </a:solidFill>
                <a:effectLst/>
                <a:latin typeface="Courier New" panose="02070309020205020404" pitchFamily="49" charset="0"/>
              </a:rPr>
              <a:t>;</a:t>
            </a:r>
          </a:p>
          <a:p>
            <a:pPr marL="0" indent="0">
              <a:buNone/>
            </a:pPr>
            <a:endParaRPr lang="en-CA" sz="1800" dirty="0">
              <a:solidFill>
                <a:srgbClr val="FF0000"/>
              </a:solidFill>
              <a:latin typeface="Courier New" panose="02070309020205020404" pitchFamily="49" charset="0"/>
            </a:endParaRPr>
          </a:p>
          <a:p>
            <a:pPr marL="0" marR="0" indent="0">
              <a:spcBef>
                <a:spcPts val="0"/>
              </a:spcBef>
              <a:spcAft>
                <a:spcPts val="0"/>
              </a:spcAft>
              <a:buNone/>
            </a:pPr>
            <a:r>
              <a:rPr lang="en-CA" sz="1800" b="1" dirty="0">
                <a:solidFill>
                  <a:srgbClr val="800000"/>
                </a:solidFill>
                <a:effectLst/>
                <a:latin typeface="Courier New" panose="02070309020205020404" pitchFamily="49" charset="0"/>
              </a:rPr>
              <a:t>SELECT</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grg.rg_id</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grg.rg_name</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grg.co_id</a:t>
            </a:r>
            <a:endParaRPr lang="en-CA" sz="1800" dirty="0">
              <a:solidFill>
                <a:srgbClr val="000000"/>
              </a:solidFill>
              <a:effectLst/>
              <a:latin typeface="Courier New" panose="02070309020205020404" pitchFamily="49" charset="0"/>
            </a:endParaRPr>
          </a:p>
          <a:p>
            <a:pPr marL="0" marR="0" indent="0">
              <a:spcBef>
                <a:spcPts val="0"/>
              </a:spcBef>
              <a:spcAft>
                <a:spcPts val="0"/>
              </a:spcAft>
              <a:buNone/>
            </a:pPr>
            <a:r>
              <a:rPr lang="en-CA" sz="1800" dirty="0">
                <a:solidFill>
                  <a:srgbClr val="000000"/>
                </a:solidFill>
                <a:effectLst/>
                <a:latin typeface="Courier New" panose="02070309020205020404" pitchFamily="49" charset="0"/>
              </a:rPr>
              <a:t>     , </a:t>
            </a:r>
            <a:r>
              <a:rPr lang="en-CA" sz="1800" dirty="0" err="1">
                <a:solidFill>
                  <a:srgbClr val="000000"/>
                </a:solidFill>
                <a:effectLst/>
                <a:latin typeface="Courier New" panose="02070309020205020404" pitchFamily="49" charset="0"/>
              </a:rPr>
              <a:t>gco.co_id</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gco.co_name</a:t>
            </a:r>
            <a:endParaRPr lang="en-CA" sz="1800" dirty="0">
              <a:solidFill>
                <a:srgbClr val="000000"/>
              </a:solidFill>
              <a:effectLst/>
              <a:latin typeface="Courier New" panose="02070309020205020404" pitchFamily="49" charset="0"/>
            </a:endParaRPr>
          </a:p>
          <a:p>
            <a:pPr marL="0" marR="0" indent="0">
              <a:spcBef>
                <a:spcPts val="0"/>
              </a:spcBef>
              <a:spcAft>
                <a:spcPts val="0"/>
              </a:spcAft>
              <a:buNone/>
            </a:pPr>
            <a:r>
              <a:rPr lang="en-CA" sz="1800" b="1" dirty="0">
                <a:solidFill>
                  <a:srgbClr val="800000"/>
                </a:solidFill>
                <a:effectLst/>
                <a:latin typeface="Courier New" panose="02070309020205020404" pitchFamily="49" charset="0"/>
              </a:rPr>
              <a:t>FROM</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geo_region</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grg</a:t>
            </a:r>
            <a:endParaRPr lang="en-CA" sz="1800" dirty="0">
              <a:solidFill>
                <a:srgbClr val="000000"/>
              </a:solidFill>
              <a:effectLst/>
              <a:latin typeface="Courier New" panose="02070309020205020404" pitchFamily="49" charset="0"/>
            </a:endParaRPr>
          </a:p>
          <a:p>
            <a:pPr marL="0" marR="0" indent="0">
              <a:spcBef>
                <a:spcPts val="0"/>
              </a:spcBef>
              <a:spcAft>
                <a:spcPts val="0"/>
              </a:spcAft>
              <a:buNone/>
            </a:pPr>
            <a:r>
              <a:rPr lang="en-CA" sz="1800" b="1" dirty="0">
                <a:solidFill>
                  <a:srgbClr val="800000"/>
                </a:solidFill>
                <a:effectLst/>
                <a:latin typeface="Courier New" panose="02070309020205020404" pitchFamily="49" charset="0"/>
              </a:rPr>
              <a:t>JOIN</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geo_country</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gco</a:t>
            </a:r>
            <a:r>
              <a:rPr lang="en-CA" sz="1800" dirty="0">
                <a:solidFill>
                  <a:srgbClr val="000000"/>
                </a:solidFill>
                <a:effectLst/>
                <a:latin typeface="Courier New" panose="02070309020205020404" pitchFamily="49" charset="0"/>
              </a:rPr>
              <a:t> </a:t>
            </a:r>
            <a:r>
              <a:rPr lang="en-CA" sz="1800" b="1" dirty="0">
                <a:solidFill>
                  <a:srgbClr val="800000"/>
                </a:solidFill>
                <a:effectLst/>
                <a:latin typeface="Courier New" panose="02070309020205020404" pitchFamily="49" charset="0"/>
              </a:rPr>
              <a:t>ON</a:t>
            </a:r>
            <a:r>
              <a:rPr lang="en-CA" sz="1800" dirty="0">
                <a:solidFill>
                  <a:srgbClr val="000000"/>
                </a:solidFill>
                <a:effectLst/>
                <a:latin typeface="Courier New" panose="02070309020205020404" pitchFamily="49" charset="0"/>
              </a:rPr>
              <a:t> </a:t>
            </a:r>
            <a:r>
              <a:rPr lang="en-CA" sz="1800" dirty="0" err="1">
                <a:solidFill>
                  <a:srgbClr val="000000"/>
                </a:solidFill>
                <a:effectLst/>
                <a:latin typeface="Courier New" panose="02070309020205020404" pitchFamily="49" charset="0"/>
              </a:rPr>
              <a:t>grg.co_id</a:t>
            </a:r>
            <a:r>
              <a:rPr lang="en-CA" sz="1800" dirty="0">
                <a:solidFill>
                  <a:srgbClr val="000000"/>
                </a:solidFill>
                <a:effectLst/>
                <a:latin typeface="Courier New" panose="02070309020205020404" pitchFamily="49" charset="0"/>
              </a:rPr>
              <a:t>=</a:t>
            </a:r>
            <a:r>
              <a:rPr lang="en-CA" sz="1800" dirty="0" err="1">
                <a:solidFill>
                  <a:srgbClr val="000000"/>
                </a:solidFill>
                <a:effectLst/>
                <a:latin typeface="Courier New" panose="02070309020205020404" pitchFamily="49" charset="0"/>
              </a:rPr>
              <a:t>gco.co_id</a:t>
            </a:r>
            <a:r>
              <a:rPr lang="en-CA" sz="1800" dirty="0">
                <a:solidFill>
                  <a:srgbClr val="FF0000"/>
                </a:solidFill>
                <a:effectLst/>
                <a:latin typeface="Courier New" panose="02070309020205020404" pitchFamily="49" charset="0"/>
              </a:rPr>
              <a:t>;</a:t>
            </a:r>
            <a:endParaRPr lang="en-CA" sz="1800" dirty="0">
              <a:solidFill>
                <a:srgbClr val="000000"/>
              </a:solidFill>
              <a:effectLst/>
              <a:latin typeface="Courier New" panose="02070309020205020404" pitchFamily="49" charset="0"/>
            </a:endParaRPr>
          </a:p>
          <a:p>
            <a:pPr marL="0" marR="0" indent="0">
              <a:spcBef>
                <a:spcPts val="0"/>
              </a:spcBef>
              <a:spcAft>
                <a:spcPts val="0"/>
              </a:spcAft>
              <a:buNone/>
            </a:pPr>
            <a:endParaRPr lang="en-CA" sz="1800" dirty="0">
              <a:solidFill>
                <a:srgbClr val="000000"/>
              </a:solidFill>
              <a:effectLst/>
              <a:latin typeface="Courier New" panose="02070309020205020404" pitchFamily="49" charset="0"/>
            </a:endParaRPr>
          </a:p>
          <a:p>
            <a:pPr marL="0" lvl="0" indent="0" algn="l" rtl="0">
              <a:spcBef>
                <a:spcPts val="0"/>
              </a:spcBef>
              <a:spcAft>
                <a:spcPts val="0"/>
              </a:spcAft>
              <a:buSzPts val="2400"/>
              <a:buNone/>
            </a:pPr>
            <a:r>
              <a:rPr lang="en-CA" sz="2200" b="1" dirty="0">
                <a:latin typeface="Lato"/>
                <a:ea typeface="Lato"/>
                <a:cs typeface="Lato"/>
                <a:sym typeface="Lato"/>
              </a:rPr>
              <a:t>Copy SELECT from </a:t>
            </a:r>
            <a:r>
              <a:rPr lang="en-CA" sz="2200" b="1" dirty="0" err="1">
                <a:latin typeface="Lato"/>
                <a:ea typeface="Lato"/>
                <a:cs typeface="Lato"/>
                <a:sym typeface="Lato"/>
              </a:rPr>
              <a:t>geo_towncity</a:t>
            </a:r>
            <a:r>
              <a:rPr lang="en-CA" sz="2200" b="1" dirty="0">
                <a:latin typeface="Lato"/>
                <a:ea typeface="Lato"/>
                <a:cs typeface="Lato"/>
                <a:sym typeface="Lato"/>
              </a:rPr>
              <a:t> query and FROM from </a:t>
            </a:r>
            <a:r>
              <a:rPr lang="en-CA" sz="2200" b="1" dirty="0" err="1">
                <a:latin typeface="Lato"/>
                <a:ea typeface="Lato"/>
                <a:cs typeface="Lato"/>
                <a:sym typeface="Lato"/>
              </a:rPr>
              <a:t>geo_towncity</a:t>
            </a:r>
            <a:r>
              <a:rPr lang="en-CA" sz="2200" b="1" dirty="0">
                <a:latin typeface="Lato"/>
                <a:ea typeface="Lato"/>
                <a:cs typeface="Lato"/>
                <a:sym typeface="Lato"/>
              </a:rPr>
              <a:t>, and place them above the lines in the second </a:t>
            </a:r>
            <a:r>
              <a:rPr lang="en-CA" sz="2200" b="1" dirty="0" err="1">
                <a:latin typeface="Lato"/>
                <a:ea typeface="Lato"/>
                <a:cs typeface="Lato"/>
                <a:sym typeface="Lato"/>
              </a:rPr>
              <a:t>geo_region</a:t>
            </a:r>
            <a:r>
              <a:rPr lang="en-CA" sz="2200" b="1" dirty="0">
                <a:latin typeface="Lato"/>
                <a:ea typeface="Lato"/>
                <a:cs typeface="Lato"/>
                <a:sym typeface="Lato"/>
              </a:rPr>
              <a:t> </a:t>
            </a:r>
            <a:r>
              <a:rPr lang="en-CA" sz="2200" b="1" dirty="0" err="1">
                <a:latin typeface="Lato"/>
                <a:ea typeface="Lato"/>
                <a:cs typeface="Lato"/>
                <a:sym typeface="Lato"/>
              </a:rPr>
              <a:t>geo_country</a:t>
            </a:r>
            <a:r>
              <a:rPr lang="en-CA" sz="2200" b="1" dirty="0">
                <a:latin typeface="Lato"/>
                <a:ea typeface="Lato"/>
                <a:cs typeface="Lato"/>
                <a:sym typeface="Lato"/>
              </a:rPr>
              <a:t> JOIN query.</a:t>
            </a:r>
          </a:p>
          <a:p>
            <a:pPr marL="0" lvl="0" indent="0" algn="l" rtl="0">
              <a:spcBef>
                <a:spcPts val="0"/>
              </a:spcBef>
              <a:spcAft>
                <a:spcPts val="0"/>
              </a:spcAft>
              <a:buSzPts val="2400"/>
              <a:buNone/>
            </a:pPr>
            <a:endParaRPr lang="en-CA" sz="2200" b="1" dirty="0">
              <a:latin typeface="Lato"/>
              <a:ea typeface="Lato"/>
              <a:cs typeface="Lato"/>
              <a:sym typeface="Lato"/>
            </a:endParaRPr>
          </a:p>
          <a:p>
            <a:pPr marL="0" indent="0">
              <a:buNone/>
            </a:pPr>
            <a:r>
              <a:rPr lang="en-CA" sz="1600" b="1" dirty="0">
                <a:solidFill>
                  <a:srgbClr val="800000"/>
                </a:solidFill>
                <a:effectLst/>
                <a:latin typeface="Courier New" panose="02070309020205020404" pitchFamily="49" charset="0"/>
              </a:rPr>
              <a:t>SELECT</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gtc.rg_id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SELECT</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dirty="0">
                <a:solidFill>
                  <a:srgbClr val="000000"/>
                </a:solidFill>
                <a:effectLst/>
                <a:latin typeface="Courier New" panose="02070309020205020404" pitchFamily="49" charset="0"/>
              </a:rPr>
              <a:t>     , </a:t>
            </a:r>
            <a:r>
              <a:rPr lang="en-CA" sz="1600" dirty="0" err="1">
                <a:solidFill>
                  <a:srgbClr val="000000"/>
                </a:solidFill>
                <a:effectLst/>
                <a:latin typeface="Courier New" panose="02070309020205020404" pitchFamily="49" charset="0"/>
              </a:rPr>
              <a:t>gco.co_id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gco.co_name</a:t>
            </a:r>
            <a:endParaRPr lang="en-CA" sz="1600" dirty="0">
              <a:solidFill>
                <a:srgbClr val="000000"/>
              </a:solidFill>
              <a:effectLst/>
              <a:latin typeface="Courier New" panose="02070309020205020404" pitchFamily="49" charset="0"/>
            </a:endParaRPr>
          </a:p>
          <a:p>
            <a:pPr marL="0" indent="0">
              <a:buNone/>
            </a:pPr>
            <a:r>
              <a:rPr lang="en-CA" sz="1600" b="1" dirty="0">
                <a:solidFill>
                  <a:srgbClr val="800000"/>
                </a:solidFill>
                <a:effectLst/>
                <a:latin typeface="Courier New" panose="02070309020205020404" pitchFamily="49" charset="0"/>
              </a:rPr>
              <a:t>FROM</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geo_towncity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a:t>
            </a:r>
            <a:endParaRPr lang="en-CA" sz="1600" dirty="0">
              <a:solidFill>
                <a:srgbClr val="FF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FROM</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geo_region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JOIN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geo_country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a:t>
            </a:r>
            <a:r>
              <a:rPr lang="en-CA" sz="1600" dirty="0">
                <a:solidFill>
                  <a:srgbClr val="000000"/>
                </a:solidFill>
                <a:effectLst/>
                <a:latin typeface="Courier New" panose="02070309020205020404" pitchFamily="49" charset="0"/>
              </a:rPr>
              <a:t> </a:t>
            </a:r>
            <a:r>
              <a:rPr lang="en-CA" sz="1600" b="1" dirty="0">
                <a:solidFill>
                  <a:srgbClr val="800000"/>
                </a:solidFill>
                <a:effectLst/>
                <a:latin typeface="Courier New" panose="02070309020205020404" pitchFamily="49" charset="0"/>
              </a:rPr>
              <a:t>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r>
              <a:rPr lang="en-CA" sz="1600" dirty="0">
                <a:solidFill>
                  <a:srgbClr val="000000"/>
                </a:solidFill>
                <a:effectLst/>
                <a:latin typeface="Courier New" panose="02070309020205020404" pitchFamily="49" charset="0"/>
              </a:rPr>
              <a:t>=</a:t>
            </a:r>
            <a:r>
              <a:rPr lang="en-CA" sz="1600" dirty="0" err="1">
                <a:solidFill>
                  <a:srgbClr val="000000"/>
                </a:solidFill>
                <a:effectLst/>
                <a:latin typeface="Courier New" panose="02070309020205020404" pitchFamily="49" charset="0"/>
              </a:rPr>
              <a:t>gco.co_id</a:t>
            </a:r>
            <a:r>
              <a:rPr lang="en-CA" sz="1600" dirty="0">
                <a:solidFill>
                  <a:srgbClr val="FF0000"/>
                </a:solidFill>
                <a:effectLst/>
                <a:latin typeface="Courier New" panose="02070309020205020404" pitchFamily="49" charset="0"/>
              </a:rPr>
              <a:t>;</a:t>
            </a:r>
            <a:endParaRPr lang="en-CA" sz="1600" dirty="0">
              <a:solidFill>
                <a:srgbClr val="000000"/>
              </a:solidFill>
              <a:effectLst/>
              <a:latin typeface="Courier New" panose="02070309020205020404" pitchFamily="49" charset="0"/>
            </a:endParaRPr>
          </a:p>
          <a:p>
            <a:pPr marL="0" lvl="0" indent="0" algn="l" rtl="0">
              <a:spcBef>
                <a:spcPts val="0"/>
              </a:spcBef>
              <a:spcAft>
                <a:spcPts val="0"/>
              </a:spcAft>
              <a:buSzPts val="2400"/>
              <a:buNone/>
            </a:pPr>
            <a:endParaRPr lang="en-CA" sz="2200" b="1" dirty="0">
              <a:latin typeface="Lato"/>
              <a:ea typeface="Lato"/>
              <a:cs typeface="Lato"/>
              <a:sym typeface="Lato"/>
            </a:endParaRPr>
          </a:p>
        </p:txBody>
      </p:sp>
      <p:sp>
        <p:nvSpPr>
          <p:cNvPr id="486" name="Google Shape;486;p6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20</a:t>
            </a:fld>
            <a:endParaRPr dirty="0"/>
          </a:p>
        </p:txBody>
      </p:sp>
      <p:pic>
        <p:nvPicPr>
          <p:cNvPr id="5" name="Picture 4">
            <a:extLst>
              <a:ext uri="{FF2B5EF4-FFF2-40B4-BE49-F238E27FC236}">
                <a16:creationId xmlns:a16="http://schemas.microsoft.com/office/drawing/2014/main" id="{BB3992F4-DAA7-ED6A-BADC-958EB5DB108F}"/>
              </a:ext>
            </a:extLst>
          </p:cNvPr>
          <p:cNvPicPr>
            <a:picLocks noChangeAspect="1"/>
          </p:cNvPicPr>
          <p:nvPr/>
        </p:nvPicPr>
        <p:blipFill>
          <a:blip r:embed="rId3"/>
          <a:stretch>
            <a:fillRect/>
          </a:stretch>
        </p:blipFill>
        <p:spPr>
          <a:xfrm>
            <a:off x="6652300" y="914400"/>
            <a:ext cx="2356833" cy="4949348"/>
          </a:xfrm>
          <a:prstGeom prst="rect">
            <a:avLst/>
          </a:prstGeom>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3"/>
          <p:cNvSpPr txBox="1">
            <a:spLocks noGrp="1"/>
          </p:cNvSpPr>
          <p:nvPr>
            <p:ph type="title"/>
          </p:nvPr>
        </p:nvSpPr>
        <p:spPr>
          <a:xfrm>
            <a:off x="473342" y="11233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INNER JOIN - Practice</a:t>
            </a:r>
            <a:endParaRPr/>
          </a:p>
        </p:txBody>
      </p:sp>
      <p:sp>
        <p:nvSpPr>
          <p:cNvPr id="500" name="Google Shape;500;p6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 name="Google Shape;485;p62">
            <a:extLst>
              <a:ext uri="{FF2B5EF4-FFF2-40B4-BE49-F238E27FC236}">
                <a16:creationId xmlns:a16="http://schemas.microsoft.com/office/drawing/2014/main" id="{FC5BC30E-66A5-B2BE-0DBA-6D6FE5B98261}"/>
              </a:ext>
            </a:extLst>
          </p:cNvPr>
          <p:cNvSpPr txBox="1">
            <a:spLocks noGrp="1"/>
          </p:cNvSpPr>
          <p:nvPr>
            <p:ph type="body" idx="1"/>
          </p:nvPr>
        </p:nvSpPr>
        <p:spPr>
          <a:xfrm>
            <a:off x="209123" y="759826"/>
            <a:ext cx="6638626" cy="580909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CA" sz="2200" b="1" dirty="0">
                <a:latin typeface="Lato"/>
                <a:ea typeface="Lato"/>
                <a:cs typeface="Lato"/>
                <a:sym typeface="Lato"/>
              </a:rPr>
              <a:t>Copy SELECT from </a:t>
            </a:r>
            <a:r>
              <a:rPr lang="en-CA" sz="2200" b="1" dirty="0" err="1">
                <a:latin typeface="Lato"/>
                <a:ea typeface="Lato"/>
                <a:cs typeface="Lato"/>
                <a:sym typeface="Lato"/>
              </a:rPr>
              <a:t>geo_towncity</a:t>
            </a:r>
            <a:r>
              <a:rPr lang="en-CA" sz="2200" b="1" dirty="0">
                <a:latin typeface="Lato"/>
                <a:ea typeface="Lato"/>
                <a:cs typeface="Lato"/>
                <a:sym typeface="Lato"/>
              </a:rPr>
              <a:t> query and FROM from </a:t>
            </a:r>
            <a:r>
              <a:rPr lang="en-CA" sz="2200" b="1" dirty="0" err="1">
                <a:latin typeface="Lato"/>
                <a:ea typeface="Lato"/>
                <a:cs typeface="Lato"/>
                <a:sym typeface="Lato"/>
              </a:rPr>
              <a:t>geo_towncity</a:t>
            </a:r>
            <a:r>
              <a:rPr lang="en-CA" sz="2200" b="1" dirty="0">
                <a:latin typeface="Lato"/>
                <a:ea typeface="Lato"/>
                <a:cs typeface="Lato"/>
                <a:sym typeface="Lato"/>
              </a:rPr>
              <a:t>, and place them above the lines in the second </a:t>
            </a:r>
            <a:r>
              <a:rPr lang="en-CA" sz="2200" b="1" dirty="0" err="1">
                <a:latin typeface="Lato"/>
                <a:ea typeface="Lato"/>
                <a:cs typeface="Lato"/>
                <a:sym typeface="Lato"/>
              </a:rPr>
              <a:t>geo_region</a:t>
            </a:r>
            <a:r>
              <a:rPr lang="en-CA" sz="2200" b="1" dirty="0">
                <a:latin typeface="Lato"/>
                <a:ea typeface="Lato"/>
                <a:cs typeface="Lato"/>
                <a:sym typeface="Lato"/>
              </a:rPr>
              <a:t> </a:t>
            </a:r>
            <a:r>
              <a:rPr lang="en-CA" sz="2200" b="1" dirty="0" err="1">
                <a:latin typeface="Lato"/>
                <a:ea typeface="Lato"/>
                <a:cs typeface="Lato"/>
                <a:sym typeface="Lato"/>
              </a:rPr>
              <a:t>geo_country</a:t>
            </a:r>
            <a:r>
              <a:rPr lang="en-CA" sz="2200" b="1" dirty="0">
                <a:latin typeface="Lato"/>
                <a:ea typeface="Lato"/>
                <a:cs typeface="Lato"/>
                <a:sym typeface="Lato"/>
              </a:rPr>
              <a:t> JOIN query.</a:t>
            </a:r>
          </a:p>
          <a:p>
            <a:pPr marL="0" lvl="0" indent="0" algn="l" rtl="0">
              <a:spcBef>
                <a:spcPts val="0"/>
              </a:spcBef>
              <a:spcAft>
                <a:spcPts val="0"/>
              </a:spcAft>
              <a:buSzPts val="2400"/>
              <a:buNone/>
            </a:pPr>
            <a:endParaRPr lang="en-CA" sz="2200" b="1" dirty="0">
              <a:latin typeface="Lato"/>
              <a:ea typeface="Lato"/>
              <a:cs typeface="Lato"/>
              <a:sym typeface="Lato"/>
            </a:endParaRPr>
          </a:p>
          <a:p>
            <a:pPr marL="0" lvl="0" indent="0" algn="l" rtl="0">
              <a:spcBef>
                <a:spcPts val="0"/>
              </a:spcBef>
              <a:spcAft>
                <a:spcPts val="0"/>
              </a:spcAft>
              <a:buSzPts val="2400"/>
              <a:buNone/>
            </a:pPr>
            <a:r>
              <a:rPr lang="en-CA" sz="2200" b="1" dirty="0">
                <a:latin typeface="Lato"/>
                <a:ea typeface="Lato"/>
                <a:cs typeface="Lato"/>
                <a:sym typeface="Lato"/>
              </a:rPr>
              <a:t>Remove 2nd SELECT and replace with comma and 2</a:t>
            </a:r>
            <a:r>
              <a:rPr lang="en-CA" sz="2200" b="1" baseline="30000" dirty="0">
                <a:latin typeface="Lato"/>
                <a:ea typeface="Lato"/>
                <a:cs typeface="Lato"/>
                <a:sym typeface="Lato"/>
              </a:rPr>
              <a:t>nd</a:t>
            </a:r>
            <a:r>
              <a:rPr lang="en-CA" sz="2200" b="1" dirty="0">
                <a:latin typeface="Lato"/>
                <a:ea typeface="Lato"/>
                <a:cs typeface="Lato"/>
                <a:sym typeface="Lato"/>
              </a:rPr>
              <a:t> FROM replace with JOIN</a:t>
            </a:r>
          </a:p>
          <a:p>
            <a:pPr marL="0" lvl="0" indent="0" algn="l" rtl="0">
              <a:spcBef>
                <a:spcPts val="0"/>
              </a:spcBef>
              <a:spcAft>
                <a:spcPts val="0"/>
              </a:spcAft>
              <a:buSzPts val="2400"/>
              <a:buNone/>
            </a:pPr>
            <a:endParaRPr lang="en-CA" sz="2200" b="1" dirty="0">
              <a:latin typeface="Lato"/>
              <a:ea typeface="Lato"/>
              <a:cs typeface="Lato"/>
              <a:sym typeface="Lato"/>
            </a:endParaRPr>
          </a:p>
          <a:p>
            <a:pPr marL="0" indent="0">
              <a:buNone/>
            </a:pPr>
            <a:r>
              <a:rPr lang="en-CA" sz="1600" b="1" dirty="0">
                <a:solidFill>
                  <a:srgbClr val="800000"/>
                </a:solidFill>
                <a:effectLst/>
                <a:latin typeface="Courier New" panose="02070309020205020404" pitchFamily="49" charset="0"/>
              </a:rPr>
              <a:t>SELECT</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gtc.rg_id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dirty="0">
                <a:solidFill>
                  <a:srgbClr val="000000"/>
                </a:solidFill>
                <a:effectLst/>
                <a:latin typeface="Courier New" panose="02070309020205020404" pitchFamily="49" charset="0"/>
              </a:rPr>
              <a:t>     , </a:t>
            </a:r>
            <a:r>
              <a:rPr lang="en-CA" sz="1600" dirty="0" err="1">
                <a:solidFill>
                  <a:srgbClr val="000000"/>
                </a:solidFill>
                <a:effectLst/>
                <a:latin typeface="Courier New" panose="02070309020205020404" pitchFamily="49" charset="0"/>
              </a:rPr>
              <a:t>gco.co_id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gco.co_name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gco.co_abbr</a:t>
            </a:r>
            <a:endParaRPr lang="en-CA" sz="1600" dirty="0">
              <a:solidFill>
                <a:srgbClr val="000000"/>
              </a:solidFill>
              <a:effectLst/>
              <a:latin typeface="Courier New" panose="02070309020205020404" pitchFamily="49" charset="0"/>
            </a:endParaRPr>
          </a:p>
          <a:p>
            <a:pPr marL="0" indent="0">
              <a:buNone/>
            </a:pPr>
            <a:r>
              <a:rPr lang="en-CA" sz="1600" b="1" dirty="0">
                <a:solidFill>
                  <a:srgbClr val="800000"/>
                </a:solidFill>
                <a:effectLst/>
                <a:latin typeface="Courier New" panose="02070309020205020404" pitchFamily="49" charset="0"/>
              </a:rPr>
              <a:t>FROM</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geo_towncity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a:t>
            </a:r>
            <a:endParaRPr lang="en-CA" sz="1600" dirty="0">
              <a:solidFill>
                <a:srgbClr val="FF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JOIN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geo_region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JOIN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geo_country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a:t>
            </a:r>
            <a:r>
              <a:rPr lang="en-CA" sz="1600" dirty="0">
                <a:solidFill>
                  <a:srgbClr val="000000"/>
                </a:solidFill>
                <a:effectLst/>
                <a:latin typeface="Courier New" panose="02070309020205020404" pitchFamily="49" charset="0"/>
              </a:rPr>
              <a:t> </a:t>
            </a:r>
            <a:r>
              <a:rPr lang="en-CA" sz="1600" b="1" dirty="0">
                <a:solidFill>
                  <a:srgbClr val="800000"/>
                </a:solidFill>
                <a:effectLst/>
                <a:latin typeface="Courier New" panose="02070309020205020404" pitchFamily="49" charset="0"/>
              </a:rPr>
              <a:t>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r>
              <a:rPr lang="en-CA" sz="1600" dirty="0">
                <a:solidFill>
                  <a:srgbClr val="000000"/>
                </a:solidFill>
                <a:effectLst/>
                <a:latin typeface="Courier New" panose="02070309020205020404" pitchFamily="49" charset="0"/>
              </a:rPr>
              <a:t>=</a:t>
            </a:r>
            <a:r>
              <a:rPr lang="en-CA" sz="1600" dirty="0" err="1">
                <a:solidFill>
                  <a:srgbClr val="000000"/>
                </a:solidFill>
                <a:effectLst/>
                <a:latin typeface="Courier New" panose="02070309020205020404" pitchFamily="49" charset="0"/>
              </a:rPr>
              <a:t>gco.co_id</a:t>
            </a:r>
            <a:r>
              <a:rPr lang="en-CA" sz="1600" dirty="0">
                <a:solidFill>
                  <a:srgbClr val="FF0000"/>
                </a:solidFill>
                <a:effectLst/>
                <a:latin typeface="Courier New" panose="02070309020205020404" pitchFamily="49" charset="0"/>
              </a:rPr>
              <a:t>;</a:t>
            </a:r>
            <a:br>
              <a:rPr lang="en-CA" sz="1600" dirty="0">
                <a:solidFill>
                  <a:srgbClr val="FF0000"/>
                </a:solidFill>
                <a:effectLst/>
                <a:latin typeface="Courier New" panose="02070309020205020404" pitchFamily="49" charset="0"/>
              </a:rPr>
            </a:br>
            <a:br>
              <a:rPr lang="en-CA" sz="1600" dirty="0">
                <a:solidFill>
                  <a:srgbClr val="FF0000"/>
                </a:solidFill>
                <a:effectLst/>
                <a:latin typeface="Courier New" panose="02070309020205020404" pitchFamily="49" charset="0"/>
              </a:rPr>
            </a:br>
            <a:r>
              <a:rPr lang="en-CA" sz="1600" dirty="0">
                <a:solidFill>
                  <a:srgbClr val="FF0000"/>
                </a:solidFill>
                <a:effectLst/>
                <a:latin typeface="Courier New" panose="02070309020205020404" pitchFamily="49" charset="0"/>
              </a:rPr>
              <a:t>--finish the JOIN ON statement to link </a:t>
            </a:r>
            <a:r>
              <a:rPr lang="en-CA" sz="1600" dirty="0" err="1">
                <a:solidFill>
                  <a:srgbClr val="FF0000"/>
                </a:solidFill>
                <a:effectLst/>
                <a:latin typeface="Courier New" panose="02070309020205020404" pitchFamily="49" charset="0"/>
              </a:rPr>
              <a:t>rg_id's</a:t>
            </a:r>
            <a:endParaRPr lang="en-CA" sz="1600" dirty="0">
              <a:solidFill>
                <a:srgbClr val="000000"/>
              </a:solidFill>
              <a:effectLst/>
              <a:latin typeface="Courier New" panose="02070309020205020404" pitchFamily="49" charset="0"/>
            </a:endParaRPr>
          </a:p>
          <a:p>
            <a:pPr marL="0" indent="0">
              <a:buNone/>
            </a:pPr>
            <a:r>
              <a:rPr lang="en-CA" sz="1600" b="1" dirty="0">
                <a:solidFill>
                  <a:srgbClr val="800000"/>
                </a:solidFill>
                <a:effectLst/>
                <a:latin typeface="Courier New" panose="02070309020205020404" pitchFamily="49" charset="0"/>
              </a:rPr>
              <a:t>SELECT</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gtc.rg_id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dirty="0">
                <a:solidFill>
                  <a:srgbClr val="000000"/>
                </a:solidFill>
                <a:effectLst/>
                <a:latin typeface="Courier New" panose="02070309020205020404" pitchFamily="49" charset="0"/>
              </a:rPr>
              <a:t>     , </a:t>
            </a:r>
            <a:r>
              <a:rPr lang="en-CA" sz="1600" dirty="0" err="1">
                <a:solidFill>
                  <a:srgbClr val="000000"/>
                </a:solidFill>
                <a:effectLst/>
                <a:latin typeface="Courier New" panose="02070309020205020404" pitchFamily="49" charset="0"/>
              </a:rPr>
              <a:t>gco.co_id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gco.co_name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gco.co_abbr</a:t>
            </a:r>
            <a:endParaRPr lang="en-CA" sz="1600" dirty="0">
              <a:solidFill>
                <a:srgbClr val="000000"/>
              </a:solidFill>
              <a:effectLst/>
              <a:latin typeface="Courier New" panose="02070309020205020404" pitchFamily="49" charset="0"/>
            </a:endParaRPr>
          </a:p>
          <a:p>
            <a:pPr marL="0" indent="0">
              <a:buNone/>
            </a:pPr>
            <a:r>
              <a:rPr lang="en-CA" sz="1600" b="1" dirty="0">
                <a:solidFill>
                  <a:srgbClr val="800000"/>
                </a:solidFill>
                <a:effectLst/>
                <a:latin typeface="Courier New" panose="02070309020205020404" pitchFamily="49" charset="0"/>
              </a:rPr>
              <a:t>FROM</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geo_towncity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a:t>
            </a:r>
            <a:endParaRPr lang="en-CA" sz="1600" dirty="0">
              <a:solidFill>
                <a:srgbClr val="FF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JOIN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geo_region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a:t>
            </a:r>
            <a:r>
              <a:rPr lang="en-CA" sz="1600" dirty="0">
                <a:solidFill>
                  <a:srgbClr val="000000"/>
                </a:solidFill>
                <a:effectLst/>
                <a:latin typeface="Courier New" panose="02070309020205020404" pitchFamily="49" charset="0"/>
              </a:rPr>
              <a:t> </a:t>
            </a:r>
            <a:r>
              <a:rPr lang="en-CA" sz="1600" b="1" dirty="0">
                <a:solidFill>
                  <a:srgbClr val="FF0000"/>
                </a:solidFill>
                <a:effectLst/>
                <a:latin typeface="Courier New" panose="02070309020205020404" pitchFamily="49" charset="0"/>
              </a:rPr>
              <a:t>ON</a:t>
            </a:r>
            <a:r>
              <a:rPr lang="en-CA" sz="1600" dirty="0">
                <a:solidFill>
                  <a:srgbClr val="FF0000"/>
                </a:solidFill>
                <a:effectLst/>
                <a:latin typeface="Courier New" panose="02070309020205020404" pitchFamily="49" charset="0"/>
              </a:rPr>
              <a:t> </a:t>
            </a:r>
            <a:r>
              <a:rPr lang="en-CA" sz="1600" dirty="0" err="1">
                <a:solidFill>
                  <a:srgbClr val="FF0000"/>
                </a:solidFill>
                <a:effectLst/>
                <a:latin typeface="Courier New" panose="02070309020205020404" pitchFamily="49" charset="0"/>
              </a:rPr>
              <a:t>gtc.rg_id</a:t>
            </a:r>
            <a:r>
              <a:rPr lang="en-CA" sz="1600" dirty="0">
                <a:solidFill>
                  <a:srgbClr val="FF0000"/>
                </a:solidFill>
                <a:effectLst/>
                <a:latin typeface="Courier New" panose="02070309020205020404" pitchFamily="49" charset="0"/>
              </a:rPr>
              <a:t>=</a:t>
            </a:r>
            <a:r>
              <a:rPr lang="en-CA" sz="1600" dirty="0" err="1">
                <a:solidFill>
                  <a:srgbClr val="FF0000"/>
                </a:solidFill>
                <a:effectLst/>
                <a:latin typeface="Courier New" panose="02070309020205020404" pitchFamily="49" charset="0"/>
              </a:rPr>
              <a:t>grg.rg_id</a:t>
            </a:r>
            <a:endParaRPr lang="en-CA" sz="1600" dirty="0">
              <a:solidFill>
                <a:srgbClr val="FF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JOIN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geo_country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a:t>
            </a:r>
            <a:r>
              <a:rPr lang="en-CA" sz="1600" dirty="0">
                <a:solidFill>
                  <a:srgbClr val="000000"/>
                </a:solidFill>
                <a:effectLst/>
                <a:latin typeface="Courier New" panose="02070309020205020404" pitchFamily="49" charset="0"/>
              </a:rPr>
              <a:t> </a:t>
            </a:r>
            <a:r>
              <a:rPr lang="en-CA" sz="1600" b="1" dirty="0">
                <a:solidFill>
                  <a:srgbClr val="800000"/>
                </a:solidFill>
                <a:effectLst/>
                <a:latin typeface="Courier New" panose="02070309020205020404" pitchFamily="49" charset="0"/>
              </a:rPr>
              <a:t>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r>
              <a:rPr lang="en-CA" sz="1600" dirty="0">
                <a:solidFill>
                  <a:srgbClr val="000000"/>
                </a:solidFill>
                <a:effectLst/>
                <a:latin typeface="Courier New" panose="02070309020205020404" pitchFamily="49" charset="0"/>
              </a:rPr>
              <a:t>=</a:t>
            </a:r>
            <a:r>
              <a:rPr lang="en-CA" sz="1600" dirty="0" err="1">
                <a:solidFill>
                  <a:srgbClr val="000000"/>
                </a:solidFill>
                <a:effectLst/>
                <a:latin typeface="Courier New" panose="02070309020205020404" pitchFamily="49" charset="0"/>
              </a:rPr>
              <a:t>gco.co_id</a:t>
            </a:r>
            <a:r>
              <a:rPr lang="en-CA" sz="1600" dirty="0">
                <a:solidFill>
                  <a:srgbClr val="FF0000"/>
                </a:solidFill>
                <a:effectLst/>
                <a:latin typeface="Courier New" panose="02070309020205020404" pitchFamily="49" charset="0"/>
              </a:rPr>
              <a:t>;</a:t>
            </a:r>
            <a:endParaRPr lang="en-CA" sz="1600" dirty="0">
              <a:solidFill>
                <a:srgbClr val="000000"/>
              </a:solidFill>
              <a:effectLst/>
              <a:latin typeface="Courier New" panose="02070309020205020404" pitchFamily="49" charset="0"/>
            </a:endParaRPr>
          </a:p>
          <a:p>
            <a:pPr marL="0" lvl="0" indent="0" algn="l" rtl="0">
              <a:spcBef>
                <a:spcPts val="0"/>
              </a:spcBef>
              <a:spcAft>
                <a:spcPts val="0"/>
              </a:spcAft>
              <a:buSzPts val="2400"/>
              <a:buNone/>
            </a:pPr>
            <a:endParaRPr lang="en-CA" sz="2200" b="1" dirty="0">
              <a:latin typeface="Lato"/>
              <a:ea typeface="Lato"/>
              <a:cs typeface="Lato"/>
              <a:sym typeface="Lato"/>
            </a:endParaRPr>
          </a:p>
        </p:txBody>
      </p:sp>
      <p:pic>
        <p:nvPicPr>
          <p:cNvPr id="5" name="Picture 4">
            <a:extLst>
              <a:ext uri="{FF2B5EF4-FFF2-40B4-BE49-F238E27FC236}">
                <a16:creationId xmlns:a16="http://schemas.microsoft.com/office/drawing/2014/main" id="{9A6D9930-BFD7-2CF5-6A06-46AC1289A6D1}"/>
              </a:ext>
            </a:extLst>
          </p:cNvPr>
          <p:cNvPicPr>
            <a:picLocks noChangeAspect="1"/>
          </p:cNvPicPr>
          <p:nvPr/>
        </p:nvPicPr>
        <p:blipFill>
          <a:blip r:embed="rId3"/>
          <a:stretch>
            <a:fillRect/>
          </a:stretch>
        </p:blipFill>
        <p:spPr>
          <a:xfrm>
            <a:off x="6652300" y="914400"/>
            <a:ext cx="2356833" cy="4949348"/>
          </a:xfrm>
          <a:prstGeom prst="rect">
            <a:avLst/>
          </a:prstGeom>
        </p:spPr>
      </p:pic>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3" name="Text Placeholder 2">
            <a:extLst>
              <a:ext uri="{FF2B5EF4-FFF2-40B4-BE49-F238E27FC236}">
                <a16:creationId xmlns:a16="http://schemas.microsoft.com/office/drawing/2014/main" id="{1E823FE1-C5C7-8353-6351-D717B625CF21}"/>
              </a:ext>
            </a:extLst>
          </p:cNvPr>
          <p:cNvSpPr>
            <a:spLocks noGrp="1"/>
          </p:cNvSpPr>
          <p:nvPr>
            <p:ph type="body" idx="1"/>
          </p:nvPr>
        </p:nvSpPr>
        <p:spPr>
          <a:xfrm>
            <a:off x="213223" y="840812"/>
            <a:ext cx="8549119" cy="5691202"/>
          </a:xfrm>
        </p:spPr>
        <p:txBody>
          <a:bodyPr/>
          <a:lstStyle/>
          <a:p>
            <a:pPr marL="0" indent="0">
              <a:buNone/>
            </a:pPr>
            <a:r>
              <a:rPr lang="en-CA" sz="1600" b="1" dirty="0">
                <a:solidFill>
                  <a:srgbClr val="800000"/>
                </a:solidFill>
                <a:effectLst/>
                <a:latin typeface="Courier New" panose="02070309020205020404" pitchFamily="49" charset="0"/>
              </a:rPr>
              <a:t>SELECT</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gtc.tc_name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gtc.rg_id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grg.rg_name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endParaRPr lang="en-CA" sz="1600" dirty="0">
              <a:solidFill>
                <a:srgbClr val="000000"/>
              </a:solidFill>
              <a:effectLst/>
              <a:latin typeface="Courier New" panose="02070309020205020404" pitchFamily="49" charset="0"/>
            </a:endParaRPr>
          </a:p>
          <a:p>
            <a:pPr marL="0" marR="0" indent="0">
              <a:spcBef>
                <a:spcPts val="0"/>
              </a:spcBef>
              <a:spcAft>
                <a:spcPts val="0"/>
              </a:spcAft>
              <a:buNone/>
            </a:pPr>
            <a:r>
              <a:rPr lang="en-CA" sz="1600" dirty="0">
                <a:solidFill>
                  <a:srgbClr val="000000"/>
                </a:solidFill>
                <a:effectLst/>
                <a:latin typeface="Courier New" panose="02070309020205020404" pitchFamily="49" charset="0"/>
              </a:rPr>
              <a:t>     , </a:t>
            </a:r>
            <a:r>
              <a:rPr lang="en-CA" sz="1600" dirty="0" err="1">
                <a:solidFill>
                  <a:srgbClr val="000000"/>
                </a:solidFill>
                <a:effectLst/>
                <a:latin typeface="Courier New" panose="02070309020205020404" pitchFamily="49" charset="0"/>
              </a:rPr>
              <a:t>gco.co_id</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gco.co_name</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gco.co_abbr</a:t>
            </a:r>
            <a:endParaRPr lang="en-CA" sz="1600" dirty="0">
              <a:solidFill>
                <a:srgbClr val="000000"/>
              </a:solidFill>
              <a:effectLst/>
              <a:latin typeface="Courier New" panose="02070309020205020404" pitchFamily="49" charset="0"/>
            </a:endParaRPr>
          </a:p>
          <a:p>
            <a:pPr marL="0" indent="0">
              <a:buNone/>
            </a:pPr>
            <a:r>
              <a:rPr lang="en-CA" sz="1600" b="1" dirty="0">
                <a:solidFill>
                  <a:srgbClr val="800000"/>
                </a:solidFill>
                <a:effectLst/>
                <a:latin typeface="Courier New" panose="02070309020205020404" pitchFamily="49" charset="0"/>
              </a:rPr>
              <a:t>FROM</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geo_towncity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gtc</a:t>
            </a:r>
            <a:endParaRPr lang="en-CA" sz="1600" dirty="0">
              <a:solidFill>
                <a:srgbClr val="FF0000"/>
              </a:solidFill>
              <a:effectLst/>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JOIN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geo_region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a:t>
            </a:r>
            <a:r>
              <a:rPr lang="en-CA" sz="1600" dirty="0">
                <a:solidFill>
                  <a:srgbClr val="000000"/>
                </a:solidFill>
                <a:effectLst/>
                <a:latin typeface="Courier New" panose="02070309020205020404" pitchFamily="49" charset="0"/>
              </a:rPr>
              <a:t>  </a:t>
            </a:r>
            <a:r>
              <a:rPr lang="en-CA" sz="1600" b="1" dirty="0">
                <a:solidFill>
                  <a:srgbClr val="800000"/>
                </a:solidFill>
                <a:latin typeface="Courier New" panose="02070309020205020404" pitchFamily="49" charset="0"/>
              </a:rPr>
              <a:t>ON</a:t>
            </a:r>
            <a:r>
              <a:rPr lang="en-CA" sz="1600" dirty="0">
                <a:solidFill>
                  <a:srgbClr val="FF0000"/>
                </a:solidFill>
                <a:effectLst/>
                <a:latin typeface="Courier New" panose="02070309020205020404" pitchFamily="49" charset="0"/>
              </a:rPr>
              <a:t> </a:t>
            </a:r>
            <a:r>
              <a:rPr lang="en-CA" sz="1600" dirty="0" err="1">
                <a:solidFill>
                  <a:srgbClr val="000000"/>
                </a:solidFill>
                <a:latin typeface="Courier New" panose="02070309020205020404" pitchFamily="49" charset="0"/>
              </a:rPr>
              <a:t>gtc.rg_id</a:t>
            </a:r>
            <a:r>
              <a:rPr lang="en-CA" sz="1600" dirty="0">
                <a:solidFill>
                  <a:srgbClr val="000000"/>
                </a:solidFill>
                <a:latin typeface="Courier New" panose="02070309020205020404" pitchFamily="49" charset="0"/>
              </a:rPr>
              <a:t>=</a:t>
            </a:r>
            <a:r>
              <a:rPr lang="en-CA" sz="1600" dirty="0" err="1">
                <a:solidFill>
                  <a:srgbClr val="000000"/>
                </a:solidFill>
                <a:latin typeface="Courier New" panose="02070309020205020404" pitchFamily="49" charset="0"/>
              </a:rPr>
              <a:t>grg.rg_id</a:t>
            </a:r>
            <a:endParaRPr lang="en-CA" sz="1600" dirty="0">
              <a:solidFill>
                <a:srgbClr val="000000"/>
              </a:solidFill>
              <a:latin typeface="Courier New" panose="02070309020205020404" pitchFamily="49" charset="0"/>
            </a:endParaRPr>
          </a:p>
          <a:p>
            <a:pPr marL="0" marR="0" indent="0">
              <a:spcBef>
                <a:spcPts val="0"/>
              </a:spcBef>
              <a:spcAft>
                <a:spcPts val="0"/>
              </a:spcAft>
              <a:buNone/>
            </a:pPr>
            <a:r>
              <a:rPr lang="en-CA" sz="1600" b="1" dirty="0">
                <a:solidFill>
                  <a:srgbClr val="800000"/>
                </a:solidFill>
                <a:effectLst/>
                <a:latin typeface="Courier New" panose="02070309020205020404" pitchFamily="49" charset="0"/>
              </a:rPr>
              <a:t>       JOIN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geo_country</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gco</a:t>
            </a:r>
            <a:r>
              <a:rPr lang="en-CA" sz="1600" dirty="0">
                <a:solidFill>
                  <a:srgbClr val="000000"/>
                </a:solidFill>
                <a:effectLst/>
                <a:latin typeface="Courier New" panose="02070309020205020404" pitchFamily="49" charset="0"/>
              </a:rPr>
              <a:t> </a:t>
            </a:r>
            <a:r>
              <a:rPr lang="en-CA" sz="1600" b="1" dirty="0">
                <a:solidFill>
                  <a:srgbClr val="800000"/>
                </a:solidFill>
                <a:effectLst/>
                <a:latin typeface="Courier New" panose="02070309020205020404" pitchFamily="49" charset="0"/>
              </a:rPr>
              <a:t>ON</a:t>
            </a:r>
            <a:r>
              <a:rPr lang="en-CA" sz="1600" dirty="0">
                <a:solidFill>
                  <a:srgbClr val="000000"/>
                </a:solidFill>
                <a:effectLst/>
                <a:latin typeface="Courier New" panose="02070309020205020404" pitchFamily="49" charset="0"/>
              </a:rPr>
              <a:t> </a:t>
            </a:r>
            <a:r>
              <a:rPr lang="en-CA" sz="1600" dirty="0" err="1">
                <a:solidFill>
                  <a:srgbClr val="000000"/>
                </a:solidFill>
                <a:effectLst/>
                <a:latin typeface="Courier New" panose="02070309020205020404" pitchFamily="49" charset="0"/>
              </a:rPr>
              <a:t>grg.co_id</a:t>
            </a:r>
            <a:r>
              <a:rPr lang="en-CA" sz="1600" dirty="0">
                <a:solidFill>
                  <a:srgbClr val="000000"/>
                </a:solidFill>
                <a:effectLst/>
                <a:latin typeface="Courier New" panose="02070309020205020404" pitchFamily="49" charset="0"/>
              </a:rPr>
              <a:t>=</a:t>
            </a:r>
            <a:r>
              <a:rPr lang="en-CA" sz="1600" dirty="0" err="1">
                <a:solidFill>
                  <a:srgbClr val="000000"/>
                </a:solidFill>
                <a:effectLst/>
                <a:latin typeface="Courier New" panose="02070309020205020404" pitchFamily="49" charset="0"/>
              </a:rPr>
              <a:t>gco.co_id</a:t>
            </a:r>
            <a:r>
              <a:rPr lang="en-CA" sz="1600" dirty="0">
                <a:solidFill>
                  <a:srgbClr val="FF0000"/>
                </a:solidFill>
                <a:effectLst/>
                <a:latin typeface="Courier New" panose="02070309020205020404" pitchFamily="49" charset="0"/>
              </a:rPr>
              <a:t>;</a:t>
            </a:r>
            <a:endParaRPr lang="en-CA" sz="1600" dirty="0">
              <a:solidFill>
                <a:srgbClr val="000000"/>
              </a:solidFill>
              <a:effectLst/>
              <a:latin typeface="Courier New" panose="02070309020205020404" pitchFamily="49" charset="0"/>
            </a:endParaRPr>
          </a:p>
          <a:p>
            <a:pPr marL="76200" indent="0">
              <a:buNone/>
            </a:pPr>
            <a:br>
              <a:rPr lang="en-CA" sz="1600" dirty="0">
                <a:solidFill>
                  <a:srgbClr val="000000"/>
                </a:solidFill>
                <a:latin typeface="Courier New" panose="02070309020205020404" pitchFamily="49" charset="0"/>
              </a:rPr>
            </a:br>
            <a:r>
              <a:rPr lang="en-CA" sz="1600" dirty="0">
                <a:solidFill>
                  <a:srgbClr val="000000"/>
                </a:solidFill>
                <a:latin typeface="Courier New" panose="02070309020205020404" pitchFamily="49" charset="0"/>
              </a:rPr>
              <a:t>-- now run the query</a:t>
            </a:r>
          </a:p>
          <a:p>
            <a:pPr>
              <a:buFont typeface="Wingdings" panose="05000000000000000000" pitchFamily="2" charset="2"/>
              <a:buChar char="n"/>
            </a:pPr>
            <a:endParaRPr lang="en-CA" dirty="0"/>
          </a:p>
          <a:p>
            <a:pPr>
              <a:buFont typeface="Wingdings" panose="05000000000000000000" pitchFamily="2" charset="2"/>
              <a:buChar char="n"/>
            </a:pPr>
            <a:endParaRPr lang="en-CA" dirty="0"/>
          </a:p>
          <a:p>
            <a:pPr>
              <a:buFont typeface="Wingdings" panose="05000000000000000000" pitchFamily="2" charset="2"/>
              <a:buChar char="n"/>
            </a:pPr>
            <a:endParaRPr lang="en-CA" dirty="0"/>
          </a:p>
          <a:p>
            <a:pPr>
              <a:buFont typeface="Wingdings" panose="05000000000000000000" pitchFamily="2" charset="2"/>
              <a:buChar char="n"/>
            </a:pPr>
            <a:endParaRPr lang="en-CA" dirty="0"/>
          </a:p>
          <a:p>
            <a:pPr>
              <a:buFont typeface="Wingdings" panose="05000000000000000000" pitchFamily="2" charset="2"/>
              <a:buChar char="n"/>
            </a:pPr>
            <a:endParaRPr lang="en-CA" dirty="0"/>
          </a:p>
          <a:p>
            <a:pPr>
              <a:buFont typeface="Wingdings" panose="05000000000000000000" pitchFamily="2" charset="2"/>
              <a:buChar char="n"/>
            </a:pPr>
            <a:endParaRPr lang="en-CA" dirty="0"/>
          </a:p>
          <a:p>
            <a:pPr marL="76200" indent="0">
              <a:buNone/>
            </a:pPr>
            <a:r>
              <a:rPr lang="en-CA" sz="2000" dirty="0"/>
              <a:t>This example, would emulate the normal order you would see city, province, country on an envelope, usually </a:t>
            </a:r>
            <a:r>
              <a:rPr lang="en-CA" sz="2000" dirty="0" err="1"/>
              <a:t>gco.co_abbr</a:t>
            </a:r>
            <a:r>
              <a:rPr lang="en-CA" sz="2000" dirty="0"/>
              <a:t>, as usually the country is abbreviated.  Next class we attach this to people.</a:t>
            </a:r>
          </a:p>
          <a:p>
            <a:pPr marL="76200" indent="0">
              <a:buNone/>
            </a:pPr>
            <a:br>
              <a:rPr lang="en-CA" dirty="0"/>
            </a:br>
            <a:endParaRPr lang="en-CA" dirty="0"/>
          </a:p>
        </p:txBody>
      </p:sp>
      <p:sp>
        <p:nvSpPr>
          <p:cNvPr id="506" name="Google Shape;506;p64"/>
          <p:cNvSpPr txBox="1">
            <a:spLocks noGrp="1"/>
          </p:cNvSpPr>
          <p:nvPr>
            <p:ph type="title"/>
          </p:nvPr>
        </p:nvSpPr>
        <p:spPr>
          <a:xfrm>
            <a:off x="502925" y="1023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INNER JOIN - Practice</a:t>
            </a:r>
            <a:endParaRPr/>
          </a:p>
        </p:txBody>
      </p:sp>
      <p:sp>
        <p:nvSpPr>
          <p:cNvPr id="508" name="Google Shape;508;p6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22</a:t>
            </a:fld>
            <a:endParaRPr/>
          </a:p>
        </p:txBody>
      </p:sp>
      <p:pic>
        <p:nvPicPr>
          <p:cNvPr id="4" name="Picture 3">
            <a:extLst>
              <a:ext uri="{FF2B5EF4-FFF2-40B4-BE49-F238E27FC236}">
                <a16:creationId xmlns:a16="http://schemas.microsoft.com/office/drawing/2014/main" id="{F17FD345-A96C-0F21-A0F8-8436E171F76A}"/>
              </a:ext>
            </a:extLst>
          </p:cNvPr>
          <p:cNvPicPr>
            <a:picLocks noChangeAspect="1"/>
          </p:cNvPicPr>
          <p:nvPr/>
        </p:nvPicPr>
        <p:blipFill>
          <a:blip r:embed="rId3"/>
          <a:stretch>
            <a:fillRect/>
          </a:stretch>
        </p:blipFill>
        <p:spPr>
          <a:xfrm>
            <a:off x="6845658" y="914400"/>
            <a:ext cx="2163475" cy="4543297"/>
          </a:xfrm>
          <a:prstGeom prst="rect">
            <a:avLst/>
          </a:prstGeom>
        </p:spPr>
      </p:pic>
      <p:pic>
        <p:nvPicPr>
          <p:cNvPr id="6" name="Picture 5">
            <a:extLst>
              <a:ext uri="{FF2B5EF4-FFF2-40B4-BE49-F238E27FC236}">
                <a16:creationId xmlns:a16="http://schemas.microsoft.com/office/drawing/2014/main" id="{FC2C2BD0-377C-5276-9963-9ABF43EDD3E8}"/>
              </a:ext>
            </a:extLst>
          </p:cNvPr>
          <p:cNvPicPr>
            <a:picLocks noChangeAspect="1"/>
          </p:cNvPicPr>
          <p:nvPr/>
        </p:nvPicPr>
        <p:blipFill>
          <a:blip r:embed="rId4"/>
          <a:stretch>
            <a:fillRect/>
          </a:stretch>
        </p:blipFill>
        <p:spPr>
          <a:xfrm>
            <a:off x="90854" y="3148558"/>
            <a:ext cx="6568274" cy="1931390"/>
          </a:xfrm>
          <a:prstGeom prst="rect">
            <a:avLst/>
          </a:prstGeom>
        </p:spPr>
      </p:pic>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473342" y="8829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Multiple Tables</a:t>
            </a:r>
            <a:endParaRPr/>
          </a:p>
        </p:txBody>
      </p:sp>
      <p:sp>
        <p:nvSpPr>
          <p:cNvPr id="264" name="Google Shape;264;p40"/>
          <p:cNvSpPr txBox="1">
            <a:spLocks noGrp="1"/>
          </p:cNvSpPr>
          <p:nvPr>
            <p:ph type="body" idx="1"/>
          </p:nvPr>
        </p:nvSpPr>
        <p:spPr>
          <a:xfrm>
            <a:off x="401784" y="804065"/>
            <a:ext cx="8289000" cy="456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600" dirty="0"/>
              <a:t>We have only ever used SQL to interact with a single table.</a:t>
            </a:r>
            <a:endParaRPr sz="2600" dirty="0"/>
          </a:p>
          <a:p>
            <a:pPr marL="0" lvl="0" indent="0" algn="l" rtl="0">
              <a:lnSpc>
                <a:spcPct val="100000"/>
              </a:lnSpc>
              <a:spcBef>
                <a:spcPts val="1800"/>
              </a:spcBef>
              <a:spcAft>
                <a:spcPts val="0"/>
              </a:spcAft>
              <a:buNone/>
            </a:pPr>
            <a:r>
              <a:rPr lang="en-US" sz="2600" dirty="0"/>
              <a:t>However, most meaningful SQL interactions involve the use of </a:t>
            </a:r>
            <a:r>
              <a:rPr lang="en-US" sz="2600" b="1" dirty="0"/>
              <a:t>2 or more tables at the same time</a:t>
            </a:r>
            <a:r>
              <a:rPr lang="en-US" sz="2600" dirty="0"/>
              <a:t>.</a:t>
            </a:r>
            <a:endParaRPr sz="2600" dirty="0"/>
          </a:p>
          <a:p>
            <a:pPr marL="0" lvl="0" indent="0" algn="l" rtl="0">
              <a:lnSpc>
                <a:spcPct val="100000"/>
              </a:lnSpc>
              <a:spcBef>
                <a:spcPts val="1800"/>
              </a:spcBef>
              <a:spcAft>
                <a:spcPts val="1800"/>
              </a:spcAft>
              <a:buNone/>
            </a:pPr>
            <a:r>
              <a:rPr lang="en-US" sz="2600" b="1" dirty="0"/>
              <a:t>For instance: </a:t>
            </a:r>
            <a:r>
              <a:rPr lang="en-US" sz="2600" dirty="0"/>
              <a:t>What if we want to see a Country’s name beside the Region’s name on the same result row?</a:t>
            </a:r>
            <a:endParaRPr sz="2600" dirty="0"/>
          </a:p>
        </p:txBody>
      </p:sp>
      <p:sp>
        <p:nvSpPr>
          <p:cNvPr id="265" name="Google Shape;265;p40"/>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a:t>
            </a:fld>
            <a:endParaRPr/>
          </a:p>
        </p:txBody>
      </p:sp>
      <p:pic>
        <p:nvPicPr>
          <p:cNvPr id="3" name="Picture 2">
            <a:extLst>
              <a:ext uri="{FF2B5EF4-FFF2-40B4-BE49-F238E27FC236}">
                <a16:creationId xmlns:a16="http://schemas.microsoft.com/office/drawing/2014/main" id="{476FE1C6-B098-135C-97F2-DE316C0B8231}"/>
              </a:ext>
            </a:extLst>
          </p:cNvPr>
          <p:cNvPicPr>
            <a:picLocks noChangeAspect="1"/>
          </p:cNvPicPr>
          <p:nvPr/>
        </p:nvPicPr>
        <p:blipFill>
          <a:blip r:embed="rId3"/>
          <a:stretch>
            <a:fillRect/>
          </a:stretch>
        </p:blipFill>
        <p:spPr>
          <a:xfrm>
            <a:off x="819337" y="3656978"/>
            <a:ext cx="3515216" cy="3200847"/>
          </a:xfrm>
          <a:prstGeom prst="rect">
            <a:avLst/>
          </a:prstGeom>
        </p:spPr>
      </p:pic>
      <p:pic>
        <p:nvPicPr>
          <p:cNvPr id="5" name="Picture 4">
            <a:extLst>
              <a:ext uri="{FF2B5EF4-FFF2-40B4-BE49-F238E27FC236}">
                <a16:creationId xmlns:a16="http://schemas.microsoft.com/office/drawing/2014/main" id="{C396A339-464F-B92E-DA6A-36C6D4A3682A}"/>
              </a:ext>
            </a:extLst>
          </p:cNvPr>
          <p:cNvPicPr>
            <a:picLocks noChangeAspect="1"/>
          </p:cNvPicPr>
          <p:nvPr/>
        </p:nvPicPr>
        <p:blipFill>
          <a:blip r:embed="rId4"/>
          <a:stretch>
            <a:fillRect/>
          </a:stretch>
        </p:blipFill>
        <p:spPr>
          <a:xfrm>
            <a:off x="4546284" y="3694385"/>
            <a:ext cx="3572374" cy="2715004"/>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263"/>
                                        </p:tgtEl>
                                        <p:attrNameLst>
                                          <p:attrName>style.visibility</p:attrName>
                                        </p:attrNameLst>
                                      </p:cBhvr>
                                      <p:to>
                                        <p:strVal val="visible"/>
                                      </p:to>
                                    </p:set>
                                    <p:anim calcmode="lin" valueType="num">
                                      <p:cBhvr>
                                        <p:cTn id="7" dur="1000" fill="hold"/>
                                        <p:tgtEl>
                                          <p:spTgt spid="263"/>
                                        </p:tgtEl>
                                        <p:attrNameLst>
                                          <p:attrName>ppt_w</p:attrName>
                                        </p:attrNameLst>
                                      </p:cBhvr>
                                      <p:tavLst>
                                        <p:tav tm="0">
                                          <p:val>
                                            <p:fltVal val="0"/>
                                          </p:val>
                                        </p:tav>
                                        <p:tav tm="100000">
                                          <p:val>
                                            <p:strVal val="#ppt_w"/>
                                          </p:val>
                                        </p:tav>
                                      </p:tavLst>
                                    </p:anim>
                                    <p:anim calcmode="lin" valueType="num">
                                      <p:cBhvr>
                                        <p:cTn id="8" dur="1000" fill="hold"/>
                                        <p:tgtEl>
                                          <p:spTgt spid="263"/>
                                        </p:tgtEl>
                                        <p:attrNameLst>
                                          <p:attrName>ppt_h</p:attrName>
                                        </p:attrNameLst>
                                      </p:cBhvr>
                                      <p:tavLst>
                                        <p:tav tm="0">
                                          <p:val>
                                            <p:fltVal val="0"/>
                                          </p:val>
                                        </p:tav>
                                        <p:tav tm="100000">
                                          <p:val>
                                            <p:strVal val="#ppt_h"/>
                                          </p:val>
                                        </p:tav>
                                      </p:tavLst>
                                    </p:anim>
                                    <p:anim calcmode="lin" valueType="num">
                                      <p:cBhvr>
                                        <p:cTn id="9" dur="1000" fill="hold"/>
                                        <p:tgtEl>
                                          <p:spTgt spid="263"/>
                                        </p:tgtEl>
                                        <p:attrNameLst>
                                          <p:attrName>style.rotation</p:attrName>
                                        </p:attrNameLst>
                                      </p:cBhvr>
                                      <p:tavLst>
                                        <p:tav tm="0">
                                          <p:val>
                                            <p:fltVal val="90"/>
                                          </p:val>
                                        </p:tav>
                                        <p:tav tm="100000">
                                          <p:val>
                                            <p:fltVal val="0"/>
                                          </p:val>
                                        </p:tav>
                                      </p:tavLst>
                                    </p:anim>
                                    <p:animEffect transition="in" filter="fade">
                                      <p:cBhvr>
                                        <p:cTn id="10" dur="1000"/>
                                        <p:tgtEl>
                                          <p:spTgt spid="263"/>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264">
                                            <p:txEl>
                                              <p:pRg st="0" end="0"/>
                                            </p:txEl>
                                          </p:spTgt>
                                        </p:tgtEl>
                                        <p:attrNameLst>
                                          <p:attrName>style.visibility</p:attrName>
                                        </p:attrNameLst>
                                      </p:cBhvr>
                                      <p:to>
                                        <p:strVal val="visible"/>
                                      </p:to>
                                    </p:set>
                                    <p:animEffect transition="in" filter="barn(inVertical)">
                                      <p:cBhvr>
                                        <p:cTn id="14" dur="500"/>
                                        <p:tgtEl>
                                          <p:spTgt spid="26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64">
                                            <p:txEl>
                                              <p:pRg st="1" end="1"/>
                                            </p:txEl>
                                          </p:spTgt>
                                        </p:tgtEl>
                                        <p:attrNameLst>
                                          <p:attrName>style.visibility</p:attrName>
                                        </p:attrNameLst>
                                      </p:cBhvr>
                                      <p:to>
                                        <p:strVal val="visible"/>
                                      </p:to>
                                    </p:set>
                                    <p:animEffect transition="in" filter="barn(inVertical)">
                                      <p:cBhvr>
                                        <p:cTn id="19" dur="500"/>
                                        <p:tgtEl>
                                          <p:spTgt spid="26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64">
                                            <p:txEl>
                                              <p:pRg st="2" end="2"/>
                                            </p:txEl>
                                          </p:spTgt>
                                        </p:tgtEl>
                                        <p:attrNameLst>
                                          <p:attrName>style.visibility</p:attrName>
                                        </p:attrNameLst>
                                      </p:cBhvr>
                                      <p:to>
                                        <p:strVal val="visible"/>
                                      </p:to>
                                    </p:set>
                                    <p:animEffect transition="in" filter="barn(inVertical)">
                                      <p:cBhvr>
                                        <p:cTn id="24" dur="500"/>
                                        <p:tgtEl>
                                          <p:spTgt spid="2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Table Relationships</a:t>
            </a:r>
            <a:endParaRPr/>
          </a:p>
        </p:txBody>
      </p:sp>
      <p:sp>
        <p:nvSpPr>
          <p:cNvPr id="273" name="Google Shape;273;p41"/>
          <p:cNvSpPr txBox="1">
            <a:spLocks noGrp="1"/>
          </p:cNvSpPr>
          <p:nvPr>
            <p:ph type="body" idx="1"/>
          </p:nvPr>
        </p:nvSpPr>
        <p:spPr>
          <a:xfrm>
            <a:off x="456650" y="1121443"/>
            <a:ext cx="5890800" cy="4584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1800"/>
              </a:spcAft>
              <a:buNone/>
            </a:pPr>
            <a:r>
              <a:rPr lang="en-US"/>
              <a:t>Let’s review some basic table relationship before we write any SQL.</a:t>
            </a:r>
            <a:endParaRPr/>
          </a:p>
        </p:txBody>
      </p:sp>
      <p:sp>
        <p:nvSpPr>
          <p:cNvPr id="274" name="Google Shape;274;p41"/>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a:t>
            </a:fld>
            <a:endParaRPr/>
          </a:p>
        </p:txBody>
      </p:sp>
      <p:pic>
        <p:nvPicPr>
          <p:cNvPr id="7" name="Picture 6">
            <a:extLst>
              <a:ext uri="{FF2B5EF4-FFF2-40B4-BE49-F238E27FC236}">
                <a16:creationId xmlns:a16="http://schemas.microsoft.com/office/drawing/2014/main" id="{4140CE50-3E8D-57AA-93EE-84875CAB3335}"/>
              </a:ext>
            </a:extLst>
          </p:cNvPr>
          <p:cNvPicPr>
            <a:picLocks noChangeAspect="1"/>
          </p:cNvPicPr>
          <p:nvPr/>
        </p:nvPicPr>
        <p:blipFill>
          <a:blip r:embed="rId3"/>
          <a:stretch>
            <a:fillRect/>
          </a:stretch>
        </p:blipFill>
        <p:spPr>
          <a:xfrm>
            <a:off x="485204" y="2772152"/>
            <a:ext cx="8173591" cy="3286584"/>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272"/>
                                        </p:tgtEl>
                                        <p:attrNameLst>
                                          <p:attrName>style.visibility</p:attrName>
                                        </p:attrNameLst>
                                      </p:cBhvr>
                                      <p:to>
                                        <p:strVal val="visible"/>
                                      </p:to>
                                    </p:set>
                                    <p:anim calcmode="lin" valueType="num">
                                      <p:cBhvr>
                                        <p:cTn id="7" dur="1000" fill="hold"/>
                                        <p:tgtEl>
                                          <p:spTgt spid="272"/>
                                        </p:tgtEl>
                                        <p:attrNameLst>
                                          <p:attrName>ppt_w</p:attrName>
                                        </p:attrNameLst>
                                      </p:cBhvr>
                                      <p:tavLst>
                                        <p:tav tm="0">
                                          <p:val>
                                            <p:fltVal val="0"/>
                                          </p:val>
                                        </p:tav>
                                        <p:tav tm="100000">
                                          <p:val>
                                            <p:strVal val="#ppt_w"/>
                                          </p:val>
                                        </p:tav>
                                      </p:tavLst>
                                    </p:anim>
                                    <p:anim calcmode="lin" valueType="num">
                                      <p:cBhvr>
                                        <p:cTn id="8" dur="1000" fill="hold"/>
                                        <p:tgtEl>
                                          <p:spTgt spid="272"/>
                                        </p:tgtEl>
                                        <p:attrNameLst>
                                          <p:attrName>ppt_h</p:attrName>
                                        </p:attrNameLst>
                                      </p:cBhvr>
                                      <p:tavLst>
                                        <p:tav tm="0">
                                          <p:val>
                                            <p:fltVal val="0"/>
                                          </p:val>
                                        </p:tav>
                                        <p:tav tm="100000">
                                          <p:val>
                                            <p:strVal val="#ppt_h"/>
                                          </p:val>
                                        </p:tav>
                                      </p:tavLst>
                                    </p:anim>
                                    <p:anim calcmode="lin" valueType="num">
                                      <p:cBhvr>
                                        <p:cTn id="9" dur="1000" fill="hold"/>
                                        <p:tgtEl>
                                          <p:spTgt spid="272"/>
                                        </p:tgtEl>
                                        <p:attrNameLst>
                                          <p:attrName>style.rotation</p:attrName>
                                        </p:attrNameLst>
                                      </p:cBhvr>
                                      <p:tavLst>
                                        <p:tav tm="0">
                                          <p:val>
                                            <p:fltVal val="90"/>
                                          </p:val>
                                        </p:tav>
                                        <p:tav tm="100000">
                                          <p:val>
                                            <p:fltVal val="0"/>
                                          </p:val>
                                        </p:tav>
                                      </p:tavLst>
                                    </p:anim>
                                    <p:animEffect transition="in" filter="fade">
                                      <p:cBhvr>
                                        <p:cTn id="10"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456650" y="13976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Table Relationships - ERD</a:t>
            </a:r>
            <a:endParaRPr/>
          </a:p>
        </p:txBody>
      </p:sp>
      <p:sp>
        <p:nvSpPr>
          <p:cNvPr id="281" name="Google Shape;281;p42"/>
          <p:cNvSpPr txBox="1">
            <a:spLocks noGrp="1"/>
          </p:cNvSpPr>
          <p:nvPr>
            <p:ph type="body" idx="1"/>
          </p:nvPr>
        </p:nvSpPr>
        <p:spPr>
          <a:xfrm>
            <a:off x="456650" y="1002571"/>
            <a:ext cx="8135100" cy="458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All table relationships will have a line between a </a:t>
            </a:r>
            <a:r>
              <a:rPr lang="en-US" b="1" dirty="0">
                <a:latin typeface="Lato"/>
                <a:ea typeface="Lato"/>
                <a:cs typeface="Lato"/>
                <a:sym typeface="Lato"/>
              </a:rPr>
              <a:t>Primary Key</a:t>
            </a:r>
            <a:r>
              <a:rPr lang="en-US" dirty="0"/>
              <a:t> (</a:t>
            </a:r>
            <a:r>
              <a:rPr lang="en-US" b="1" dirty="0">
                <a:latin typeface="Lato"/>
                <a:ea typeface="Lato"/>
                <a:cs typeface="Lato"/>
                <a:sym typeface="Lato"/>
              </a:rPr>
              <a:t>PK</a:t>
            </a:r>
            <a:r>
              <a:rPr lang="en-US" dirty="0"/>
              <a:t>) and a </a:t>
            </a:r>
            <a:r>
              <a:rPr lang="en-US" b="1" dirty="0">
                <a:latin typeface="Lato"/>
                <a:ea typeface="Lato"/>
                <a:cs typeface="Lato"/>
                <a:sym typeface="Lato"/>
              </a:rPr>
              <a:t>Foreign Key [FK]</a:t>
            </a:r>
            <a:r>
              <a:rPr lang="en-US" dirty="0"/>
              <a:t>.</a:t>
            </a:r>
            <a:endParaRPr dirty="0"/>
          </a:p>
          <a:p>
            <a:pPr marL="0" lvl="0" indent="0" algn="l" rtl="0">
              <a:lnSpc>
                <a:spcPct val="100000"/>
              </a:lnSpc>
              <a:spcBef>
                <a:spcPts val="1800"/>
              </a:spcBef>
              <a:spcAft>
                <a:spcPts val="0"/>
              </a:spcAft>
              <a:buNone/>
            </a:pPr>
            <a:r>
              <a:rPr lang="en-US" dirty="0"/>
              <a:t>There exists a line between </a:t>
            </a:r>
            <a:r>
              <a:rPr lang="en-US" b="1" dirty="0"/>
              <a:t>country</a:t>
            </a:r>
            <a:r>
              <a:rPr lang="en-US" dirty="0"/>
              <a:t> and </a:t>
            </a:r>
            <a:r>
              <a:rPr lang="en-US" b="1" dirty="0"/>
              <a:t>regions</a:t>
            </a:r>
            <a:endParaRPr dirty="0"/>
          </a:p>
          <a:p>
            <a:pPr marL="0" lvl="0" indent="0" algn="l" rtl="0">
              <a:lnSpc>
                <a:spcPct val="100000"/>
              </a:lnSpc>
              <a:spcBef>
                <a:spcPts val="1800"/>
              </a:spcBef>
              <a:spcAft>
                <a:spcPts val="0"/>
              </a:spcAft>
              <a:buNone/>
            </a:pPr>
            <a:r>
              <a:rPr lang="en-US" dirty="0"/>
              <a:t>Notice that one end of the line is on: </a:t>
            </a:r>
            <a:r>
              <a:rPr lang="en-US" b="1" dirty="0">
                <a:latin typeface="Lato"/>
                <a:ea typeface="Lato"/>
                <a:cs typeface="Lato"/>
                <a:sym typeface="Lato"/>
              </a:rPr>
              <a:t>PK    </a:t>
            </a:r>
            <a:r>
              <a:rPr lang="en-US" b="1" dirty="0" err="1">
                <a:latin typeface="Lato"/>
                <a:ea typeface="Lato"/>
                <a:cs typeface="Lato"/>
                <a:sym typeface="Lato"/>
              </a:rPr>
              <a:t>co_id</a:t>
            </a:r>
            <a:endParaRPr dirty="0"/>
          </a:p>
          <a:p>
            <a:pPr marL="0" lvl="0" indent="0" algn="l" rtl="0">
              <a:lnSpc>
                <a:spcPct val="100000"/>
              </a:lnSpc>
              <a:spcBef>
                <a:spcPts val="1800"/>
              </a:spcBef>
              <a:spcAft>
                <a:spcPts val="0"/>
              </a:spcAft>
              <a:buNone/>
            </a:pPr>
            <a:r>
              <a:rPr lang="en-US" dirty="0"/>
              <a:t>The other line end is on: </a:t>
            </a:r>
            <a:r>
              <a:rPr lang="en-US" b="1" dirty="0" err="1">
                <a:latin typeface="Lato"/>
                <a:ea typeface="Lato"/>
                <a:cs typeface="Lato"/>
                <a:sym typeface="Lato"/>
              </a:rPr>
              <a:t>region_id</a:t>
            </a:r>
            <a:r>
              <a:rPr lang="en-US" b="1" dirty="0">
                <a:latin typeface="Lato"/>
                <a:ea typeface="Lato"/>
                <a:cs typeface="Lato"/>
                <a:sym typeface="Lato"/>
              </a:rPr>
              <a:t> [FK]</a:t>
            </a:r>
            <a:endParaRPr b="1" dirty="0">
              <a:latin typeface="Lato"/>
              <a:ea typeface="Lato"/>
              <a:cs typeface="Lato"/>
              <a:sym typeface="Lato"/>
            </a:endParaRPr>
          </a:p>
          <a:p>
            <a:pPr marL="0" lvl="0" indent="0" algn="l" rtl="0">
              <a:lnSpc>
                <a:spcPct val="100000"/>
              </a:lnSpc>
              <a:spcBef>
                <a:spcPts val="1800"/>
              </a:spcBef>
              <a:spcAft>
                <a:spcPts val="1800"/>
              </a:spcAft>
              <a:buNone/>
            </a:pPr>
            <a:endParaRPr dirty="0"/>
          </a:p>
        </p:txBody>
      </p:sp>
      <p:sp>
        <p:nvSpPr>
          <p:cNvPr id="282" name="Google Shape;282;p42"/>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 name="Oval 1"/>
          <p:cNvSpPr/>
          <p:nvPr/>
        </p:nvSpPr>
        <p:spPr>
          <a:xfrm>
            <a:off x="3328416" y="4855464"/>
            <a:ext cx="576072" cy="374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63896" y="5666232"/>
            <a:ext cx="576072" cy="374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5AC2AF-C926-5705-6FCB-F2E36D12B400}"/>
              </a:ext>
            </a:extLst>
          </p:cNvPr>
          <p:cNvPicPr>
            <a:picLocks noChangeAspect="1"/>
          </p:cNvPicPr>
          <p:nvPr/>
        </p:nvPicPr>
        <p:blipFill>
          <a:blip r:embed="rId3"/>
          <a:stretch>
            <a:fillRect/>
          </a:stretch>
        </p:blipFill>
        <p:spPr>
          <a:xfrm>
            <a:off x="473342" y="3413681"/>
            <a:ext cx="8173591" cy="3181794"/>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barn(inVertical)">
                                      <p:cBhvr>
                                        <p:cTn id="7" dur="5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barn(inVertical)">
                                      <p:cBhvr>
                                        <p:cTn id="12" dur="5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barn(inVertical)">
                                      <p:cBhvr>
                                        <p:cTn id="17" dur="500"/>
                                        <p:tgtEl>
                                          <p:spTgt spid="281">
                                            <p:txEl>
                                              <p:pRg st="2" end="2"/>
                                            </p:txEl>
                                          </p:spTgt>
                                        </p:tgtEl>
                                      </p:cBhvr>
                                    </p:animEffect>
                                  </p:childTnLst>
                                </p:cTn>
                              </p:par>
                            </p:childTnLst>
                          </p:cTn>
                        </p:par>
                        <p:par>
                          <p:cTn id="18" fill="hold">
                            <p:stCondLst>
                              <p:cond delay="500"/>
                            </p:stCondLst>
                            <p:childTnLst>
                              <p:par>
                                <p:cTn id="19" presetID="21" presetClass="entr" presetSubtype="1" fill="hold" grpId="0" nodeType="afterEffect">
                                  <p:stCondLst>
                                    <p:cond delay="75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1">
                                            <p:txEl>
                                              <p:pRg st="3" end="3"/>
                                            </p:txEl>
                                          </p:spTgt>
                                        </p:tgtEl>
                                        <p:attrNameLst>
                                          <p:attrName>style.visibility</p:attrName>
                                        </p:attrNameLst>
                                      </p:cBhvr>
                                      <p:to>
                                        <p:strVal val="visible"/>
                                      </p:to>
                                    </p:set>
                                    <p:animEffect transition="in" filter="barn(inVertical)">
                                      <p:cBhvr>
                                        <p:cTn id="26" dur="500"/>
                                        <p:tgtEl>
                                          <p:spTgt spid="281">
                                            <p:txEl>
                                              <p:pRg st="3" end="3"/>
                                            </p:txEl>
                                          </p:spTgt>
                                        </p:tgtEl>
                                      </p:cBhvr>
                                    </p:animEffect>
                                  </p:childTnLst>
                                </p:cTn>
                              </p:par>
                              <p:par>
                                <p:cTn id="27" presetID="16" presetClass="exit" presetSubtype="21" fill="hold" grpId="1" nodeType="withEffect">
                                  <p:stCondLst>
                                    <p:cond delay="0"/>
                                  </p:stCondLst>
                                  <p:childTnLst>
                                    <p:animEffect transition="out" filter="barn(inVertical)">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21" presetClass="entr" presetSubtype="1" fill="hold" grpId="0" nodeType="afterEffect">
                                  <p:stCondLst>
                                    <p:cond delay="750"/>
                                  </p:stCondLst>
                                  <p:childTnLst>
                                    <p:set>
                                      <p:cBhvr>
                                        <p:cTn id="32" dur="1" fill="hold">
                                          <p:stCondLst>
                                            <p:cond delay="0"/>
                                          </p:stCondLst>
                                        </p:cTn>
                                        <p:tgtEl>
                                          <p:spTgt spid="7"/>
                                        </p:tgtEl>
                                        <p:attrNameLst>
                                          <p:attrName>style.visibility</p:attrName>
                                        </p:attrNameLst>
                                      </p:cBhvr>
                                      <p:to>
                                        <p:strVal val="visible"/>
                                      </p:to>
                                    </p:set>
                                    <p:animEffect transition="in" filter="wheel(1)">
                                      <p:cBhvr>
                                        <p:cTn id="3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title"/>
          </p:nvPr>
        </p:nvSpPr>
        <p:spPr>
          <a:xfrm>
            <a:off x="365775"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Primary Keys (PK)</a:t>
            </a:r>
            <a:endParaRPr/>
          </a:p>
        </p:txBody>
      </p:sp>
      <p:sp>
        <p:nvSpPr>
          <p:cNvPr id="289" name="Google Shape;289;p43"/>
          <p:cNvSpPr txBox="1">
            <a:spLocks noGrp="1"/>
          </p:cNvSpPr>
          <p:nvPr>
            <p:ph type="body" idx="1"/>
          </p:nvPr>
        </p:nvSpPr>
        <p:spPr>
          <a:xfrm>
            <a:off x="319490" y="746539"/>
            <a:ext cx="5833200" cy="44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600" b="1" dirty="0">
                <a:latin typeface="Lato"/>
                <a:ea typeface="Lato"/>
                <a:cs typeface="Lato"/>
                <a:sym typeface="Lato"/>
              </a:rPr>
              <a:t>Review: </a:t>
            </a:r>
            <a:endParaRPr sz="2600" b="1" dirty="0">
              <a:latin typeface="Lato"/>
              <a:ea typeface="Lato"/>
              <a:cs typeface="Lato"/>
              <a:sym typeface="Lato"/>
            </a:endParaRPr>
          </a:p>
          <a:p>
            <a:pPr marL="0" lvl="0" indent="0" algn="l" rtl="0">
              <a:spcBef>
                <a:spcPts val="1800"/>
              </a:spcBef>
              <a:spcAft>
                <a:spcPts val="0"/>
              </a:spcAft>
              <a:buNone/>
            </a:pPr>
            <a:r>
              <a:rPr lang="en-US" sz="2600" dirty="0"/>
              <a:t>Every table has a </a:t>
            </a:r>
            <a:r>
              <a:rPr lang="en-US" sz="2600" b="1" dirty="0">
                <a:latin typeface="Lato"/>
                <a:ea typeface="Lato"/>
                <a:cs typeface="Lato"/>
                <a:sym typeface="Lato"/>
              </a:rPr>
              <a:t>Primary Key</a:t>
            </a:r>
            <a:r>
              <a:rPr lang="en-US" sz="2600" dirty="0"/>
              <a:t> (</a:t>
            </a:r>
            <a:r>
              <a:rPr lang="en-US" sz="2600" b="1" dirty="0">
                <a:latin typeface="Lato"/>
                <a:ea typeface="Lato"/>
                <a:cs typeface="Lato"/>
                <a:sym typeface="Lato"/>
              </a:rPr>
              <a:t>PK</a:t>
            </a:r>
            <a:r>
              <a:rPr lang="en-US" sz="2600" dirty="0"/>
              <a:t>)</a:t>
            </a:r>
            <a:endParaRPr sz="2600" dirty="0"/>
          </a:p>
          <a:p>
            <a:pPr marL="0" lvl="0" indent="0" algn="l" rtl="0">
              <a:spcBef>
                <a:spcPts val="1800"/>
              </a:spcBef>
              <a:spcAft>
                <a:spcPts val="0"/>
              </a:spcAft>
              <a:buNone/>
            </a:pPr>
            <a:r>
              <a:rPr lang="en-US" sz="2600" dirty="0"/>
              <a:t>On the </a:t>
            </a:r>
            <a:r>
              <a:rPr lang="en-US" sz="2600" b="1" dirty="0">
                <a:latin typeface="Lato"/>
                <a:ea typeface="Lato"/>
                <a:cs typeface="Lato"/>
                <a:sym typeface="Lato"/>
              </a:rPr>
              <a:t>Regions </a:t>
            </a:r>
            <a:r>
              <a:rPr lang="en-US" sz="2600" dirty="0"/>
              <a:t>table this is: </a:t>
            </a:r>
            <a:r>
              <a:rPr lang="en-US" sz="2600" b="1" dirty="0" err="1">
                <a:latin typeface="Lato"/>
                <a:ea typeface="Lato"/>
                <a:cs typeface="Lato"/>
                <a:sym typeface="Lato"/>
              </a:rPr>
              <a:t>rg_id</a:t>
            </a:r>
            <a:endParaRPr sz="2600" dirty="0"/>
          </a:p>
          <a:p>
            <a:pPr marL="0" lvl="0" indent="0" algn="l" rtl="0">
              <a:spcBef>
                <a:spcPts val="1800"/>
              </a:spcBef>
              <a:spcAft>
                <a:spcPts val="0"/>
              </a:spcAft>
              <a:buNone/>
            </a:pPr>
            <a:r>
              <a:rPr lang="en-US" sz="2600" dirty="0"/>
              <a:t>On the </a:t>
            </a:r>
            <a:r>
              <a:rPr lang="en-US" sz="2600" b="1" dirty="0">
                <a:latin typeface="Lato"/>
                <a:ea typeface="Lato"/>
                <a:cs typeface="Lato"/>
                <a:sym typeface="Lato"/>
              </a:rPr>
              <a:t>Countries </a:t>
            </a:r>
            <a:r>
              <a:rPr lang="en-US" sz="2600" dirty="0"/>
              <a:t>table this is: </a:t>
            </a:r>
            <a:r>
              <a:rPr lang="en-US" sz="2600" b="1" dirty="0" err="1">
                <a:latin typeface="Lato"/>
                <a:ea typeface="Lato"/>
                <a:cs typeface="Lato"/>
                <a:sym typeface="Lato"/>
              </a:rPr>
              <a:t>co_id</a:t>
            </a:r>
            <a:endParaRPr sz="2600" b="1" dirty="0">
              <a:latin typeface="Lato"/>
              <a:ea typeface="Lato"/>
              <a:cs typeface="Lato"/>
              <a:sym typeface="Lato"/>
            </a:endParaRPr>
          </a:p>
          <a:p>
            <a:pPr marL="0" lvl="0" indent="0" algn="l" rtl="0">
              <a:spcBef>
                <a:spcPts val="1800"/>
              </a:spcBef>
              <a:spcAft>
                <a:spcPts val="0"/>
              </a:spcAft>
              <a:buNone/>
            </a:pPr>
            <a:r>
              <a:rPr lang="en-US" sz="2600" dirty="0"/>
              <a:t>Primary Keys must be </a:t>
            </a:r>
            <a:r>
              <a:rPr lang="en-US" sz="2600" b="1" dirty="0"/>
              <a:t>UNIQUE</a:t>
            </a:r>
            <a:r>
              <a:rPr lang="en-US" sz="2600" dirty="0"/>
              <a:t> and must not contain </a:t>
            </a:r>
            <a:r>
              <a:rPr lang="en-US" sz="2600" b="1" dirty="0"/>
              <a:t>NULL</a:t>
            </a:r>
            <a:r>
              <a:rPr lang="en-US" sz="2600" dirty="0"/>
              <a:t> values.</a:t>
            </a:r>
            <a:endParaRPr sz="2600" dirty="0"/>
          </a:p>
          <a:p>
            <a:pPr marL="0" lvl="0" indent="0" algn="l" rtl="0">
              <a:spcBef>
                <a:spcPts val="1800"/>
              </a:spcBef>
              <a:spcAft>
                <a:spcPts val="1800"/>
              </a:spcAft>
              <a:buNone/>
            </a:pPr>
            <a:endParaRPr sz="2600" dirty="0"/>
          </a:p>
        </p:txBody>
      </p:sp>
      <p:sp>
        <p:nvSpPr>
          <p:cNvPr id="290" name="Google Shape;290;p43"/>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6</a:t>
            </a:fld>
            <a:endParaRPr/>
          </a:p>
        </p:txBody>
      </p:sp>
      <p:pic>
        <p:nvPicPr>
          <p:cNvPr id="4" name="Picture 3">
            <a:extLst>
              <a:ext uri="{FF2B5EF4-FFF2-40B4-BE49-F238E27FC236}">
                <a16:creationId xmlns:a16="http://schemas.microsoft.com/office/drawing/2014/main" id="{DEA772F6-4D3F-B262-4661-9C076D4AA7CD}"/>
              </a:ext>
            </a:extLst>
          </p:cNvPr>
          <p:cNvPicPr>
            <a:picLocks noChangeAspect="1"/>
          </p:cNvPicPr>
          <p:nvPr/>
        </p:nvPicPr>
        <p:blipFill>
          <a:blip r:embed="rId3"/>
          <a:stretch>
            <a:fillRect/>
          </a:stretch>
        </p:blipFill>
        <p:spPr>
          <a:xfrm>
            <a:off x="5571626" y="950574"/>
            <a:ext cx="3123272" cy="2806780"/>
          </a:xfrm>
          <a:prstGeom prst="rect">
            <a:avLst/>
          </a:prstGeom>
        </p:spPr>
      </p:pic>
      <p:pic>
        <p:nvPicPr>
          <p:cNvPr id="6" name="Picture 5">
            <a:extLst>
              <a:ext uri="{FF2B5EF4-FFF2-40B4-BE49-F238E27FC236}">
                <a16:creationId xmlns:a16="http://schemas.microsoft.com/office/drawing/2014/main" id="{0A7E420A-3B34-62D7-3161-10FEC80DAC37}"/>
              </a:ext>
            </a:extLst>
          </p:cNvPr>
          <p:cNvPicPr>
            <a:picLocks noChangeAspect="1"/>
          </p:cNvPicPr>
          <p:nvPr/>
        </p:nvPicPr>
        <p:blipFill>
          <a:blip r:embed="rId4"/>
          <a:stretch>
            <a:fillRect/>
          </a:stretch>
        </p:blipFill>
        <p:spPr>
          <a:xfrm>
            <a:off x="6083394" y="3831970"/>
            <a:ext cx="2680801" cy="216982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p:cTn id="7" dur="1000" fill="hold"/>
                                        <p:tgtEl>
                                          <p:spTgt spid="288"/>
                                        </p:tgtEl>
                                        <p:attrNameLst>
                                          <p:attrName>ppt_w</p:attrName>
                                        </p:attrNameLst>
                                      </p:cBhvr>
                                      <p:tavLst>
                                        <p:tav tm="0">
                                          <p:val>
                                            <p:fltVal val="0"/>
                                          </p:val>
                                        </p:tav>
                                        <p:tav tm="100000">
                                          <p:val>
                                            <p:strVal val="#ppt_w"/>
                                          </p:val>
                                        </p:tav>
                                      </p:tavLst>
                                    </p:anim>
                                    <p:anim calcmode="lin" valueType="num">
                                      <p:cBhvr>
                                        <p:cTn id="8" dur="1000" fill="hold"/>
                                        <p:tgtEl>
                                          <p:spTgt spid="288"/>
                                        </p:tgtEl>
                                        <p:attrNameLst>
                                          <p:attrName>ppt_h</p:attrName>
                                        </p:attrNameLst>
                                      </p:cBhvr>
                                      <p:tavLst>
                                        <p:tav tm="0">
                                          <p:val>
                                            <p:fltVal val="0"/>
                                          </p:val>
                                        </p:tav>
                                        <p:tav tm="100000">
                                          <p:val>
                                            <p:strVal val="#ppt_h"/>
                                          </p:val>
                                        </p:tav>
                                      </p:tavLst>
                                    </p:anim>
                                    <p:anim calcmode="lin" valueType="num">
                                      <p:cBhvr>
                                        <p:cTn id="9" dur="1000" fill="hold"/>
                                        <p:tgtEl>
                                          <p:spTgt spid="288"/>
                                        </p:tgtEl>
                                        <p:attrNameLst>
                                          <p:attrName>style.rotation</p:attrName>
                                        </p:attrNameLst>
                                      </p:cBhvr>
                                      <p:tavLst>
                                        <p:tav tm="0">
                                          <p:val>
                                            <p:fltVal val="90"/>
                                          </p:val>
                                        </p:tav>
                                        <p:tav tm="100000">
                                          <p:val>
                                            <p:fltVal val="0"/>
                                          </p:val>
                                        </p:tav>
                                      </p:tavLst>
                                    </p:anim>
                                    <p:animEffect transition="in" filter="fade">
                                      <p:cBhvr>
                                        <p:cTn id="10" dur="1000"/>
                                        <p:tgtEl>
                                          <p:spTgt spid="288"/>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289">
                                            <p:txEl>
                                              <p:pRg st="0" end="0"/>
                                            </p:txEl>
                                          </p:spTgt>
                                        </p:tgtEl>
                                        <p:attrNameLst>
                                          <p:attrName>style.visibility</p:attrName>
                                        </p:attrNameLst>
                                      </p:cBhvr>
                                      <p:to>
                                        <p:strVal val="visible"/>
                                      </p:to>
                                    </p:set>
                                    <p:animEffect transition="in" filter="barn(inVertical)">
                                      <p:cBhvr>
                                        <p:cTn id="14" dur="500"/>
                                        <p:tgtEl>
                                          <p:spTgt spid="289">
                                            <p:txEl>
                                              <p:pRg st="0" end="0"/>
                                            </p:txEl>
                                          </p:spTgt>
                                        </p:tgtEl>
                                      </p:cBhvr>
                                    </p:animEffect>
                                  </p:childTnLst>
                                </p:cTn>
                              </p:par>
                            </p:childTnLst>
                          </p:cTn>
                        </p:par>
                        <p:par>
                          <p:cTn id="15" fill="hold">
                            <p:stCondLst>
                              <p:cond delay="2250"/>
                            </p:stCondLst>
                            <p:childTnLst>
                              <p:par>
                                <p:cTn id="16" presetID="16" presetClass="entr" presetSubtype="21" fill="hold" nodeType="afterEffect">
                                  <p:stCondLst>
                                    <p:cond delay="500"/>
                                  </p:stCondLst>
                                  <p:childTnLst>
                                    <p:set>
                                      <p:cBhvr>
                                        <p:cTn id="17" dur="1" fill="hold">
                                          <p:stCondLst>
                                            <p:cond delay="0"/>
                                          </p:stCondLst>
                                        </p:cTn>
                                        <p:tgtEl>
                                          <p:spTgt spid="289">
                                            <p:txEl>
                                              <p:pRg st="1" end="1"/>
                                            </p:txEl>
                                          </p:spTgt>
                                        </p:tgtEl>
                                        <p:attrNameLst>
                                          <p:attrName>style.visibility</p:attrName>
                                        </p:attrNameLst>
                                      </p:cBhvr>
                                      <p:to>
                                        <p:strVal val="visible"/>
                                      </p:to>
                                    </p:set>
                                    <p:animEffect transition="in" filter="barn(inVertical)">
                                      <p:cBhvr>
                                        <p:cTn id="18" dur="500"/>
                                        <p:tgtEl>
                                          <p:spTgt spid="28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89">
                                            <p:txEl>
                                              <p:pRg st="2" end="2"/>
                                            </p:txEl>
                                          </p:spTgt>
                                        </p:tgtEl>
                                        <p:attrNameLst>
                                          <p:attrName>style.visibility</p:attrName>
                                        </p:attrNameLst>
                                      </p:cBhvr>
                                      <p:to>
                                        <p:strVal val="visible"/>
                                      </p:to>
                                    </p:set>
                                    <p:animEffect transition="in" filter="barn(inVertical)">
                                      <p:cBhvr>
                                        <p:cTn id="23" dur="500"/>
                                        <p:tgtEl>
                                          <p:spTgt spid="28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89">
                                            <p:txEl>
                                              <p:pRg st="3" end="3"/>
                                            </p:txEl>
                                          </p:spTgt>
                                        </p:tgtEl>
                                        <p:attrNameLst>
                                          <p:attrName>style.visibility</p:attrName>
                                        </p:attrNameLst>
                                      </p:cBhvr>
                                      <p:to>
                                        <p:strVal val="visible"/>
                                      </p:to>
                                    </p:set>
                                    <p:animEffect transition="in" filter="barn(inVertical)">
                                      <p:cBhvr>
                                        <p:cTn id="28" dur="500"/>
                                        <p:tgtEl>
                                          <p:spTgt spid="28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89">
                                            <p:txEl>
                                              <p:pRg st="4" end="4"/>
                                            </p:txEl>
                                          </p:spTgt>
                                        </p:tgtEl>
                                        <p:attrNameLst>
                                          <p:attrName>style.visibility</p:attrName>
                                        </p:attrNameLst>
                                      </p:cBhvr>
                                      <p:to>
                                        <p:strVal val="visible"/>
                                      </p:to>
                                    </p:set>
                                    <p:animEffect transition="in" filter="barn(inVertical)">
                                      <p:cBhvr>
                                        <p:cTn id="33" dur="500"/>
                                        <p:tgtEl>
                                          <p:spTgt spid="2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p:nvPr>
        </p:nvSpPr>
        <p:spPr>
          <a:xfrm>
            <a:off x="456650"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Foreign Keys [FK]</a:t>
            </a:r>
            <a:endParaRPr/>
          </a:p>
        </p:txBody>
      </p:sp>
      <p:sp>
        <p:nvSpPr>
          <p:cNvPr id="298" name="Google Shape;298;p44"/>
          <p:cNvSpPr txBox="1">
            <a:spLocks noGrp="1"/>
          </p:cNvSpPr>
          <p:nvPr>
            <p:ph type="body" idx="1"/>
          </p:nvPr>
        </p:nvSpPr>
        <p:spPr>
          <a:xfrm>
            <a:off x="383498" y="878630"/>
            <a:ext cx="5833200" cy="44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600" b="1" dirty="0">
                <a:latin typeface="Lato"/>
                <a:ea typeface="Lato"/>
                <a:cs typeface="Lato"/>
                <a:sym typeface="Lato"/>
              </a:rPr>
              <a:t>Review: </a:t>
            </a:r>
            <a:endParaRPr sz="2600" b="1" dirty="0">
              <a:latin typeface="Lato"/>
              <a:ea typeface="Lato"/>
              <a:cs typeface="Lato"/>
              <a:sym typeface="Lato"/>
            </a:endParaRPr>
          </a:p>
          <a:p>
            <a:pPr marL="0" lvl="0" indent="0" algn="l" rtl="0">
              <a:spcBef>
                <a:spcPts val="1800"/>
              </a:spcBef>
              <a:spcAft>
                <a:spcPts val="0"/>
              </a:spcAft>
              <a:buNone/>
            </a:pPr>
            <a:r>
              <a:rPr lang="en-US" sz="2600" dirty="0"/>
              <a:t>A </a:t>
            </a:r>
            <a:r>
              <a:rPr lang="en-US" sz="2600" b="1" dirty="0">
                <a:latin typeface="Lato"/>
                <a:ea typeface="Lato"/>
                <a:cs typeface="Lato"/>
                <a:sym typeface="Lato"/>
              </a:rPr>
              <a:t>Foreign Key [FK]</a:t>
            </a:r>
            <a:r>
              <a:rPr lang="en-US" sz="2600" dirty="0"/>
              <a:t> is a column that </a:t>
            </a:r>
            <a:r>
              <a:rPr lang="en-US" sz="2600" i="1" dirty="0"/>
              <a:t>references</a:t>
            </a:r>
            <a:r>
              <a:rPr lang="en-US" sz="2600" dirty="0"/>
              <a:t> the primary key on another table.</a:t>
            </a:r>
            <a:endParaRPr sz="2600" dirty="0"/>
          </a:p>
          <a:p>
            <a:pPr marL="0" lvl="0" indent="0" algn="l" rtl="0">
              <a:spcBef>
                <a:spcPts val="1800"/>
              </a:spcBef>
              <a:spcAft>
                <a:spcPts val="0"/>
              </a:spcAft>
              <a:buNone/>
            </a:pPr>
            <a:r>
              <a:rPr lang="en-US" sz="2600" dirty="0"/>
              <a:t>The foreign key on the </a:t>
            </a:r>
            <a:r>
              <a:rPr lang="en-US" sz="2600" b="1" dirty="0">
                <a:latin typeface="Lato"/>
                <a:ea typeface="Lato"/>
                <a:cs typeface="Lato"/>
                <a:sym typeface="Lato"/>
              </a:rPr>
              <a:t>region </a:t>
            </a:r>
            <a:r>
              <a:rPr lang="en-US" sz="2600" dirty="0"/>
              <a:t>table is: </a:t>
            </a:r>
            <a:r>
              <a:rPr lang="en-US" sz="2600" b="1" dirty="0" err="1">
                <a:latin typeface="Lato"/>
                <a:ea typeface="Lato"/>
                <a:cs typeface="Lato"/>
                <a:sym typeface="Lato"/>
              </a:rPr>
              <a:t>co_id</a:t>
            </a:r>
            <a:r>
              <a:rPr lang="en-US" sz="2600" b="1" dirty="0">
                <a:latin typeface="Lato"/>
                <a:ea typeface="Lato"/>
                <a:cs typeface="Lato"/>
                <a:sym typeface="Lato"/>
              </a:rPr>
              <a:t> [FK]</a:t>
            </a:r>
            <a:endParaRPr sz="2600" dirty="0"/>
          </a:p>
          <a:p>
            <a:pPr marL="0" lvl="0" indent="0" algn="l" rtl="0">
              <a:spcBef>
                <a:spcPts val="1800"/>
              </a:spcBef>
              <a:spcAft>
                <a:spcPts val="0"/>
              </a:spcAft>
              <a:buNone/>
            </a:pPr>
            <a:r>
              <a:rPr lang="en-US" sz="2600" dirty="0"/>
              <a:t>Do you remember which table is the </a:t>
            </a:r>
            <a:r>
              <a:rPr lang="en-US" sz="2600" b="1" dirty="0">
                <a:latin typeface="Lato"/>
                <a:ea typeface="Lato"/>
                <a:cs typeface="Lato"/>
                <a:sym typeface="Lato"/>
              </a:rPr>
              <a:t>Parent</a:t>
            </a:r>
            <a:r>
              <a:rPr lang="en-US" sz="2600" dirty="0"/>
              <a:t> and which is the </a:t>
            </a:r>
            <a:r>
              <a:rPr lang="en-US" sz="2600" b="1" dirty="0">
                <a:latin typeface="Lato"/>
                <a:ea typeface="Lato"/>
                <a:cs typeface="Lato"/>
                <a:sym typeface="Lato"/>
              </a:rPr>
              <a:t>Child</a:t>
            </a:r>
            <a:r>
              <a:rPr lang="en-US" sz="2600" dirty="0"/>
              <a:t>?</a:t>
            </a:r>
            <a:endParaRPr sz="2600" dirty="0"/>
          </a:p>
          <a:p>
            <a:pPr marL="0" lvl="0" indent="0" algn="l" rtl="0">
              <a:spcBef>
                <a:spcPts val="1800"/>
              </a:spcBef>
              <a:spcAft>
                <a:spcPts val="1800"/>
              </a:spcAft>
              <a:buNone/>
            </a:pPr>
            <a:endParaRPr sz="2600" dirty="0"/>
          </a:p>
        </p:txBody>
      </p:sp>
      <p:sp>
        <p:nvSpPr>
          <p:cNvPr id="299" name="Google Shape;299;p44"/>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7</a:t>
            </a:fld>
            <a:endParaRPr/>
          </a:p>
        </p:txBody>
      </p:sp>
      <p:pic>
        <p:nvPicPr>
          <p:cNvPr id="3" name="Picture 2">
            <a:extLst>
              <a:ext uri="{FF2B5EF4-FFF2-40B4-BE49-F238E27FC236}">
                <a16:creationId xmlns:a16="http://schemas.microsoft.com/office/drawing/2014/main" id="{531CACB0-E208-5E43-CF9F-C3ED946A157E}"/>
              </a:ext>
            </a:extLst>
          </p:cNvPr>
          <p:cNvPicPr>
            <a:picLocks noChangeAspect="1"/>
          </p:cNvPicPr>
          <p:nvPr/>
        </p:nvPicPr>
        <p:blipFill>
          <a:blip r:embed="rId3"/>
          <a:stretch>
            <a:fillRect/>
          </a:stretch>
        </p:blipFill>
        <p:spPr>
          <a:xfrm>
            <a:off x="6147605" y="1867592"/>
            <a:ext cx="2568563" cy="2292373"/>
          </a:xfrm>
          <a:prstGeom prst="rect">
            <a:avLst/>
          </a:prstGeom>
        </p:spPr>
      </p:pic>
      <p:sp>
        <p:nvSpPr>
          <p:cNvPr id="7" name="Rectangle 6"/>
          <p:cNvSpPr/>
          <p:nvPr/>
        </p:nvSpPr>
        <p:spPr>
          <a:xfrm>
            <a:off x="6107570" y="3350169"/>
            <a:ext cx="2566988" cy="4389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7"/>
                                        </p:tgtEl>
                                        <p:attrNameLst>
                                          <p:attrName>style.visibility</p:attrName>
                                        </p:attrNameLst>
                                      </p:cBhvr>
                                      <p:to>
                                        <p:strVal val="visible"/>
                                      </p:to>
                                    </p:set>
                                    <p:anim calcmode="lin" valueType="num">
                                      <p:cBhvr>
                                        <p:cTn id="7" dur="1000" fill="hold"/>
                                        <p:tgtEl>
                                          <p:spTgt spid="297"/>
                                        </p:tgtEl>
                                        <p:attrNameLst>
                                          <p:attrName>ppt_w</p:attrName>
                                        </p:attrNameLst>
                                      </p:cBhvr>
                                      <p:tavLst>
                                        <p:tav tm="0">
                                          <p:val>
                                            <p:fltVal val="0"/>
                                          </p:val>
                                        </p:tav>
                                        <p:tav tm="100000">
                                          <p:val>
                                            <p:strVal val="#ppt_w"/>
                                          </p:val>
                                        </p:tav>
                                      </p:tavLst>
                                    </p:anim>
                                    <p:anim calcmode="lin" valueType="num">
                                      <p:cBhvr>
                                        <p:cTn id="8" dur="1000" fill="hold"/>
                                        <p:tgtEl>
                                          <p:spTgt spid="297"/>
                                        </p:tgtEl>
                                        <p:attrNameLst>
                                          <p:attrName>ppt_h</p:attrName>
                                        </p:attrNameLst>
                                      </p:cBhvr>
                                      <p:tavLst>
                                        <p:tav tm="0">
                                          <p:val>
                                            <p:fltVal val="0"/>
                                          </p:val>
                                        </p:tav>
                                        <p:tav tm="100000">
                                          <p:val>
                                            <p:strVal val="#ppt_h"/>
                                          </p:val>
                                        </p:tav>
                                      </p:tavLst>
                                    </p:anim>
                                    <p:anim calcmode="lin" valueType="num">
                                      <p:cBhvr>
                                        <p:cTn id="9" dur="1000" fill="hold"/>
                                        <p:tgtEl>
                                          <p:spTgt spid="297"/>
                                        </p:tgtEl>
                                        <p:attrNameLst>
                                          <p:attrName>style.rotation</p:attrName>
                                        </p:attrNameLst>
                                      </p:cBhvr>
                                      <p:tavLst>
                                        <p:tav tm="0">
                                          <p:val>
                                            <p:fltVal val="90"/>
                                          </p:val>
                                        </p:tav>
                                        <p:tav tm="100000">
                                          <p:val>
                                            <p:fltVal val="0"/>
                                          </p:val>
                                        </p:tav>
                                      </p:tavLst>
                                    </p:anim>
                                    <p:animEffect transition="in" filter="fade">
                                      <p:cBhvr>
                                        <p:cTn id="10" dur="1000"/>
                                        <p:tgtEl>
                                          <p:spTgt spid="297"/>
                                        </p:tgtEl>
                                      </p:cBhvr>
                                    </p:animEffect>
                                  </p:childTnLst>
                                </p:cTn>
                              </p:par>
                            </p:childTnLst>
                          </p:cTn>
                        </p:par>
                        <p:par>
                          <p:cTn id="11" fill="hold">
                            <p:stCondLst>
                              <p:cond delay="1000"/>
                            </p:stCondLst>
                            <p:childTnLst>
                              <p:par>
                                <p:cTn id="12" presetID="16" presetClass="entr" presetSubtype="21" fill="hold" nodeType="afterEffect">
                                  <p:stCondLst>
                                    <p:cond delay="500"/>
                                  </p:stCondLst>
                                  <p:childTnLst>
                                    <p:set>
                                      <p:cBhvr>
                                        <p:cTn id="13" dur="1" fill="hold">
                                          <p:stCondLst>
                                            <p:cond delay="0"/>
                                          </p:stCondLst>
                                        </p:cTn>
                                        <p:tgtEl>
                                          <p:spTgt spid="298">
                                            <p:txEl>
                                              <p:pRg st="0" end="0"/>
                                            </p:txEl>
                                          </p:spTgt>
                                        </p:tgtEl>
                                        <p:attrNameLst>
                                          <p:attrName>style.visibility</p:attrName>
                                        </p:attrNameLst>
                                      </p:cBhvr>
                                      <p:to>
                                        <p:strVal val="visible"/>
                                      </p:to>
                                    </p:set>
                                    <p:animEffect transition="in" filter="barn(inVertical)">
                                      <p:cBhvr>
                                        <p:cTn id="14" dur="500"/>
                                        <p:tgtEl>
                                          <p:spTgt spid="298">
                                            <p:txEl>
                                              <p:pRg st="0" end="0"/>
                                            </p:txEl>
                                          </p:spTgt>
                                        </p:tgtEl>
                                      </p:cBhvr>
                                    </p:animEffect>
                                  </p:childTnLst>
                                </p:cTn>
                              </p:par>
                            </p:childTnLst>
                          </p:cTn>
                        </p:par>
                        <p:par>
                          <p:cTn id="15" fill="hold">
                            <p:stCondLst>
                              <p:cond delay="2000"/>
                            </p:stCondLst>
                            <p:childTnLst>
                              <p:par>
                                <p:cTn id="16" presetID="16" presetClass="entr" presetSubtype="21" fill="hold" nodeType="afterEffect">
                                  <p:stCondLst>
                                    <p:cond delay="750"/>
                                  </p:stCondLst>
                                  <p:childTnLst>
                                    <p:set>
                                      <p:cBhvr>
                                        <p:cTn id="17" dur="1" fill="hold">
                                          <p:stCondLst>
                                            <p:cond delay="0"/>
                                          </p:stCondLst>
                                        </p:cTn>
                                        <p:tgtEl>
                                          <p:spTgt spid="298">
                                            <p:txEl>
                                              <p:pRg st="1" end="1"/>
                                            </p:txEl>
                                          </p:spTgt>
                                        </p:tgtEl>
                                        <p:attrNameLst>
                                          <p:attrName>style.visibility</p:attrName>
                                        </p:attrNameLst>
                                      </p:cBhvr>
                                      <p:to>
                                        <p:strVal val="visible"/>
                                      </p:to>
                                    </p:set>
                                    <p:animEffect transition="in" filter="barn(inVertical)">
                                      <p:cBhvr>
                                        <p:cTn id="18" dur="500"/>
                                        <p:tgtEl>
                                          <p:spTgt spid="2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98">
                                            <p:txEl>
                                              <p:pRg st="2" end="2"/>
                                            </p:txEl>
                                          </p:spTgt>
                                        </p:tgtEl>
                                        <p:attrNameLst>
                                          <p:attrName>style.visibility</p:attrName>
                                        </p:attrNameLst>
                                      </p:cBhvr>
                                      <p:to>
                                        <p:strVal val="visible"/>
                                      </p:to>
                                    </p:set>
                                    <p:animEffect transition="in" filter="barn(inVertical)">
                                      <p:cBhvr>
                                        <p:cTn id="23" dur="500"/>
                                        <p:tgtEl>
                                          <p:spTgt spid="298">
                                            <p:txEl>
                                              <p:pRg st="2" end="2"/>
                                            </p:txEl>
                                          </p:spTgt>
                                        </p:tgtEl>
                                      </p:cBhvr>
                                    </p:animEffect>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98">
                                            <p:txEl>
                                              <p:pRg st="3" end="3"/>
                                            </p:txEl>
                                          </p:spTgt>
                                        </p:tgtEl>
                                        <p:attrNameLst>
                                          <p:attrName>style.visibility</p:attrName>
                                        </p:attrNameLst>
                                      </p:cBhvr>
                                      <p:to>
                                        <p:strVal val="visible"/>
                                      </p:to>
                                    </p:set>
                                    <p:animEffect transition="in" filter="barn(inVertical)">
                                      <p:cBhvr>
                                        <p:cTn id="32" dur="500"/>
                                        <p:tgtEl>
                                          <p:spTgt spid="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456650"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Parent - Child Table Relationships</a:t>
            </a:r>
            <a:endParaRPr/>
          </a:p>
        </p:txBody>
      </p:sp>
      <p:sp>
        <p:nvSpPr>
          <p:cNvPr id="307" name="Google Shape;307;p45"/>
          <p:cNvSpPr txBox="1">
            <a:spLocks noGrp="1"/>
          </p:cNvSpPr>
          <p:nvPr>
            <p:ph type="body" idx="1"/>
          </p:nvPr>
        </p:nvSpPr>
        <p:spPr>
          <a:xfrm>
            <a:off x="356066" y="865680"/>
            <a:ext cx="5833200" cy="44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solidFill>
                  <a:srgbClr val="C00000"/>
                </a:solidFill>
                <a:latin typeface="Lato"/>
                <a:ea typeface="Lato"/>
                <a:cs typeface="Lato"/>
                <a:sym typeface="Lato"/>
              </a:rPr>
              <a:t>Review:</a:t>
            </a:r>
            <a:endParaRPr b="1" dirty="0">
              <a:solidFill>
                <a:srgbClr val="C00000"/>
              </a:solidFill>
              <a:latin typeface="Lato"/>
              <a:ea typeface="Lato"/>
              <a:cs typeface="Lato"/>
              <a:sym typeface="Lato"/>
            </a:endParaRPr>
          </a:p>
          <a:p>
            <a:pPr marL="0" lvl="0" indent="0" algn="l" rtl="0">
              <a:spcBef>
                <a:spcPts val="1800"/>
              </a:spcBef>
              <a:spcAft>
                <a:spcPts val="0"/>
              </a:spcAft>
              <a:buNone/>
            </a:pPr>
            <a:r>
              <a:rPr lang="en-US" dirty="0"/>
              <a:t>The </a:t>
            </a:r>
            <a:r>
              <a:rPr lang="en-US" b="1" dirty="0">
                <a:latin typeface="Lato"/>
                <a:ea typeface="Lato"/>
                <a:cs typeface="Lato"/>
                <a:sym typeface="Lato"/>
              </a:rPr>
              <a:t>Child </a:t>
            </a:r>
            <a:r>
              <a:rPr lang="en-US" dirty="0"/>
              <a:t>table always contains the Foreign Key [</a:t>
            </a:r>
            <a:r>
              <a:rPr lang="en-US" b="1" dirty="0">
                <a:latin typeface="Lato"/>
                <a:ea typeface="Lato"/>
                <a:cs typeface="Lato"/>
                <a:sym typeface="Lato"/>
              </a:rPr>
              <a:t>FK</a:t>
            </a:r>
            <a:r>
              <a:rPr lang="en-US" dirty="0"/>
              <a:t>].</a:t>
            </a:r>
            <a:endParaRPr dirty="0"/>
          </a:p>
          <a:p>
            <a:pPr marL="0" lvl="0" indent="0" algn="l" rtl="0">
              <a:spcBef>
                <a:spcPts val="1800"/>
              </a:spcBef>
              <a:spcAft>
                <a:spcPts val="0"/>
              </a:spcAft>
              <a:buNone/>
            </a:pPr>
            <a:r>
              <a:rPr lang="en-US" b="1" dirty="0"/>
              <a:t>country</a:t>
            </a:r>
            <a:r>
              <a:rPr lang="en-US" dirty="0"/>
              <a:t> is the Parent of region.</a:t>
            </a:r>
            <a:endParaRPr dirty="0"/>
          </a:p>
          <a:p>
            <a:pPr marL="0" lvl="0" indent="0" algn="l" rtl="0">
              <a:spcBef>
                <a:spcPts val="1800"/>
              </a:spcBef>
              <a:spcAft>
                <a:spcPts val="1800"/>
              </a:spcAft>
              <a:buNone/>
            </a:pPr>
            <a:r>
              <a:rPr lang="en-US" b="1" dirty="0"/>
              <a:t>region</a:t>
            </a:r>
            <a:r>
              <a:rPr lang="en-US" dirty="0"/>
              <a:t> is the Child of country.</a:t>
            </a:r>
            <a:endParaRPr dirty="0"/>
          </a:p>
        </p:txBody>
      </p:sp>
      <p:sp>
        <p:nvSpPr>
          <p:cNvPr id="308" name="Google Shape;308;p45"/>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8</a:t>
            </a:fld>
            <a:endParaRPr/>
          </a:p>
        </p:txBody>
      </p:sp>
      <p:pic>
        <p:nvPicPr>
          <p:cNvPr id="3" name="Picture 2">
            <a:extLst>
              <a:ext uri="{FF2B5EF4-FFF2-40B4-BE49-F238E27FC236}">
                <a16:creationId xmlns:a16="http://schemas.microsoft.com/office/drawing/2014/main" id="{077A89D7-D74F-E459-11E0-9F3A26F3433E}"/>
              </a:ext>
            </a:extLst>
          </p:cNvPr>
          <p:cNvPicPr>
            <a:picLocks noChangeAspect="1"/>
          </p:cNvPicPr>
          <p:nvPr/>
        </p:nvPicPr>
        <p:blipFill>
          <a:blip r:embed="rId3"/>
          <a:stretch>
            <a:fillRect/>
          </a:stretch>
        </p:blipFill>
        <p:spPr>
          <a:xfrm>
            <a:off x="885893" y="3787242"/>
            <a:ext cx="7149744" cy="2808233"/>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6"/>
                                        </p:tgtEl>
                                        <p:attrNameLst>
                                          <p:attrName>style.visibility</p:attrName>
                                        </p:attrNameLst>
                                      </p:cBhvr>
                                      <p:to>
                                        <p:strVal val="visible"/>
                                      </p:to>
                                    </p:set>
                                    <p:anim calcmode="lin" valueType="num">
                                      <p:cBhvr>
                                        <p:cTn id="7" dur="1000" fill="hold"/>
                                        <p:tgtEl>
                                          <p:spTgt spid="306"/>
                                        </p:tgtEl>
                                        <p:attrNameLst>
                                          <p:attrName>ppt_w</p:attrName>
                                        </p:attrNameLst>
                                      </p:cBhvr>
                                      <p:tavLst>
                                        <p:tav tm="0">
                                          <p:val>
                                            <p:fltVal val="0"/>
                                          </p:val>
                                        </p:tav>
                                        <p:tav tm="100000">
                                          <p:val>
                                            <p:strVal val="#ppt_w"/>
                                          </p:val>
                                        </p:tav>
                                      </p:tavLst>
                                    </p:anim>
                                    <p:anim calcmode="lin" valueType="num">
                                      <p:cBhvr>
                                        <p:cTn id="8" dur="1000" fill="hold"/>
                                        <p:tgtEl>
                                          <p:spTgt spid="306"/>
                                        </p:tgtEl>
                                        <p:attrNameLst>
                                          <p:attrName>ppt_h</p:attrName>
                                        </p:attrNameLst>
                                      </p:cBhvr>
                                      <p:tavLst>
                                        <p:tav tm="0">
                                          <p:val>
                                            <p:fltVal val="0"/>
                                          </p:val>
                                        </p:tav>
                                        <p:tav tm="100000">
                                          <p:val>
                                            <p:strVal val="#ppt_h"/>
                                          </p:val>
                                        </p:tav>
                                      </p:tavLst>
                                    </p:anim>
                                    <p:anim calcmode="lin" valueType="num">
                                      <p:cBhvr>
                                        <p:cTn id="9" dur="1000" fill="hold"/>
                                        <p:tgtEl>
                                          <p:spTgt spid="306"/>
                                        </p:tgtEl>
                                        <p:attrNameLst>
                                          <p:attrName>style.rotation</p:attrName>
                                        </p:attrNameLst>
                                      </p:cBhvr>
                                      <p:tavLst>
                                        <p:tav tm="0">
                                          <p:val>
                                            <p:fltVal val="90"/>
                                          </p:val>
                                        </p:tav>
                                        <p:tav tm="100000">
                                          <p:val>
                                            <p:fltVal val="0"/>
                                          </p:val>
                                        </p:tav>
                                      </p:tavLst>
                                    </p:anim>
                                    <p:animEffect transition="in" filter="fade">
                                      <p:cBhvr>
                                        <p:cTn id="10" dur="1000"/>
                                        <p:tgtEl>
                                          <p:spTgt spid="306"/>
                                        </p:tgtEl>
                                      </p:cBhvr>
                                    </p:animEffect>
                                  </p:childTnLst>
                                </p:cTn>
                              </p:par>
                            </p:childTnLst>
                          </p:cTn>
                        </p:par>
                        <p:par>
                          <p:cTn id="11" fill="hold">
                            <p:stCondLst>
                              <p:cond delay="1000"/>
                            </p:stCondLst>
                            <p:childTnLst>
                              <p:par>
                                <p:cTn id="12" presetID="16" presetClass="entr" presetSubtype="21" fill="hold" nodeType="afterEffect">
                                  <p:stCondLst>
                                    <p:cond delay="500"/>
                                  </p:stCondLst>
                                  <p:childTnLst>
                                    <p:set>
                                      <p:cBhvr>
                                        <p:cTn id="13" dur="1" fill="hold">
                                          <p:stCondLst>
                                            <p:cond delay="0"/>
                                          </p:stCondLst>
                                        </p:cTn>
                                        <p:tgtEl>
                                          <p:spTgt spid="307">
                                            <p:txEl>
                                              <p:pRg st="0" end="0"/>
                                            </p:txEl>
                                          </p:spTgt>
                                        </p:tgtEl>
                                        <p:attrNameLst>
                                          <p:attrName>style.visibility</p:attrName>
                                        </p:attrNameLst>
                                      </p:cBhvr>
                                      <p:to>
                                        <p:strVal val="visible"/>
                                      </p:to>
                                    </p:set>
                                    <p:animEffect transition="in" filter="barn(inVertical)">
                                      <p:cBhvr>
                                        <p:cTn id="14" dur="500"/>
                                        <p:tgtEl>
                                          <p:spTgt spid="307">
                                            <p:txEl>
                                              <p:pRg st="0" end="0"/>
                                            </p:txEl>
                                          </p:spTgt>
                                        </p:tgtEl>
                                      </p:cBhvr>
                                    </p:animEffect>
                                  </p:childTnLst>
                                </p:cTn>
                              </p:par>
                            </p:childTnLst>
                          </p:cTn>
                        </p:par>
                        <p:par>
                          <p:cTn id="15" fill="hold">
                            <p:stCondLst>
                              <p:cond delay="2000"/>
                            </p:stCondLst>
                            <p:childTnLst>
                              <p:par>
                                <p:cTn id="16" presetID="16" presetClass="entr" presetSubtype="21" fill="hold" nodeType="afterEffect">
                                  <p:stCondLst>
                                    <p:cond delay="750"/>
                                  </p:stCondLst>
                                  <p:childTnLst>
                                    <p:set>
                                      <p:cBhvr>
                                        <p:cTn id="17" dur="1" fill="hold">
                                          <p:stCondLst>
                                            <p:cond delay="0"/>
                                          </p:stCondLst>
                                        </p:cTn>
                                        <p:tgtEl>
                                          <p:spTgt spid="307">
                                            <p:txEl>
                                              <p:pRg st="1" end="1"/>
                                            </p:txEl>
                                          </p:spTgt>
                                        </p:tgtEl>
                                        <p:attrNameLst>
                                          <p:attrName>style.visibility</p:attrName>
                                        </p:attrNameLst>
                                      </p:cBhvr>
                                      <p:to>
                                        <p:strVal val="visible"/>
                                      </p:to>
                                    </p:set>
                                    <p:animEffect transition="in" filter="barn(inVertical)">
                                      <p:cBhvr>
                                        <p:cTn id="18" dur="500"/>
                                        <p:tgtEl>
                                          <p:spTgt spid="3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07">
                                            <p:txEl>
                                              <p:pRg st="2" end="2"/>
                                            </p:txEl>
                                          </p:spTgt>
                                        </p:tgtEl>
                                        <p:attrNameLst>
                                          <p:attrName>style.visibility</p:attrName>
                                        </p:attrNameLst>
                                      </p:cBhvr>
                                      <p:to>
                                        <p:strVal val="visible"/>
                                      </p:to>
                                    </p:set>
                                    <p:animEffect transition="in" filter="barn(inVertical)">
                                      <p:cBhvr>
                                        <p:cTn id="23" dur="500"/>
                                        <p:tgtEl>
                                          <p:spTgt spid="3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07">
                                            <p:txEl>
                                              <p:pRg st="3" end="3"/>
                                            </p:txEl>
                                          </p:spTgt>
                                        </p:tgtEl>
                                        <p:attrNameLst>
                                          <p:attrName>style.visibility</p:attrName>
                                        </p:attrNameLst>
                                      </p:cBhvr>
                                      <p:to>
                                        <p:strVal val="visible"/>
                                      </p:to>
                                    </p:set>
                                    <p:animEffect transition="in" filter="barn(inVertical)">
                                      <p:cBhvr>
                                        <p:cTn id="28" dur="500"/>
                                        <p:tgtEl>
                                          <p:spTgt spid="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473342"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ON - Syntax</a:t>
            </a:r>
            <a:endParaRPr/>
          </a:p>
        </p:txBody>
      </p:sp>
      <p:sp>
        <p:nvSpPr>
          <p:cNvPr id="327" name="Google Shape;327;p47"/>
          <p:cNvSpPr txBox="1">
            <a:spLocks noGrp="1"/>
          </p:cNvSpPr>
          <p:nvPr>
            <p:ph type="body" idx="1"/>
          </p:nvPr>
        </p:nvSpPr>
        <p:spPr>
          <a:xfrm>
            <a:off x="473342" y="924419"/>
            <a:ext cx="8325900" cy="429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300" dirty="0"/>
              <a:t>Now that we have done a quick review of Primary/Foreign keys, let’s use some new syntax to </a:t>
            </a:r>
            <a:r>
              <a:rPr lang="en-US" sz="2300" b="1" dirty="0"/>
              <a:t>JOIN</a:t>
            </a:r>
            <a:r>
              <a:rPr lang="en-US" sz="2300" dirty="0"/>
              <a:t> the two tables together!</a:t>
            </a: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r>
              <a:rPr lang="en-US" sz="2300" dirty="0"/>
              <a:t>We will have two new keywords: </a:t>
            </a:r>
            <a:r>
              <a:rPr lang="en-US" sz="2300" b="1" dirty="0">
                <a:solidFill>
                  <a:srgbClr val="336699"/>
                </a:solidFill>
                <a:latin typeface="IBM Plex Mono"/>
                <a:ea typeface="IBM Plex Mono"/>
                <a:cs typeface="IBM Plex Mono"/>
                <a:sym typeface="IBM Plex Mono"/>
              </a:rPr>
              <a:t>JOIN </a:t>
            </a:r>
            <a:r>
              <a:rPr lang="en-US" sz="2300" dirty="0"/>
              <a:t>and </a:t>
            </a:r>
            <a:r>
              <a:rPr lang="en-US" sz="2300" b="1" dirty="0">
                <a:solidFill>
                  <a:srgbClr val="336699"/>
                </a:solidFill>
                <a:latin typeface="IBM Plex Mono"/>
                <a:ea typeface="IBM Plex Mono"/>
                <a:cs typeface="IBM Plex Mono"/>
                <a:sym typeface="IBM Plex Mono"/>
              </a:rPr>
              <a:t>ON</a:t>
            </a:r>
            <a:endParaRPr sz="2300" dirty="0"/>
          </a:p>
        </p:txBody>
      </p:sp>
      <p:sp>
        <p:nvSpPr>
          <p:cNvPr id="328" name="Google Shape;328;p4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9</a:t>
            </a:fld>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326"/>
                                        </p:tgtEl>
                                        <p:attrNameLst>
                                          <p:attrName>style.visibility</p:attrName>
                                        </p:attrNameLst>
                                      </p:cBhvr>
                                      <p:to>
                                        <p:strVal val="visible"/>
                                      </p:to>
                                    </p:set>
                                    <p:anim calcmode="lin" valueType="num">
                                      <p:cBhvr>
                                        <p:cTn id="7" dur="1000" fill="hold"/>
                                        <p:tgtEl>
                                          <p:spTgt spid="326"/>
                                        </p:tgtEl>
                                        <p:attrNameLst>
                                          <p:attrName>ppt_w</p:attrName>
                                        </p:attrNameLst>
                                      </p:cBhvr>
                                      <p:tavLst>
                                        <p:tav tm="0">
                                          <p:val>
                                            <p:fltVal val="0"/>
                                          </p:val>
                                        </p:tav>
                                        <p:tav tm="100000">
                                          <p:val>
                                            <p:strVal val="#ppt_w"/>
                                          </p:val>
                                        </p:tav>
                                      </p:tavLst>
                                    </p:anim>
                                    <p:anim calcmode="lin" valueType="num">
                                      <p:cBhvr>
                                        <p:cTn id="8" dur="1000" fill="hold"/>
                                        <p:tgtEl>
                                          <p:spTgt spid="326"/>
                                        </p:tgtEl>
                                        <p:attrNameLst>
                                          <p:attrName>ppt_h</p:attrName>
                                        </p:attrNameLst>
                                      </p:cBhvr>
                                      <p:tavLst>
                                        <p:tav tm="0">
                                          <p:val>
                                            <p:fltVal val="0"/>
                                          </p:val>
                                        </p:tav>
                                        <p:tav tm="100000">
                                          <p:val>
                                            <p:strVal val="#ppt_h"/>
                                          </p:val>
                                        </p:tav>
                                      </p:tavLst>
                                    </p:anim>
                                    <p:anim calcmode="lin" valueType="num">
                                      <p:cBhvr>
                                        <p:cTn id="9" dur="1000" fill="hold"/>
                                        <p:tgtEl>
                                          <p:spTgt spid="326"/>
                                        </p:tgtEl>
                                        <p:attrNameLst>
                                          <p:attrName>style.rotation</p:attrName>
                                        </p:attrNameLst>
                                      </p:cBhvr>
                                      <p:tavLst>
                                        <p:tav tm="0">
                                          <p:val>
                                            <p:fltVal val="90"/>
                                          </p:val>
                                        </p:tav>
                                        <p:tav tm="100000">
                                          <p:val>
                                            <p:fltVal val="0"/>
                                          </p:val>
                                        </p:tav>
                                      </p:tavLst>
                                    </p:anim>
                                    <p:animEffect transition="in" filter="fade">
                                      <p:cBhvr>
                                        <p:cTn id="10" dur="1000"/>
                                        <p:tgtEl>
                                          <p:spTgt spid="326"/>
                                        </p:tgtEl>
                                      </p:cBhvr>
                                    </p:animEffect>
                                  </p:childTnLst>
                                </p:cTn>
                              </p:par>
                            </p:childTnLst>
                          </p:cTn>
                        </p:par>
                        <p:par>
                          <p:cTn id="11" fill="hold">
                            <p:stCondLst>
                              <p:cond delay="1250"/>
                            </p:stCondLst>
                            <p:childTnLst>
                              <p:par>
                                <p:cTn id="12" presetID="16" presetClass="entr" presetSubtype="21" fill="hold" nodeType="afterEffect">
                                  <p:stCondLst>
                                    <p:cond delay="500"/>
                                  </p:stCondLst>
                                  <p:childTnLst>
                                    <p:set>
                                      <p:cBhvr>
                                        <p:cTn id="13" dur="1" fill="hold">
                                          <p:stCondLst>
                                            <p:cond delay="0"/>
                                          </p:stCondLst>
                                        </p:cTn>
                                        <p:tgtEl>
                                          <p:spTgt spid="327">
                                            <p:txEl>
                                              <p:pRg st="0" end="0"/>
                                            </p:txEl>
                                          </p:spTgt>
                                        </p:tgtEl>
                                        <p:attrNameLst>
                                          <p:attrName>style.visibility</p:attrName>
                                        </p:attrNameLst>
                                      </p:cBhvr>
                                      <p:to>
                                        <p:strVal val="visible"/>
                                      </p:to>
                                    </p:set>
                                    <p:animEffect transition="in" filter="barn(inVertical)">
                                      <p:cBhvr>
                                        <p:cTn id="14" dur="500"/>
                                        <p:tgtEl>
                                          <p:spTgt spid="3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27">
                                            <p:txEl>
                                              <p:pRg st="2" end="2"/>
                                            </p:txEl>
                                          </p:spTgt>
                                        </p:tgtEl>
                                        <p:attrNameLst>
                                          <p:attrName>style.visibility</p:attrName>
                                        </p:attrNameLst>
                                      </p:cBhvr>
                                      <p:to>
                                        <p:strVal val="visible"/>
                                      </p:to>
                                    </p:set>
                                    <p:animEffect transition="in" filter="barn(inVertical)">
                                      <p:cBhvr>
                                        <p:cTn id="19" dur="500"/>
                                        <p:tgtEl>
                                          <p:spTgt spid="3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B5B54C"/>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af92f5f-b7de-48a0-8ceb-b2ecdbad9266" xsi:nil="true"/>
    <lcf76f155ced4ddcb4097134ff3c332f xmlns="b02f8d7d-7bea-45ea-802c-6ef2eb648d4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221DD8CB34B44CB6B2CD9B4C5AE2D7" ma:contentTypeVersion="15" ma:contentTypeDescription="Create a new document." ma:contentTypeScope="" ma:versionID="f777e02a9ef43cce4da80024e56b0a1b">
  <xsd:schema xmlns:xsd="http://www.w3.org/2001/XMLSchema" xmlns:xs="http://www.w3.org/2001/XMLSchema" xmlns:p="http://schemas.microsoft.com/office/2006/metadata/properties" xmlns:ns2="b02f8d7d-7bea-45ea-802c-6ef2eb648d45" xmlns:ns3="9af92f5f-b7de-48a0-8ceb-b2ecdbad9266" targetNamespace="http://schemas.microsoft.com/office/2006/metadata/properties" ma:root="true" ma:fieldsID="7eccbabfe7a8ddc2314303d63f186a1b" ns2:_="" ns3:_="">
    <xsd:import namespace="b02f8d7d-7bea-45ea-802c-6ef2eb648d45"/>
    <xsd:import namespace="9af92f5f-b7de-48a0-8ceb-b2ecdbad92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2f8d7d-7bea-45ea-802c-6ef2eb648d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7413a6-e425-463b-b224-a4b5e77e4f1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f92f5f-b7de-48a0-8ceb-b2ecdbad92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893bfe85-6842-4359-8c81-831de79d7612}" ma:internalName="TaxCatchAll" ma:showField="CatchAllData" ma:web="9af92f5f-b7de-48a0-8ceb-b2ecdbad92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CF2A2-D5E4-4A30-8CA4-85E144404928}">
  <ds:schemaRefs>
    <ds:schemaRef ds:uri="9af92f5f-b7de-48a0-8ceb-b2ecdbad9266"/>
    <ds:schemaRef ds:uri="b02f8d7d-7bea-45ea-802c-6ef2eb648d4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2A15B4E-539C-4059-962F-6D57508C0977}">
  <ds:schemaRefs>
    <ds:schemaRef ds:uri="9af92f5f-b7de-48a0-8ceb-b2ecdbad9266"/>
    <ds:schemaRef ds:uri="b02f8d7d-7bea-45ea-802c-6ef2eb648d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2213400-EF24-4242-9BFB-E5F335A663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TotalTime>
  <Words>2078</Words>
  <Application>Microsoft Office PowerPoint</Application>
  <PresentationFormat>On-screen Show (4:3)</PresentationFormat>
  <Paragraphs>236</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Wingdings</vt:lpstr>
      <vt:lpstr>Courier New</vt:lpstr>
      <vt:lpstr>Noto Sans Symbols</vt:lpstr>
      <vt:lpstr>Lato Light</vt:lpstr>
      <vt:lpstr>Times New Roman</vt:lpstr>
      <vt:lpstr>Lato</vt:lpstr>
      <vt:lpstr>IBM Plex Mono</vt:lpstr>
      <vt:lpstr>Cambria</vt:lpstr>
      <vt:lpstr>Streamline</vt:lpstr>
      <vt:lpstr>Streamline</vt:lpstr>
      <vt:lpstr>SQL – JOINs (geo_ tables)</vt:lpstr>
      <vt:lpstr>In These Slides . . .</vt:lpstr>
      <vt:lpstr>Multiple Tables</vt:lpstr>
      <vt:lpstr>Table Relationships</vt:lpstr>
      <vt:lpstr>Table Relationships - ERD</vt:lpstr>
      <vt:lpstr>Primary Keys (PK)</vt:lpstr>
      <vt:lpstr>Foreign Keys [FK]</vt:lpstr>
      <vt:lpstr>Parent - Child Table Relationships</vt:lpstr>
      <vt:lpstr>JOIN ON - Syntax</vt:lpstr>
      <vt:lpstr>JOIN ON - Syntax</vt:lpstr>
      <vt:lpstr>JOIN ON - Syntax</vt:lpstr>
      <vt:lpstr>JOIN ON - Syntax</vt:lpstr>
      <vt:lpstr>JOIN ON - Example</vt:lpstr>
      <vt:lpstr>JOIN Order of Operations - Example</vt:lpstr>
      <vt:lpstr>JOIN - Prefixing/Qualifying Table Names</vt:lpstr>
      <vt:lpstr>JOIN - Table Alias</vt:lpstr>
      <vt:lpstr>JOIN - INNER JOIN</vt:lpstr>
      <vt:lpstr>JOIN - INNER JOIN</vt:lpstr>
      <vt:lpstr>JOIN - INNER JOIN - Practice</vt:lpstr>
      <vt:lpstr>JOIN - INNER JOIN - Practice</vt:lpstr>
      <vt:lpstr>JOIN - INNER JOIN - Practice</vt:lpstr>
      <vt:lpstr>JOIN - INNER JOIN -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Basic JOINs</dc:title>
  <dc:creator>Brad Blake Vincelette</dc:creator>
  <cp:lastModifiedBy>Brad Blake Vincelette</cp:lastModifiedBy>
  <cp:revision>4</cp:revision>
  <dcterms:modified xsi:type="dcterms:W3CDTF">2023-10-26T18:37:40Z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0x01010003221DD8CB34B44CB6B2CD9B4C5AE2D7</vt:lpwstr>
  </property>
  <property fmtid="{D5CDD505-2E9C-101B-9397-08002B2CF9AE}" pid="3" name="MediaServiceImageTags">
    <vt:lpwstr/>
  </property>
</Properties>
</file>